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notesMasterIdLst>
    <p:notesMasterId r:id="rId58"/>
  </p:notesMasterIdLst>
  <p:sldIdLst>
    <p:sldId id="351" r:id="rId5"/>
    <p:sldId id="257" r:id="rId6"/>
    <p:sldId id="259" r:id="rId7"/>
    <p:sldId id="258" r:id="rId8"/>
    <p:sldId id="260" r:id="rId9"/>
    <p:sldId id="329" r:id="rId10"/>
    <p:sldId id="275" r:id="rId11"/>
    <p:sldId id="317" r:id="rId12"/>
    <p:sldId id="354" r:id="rId13"/>
    <p:sldId id="330" r:id="rId14"/>
    <p:sldId id="277" r:id="rId15"/>
    <p:sldId id="278" r:id="rId16"/>
    <p:sldId id="367" r:id="rId17"/>
    <p:sldId id="335" r:id="rId18"/>
    <p:sldId id="374" r:id="rId19"/>
    <p:sldId id="327" r:id="rId20"/>
    <p:sldId id="375" r:id="rId21"/>
    <p:sldId id="283" r:id="rId22"/>
    <p:sldId id="286" r:id="rId23"/>
    <p:sldId id="373" r:id="rId24"/>
    <p:sldId id="273" r:id="rId25"/>
    <p:sldId id="287" r:id="rId26"/>
    <p:sldId id="288" r:id="rId27"/>
    <p:sldId id="363" r:id="rId28"/>
    <p:sldId id="366" r:id="rId29"/>
    <p:sldId id="364" r:id="rId30"/>
    <p:sldId id="371" r:id="rId31"/>
    <p:sldId id="304" r:id="rId32"/>
    <p:sldId id="306" r:id="rId33"/>
    <p:sldId id="308" r:id="rId34"/>
    <p:sldId id="338" r:id="rId35"/>
    <p:sldId id="361" r:id="rId36"/>
    <p:sldId id="310" r:id="rId37"/>
    <p:sldId id="290" r:id="rId38"/>
    <p:sldId id="291" r:id="rId39"/>
    <p:sldId id="352" r:id="rId40"/>
    <p:sldId id="294" r:id="rId41"/>
    <p:sldId id="295" r:id="rId42"/>
    <p:sldId id="328" r:id="rId43"/>
    <p:sldId id="324" r:id="rId44"/>
    <p:sldId id="322" r:id="rId45"/>
    <p:sldId id="353" r:id="rId46"/>
    <p:sldId id="369" r:id="rId47"/>
    <p:sldId id="300" r:id="rId48"/>
    <p:sldId id="336" r:id="rId49"/>
    <p:sldId id="370" r:id="rId50"/>
    <p:sldId id="298" r:id="rId51"/>
    <p:sldId id="314" r:id="rId52"/>
    <p:sldId id="315" r:id="rId53"/>
    <p:sldId id="320" r:id="rId54"/>
    <p:sldId id="261" r:id="rId55"/>
    <p:sldId id="301" r:id="rId56"/>
    <p:sldId id="368" r:id="rId57"/>
  </p:sldIdLst>
  <p:sldSz cx="9144000" cy="5143500" type="screen16x9"/>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 G. Kitner" initials="SGK" lastIdx="1" clrIdx="0">
    <p:extLst>
      <p:ext uri="{19B8F6BF-5375-455C-9EA6-DF929625EA0E}">
        <p15:presenceInfo xmlns:p15="http://schemas.microsoft.com/office/powerpoint/2012/main" userId="S::kitners@seminolestate.edu::43e8ad32-624e-44ee-b861-e38f43fa2e2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90E2"/>
    <a:srgbClr val="000000"/>
    <a:srgbClr val="0000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DF7A57-1079-4953-BE58-46E620D5DF19}" v="318" dt="2025-06-09T14:59:41.5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7" autoAdjust="0"/>
    <p:restoredTop sz="86441" autoAdjust="0"/>
  </p:normalViewPr>
  <p:slideViewPr>
    <p:cSldViewPr snapToGrid="0">
      <p:cViewPr varScale="1">
        <p:scale>
          <a:sx n="116" d="100"/>
          <a:sy n="116" d="100"/>
        </p:scale>
        <p:origin x="102" y="528"/>
      </p:cViewPr>
      <p:guideLst/>
    </p:cSldViewPr>
  </p:slideViewPr>
  <p:outlineViewPr>
    <p:cViewPr>
      <p:scale>
        <a:sx n="33" d="100"/>
        <a:sy n="33" d="100"/>
      </p:scale>
      <p:origin x="0" y="-990"/>
    </p:cViewPr>
  </p:outlineViewPr>
  <p:notesTextViewPr>
    <p:cViewPr>
      <p:scale>
        <a:sx n="1" d="1"/>
        <a:sy n="1" d="1"/>
      </p:scale>
      <p:origin x="0" y="0"/>
    </p:cViewPr>
  </p:notesTextViewPr>
  <p:sorterViewPr>
    <p:cViewPr>
      <p:scale>
        <a:sx n="100" d="100"/>
        <a:sy n="100" d="100"/>
      </p:scale>
      <p:origin x="0" y="-13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2"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pPr algn="ctr"/>
            <a:r>
              <a:rPr lang="en-US" sz="4400" b="0" strike="noStrike" spc="-1" dirty="0">
                <a:latin typeface="Arial"/>
              </a:rPr>
              <a:t>Click to move the slide</a:t>
            </a:r>
          </a:p>
        </p:txBody>
      </p:sp>
      <p:sp>
        <p:nvSpPr>
          <p:cNvPr id="193" name="PlaceHolder 2"/>
          <p:cNvSpPr>
            <a:spLocks noGrp="1"/>
          </p:cNvSpPr>
          <p:nvPr>
            <p:ph type="body"/>
          </p:nvPr>
        </p:nvSpPr>
        <p:spPr>
          <a:xfrm>
            <a:off x="777240" y="4777560"/>
            <a:ext cx="6217560" cy="4525920"/>
          </a:xfrm>
          <a:prstGeom prst="rect">
            <a:avLst/>
          </a:prstGeom>
        </p:spPr>
        <p:txBody>
          <a:bodyPr lIns="0" tIns="0" rIns="0" bIns="0">
            <a:noAutofit/>
          </a:bodyPr>
          <a:lstStyle/>
          <a:p>
            <a:r>
              <a:rPr lang="en-US" sz="2000" b="0" strike="noStrike" spc="-1">
                <a:latin typeface="Arial"/>
              </a:rPr>
              <a:t>Click to edit the notes format</a:t>
            </a:r>
          </a:p>
        </p:txBody>
      </p:sp>
      <p:sp>
        <p:nvSpPr>
          <p:cNvPr id="194" name="PlaceHolder 3"/>
          <p:cNvSpPr>
            <a:spLocks noGrp="1"/>
          </p:cNvSpPr>
          <p:nvPr>
            <p:ph type="hdr"/>
          </p:nvPr>
        </p:nvSpPr>
        <p:spPr>
          <a:xfrm>
            <a:off x="0" y="0"/>
            <a:ext cx="3372840" cy="502560"/>
          </a:xfrm>
          <a:prstGeom prst="rect">
            <a:avLst/>
          </a:prstGeom>
        </p:spPr>
        <p:txBody>
          <a:bodyPr lIns="0" tIns="0" rIns="0" bIns="0">
            <a:noAutofit/>
          </a:bodyPr>
          <a:lstStyle/>
          <a:p>
            <a:r>
              <a:rPr lang="en-US" sz="1400" b="0" strike="noStrike" spc="-1" dirty="0">
                <a:latin typeface="Times New Roman"/>
              </a:rPr>
              <a:t>&lt;header&gt;</a:t>
            </a:r>
          </a:p>
        </p:txBody>
      </p:sp>
      <p:sp>
        <p:nvSpPr>
          <p:cNvPr id="195"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US" sz="1400" b="0" strike="noStrike" spc="-1" dirty="0">
                <a:latin typeface="Times New Roman"/>
              </a:rPr>
              <a:t>&lt;date/time&gt;</a:t>
            </a:r>
          </a:p>
        </p:txBody>
      </p:sp>
      <p:sp>
        <p:nvSpPr>
          <p:cNvPr id="196"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US" sz="1400" b="0" strike="noStrike" spc="-1" dirty="0">
                <a:latin typeface="Times New Roman"/>
              </a:rPr>
              <a:t>&lt;footer&gt;</a:t>
            </a:r>
          </a:p>
        </p:txBody>
      </p:sp>
      <p:sp>
        <p:nvSpPr>
          <p:cNvPr id="197"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1897A053-5D92-4D14-80A9-EE938C37E1E9}" type="slidenum">
              <a:rPr lang="en-US" sz="1400" b="0" strike="noStrike" spc="-1">
                <a:latin typeface="Times New Roman"/>
              </a:rPr>
              <a:t>‹#›</a:t>
            </a:fld>
            <a:endParaRPr lang="en-US" sz="1400" b="0" strike="noStrike" spc="-1" dirty="0">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PlaceHolder 1"/>
          <p:cNvSpPr>
            <a:spLocks noGrp="1" noRot="1" noChangeAspect="1"/>
          </p:cNvSpPr>
          <p:nvPr>
            <p:ph type="sldImg"/>
          </p:nvPr>
        </p:nvSpPr>
        <p:spPr>
          <a:xfrm>
            <a:off x="708025" y="1160463"/>
            <a:ext cx="5567363" cy="3132137"/>
          </a:xfrm>
          <a:prstGeom prst="rect">
            <a:avLst/>
          </a:prstGeom>
        </p:spPr>
      </p:sp>
      <p:sp>
        <p:nvSpPr>
          <p:cNvPr id="377"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378"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167FFA1F-3E58-4034-8ABE-84988499531A}" type="slidenum">
              <a:rPr lang="en-US" sz="1200" b="0" strike="noStrike" spc="-1">
                <a:solidFill>
                  <a:srgbClr val="000000"/>
                </a:solidFill>
                <a:latin typeface="Calibri"/>
                <a:ea typeface="+mn-ea"/>
              </a:rPr>
              <a:t>2</a:t>
            </a:fld>
            <a:endParaRPr lang="en-US" sz="1200" b="0" strike="noStrike" spc="-1" dirty="0">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noRot="1" noChangeAspect="1"/>
          </p:cNvSpPr>
          <p:nvPr>
            <p:ph type="sldImg"/>
          </p:nvPr>
        </p:nvSpPr>
        <p:spPr>
          <a:xfrm>
            <a:off x="708025" y="1160463"/>
            <a:ext cx="5567363" cy="3132137"/>
          </a:xfrm>
          <a:prstGeom prst="rect">
            <a:avLst/>
          </a:prstGeom>
        </p:spPr>
      </p:sp>
      <p:sp>
        <p:nvSpPr>
          <p:cNvPr id="434"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pPr marL="216000" indent="-215280">
              <a:lnSpc>
                <a:spcPct val="100000"/>
              </a:lnSpc>
              <a:tabLst>
                <a:tab pos="0" algn="l"/>
              </a:tabLst>
            </a:pPr>
            <a:endParaRPr lang="en-US" sz="2000" b="0" strike="noStrike" spc="-1" dirty="0">
              <a:latin typeface="Arial"/>
            </a:endParaRPr>
          </a:p>
          <a:p>
            <a:pPr marL="216000" indent="-215280">
              <a:lnSpc>
                <a:spcPct val="100000"/>
              </a:lnSpc>
              <a:tabLst>
                <a:tab pos="0" algn="l"/>
              </a:tabLst>
            </a:pPr>
            <a:endParaRPr lang="en-US" sz="2000" b="0" strike="noStrike" spc="-1" dirty="0">
              <a:latin typeface="Arial"/>
            </a:endParaRPr>
          </a:p>
        </p:txBody>
      </p:sp>
      <p:sp>
        <p:nvSpPr>
          <p:cNvPr id="435"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16E1C363-33C8-4A01-9A3C-C54D4C5F3AB8}" type="slidenum">
              <a:rPr lang="en-US" sz="1800" b="0" strike="noStrike" spc="-1">
                <a:solidFill>
                  <a:srgbClr val="000000"/>
                </a:solidFill>
                <a:latin typeface="+mn-lt"/>
                <a:ea typeface="+mn-ea"/>
              </a:rPr>
              <a:t>11</a:t>
            </a:fld>
            <a:endParaRPr lang="en-US" sz="1800" b="0" strike="noStrike" spc="-1" dirty="0">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PlaceHolder 1"/>
          <p:cNvSpPr>
            <a:spLocks noGrp="1" noRot="1" noChangeAspect="1"/>
          </p:cNvSpPr>
          <p:nvPr>
            <p:ph type="sldImg"/>
          </p:nvPr>
        </p:nvSpPr>
        <p:spPr>
          <a:xfrm>
            <a:off x="708025" y="1160463"/>
            <a:ext cx="5567363" cy="3132137"/>
          </a:xfrm>
          <a:prstGeom prst="rect">
            <a:avLst/>
          </a:prstGeom>
        </p:spPr>
      </p:sp>
      <p:sp>
        <p:nvSpPr>
          <p:cNvPr id="437"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pPr marL="216000" indent="-215280">
              <a:lnSpc>
                <a:spcPct val="100000"/>
              </a:lnSpc>
              <a:tabLst>
                <a:tab pos="0" algn="l"/>
              </a:tabLst>
            </a:pPr>
            <a:endParaRPr lang="en-US" sz="2000" b="0" strike="noStrike" spc="-1" dirty="0">
              <a:latin typeface="Arial"/>
            </a:endParaRPr>
          </a:p>
          <a:p>
            <a:pPr marL="216000" indent="-215280">
              <a:lnSpc>
                <a:spcPct val="100000"/>
              </a:lnSpc>
              <a:tabLst>
                <a:tab pos="0" algn="l"/>
              </a:tabLst>
            </a:pPr>
            <a:endParaRPr lang="en-US" sz="2000" b="0" strike="noStrike" spc="-1" dirty="0">
              <a:latin typeface="Arial"/>
            </a:endParaRPr>
          </a:p>
        </p:txBody>
      </p:sp>
      <p:sp>
        <p:nvSpPr>
          <p:cNvPr id="438"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35C87A82-FEB9-4A96-91FD-6A045D387F0B}" type="slidenum">
              <a:rPr lang="en-US" sz="1800" b="0" strike="noStrike" spc="-1">
                <a:solidFill>
                  <a:srgbClr val="000000"/>
                </a:solidFill>
                <a:latin typeface="+mn-lt"/>
                <a:ea typeface="+mn-ea"/>
              </a:rPr>
              <a:t>12</a:t>
            </a:fld>
            <a:endParaRPr lang="en-US" sz="1800" b="0" strike="noStrike" spc="-1" dirty="0">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F0C36-CBF2-1F01-7191-6A23326EF39F}"/>
            </a:ext>
          </a:extLst>
        </p:cNvPr>
        <p:cNvGrpSpPr/>
        <p:nvPr/>
      </p:nvGrpSpPr>
      <p:grpSpPr>
        <a:xfrm>
          <a:off x="0" y="0"/>
          <a:ext cx="0" cy="0"/>
          <a:chOff x="0" y="0"/>
          <a:chExt cx="0" cy="0"/>
        </a:xfrm>
      </p:grpSpPr>
      <p:sp>
        <p:nvSpPr>
          <p:cNvPr id="469" name="PlaceHolder 1">
            <a:extLst>
              <a:ext uri="{FF2B5EF4-FFF2-40B4-BE49-F238E27FC236}">
                <a16:creationId xmlns:a16="http://schemas.microsoft.com/office/drawing/2014/main" id="{1AADC790-EA05-B7B6-7346-6EAC387262C3}"/>
              </a:ext>
            </a:extLst>
          </p:cNvPr>
          <p:cNvSpPr>
            <a:spLocks noGrp="1" noRot="1" noChangeAspect="1"/>
          </p:cNvSpPr>
          <p:nvPr>
            <p:ph type="sldImg"/>
          </p:nvPr>
        </p:nvSpPr>
        <p:spPr>
          <a:xfrm>
            <a:off x="708025" y="1160463"/>
            <a:ext cx="5567363" cy="3132137"/>
          </a:xfrm>
          <a:prstGeom prst="rect">
            <a:avLst/>
          </a:prstGeom>
        </p:spPr>
      </p:sp>
      <p:sp>
        <p:nvSpPr>
          <p:cNvPr id="470" name="PlaceHolder 2">
            <a:extLst>
              <a:ext uri="{FF2B5EF4-FFF2-40B4-BE49-F238E27FC236}">
                <a16:creationId xmlns:a16="http://schemas.microsoft.com/office/drawing/2014/main" id="{712DD5CA-FC22-1001-A2EC-BF2BAB2FC4D3}"/>
              </a:ext>
            </a:extLst>
          </p:cNvPr>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71" name="CustomShape 3">
            <a:extLst>
              <a:ext uri="{FF2B5EF4-FFF2-40B4-BE49-F238E27FC236}">
                <a16:creationId xmlns:a16="http://schemas.microsoft.com/office/drawing/2014/main" id="{978D55EE-BEDA-63FB-FD85-EAC16B56BB94}"/>
              </a:ext>
            </a:extLst>
          </p:cNvPr>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75736E69-C849-4454-B5CE-DF4A7F67A247}" type="slidenum">
              <a:rPr lang="en-US" sz="1200" b="0" strike="noStrike" spc="-1">
                <a:solidFill>
                  <a:srgbClr val="000000"/>
                </a:solidFill>
                <a:latin typeface="Calibri"/>
                <a:ea typeface="+mn-ea"/>
              </a:rPr>
              <a:t>13</a:t>
            </a:fld>
            <a:endParaRPr lang="en-US" sz="1200" b="0" strike="noStrike" spc="-1" dirty="0">
              <a:latin typeface="Arial"/>
            </a:endParaRPr>
          </a:p>
        </p:txBody>
      </p:sp>
    </p:spTree>
    <p:extLst>
      <p:ext uri="{BB962C8B-B14F-4D97-AF65-F5344CB8AC3E}">
        <p14:creationId xmlns:p14="http://schemas.microsoft.com/office/powerpoint/2010/main" val="2733398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noRot="1" noChangeAspect="1"/>
          </p:cNvSpPr>
          <p:nvPr>
            <p:ph type="sldImg"/>
          </p:nvPr>
        </p:nvSpPr>
        <p:spPr>
          <a:xfrm>
            <a:off x="708025" y="1160463"/>
            <a:ext cx="5567363" cy="3132137"/>
          </a:xfrm>
          <a:prstGeom prst="rect">
            <a:avLst/>
          </a:prstGeom>
        </p:spPr>
      </p:sp>
      <p:sp>
        <p:nvSpPr>
          <p:cNvPr id="434"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pPr marL="216000" indent="-215280">
              <a:lnSpc>
                <a:spcPct val="100000"/>
              </a:lnSpc>
              <a:tabLst>
                <a:tab pos="0" algn="l"/>
              </a:tabLst>
            </a:pPr>
            <a:endParaRPr lang="en-US" sz="2000" b="0" strike="noStrike" spc="-1" dirty="0">
              <a:latin typeface="Arial"/>
            </a:endParaRPr>
          </a:p>
          <a:p>
            <a:pPr marL="216000" indent="-215280">
              <a:lnSpc>
                <a:spcPct val="100000"/>
              </a:lnSpc>
              <a:tabLst>
                <a:tab pos="0" algn="l"/>
              </a:tabLst>
            </a:pPr>
            <a:endParaRPr lang="en-US" sz="2000" b="0" strike="noStrike" spc="-1" dirty="0">
              <a:latin typeface="Arial"/>
            </a:endParaRPr>
          </a:p>
        </p:txBody>
      </p:sp>
      <p:sp>
        <p:nvSpPr>
          <p:cNvPr id="435"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16E1C363-33C8-4A01-9A3C-C54D4C5F3AB8}" type="slidenum">
              <a:rPr lang="en-US" sz="1800" b="0" strike="noStrike" spc="-1">
                <a:solidFill>
                  <a:srgbClr val="000000"/>
                </a:solidFill>
                <a:latin typeface="+mn-lt"/>
                <a:ea typeface="+mn-ea"/>
              </a:rPr>
              <a:t>14</a:t>
            </a:fld>
            <a:endParaRPr lang="en-US" sz="1800" b="0" strike="noStrike" spc="-1" dirty="0">
              <a:latin typeface="Arial"/>
            </a:endParaRPr>
          </a:p>
        </p:txBody>
      </p:sp>
    </p:spTree>
    <p:extLst>
      <p:ext uri="{BB962C8B-B14F-4D97-AF65-F5344CB8AC3E}">
        <p14:creationId xmlns:p14="http://schemas.microsoft.com/office/powerpoint/2010/main" val="3145314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53602-F8E8-8A60-C084-353B60FE2C73}"/>
            </a:ext>
          </a:extLst>
        </p:cNvPr>
        <p:cNvGrpSpPr/>
        <p:nvPr/>
      </p:nvGrpSpPr>
      <p:grpSpPr>
        <a:xfrm>
          <a:off x="0" y="0"/>
          <a:ext cx="0" cy="0"/>
          <a:chOff x="0" y="0"/>
          <a:chExt cx="0" cy="0"/>
        </a:xfrm>
      </p:grpSpPr>
      <p:sp>
        <p:nvSpPr>
          <p:cNvPr id="439" name="PlaceHolder 1">
            <a:extLst>
              <a:ext uri="{FF2B5EF4-FFF2-40B4-BE49-F238E27FC236}">
                <a16:creationId xmlns:a16="http://schemas.microsoft.com/office/drawing/2014/main" id="{5E0047C5-B2A0-4002-D86A-71EF0FC3EEE4}"/>
              </a:ext>
            </a:extLst>
          </p:cNvPr>
          <p:cNvSpPr>
            <a:spLocks noGrp="1" noRot="1" noChangeAspect="1"/>
          </p:cNvSpPr>
          <p:nvPr>
            <p:ph type="sldImg"/>
          </p:nvPr>
        </p:nvSpPr>
        <p:spPr>
          <a:xfrm>
            <a:off x="708025" y="1160463"/>
            <a:ext cx="5567363" cy="3132137"/>
          </a:xfrm>
          <a:prstGeom prst="rect">
            <a:avLst/>
          </a:prstGeom>
        </p:spPr>
      </p:sp>
      <p:sp>
        <p:nvSpPr>
          <p:cNvPr id="440" name="PlaceHolder 2">
            <a:extLst>
              <a:ext uri="{FF2B5EF4-FFF2-40B4-BE49-F238E27FC236}">
                <a16:creationId xmlns:a16="http://schemas.microsoft.com/office/drawing/2014/main" id="{537C2763-4E72-982C-4BBF-06E98F1CD2D6}"/>
              </a:ext>
            </a:extLst>
          </p:cNvPr>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41" name="CustomShape 3">
            <a:extLst>
              <a:ext uri="{FF2B5EF4-FFF2-40B4-BE49-F238E27FC236}">
                <a16:creationId xmlns:a16="http://schemas.microsoft.com/office/drawing/2014/main" id="{E03FC9B1-0E8E-21EB-61D4-C3DF64DA03AC}"/>
              </a:ext>
            </a:extLst>
          </p:cNvPr>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01EA9554-81C4-4D21-801B-7AF4B927725E}" type="slidenum">
              <a:rPr lang="en-US" sz="1200" b="0" strike="noStrike" spc="-1">
                <a:solidFill>
                  <a:srgbClr val="000000"/>
                </a:solidFill>
                <a:latin typeface="+mn-lt"/>
                <a:ea typeface="+mn-ea"/>
              </a:rPr>
              <a:t>15</a:t>
            </a:fld>
            <a:endParaRPr lang="en-US" sz="1200" b="0" strike="noStrike" spc="-1" dirty="0">
              <a:latin typeface="Arial"/>
            </a:endParaRPr>
          </a:p>
        </p:txBody>
      </p:sp>
    </p:spTree>
    <p:extLst>
      <p:ext uri="{BB962C8B-B14F-4D97-AF65-F5344CB8AC3E}">
        <p14:creationId xmlns:p14="http://schemas.microsoft.com/office/powerpoint/2010/main" val="4047223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PlaceHolder 1"/>
          <p:cNvSpPr>
            <a:spLocks noGrp="1" noRot="1" noChangeAspect="1"/>
          </p:cNvSpPr>
          <p:nvPr>
            <p:ph type="sldImg"/>
          </p:nvPr>
        </p:nvSpPr>
        <p:spPr>
          <a:xfrm>
            <a:off x="708025" y="1160463"/>
            <a:ext cx="5567363" cy="3132137"/>
          </a:xfrm>
          <a:prstGeom prst="rect">
            <a:avLst/>
          </a:prstGeom>
        </p:spPr>
      </p:sp>
      <p:sp>
        <p:nvSpPr>
          <p:cNvPr id="458"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59"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287CE92E-9DE5-46D5-AE7B-D9C4A219090B}" type="slidenum">
              <a:rPr lang="en-US" sz="1800" b="0" strike="noStrike" spc="-1">
                <a:solidFill>
                  <a:srgbClr val="000000"/>
                </a:solidFill>
                <a:latin typeface="+mn-lt"/>
                <a:ea typeface="+mn-ea"/>
              </a:rPr>
              <a:t>16</a:t>
            </a:fld>
            <a:endParaRPr lang="en-US" sz="1800" b="0" strike="noStrike" spc="-1" dirty="0">
              <a:latin typeface="Arial"/>
            </a:endParaRPr>
          </a:p>
        </p:txBody>
      </p:sp>
    </p:spTree>
    <p:extLst>
      <p:ext uri="{BB962C8B-B14F-4D97-AF65-F5344CB8AC3E}">
        <p14:creationId xmlns:p14="http://schemas.microsoft.com/office/powerpoint/2010/main" val="519057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A1DEF-3958-8D1F-B5E2-2C11C2BEA885}"/>
            </a:ext>
          </a:extLst>
        </p:cNvPr>
        <p:cNvGrpSpPr/>
        <p:nvPr/>
      </p:nvGrpSpPr>
      <p:grpSpPr>
        <a:xfrm>
          <a:off x="0" y="0"/>
          <a:ext cx="0" cy="0"/>
          <a:chOff x="0" y="0"/>
          <a:chExt cx="0" cy="0"/>
        </a:xfrm>
      </p:grpSpPr>
      <p:sp>
        <p:nvSpPr>
          <p:cNvPr id="445" name="PlaceHolder 1">
            <a:extLst>
              <a:ext uri="{FF2B5EF4-FFF2-40B4-BE49-F238E27FC236}">
                <a16:creationId xmlns:a16="http://schemas.microsoft.com/office/drawing/2014/main" id="{B3EA6287-E0EC-014A-E69A-A9823564F4B6}"/>
              </a:ext>
            </a:extLst>
          </p:cNvPr>
          <p:cNvSpPr>
            <a:spLocks noGrp="1" noRot="1" noChangeAspect="1"/>
          </p:cNvSpPr>
          <p:nvPr>
            <p:ph type="sldImg"/>
          </p:nvPr>
        </p:nvSpPr>
        <p:spPr>
          <a:xfrm>
            <a:off x="708025" y="1160463"/>
            <a:ext cx="5567363" cy="3132137"/>
          </a:xfrm>
          <a:prstGeom prst="rect">
            <a:avLst/>
          </a:prstGeom>
        </p:spPr>
      </p:sp>
      <p:sp>
        <p:nvSpPr>
          <p:cNvPr id="446" name="PlaceHolder 2">
            <a:extLst>
              <a:ext uri="{FF2B5EF4-FFF2-40B4-BE49-F238E27FC236}">
                <a16:creationId xmlns:a16="http://schemas.microsoft.com/office/drawing/2014/main" id="{FF4514E8-502D-D357-B771-4E4DCF26DDEF}"/>
              </a:ext>
            </a:extLst>
          </p:cNvPr>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47" name="CustomShape 3">
            <a:extLst>
              <a:ext uri="{FF2B5EF4-FFF2-40B4-BE49-F238E27FC236}">
                <a16:creationId xmlns:a16="http://schemas.microsoft.com/office/drawing/2014/main" id="{E922FD59-91FF-2480-E1A2-99A6CC429E36}"/>
              </a:ext>
            </a:extLst>
          </p:cNvPr>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6EE36879-11E8-472C-A8B8-9065DB24F7FA}" type="slidenum">
              <a:rPr lang="en-US" sz="1200" b="0" strike="noStrike" spc="-1">
                <a:solidFill>
                  <a:srgbClr val="000000"/>
                </a:solidFill>
                <a:latin typeface="Calibri"/>
                <a:ea typeface="+mn-ea"/>
              </a:rPr>
              <a:t>17</a:t>
            </a:fld>
            <a:endParaRPr lang="en-US" sz="1200" b="0" strike="noStrike" spc="-1" dirty="0">
              <a:latin typeface="Arial"/>
            </a:endParaRPr>
          </a:p>
        </p:txBody>
      </p:sp>
    </p:spTree>
    <p:extLst>
      <p:ext uri="{BB962C8B-B14F-4D97-AF65-F5344CB8AC3E}">
        <p14:creationId xmlns:p14="http://schemas.microsoft.com/office/powerpoint/2010/main" val="3829873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PlaceHolder 1"/>
          <p:cNvSpPr>
            <a:spLocks noGrp="1" noRot="1" noChangeAspect="1"/>
          </p:cNvSpPr>
          <p:nvPr>
            <p:ph type="sldImg"/>
          </p:nvPr>
        </p:nvSpPr>
        <p:spPr>
          <a:xfrm>
            <a:off x="708025" y="1160463"/>
            <a:ext cx="5567363" cy="3132137"/>
          </a:xfrm>
          <a:prstGeom prst="rect">
            <a:avLst/>
          </a:prstGeom>
        </p:spPr>
      </p:sp>
      <p:sp>
        <p:nvSpPr>
          <p:cNvPr id="452"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pPr marL="459360" indent="-215280">
              <a:lnSpc>
                <a:spcPct val="90000"/>
              </a:lnSpc>
              <a:spcBef>
                <a:spcPts val="502"/>
              </a:spcBef>
              <a:tabLst>
                <a:tab pos="0" algn="l"/>
              </a:tabLst>
            </a:pPr>
            <a:endParaRPr lang="en-US" sz="2000" b="0" strike="noStrike" spc="-1" dirty="0">
              <a:latin typeface="Arial"/>
            </a:endParaRPr>
          </a:p>
          <a:p>
            <a:pPr marL="459360" indent="-215280">
              <a:lnSpc>
                <a:spcPct val="100000"/>
              </a:lnSpc>
              <a:tabLst>
                <a:tab pos="0" algn="l"/>
              </a:tabLst>
            </a:pPr>
            <a:endParaRPr lang="en-US" sz="2000" b="0" strike="noStrike" spc="-1" dirty="0">
              <a:latin typeface="Arial"/>
            </a:endParaRPr>
          </a:p>
        </p:txBody>
      </p:sp>
      <p:sp>
        <p:nvSpPr>
          <p:cNvPr id="453"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C6A33FA7-2D7A-4FE5-A579-DE8440B2B15B}" type="slidenum">
              <a:rPr lang="en-US" sz="1200" b="0" strike="noStrike" spc="-1">
                <a:solidFill>
                  <a:srgbClr val="000000"/>
                </a:solidFill>
                <a:latin typeface="Calibri"/>
                <a:ea typeface="+mn-ea"/>
              </a:rPr>
              <a:t>18</a:t>
            </a:fld>
            <a:endParaRPr lang="en-US" sz="1200" b="0" strike="noStrike" spc="-1" dirty="0">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PlaceHolder 1"/>
          <p:cNvSpPr>
            <a:spLocks noGrp="1" noRot="1" noChangeAspect="1"/>
          </p:cNvSpPr>
          <p:nvPr>
            <p:ph type="sldImg"/>
          </p:nvPr>
        </p:nvSpPr>
        <p:spPr>
          <a:xfrm>
            <a:off x="708025" y="1160463"/>
            <a:ext cx="5567363" cy="3132137"/>
          </a:xfrm>
          <a:prstGeom prst="rect">
            <a:avLst/>
          </a:prstGeom>
        </p:spPr>
      </p:sp>
      <p:sp>
        <p:nvSpPr>
          <p:cNvPr id="461"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62"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2E576D2A-F3B4-447B-959A-B6861E70B4A3}" type="slidenum">
              <a:rPr lang="en-US" sz="1200" b="0" strike="noStrike" spc="-1">
                <a:solidFill>
                  <a:srgbClr val="000000"/>
                </a:solidFill>
                <a:latin typeface="Calibri"/>
                <a:ea typeface="+mn-ea"/>
              </a:rPr>
              <a:t>19</a:t>
            </a:fld>
            <a:endParaRPr lang="en-US" sz="1200" b="0" strike="noStrike" spc="-1" dirty="0">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DEA9A-77C9-DEAD-1B95-A0968D38EB78}"/>
            </a:ext>
          </a:extLst>
        </p:cNvPr>
        <p:cNvGrpSpPr/>
        <p:nvPr/>
      </p:nvGrpSpPr>
      <p:grpSpPr>
        <a:xfrm>
          <a:off x="0" y="0"/>
          <a:ext cx="0" cy="0"/>
          <a:chOff x="0" y="0"/>
          <a:chExt cx="0" cy="0"/>
        </a:xfrm>
      </p:grpSpPr>
      <p:sp>
        <p:nvSpPr>
          <p:cNvPr id="460" name="PlaceHolder 1">
            <a:extLst>
              <a:ext uri="{FF2B5EF4-FFF2-40B4-BE49-F238E27FC236}">
                <a16:creationId xmlns:a16="http://schemas.microsoft.com/office/drawing/2014/main" id="{F10C6799-7F73-2F7F-5FB9-32C78C25FE36}"/>
              </a:ext>
            </a:extLst>
          </p:cNvPr>
          <p:cNvSpPr>
            <a:spLocks noGrp="1" noRot="1" noChangeAspect="1"/>
          </p:cNvSpPr>
          <p:nvPr>
            <p:ph type="sldImg"/>
          </p:nvPr>
        </p:nvSpPr>
        <p:spPr>
          <a:xfrm>
            <a:off x="708025" y="1160463"/>
            <a:ext cx="5567363" cy="3132137"/>
          </a:xfrm>
          <a:prstGeom prst="rect">
            <a:avLst/>
          </a:prstGeom>
        </p:spPr>
      </p:sp>
      <p:sp>
        <p:nvSpPr>
          <p:cNvPr id="461" name="PlaceHolder 2">
            <a:extLst>
              <a:ext uri="{FF2B5EF4-FFF2-40B4-BE49-F238E27FC236}">
                <a16:creationId xmlns:a16="http://schemas.microsoft.com/office/drawing/2014/main" id="{EE0E2193-7238-87A8-3EB0-FB6F323863D7}"/>
              </a:ext>
            </a:extLst>
          </p:cNvPr>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62" name="CustomShape 3">
            <a:extLst>
              <a:ext uri="{FF2B5EF4-FFF2-40B4-BE49-F238E27FC236}">
                <a16:creationId xmlns:a16="http://schemas.microsoft.com/office/drawing/2014/main" id="{697B4969-999A-51F8-4DE3-D5C516938666}"/>
              </a:ext>
            </a:extLst>
          </p:cNvPr>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2E576D2A-F3B4-447B-959A-B6861E70B4A3}" type="slidenum">
              <a:rPr lang="en-US" sz="1200" b="0" strike="noStrike" spc="-1">
                <a:solidFill>
                  <a:srgbClr val="000000"/>
                </a:solidFill>
                <a:latin typeface="Calibri"/>
                <a:ea typeface="+mn-ea"/>
              </a:rPr>
              <a:t>20</a:t>
            </a:fld>
            <a:endParaRPr lang="en-US" sz="1200" b="0" strike="noStrike" spc="-1" dirty="0">
              <a:latin typeface="Arial"/>
            </a:endParaRPr>
          </a:p>
        </p:txBody>
      </p:sp>
    </p:spTree>
    <p:extLst>
      <p:ext uri="{BB962C8B-B14F-4D97-AF65-F5344CB8AC3E}">
        <p14:creationId xmlns:p14="http://schemas.microsoft.com/office/powerpoint/2010/main" val="4098105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PlaceHolder 1"/>
          <p:cNvSpPr>
            <a:spLocks noGrp="1" noRot="1" noChangeAspect="1"/>
          </p:cNvSpPr>
          <p:nvPr>
            <p:ph type="sldImg"/>
          </p:nvPr>
        </p:nvSpPr>
        <p:spPr>
          <a:xfrm>
            <a:off x="708025" y="1160463"/>
            <a:ext cx="5567363" cy="3132137"/>
          </a:xfrm>
          <a:prstGeom prst="rect">
            <a:avLst/>
          </a:prstGeom>
        </p:spPr>
      </p:sp>
      <p:sp>
        <p:nvSpPr>
          <p:cNvPr id="383"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384"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E5293ACA-86F2-4977-B5F7-7B4A6338BAE2}" type="slidenum">
              <a:rPr lang="en-US" sz="1200" b="0" strike="noStrike" spc="-1">
                <a:solidFill>
                  <a:srgbClr val="000000"/>
                </a:solidFill>
                <a:latin typeface="Calibri"/>
                <a:ea typeface="+mn-ea"/>
              </a:rPr>
              <a:t>3</a:t>
            </a:fld>
            <a:endParaRPr lang="en-US" sz="1200" b="0" strike="noStrike" spc="-1" dirty="0">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PlaceHolder 1"/>
          <p:cNvSpPr>
            <a:spLocks noGrp="1" noRot="1" noChangeAspect="1"/>
          </p:cNvSpPr>
          <p:nvPr>
            <p:ph type="sldImg"/>
          </p:nvPr>
        </p:nvSpPr>
        <p:spPr>
          <a:xfrm>
            <a:off x="708025" y="1160463"/>
            <a:ext cx="5567363" cy="3132137"/>
          </a:xfrm>
          <a:prstGeom prst="rect">
            <a:avLst/>
          </a:prstGeom>
        </p:spPr>
      </p:sp>
      <p:sp>
        <p:nvSpPr>
          <p:cNvPr id="422"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23"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D3554BC2-BAB4-4E74-837A-3ED831972EB2}" type="slidenum">
              <a:rPr lang="en-US" sz="1200" b="0" strike="noStrike" spc="-1">
                <a:solidFill>
                  <a:srgbClr val="000000"/>
                </a:solidFill>
                <a:latin typeface="+mn-lt"/>
                <a:ea typeface="+mn-ea"/>
              </a:rPr>
              <a:t>21</a:t>
            </a:fld>
            <a:endParaRPr lang="en-US" sz="1200" b="0" strike="noStrike" spc="-1" dirty="0">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PlaceHolder 1"/>
          <p:cNvSpPr>
            <a:spLocks noGrp="1" noRot="1" noChangeAspect="1"/>
          </p:cNvSpPr>
          <p:nvPr>
            <p:ph type="sldImg"/>
          </p:nvPr>
        </p:nvSpPr>
        <p:spPr>
          <a:xfrm>
            <a:off x="708025" y="1160463"/>
            <a:ext cx="5567363" cy="3132137"/>
          </a:xfrm>
          <a:prstGeom prst="rect">
            <a:avLst/>
          </a:prstGeom>
        </p:spPr>
      </p:sp>
      <p:sp>
        <p:nvSpPr>
          <p:cNvPr id="464"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65"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B60D97C5-C36A-4CF7-B1FC-8F75C5DD1325}" type="slidenum">
              <a:rPr lang="en-US" sz="1200" b="0" strike="noStrike" spc="-1">
                <a:solidFill>
                  <a:srgbClr val="000000"/>
                </a:solidFill>
                <a:latin typeface="Calibri"/>
                <a:ea typeface="+mn-ea"/>
              </a:rPr>
              <a:t>22</a:t>
            </a:fld>
            <a:endParaRPr lang="en-US" sz="1200" b="0" strike="noStrike" spc="-1" dirty="0">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PlaceHolder 1"/>
          <p:cNvSpPr>
            <a:spLocks noGrp="1" noRot="1" noChangeAspect="1"/>
          </p:cNvSpPr>
          <p:nvPr>
            <p:ph type="sldImg"/>
          </p:nvPr>
        </p:nvSpPr>
        <p:spPr>
          <a:xfrm>
            <a:off x="708025" y="1160463"/>
            <a:ext cx="5567363" cy="3132137"/>
          </a:xfrm>
          <a:prstGeom prst="rect">
            <a:avLst/>
          </a:prstGeom>
        </p:spPr>
      </p:sp>
      <p:sp>
        <p:nvSpPr>
          <p:cNvPr id="467"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pPr marL="216000" indent="-215280">
              <a:lnSpc>
                <a:spcPct val="100000"/>
              </a:lnSpc>
              <a:tabLst>
                <a:tab pos="0" algn="l"/>
              </a:tabLst>
            </a:pPr>
            <a:r>
              <a:rPr lang="en-US" sz="2000" b="0" strike="noStrike" spc="-1" dirty="0">
                <a:latin typeface="Arial"/>
              </a:rPr>
              <a:t>Explain illegal repeat</a:t>
            </a:r>
          </a:p>
        </p:txBody>
      </p:sp>
      <p:sp>
        <p:nvSpPr>
          <p:cNvPr id="468"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A44B9C06-7064-47BE-9284-0EA281F6C5C4}" type="slidenum">
              <a:rPr lang="en-US" sz="1200" b="0" strike="noStrike" spc="-1">
                <a:solidFill>
                  <a:srgbClr val="000000"/>
                </a:solidFill>
                <a:latin typeface="Calibri"/>
                <a:ea typeface="+mn-ea"/>
              </a:rPr>
              <a:t>23</a:t>
            </a:fld>
            <a:endParaRPr lang="en-US" sz="1200" b="0" strike="noStrike" spc="-1" dirty="0">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C6594-2B84-868C-3FF9-1CDB26D0DBA4}"/>
            </a:ext>
          </a:extLst>
        </p:cNvPr>
        <p:cNvGrpSpPr/>
        <p:nvPr/>
      </p:nvGrpSpPr>
      <p:grpSpPr>
        <a:xfrm>
          <a:off x="0" y="0"/>
          <a:ext cx="0" cy="0"/>
          <a:chOff x="0" y="0"/>
          <a:chExt cx="0" cy="0"/>
        </a:xfrm>
      </p:grpSpPr>
      <p:sp>
        <p:nvSpPr>
          <p:cNvPr id="466" name="PlaceHolder 1">
            <a:extLst>
              <a:ext uri="{FF2B5EF4-FFF2-40B4-BE49-F238E27FC236}">
                <a16:creationId xmlns:a16="http://schemas.microsoft.com/office/drawing/2014/main" id="{211F2CC6-E441-6A14-E639-FC192F59C5BC}"/>
              </a:ext>
            </a:extLst>
          </p:cNvPr>
          <p:cNvSpPr>
            <a:spLocks noGrp="1" noRot="1" noChangeAspect="1"/>
          </p:cNvSpPr>
          <p:nvPr>
            <p:ph type="sldImg"/>
          </p:nvPr>
        </p:nvSpPr>
        <p:spPr>
          <a:xfrm>
            <a:off x="708025" y="1160463"/>
            <a:ext cx="5567363" cy="3132137"/>
          </a:xfrm>
          <a:prstGeom prst="rect">
            <a:avLst/>
          </a:prstGeom>
        </p:spPr>
      </p:sp>
      <p:sp>
        <p:nvSpPr>
          <p:cNvPr id="467" name="PlaceHolder 2">
            <a:extLst>
              <a:ext uri="{FF2B5EF4-FFF2-40B4-BE49-F238E27FC236}">
                <a16:creationId xmlns:a16="http://schemas.microsoft.com/office/drawing/2014/main" id="{FEAA46EB-E8BA-CD27-61BF-79EE37CE074F}"/>
              </a:ext>
            </a:extLst>
          </p:cNvPr>
          <p:cNvSpPr>
            <a:spLocks noGrp="1"/>
          </p:cNvSpPr>
          <p:nvPr>
            <p:ph type="body"/>
          </p:nvPr>
        </p:nvSpPr>
        <p:spPr>
          <a:xfrm>
            <a:off x="698400" y="4467960"/>
            <a:ext cx="5586840" cy="3654360"/>
          </a:xfrm>
          <a:prstGeom prst="rect">
            <a:avLst/>
          </a:prstGeom>
        </p:spPr>
        <p:txBody>
          <a:bodyPr lIns="92880" tIns="46440" rIns="92880" bIns="46440">
            <a:noAutofit/>
          </a:bodyPr>
          <a:lstStyle/>
          <a:p>
            <a:pPr marL="216000" indent="-215280">
              <a:lnSpc>
                <a:spcPct val="100000"/>
              </a:lnSpc>
              <a:tabLst>
                <a:tab pos="0" algn="l"/>
              </a:tabLst>
            </a:pPr>
            <a:endParaRPr lang="en-US" sz="2000" b="0" strike="noStrike" spc="-1" dirty="0">
              <a:latin typeface="Arial"/>
            </a:endParaRPr>
          </a:p>
        </p:txBody>
      </p:sp>
      <p:sp>
        <p:nvSpPr>
          <p:cNvPr id="468" name="CustomShape 3">
            <a:extLst>
              <a:ext uri="{FF2B5EF4-FFF2-40B4-BE49-F238E27FC236}">
                <a16:creationId xmlns:a16="http://schemas.microsoft.com/office/drawing/2014/main" id="{B37DD1C7-BC2E-EE1B-C56F-2C9FB3D76EB6}"/>
              </a:ext>
            </a:extLst>
          </p:cNvPr>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A44B9C06-7064-47BE-9284-0EA281F6C5C4}" type="slidenum">
              <a:rPr lang="en-US" sz="1200" b="0" strike="noStrike" spc="-1">
                <a:solidFill>
                  <a:srgbClr val="000000"/>
                </a:solidFill>
                <a:latin typeface="Calibri"/>
                <a:ea typeface="+mn-ea"/>
              </a:rPr>
              <a:t>24</a:t>
            </a:fld>
            <a:endParaRPr lang="en-US" sz="1200" b="0" strike="noStrike" spc="-1" dirty="0">
              <a:latin typeface="Arial"/>
            </a:endParaRPr>
          </a:p>
        </p:txBody>
      </p:sp>
    </p:spTree>
    <p:extLst>
      <p:ext uri="{BB962C8B-B14F-4D97-AF65-F5344CB8AC3E}">
        <p14:creationId xmlns:p14="http://schemas.microsoft.com/office/powerpoint/2010/main" val="3621546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8747-B939-7773-35AF-2E0BD3344A50}"/>
            </a:ext>
          </a:extLst>
        </p:cNvPr>
        <p:cNvGrpSpPr/>
        <p:nvPr/>
      </p:nvGrpSpPr>
      <p:grpSpPr>
        <a:xfrm>
          <a:off x="0" y="0"/>
          <a:ext cx="0" cy="0"/>
          <a:chOff x="0" y="0"/>
          <a:chExt cx="0" cy="0"/>
        </a:xfrm>
      </p:grpSpPr>
      <p:sp>
        <p:nvSpPr>
          <p:cNvPr id="457" name="PlaceHolder 1">
            <a:extLst>
              <a:ext uri="{FF2B5EF4-FFF2-40B4-BE49-F238E27FC236}">
                <a16:creationId xmlns:a16="http://schemas.microsoft.com/office/drawing/2014/main" id="{7CCA2B0B-BF8D-ED0B-EA66-8C966B4B6FF0}"/>
              </a:ext>
            </a:extLst>
          </p:cNvPr>
          <p:cNvSpPr>
            <a:spLocks noGrp="1" noRot="1" noChangeAspect="1"/>
          </p:cNvSpPr>
          <p:nvPr>
            <p:ph type="sldImg"/>
          </p:nvPr>
        </p:nvSpPr>
        <p:spPr>
          <a:xfrm>
            <a:off x="708025" y="1160463"/>
            <a:ext cx="5567363" cy="3132137"/>
          </a:xfrm>
          <a:prstGeom prst="rect">
            <a:avLst/>
          </a:prstGeom>
        </p:spPr>
      </p:sp>
      <p:sp>
        <p:nvSpPr>
          <p:cNvPr id="458" name="PlaceHolder 2">
            <a:extLst>
              <a:ext uri="{FF2B5EF4-FFF2-40B4-BE49-F238E27FC236}">
                <a16:creationId xmlns:a16="http://schemas.microsoft.com/office/drawing/2014/main" id="{B5319C80-84D7-EC25-4797-E3632F1C63BD}"/>
              </a:ext>
            </a:extLst>
          </p:cNvPr>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59" name="CustomShape 3">
            <a:extLst>
              <a:ext uri="{FF2B5EF4-FFF2-40B4-BE49-F238E27FC236}">
                <a16:creationId xmlns:a16="http://schemas.microsoft.com/office/drawing/2014/main" id="{1DCE43AD-8172-99BC-3C56-1E289E99CB74}"/>
              </a:ext>
            </a:extLst>
          </p:cNvPr>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287CE92E-9DE5-46D5-AE7B-D9C4A219090B}" type="slidenum">
              <a:rPr lang="en-US" sz="1800" b="0" strike="noStrike" spc="-1">
                <a:solidFill>
                  <a:srgbClr val="000000"/>
                </a:solidFill>
                <a:latin typeface="+mn-lt"/>
                <a:ea typeface="+mn-ea"/>
              </a:rPr>
              <a:t>25</a:t>
            </a:fld>
            <a:endParaRPr lang="en-US" sz="1800" b="0" strike="noStrike" spc="-1" dirty="0">
              <a:latin typeface="Arial"/>
            </a:endParaRPr>
          </a:p>
        </p:txBody>
      </p:sp>
    </p:spTree>
    <p:extLst>
      <p:ext uri="{BB962C8B-B14F-4D97-AF65-F5344CB8AC3E}">
        <p14:creationId xmlns:p14="http://schemas.microsoft.com/office/powerpoint/2010/main" val="1969218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6040E-C778-43FD-D100-041E3B7EF738}"/>
            </a:ext>
          </a:extLst>
        </p:cNvPr>
        <p:cNvGrpSpPr/>
        <p:nvPr/>
      </p:nvGrpSpPr>
      <p:grpSpPr>
        <a:xfrm>
          <a:off x="0" y="0"/>
          <a:ext cx="0" cy="0"/>
          <a:chOff x="0" y="0"/>
          <a:chExt cx="0" cy="0"/>
        </a:xfrm>
      </p:grpSpPr>
      <p:sp>
        <p:nvSpPr>
          <p:cNvPr id="469" name="PlaceHolder 1">
            <a:extLst>
              <a:ext uri="{FF2B5EF4-FFF2-40B4-BE49-F238E27FC236}">
                <a16:creationId xmlns:a16="http://schemas.microsoft.com/office/drawing/2014/main" id="{47640904-00EC-CEC7-5F61-22783855380A}"/>
              </a:ext>
            </a:extLst>
          </p:cNvPr>
          <p:cNvSpPr>
            <a:spLocks noGrp="1" noRot="1" noChangeAspect="1"/>
          </p:cNvSpPr>
          <p:nvPr>
            <p:ph type="sldImg"/>
          </p:nvPr>
        </p:nvSpPr>
        <p:spPr>
          <a:xfrm>
            <a:off x="708025" y="1160463"/>
            <a:ext cx="5567363" cy="3132137"/>
          </a:xfrm>
          <a:prstGeom prst="rect">
            <a:avLst/>
          </a:prstGeom>
        </p:spPr>
      </p:sp>
      <p:sp>
        <p:nvSpPr>
          <p:cNvPr id="470" name="PlaceHolder 2">
            <a:extLst>
              <a:ext uri="{FF2B5EF4-FFF2-40B4-BE49-F238E27FC236}">
                <a16:creationId xmlns:a16="http://schemas.microsoft.com/office/drawing/2014/main" id="{7394FF09-7275-F5B8-E217-614E36C5FCBD}"/>
              </a:ext>
            </a:extLst>
          </p:cNvPr>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71" name="CustomShape 3">
            <a:extLst>
              <a:ext uri="{FF2B5EF4-FFF2-40B4-BE49-F238E27FC236}">
                <a16:creationId xmlns:a16="http://schemas.microsoft.com/office/drawing/2014/main" id="{737D8868-7EBF-E330-91AC-718A1117AA60}"/>
              </a:ext>
            </a:extLst>
          </p:cNvPr>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75736E69-C849-4454-B5CE-DF4A7F67A247}" type="slidenum">
              <a:rPr lang="en-US" sz="1200" b="0" strike="noStrike" spc="-1">
                <a:solidFill>
                  <a:srgbClr val="000000"/>
                </a:solidFill>
                <a:latin typeface="Calibri"/>
                <a:ea typeface="+mn-ea"/>
              </a:rPr>
              <a:t>26</a:t>
            </a:fld>
            <a:endParaRPr lang="en-US" sz="1200" b="0" strike="noStrike" spc="-1" dirty="0">
              <a:latin typeface="Arial"/>
            </a:endParaRPr>
          </a:p>
        </p:txBody>
      </p:sp>
    </p:spTree>
    <p:extLst>
      <p:ext uri="{BB962C8B-B14F-4D97-AF65-F5344CB8AC3E}">
        <p14:creationId xmlns:p14="http://schemas.microsoft.com/office/powerpoint/2010/main" val="3170812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24625-0664-97E6-FB50-4684B74801BD}"/>
            </a:ext>
          </a:extLst>
        </p:cNvPr>
        <p:cNvGrpSpPr/>
        <p:nvPr/>
      </p:nvGrpSpPr>
      <p:grpSpPr>
        <a:xfrm>
          <a:off x="0" y="0"/>
          <a:ext cx="0" cy="0"/>
          <a:chOff x="0" y="0"/>
          <a:chExt cx="0" cy="0"/>
        </a:xfrm>
      </p:grpSpPr>
      <p:sp>
        <p:nvSpPr>
          <p:cNvPr id="469" name="PlaceHolder 1">
            <a:extLst>
              <a:ext uri="{FF2B5EF4-FFF2-40B4-BE49-F238E27FC236}">
                <a16:creationId xmlns:a16="http://schemas.microsoft.com/office/drawing/2014/main" id="{FC8B845A-24D6-D3CD-CF36-BE381E61EBBF}"/>
              </a:ext>
            </a:extLst>
          </p:cNvPr>
          <p:cNvSpPr>
            <a:spLocks noGrp="1" noRot="1" noChangeAspect="1"/>
          </p:cNvSpPr>
          <p:nvPr>
            <p:ph type="sldImg"/>
          </p:nvPr>
        </p:nvSpPr>
        <p:spPr>
          <a:xfrm>
            <a:off x="708025" y="1160463"/>
            <a:ext cx="5567363" cy="3132137"/>
          </a:xfrm>
          <a:prstGeom prst="rect">
            <a:avLst/>
          </a:prstGeom>
        </p:spPr>
      </p:sp>
      <p:sp>
        <p:nvSpPr>
          <p:cNvPr id="470" name="PlaceHolder 2">
            <a:extLst>
              <a:ext uri="{FF2B5EF4-FFF2-40B4-BE49-F238E27FC236}">
                <a16:creationId xmlns:a16="http://schemas.microsoft.com/office/drawing/2014/main" id="{433725E7-B16E-21E4-F950-0CC1206A8187}"/>
              </a:ext>
            </a:extLst>
          </p:cNvPr>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71" name="CustomShape 3">
            <a:extLst>
              <a:ext uri="{FF2B5EF4-FFF2-40B4-BE49-F238E27FC236}">
                <a16:creationId xmlns:a16="http://schemas.microsoft.com/office/drawing/2014/main" id="{EFB0B9EF-DCEE-43DD-B2A2-9AD1D9318D7F}"/>
              </a:ext>
            </a:extLst>
          </p:cNvPr>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75736E69-C849-4454-B5CE-DF4A7F67A247}" type="slidenum">
              <a:rPr lang="en-US" sz="1200" b="0" strike="noStrike" spc="-1">
                <a:solidFill>
                  <a:srgbClr val="000000"/>
                </a:solidFill>
                <a:latin typeface="Calibri"/>
                <a:ea typeface="+mn-ea"/>
              </a:rPr>
              <a:t>27</a:t>
            </a:fld>
            <a:endParaRPr lang="en-US" sz="1200" b="0" strike="noStrike" spc="-1" dirty="0">
              <a:latin typeface="Arial"/>
            </a:endParaRPr>
          </a:p>
        </p:txBody>
      </p:sp>
    </p:spTree>
    <p:extLst>
      <p:ext uri="{BB962C8B-B14F-4D97-AF65-F5344CB8AC3E}">
        <p14:creationId xmlns:p14="http://schemas.microsoft.com/office/powerpoint/2010/main" val="1128292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PlaceHolder 1"/>
          <p:cNvSpPr>
            <a:spLocks noGrp="1" noRot="1" noChangeAspect="1"/>
          </p:cNvSpPr>
          <p:nvPr>
            <p:ph type="sldImg"/>
          </p:nvPr>
        </p:nvSpPr>
        <p:spPr>
          <a:xfrm>
            <a:off x="708025" y="1160463"/>
            <a:ext cx="5567363" cy="3132137"/>
          </a:xfrm>
          <a:prstGeom prst="rect">
            <a:avLst/>
          </a:prstGeom>
        </p:spPr>
      </p:sp>
      <p:sp>
        <p:nvSpPr>
          <p:cNvPr id="509"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510"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DAC9805D-AE98-4DF1-9EE5-C2E91AED4383}" type="slidenum">
              <a:rPr lang="en-US" sz="1800" b="0" strike="noStrike" spc="-1">
                <a:solidFill>
                  <a:srgbClr val="000000"/>
                </a:solidFill>
                <a:latin typeface="+mn-lt"/>
                <a:ea typeface="+mn-ea"/>
              </a:rPr>
              <a:t>28</a:t>
            </a:fld>
            <a:endParaRPr lang="en-US" sz="1800" b="0" strike="noStrike" spc="-1" dirty="0">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PlaceHolder 1"/>
          <p:cNvSpPr>
            <a:spLocks noGrp="1" noRot="1" noChangeAspect="1"/>
          </p:cNvSpPr>
          <p:nvPr>
            <p:ph type="sldImg"/>
          </p:nvPr>
        </p:nvSpPr>
        <p:spPr>
          <a:xfrm>
            <a:off x="708025" y="1160463"/>
            <a:ext cx="5567363" cy="3132137"/>
          </a:xfrm>
          <a:prstGeom prst="rect">
            <a:avLst/>
          </a:prstGeom>
        </p:spPr>
      </p:sp>
      <p:sp>
        <p:nvSpPr>
          <p:cNvPr id="515"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516"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94381B52-BCB0-4C06-B13F-E4C8EDF84053}" type="slidenum">
              <a:rPr lang="en-US" sz="1800" b="0" strike="noStrike" spc="-1">
                <a:solidFill>
                  <a:srgbClr val="000000"/>
                </a:solidFill>
                <a:latin typeface="+mn-lt"/>
                <a:ea typeface="+mn-ea"/>
              </a:rPr>
              <a:t>29</a:t>
            </a:fld>
            <a:endParaRPr lang="en-US" sz="1800" b="0" strike="noStrike" spc="-1" dirty="0">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PlaceHolder 1"/>
          <p:cNvSpPr>
            <a:spLocks noGrp="1" noRot="1" noChangeAspect="1"/>
          </p:cNvSpPr>
          <p:nvPr>
            <p:ph type="sldImg"/>
          </p:nvPr>
        </p:nvSpPr>
        <p:spPr>
          <a:xfrm>
            <a:off x="708025" y="1160463"/>
            <a:ext cx="5567363" cy="3132137"/>
          </a:xfrm>
          <a:prstGeom prst="rect">
            <a:avLst/>
          </a:prstGeom>
        </p:spPr>
      </p:sp>
      <p:sp>
        <p:nvSpPr>
          <p:cNvPr id="521"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pPr marL="216000" indent="-215280">
              <a:lnSpc>
                <a:spcPct val="100000"/>
              </a:lnSpc>
              <a:tabLst>
                <a:tab pos="0" algn="l"/>
              </a:tabLst>
            </a:pPr>
            <a:r>
              <a:rPr lang="en-US" sz="2000" b="0" strike="noStrike" spc="-1" dirty="0">
                <a:latin typeface="Times New Roman"/>
              </a:rPr>
              <a:t>  </a:t>
            </a:r>
            <a:endParaRPr lang="en-US" sz="2000" b="0" strike="noStrike" spc="-1" dirty="0">
              <a:latin typeface="Arial"/>
            </a:endParaRPr>
          </a:p>
          <a:p>
            <a:pPr marL="216000" indent="-215280">
              <a:lnSpc>
                <a:spcPct val="100000"/>
              </a:lnSpc>
              <a:tabLst>
                <a:tab pos="0" algn="l"/>
              </a:tabLst>
            </a:pPr>
            <a:endParaRPr lang="en-US" sz="2000" b="0" strike="noStrike" spc="-1" dirty="0">
              <a:latin typeface="Arial"/>
            </a:endParaRPr>
          </a:p>
        </p:txBody>
      </p:sp>
      <p:sp>
        <p:nvSpPr>
          <p:cNvPr id="522"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5EAEB4AA-F7C7-40A8-B64C-A124DCE111E8}" type="slidenum">
              <a:rPr lang="en-US" sz="1800" b="0" strike="noStrike" spc="-1">
                <a:solidFill>
                  <a:srgbClr val="000000"/>
                </a:solidFill>
                <a:latin typeface="+mn-lt"/>
                <a:ea typeface="+mn-ea"/>
              </a:rPr>
              <a:t>30</a:t>
            </a:fld>
            <a:endParaRPr lang="en-US" sz="1800" b="0" strike="noStrike" spc="-1" dirty="0">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PlaceHolder 1"/>
          <p:cNvSpPr>
            <a:spLocks noGrp="1" noRot="1" noChangeAspect="1"/>
          </p:cNvSpPr>
          <p:nvPr>
            <p:ph type="sldImg"/>
          </p:nvPr>
        </p:nvSpPr>
        <p:spPr>
          <a:xfrm>
            <a:off x="708025" y="1160463"/>
            <a:ext cx="5567363" cy="3132137"/>
          </a:xfrm>
          <a:prstGeom prst="rect">
            <a:avLst/>
          </a:prstGeom>
        </p:spPr>
      </p:sp>
      <p:sp>
        <p:nvSpPr>
          <p:cNvPr id="380"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381"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6456B860-E1CB-4A8B-8111-237F886FFDB3}" type="slidenum">
              <a:rPr lang="en-US" sz="1200" b="0" strike="noStrike" spc="-1">
                <a:solidFill>
                  <a:srgbClr val="000000"/>
                </a:solidFill>
                <a:latin typeface="Calibri"/>
                <a:ea typeface="+mn-ea"/>
              </a:rPr>
              <a:t>4</a:t>
            </a:fld>
            <a:endParaRPr lang="en-US" sz="1200" b="0" strike="noStrike" spc="-1" dirty="0">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PlaceHolder 1"/>
          <p:cNvSpPr>
            <a:spLocks noGrp="1" noRot="1" noChangeAspect="1"/>
          </p:cNvSpPr>
          <p:nvPr>
            <p:ph type="sldImg"/>
          </p:nvPr>
        </p:nvSpPr>
        <p:spPr>
          <a:xfrm>
            <a:off x="708025" y="1160463"/>
            <a:ext cx="5567363" cy="3132137"/>
          </a:xfrm>
          <a:prstGeom prst="rect">
            <a:avLst/>
          </a:prstGeom>
        </p:spPr>
      </p:sp>
      <p:sp>
        <p:nvSpPr>
          <p:cNvPr id="515"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516"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94381B52-BCB0-4C06-B13F-E4C8EDF84053}" type="slidenum">
              <a:rPr lang="en-US" sz="1800" b="0" strike="noStrike" spc="-1">
                <a:solidFill>
                  <a:srgbClr val="000000"/>
                </a:solidFill>
                <a:latin typeface="+mn-lt"/>
                <a:ea typeface="+mn-ea"/>
              </a:rPr>
              <a:t>31</a:t>
            </a:fld>
            <a:endParaRPr lang="en-US" sz="1800" b="0" strike="noStrike" spc="-1" dirty="0">
              <a:latin typeface="Arial"/>
            </a:endParaRPr>
          </a:p>
        </p:txBody>
      </p:sp>
    </p:spTree>
    <p:extLst>
      <p:ext uri="{BB962C8B-B14F-4D97-AF65-F5344CB8AC3E}">
        <p14:creationId xmlns:p14="http://schemas.microsoft.com/office/powerpoint/2010/main" val="599552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PlaceHolder 1"/>
          <p:cNvSpPr>
            <a:spLocks noGrp="1" noRot="1" noChangeAspect="1"/>
          </p:cNvSpPr>
          <p:nvPr>
            <p:ph type="sldImg"/>
          </p:nvPr>
        </p:nvSpPr>
        <p:spPr>
          <a:xfrm>
            <a:off x="708025" y="1160463"/>
            <a:ext cx="5567363" cy="3132137"/>
          </a:xfrm>
          <a:prstGeom prst="rect">
            <a:avLst/>
          </a:prstGeom>
        </p:spPr>
      </p:sp>
      <p:sp>
        <p:nvSpPr>
          <p:cNvPr id="524"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525"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35131649-42EC-4634-9843-9FCB24A1DFAD}" type="slidenum">
              <a:rPr lang="en-US" sz="1800" b="0" strike="noStrike" spc="-1">
                <a:solidFill>
                  <a:srgbClr val="000000"/>
                </a:solidFill>
                <a:latin typeface="+mn-lt"/>
                <a:ea typeface="+mn-ea"/>
              </a:rPr>
              <a:t>32</a:t>
            </a:fld>
            <a:endParaRPr lang="en-US" sz="1800" b="0" strike="noStrike" spc="-1" dirty="0">
              <a:latin typeface="Arial"/>
            </a:endParaRPr>
          </a:p>
        </p:txBody>
      </p:sp>
    </p:spTree>
    <p:extLst>
      <p:ext uri="{BB962C8B-B14F-4D97-AF65-F5344CB8AC3E}">
        <p14:creationId xmlns:p14="http://schemas.microsoft.com/office/powerpoint/2010/main" val="12010105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PlaceHolder 1"/>
          <p:cNvSpPr>
            <a:spLocks noGrp="1" noRot="1" noChangeAspect="1"/>
          </p:cNvSpPr>
          <p:nvPr>
            <p:ph type="sldImg"/>
          </p:nvPr>
        </p:nvSpPr>
        <p:spPr>
          <a:xfrm>
            <a:off x="708025" y="1160463"/>
            <a:ext cx="5567363" cy="3132137"/>
          </a:xfrm>
          <a:prstGeom prst="rect">
            <a:avLst/>
          </a:prstGeom>
        </p:spPr>
      </p:sp>
      <p:sp>
        <p:nvSpPr>
          <p:cNvPr id="527"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528"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77391495-6429-4A11-9432-7C4D71A59A53}" type="slidenum">
              <a:rPr lang="en-US" sz="1800" b="0" strike="noStrike" spc="-1">
                <a:solidFill>
                  <a:srgbClr val="000000"/>
                </a:solidFill>
                <a:latin typeface="+mn-lt"/>
                <a:ea typeface="+mn-ea"/>
              </a:rPr>
              <a:t>33</a:t>
            </a:fld>
            <a:endParaRPr lang="en-US" sz="1800" b="0" strike="noStrike" spc="-1" dirty="0">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PlaceHolder 1"/>
          <p:cNvSpPr>
            <a:spLocks noGrp="1" noRot="1" noChangeAspect="1"/>
          </p:cNvSpPr>
          <p:nvPr>
            <p:ph type="sldImg"/>
          </p:nvPr>
        </p:nvSpPr>
        <p:spPr>
          <a:xfrm>
            <a:off x="708025" y="1160463"/>
            <a:ext cx="5567363" cy="3132137"/>
          </a:xfrm>
          <a:prstGeom prst="rect">
            <a:avLst/>
          </a:prstGeom>
        </p:spPr>
      </p:sp>
      <p:sp>
        <p:nvSpPr>
          <p:cNvPr id="473"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74"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F8F1BAF8-3F1C-465D-87EA-6799C1761A1F}" type="slidenum">
              <a:rPr lang="en-US" sz="1200" b="0" strike="noStrike" spc="-1">
                <a:solidFill>
                  <a:srgbClr val="000000"/>
                </a:solidFill>
                <a:latin typeface="+mn-lt"/>
                <a:ea typeface="+mn-ea"/>
              </a:rPr>
              <a:t>34</a:t>
            </a:fld>
            <a:endParaRPr lang="en-US" sz="1200" b="0" strike="noStrike" spc="-1" dirty="0">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PlaceHolder 1"/>
          <p:cNvSpPr>
            <a:spLocks noGrp="1" noRot="1" noChangeAspect="1"/>
          </p:cNvSpPr>
          <p:nvPr>
            <p:ph type="sldImg"/>
          </p:nvPr>
        </p:nvSpPr>
        <p:spPr>
          <a:xfrm>
            <a:off x="708025" y="1160463"/>
            <a:ext cx="5567363" cy="3132137"/>
          </a:xfrm>
          <a:prstGeom prst="rect">
            <a:avLst/>
          </a:prstGeom>
        </p:spPr>
      </p:sp>
      <p:sp>
        <p:nvSpPr>
          <p:cNvPr id="476"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77"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FD5D9A45-24DB-45DE-BD16-01E214A8576F}" type="slidenum">
              <a:rPr lang="en-US" sz="1200" b="0" strike="noStrike" spc="-1">
                <a:solidFill>
                  <a:srgbClr val="000000"/>
                </a:solidFill>
                <a:latin typeface="+mn-lt"/>
                <a:ea typeface="+mn-ea"/>
              </a:rPr>
              <a:t>35</a:t>
            </a:fld>
            <a:endParaRPr lang="en-US" sz="1200" b="0" strike="noStrike" spc="-1" dirty="0">
              <a:latin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PlaceHolder 1"/>
          <p:cNvSpPr>
            <a:spLocks noGrp="1" noRot="1" noChangeAspect="1"/>
          </p:cNvSpPr>
          <p:nvPr>
            <p:ph type="sldImg"/>
          </p:nvPr>
        </p:nvSpPr>
        <p:spPr>
          <a:xfrm>
            <a:off x="708025" y="1160463"/>
            <a:ext cx="5567363" cy="3132137"/>
          </a:xfrm>
          <a:prstGeom prst="rect">
            <a:avLst/>
          </a:prstGeom>
        </p:spPr>
      </p:sp>
      <p:sp>
        <p:nvSpPr>
          <p:cNvPr id="482"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83"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EC812C64-9ABC-4208-8B05-85BAE63C3077}" type="slidenum">
              <a:rPr lang="en-US" sz="1200" b="0" strike="noStrike" spc="-1">
                <a:solidFill>
                  <a:srgbClr val="000000"/>
                </a:solidFill>
                <a:latin typeface="Calibri"/>
                <a:ea typeface="+mn-ea"/>
              </a:rPr>
              <a:t>36</a:t>
            </a:fld>
            <a:endParaRPr lang="en-US" sz="1200" b="0" strike="noStrike" spc="-1" dirty="0">
              <a:latin typeface="Arial"/>
            </a:endParaRPr>
          </a:p>
        </p:txBody>
      </p:sp>
    </p:spTree>
    <p:extLst>
      <p:ext uri="{BB962C8B-B14F-4D97-AF65-F5344CB8AC3E}">
        <p14:creationId xmlns:p14="http://schemas.microsoft.com/office/powerpoint/2010/main" val="9716635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PlaceHolder 1"/>
          <p:cNvSpPr>
            <a:spLocks noGrp="1" noRot="1" noChangeAspect="1"/>
          </p:cNvSpPr>
          <p:nvPr>
            <p:ph type="sldImg"/>
          </p:nvPr>
        </p:nvSpPr>
        <p:spPr>
          <a:xfrm>
            <a:off x="708025" y="1160463"/>
            <a:ext cx="5567363" cy="3132137"/>
          </a:xfrm>
          <a:prstGeom prst="rect">
            <a:avLst/>
          </a:prstGeom>
        </p:spPr>
      </p:sp>
      <p:sp>
        <p:nvSpPr>
          <p:cNvPr id="485"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86"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1ECCE595-FBE4-4E53-887D-1F9E0F2FE79C}" type="slidenum">
              <a:rPr lang="en-US" sz="1200" b="0" strike="noStrike" spc="-1">
                <a:solidFill>
                  <a:srgbClr val="000000"/>
                </a:solidFill>
                <a:latin typeface="Calibri"/>
                <a:ea typeface="+mn-ea"/>
              </a:rPr>
              <a:t>37</a:t>
            </a:fld>
            <a:endParaRPr lang="en-US" sz="1200" b="0" strike="noStrike" spc="-1" dirty="0">
              <a:latin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PlaceHolder 1"/>
          <p:cNvSpPr>
            <a:spLocks noGrp="1" noRot="1" noChangeAspect="1"/>
          </p:cNvSpPr>
          <p:nvPr>
            <p:ph type="sldImg"/>
          </p:nvPr>
        </p:nvSpPr>
        <p:spPr>
          <a:xfrm>
            <a:off x="708025" y="1160463"/>
            <a:ext cx="5567363" cy="3132137"/>
          </a:xfrm>
          <a:prstGeom prst="rect">
            <a:avLst/>
          </a:prstGeom>
        </p:spPr>
      </p:sp>
      <p:sp>
        <p:nvSpPr>
          <p:cNvPr id="488"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89"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E48FEF58-C207-47FF-83A1-2CE7DADFF062}" type="slidenum">
              <a:rPr lang="en-US" sz="1200" b="0" strike="noStrike" spc="-1">
                <a:solidFill>
                  <a:srgbClr val="000000"/>
                </a:solidFill>
                <a:latin typeface="Calibri"/>
                <a:ea typeface="+mn-ea"/>
              </a:rPr>
              <a:t>38</a:t>
            </a:fld>
            <a:endParaRPr lang="en-US" sz="1200" b="0" strike="noStrike" spc="-1" dirty="0">
              <a:latin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PlaceHolder 1"/>
          <p:cNvSpPr>
            <a:spLocks noGrp="1" noRot="1" noChangeAspect="1"/>
          </p:cNvSpPr>
          <p:nvPr>
            <p:ph type="sldImg"/>
          </p:nvPr>
        </p:nvSpPr>
        <p:spPr>
          <a:xfrm>
            <a:off x="708025" y="1160463"/>
            <a:ext cx="5567363" cy="3132137"/>
          </a:xfrm>
          <a:prstGeom prst="rect">
            <a:avLst/>
          </a:prstGeom>
        </p:spPr>
      </p:sp>
      <p:sp>
        <p:nvSpPr>
          <p:cNvPr id="488"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89"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E48FEF58-C207-47FF-83A1-2CE7DADFF062}" type="slidenum">
              <a:rPr lang="en-US" sz="1200" b="0" strike="noStrike" spc="-1">
                <a:solidFill>
                  <a:srgbClr val="000000"/>
                </a:solidFill>
                <a:latin typeface="Calibri"/>
                <a:ea typeface="+mn-ea"/>
              </a:rPr>
              <a:t>39</a:t>
            </a:fld>
            <a:endParaRPr lang="en-US" sz="1200" b="0" strike="noStrike" spc="-1" dirty="0">
              <a:latin typeface="Arial"/>
            </a:endParaRPr>
          </a:p>
        </p:txBody>
      </p:sp>
    </p:spTree>
    <p:extLst>
      <p:ext uri="{BB962C8B-B14F-4D97-AF65-F5344CB8AC3E}">
        <p14:creationId xmlns:p14="http://schemas.microsoft.com/office/powerpoint/2010/main" val="2146703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PlaceHolder 1"/>
          <p:cNvSpPr>
            <a:spLocks noGrp="1" noRot="1" noChangeAspect="1"/>
          </p:cNvSpPr>
          <p:nvPr>
            <p:ph type="sldImg"/>
          </p:nvPr>
        </p:nvSpPr>
        <p:spPr>
          <a:xfrm>
            <a:off x="708025" y="1160463"/>
            <a:ext cx="5567363" cy="3132137"/>
          </a:xfrm>
          <a:prstGeom prst="rect">
            <a:avLst/>
          </a:prstGeom>
        </p:spPr>
      </p:sp>
      <p:sp>
        <p:nvSpPr>
          <p:cNvPr id="530"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pPr marL="216000" indent="-215280">
              <a:lnSpc>
                <a:spcPct val="100000"/>
              </a:lnSpc>
              <a:tabLst>
                <a:tab pos="0" algn="l"/>
              </a:tabLst>
            </a:pPr>
            <a:endParaRPr lang="en-US" sz="2000" b="0" strike="noStrike" spc="-1" dirty="0">
              <a:latin typeface="Arial"/>
            </a:endParaRPr>
          </a:p>
          <a:p>
            <a:pPr marL="216000" indent="-215280">
              <a:lnSpc>
                <a:spcPct val="100000"/>
              </a:lnSpc>
              <a:tabLst>
                <a:tab pos="0" algn="l"/>
              </a:tabLst>
            </a:pPr>
            <a:endParaRPr lang="en-US" sz="2000" b="0" strike="noStrike" spc="-1" dirty="0">
              <a:latin typeface="Arial"/>
            </a:endParaRPr>
          </a:p>
          <a:p>
            <a:pPr marL="216000" indent="-215280">
              <a:lnSpc>
                <a:spcPct val="100000"/>
              </a:lnSpc>
              <a:tabLst>
                <a:tab pos="0" algn="l"/>
              </a:tabLst>
            </a:pPr>
            <a:endParaRPr lang="en-US" sz="2000" b="0" strike="noStrike" spc="-1" dirty="0">
              <a:latin typeface="Arial"/>
            </a:endParaRPr>
          </a:p>
        </p:txBody>
      </p:sp>
      <p:sp>
        <p:nvSpPr>
          <p:cNvPr id="531"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1B58D1AC-8809-4D46-BC91-8986E5FB00B4}" type="slidenum">
              <a:rPr lang="en-US" sz="1800" b="0" strike="noStrike" spc="-1">
                <a:solidFill>
                  <a:srgbClr val="000000"/>
                </a:solidFill>
                <a:latin typeface="+mn-lt"/>
                <a:ea typeface="+mn-ea"/>
              </a:rPr>
              <a:t>40</a:t>
            </a:fld>
            <a:endParaRPr lang="en-US" sz="1800" b="0" strike="noStrike" spc="-1" dirty="0">
              <a:latin typeface="Arial"/>
            </a:endParaRPr>
          </a:p>
        </p:txBody>
      </p:sp>
    </p:spTree>
    <p:extLst>
      <p:ext uri="{BB962C8B-B14F-4D97-AF65-F5344CB8AC3E}">
        <p14:creationId xmlns:p14="http://schemas.microsoft.com/office/powerpoint/2010/main" val="4163442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PlaceHolder 1"/>
          <p:cNvSpPr>
            <a:spLocks noGrp="1" noRot="1" noChangeAspect="1"/>
          </p:cNvSpPr>
          <p:nvPr>
            <p:ph type="sldImg"/>
          </p:nvPr>
        </p:nvSpPr>
        <p:spPr>
          <a:xfrm>
            <a:off x="708025" y="1160463"/>
            <a:ext cx="5567363" cy="3132137"/>
          </a:xfrm>
          <a:prstGeom prst="rect">
            <a:avLst/>
          </a:prstGeom>
        </p:spPr>
      </p:sp>
      <p:sp>
        <p:nvSpPr>
          <p:cNvPr id="386"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387"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196429D7-7E3E-4CD4-8D8F-2D5B7999A395}" type="slidenum">
              <a:rPr lang="en-US" sz="1200" b="0" strike="noStrike" spc="-1">
                <a:solidFill>
                  <a:srgbClr val="000000"/>
                </a:solidFill>
                <a:latin typeface="+mn-lt"/>
                <a:ea typeface="+mn-ea"/>
              </a:rPr>
              <a:t>5</a:t>
            </a:fld>
            <a:endParaRPr lang="en-US" sz="1200" b="0" strike="noStrike" spc="-1" dirty="0">
              <a:latin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PlaceHolder 1"/>
          <p:cNvSpPr>
            <a:spLocks noGrp="1" noRot="1" noChangeAspect="1"/>
          </p:cNvSpPr>
          <p:nvPr>
            <p:ph type="sldImg"/>
          </p:nvPr>
        </p:nvSpPr>
        <p:spPr>
          <a:xfrm>
            <a:off x="708025" y="1160463"/>
            <a:ext cx="5567363" cy="3132137"/>
          </a:xfrm>
          <a:prstGeom prst="rect">
            <a:avLst/>
          </a:prstGeom>
        </p:spPr>
      </p:sp>
      <p:sp>
        <p:nvSpPr>
          <p:cNvPr id="512"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513"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991D5244-442E-488D-8914-94BBFA7C4520}" type="slidenum">
              <a:rPr lang="en-US" sz="1800" b="0" strike="noStrike" spc="-1">
                <a:solidFill>
                  <a:srgbClr val="000000"/>
                </a:solidFill>
                <a:latin typeface="+mn-lt"/>
                <a:ea typeface="+mn-ea"/>
              </a:rPr>
              <a:t>41</a:t>
            </a:fld>
            <a:endParaRPr lang="en-US" sz="1800" b="0" strike="noStrike" spc="-1" dirty="0">
              <a:latin typeface="Arial"/>
            </a:endParaRPr>
          </a:p>
        </p:txBody>
      </p:sp>
    </p:spTree>
    <p:extLst>
      <p:ext uri="{BB962C8B-B14F-4D97-AF65-F5344CB8AC3E}">
        <p14:creationId xmlns:p14="http://schemas.microsoft.com/office/powerpoint/2010/main" val="24028077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PlaceHolder 1"/>
          <p:cNvSpPr>
            <a:spLocks noGrp="1" noRot="1" noChangeAspect="1"/>
          </p:cNvSpPr>
          <p:nvPr>
            <p:ph type="sldImg"/>
          </p:nvPr>
        </p:nvSpPr>
        <p:spPr>
          <a:xfrm>
            <a:off x="708025" y="1160463"/>
            <a:ext cx="5567363" cy="3132137"/>
          </a:xfrm>
          <a:prstGeom prst="rect">
            <a:avLst/>
          </a:prstGeom>
        </p:spPr>
      </p:sp>
      <p:sp>
        <p:nvSpPr>
          <p:cNvPr id="482"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83"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EC812C64-9ABC-4208-8B05-85BAE63C3077}" type="slidenum">
              <a:rPr lang="en-US" sz="1200" b="0" strike="noStrike" spc="-1">
                <a:solidFill>
                  <a:srgbClr val="000000"/>
                </a:solidFill>
                <a:latin typeface="Calibri"/>
                <a:ea typeface="+mn-ea"/>
              </a:rPr>
              <a:t>42</a:t>
            </a:fld>
            <a:endParaRPr lang="en-US" sz="1200" b="0" strike="noStrike" spc="-1" dirty="0">
              <a:latin typeface="Arial"/>
            </a:endParaRPr>
          </a:p>
        </p:txBody>
      </p:sp>
    </p:spTree>
    <p:extLst>
      <p:ext uri="{BB962C8B-B14F-4D97-AF65-F5344CB8AC3E}">
        <p14:creationId xmlns:p14="http://schemas.microsoft.com/office/powerpoint/2010/main" val="12670383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6404F-59D3-64C6-E253-D97E645CCF79}"/>
            </a:ext>
          </a:extLst>
        </p:cNvPr>
        <p:cNvGrpSpPr/>
        <p:nvPr/>
      </p:nvGrpSpPr>
      <p:grpSpPr>
        <a:xfrm>
          <a:off x="0" y="0"/>
          <a:ext cx="0" cy="0"/>
          <a:chOff x="0" y="0"/>
          <a:chExt cx="0" cy="0"/>
        </a:xfrm>
      </p:grpSpPr>
      <p:sp>
        <p:nvSpPr>
          <p:cNvPr id="496" name="PlaceHolder 1">
            <a:extLst>
              <a:ext uri="{FF2B5EF4-FFF2-40B4-BE49-F238E27FC236}">
                <a16:creationId xmlns:a16="http://schemas.microsoft.com/office/drawing/2014/main" id="{2D5B9A05-B126-1BFB-8653-5EE267B86A71}"/>
              </a:ext>
            </a:extLst>
          </p:cNvPr>
          <p:cNvSpPr>
            <a:spLocks noGrp="1" noRot="1" noChangeAspect="1"/>
          </p:cNvSpPr>
          <p:nvPr>
            <p:ph type="sldImg"/>
          </p:nvPr>
        </p:nvSpPr>
        <p:spPr>
          <a:xfrm>
            <a:off x="708025" y="1160463"/>
            <a:ext cx="5567363" cy="3132137"/>
          </a:xfrm>
          <a:prstGeom prst="rect">
            <a:avLst/>
          </a:prstGeom>
        </p:spPr>
      </p:sp>
      <p:sp>
        <p:nvSpPr>
          <p:cNvPr id="497" name="PlaceHolder 2">
            <a:extLst>
              <a:ext uri="{FF2B5EF4-FFF2-40B4-BE49-F238E27FC236}">
                <a16:creationId xmlns:a16="http://schemas.microsoft.com/office/drawing/2014/main" id="{98D0632D-5279-F388-CFAD-7A6665A93593}"/>
              </a:ext>
            </a:extLst>
          </p:cNvPr>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98" name="CustomShape 3">
            <a:extLst>
              <a:ext uri="{FF2B5EF4-FFF2-40B4-BE49-F238E27FC236}">
                <a16:creationId xmlns:a16="http://schemas.microsoft.com/office/drawing/2014/main" id="{1ABC2962-9B01-7FEF-22F5-68732CA39BEE}"/>
              </a:ext>
            </a:extLst>
          </p:cNvPr>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DBD9F751-4EA4-4E14-923C-E87DF7D9313F}" type="slidenum">
              <a:rPr lang="en-US" sz="1200" b="0" strike="noStrike" spc="-1">
                <a:solidFill>
                  <a:srgbClr val="000000"/>
                </a:solidFill>
                <a:latin typeface="+mn-lt"/>
                <a:ea typeface="+mn-ea"/>
              </a:rPr>
              <a:t>43</a:t>
            </a:fld>
            <a:endParaRPr lang="en-US" sz="1200" b="0" strike="noStrike" spc="-1" dirty="0">
              <a:latin typeface="Arial"/>
            </a:endParaRPr>
          </a:p>
        </p:txBody>
      </p:sp>
    </p:spTree>
    <p:extLst>
      <p:ext uri="{BB962C8B-B14F-4D97-AF65-F5344CB8AC3E}">
        <p14:creationId xmlns:p14="http://schemas.microsoft.com/office/powerpoint/2010/main" val="8827191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PlaceHolder 1"/>
          <p:cNvSpPr>
            <a:spLocks noGrp="1" noRot="1" noChangeAspect="1"/>
          </p:cNvSpPr>
          <p:nvPr>
            <p:ph type="sldImg"/>
          </p:nvPr>
        </p:nvSpPr>
        <p:spPr>
          <a:xfrm>
            <a:off x="708025" y="1160463"/>
            <a:ext cx="5567363" cy="3132137"/>
          </a:xfrm>
          <a:prstGeom prst="rect">
            <a:avLst/>
          </a:prstGeom>
        </p:spPr>
      </p:sp>
      <p:sp>
        <p:nvSpPr>
          <p:cNvPr id="497"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98"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DBD9F751-4EA4-4E14-923C-E87DF7D9313F}" type="slidenum">
              <a:rPr lang="en-US" sz="1200" b="0" strike="noStrike" spc="-1">
                <a:solidFill>
                  <a:srgbClr val="000000"/>
                </a:solidFill>
                <a:latin typeface="+mn-lt"/>
                <a:ea typeface="+mn-ea"/>
              </a:rPr>
              <a:t>44</a:t>
            </a:fld>
            <a:endParaRPr lang="en-US" sz="1200" b="0" strike="noStrike" spc="-1" dirty="0">
              <a:latin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PlaceHolder 1"/>
          <p:cNvSpPr>
            <a:spLocks noGrp="1" noRot="1" noChangeAspect="1"/>
          </p:cNvSpPr>
          <p:nvPr>
            <p:ph type="sldImg"/>
          </p:nvPr>
        </p:nvSpPr>
        <p:spPr>
          <a:xfrm>
            <a:off x="708025" y="1160463"/>
            <a:ext cx="5567363" cy="3132137"/>
          </a:xfrm>
          <a:prstGeom prst="rect">
            <a:avLst/>
          </a:prstGeom>
        </p:spPr>
      </p:sp>
      <p:sp>
        <p:nvSpPr>
          <p:cNvPr id="539"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540"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B4CCCD19-A7AC-4757-B562-B610639E4E25}" type="slidenum">
              <a:rPr lang="en-US" sz="1800" b="0" strike="noStrike" spc="-1">
                <a:solidFill>
                  <a:srgbClr val="000000"/>
                </a:solidFill>
                <a:latin typeface="+mn-lt"/>
                <a:ea typeface="+mn-ea"/>
              </a:rPr>
              <a:t>45</a:t>
            </a:fld>
            <a:endParaRPr lang="en-US" sz="1800" b="0" strike="noStrike" spc="-1" dirty="0">
              <a:latin typeface="Arial"/>
            </a:endParaRPr>
          </a:p>
        </p:txBody>
      </p:sp>
    </p:spTree>
    <p:extLst>
      <p:ext uri="{BB962C8B-B14F-4D97-AF65-F5344CB8AC3E}">
        <p14:creationId xmlns:p14="http://schemas.microsoft.com/office/powerpoint/2010/main" val="32735592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CDD24-0D0C-2717-260B-B494FC78954F}"/>
            </a:ext>
          </a:extLst>
        </p:cNvPr>
        <p:cNvGrpSpPr/>
        <p:nvPr/>
      </p:nvGrpSpPr>
      <p:grpSpPr>
        <a:xfrm>
          <a:off x="0" y="0"/>
          <a:ext cx="0" cy="0"/>
          <a:chOff x="0" y="0"/>
          <a:chExt cx="0" cy="0"/>
        </a:xfrm>
      </p:grpSpPr>
      <p:sp>
        <p:nvSpPr>
          <p:cNvPr id="538" name="PlaceHolder 1">
            <a:extLst>
              <a:ext uri="{FF2B5EF4-FFF2-40B4-BE49-F238E27FC236}">
                <a16:creationId xmlns:a16="http://schemas.microsoft.com/office/drawing/2014/main" id="{A452E267-56C9-04EE-9B6B-4C96EEE21345}"/>
              </a:ext>
            </a:extLst>
          </p:cNvPr>
          <p:cNvSpPr>
            <a:spLocks noGrp="1" noRot="1" noChangeAspect="1"/>
          </p:cNvSpPr>
          <p:nvPr>
            <p:ph type="sldImg"/>
          </p:nvPr>
        </p:nvSpPr>
        <p:spPr>
          <a:xfrm>
            <a:off x="708025" y="1160463"/>
            <a:ext cx="5567363" cy="3132137"/>
          </a:xfrm>
          <a:prstGeom prst="rect">
            <a:avLst/>
          </a:prstGeom>
        </p:spPr>
      </p:sp>
      <p:sp>
        <p:nvSpPr>
          <p:cNvPr id="539" name="PlaceHolder 2">
            <a:extLst>
              <a:ext uri="{FF2B5EF4-FFF2-40B4-BE49-F238E27FC236}">
                <a16:creationId xmlns:a16="http://schemas.microsoft.com/office/drawing/2014/main" id="{7E107DA5-4440-19D2-A875-973797815379}"/>
              </a:ext>
            </a:extLst>
          </p:cNvPr>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540" name="CustomShape 3">
            <a:extLst>
              <a:ext uri="{FF2B5EF4-FFF2-40B4-BE49-F238E27FC236}">
                <a16:creationId xmlns:a16="http://schemas.microsoft.com/office/drawing/2014/main" id="{BE37946F-F1E4-C34D-82D4-2FC123E5F3A8}"/>
              </a:ext>
            </a:extLst>
          </p:cNvPr>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B4CCCD19-A7AC-4757-B562-B610639E4E25}" type="slidenum">
              <a:rPr lang="en-US" sz="1800" b="0" strike="noStrike" spc="-1">
                <a:solidFill>
                  <a:srgbClr val="000000"/>
                </a:solidFill>
                <a:latin typeface="+mn-lt"/>
                <a:ea typeface="+mn-ea"/>
              </a:rPr>
              <a:t>46</a:t>
            </a:fld>
            <a:endParaRPr lang="en-US" sz="1800" b="0" strike="noStrike" spc="-1" dirty="0">
              <a:latin typeface="Arial"/>
            </a:endParaRPr>
          </a:p>
        </p:txBody>
      </p:sp>
    </p:spTree>
    <p:extLst>
      <p:ext uri="{BB962C8B-B14F-4D97-AF65-F5344CB8AC3E}">
        <p14:creationId xmlns:p14="http://schemas.microsoft.com/office/powerpoint/2010/main" val="21958263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PlaceHolder 1"/>
          <p:cNvSpPr>
            <a:spLocks noGrp="1" noRot="1" noChangeAspect="1"/>
          </p:cNvSpPr>
          <p:nvPr>
            <p:ph type="sldImg"/>
          </p:nvPr>
        </p:nvSpPr>
        <p:spPr>
          <a:xfrm>
            <a:off x="708025" y="1160463"/>
            <a:ext cx="5567363" cy="3132137"/>
          </a:xfrm>
          <a:prstGeom prst="rect">
            <a:avLst/>
          </a:prstGeom>
        </p:spPr>
      </p:sp>
      <p:sp>
        <p:nvSpPr>
          <p:cNvPr id="539"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540"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B4CCCD19-A7AC-4757-B562-B610639E4E25}" type="slidenum">
              <a:rPr lang="en-US" sz="1800" b="0" strike="noStrike" spc="-1">
                <a:solidFill>
                  <a:srgbClr val="000000"/>
                </a:solidFill>
                <a:latin typeface="+mn-lt"/>
                <a:ea typeface="+mn-ea"/>
              </a:rPr>
              <a:t>48</a:t>
            </a:fld>
            <a:endParaRPr lang="en-US" sz="1800" b="0" strike="noStrike" spc="-1" dirty="0">
              <a:latin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PlaceHolder 1"/>
          <p:cNvSpPr>
            <a:spLocks noGrp="1" noRot="1" noChangeAspect="1"/>
          </p:cNvSpPr>
          <p:nvPr>
            <p:ph type="sldImg"/>
          </p:nvPr>
        </p:nvSpPr>
        <p:spPr>
          <a:xfrm>
            <a:off x="708025" y="1160463"/>
            <a:ext cx="5567363" cy="3132137"/>
          </a:xfrm>
          <a:prstGeom prst="rect">
            <a:avLst/>
          </a:prstGeom>
        </p:spPr>
      </p:sp>
      <p:sp>
        <p:nvSpPr>
          <p:cNvPr id="542"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543"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C180B790-FC08-43B4-A2F0-94B1BBEEEFC3}" type="slidenum">
              <a:rPr lang="en-US" sz="1800" b="0" strike="noStrike" spc="-1">
                <a:solidFill>
                  <a:srgbClr val="000000"/>
                </a:solidFill>
                <a:latin typeface="+mn-lt"/>
                <a:ea typeface="+mn-ea"/>
              </a:rPr>
              <a:t>49</a:t>
            </a:fld>
            <a:endParaRPr lang="en-US" sz="1800" b="0" strike="noStrike" spc="-1" dirty="0">
              <a:latin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PlaceHolder 1"/>
          <p:cNvSpPr>
            <a:spLocks noGrp="1" noRot="1" noChangeAspect="1"/>
          </p:cNvSpPr>
          <p:nvPr>
            <p:ph type="sldImg"/>
          </p:nvPr>
        </p:nvSpPr>
        <p:spPr>
          <a:xfrm>
            <a:off x="708025" y="1160463"/>
            <a:ext cx="5567363" cy="3132137"/>
          </a:xfrm>
          <a:prstGeom prst="rect">
            <a:avLst/>
          </a:prstGeom>
        </p:spPr>
      </p:sp>
      <p:sp>
        <p:nvSpPr>
          <p:cNvPr id="557"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558"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4B1949CD-488A-4124-A09C-394117FC1B3C}" type="slidenum">
              <a:rPr lang="en-US" sz="1800" b="0" strike="noStrike" spc="-1">
                <a:solidFill>
                  <a:srgbClr val="000000"/>
                </a:solidFill>
                <a:latin typeface="+mn-lt"/>
                <a:ea typeface="+mn-ea"/>
              </a:rPr>
              <a:t>50</a:t>
            </a:fld>
            <a:endParaRPr lang="en-US" sz="1800" b="0" strike="noStrike" spc="-1" dirty="0">
              <a:latin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PlaceHolder 1"/>
          <p:cNvSpPr>
            <a:spLocks noGrp="1" noRot="1" noChangeAspect="1"/>
          </p:cNvSpPr>
          <p:nvPr>
            <p:ph type="sldImg"/>
          </p:nvPr>
        </p:nvSpPr>
        <p:spPr>
          <a:xfrm>
            <a:off x="708025" y="1160463"/>
            <a:ext cx="5567363" cy="3132137"/>
          </a:xfrm>
          <a:prstGeom prst="rect">
            <a:avLst/>
          </a:prstGeom>
        </p:spPr>
      </p:sp>
      <p:sp>
        <p:nvSpPr>
          <p:cNvPr id="389"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390"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A83387F2-C298-4809-8B01-501F6BAA0EB7}" type="slidenum">
              <a:rPr lang="en-US" sz="1200" b="0" strike="noStrike" spc="-1">
                <a:solidFill>
                  <a:srgbClr val="000000"/>
                </a:solidFill>
                <a:latin typeface="Calibri"/>
                <a:ea typeface="+mn-ea"/>
              </a:rPr>
              <a:t>51</a:t>
            </a:fld>
            <a:endParaRPr lang="en-US" sz="1200" b="0" strike="noStrike" spc="-1" dirty="0">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1897A053-5D92-4D14-80A9-EE938C37E1E9}" type="slidenum">
              <a:rPr lang="en-US" sz="1400" b="0" strike="noStrike" spc="-1" smtClean="0">
                <a:latin typeface="Times New Roman"/>
              </a:rPr>
              <a:t>6</a:t>
            </a:fld>
            <a:endParaRPr lang="en-US" sz="1400" b="0" strike="noStrike" spc="-1" dirty="0">
              <a:latin typeface="Times New Roman"/>
            </a:endParaRPr>
          </a:p>
        </p:txBody>
      </p:sp>
    </p:spTree>
    <p:extLst>
      <p:ext uri="{BB962C8B-B14F-4D97-AF65-F5344CB8AC3E}">
        <p14:creationId xmlns:p14="http://schemas.microsoft.com/office/powerpoint/2010/main" val="25663589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PlaceHolder 1"/>
          <p:cNvSpPr>
            <a:spLocks noGrp="1" noRot="1" noChangeAspect="1"/>
          </p:cNvSpPr>
          <p:nvPr>
            <p:ph type="sldImg"/>
          </p:nvPr>
        </p:nvSpPr>
        <p:spPr>
          <a:xfrm>
            <a:off x="708025" y="1160463"/>
            <a:ext cx="5567363" cy="3132137"/>
          </a:xfrm>
          <a:prstGeom prst="rect">
            <a:avLst/>
          </a:prstGeom>
        </p:spPr>
      </p:sp>
      <p:sp>
        <p:nvSpPr>
          <p:cNvPr id="500"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501"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C5846C9E-4137-456A-8468-B1B4A11424E1}" type="slidenum">
              <a:rPr lang="en-US" sz="1800" b="0" strike="noStrike" spc="-1">
                <a:solidFill>
                  <a:srgbClr val="000000"/>
                </a:solidFill>
                <a:latin typeface="+mn-lt"/>
                <a:ea typeface="+mn-ea"/>
              </a:rPr>
              <a:t>52</a:t>
            </a:fld>
            <a:endParaRPr lang="en-US" sz="1800" b="0" strike="noStrike" spc="-1" dirty="0">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PlaceHolder 1"/>
          <p:cNvSpPr>
            <a:spLocks noGrp="1" noRot="1" noChangeAspect="1"/>
          </p:cNvSpPr>
          <p:nvPr>
            <p:ph type="sldImg"/>
          </p:nvPr>
        </p:nvSpPr>
        <p:spPr>
          <a:xfrm>
            <a:off x="708025" y="1160463"/>
            <a:ext cx="5567363" cy="3132137"/>
          </a:xfrm>
          <a:prstGeom prst="rect">
            <a:avLst/>
          </a:prstGeom>
        </p:spPr>
      </p:sp>
      <p:sp>
        <p:nvSpPr>
          <p:cNvPr id="428"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29"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50409BE1-61EA-4DAD-9389-0709737A094B}" type="slidenum">
              <a:rPr lang="en-US" sz="1200" b="0" strike="noStrike" spc="-1">
                <a:solidFill>
                  <a:srgbClr val="000000"/>
                </a:solidFill>
                <a:latin typeface="Calibri"/>
                <a:ea typeface="+mn-ea"/>
              </a:rPr>
              <a:t>7</a:t>
            </a:fld>
            <a:endParaRPr lang="en-US" sz="1200" b="0" strike="noStrike" spc="-1" dirty="0">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PlaceHolder 1"/>
          <p:cNvSpPr>
            <a:spLocks noGrp="1" noRot="1" noChangeAspect="1"/>
          </p:cNvSpPr>
          <p:nvPr>
            <p:ph type="sldImg"/>
          </p:nvPr>
        </p:nvSpPr>
        <p:spPr>
          <a:xfrm>
            <a:off x="708025" y="1160463"/>
            <a:ext cx="5567363" cy="3132137"/>
          </a:xfrm>
          <a:prstGeom prst="rect">
            <a:avLst/>
          </a:prstGeom>
        </p:spPr>
      </p:sp>
      <p:sp>
        <p:nvSpPr>
          <p:cNvPr id="548"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549"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33B4F11C-2421-43E7-8073-27E6B1E883E7}" type="slidenum">
              <a:rPr lang="en-US" sz="1800" b="0" strike="noStrike" spc="-1">
                <a:solidFill>
                  <a:srgbClr val="000000"/>
                </a:solidFill>
                <a:latin typeface="+mn-lt"/>
                <a:ea typeface="+mn-ea"/>
              </a:rPr>
              <a:t>8</a:t>
            </a:fld>
            <a:endParaRPr lang="en-US" sz="1800" b="0" strike="noStrike" spc="-1" dirty="0">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PlaceHolder 1"/>
          <p:cNvSpPr>
            <a:spLocks noGrp="1" noRot="1" noChangeAspect="1"/>
          </p:cNvSpPr>
          <p:nvPr>
            <p:ph type="sldImg"/>
          </p:nvPr>
        </p:nvSpPr>
        <p:spPr>
          <a:xfrm>
            <a:off x="708025" y="1160463"/>
            <a:ext cx="5567363" cy="3132137"/>
          </a:xfrm>
          <a:prstGeom prst="rect">
            <a:avLst/>
          </a:prstGeom>
        </p:spPr>
      </p:sp>
      <p:sp>
        <p:nvSpPr>
          <p:cNvPr id="389"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390"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A83387F2-C298-4809-8B01-501F6BAA0EB7}" type="slidenum">
              <a:rPr lang="en-US" sz="1200" b="0" strike="noStrike" spc="-1">
                <a:solidFill>
                  <a:srgbClr val="000000"/>
                </a:solidFill>
                <a:latin typeface="Calibri"/>
                <a:ea typeface="+mn-ea"/>
              </a:rPr>
              <a:t>9</a:t>
            </a:fld>
            <a:endParaRPr lang="en-US" sz="1200" b="0" strike="noStrike" spc="-1" dirty="0">
              <a:latin typeface="Arial"/>
            </a:endParaRPr>
          </a:p>
        </p:txBody>
      </p:sp>
    </p:spTree>
    <p:extLst>
      <p:ext uri="{BB962C8B-B14F-4D97-AF65-F5344CB8AC3E}">
        <p14:creationId xmlns:p14="http://schemas.microsoft.com/office/powerpoint/2010/main" val="4262922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PlaceHolder 1"/>
          <p:cNvSpPr>
            <a:spLocks noGrp="1" noRot="1" noChangeAspect="1"/>
          </p:cNvSpPr>
          <p:nvPr>
            <p:ph type="sldImg"/>
          </p:nvPr>
        </p:nvSpPr>
        <p:spPr>
          <a:xfrm>
            <a:off x="708025" y="1160463"/>
            <a:ext cx="5567363" cy="3132137"/>
          </a:xfrm>
          <a:prstGeom prst="rect">
            <a:avLst/>
          </a:prstGeom>
        </p:spPr>
      </p:sp>
      <p:sp>
        <p:nvSpPr>
          <p:cNvPr id="440"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41"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01EA9554-81C4-4D21-801B-7AF4B927725E}" type="slidenum">
              <a:rPr lang="en-US" sz="1200" b="0" strike="noStrike" spc="-1">
                <a:solidFill>
                  <a:srgbClr val="000000"/>
                </a:solidFill>
                <a:latin typeface="+mn-lt"/>
                <a:ea typeface="+mn-ea"/>
              </a:rPr>
              <a:t>10</a:t>
            </a:fld>
            <a:endParaRPr lang="en-US" sz="1200" b="0" strike="noStrike" spc="-1" dirty="0">
              <a:latin typeface="Arial"/>
            </a:endParaRPr>
          </a:p>
        </p:txBody>
      </p:sp>
    </p:spTree>
    <p:extLst>
      <p:ext uri="{BB962C8B-B14F-4D97-AF65-F5344CB8AC3E}">
        <p14:creationId xmlns:p14="http://schemas.microsoft.com/office/powerpoint/2010/main" val="2050978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24" name="PlaceHolder 2"/>
          <p:cNvSpPr>
            <a:spLocks noGrp="1"/>
          </p:cNvSpPr>
          <p:nvPr>
            <p:ph type="body"/>
          </p:nvPr>
        </p:nvSpPr>
        <p:spPr>
          <a:xfrm>
            <a:off x="457200" y="1200240"/>
            <a:ext cx="960840" cy="1618560"/>
          </a:xfrm>
          <a:prstGeom prst="rect">
            <a:avLst/>
          </a:prstGeom>
        </p:spPr>
        <p:txBody>
          <a:bodyPr lIns="0" tIns="0" rIns="0" bIns="0">
            <a:normAutofit fontScale="35000"/>
          </a:bodyPr>
          <a:lstStyle/>
          <a:p>
            <a:endParaRPr lang="en-US" sz="3200" b="0" strike="noStrike" spc="-1">
              <a:latin typeface="Arial"/>
            </a:endParaRPr>
          </a:p>
        </p:txBody>
      </p:sp>
      <p:sp>
        <p:nvSpPr>
          <p:cNvPr id="25" name="PlaceHolder 3"/>
          <p:cNvSpPr>
            <a:spLocks noGrp="1"/>
          </p:cNvSpPr>
          <p:nvPr>
            <p:ph type="body"/>
          </p:nvPr>
        </p:nvSpPr>
        <p:spPr>
          <a:xfrm>
            <a:off x="457200" y="2972880"/>
            <a:ext cx="960840" cy="1618560"/>
          </a:xfrm>
          <a:prstGeom prst="rect">
            <a:avLst/>
          </a:prstGeom>
        </p:spPr>
        <p:txBody>
          <a:bodyPr lIns="0" tIns="0" rIns="0" bIns="0">
            <a:normAutofit fontScale="35000"/>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27" name="PlaceHolder 2"/>
          <p:cNvSpPr>
            <a:spLocks noGrp="1"/>
          </p:cNvSpPr>
          <p:nvPr>
            <p:ph type="body"/>
          </p:nvPr>
        </p:nvSpPr>
        <p:spPr>
          <a:xfrm>
            <a:off x="45720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28" name="PlaceHolder 3"/>
          <p:cNvSpPr>
            <a:spLocks noGrp="1"/>
          </p:cNvSpPr>
          <p:nvPr>
            <p:ph type="body"/>
          </p:nvPr>
        </p:nvSpPr>
        <p:spPr>
          <a:xfrm>
            <a:off x="94968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29" name="PlaceHolder 4"/>
          <p:cNvSpPr>
            <a:spLocks noGrp="1"/>
          </p:cNvSpPr>
          <p:nvPr>
            <p:ph type="body"/>
          </p:nvPr>
        </p:nvSpPr>
        <p:spPr>
          <a:xfrm>
            <a:off x="457200" y="297288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30" name="PlaceHolder 5"/>
          <p:cNvSpPr>
            <a:spLocks noGrp="1"/>
          </p:cNvSpPr>
          <p:nvPr>
            <p:ph type="body"/>
          </p:nvPr>
        </p:nvSpPr>
        <p:spPr>
          <a:xfrm>
            <a:off x="949680" y="2972880"/>
            <a:ext cx="46872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32" name="PlaceHolder 2"/>
          <p:cNvSpPr>
            <a:spLocks noGrp="1"/>
          </p:cNvSpPr>
          <p:nvPr>
            <p:ph type="body"/>
          </p:nvPr>
        </p:nvSpPr>
        <p:spPr>
          <a:xfrm>
            <a:off x="457200" y="120024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33" name="PlaceHolder 3"/>
          <p:cNvSpPr>
            <a:spLocks noGrp="1"/>
          </p:cNvSpPr>
          <p:nvPr>
            <p:ph type="body"/>
          </p:nvPr>
        </p:nvSpPr>
        <p:spPr>
          <a:xfrm>
            <a:off x="782280" y="120024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34" name="PlaceHolder 4"/>
          <p:cNvSpPr>
            <a:spLocks noGrp="1"/>
          </p:cNvSpPr>
          <p:nvPr>
            <p:ph type="body"/>
          </p:nvPr>
        </p:nvSpPr>
        <p:spPr>
          <a:xfrm>
            <a:off x="1107360" y="120024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35" name="PlaceHolder 5"/>
          <p:cNvSpPr>
            <a:spLocks noGrp="1"/>
          </p:cNvSpPr>
          <p:nvPr>
            <p:ph type="body"/>
          </p:nvPr>
        </p:nvSpPr>
        <p:spPr>
          <a:xfrm>
            <a:off x="457200" y="297288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36" name="PlaceHolder 6"/>
          <p:cNvSpPr>
            <a:spLocks noGrp="1"/>
          </p:cNvSpPr>
          <p:nvPr>
            <p:ph type="body"/>
          </p:nvPr>
        </p:nvSpPr>
        <p:spPr>
          <a:xfrm>
            <a:off x="782280" y="297288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37" name="PlaceHolder 7"/>
          <p:cNvSpPr>
            <a:spLocks noGrp="1"/>
          </p:cNvSpPr>
          <p:nvPr>
            <p:ph type="body"/>
          </p:nvPr>
        </p:nvSpPr>
        <p:spPr>
          <a:xfrm>
            <a:off x="1107360" y="2972880"/>
            <a:ext cx="30924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42" name="PlaceHolder 2"/>
          <p:cNvSpPr>
            <a:spLocks noGrp="1"/>
          </p:cNvSpPr>
          <p:nvPr>
            <p:ph type="subTitle"/>
          </p:nvPr>
        </p:nvSpPr>
        <p:spPr>
          <a:xfrm>
            <a:off x="457200" y="1200240"/>
            <a:ext cx="960840" cy="33933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44" name="PlaceHolder 2"/>
          <p:cNvSpPr>
            <a:spLocks noGrp="1"/>
          </p:cNvSpPr>
          <p:nvPr>
            <p:ph type="body"/>
          </p:nvPr>
        </p:nvSpPr>
        <p:spPr>
          <a:xfrm>
            <a:off x="457200" y="1200240"/>
            <a:ext cx="960840" cy="33933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46" name="PlaceHolder 2"/>
          <p:cNvSpPr>
            <a:spLocks noGrp="1"/>
          </p:cNvSpPr>
          <p:nvPr>
            <p:ph type="body"/>
          </p:nvPr>
        </p:nvSpPr>
        <p:spPr>
          <a:xfrm>
            <a:off x="457200" y="1200240"/>
            <a:ext cx="468720" cy="3393360"/>
          </a:xfrm>
          <a:prstGeom prst="rect">
            <a:avLst/>
          </a:prstGeom>
        </p:spPr>
        <p:txBody>
          <a:bodyPr lIns="0" tIns="0" rIns="0" bIns="0">
            <a:normAutofit fontScale="28000"/>
          </a:bodyPr>
          <a:lstStyle/>
          <a:p>
            <a:endParaRPr lang="en-US" sz="3200" b="0" strike="noStrike" spc="-1">
              <a:latin typeface="Arial"/>
            </a:endParaRPr>
          </a:p>
        </p:txBody>
      </p:sp>
      <p:sp>
        <p:nvSpPr>
          <p:cNvPr id="47" name="PlaceHolder 3"/>
          <p:cNvSpPr>
            <a:spLocks noGrp="1"/>
          </p:cNvSpPr>
          <p:nvPr>
            <p:ph type="body"/>
          </p:nvPr>
        </p:nvSpPr>
        <p:spPr>
          <a:xfrm>
            <a:off x="949680" y="1200240"/>
            <a:ext cx="468720" cy="3393360"/>
          </a:xfrm>
          <a:prstGeom prst="rect">
            <a:avLst/>
          </a:prstGeom>
        </p:spPr>
        <p:txBody>
          <a:bodyPr lIns="0" tIns="0" rIns="0" bIns="0">
            <a:normAutofit fontScale="28000"/>
          </a:bodyPr>
          <a:lstStyle/>
          <a:p>
            <a:endParaRPr lang="en-U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9" name="PlaceHolder 1"/>
          <p:cNvSpPr>
            <a:spLocks noGrp="1"/>
          </p:cNvSpPr>
          <p:nvPr>
            <p:ph type="subTitle"/>
          </p:nvPr>
        </p:nvSpPr>
        <p:spPr>
          <a:xfrm>
            <a:off x="457200" y="205920"/>
            <a:ext cx="8228520" cy="396972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51" name="PlaceHolder 2"/>
          <p:cNvSpPr>
            <a:spLocks noGrp="1"/>
          </p:cNvSpPr>
          <p:nvPr>
            <p:ph type="body"/>
          </p:nvPr>
        </p:nvSpPr>
        <p:spPr>
          <a:xfrm>
            <a:off x="45720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52" name="PlaceHolder 3"/>
          <p:cNvSpPr>
            <a:spLocks noGrp="1"/>
          </p:cNvSpPr>
          <p:nvPr>
            <p:ph type="body"/>
          </p:nvPr>
        </p:nvSpPr>
        <p:spPr>
          <a:xfrm>
            <a:off x="949680" y="1200240"/>
            <a:ext cx="468720" cy="3393360"/>
          </a:xfrm>
          <a:prstGeom prst="rect">
            <a:avLst/>
          </a:prstGeom>
        </p:spPr>
        <p:txBody>
          <a:bodyPr lIns="0" tIns="0" rIns="0" bIns="0">
            <a:normAutofit fontScale="28000"/>
          </a:bodyPr>
          <a:lstStyle/>
          <a:p>
            <a:endParaRPr lang="en-US" sz="3200" b="0" strike="noStrike" spc="-1">
              <a:latin typeface="Arial"/>
            </a:endParaRPr>
          </a:p>
        </p:txBody>
      </p:sp>
      <p:sp>
        <p:nvSpPr>
          <p:cNvPr id="53" name="PlaceHolder 4"/>
          <p:cNvSpPr>
            <a:spLocks noGrp="1"/>
          </p:cNvSpPr>
          <p:nvPr>
            <p:ph type="body"/>
          </p:nvPr>
        </p:nvSpPr>
        <p:spPr>
          <a:xfrm>
            <a:off x="457200" y="2972880"/>
            <a:ext cx="46872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subTitle"/>
          </p:nvPr>
        </p:nvSpPr>
        <p:spPr>
          <a:xfrm>
            <a:off x="457200" y="1200240"/>
            <a:ext cx="960840" cy="33933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55" name="PlaceHolder 2"/>
          <p:cNvSpPr>
            <a:spLocks noGrp="1"/>
          </p:cNvSpPr>
          <p:nvPr>
            <p:ph type="body"/>
          </p:nvPr>
        </p:nvSpPr>
        <p:spPr>
          <a:xfrm>
            <a:off x="457200" y="1200240"/>
            <a:ext cx="468720" cy="3393360"/>
          </a:xfrm>
          <a:prstGeom prst="rect">
            <a:avLst/>
          </a:prstGeom>
        </p:spPr>
        <p:txBody>
          <a:bodyPr lIns="0" tIns="0" rIns="0" bIns="0">
            <a:normAutofit fontScale="28000"/>
          </a:bodyPr>
          <a:lstStyle/>
          <a:p>
            <a:endParaRPr lang="en-US" sz="3200" b="0" strike="noStrike" spc="-1">
              <a:latin typeface="Arial"/>
            </a:endParaRPr>
          </a:p>
        </p:txBody>
      </p:sp>
      <p:sp>
        <p:nvSpPr>
          <p:cNvPr id="56" name="PlaceHolder 3"/>
          <p:cNvSpPr>
            <a:spLocks noGrp="1"/>
          </p:cNvSpPr>
          <p:nvPr>
            <p:ph type="body"/>
          </p:nvPr>
        </p:nvSpPr>
        <p:spPr>
          <a:xfrm>
            <a:off x="94968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57" name="PlaceHolder 4"/>
          <p:cNvSpPr>
            <a:spLocks noGrp="1"/>
          </p:cNvSpPr>
          <p:nvPr>
            <p:ph type="body"/>
          </p:nvPr>
        </p:nvSpPr>
        <p:spPr>
          <a:xfrm>
            <a:off x="949680" y="2972880"/>
            <a:ext cx="46872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59" name="PlaceHolder 2"/>
          <p:cNvSpPr>
            <a:spLocks noGrp="1"/>
          </p:cNvSpPr>
          <p:nvPr>
            <p:ph type="body"/>
          </p:nvPr>
        </p:nvSpPr>
        <p:spPr>
          <a:xfrm>
            <a:off x="45720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60" name="PlaceHolder 3"/>
          <p:cNvSpPr>
            <a:spLocks noGrp="1"/>
          </p:cNvSpPr>
          <p:nvPr>
            <p:ph type="body"/>
          </p:nvPr>
        </p:nvSpPr>
        <p:spPr>
          <a:xfrm>
            <a:off x="94968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61" name="PlaceHolder 4"/>
          <p:cNvSpPr>
            <a:spLocks noGrp="1"/>
          </p:cNvSpPr>
          <p:nvPr>
            <p:ph type="body"/>
          </p:nvPr>
        </p:nvSpPr>
        <p:spPr>
          <a:xfrm>
            <a:off x="457200" y="2972880"/>
            <a:ext cx="960840" cy="1618560"/>
          </a:xfrm>
          <a:prstGeom prst="rect">
            <a:avLst/>
          </a:prstGeom>
        </p:spPr>
        <p:txBody>
          <a:bodyPr lIns="0" tIns="0" rIns="0" bIns="0">
            <a:normAutofit fontScale="35000"/>
          </a:bodyPr>
          <a:lstStyle/>
          <a:p>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63" name="PlaceHolder 2"/>
          <p:cNvSpPr>
            <a:spLocks noGrp="1"/>
          </p:cNvSpPr>
          <p:nvPr>
            <p:ph type="body"/>
          </p:nvPr>
        </p:nvSpPr>
        <p:spPr>
          <a:xfrm>
            <a:off x="457200" y="1200240"/>
            <a:ext cx="960840" cy="1618560"/>
          </a:xfrm>
          <a:prstGeom prst="rect">
            <a:avLst/>
          </a:prstGeom>
        </p:spPr>
        <p:txBody>
          <a:bodyPr lIns="0" tIns="0" rIns="0" bIns="0">
            <a:normAutofit fontScale="35000"/>
          </a:bodyPr>
          <a:lstStyle/>
          <a:p>
            <a:endParaRPr lang="en-US" sz="3200" b="0" strike="noStrike" spc="-1">
              <a:latin typeface="Arial"/>
            </a:endParaRPr>
          </a:p>
        </p:txBody>
      </p:sp>
      <p:sp>
        <p:nvSpPr>
          <p:cNvPr id="64" name="PlaceHolder 3"/>
          <p:cNvSpPr>
            <a:spLocks noGrp="1"/>
          </p:cNvSpPr>
          <p:nvPr>
            <p:ph type="body"/>
          </p:nvPr>
        </p:nvSpPr>
        <p:spPr>
          <a:xfrm>
            <a:off x="457200" y="2972880"/>
            <a:ext cx="960840" cy="1618560"/>
          </a:xfrm>
          <a:prstGeom prst="rect">
            <a:avLst/>
          </a:prstGeom>
        </p:spPr>
        <p:txBody>
          <a:bodyPr lIns="0" tIns="0" rIns="0" bIns="0">
            <a:normAutofit fontScale="35000"/>
          </a:bodyPr>
          <a:lstStyle/>
          <a:p>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66" name="PlaceHolder 2"/>
          <p:cNvSpPr>
            <a:spLocks noGrp="1"/>
          </p:cNvSpPr>
          <p:nvPr>
            <p:ph type="body"/>
          </p:nvPr>
        </p:nvSpPr>
        <p:spPr>
          <a:xfrm>
            <a:off x="45720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67" name="PlaceHolder 3"/>
          <p:cNvSpPr>
            <a:spLocks noGrp="1"/>
          </p:cNvSpPr>
          <p:nvPr>
            <p:ph type="body"/>
          </p:nvPr>
        </p:nvSpPr>
        <p:spPr>
          <a:xfrm>
            <a:off x="94968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68" name="PlaceHolder 4"/>
          <p:cNvSpPr>
            <a:spLocks noGrp="1"/>
          </p:cNvSpPr>
          <p:nvPr>
            <p:ph type="body"/>
          </p:nvPr>
        </p:nvSpPr>
        <p:spPr>
          <a:xfrm>
            <a:off x="457200" y="297288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69" name="PlaceHolder 5"/>
          <p:cNvSpPr>
            <a:spLocks noGrp="1"/>
          </p:cNvSpPr>
          <p:nvPr>
            <p:ph type="body"/>
          </p:nvPr>
        </p:nvSpPr>
        <p:spPr>
          <a:xfrm>
            <a:off x="949680" y="2972880"/>
            <a:ext cx="46872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71" name="PlaceHolder 2"/>
          <p:cNvSpPr>
            <a:spLocks noGrp="1"/>
          </p:cNvSpPr>
          <p:nvPr>
            <p:ph type="body"/>
          </p:nvPr>
        </p:nvSpPr>
        <p:spPr>
          <a:xfrm>
            <a:off x="457200" y="120024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72" name="PlaceHolder 3"/>
          <p:cNvSpPr>
            <a:spLocks noGrp="1"/>
          </p:cNvSpPr>
          <p:nvPr>
            <p:ph type="body"/>
          </p:nvPr>
        </p:nvSpPr>
        <p:spPr>
          <a:xfrm>
            <a:off x="782280" y="120024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73" name="PlaceHolder 4"/>
          <p:cNvSpPr>
            <a:spLocks noGrp="1"/>
          </p:cNvSpPr>
          <p:nvPr>
            <p:ph type="body"/>
          </p:nvPr>
        </p:nvSpPr>
        <p:spPr>
          <a:xfrm>
            <a:off x="1107360" y="120024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74" name="PlaceHolder 5"/>
          <p:cNvSpPr>
            <a:spLocks noGrp="1"/>
          </p:cNvSpPr>
          <p:nvPr>
            <p:ph type="body"/>
          </p:nvPr>
        </p:nvSpPr>
        <p:spPr>
          <a:xfrm>
            <a:off x="457200" y="297288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75" name="PlaceHolder 6"/>
          <p:cNvSpPr>
            <a:spLocks noGrp="1"/>
          </p:cNvSpPr>
          <p:nvPr>
            <p:ph type="body"/>
          </p:nvPr>
        </p:nvSpPr>
        <p:spPr>
          <a:xfrm>
            <a:off x="782280" y="297288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76" name="PlaceHolder 7"/>
          <p:cNvSpPr>
            <a:spLocks noGrp="1"/>
          </p:cNvSpPr>
          <p:nvPr>
            <p:ph type="body"/>
          </p:nvPr>
        </p:nvSpPr>
        <p:spPr>
          <a:xfrm>
            <a:off x="1107360" y="2972880"/>
            <a:ext cx="30924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80" name="PlaceHolder 2"/>
          <p:cNvSpPr>
            <a:spLocks noGrp="1"/>
          </p:cNvSpPr>
          <p:nvPr>
            <p:ph type="subTitle"/>
          </p:nvPr>
        </p:nvSpPr>
        <p:spPr>
          <a:xfrm>
            <a:off x="457200" y="1200240"/>
            <a:ext cx="960840" cy="33933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82" name="PlaceHolder 2"/>
          <p:cNvSpPr>
            <a:spLocks noGrp="1"/>
          </p:cNvSpPr>
          <p:nvPr>
            <p:ph type="body"/>
          </p:nvPr>
        </p:nvSpPr>
        <p:spPr>
          <a:xfrm>
            <a:off x="457200" y="1200240"/>
            <a:ext cx="960840" cy="33933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84" name="PlaceHolder 2"/>
          <p:cNvSpPr>
            <a:spLocks noGrp="1"/>
          </p:cNvSpPr>
          <p:nvPr>
            <p:ph type="body"/>
          </p:nvPr>
        </p:nvSpPr>
        <p:spPr>
          <a:xfrm>
            <a:off x="457200" y="1200240"/>
            <a:ext cx="468720" cy="3393360"/>
          </a:xfrm>
          <a:prstGeom prst="rect">
            <a:avLst/>
          </a:prstGeom>
        </p:spPr>
        <p:txBody>
          <a:bodyPr lIns="0" tIns="0" rIns="0" bIns="0">
            <a:normAutofit fontScale="28000"/>
          </a:bodyPr>
          <a:lstStyle/>
          <a:p>
            <a:endParaRPr lang="en-US" sz="3200" b="0" strike="noStrike" spc="-1">
              <a:latin typeface="Arial"/>
            </a:endParaRPr>
          </a:p>
        </p:txBody>
      </p:sp>
      <p:sp>
        <p:nvSpPr>
          <p:cNvPr id="85" name="PlaceHolder 3"/>
          <p:cNvSpPr>
            <a:spLocks noGrp="1"/>
          </p:cNvSpPr>
          <p:nvPr>
            <p:ph type="body"/>
          </p:nvPr>
        </p:nvSpPr>
        <p:spPr>
          <a:xfrm>
            <a:off x="949680" y="1200240"/>
            <a:ext cx="468720" cy="3393360"/>
          </a:xfrm>
          <a:prstGeom prst="rect">
            <a:avLst/>
          </a:prstGeom>
        </p:spPr>
        <p:txBody>
          <a:bodyPr lIns="0" tIns="0" rIns="0" bIns="0">
            <a:normAutofit fontScale="28000"/>
          </a:bodyPr>
          <a:lstStyle/>
          <a:p>
            <a:endParaRPr lang="en-US"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6"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5" name="PlaceHolder 2"/>
          <p:cNvSpPr>
            <a:spLocks noGrp="1"/>
          </p:cNvSpPr>
          <p:nvPr>
            <p:ph type="body"/>
          </p:nvPr>
        </p:nvSpPr>
        <p:spPr>
          <a:xfrm>
            <a:off x="457200" y="1200240"/>
            <a:ext cx="960840" cy="33933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7" name="PlaceHolder 1"/>
          <p:cNvSpPr>
            <a:spLocks noGrp="1"/>
          </p:cNvSpPr>
          <p:nvPr>
            <p:ph type="subTitle"/>
          </p:nvPr>
        </p:nvSpPr>
        <p:spPr>
          <a:xfrm>
            <a:off x="457200" y="205920"/>
            <a:ext cx="8228520" cy="396972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89" name="PlaceHolder 2"/>
          <p:cNvSpPr>
            <a:spLocks noGrp="1"/>
          </p:cNvSpPr>
          <p:nvPr>
            <p:ph type="body"/>
          </p:nvPr>
        </p:nvSpPr>
        <p:spPr>
          <a:xfrm>
            <a:off x="45720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90" name="PlaceHolder 3"/>
          <p:cNvSpPr>
            <a:spLocks noGrp="1"/>
          </p:cNvSpPr>
          <p:nvPr>
            <p:ph type="body"/>
          </p:nvPr>
        </p:nvSpPr>
        <p:spPr>
          <a:xfrm>
            <a:off x="949680" y="1200240"/>
            <a:ext cx="468720" cy="3393360"/>
          </a:xfrm>
          <a:prstGeom prst="rect">
            <a:avLst/>
          </a:prstGeom>
        </p:spPr>
        <p:txBody>
          <a:bodyPr lIns="0" tIns="0" rIns="0" bIns="0">
            <a:normAutofit fontScale="28000"/>
          </a:bodyPr>
          <a:lstStyle/>
          <a:p>
            <a:endParaRPr lang="en-US" sz="3200" b="0" strike="noStrike" spc="-1">
              <a:latin typeface="Arial"/>
            </a:endParaRPr>
          </a:p>
        </p:txBody>
      </p:sp>
      <p:sp>
        <p:nvSpPr>
          <p:cNvPr id="91" name="PlaceHolder 4"/>
          <p:cNvSpPr>
            <a:spLocks noGrp="1"/>
          </p:cNvSpPr>
          <p:nvPr>
            <p:ph type="body"/>
          </p:nvPr>
        </p:nvSpPr>
        <p:spPr>
          <a:xfrm>
            <a:off x="457200" y="2972880"/>
            <a:ext cx="46872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93" name="PlaceHolder 2"/>
          <p:cNvSpPr>
            <a:spLocks noGrp="1"/>
          </p:cNvSpPr>
          <p:nvPr>
            <p:ph type="body"/>
          </p:nvPr>
        </p:nvSpPr>
        <p:spPr>
          <a:xfrm>
            <a:off x="457200" y="1200240"/>
            <a:ext cx="468720" cy="3393360"/>
          </a:xfrm>
          <a:prstGeom prst="rect">
            <a:avLst/>
          </a:prstGeom>
        </p:spPr>
        <p:txBody>
          <a:bodyPr lIns="0" tIns="0" rIns="0" bIns="0">
            <a:normAutofit fontScale="28000"/>
          </a:bodyPr>
          <a:lstStyle/>
          <a:p>
            <a:endParaRPr lang="en-US" sz="3200" b="0" strike="noStrike" spc="-1">
              <a:latin typeface="Arial"/>
            </a:endParaRPr>
          </a:p>
        </p:txBody>
      </p:sp>
      <p:sp>
        <p:nvSpPr>
          <p:cNvPr id="94" name="PlaceHolder 3"/>
          <p:cNvSpPr>
            <a:spLocks noGrp="1"/>
          </p:cNvSpPr>
          <p:nvPr>
            <p:ph type="body"/>
          </p:nvPr>
        </p:nvSpPr>
        <p:spPr>
          <a:xfrm>
            <a:off x="94968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95" name="PlaceHolder 4"/>
          <p:cNvSpPr>
            <a:spLocks noGrp="1"/>
          </p:cNvSpPr>
          <p:nvPr>
            <p:ph type="body"/>
          </p:nvPr>
        </p:nvSpPr>
        <p:spPr>
          <a:xfrm>
            <a:off x="949680" y="2972880"/>
            <a:ext cx="46872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97" name="PlaceHolder 2"/>
          <p:cNvSpPr>
            <a:spLocks noGrp="1"/>
          </p:cNvSpPr>
          <p:nvPr>
            <p:ph type="body"/>
          </p:nvPr>
        </p:nvSpPr>
        <p:spPr>
          <a:xfrm>
            <a:off x="45720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98" name="PlaceHolder 3"/>
          <p:cNvSpPr>
            <a:spLocks noGrp="1"/>
          </p:cNvSpPr>
          <p:nvPr>
            <p:ph type="body"/>
          </p:nvPr>
        </p:nvSpPr>
        <p:spPr>
          <a:xfrm>
            <a:off x="94968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99" name="PlaceHolder 4"/>
          <p:cNvSpPr>
            <a:spLocks noGrp="1"/>
          </p:cNvSpPr>
          <p:nvPr>
            <p:ph type="body"/>
          </p:nvPr>
        </p:nvSpPr>
        <p:spPr>
          <a:xfrm>
            <a:off x="457200" y="2972880"/>
            <a:ext cx="960840" cy="1618560"/>
          </a:xfrm>
          <a:prstGeom prst="rect">
            <a:avLst/>
          </a:prstGeom>
        </p:spPr>
        <p:txBody>
          <a:bodyPr lIns="0" tIns="0" rIns="0" bIns="0">
            <a:normAutofit fontScale="35000"/>
          </a:bodyPr>
          <a:lstStyle/>
          <a:p>
            <a:endParaRPr lang="en-US"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101" name="PlaceHolder 2"/>
          <p:cNvSpPr>
            <a:spLocks noGrp="1"/>
          </p:cNvSpPr>
          <p:nvPr>
            <p:ph type="body"/>
          </p:nvPr>
        </p:nvSpPr>
        <p:spPr>
          <a:xfrm>
            <a:off x="457200" y="1200240"/>
            <a:ext cx="960840" cy="1618560"/>
          </a:xfrm>
          <a:prstGeom prst="rect">
            <a:avLst/>
          </a:prstGeom>
        </p:spPr>
        <p:txBody>
          <a:bodyPr lIns="0" tIns="0" rIns="0" bIns="0">
            <a:normAutofit fontScale="35000"/>
          </a:bodyPr>
          <a:lstStyle/>
          <a:p>
            <a:endParaRPr lang="en-US" sz="3200" b="0" strike="noStrike" spc="-1">
              <a:latin typeface="Arial"/>
            </a:endParaRPr>
          </a:p>
        </p:txBody>
      </p:sp>
      <p:sp>
        <p:nvSpPr>
          <p:cNvPr id="102" name="PlaceHolder 3"/>
          <p:cNvSpPr>
            <a:spLocks noGrp="1"/>
          </p:cNvSpPr>
          <p:nvPr>
            <p:ph type="body"/>
          </p:nvPr>
        </p:nvSpPr>
        <p:spPr>
          <a:xfrm>
            <a:off x="457200" y="2972880"/>
            <a:ext cx="960840" cy="1618560"/>
          </a:xfrm>
          <a:prstGeom prst="rect">
            <a:avLst/>
          </a:prstGeom>
        </p:spPr>
        <p:txBody>
          <a:bodyPr lIns="0" tIns="0" rIns="0" bIns="0">
            <a:normAutofit fontScale="35000"/>
          </a:bodyPr>
          <a:lstStyle/>
          <a:p>
            <a:endParaRPr lang="en-US"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104" name="PlaceHolder 2"/>
          <p:cNvSpPr>
            <a:spLocks noGrp="1"/>
          </p:cNvSpPr>
          <p:nvPr>
            <p:ph type="body"/>
          </p:nvPr>
        </p:nvSpPr>
        <p:spPr>
          <a:xfrm>
            <a:off x="45720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105" name="PlaceHolder 3"/>
          <p:cNvSpPr>
            <a:spLocks noGrp="1"/>
          </p:cNvSpPr>
          <p:nvPr>
            <p:ph type="body"/>
          </p:nvPr>
        </p:nvSpPr>
        <p:spPr>
          <a:xfrm>
            <a:off x="94968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106" name="PlaceHolder 4"/>
          <p:cNvSpPr>
            <a:spLocks noGrp="1"/>
          </p:cNvSpPr>
          <p:nvPr>
            <p:ph type="body"/>
          </p:nvPr>
        </p:nvSpPr>
        <p:spPr>
          <a:xfrm>
            <a:off x="457200" y="297288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107" name="PlaceHolder 5"/>
          <p:cNvSpPr>
            <a:spLocks noGrp="1"/>
          </p:cNvSpPr>
          <p:nvPr>
            <p:ph type="body"/>
          </p:nvPr>
        </p:nvSpPr>
        <p:spPr>
          <a:xfrm>
            <a:off x="949680" y="2972880"/>
            <a:ext cx="46872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109" name="PlaceHolder 2"/>
          <p:cNvSpPr>
            <a:spLocks noGrp="1"/>
          </p:cNvSpPr>
          <p:nvPr>
            <p:ph type="body"/>
          </p:nvPr>
        </p:nvSpPr>
        <p:spPr>
          <a:xfrm>
            <a:off x="457200" y="120024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110" name="PlaceHolder 3"/>
          <p:cNvSpPr>
            <a:spLocks noGrp="1"/>
          </p:cNvSpPr>
          <p:nvPr>
            <p:ph type="body"/>
          </p:nvPr>
        </p:nvSpPr>
        <p:spPr>
          <a:xfrm>
            <a:off x="782280" y="120024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111" name="PlaceHolder 4"/>
          <p:cNvSpPr>
            <a:spLocks noGrp="1"/>
          </p:cNvSpPr>
          <p:nvPr>
            <p:ph type="body"/>
          </p:nvPr>
        </p:nvSpPr>
        <p:spPr>
          <a:xfrm>
            <a:off x="1107360" y="120024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112" name="PlaceHolder 5"/>
          <p:cNvSpPr>
            <a:spLocks noGrp="1"/>
          </p:cNvSpPr>
          <p:nvPr>
            <p:ph type="body"/>
          </p:nvPr>
        </p:nvSpPr>
        <p:spPr>
          <a:xfrm>
            <a:off x="457200" y="297288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113" name="PlaceHolder 6"/>
          <p:cNvSpPr>
            <a:spLocks noGrp="1"/>
          </p:cNvSpPr>
          <p:nvPr>
            <p:ph type="body"/>
          </p:nvPr>
        </p:nvSpPr>
        <p:spPr>
          <a:xfrm>
            <a:off x="782280" y="297288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114" name="PlaceHolder 7"/>
          <p:cNvSpPr>
            <a:spLocks noGrp="1"/>
          </p:cNvSpPr>
          <p:nvPr>
            <p:ph type="body"/>
          </p:nvPr>
        </p:nvSpPr>
        <p:spPr>
          <a:xfrm>
            <a:off x="1107360" y="2972880"/>
            <a:ext cx="30924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7"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118" name="PlaceHolder 2"/>
          <p:cNvSpPr>
            <a:spLocks noGrp="1"/>
          </p:cNvSpPr>
          <p:nvPr>
            <p:ph type="subTitle"/>
          </p:nvPr>
        </p:nvSpPr>
        <p:spPr>
          <a:xfrm>
            <a:off x="457200" y="1200240"/>
            <a:ext cx="960840" cy="33933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120" name="PlaceHolder 2"/>
          <p:cNvSpPr>
            <a:spLocks noGrp="1"/>
          </p:cNvSpPr>
          <p:nvPr>
            <p:ph type="body"/>
          </p:nvPr>
        </p:nvSpPr>
        <p:spPr>
          <a:xfrm>
            <a:off x="457200" y="1200240"/>
            <a:ext cx="960840" cy="33933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7" name="PlaceHolder 2"/>
          <p:cNvSpPr>
            <a:spLocks noGrp="1"/>
          </p:cNvSpPr>
          <p:nvPr>
            <p:ph type="body"/>
          </p:nvPr>
        </p:nvSpPr>
        <p:spPr>
          <a:xfrm>
            <a:off x="457200" y="1200240"/>
            <a:ext cx="468720" cy="3393360"/>
          </a:xfrm>
          <a:prstGeom prst="rect">
            <a:avLst/>
          </a:prstGeom>
        </p:spPr>
        <p:txBody>
          <a:bodyPr lIns="0" tIns="0" rIns="0" bIns="0">
            <a:normAutofit fontScale="28000"/>
          </a:bodyPr>
          <a:lstStyle/>
          <a:p>
            <a:endParaRPr lang="en-US" sz="3200" b="0" strike="noStrike" spc="-1">
              <a:latin typeface="Arial"/>
            </a:endParaRPr>
          </a:p>
        </p:txBody>
      </p:sp>
      <p:sp>
        <p:nvSpPr>
          <p:cNvPr id="8" name="PlaceHolder 3"/>
          <p:cNvSpPr>
            <a:spLocks noGrp="1"/>
          </p:cNvSpPr>
          <p:nvPr>
            <p:ph type="body"/>
          </p:nvPr>
        </p:nvSpPr>
        <p:spPr>
          <a:xfrm>
            <a:off x="949680" y="1200240"/>
            <a:ext cx="468720" cy="3393360"/>
          </a:xfrm>
          <a:prstGeom prst="rect">
            <a:avLst/>
          </a:prstGeom>
        </p:spPr>
        <p:txBody>
          <a:bodyPr lIns="0" tIns="0" rIns="0" bIns="0">
            <a:normAutofit fontScale="28000"/>
          </a:bodyPr>
          <a:lstStyle/>
          <a:p>
            <a:endParaRPr lang="en-US"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122" name="PlaceHolder 2"/>
          <p:cNvSpPr>
            <a:spLocks noGrp="1"/>
          </p:cNvSpPr>
          <p:nvPr>
            <p:ph type="body"/>
          </p:nvPr>
        </p:nvSpPr>
        <p:spPr>
          <a:xfrm>
            <a:off x="457200" y="1200240"/>
            <a:ext cx="468720" cy="3393360"/>
          </a:xfrm>
          <a:prstGeom prst="rect">
            <a:avLst/>
          </a:prstGeom>
        </p:spPr>
        <p:txBody>
          <a:bodyPr lIns="0" tIns="0" rIns="0" bIns="0">
            <a:normAutofit fontScale="28000"/>
          </a:bodyPr>
          <a:lstStyle/>
          <a:p>
            <a:endParaRPr lang="en-US" sz="3200" b="0" strike="noStrike" spc="-1">
              <a:latin typeface="Arial"/>
            </a:endParaRPr>
          </a:p>
        </p:txBody>
      </p:sp>
      <p:sp>
        <p:nvSpPr>
          <p:cNvPr id="123" name="PlaceHolder 3"/>
          <p:cNvSpPr>
            <a:spLocks noGrp="1"/>
          </p:cNvSpPr>
          <p:nvPr>
            <p:ph type="body"/>
          </p:nvPr>
        </p:nvSpPr>
        <p:spPr>
          <a:xfrm>
            <a:off x="949680" y="1200240"/>
            <a:ext cx="468720" cy="3393360"/>
          </a:xfrm>
          <a:prstGeom prst="rect">
            <a:avLst/>
          </a:prstGeom>
        </p:spPr>
        <p:txBody>
          <a:bodyPr lIns="0" tIns="0" rIns="0" bIns="0">
            <a:normAutofit fontScale="28000"/>
          </a:bodyPr>
          <a:lstStyle/>
          <a:p>
            <a:endParaRPr lang="en-US"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4"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5" name="PlaceHolder 1"/>
          <p:cNvSpPr>
            <a:spLocks noGrp="1"/>
          </p:cNvSpPr>
          <p:nvPr>
            <p:ph type="subTitle"/>
          </p:nvPr>
        </p:nvSpPr>
        <p:spPr>
          <a:xfrm>
            <a:off x="457200" y="205920"/>
            <a:ext cx="8228520" cy="396972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127" name="PlaceHolder 2"/>
          <p:cNvSpPr>
            <a:spLocks noGrp="1"/>
          </p:cNvSpPr>
          <p:nvPr>
            <p:ph type="body"/>
          </p:nvPr>
        </p:nvSpPr>
        <p:spPr>
          <a:xfrm>
            <a:off x="45720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128" name="PlaceHolder 3"/>
          <p:cNvSpPr>
            <a:spLocks noGrp="1"/>
          </p:cNvSpPr>
          <p:nvPr>
            <p:ph type="body"/>
          </p:nvPr>
        </p:nvSpPr>
        <p:spPr>
          <a:xfrm>
            <a:off x="949680" y="1200240"/>
            <a:ext cx="468720" cy="3393360"/>
          </a:xfrm>
          <a:prstGeom prst="rect">
            <a:avLst/>
          </a:prstGeom>
        </p:spPr>
        <p:txBody>
          <a:bodyPr lIns="0" tIns="0" rIns="0" bIns="0">
            <a:normAutofit fontScale="28000"/>
          </a:bodyPr>
          <a:lstStyle/>
          <a:p>
            <a:endParaRPr lang="en-US" sz="3200" b="0" strike="noStrike" spc="-1">
              <a:latin typeface="Arial"/>
            </a:endParaRPr>
          </a:p>
        </p:txBody>
      </p:sp>
      <p:sp>
        <p:nvSpPr>
          <p:cNvPr id="129" name="PlaceHolder 4"/>
          <p:cNvSpPr>
            <a:spLocks noGrp="1"/>
          </p:cNvSpPr>
          <p:nvPr>
            <p:ph type="body"/>
          </p:nvPr>
        </p:nvSpPr>
        <p:spPr>
          <a:xfrm>
            <a:off x="457200" y="2972880"/>
            <a:ext cx="46872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131" name="PlaceHolder 2"/>
          <p:cNvSpPr>
            <a:spLocks noGrp="1"/>
          </p:cNvSpPr>
          <p:nvPr>
            <p:ph type="body"/>
          </p:nvPr>
        </p:nvSpPr>
        <p:spPr>
          <a:xfrm>
            <a:off x="457200" y="1200240"/>
            <a:ext cx="468720" cy="3393360"/>
          </a:xfrm>
          <a:prstGeom prst="rect">
            <a:avLst/>
          </a:prstGeom>
        </p:spPr>
        <p:txBody>
          <a:bodyPr lIns="0" tIns="0" rIns="0" bIns="0">
            <a:normAutofit fontScale="28000"/>
          </a:bodyPr>
          <a:lstStyle/>
          <a:p>
            <a:endParaRPr lang="en-US" sz="3200" b="0" strike="noStrike" spc="-1">
              <a:latin typeface="Arial"/>
            </a:endParaRPr>
          </a:p>
        </p:txBody>
      </p:sp>
      <p:sp>
        <p:nvSpPr>
          <p:cNvPr id="132" name="PlaceHolder 3"/>
          <p:cNvSpPr>
            <a:spLocks noGrp="1"/>
          </p:cNvSpPr>
          <p:nvPr>
            <p:ph type="body"/>
          </p:nvPr>
        </p:nvSpPr>
        <p:spPr>
          <a:xfrm>
            <a:off x="94968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133" name="PlaceHolder 4"/>
          <p:cNvSpPr>
            <a:spLocks noGrp="1"/>
          </p:cNvSpPr>
          <p:nvPr>
            <p:ph type="body"/>
          </p:nvPr>
        </p:nvSpPr>
        <p:spPr>
          <a:xfrm>
            <a:off x="949680" y="2972880"/>
            <a:ext cx="46872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135" name="PlaceHolder 2"/>
          <p:cNvSpPr>
            <a:spLocks noGrp="1"/>
          </p:cNvSpPr>
          <p:nvPr>
            <p:ph type="body"/>
          </p:nvPr>
        </p:nvSpPr>
        <p:spPr>
          <a:xfrm>
            <a:off x="45720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136" name="PlaceHolder 3"/>
          <p:cNvSpPr>
            <a:spLocks noGrp="1"/>
          </p:cNvSpPr>
          <p:nvPr>
            <p:ph type="body"/>
          </p:nvPr>
        </p:nvSpPr>
        <p:spPr>
          <a:xfrm>
            <a:off x="94968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137" name="PlaceHolder 4"/>
          <p:cNvSpPr>
            <a:spLocks noGrp="1"/>
          </p:cNvSpPr>
          <p:nvPr>
            <p:ph type="body"/>
          </p:nvPr>
        </p:nvSpPr>
        <p:spPr>
          <a:xfrm>
            <a:off x="457200" y="2972880"/>
            <a:ext cx="960840" cy="1618560"/>
          </a:xfrm>
          <a:prstGeom prst="rect">
            <a:avLst/>
          </a:prstGeom>
        </p:spPr>
        <p:txBody>
          <a:bodyPr lIns="0" tIns="0" rIns="0" bIns="0">
            <a:normAutofit fontScale="35000"/>
          </a:bodyPr>
          <a:lstStyle/>
          <a:p>
            <a:endParaRPr lang="en-US"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139" name="PlaceHolder 2"/>
          <p:cNvSpPr>
            <a:spLocks noGrp="1"/>
          </p:cNvSpPr>
          <p:nvPr>
            <p:ph type="body"/>
          </p:nvPr>
        </p:nvSpPr>
        <p:spPr>
          <a:xfrm>
            <a:off x="457200" y="1200240"/>
            <a:ext cx="960840" cy="1618560"/>
          </a:xfrm>
          <a:prstGeom prst="rect">
            <a:avLst/>
          </a:prstGeom>
        </p:spPr>
        <p:txBody>
          <a:bodyPr lIns="0" tIns="0" rIns="0" bIns="0">
            <a:normAutofit fontScale="35000"/>
          </a:bodyPr>
          <a:lstStyle/>
          <a:p>
            <a:endParaRPr lang="en-US" sz="3200" b="0" strike="noStrike" spc="-1">
              <a:latin typeface="Arial"/>
            </a:endParaRPr>
          </a:p>
        </p:txBody>
      </p:sp>
      <p:sp>
        <p:nvSpPr>
          <p:cNvPr id="140" name="PlaceHolder 3"/>
          <p:cNvSpPr>
            <a:spLocks noGrp="1"/>
          </p:cNvSpPr>
          <p:nvPr>
            <p:ph type="body"/>
          </p:nvPr>
        </p:nvSpPr>
        <p:spPr>
          <a:xfrm>
            <a:off x="457200" y="2972880"/>
            <a:ext cx="960840" cy="1618560"/>
          </a:xfrm>
          <a:prstGeom prst="rect">
            <a:avLst/>
          </a:prstGeom>
        </p:spPr>
        <p:txBody>
          <a:bodyPr lIns="0" tIns="0" rIns="0" bIns="0">
            <a:normAutofit fontScale="35000"/>
          </a:bodyPr>
          <a:lstStyle/>
          <a:p>
            <a:endParaRPr lang="en-US"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142" name="PlaceHolder 2"/>
          <p:cNvSpPr>
            <a:spLocks noGrp="1"/>
          </p:cNvSpPr>
          <p:nvPr>
            <p:ph type="body"/>
          </p:nvPr>
        </p:nvSpPr>
        <p:spPr>
          <a:xfrm>
            <a:off x="45720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143" name="PlaceHolder 3"/>
          <p:cNvSpPr>
            <a:spLocks noGrp="1"/>
          </p:cNvSpPr>
          <p:nvPr>
            <p:ph type="body"/>
          </p:nvPr>
        </p:nvSpPr>
        <p:spPr>
          <a:xfrm>
            <a:off x="94968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144" name="PlaceHolder 4"/>
          <p:cNvSpPr>
            <a:spLocks noGrp="1"/>
          </p:cNvSpPr>
          <p:nvPr>
            <p:ph type="body"/>
          </p:nvPr>
        </p:nvSpPr>
        <p:spPr>
          <a:xfrm>
            <a:off x="457200" y="297288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145" name="PlaceHolder 5"/>
          <p:cNvSpPr>
            <a:spLocks noGrp="1"/>
          </p:cNvSpPr>
          <p:nvPr>
            <p:ph type="body"/>
          </p:nvPr>
        </p:nvSpPr>
        <p:spPr>
          <a:xfrm>
            <a:off x="949680" y="2972880"/>
            <a:ext cx="46872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147" name="PlaceHolder 2"/>
          <p:cNvSpPr>
            <a:spLocks noGrp="1"/>
          </p:cNvSpPr>
          <p:nvPr>
            <p:ph type="body"/>
          </p:nvPr>
        </p:nvSpPr>
        <p:spPr>
          <a:xfrm>
            <a:off x="457200" y="120024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148" name="PlaceHolder 3"/>
          <p:cNvSpPr>
            <a:spLocks noGrp="1"/>
          </p:cNvSpPr>
          <p:nvPr>
            <p:ph type="body"/>
          </p:nvPr>
        </p:nvSpPr>
        <p:spPr>
          <a:xfrm>
            <a:off x="782280" y="120024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149" name="PlaceHolder 4"/>
          <p:cNvSpPr>
            <a:spLocks noGrp="1"/>
          </p:cNvSpPr>
          <p:nvPr>
            <p:ph type="body"/>
          </p:nvPr>
        </p:nvSpPr>
        <p:spPr>
          <a:xfrm>
            <a:off x="1107360" y="120024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150" name="PlaceHolder 5"/>
          <p:cNvSpPr>
            <a:spLocks noGrp="1"/>
          </p:cNvSpPr>
          <p:nvPr>
            <p:ph type="body"/>
          </p:nvPr>
        </p:nvSpPr>
        <p:spPr>
          <a:xfrm>
            <a:off x="457200" y="297288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151" name="PlaceHolder 6"/>
          <p:cNvSpPr>
            <a:spLocks noGrp="1"/>
          </p:cNvSpPr>
          <p:nvPr>
            <p:ph type="body"/>
          </p:nvPr>
        </p:nvSpPr>
        <p:spPr>
          <a:xfrm>
            <a:off x="782280" y="297288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152" name="PlaceHolder 7"/>
          <p:cNvSpPr>
            <a:spLocks noGrp="1"/>
          </p:cNvSpPr>
          <p:nvPr>
            <p:ph type="body"/>
          </p:nvPr>
        </p:nvSpPr>
        <p:spPr>
          <a:xfrm>
            <a:off x="1107360" y="2972880"/>
            <a:ext cx="30924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05920"/>
            <a:ext cx="8228520" cy="396972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12" name="PlaceHolder 2"/>
          <p:cNvSpPr>
            <a:spLocks noGrp="1"/>
          </p:cNvSpPr>
          <p:nvPr>
            <p:ph type="body"/>
          </p:nvPr>
        </p:nvSpPr>
        <p:spPr>
          <a:xfrm>
            <a:off x="45720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13" name="PlaceHolder 3"/>
          <p:cNvSpPr>
            <a:spLocks noGrp="1"/>
          </p:cNvSpPr>
          <p:nvPr>
            <p:ph type="body"/>
          </p:nvPr>
        </p:nvSpPr>
        <p:spPr>
          <a:xfrm>
            <a:off x="949680" y="1200240"/>
            <a:ext cx="468720" cy="3393360"/>
          </a:xfrm>
          <a:prstGeom prst="rect">
            <a:avLst/>
          </a:prstGeom>
        </p:spPr>
        <p:txBody>
          <a:bodyPr lIns="0" tIns="0" rIns="0" bIns="0">
            <a:normAutofit fontScale="28000"/>
          </a:bodyPr>
          <a:lstStyle/>
          <a:p>
            <a:endParaRPr lang="en-US" sz="3200" b="0" strike="noStrike" spc="-1">
              <a:latin typeface="Arial"/>
            </a:endParaRPr>
          </a:p>
        </p:txBody>
      </p:sp>
      <p:sp>
        <p:nvSpPr>
          <p:cNvPr id="14" name="PlaceHolder 4"/>
          <p:cNvSpPr>
            <a:spLocks noGrp="1"/>
          </p:cNvSpPr>
          <p:nvPr>
            <p:ph type="body"/>
          </p:nvPr>
        </p:nvSpPr>
        <p:spPr>
          <a:xfrm>
            <a:off x="457200" y="2972880"/>
            <a:ext cx="46872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16" name="PlaceHolder 2"/>
          <p:cNvSpPr>
            <a:spLocks noGrp="1"/>
          </p:cNvSpPr>
          <p:nvPr>
            <p:ph type="body"/>
          </p:nvPr>
        </p:nvSpPr>
        <p:spPr>
          <a:xfrm>
            <a:off x="457200" y="1200240"/>
            <a:ext cx="468720" cy="3393360"/>
          </a:xfrm>
          <a:prstGeom prst="rect">
            <a:avLst/>
          </a:prstGeom>
        </p:spPr>
        <p:txBody>
          <a:bodyPr lIns="0" tIns="0" rIns="0" bIns="0">
            <a:normAutofit fontScale="28000"/>
          </a:bodyPr>
          <a:lstStyle/>
          <a:p>
            <a:endParaRPr lang="en-US" sz="3200" b="0" strike="noStrike" spc="-1">
              <a:latin typeface="Arial"/>
            </a:endParaRPr>
          </a:p>
        </p:txBody>
      </p:sp>
      <p:sp>
        <p:nvSpPr>
          <p:cNvPr id="17" name="PlaceHolder 3"/>
          <p:cNvSpPr>
            <a:spLocks noGrp="1"/>
          </p:cNvSpPr>
          <p:nvPr>
            <p:ph type="body"/>
          </p:nvPr>
        </p:nvSpPr>
        <p:spPr>
          <a:xfrm>
            <a:off x="94968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18" name="PlaceHolder 4"/>
          <p:cNvSpPr>
            <a:spLocks noGrp="1"/>
          </p:cNvSpPr>
          <p:nvPr>
            <p:ph type="body"/>
          </p:nvPr>
        </p:nvSpPr>
        <p:spPr>
          <a:xfrm>
            <a:off x="949680" y="2972880"/>
            <a:ext cx="46872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20" name="PlaceHolder 2"/>
          <p:cNvSpPr>
            <a:spLocks noGrp="1"/>
          </p:cNvSpPr>
          <p:nvPr>
            <p:ph type="body"/>
          </p:nvPr>
        </p:nvSpPr>
        <p:spPr>
          <a:xfrm>
            <a:off x="45720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21" name="PlaceHolder 3"/>
          <p:cNvSpPr>
            <a:spLocks noGrp="1"/>
          </p:cNvSpPr>
          <p:nvPr>
            <p:ph type="body"/>
          </p:nvPr>
        </p:nvSpPr>
        <p:spPr>
          <a:xfrm>
            <a:off x="94968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22" name="PlaceHolder 4"/>
          <p:cNvSpPr>
            <a:spLocks noGrp="1"/>
          </p:cNvSpPr>
          <p:nvPr>
            <p:ph type="body"/>
          </p:nvPr>
        </p:nvSpPr>
        <p:spPr>
          <a:xfrm>
            <a:off x="457200" y="2972880"/>
            <a:ext cx="960840" cy="1618560"/>
          </a:xfrm>
          <a:prstGeom prst="rect">
            <a:avLst/>
          </a:prstGeom>
        </p:spPr>
        <p:txBody>
          <a:bodyPr lIns="0" tIns="0" rIns="0" bIns="0">
            <a:normAutofit fontScale="35000"/>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3" name="PlaceHolder 2"/>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05920"/>
            <a:ext cx="8228520" cy="856080"/>
          </a:xfrm>
          <a:prstGeom prst="rect">
            <a:avLst/>
          </a:prstGeom>
        </p:spPr>
        <p:txBody>
          <a:bodyPr lIns="0" tIns="0" rIns="0" bIns="0" anchor="ctr">
            <a:noAutofit/>
          </a:bodyPr>
          <a:lstStyle/>
          <a:p>
            <a:r>
              <a:rPr lang="en-US" sz="1800" b="0" strike="noStrike" spc="-1">
                <a:latin typeface="Arial"/>
              </a:rPr>
              <a:t>Click to edit the title text format</a:t>
            </a:r>
          </a:p>
        </p:txBody>
      </p:sp>
      <p:sp>
        <p:nvSpPr>
          <p:cNvPr id="39" name="PlaceHolder 2"/>
          <p:cNvSpPr>
            <a:spLocks noGrp="1"/>
          </p:cNvSpPr>
          <p:nvPr>
            <p:ph type="body"/>
          </p:nvPr>
        </p:nvSpPr>
        <p:spPr>
          <a:xfrm>
            <a:off x="457200" y="1200240"/>
            <a:ext cx="960840" cy="3393360"/>
          </a:xfrm>
          <a:prstGeom prst="rect">
            <a:avLst/>
          </a:prstGeom>
        </p:spPr>
        <p:txBody>
          <a:bodyPr lIns="0" tIns="0" rIns="0" bIns="0">
            <a:normAutofit fontScale="3000"/>
          </a:bodyPr>
          <a:lstStyle/>
          <a:p>
            <a:pPr marL="432000" indent="-324000">
              <a:spcBef>
                <a:spcPts val="1417"/>
              </a:spcBef>
              <a:buClr>
                <a:srgbClr val="000000"/>
              </a:buClr>
              <a:buSzPct val="45000"/>
              <a:buFont typeface="Wingdings" charset="2"/>
              <a:buChar char=""/>
            </a:pPr>
            <a:r>
              <a:rPr lang="en-US" sz="18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latin typeface="Arial"/>
              </a:rPr>
              <a:t>Second Outline Level</a:t>
            </a:r>
          </a:p>
          <a:p>
            <a:pPr marL="1296000" lvl="2" indent="-288000">
              <a:spcBef>
                <a:spcPts val="850"/>
              </a:spcBef>
              <a:buClr>
                <a:srgbClr val="000000"/>
              </a:buClr>
              <a:buSzPct val="45000"/>
              <a:buFont typeface="Wingdings" charset="2"/>
              <a:buChar char=""/>
            </a:pPr>
            <a:r>
              <a:rPr lang="en-US" sz="1800" b="0" strike="noStrike" spc="-1">
                <a:latin typeface="Arial"/>
              </a:rPr>
              <a:t>Third Outline Level</a:t>
            </a:r>
          </a:p>
          <a:p>
            <a:pPr marL="1728000" lvl="3" indent="-216000">
              <a:spcBef>
                <a:spcPts val="567"/>
              </a:spcBef>
              <a:buClr>
                <a:srgbClr val="000000"/>
              </a:buClr>
              <a:buSzPct val="75000"/>
              <a:buFont typeface="Symbol" charset="2"/>
              <a:buChar char=""/>
            </a:pPr>
            <a:r>
              <a:rPr lang="en-US" sz="1800" b="0" strike="noStrike" spc="-1">
                <a:latin typeface="Arial"/>
              </a:rPr>
              <a:t>Fourth Outline Level</a:t>
            </a:r>
          </a:p>
          <a:p>
            <a:pPr marL="2160000" lvl="4" indent="-216000">
              <a:spcBef>
                <a:spcPts val="283"/>
              </a:spcBef>
              <a:buClr>
                <a:srgbClr val="000000"/>
              </a:buClr>
              <a:buSzPct val="45000"/>
              <a:buFont typeface="Wingdings" charset="2"/>
              <a:buChar char=""/>
            </a:pPr>
            <a:r>
              <a:rPr lang="en-US" sz="1800" b="0" strike="noStrike" spc="-1">
                <a:latin typeface="Arial"/>
              </a:rPr>
              <a:t>Fifth Outline Level</a:t>
            </a:r>
          </a:p>
          <a:p>
            <a:pPr marL="2592000" lvl="5" indent="-216000">
              <a:spcBef>
                <a:spcPts val="283"/>
              </a:spcBef>
              <a:buClr>
                <a:srgbClr val="000000"/>
              </a:buClr>
              <a:buSzPct val="45000"/>
              <a:buFont typeface="Wingdings" charset="2"/>
              <a:buChar char=""/>
            </a:pPr>
            <a:r>
              <a:rPr lang="en-US" sz="1800" b="0" strike="noStrike" spc="-1">
                <a:latin typeface="Arial"/>
              </a:rPr>
              <a:t>Sixth Outline Level</a:t>
            </a:r>
          </a:p>
          <a:p>
            <a:pPr marL="3024000" lvl="6" indent="-216000">
              <a:spcBef>
                <a:spcPts val="283"/>
              </a:spcBef>
              <a:buClr>
                <a:srgbClr val="000000"/>
              </a:buClr>
              <a:buSzPct val="45000"/>
              <a:buFont typeface="Wingdings" charset="2"/>
              <a:buChar char=""/>
            </a:pPr>
            <a:r>
              <a:rPr lang="en-US" sz="1800" b="0" strike="noStrike" spc="-1">
                <a:latin typeface="Arial"/>
              </a:rPr>
              <a:t>Seventh Outline Level</a:t>
            </a:r>
          </a:p>
        </p:txBody>
      </p:sp>
      <p:sp>
        <p:nvSpPr>
          <p:cNvPr id="40" name="PlaceHolder 3"/>
          <p:cNvSpPr>
            <a:spLocks noGrp="1"/>
          </p:cNvSpPr>
          <p:nvPr>
            <p:ph type="body"/>
          </p:nvPr>
        </p:nvSpPr>
        <p:spPr>
          <a:xfrm>
            <a:off x="1467000" y="1200240"/>
            <a:ext cx="960840" cy="3393360"/>
          </a:xfrm>
          <a:prstGeom prst="rect">
            <a:avLst/>
          </a:prstGeom>
        </p:spPr>
        <p:txBody>
          <a:bodyPr lIns="0" tIns="0" rIns="0" bIns="0">
            <a:normAutofit fontScale="3000"/>
          </a:bodyPr>
          <a:lstStyle/>
          <a:p>
            <a:pPr marL="432000" indent="-324000">
              <a:spcBef>
                <a:spcPts val="1417"/>
              </a:spcBef>
              <a:buClr>
                <a:srgbClr val="000000"/>
              </a:buClr>
              <a:buSzPct val="45000"/>
              <a:buFont typeface="Wingdings" charset="2"/>
              <a:buChar char=""/>
            </a:pPr>
            <a:r>
              <a:rPr lang="en-US" sz="18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latin typeface="Arial"/>
              </a:rPr>
              <a:t>Second Outline Level</a:t>
            </a:r>
          </a:p>
          <a:p>
            <a:pPr marL="1296000" lvl="2" indent="-288000">
              <a:spcBef>
                <a:spcPts val="850"/>
              </a:spcBef>
              <a:buClr>
                <a:srgbClr val="000000"/>
              </a:buClr>
              <a:buSzPct val="45000"/>
              <a:buFont typeface="Wingdings" charset="2"/>
              <a:buChar char=""/>
            </a:pPr>
            <a:r>
              <a:rPr lang="en-US" sz="1800" b="0" strike="noStrike" spc="-1">
                <a:latin typeface="Arial"/>
              </a:rPr>
              <a:t>Third Outline Level</a:t>
            </a:r>
          </a:p>
          <a:p>
            <a:pPr marL="1728000" lvl="3" indent="-216000">
              <a:spcBef>
                <a:spcPts val="567"/>
              </a:spcBef>
              <a:buClr>
                <a:srgbClr val="000000"/>
              </a:buClr>
              <a:buSzPct val="75000"/>
              <a:buFont typeface="Symbol" charset="2"/>
              <a:buChar char=""/>
            </a:pPr>
            <a:r>
              <a:rPr lang="en-US" sz="1800" b="0" strike="noStrike" spc="-1">
                <a:latin typeface="Arial"/>
              </a:rPr>
              <a:t>Fourth Outline Level</a:t>
            </a:r>
          </a:p>
          <a:p>
            <a:pPr marL="2160000" lvl="4" indent="-216000">
              <a:spcBef>
                <a:spcPts val="283"/>
              </a:spcBef>
              <a:buClr>
                <a:srgbClr val="000000"/>
              </a:buClr>
              <a:buSzPct val="45000"/>
              <a:buFont typeface="Wingdings" charset="2"/>
              <a:buChar char=""/>
            </a:pPr>
            <a:r>
              <a:rPr lang="en-US" sz="1800" b="0" strike="noStrike" spc="-1">
                <a:latin typeface="Arial"/>
              </a:rPr>
              <a:t>Fifth Outline Level</a:t>
            </a:r>
          </a:p>
          <a:p>
            <a:pPr marL="2592000" lvl="5" indent="-216000">
              <a:spcBef>
                <a:spcPts val="283"/>
              </a:spcBef>
              <a:buClr>
                <a:srgbClr val="000000"/>
              </a:buClr>
              <a:buSzPct val="45000"/>
              <a:buFont typeface="Wingdings" charset="2"/>
              <a:buChar char=""/>
            </a:pPr>
            <a:r>
              <a:rPr lang="en-US" sz="1800" b="0" strike="noStrike" spc="-1">
                <a:latin typeface="Arial"/>
              </a:rPr>
              <a:t>Sixth Outline Level</a:t>
            </a:r>
          </a:p>
          <a:p>
            <a:pPr marL="3024000" lvl="6" indent="-216000">
              <a:spcBef>
                <a:spcPts val="283"/>
              </a:spcBef>
              <a:buClr>
                <a:srgbClr val="000000"/>
              </a:buClr>
              <a:buSzPct val="45000"/>
              <a:buFont typeface="Wingdings" charset="2"/>
              <a:buChar char=""/>
            </a:pPr>
            <a:r>
              <a:rPr lang="en-US" sz="18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78" name="PlaceHolder 2"/>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116" name="PlaceHolder 2"/>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mailto:nursingclearance@seminolestate.edu"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www.seminolestate.edu/non-traditional/childcare/financial-support" TargetMode="External"/><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hyperlink" Target="https://www.seminolestate.edu/newsroom/article/5804/destination-graduation-helps-students-stay-the-course" TargetMode="External"/><Relationship Id="rId5" Type="http://schemas.openxmlformats.org/officeDocument/2006/relationships/hyperlink" Target="https://www.seminolestate.edu/foundation/scholarships" TargetMode="External"/><Relationship Id="rId4" Type="http://schemas.openxmlformats.org/officeDocument/2006/relationships/hyperlink" Target="https://www.seminolestate.edu/raider-suppor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hyperlink" Target="https://www.seminolestate.edu/academic-succes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hyperlink" Target="https://portal.mometrixelibrary.com/?__acct=9927"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hyperlink" Target="mailto:nursing@seminolestate.edu" TargetMode="External"/><Relationship Id="rId4" Type="http://schemas.openxmlformats.org/officeDocument/2006/relationships/hyperlink" Target="mailto:hunterll@seminolestate.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hyperlink" Target="https://www.seminolestate.edu/counseling/appointment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hyperlink" Target="https://www.seminolestate.edu/catalog/student-info/records/grade-forgiveness-policy"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hyperlink" Target="https://directconnect.ucf.edu/"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hyperlink" Target="https://www.seminolestate.edu/nursing/deadline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5.xml"/><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hyperlink" Target="mailto:nursingclearance@seminolestate.edu" TargetMode="External"/><Relationship Id="rId5" Type="http://schemas.openxmlformats.org/officeDocument/2006/relationships/hyperlink" Target="mailto:nursing@seminolestate.edu" TargetMode="Externa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5.xml"/><Relationship Id="rId5" Type="http://schemas.openxmlformats.org/officeDocument/2006/relationships/hyperlink" Target="https://www.healthcare.gov/" TargetMode="External"/><Relationship Id="rId4" Type="http://schemas.openxmlformats.org/officeDocument/2006/relationships/hyperlink" Target="https://www.insuranceforstudents.co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25.xml"/><Relationship Id="rId6" Type="http://schemas.openxmlformats.org/officeDocument/2006/relationships/hyperlink" Target="mailto:patricia.riva@ucf.edu" TargetMode="External"/><Relationship Id="rId5" Type="http://schemas.openxmlformats.org/officeDocument/2006/relationships/hyperlink" Target="mailto:hunterll@seminolestate.edu" TargetMode="External"/><Relationship Id="rId4" Type="http://schemas.openxmlformats.org/officeDocument/2006/relationships/hyperlink" Target="mailto:nursing@seminolestate.edu"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hyperlink" Target="mailto:nursing@seminolestate.edu" TargetMode="External"/><Relationship Id="rId4" Type="http://schemas.openxmlformats.org/officeDocument/2006/relationships/hyperlink" Target="mailto:nursingclearance@seminolestate.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hyperlink" Target="mailto:fahelp@seminolestate.edu" TargetMode="External"/><Relationship Id="rId4" Type="http://schemas.openxmlformats.org/officeDocument/2006/relationships/hyperlink" Target="https://www.seminolestate.edu/financial-aid/faq"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A3F4F24-A2F8-2124-3886-281EC9340F2F}"/>
              </a:ext>
              <a:ext uri="{C183D7F6-B498-43B3-948B-1728B52AA6E4}">
                <adec:decorative xmlns:adec="http://schemas.microsoft.com/office/drawing/2017/decorative" val="1"/>
              </a:ext>
            </a:extLst>
          </p:cNvPr>
          <p:cNvSpPr txBox="1"/>
          <p:nvPr/>
        </p:nvSpPr>
        <p:spPr>
          <a:xfrm>
            <a:off x="1" y="4075236"/>
            <a:ext cx="9143998" cy="757944"/>
          </a:xfrm>
          <a:prstGeom prst="rect">
            <a:avLst/>
          </a:prstGeom>
        </p:spPr>
        <p:txBody>
          <a:bodyPr vert="horz" lIns="91440" tIns="45720" rIns="91440" bIns="45720" rtlCol="0" anchor="t">
            <a:normAutofit/>
          </a:bodyPr>
          <a:lstStyle/>
          <a:p>
            <a:pPr>
              <a:lnSpc>
                <a:spcPct val="90000"/>
              </a:lnSpc>
              <a:spcAft>
                <a:spcPts val="600"/>
              </a:spcAft>
            </a:pPr>
            <a:r>
              <a:rPr lang="en-US" sz="1500" b="1" u="sng" dirty="0">
                <a:solidFill>
                  <a:srgbClr val="002060"/>
                </a:solidFill>
              </a:rPr>
              <a:t>DISCLAIMER</a:t>
            </a:r>
            <a:r>
              <a:rPr lang="en-US" sz="1500" b="1" dirty="0">
                <a:solidFill>
                  <a:srgbClr val="002060"/>
                </a:solidFill>
              </a:rPr>
              <a:t>:  Information Subject to Change   </a:t>
            </a:r>
            <a:r>
              <a:rPr lang="en-US" sz="1500" dirty="0">
                <a:solidFill>
                  <a:srgbClr val="002060"/>
                </a:solidFill>
              </a:rPr>
              <a:t>The information provided in this document has a publication date and is subject to change without notice. Please refer to the SSC website for the most up-to-date information.  Date Published:  August 12, 2025</a:t>
            </a:r>
          </a:p>
        </p:txBody>
      </p:sp>
      <p:pic>
        <p:nvPicPr>
          <p:cNvPr id="2" name="Picture 2">
            <a:extLst>
              <a:ext uri="{FF2B5EF4-FFF2-40B4-BE49-F238E27FC236}">
                <a16:creationId xmlns:a16="http://schemas.microsoft.com/office/drawing/2014/main" id="{DA291E06-3FBA-E429-124B-67359C66C68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24847" y="72961"/>
            <a:ext cx="3307593" cy="1843982"/>
          </a:xfrm>
          <a:prstGeom prst="rect">
            <a:avLst/>
          </a:prstGeom>
        </p:spPr>
      </p:pic>
      <p:sp>
        <p:nvSpPr>
          <p:cNvPr id="26" name="Rectangle 2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800599"/>
            <a:ext cx="9144000" cy="342580"/>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4800599"/>
            <a:ext cx="6115048" cy="342579"/>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C162372A-AF43-5540-CB87-3D8D0CA6B3CA}"/>
              </a:ext>
              <a:ext uri="{C183D7F6-B498-43B3-948B-1728B52AA6E4}">
                <adec:decorative xmlns:adec="http://schemas.microsoft.com/office/drawing/2017/decorative" val="1"/>
              </a:ext>
            </a:extLst>
          </p:cNvPr>
          <p:cNvSpPr txBox="1">
            <a:spLocks noGrp="1"/>
          </p:cNvSpPr>
          <p:nvPr>
            <p:ph type="title" idx="4294967295"/>
          </p:nvPr>
        </p:nvSpPr>
        <p:spPr>
          <a:xfrm>
            <a:off x="1500084" y="2083019"/>
            <a:ext cx="6079100" cy="132343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uLnTx/>
                <a:uFillTx/>
                <a:latin typeface="Copperplate Gothic Bold" panose="020E0705020206020404" pitchFamily="34" charset="0"/>
                <a:ea typeface="+mn-ea"/>
                <a:cs typeface="+mn-cs"/>
              </a:rPr>
              <a:t>Nursing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uLnTx/>
                <a:uFillTx/>
                <a:latin typeface="Copperplate Gothic Bold" panose="020E0705020206020404" pitchFamily="34" charset="0"/>
                <a:ea typeface="+mn-ea"/>
                <a:cs typeface="+mn-cs"/>
              </a:rPr>
              <a:t>Information Session</a:t>
            </a:r>
          </a:p>
        </p:txBody>
      </p:sp>
    </p:spTree>
    <p:extLst>
      <p:ext uri="{BB962C8B-B14F-4D97-AF65-F5344CB8AC3E}">
        <p14:creationId xmlns:p14="http://schemas.microsoft.com/office/powerpoint/2010/main" val="209292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71" name="CustomShape 1"/>
          <p:cNvSpPr>
            <a:spLocks noGrp="1"/>
          </p:cNvSpPr>
          <p:nvPr>
            <p:ph type="title" idx="4294967295"/>
          </p:nvPr>
        </p:nvSpPr>
        <p:spPr>
          <a:xfrm>
            <a:off x="141194" y="85680"/>
            <a:ext cx="8789326" cy="674079"/>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2800" b="0" i="0" u="none" strike="noStrike" kern="1200" cap="all" spc="-1" normalizeH="0" baseline="0" noProof="0" dirty="0">
                <a:ln>
                  <a:noFill/>
                </a:ln>
                <a:solidFill>
                  <a:srgbClr val="25ACE2"/>
                </a:solidFill>
                <a:effectLst/>
                <a:uLnTx/>
                <a:uFillTx/>
                <a:latin typeface="Calibri"/>
                <a:ea typeface="+mn-ea"/>
                <a:cs typeface="+mn-cs"/>
              </a:rPr>
              <a:t>Are you requesting clinical accommodations?</a:t>
            </a:r>
          </a:p>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1600" b="0" i="0" u="none" strike="noStrike" kern="1200" cap="all" spc="-1" normalizeH="0" baseline="0" noProof="0" dirty="0">
                <a:ln>
                  <a:noFill/>
                </a:ln>
                <a:solidFill>
                  <a:srgbClr val="25ACE2"/>
                </a:solidFill>
                <a:effectLst/>
                <a:uLnTx/>
                <a:uFillTx/>
                <a:latin typeface="Calibri"/>
                <a:ea typeface="+mn-ea"/>
                <a:cs typeface="+mn-cs"/>
              </a:rPr>
              <a:t>(See Core Performance Standards pg. 9 in the RN Info Packet)</a:t>
            </a:r>
            <a:br>
              <a:rPr kumimoji="0" lang="en-US" sz="1800" b="0" i="0" u="none" strike="noStrike" kern="1200" cap="none" spc="0" normalizeH="0" baseline="0" noProof="0" dirty="0">
                <a:ln>
                  <a:noFill/>
                </a:ln>
                <a:solidFill>
                  <a:schemeClr val="tx1"/>
                </a:solidFill>
                <a:effectLst/>
                <a:uLnTx/>
                <a:uFillTx/>
                <a:latin typeface="+mn-lt"/>
                <a:ea typeface="+mn-ea"/>
                <a:cs typeface="+mn-cs"/>
              </a:rPr>
            </a:br>
            <a:endParaRPr kumimoji="0" lang="en-US" sz="9600" b="0" i="0" u="none" strike="noStrike" kern="1200" cap="none" spc="-1" normalizeH="0" baseline="0" noProof="0" dirty="0">
              <a:ln>
                <a:noFill/>
              </a:ln>
              <a:solidFill>
                <a:schemeClr val="tx1"/>
              </a:solidFill>
              <a:effectLst/>
              <a:uLnTx/>
              <a:uFillTx/>
              <a:latin typeface="Arial"/>
              <a:ea typeface="+mn-ea"/>
              <a:cs typeface="+mn-cs"/>
            </a:endParaRPr>
          </a:p>
        </p:txBody>
      </p:sp>
      <p:sp>
        <p:nvSpPr>
          <p:cNvPr id="272" name="CustomShape 2"/>
          <p:cNvSpPr/>
          <p:nvPr/>
        </p:nvSpPr>
        <p:spPr>
          <a:xfrm>
            <a:off x="206820" y="1343966"/>
            <a:ext cx="8730360" cy="1266662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90000"/>
              </a:lnSpc>
              <a:spcBef>
                <a:spcPts val="1001"/>
              </a:spcBef>
            </a:pPr>
            <a:r>
              <a:rPr lang="en-US" sz="2000" b="1" spc="-1" dirty="0">
                <a:solidFill>
                  <a:srgbClr val="FFFFFF"/>
                </a:solidFill>
                <a:latin typeface="Calibri"/>
              </a:rPr>
              <a:t>All requests for clinical accommodations must be submitted to SSC and will be reviewed in consultation with our clinical partners.  </a:t>
            </a:r>
            <a:endParaRPr lang="en-US" sz="2000" b="0" strike="noStrike" spc="-1" dirty="0">
              <a:latin typeface="Arial"/>
            </a:endParaRPr>
          </a:p>
          <a:p>
            <a:pPr marL="228600" indent="-227520">
              <a:lnSpc>
                <a:spcPct val="90000"/>
              </a:lnSpc>
              <a:spcBef>
                <a:spcPts val="1001"/>
              </a:spcBef>
              <a:buClr>
                <a:srgbClr val="FFFFFF"/>
              </a:buClr>
              <a:buFont typeface="Arial"/>
              <a:buChar char="•"/>
            </a:pPr>
            <a:r>
              <a:rPr lang="en-US" sz="2000" strike="noStrike" spc="-1" dirty="0">
                <a:solidFill>
                  <a:srgbClr val="FFFFFF"/>
                </a:solidFill>
                <a:latin typeface="Calibri"/>
              </a:rPr>
              <a:t>The request must be filed with the </a:t>
            </a:r>
            <a:r>
              <a:rPr lang="en-US" sz="2000" spc="-1" dirty="0">
                <a:solidFill>
                  <a:srgbClr val="FFFFFF"/>
                </a:solidFill>
                <a:latin typeface="Calibri"/>
              </a:rPr>
              <a:t>Coordinator of Healthcare Programs</a:t>
            </a:r>
            <a:r>
              <a:rPr lang="en-US" sz="2000" strike="noStrike" spc="-1" dirty="0">
                <a:solidFill>
                  <a:srgbClr val="FFFFFF"/>
                </a:solidFill>
                <a:latin typeface="Calibri"/>
              </a:rPr>
              <a:t> (CHP) at: </a:t>
            </a:r>
            <a:r>
              <a:rPr lang="en-US" sz="2000" strike="noStrike" spc="-1" dirty="0">
                <a:solidFill>
                  <a:schemeClr val="bg1"/>
                </a:solidFill>
                <a:latin typeface="Calibri"/>
                <a:hlinkClick r:id="rId4">
                  <a:extLst>
                    <a:ext uri="{A12FA001-AC4F-418D-AE19-62706E023703}">
                      <ahyp:hlinkClr xmlns:ahyp="http://schemas.microsoft.com/office/drawing/2018/hyperlinkcolor" val="tx"/>
                    </a:ext>
                  </a:extLst>
                </a:hlinkClick>
              </a:rPr>
              <a:t>nursingclearance@seminolestate.edu</a:t>
            </a:r>
            <a:r>
              <a:rPr lang="en-US" sz="2000" spc="-1" dirty="0">
                <a:solidFill>
                  <a:schemeClr val="bg1"/>
                </a:solidFill>
                <a:latin typeface="Arial"/>
              </a:rPr>
              <a:t> &amp;</a:t>
            </a:r>
            <a:r>
              <a:rPr lang="en-US" sz="2000" spc="-1" dirty="0">
                <a:latin typeface="Arial"/>
              </a:rPr>
              <a:t> </a:t>
            </a:r>
            <a:r>
              <a:rPr lang="en-US" sz="2000" spc="-1" dirty="0">
                <a:solidFill>
                  <a:srgbClr val="FFFFFF"/>
                </a:solidFill>
                <a:latin typeface="Calibri"/>
              </a:rPr>
              <a:t>must include a detailed description of the requested accommodation(s).</a:t>
            </a:r>
            <a:endParaRPr lang="en-US" sz="2000" b="0" strike="noStrike" spc="-1" dirty="0">
              <a:latin typeface="Arial"/>
            </a:endParaRPr>
          </a:p>
          <a:p>
            <a:pPr marL="228600" indent="-227520">
              <a:lnSpc>
                <a:spcPct val="90000"/>
              </a:lnSpc>
              <a:spcBef>
                <a:spcPts val="1001"/>
              </a:spcBef>
              <a:buClr>
                <a:srgbClr val="FFFFFF"/>
              </a:buClr>
              <a:buFont typeface="Arial"/>
              <a:buChar char="•"/>
            </a:pPr>
            <a:r>
              <a:rPr lang="en-US" sz="2000" b="0" strike="noStrike" spc="-1" dirty="0">
                <a:solidFill>
                  <a:srgbClr val="FFFFFF"/>
                </a:solidFill>
                <a:latin typeface="Calibri"/>
              </a:rPr>
              <a:t>After review, the </a:t>
            </a:r>
            <a:r>
              <a:rPr lang="en-US" sz="2000" spc="-1" dirty="0">
                <a:solidFill>
                  <a:srgbClr val="FFFFFF"/>
                </a:solidFill>
                <a:latin typeface="Calibri"/>
              </a:rPr>
              <a:t>CHP </a:t>
            </a:r>
            <a:r>
              <a:rPr lang="en-US" sz="2000" b="0" strike="noStrike" spc="-1" dirty="0">
                <a:solidFill>
                  <a:srgbClr val="FFFFFF"/>
                </a:solidFill>
                <a:latin typeface="Calibri"/>
              </a:rPr>
              <a:t>will notify the student of the reasonable accommodations </a:t>
            </a:r>
            <a:r>
              <a:rPr lang="en-US" sz="2000" spc="-1" dirty="0">
                <a:solidFill>
                  <a:srgbClr val="FFFFFF"/>
                </a:solidFill>
                <a:latin typeface="Calibri"/>
              </a:rPr>
              <a:t>to be made by the clinical partners </a:t>
            </a:r>
            <a:r>
              <a:rPr lang="en-US" sz="2000" b="0" strike="noStrike" spc="-1" dirty="0">
                <a:solidFill>
                  <a:srgbClr val="FFFFFF"/>
                </a:solidFill>
                <a:latin typeface="Calibri"/>
              </a:rPr>
              <a:t>and will clear the student to enroll. </a:t>
            </a:r>
            <a:endParaRPr lang="en-US" sz="2000" spc="-1" dirty="0">
              <a:solidFill>
                <a:srgbClr val="FFFFFF"/>
              </a:solidFill>
              <a:latin typeface="Calibri"/>
            </a:endParaRPr>
          </a:p>
          <a:p>
            <a:pPr marL="228600" indent="-227520">
              <a:lnSpc>
                <a:spcPct val="90000"/>
              </a:lnSpc>
              <a:spcBef>
                <a:spcPts val="1001"/>
              </a:spcBef>
              <a:buClr>
                <a:srgbClr val="FFFFFF"/>
              </a:buClr>
              <a:buFont typeface="Arial"/>
              <a:buChar char="•"/>
            </a:pPr>
            <a:r>
              <a:rPr lang="en-US" sz="2000" b="0" strike="noStrike" spc="-1" dirty="0">
                <a:solidFill>
                  <a:srgbClr val="FFFFFF"/>
                </a:solidFill>
                <a:latin typeface="Calibri"/>
              </a:rPr>
              <a:t>Failure to follow this procedure will delay/prevent implementation of any reasonable accommodations or clinical placement.</a:t>
            </a:r>
          </a:p>
          <a:p>
            <a:pPr marL="1080" algn="ctr">
              <a:lnSpc>
                <a:spcPct val="90000"/>
              </a:lnSpc>
              <a:spcBef>
                <a:spcPts val="1001"/>
              </a:spcBef>
              <a:buClr>
                <a:srgbClr val="FFFFFF"/>
              </a:buClr>
            </a:pPr>
            <a:r>
              <a:rPr lang="en-US" sz="2400" b="1" spc="-1" dirty="0">
                <a:solidFill>
                  <a:srgbClr val="FFFFFF"/>
                </a:solidFill>
                <a:latin typeface="Calibri"/>
              </a:rPr>
              <a:t>Requests seeking academic accommodations will be forwarded to the Disability Support Services office for review and response.</a:t>
            </a:r>
            <a:endParaRPr lang="en-US" sz="2400" b="1" strike="noStrike" spc="-1" dirty="0">
              <a:latin typeface="Arial"/>
            </a:endParaRPr>
          </a:p>
          <a:p>
            <a:pPr>
              <a:lnSpc>
                <a:spcPct val="100000"/>
              </a:lnSpc>
            </a:pPr>
            <a:r>
              <a:rPr lang="en-US" sz="1600" b="0" strike="noStrike" spc="-1" dirty="0">
                <a:solidFill>
                  <a:srgbClr val="FFFFFF"/>
                </a:solidFill>
                <a:latin typeface="Calibri"/>
                <a:ea typeface="DejaVu Sans"/>
              </a:rPr>
              <a:t>                 </a:t>
            </a:r>
            <a:endParaRPr lang="en-US" sz="1600" b="0" strike="noStrike" spc="-1" dirty="0">
              <a:latin typeface="Arial"/>
            </a:endParaRPr>
          </a:p>
          <a:p>
            <a:pPr>
              <a:lnSpc>
                <a:spcPct val="90000"/>
              </a:lnSpc>
            </a:pPr>
            <a:r>
              <a:rPr lang="en-US" sz="1800" b="0" strike="noStrike" spc="-1" dirty="0">
                <a:solidFill>
                  <a:srgbClr val="FFFFFF"/>
                </a:solidFill>
                <a:latin typeface="Calibri"/>
                <a:ea typeface="DejaVu Sans"/>
              </a:rPr>
              <a:t>                           	  </a:t>
            </a:r>
            <a:endParaRPr lang="en-US" sz="1800" b="0" strike="noStrike" spc="-1" dirty="0">
              <a:latin typeface="Arial"/>
            </a:endParaRPr>
          </a:p>
          <a:p>
            <a:pPr>
              <a:lnSpc>
                <a:spcPct val="90000"/>
              </a:lnSpc>
              <a:spcBef>
                <a:spcPts val="1001"/>
              </a:spcBef>
            </a:pPr>
            <a:r>
              <a:rPr lang="en-US" sz="1800" b="0" strike="noStrike" spc="-1" dirty="0">
                <a:solidFill>
                  <a:srgbClr val="FFFFFF"/>
                </a:solidFill>
                <a:latin typeface="Calibri"/>
                <a:ea typeface="DejaVu Sans"/>
              </a:rPr>
              <a:t>     </a:t>
            </a:r>
            <a:endParaRPr lang="en-US" sz="1800" b="0" strike="noStrike" spc="-1" dirty="0">
              <a:latin typeface="Arial"/>
            </a:endParaRPr>
          </a:p>
          <a:p>
            <a:pPr>
              <a:lnSpc>
                <a:spcPct val="90000"/>
              </a:lnSpc>
              <a:spcBef>
                <a:spcPts val="1001"/>
              </a:spcBef>
            </a:pPr>
            <a:endParaRPr lang="en-US" sz="1800" b="0" strike="noStrike" spc="-1" dirty="0">
              <a:latin typeface="Arial"/>
            </a:endParaRPr>
          </a:p>
          <a:p>
            <a:pPr>
              <a:lnSpc>
                <a:spcPct val="90000"/>
              </a:lnSpc>
              <a:spcBef>
                <a:spcPts val="1001"/>
              </a:spcBef>
            </a:pPr>
            <a:endParaRPr lang="en-US" sz="1800" b="0" strike="noStrike" spc="-1" dirty="0">
              <a:latin typeface="Arial"/>
            </a:endParaRPr>
          </a:p>
          <a:p>
            <a:pPr>
              <a:lnSpc>
                <a:spcPct val="90000"/>
              </a:lnSpc>
              <a:spcBef>
                <a:spcPts val="1001"/>
              </a:spcBef>
            </a:pPr>
            <a:r>
              <a:rPr lang="en-US" sz="1800" b="0" strike="noStrike" spc="-1" dirty="0">
                <a:solidFill>
                  <a:srgbClr val="FFFFFF"/>
                </a:solidFill>
                <a:latin typeface="Calibri"/>
                <a:ea typeface="DejaVu Sans"/>
              </a:rPr>
              <a:t>	</a:t>
            </a:r>
            <a:endParaRPr lang="en-US" sz="1800" b="0" strike="noStrike" spc="-1" dirty="0">
              <a:latin typeface="Arial"/>
            </a:endParaRPr>
          </a:p>
          <a:p>
            <a:pPr>
              <a:lnSpc>
                <a:spcPct val="90000"/>
              </a:lnSpc>
              <a:spcBef>
                <a:spcPts val="1001"/>
              </a:spcBef>
            </a:pPr>
            <a:endParaRPr lang="en-US" sz="1800" b="0" strike="noStrike" spc="-1" dirty="0">
              <a:latin typeface="Arial"/>
            </a:endParaRPr>
          </a:p>
          <a:p>
            <a:pPr>
              <a:lnSpc>
                <a:spcPct val="90000"/>
              </a:lnSpc>
              <a:spcBef>
                <a:spcPts val="1001"/>
              </a:spcBef>
            </a:pPr>
            <a:endParaRPr lang="en-US" sz="1800" b="0" strike="noStrike" spc="-1" dirty="0">
              <a:latin typeface="Arial"/>
            </a:endParaRPr>
          </a:p>
          <a:p>
            <a:pPr>
              <a:lnSpc>
                <a:spcPct val="90000"/>
              </a:lnSpc>
              <a:spcBef>
                <a:spcPts val="1001"/>
              </a:spcBef>
            </a:pPr>
            <a:r>
              <a:rPr lang="en-US" sz="1800" b="0" strike="noStrike" spc="-1" dirty="0">
                <a:solidFill>
                  <a:srgbClr val="FFFFFF"/>
                </a:solidFill>
                <a:latin typeface="Calibri"/>
                <a:ea typeface="DejaVu Sans"/>
              </a:rPr>
              <a:t> </a:t>
            </a:r>
            <a:endParaRPr lang="en-US" sz="1800" b="0" strike="noStrike" spc="-1" dirty="0">
              <a:latin typeface="Arial"/>
            </a:endParaRPr>
          </a:p>
          <a:p>
            <a:pPr>
              <a:lnSpc>
                <a:spcPct val="90000"/>
              </a:lnSpc>
              <a:spcBef>
                <a:spcPts val="1001"/>
              </a:spcBef>
            </a:pPr>
            <a:endParaRPr lang="en-US" sz="1800" b="0" strike="noStrike" spc="-1" dirty="0">
              <a:latin typeface="Arial"/>
            </a:endParaRPr>
          </a:p>
          <a:p>
            <a:pPr>
              <a:lnSpc>
                <a:spcPct val="90000"/>
              </a:lnSpc>
              <a:spcBef>
                <a:spcPts val="1001"/>
              </a:spcBef>
            </a:pPr>
            <a:endParaRPr lang="en-US" sz="1800" b="0" strike="noStrike" spc="-1" dirty="0">
              <a:latin typeface="Arial"/>
            </a:endParaRPr>
          </a:p>
          <a:p>
            <a:pPr>
              <a:lnSpc>
                <a:spcPct val="90000"/>
              </a:lnSpc>
              <a:spcBef>
                <a:spcPts val="1001"/>
              </a:spcBef>
            </a:pPr>
            <a:endParaRPr lang="en-US" sz="1800" b="0" strike="noStrike" spc="-1" dirty="0">
              <a:latin typeface="Arial"/>
            </a:endParaRPr>
          </a:p>
          <a:p>
            <a:pPr>
              <a:lnSpc>
                <a:spcPct val="90000"/>
              </a:lnSpc>
              <a:spcBef>
                <a:spcPts val="1001"/>
              </a:spcBef>
            </a:pPr>
            <a:endParaRPr lang="en-US" sz="1800" b="0" strike="noStrike" spc="-1" dirty="0">
              <a:latin typeface="Arial"/>
            </a:endParaRPr>
          </a:p>
          <a:p>
            <a:pPr marL="457200">
              <a:lnSpc>
                <a:spcPct val="90000"/>
              </a:lnSpc>
              <a:spcBef>
                <a:spcPts val="499"/>
              </a:spcBef>
            </a:pPr>
            <a:endParaRPr lang="en-US" sz="1800" b="0" strike="noStrike" spc="-1" dirty="0">
              <a:latin typeface="Arial"/>
            </a:endParaRPr>
          </a:p>
          <a:p>
            <a:pPr marL="228600" indent="-227520">
              <a:lnSpc>
                <a:spcPct val="90000"/>
              </a:lnSpc>
              <a:spcBef>
                <a:spcPts val="1001"/>
              </a:spcBef>
              <a:buClr>
                <a:srgbClr val="FFFFFF"/>
              </a:buClr>
              <a:buFont typeface="Arial"/>
              <a:buChar char="•"/>
            </a:pPr>
            <a:r>
              <a:rPr lang="en-US" sz="1800" b="0" strike="noStrike" spc="-1" dirty="0">
                <a:solidFill>
                  <a:srgbClr val="FFFFFF"/>
                </a:solidFill>
                <a:latin typeface="Calibri"/>
                <a:ea typeface="DejaVu Sans"/>
              </a:rPr>
              <a:t>SSC rule: Students can take the test 3X in a 12 month period - 31 days between retakes</a:t>
            </a:r>
            <a:endParaRPr lang="en-US" sz="1800" b="0" strike="noStrike" spc="-1" dirty="0">
              <a:latin typeface="Arial"/>
            </a:endParaRPr>
          </a:p>
          <a:p>
            <a:pPr marL="228600" indent="-227520">
              <a:lnSpc>
                <a:spcPct val="90000"/>
              </a:lnSpc>
              <a:spcBef>
                <a:spcPts val="1001"/>
              </a:spcBef>
              <a:buClr>
                <a:srgbClr val="FFFFFF"/>
              </a:buClr>
              <a:buFont typeface="Arial"/>
              <a:buChar char="•"/>
            </a:pPr>
            <a:r>
              <a:rPr lang="en-US" sz="1800" b="0" strike="noStrike" spc="-1" dirty="0">
                <a:solidFill>
                  <a:srgbClr val="FFFFFF"/>
                </a:solidFill>
                <a:latin typeface="Calibri"/>
                <a:ea typeface="DejaVu Sans"/>
              </a:rPr>
              <a:t>UCF rule: Students can take the test 3X in a calendar year (Jan-Dec)  - 30 days between retakes </a:t>
            </a:r>
            <a:endParaRPr lang="en-US" sz="1800" b="0" strike="noStrike" spc="-1" dirty="0">
              <a:latin typeface="Arial"/>
            </a:endParaRPr>
          </a:p>
          <a:p>
            <a:pPr>
              <a:lnSpc>
                <a:spcPct val="90000"/>
              </a:lnSpc>
              <a:spcBef>
                <a:spcPts val="1001"/>
              </a:spcBef>
            </a:pPr>
            <a:endParaRPr lang="en-US" sz="1800" b="0" strike="noStrike" spc="-1" dirty="0">
              <a:latin typeface="Arial"/>
            </a:endParaRPr>
          </a:p>
          <a:p>
            <a:pPr marL="228600" indent="-227520">
              <a:lnSpc>
                <a:spcPct val="90000"/>
              </a:lnSpc>
              <a:spcBef>
                <a:spcPts val="1001"/>
              </a:spcBef>
              <a:buClr>
                <a:srgbClr val="FFFFFF"/>
              </a:buClr>
              <a:buFont typeface="Arial"/>
              <a:buChar char="•"/>
            </a:pPr>
            <a:r>
              <a:rPr lang="en-US" sz="1800" b="0" strike="noStrike" spc="-1" dirty="0">
                <a:solidFill>
                  <a:srgbClr val="FFFFFF"/>
                </a:solidFill>
                <a:latin typeface="Calibri"/>
                <a:ea typeface="DejaVu Sans"/>
              </a:rPr>
              <a:t>Official TEAS score must be in your student record prior to submitting a nursing application</a:t>
            </a:r>
            <a:endParaRPr lang="en-US" sz="1800" b="0" strike="noStrike" spc="-1" dirty="0">
              <a:latin typeface="Arial"/>
            </a:endParaRPr>
          </a:p>
          <a:p>
            <a:pPr marL="228600" indent="-227520">
              <a:lnSpc>
                <a:spcPct val="90000"/>
              </a:lnSpc>
              <a:spcBef>
                <a:spcPts val="1001"/>
              </a:spcBef>
              <a:buClr>
                <a:srgbClr val="FFFFFF"/>
              </a:buClr>
              <a:buFont typeface="Arial"/>
              <a:buChar char="•"/>
            </a:pPr>
            <a:r>
              <a:rPr lang="en-US" sz="1800" b="0" strike="noStrike" spc="-1" dirty="0">
                <a:solidFill>
                  <a:srgbClr val="FFFFFF"/>
                </a:solidFill>
                <a:latin typeface="Calibri"/>
                <a:ea typeface="DejaVu Sans"/>
              </a:rPr>
              <a:t>If TEAS is taken at SSC, score will be posted to SSC’s student record</a:t>
            </a:r>
            <a:endParaRPr lang="en-US" sz="1800" b="0" strike="noStrike" spc="-1" dirty="0">
              <a:latin typeface="Arial"/>
            </a:endParaRPr>
          </a:p>
          <a:p>
            <a:pPr>
              <a:lnSpc>
                <a:spcPct val="90000"/>
              </a:lnSpc>
              <a:spcBef>
                <a:spcPts val="1001"/>
              </a:spcBef>
            </a:pPr>
            <a:r>
              <a:rPr lang="en-US" sz="1800" b="0" strike="noStrike" spc="-1" dirty="0">
                <a:solidFill>
                  <a:srgbClr val="FFFFFF"/>
                </a:solidFill>
                <a:latin typeface="Calibri"/>
                <a:ea typeface="DejaVu Sans"/>
              </a:rPr>
              <a:t>If TEAS is taken at another college, student must pay $27 to ATI Testing to send official TEAS score to SSC  </a:t>
            </a:r>
            <a:endParaRPr lang="en-US" sz="1800" b="0" strike="noStrike" spc="-1" dirty="0">
              <a:latin typeface="Arial"/>
            </a:endParaRPr>
          </a:p>
          <a:p>
            <a:pPr>
              <a:lnSpc>
                <a:spcPct val="90000"/>
              </a:lnSpc>
              <a:spcBef>
                <a:spcPts val="1001"/>
              </a:spcBef>
            </a:pPr>
            <a:endParaRPr lang="en-US" sz="1800" b="0" strike="noStrike" spc="-1" dirty="0">
              <a:latin typeface="Arial"/>
            </a:endParaRPr>
          </a:p>
          <a:p>
            <a:pPr>
              <a:lnSpc>
                <a:spcPct val="90000"/>
              </a:lnSpc>
              <a:spcBef>
                <a:spcPts val="1001"/>
              </a:spcBef>
            </a:pPr>
            <a:endParaRPr lang="en-US" sz="1800" b="0" strike="noStrike" spc="-1" dirty="0">
              <a:latin typeface="Arial"/>
            </a:endParaRPr>
          </a:p>
          <a:p>
            <a:pPr>
              <a:lnSpc>
                <a:spcPct val="80000"/>
              </a:lnSpc>
              <a:spcBef>
                <a:spcPts val="499"/>
              </a:spcBef>
            </a:pPr>
            <a:endParaRPr lang="en-US" sz="1800" b="0" strike="noStrike" spc="-1" dirty="0">
              <a:latin typeface="Arial"/>
            </a:endParaRPr>
          </a:p>
        </p:txBody>
      </p:sp>
    </p:spTree>
    <p:extLst>
      <p:ext uri="{BB962C8B-B14F-4D97-AF65-F5344CB8AC3E}">
        <p14:creationId xmlns:p14="http://schemas.microsoft.com/office/powerpoint/2010/main" val="844195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68" name="CustomShape 2"/>
          <p:cNvSpPr/>
          <p:nvPr/>
        </p:nvSpPr>
        <p:spPr>
          <a:xfrm>
            <a:off x="72406" y="213383"/>
            <a:ext cx="8980587" cy="482926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40000" lnSpcReduction="20000"/>
          </a:bodyPr>
          <a:lstStyle/>
          <a:p>
            <a:pPr marL="1080">
              <a:lnSpc>
                <a:spcPct val="100000"/>
              </a:lnSpc>
              <a:spcBef>
                <a:spcPts val="720"/>
              </a:spcBef>
              <a:buClr>
                <a:srgbClr val="3F5898"/>
              </a:buClr>
            </a:pPr>
            <a:r>
              <a:rPr lang="en-US" sz="3600" b="0" strike="noStrike" spc="-1" dirty="0">
                <a:solidFill>
                  <a:srgbClr val="3F5898"/>
                </a:solidFill>
                <a:latin typeface="Calibri"/>
                <a:ea typeface="DejaVu Sans"/>
              </a:rPr>
              <a:t>         </a:t>
            </a:r>
            <a:r>
              <a:rPr lang="en-US" sz="10000" b="1" strike="noStrike" spc="-1" dirty="0">
                <a:solidFill>
                  <a:srgbClr val="3F5898"/>
                </a:solidFill>
                <a:latin typeface="Calibri"/>
                <a:ea typeface="DejaVu Sans"/>
              </a:rPr>
              <a:t>Previous Nursing Program Policy</a:t>
            </a:r>
          </a:p>
          <a:p>
            <a:pPr marL="1080">
              <a:lnSpc>
                <a:spcPct val="100000"/>
              </a:lnSpc>
              <a:spcBef>
                <a:spcPts val="720"/>
              </a:spcBef>
              <a:buClr>
                <a:srgbClr val="3F5898"/>
              </a:buClr>
            </a:pPr>
            <a:endParaRPr lang="en-US" sz="3600" b="0" strike="noStrike" spc="-1" dirty="0">
              <a:latin typeface="Arial"/>
            </a:endParaRPr>
          </a:p>
          <a:p>
            <a:pPr marL="458280" lvl="1">
              <a:lnSpc>
                <a:spcPct val="120000"/>
              </a:lnSpc>
              <a:spcBef>
                <a:spcPts val="400"/>
              </a:spcBef>
              <a:buClr>
                <a:srgbClr val="3F5898"/>
              </a:buClr>
            </a:pPr>
            <a:r>
              <a:rPr lang="en-US" sz="5000" b="0" strike="noStrike" spc="-1" dirty="0">
                <a:solidFill>
                  <a:srgbClr val="3F5898"/>
                </a:solidFill>
                <a:latin typeface="Calibri"/>
                <a:ea typeface="DejaVu Sans"/>
              </a:rPr>
              <a:t>Students who have attended a nursing program at another college/university:</a:t>
            </a:r>
          </a:p>
          <a:p>
            <a:pPr marL="915480" lvl="1" indent="-457200">
              <a:lnSpc>
                <a:spcPct val="120000"/>
              </a:lnSpc>
              <a:spcBef>
                <a:spcPts val="400"/>
              </a:spcBef>
              <a:buClr>
                <a:srgbClr val="3F5898"/>
              </a:buClr>
              <a:buFont typeface="Arial" panose="020B0604020202020204" pitchFamily="34" charset="0"/>
              <a:buChar char="•"/>
            </a:pPr>
            <a:r>
              <a:rPr lang="en-US" sz="5000" spc="-1" dirty="0">
                <a:solidFill>
                  <a:srgbClr val="3F5898"/>
                </a:solidFill>
                <a:latin typeface="Calibri"/>
                <a:ea typeface="DejaVu Sans"/>
              </a:rPr>
              <a:t>Mu</a:t>
            </a:r>
            <a:r>
              <a:rPr lang="en-US" sz="5000" b="0" strike="noStrike" spc="-1" dirty="0">
                <a:solidFill>
                  <a:srgbClr val="3F5898"/>
                </a:solidFill>
                <a:latin typeface="Calibri"/>
                <a:ea typeface="DejaVu Sans"/>
              </a:rPr>
              <a:t>st have earned a grade of “C” or higher in all nursing coursework</a:t>
            </a:r>
          </a:p>
          <a:p>
            <a:pPr marL="915480" lvl="1" indent="-457200">
              <a:lnSpc>
                <a:spcPct val="100000"/>
              </a:lnSpc>
              <a:spcBef>
                <a:spcPts val="400"/>
              </a:spcBef>
              <a:buClr>
                <a:srgbClr val="3F5898"/>
              </a:buClr>
              <a:buFont typeface="Arial" panose="020B0604020202020204" pitchFamily="34" charset="0"/>
              <a:buChar char="•"/>
            </a:pPr>
            <a:r>
              <a:rPr lang="en-US" sz="5000" spc="-1" dirty="0">
                <a:solidFill>
                  <a:srgbClr val="3F5898"/>
                </a:solidFill>
                <a:latin typeface="Calibri"/>
                <a:ea typeface="DejaVu Sans"/>
              </a:rPr>
              <a:t>M</a:t>
            </a:r>
            <a:r>
              <a:rPr lang="en-US" sz="5000" b="0" strike="noStrike" spc="-1" dirty="0">
                <a:solidFill>
                  <a:srgbClr val="3F5898"/>
                </a:solidFill>
                <a:latin typeface="Calibri"/>
                <a:ea typeface="DejaVu Sans"/>
              </a:rPr>
              <a:t>ust submit a letter of good standing from t</a:t>
            </a:r>
            <a:r>
              <a:rPr lang="en-US" sz="5000" spc="-1" dirty="0">
                <a:solidFill>
                  <a:srgbClr val="3F5898"/>
                </a:solidFill>
                <a:latin typeface="Calibri"/>
              </a:rPr>
              <a:t>he Dean or Director of Nursing at that program </a:t>
            </a:r>
            <a:r>
              <a:rPr lang="en-US" sz="5000" b="0" strike="noStrike" spc="-1" dirty="0">
                <a:solidFill>
                  <a:srgbClr val="3F5898"/>
                </a:solidFill>
                <a:latin typeface="Calibri"/>
                <a:ea typeface="DejaVu Sans"/>
              </a:rPr>
              <a:t> </a:t>
            </a:r>
            <a:r>
              <a:rPr lang="en-US" sz="5000" b="1" u="sng" strike="noStrike" spc="-1" dirty="0">
                <a:solidFill>
                  <a:srgbClr val="3F5898"/>
                </a:solidFill>
                <a:latin typeface="Calibri"/>
                <a:ea typeface="DejaVu Sans"/>
              </a:rPr>
              <a:t>directly</a:t>
            </a:r>
            <a:r>
              <a:rPr lang="en-US" sz="5000" b="0" strike="noStrike" spc="-1" dirty="0">
                <a:solidFill>
                  <a:srgbClr val="3F5898"/>
                </a:solidFill>
                <a:latin typeface="Calibri"/>
                <a:ea typeface="DejaVu Sans"/>
              </a:rPr>
              <a:t> to the Dean of Nursing at SSC.</a:t>
            </a:r>
          </a:p>
          <a:p>
            <a:pPr marL="915480" lvl="1" indent="-457200">
              <a:lnSpc>
                <a:spcPct val="100000"/>
              </a:lnSpc>
              <a:spcBef>
                <a:spcPts val="400"/>
              </a:spcBef>
              <a:buClr>
                <a:srgbClr val="3F5898"/>
              </a:buClr>
              <a:buFont typeface="Arial" panose="020B0604020202020204" pitchFamily="34" charset="0"/>
              <a:buChar char="•"/>
            </a:pPr>
            <a:r>
              <a:rPr lang="en-US" sz="5000" spc="-1" dirty="0">
                <a:solidFill>
                  <a:srgbClr val="3F5898"/>
                </a:solidFill>
                <a:latin typeface="Calibri"/>
                <a:ea typeface="DejaVu Sans"/>
              </a:rPr>
              <a:t>The letter MUST include these 2 statements in order to be considered: </a:t>
            </a:r>
          </a:p>
          <a:p>
            <a:pPr marL="458280" lvl="1">
              <a:lnSpc>
                <a:spcPct val="100000"/>
              </a:lnSpc>
              <a:spcBef>
                <a:spcPts val="400"/>
              </a:spcBef>
              <a:buClr>
                <a:srgbClr val="3F5898"/>
              </a:buClr>
            </a:pPr>
            <a:r>
              <a:rPr lang="en-US" sz="5000" b="0" strike="noStrike" spc="-1" dirty="0">
                <a:solidFill>
                  <a:srgbClr val="3F5898"/>
                </a:solidFill>
                <a:latin typeface="Calibri"/>
                <a:ea typeface="DejaVu Sans"/>
              </a:rPr>
              <a:t>	(1) </a:t>
            </a:r>
            <a:r>
              <a:rPr lang="en-US" sz="5000" spc="-1" dirty="0">
                <a:solidFill>
                  <a:srgbClr val="3F5898"/>
                </a:solidFill>
                <a:latin typeface="Calibri"/>
                <a:ea typeface="DejaVu Sans"/>
              </a:rPr>
              <a:t>T</a:t>
            </a:r>
            <a:r>
              <a:rPr lang="en-US" sz="5000" b="0" strike="noStrike" spc="-1" dirty="0">
                <a:solidFill>
                  <a:srgbClr val="3F5898"/>
                </a:solidFill>
                <a:latin typeface="Calibri"/>
                <a:ea typeface="DejaVu Sans"/>
              </a:rPr>
              <a:t>he student left the program in good academic standing.</a:t>
            </a:r>
          </a:p>
          <a:p>
            <a:pPr marL="458280" lvl="1">
              <a:lnSpc>
                <a:spcPct val="120000"/>
              </a:lnSpc>
              <a:spcBef>
                <a:spcPts val="400"/>
              </a:spcBef>
              <a:buClr>
                <a:srgbClr val="3F5898"/>
              </a:buClr>
            </a:pPr>
            <a:r>
              <a:rPr lang="en-US" sz="5000" spc="-1" dirty="0">
                <a:solidFill>
                  <a:srgbClr val="3F5898"/>
                </a:solidFill>
                <a:latin typeface="Calibri"/>
                <a:ea typeface="DejaVu Sans"/>
              </a:rPr>
              <a:t>	</a:t>
            </a:r>
            <a:r>
              <a:rPr lang="en-US" sz="5000" b="0" strike="noStrike" spc="-1" dirty="0">
                <a:solidFill>
                  <a:srgbClr val="3F5898"/>
                </a:solidFill>
                <a:latin typeface="Calibri"/>
                <a:ea typeface="DejaVu Sans"/>
              </a:rPr>
              <a:t>(2) The student is eligible to return to the program.  </a:t>
            </a:r>
          </a:p>
          <a:p>
            <a:pPr marL="458280" lvl="1">
              <a:lnSpc>
                <a:spcPct val="120000"/>
              </a:lnSpc>
              <a:spcBef>
                <a:spcPts val="400"/>
              </a:spcBef>
              <a:buClr>
                <a:srgbClr val="3F5898"/>
              </a:buClr>
            </a:pPr>
            <a:endParaRPr lang="en-US" sz="5000" spc="-1" dirty="0">
              <a:solidFill>
                <a:srgbClr val="3F5898"/>
              </a:solidFill>
              <a:latin typeface="Calibri"/>
              <a:ea typeface="DejaVu Sans"/>
            </a:endParaRPr>
          </a:p>
          <a:p>
            <a:pPr marL="458280" lvl="1">
              <a:lnSpc>
                <a:spcPct val="120000"/>
              </a:lnSpc>
              <a:spcBef>
                <a:spcPts val="400"/>
              </a:spcBef>
              <a:buClr>
                <a:srgbClr val="3F5898"/>
              </a:buClr>
            </a:pPr>
            <a:r>
              <a:rPr lang="en-US" sz="5000" b="0" strike="noStrike" spc="-1" dirty="0">
                <a:solidFill>
                  <a:srgbClr val="3F5898"/>
                </a:solidFill>
                <a:latin typeface="Calibri"/>
                <a:ea typeface="DejaVu Sans"/>
              </a:rPr>
              <a:t>SSC must approve the student before applying to the nursing program.</a:t>
            </a:r>
          </a:p>
          <a:p>
            <a:pPr marL="458280" lvl="1">
              <a:lnSpc>
                <a:spcPct val="100000"/>
              </a:lnSpc>
              <a:spcBef>
                <a:spcPts val="400"/>
              </a:spcBef>
              <a:buClr>
                <a:srgbClr val="3F5898"/>
              </a:buClr>
            </a:pPr>
            <a:endParaRPr lang="en-US" sz="5000" b="0" strike="noStrike" spc="-1" dirty="0">
              <a:solidFill>
                <a:srgbClr val="3F5898"/>
              </a:solidFill>
              <a:latin typeface="Calibri"/>
              <a:ea typeface="DejaVu Sans"/>
            </a:endParaRPr>
          </a:p>
          <a:p>
            <a:pPr marL="458280" lvl="1">
              <a:lnSpc>
                <a:spcPct val="100000"/>
              </a:lnSpc>
              <a:spcBef>
                <a:spcPts val="400"/>
              </a:spcBef>
              <a:buClr>
                <a:srgbClr val="3F5898"/>
              </a:buClr>
            </a:pPr>
            <a:r>
              <a:rPr lang="en-US" sz="5000" spc="-1" dirty="0">
                <a:solidFill>
                  <a:srgbClr val="3F5898"/>
                </a:solidFill>
                <a:latin typeface="Calibri"/>
              </a:rPr>
              <a:t>If accepted, the student would not receive any credit for previous nursing coursework.  </a:t>
            </a:r>
          </a:p>
          <a:p>
            <a:pPr marL="458280" lvl="1">
              <a:lnSpc>
                <a:spcPct val="100000"/>
              </a:lnSpc>
              <a:spcBef>
                <a:spcPts val="400"/>
              </a:spcBef>
              <a:buClr>
                <a:srgbClr val="3F5898"/>
              </a:buClr>
            </a:pPr>
            <a:endParaRPr lang="en-US" sz="4200" spc="-1" dirty="0">
              <a:solidFill>
                <a:srgbClr val="3F5898"/>
              </a:solidFill>
              <a:latin typeface="Calibri"/>
            </a:endParaRPr>
          </a:p>
        </p:txBody>
      </p:sp>
      <p:sp>
        <p:nvSpPr>
          <p:cNvPr id="2" name="Title 1">
            <a:extLst>
              <a:ext uri="{FF2B5EF4-FFF2-40B4-BE49-F238E27FC236}">
                <a16:creationId xmlns:a16="http://schemas.microsoft.com/office/drawing/2014/main" id="{2A5EA30C-DA7E-9AF1-0E47-7BBE7C1BE00B}"/>
              </a:ext>
            </a:extLst>
          </p:cNvPr>
          <p:cNvSpPr>
            <a:spLocks noGrp="1"/>
          </p:cNvSpPr>
          <p:nvPr>
            <p:ph type="title" idx="4294967295"/>
          </p:nvPr>
        </p:nvSpPr>
        <p:spPr/>
        <p:txBody>
          <a:bodyPr/>
          <a:lstStyle/>
          <a:p>
            <a:r>
              <a:rPr lang="en-US" dirty="0"/>
              <a:t>Previous Nursing Program Policy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69" name="CustomShape 1"/>
          <p:cNvSpPr>
            <a:spLocks noGrp="1"/>
          </p:cNvSpPr>
          <p:nvPr>
            <p:ph type="title" idx="4294967295"/>
          </p:nvPr>
        </p:nvSpPr>
        <p:spPr>
          <a:xfrm>
            <a:off x="371520" y="8280"/>
            <a:ext cx="7007760" cy="1072440"/>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 normalizeH="0" baseline="0" noProof="0" dirty="0">
                <a:ln>
                  <a:noFill/>
                </a:ln>
                <a:solidFill>
                  <a:srgbClr val="00529B"/>
                </a:solidFill>
                <a:effectLst/>
                <a:uLnTx/>
                <a:uFillTx/>
                <a:latin typeface="Calibri"/>
                <a:ea typeface="DejaVu Sans"/>
                <a:cs typeface="+mn-cs"/>
              </a:rPr>
              <a:t>UP-FRONT COSTS</a:t>
            </a:r>
            <a:endParaRPr kumimoji="0" lang="en-US" sz="4000" b="0" i="0" u="none" strike="noStrike" kern="1200" cap="none" spc="-1" normalizeH="0" baseline="0" noProof="0" dirty="0">
              <a:ln>
                <a:noFill/>
              </a:ln>
              <a:solidFill>
                <a:schemeClr val="tx1"/>
              </a:solidFill>
              <a:effectLst/>
              <a:uLnTx/>
              <a:uFillTx/>
              <a:latin typeface="Arial"/>
              <a:ea typeface="+mn-ea"/>
              <a:cs typeface="+mn-cs"/>
            </a:endParaRPr>
          </a:p>
        </p:txBody>
      </p:sp>
      <p:sp>
        <p:nvSpPr>
          <p:cNvPr id="270" name="CustomShape 2"/>
          <p:cNvSpPr/>
          <p:nvPr/>
        </p:nvSpPr>
        <p:spPr>
          <a:xfrm>
            <a:off x="449526" y="850142"/>
            <a:ext cx="7007760" cy="4080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nSpc>
                <a:spcPct val="100000"/>
              </a:lnSpc>
              <a:spcBef>
                <a:spcPts val="479"/>
              </a:spcBef>
              <a:buClr>
                <a:srgbClr val="3F5898"/>
              </a:buClr>
              <a:buFont typeface="Arial"/>
              <a:buChar char="•"/>
            </a:pPr>
            <a:r>
              <a:rPr lang="en-US" sz="2400" b="0" strike="noStrike" spc="-1" dirty="0">
                <a:solidFill>
                  <a:srgbClr val="3F5898"/>
                </a:solidFill>
                <a:latin typeface="Calibri"/>
                <a:ea typeface="DejaVu Sans"/>
              </a:rPr>
              <a:t>Approximately $2000-$3000 in addition to tuition can be expected during your first 2 semesters. </a:t>
            </a:r>
            <a:endParaRPr lang="en-US" sz="2400" b="0" strike="noStrike" spc="-1" dirty="0">
              <a:latin typeface="Arial"/>
            </a:endParaRPr>
          </a:p>
          <a:p>
            <a:pPr marL="343080" indent="-342000">
              <a:lnSpc>
                <a:spcPct val="100000"/>
              </a:lnSpc>
              <a:spcBef>
                <a:spcPts val="479"/>
              </a:spcBef>
              <a:buClr>
                <a:srgbClr val="3F5898"/>
              </a:buClr>
              <a:buFont typeface="Arial"/>
              <a:buChar char="•"/>
            </a:pPr>
            <a:r>
              <a:rPr lang="en-US" sz="2400" b="0" strike="noStrike" spc="-1" dirty="0">
                <a:solidFill>
                  <a:srgbClr val="3F5898"/>
                </a:solidFill>
                <a:latin typeface="Calibri"/>
                <a:ea typeface="DejaVu Sans"/>
              </a:rPr>
              <a:t>You will be purchasing:</a:t>
            </a:r>
            <a:endParaRPr lang="en-US" sz="2400" b="0" strike="noStrike" spc="-1" dirty="0">
              <a:latin typeface="Arial"/>
            </a:endParaRPr>
          </a:p>
          <a:p>
            <a:pPr marL="743040" lvl="1" indent="-284760">
              <a:lnSpc>
                <a:spcPct val="100000"/>
              </a:lnSpc>
              <a:spcBef>
                <a:spcPts val="479"/>
              </a:spcBef>
              <a:buClr>
                <a:srgbClr val="3F5898"/>
              </a:buClr>
              <a:buFont typeface="Arial"/>
              <a:buChar char="•"/>
            </a:pPr>
            <a:r>
              <a:rPr lang="en-US" sz="2400" spc="-1" dirty="0">
                <a:solidFill>
                  <a:srgbClr val="3F5898"/>
                </a:solidFill>
                <a:latin typeface="Calibri"/>
                <a:ea typeface="DejaVu Sans"/>
              </a:rPr>
              <a:t>Textb</a:t>
            </a:r>
            <a:r>
              <a:rPr lang="en-US" sz="2400" b="0" strike="noStrike" spc="-1" dirty="0">
                <a:solidFill>
                  <a:srgbClr val="3F5898"/>
                </a:solidFill>
                <a:latin typeface="Calibri"/>
                <a:ea typeface="DejaVu Sans"/>
              </a:rPr>
              <a:t>ooks (which will be used throughout the program)</a:t>
            </a:r>
            <a:endParaRPr lang="en-US" sz="2400" b="0" strike="noStrike" spc="-1" dirty="0">
              <a:latin typeface="Arial"/>
            </a:endParaRPr>
          </a:p>
          <a:p>
            <a:pPr marL="743040" lvl="1" indent="-284760">
              <a:lnSpc>
                <a:spcPct val="100000"/>
              </a:lnSpc>
              <a:spcBef>
                <a:spcPts val="479"/>
              </a:spcBef>
              <a:buClr>
                <a:srgbClr val="3F5898"/>
              </a:buClr>
              <a:buFont typeface="Arial"/>
              <a:buChar char="•"/>
            </a:pPr>
            <a:r>
              <a:rPr lang="en-US" sz="2400" b="0" strike="noStrike" spc="-1" dirty="0">
                <a:solidFill>
                  <a:srgbClr val="3F5898"/>
                </a:solidFill>
                <a:latin typeface="Calibri"/>
                <a:ea typeface="DejaVu Sans"/>
              </a:rPr>
              <a:t>Lab Kit</a:t>
            </a:r>
            <a:endParaRPr lang="en-US" sz="2400" b="0" strike="noStrike" spc="-1" dirty="0">
              <a:latin typeface="Arial"/>
            </a:endParaRPr>
          </a:p>
          <a:p>
            <a:pPr marL="743040" lvl="1" indent="-284760">
              <a:lnSpc>
                <a:spcPct val="100000"/>
              </a:lnSpc>
              <a:spcBef>
                <a:spcPts val="479"/>
              </a:spcBef>
              <a:buClr>
                <a:srgbClr val="3F5898"/>
              </a:buClr>
              <a:buFont typeface="Arial"/>
              <a:buChar char="•"/>
            </a:pPr>
            <a:r>
              <a:rPr lang="en-US" sz="2400" b="0" strike="noStrike" spc="-1" dirty="0">
                <a:solidFill>
                  <a:srgbClr val="3F5898"/>
                </a:solidFill>
                <a:latin typeface="Calibri"/>
                <a:ea typeface="DejaVu Sans"/>
              </a:rPr>
              <a:t>Uniforms/Shoes</a:t>
            </a:r>
            <a:endParaRPr lang="en-US" sz="2400" b="0" strike="noStrike" spc="-1" dirty="0">
              <a:latin typeface="Arial"/>
            </a:endParaRPr>
          </a:p>
          <a:p>
            <a:pPr marL="743040" lvl="1" indent="-284760">
              <a:lnSpc>
                <a:spcPct val="100000"/>
              </a:lnSpc>
              <a:spcBef>
                <a:spcPts val="479"/>
              </a:spcBef>
              <a:buClr>
                <a:srgbClr val="3F5898"/>
              </a:buClr>
              <a:buFont typeface="Arial"/>
              <a:buChar char="•"/>
            </a:pPr>
            <a:r>
              <a:rPr lang="en-US" sz="2400" b="0" strike="noStrike" spc="-1" dirty="0">
                <a:solidFill>
                  <a:srgbClr val="3F5898"/>
                </a:solidFill>
                <a:latin typeface="Calibri"/>
                <a:ea typeface="DejaVu Sans"/>
              </a:rPr>
              <a:t>Additional costs:</a:t>
            </a:r>
            <a:endParaRPr lang="en-US" sz="2400" b="0" strike="noStrike" spc="-1" dirty="0">
              <a:latin typeface="Arial"/>
            </a:endParaRPr>
          </a:p>
          <a:p>
            <a:pPr marL="1200240" lvl="2" indent="-284760">
              <a:lnSpc>
                <a:spcPct val="100000"/>
              </a:lnSpc>
              <a:spcBef>
                <a:spcPts val="479"/>
              </a:spcBef>
              <a:buClr>
                <a:srgbClr val="3F5898"/>
              </a:buClr>
              <a:buFont typeface="Arial"/>
              <a:buChar char="•"/>
            </a:pPr>
            <a:r>
              <a:rPr lang="en-US" sz="2400" b="0" strike="noStrike" spc="-1" dirty="0">
                <a:solidFill>
                  <a:srgbClr val="3F5898"/>
                </a:solidFill>
                <a:latin typeface="Calibri"/>
                <a:ea typeface="DejaVu Sans"/>
              </a:rPr>
              <a:t>Background Check/Drug Screening</a:t>
            </a:r>
            <a:endParaRPr lang="en-US" sz="2400" b="0" strike="noStrike" spc="-1" dirty="0">
              <a:latin typeface="Arial"/>
            </a:endParaRPr>
          </a:p>
          <a:p>
            <a:pPr marL="1200240" lvl="2" indent="-284760">
              <a:lnSpc>
                <a:spcPct val="100000"/>
              </a:lnSpc>
              <a:spcBef>
                <a:spcPts val="479"/>
              </a:spcBef>
              <a:buClr>
                <a:srgbClr val="3F5898"/>
              </a:buClr>
              <a:buFont typeface="Arial"/>
              <a:buChar char="•"/>
            </a:pPr>
            <a:r>
              <a:rPr lang="en-US" sz="2400" b="0" strike="noStrike" spc="-1" dirty="0">
                <a:solidFill>
                  <a:srgbClr val="3F5898"/>
                </a:solidFill>
                <a:latin typeface="Calibri"/>
                <a:ea typeface="DejaVu Sans"/>
              </a:rPr>
              <a:t>Immunizations</a:t>
            </a:r>
            <a:endParaRPr lang="en-US" sz="2400" b="0" strike="noStrike" spc="-1" dirty="0">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a:extLst>
            <a:ext uri="{FF2B5EF4-FFF2-40B4-BE49-F238E27FC236}">
              <a16:creationId xmlns:a16="http://schemas.microsoft.com/office/drawing/2014/main" id="{08C87A75-0448-136C-6F54-5C20AB5CBD79}"/>
            </a:ext>
          </a:extLst>
        </p:cNvPr>
        <p:cNvGrpSpPr/>
        <p:nvPr/>
      </p:nvGrpSpPr>
      <p:grpSpPr>
        <a:xfrm>
          <a:off x="0" y="0"/>
          <a:ext cx="0" cy="0"/>
          <a:chOff x="0" y="0"/>
          <a:chExt cx="0" cy="0"/>
        </a:xfrm>
      </p:grpSpPr>
      <p:sp>
        <p:nvSpPr>
          <p:cNvPr id="293" name="CustomShape 1">
            <a:extLst>
              <a:ext uri="{FF2B5EF4-FFF2-40B4-BE49-F238E27FC236}">
                <a16:creationId xmlns:a16="http://schemas.microsoft.com/office/drawing/2014/main" id="{3DCFAB4D-8C8B-D536-18A0-94F0364C0309}"/>
              </a:ext>
              <a:ext uri="{C183D7F6-B498-43B3-948B-1728B52AA6E4}">
                <adec:decorative xmlns:adec="http://schemas.microsoft.com/office/drawing/2017/decorative" val="1"/>
              </a:ext>
            </a:extLst>
          </p:cNvPr>
          <p:cNvSpPr/>
          <p:nvPr/>
        </p:nvSpPr>
        <p:spPr>
          <a:xfrm>
            <a:off x="198505" y="276416"/>
            <a:ext cx="7011789" cy="1183237"/>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dirty="0"/>
          </a:p>
        </p:txBody>
      </p:sp>
      <p:sp>
        <p:nvSpPr>
          <p:cNvPr id="294" name="CustomShape 2">
            <a:extLst>
              <a:ext uri="{FF2B5EF4-FFF2-40B4-BE49-F238E27FC236}">
                <a16:creationId xmlns:a16="http://schemas.microsoft.com/office/drawing/2014/main" id="{91A56A8B-EAAC-E6D8-A58A-01BF7F94AA5D}"/>
              </a:ext>
              <a:ext uri="{C183D7F6-B498-43B3-948B-1728B52AA6E4}">
                <adec:decorative xmlns:adec="http://schemas.microsoft.com/office/drawing/2017/decorative" val="1"/>
              </a:ext>
            </a:extLst>
          </p:cNvPr>
          <p:cNvSpPr/>
          <p:nvPr/>
        </p:nvSpPr>
        <p:spPr>
          <a:xfrm>
            <a:off x="-147344" y="943580"/>
            <a:ext cx="7427875" cy="39235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marL="1080" algn="ctr">
              <a:lnSpc>
                <a:spcPct val="100000"/>
              </a:lnSpc>
              <a:spcBef>
                <a:spcPts val="380"/>
              </a:spcBef>
              <a:buClr>
                <a:srgbClr val="3F5898"/>
              </a:buClr>
            </a:pPr>
            <a:r>
              <a:rPr lang="en-US" sz="2400" b="0" strike="noStrike" spc="-1" dirty="0">
                <a:solidFill>
                  <a:srgbClr val="3F5898"/>
                </a:solidFill>
                <a:latin typeface="Calibri"/>
                <a:ea typeface="DejaVu Sans"/>
              </a:rPr>
              <a:t>Raider Support Services</a:t>
            </a:r>
          </a:p>
          <a:p>
            <a:pPr marL="1080" algn="ctr">
              <a:lnSpc>
                <a:spcPct val="100000"/>
              </a:lnSpc>
              <a:spcBef>
                <a:spcPts val="380"/>
              </a:spcBef>
              <a:buClr>
                <a:srgbClr val="3F5898"/>
              </a:buClr>
            </a:pPr>
            <a:r>
              <a:rPr lang="en-US" b="0" strike="noStrike" spc="-1" dirty="0">
                <a:solidFill>
                  <a:srgbClr val="3F5898"/>
                </a:solidFill>
                <a:latin typeface="Calibri"/>
                <a:ea typeface="DejaVu Sans"/>
                <a:hlinkClick r:id="rId4"/>
              </a:rPr>
              <a:t>https://www.seminolestate.edu/raider-support</a:t>
            </a:r>
            <a:r>
              <a:rPr lang="en-US" b="0" strike="noStrike" spc="-1" dirty="0">
                <a:solidFill>
                  <a:srgbClr val="3F5898"/>
                </a:solidFill>
                <a:latin typeface="Calibri"/>
                <a:ea typeface="DejaVu Sans"/>
              </a:rPr>
              <a:t> </a:t>
            </a:r>
          </a:p>
          <a:p>
            <a:pPr marL="1080" algn="ctr">
              <a:lnSpc>
                <a:spcPct val="100000"/>
              </a:lnSpc>
              <a:spcBef>
                <a:spcPts val="380"/>
              </a:spcBef>
              <a:buClr>
                <a:srgbClr val="3F5898"/>
              </a:buClr>
            </a:pPr>
            <a:r>
              <a:rPr lang="en-US" sz="2400" b="0" strike="noStrike" spc="-1" dirty="0">
                <a:solidFill>
                  <a:srgbClr val="3F5898"/>
                </a:solidFill>
                <a:latin typeface="Calibri"/>
                <a:ea typeface="DejaVu Sans"/>
              </a:rPr>
              <a:t>Student Scholarships</a:t>
            </a:r>
          </a:p>
          <a:p>
            <a:pPr marL="1080" algn="ctr">
              <a:lnSpc>
                <a:spcPct val="100000"/>
              </a:lnSpc>
              <a:spcBef>
                <a:spcPts val="380"/>
              </a:spcBef>
              <a:buClr>
                <a:srgbClr val="3F5898"/>
              </a:buClr>
            </a:pPr>
            <a:r>
              <a:rPr lang="en-US" b="0" strike="noStrike" spc="-1" dirty="0">
                <a:solidFill>
                  <a:srgbClr val="3F5898"/>
                </a:solidFill>
                <a:latin typeface="Calibri"/>
                <a:ea typeface="DejaVu Sans"/>
                <a:hlinkClick r:id="rId5"/>
              </a:rPr>
              <a:t>https://www.seminolestate.edu/foundation/scholarships</a:t>
            </a:r>
            <a:r>
              <a:rPr lang="en-US" b="0" strike="noStrike" spc="-1" dirty="0">
                <a:solidFill>
                  <a:srgbClr val="3F5898"/>
                </a:solidFill>
                <a:latin typeface="Calibri"/>
                <a:ea typeface="DejaVu Sans"/>
              </a:rPr>
              <a:t> </a:t>
            </a:r>
          </a:p>
          <a:p>
            <a:pPr marL="1080" algn="ctr">
              <a:lnSpc>
                <a:spcPct val="100000"/>
              </a:lnSpc>
              <a:spcBef>
                <a:spcPts val="380"/>
              </a:spcBef>
              <a:buClr>
                <a:srgbClr val="3F5898"/>
              </a:buClr>
            </a:pPr>
            <a:r>
              <a:rPr lang="en-US" sz="2400" b="0" strike="noStrike" spc="-1" dirty="0">
                <a:solidFill>
                  <a:srgbClr val="3F5898"/>
                </a:solidFill>
                <a:latin typeface="Calibri"/>
                <a:ea typeface="DejaVu Sans"/>
              </a:rPr>
              <a:t>Destination Graduation</a:t>
            </a:r>
          </a:p>
          <a:p>
            <a:pPr marL="1080" algn="ctr">
              <a:lnSpc>
                <a:spcPct val="100000"/>
              </a:lnSpc>
              <a:spcBef>
                <a:spcPts val="380"/>
              </a:spcBef>
              <a:buClr>
                <a:srgbClr val="3F5898"/>
              </a:buClr>
            </a:pPr>
            <a:r>
              <a:rPr lang="en-US" b="0" strike="noStrike" spc="-1" dirty="0">
                <a:solidFill>
                  <a:schemeClr val="tx2"/>
                </a:solidFill>
                <a:latin typeface="Arial"/>
                <a:hlinkClick r:id="rId6"/>
              </a:rPr>
              <a:t>https://www.seminolestate.edu/newsroom/article/5804/destination-graduation-helps-students-stay-the-course</a:t>
            </a:r>
            <a:r>
              <a:rPr lang="en-US" b="0" strike="noStrike" spc="-1" dirty="0">
                <a:solidFill>
                  <a:schemeClr val="tx2"/>
                </a:solidFill>
                <a:latin typeface="Arial"/>
              </a:rPr>
              <a:t> </a:t>
            </a:r>
          </a:p>
          <a:p>
            <a:pPr marL="457200" algn="ctr">
              <a:lnSpc>
                <a:spcPct val="100000"/>
              </a:lnSpc>
              <a:spcBef>
                <a:spcPts val="241"/>
              </a:spcBef>
              <a:tabLst>
                <a:tab pos="0" algn="l"/>
              </a:tabLst>
            </a:pPr>
            <a:endParaRPr lang="en-US" sz="1700" spc="-1" dirty="0">
              <a:solidFill>
                <a:schemeClr val="tx2"/>
              </a:solidFill>
              <a:latin typeface="Arial"/>
            </a:endParaRPr>
          </a:p>
          <a:p>
            <a:pPr marL="457200" algn="ctr">
              <a:lnSpc>
                <a:spcPct val="100000"/>
              </a:lnSpc>
              <a:spcBef>
                <a:spcPts val="241"/>
              </a:spcBef>
              <a:tabLst>
                <a:tab pos="0" algn="l"/>
              </a:tabLst>
            </a:pPr>
            <a:r>
              <a:rPr lang="en-US" sz="2400" spc="-1" dirty="0">
                <a:solidFill>
                  <a:schemeClr val="tx2"/>
                </a:solidFill>
                <a:latin typeface="Arial"/>
              </a:rPr>
              <a:t>Financial Support Services</a:t>
            </a:r>
          </a:p>
          <a:p>
            <a:pPr marL="457200" algn="ctr">
              <a:lnSpc>
                <a:spcPct val="100000"/>
              </a:lnSpc>
              <a:spcBef>
                <a:spcPts val="241"/>
              </a:spcBef>
              <a:tabLst>
                <a:tab pos="0" algn="l"/>
              </a:tabLst>
            </a:pPr>
            <a:r>
              <a:rPr lang="en-US" spc="-1" dirty="0">
                <a:solidFill>
                  <a:schemeClr val="tx2"/>
                </a:solidFill>
                <a:latin typeface="Arial"/>
                <a:hlinkClick r:id="rId7"/>
              </a:rPr>
              <a:t>https://www.seminolestate.edu/non-traditional/childcare/financial-support</a:t>
            </a:r>
            <a:r>
              <a:rPr lang="en-US" spc="-1" dirty="0">
                <a:solidFill>
                  <a:schemeClr val="tx2"/>
                </a:solidFill>
                <a:latin typeface="Arial"/>
              </a:rPr>
              <a:t> </a:t>
            </a:r>
          </a:p>
          <a:p>
            <a:pPr marL="457200" algn="ctr">
              <a:lnSpc>
                <a:spcPct val="100000"/>
              </a:lnSpc>
              <a:spcBef>
                <a:spcPts val="241"/>
              </a:spcBef>
              <a:tabLst>
                <a:tab pos="0" algn="l"/>
              </a:tabLst>
            </a:pPr>
            <a:endParaRPr lang="en-US" sz="1700" spc="-1" dirty="0">
              <a:solidFill>
                <a:schemeClr val="tx2"/>
              </a:solidFill>
              <a:latin typeface="Arial"/>
            </a:endParaRPr>
          </a:p>
          <a:p>
            <a:pPr marL="457200" algn="ctr">
              <a:lnSpc>
                <a:spcPct val="100000"/>
              </a:lnSpc>
              <a:spcBef>
                <a:spcPts val="241"/>
              </a:spcBef>
              <a:tabLst>
                <a:tab pos="0" algn="l"/>
              </a:tabLst>
            </a:pPr>
            <a:endParaRPr lang="en-US" sz="1700"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p:txBody>
      </p:sp>
      <p:sp>
        <p:nvSpPr>
          <p:cNvPr id="295" name="CustomShape 3">
            <a:extLst>
              <a:ext uri="{FF2B5EF4-FFF2-40B4-BE49-F238E27FC236}">
                <a16:creationId xmlns:a16="http://schemas.microsoft.com/office/drawing/2014/main" id="{5E7CCA12-44AF-75AF-4140-58160D368FF5}"/>
              </a:ext>
              <a:ext uri="{C183D7F6-B498-43B3-948B-1728B52AA6E4}">
                <adec:decorative xmlns:adec="http://schemas.microsoft.com/office/drawing/2017/decorative" val="1"/>
              </a:ext>
            </a:extLst>
          </p:cNvPr>
          <p:cNvSpPr>
            <a:spLocks noGrp="1"/>
          </p:cNvSpPr>
          <p:nvPr>
            <p:ph type="title" idx="4294967295"/>
          </p:nvPr>
        </p:nvSpPr>
        <p:spPr>
          <a:xfrm>
            <a:off x="60670" y="175587"/>
            <a:ext cx="8320035" cy="706432"/>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 normalizeH="0" baseline="0" noProof="0" dirty="0">
                <a:ln>
                  <a:noFill/>
                </a:ln>
                <a:solidFill>
                  <a:srgbClr val="00529B"/>
                </a:solidFill>
                <a:effectLst/>
                <a:uLnTx/>
                <a:uFillTx/>
                <a:latin typeface="Calibri"/>
                <a:ea typeface="DejaVu Sans"/>
                <a:cs typeface="+mn-cs"/>
              </a:rPr>
              <a:t>Resources for Nursing Students</a:t>
            </a:r>
            <a:endParaRPr kumimoji="0" lang="en-US" sz="1100" b="1" i="0" u="none" strike="noStrike" kern="1200" cap="none" spc="-1" normalizeH="0" baseline="0" noProof="0" dirty="0">
              <a:ln>
                <a:noFill/>
              </a:ln>
              <a:solidFill>
                <a:srgbClr val="00529B"/>
              </a:solidFill>
              <a:effectLst/>
              <a:highlight>
                <a:srgbClr val="FFFF00"/>
              </a:highlight>
              <a:uLnTx/>
              <a:uFillTx/>
              <a:latin typeface="Calibri"/>
              <a:ea typeface="+mn-ea"/>
              <a:cs typeface="+mn-cs"/>
            </a:endParaRPr>
          </a:p>
        </p:txBody>
      </p:sp>
    </p:spTree>
    <p:extLst>
      <p:ext uri="{BB962C8B-B14F-4D97-AF65-F5344CB8AC3E}">
        <p14:creationId xmlns:p14="http://schemas.microsoft.com/office/powerpoint/2010/main" val="2272954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4C3B67-BA85-4F7B-B283-CAA27D2AFE3B}"/>
              </a:ext>
            </a:extLst>
          </p:cNvPr>
          <p:cNvSpPr txBox="1">
            <a:spLocks noGrp="1"/>
          </p:cNvSpPr>
          <p:nvPr>
            <p:ph type="title" idx="4294967295"/>
          </p:nvPr>
        </p:nvSpPr>
        <p:spPr>
          <a:xfrm>
            <a:off x="1258927" y="188424"/>
            <a:ext cx="5345206"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529B"/>
                </a:solidFill>
                <a:effectLst/>
                <a:uLnTx/>
                <a:uFillTx/>
                <a:latin typeface="+mn-lt"/>
                <a:ea typeface="+mn-ea"/>
                <a:cs typeface="+mn-cs"/>
              </a:rPr>
              <a:t>Academic Success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529B"/>
                </a:solidFill>
                <a:effectLst/>
                <a:uLnTx/>
                <a:uFillTx/>
                <a:latin typeface="+mn-lt"/>
                <a:ea typeface="+mn-ea"/>
                <a:cs typeface="+mn-cs"/>
              </a:rPr>
              <a:t>(ASC)</a:t>
            </a:r>
            <a:endParaRPr kumimoji="0" lang="en-US" sz="3200" b="0" i="0" u="none" strike="noStrike" kern="1200" cap="none" spc="-1" normalizeH="0" baseline="0" noProof="0" dirty="0">
              <a:ln>
                <a:noFill/>
              </a:ln>
              <a:solidFill>
                <a:schemeClr val="tx1"/>
              </a:solidFill>
              <a:effectLst/>
              <a:uLnTx/>
              <a:uFillTx/>
              <a:latin typeface="+mn-lt"/>
              <a:ea typeface="+mn-ea"/>
              <a:cs typeface="+mn-cs"/>
            </a:endParaRPr>
          </a:p>
        </p:txBody>
      </p:sp>
      <p:sp>
        <p:nvSpPr>
          <p:cNvPr id="9" name="CustomShape 2">
            <a:extLst>
              <a:ext uri="{FF2B5EF4-FFF2-40B4-BE49-F238E27FC236}">
                <a16:creationId xmlns:a16="http://schemas.microsoft.com/office/drawing/2014/main" id="{4970C159-CD8E-400C-A5BC-CACAD243DF42}"/>
              </a:ext>
            </a:extLst>
          </p:cNvPr>
          <p:cNvSpPr/>
          <p:nvPr/>
        </p:nvSpPr>
        <p:spPr>
          <a:xfrm>
            <a:off x="966404" y="1469107"/>
            <a:ext cx="6565478" cy="3232902"/>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ormAutofit/>
          </a:bodyPr>
          <a:lstStyle/>
          <a:p>
            <a:pPr marL="686070" lvl="1" indent="-342900">
              <a:spcBef>
                <a:spcPts val="421"/>
              </a:spcBef>
              <a:buClr>
                <a:srgbClr val="000000"/>
              </a:buClr>
              <a:buFont typeface="Arial" panose="020B0604020202020204" pitchFamily="34" charset="0"/>
              <a:buChar char="•"/>
            </a:pPr>
            <a:r>
              <a:rPr lang="en-US" sz="2000" spc="-1" dirty="0">
                <a:solidFill>
                  <a:srgbClr val="000000"/>
                </a:solidFill>
                <a:latin typeface="Calibri"/>
              </a:rPr>
              <a:t>Access to a variety of exam study guides</a:t>
            </a:r>
            <a:endParaRPr lang="en-US" sz="2000" spc="-1" dirty="0">
              <a:latin typeface="Arial"/>
            </a:endParaRPr>
          </a:p>
          <a:p>
            <a:pPr marL="686070" lvl="1" indent="-342900">
              <a:spcBef>
                <a:spcPts val="421"/>
              </a:spcBef>
              <a:buClr>
                <a:srgbClr val="000000"/>
              </a:buClr>
              <a:buFont typeface="Arial" panose="020B0604020202020204" pitchFamily="34" charset="0"/>
              <a:buChar char="•"/>
            </a:pPr>
            <a:r>
              <a:rPr lang="en-US" sz="2000" spc="-1" dirty="0">
                <a:solidFill>
                  <a:srgbClr val="000000"/>
                </a:solidFill>
                <a:latin typeface="Calibri"/>
              </a:rPr>
              <a:t>TEAS remediation</a:t>
            </a:r>
          </a:p>
          <a:p>
            <a:pPr marL="686070" lvl="1" indent="-342900">
              <a:spcBef>
                <a:spcPts val="421"/>
              </a:spcBef>
              <a:buClr>
                <a:srgbClr val="000000"/>
              </a:buClr>
              <a:buFont typeface="Arial" panose="020B0604020202020204" pitchFamily="34" charset="0"/>
              <a:buChar char="•"/>
            </a:pPr>
            <a:r>
              <a:rPr lang="en-US" sz="2000" spc="-1" dirty="0">
                <a:solidFill>
                  <a:srgbClr val="000000"/>
                </a:solidFill>
                <a:latin typeface="Calibri"/>
              </a:rPr>
              <a:t>Math and science tutoring</a:t>
            </a:r>
          </a:p>
          <a:p>
            <a:pPr marL="686070" lvl="1" indent="-342900">
              <a:spcBef>
                <a:spcPts val="421"/>
              </a:spcBef>
              <a:buClr>
                <a:srgbClr val="000000"/>
              </a:buClr>
              <a:buFont typeface="Arial" panose="020B0604020202020204" pitchFamily="34" charset="0"/>
              <a:buChar char="•"/>
            </a:pPr>
            <a:r>
              <a:rPr lang="en-US" sz="2000" spc="-1" dirty="0">
                <a:solidFill>
                  <a:srgbClr val="000000"/>
                </a:solidFill>
                <a:latin typeface="Calibri"/>
              </a:rPr>
              <a:t>Open computer lab</a:t>
            </a:r>
          </a:p>
          <a:p>
            <a:pPr marL="686070" lvl="1" indent="-342900">
              <a:spcBef>
                <a:spcPts val="421"/>
              </a:spcBef>
              <a:buClr>
                <a:srgbClr val="000000"/>
              </a:buClr>
              <a:buFont typeface="Arial" panose="020B0604020202020204" pitchFamily="34" charset="0"/>
              <a:buChar char="•"/>
            </a:pPr>
            <a:r>
              <a:rPr lang="en-US" sz="2000" spc="-1" dirty="0">
                <a:solidFill>
                  <a:srgbClr val="000000"/>
                </a:solidFill>
                <a:latin typeface="Calibri"/>
              </a:rPr>
              <a:t>Online tutoring</a:t>
            </a:r>
          </a:p>
          <a:p>
            <a:pPr marL="686070" lvl="1" indent="-342900">
              <a:spcBef>
                <a:spcPts val="421"/>
              </a:spcBef>
              <a:buClr>
                <a:srgbClr val="000000"/>
              </a:buClr>
              <a:buFont typeface="Arial" panose="020B0604020202020204" pitchFamily="34" charset="0"/>
              <a:buChar char="•"/>
            </a:pPr>
            <a:r>
              <a:rPr lang="en-US" sz="2000" spc="-1" dirty="0">
                <a:solidFill>
                  <a:srgbClr val="000000"/>
                </a:solidFill>
                <a:latin typeface="Calibri"/>
              </a:rPr>
              <a:t>Improve study &amp; test taking skills</a:t>
            </a:r>
          </a:p>
          <a:p>
            <a:pPr marL="343170" lvl="1">
              <a:spcBef>
                <a:spcPts val="421"/>
              </a:spcBef>
              <a:buClr>
                <a:srgbClr val="000000"/>
              </a:buClr>
            </a:pPr>
            <a:endParaRPr lang="en-US" sz="2000" spc="-1" dirty="0">
              <a:solidFill>
                <a:srgbClr val="000000"/>
              </a:solidFill>
              <a:latin typeface="Calibri"/>
            </a:endParaRPr>
          </a:p>
          <a:p>
            <a:pPr marL="343170" lvl="1">
              <a:spcBef>
                <a:spcPts val="421"/>
              </a:spcBef>
              <a:buClr>
                <a:srgbClr val="000000"/>
              </a:buClr>
            </a:pPr>
            <a:r>
              <a:rPr lang="en-US" sz="2000" spc="-1" dirty="0">
                <a:solidFill>
                  <a:srgbClr val="000000"/>
                </a:solidFill>
                <a:latin typeface="Calibri"/>
                <a:hlinkClick r:id="rId4"/>
              </a:rPr>
              <a:t>https://www.seminolestate.edu/academic-success</a:t>
            </a:r>
            <a:r>
              <a:rPr lang="en-US" sz="2000" spc="-1" dirty="0">
                <a:solidFill>
                  <a:srgbClr val="000000"/>
                </a:solidFill>
                <a:latin typeface="Calibri"/>
              </a:rPr>
              <a:t> </a:t>
            </a:r>
            <a:endParaRPr lang="en-US" sz="2100" spc="-1" dirty="0">
              <a:solidFill>
                <a:srgbClr val="000000"/>
              </a:solidFill>
              <a:latin typeface="Calibri"/>
            </a:endParaRPr>
          </a:p>
          <a:p>
            <a:pPr marL="343170" lvl="1">
              <a:spcBef>
                <a:spcPts val="421"/>
              </a:spcBef>
              <a:buClr>
                <a:srgbClr val="000000"/>
              </a:buClr>
            </a:pPr>
            <a:endParaRPr lang="en-US" sz="2100" spc="-1" dirty="0">
              <a:latin typeface="Arial"/>
            </a:endParaRPr>
          </a:p>
          <a:p>
            <a:pPr marL="342900">
              <a:spcBef>
                <a:spcPts val="519"/>
              </a:spcBef>
              <a:tabLst>
                <a:tab pos="0" algn="l"/>
              </a:tabLst>
            </a:pPr>
            <a:endParaRPr lang="en-US" sz="2100" spc="-1" dirty="0">
              <a:latin typeface="Arial"/>
            </a:endParaRPr>
          </a:p>
          <a:p>
            <a:pPr>
              <a:spcBef>
                <a:spcPts val="440"/>
              </a:spcBef>
              <a:tabLst>
                <a:tab pos="0" algn="l"/>
              </a:tabLst>
            </a:pPr>
            <a:endParaRPr lang="en-US" sz="2100" spc="-1" dirty="0">
              <a:latin typeface="Arial"/>
            </a:endParaRPr>
          </a:p>
        </p:txBody>
      </p:sp>
    </p:spTree>
    <p:extLst>
      <p:ext uri="{BB962C8B-B14F-4D97-AF65-F5344CB8AC3E}">
        <p14:creationId xmlns:p14="http://schemas.microsoft.com/office/powerpoint/2010/main" val="2234498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a:extLst>
            <a:ext uri="{FF2B5EF4-FFF2-40B4-BE49-F238E27FC236}">
              <a16:creationId xmlns:a16="http://schemas.microsoft.com/office/drawing/2014/main" id="{1FD90A3B-9DC2-0467-80A0-6864D4D09C0A}"/>
            </a:ext>
          </a:extLst>
        </p:cNvPr>
        <p:cNvGrpSpPr/>
        <p:nvPr/>
      </p:nvGrpSpPr>
      <p:grpSpPr>
        <a:xfrm>
          <a:off x="0" y="0"/>
          <a:ext cx="0" cy="0"/>
          <a:chOff x="0" y="0"/>
          <a:chExt cx="0" cy="0"/>
        </a:xfrm>
      </p:grpSpPr>
      <p:sp>
        <p:nvSpPr>
          <p:cNvPr id="271" name="CustomShape 1">
            <a:extLst>
              <a:ext uri="{FF2B5EF4-FFF2-40B4-BE49-F238E27FC236}">
                <a16:creationId xmlns:a16="http://schemas.microsoft.com/office/drawing/2014/main" id="{27536B8F-8DFB-CE9A-5735-FE0A163FB961}"/>
              </a:ext>
            </a:extLst>
          </p:cNvPr>
          <p:cNvSpPr>
            <a:spLocks noGrp="1"/>
          </p:cNvSpPr>
          <p:nvPr>
            <p:ph type="title" idx="4294967295"/>
          </p:nvPr>
        </p:nvSpPr>
        <p:spPr>
          <a:xfrm>
            <a:off x="91446" y="72678"/>
            <a:ext cx="8726400" cy="1010733"/>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4400" b="0" i="0" u="none" strike="noStrike" kern="1200" cap="all" spc="-1" normalizeH="0" baseline="0" noProof="0" dirty="0">
                <a:ln>
                  <a:noFill/>
                </a:ln>
                <a:solidFill>
                  <a:srgbClr val="25ACE2"/>
                </a:solidFill>
                <a:effectLst/>
                <a:uLnTx/>
                <a:uFillTx/>
                <a:latin typeface="Calibri"/>
                <a:ea typeface="DejaVu Sans"/>
                <a:cs typeface="+mn-cs"/>
              </a:rPr>
              <a:t>TEAS </a:t>
            </a:r>
          </a:p>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2000" b="0" i="0" u="none" strike="noStrike" kern="1200" cap="all" spc="-1" normalizeH="0" baseline="0" noProof="0" dirty="0">
                <a:ln>
                  <a:noFill/>
                </a:ln>
                <a:solidFill>
                  <a:srgbClr val="25ACE2"/>
                </a:solidFill>
                <a:effectLst/>
                <a:uLnTx/>
                <a:uFillTx/>
                <a:latin typeface="Calibri"/>
                <a:ea typeface="+mn-ea"/>
                <a:cs typeface="+mn-cs"/>
              </a:rPr>
              <a:t>(</a:t>
            </a:r>
            <a:r>
              <a:rPr kumimoji="0" lang="en-US" sz="2000" b="0" i="0" u="none" strike="noStrike" kern="1200" cap="none" spc="-1" normalizeH="0" baseline="0" noProof="0" dirty="0">
                <a:ln>
                  <a:noFill/>
                </a:ln>
                <a:solidFill>
                  <a:srgbClr val="25ACE2"/>
                </a:solidFill>
                <a:effectLst/>
                <a:uLnTx/>
                <a:uFillTx/>
                <a:latin typeface="Calibri"/>
                <a:ea typeface="+mn-ea"/>
                <a:cs typeface="+mn-cs"/>
              </a:rPr>
              <a:t>Test of Essential Academic Skills</a:t>
            </a:r>
            <a:r>
              <a:rPr kumimoji="0" lang="en-US" sz="2000" b="0" i="0" u="none" strike="noStrike" kern="1200" cap="all" spc="-1" normalizeH="0" baseline="0" noProof="0" dirty="0">
                <a:ln>
                  <a:noFill/>
                </a:ln>
                <a:solidFill>
                  <a:srgbClr val="25ACE2"/>
                </a:solidFill>
                <a:effectLst/>
                <a:uLnTx/>
                <a:uFillTx/>
                <a:latin typeface="Calibri"/>
                <a:ea typeface="+mn-ea"/>
                <a:cs typeface="+mn-cs"/>
              </a:rPr>
              <a:t>)</a:t>
            </a:r>
          </a:p>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2400" b="0" i="0" u="none" strike="noStrike" kern="1200" cap="none" spc="-1" normalizeH="0" baseline="0" noProof="0" dirty="0">
                <a:ln>
                  <a:noFill/>
                </a:ln>
                <a:solidFill>
                  <a:srgbClr val="25ACE2"/>
                </a:solidFill>
                <a:effectLst/>
                <a:uLnTx/>
                <a:uFillTx/>
                <a:latin typeface="Calibri"/>
                <a:ea typeface="+mn-ea"/>
                <a:cs typeface="+mn-cs"/>
              </a:rPr>
              <a:t>Nursing Entrance Exam</a:t>
            </a:r>
            <a:br>
              <a:rPr kumimoji="0" lang="en-US" sz="1800" b="0" i="0" u="none" strike="noStrike" kern="1200" cap="none" spc="0" normalizeH="0" baseline="0" noProof="0" dirty="0">
                <a:ln>
                  <a:noFill/>
                </a:ln>
                <a:solidFill>
                  <a:schemeClr val="tx1"/>
                </a:solidFill>
                <a:effectLst/>
                <a:uLnTx/>
                <a:uFillTx/>
                <a:latin typeface="+mn-lt"/>
                <a:ea typeface="+mn-ea"/>
                <a:cs typeface="+mn-cs"/>
              </a:rPr>
            </a:br>
            <a:endParaRPr kumimoji="0" lang="en-US" sz="9600" b="0" i="0" u="none" strike="noStrike" kern="1200" cap="none" spc="-1" normalizeH="0" baseline="0" noProof="0" dirty="0">
              <a:ln>
                <a:noFill/>
              </a:ln>
              <a:solidFill>
                <a:schemeClr val="tx1"/>
              </a:solidFill>
              <a:effectLst/>
              <a:uLnTx/>
              <a:uFillTx/>
              <a:latin typeface="Arial"/>
              <a:ea typeface="+mn-ea"/>
              <a:cs typeface="+mn-cs"/>
            </a:endParaRPr>
          </a:p>
          <a:p>
            <a:pPr marL="0" marR="0" lvl="0" indent="0" algn="ctr" defTabSz="914400" rtl="0" eaLnBrk="1" fontAlgn="auto" latinLnBrk="0" hangingPunct="1">
              <a:lnSpc>
                <a:spcPct val="70000"/>
              </a:lnSpc>
              <a:spcBef>
                <a:spcPts val="0"/>
              </a:spcBef>
              <a:spcAft>
                <a:spcPts val="0"/>
              </a:spcAft>
              <a:buClrTx/>
              <a:buSzTx/>
              <a:buFontTx/>
              <a:buNone/>
              <a:tabLst/>
              <a:defRPr/>
            </a:pPr>
            <a:endParaRPr kumimoji="0" lang="en-US" sz="9600" b="0" i="0" u="none" strike="noStrike" kern="1200" cap="none" spc="-1" normalizeH="0" baseline="0" noProof="0" dirty="0">
              <a:ln>
                <a:noFill/>
              </a:ln>
              <a:solidFill>
                <a:schemeClr val="tx1"/>
              </a:solidFill>
              <a:effectLst/>
              <a:uLnTx/>
              <a:uFillTx/>
              <a:latin typeface="Arial"/>
              <a:ea typeface="+mn-ea"/>
              <a:cs typeface="+mn-cs"/>
            </a:endParaRPr>
          </a:p>
        </p:txBody>
      </p:sp>
      <p:sp>
        <p:nvSpPr>
          <p:cNvPr id="272" name="CustomShape 2">
            <a:extLst>
              <a:ext uri="{FF2B5EF4-FFF2-40B4-BE49-F238E27FC236}">
                <a16:creationId xmlns:a16="http://schemas.microsoft.com/office/drawing/2014/main" id="{9F7D468B-2AA9-9D58-96B3-AA60B249BBA8}"/>
              </a:ext>
            </a:extLst>
          </p:cNvPr>
          <p:cNvSpPr/>
          <p:nvPr/>
        </p:nvSpPr>
        <p:spPr>
          <a:xfrm>
            <a:off x="76870" y="1198417"/>
            <a:ext cx="8990259" cy="461160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28600" indent="-227520">
              <a:lnSpc>
                <a:spcPct val="90000"/>
              </a:lnSpc>
              <a:spcBef>
                <a:spcPts val="1001"/>
              </a:spcBef>
              <a:buClr>
                <a:srgbClr val="FFFFFF"/>
              </a:buClr>
              <a:buFont typeface="Arial"/>
              <a:buChar char="•"/>
            </a:pPr>
            <a:r>
              <a:rPr lang="en-US" sz="1400" b="1" strike="noStrike" spc="-1" dirty="0">
                <a:solidFill>
                  <a:srgbClr val="FFFFFF"/>
                </a:solidFill>
                <a:latin typeface="Calibri"/>
                <a:ea typeface="DejaVu Sans"/>
              </a:rPr>
              <a:t>MUST have a minimum of 78</a:t>
            </a:r>
            <a:r>
              <a:rPr lang="en-US" sz="1400" b="0" strike="noStrike" spc="-1" dirty="0">
                <a:solidFill>
                  <a:srgbClr val="FFFFFF"/>
                </a:solidFill>
                <a:latin typeface="Calibri"/>
                <a:ea typeface="DejaVu Sans"/>
              </a:rPr>
              <a:t>% total adjusted score to apply to program(s)</a:t>
            </a:r>
            <a:endParaRPr lang="en-US" sz="1400" b="1" u="sng" strike="noStrike" spc="-1" dirty="0">
              <a:solidFill>
                <a:srgbClr val="FFFFFF"/>
              </a:solidFill>
              <a:highlight>
                <a:srgbClr val="FF0000"/>
              </a:highlight>
              <a:latin typeface="Calibri"/>
              <a:ea typeface="DejaVu Sans"/>
            </a:endParaRPr>
          </a:p>
          <a:p>
            <a:pPr marL="228600" indent="-227520">
              <a:lnSpc>
                <a:spcPct val="90000"/>
              </a:lnSpc>
              <a:spcBef>
                <a:spcPts val="1001"/>
              </a:spcBef>
              <a:buClr>
                <a:srgbClr val="FFFFFF"/>
              </a:buClr>
              <a:buFont typeface="Arial"/>
              <a:buChar char="•"/>
            </a:pPr>
            <a:r>
              <a:rPr lang="en-US" sz="1400" dirty="0">
                <a:solidFill>
                  <a:schemeClr val="bg2"/>
                </a:solidFill>
                <a:latin typeface="Calibri" panose="020F0502020204030204" pitchFamily="34" charset="0"/>
                <a:cs typeface="Calibri" panose="020F0502020204030204" pitchFamily="34" charset="0"/>
              </a:rPr>
              <a:t>Effective 09/01/2025, all TEAS exams must be taken In Person, no remote testing.  If a student completed their TEAS prior to 09/01/25, their score is valid for 2 years regardless of the method of completion.</a:t>
            </a:r>
            <a:endParaRPr lang="en-US" sz="1400" b="1" u="sng" strike="noStrike" spc="-1" dirty="0">
              <a:solidFill>
                <a:schemeClr val="bg2"/>
              </a:solidFill>
              <a:latin typeface="Calibri" panose="020F0502020204030204" pitchFamily="34" charset="0"/>
              <a:ea typeface="DejaVu Sans"/>
              <a:cs typeface="Calibri" panose="020F0502020204030204" pitchFamily="34" charset="0"/>
            </a:endParaRPr>
          </a:p>
          <a:p>
            <a:pPr marL="228600" indent="-227520">
              <a:lnSpc>
                <a:spcPct val="90000"/>
              </a:lnSpc>
              <a:spcBef>
                <a:spcPts val="1001"/>
              </a:spcBef>
              <a:buClr>
                <a:srgbClr val="FFFFFF"/>
              </a:buClr>
              <a:buFont typeface="Arial"/>
              <a:buChar char="•"/>
            </a:pPr>
            <a:r>
              <a:rPr lang="en-US" sz="1400" spc="-1" dirty="0">
                <a:solidFill>
                  <a:srgbClr val="FFFFFF"/>
                </a:solidFill>
                <a:latin typeface="Calibri"/>
                <a:ea typeface="DejaVu Sans"/>
              </a:rPr>
              <a:t>ALL students MUST take the TEAS – regardless of level of education</a:t>
            </a:r>
            <a:endParaRPr lang="en-US" sz="1400" b="0" strike="noStrike" spc="-1" dirty="0">
              <a:solidFill>
                <a:srgbClr val="FFFFFF"/>
              </a:solidFill>
              <a:latin typeface="Calibri"/>
              <a:ea typeface="DejaVu Sans"/>
            </a:endParaRPr>
          </a:p>
          <a:p>
            <a:pPr marL="228600" indent="-227520">
              <a:lnSpc>
                <a:spcPct val="90000"/>
              </a:lnSpc>
              <a:spcBef>
                <a:spcPts val="1001"/>
              </a:spcBef>
              <a:buClr>
                <a:srgbClr val="FFFFFF"/>
              </a:buClr>
              <a:buFont typeface="Arial"/>
              <a:buChar char="•"/>
            </a:pPr>
            <a:r>
              <a:rPr lang="en-US" sz="1400" spc="-1" dirty="0">
                <a:solidFill>
                  <a:srgbClr val="FFFFFF"/>
                </a:solidFill>
                <a:latin typeface="Calibri"/>
              </a:rPr>
              <a:t>Cost: $80-$95 - Pay at cashier’s office</a:t>
            </a:r>
            <a:endParaRPr lang="en-US" sz="1400" b="0" strike="noStrike" spc="-1" dirty="0">
              <a:latin typeface="Arial"/>
            </a:endParaRPr>
          </a:p>
          <a:p>
            <a:pPr marL="228600" indent="-227520">
              <a:lnSpc>
                <a:spcPct val="90000"/>
              </a:lnSpc>
              <a:spcBef>
                <a:spcPts val="1001"/>
              </a:spcBef>
              <a:buClr>
                <a:srgbClr val="FFFFFF"/>
              </a:buClr>
              <a:buFont typeface="Arial"/>
              <a:buChar char="•"/>
            </a:pPr>
            <a:r>
              <a:rPr lang="en-US" sz="1400" b="0" u="sng" strike="noStrike" spc="-1" dirty="0">
                <a:solidFill>
                  <a:srgbClr val="FFFFFF"/>
                </a:solidFill>
                <a:uFillTx/>
                <a:latin typeface="Calibri"/>
                <a:ea typeface="DejaVu Sans"/>
              </a:rPr>
              <a:t>Official TEAS score must be in your SSC student record prior to submitting a nursing application</a:t>
            </a:r>
            <a:endParaRPr lang="en-US" sz="1400" b="0" strike="noStrike" spc="-1" dirty="0">
              <a:latin typeface="Arial"/>
            </a:endParaRPr>
          </a:p>
          <a:p>
            <a:pPr marL="228600" indent="-227520">
              <a:lnSpc>
                <a:spcPct val="90000"/>
              </a:lnSpc>
              <a:spcBef>
                <a:spcPts val="1001"/>
              </a:spcBef>
              <a:buClr>
                <a:srgbClr val="FFFFFF"/>
              </a:buClr>
              <a:buFont typeface="Arial"/>
              <a:buChar char="•"/>
            </a:pPr>
            <a:r>
              <a:rPr lang="en-US" sz="1400" b="0" strike="noStrike" spc="-1" dirty="0">
                <a:solidFill>
                  <a:srgbClr val="FFFFFF"/>
                </a:solidFill>
                <a:latin typeface="Calibri"/>
                <a:ea typeface="DejaVu Sans"/>
              </a:rPr>
              <a:t>If applying for concurrent program, TEAS score </a:t>
            </a:r>
            <a:r>
              <a:rPr lang="en-US" sz="1400" b="1" u="sng" spc="-1" dirty="0">
                <a:solidFill>
                  <a:srgbClr val="FFFFFF"/>
                </a:solidFill>
                <a:latin typeface="Calibri"/>
                <a:ea typeface="DejaVu Sans"/>
              </a:rPr>
              <a:t>MUST</a:t>
            </a:r>
            <a:r>
              <a:rPr lang="en-US" sz="1400" b="0" strike="noStrike" spc="-1" dirty="0">
                <a:solidFill>
                  <a:srgbClr val="FFFFFF"/>
                </a:solidFill>
                <a:latin typeface="Calibri"/>
                <a:ea typeface="DejaVu Sans"/>
              </a:rPr>
              <a:t> be in both student records -  SSC &amp; UCF</a:t>
            </a:r>
          </a:p>
          <a:p>
            <a:pPr marL="228600" indent="-227520">
              <a:lnSpc>
                <a:spcPct val="90000"/>
              </a:lnSpc>
              <a:spcBef>
                <a:spcPts val="1001"/>
              </a:spcBef>
              <a:buClr>
                <a:srgbClr val="FFFFFF"/>
              </a:buClr>
              <a:buFont typeface="Arial"/>
              <a:buChar char="•"/>
            </a:pPr>
            <a:r>
              <a:rPr lang="en-US" sz="1400" b="0" strike="noStrike" spc="-1" dirty="0">
                <a:solidFill>
                  <a:srgbClr val="FFFFFF"/>
                </a:solidFill>
                <a:latin typeface="Calibri"/>
                <a:ea typeface="DejaVu Sans"/>
              </a:rPr>
              <a:t>Tests taken at SSC - score will be posted to your SSC student record in </a:t>
            </a:r>
            <a:r>
              <a:rPr lang="en-US" sz="1400" spc="-1" dirty="0">
                <a:solidFill>
                  <a:srgbClr val="FFFFFF"/>
                </a:solidFill>
                <a:latin typeface="Calibri"/>
              </a:rPr>
              <a:t>approximately 2 days</a:t>
            </a:r>
            <a:endParaRPr lang="en-US" sz="1400" spc="-1" dirty="0">
              <a:latin typeface="Arial"/>
            </a:endParaRPr>
          </a:p>
          <a:p>
            <a:pPr marL="228600" indent="-227520">
              <a:lnSpc>
                <a:spcPct val="90000"/>
              </a:lnSpc>
              <a:spcBef>
                <a:spcPts val="1001"/>
              </a:spcBef>
              <a:buClr>
                <a:srgbClr val="FFFFFF"/>
              </a:buClr>
              <a:buFont typeface="Arial"/>
              <a:buChar char="•"/>
            </a:pPr>
            <a:r>
              <a:rPr lang="en-US" sz="1400" spc="-1" dirty="0">
                <a:solidFill>
                  <a:srgbClr val="FFFFFF"/>
                </a:solidFill>
                <a:latin typeface="Calibri"/>
                <a:ea typeface="DejaVu Sans"/>
              </a:rPr>
              <a:t>Students can take the TEAS at any institution. The student will need to pay a fee (approximately $30) to ATI Testing to have the TEAS score sent to SSC.  (this process takes a week)  </a:t>
            </a:r>
          </a:p>
          <a:p>
            <a:pPr marL="228600" indent="-227520">
              <a:lnSpc>
                <a:spcPct val="90000"/>
              </a:lnSpc>
              <a:spcBef>
                <a:spcPts val="1001"/>
              </a:spcBef>
              <a:buClr>
                <a:srgbClr val="FFFFFF"/>
              </a:buClr>
              <a:buFont typeface="Arial"/>
              <a:buChar char="•"/>
            </a:pPr>
            <a:r>
              <a:rPr lang="en-US" sz="1400" spc="-1" dirty="0">
                <a:solidFill>
                  <a:srgbClr val="FFFFFF"/>
                </a:solidFill>
                <a:latin typeface="Calibri"/>
                <a:ea typeface="DejaVu Sans"/>
              </a:rPr>
              <a:t>Student’s responsibility:  C</a:t>
            </a:r>
            <a:r>
              <a:rPr lang="en-US" sz="1400" b="0" strike="noStrike" spc="-1" dirty="0">
                <a:solidFill>
                  <a:srgbClr val="FFFFFF"/>
                </a:solidFill>
                <a:latin typeface="Calibri"/>
                <a:ea typeface="DejaVu Sans"/>
              </a:rPr>
              <a:t>ontact the testing center to confirm your score was received and posted to your student record.  </a:t>
            </a:r>
            <a:endParaRPr lang="en-US" sz="1400" b="0" strike="noStrike" spc="-1" dirty="0">
              <a:latin typeface="Arial"/>
            </a:endParaRPr>
          </a:p>
          <a:p>
            <a:pPr marL="1080" algn="ctr">
              <a:lnSpc>
                <a:spcPct val="100000"/>
              </a:lnSpc>
              <a:spcBef>
                <a:spcPts val="400"/>
              </a:spcBef>
              <a:buClr>
                <a:srgbClr val="FFFFFF"/>
              </a:buClr>
              <a:tabLst>
                <a:tab pos="0" algn="l"/>
              </a:tabLst>
            </a:pPr>
            <a:r>
              <a:rPr lang="en-US" sz="1100" b="0" strike="noStrike" spc="-1" dirty="0">
                <a:solidFill>
                  <a:srgbClr val="FFFFFF"/>
                </a:solidFill>
                <a:latin typeface="Calibri"/>
                <a:ea typeface="DejaVu Sans"/>
              </a:rPr>
              <a:t>Testing Center</a:t>
            </a:r>
          </a:p>
          <a:p>
            <a:pPr marL="1080" algn="ctr">
              <a:lnSpc>
                <a:spcPct val="100000"/>
              </a:lnSpc>
              <a:spcBef>
                <a:spcPts val="400"/>
              </a:spcBef>
              <a:buClr>
                <a:srgbClr val="FFFFFF"/>
              </a:buClr>
              <a:tabLst>
                <a:tab pos="0" algn="l"/>
              </a:tabLst>
            </a:pPr>
            <a:r>
              <a:rPr lang="en-US" sz="1100" spc="-1" dirty="0">
                <a:solidFill>
                  <a:srgbClr val="FFFFFF"/>
                </a:solidFill>
                <a:latin typeface="Calibri"/>
                <a:ea typeface="DejaVu Sans"/>
              </a:rPr>
              <a:t>407.708.2020</a:t>
            </a:r>
          </a:p>
          <a:p>
            <a:pPr marL="1080" algn="ctr">
              <a:lnSpc>
                <a:spcPct val="100000"/>
              </a:lnSpc>
              <a:spcBef>
                <a:spcPts val="400"/>
              </a:spcBef>
              <a:buClr>
                <a:srgbClr val="FFFFFF"/>
              </a:buClr>
              <a:tabLst>
                <a:tab pos="0" algn="l"/>
              </a:tabLst>
            </a:pPr>
            <a:r>
              <a:rPr lang="en-US" sz="1100" b="0" strike="noStrike" spc="-1" dirty="0">
                <a:solidFill>
                  <a:srgbClr val="FFFFFF"/>
                </a:solidFill>
                <a:latin typeface="Calibri"/>
                <a:ea typeface="DejaVu Sans"/>
              </a:rPr>
              <a:t>testingcenter@seminolestate.edu</a:t>
            </a:r>
          </a:p>
          <a:p>
            <a:pPr marL="1080" algn="ctr">
              <a:lnSpc>
                <a:spcPct val="100000"/>
              </a:lnSpc>
              <a:spcBef>
                <a:spcPts val="400"/>
              </a:spcBef>
              <a:buClr>
                <a:srgbClr val="FFFFFF"/>
              </a:buClr>
              <a:tabLst>
                <a:tab pos="0" algn="l"/>
              </a:tabLst>
            </a:pPr>
            <a:endParaRPr lang="en-US" sz="1100" b="0" strike="noStrike" spc="-1" dirty="0">
              <a:latin typeface="Arial"/>
            </a:endParaRPr>
          </a:p>
          <a:p>
            <a:pPr>
              <a:lnSpc>
                <a:spcPct val="80000"/>
              </a:lnSpc>
              <a:spcBef>
                <a:spcPts val="499"/>
              </a:spcBef>
            </a:pPr>
            <a:endParaRPr lang="en-US" sz="1800" b="0" strike="noStrike" spc="-1" dirty="0">
              <a:latin typeface="Arial"/>
            </a:endParaRPr>
          </a:p>
        </p:txBody>
      </p:sp>
    </p:spTree>
    <p:extLst>
      <p:ext uri="{BB962C8B-B14F-4D97-AF65-F5344CB8AC3E}">
        <p14:creationId xmlns:p14="http://schemas.microsoft.com/office/powerpoint/2010/main" val="1498917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85" name="CustomShape 1"/>
          <p:cNvSpPr>
            <a:spLocks noGrp="1"/>
          </p:cNvSpPr>
          <p:nvPr>
            <p:ph type="title" idx="4294967295"/>
          </p:nvPr>
        </p:nvSpPr>
        <p:spPr>
          <a:xfrm>
            <a:off x="491836" y="141120"/>
            <a:ext cx="8193884" cy="697080"/>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4400" b="1" i="0" u="none" strike="noStrike" kern="1200" cap="none" spc="-1" normalizeH="0" baseline="0" noProof="0" dirty="0">
                <a:ln>
                  <a:noFill/>
                </a:ln>
                <a:solidFill>
                  <a:srgbClr val="00529B"/>
                </a:solidFill>
                <a:effectLst/>
                <a:uLnTx/>
                <a:uFillTx/>
                <a:latin typeface="Calibri"/>
                <a:ea typeface="+mn-ea"/>
                <a:cs typeface="+mn-cs"/>
              </a:rPr>
              <a:t>TEAS - must have appointment</a:t>
            </a:r>
            <a:endParaRPr kumimoji="0" lang="en-US" sz="4400" b="0" i="0" u="none" strike="noStrike" kern="1200" cap="none" spc="-1" normalizeH="0" baseline="0" noProof="0" dirty="0">
              <a:ln>
                <a:noFill/>
              </a:ln>
              <a:solidFill>
                <a:schemeClr val="tx1"/>
              </a:solidFill>
              <a:effectLst/>
              <a:uLnTx/>
              <a:uFillTx/>
              <a:latin typeface="Arial"/>
              <a:ea typeface="+mn-ea"/>
              <a:cs typeface="+mn-cs"/>
            </a:endParaRPr>
          </a:p>
        </p:txBody>
      </p:sp>
      <p:sp>
        <p:nvSpPr>
          <p:cNvPr id="286" name="CustomShape 2" descr="This is what the page looks like where students go to make a testing department.  It's a testing calendar."/>
          <p:cNvSpPr/>
          <p:nvPr/>
        </p:nvSpPr>
        <p:spPr>
          <a:xfrm>
            <a:off x="122400" y="1708200"/>
            <a:ext cx="8881560" cy="334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5000"/>
          </a:bodyPr>
          <a:lstStyle/>
          <a:p>
            <a:pPr marL="343080" indent="-342000">
              <a:lnSpc>
                <a:spcPct val="90000"/>
              </a:lnSpc>
              <a:spcBef>
                <a:spcPts val="641"/>
              </a:spcBef>
              <a:buClr>
                <a:srgbClr val="3F5898"/>
              </a:buClr>
              <a:buFont typeface="Arial"/>
              <a:buChar char="•"/>
            </a:pPr>
            <a:endParaRPr lang="en-US" sz="3200" b="0" strike="noStrike" spc="-1" dirty="0">
              <a:latin typeface="Arial"/>
            </a:endParaRPr>
          </a:p>
        </p:txBody>
      </p:sp>
      <p:sp>
        <p:nvSpPr>
          <p:cNvPr id="4" name="TextBox 3">
            <a:extLst>
              <a:ext uri="{FF2B5EF4-FFF2-40B4-BE49-F238E27FC236}">
                <a16:creationId xmlns:a16="http://schemas.microsoft.com/office/drawing/2014/main" id="{C826D148-2DF2-4A71-90B0-ACB1BEB495D8}"/>
              </a:ext>
            </a:extLst>
          </p:cNvPr>
          <p:cNvSpPr txBox="1"/>
          <p:nvPr/>
        </p:nvSpPr>
        <p:spPr>
          <a:xfrm>
            <a:off x="140040" y="2102350"/>
            <a:ext cx="5148463" cy="1985159"/>
          </a:xfrm>
          <a:prstGeom prst="rect">
            <a:avLst/>
          </a:prstGeom>
          <a:noFill/>
        </p:spPr>
        <p:txBody>
          <a:bodyPr wrap="square" rtlCol="0">
            <a:spAutoFit/>
          </a:bodyPr>
          <a:lstStyle/>
          <a:p>
            <a:pPr marL="228690" lvl="0" indent="-171450">
              <a:lnSpc>
                <a:spcPct val="90000"/>
              </a:lnSpc>
              <a:spcAft>
                <a:spcPts val="600"/>
              </a:spcAft>
              <a:buClr>
                <a:schemeClr val="tx2"/>
              </a:buClr>
              <a:buFont typeface="Arial" panose="020B0604020202020204" pitchFamily="34" charset="0"/>
              <a:buChar char="•"/>
            </a:pPr>
            <a:r>
              <a:rPr lang="en-US" sz="2000" b="1" spc="-1" dirty="0">
                <a:solidFill>
                  <a:schemeClr val="tx2"/>
                </a:solidFill>
              </a:rPr>
              <a:t>Must schedule an appointment to take the test </a:t>
            </a:r>
          </a:p>
          <a:p>
            <a:pPr marL="228690" indent="-171450">
              <a:lnSpc>
                <a:spcPct val="90000"/>
              </a:lnSpc>
              <a:spcAft>
                <a:spcPts val="600"/>
              </a:spcAft>
              <a:buClr>
                <a:schemeClr val="tx2"/>
              </a:buClr>
              <a:buFont typeface="Arial" panose="020B0604020202020204" pitchFamily="34" charset="0"/>
              <a:buChar char="•"/>
            </a:pPr>
            <a:r>
              <a:rPr lang="en-US" sz="2000" b="1" spc="-1" dirty="0">
                <a:solidFill>
                  <a:schemeClr val="tx2"/>
                </a:solidFill>
              </a:rPr>
              <a:t>On the SSC website, search “TEAS Testing Appointments”</a:t>
            </a:r>
          </a:p>
          <a:p>
            <a:pPr marL="228690" indent="-171450">
              <a:lnSpc>
                <a:spcPct val="90000"/>
              </a:lnSpc>
              <a:spcAft>
                <a:spcPts val="600"/>
              </a:spcAft>
              <a:buClr>
                <a:schemeClr val="tx2"/>
              </a:buClr>
              <a:buFont typeface="Arial" panose="020B0604020202020204" pitchFamily="34" charset="0"/>
              <a:buChar char="•"/>
            </a:pPr>
            <a:r>
              <a:rPr lang="en-US" sz="2000" b="1" spc="-1" dirty="0">
                <a:solidFill>
                  <a:schemeClr val="tx2"/>
                </a:solidFill>
              </a:rPr>
              <a:t>Limited testing appointments</a:t>
            </a:r>
          </a:p>
          <a:p>
            <a:pPr marL="57240">
              <a:lnSpc>
                <a:spcPct val="90000"/>
              </a:lnSpc>
              <a:spcAft>
                <a:spcPts val="600"/>
              </a:spcAft>
              <a:buClr>
                <a:schemeClr val="tx2"/>
              </a:buClr>
            </a:pPr>
            <a:r>
              <a:rPr lang="en-US" sz="2000" b="1" spc="-1" dirty="0">
                <a:solidFill>
                  <a:schemeClr val="tx2"/>
                </a:solidFill>
              </a:rPr>
              <a:t> </a:t>
            </a:r>
          </a:p>
        </p:txBody>
      </p:sp>
      <p:pic>
        <p:nvPicPr>
          <p:cNvPr id="8" name="Picture 7" descr="Graphical user interface">
            <a:extLst>
              <a:ext uri="{FF2B5EF4-FFF2-40B4-BE49-F238E27FC236}">
                <a16:creationId xmlns:a16="http://schemas.microsoft.com/office/drawing/2014/main" id="{11AA63F0-B122-4CAD-B7A8-640C3BECB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6878" y="1901631"/>
            <a:ext cx="3721528" cy="2679499"/>
          </a:xfrm>
          <a:prstGeom prst="rect">
            <a:avLst/>
          </a:prstGeom>
          <a:ln>
            <a:solidFill>
              <a:schemeClr val="accent1"/>
            </a:solidFill>
          </a:ln>
          <a:effectLst>
            <a:softEdge rad="0"/>
          </a:effectLst>
        </p:spPr>
      </p:pic>
    </p:spTree>
    <p:extLst>
      <p:ext uri="{BB962C8B-B14F-4D97-AF65-F5344CB8AC3E}">
        <p14:creationId xmlns:p14="http://schemas.microsoft.com/office/powerpoint/2010/main" val="3743362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a:extLst>
            <a:ext uri="{FF2B5EF4-FFF2-40B4-BE49-F238E27FC236}">
              <a16:creationId xmlns:a16="http://schemas.microsoft.com/office/drawing/2014/main" id="{294CC4AC-2B8C-8ECA-F9B2-BB7A8D115253}"/>
            </a:ext>
          </a:extLst>
        </p:cNvPr>
        <p:cNvGrpSpPr/>
        <p:nvPr/>
      </p:nvGrpSpPr>
      <p:grpSpPr>
        <a:xfrm>
          <a:off x="0" y="0"/>
          <a:ext cx="0" cy="0"/>
          <a:chOff x="0" y="0"/>
          <a:chExt cx="0" cy="0"/>
        </a:xfrm>
      </p:grpSpPr>
      <p:sp>
        <p:nvSpPr>
          <p:cNvPr id="277" name="CustomShape 2">
            <a:extLst>
              <a:ext uri="{FF2B5EF4-FFF2-40B4-BE49-F238E27FC236}">
                <a16:creationId xmlns:a16="http://schemas.microsoft.com/office/drawing/2014/main" id="{C99297DD-9B41-6756-4C7D-F8BCE5442F77}"/>
              </a:ext>
            </a:extLst>
          </p:cNvPr>
          <p:cNvSpPr/>
          <p:nvPr/>
        </p:nvSpPr>
        <p:spPr>
          <a:xfrm>
            <a:off x="286021" y="151677"/>
            <a:ext cx="8691724" cy="487059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spcBef>
                <a:spcPts val="799"/>
              </a:spcBef>
              <a:tabLst>
                <a:tab pos="0" algn="l"/>
              </a:tabLst>
            </a:pPr>
            <a:r>
              <a:rPr lang="en-US" sz="4000" b="1" spc="-1" dirty="0">
                <a:solidFill>
                  <a:srgbClr val="FFFFFF"/>
                </a:solidFill>
                <a:latin typeface="Calibri"/>
                <a:ea typeface="DejaVu Sans"/>
              </a:rPr>
              <a:t>TEAS </a:t>
            </a:r>
            <a:r>
              <a:rPr lang="en-US" sz="4000" b="1" strike="noStrike" spc="-1" dirty="0">
                <a:solidFill>
                  <a:srgbClr val="FFFFFF"/>
                </a:solidFill>
                <a:latin typeface="Calibri"/>
                <a:ea typeface="DejaVu Sans"/>
              </a:rPr>
              <a:t>RE-TAKE POLICY</a:t>
            </a:r>
            <a:endParaRPr lang="en-US" sz="2400" b="1" strike="noStrike" spc="-1" dirty="0">
              <a:solidFill>
                <a:srgbClr val="FFFFFF"/>
              </a:solidFill>
              <a:latin typeface="Calibri"/>
              <a:ea typeface="DejaVu Sans"/>
            </a:endParaRPr>
          </a:p>
          <a:p>
            <a:pPr>
              <a:lnSpc>
                <a:spcPct val="100000"/>
              </a:lnSpc>
              <a:spcBef>
                <a:spcPts val="479"/>
              </a:spcBef>
              <a:tabLst>
                <a:tab pos="0" algn="l"/>
              </a:tabLst>
            </a:pPr>
            <a:endParaRPr lang="en-US" sz="2400" b="1" strike="noStrike" spc="-1" dirty="0">
              <a:solidFill>
                <a:srgbClr val="FFFFFF"/>
              </a:solidFill>
              <a:latin typeface="Calibri"/>
              <a:ea typeface="DejaVu Sans"/>
            </a:endParaRPr>
          </a:p>
          <a:p>
            <a:pPr>
              <a:lnSpc>
                <a:spcPct val="100000"/>
              </a:lnSpc>
              <a:spcBef>
                <a:spcPts val="479"/>
              </a:spcBef>
              <a:tabLst>
                <a:tab pos="0" algn="l"/>
              </a:tabLst>
            </a:pPr>
            <a:r>
              <a:rPr lang="en-US" sz="2400" b="1" strike="noStrike" spc="-1" dirty="0">
                <a:solidFill>
                  <a:srgbClr val="FFFFFF"/>
                </a:solidFill>
                <a:latin typeface="Calibri"/>
                <a:ea typeface="DejaVu Sans"/>
              </a:rPr>
              <a:t>Scores are valid for 2 years. </a:t>
            </a:r>
          </a:p>
          <a:p>
            <a:pPr>
              <a:lnSpc>
                <a:spcPct val="100000"/>
              </a:lnSpc>
              <a:spcBef>
                <a:spcPts val="479"/>
              </a:spcBef>
              <a:tabLst>
                <a:tab pos="0" algn="l"/>
              </a:tabLst>
            </a:pPr>
            <a:endParaRPr lang="en-US" sz="2400" b="1" u="sng" strike="noStrike" spc="-1" dirty="0">
              <a:solidFill>
                <a:srgbClr val="FFFFFF"/>
              </a:solidFill>
              <a:latin typeface="Calibri"/>
              <a:ea typeface="DejaVu Sans"/>
            </a:endParaRPr>
          </a:p>
          <a:p>
            <a:pPr>
              <a:lnSpc>
                <a:spcPct val="100000"/>
              </a:lnSpc>
              <a:spcBef>
                <a:spcPts val="479"/>
              </a:spcBef>
              <a:tabLst>
                <a:tab pos="0" algn="l"/>
              </a:tabLst>
            </a:pPr>
            <a:r>
              <a:rPr lang="en-US" sz="2400" b="1" u="sng" strike="noStrike" spc="-1" dirty="0">
                <a:solidFill>
                  <a:srgbClr val="FFFFFF"/>
                </a:solidFill>
                <a:latin typeface="Calibri"/>
                <a:ea typeface="DejaVu Sans"/>
              </a:rPr>
              <a:t>SSC re-take policy</a:t>
            </a:r>
            <a:r>
              <a:rPr lang="en-US" sz="2400" b="1" strike="noStrike" spc="-1" dirty="0">
                <a:solidFill>
                  <a:srgbClr val="FFFFFF"/>
                </a:solidFill>
                <a:latin typeface="Calibri"/>
                <a:ea typeface="DejaVu Sans"/>
              </a:rPr>
              <a:t>:  </a:t>
            </a:r>
            <a:r>
              <a:rPr lang="en-US" sz="2400" b="1" strike="noStrike" spc="-1" dirty="0">
                <a:solidFill>
                  <a:srgbClr val="FF0000"/>
                </a:solidFill>
                <a:latin typeface="Calibri"/>
                <a:ea typeface="DejaVu Sans"/>
              </a:rPr>
              <a:t>Effective 9/1/2025</a:t>
            </a:r>
          </a:p>
          <a:p>
            <a:pPr marL="342900" indent="-342900">
              <a:lnSpc>
                <a:spcPct val="100000"/>
              </a:lnSpc>
              <a:spcBef>
                <a:spcPts val="479"/>
              </a:spcBef>
              <a:buFont typeface="Arial" panose="020B0604020202020204" pitchFamily="34" charset="0"/>
              <a:buChar char="•"/>
              <a:tabLst>
                <a:tab pos="0" algn="l"/>
              </a:tabLst>
            </a:pPr>
            <a:r>
              <a:rPr lang="en-US" sz="2400" b="0" strike="noStrike" spc="-1" dirty="0">
                <a:solidFill>
                  <a:srgbClr val="FFFFFF"/>
                </a:solidFill>
                <a:latin typeface="Calibri"/>
                <a:ea typeface="DejaVu Sans"/>
              </a:rPr>
              <a:t>Students can take the test 3 times in a calendar year (Jan.-Dec.) with a minimum of 30 days between retakes. </a:t>
            </a:r>
          </a:p>
          <a:p>
            <a:pPr marL="342900" indent="-342900">
              <a:lnSpc>
                <a:spcPct val="100000"/>
              </a:lnSpc>
              <a:spcBef>
                <a:spcPts val="479"/>
              </a:spcBef>
              <a:buFont typeface="Arial" panose="020B0604020202020204" pitchFamily="34" charset="0"/>
              <a:buChar char="•"/>
              <a:tabLst>
                <a:tab pos="0" algn="l"/>
              </a:tabLst>
            </a:pPr>
            <a:endParaRPr lang="en-US" sz="2400" u="sng" spc="-1" dirty="0">
              <a:solidFill>
                <a:srgbClr val="FFFFFF"/>
              </a:solidFill>
              <a:latin typeface="Calibri"/>
              <a:ea typeface="DejaVu Sans"/>
            </a:endParaRPr>
          </a:p>
          <a:p>
            <a:pPr>
              <a:lnSpc>
                <a:spcPct val="100000"/>
              </a:lnSpc>
              <a:spcBef>
                <a:spcPts val="479"/>
              </a:spcBef>
              <a:tabLst>
                <a:tab pos="0" algn="l"/>
              </a:tabLst>
            </a:pPr>
            <a:r>
              <a:rPr lang="en-US" sz="2400" b="1" u="sng" strike="noStrike" spc="-1" dirty="0">
                <a:solidFill>
                  <a:srgbClr val="FFFFFF"/>
                </a:solidFill>
                <a:latin typeface="Calibri"/>
                <a:ea typeface="DejaVu Sans"/>
              </a:rPr>
              <a:t>UCF re-take policy</a:t>
            </a:r>
            <a:r>
              <a:rPr lang="en-US" sz="2400" b="1" strike="noStrike" spc="-1" dirty="0">
                <a:solidFill>
                  <a:srgbClr val="FFFFFF"/>
                </a:solidFill>
                <a:latin typeface="Calibri"/>
                <a:ea typeface="DejaVu Sans"/>
              </a:rPr>
              <a:t>:  same as Seminole State College</a:t>
            </a:r>
          </a:p>
          <a:p>
            <a:pPr marL="342900" indent="-342900">
              <a:lnSpc>
                <a:spcPct val="100000"/>
              </a:lnSpc>
              <a:spcBef>
                <a:spcPts val="479"/>
              </a:spcBef>
              <a:buFont typeface="Arial" panose="020B0604020202020204" pitchFamily="34" charset="0"/>
              <a:buChar char="•"/>
              <a:tabLst>
                <a:tab pos="0" algn="l"/>
              </a:tabLst>
            </a:pPr>
            <a:endParaRPr lang="en-US" sz="2400" b="0" strike="noStrike" spc="-1" dirty="0">
              <a:solidFill>
                <a:srgbClr val="FFFFFF"/>
              </a:solidFill>
              <a:latin typeface="Calibri"/>
              <a:ea typeface="DejaVu Sans"/>
            </a:endParaRPr>
          </a:p>
          <a:p>
            <a:pPr marL="342900" indent="-342900">
              <a:lnSpc>
                <a:spcPct val="100000"/>
              </a:lnSpc>
              <a:spcBef>
                <a:spcPts val="479"/>
              </a:spcBef>
              <a:buFont typeface="Arial" panose="020B0604020202020204" pitchFamily="34" charset="0"/>
              <a:buChar char="•"/>
              <a:tabLst>
                <a:tab pos="0" algn="l"/>
              </a:tabLst>
            </a:pPr>
            <a:endParaRPr lang="en-US" sz="2400" b="0" strike="noStrike" spc="-1" dirty="0">
              <a:latin typeface="Arial"/>
            </a:endParaRPr>
          </a:p>
          <a:p>
            <a:pPr>
              <a:lnSpc>
                <a:spcPct val="100000"/>
              </a:lnSpc>
              <a:spcBef>
                <a:spcPts val="281"/>
              </a:spcBef>
              <a:tabLst>
                <a:tab pos="0" algn="l"/>
              </a:tabLst>
            </a:pPr>
            <a:endParaRPr lang="en-US" sz="2000" b="0" strike="noStrike" spc="-1" dirty="0">
              <a:highlight>
                <a:srgbClr val="FF0000"/>
              </a:highlight>
              <a:latin typeface="Arial"/>
            </a:endParaRPr>
          </a:p>
          <a:p>
            <a:pPr>
              <a:lnSpc>
                <a:spcPct val="100000"/>
              </a:lnSpc>
              <a:spcBef>
                <a:spcPts val="400"/>
              </a:spcBef>
              <a:tabLst>
                <a:tab pos="0" algn="l"/>
              </a:tabLst>
            </a:pPr>
            <a:endParaRPr lang="en-US" sz="2000" b="0" strike="noStrike" spc="-1" dirty="0">
              <a:latin typeface="Arial"/>
            </a:endParaRPr>
          </a:p>
          <a:p>
            <a:pPr>
              <a:lnSpc>
                <a:spcPct val="100000"/>
              </a:lnSpc>
              <a:spcBef>
                <a:spcPts val="400"/>
              </a:spcBef>
              <a:tabLst>
                <a:tab pos="0" algn="l"/>
              </a:tabLst>
            </a:pPr>
            <a:endParaRPr lang="en-US" sz="2000" b="0" strike="noStrike" spc="-1" dirty="0">
              <a:latin typeface="Arial"/>
            </a:endParaRPr>
          </a:p>
        </p:txBody>
      </p:sp>
      <p:sp>
        <p:nvSpPr>
          <p:cNvPr id="2" name="Title 1">
            <a:extLst>
              <a:ext uri="{FF2B5EF4-FFF2-40B4-BE49-F238E27FC236}">
                <a16:creationId xmlns:a16="http://schemas.microsoft.com/office/drawing/2014/main" id="{241E482F-7DD3-6647-2C66-489CBA613DA8}"/>
              </a:ext>
            </a:extLst>
          </p:cNvPr>
          <p:cNvSpPr>
            <a:spLocks noGrp="1"/>
          </p:cNvSpPr>
          <p:nvPr>
            <p:ph type="title" idx="4294967295"/>
          </p:nvPr>
        </p:nvSpPr>
        <p:spPr/>
        <p:txBody>
          <a:bodyPr/>
          <a:lstStyle/>
          <a:p>
            <a:r>
              <a:rPr lang="en-US" dirty="0"/>
              <a:t>TEAS Re-Take Policy</a:t>
            </a:r>
          </a:p>
        </p:txBody>
      </p:sp>
    </p:spTree>
    <p:extLst>
      <p:ext uri="{BB962C8B-B14F-4D97-AF65-F5344CB8AC3E}">
        <p14:creationId xmlns:p14="http://schemas.microsoft.com/office/powerpoint/2010/main" val="2451606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80" name="CustomShape 1"/>
          <p:cNvSpPr/>
          <p:nvPr/>
        </p:nvSpPr>
        <p:spPr>
          <a:xfrm>
            <a:off x="285840" y="0"/>
            <a:ext cx="8228520" cy="831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4000" b="1" strike="noStrike" spc="-1" dirty="0">
                <a:solidFill>
                  <a:srgbClr val="FFFFFF"/>
                </a:solidFill>
                <a:latin typeface="Calibri"/>
                <a:ea typeface="DejaVu Sans"/>
              </a:rPr>
              <a:t>TEAS Preparation Resources</a:t>
            </a:r>
            <a:endParaRPr lang="en-US" sz="4000" b="0" strike="noStrike" spc="-1" dirty="0">
              <a:latin typeface="Arial"/>
            </a:endParaRPr>
          </a:p>
        </p:txBody>
      </p:sp>
      <p:sp>
        <p:nvSpPr>
          <p:cNvPr id="281" name="CustomShape 2">
            <a:extLst>
              <a:ext uri="{C183D7F6-B498-43B3-948B-1728B52AA6E4}">
                <adec:decorative xmlns:adec="http://schemas.microsoft.com/office/drawing/2017/decorative" val="1"/>
              </a:ext>
            </a:extLst>
          </p:cNvPr>
          <p:cNvSpPr/>
          <p:nvPr/>
        </p:nvSpPr>
        <p:spPr>
          <a:xfrm>
            <a:off x="356984" y="1078618"/>
            <a:ext cx="4387363" cy="383140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marL="1080">
              <a:lnSpc>
                <a:spcPct val="90000"/>
              </a:lnSpc>
              <a:spcBef>
                <a:spcPts val="1001"/>
              </a:spcBef>
              <a:buClr>
                <a:srgbClr val="FFFFFF"/>
              </a:buClr>
            </a:pPr>
            <a:r>
              <a:rPr lang="en-US" sz="8000" b="1" u="sng" strike="noStrike" spc="-1" dirty="0">
                <a:solidFill>
                  <a:srgbClr val="FFFFFF"/>
                </a:solidFill>
                <a:latin typeface="Calibri" panose="020F0502020204030204" pitchFamily="34" charset="0"/>
                <a:ea typeface="DejaVu Sans"/>
                <a:cs typeface="Calibri" panose="020F0502020204030204" pitchFamily="34" charset="0"/>
              </a:rPr>
              <a:t>ATI Testing (atitesting.com)</a:t>
            </a:r>
            <a:r>
              <a:rPr lang="en-US" sz="8000" b="0" strike="noStrike" spc="-1" dirty="0">
                <a:solidFill>
                  <a:srgbClr val="FFFFFF"/>
                </a:solidFill>
                <a:latin typeface="Calibri" panose="020F0502020204030204" pitchFamily="34" charset="0"/>
                <a:ea typeface="DejaVu Sans"/>
                <a:cs typeface="Calibri" panose="020F0502020204030204" pitchFamily="34" charset="0"/>
              </a:rPr>
              <a:t>	              </a:t>
            </a:r>
            <a:endParaRPr lang="en-US" sz="8000" b="0" strike="noStrike" spc="-1" dirty="0">
              <a:latin typeface="Calibri" panose="020F0502020204030204" pitchFamily="34" charset="0"/>
              <a:cs typeface="Calibri" panose="020F0502020204030204" pitchFamily="34" charset="0"/>
            </a:endParaRPr>
          </a:p>
          <a:p>
            <a:pPr marL="458280" lvl="1">
              <a:lnSpc>
                <a:spcPct val="100000"/>
              </a:lnSpc>
              <a:spcBef>
                <a:spcPts val="859"/>
              </a:spcBef>
              <a:buClr>
                <a:srgbClr val="FFFFFF"/>
              </a:buClr>
            </a:pPr>
            <a:r>
              <a:rPr lang="en-US" sz="8000" b="0" strike="noStrike" spc="-1" dirty="0">
                <a:solidFill>
                  <a:srgbClr val="FFFFFF"/>
                </a:solidFill>
                <a:latin typeface="Calibri" panose="020F0502020204030204" pitchFamily="34" charset="0"/>
                <a:ea typeface="DejaVu Sans"/>
                <a:cs typeface="Calibri" panose="020F0502020204030204" pitchFamily="34" charset="0"/>
              </a:rPr>
              <a:t>-Purchase Study Manual </a:t>
            </a:r>
            <a:endParaRPr lang="en-US" sz="8000" b="0" strike="noStrike" spc="-1" dirty="0">
              <a:latin typeface="Calibri" panose="020F0502020204030204" pitchFamily="34" charset="0"/>
              <a:cs typeface="Calibri" panose="020F0502020204030204" pitchFamily="34" charset="0"/>
            </a:endParaRPr>
          </a:p>
          <a:p>
            <a:pPr marL="458280" lvl="1">
              <a:lnSpc>
                <a:spcPct val="100000"/>
              </a:lnSpc>
              <a:spcBef>
                <a:spcPts val="859"/>
              </a:spcBef>
              <a:buClr>
                <a:srgbClr val="FFFFFF"/>
              </a:buClr>
            </a:pPr>
            <a:r>
              <a:rPr lang="en-US" sz="8000" b="0" strike="noStrike" spc="-1" dirty="0">
                <a:solidFill>
                  <a:srgbClr val="FFFFFF"/>
                </a:solidFill>
                <a:latin typeface="Calibri" panose="020F0502020204030204" pitchFamily="34" charset="0"/>
                <a:ea typeface="DejaVu Sans"/>
                <a:cs typeface="Calibri" panose="020F0502020204030204" pitchFamily="34" charset="0"/>
              </a:rPr>
              <a:t>-Purchase Practice Tests</a:t>
            </a:r>
          </a:p>
          <a:p>
            <a:pPr marL="458280" lvl="1">
              <a:lnSpc>
                <a:spcPct val="100000"/>
              </a:lnSpc>
              <a:spcBef>
                <a:spcPts val="859"/>
              </a:spcBef>
              <a:buClr>
                <a:srgbClr val="FFFFFF"/>
              </a:buClr>
            </a:pPr>
            <a:endParaRPr lang="en-US" sz="8000" b="0" strike="noStrike" spc="-1" dirty="0">
              <a:latin typeface="Calibri" panose="020F0502020204030204" pitchFamily="34" charset="0"/>
              <a:cs typeface="Calibri" panose="020F0502020204030204" pitchFamily="34" charset="0"/>
            </a:endParaRPr>
          </a:p>
          <a:p>
            <a:pPr marL="1080">
              <a:lnSpc>
                <a:spcPct val="90000"/>
              </a:lnSpc>
              <a:spcBef>
                <a:spcPts val="1001"/>
              </a:spcBef>
              <a:buClr>
                <a:srgbClr val="FFFFFF"/>
              </a:buClr>
              <a:tabLst>
                <a:tab pos="0" algn="l"/>
              </a:tabLst>
            </a:pPr>
            <a:r>
              <a:rPr lang="en-US" sz="8000" b="1" u="sng" spc="-1" dirty="0">
                <a:solidFill>
                  <a:srgbClr val="FFFFFF"/>
                </a:solidFill>
                <a:latin typeface="Calibri" panose="020F0502020204030204" pitchFamily="34" charset="0"/>
                <a:ea typeface="DejaVu Sans"/>
                <a:cs typeface="Calibri" panose="020F0502020204030204" pitchFamily="34" charset="0"/>
              </a:rPr>
              <a:t>S</a:t>
            </a:r>
            <a:r>
              <a:rPr lang="en-US" sz="8000" b="1" u="sng" strike="noStrike" spc="-1" dirty="0">
                <a:solidFill>
                  <a:srgbClr val="FFFFFF"/>
                </a:solidFill>
                <a:latin typeface="Calibri" panose="020F0502020204030204" pitchFamily="34" charset="0"/>
                <a:ea typeface="DejaVu Sans"/>
                <a:cs typeface="Calibri" panose="020F0502020204030204" pitchFamily="34" charset="0"/>
              </a:rPr>
              <a:t>SC Library</a:t>
            </a:r>
            <a:r>
              <a:rPr lang="en-US" sz="8000" b="1" strike="noStrike" spc="-1" dirty="0">
                <a:solidFill>
                  <a:srgbClr val="FFFFFF"/>
                </a:solidFill>
                <a:latin typeface="Calibri" panose="020F0502020204030204" pitchFamily="34" charset="0"/>
                <a:ea typeface="DejaVu Sans"/>
                <a:cs typeface="Calibri" panose="020F0502020204030204" pitchFamily="34" charset="0"/>
              </a:rPr>
              <a:t> </a:t>
            </a:r>
            <a:r>
              <a:rPr lang="en-US" sz="8000" b="0" strike="noStrike" spc="-1" dirty="0">
                <a:solidFill>
                  <a:srgbClr val="FFFFFF"/>
                </a:solidFill>
                <a:latin typeface="Calibri" panose="020F0502020204030204" pitchFamily="34" charset="0"/>
                <a:ea typeface="DejaVu Sans"/>
                <a:cs typeface="Calibri" panose="020F0502020204030204" pitchFamily="34" charset="0"/>
              </a:rPr>
              <a:t>                             </a:t>
            </a:r>
            <a:endParaRPr lang="en-US" sz="8000" b="0" strike="noStrike" spc="-1" dirty="0">
              <a:latin typeface="Calibri" panose="020F0502020204030204" pitchFamily="34" charset="0"/>
              <a:cs typeface="Calibri" panose="020F0502020204030204" pitchFamily="34" charset="0"/>
            </a:endParaRPr>
          </a:p>
          <a:p>
            <a:pPr marL="458280" lvl="1">
              <a:lnSpc>
                <a:spcPct val="100000"/>
              </a:lnSpc>
              <a:spcBef>
                <a:spcPts val="859"/>
              </a:spcBef>
              <a:buClr>
                <a:srgbClr val="FFFFFF"/>
              </a:buClr>
              <a:tabLst>
                <a:tab pos="0" algn="l"/>
              </a:tabLst>
            </a:pPr>
            <a:r>
              <a:rPr lang="en-US" sz="8000" b="0" strike="noStrike" spc="-1" dirty="0">
                <a:solidFill>
                  <a:srgbClr val="FFFFFF"/>
                </a:solidFill>
                <a:latin typeface="Calibri" panose="020F0502020204030204" pitchFamily="34" charset="0"/>
                <a:ea typeface="DejaVu Sans"/>
                <a:cs typeface="Calibri" panose="020F0502020204030204" pitchFamily="34" charset="0"/>
              </a:rPr>
              <a:t>-TEAS Study Manuals (in library)</a:t>
            </a:r>
            <a:endParaRPr lang="en-US" sz="8000" b="0" strike="noStrike" spc="-1" dirty="0">
              <a:latin typeface="Calibri" panose="020F0502020204030204" pitchFamily="34" charset="0"/>
              <a:cs typeface="Calibri" panose="020F0502020204030204" pitchFamily="34" charset="0"/>
            </a:endParaRPr>
          </a:p>
          <a:p>
            <a:pPr marL="458280" lvl="1">
              <a:lnSpc>
                <a:spcPct val="100000"/>
              </a:lnSpc>
              <a:spcBef>
                <a:spcPts val="859"/>
              </a:spcBef>
              <a:buClr>
                <a:srgbClr val="FFFFFF"/>
              </a:buClr>
              <a:tabLst>
                <a:tab pos="0" algn="l"/>
              </a:tabLst>
            </a:pPr>
            <a:r>
              <a:rPr lang="en-US" sz="8000" b="0" strike="noStrike" spc="-1" dirty="0">
                <a:solidFill>
                  <a:srgbClr val="FFFFFF"/>
                </a:solidFill>
                <a:latin typeface="Calibri" panose="020F0502020204030204" pitchFamily="34" charset="0"/>
                <a:ea typeface="DejaVu Sans"/>
                <a:cs typeface="Calibri" panose="020F0502020204030204" pitchFamily="34" charset="0"/>
              </a:rPr>
              <a:t>-TEAS Preparation Test (Access Through Library Database)</a:t>
            </a:r>
          </a:p>
          <a:p>
            <a:pPr marL="458280" lvl="1">
              <a:lnSpc>
                <a:spcPct val="100000"/>
              </a:lnSpc>
              <a:spcBef>
                <a:spcPts val="859"/>
              </a:spcBef>
              <a:buClr>
                <a:srgbClr val="FFFFFF"/>
              </a:buClr>
              <a:tabLst>
                <a:tab pos="0" algn="l"/>
              </a:tabLst>
            </a:pPr>
            <a:r>
              <a:rPr lang="en-US" sz="8000" spc="-1" dirty="0">
                <a:solidFill>
                  <a:srgbClr val="FFFFFF"/>
                </a:solidFill>
                <a:latin typeface="Calibri" panose="020F0502020204030204" pitchFamily="34" charset="0"/>
                <a:ea typeface="DejaVu Sans"/>
                <a:cs typeface="Calibri" panose="020F0502020204030204" pitchFamily="34" charset="0"/>
              </a:rPr>
              <a:t>-Access to </a:t>
            </a:r>
            <a:r>
              <a:rPr lang="en-US" sz="8000" spc="-1" dirty="0" err="1">
                <a:solidFill>
                  <a:srgbClr val="FFFFFF"/>
                </a:solidFill>
                <a:latin typeface="Calibri" panose="020F0502020204030204" pitchFamily="34" charset="0"/>
                <a:ea typeface="DejaVu Sans"/>
                <a:cs typeface="Calibri" panose="020F0502020204030204" pitchFamily="34" charset="0"/>
              </a:rPr>
              <a:t>Mometrix</a:t>
            </a:r>
            <a:r>
              <a:rPr lang="en-US" sz="8000" spc="-1" dirty="0">
                <a:solidFill>
                  <a:srgbClr val="FFFFFF"/>
                </a:solidFill>
                <a:latin typeface="Calibri" panose="020F0502020204030204" pitchFamily="34" charset="0"/>
                <a:ea typeface="DejaVu Sans"/>
                <a:cs typeface="Calibri" panose="020F0502020204030204" pitchFamily="34" charset="0"/>
              </a:rPr>
              <a:t> </a:t>
            </a:r>
            <a:r>
              <a:rPr lang="en-US" sz="8000" spc="-1" dirty="0" err="1">
                <a:solidFill>
                  <a:srgbClr val="FFFFFF"/>
                </a:solidFill>
                <a:latin typeface="Calibri" panose="020F0502020204030204" pitchFamily="34" charset="0"/>
                <a:ea typeface="DejaVu Sans"/>
                <a:cs typeface="Calibri" panose="020F0502020204030204" pitchFamily="34" charset="0"/>
              </a:rPr>
              <a:t>ELibrary</a:t>
            </a:r>
            <a:r>
              <a:rPr lang="en-US" sz="8000" spc="-1" dirty="0">
                <a:solidFill>
                  <a:srgbClr val="FFFFFF"/>
                </a:solidFill>
                <a:latin typeface="Calibri" panose="020F0502020204030204" pitchFamily="34" charset="0"/>
                <a:ea typeface="DejaVu Sans"/>
                <a:cs typeface="Calibri" panose="020F0502020204030204" pitchFamily="34" charset="0"/>
              </a:rPr>
              <a:t>, an online test prep resource</a:t>
            </a:r>
            <a:endParaRPr lang="en-US" sz="8000" b="0" strike="noStrike" spc="-1" dirty="0">
              <a:solidFill>
                <a:srgbClr val="FFFFFF"/>
              </a:solidFill>
              <a:latin typeface="Calibri" panose="020F0502020204030204" pitchFamily="34" charset="0"/>
              <a:ea typeface="DejaVu Sans"/>
              <a:cs typeface="Calibri" panose="020F0502020204030204" pitchFamily="34" charset="0"/>
            </a:endParaRPr>
          </a:p>
          <a:p>
            <a:pPr marL="458280" lvl="1">
              <a:lnSpc>
                <a:spcPct val="100000"/>
              </a:lnSpc>
              <a:spcBef>
                <a:spcPts val="859"/>
              </a:spcBef>
              <a:buClr>
                <a:srgbClr val="FFFFFF"/>
              </a:buClr>
              <a:tabLst>
                <a:tab pos="0" algn="l"/>
              </a:tabLst>
            </a:pPr>
            <a:r>
              <a:rPr lang="en-US" sz="8000" spc="-1" dirty="0">
                <a:solidFill>
                  <a:srgbClr val="FFFFFF"/>
                </a:solidFill>
                <a:latin typeface="Calibri" panose="020F0502020204030204" pitchFamily="34" charset="0"/>
                <a:ea typeface="DejaVu Sans"/>
                <a:cs typeface="Calibri" panose="020F0502020204030204" pitchFamily="34" charset="0"/>
              </a:rPr>
              <a:t>Link: </a:t>
            </a:r>
            <a:r>
              <a:rPr lang="en-US" sz="6000" dirty="0">
                <a:hlinkClick r:id="rId4"/>
              </a:rPr>
              <a:t>the </a:t>
            </a:r>
            <a:r>
              <a:rPr lang="en-US" sz="6000" dirty="0" err="1">
                <a:hlinkClick r:id="rId4"/>
              </a:rPr>
              <a:t>Mometrix</a:t>
            </a:r>
            <a:r>
              <a:rPr lang="en-US" sz="6000" dirty="0">
                <a:hlinkClick r:id="rId4"/>
              </a:rPr>
              <a:t> e-Library system</a:t>
            </a:r>
            <a:endParaRPr lang="en-US" sz="5600" b="0" strike="noStrike" spc="-1" dirty="0">
              <a:solidFill>
                <a:srgbClr val="FFFFFF"/>
              </a:solidFill>
              <a:latin typeface="Calibri" panose="020F0502020204030204" pitchFamily="34" charset="0"/>
              <a:ea typeface="DejaVu Sans"/>
              <a:cs typeface="Calibri" panose="020F0502020204030204" pitchFamily="34" charset="0"/>
            </a:endParaRPr>
          </a:p>
          <a:p>
            <a:pPr marL="458280" lvl="1">
              <a:lnSpc>
                <a:spcPct val="100000"/>
              </a:lnSpc>
              <a:spcBef>
                <a:spcPts val="859"/>
              </a:spcBef>
              <a:buClr>
                <a:srgbClr val="FFFFFF"/>
              </a:buClr>
              <a:tabLst>
                <a:tab pos="0" algn="l"/>
              </a:tabLst>
            </a:pPr>
            <a:endParaRPr lang="en-US" sz="8000" b="0" strike="noStrike" spc="-1" dirty="0">
              <a:solidFill>
                <a:srgbClr val="FFFFFF"/>
              </a:solidFill>
              <a:latin typeface="Calibri" panose="020F0502020204030204" pitchFamily="34" charset="0"/>
              <a:ea typeface="DejaVu Sans"/>
              <a:cs typeface="Calibri" panose="020F0502020204030204" pitchFamily="34" charset="0"/>
            </a:endParaRPr>
          </a:p>
          <a:p>
            <a:pPr marL="458280" lvl="1">
              <a:spcBef>
                <a:spcPts val="859"/>
              </a:spcBef>
              <a:buClr>
                <a:srgbClr val="FFFFFF"/>
              </a:buClr>
              <a:tabLst>
                <a:tab pos="0" algn="l"/>
              </a:tabLst>
            </a:pPr>
            <a:endParaRPr lang="en-US" sz="2000" b="0" i="0" dirty="0">
              <a:solidFill>
                <a:srgbClr val="201F1E"/>
              </a:solidFill>
              <a:effectLst/>
              <a:latin typeface="Calibri" panose="020F0502020204030204" pitchFamily="34" charset="0"/>
            </a:endParaRPr>
          </a:p>
          <a:p>
            <a:pPr marL="743040" lvl="1" indent="-284760">
              <a:lnSpc>
                <a:spcPct val="100000"/>
              </a:lnSpc>
              <a:spcBef>
                <a:spcPts val="859"/>
              </a:spcBef>
              <a:buClr>
                <a:srgbClr val="FFFFFF"/>
              </a:buClr>
              <a:buFont typeface="Arial"/>
              <a:buChar char="–"/>
              <a:tabLst>
                <a:tab pos="0" algn="l"/>
              </a:tabLst>
            </a:pPr>
            <a:endParaRPr lang="en-US" sz="2600" b="0" strike="noStrike" spc="-1" dirty="0">
              <a:latin typeface="Arial"/>
            </a:endParaRPr>
          </a:p>
          <a:p>
            <a:pPr>
              <a:lnSpc>
                <a:spcPct val="90000"/>
              </a:lnSpc>
              <a:spcBef>
                <a:spcPts val="499"/>
              </a:spcBef>
              <a:tabLst>
                <a:tab pos="0" algn="l"/>
              </a:tabLst>
            </a:pPr>
            <a:endParaRPr lang="en-US" sz="3200" b="0" strike="noStrike" spc="-1" dirty="0">
              <a:latin typeface="Arial"/>
            </a:endParaRPr>
          </a:p>
        </p:txBody>
      </p:sp>
      <p:sp>
        <p:nvSpPr>
          <p:cNvPr id="3" name="TextBox 2">
            <a:extLst>
              <a:ext uri="{FF2B5EF4-FFF2-40B4-BE49-F238E27FC236}">
                <a16:creationId xmlns:a16="http://schemas.microsoft.com/office/drawing/2014/main" id="{C0880AEE-8959-D19B-7282-0F8E5DA663A3}"/>
              </a:ext>
            </a:extLst>
          </p:cNvPr>
          <p:cNvSpPr txBox="1"/>
          <p:nvPr/>
        </p:nvSpPr>
        <p:spPr>
          <a:xfrm>
            <a:off x="4642340" y="1027393"/>
            <a:ext cx="4336983" cy="3365024"/>
          </a:xfrm>
          <a:prstGeom prst="rect">
            <a:avLst/>
          </a:prstGeom>
          <a:noFill/>
        </p:spPr>
        <p:txBody>
          <a:bodyPr wrap="square" rtlCol="0">
            <a:spAutoFit/>
          </a:bodyPr>
          <a:lstStyle/>
          <a:p>
            <a:pPr marL="1080">
              <a:lnSpc>
                <a:spcPct val="90000"/>
              </a:lnSpc>
              <a:spcBef>
                <a:spcPts val="1001"/>
              </a:spcBef>
              <a:buClr>
                <a:srgbClr val="FFFFFF"/>
              </a:buClr>
              <a:tabLst>
                <a:tab pos="0" algn="l"/>
              </a:tabLst>
            </a:pPr>
            <a:r>
              <a:rPr lang="en-US" sz="2000" b="1" u="sng" strike="noStrike" spc="-1" dirty="0">
                <a:solidFill>
                  <a:srgbClr val="FFFFFF"/>
                </a:solidFill>
                <a:latin typeface="Calibri" panose="020F0502020204030204" pitchFamily="34" charset="0"/>
                <a:ea typeface="DejaVu Sans"/>
                <a:cs typeface="Calibri" panose="020F0502020204030204" pitchFamily="34" charset="0"/>
              </a:rPr>
              <a:t>SSC Bookstore </a:t>
            </a:r>
          </a:p>
          <a:p>
            <a:pPr marL="1080">
              <a:lnSpc>
                <a:spcPct val="90000"/>
              </a:lnSpc>
              <a:spcBef>
                <a:spcPts val="1001"/>
              </a:spcBef>
              <a:buClr>
                <a:srgbClr val="FFFFFF"/>
              </a:buClr>
              <a:tabLst>
                <a:tab pos="0" algn="l"/>
              </a:tabLst>
            </a:pPr>
            <a:r>
              <a:rPr lang="en-US" sz="2000" b="1" strike="noStrike" spc="-1" dirty="0">
                <a:solidFill>
                  <a:srgbClr val="FFFFFF"/>
                </a:solidFill>
                <a:latin typeface="Calibri" panose="020F0502020204030204" pitchFamily="34" charset="0"/>
                <a:ea typeface="DejaVu Sans"/>
                <a:cs typeface="Calibri" panose="020F0502020204030204" pitchFamily="34" charset="0"/>
              </a:rPr>
              <a:t>        -</a:t>
            </a:r>
            <a:r>
              <a:rPr lang="en-US" sz="2000" b="0" strike="noStrike" spc="-1" dirty="0">
                <a:solidFill>
                  <a:srgbClr val="FFFFFF"/>
                </a:solidFill>
                <a:latin typeface="Calibri" panose="020F0502020204030204" pitchFamily="34" charset="0"/>
                <a:ea typeface="DejaVu Sans"/>
                <a:cs typeface="Calibri" panose="020F0502020204030204" pitchFamily="34" charset="0"/>
              </a:rPr>
              <a:t>Purchase TEAS Study Manual </a:t>
            </a:r>
            <a:endParaRPr lang="en-US" sz="2000" b="1" strike="noStrike" spc="-1" dirty="0">
              <a:solidFill>
                <a:srgbClr val="FFFFFF"/>
              </a:solidFill>
              <a:latin typeface="Calibri" panose="020F0502020204030204" pitchFamily="34" charset="0"/>
              <a:ea typeface="DejaVu Sans"/>
              <a:cs typeface="Calibri" panose="020F0502020204030204" pitchFamily="34" charset="0"/>
            </a:endParaRPr>
          </a:p>
          <a:p>
            <a:pPr marL="1080">
              <a:lnSpc>
                <a:spcPct val="100000"/>
              </a:lnSpc>
              <a:spcBef>
                <a:spcPts val="1100"/>
              </a:spcBef>
              <a:buClr>
                <a:srgbClr val="FFFFFF"/>
              </a:buClr>
              <a:tabLst>
                <a:tab pos="0" algn="l"/>
              </a:tabLst>
            </a:pPr>
            <a:r>
              <a:rPr lang="en-US" sz="2000" b="1" u="sng" strike="noStrike" spc="-1" dirty="0">
                <a:solidFill>
                  <a:srgbClr val="FFFFFF"/>
                </a:solidFill>
                <a:latin typeface="Calibri" panose="020F0502020204030204" pitchFamily="34" charset="0"/>
                <a:ea typeface="DejaVu Sans"/>
                <a:cs typeface="Calibri" panose="020F0502020204030204" pitchFamily="34" charset="0"/>
              </a:rPr>
              <a:t>Academic Success Center </a:t>
            </a:r>
            <a:r>
              <a:rPr lang="en-US" sz="2000" b="0" strike="noStrike" spc="-1" dirty="0">
                <a:solidFill>
                  <a:srgbClr val="FFFFFF"/>
                </a:solidFill>
                <a:latin typeface="Calibri" panose="020F0502020204030204" pitchFamily="34" charset="0"/>
                <a:ea typeface="DejaVu Sans"/>
                <a:cs typeface="Calibri" panose="020F0502020204030204" pitchFamily="34" charset="0"/>
              </a:rPr>
              <a:t>		                                             </a:t>
            </a:r>
            <a:endParaRPr lang="en-US" sz="2000" b="0" strike="noStrike" spc="-1" dirty="0">
              <a:latin typeface="Calibri" panose="020F0502020204030204" pitchFamily="34" charset="0"/>
              <a:cs typeface="Calibri" panose="020F0502020204030204" pitchFamily="34" charset="0"/>
            </a:endParaRPr>
          </a:p>
          <a:p>
            <a:pPr marL="458280" lvl="1">
              <a:lnSpc>
                <a:spcPct val="100000"/>
              </a:lnSpc>
              <a:spcBef>
                <a:spcPts val="859"/>
              </a:spcBef>
              <a:buClr>
                <a:srgbClr val="FFFFFF"/>
              </a:buClr>
              <a:tabLst>
                <a:tab pos="0" algn="l"/>
              </a:tabLst>
            </a:pPr>
            <a:r>
              <a:rPr lang="en-US" sz="2000" spc="-1" dirty="0">
                <a:solidFill>
                  <a:srgbClr val="FFFFFF"/>
                </a:solidFill>
                <a:latin typeface="Calibri" panose="020F0502020204030204" pitchFamily="34" charset="0"/>
                <a:cs typeface="Calibri" panose="020F0502020204030204" pitchFamily="34" charset="0"/>
              </a:rPr>
              <a:t>-Tutoring &amp; Study Groups  </a:t>
            </a:r>
          </a:p>
          <a:p>
            <a:pPr marL="458280" lvl="1">
              <a:lnSpc>
                <a:spcPct val="100000"/>
              </a:lnSpc>
              <a:spcBef>
                <a:spcPts val="859"/>
              </a:spcBef>
              <a:buClr>
                <a:srgbClr val="FFFFFF"/>
              </a:buClr>
              <a:tabLst>
                <a:tab pos="0" algn="l"/>
              </a:tabLst>
            </a:pPr>
            <a:r>
              <a:rPr lang="en-US" sz="2000" b="0" strike="noStrike" spc="-1" dirty="0">
                <a:solidFill>
                  <a:srgbClr val="FFFFFF"/>
                </a:solidFill>
                <a:latin typeface="Calibri" panose="020F0502020204030204" pitchFamily="34" charset="0"/>
                <a:ea typeface="DejaVu Sans"/>
                <a:cs typeface="Calibri" panose="020F0502020204030204" pitchFamily="34" charset="0"/>
              </a:rPr>
              <a:t>-Access to Exam Study Guides</a:t>
            </a:r>
            <a:endParaRPr lang="en-US" sz="2000" b="0" strike="noStrike" spc="-1" dirty="0">
              <a:latin typeface="Calibri" panose="020F0502020204030204" pitchFamily="34" charset="0"/>
              <a:cs typeface="Calibri" panose="020F0502020204030204" pitchFamily="34" charset="0"/>
            </a:endParaRPr>
          </a:p>
          <a:p>
            <a:pPr marL="1080">
              <a:lnSpc>
                <a:spcPct val="100000"/>
              </a:lnSpc>
              <a:spcBef>
                <a:spcPts val="1100"/>
              </a:spcBef>
              <a:buClr>
                <a:srgbClr val="FFFFFF"/>
              </a:buClr>
              <a:tabLst>
                <a:tab pos="0" algn="l"/>
              </a:tabLst>
            </a:pPr>
            <a:r>
              <a:rPr lang="en-US" sz="2000" b="1" u="sng" strike="noStrike" spc="-1" dirty="0">
                <a:solidFill>
                  <a:srgbClr val="FFFFFF"/>
                </a:solidFill>
                <a:latin typeface="Calibri" panose="020F0502020204030204" pitchFamily="34" charset="0"/>
                <a:ea typeface="DejaVu Sans"/>
                <a:cs typeface="Calibri" panose="020F0502020204030204" pitchFamily="34" charset="0"/>
              </a:rPr>
              <a:t>UCF TEAS Review Course </a:t>
            </a:r>
            <a:r>
              <a:rPr lang="en-US" sz="2000" b="1" strike="noStrike" spc="-1" dirty="0">
                <a:solidFill>
                  <a:srgbClr val="FFFFFF"/>
                </a:solidFill>
                <a:latin typeface="Calibri" panose="020F0502020204030204" pitchFamily="34" charset="0"/>
                <a:ea typeface="DejaVu Sans"/>
                <a:cs typeface="Calibri" panose="020F0502020204030204" pitchFamily="34" charset="0"/>
              </a:rPr>
              <a:t>	</a:t>
            </a:r>
            <a:r>
              <a:rPr lang="en-US" sz="2000" b="0" strike="noStrike" spc="-1" dirty="0">
                <a:solidFill>
                  <a:srgbClr val="FFFFFF"/>
                </a:solidFill>
                <a:latin typeface="Calibri" panose="020F0502020204030204" pitchFamily="34" charset="0"/>
                <a:ea typeface="DejaVu Sans"/>
                <a:cs typeface="Calibri" panose="020F0502020204030204" pitchFamily="34" charset="0"/>
              </a:rPr>
              <a:t>	                                           </a:t>
            </a:r>
            <a:endParaRPr lang="en-US" sz="2000" b="0" strike="noStrike" spc="-1" dirty="0">
              <a:latin typeface="Calibri" panose="020F0502020204030204" pitchFamily="34" charset="0"/>
              <a:cs typeface="Calibri" panose="020F0502020204030204" pitchFamily="34" charset="0"/>
            </a:endParaRPr>
          </a:p>
          <a:p>
            <a:pPr marL="458280" lvl="1">
              <a:lnSpc>
                <a:spcPct val="100000"/>
              </a:lnSpc>
              <a:spcBef>
                <a:spcPts val="859"/>
              </a:spcBef>
              <a:buClr>
                <a:srgbClr val="FFFFFF"/>
              </a:buClr>
              <a:tabLst>
                <a:tab pos="0" algn="l"/>
              </a:tabLst>
            </a:pPr>
            <a:r>
              <a:rPr lang="en-US" sz="2000" spc="-1" dirty="0">
                <a:solidFill>
                  <a:srgbClr val="FFFFFF"/>
                </a:solidFill>
                <a:latin typeface="Calibri" panose="020F0502020204030204" pitchFamily="34" charset="0"/>
                <a:cs typeface="Calibri" panose="020F0502020204030204" pitchFamily="34" charset="0"/>
              </a:rPr>
              <a:t>-30-hour, 10 session course; </a:t>
            </a:r>
            <a:endParaRPr lang="en-US" sz="2000" spc="-1" dirty="0">
              <a:latin typeface="Calibri" panose="020F0502020204030204" pitchFamily="34" charset="0"/>
              <a:cs typeface="Calibri" panose="020F0502020204030204" pitchFamily="34" charset="0"/>
            </a:endParaRPr>
          </a:p>
          <a:p>
            <a:pPr marL="458280" lvl="1">
              <a:lnSpc>
                <a:spcPct val="100000"/>
              </a:lnSpc>
              <a:spcBef>
                <a:spcPts val="859"/>
              </a:spcBef>
              <a:buClr>
                <a:srgbClr val="FFFFFF"/>
              </a:buClr>
              <a:tabLst>
                <a:tab pos="0" algn="l"/>
              </a:tabLst>
            </a:pPr>
            <a:r>
              <a:rPr lang="en-US" sz="2000" spc="-1" dirty="0">
                <a:solidFill>
                  <a:srgbClr val="FFFFFF"/>
                </a:solidFill>
                <a:latin typeface="Calibri" panose="020F0502020204030204" pitchFamily="34" charset="0"/>
                <a:cs typeface="Calibri" panose="020F0502020204030204" pitchFamily="34" charset="0"/>
              </a:rPr>
              <a:t>-Visit UCF’s website for information</a:t>
            </a:r>
            <a:endParaRPr lang="en-US" sz="2000" b="0" i="0" u="sng" dirty="0">
              <a:solidFill>
                <a:srgbClr val="0563C1"/>
              </a:solidFill>
              <a:effectLst/>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F7D7D7E6-7349-72F5-A086-411936B00DD4}"/>
              </a:ext>
              <a:ext uri="{C183D7F6-B498-43B3-948B-1728B52AA6E4}">
                <adec:decorative xmlns:adec="http://schemas.microsoft.com/office/drawing/2017/decorative" val="1"/>
              </a:ext>
            </a:extLst>
          </p:cNvPr>
          <p:cNvSpPr>
            <a:spLocks noGrp="1"/>
          </p:cNvSpPr>
          <p:nvPr>
            <p:ph type="title" idx="4294967295"/>
          </p:nvPr>
        </p:nvSpPr>
        <p:spPr/>
        <p:txBody>
          <a:bodyPr/>
          <a:lstStyle/>
          <a:p>
            <a:r>
              <a:rPr lang="en-US" dirty="0"/>
              <a:t>TEAS Prep Resources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083C10-8931-C211-04C9-780D8B5B97DA}"/>
              </a:ext>
            </a:extLst>
          </p:cNvPr>
          <p:cNvSpPr txBox="1">
            <a:spLocks noGrp="1"/>
          </p:cNvSpPr>
          <p:nvPr>
            <p:ph type="title" idx="4294967295"/>
          </p:nvPr>
        </p:nvSpPr>
        <p:spPr>
          <a:xfrm>
            <a:off x="443345" y="518447"/>
            <a:ext cx="813261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ct val="0"/>
              </a:spcBef>
              <a:spcAft>
                <a:spcPts val="600"/>
              </a:spcAft>
              <a:buClrTx/>
              <a:buSzTx/>
              <a:buFontTx/>
              <a:buNone/>
              <a:tabLst>
                <a:tab pos="0" algn="l"/>
              </a:tabLst>
              <a:defRPr/>
            </a:pPr>
            <a:r>
              <a:rPr kumimoji="0" lang="en-US" sz="4000" b="1" i="0" u="none" strike="noStrike" kern="1200" cap="none" spc="-1" normalizeH="0" baseline="0" noProof="0" dirty="0">
                <a:ln>
                  <a:noFill/>
                </a:ln>
                <a:solidFill>
                  <a:srgbClr val="FFFFFF"/>
                </a:solidFill>
                <a:effectLst/>
                <a:uLnTx/>
                <a:uFillTx/>
                <a:latin typeface="+mj-lt"/>
                <a:ea typeface="+mj-ea"/>
                <a:cs typeface="+mj-cs"/>
              </a:rPr>
              <a:t>Admission Process to SSC</a:t>
            </a:r>
            <a:endParaRPr kumimoji="0" lang="en-US" sz="4000" b="0" i="0" u="none" strike="noStrike" kern="1200" cap="none" spc="-1" normalizeH="0" baseline="0" noProof="0" dirty="0">
              <a:ln>
                <a:noFill/>
              </a:ln>
              <a:solidFill>
                <a:srgbClr val="FFFFFF"/>
              </a:solidFill>
              <a:effectLst/>
              <a:uLnTx/>
              <a:uFillTx/>
              <a:latin typeface="+mj-lt"/>
              <a:ea typeface="+mj-ea"/>
              <a:cs typeface="+mj-cs"/>
            </a:endParaRPr>
          </a:p>
        </p:txBody>
      </p:sp>
      <p:sp>
        <p:nvSpPr>
          <p:cNvPr id="4" name="TextBox 3">
            <a:extLst>
              <a:ext uri="{FF2B5EF4-FFF2-40B4-BE49-F238E27FC236}">
                <a16:creationId xmlns:a16="http://schemas.microsoft.com/office/drawing/2014/main" id="{DE2C9645-075A-630B-CBDA-27E8D01559D7}"/>
              </a:ext>
            </a:extLst>
          </p:cNvPr>
          <p:cNvSpPr txBox="1"/>
          <p:nvPr/>
        </p:nvSpPr>
        <p:spPr>
          <a:xfrm>
            <a:off x="2221304" y="1703543"/>
            <a:ext cx="4822795" cy="2585323"/>
          </a:xfrm>
          <a:prstGeom prst="rect">
            <a:avLst/>
          </a:prstGeom>
          <a:noFill/>
        </p:spPr>
        <p:txBody>
          <a:bodyPr wrap="none" rtlCol="0">
            <a:spAutoFit/>
          </a:bodyPr>
          <a:lstStyle/>
          <a:p>
            <a:pPr marL="342900" indent="-342900">
              <a:buAutoNum type="arabicPeriod"/>
            </a:pPr>
            <a:r>
              <a:rPr lang="en-US" sz="2400" dirty="0">
                <a:solidFill>
                  <a:schemeClr val="tx2"/>
                </a:solidFill>
              </a:rPr>
              <a:t>Apply to the college</a:t>
            </a:r>
          </a:p>
          <a:p>
            <a:pPr marL="342900" indent="-342900">
              <a:buAutoNum type="arabicPeriod"/>
            </a:pPr>
            <a:r>
              <a:rPr lang="en-US" sz="2400" dirty="0">
                <a:solidFill>
                  <a:schemeClr val="tx2"/>
                </a:solidFill>
              </a:rPr>
              <a:t>Submit official transcripts</a:t>
            </a:r>
          </a:p>
          <a:p>
            <a:pPr marL="342900" indent="-342900">
              <a:buAutoNum type="arabicPeriod"/>
            </a:pPr>
            <a:r>
              <a:rPr lang="en-US" sz="2400" dirty="0">
                <a:solidFill>
                  <a:schemeClr val="tx2"/>
                </a:solidFill>
              </a:rPr>
              <a:t>Submit residency documents</a:t>
            </a:r>
          </a:p>
          <a:p>
            <a:r>
              <a:rPr lang="en-US" sz="2400" dirty="0">
                <a:solidFill>
                  <a:schemeClr val="tx2"/>
                </a:solidFill>
              </a:rPr>
              <a:t>	(if Florida resident)</a:t>
            </a:r>
          </a:p>
          <a:p>
            <a:r>
              <a:rPr lang="en-US" sz="2400" dirty="0">
                <a:solidFill>
                  <a:schemeClr val="tx2"/>
                </a:solidFill>
              </a:rPr>
              <a:t>4. Meet with an advisor</a:t>
            </a:r>
          </a:p>
          <a:p>
            <a:r>
              <a:rPr lang="en-US" sz="2400" dirty="0">
                <a:solidFill>
                  <a:schemeClr val="tx2"/>
                </a:solidFill>
              </a:rPr>
              <a:t>5. Apply to the nursing program(s)</a:t>
            </a:r>
          </a:p>
          <a:p>
            <a:pPr marL="342900" indent="-342900">
              <a:buAutoNum type="arabicPeriod"/>
            </a:pP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198" name="CustomShape 1"/>
          <p:cNvSpPr>
            <a:spLocks noGrp="1"/>
          </p:cNvSpPr>
          <p:nvPr>
            <p:ph type="title" idx="4294967295"/>
          </p:nvPr>
        </p:nvSpPr>
        <p:spPr>
          <a:xfrm>
            <a:off x="357480" y="200880"/>
            <a:ext cx="8438760" cy="1141920"/>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 normalizeH="0" baseline="0" noProof="0" dirty="0">
                <a:ln>
                  <a:noFill/>
                </a:ln>
                <a:solidFill>
                  <a:srgbClr val="FFFFFF"/>
                </a:solidFill>
                <a:effectLst/>
                <a:uLnTx/>
                <a:uFillTx/>
                <a:latin typeface="Calibri"/>
                <a:ea typeface="DejaVu Sans"/>
                <a:cs typeface="+mn-cs"/>
              </a:rPr>
              <a:t>General Contact Information</a:t>
            </a:r>
            <a:endParaRPr kumimoji="0" lang="en-US" sz="5400" b="0" i="0" u="none" strike="noStrike" kern="1200" cap="none" spc="-1" normalizeH="0" baseline="0" noProof="0" dirty="0">
              <a:ln>
                <a:noFill/>
              </a:ln>
              <a:solidFill>
                <a:schemeClr val="tx1"/>
              </a:solidFill>
              <a:effectLst/>
              <a:uLnTx/>
              <a:uFillTx/>
              <a:latin typeface="Arial"/>
              <a:ea typeface="+mn-ea"/>
              <a:cs typeface="+mn-cs"/>
            </a:endParaRPr>
          </a:p>
        </p:txBody>
      </p:sp>
      <p:sp>
        <p:nvSpPr>
          <p:cNvPr id="199" name="CustomShape 2"/>
          <p:cNvSpPr/>
          <p:nvPr/>
        </p:nvSpPr>
        <p:spPr>
          <a:xfrm>
            <a:off x="710144" y="1943100"/>
            <a:ext cx="7228512" cy="415353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2400" b="0" u="sng" strike="noStrike" spc="-1" dirty="0">
                <a:solidFill>
                  <a:srgbClr val="000000"/>
                </a:solidFill>
                <a:uFillTx/>
                <a:latin typeface="Arial"/>
                <a:ea typeface="DejaVu Sans"/>
              </a:rPr>
              <a:t>Dr. Lori Hunter – Program Manager</a:t>
            </a:r>
          </a:p>
          <a:p>
            <a:pPr marL="342900" indent="-342900">
              <a:lnSpc>
                <a:spcPct val="100000"/>
              </a:lnSpc>
              <a:buFont typeface="Arial" panose="020B0604020202020204" pitchFamily="34" charset="0"/>
              <a:buChar char="•"/>
            </a:pPr>
            <a:r>
              <a:rPr lang="en-US" sz="2400" spc="-1" dirty="0">
                <a:solidFill>
                  <a:srgbClr val="000000"/>
                </a:solidFill>
                <a:latin typeface="Arial"/>
                <a:ea typeface="DejaVu Sans"/>
              </a:rPr>
              <a:t>Email: </a:t>
            </a:r>
            <a:r>
              <a:rPr lang="en-US" sz="2400" spc="-1" dirty="0">
                <a:solidFill>
                  <a:srgbClr val="0070C0"/>
                </a:solidFill>
                <a:latin typeface="Arial"/>
                <a:ea typeface="DejaVu Sans"/>
                <a:hlinkClick r:id="rId4">
                  <a:extLst>
                    <a:ext uri="{A12FA001-AC4F-418D-AE19-62706E023703}">
                      <ahyp:hlinkClr xmlns:ahyp="http://schemas.microsoft.com/office/drawing/2018/hyperlinkcolor" val="tx"/>
                    </a:ext>
                  </a:extLst>
                </a:hlinkClick>
              </a:rPr>
              <a:t>hunterll@seminolestate.edu</a:t>
            </a:r>
            <a:r>
              <a:rPr lang="en-US" sz="2400" spc="-1" dirty="0">
                <a:solidFill>
                  <a:srgbClr val="0070C0"/>
                </a:solidFill>
                <a:latin typeface="Arial"/>
                <a:ea typeface="DejaVu Sans"/>
              </a:rPr>
              <a:t> </a:t>
            </a:r>
          </a:p>
          <a:p>
            <a:pPr marL="342900" indent="-342900">
              <a:lnSpc>
                <a:spcPct val="100000"/>
              </a:lnSpc>
              <a:buFont typeface="Arial" panose="020B0604020202020204" pitchFamily="34" charset="0"/>
              <a:buChar char="•"/>
            </a:pPr>
            <a:r>
              <a:rPr lang="en-US" sz="2400" spc="-1" dirty="0">
                <a:solidFill>
                  <a:srgbClr val="000000"/>
                </a:solidFill>
                <a:latin typeface="Arial"/>
                <a:ea typeface="DejaVu Sans"/>
              </a:rPr>
              <a:t>Ph: 407.404.6158</a:t>
            </a:r>
          </a:p>
          <a:p>
            <a:pPr>
              <a:lnSpc>
                <a:spcPct val="100000"/>
              </a:lnSpc>
            </a:pPr>
            <a:endParaRPr lang="en-US" sz="2400" spc="-1" dirty="0">
              <a:solidFill>
                <a:srgbClr val="000000"/>
              </a:solidFill>
              <a:latin typeface="Arial"/>
              <a:ea typeface="DejaVu Sans"/>
            </a:endParaRPr>
          </a:p>
          <a:p>
            <a:pPr>
              <a:lnSpc>
                <a:spcPct val="100000"/>
              </a:lnSpc>
            </a:pPr>
            <a:r>
              <a:rPr lang="en-US" sz="2400" b="0" u="sng" strike="noStrike" spc="-1" dirty="0">
                <a:solidFill>
                  <a:srgbClr val="000000"/>
                </a:solidFill>
                <a:uFillTx/>
                <a:latin typeface="Arial"/>
                <a:ea typeface="DejaVu Sans"/>
              </a:rPr>
              <a:t>Ms. Susan Kitner – Nursing Admissions</a:t>
            </a:r>
            <a:endParaRPr lang="en-US" sz="2400" b="0" strike="noStrike" spc="-1" dirty="0">
              <a:latin typeface="Arial"/>
            </a:endParaRPr>
          </a:p>
          <a:p>
            <a:pPr marL="285840" indent="-284760">
              <a:lnSpc>
                <a:spcPct val="100000"/>
              </a:lnSpc>
              <a:buClr>
                <a:srgbClr val="000000"/>
              </a:buClr>
              <a:buFont typeface="Arial"/>
              <a:buChar char="•"/>
            </a:pPr>
            <a:r>
              <a:rPr lang="en-US" sz="2400" b="0" strike="noStrike" spc="-1" dirty="0">
                <a:latin typeface="Arial"/>
                <a:ea typeface="DejaVu Sans"/>
              </a:rPr>
              <a:t>Email:  </a:t>
            </a:r>
            <a:r>
              <a:rPr lang="en-US" sz="2400" b="0" u="sng" strike="noStrike" spc="-1" dirty="0">
                <a:solidFill>
                  <a:srgbClr val="0070C0"/>
                </a:solidFill>
                <a:uFillTx/>
                <a:latin typeface="Arial"/>
                <a:ea typeface="DejaVu Sans"/>
                <a:hlinkClick r:id="rId5">
                  <a:extLst>
                    <a:ext uri="{A12FA001-AC4F-418D-AE19-62706E023703}">
                      <ahyp:hlinkClr xmlns:ahyp="http://schemas.microsoft.com/office/drawing/2018/hyperlinkcolor" val="tx"/>
                    </a:ext>
                  </a:extLst>
                </a:hlinkClick>
              </a:rPr>
              <a:t>nursing@seminolestate.edu</a:t>
            </a:r>
            <a:endParaRPr lang="en-US" sz="2400" b="0" u="sng" strike="noStrike" spc="-1" dirty="0">
              <a:solidFill>
                <a:srgbClr val="0070C0"/>
              </a:solidFill>
              <a:uFillTx/>
              <a:latin typeface="Arial"/>
              <a:ea typeface="DejaVu Sans"/>
            </a:endParaRPr>
          </a:p>
          <a:p>
            <a:pPr marL="285840" indent="-284760">
              <a:lnSpc>
                <a:spcPct val="100000"/>
              </a:lnSpc>
              <a:buClr>
                <a:srgbClr val="000000"/>
              </a:buClr>
              <a:buFont typeface="Arial"/>
              <a:buChar char="•"/>
            </a:pPr>
            <a:r>
              <a:rPr lang="en-US" sz="2400" spc="-1" dirty="0">
                <a:latin typeface="Arial"/>
                <a:ea typeface="DejaVu Sans"/>
              </a:rPr>
              <a:t>Ph:  407.404.6196</a:t>
            </a:r>
            <a:endParaRPr lang="en-US" sz="2400" b="0" strike="noStrike" spc="-1" dirty="0">
              <a:uFillTx/>
              <a:latin typeface="Arial"/>
              <a:ea typeface="DejaVu Sans"/>
            </a:endParaRPr>
          </a:p>
          <a:p>
            <a:pPr marL="1080">
              <a:lnSpc>
                <a:spcPct val="100000"/>
              </a:lnSpc>
              <a:buClr>
                <a:srgbClr val="000000"/>
              </a:buClr>
            </a:pPr>
            <a:endParaRPr lang="en-US" sz="2400" b="0" strike="noStrike" spc="-1" dirty="0">
              <a:latin typeface="Arial"/>
            </a:endParaRPr>
          </a:p>
          <a:p>
            <a:pPr>
              <a:lnSpc>
                <a:spcPct val="100000"/>
              </a:lnSpc>
            </a:pPr>
            <a:endParaRPr lang="en-US" sz="2400" b="0" strike="noStrike" spc="-1" dirty="0">
              <a:latin typeface="Arial"/>
            </a:endParaRPr>
          </a:p>
          <a:p>
            <a:pPr marL="1080">
              <a:lnSpc>
                <a:spcPct val="100000"/>
              </a:lnSpc>
              <a:buClr>
                <a:srgbClr val="000000"/>
              </a:buClr>
            </a:pPr>
            <a:endParaRPr lang="en-US" sz="2400" b="0" strike="noStrike" spc="-1" dirty="0">
              <a:latin typeface="Arial"/>
            </a:endParaRPr>
          </a:p>
          <a:p>
            <a:pPr marL="1080">
              <a:lnSpc>
                <a:spcPct val="100000"/>
              </a:lnSpc>
              <a:buClr>
                <a:srgbClr val="000000"/>
              </a:buClr>
            </a:pPr>
            <a:endParaRPr lang="en-US" sz="2400" b="0" strike="noStrike" spc="-1" dirty="0">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a:extLst>
            <a:ext uri="{FF2B5EF4-FFF2-40B4-BE49-F238E27FC236}">
              <a16:creationId xmlns:a16="http://schemas.microsoft.com/office/drawing/2014/main" id="{739AA4DA-93F8-BF69-3E03-6F22C1ABE4BB}"/>
            </a:ext>
          </a:extLst>
        </p:cNvPr>
        <p:cNvGrpSpPr/>
        <p:nvPr/>
      </p:nvGrpSpPr>
      <p:grpSpPr>
        <a:xfrm>
          <a:off x="0" y="0"/>
          <a:ext cx="0" cy="0"/>
          <a:chOff x="0" y="0"/>
          <a:chExt cx="0" cy="0"/>
        </a:xfrm>
      </p:grpSpPr>
      <p:sp>
        <p:nvSpPr>
          <p:cNvPr id="287" name="CustomShape 1">
            <a:extLst>
              <a:ext uri="{FF2B5EF4-FFF2-40B4-BE49-F238E27FC236}">
                <a16:creationId xmlns:a16="http://schemas.microsoft.com/office/drawing/2014/main" id="{F23EB03B-FB38-DDD5-44EB-84F3BE3C56B3}"/>
              </a:ext>
            </a:extLst>
          </p:cNvPr>
          <p:cNvSpPr>
            <a:spLocks noGrp="1"/>
          </p:cNvSpPr>
          <p:nvPr>
            <p:ph type="title" idx="4294967295"/>
          </p:nvPr>
        </p:nvSpPr>
        <p:spPr>
          <a:xfrm>
            <a:off x="231120" y="293552"/>
            <a:ext cx="8228520" cy="1141920"/>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 normalizeH="0" baseline="0" noProof="0" dirty="0">
                <a:ln>
                  <a:noFill/>
                </a:ln>
                <a:solidFill>
                  <a:srgbClr val="FFFFFF"/>
                </a:solidFill>
                <a:effectLst/>
                <a:uLnTx/>
                <a:uFillTx/>
                <a:latin typeface="Calibri"/>
                <a:ea typeface="DejaVu Sans"/>
                <a:cs typeface="+mn-cs"/>
              </a:rPr>
              <a:t>1. Apply to the College</a:t>
            </a:r>
            <a:endParaRPr kumimoji="0" lang="en-US" sz="5400" b="0" i="0" u="none" strike="noStrike" kern="1200" cap="none" spc="-1" normalizeH="0" baseline="0" noProof="0" dirty="0">
              <a:ln>
                <a:noFill/>
              </a:ln>
              <a:solidFill>
                <a:schemeClr val="tx1"/>
              </a:solidFill>
              <a:effectLst/>
              <a:uLnTx/>
              <a:uFillTx/>
              <a:latin typeface="Arial"/>
              <a:ea typeface="+mn-ea"/>
              <a:cs typeface="+mn-cs"/>
            </a:endParaRPr>
          </a:p>
        </p:txBody>
      </p:sp>
      <p:sp>
        <p:nvSpPr>
          <p:cNvPr id="288" name="CustomShape 2">
            <a:extLst>
              <a:ext uri="{FF2B5EF4-FFF2-40B4-BE49-F238E27FC236}">
                <a16:creationId xmlns:a16="http://schemas.microsoft.com/office/drawing/2014/main" id="{F7835AC3-EF8C-F7C4-E401-8D33A99FD9BF}"/>
              </a:ext>
            </a:extLst>
          </p:cNvPr>
          <p:cNvSpPr/>
          <p:nvPr/>
        </p:nvSpPr>
        <p:spPr>
          <a:xfrm>
            <a:off x="388256" y="1773044"/>
            <a:ext cx="8606627" cy="322423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marL="1080">
              <a:lnSpc>
                <a:spcPct val="100000"/>
              </a:lnSpc>
              <a:spcBef>
                <a:spcPts val="519"/>
              </a:spcBef>
              <a:buClr>
                <a:srgbClr val="3F5898"/>
              </a:buClr>
            </a:pPr>
            <a:r>
              <a:rPr lang="en-US" sz="4500" b="0"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rPr>
              <a:t>Complete Seminole State College admission application</a:t>
            </a:r>
          </a:p>
          <a:p>
            <a:pPr marL="1080">
              <a:lnSpc>
                <a:spcPct val="100000"/>
              </a:lnSpc>
              <a:spcBef>
                <a:spcPts val="519"/>
              </a:spcBef>
              <a:buClr>
                <a:srgbClr val="3F5898"/>
              </a:buClr>
            </a:pPr>
            <a:endParaRPr lang="en-US" sz="4500" b="0"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8280" lvl="1">
              <a:spcBef>
                <a:spcPts val="519"/>
              </a:spcBef>
              <a:buClr>
                <a:srgbClr val="3F5898"/>
              </a:buClr>
            </a:pPr>
            <a:r>
              <a:rPr lang="en-US" sz="4500" spc="-1" dirty="0">
                <a:solidFill>
                  <a:srgbClr val="002060"/>
                </a:solidFill>
                <a:latin typeface="Calibri" panose="020F0502020204030204" pitchFamily="34" charset="0"/>
                <a:ea typeface="Calibri" panose="020F0502020204030204" pitchFamily="34" charset="0"/>
                <a:cs typeface="Calibri" panose="020F0502020204030204" pitchFamily="34" charset="0"/>
              </a:rPr>
              <a:t>- Transfer students:  Submit admission application </a:t>
            </a:r>
            <a:r>
              <a:rPr lang="en-US" sz="4500" b="1" u="sng" spc="-1" dirty="0">
                <a:solidFill>
                  <a:srgbClr val="002060"/>
                </a:solidFill>
                <a:latin typeface="Calibri" panose="020F0502020204030204" pitchFamily="34" charset="0"/>
                <a:ea typeface="Calibri" panose="020F0502020204030204" pitchFamily="34" charset="0"/>
                <a:cs typeface="Calibri" panose="020F0502020204030204" pitchFamily="34" charset="0"/>
              </a:rPr>
              <a:t>3</a:t>
            </a:r>
            <a:r>
              <a:rPr lang="en-US" sz="4500" b="1" u="sng"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rPr>
              <a:t> months</a:t>
            </a:r>
            <a:r>
              <a:rPr lang="en-US" sz="4500" b="0"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500" spc="-1" dirty="0">
                <a:solidFill>
                  <a:srgbClr val="002060"/>
                </a:solidFill>
                <a:latin typeface="Calibri" panose="020F0502020204030204" pitchFamily="34" charset="0"/>
                <a:ea typeface="Calibri" panose="020F0502020204030204" pitchFamily="34" charset="0"/>
                <a:cs typeface="Calibri" panose="020F0502020204030204" pitchFamily="34" charset="0"/>
              </a:rPr>
              <a:t>prior to </a:t>
            </a:r>
            <a:r>
              <a:rPr lang="en-US" sz="4500" b="0"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rPr>
              <a:t>applying to the nursing program</a:t>
            </a:r>
          </a:p>
          <a:p>
            <a:pPr marL="458280" lvl="1">
              <a:spcBef>
                <a:spcPts val="519"/>
              </a:spcBef>
              <a:buClr>
                <a:srgbClr val="3F5898"/>
              </a:buClr>
            </a:pPr>
            <a:endParaRPr lang="en-US" sz="4500" spc="-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8280" lvl="1">
              <a:spcBef>
                <a:spcPts val="519"/>
              </a:spcBef>
              <a:buClr>
                <a:srgbClr val="3F5898"/>
              </a:buClr>
            </a:pPr>
            <a:endParaRPr lang="en-US" sz="4500" spc="-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8280" lvl="1">
              <a:spcBef>
                <a:spcPts val="519"/>
              </a:spcBef>
              <a:buClr>
                <a:srgbClr val="3F5898"/>
              </a:buClr>
            </a:pPr>
            <a:r>
              <a:rPr lang="en-US" sz="4500" spc="-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500" u="sng" spc="-1" dirty="0">
                <a:solidFill>
                  <a:srgbClr val="002060"/>
                </a:solidFill>
                <a:latin typeface="Calibri" panose="020F0502020204030204" pitchFamily="34" charset="0"/>
                <a:ea typeface="Calibri" panose="020F0502020204030204" pitchFamily="34" charset="0"/>
                <a:cs typeface="Calibri" panose="020F0502020204030204" pitchFamily="34" charset="0"/>
              </a:rPr>
              <a:t>Associate of Science-Nursing (AS/RN): </a:t>
            </a:r>
            <a:endParaRPr lang="en-US" sz="4500" b="0" u="sng"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1601280" lvl="2" indent="-685800">
              <a:spcBef>
                <a:spcPts val="519"/>
              </a:spcBef>
              <a:buClr>
                <a:srgbClr val="3F5898"/>
              </a:buClr>
              <a:buFont typeface="Arial" panose="020B0604020202020204" pitchFamily="34" charset="0"/>
              <a:buChar char="•"/>
            </a:pPr>
            <a:r>
              <a:rPr lang="en-US" sz="4800" spc="-1" dirty="0">
                <a:solidFill>
                  <a:srgbClr val="002060"/>
                </a:solidFill>
                <a:latin typeface="Calibri" panose="020F0502020204030204" pitchFamily="34" charset="0"/>
                <a:ea typeface="Calibri" panose="020F0502020204030204" pitchFamily="34" charset="0"/>
                <a:cs typeface="Calibri" panose="020F0502020204030204" pitchFamily="34" charset="0"/>
              </a:rPr>
              <a:t>Select degree seeking, the “degree to go directly into the workforce” (Associate of Science), then select Nursing (students that plan to apply to the concurrent program must be AS-RN degree seeking when they submit a nursing application.</a:t>
            </a:r>
          </a:p>
          <a:p>
            <a:pPr marL="1601280" lvl="2" indent="-685800">
              <a:spcBef>
                <a:spcPts val="519"/>
              </a:spcBef>
              <a:buClr>
                <a:srgbClr val="3F5898"/>
              </a:buClr>
              <a:buFont typeface="Arial" panose="020B0604020202020204" pitchFamily="34" charset="0"/>
              <a:buChar char="•"/>
            </a:pPr>
            <a:endParaRPr lang="en-US" sz="4500" spc="-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915480" lvl="2">
              <a:spcBef>
                <a:spcPts val="519"/>
              </a:spcBef>
              <a:buClr>
                <a:srgbClr val="3F5898"/>
              </a:buClr>
            </a:pPr>
            <a:r>
              <a:rPr lang="en-US" sz="4500" u="sng" spc="-1" dirty="0">
                <a:solidFill>
                  <a:srgbClr val="002060"/>
                </a:solidFill>
                <a:latin typeface="Calibri" panose="020F0502020204030204" pitchFamily="34" charset="0"/>
                <a:ea typeface="Calibri" panose="020F0502020204030204" pitchFamily="34" charset="0"/>
                <a:cs typeface="Calibri" panose="020F0502020204030204" pitchFamily="34" charset="0"/>
              </a:rPr>
              <a:t>Associate of Arts – Pre-Nursing</a:t>
            </a:r>
            <a:r>
              <a:rPr lang="en-US" sz="4500" spc="-1"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marL="1601280" lvl="2" indent="-685800">
              <a:spcBef>
                <a:spcPts val="519"/>
              </a:spcBef>
              <a:buClr>
                <a:srgbClr val="3F5898"/>
              </a:buClr>
              <a:buFont typeface="Arial" panose="020B0604020202020204" pitchFamily="34" charset="0"/>
              <a:buChar char="•"/>
            </a:pPr>
            <a:r>
              <a:rPr lang="en-US" sz="4500" b="0"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rPr>
              <a:t>First time in college or transfer students planning to apply t</a:t>
            </a:r>
            <a:r>
              <a:rPr lang="en-US" sz="4500" spc="-1" dirty="0">
                <a:solidFill>
                  <a:srgbClr val="002060"/>
                </a:solidFill>
                <a:latin typeface="Calibri" panose="020F0502020204030204" pitchFamily="34" charset="0"/>
                <a:ea typeface="Calibri" panose="020F0502020204030204" pitchFamily="34" charset="0"/>
                <a:cs typeface="Calibri" panose="020F0502020204030204" pitchFamily="34" charset="0"/>
              </a:rPr>
              <a:t>o the concurrent program</a:t>
            </a:r>
          </a:p>
          <a:p>
            <a:pPr marL="458280" lvl="1">
              <a:spcBef>
                <a:spcPts val="519"/>
              </a:spcBef>
              <a:buClr>
                <a:srgbClr val="3F5898"/>
              </a:buClr>
            </a:pPr>
            <a:endParaRPr lang="en-US" sz="4500" b="0"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8280" lvl="1">
              <a:spcBef>
                <a:spcPts val="519"/>
              </a:spcBef>
              <a:buClr>
                <a:srgbClr val="3F5898"/>
              </a:buClr>
            </a:pPr>
            <a:endParaRPr lang="en-US" sz="4500" b="0"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8280" lvl="1" algn="ctr">
              <a:spcBef>
                <a:spcPts val="519"/>
              </a:spcBef>
              <a:buClr>
                <a:srgbClr val="3F5898"/>
              </a:buClr>
            </a:pPr>
            <a:r>
              <a:rPr lang="en-US" sz="4500" b="0"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rPr>
              <a:t>           DO NOT select the SSC RN-to-BSN program </a:t>
            </a:r>
          </a:p>
          <a:p>
            <a:pPr marL="458280" lvl="1" algn="ctr">
              <a:spcBef>
                <a:spcPts val="519"/>
              </a:spcBef>
              <a:buClr>
                <a:srgbClr val="3F5898"/>
              </a:buClr>
            </a:pPr>
            <a:r>
              <a:rPr lang="en-US" sz="4500" b="0"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rPr>
              <a:t>(this </a:t>
            </a:r>
            <a:r>
              <a:rPr lang="en-US" sz="4500" spc="-1" dirty="0">
                <a:solidFill>
                  <a:srgbClr val="002060"/>
                </a:solidFill>
                <a:latin typeface="Calibri" panose="020F0502020204030204" pitchFamily="34" charset="0"/>
                <a:ea typeface="Calibri" panose="020F0502020204030204" pitchFamily="34" charset="0"/>
                <a:cs typeface="Calibri" panose="020F0502020204030204" pitchFamily="34" charset="0"/>
              </a:rPr>
              <a:t>degree is AFTER you earn your AS-RN or have an RN license)</a:t>
            </a:r>
            <a:endParaRPr lang="en-US" sz="4500" b="0"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915480" lvl="2">
              <a:lnSpc>
                <a:spcPct val="100000"/>
              </a:lnSpc>
              <a:spcBef>
                <a:spcPts val="360"/>
              </a:spcBef>
              <a:buClr>
                <a:srgbClr val="3F5898"/>
              </a:buClr>
            </a:pPr>
            <a:endParaRPr lang="en-US" b="1" u="sng" spc="-1" dirty="0">
              <a:solidFill>
                <a:srgbClr val="3F5898"/>
              </a:solidFill>
              <a:latin typeface="Calibri"/>
            </a:endParaRPr>
          </a:p>
        </p:txBody>
      </p:sp>
    </p:spTree>
    <p:extLst>
      <p:ext uri="{BB962C8B-B14F-4D97-AF65-F5344CB8AC3E}">
        <p14:creationId xmlns:p14="http://schemas.microsoft.com/office/powerpoint/2010/main" val="2739757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58" name="CustomShape 1"/>
          <p:cNvSpPr>
            <a:spLocks noGrp="1"/>
          </p:cNvSpPr>
          <p:nvPr>
            <p:ph type="title" idx="4294967295"/>
          </p:nvPr>
        </p:nvSpPr>
        <p:spPr>
          <a:xfrm>
            <a:off x="345600" y="541440"/>
            <a:ext cx="7014424" cy="1484584"/>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 normalizeH="0" baseline="0" noProof="0" dirty="0">
                <a:ln>
                  <a:noFill/>
                </a:ln>
                <a:solidFill>
                  <a:srgbClr val="526DB0"/>
                </a:solidFill>
                <a:effectLst/>
                <a:uLnTx/>
                <a:uFillTx/>
                <a:latin typeface="Calibri"/>
                <a:ea typeface="DejaVu Sans"/>
                <a:cs typeface="+mn-cs"/>
              </a:rPr>
              <a:t>APPLICATION SUBMISSION</a:t>
            </a:r>
            <a:endParaRPr kumimoji="0" lang="en-US" sz="4400" b="0" i="0" u="none" strike="noStrike" kern="1200" cap="none" spc="-1" normalizeH="0" baseline="0" noProof="0" dirty="0">
              <a:ln>
                <a:noFill/>
              </a:ln>
              <a:solidFill>
                <a:schemeClr val="tx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 normalizeH="0" baseline="0" noProof="0" dirty="0">
                <a:ln>
                  <a:noFill/>
                </a:ln>
                <a:solidFill>
                  <a:srgbClr val="526DB0"/>
                </a:solidFill>
                <a:effectLst/>
                <a:uLnTx/>
                <a:uFillTx/>
                <a:latin typeface="Calibri"/>
                <a:ea typeface="DejaVu Sans"/>
                <a:cs typeface="+mn-cs"/>
              </a:rPr>
              <a:t>DATES</a:t>
            </a:r>
            <a:endParaRPr kumimoji="0" lang="en-US" sz="4400" b="0" i="0" u="none" strike="noStrike" kern="1200" cap="none" spc="-1" normalizeH="0" baseline="0" noProof="0" dirty="0">
              <a:ln>
                <a:noFill/>
              </a:ln>
              <a:solidFill>
                <a:schemeClr val="tx1"/>
              </a:solidFill>
              <a:effectLst/>
              <a:uLnTx/>
              <a:uFillTx/>
              <a:latin typeface="Arial"/>
              <a:ea typeface="+mn-ea"/>
              <a:cs typeface="+mn-cs"/>
            </a:endParaRPr>
          </a:p>
        </p:txBody>
      </p:sp>
      <p:sp>
        <p:nvSpPr>
          <p:cNvPr id="259" name="CustomShape 2">
            <a:extLst>
              <a:ext uri="{C183D7F6-B498-43B3-948B-1728B52AA6E4}">
                <adec:decorative xmlns:adec="http://schemas.microsoft.com/office/drawing/2017/decorative" val="1"/>
              </a:ext>
            </a:extLst>
          </p:cNvPr>
          <p:cNvSpPr/>
          <p:nvPr/>
        </p:nvSpPr>
        <p:spPr>
          <a:xfrm>
            <a:off x="111226" y="541440"/>
            <a:ext cx="8883374" cy="404820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dirty="0"/>
          </a:p>
        </p:txBody>
      </p:sp>
      <p:graphicFrame>
        <p:nvGraphicFramePr>
          <p:cNvPr id="260" name="Table 3"/>
          <p:cNvGraphicFramePr/>
          <p:nvPr>
            <p:extLst>
              <p:ext uri="{D42A27DB-BD31-4B8C-83A1-F6EECF244321}">
                <p14:modId xmlns:p14="http://schemas.microsoft.com/office/powerpoint/2010/main" val="1480331224"/>
              </p:ext>
            </p:extLst>
          </p:nvPr>
        </p:nvGraphicFramePr>
        <p:xfrm>
          <a:off x="0" y="2160149"/>
          <a:ext cx="8439148" cy="2109776"/>
        </p:xfrm>
        <a:graphic>
          <a:graphicData uri="http://schemas.openxmlformats.org/drawingml/2006/table">
            <a:tbl>
              <a:tblPr firstRow="1"/>
              <a:tblGrid>
                <a:gridCol w="1239889">
                  <a:extLst>
                    <a:ext uri="{9D8B030D-6E8A-4147-A177-3AD203B41FA5}">
                      <a16:colId xmlns:a16="http://schemas.microsoft.com/office/drawing/2014/main" val="20000"/>
                    </a:ext>
                  </a:extLst>
                </a:gridCol>
                <a:gridCol w="2136357">
                  <a:extLst>
                    <a:ext uri="{9D8B030D-6E8A-4147-A177-3AD203B41FA5}">
                      <a16:colId xmlns:a16="http://schemas.microsoft.com/office/drawing/2014/main" val="20001"/>
                    </a:ext>
                  </a:extLst>
                </a:gridCol>
                <a:gridCol w="2164910">
                  <a:extLst>
                    <a:ext uri="{9D8B030D-6E8A-4147-A177-3AD203B41FA5}">
                      <a16:colId xmlns:a16="http://schemas.microsoft.com/office/drawing/2014/main" val="20002"/>
                    </a:ext>
                  </a:extLst>
                </a:gridCol>
                <a:gridCol w="2897992">
                  <a:extLst>
                    <a:ext uri="{9D8B030D-6E8A-4147-A177-3AD203B41FA5}">
                      <a16:colId xmlns:a16="http://schemas.microsoft.com/office/drawing/2014/main" val="20003"/>
                    </a:ext>
                  </a:extLst>
                </a:gridCol>
              </a:tblGrid>
              <a:tr h="900699">
                <a:tc>
                  <a:txBody>
                    <a:bodyPr/>
                    <a:lstStyle/>
                    <a:p>
                      <a:endParaRPr lang="en-US" dirty="0"/>
                    </a:p>
                  </a:txBody>
                  <a:tcPr>
                    <a:lnL w="12240">
                      <a:solidFill>
                        <a:srgbClr val="FFFFFF"/>
                      </a:solidFill>
                    </a:lnL>
                    <a:lnR w="12240">
                      <a:solidFill>
                        <a:srgbClr val="FFFFFF"/>
                      </a:solidFill>
                    </a:lnR>
                    <a:lnT w="12240">
                      <a:solidFill>
                        <a:srgbClr val="FFFFFF"/>
                      </a:solidFill>
                    </a:lnT>
                    <a:lnB w="12240">
                      <a:solidFill>
                        <a:srgbClr val="FFFFFF"/>
                      </a:solidFill>
                    </a:lnB>
                    <a:solidFill>
                      <a:srgbClr val="F5C201"/>
                    </a:solidFill>
                  </a:tcPr>
                </a:tc>
                <a:tc>
                  <a:txBody>
                    <a:bodyPr/>
                    <a:lstStyle/>
                    <a:p>
                      <a:pPr algn="ctr">
                        <a:lnSpc>
                          <a:spcPct val="100000"/>
                        </a:lnSpc>
                        <a:tabLst>
                          <a:tab pos="0" algn="l"/>
                        </a:tabLst>
                      </a:pPr>
                      <a:endParaRPr lang="en-US" sz="1800" b="0" strike="noStrike" spc="-1" dirty="0">
                        <a:solidFill>
                          <a:schemeClr val="tx2"/>
                        </a:solidFill>
                        <a:latin typeface="Calibri"/>
                      </a:endParaRPr>
                    </a:p>
                    <a:p>
                      <a:pPr algn="ctr">
                        <a:lnSpc>
                          <a:spcPct val="100000"/>
                        </a:lnSpc>
                        <a:tabLst>
                          <a:tab pos="0" algn="l"/>
                        </a:tabLst>
                      </a:pPr>
                      <a:r>
                        <a:rPr lang="en-US" sz="1800" b="0" strike="noStrike" spc="-1" dirty="0">
                          <a:solidFill>
                            <a:schemeClr val="tx2"/>
                          </a:solidFill>
                          <a:latin typeface="Calibri"/>
                        </a:rPr>
                        <a:t>Summer 2026 Admit</a:t>
                      </a:r>
                      <a:endParaRPr lang="en-US" sz="1800" b="0" strike="noStrike" spc="-1" dirty="0">
                        <a:solidFill>
                          <a:schemeClr val="tx2"/>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5C201"/>
                    </a:solidFill>
                  </a:tcPr>
                </a:tc>
                <a:tc>
                  <a:txBody>
                    <a:bodyPr/>
                    <a:lstStyle/>
                    <a:p>
                      <a:pPr algn="ctr">
                        <a:lnSpc>
                          <a:spcPct val="100000"/>
                        </a:lnSpc>
                      </a:pPr>
                      <a:endParaRPr lang="en-US" sz="1800" b="0" strike="noStrike" spc="-1" dirty="0">
                        <a:solidFill>
                          <a:schemeClr val="tx2"/>
                        </a:solidFill>
                        <a:latin typeface="Arial"/>
                      </a:endParaRPr>
                    </a:p>
                    <a:p>
                      <a:pPr algn="ctr">
                        <a:lnSpc>
                          <a:spcPct val="100000"/>
                        </a:lnSpc>
                      </a:pPr>
                      <a:r>
                        <a:rPr lang="en-US" sz="1800" b="0" strike="noStrike" spc="-1" dirty="0">
                          <a:solidFill>
                            <a:schemeClr val="tx2"/>
                          </a:solidFill>
                          <a:latin typeface="Calibri"/>
                        </a:rPr>
                        <a:t> Fall 2026 Admit</a:t>
                      </a:r>
                      <a:endParaRPr lang="en-US" sz="1800" b="0" strike="noStrike" spc="-1" dirty="0">
                        <a:solidFill>
                          <a:schemeClr val="tx2"/>
                        </a:solidFill>
                        <a:latin typeface="Arial"/>
                      </a:endParaRPr>
                    </a:p>
                    <a:p>
                      <a:pPr algn="ctr">
                        <a:lnSpc>
                          <a:spcPct val="100000"/>
                        </a:lnSpc>
                        <a:tabLst>
                          <a:tab pos="0" algn="l"/>
                        </a:tabLst>
                      </a:pPr>
                      <a:endParaRPr lang="en-US" sz="1800" b="0" strike="noStrike" spc="-1" dirty="0">
                        <a:solidFill>
                          <a:schemeClr val="tx2"/>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5C201"/>
                    </a:solidFill>
                  </a:tcPr>
                </a:tc>
                <a:tc>
                  <a:txBody>
                    <a:bodyPr/>
                    <a:lstStyle/>
                    <a:p>
                      <a:pPr algn="ctr">
                        <a:lnSpc>
                          <a:spcPct val="100000"/>
                        </a:lnSpc>
                      </a:pPr>
                      <a:br>
                        <a:rPr dirty="0">
                          <a:solidFill>
                            <a:schemeClr val="tx2"/>
                          </a:solidFill>
                        </a:rPr>
                      </a:br>
                      <a:r>
                        <a:rPr lang="en-US" sz="1800" b="0" strike="noStrike" spc="-1" dirty="0">
                          <a:solidFill>
                            <a:schemeClr val="tx2"/>
                          </a:solidFill>
                          <a:latin typeface="Calibri"/>
                        </a:rPr>
                        <a:t> Spring 2027 Admit</a:t>
                      </a:r>
                      <a:endParaRPr lang="en-US" sz="1800" b="0" strike="noStrike" spc="-1" dirty="0">
                        <a:solidFill>
                          <a:schemeClr val="tx2"/>
                        </a:solidFill>
                        <a:latin typeface="Arial"/>
                      </a:endParaRPr>
                    </a:p>
                    <a:p>
                      <a:pPr algn="ctr">
                        <a:lnSpc>
                          <a:spcPct val="100000"/>
                        </a:lnSpc>
                      </a:pPr>
                      <a:endParaRPr lang="en-US" sz="1800" b="0" strike="noStrike" spc="-1" dirty="0">
                        <a:solidFill>
                          <a:schemeClr val="tx2"/>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5C201"/>
                    </a:solidFill>
                  </a:tcPr>
                </a:tc>
                <a:extLst>
                  <a:ext uri="{0D108BD9-81ED-4DB2-BD59-A6C34878D82A}">
                    <a16:rowId xmlns:a16="http://schemas.microsoft.com/office/drawing/2014/main" val="10000"/>
                  </a:ext>
                </a:extLst>
              </a:tr>
              <a:tr h="1195376">
                <a:tc>
                  <a:txBody>
                    <a:bodyPr/>
                    <a:lstStyle/>
                    <a:p>
                      <a:pPr algn="ctr">
                        <a:lnSpc>
                          <a:spcPct val="100000"/>
                        </a:lnSpc>
                      </a:pPr>
                      <a:r>
                        <a:rPr lang="en-US" sz="1800" b="0" strike="noStrike" spc="-1" dirty="0">
                          <a:solidFill>
                            <a:srgbClr val="00529B"/>
                          </a:solidFill>
                          <a:latin typeface="Calibri"/>
                        </a:rPr>
                        <a:t>Nursing</a:t>
                      </a:r>
                      <a:endParaRPr lang="en-US" sz="1800" b="0" strike="noStrike" spc="-1" dirty="0">
                        <a:latin typeface="Arial"/>
                      </a:endParaRPr>
                    </a:p>
                    <a:p>
                      <a:pPr algn="ctr">
                        <a:lnSpc>
                          <a:spcPct val="100000"/>
                        </a:lnSpc>
                      </a:pPr>
                      <a:r>
                        <a:rPr lang="en-US" sz="1800" b="0" strike="noStrike" spc="-1" dirty="0">
                          <a:solidFill>
                            <a:srgbClr val="00529B"/>
                          </a:solidFill>
                          <a:latin typeface="Calibri"/>
                        </a:rPr>
                        <a:t>Application Deadlines</a:t>
                      </a:r>
                      <a:endParaRPr lang="en-US" sz="18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6D7D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800" b="0" strike="noStrike" spc="-1" dirty="0">
                          <a:solidFill>
                            <a:srgbClr val="00529B"/>
                          </a:solidFill>
                          <a:latin typeface="Calibri"/>
                        </a:rPr>
                        <a:t>January 19-25, 2026</a:t>
                      </a:r>
                      <a:endParaRPr lang="en-US" sz="1800" b="0" strike="noStrike" spc="-1" dirty="0">
                        <a:latin typeface="Arial"/>
                      </a:endParaRPr>
                    </a:p>
                    <a:p>
                      <a:pPr algn="ctr">
                        <a:lnSpc>
                          <a:spcPct val="100000"/>
                        </a:lnSpc>
                        <a:tabLst>
                          <a:tab pos="0" algn="l"/>
                        </a:tabLst>
                      </a:pPr>
                      <a:r>
                        <a:rPr lang="en-US" sz="1800" b="0" strike="noStrike" spc="-1" dirty="0">
                          <a:solidFill>
                            <a:srgbClr val="00529B"/>
                          </a:solidFill>
                          <a:latin typeface="Calibri"/>
                        </a:rPr>
                        <a:t>(full-time &amp; part-time programs)</a:t>
                      </a:r>
                      <a:endParaRPr lang="en-US" sz="18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6D7DE"/>
                    </a:solidFill>
                  </a:tcPr>
                </a:tc>
                <a:tc>
                  <a:txBody>
                    <a:bodyPr/>
                    <a:lstStyle/>
                    <a:p>
                      <a:pPr algn="ctr">
                        <a:lnSpc>
                          <a:spcPct val="100000"/>
                        </a:lnSpc>
                        <a:tabLst>
                          <a:tab pos="0" algn="l"/>
                        </a:tabLst>
                      </a:pPr>
                      <a:r>
                        <a:rPr lang="en-US" sz="1800" b="0" strike="noStrike" spc="-1" dirty="0">
                          <a:solidFill>
                            <a:srgbClr val="00529B"/>
                          </a:solidFill>
                          <a:latin typeface="Calibri"/>
                        </a:rPr>
                        <a:t>May 11-17, 2026</a:t>
                      </a:r>
                      <a:endParaRPr lang="en-US" sz="1800" b="0" strike="noStrike" spc="-1" dirty="0">
                        <a:latin typeface="Arial"/>
                      </a:endParaRPr>
                    </a:p>
                    <a:p>
                      <a:pPr algn="ctr">
                        <a:lnSpc>
                          <a:spcPct val="100000"/>
                        </a:lnSpc>
                        <a:tabLst>
                          <a:tab pos="0" algn="l"/>
                        </a:tabLst>
                      </a:pPr>
                      <a:r>
                        <a:rPr lang="en-US" sz="1800" b="0" strike="noStrike" spc="-1" dirty="0">
                          <a:solidFill>
                            <a:srgbClr val="00529B"/>
                          </a:solidFill>
                          <a:latin typeface="Calibri"/>
                        </a:rPr>
                        <a:t>(full-time &amp; part-time programs)</a:t>
                      </a:r>
                      <a:endParaRPr lang="en-US" sz="18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6D7DE"/>
                    </a:solidFill>
                  </a:tcPr>
                </a:tc>
                <a:tc>
                  <a:txBody>
                    <a:bodyPr/>
                    <a:lstStyle/>
                    <a:p>
                      <a:pPr algn="ctr">
                        <a:lnSpc>
                          <a:spcPct val="100000"/>
                        </a:lnSpc>
                        <a:tabLst>
                          <a:tab pos="0" algn="l"/>
                        </a:tabLst>
                      </a:pPr>
                      <a:r>
                        <a:rPr lang="en-US" sz="1800" b="0" strike="noStrike" spc="-1" dirty="0">
                          <a:solidFill>
                            <a:srgbClr val="00529B"/>
                          </a:solidFill>
                          <a:latin typeface="Calibri"/>
                        </a:rPr>
                        <a:t>August 24-30, 2026</a:t>
                      </a:r>
                      <a:endParaRPr lang="en-US" sz="1800" b="0" strike="noStrike" spc="-1" dirty="0">
                        <a:latin typeface="Arial"/>
                      </a:endParaRPr>
                    </a:p>
                    <a:p>
                      <a:pPr algn="ctr">
                        <a:lnSpc>
                          <a:spcPct val="100000"/>
                        </a:lnSpc>
                        <a:tabLst>
                          <a:tab pos="0" algn="l"/>
                        </a:tabLst>
                      </a:pPr>
                      <a:r>
                        <a:rPr lang="en-US" sz="1800" b="0" strike="noStrike" spc="-1" dirty="0">
                          <a:solidFill>
                            <a:srgbClr val="00529B"/>
                          </a:solidFill>
                          <a:latin typeface="Calibri"/>
                        </a:rPr>
                        <a:t>(full-time &amp; part-time programs)</a:t>
                      </a:r>
                      <a:endParaRPr lang="en-US" sz="18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6D7DE"/>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89" name="CustomShape 1">
            <a:extLst>
              <a:ext uri="{C183D7F6-B498-43B3-948B-1728B52AA6E4}">
                <adec:decorative xmlns:adec="http://schemas.microsoft.com/office/drawing/2017/decorative" val="1"/>
              </a:ext>
            </a:extLst>
          </p:cNvPr>
          <p:cNvSpPr/>
          <p:nvPr/>
        </p:nvSpPr>
        <p:spPr>
          <a:xfrm>
            <a:off x="251209" y="150372"/>
            <a:ext cx="6446520" cy="78632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4400" b="1" spc="-1" dirty="0">
                <a:solidFill>
                  <a:srgbClr val="00529B"/>
                </a:solidFill>
                <a:latin typeface="Calibri"/>
                <a:ea typeface="DejaVu Sans"/>
              </a:rPr>
              <a:t>2. </a:t>
            </a:r>
            <a:r>
              <a:rPr lang="en-US" sz="4400" b="1" strike="noStrike" spc="-1" dirty="0">
                <a:solidFill>
                  <a:srgbClr val="00529B"/>
                </a:solidFill>
                <a:latin typeface="Calibri"/>
                <a:ea typeface="DejaVu Sans"/>
              </a:rPr>
              <a:t>Submit Transcripts</a:t>
            </a:r>
            <a:endParaRPr lang="en-US" sz="4400" b="0" strike="noStrike" spc="-1" dirty="0">
              <a:latin typeface="Arial"/>
            </a:endParaRPr>
          </a:p>
        </p:txBody>
      </p:sp>
      <p:sp>
        <p:nvSpPr>
          <p:cNvPr id="290" name="CustomShape 2">
            <a:extLst>
              <a:ext uri="{C183D7F6-B498-43B3-948B-1728B52AA6E4}">
                <adec:decorative xmlns:adec="http://schemas.microsoft.com/office/drawing/2017/decorative" val="1"/>
              </a:ext>
            </a:extLst>
          </p:cNvPr>
          <p:cNvSpPr/>
          <p:nvPr/>
        </p:nvSpPr>
        <p:spPr>
          <a:xfrm>
            <a:off x="251209" y="936699"/>
            <a:ext cx="6210262" cy="28249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73000" lnSpcReduction="20000"/>
          </a:bodyPr>
          <a:lstStyle/>
          <a:p>
            <a:pPr marL="343080" indent="-342000">
              <a:lnSpc>
                <a:spcPct val="100000"/>
              </a:lnSpc>
              <a:spcBef>
                <a:spcPts val="479"/>
              </a:spcBef>
              <a:buClr>
                <a:srgbClr val="3F5898"/>
              </a:buClr>
              <a:buFont typeface="Arial"/>
              <a:buChar char="•"/>
            </a:pPr>
            <a:r>
              <a:rPr lang="en-US" sz="2400" b="1" u="sng" strike="noStrike" spc="-1" dirty="0">
                <a:solidFill>
                  <a:srgbClr val="3F5898"/>
                </a:solidFill>
                <a:latin typeface="Calibri"/>
                <a:ea typeface="DejaVu Sans"/>
              </a:rPr>
              <a:t>Official </a:t>
            </a:r>
            <a:r>
              <a:rPr lang="en-US" sz="2400" b="1" strike="noStrike" spc="-1" dirty="0">
                <a:solidFill>
                  <a:srgbClr val="3F5898"/>
                </a:solidFill>
                <a:latin typeface="Calibri"/>
                <a:ea typeface="DejaVu Sans"/>
              </a:rPr>
              <a:t>Transcripts</a:t>
            </a:r>
            <a:r>
              <a:rPr lang="en-US" sz="2400" spc="-1" dirty="0">
                <a:solidFill>
                  <a:srgbClr val="3F5898"/>
                </a:solidFill>
                <a:latin typeface="Calibri"/>
                <a:ea typeface="DejaVu Sans"/>
              </a:rPr>
              <a:t> </a:t>
            </a:r>
            <a:r>
              <a:rPr lang="en-US" sz="2400" b="0" strike="noStrike" spc="-1" dirty="0">
                <a:solidFill>
                  <a:srgbClr val="3F5898"/>
                </a:solidFill>
                <a:latin typeface="Calibri"/>
                <a:ea typeface="DejaVu Sans"/>
              </a:rPr>
              <a:t>must be submitted </a:t>
            </a:r>
            <a:r>
              <a:rPr lang="en-US" sz="2400" b="0" u="sng" strike="noStrike" spc="-1" dirty="0">
                <a:solidFill>
                  <a:srgbClr val="3F5898"/>
                </a:solidFill>
                <a:uFillTx/>
                <a:latin typeface="Calibri"/>
                <a:ea typeface="DejaVu Sans"/>
              </a:rPr>
              <a:t>3 </a:t>
            </a:r>
            <a:r>
              <a:rPr lang="en-US" sz="2400" b="0" strike="noStrike" spc="-1" dirty="0">
                <a:solidFill>
                  <a:srgbClr val="3F5898"/>
                </a:solidFill>
                <a:latin typeface="Calibri"/>
                <a:ea typeface="DejaVu Sans"/>
              </a:rPr>
              <a:t>months prior to </a:t>
            </a:r>
          </a:p>
          <a:p>
            <a:pPr marL="1080">
              <a:lnSpc>
                <a:spcPct val="100000"/>
              </a:lnSpc>
              <a:spcBef>
                <a:spcPts val="479"/>
              </a:spcBef>
              <a:buClr>
                <a:srgbClr val="3F5898"/>
              </a:buClr>
            </a:pPr>
            <a:r>
              <a:rPr lang="en-US" sz="2400" spc="-1" dirty="0">
                <a:solidFill>
                  <a:srgbClr val="3F5898"/>
                </a:solidFill>
                <a:latin typeface="Calibri"/>
                <a:ea typeface="DejaVu Sans"/>
              </a:rPr>
              <a:t>       </a:t>
            </a:r>
            <a:r>
              <a:rPr lang="en-US" sz="2400" b="0" strike="noStrike" spc="-1" dirty="0">
                <a:solidFill>
                  <a:srgbClr val="3F5898"/>
                </a:solidFill>
                <a:latin typeface="Calibri"/>
                <a:ea typeface="DejaVu Sans"/>
              </a:rPr>
              <a:t>applying to nursing program </a:t>
            </a:r>
            <a:endParaRPr lang="en-US" sz="2400" b="0" strike="noStrike" spc="-1" dirty="0">
              <a:latin typeface="Arial"/>
            </a:endParaRPr>
          </a:p>
          <a:p>
            <a:pPr marL="743040" lvl="1" indent="-284760">
              <a:lnSpc>
                <a:spcPct val="100000"/>
              </a:lnSpc>
              <a:spcBef>
                <a:spcPts val="360"/>
              </a:spcBef>
              <a:buClr>
                <a:srgbClr val="3F5898"/>
              </a:buClr>
              <a:buFont typeface="Arial"/>
              <a:buChar char="•"/>
              <a:tabLst>
                <a:tab pos="0" algn="l"/>
              </a:tabLst>
            </a:pPr>
            <a:r>
              <a:rPr lang="en-US" sz="2000" b="0" strike="noStrike" spc="-1" dirty="0">
                <a:solidFill>
                  <a:srgbClr val="3F5898"/>
                </a:solidFill>
                <a:latin typeface="Calibri"/>
                <a:ea typeface="DejaVu Sans"/>
              </a:rPr>
              <a:t>HS Transcripts/GED (order from school  or Board of Education)</a:t>
            </a:r>
            <a:endParaRPr lang="en-US" sz="2000" b="0" strike="noStrike" spc="-1" dirty="0">
              <a:latin typeface="Arial"/>
            </a:endParaRPr>
          </a:p>
          <a:p>
            <a:pPr marL="743040" lvl="1" indent="-284760">
              <a:lnSpc>
                <a:spcPct val="100000"/>
              </a:lnSpc>
              <a:spcBef>
                <a:spcPts val="360"/>
              </a:spcBef>
              <a:buClr>
                <a:srgbClr val="3F5898"/>
              </a:buClr>
              <a:buFont typeface="Arial"/>
              <a:buChar char="•"/>
              <a:tabLst>
                <a:tab pos="0" algn="l"/>
              </a:tabLst>
            </a:pPr>
            <a:r>
              <a:rPr lang="en-US" sz="2000" b="0" strike="noStrike" spc="-1" dirty="0">
                <a:solidFill>
                  <a:srgbClr val="3F5898"/>
                </a:solidFill>
                <a:latin typeface="Calibri"/>
                <a:ea typeface="DejaVu Sans"/>
              </a:rPr>
              <a:t>College/University (order from school or Parchment)</a:t>
            </a:r>
            <a:endParaRPr lang="en-US" sz="2000" b="0" strike="noStrike" spc="-1" dirty="0">
              <a:latin typeface="Arial"/>
            </a:endParaRPr>
          </a:p>
          <a:p>
            <a:pPr marL="743040" lvl="1" indent="-284760">
              <a:lnSpc>
                <a:spcPct val="100000"/>
              </a:lnSpc>
              <a:spcBef>
                <a:spcPts val="360"/>
              </a:spcBef>
              <a:buClr>
                <a:srgbClr val="3F5898"/>
              </a:buClr>
              <a:buFont typeface="Arial"/>
              <a:buChar char="•"/>
              <a:tabLst>
                <a:tab pos="0" algn="l"/>
              </a:tabLst>
            </a:pPr>
            <a:r>
              <a:rPr lang="en-US" sz="2000" b="0" strike="noStrike" spc="-1" dirty="0">
                <a:solidFill>
                  <a:srgbClr val="3F5898"/>
                </a:solidFill>
                <a:latin typeface="Calibri"/>
                <a:ea typeface="DejaVu Sans"/>
              </a:rPr>
              <a:t>CLEP &amp;  AP (Order from College Board)</a:t>
            </a:r>
            <a:endParaRPr lang="en-US" sz="2000" b="0" strike="noStrike" spc="-1" dirty="0">
              <a:latin typeface="Arial"/>
            </a:endParaRPr>
          </a:p>
          <a:p>
            <a:pPr marL="743040" lvl="1" indent="-284760">
              <a:lnSpc>
                <a:spcPct val="100000"/>
              </a:lnSpc>
              <a:spcBef>
                <a:spcPts val="360"/>
              </a:spcBef>
              <a:buClr>
                <a:srgbClr val="3F5898"/>
              </a:buClr>
              <a:buFont typeface="Arial"/>
              <a:buChar char="•"/>
              <a:tabLst>
                <a:tab pos="0" algn="l"/>
              </a:tabLst>
            </a:pPr>
            <a:r>
              <a:rPr lang="en-US" sz="2000" b="0" strike="noStrike" spc="-1" dirty="0">
                <a:solidFill>
                  <a:srgbClr val="3F5898"/>
                </a:solidFill>
                <a:latin typeface="Calibri"/>
                <a:ea typeface="DejaVu Sans"/>
              </a:rPr>
              <a:t>IB (Order from IBO)</a:t>
            </a:r>
            <a:endParaRPr lang="en-US" sz="2000" b="0" strike="noStrike" spc="-1" dirty="0">
              <a:latin typeface="Arial"/>
            </a:endParaRPr>
          </a:p>
          <a:p>
            <a:pPr marL="743040" lvl="1" indent="-284760">
              <a:lnSpc>
                <a:spcPct val="100000"/>
              </a:lnSpc>
              <a:spcBef>
                <a:spcPts val="360"/>
              </a:spcBef>
              <a:buClr>
                <a:srgbClr val="3F5898"/>
              </a:buClr>
              <a:buFont typeface="Arial"/>
              <a:buChar char="•"/>
              <a:tabLst>
                <a:tab pos="0" algn="l"/>
              </a:tabLst>
            </a:pPr>
            <a:r>
              <a:rPr lang="en-US" sz="2000" b="0" strike="noStrike" spc="-1" dirty="0">
                <a:solidFill>
                  <a:srgbClr val="3F5898"/>
                </a:solidFill>
                <a:latin typeface="Calibri"/>
                <a:ea typeface="DejaVu Sans"/>
              </a:rPr>
              <a:t>AICE (Order from Cambridge International)</a:t>
            </a:r>
            <a:endParaRPr lang="en-US" sz="2000" b="0" strike="noStrike" spc="-1" dirty="0">
              <a:latin typeface="Arial"/>
            </a:endParaRPr>
          </a:p>
          <a:p>
            <a:pPr>
              <a:lnSpc>
                <a:spcPct val="100000"/>
              </a:lnSpc>
              <a:spcBef>
                <a:spcPts val="360"/>
              </a:spcBef>
              <a:tabLst>
                <a:tab pos="0" algn="l"/>
              </a:tabLst>
            </a:pPr>
            <a:endParaRPr lang="en-US" sz="1800" b="0" strike="noStrike" spc="-1" dirty="0">
              <a:latin typeface="Arial"/>
            </a:endParaRPr>
          </a:p>
          <a:p>
            <a:pPr marL="285750" indent="-285750">
              <a:lnSpc>
                <a:spcPct val="100000"/>
              </a:lnSpc>
              <a:spcBef>
                <a:spcPts val="360"/>
              </a:spcBef>
              <a:buFont typeface="Arial" panose="020B0604020202020204" pitchFamily="34" charset="0"/>
              <a:buChar char="•"/>
              <a:tabLst>
                <a:tab pos="0" algn="l"/>
              </a:tabLst>
            </a:pPr>
            <a:r>
              <a:rPr lang="en-US" sz="2500" u="sng" strike="noStrike" spc="-1" dirty="0">
                <a:solidFill>
                  <a:srgbClr val="3F5898"/>
                </a:solidFill>
                <a:uFillTx/>
                <a:latin typeface="Calibri"/>
                <a:ea typeface="DejaVu Sans"/>
              </a:rPr>
              <a:t>Send ALL TRANSCRIPTS to</a:t>
            </a:r>
            <a:r>
              <a:rPr lang="en-US" sz="2500" strike="noStrike" spc="-1" dirty="0">
                <a:solidFill>
                  <a:srgbClr val="3F5898"/>
                </a:solidFill>
                <a:latin typeface="Calibri"/>
                <a:ea typeface="DejaVu Sans"/>
              </a:rPr>
              <a:t>:</a:t>
            </a:r>
            <a:endParaRPr lang="en-US" sz="2500" strike="noStrike" spc="-1" dirty="0">
              <a:latin typeface="Arial"/>
            </a:endParaRPr>
          </a:p>
          <a:p>
            <a:pPr algn="ctr">
              <a:lnSpc>
                <a:spcPct val="100000"/>
              </a:lnSpc>
              <a:spcBef>
                <a:spcPts val="360"/>
              </a:spcBef>
              <a:tabLst>
                <a:tab pos="0" algn="l"/>
              </a:tabLst>
            </a:pPr>
            <a:r>
              <a:rPr lang="en-US" sz="2500" strike="noStrike" spc="-1" dirty="0">
                <a:solidFill>
                  <a:srgbClr val="3F5898"/>
                </a:solidFill>
                <a:latin typeface="Calibri"/>
                <a:ea typeface="DejaVu Sans"/>
              </a:rPr>
              <a:t>Seminole State C</a:t>
            </a:r>
            <a:r>
              <a:rPr lang="en-US" sz="2500" spc="-1" dirty="0">
                <a:solidFill>
                  <a:srgbClr val="3F5898"/>
                </a:solidFill>
                <a:latin typeface="Calibri"/>
                <a:ea typeface="DejaVu Sans"/>
              </a:rPr>
              <a:t>ollege of Florida - R</a:t>
            </a:r>
            <a:r>
              <a:rPr lang="en-US" sz="2500" strike="noStrike" spc="-1" dirty="0">
                <a:solidFill>
                  <a:srgbClr val="3F5898"/>
                </a:solidFill>
                <a:latin typeface="Calibri"/>
                <a:ea typeface="DejaVu Sans"/>
              </a:rPr>
              <a:t>ecords </a:t>
            </a:r>
            <a:r>
              <a:rPr lang="en-US" sz="2500" spc="-1" dirty="0">
                <a:solidFill>
                  <a:srgbClr val="3F5898"/>
                </a:solidFill>
                <a:latin typeface="Calibri"/>
                <a:ea typeface="DejaVu Sans"/>
              </a:rPr>
              <a:t>D</a:t>
            </a:r>
            <a:r>
              <a:rPr lang="en-US" sz="2500" strike="noStrike" spc="-1" dirty="0">
                <a:solidFill>
                  <a:srgbClr val="3F5898"/>
                </a:solidFill>
                <a:latin typeface="Calibri"/>
                <a:ea typeface="DejaVu Sans"/>
              </a:rPr>
              <a:t>epartment</a:t>
            </a:r>
            <a:endParaRPr lang="en-US" sz="2500" spc="-1" dirty="0">
              <a:latin typeface="Arial"/>
            </a:endParaRPr>
          </a:p>
          <a:p>
            <a:pPr algn="ctr">
              <a:lnSpc>
                <a:spcPct val="100000"/>
              </a:lnSpc>
              <a:spcBef>
                <a:spcPts val="360"/>
              </a:spcBef>
              <a:tabLst>
                <a:tab pos="0" algn="l"/>
              </a:tabLst>
            </a:pPr>
            <a:r>
              <a:rPr lang="en-US" sz="2500" strike="noStrike" spc="-1" dirty="0">
                <a:solidFill>
                  <a:srgbClr val="3F5898"/>
                </a:solidFill>
                <a:latin typeface="Calibri"/>
                <a:ea typeface="DejaVu Sans"/>
              </a:rPr>
              <a:t>100 WELDON BLVD., SANFORD, FL 32773</a:t>
            </a:r>
            <a:endParaRPr lang="en-US" sz="1800" b="0" strike="noStrike" spc="-1" dirty="0">
              <a:latin typeface="Arial"/>
            </a:endParaRPr>
          </a:p>
          <a:p>
            <a:pPr marL="1080">
              <a:lnSpc>
                <a:spcPct val="100000"/>
              </a:lnSpc>
              <a:spcBef>
                <a:spcPts val="519"/>
              </a:spcBef>
              <a:buClr>
                <a:srgbClr val="3F5898"/>
              </a:buClr>
              <a:tabLst>
                <a:tab pos="0" algn="l"/>
              </a:tabLst>
            </a:pPr>
            <a:endParaRPr lang="en-US" sz="2600" b="0" strike="noStrike" spc="-1" dirty="0">
              <a:solidFill>
                <a:schemeClr val="tx2"/>
              </a:solidFill>
              <a:latin typeface="Arial"/>
            </a:endParaRPr>
          </a:p>
        </p:txBody>
      </p:sp>
      <p:sp>
        <p:nvSpPr>
          <p:cNvPr id="2" name="Title 1">
            <a:extLst>
              <a:ext uri="{FF2B5EF4-FFF2-40B4-BE49-F238E27FC236}">
                <a16:creationId xmlns:a16="http://schemas.microsoft.com/office/drawing/2014/main" id="{83050AEF-D634-339A-C7F5-780C1D31227A}"/>
              </a:ext>
              <a:ext uri="{C183D7F6-B498-43B3-948B-1728B52AA6E4}">
                <adec:decorative xmlns:adec="http://schemas.microsoft.com/office/drawing/2017/decorative" val="1"/>
              </a:ext>
            </a:extLst>
          </p:cNvPr>
          <p:cNvSpPr txBox="1">
            <a:spLocks noGrp="1"/>
          </p:cNvSpPr>
          <p:nvPr>
            <p:ph type="title" idx="4294967295"/>
          </p:nvPr>
        </p:nvSpPr>
        <p:spPr>
          <a:xfrm>
            <a:off x="303213" y="4114186"/>
            <a:ext cx="6266716" cy="710451"/>
          </a:xfrm>
          <a:prstGeom prst="rect">
            <a:avLst/>
          </a:prstGeom>
          <a:solidFill>
            <a:schemeClr val="lt1"/>
          </a:solidFill>
          <a:ln w="25400" cap="flat" cmpd="sng" algn="ctr">
            <a:solidFill>
              <a:schemeClr val="accent1"/>
            </a:solidFill>
            <a:prstDash val="solid"/>
            <a:miter/>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1080" marR="0" lvl="0" indent="0" algn="ctr" defTabSz="914400" rtl="0" eaLnBrk="1" fontAlgn="auto" latinLnBrk="0" hangingPunct="1">
              <a:lnSpc>
                <a:spcPct val="100000"/>
              </a:lnSpc>
              <a:spcBef>
                <a:spcPts val="519"/>
              </a:spcBef>
              <a:spcAft>
                <a:spcPts val="0"/>
              </a:spcAft>
              <a:buClr>
                <a:srgbClr val="3F5898"/>
              </a:buClr>
              <a:buSzTx/>
              <a:buFontTx/>
              <a:buNone/>
              <a:tabLst>
                <a:tab pos="0" algn="l"/>
              </a:tabLst>
              <a:defRPr/>
            </a:pPr>
            <a:r>
              <a:rPr kumimoji="0" lang="en-US" sz="1800" b="1" i="0" u="none" strike="noStrike" kern="1200" cap="none" spc="-1" normalizeH="0" baseline="0" noProof="0" dirty="0">
                <a:ln>
                  <a:noFill/>
                </a:ln>
                <a:solidFill>
                  <a:srgbClr val="1F497D"/>
                </a:solidFill>
                <a:effectLst/>
                <a:uLnTx/>
                <a:uFillTx/>
                <a:latin typeface="Arial"/>
                <a:ea typeface="+mn-ea"/>
                <a:cs typeface="+mn-cs"/>
              </a:rPr>
              <a:t>3. </a:t>
            </a:r>
            <a:r>
              <a:rPr kumimoji="0" lang="en-US" sz="1800" b="1" i="0" u="sng" strike="noStrike" kern="1200" cap="none" spc="-1" normalizeH="0" baseline="0" noProof="0" dirty="0">
                <a:ln>
                  <a:noFill/>
                </a:ln>
                <a:solidFill>
                  <a:srgbClr val="1F497D"/>
                </a:solidFill>
                <a:effectLst/>
                <a:uLnTx/>
                <a:uFillTx/>
                <a:latin typeface="Arial"/>
                <a:ea typeface="+mn-ea"/>
                <a:cs typeface="+mn-cs"/>
              </a:rPr>
              <a:t>VERY IMPORTANT STEP</a:t>
            </a:r>
            <a:r>
              <a:rPr kumimoji="0" lang="en-US" sz="1800" b="1" i="0" u="none" strike="noStrike" kern="1200" cap="none" spc="-1" normalizeH="0" baseline="0" noProof="0" dirty="0">
                <a:ln>
                  <a:noFill/>
                </a:ln>
                <a:solidFill>
                  <a:srgbClr val="1F497D"/>
                </a:solidFill>
                <a:effectLst/>
                <a:uLnTx/>
                <a:uFillTx/>
                <a:latin typeface="Arial"/>
                <a:ea typeface="+mn-ea"/>
                <a:cs typeface="+mn-cs"/>
              </a:rPr>
              <a:t>: Immediately submit Florida</a:t>
            </a:r>
          </a:p>
          <a:p>
            <a:pPr marL="1080" marR="0" lvl="0" indent="0" algn="ctr" defTabSz="914400" rtl="0" eaLnBrk="1" fontAlgn="auto" latinLnBrk="0" hangingPunct="1">
              <a:lnSpc>
                <a:spcPct val="100000"/>
              </a:lnSpc>
              <a:spcBef>
                <a:spcPts val="519"/>
              </a:spcBef>
              <a:spcAft>
                <a:spcPts val="0"/>
              </a:spcAft>
              <a:buClr>
                <a:srgbClr val="3F5898"/>
              </a:buClr>
              <a:buSzTx/>
              <a:buFontTx/>
              <a:buNone/>
              <a:tabLst>
                <a:tab pos="0" algn="l"/>
              </a:tabLst>
              <a:defRPr/>
            </a:pPr>
            <a:r>
              <a:rPr kumimoji="0" lang="en-US" sz="1800" b="1" i="0" u="none" strike="noStrike" kern="1200" cap="none" spc="-1" normalizeH="0" baseline="0" noProof="0" dirty="0">
                <a:ln>
                  <a:noFill/>
                </a:ln>
                <a:solidFill>
                  <a:srgbClr val="1F497D"/>
                </a:solidFill>
                <a:effectLst/>
                <a:uLnTx/>
                <a:uFillTx/>
                <a:latin typeface="Arial"/>
                <a:ea typeface="+mn-ea"/>
                <a:cs typeface="+mn-cs"/>
              </a:rPr>
              <a:t>residency documents if you are a Florida resident </a:t>
            </a:r>
          </a:p>
        </p:txBody>
      </p:sp>
      <p:sp>
        <p:nvSpPr>
          <p:cNvPr id="5" name="Scroll: Vertical 4">
            <a:extLst>
              <a:ext uri="{FF2B5EF4-FFF2-40B4-BE49-F238E27FC236}">
                <a16:creationId xmlns:a16="http://schemas.microsoft.com/office/drawing/2014/main" id="{40CAED47-B7A3-5A1B-BB4D-15A2E242A27A}"/>
              </a:ext>
              <a:ext uri="{C183D7F6-B498-43B3-948B-1728B52AA6E4}">
                <adec:decorative xmlns:adec="http://schemas.microsoft.com/office/drawing/2017/decorative" val="1"/>
              </a:ext>
            </a:extLst>
          </p:cNvPr>
          <p:cNvSpPr/>
          <p:nvPr/>
        </p:nvSpPr>
        <p:spPr>
          <a:xfrm>
            <a:off x="6049774" y="329605"/>
            <a:ext cx="3007552" cy="3618349"/>
          </a:xfrm>
          <a:prstGeom prst="vertic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rgbClr val="000000"/>
                </a:solidFill>
              </a:rPr>
              <a:t>To get credit for AP, IB, or AICE courses, students must order those documents/test scores directly from the source.</a:t>
            </a:r>
          </a:p>
          <a:p>
            <a:endParaRPr lang="en-US" sz="1200" dirty="0">
              <a:solidFill>
                <a:srgbClr val="000000"/>
              </a:solidFill>
            </a:endParaRPr>
          </a:p>
          <a:p>
            <a:r>
              <a:rPr lang="en-US" sz="1200" dirty="0">
                <a:solidFill>
                  <a:srgbClr val="000000"/>
                </a:solidFill>
              </a:rPr>
              <a:t>SSC cannot give the student credit for these courses based on viewing the courses on another institution’s transcript..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91" name="CustomShape 1"/>
          <p:cNvSpPr>
            <a:spLocks noGrp="1"/>
          </p:cNvSpPr>
          <p:nvPr>
            <p:ph type="title" idx="4294967295"/>
          </p:nvPr>
        </p:nvSpPr>
        <p:spPr>
          <a:xfrm>
            <a:off x="1327333" y="103296"/>
            <a:ext cx="6895339" cy="845773"/>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 normalizeH="0" baseline="0" noProof="0" dirty="0">
                <a:ln>
                  <a:noFill/>
                </a:ln>
                <a:solidFill>
                  <a:srgbClr val="FFFFFF"/>
                </a:solidFill>
                <a:effectLst/>
                <a:uLnTx/>
                <a:uFillTx/>
                <a:latin typeface="Calibri"/>
                <a:ea typeface="DejaVu Sans"/>
                <a:cs typeface="+mn-cs"/>
              </a:rPr>
              <a:t>4. Meet with Assigned Advisor</a:t>
            </a:r>
            <a:endParaRPr kumimoji="0" lang="en-US" sz="4000" b="0" i="0" u="none" strike="noStrike" kern="1200" cap="none" spc="-1" normalizeH="0" baseline="0" noProof="0" dirty="0">
              <a:ln>
                <a:noFill/>
              </a:ln>
              <a:solidFill>
                <a:schemeClr val="tx1"/>
              </a:solidFill>
              <a:effectLst/>
              <a:uLnTx/>
              <a:uFillTx/>
              <a:latin typeface="Arial"/>
              <a:ea typeface="+mn-ea"/>
              <a:cs typeface="+mn-cs"/>
            </a:endParaRPr>
          </a:p>
        </p:txBody>
      </p:sp>
      <p:sp>
        <p:nvSpPr>
          <p:cNvPr id="292" name="CustomShape 2"/>
          <p:cNvSpPr/>
          <p:nvPr/>
        </p:nvSpPr>
        <p:spPr>
          <a:xfrm>
            <a:off x="255686" y="884064"/>
            <a:ext cx="8810308" cy="41083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spcBef>
                <a:spcPts val="641"/>
              </a:spcBef>
              <a:buClr>
                <a:srgbClr val="FFFFFF"/>
              </a:buClr>
              <a:buFont typeface="Arial"/>
              <a:buChar char="•"/>
            </a:pPr>
            <a:r>
              <a:rPr lang="en-US" sz="2000" b="1" u="sng" spc="-1" dirty="0">
                <a:solidFill>
                  <a:srgbClr val="FFFFFF"/>
                </a:solidFill>
                <a:latin typeface="Calibri"/>
              </a:rPr>
              <a:t>It is essential</a:t>
            </a:r>
            <a:r>
              <a:rPr lang="en-US" sz="2000" b="1" spc="-1" dirty="0">
                <a:solidFill>
                  <a:srgbClr val="FFFFFF"/>
                </a:solidFill>
                <a:latin typeface="Calibri"/>
              </a:rPr>
              <a:t> </a:t>
            </a:r>
            <a:r>
              <a:rPr lang="en-US" sz="2000" spc="-1" dirty="0">
                <a:solidFill>
                  <a:srgbClr val="FFFFFF"/>
                </a:solidFill>
                <a:latin typeface="Calibri"/>
              </a:rPr>
              <a:t>to meet with your assigned advisor </a:t>
            </a:r>
          </a:p>
          <a:p>
            <a:pPr marL="800280" lvl="1" indent="-342000">
              <a:spcBef>
                <a:spcPts val="641"/>
              </a:spcBef>
              <a:buClr>
                <a:srgbClr val="FFFFFF"/>
              </a:buClr>
              <a:buFont typeface="Arial"/>
              <a:buChar char="•"/>
            </a:pPr>
            <a:r>
              <a:rPr lang="en-US" sz="2000" spc="-1" dirty="0">
                <a:solidFill>
                  <a:srgbClr val="FFFFFF"/>
                </a:solidFill>
                <a:latin typeface="Calibri"/>
              </a:rPr>
              <a:t>Review prerequisites or obtain an educational plan to finish prerequisites</a:t>
            </a:r>
          </a:p>
          <a:p>
            <a:pPr marL="343080" indent="-342000">
              <a:spcBef>
                <a:spcPts val="641"/>
              </a:spcBef>
              <a:buClr>
                <a:srgbClr val="FFFFFF"/>
              </a:buClr>
              <a:buFont typeface="Arial"/>
              <a:buChar char="•"/>
            </a:pP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Transcripts must be in student’s record prior to meeting with an advisor</a:t>
            </a:r>
          </a:p>
          <a:p>
            <a:pPr marL="800280" lvl="1" indent="-342000">
              <a:spcBef>
                <a:spcPts val="641"/>
              </a:spcBef>
              <a:buClr>
                <a:srgbClr val="FFFFFF"/>
              </a:buClr>
              <a:buFont typeface="Arial"/>
              <a:buChar char="•"/>
            </a:pPr>
            <a:r>
              <a:rPr lang="en-US" sz="2000" spc="-1" dirty="0">
                <a:solidFill>
                  <a:srgbClr val="FFFFFF"/>
                </a:solidFill>
                <a:latin typeface="Calibri"/>
              </a:rPr>
              <a:t>It takes 30 business days to evaluate transcripts</a:t>
            </a:r>
          </a:p>
          <a:p>
            <a:pPr marL="343080" indent="-342000">
              <a:lnSpc>
                <a:spcPct val="100000"/>
              </a:lnSpc>
              <a:spcBef>
                <a:spcPts val="641"/>
              </a:spcBef>
              <a:buClr>
                <a:srgbClr val="FFFFFF"/>
              </a:buClr>
              <a:buFont typeface="Arial"/>
              <a:buChar char="•"/>
            </a:pPr>
            <a:r>
              <a:rPr lang="en-US" sz="2000" spc="-1" dirty="0">
                <a:solidFill>
                  <a:srgbClr val="FFFFFF"/>
                </a:solidFill>
                <a:latin typeface="Calibri"/>
              </a:rPr>
              <a:t>AS-RN students: make an appointment with your </a:t>
            </a:r>
            <a:r>
              <a:rPr lang="en-US" sz="2000" u="sng" spc="-1" dirty="0">
                <a:solidFill>
                  <a:srgbClr val="FFFFFF"/>
                </a:solidFill>
                <a:latin typeface="Calibri"/>
              </a:rPr>
              <a:t>assigned nursing advisor</a:t>
            </a:r>
          </a:p>
          <a:p>
            <a:pPr marL="800280" lvl="1" indent="-342000">
              <a:spcBef>
                <a:spcPts val="641"/>
              </a:spcBef>
              <a:buClr>
                <a:srgbClr val="FFFFFF"/>
              </a:buClr>
              <a:buFont typeface="Arial"/>
              <a:buChar char="•"/>
            </a:pPr>
            <a:r>
              <a:rPr lang="en-US" sz="2000" spc="-1" dirty="0">
                <a:solidFill>
                  <a:srgbClr val="FFFFFF"/>
                </a:solidFill>
                <a:latin typeface="Calibri"/>
              </a:rPr>
              <a:t>Must be an active AS-RN degree seeking student to make an appointment</a:t>
            </a:r>
          </a:p>
          <a:p>
            <a:pPr marL="800280" lvl="1" indent="-342000">
              <a:spcBef>
                <a:spcPts val="641"/>
              </a:spcBef>
              <a:buClr>
                <a:srgbClr val="FFFFFF"/>
              </a:buClr>
              <a:buFont typeface="Arial"/>
              <a:buChar char="•"/>
            </a:pPr>
            <a:r>
              <a:rPr lang="en-US" sz="2000" spc="-1" dirty="0">
                <a:solidFill>
                  <a:srgbClr val="FFFFFF"/>
                </a:solidFill>
                <a:latin typeface="Calibri"/>
              </a:rPr>
              <a:t>Includes </a:t>
            </a:r>
            <a:r>
              <a:rPr lang="en-US" sz="2000" u="sng" spc="-1" dirty="0">
                <a:solidFill>
                  <a:srgbClr val="FFFFFF"/>
                </a:solidFill>
                <a:latin typeface="Calibri"/>
              </a:rPr>
              <a:t>transfer students </a:t>
            </a:r>
            <a:r>
              <a:rPr lang="en-US" sz="2000" spc="-1" dirty="0">
                <a:solidFill>
                  <a:srgbClr val="FFFFFF"/>
                </a:solidFill>
                <a:latin typeface="Calibri"/>
              </a:rPr>
              <a:t>with plans to apply to the concurrent program</a:t>
            </a:r>
          </a:p>
          <a:p>
            <a:pPr marL="343080" indent="-342000">
              <a:spcBef>
                <a:spcPts val="641"/>
              </a:spcBef>
              <a:buClr>
                <a:srgbClr val="FFFFFF"/>
              </a:buClr>
              <a:buFont typeface="Arial"/>
              <a:buChar char="•"/>
            </a:pPr>
            <a:r>
              <a:rPr lang="en-US" sz="2000" spc="-1" dirty="0">
                <a:solidFill>
                  <a:srgbClr val="FFFFFF"/>
                </a:solidFill>
                <a:latin typeface="Calibri"/>
              </a:rPr>
              <a:t>AA pre-nursing students: meet with your AA assigned advisor.</a:t>
            </a:r>
          </a:p>
          <a:p>
            <a:pPr marL="1080" algn="ctr">
              <a:lnSpc>
                <a:spcPct val="100000"/>
              </a:lnSpc>
              <a:spcBef>
                <a:spcPts val="641"/>
              </a:spcBef>
              <a:buClr>
                <a:srgbClr val="FFFFFF"/>
              </a:buClr>
            </a:pPr>
            <a:endParaRPr lang="en-US" sz="2000" spc="-1" dirty="0">
              <a:solidFill>
                <a:srgbClr val="FFFFFF"/>
              </a:solidFill>
              <a:latin typeface="Calibri"/>
            </a:endParaRPr>
          </a:p>
          <a:p>
            <a:pPr marL="1080" algn="ctr">
              <a:lnSpc>
                <a:spcPct val="100000"/>
              </a:lnSpc>
              <a:spcBef>
                <a:spcPts val="641"/>
              </a:spcBef>
              <a:buClr>
                <a:srgbClr val="FFFFFF"/>
              </a:buClr>
            </a:pPr>
            <a:r>
              <a:rPr lang="en-US" sz="2000" spc="-1" dirty="0">
                <a:solidFill>
                  <a:srgbClr val="FFFFFF"/>
                </a:solidFill>
                <a:latin typeface="Calibri"/>
              </a:rPr>
              <a:t>Link to </a:t>
            </a:r>
            <a:r>
              <a:rPr lang="en-US" sz="2000" b="1" u="sng" spc="-1" dirty="0">
                <a:solidFill>
                  <a:srgbClr val="FFFFFF"/>
                </a:solidFill>
                <a:latin typeface="Calibri"/>
              </a:rPr>
              <a:t>Navigate</a:t>
            </a:r>
            <a:r>
              <a:rPr lang="en-US" sz="2000" spc="-1" dirty="0">
                <a:solidFill>
                  <a:srgbClr val="FFFFFF"/>
                </a:solidFill>
                <a:latin typeface="Calibri"/>
              </a:rPr>
              <a:t> to make an appointment (must have SSC live email): </a:t>
            </a:r>
          </a:p>
          <a:p>
            <a:pPr marL="1080" algn="ctr">
              <a:lnSpc>
                <a:spcPct val="100000"/>
              </a:lnSpc>
              <a:spcBef>
                <a:spcPts val="641"/>
              </a:spcBef>
              <a:buClr>
                <a:srgbClr val="FFFFFF"/>
              </a:buClr>
            </a:pPr>
            <a:r>
              <a:rPr lang="en-US" sz="2000" spc="-1" dirty="0">
                <a:solidFill>
                  <a:schemeClr val="bg1"/>
                </a:solidFill>
                <a:latin typeface="Calibri"/>
                <a:hlinkClick r:id="rId4">
                  <a:extLst>
                    <a:ext uri="{A12FA001-AC4F-418D-AE19-62706E023703}">
                      <ahyp:hlinkClr xmlns:ahyp="http://schemas.microsoft.com/office/drawing/2018/hyperlinkcolor" val="tx"/>
                    </a:ext>
                  </a:extLst>
                </a:hlinkClick>
              </a:rPr>
              <a:t>https://www.seminolestate.edu/counseling/appointments</a:t>
            </a:r>
            <a:r>
              <a:rPr lang="en-US" sz="2000" spc="-1" dirty="0">
                <a:solidFill>
                  <a:schemeClr val="bg1"/>
                </a:solidFill>
                <a:latin typeface="Calibri"/>
              </a:rPr>
              <a:t> </a:t>
            </a:r>
          </a:p>
          <a:p>
            <a:pPr marL="1080">
              <a:lnSpc>
                <a:spcPct val="100000"/>
              </a:lnSpc>
              <a:spcBef>
                <a:spcPts val="641"/>
              </a:spcBef>
              <a:buClr>
                <a:srgbClr val="FFFFFF"/>
              </a:buClr>
            </a:pPr>
            <a:endParaRPr lang="en-US" sz="2000" spc="-1" dirty="0">
              <a:solidFill>
                <a:srgbClr val="FFFFFF"/>
              </a:solidFill>
              <a:latin typeface="Calibri"/>
            </a:endParaRPr>
          </a:p>
          <a:p>
            <a:pPr marL="343080" indent="-342000">
              <a:lnSpc>
                <a:spcPct val="100000"/>
              </a:lnSpc>
              <a:spcBef>
                <a:spcPts val="641"/>
              </a:spcBef>
              <a:buClr>
                <a:srgbClr val="FFFFFF"/>
              </a:buClr>
              <a:buFont typeface="Arial"/>
              <a:buChar char="•"/>
            </a:pPr>
            <a:endParaRPr lang="en-US" sz="1600" spc="-1" dirty="0">
              <a:solidFill>
                <a:schemeClr val="bg1"/>
              </a:solidFill>
              <a:latin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a:extLst>
            <a:ext uri="{FF2B5EF4-FFF2-40B4-BE49-F238E27FC236}">
              <a16:creationId xmlns:a16="http://schemas.microsoft.com/office/drawing/2014/main" id="{111793CE-5585-05F2-5561-38051BACF420}"/>
            </a:ext>
          </a:extLst>
        </p:cNvPr>
        <p:cNvGrpSpPr/>
        <p:nvPr/>
      </p:nvGrpSpPr>
      <p:grpSpPr>
        <a:xfrm>
          <a:off x="0" y="0"/>
          <a:ext cx="0" cy="0"/>
          <a:chOff x="0" y="0"/>
          <a:chExt cx="0" cy="0"/>
        </a:xfrm>
      </p:grpSpPr>
      <p:sp>
        <p:nvSpPr>
          <p:cNvPr id="291" name="CustomShape 1">
            <a:extLst>
              <a:ext uri="{FF2B5EF4-FFF2-40B4-BE49-F238E27FC236}">
                <a16:creationId xmlns:a16="http://schemas.microsoft.com/office/drawing/2014/main" id="{B71552D8-7C92-633C-480C-212B0DF812B1}"/>
              </a:ext>
            </a:extLst>
          </p:cNvPr>
          <p:cNvSpPr>
            <a:spLocks noGrp="1"/>
          </p:cNvSpPr>
          <p:nvPr>
            <p:ph type="title" idx="4294967295"/>
          </p:nvPr>
        </p:nvSpPr>
        <p:spPr>
          <a:xfrm>
            <a:off x="451800" y="160200"/>
            <a:ext cx="8182246" cy="1417248"/>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 normalizeH="0" baseline="0" noProof="0" dirty="0">
                <a:ln>
                  <a:noFill/>
                </a:ln>
                <a:solidFill>
                  <a:srgbClr val="FFFFFF"/>
                </a:solidFill>
                <a:effectLst/>
                <a:uLnTx/>
                <a:uFillTx/>
                <a:latin typeface="Calibri"/>
                <a:ea typeface="DejaVu Sans"/>
                <a:cs typeface="+mn-cs"/>
              </a:rPr>
              <a:t>Program Requirements</a:t>
            </a:r>
            <a:endParaRPr kumimoji="0" lang="en-US" sz="2000" b="1" i="0" u="none" strike="noStrike" kern="1200" cap="none" spc="-1" normalizeH="0" baseline="0" noProof="0" dirty="0">
              <a:ln>
                <a:noFill/>
              </a:ln>
              <a:solidFill>
                <a:srgbClr val="FFFFFF"/>
              </a:solidFill>
              <a:effectLst/>
              <a:uLnTx/>
              <a:uFillTx/>
              <a:latin typeface="Calibri"/>
              <a:ea typeface="DejaVu Sans"/>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 normalizeH="0" baseline="0" noProof="0" dirty="0">
                <a:ln>
                  <a:noFill/>
                </a:ln>
                <a:solidFill>
                  <a:srgbClr val="FFFFFF"/>
                </a:solidFill>
                <a:effectLst/>
                <a:uLnTx/>
                <a:uFillTx/>
                <a:latin typeface="Calibri"/>
                <a:ea typeface="DejaVu Sans"/>
                <a:cs typeface="+mn-cs"/>
              </a:rPr>
              <a:t>Must be completed </a:t>
            </a:r>
            <a:r>
              <a:rPr kumimoji="0" lang="en-US" sz="2000" b="1" i="0" u="sng" strike="noStrike" kern="1200" cap="none" spc="-1" normalizeH="0" baseline="0" noProof="0" dirty="0">
                <a:ln>
                  <a:noFill/>
                </a:ln>
                <a:solidFill>
                  <a:srgbClr val="FFFFFF"/>
                </a:solidFill>
                <a:effectLst/>
                <a:uLnTx/>
                <a:uFillTx/>
                <a:latin typeface="Calibri"/>
                <a:ea typeface="DejaVu Sans"/>
                <a:cs typeface="+mn-cs"/>
              </a:rPr>
              <a:t>BEFORE </a:t>
            </a:r>
            <a:r>
              <a:rPr kumimoji="0" lang="en-US" sz="2000" b="0" i="0" u="none" strike="noStrike" kern="1200" cap="none" spc="-1" normalizeH="0" baseline="0" noProof="0" dirty="0">
                <a:ln>
                  <a:noFill/>
                </a:ln>
                <a:solidFill>
                  <a:srgbClr val="FFFFFF"/>
                </a:solidFill>
                <a:effectLst/>
                <a:uLnTx/>
                <a:uFillTx/>
                <a:latin typeface="Calibri"/>
                <a:ea typeface="DejaVu Sans"/>
                <a:cs typeface="+mn-cs"/>
              </a:rPr>
              <a:t>submitting a nursing application</a:t>
            </a:r>
            <a:endParaRPr kumimoji="0" lang="en-US" sz="4400" b="0" i="0" u="none" strike="noStrike" kern="1200" cap="none" spc="-1" normalizeH="0" baseline="0" noProof="0" dirty="0">
              <a:ln>
                <a:noFill/>
              </a:ln>
              <a:solidFill>
                <a:srgbClr val="FFFFFF"/>
              </a:solidFill>
              <a:effectLst/>
              <a:uLnTx/>
              <a:uFillTx/>
              <a:latin typeface="Calibri"/>
              <a:ea typeface="DejaVu Sans"/>
              <a:cs typeface="+mn-cs"/>
            </a:endParaRPr>
          </a:p>
        </p:txBody>
      </p:sp>
      <p:sp>
        <p:nvSpPr>
          <p:cNvPr id="292" name="CustomShape 2">
            <a:extLst>
              <a:ext uri="{FF2B5EF4-FFF2-40B4-BE49-F238E27FC236}">
                <a16:creationId xmlns:a16="http://schemas.microsoft.com/office/drawing/2014/main" id="{BFB07AD5-8DE1-C9E8-5936-BE129CBCBA06}"/>
              </a:ext>
            </a:extLst>
          </p:cNvPr>
          <p:cNvSpPr/>
          <p:nvPr/>
        </p:nvSpPr>
        <p:spPr>
          <a:xfrm>
            <a:off x="160346" y="1382434"/>
            <a:ext cx="8649964" cy="338227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spcBef>
                <a:spcPts val="641"/>
              </a:spcBef>
              <a:buClr>
                <a:srgbClr val="FFFFFF"/>
              </a:buClr>
              <a:buFont typeface="Arial"/>
              <a:buChar char="•"/>
            </a:pPr>
            <a:r>
              <a:rPr lang="en-US" sz="2000" strike="noStrike" spc="-1" dirty="0">
                <a:solidFill>
                  <a:srgbClr val="FFFFFF"/>
                </a:solidFill>
                <a:latin typeface="Calibri"/>
                <a:ea typeface="DejaVu Sans"/>
              </a:rPr>
              <a:t>Must be </a:t>
            </a:r>
            <a:r>
              <a:rPr lang="en-US" sz="2000" b="1" u="sng" strike="noStrike" spc="-1" dirty="0">
                <a:solidFill>
                  <a:srgbClr val="FFFFFF"/>
                </a:solidFill>
                <a:latin typeface="Calibri"/>
                <a:ea typeface="DejaVu Sans"/>
              </a:rPr>
              <a:t>admitted to SSC </a:t>
            </a:r>
            <a:r>
              <a:rPr lang="en-US" sz="2000" b="0" strike="noStrike" spc="-1" dirty="0">
                <a:solidFill>
                  <a:srgbClr val="FFFFFF"/>
                </a:solidFill>
                <a:latin typeface="Calibri"/>
                <a:ea typeface="DejaVu Sans"/>
              </a:rPr>
              <a:t>(apply to SSC 3 months prior)</a:t>
            </a:r>
            <a:endParaRPr lang="en-US" sz="2000" b="0" strike="noStrike" spc="-1" dirty="0">
              <a:latin typeface="Arial"/>
            </a:endParaRPr>
          </a:p>
          <a:p>
            <a:pPr marL="343080" indent="-342000">
              <a:lnSpc>
                <a:spcPct val="100000"/>
              </a:lnSpc>
              <a:spcBef>
                <a:spcPts val="641"/>
              </a:spcBef>
              <a:buClr>
                <a:srgbClr val="FFFFFF"/>
              </a:buClr>
              <a:buFont typeface="Arial"/>
              <a:buChar char="•"/>
            </a:pPr>
            <a:r>
              <a:rPr lang="en-US" sz="2000" b="1" u="sng" strike="noStrike" spc="-1" dirty="0">
                <a:solidFill>
                  <a:srgbClr val="FFFFFF"/>
                </a:solidFill>
                <a:latin typeface="Calibri"/>
                <a:ea typeface="DejaVu Sans"/>
              </a:rPr>
              <a:t>TEAS Exam 78%</a:t>
            </a:r>
            <a:r>
              <a:rPr lang="en-US" sz="2000" b="1" strike="noStrike" spc="-1" dirty="0">
                <a:solidFill>
                  <a:srgbClr val="FFFFFF"/>
                </a:solidFill>
                <a:latin typeface="Calibri"/>
                <a:ea typeface="DejaVu Sans"/>
              </a:rPr>
              <a:t> or higher </a:t>
            </a:r>
            <a:r>
              <a:rPr lang="en-US" sz="2000" b="0" strike="noStrike" spc="-1" dirty="0">
                <a:solidFill>
                  <a:srgbClr val="FFFFFF"/>
                </a:solidFill>
                <a:latin typeface="Calibri"/>
                <a:ea typeface="DejaVu Sans"/>
              </a:rPr>
              <a:t>(score must be in student’s record) </a:t>
            </a:r>
          </a:p>
          <a:p>
            <a:pPr marL="343080" indent="-342000">
              <a:lnSpc>
                <a:spcPct val="100000"/>
              </a:lnSpc>
              <a:spcBef>
                <a:spcPts val="641"/>
              </a:spcBef>
              <a:buClr>
                <a:srgbClr val="FFFFFF"/>
              </a:buClr>
              <a:buFont typeface="Arial"/>
              <a:buChar char="•"/>
            </a:pPr>
            <a:r>
              <a:rPr lang="en-US" sz="2000" b="1" u="sng" spc="-1" dirty="0">
                <a:solidFill>
                  <a:srgbClr val="FFFFFF"/>
                </a:solidFill>
                <a:latin typeface="Calibri"/>
              </a:rPr>
              <a:t>Transcripts </a:t>
            </a:r>
            <a:r>
              <a:rPr lang="en-US" sz="2000" u="sng" spc="-1" dirty="0">
                <a:solidFill>
                  <a:srgbClr val="FFFFFF"/>
                </a:solidFill>
                <a:latin typeface="Calibri"/>
              </a:rPr>
              <a:t>MUST</a:t>
            </a:r>
            <a:r>
              <a:rPr lang="en-US" sz="2000" spc="-1" dirty="0">
                <a:solidFill>
                  <a:srgbClr val="FFFFFF"/>
                </a:solidFill>
                <a:latin typeface="Calibri"/>
              </a:rPr>
              <a:t> be in student’s record</a:t>
            </a:r>
            <a:endParaRPr lang="en-US" sz="2000" strike="noStrike" spc="-1" dirty="0">
              <a:latin typeface="Arial"/>
            </a:endParaRPr>
          </a:p>
          <a:p>
            <a:pPr marL="343080" indent="-342000">
              <a:lnSpc>
                <a:spcPct val="100000"/>
              </a:lnSpc>
              <a:spcBef>
                <a:spcPts val="641"/>
              </a:spcBef>
              <a:buClr>
                <a:srgbClr val="FFFFFF"/>
              </a:buClr>
              <a:buFont typeface="Arial"/>
              <a:buChar char="•"/>
            </a:pPr>
            <a:r>
              <a:rPr lang="en-US" sz="2000" b="1" u="sng" strike="noStrike" spc="-1" dirty="0">
                <a:solidFill>
                  <a:srgbClr val="FFFFFF"/>
                </a:solidFill>
                <a:latin typeface="Calibri"/>
                <a:ea typeface="DejaVu Sans"/>
              </a:rPr>
              <a:t>Prerequisites</a:t>
            </a:r>
            <a:r>
              <a:rPr lang="en-US" sz="2000" b="0" strike="noStrike" spc="-1" dirty="0">
                <a:solidFill>
                  <a:srgbClr val="FFFFFF"/>
                </a:solidFill>
                <a:latin typeface="Calibri"/>
                <a:ea typeface="DejaVu Sans"/>
              </a:rPr>
              <a:t>:</a:t>
            </a:r>
            <a:endParaRPr lang="en-US" sz="2000" b="0" strike="noStrike" spc="-1" dirty="0">
              <a:latin typeface="Arial"/>
            </a:endParaRPr>
          </a:p>
          <a:p>
            <a:pPr marL="743040" lvl="1" indent="-284760">
              <a:lnSpc>
                <a:spcPct val="100000"/>
              </a:lnSpc>
              <a:spcBef>
                <a:spcPts val="561"/>
              </a:spcBef>
              <a:buClr>
                <a:srgbClr val="FFFFFF"/>
              </a:buClr>
              <a:buFont typeface="Arial"/>
              <a:buChar char="–"/>
            </a:pPr>
            <a:r>
              <a:rPr lang="en-US" sz="2000" b="0" strike="noStrike" spc="-1" dirty="0">
                <a:solidFill>
                  <a:srgbClr val="FFFFFF"/>
                </a:solidFill>
                <a:latin typeface="Calibri"/>
                <a:ea typeface="DejaVu Sans"/>
              </a:rPr>
              <a:t>Must complete prerequisite courses with a grade of “C” or higher</a:t>
            </a:r>
            <a:endParaRPr lang="en-US" sz="2000" b="0" strike="noStrike" spc="-1" dirty="0">
              <a:latin typeface="Arial"/>
            </a:endParaRPr>
          </a:p>
          <a:p>
            <a:pPr marL="743040" lvl="1" indent="-284760">
              <a:lnSpc>
                <a:spcPct val="100000"/>
              </a:lnSpc>
              <a:spcBef>
                <a:spcPts val="561"/>
              </a:spcBef>
              <a:buClr>
                <a:srgbClr val="FFFFFF"/>
              </a:buClr>
              <a:buFont typeface="Arial"/>
              <a:buChar char="–"/>
            </a:pPr>
            <a:r>
              <a:rPr lang="en-US" sz="2000" b="0" strike="noStrike" spc="-1" dirty="0">
                <a:solidFill>
                  <a:srgbClr val="FFFFFF"/>
                </a:solidFill>
                <a:latin typeface="Calibri"/>
                <a:ea typeface="DejaVu Sans"/>
              </a:rPr>
              <a:t>Must have a minimum 2.50 prerequisite GP</a:t>
            </a:r>
            <a:r>
              <a:rPr lang="en-US" sz="2000" spc="-1" dirty="0">
                <a:solidFill>
                  <a:srgbClr val="FFFFFF"/>
                </a:solidFill>
                <a:latin typeface="Calibri"/>
                <a:ea typeface="DejaVu Sans"/>
              </a:rPr>
              <a:t>A</a:t>
            </a:r>
            <a:endParaRPr lang="en-US" sz="1600" b="0" strike="noStrike" spc="-1" dirty="0">
              <a:latin typeface="Arial"/>
            </a:endParaRPr>
          </a:p>
          <a:p>
            <a:pPr algn="ctr">
              <a:spcBef>
                <a:spcPts val="641"/>
              </a:spcBef>
              <a:tabLst>
                <a:tab pos="0" algn="l"/>
              </a:tabLst>
            </a:pPr>
            <a:r>
              <a:rPr lang="en-US" sz="2800" b="1" spc="-1" dirty="0">
                <a:solidFill>
                  <a:srgbClr val="FFFFFF"/>
                </a:solidFill>
                <a:latin typeface="Calibri"/>
                <a:ea typeface="DejaVu Sans"/>
              </a:rPr>
              <a:t>Grade Forgivenes</a:t>
            </a:r>
            <a:r>
              <a:rPr lang="en-US" sz="2800" b="1" strike="noStrike" spc="-1" dirty="0">
                <a:solidFill>
                  <a:srgbClr val="FFFFFF"/>
                </a:solidFill>
                <a:latin typeface="Calibri"/>
                <a:ea typeface="DejaVu Sans"/>
              </a:rPr>
              <a:t>s </a:t>
            </a:r>
            <a:endParaRPr lang="en-US" sz="2800" b="0" strike="noStrike" spc="-1" dirty="0">
              <a:latin typeface="Arial"/>
            </a:endParaRPr>
          </a:p>
          <a:p>
            <a:pPr marL="1080">
              <a:lnSpc>
                <a:spcPct val="100000"/>
              </a:lnSpc>
              <a:spcBef>
                <a:spcPts val="641"/>
              </a:spcBef>
              <a:buClr>
                <a:srgbClr val="FFFFFF"/>
              </a:buClr>
              <a:tabLst>
                <a:tab pos="0" algn="l"/>
              </a:tabLst>
            </a:pPr>
            <a:r>
              <a:rPr lang="en-US" sz="2000" spc="-1" dirty="0">
                <a:solidFill>
                  <a:srgbClr val="FFFFFF"/>
                </a:solidFill>
                <a:latin typeface="Calibri"/>
                <a:ea typeface="DejaVu Sans"/>
              </a:rPr>
              <a:t>N</a:t>
            </a:r>
            <a:r>
              <a:rPr lang="en-US" sz="2000" b="0" strike="noStrike" spc="-1" dirty="0">
                <a:solidFill>
                  <a:srgbClr val="FFFFFF"/>
                </a:solidFill>
                <a:latin typeface="Calibri"/>
                <a:ea typeface="DejaVu Sans"/>
              </a:rPr>
              <a:t>o illegal repeats, see policy: </a:t>
            </a:r>
            <a:r>
              <a:rPr lang="en-US" sz="2000" spc="-1" dirty="0">
                <a:solidFill>
                  <a:schemeClr val="bg1"/>
                </a:solidFill>
                <a:latin typeface="Calibri"/>
                <a:hlinkClick r:id="rId4">
                  <a:extLst>
                    <a:ext uri="{A12FA001-AC4F-418D-AE19-62706E023703}">
                      <ahyp:hlinkClr xmlns:ahyp="http://schemas.microsoft.com/office/drawing/2018/hyperlinkcolor" val="tx"/>
                    </a:ext>
                  </a:extLst>
                </a:hlinkClick>
              </a:rPr>
              <a:t>https://www.seminolestate.edu/catalog/student-info/records/grade-forgiveness-policy</a:t>
            </a:r>
            <a:r>
              <a:rPr lang="en-US" sz="2000" spc="-1" dirty="0">
                <a:solidFill>
                  <a:schemeClr val="bg1"/>
                </a:solidFill>
                <a:latin typeface="Calibri"/>
              </a:rPr>
              <a:t> </a:t>
            </a:r>
          </a:p>
          <a:p>
            <a:pPr marL="343080" indent="-342000">
              <a:lnSpc>
                <a:spcPct val="100000"/>
              </a:lnSpc>
              <a:spcBef>
                <a:spcPts val="641"/>
              </a:spcBef>
              <a:buClr>
                <a:srgbClr val="FFFFFF"/>
              </a:buClr>
              <a:buFont typeface="Arial"/>
              <a:buChar char="•"/>
              <a:tabLst>
                <a:tab pos="0" algn="l"/>
              </a:tabLst>
            </a:pPr>
            <a:endParaRPr lang="en-US" sz="1600" b="0" strike="noStrike" spc="-1" dirty="0">
              <a:latin typeface="Arial"/>
            </a:endParaRPr>
          </a:p>
        </p:txBody>
      </p:sp>
    </p:spTree>
    <p:extLst>
      <p:ext uri="{BB962C8B-B14F-4D97-AF65-F5344CB8AC3E}">
        <p14:creationId xmlns:p14="http://schemas.microsoft.com/office/powerpoint/2010/main" val="267464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a:extLst>
            <a:ext uri="{FF2B5EF4-FFF2-40B4-BE49-F238E27FC236}">
              <a16:creationId xmlns:a16="http://schemas.microsoft.com/office/drawing/2014/main" id="{1739A3F1-2975-E293-3306-5D5BF47E3D9D}"/>
            </a:ext>
          </a:extLst>
        </p:cNvPr>
        <p:cNvGrpSpPr/>
        <p:nvPr/>
      </p:nvGrpSpPr>
      <p:grpSpPr>
        <a:xfrm>
          <a:off x="0" y="0"/>
          <a:ext cx="0" cy="0"/>
          <a:chOff x="0" y="0"/>
          <a:chExt cx="0" cy="0"/>
        </a:xfrm>
      </p:grpSpPr>
      <p:sp>
        <p:nvSpPr>
          <p:cNvPr id="285" name="CustomShape 1">
            <a:extLst>
              <a:ext uri="{FF2B5EF4-FFF2-40B4-BE49-F238E27FC236}">
                <a16:creationId xmlns:a16="http://schemas.microsoft.com/office/drawing/2014/main" id="{15207090-7308-E50B-3561-560A86240D8C}"/>
              </a:ext>
            </a:extLst>
          </p:cNvPr>
          <p:cNvSpPr>
            <a:spLocks noGrp="1"/>
          </p:cNvSpPr>
          <p:nvPr>
            <p:ph type="title" idx="4294967295"/>
          </p:nvPr>
        </p:nvSpPr>
        <p:spPr>
          <a:xfrm>
            <a:off x="457200" y="141120"/>
            <a:ext cx="7833071" cy="1492666"/>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4400" b="1" i="0" u="none" strike="noStrike" kern="1200" cap="none" spc="-1" normalizeH="0" baseline="0" noProof="0" dirty="0">
                <a:ln>
                  <a:noFill/>
                </a:ln>
                <a:solidFill>
                  <a:srgbClr val="00529B"/>
                </a:solidFill>
                <a:effectLst/>
                <a:uLnTx/>
                <a:uFillTx/>
                <a:latin typeface="Calibri"/>
                <a:ea typeface="DejaVu Sans"/>
                <a:cs typeface="+mn-cs"/>
              </a:rPr>
              <a:t>WHY TRADITIONAL?</a:t>
            </a: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en-US" sz="2400" b="0" i="0" u="none" strike="noStrike" kern="1200" cap="none" spc="-1" normalizeH="0" baseline="0" noProof="0" dirty="0">
              <a:ln>
                <a:noFill/>
              </a:ln>
              <a:solidFill>
                <a:srgbClr val="0070C0"/>
              </a:solidFill>
              <a:effectLst/>
              <a:uLnTx/>
              <a:uFillTx/>
              <a:latin typeface="Arial"/>
              <a:ea typeface="+mn-ea"/>
              <a:cs typeface="+mn-cs"/>
            </a:endParaRPr>
          </a:p>
        </p:txBody>
      </p:sp>
      <p:sp>
        <p:nvSpPr>
          <p:cNvPr id="286" name="CustomShape 2">
            <a:extLst>
              <a:ext uri="{FF2B5EF4-FFF2-40B4-BE49-F238E27FC236}">
                <a16:creationId xmlns:a16="http://schemas.microsoft.com/office/drawing/2014/main" id="{C65EBD63-4554-7E5A-FEC2-F23474E85C26}"/>
              </a:ext>
            </a:extLst>
          </p:cNvPr>
          <p:cNvSpPr/>
          <p:nvPr/>
        </p:nvSpPr>
        <p:spPr>
          <a:xfrm>
            <a:off x="643801" y="1717473"/>
            <a:ext cx="6966087" cy="328490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5000"/>
          </a:bodyPr>
          <a:lstStyle/>
          <a:p>
            <a:pPr marL="343080" indent="-342000">
              <a:lnSpc>
                <a:spcPct val="90000"/>
              </a:lnSpc>
              <a:spcBef>
                <a:spcPts val="641"/>
              </a:spcBef>
              <a:buClr>
                <a:srgbClr val="3F5898"/>
              </a:buClr>
              <a:buFont typeface="Arial"/>
              <a:buChar char="•"/>
            </a:pPr>
            <a:r>
              <a:rPr lang="en-US" sz="2000" b="0" strike="noStrike" spc="-1" dirty="0">
                <a:solidFill>
                  <a:schemeClr val="accent1">
                    <a:lumMod val="75000"/>
                  </a:schemeClr>
                </a:solidFill>
                <a:latin typeface="Calibri"/>
                <a:ea typeface="DejaVu Sans"/>
              </a:rPr>
              <a:t>Shortest path to apply (10 Prerequisites &amp; TEAS)</a:t>
            </a:r>
            <a:endParaRPr lang="en-US" sz="2000" b="0" strike="noStrike" spc="-1" dirty="0">
              <a:solidFill>
                <a:schemeClr val="accent1">
                  <a:lumMod val="75000"/>
                </a:schemeClr>
              </a:solidFill>
              <a:latin typeface="Arial"/>
            </a:endParaRPr>
          </a:p>
          <a:p>
            <a:pPr marL="343080" indent="-342000">
              <a:lnSpc>
                <a:spcPct val="90000"/>
              </a:lnSpc>
              <a:spcBef>
                <a:spcPts val="641"/>
              </a:spcBef>
              <a:buClr>
                <a:srgbClr val="3F5898"/>
              </a:buClr>
              <a:buFont typeface="Arial"/>
              <a:buChar char="•"/>
            </a:pPr>
            <a:endParaRPr lang="en-US" sz="2000" b="0" strike="noStrike" spc="-1" dirty="0">
              <a:solidFill>
                <a:schemeClr val="accent1">
                  <a:lumMod val="75000"/>
                </a:schemeClr>
              </a:solidFill>
              <a:latin typeface="Calibri"/>
              <a:ea typeface="DejaVu Sans"/>
            </a:endParaRPr>
          </a:p>
          <a:p>
            <a:pPr marL="343080" indent="-342000">
              <a:lnSpc>
                <a:spcPct val="90000"/>
              </a:lnSpc>
              <a:spcBef>
                <a:spcPts val="641"/>
              </a:spcBef>
              <a:buClr>
                <a:srgbClr val="3F5898"/>
              </a:buClr>
              <a:buFont typeface="Arial"/>
              <a:buChar char="•"/>
            </a:pPr>
            <a:r>
              <a:rPr lang="en-US" sz="2000" b="0" strike="noStrike" spc="-1" dirty="0">
                <a:solidFill>
                  <a:schemeClr val="accent1">
                    <a:lumMod val="75000"/>
                  </a:schemeClr>
                </a:solidFill>
                <a:latin typeface="Calibri"/>
                <a:ea typeface="DejaVu Sans"/>
              </a:rPr>
              <a:t>Shortest path to RN license</a:t>
            </a:r>
          </a:p>
          <a:p>
            <a:pPr marL="343080" indent="-342000">
              <a:lnSpc>
                <a:spcPct val="90000"/>
              </a:lnSpc>
              <a:spcBef>
                <a:spcPts val="641"/>
              </a:spcBef>
              <a:buClr>
                <a:srgbClr val="3F5898"/>
              </a:buClr>
              <a:buFont typeface="Arial"/>
              <a:buChar char="•"/>
            </a:pPr>
            <a:endParaRPr lang="en-US" sz="2000" b="0" strike="noStrike" spc="-1" dirty="0">
              <a:solidFill>
                <a:schemeClr val="accent1">
                  <a:lumMod val="75000"/>
                </a:schemeClr>
              </a:solidFill>
              <a:latin typeface="Calibri"/>
              <a:ea typeface="DejaVu Sans"/>
            </a:endParaRPr>
          </a:p>
          <a:p>
            <a:pPr marL="343080" indent="-342000">
              <a:lnSpc>
                <a:spcPct val="90000"/>
              </a:lnSpc>
              <a:spcBef>
                <a:spcPts val="641"/>
              </a:spcBef>
              <a:buClr>
                <a:srgbClr val="3F5898"/>
              </a:buClr>
              <a:buFont typeface="Arial"/>
              <a:buChar char="•"/>
            </a:pPr>
            <a:r>
              <a:rPr lang="en-US" sz="2000" b="0" strike="noStrike" spc="-1" dirty="0">
                <a:solidFill>
                  <a:schemeClr val="accent1">
                    <a:lumMod val="75000"/>
                  </a:schemeClr>
                </a:solidFill>
                <a:latin typeface="Calibri"/>
                <a:ea typeface="DejaVu Sans"/>
              </a:rPr>
              <a:t>5 semesters (full-time) or 7 semesters (part-time)</a:t>
            </a:r>
            <a:endParaRPr lang="en-US" sz="2000" b="0" strike="noStrike" spc="-1" dirty="0">
              <a:solidFill>
                <a:schemeClr val="accent1">
                  <a:lumMod val="75000"/>
                </a:schemeClr>
              </a:solidFill>
              <a:latin typeface="Arial"/>
            </a:endParaRPr>
          </a:p>
          <a:p>
            <a:pPr marL="343080" indent="-342000">
              <a:lnSpc>
                <a:spcPct val="90000"/>
              </a:lnSpc>
              <a:spcBef>
                <a:spcPts val="641"/>
              </a:spcBef>
              <a:buClr>
                <a:srgbClr val="3F5898"/>
              </a:buClr>
              <a:buFont typeface="Arial"/>
              <a:buChar char="•"/>
            </a:pPr>
            <a:endParaRPr lang="en-US" sz="2000" b="0" strike="noStrike" spc="-1" dirty="0">
              <a:solidFill>
                <a:schemeClr val="accent1">
                  <a:lumMod val="75000"/>
                </a:schemeClr>
              </a:solidFill>
              <a:latin typeface="Calibri"/>
              <a:ea typeface="DejaVu Sans"/>
            </a:endParaRPr>
          </a:p>
          <a:p>
            <a:pPr marL="343080" indent="-342000">
              <a:lnSpc>
                <a:spcPct val="90000"/>
              </a:lnSpc>
              <a:spcBef>
                <a:spcPts val="641"/>
              </a:spcBef>
              <a:buClr>
                <a:srgbClr val="3F5898"/>
              </a:buClr>
              <a:buFont typeface="Arial"/>
              <a:buChar char="•"/>
            </a:pPr>
            <a:r>
              <a:rPr lang="en-US" sz="2000" b="0" strike="noStrike" spc="-1" dirty="0">
                <a:solidFill>
                  <a:schemeClr val="accent1">
                    <a:lumMod val="75000"/>
                  </a:schemeClr>
                </a:solidFill>
                <a:latin typeface="Calibri"/>
                <a:ea typeface="DejaVu Sans"/>
              </a:rPr>
              <a:t>Become employed as an RN, and then earn a BSN</a:t>
            </a:r>
            <a:endParaRPr lang="en-US" sz="2000" b="0" strike="noStrike" spc="-1" dirty="0">
              <a:solidFill>
                <a:schemeClr val="accent1">
                  <a:lumMod val="75000"/>
                </a:schemeClr>
              </a:solidFill>
              <a:latin typeface="Arial"/>
            </a:endParaRPr>
          </a:p>
          <a:p>
            <a:pPr marL="343080" indent="-342000">
              <a:lnSpc>
                <a:spcPct val="90000"/>
              </a:lnSpc>
              <a:spcBef>
                <a:spcPts val="641"/>
              </a:spcBef>
              <a:buClr>
                <a:srgbClr val="3F5898"/>
              </a:buClr>
              <a:buFont typeface="Arial"/>
              <a:buChar char="•"/>
            </a:pPr>
            <a:endParaRPr lang="en-US" sz="2000" b="0" strike="noStrike" spc="-1" dirty="0">
              <a:solidFill>
                <a:schemeClr val="accent1">
                  <a:lumMod val="75000"/>
                </a:schemeClr>
              </a:solidFill>
              <a:latin typeface="Calibri"/>
              <a:ea typeface="DejaVu Sans"/>
            </a:endParaRPr>
          </a:p>
          <a:p>
            <a:pPr marL="343080" indent="-342000">
              <a:lnSpc>
                <a:spcPct val="90000"/>
              </a:lnSpc>
              <a:spcBef>
                <a:spcPts val="641"/>
              </a:spcBef>
              <a:buClr>
                <a:srgbClr val="3F5898"/>
              </a:buClr>
              <a:buFont typeface="Arial"/>
              <a:buChar char="•"/>
            </a:pPr>
            <a:r>
              <a:rPr lang="en-US" sz="2000" b="0" strike="noStrike" spc="-1" dirty="0">
                <a:solidFill>
                  <a:schemeClr val="accent1">
                    <a:lumMod val="75000"/>
                  </a:schemeClr>
                </a:solidFill>
                <a:latin typeface="Calibri"/>
                <a:ea typeface="DejaVu Sans"/>
              </a:rPr>
              <a:t>Significant cost savings (state college tuition rates) </a:t>
            </a:r>
            <a:endParaRPr lang="en-US" sz="2000" b="0" strike="noStrike" spc="-1" dirty="0">
              <a:solidFill>
                <a:schemeClr val="accent1">
                  <a:lumMod val="75000"/>
                </a:schemeClr>
              </a:solidFill>
              <a:latin typeface="Arial"/>
            </a:endParaRPr>
          </a:p>
        </p:txBody>
      </p:sp>
    </p:spTree>
    <p:extLst>
      <p:ext uri="{BB962C8B-B14F-4D97-AF65-F5344CB8AC3E}">
        <p14:creationId xmlns:p14="http://schemas.microsoft.com/office/powerpoint/2010/main" val="3772519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a:extLst>
            <a:ext uri="{FF2B5EF4-FFF2-40B4-BE49-F238E27FC236}">
              <a16:creationId xmlns:a16="http://schemas.microsoft.com/office/drawing/2014/main" id="{258B9E02-7420-07FF-8C26-2DE90D20C804}"/>
            </a:ext>
          </a:extLst>
        </p:cNvPr>
        <p:cNvGrpSpPr/>
        <p:nvPr/>
      </p:nvGrpSpPr>
      <p:grpSpPr>
        <a:xfrm>
          <a:off x="0" y="0"/>
          <a:ext cx="0" cy="0"/>
          <a:chOff x="0" y="0"/>
          <a:chExt cx="0" cy="0"/>
        </a:xfrm>
      </p:grpSpPr>
      <p:sp>
        <p:nvSpPr>
          <p:cNvPr id="293" name="CustomShape 1">
            <a:extLst>
              <a:ext uri="{FF2B5EF4-FFF2-40B4-BE49-F238E27FC236}">
                <a16:creationId xmlns:a16="http://schemas.microsoft.com/office/drawing/2014/main" id="{02D176F9-74D6-7AB6-FFD8-FC35128D3879}"/>
              </a:ext>
              <a:ext uri="{C183D7F6-B498-43B3-948B-1728B52AA6E4}">
                <adec:decorative xmlns:adec="http://schemas.microsoft.com/office/drawing/2017/decorative" val="1"/>
              </a:ext>
            </a:extLst>
          </p:cNvPr>
          <p:cNvSpPr/>
          <p:nvPr/>
        </p:nvSpPr>
        <p:spPr>
          <a:xfrm>
            <a:off x="198505" y="237413"/>
            <a:ext cx="7011789" cy="1183237"/>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dirty="0"/>
          </a:p>
        </p:txBody>
      </p:sp>
      <p:sp>
        <p:nvSpPr>
          <p:cNvPr id="294" name="CustomShape 2">
            <a:extLst>
              <a:ext uri="{FF2B5EF4-FFF2-40B4-BE49-F238E27FC236}">
                <a16:creationId xmlns:a16="http://schemas.microsoft.com/office/drawing/2014/main" id="{1393FAED-C2EA-ECC4-C47F-78011E624EF9}"/>
              </a:ext>
              <a:ext uri="{C183D7F6-B498-43B3-948B-1728B52AA6E4}">
                <adec:decorative xmlns:adec="http://schemas.microsoft.com/office/drawing/2017/decorative" val="1"/>
              </a:ext>
            </a:extLst>
          </p:cNvPr>
          <p:cNvSpPr/>
          <p:nvPr/>
        </p:nvSpPr>
        <p:spPr>
          <a:xfrm>
            <a:off x="384737" y="1136995"/>
            <a:ext cx="6734175" cy="368127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2500" lnSpcReduction="20000"/>
          </a:bodyPr>
          <a:lstStyle/>
          <a:p>
            <a:pPr marL="343080" indent="-342000">
              <a:lnSpc>
                <a:spcPct val="100000"/>
              </a:lnSpc>
              <a:spcBef>
                <a:spcPts val="380"/>
              </a:spcBef>
              <a:buClr>
                <a:srgbClr val="3F5898"/>
              </a:buClr>
              <a:buFont typeface="Arial"/>
              <a:buChar char="•"/>
            </a:pPr>
            <a:endParaRPr lang="en-US" sz="2400" b="0" strike="noStrike" spc="-1" dirty="0">
              <a:solidFill>
                <a:srgbClr val="3F5898"/>
              </a:solidFill>
              <a:latin typeface="Calibri"/>
              <a:ea typeface="DejaVu Sans"/>
            </a:endParaRPr>
          </a:p>
          <a:p>
            <a:pPr marL="1080">
              <a:lnSpc>
                <a:spcPct val="100000"/>
              </a:lnSpc>
              <a:spcBef>
                <a:spcPts val="380"/>
              </a:spcBef>
              <a:buClr>
                <a:srgbClr val="3F5898"/>
              </a:buClr>
            </a:pPr>
            <a:r>
              <a:rPr lang="en-US" sz="2400" spc="-1" dirty="0">
                <a:solidFill>
                  <a:schemeClr val="tx2"/>
                </a:solidFill>
                <a:latin typeface="Calibri"/>
              </a:rPr>
              <a:t>                                                                                </a:t>
            </a:r>
            <a:endParaRPr lang="en-US" sz="2400" spc="-1" dirty="0">
              <a:solidFill>
                <a:schemeClr val="tx2"/>
              </a:solidFill>
              <a:highlight>
                <a:srgbClr val="FFFF00"/>
              </a:highlight>
              <a:latin typeface="Calibri"/>
            </a:endParaRPr>
          </a:p>
          <a:p>
            <a:pPr marL="343080" indent="-342000">
              <a:lnSpc>
                <a:spcPct val="100000"/>
              </a:lnSpc>
              <a:spcBef>
                <a:spcPts val="380"/>
              </a:spcBef>
              <a:buClr>
                <a:srgbClr val="3F5898"/>
              </a:buClr>
              <a:buFont typeface="Arial"/>
              <a:buChar char="•"/>
            </a:pPr>
            <a:endParaRPr lang="en-US" sz="2400" spc="-1" dirty="0">
              <a:solidFill>
                <a:schemeClr val="tx2"/>
              </a:solidFill>
            </a:endParaRPr>
          </a:p>
          <a:p>
            <a:pPr marL="343080" indent="-342000">
              <a:lnSpc>
                <a:spcPct val="100000"/>
              </a:lnSpc>
              <a:spcBef>
                <a:spcPts val="380"/>
              </a:spcBef>
              <a:buClr>
                <a:srgbClr val="3F5898"/>
              </a:buClr>
              <a:buFont typeface="Arial"/>
              <a:buChar char="•"/>
            </a:pPr>
            <a:endParaRPr lang="en-US" sz="1900" b="0" strike="noStrike" spc="-1" dirty="0">
              <a:solidFill>
                <a:schemeClr val="tx2"/>
              </a:solidFill>
              <a:latin typeface="Arial"/>
            </a:endParaRPr>
          </a:p>
          <a:p>
            <a:pPr marL="343080" indent="-342000">
              <a:lnSpc>
                <a:spcPct val="100000"/>
              </a:lnSpc>
              <a:spcBef>
                <a:spcPts val="380"/>
              </a:spcBef>
              <a:buClr>
                <a:srgbClr val="3F5898"/>
              </a:buClr>
              <a:buFont typeface="Arial"/>
              <a:buChar char="•"/>
            </a:pPr>
            <a:endParaRPr lang="en-US" sz="1900" b="0" strike="noStrike" spc="-1" dirty="0">
              <a:solidFill>
                <a:schemeClr val="tx2"/>
              </a:solidFill>
              <a:latin typeface="Arial"/>
            </a:endParaRPr>
          </a:p>
          <a:p>
            <a:pPr marL="343080" indent="-342000">
              <a:lnSpc>
                <a:spcPct val="100000"/>
              </a:lnSpc>
              <a:spcBef>
                <a:spcPts val="380"/>
              </a:spcBef>
              <a:buClr>
                <a:srgbClr val="3F5898"/>
              </a:buClr>
              <a:buFont typeface="Arial"/>
              <a:buChar char="•"/>
            </a:pPr>
            <a:endParaRPr lang="en-US" sz="1900" b="0" strike="noStrike" spc="-1" dirty="0">
              <a:solidFill>
                <a:schemeClr val="tx2"/>
              </a:solidFill>
              <a:latin typeface="Arial"/>
            </a:endParaRPr>
          </a:p>
          <a:p>
            <a:pPr marL="343080" indent="-342000">
              <a:lnSpc>
                <a:spcPct val="100000"/>
              </a:lnSpc>
              <a:spcBef>
                <a:spcPts val="380"/>
              </a:spcBef>
              <a:buClr>
                <a:srgbClr val="3F5898"/>
              </a:buClr>
              <a:buFont typeface="Arial"/>
              <a:buChar char="•"/>
            </a:pPr>
            <a:endParaRPr lang="en-US" sz="1900" b="0" strike="noStrike" spc="-1" dirty="0">
              <a:solidFill>
                <a:schemeClr val="tx2"/>
              </a:solidFill>
              <a:latin typeface="Arial"/>
            </a:endParaRPr>
          </a:p>
          <a:p>
            <a:pPr marL="343080" indent="-342000">
              <a:lnSpc>
                <a:spcPct val="100000"/>
              </a:lnSpc>
              <a:spcBef>
                <a:spcPts val="380"/>
              </a:spcBef>
              <a:buClr>
                <a:srgbClr val="3F5898"/>
              </a:buClr>
              <a:buFont typeface="Arial"/>
              <a:buChar char="•"/>
            </a:pPr>
            <a:endParaRPr lang="en-US" sz="1900" spc="-1" dirty="0">
              <a:solidFill>
                <a:schemeClr val="tx2"/>
              </a:solidFill>
              <a:latin typeface="Arial"/>
            </a:endParaRPr>
          </a:p>
          <a:p>
            <a:pPr marL="343080" indent="-342000">
              <a:lnSpc>
                <a:spcPct val="100000"/>
              </a:lnSpc>
              <a:spcBef>
                <a:spcPts val="380"/>
              </a:spcBef>
              <a:buClr>
                <a:srgbClr val="3F5898"/>
              </a:buClr>
              <a:buFont typeface="Arial"/>
              <a:buChar char="•"/>
            </a:pPr>
            <a:endParaRPr lang="en-US" sz="1900" b="0" strike="noStrike" spc="-1" dirty="0">
              <a:solidFill>
                <a:schemeClr val="tx2"/>
              </a:solidFill>
              <a:latin typeface="Arial"/>
            </a:endParaRPr>
          </a:p>
          <a:p>
            <a:pPr marL="457200">
              <a:lnSpc>
                <a:spcPct val="100000"/>
              </a:lnSpc>
              <a:spcBef>
                <a:spcPts val="320"/>
              </a:spcBef>
              <a:tabLst>
                <a:tab pos="0" algn="l"/>
              </a:tabLst>
            </a:pPr>
            <a:endParaRPr lang="en-US" sz="4800" b="0" strike="noStrike" spc="-1" dirty="0">
              <a:latin typeface="Arial"/>
            </a:endParaRPr>
          </a:p>
          <a:p>
            <a:pPr marL="457200">
              <a:lnSpc>
                <a:spcPct val="100000"/>
              </a:lnSpc>
              <a:spcBef>
                <a:spcPts val="320"/>
              </a:spcBef>
              <a:tabLst>
                <a:tab pos="0" algn="l"/>
              </a:tabLst>
            </a:pPr>
            <a:r>
              <a:rPr lang="en-US" sz="1800" b="0" strike="noStrike" spc="-1" dirty="0">
                <a:solidFill>
                  <a:srgbClr val="000000"/>
                </a:solidFill>
                <a:latin typeface="Calibri"/>
                <a:ea typeface="DejaVu Sans"/>
              </a:rPr>
              <a:t>        </a:t>
            </a:r>
            <a:endParaRPr lang="en-US" sz="1800" b="0" strike="noStrike" spc="-1" dirty="0">
              <a:latin typeface="Arial"/>
            </a:endParaRPr>
          </a:p>
          <a:p>
            <a:pPr>
              <a:lnSpc>
                <a:spcPct val="100000"/>
              </a:lnSpc>
              <a:spcBef>
                <a:spcPts val="241"/>
              </a:spcBef>
            </a:pPr>
            <a:endParaRPr lang="en-US" sz="1900" b="0" strike="noStrike"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p:txBody>
      </p:sp>
      <p:sp>
        <p:nvSpPr>
          <p:cNvPr id="295" name="CustomShape 3">
            <a:extLst>
              <a:ext uri="{FF2B5EF4-FFF2-40B4-BE49-F238E27FC236}">
                <a16:creationId xmlns:a16="http://schemas.microsoft.com/office/drawing/2014/main" id="{E9BB9A0A-6526-2D29-44A0-DD6090B91C29}"/>
              </a:ext>
              <a:ext uri="{C183D7F6-B498-43B3-948B-1728B52AA6E4}">
                <adec:decorative xmlns:adec="http://schemas.microsoft.com/office/drawing/2017/decorative" val="1"/>
              </a:ext>
            </a:extLst>
          </p:cNvPr>
          <p:cNvSpPr>
            <a:spLocks noGrp="1"/>
          </p:cNvSpPr>
          <p:nvPr>
            <p:ph type="title" idx="4294967295"/>
          </p:nvPr>
        </p:nvSpPr>
        <p:spPr>
          <a:xfrm>
            <a:off x="924363" y="33079"/>
            <a:ext cx="5560072" cy="1198875"/>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 normalizeH="0" baseline="0" noProof="0" dirty="0">
                <a:ln>
                  <a:noFill/>
                </a:ln>
                <a:solidFill>
                  <a:srgbClr val="00529B"/>
                </a:solidFill>
                <a:effectLst/>
                <a:uLnTx/>
                <a:uFillTx/>
                <a:latin typeface="Calibri"/>
                <a:ea typeface="DejaVu Sans"/>
                <a:cs typeface="+mn-cs"/>
              </a:rPr>
              <a:t>Prerequisites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 normalizeH="0" baseline="0" noProof="0" dirty="0">
                <a:ln>
                  <a:noFill/>
                </a:ln>
                <a:solidFill>
                  <a:srgbClr val="00529B"/>
                </a:solidFill>
                <a:effectLst/>
                <a:uLnTx/>
                <a:uFillTx/>
                <a:latin typeface="Calibri"/>
                <a:ea typeface="DejaVu Sans"/>
                <a:cs typeface="+mn-cs"/>
              </a:rPr>
              <a:t>Traditional Program</a:t>
            </a:r>
            <a:endParaRPr kumimoji="0" lang="en-US" sz="1100" b="1" i="0" u="none" strike="noStrike" kern="1200" cap="none" spc="-1" normalizeH="0" baseline="0" noProof="0" dirty="0">
              <a:ln>
                <a:noFill/>
              </a:ln>
              <a:solidFill>
                <a:srgbClr val="00529B"/>
              </a:solidFill>
              <a:effectLst/>
              <a:highlight>
                <a:srgbClr val="FFFF00"/>
              </a:highlight>
              <a:uLnTx/>
              <a:uFillTx/>
              <a:latin typeface="Calibri"/>
              <a:ea typeface="+mn-ea"/>
              <a:cs typeface="+mn-cs"/>
            </a:endParaRPr>
          </a:p>
        </p:txBody>
      </p:sp>
      <p:graphicFrame>
        <p:nvGraphicFramePr>
          <p:cNvPr id="3" name="Table 3">
            <a:extLst>
              <a:ext uri="{FF2B5EF4-FFF2-40B4-BE49-F238E27FC236}">
                <a16:creationId xmlns:a16="http://schemas.microsoft.com/office/drawing/2014/main" id="{AC7DD197-1B54-83C0-2489-F44F0CC6AC9D}"/>
              </a:ext>
            </a:extLst>
          </p:cNvPr>
          <p:cNvGraphicFramePr>
            <a:graphicFrameLocks noGrp="1"/>
          </p:cNvGraphicFramePr>
          <p:nvPr>
            <p:extLst>
              <p:ext uri="{D42A27DB-BD31-4B8C-83A1-F6EECF244321}">
                <p14:modId xmlns:p14="http://schemas.microsoft.com/office/powerpoint/2010/main" val="2850207583"/>
              </p:ext>
            </p:extLst>
          </p:nvPr>
        </p:nvGraphicFramePr>
        <p:xfrm>
          <a:off x="531378" y="1231954"/>
          <a:ext cx="6232026" cy="2934911"/>
        </p:xfrm>
        <a:graphic>
          <a:graphicData uri="http://schemas.openxmlformats.org/drawingml/2006/table">
            <a:tbl>
              <a:tblPr firstRow="1" bandRow="1">
                <a:tableStyleId>{5C22544A-7EE6-4342-B048-85BDC9FD1C3A}</a:tableStyleId>
              </a:tblPr>
              <a:tblGrid>
                <a:gridCol w="1868455">
                  <a:extLst>
                    <a:ext uri="{9D8B030D-6E8A-4147-A177-3AD203B41FA5}">
                      <a16:colId xmlns:a16="http://schemas.microsoft.com/office/drawing/2014/main" val="709667871"/>
                    </a:ext>
                  </a:extLst>
                </a:gridCol>
                <a:gridCol w="4363571">
                  <a:extLst>
                    <a:ext uri="{9D8B030D-6E8A-4147-A177-3AD203B41FA5}">
                      <a16:colId xmlns:a16="http://schemas.microsoft.com/office/drawing/2014/main" val="1626420360"/>
                    </a:ext>
                  </a:extLst>
                </a:gridCol>
              </a:tblGrid>
              <a:tr h="258544">
                <a:tc>
                  <a:txBody>
                    <a:bodyPr/>
                    <a:lstStyle/>
                    <a:p>
                      <a:r>
                        <a:rPr lang="en-US" sz="1200" dirty="0">
                          <a:solidFill>
                            <a:srgbClr val="002060"/>
                          </a:solidFill>
                        </a:rPr>
                        <a:t>BSC2010C (or 1010C)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90E2"/>
                    </a:solidFill>
                  </a:tcPr>
                </a:tc>
                <a:tc>
                  <a:txBody>
                    <a:bodyPr/>
                    <a:lstStyle/>
                    <a:p>
                      <a:r>
                        <a:rPr lang="en-US" sz="1100" dirty="0">
                          <a:solidFill>
                            <a:srgbClr val="002060"/>
                          </a:solidFill>
                        </a:rPr>
                        <a:t>General Biology I  (4 credits with a lab)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90E2"/>
                    </a:solidFill>
                  </a:tcPr>
                </a:tc>
                <a:extLst>
                  <a:ext uri="{0D108BD9-81ED-4DB2-BD59-A6C34878D82A}">
                    <a16:rowId xmlns:a16="http://schemas.microsoft.com/office/drawing/2014/main" val="2289052682"/>
                  </a:ext>
                </a:extLst>
              </a:tr>
              <a:tr h="258544">
                <a:tc>
                  <a:txBody>
                    <a:bodyPr/>
                    <a:lstStyle/>
                    <a:p>
                      <a:r>
                        <a:rPr lang="en-US" sz="1200" dirty="0">
                          <a:solidFill>
                            <a:srgbClr val="002060"/>
                          </a:solidFill>
                        </a:rPr>
                        <a:t>BSC2093C*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solidFill>
                            <a:srgbClr val="002060"/>
                          </a:solidFill>
                        </a:rPr>
                        <a:t>Anatomy &amp; Physiology I (4 credits with a lab)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339395"/>
                  </a:ext>
                </a:extLst>
              </a:tr>
              <a:tr h="258544">
                <a:tc>
                  <a:txBody>
                    <a:bodyPr/>
                    <a:lstStyle/>
                    <a:p>
                      <a:r>
                        <a:rPr lang="en-US" sz="1200" dirty="0">
                          <a:solidFill>
                            <a:srgbClr val="002060"/>
                          </a:solidFill>
                        </a:rPr>
                        <a:t>BSC2094C*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solidFill>
                            <a:srgbClr val="002060"/>
                          </a:solidFill>
                        </a:rPr>
                        <a:t>Anatomy &amp; Physiology II  (4 credits with a lab)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9977562"/>
                  </a:ext>
                </a:extLst>
              </a:tr>
              <a:tr h="258544">
                <a:tc>
                  <a:txBody>
                    <a:bodyPr/>
                    <a:lstStyle/>
                    <a:p>
                      <a:r>
                        <a:rPr lang="en-US" sz="1200" dirty="0">
                          <a:solidFill>
                            <a:srgbClr val="002060"/>
                          </a:solidFill>
                        </a:rPr>
                        <a:t>MCB2010C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solidFill>
                            <a:srgbClr val="002060"/>
                          </a:solidFill>
                        </a:rPr>
                        <a:t>Microbiology (4 credits with a lab)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3824745"/>
                  </a:ext>
                </a:extLst>
              </a:tr>
              <a:tr h="258544">
                <a:tc>
                  <a:txBody>
                    <a:bodyPr/>
                    <a:lstStyle/>
                    <a:p>
                      <a:r>
                        <a:rPr lang="en-US" sz="1200" dirty="0">
                          <a:solidFill>
                            <a:srgbClr val="002060"/>
                          </a:solidFill>
                        </a:rPr>
                        <a:t>ENC1101 or 1102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solidFill>
                            <a:srgbClr val="002060"/>
                          </a:solidFill>
                        </a:rPr>
                        <a:t>English I or English 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6617419"/>
                  </a:ext>
                </a:extLst>
              </a:tr>
              <a:tr h="258544">
                <a:tc>
                  <a:txBody>
                    <a:bodyPr/>
                    <a:lstStyle/>
                    <a:p>
                      <a:r>
                        <a:rPr lang="en-US" sz="1200" dirty="0">
                          <a:solidFill>
                            <a:srgbClr val="002060"/>
                          </a:solidFill>
                        </a:rPr>
                        <a:t>MAC1105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solidFill>
                            <a:srgbClr val="002060"/>
                          </a:solidFill>
                        </a:rPr>
                        <a:t>College Algebra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4966141"/>
                  </a:ext>
                </a:extLst>
              </a:tr>
              <a:tr h="258544">
                <a:tc>
                  <a:txBody>
                    <a:bodyPr/>
                    <a:lstStyle/>
                    <a:p>
                      <a:r>
                        <a:rPr lang="en-US" sz="1200" dirty="0">
                          <a:solidFill>
                            <a:srgbClr val="002060"/>
                          </a:solidFill>
                        </a:rPr>
                        <a:t>PSY2012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solidFill>
                            <a:srgbClr val="002060"/>
                          </a:solidFill>
                        </a:rPr>
                        <a:t>Gen Psychology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5131551"/>
                  </a:ext>
                </a:extLst>
              </a:tr>
              <a:tr h="276738">
                <a:tc>
                  <a:txBody>
                    <a:bodyPr/>
                    <a:lstStyle/>
                    <a:p>
                      <a:r>
                        <a:rPr lang="en-US" sz="1200" dirty="0">
                          <a:solidFill>
                            <a:srgbClr val="002060"/>
                          </a:solidFill>
                        </a:rPr>
                        <a:t>HUMXXXX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solidFill>
                            <a:srgbClr val="002060"/>
                          </a:solidFill>
                        </a:rPr>
                        <a:t>Core Humanities (choose 1 of 6) See Next Slide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3776402"/>
                  </a:ext>
                </a:extLst>
              </a:tr>
              <a:tr h="280733">
                <a:tc>
                  <a:txBody>
                    <a:bodyPr/>
                    <a:lstStyle/>
                    <a:p>
                      <a:r>
                        <a:rPr lang="en-US" sz="1200" dirty="0">
                          <a:solidFill>
                            <a:srgbClr val="002060"/>
                          </a:solidFill>
                        </a:rPr>
                        <a:t>HUN2202**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solidFill>
                            <a:srgbClr val="002060"/>
                          </a:solidFill>
                        </a:rPr>
                        <a:t>Human Nutrition &amp; Diet Therapy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2801244"/>
                  </a:ext>
                </a:extLst>
              </a:tr>
              <a:tr h="258544">
                <a:tc>
                  <a:txBody>
                    <a:bodyPr/>
                    <a:lstStyle/>
                    <a:p>
                      <a:r>
                        <a:rPr lang="en-US" sz="1200" dirty="0">
                          <a:solidFill>
                            <a:srgbClr val="002060"/>
                          </a:solidFill>
                        </a:rPr>
                        <a:t>POS2041 or AMH 2020 or </a:t>
                      </a:r>
                      <a:r>
                        <a:rPr lang="en-US" sz="1200" dirty="0">
                          <a:solidFill>
                            <a:srgbClr val="002060"/>
                          </a:solidFill>
                          <a:highlight>
                            <a:srgbClr val="FFFF00"/>
                          </a:highlight>
                        </a:rPr>
                        <a:t>AMH2010</a:t>
                      </a:r>
                      <a:r>
                        <a:rPr lang="en-US" sz="120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solidFill>
                            <a:srgbClr val="002060"/>
                          </a:solidFill>
                        </a:rPr>
                        <a:t>U.S. Federal Government or AMH 2020 US History 1865 to present</a:t>
                      </a:r>
                    </a:p>
                    <a:p>
                      <a:r>
                        <a:rPr lang="en-US" sz="1100" dirty="0">
                          <a:solidFill>
                            <a:srgbClr val="002060"/>
                          </a:solidFill>
                        </a:rPr>
                        <a:t>Or </a:t>
                      </a:r>
                      <a:r>
                        <a:rPr lang="en-US" sz="1100" dirty="0">
                          <a:solidFill>
                            <a:srgbClr val="002060"/>
                          </a:solidFill>
                          <a:highlight>
                            <a:srgbClr val="FFFF00"/>
                          </a:highlight>
                        </a:rPr>
                        <a:t>AMH2010 US History to 1877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1773838"/>
                  </a:ext>
                </a:extLst>
              </a:tr>
            </a:tbl>
          </a:graphicData>
        </a:graphic>
      </p:graphicFrame>
      <p:sp>
        <p:nvSpPr>
          <p:cNvPr id="4" name="TextBox 3">
            <a:extLst>
              <a:ext uri="{FF2B5EF4-FFF2-40B4-BE49-F238E27FC236}">
                <a16:creationId xmlns:a16="http://schemas.microsoft.com/office/drawing/2014/main" id="{54248E46-7526-6953-8EBF-5B150BB90A85}"/>
              </a:ext>
            </a:extLst>
          </p:cNvPr>
          <p:cNvSpPr txBox="1"/>
          <p:nvPr/>
        </p:nvSpPr>
        <p:spPr>
          <a:xfrm>
            <a:off x="-143785" y="4139358"/>
            <a:ext cx="7368991" cy="923330"/>
          </a:xfrm>
          <a:prstGeom prst="rect">
            <a:avLst/>
          </a:prstGeom>
          <a:noFill/>
        </p:spPr>
        <p:txBody>
          <a:bodyPr wrap="square" rtlCol="0">
            <a:spAutoFit/>
          </a:bodyPr>
          <a:lstStyle/>
          <a:p>
            <a:pPr marL="457200">
              <a:lnSpc>
                <a:spcPct val="100000"/>
              </a:lnSpc>
              <a:spcBef>
                <a:spcPts val="241"/>
              </a:spcBef>
              <a:tabLst>
                <a:tab pos="0" algn="l"/>
              </a:tabLst>
            </a:pPr>
            <a:r>
              <a:rPr lang="en-US" sz="900" spc="-1" dirty="0">
                <a:solidFill>
                  <a:schemeClr val="tx2"/>
                </a:solidFill>
                <a:latin typeface="Calibri"/>
                <a:ea typeface="DejaVu Sans"/>
              </a:rPr>
              <a:t>  </a:t>
            </a:r>
          </a:p>
          <a:p>
            <a:pPr marL="457200">
              <a:lnSpc>
                <a:spcPct val="100000"/>
              </a:lnSpc>
              <a:spcBef>
                <a:spcPts val="241"/>
              </a:spcBef>
              <a:tabLst>
                <a:tab pos="0" algn="l"/>
              </a:tabLst>
            </a:pPr>
            <a:r>
              <a:rPr lang="en-US" sz="800" spc="-1" dirty="0">
                <a:solidFill>
                  <a:schemeClr val="tx2"/>
                </a:solidFill>
                <a:latin typeface="Calibri"/>
                <a:ea typeface="DejaVu Sans"/>
              </a:rPr>
              <a:t> *   UCF Courses ZOO3733C Human Anatomy and PCB3703C Human Physiology are equivalent to BSC2093C A&amp;P I and BSC2094C A&amp;P II. </a:t>
            </a:r>
            <a:r>
              <a:rPr lang="en-US" sz="800" spc="-1" dirty="0">
                <a:solidFill>
                  <a:schemeClr val="tx2"/>
                </a:solidFill>
                <a:highlight>
                  <a:srgbClr val="FFFF00"/>
                </a:highlight>
                <a:latin typeface="Calibri"/>
                <a:ea typeface="DejaVu Sans"/>
              </a:rPr>
              <a:t>Mis-matched courses not  accepted effective 1/1/2026 (example:  BSC1085C &amp; BSC2094C) </a:t>
            </a:r>
            <a:r>
              <a:rPr lang="en-US" sz="800" spc="-1" dirty="0">
                <a:solidFill>
                  <a:schemeClr val="tx2"/>
                </a:solidFill>
                <a:latin typeface="Calibri"/>
                <a:ea typeface="DejaVu Sans"/>
              </a:rPr>
              <a:t>                      </a:t>
            </a:r>
            <a:r>
              <a:rPr lang="en-US" sz="800" b="0" strike="noStrike" spc="-1" dirty="0">
                <a:solidFill>
                  <a:schemeClr val="tx2"/>
                </a:solidFill>
                <a:latin typeface="Calibri"/>
                <a:ea typeface="DejaVu Sans"/>
              </a:rPr>
              <a:t> </a:t>
            </a:r>
          </a:p>
          <a:p>
            <a:pPr marL="457200">
              <a:lnSpc>
                <a:spcPct val="100000"/>
              </a:lnSpc>
              <a:spcBef>
                <a:spcPts val="241"/>
              </a:spcBef>
              <a:tabLst>
                <a:tab pos="0" algn="l"/>
              </a:tabLst>
            </a:pPr>
            <a:r>
              <a:rPr lang="en-US" sz="800" b="0" strike="noStrike" spc="-1" dirty="0">
                <a:solidFill>
                  <a:schemeClr val="tx2"/>
                </a:solidFill>
                <a:latin typeface="Calibri"/>
                <a:ea typeface="DejaVu Sans"/>
              </a:rPr>
              <a:t> **   HUN1201 Human Nutrition + HUN2015 Diet Therapy = HUN2202  (also accepted HUN3011 &amp; HUN2990)</a:t>
            </a:r>
          </a:p>
          <a:p>
            <a:pPr marL="457200">
              <a:lnSpc>
                <a:spcPct val="100000"/>
              </a:lnSpc>
              <a:spcBef>
                <a:spcPts val="241"/>
              </a:spcBef>
              <a:tabLst>
                <a:tab pos="0" algn="l"/>
              </a:tabLst>
            </a:pPr>
            <a:r>
              <a:rPr lang="en-US" sz="800" spc="-1" dirty="0">
                <a:solidFill>
                  <a:schemeClr val="tx2"/>
                </a:solidFill>
                <a:latin typeface="Calibri"/>
              </a:rPr>
              <a:t> *** Students starting the RN-AS program with a catalog year of 2023 will be required to complete a civics literacy course AND assessment. </a:t>
            </a:r>
            <a:r>
              <a:rPr lang="en-US" sz="800" spc="-1" dirty="0">
                <a:solidFill>
                  <a:schemeClr val="tx2"/>
                </a:solidFill>
                <a:highlight>
                  <a:srgbClr val="FFFF00"/>
                </a:highlight>
                <a:latin typeface="Calibri"/>
              </a:rPr>
              <a:t>Effective 1/1/26, AMH2010 US History to 1877 will be accepted for civics literacy.</a:t>
            </a:r>
            <a:endParaRPr lang="en-US" sz="800" b="0" strike="noStrike" spc="-1" dirty="0">
              <a:solidFill>
                <a:schemeClr val="tx2"/>
              </a:solidFill>
              <a:highlight>
                <a:srgbClr val="FFFF00"/>
              </a:highlight>
              <a:latin typeface="Arial"/>
            </a:endParaRPr>
          </a:p>
        </p:txBody>
      </p:sp>
      <p:sp>
        <p:nvSpPr>
          <p:cNvPr id="2" name="Scroll: Vertical 1">
            <a:extLst>
              <a:ext uri="{FF2B5EF4-FFF2-40B4-BE49-F238E27FC236}">
                <a16:creationId xmlns:a16="http://schemas.microsoft.com/office/drawing/2014/main" id="{67CE882F-08C8-E453-D5B6-56B378608E90}"/>
              </a:ext>
            </a:extLst>
          </p:cNvPr>
          <p:cNvSpPr/>
          <p:nvPr/>
        </p:nvSpPr>
        <p:spPr>
          <a:xfrm>
            <a:off x="6155909" y="533040"/>
            <a:ext cx="2915763" cy="3071896"/>
          </a:xfrm>
          <a:prstGeom prst="vertic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0000"/>
              </a:lnSpc>
            </a:pPr>
            <a:r>
              <a:rPr lang="en-US" spc="-1" dirty="0">
                <a:solidFill>
                  <a:srgbClr val="FFFFFF"/>
                </a:solidFill>
                <a:latin typeface="Arial" panose="020B0604020202020204" pitchFamily="34" charset="0"/>
                <a:cs typeface="Arial" panose="020B0604020202020204" pitchFamily="34" charset="0"/>
              </a:rPr>
              <a:t>Students with courses in progress when they apply for a seat in the program will be evaluated on an individual basis.</a:t>
            </a:r>
            <a:endParaRPr lang="en-US" spc="-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2969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a:extLst>
            <a:ext uri="{FF2B5EF4-FFF2-40B4-BE49-F238E27FC236}">
              <a16:creationId xmlns:a16="http://schemas.microsoft.com/office/drawing/2014/main" id="{E6DBBD81-A1F8-C305-9506-6DDFEA11B398}"/>
            </a:ext>
          </a:extLst>
        </p:cNvPr>
        <p:cNvGrpSpPr/>
        <p:nvPr/>
      </p:nvGrpSpPr>
      <p:grpSpPr>
        <a:xfrm>
          <a:off x="0" y="0"/>
          <a:ext cx="0" cy="0"/>
          <a:chOff x="0" y="0"/>
          <a:chExt cx="0" cy="0"/>
        </a:xfrm>
      </p:grpSpPr>
      <p:sp>
        <p:nvSpPr>
          <p:cNvPr id="293" name="CustomShape 1">
            <a:extLst>
              <a:ext uri="{FF2B5EF4-FFF2-40B4-BE49-F238E27FC236}">
                <a16:creationId xmlns:a16="http://schemas.microsoft.com/office/drawing/2014/main" id="{7F0A1A11-815B-20C6-8090-17316DB71FA4}"/>
              </a:ext>
              <a:ext uri="{C183D7F6-B498-43B3-948B-1728B52AA6E4}">
                <adec:decorative xmlns:adec="http://schemas.microsoft.com/office/drawing/2017/decorative" val="1"/>
              </a:ext>
            </a:extLst>
          </p:cNvPr>
          <p:cNvSpPr/>
          <p:nvPr/>
        </p:nvSpPr>
        <p:spPr>
          <a:xfrm>
            <a:off x="198505" y="237413"/>
            <a:ext cx="7011789" cy="1183237"/>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dirty="0"/>
          </a:p>
        </p:txBody>
      </p:sp>
      <p:sp>
        <p:nvSpPr>
          <p:cNvPr id="294" name="CustomShape 2">
            <a:extLst>
              <a:ext uri="{FF2B5EF4-FFF2-40B4-BE49-F238E27FC236}">
                <a16:creationId xmlns:a16="http://schemas.microsoft.com/office/drawing/2014/main" id="{677CB985-9B52-7BEA-5BE6-EAB24CF606DC}"/>
              </a:ext>
              <a:ext uri="{C183D7F6-B498-43B3-948B-1728B52AA6E4}">
                <adec:decorative xmlns:adec="http://schemas.microsoft.com/office/drawing/2017/decorative" val="1"/>
              </a:ext>
            </a:extLst>
          </p:cNvPr>
          <p:cNvSpPr/>
          <p:nvPr/>
        </p:nvSpPr>
        <p:spPr>
          <a:xfrm>
            <a:off x="384737" y="1136995"/>
            <a:ext cx="6734175" cy="368127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2500" lnSpcReduction="20000"/>
          </a:bodyPr>
          <a:lstStyle/>
          <a:p>
            <a:pPr marL="343080" indent="-342000">
              <a:lnSpc>
                <a:spcPct val="100000"/>
              </a:lnSpc>
              <a:spcBef>
                <a:spcPts val="380"/>
              </a:spcBef>
              <a:buClr>
                <a:srgbClr val="3F5898"/>
              </a:buClr>
              <a:buFont typeface="Arial"/>
              <a:buChar char="•"/>
            </a:pPr>
            <a:endParaRPr lang="en-US" sz="2400" b="0" strike="noStrike" spc="-1" dirty="0">
              <a:solidFill>
                <a:srgbClr val="3F5898"/>
              </a:solidFill>
              <a:latin typeface="Calibri"/>
              <a:ea typeface="DejaVu Sans"/>
            </a:endParaRPr>
          </a:p>
          <a:p>
            <a:pPr marL="1080">
              <a:lnSpc>
                <a:spcPct val="100000"/>
              </a:lnSpc>
              <a:spcBef>
                <a:spcPts val="380"/>
              </a:spcBef>
              <a:buClr>
                <a:srgbClr val="3F5898"/>
              </a:buClr>
            </a:pPr>
            <a:r>
              <a:rPr lang="en-US" sz="2400" spc="-1" dirty="0">
                <a:solidFill>
                  <a:schemeClr val="tx2"/>
                </a:solidFill>
                <a:latin typeface="Calibri"/>
              </a:rPr>
              <a:t>                                                                                </a:t>
            </a:r>
            <a:endParaRPr lang="en-US" sz="2400" spc="-1" dirty="0">
              <a:solidFill>
                <a:schemeClr val="tx2"/>
              </a:solidFill>
              <a:highlight>
                <a:srgbClr val="FFFF00"/>
              </a:highlight>
              <a:latin typeface="Calibri"/>
            </a:endParaRPr>
          </a:p>
          <a:p>
            <a:pPr marL="343080" indent="-342000">
              <a:lnSpc>
                <a:spcPct val="100000"/>
              </a:lnSpc>
              <a:spcBef>
                <a:spcPts val="380"/>
              </a:spcBef>
              <a:buClr>
                <a:srgbClr val="3F5898"/>
              </a:buClr>
              <a:buFont typeface="Arial"/>
              <a:buChar char="•"/>
            </a:pPr>
            <a:endParaRPr lang="en-US" sz="2400" spc="-1" dirty="0">
              <a:solidFill>
                <a:schemeClr val="tx2"/>
              </a:solidFill>
            </a:endParaRPr>
          </a:p>
          <a:p>
            <a:pPr marL="343080" indent="-342000">
              <a:lnSpc>
                <a:spcPct val="100000"/>
              </a:lnSpc>
              <a:spcBef>
                <a:spcPts val="380"/>
              </a:spcBef>
              <a:buClr>
                <a:srgbClr val="3F5898"/>
              </a:buClr>
              <a:buFont typeface="Arial"/>
              <a:buChar char="•"/>
            </a:pPr>
            <a:endParaRPr lang="en-US" sz="1900" b="0" strike="noStrike" spc="-1" dirty="0">
              <a:solidFill>
                <a:schemeClr val="tx2"/>
              </a:solidFill>
              <a:latin typeface="Arial"/>
            </a:endParaRPr>
          </a:p>
          <a:p>
            <a:pPr marL="343080" indent="-342000">
              <a:lnSpc>
                <a:spcPct val="100000"/>
              </a:lnSpc>
              <a:spcBef>
                <a:spcPts val="380"/>
              </a:spcBef>
              <a:buClr>
                <a:srgbClr val="3F5898"/>
              </a:buClr>
              <a:buFont typeface="Arial"/>
              <a:buChar char="•"/>
            </a:pPr>
            <a:endParaRPr lang="en-US" sz="1900" b="0" strike="noStrike" spc="-1" dirty="0">
              <a:solidFill>
                <a:schemeClr val="tx2"/>
              </a:solidFill>
              <a:latin typeface="Arial"/>
            </a:endParaRPr>
          </a:p>
          <a:p>
            <a:pPr marL="343080" indent="-342000">
              <a:lnSpc>
                <a:spcPct val="100000"/>
              </a:lnSpc>
              <a:spcBef>
                <a:spcPts val="380"/>
              </a:spcBef>
              <a:buClr>
                <a:srgbClr val="3F5898"/>
              </a:buClr>
              <a:buFont typeface="Arial"/>
              <a:buChar char="•"/>
            </a:pPr>
            <a:endParaRPr lang="en-US" sz="1900" b="0" strike="noStrike" spc="-1" dirty="0">
              <a:solidFill>
                <a:schemeClr val="tx2"/>
              </a:solidFill>
              <a:latin typeface="Arial"/>
            </a:endParaRPr>
          </a:p>
          <a:p>
            <a:pPr marL="343080" indent="-342000">
              <a:lnSpc>
                <a:spcPct val="100000"/>
              </a:lnSpc>
              <a:spcBef>
                <a:spcPts val="380"/>
              </a:spcBef>
              <a:buClr>
                <a:srgbClr val="3F5898"/>
              </a:buClr>
              <a:buFont typeface="Arial"/>
              <a:buChar char="•"/>
            </a:pPr>
            <a:endParaRPr lang="en-US" sz="1900" b="0" strike="noStrike" spc="-1" dirty="0">
              <a:solidFill>
                <a:schemeClr val="tx2"/>
              </a:solidFill>
              <a:latin typeface="Arial"/>
            </a:endParaRPr>
          </a:p>
          <a:p>
            <a:pPr marL="343080" indent="-342000">
              <a:lnSpc>
                <a:spcPct val="100000"/>
              </a:lnSpc>
              <a:spcBef>
                <a:spcPts val="380"/>
              </a:spcBef>
              <a:buClr>
                <a:srgbClr val="3F5898"/>
              </a:buClr>
              <a:buFont typeface="Arial"/>
              <a:buChar char="•"/>
            </a:pPr>
            <a:endParaRPr lang="en-US" sz="1900" spc="-1" dirty="0">
              <a:solidFill>
                <a:schemeClr val="tx2"/>
              </a:solidFill>
              <a:latin typeface="Arial"/>
            </a:endParaRPr>
          </a:p>
          <a:p>
            <a:pPr marL="343080" indent="-342000">
              <a:lnSpc>
                <a:spcPct val="100000"/>
              </a:lnSpc>
              <a:spcBef>
                <a:spcPts val="380"/>
              </a:spcBef>
              <a:buClr>
                <a:srgbClr val="3F5898"/>
              </a:buClr>
              <a:buFont typeface="Arial"/>
              <a:buChar char="•"/>
            </a:pPr>
            <a:endParaRPr lang="en-US" sz="1900" b="0" strike="noStrike" spc="-1" dirty="0">
              <a:solidFill>
                <a:schemeClr val="tx2"/>
              </a:solidFill>
              <a:latin typeface="Arial"/>
            </a:endParaRPr>
          </a:p>
          <a:p>
            <a:pPr marL="457200">
              <a:lnSpc>
                <a:spcPct val="100000"/>
              </a:lnSpc>
              <a:spcBef>
                <a:spcPts val="320"/>
              </a:spcBef>
              <a:tabLst>
                <a:tab pos="0" algn="l"/>
              </a:tabLst>
            </a:pPr>
            <a:endParaRPr lang="en-US" sz="4800" b="0" strike="noStrike" spc="-1" dirty="0">
              <a:latin typeface="Arial"/>
            </a:endParaRPr>
          </a:p>
          <a:p>
            <a:pPr marL="457200">
              <a:lnSpc>
                <a:spcPct val="100000"/>
              </a:lnSpc>
              <a:spcBef>
                <a:spcPts val="320"/>
              </a:spcBef>
              <a:tabLst>
                <a:tab pos="0" algn="l"/>
              </a:tabLst>
            </a:pPr>
            <a:r>
              <a:rPr lang="en-US" sz="1800" b="0" strike="noStrike" spc="-1" dirty="0">
                <a:solidFill>
                  <a:srgbClr val="000000"/>
                </a:solidFill>
                <a:latin typeface="Calibri"/>
                <a:ea typeface="DejaVu Sans"/>
              </a:rPr>
              <a:t>        </a:t>
            </a:r>
            <a:endParaRPr lang="en-US" sz="1800" b="0" strike="noStrike" spc="-1" dirty="0">
              <a:latin typeface="Arial"/>
            </a:endParaRPr>
          </a:p>
          <a:p>
            <a:pPr>
              <a:lnSpc>
                <a:spcPct val="100000"/>
              </a:lnSpc>
              <a:spcBef>
                <a:spcPts val="241"/>
              </a:spcBef>
            </a:pPr>
            <a:endParaRPr lang="en-US" sz="1900" b="0" strike="noStrike"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p:txBody>
      </p:sp>
      <p:sp>
        <p:nvSpPr>
          <p:cNvPr id="5" name="Title 4">
            <a:extLst>
              <a:ext uri="{FF2B5EF4-FFF2-40B4-BE49-F238E27FC236}">
                <a16:creationId xmlns:a16="http://schemas.microsoft.com/office/drawing/2014/main" id="{215A248E-7C3E-7C25-52C5-B0EB291F5DD4}"/>
              </a:ext>
            </a:extLst>
          </p:cNvPr>
          <p:cNvSpPr txBox="1">
            <a:spLocks noGrp="1"/>
          </p:cNvSpPr>
          <p:nvPr>
            <p:ph type="title" idx="4294967295"/>
          </p:nvPr>
        </p:nvSpPr>
        <p:spPr>
          <a:xfrm>
            <a:off x="561109" y="325236"/>
            <a:ext cx="5777346" cy="37240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rPr>
              <a:t>Core Humanities Courses (select 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800" b="0"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rPr>
              <a:t>(must have to satisfy SSC)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rPr>
              <a:t>HUM2020 Experiencing the Humanities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rPr>
              <a:t>PHI2010 Intro to Philosophy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rPr>
              <a:t>ARH1000 Art Appreciation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rPr>
              <a:t>LIT2000 Intro to Literature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rPr>
              <a:t>MUL2010 Music Appreciation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rPr>
              <a:t>THE2000 Theatre Appreciation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1728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246DC6-4064-6422-E689-887CBEA09E6D}"/>
              </a:ext>
            </a:extLst>
          </p:cNvPr>
          <p:cNvSpPr>
            <a:spLocks noGrp="1"/>
          </p:cNvSpPr>
          <p:nvPr>
            <p:ph type="title" idx="4294967295"/>
          </p:nvPr>
        </p:nvSpPr>
        <p:spPr>
          <a:xfrm>
            <a:off x="2119745" y="424440"/>
            <a:ext cx="8229240" cy="858600"/>
          </a:xfrm>
        </p:spPr>
        <p:txBody>
          <a:bodyPr lIns="0" tIns="0" rIns="0" bIns="0" anchor="b">
            <a:noAutofit/>
          </a:bodyPr>
          <a:lstStyle/>
          <a:p>
            <a:r>
              <a:rPr lang="en-US" dirty="0"/>
              <a:t>Why Concurrent? </a:t>
            </a:r>
            <a:br>
              <a:rPr lang="en-US" dirty="0"/>
            </a:br>
            <a:endParaRPr lang="en-US" dirty="0"/>
          </a:p>
        </p:txBody>
      </p:sp>
      <p:sp>
        <p:nvSpPr>
          <p:cNvPr id="330" name="CustomShape 1"/>
          <p:cNvSpPr/>
          <p:nvPr/>
        </p:nvSpPr>
        <p:spPr>
          <a:xfrm>
            <a:off x="457200" y="141120"/>
            <a:ext cx="8228520" cy="11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tabLst>
                <a:tab pos="0" algn="l"/>
              </a:tabLst>
            </a:pPr>
            <a:endParaRPr lang="en-US" sz="2000" strike="noStrike" spc="-1" dirty="0">
              <a:solidFill>
                <a:srgbClr val="00529B"/>
              </a:solidFill>
              <a:latin typeface="Calibri"/>
              <a:ea typeface="DejaVu Sans"/>
            </a:endParaRPr>
          </a:p>
          <a:p>
            <a:pPr algn="ctr">
              <a:lnSpc>
                <a:spcPct val="100000"/>
              </a:lnSpc>
              <a:tabLst>
                <a:tab pos="0" algn="l"/>
              </a:tabLst>
            </a:pPr>
            <a:endParaRPr lang="en-US" sz="2000" spc="-1" dirty="0">
              <a:solidFill>
                <a:srgbClr val="00529B"/>
              </a:solidFill>
              <a:latin typeface="Calibri"/>
            </a:endParaRPr>
          </a:p>
          <a:p>
            <a:pPr algn="ctr">
              <a:lnSpc>
                <a:spcPct val="100000"/>
              </a:lnSpc>
              <a:tabLst>
                <a:tab pos="0" algn="l"/>
              </a:tabLst>
            </a:pPr>
            <a:r>
              <a:rPr lang="en-US" sz="2000" spc="-1" dirty="0">
                <a:solidFill>
                  <a:srgbClr val="00529B"/>
                </a:solidFill>
                <a:latin typeface="Calibri"/>
              </a:rPr>
              <a:t>Working on AS-RN (SSC) and BSN (UCF) simultaneously</a:t>
            </a:r>
            <a:endParaRPr lang="en-US" sz="4400" strike="noStrike" spc="-1" dirty="0">
              <a:latin typeface="Arial"/>
            </a:endParaRPr>
          </a:p>
        </p:txBody>
      </p:sp>
      <p:sp>
        <p:nvSpPr>
          <p:cNvPr id="331" name="CustomShape 2">
            <a:extLst>
              <a:ext uri="{C183D7F6-B498-43B3-948B-1728B52AA6E4}">
                <adec:decorative xmlns:adec="http://schemas.microsoft.com/office/drawing/2017/decorative" val="1"/>
              </a:ext>
            </a:extLst>
          </p:cNvPr>
          <p:cNvSpPr/>
          <p:nvPr/>
        </p:nvSpPr>
        <p:spPr>
          <a:xfrm>
            <a:off x="169012" y="1720458"/>
            <a:ext cx="8881673" cy="361883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marL="343080" indent="-342000">
              <a:lnSpc>
                <a:spcPct val="90000"/>
              </a:lnSpc>
              <a:spcBef>
                <a:spcPts val="561"/>
              </a:spcBef>
              <a:buClr>
                <a:srgbClr val="00529B"/>
              </a:buClr>
              <a:buFont typeface="Arial"/>
              <a:buChar char="•"/>
            </a:pPr>
            <a:r>
              <a:rPr lang="en-US" sz="8000" strike="noStrike" spc="-1" dirty="0">
                <a:solidFill>
                  <a:schemeClr val="tx2"/>
                </a:solidFill>
                <a:latin typeface="Calibri"/>
                <a:ea typeface="DejaVu Sans"/>
              </a:rPr>
              <a:t>Dual-enrollment program at SSC and UCF, earning 2 degrees:</a:t>
            </a:r>
            <a:endParaRPr lang="en-US" sz="8000" strike="noStrike" spc="-1" dirty="0">
              <a:solidFill>
                <a:schemeClr val="tx2"/>
              </a:solidFill>
              <a:latin typeface="Arial"/>
            </a:endParaRPr>
          </a:p>
          <a:p>
            <a:pPr marL="458280" lvl="1">
              <a:lnSpc>
                <a:spcPct val="100000"/>
              </a:lnSpc>
              <a:spcBef>
                <a:spcPts val="561"/>
              </a:spcBef>
              <a:buClr>
                <a:srgbClr val="00529B"/>
              </a:buClr>
            </a:pPr>
            <a:r>
              <a:rPr lang="en-US" sz="8000" strike="noStrike" spc="-1" dirty="0">
                <a:solidFill>
                  <a:schemeClr val="tx2"/>
                </a:solidFill>
                <a:latin typeface="Calibri"/>
                <a:ea typeface="DejaVu Sans"/>
              </a:rPr>
              <a:t>      Steps:  ASN → NCLEX → RN License → BSN</a:t>
            </a:r>
          </a:p>
          <a:p>
            <a:pPr marL="1080">
              <a:lnSpc>
                <a:spcPct val="90000"/>
              </a:lnSpc>
              <a:spcBef>
                <a:spcPts val="561"/>
              </a:spcBef>
              <a:buClr>
                <a:srgbClr val="00529B"/>
              </a:buClr>
            </a:pPr>
            <a:endParaRPr lang="en-US" sz="8000" strike="noStrike" spc="-1" dirty="0">
              <a:solidFill>
                <a:schemeClr val="tx2"/>
              </a:solidFill>
              <a:latin typeface="Calibri"/>
              <a:ea typeface="DejaVu Sans"/>
            </a:endParaRPr>
          </a:p>
          <a:p>
            <a:pPr marL="343080" indent="-342000">
              <a:lnSpc>
                <a:spcPct val="90000"/>
              </a:lnSpc>
              <a:spcBef>
                <a:spcPts val="561"/>
              </a:spcBef>
              <a:buClr>
                <a:srgbClr val="00529B"/>
              </a:buClr>
              <a:buFont typeface="Arial"/>
              <a:buChar char="•"/>
            </a:pPr>
            <a:r>
              <a:rPr lang="en-US" sz="8000" spc="-1" dirty="0">
                <a:solidFill>
                  <a:schemeClr val="tx2"/>
                </a:solidFill>
                <a:latin typeface="Calibri"/>
                <a:ea typeface="DejaVu Sans"/>
              </a:rPr>
              <a:t>ASN nursing courses with SSC are “in-person courses” at the SSC Altamonte Springs campus, and students have clinicals 2 days per week</a:t>
            </a:r>
          </a:p>
          <a:p>
            <a:pPr marL="343080" indent="-342000">
              <a:lnSpc>
                <a:spcPct val="90000"/>
              </a:lnSpc>
              <a:spcBef>
                <a:spcPts val="561"/>
              </a:spcBef>
              <a:buClr>
                <a:srgbClr val="00529B"/>
              </a:buClr>
              <a:buFont typeface="Arial"/>
              <a:buChar char="•"/>
            </a:pPr>
            <a:endParaRPr lang="en-US" sz="8000" spc="-1" dirty="0">
              <a:solidFill>
                <a:schemeClr val="tx2"/>
              </a:solidFill>
              <a:latin typeface="Calibri"/>
              <a:ea typeface="DejaVu Sans"/>
            </a:endParaRPr>
          </a:p>
          <a:p>
            <a:pPr marL="343080" indent="-342000">
              <a:lnSpc>
                <a:spcPct val="90000"/>
              </a:lnSpc>
              <a:spcBef>
                <a:spcPts val="561"/>
              </a:spcBef>
              <a:buClr>
                <a:srgbClr val="00529B"/>
              </a:buClr>
              <a:buFont typeface="Arial"/>
              <a:buChar char="•"/>
            </a:pPr>
            <a:r>
              <a:rPr lang="en-US" sz="8000" spc="-1" dirty="0">
                <a:solidFill>
                  <a:schemeClr val="tx2"/>
                </a:solidFill>
                <a:latin typeface="Calibri"/>
                <a:ea typeface="DejaVu Sans"/>
              </a:rPr>
              <a:t>BSN nursing courses with UCF are 100% online</a:t>
            </a:r>
            <a:endParaRPr lang="en-US" sz="8000" strike="noStrike" spc="-1" dirty="0">
              <a:solidFill>
                <a:schemeClr val="tx2"/>
              </a:solidFill>
              <a:latin typeface="Calibri"/>
              <a:ea typeface="DejaVu Sans"/>
            </a:endParaRPr>
          </a:p>
          <a:p>
            <a:pPr>
              <a:lnSpc>
                <a:spcPct val="90000"/>
              </a:lnSpc>
              <a:spcBef>
                <a:spcPts val="561"/>
              </a:spcBef>
              <a:tabLst>
                <a:tab pos="0" algn="l"/>
              </a:tabLst>
            </a:pPr>
            <a:endParaRPr lang="en-US" sz="8000" strike="noStrike" spc="-1" dirty="0">
              <a:solidFill>
                <a:schemeClr val="tx2"/>
              </a:solidFill>
              <a:latin typeface="Arial"/>
            </a:endParaRPr>
          </a:p>
          <a:p>
            <a:pPr marL="343080" indent="-342000">
              <a:lnSpc>
                <a:spcPct val="90000"/>
              </a:lnSpc>
              <a:spcBef>
                <a:spcPts val="561"/>
              </a:spcBef>
              <a:buClr>
                <a:srgbClr val="00529B"/>
              </a:buClr>
              <a:buFont typeface="Arial"/>
              <a:buChar char="•"/>
              <a:tabLst>
                <a:tab pos="0" algn="l"/>
              </a:tabLst>
            </a:pPr>
            <a:r>
              <a:rPr lang="en-US" sz="8000" strike="noStrike" spc="-1" dirty="0">
                <a:solidFill>
                  <a:schemeClr val="tx2"/>
                </a:solidFill>
                <a:latin typeface="Calibri"/>
                <a:ea typeface="DejaVu Sans"/>
              </a:rPr>
              <a:t>Total length of program:  6 semesters (includes ASN &amp; BSN courses)</a:t>
            </a:r>
            <a:endParaRPr lang="en-US" sz="8000" strike="noStrike" spc="-1" dirty="0">
              <a:solidFill>
                <a:schemeClr val="tx2"/>
              </a:solidFill>
              <a:latin typeface="Arial"/>
            </a:endParaRPr>
          </a:p>
          <a:p>
            <a:pPr>
              <a:lnSpc>
                <a:spcPct val="90000"/>
              </a:lnSpc>
              <a:spcBef>
                <a:spcPts val="561"/>
              </a:spcBef>
              <a:tabLst>
                <a:tab pos="0" algn="l"/>
              </a:tabLst>
            </a:pPr>
            <a:endParaRPr lang="en-US" sz="8000" strike="noStrike" spc="-1" dirty="0">
              <a:solidFill>
                <a:schemeClr val="tx2"/>
              </a:solidFill>
              <a:latin typeface="Arial"/>
            </a:endParaRPr>
          </a:p>
          <a:p>
            <a:pPr marL="343080" indent="-342000">
              <a:lnSpc>
                <a:spcPct val="90000"/>
              </a:lnSpc>
              <a:spcBef>
                <a:spcPts val="561"/>
              </a:spcBef>
              <a:buClr>
                <a:srgbClr val="00529B"/>
              </a:buClr>
              <a:buFont typeface="Arial"/>
              <a:buChar char="•"/>
              <a:tabLst>
                <a:tab pos="0" algn="l"/>
              </a:tabLst>
            </a:pPr>
            <a:r>
              <a:rPr lang="en-US" sz="8000" strike="noStrike" spc="-1" dirty="0">
                <a:solidFill>
                  <a:schemeClr val="tx2"/>
                </a:solidFill>
                <a:latin typeface="Calibri"/>
                <a:ea typeface="DejaVu Sans"/>
              </a:rPr>
              <a:t>BSN conferred 1 semester after AS-RN is earned</a:t>
            </a:r>
            <a:endParaRPr lang="en-US" sz="8000" strike="noStrike" spc="-1" dirty="0">
              <a:solidFill>
                <a:schemeClr val="tx2"/>
              </a:solidFill>
              <a:latin typeface="Arial"/>
            </a:endParaRPr>
          </a:p>
          <a:p>
            <a:pPr>
              <a:lnSpc>
                <a:spcPct val="90000"/>
              </a:lnSpc>
              <a:spcBef>
                <a:spcPts val="561"/>
              </a:spcBef>
              <a:tabLst>
                <a:tab pos="0" algn="l"/>
              </a:tabLst>
            </a:pPr>
            <a:r>
              <a:rPr lang="en-US" sz="8000" b="0" strike="noStrike" spc="-1" dirty="0">
                <a:solidFill>
                  <a:srgbClr val="00529B"/>
                </a:solidFill>
                <a:latin typeface="Calibri"/>
                <a:ea typeface="DejaVu Sans"/>
              </a:rPr>
              <a:t>      </a:t>
            </a:r>
            <a:endParaRPr lang="en-US" sz="8000" b="0" strike="noStrike" spc="-1" dirty="0">
              <a:latin typeface="Arial"/>
            </a:endParaRPr>
          </a:p>
          <a:p>
            <a:pPr>
              <a:lnSpc>
                <a:spcPct val="90000"/>
              </a:lnSpc>
              <a:spcBef>
                <a:spcPts val="561"/>
              </a:spcBef>
              <a:tabLst>
                <a:tab pos="0" algn="l"/>
              </a:tabLst>
            </a:pPr>
            <a:endParaRPr lang="en-US" sz="2800" b="0" strike="noStrike" spc="-1" dirty="0">
              <a:latin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34" name="CustomShape 1"/>
          <p:cNvSpPr>
            <a:spLocks noGrp="1"/>
          </p:cNvSpPr>
          <p:nvPr>
            <p:ph type="title" idx="4294967295"/>
          </p:nvPr>
        </p:nvSpPr>
        <p:spPr>
          <a:xfrm>
            <a:off x="262800" y="160561"/>
            <a:ext cx="8422920" cy="1244657"/>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4400" b="1" i="0" u="none" strike="noStrike" kern="1200" cap="none" spc="-1" normalizeH="0" baseline="0" noProof="0" dirty="0">
                <a:ln>
                  <a:noFill/>
                </a:ln>
                <a:solidFill>
                  <a:srgbClr val="00529B"/>
                </a:solidFill>
                <a:effectLst/>
                <a:uLnTx/>
                <a:uFillTx/>
                <a:latin typeface="Calibri"/>
                <a:ea typeface="DejaVu Sans"/>
                <a:cs typeface="+mn-cs"/>
              </a:rPr>
              <a:t>Additional Application to</a:t>
            </a:r>
            <a:r>
              <a:rPr kumimoji="0" lang="en-US" sz="4400" b="1" i="0" u="none" strike="noStrike" kern="1200" cap="none" spc="-1" normalizeH="0" baseline="0" noProof="0" dirty="0">
                <a:ln>
                  <a:noFill/>
                </a:ln>
                <a:solidFill>
                  <a:srgbClr val="00529B"/>
                </a:solidFill>
                <a:effectLst/>
                <a:uLnTx/>
                <a:uFillTx/>
                <a:latin typeface="Calibri"/>
                <a:ea typeface="+mn-ea"/>
                <a:cs typeface="+mn-cs"/>
              </a:rPr>
              <a:t> UCF </a:t>
            </a:r>
            <a:r>
              <a:rPr kumimoji="0" lang="en-US" sz="2800" b="0" i="0" u="none" strike="noStrike" kern="1200" cap="none" spc="-1" normalizeH="0" baseline="0" noProof="0" dirty="0">
                <a:ln>
                  <a:noFill/>
                </a:ln>
                <a:solidFill>
                  <a:srgbClr val="00529B"/>
                </a:solidFill>
                <a:effectLst/>
                <a:uLnTx/>
                <a:uFillTx/>
                <a:latin typeface="Calibri"/>
                <a:ea typeface="+mn-ea"/>
                <a:cs typeface="+mn-cs"/>
              </a:rPr>
              <a:t>(Concurrent Program)</a:t>
            </a:r>
            <a:endParaRPr kumimoji="0" lang="en-US" sz="2800" b="0" i="0" u="none" strike="noStrike" kern="1200" cap="none" spc="-1" normalizeH="0" baseline="0" noProof="0" dirty="0">
              <a:ln>
                <a:noFill/>
              </a:ln>
              <a:solidFill>
                <a:schemeClr val="tx1"/>
              </a:solidFill>
              <a:effectLst/>
              <a:uLnTx/>
              <a:uFillTx/>
              <a:latin typeface="Arial"/>
              <a:ea typeface="+mn-ea"/>
              <a:cs typeface="+mn-cs"/>
            </a:endParaRPr>
          </a:p>
        </p:txBody>
      </p:sp>
      <p:sp>
        <p:nvSpPr>
          <p:cNvPr id="335" name="CustomShape 2">
            <a:extLst>
              <a:ext uri="{C183D7F6-B498-43B3-948B-1728B52AA6E4}">
                <adec:decorative xmlns:adec="http://schemas.microsoft.com/office/drawing/2017/decorative" val="1"/>
              </a:ext>
            </a:extLst>
          </p:cNvPr>
          <p:cNvSpPr/>
          <p:nvPr/>
        </p:nvSpPr>
        <p:spPr>
          <a:xfrm>
            <a:off x="122400" y="2041200"/>
            <a:ext cx="8881560" cy="301140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dirty="0"/>
          </a:p>
        </p:txBody>
      </p:sp>
      <p:sp>
        <p:nvSpPr>
          <p:cNvPr id="336" name="CustomShape 3"/>
          <p:cNvSpPr/>
          <p:nvPr/>
        </p:nvSpPr>
        <p:spPr>
          <a:xfrm>
            <a:off x="140040" y="1405218"/>
            <a:ext cx="8881560" cy="267620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343080" indent="-342000">
              <a:lnSpc>
                <a:spcPct val="100000"/>
              </a:lnSpc>
              <a:buClr>
                <a:srgbClr val="00529B"/>
              </a:buClr>
              <a:buFont typeface="Arial"/>
              <a:buChar char="•"/>
            </a:pPr>
            <a:endParaRPr lang="en-US" sz="2800" b="0" strike="noStrike" spc="-1" dirty="0">
              <a:solidFill>
                <a:srgbClr val="00529B"/>
              </a:solidFill>
              <a:latin typeface="Calibri"/>
              <a:ea typeface="DejaVu Sans"/>
            </a:endParaRPr>
          </a:p>
          <a:p>
            <a:pPr marL="343080" indent="-342000">
              <a:lnSpc>
                <a:spcPct val="100000"/>
              </a:lnSpc>
              <a:buClr>
                <a:srgbClr val="00529B"/>
              </a:buClr>
              <a:buFont typeface="Arial"/>
              <a:buChar char="•"/>
            </a:pPr>
            <a:r>
              <a:rPr lang="en-US" sz="2000" b="0" strike="noStrike" spc="-1" dirty="0">
                <a:solidFill>
                  <a:srgbClr val="00529B"/>
                </a:solidFill>
                <a:ea typeface="DejaVu Sans"/>
              </a:rPr>
              <a:t>Complete Seminole State Admission Application</a:t>
            </a:r>
            <a:endParaRPr lang="en-US" sz="2000" b="0" strike="noStrike" spc="-1" dirty="0"/>
          </a:p>
          <a:p>
            <a:pPr>
              <a:lnSpc>
                <a:spcPct val="100000"/>
              </a:lnSpc>
            </a:pPr>
            <a:r>
              <a:rPr lang="en-US" sz="2000" b="0" strike="noStrike" spc="-1" dirty="0">
                <a:solidFill>
                  <a:srgbClr val="00529B"/>
                </a:solidFill>
                <a:ea typeface="DejaVu Sans"/>
              </a:rPr>
              <a:t>	</a:t>
            </a:r>
            <a:endParaRPr lang="en-US" sz="2000" b="0" u="sng" strike="noStrike" spc="-1" dirty="0">
              <a:highlight>
                <a:srgbClr val="FF0000"/>
              </a:highlight>
            </a:endParaRPr>
          </a:p>
          <a:p>
            <a:pPr marL="343080" indent="-342000">
              <a:lnSpc>
                <a:spcPct val="100000"/>
              </a:lnSpc>
              <a:buClr>
                <a:srgbClr val="00529B"/>
              </a:buClr>
              <a:buFont typeface="Arial"/>
              <a:buChar char="•"/>
            </a:pPr>
            <a:r>
              <a:rPr lang="en-US" sz="2000" b="0" strike="noStrike" spc="-1" dirty="0">
                <a:solidFill>
                  <a:srgbClr val="00529B"/>
                </a:solidFill>
                <a:ea typeface="DejaVu Sans"/>
              </a:rPr>
              <a:t>Complete UCF Admission Application</a:t>
            </a:r>
            <a:endParaRPr lang="en-US" sz="2000" b="0" strike="noStrike" spc="-1" dirty="0"/>
          </a:p>
          <a:p>
            <a:pPr>
              <a:lnSpc>
                <a:spcPct val="100000"/>
              </a:lnSpc>
            </a:pPr>
            <a:r>
              <a:rPr lang="en-US" sz="2000" b="0" strike="noStrike" spc="-1" dirty="0">
                <a:solidFill>
                  <a:srgbClr val="00529B"/>
                </a:solidFill>
                <a:ea typeface="DejaVu Sans"/>
              </a:rPr>
              <a:t> 	- Nursing Pending</a:t>
            </a:r>
          </a:p>
          <a:p>
            <a:pPr>
              <a:lnSpc>
                <a:spcPct val="100000"/>
              </a:lnSpc>
            </a:pPr>
            <a:r>
              <a:rPr lang="en-US" sz="2000" spc="-1" dirty="0">
                <a:solidFill>
                  <a:srgbClr val="00529B"/>
                </a:solidFill>
                <a:ea typeface="DejaVu Sans"/>
              </a:rPr>
              <a:t>	- </a:t>
            </a:r>
            <a:r>
              <a:rPr lang="en-US" sz="2000" spc="-1" dirty="0">
                <a:solidFill>
                  <a:srgbClr val="00529B"/>
                </a:solidFill>
              </a:rPr>
              <a:t>Be certain your UCF record is active for the term in which you are 	   applying to begin the nursing program specifically.   </a:t>
            </a:r>
            <a:endParaRPr lang="en-US" sz="2000" b="0" strike="noStrike" spc="-1" dirty="0"/>
          </a:p>
          <a:p>
            <a:pPr>
              <a:lnSpc>
                <a:spcPct val="100000"/>
              </a:lnSpc>
            </a:pPr>
            <a:r>
              <a:rPr lang="en-US" sz="2000" b="0" strike="noStrike" spc="-1" dirty="0">
                <a:solidFill>
                  <a:srgbClr val="000000"/>
                </a:solidFill>
                <a:latin typeface="Calibri"/>
                <a:ea typeface="DejaVu Sans"/>
              </a:rPr>
              <a:t>   </a:t>
            </a:r>
            <a:endParaRPr lang="en-US" sz="2000" b="0" strike="noStrike" spc="-1" dirty="0">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1827D1-A065-7DED-0DB8-5F504F8B2BF9}"/>
              </a:ext>
            </a:extLst>
          </p:cNvPr>
          <p:cNvSpPr>
            <a:spLocks noGrp="1"/>
          </p:cNvSpPr>
          <p:nvPr>
            <p:ph type="title"/>
          </p:nvPr>
        </p:nvSpPr>
        <p:spPr/>
        <p:txBody>
          <a:bodyPr/>
          <a:lstStyle/>
          <a:p>
            <a:r>
              <a:rPr lang="en-US" dirty="0"/>
              <a:t>Summary of Info Session</a:t>
            </a:r>
          </a:p>
        </p:txBody>
      </p:sp>
      <p:sp>
        <p:nvSpPr>
          <p:cNvPr id="202" name="CustomShape 1"/>
          <p:cNvSpPr/>
          <p:nvPr/>
        </p:nvSpPr>
        <p:spPr>
          <a:xfrm>
            <a:off x="357480" y="200880"/>
            <a:ext cx="8228520" cy="11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5400" b="1" strike="noStrike" spc="-1" dirty="0">
                <a:solidFill>
                  <a:srgbClr val="FFFFFF"/>
                </a:solidFill>
                <a:latin typeface="Calibri"/>
                <a:ea typeface="DejaVu Sans"/>
              </a:rPr>
              <a:t>Summary of Info Session</a:t>
            </a:r>
            <a:endParaRPr lang="en-US" sz="5400" b="0" strike="noStrike" spc="-1" dirty="0">
              <a:latin typeface="Arial"/>
            </a:endParaRPr>
          </a:p>
        </p:txBody>
      </p:sp>
      <p:sp>
        <p:nvSpPr>
          <p:cNvPr id="203" name="CustomShape 2"/>
          <p:cNvSpPr/>
          <p:nvPr/>
        </p:nvSpPr>
        <p:spPr>
          <a:xfrm>
            <a:off x="483479" y="1837906"/>
            <a:ext cx="4037400" cy="29097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nSpc>
                <a:spcPct val="100000"/>
              </a:lnSpc>
              <a:spcBef>
                <a:spcPts val="561"/>
              </a:spcBef>
              <a:buClr>
                <a:srgbClr val="3F5898"/>
              </a:buClr>
              <a:buFont typeface="Arial"/>
              <a:buChar char="•"/>
            </a:pPr>
            <a:r>
              <a:rPr lang="en-US" sz="2400" b="0" strike="noStrike" spc="-1" dirty="0">
                <a:solidFill>
                  <a:srgbClr val="3F5898"/>
                </a:solidFill>
                <a:latin typeface="Calibri"/>
                <a:ea typeface="DejaVu Sans"/>
              </a:rPr>
              <a:t>Overview of </a:t>
            </a:r>
            <a:r>
              <a:rPr lang="en-US" sz="2400" spc="-1" dirty="0">
                <a:solidFill>
                  <a:srgbClr val="3F5898"/>
                </a:solidFill>
                <a:latin typeface="Calibri"/>
                <a:ea typeface="DejaVu Sans"/>
              </a:rPr>
              <a:t>Traditional &amp; Concurrent Programs</a:t>
            </a:r>
            <a:endParaRPr lang="en-US" sz="2400" b="0" strike="noStrike" spc="-1" dirty="0">
              <a:latin typeface="Arial"/>
            </a:endParaRPr>
          </a:p>
          <a:p>
            <a:pPr marL="343080" indent="-342000">
              <a:lnSpc>
                <a:spcPct val="100000"/>
              </a:lnSpc>
              <a:spcBef>
                <a:spcPts val="561"/>
              </a:spcBef>
              <a:buClr>
                <a:srgbClr val="3F5898"/>
              </a:buClr>
              <a:buFont typeface="Arial"/>
              <a:buChar char="•"/>
              <a:tabLst>
                <a:tab pos="0" algn="l"/>
              </a:tabLst>
            </a:pPr>
            <a:r>
              <a:rPr lang="en-US" sz="2400" b="0" strike="noStrike" spc="-1" dirty="0">
                <a:solidFill>
                  <a:srgbClr val="3F5898"/>
                </a:solidFill>
                <a:latin typeface="Calibri"/>
                <a:ea typeface="DejaVu Sans"/>
              </a:rPr>
              <a:t>Admission Process &amp; Requirements to Apply</a:t>
            </a:r>
            <a:endParaRPr lang="en-US" sz="2400" b="0" strike="noStrike" spc="-1" dirty="0">
              <a:latin typeface="Arial"/>
            </a:endParaRPr>
          </a:p>
          <a:p>
            <a:pPr marL="343080" indent="-342000">
              <a:lnSpc>
                <a:spcPct val="100000"/>
              </a:lnSpc>
              <a:spcBef>
                <a:spcPts val="561"/>
              </a:spcBef>
              <a:buClr>
                <a:srgbClr val="3F5898"/>
              </a:buClr>
              <a:buFont typeface="Arial"/>
              <a:buChar char="•"/>
              <a:tabLst>
                <a:tab pos="0" algn="l"/>
              </a:tabLst>
            </a:pPr>
            <a:r>
              <a:rPr lang="en-US" sz="2400" b="0" strike="noStrike" spc="-1" dirty="0">
                <a:solidFill>
                  <a:srgbClr val="3F5898"/>
                </a:solidFill>
                <a:latin typeface="Calibri"/>
                <a:ea typeface="DejaVu Sans"/>
              </a:rPr>
              <a:t>Prerequisites</a:t>
            </a:r>
            <a:endParaRPr lang="en-US" sz="2400" b="0" strike="noStrike" spc="-1" dirty="0">
              <a:latin typeface="Arial"/>
            </a:endParaRPr>
          </a:p>
        </p:txBody>
      </p:sp>
      <p:sp>
        <p:nvSpPr>
          <p:cNvPr id="204" name="CustomShape 3"/>
          <p:cNvSpPr/>
          <p:nvPr/>
        </p:nvSpPr>
        <p:spPr>
          <a:xfrm>
            <a:off x="4914358" y="1837906"/>
            <a:ext cx="3930120" cy="256508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77500" lnSpcReduction="20000"/>
          </a:bodyPr>
          <a:lstStyle/>
          <a:p>
            <a:pPr marL="343080" indent="-342000">
              <a:spcBef>
                <a:spcPts val="561"/>
              </a:spcBef>
              <a:buClr>
                <a:srgbClr val="3F5898"/>
              </a:buClr>
              <a:buFont typeface="Arial"/>
              <a:buChar char="•"/>
            </a:pPr>
            <a:r>
              <a:rPr lang="en-US" sz="3100" spc="-1" dirty="0">
                <a:solidFill>
                  <a:srgbClr val="3F5898"/>
                </a:solidFill>
                <a:latin typeface="Calibri"/>
              </a:rPr>
              <a:t>TEAS</a:t>
            </a:r>
            <a:endParaRPr lang="en-US" sz="3100" b="0" strike="noStrike" spc="-1" dirty="0">
              <a:solidFill>
                <a:srgbClr val="3F5898"/>
              </a:solidFill>
              <a:latin typeface="Calibri"/>
              <a:ea typeface="DejaVu Sans"/>
            </a:endParaRPr>
          </a:p>
          <a:p>
            <a:pPr marL="343080" indent="-342000">
              <a:lnSpc>
                <a:spcPct val="100000"/>
              </a:lnSpc>
              <a:spcBef>
                <a:spcPts val="561"/>
              </a:spcBef>
              <a:buClr>
                <a:srgbClr val="3F5898"/>
              </a:buClr>
              <a:buFont typeface="Arial"/>
              <a:buChar char="•"/>
            </a:pPr>
            <a:r>
              <a:rPr lang="en-US" sz="3100" b="0" strike="noStrike" spc="-1" dirty="0">
                <a:solidFill>
                  <a:srgbClr val="3F5898"/>
                </a:solidFill>
                <a:latin typeface="Calibri"/>
                <a:ea typeface="DejaVu Sans"/>
              </a:rPr>
              <a:t>Nursing Application &amp; Submission Dates</a:t>
            </a:r>
            <a:endParaRPr lang="en-US" sz="3100" b="0" strike="noStrike" spc="-1" dirty="0">
              <a:latin typeface="Arial"/>
            </a:endParaRPr>
          </a:p>
          <a:p>
            <a:pPr marL="343080" indent="-342000">
              <a:lnSpc>
                <a:spcPct val="100000"/>
              </a:lnSpc>
              <a:spcBef>
                <a:spcPts val="561"/>
              </a:spcBef>
              <a:buClr>
                <a:srgbClr val="3F5898"/>
              </a:buClr>
              <a:buFont typeface="Arial"/>
              <a:buChar char="•"/>
            </a:pPr>
            <a:r>
              <a:rPr lang="en-US" sz="3100" b="0" strike="noStrike" spc="-1" dirty="0">
                <a:solidFill>
                  <a:srgbClr val="3F5898"/>
                </a:solidFill>
                <a:latin typeface="Calibri"/>
                <a:ea typeface="DejaVu Sans"/>
              </a:rPr>
              <a:t>Selection Process</a:t>
            </a:r>
            <a:endParaRPr lang="en-US" sz="3100" b="0" strike="noStrike" spc="-1" dirty="0">
              <a:latin typeface="Arial"/>
            </a:endParaRPr>
          </a:p>
          <a:p>
            <a:pPr marL="343080" indent="-342000">
              <a:lnSpc>
                <a:spcPct val="100000"/>
              </a:lnSpc>
              <a:spcBef>
                <a:spcPts val="561"/>
              </a:spcBef>
              <a:buClr>
                <a:srgbClr val="3F5898"/>
              </a:buClr>
              <a:buFont typeface="Arial"/>
              <a:buChar char="•"/>
            </a:pPr>
            <a:r>
              <a:rPr lang="en-US" sz="3100" b="0" strike="noStrike" spc="-1" dirty="0">
                <a:solidFill>
                  <a:srgbClr val="3F5898"/>
                </a:solidFill>
                <a:latin typeface="Calibri"/>
                <a:ea typeface="DejaVu Sans"/>
              </a:rPr>
              <a:t>Program Hours</a:t>
            </a:r>
          </a:p>
          <a:p>
            <a:pPr marL="343080" indent="-342000">
              <a:lnSpc>
                <a:spcPct val="100000"/>
              </a:lnSpc>
              <a:spcBef>
                <a:spcPts val="561"/>
              </a:spcBef>
              <a:buClr>
                <a:srgbClr val="3F5898"/>
              </a:buClr>
              <a:buFont typeface="Arial"/>
              <a:buChar char="•"/>
            </a:pPr>
            <a:r>
              <a:rPr lang="en-US" sz="3100" spc="-1" dirty="0">
                <a:solidFill>
                  <a:srgbClr val="3F5898"/>
                </a:solidFill>
                <a:latin typeface="Calibri"/>
                <a:ea typeface="DejaVu Sans"/>
              </a:rPr>
              <a:t>Number of Seats</a:t>
            </a:r>
            <a:r>
              <a:rPr lang="en-US" sz="3100" b="0" strike="noStrike" spc="-1" dirty="0">
                <a:solidFill>
                  <a:srgbClr val="3F5898"/>
                </a:solidFill>
                <a:latin typeface="Calibri"/>
                <a:ea typeface="DejaVu Sans"/>
              </a:rPr>
              <a:t> </a:t>
            </a:r>
            <a:endParaRPr lang="en-US" sz="3100" b="0" strike="noStrike" spc="-1" dirty="0">
              <a:latin typeface="Arial"/>
            </a:endParaRPr>
          </a:p>
          <a:p>
            <a:pPr>
              <a:lnSpc>
                <a:spcPct val="100000"/>
              </a:lnSpc>
              <a:spcBef>
                <a:spcPts val="561"/>
              </a:spcBef>
              <a:tabLst>
                <a:tab pos="0" algn="l"/>
              </a:tabLst>
            </a:pPr>
            <a:r>
              <a:rPr lang="en-US" sz="2800" b="0" strike="noStrike" spc="-1" dirty="0">
                <a:solidFill>
                  <a:srgbClr val="3F5898"/>
                </a:solidFill>
                <a:latin typeface="Calibri"/>
                <a:ea typeface="DejaVu Sans"/>
              </a:rPr>
              <a:t>    </a:t>
            </a:r>
            <a:endParaRPr lang="en-US" sz="2800" b="0" strike="noStrike" spc="-1" dirty="0">
              <a:latin typeface="Arial"/>
            </a:endParaRPr>
          </a:p>
          <a:p>
            <a:pPr marL="343080" indent="-342000">
              <a:lnSpc>
                <a:spcPct val="100000"/>
              </a:lnSpc>
              <a:spcBef>
                <a:spcPts val="561"/>
              </a:spcBef>
              <a:buClr>
                <a:srgbClr val="3F5898"/>
              </a:buClr>
              <a:buFont typeface="Arial"/>
              <a:buChar char="•"/>
              <a:tabLst>
                <a:tab pos="0" algn="l"/>
              </a:tabLst>
            </a:pPr>
            <a:endParaRPr lang="en-US" sz="2800" b="0" strike="noStrike" spc="-1" dirty="0">
              <a:latin typeface="Arial"/>
            </a:endParaRPr>
          </a:p>
          <a:p>
            <a:pPr>
              <a:lnSpc>
                <a:spcPct val="100000"/>
              </a:lnSpc>
              <a:spcBef>
                <a:spcPts val="561"/>
              </a:spcBef>
              <a:tabLst>
                <a:tab pos="0" algn="l"/>
              </a:tabLst>
            </a:pPr>
            <a:endParaRPr lang="en-US" sz="2800" b="0" strike="noStrike" spc="-1" dirty="0">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39" name="CustomShape 1"/>
          <p:cNvSpPr>
            <a:spLocks noGrp="1"/>
          </p:cNvSpPr>
          <p:nvPr>
            <p:ph type="title" idx="4294967295"/>
          </p:nvPr>
        </p:nvSpPr>
        <p:spPr>
          <a:xfrm>
            <a:off x="146879" y="157320"/>
            <a:ext cx="8269067" cy="1072440"/>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4400" b="1" i="0" u="none" strike="noStrike" kern="1200" cap="none" spc="-1" normalizeH="0" baseline="0" noProof="0" dirty="0">
                <a:ln>
                  <a:noFill/>
                </a:ln>
                <a:solidFill>
                  <a:srgbClr val="00529B"/>
                </a:solidFill>
                <a:effectLst/>
                <a:uLnTx/>
                <a:uFillTx/>
                <a:latin typeface="Calibri"/>
                <a:ea typeface="DejaVu Sans"/>
                <a:cs typeface="+mn-cs"/>
              </a:rPr>
              <a:t>UCF PROGRAM REQUIREMENTS</a:t>
            </a:r>
            <a:endParaRPr kumimoji="0" lang="en-US" sz="2400" b="0" i="0" u="none" strike="noStrike" kern="1200" cap="none" spc="-1" normalizeH="0" baseline="0" noProof="0" dirty="0">
              <a:ln>
                <a:noFill/>
              </a:ln>
              <a:solidFill>
                <a:srgbClr val="00529B"/>
              </a:solidFill>
              <a:effectLst/>
              <a:uLnTx/>
              <a:uFillTx/>
              <a:latin typeface="Calibri"/>
              <a:ea typeface="DejaVu Sans"/>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2400" b="0" i="0" u="none" strike="noStrike" kern="1200" cap="none" spc="-1" normalizeH="0" baseline="0" noProof="0" dirty="0">
                <a:ln>
                  <a:noFill/>
                </a:ln>
                <a:solidFill>
                  <a:srgbClr val="00529B"/>
                </a:solidFill>
                <a:effectLst/>
                <a:uLnTx/>
                <a:uFillTx/>
                <a:latin typeface="Calibri"/>
                <a:ea typeface="DejaVu Sans"/>
                <a:cs typeface="+mn-cs"/>
              </a:rPr>
              <a:t>In Addition to Items for the Traditional Program</a:t>
            </a:r>
            <a:endParaRPr kumimoji="0" lang="en-US" sz="4400" b="0" i="0" u="none" strike="noStrike" kern="1200" cap="none" spc="-1" normalizeH="0" baseline="0" noProof="0" dirty="0">
              <a:ln>
                <a:noFill/>
              </a:ln>
              <a:solidFill>
                <a:srgbClr val="00529B"/>
              </a:solidFill>
              <a:effectLst/>
              <a:uLnTx/>
              <a:uFillTx/>
              <a:latin typeface="Calibri"/>
              <a:ea typeface="DejaVu Sans"/>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en-US" sz="4400" b="0" i="0" u="none" strike="noStrike" kern="1200" cap="none" spc="-1" normalizeH="0" baseline="0" noProof="0" dirty="0">
              <a:ln>
                <a:noFill/>
              </a:ln>
              <a:solidFill>
                <a:schemeClr val="tx1"/>
              </a:solidFill>
              <a:effectLst/>
              <a:uLnTx/>
              <a:uFillTx/>
              <a:latin typeface="Arial"/>
              <a:ea typeface="+mn-ea"/>
              <a:cs typeface="+mn-cs"/>
            </a:endParaRPr>
          </a:p>
        </p:txBody>
      </p:sp>
      <p:sp>
        <p:nvSpPr>
          <p:cNvPr id="340" name="CustomShape 2"/>
          <p:cNvSpPr/>
          <p:nvPr/>
        </p:nvSpPr>
        <p:spPr>
          <a:xfrm>
            <a:off x="146878" y="1321763"/>
            <a:ext cx="8754438" cy="373560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71500" lnSpcReduction="20000"/>
          </a:bodyPr>
          <a:lstStyle/>
          <a:p>
            <a:pPr marL="343080" indent="-342000">
              <a:lnSpc>
                <a:spcPct val="100000"/>
              </a:lnSpc>
              <a:spcBef>
                <a:spcPts val="400"/>
              </a:spcBef>
              <a:buClr>
                <a:srgbClr val="00529B"/>
              </a:buClr>
              <a:buSzPct val="130000"/>
              <a:buFont typeface="Arial"/>
              <a:buChar char="•"/>
            </a:pPr>
            <a:r>
              <a:rPr lang="en-US" sz="2100" spc="-1" dirty="0">
                <a:solidFill>
                  <a:srgbClr val="00529B"/>
                </a:solidFill>
                <a:latin typeface="Calibri"/>
              </a:rPr>
              <a:t>General admission to UCF </a:t>
            </a:r>
            <a:r>
              <a:rPr lang="en-US" sz="2100" b="1" u="sng" spc="-1" dirty="0">
                <a:solidFill>
                  <a:srgbClr val="00529B"/>
                </a:solidFill>
                <a:latin typeface="Calibri"/>
              </a:rPr>
              <a:t>and</a:t>
            </a:r>
            <a:r>
              <a:rPr lang="en-US" sz="2100" spc="-1" dirty="0">
                <a:solidFill>
                  <a:srgbClr val="00529B"/>
                </a:solidFill>
                <a:latin typeface="Calibri"/>
              </a:rPr>
              <a:t> Seminole State College (3 months before submitting a nursing application)</a:t>
            </a:r>
            <a:endParaRPr lang="en-US" sz="2100" spc="-1" dirty="0">
              <a:highlight>
                <a:srgbClr val="FF0000"/>
              </a:highlight>
            </a:endParaRPr>
          </a:p>
          <a:p>
            <a:pPr marL="343080" indent="-342000">
              <a:lnSpc>
                <a:spcPct val="100000"/>
              </a:lnSpc>
              <a:spcBef>
                <a:spcPts val="400"/>
              </a:spcBef>
              <a:buClr>
                <a:srgbClr val="00529B"/>
              </a:buClr>
              <a:buSzPct val="130000"/>
              <a:buFont typeface="Arial"/>
              <a:buChar char="•"/>
            </a:pPr>
            <a:r>
              <a:rPr lang="en-US" sz="2100" spc="-1" dirty="0">
                <a:solidFill>
                  <a:srgbClr val="00529B"/>
                </a:solidFill>
                <a:latin typeface="Calibri"/>
              </a:rPr>
              <a:t>AA Degree or completion of UCF’s 36-hour general education component</a:t>
            </a:r>
            <a:endParaRPr lang="en-US" sz="2100" spc="-1" dirty="0"/>
          </a:p>
          <a:p>
            <a:pPr marL="343080" indent="-342000">
              <a:lnSpc>
                <a:spcPct val="100000"/>
              </a:lnSpc>
              <a:spcBef>
                <a:spcPts val="400"/>
              </a:spcBef>
              <a:buClr>
                <a:srgbClr val="00529B"/>
              </a:buClr>
              <a:buSzPct val="130000"/>
              <a:buFont typeface="Arial"/>
              <a:buChar char="•"/>
            </a:pPr>
            <a:r>
              <a:rPr lang="en-US" sz="2100" spc="-1" dirty="0">
                <a:solidFill>
                  <a:srgbClr val="00529B"/>
                </a:solidFill>
                <a:latin typeface="Calibri"/>
              </a:rPr>
              <a:t>Cumulative GPA: Minimum of 3.0</a:t>
            </a:r>
            <a:endParaRPr lang="en-US" sz="2100" b="0" strike="noStrike" spc="-1" dirty="0">
              <a:solidFill>
                <a:srgbClr val="00529B"/>
              </a:solidFill>
              <a:latin typeface="Calibri"/>
              <a:ea typeface="DejaVu Sans"/>
            </a:endParaRPr>
          </a:p>
          <a:p>
            <a:pPr marL="343080" indent="-342000">
              <a:lnSpc>
                <a:spcPct val="100000"/>
              </a:lnSpc>
              <a:spcBef>
                <a:spcPts val="400"/>
              </a:spcBef>
              <a:buClr>
                <a:srgbClr val="00529B"/>
              </a:buClr>
              <a:buSzPct val="130000"/>
              <a:buFont typeface="Arial"/>
              <a:buChar char="•"/>
            </a:pPr>
            <a:r>
              <a:rPr lang="en-US" sz="2100" b="0" strike="noStrike" spc="-1" dirty="0">
                <a:solidFill>
                  <a:srgbClr val="00529B"/>
                </a:solidFill>
                <a:latin typeface="Calibri"/>
                <a:ea typeface="DejaVu Sans"/>
              </a:rPr>
              <a:t>TEAS Score: 78% Adjusted Total Score must be sent to both SSC and UCF </a:t>
            </a:r>
          </a:p>
          <a:p>
            <a:pPr marL="800280" lvl="1" indent="-342000">
              <a:spcBef>
                <a:spcPts val="400"/>
              </a:spcBef>
              <a:buClr>
                <a:srgbClr val="00529B"/>
              </a:buClr>
              <a:buSzPct val="130000"/>
              <a:buFont typeface="Arial"/>
              <a:buChar char="•"/>
            </a:pPr>
            <a:r>
              <a:rPr lang="en-US" sz="2100" b="0" strike="noStrike" spc="-1" dirty="0">
                <a:solidFill>
                  <a:srgbClr val="00529B"/>
                </a:solidFill>
                <a:latin typeface="Calibri"/>
                <a:ea typeface="DejaVu Sans"/>
              </a:rPr>
              <a:t>$29.99 for each delivery request  </a:t>
            </a:r>
            <a:endParaRPr lang="en-US" sz="2100" b="0" strike="noStrike" spc="-1" dirty="0">
              <a:latin typeface="Arial"/>
            </a:endParaRPr>
          </a:p>
          <a:p>
            <a:pPr marL="343080" indent="-342000">
              <a:lnSpc>
                <a:spcPct val="100000"/>
              </a:lnSpc>
              <a:spcBef>
                <a:spcPts val="400"/>
              </a:spcBef>
              <a:buClr>
                <a:srgbClr val="00529B"/>
              </a:buClr>
              <a:buSzPct val="130000"/>
              <a:buFont typeface="Arial"/>
              <a:buChar char="•"/>
              <a:tabLst>
                <a:tab pos="0" algn="l"/>
              </a:tabLst>
            </a:pPr>
            <a:r>
              <a:rPr lang="en-US" sz="2100" b="0" strike="noStrike" spc="-1" dirty="0">
                <a:solidFill>
                  <a:srgbClr val="00529B"/>
                </a:solidFill>
                <a:latin typeface="Calibri"/>
                <a:ea typeface="DejaVu Sans"/>
              </a:rPr>
              <a:t>Foreign language Requirement</a:t>
            </a:r>
            <a:endParaRPr lang="en-US" sz="2100" b="0" strike="noStrike" spc="-1" dirty="0">
              <a:latin typeface="Arial"/>
            </a:endParaRPr>
          </a:p>
          <a:p>
            <a:pPr marL="743040" lvl="1" indent="-284760">
              <a:lnSpc>
                <a:spcPct val="90000"/>
              </a:lnSpc>
              <a:spcBef>
                <a:spcPts val="320"/>
              </a:spcBef>
              <a:buClr>
                <a:srgbClr val="00529B"/>
              </a:buClr>
              <a:buSzPct val="130000"/>
              <a:buFont typeface="Arial"/>
              <a:buChar char="–"/>
              <a:tabLst>
                <a:tab pos="0" algn="l"/>
              </a:tabLst>
            </a:pPr>
            <a:r>
              <a:rPr lang="en-US" sz="2100" spc="-1" dirty="0">
                <a:solidFill>
                  <a:srgbClr val="00529B"/>
                </a:solidFill>
                <a:latin typeface="Calibri"/>
              </a:rPr>
              <a:t>Began AA degree studies in Fall 2014 or later, automatically satisfies the foreign language requirement with the AA.  </a:t>
            </a:r>
          </a:p>
          <a:p>
            <a:pPr marL="743040" lvl="1" indent="-284760">
              <a:lnSpc>
                <a:spcPct val="90000"/>
              </a:lnSpc>
              <a:spcBef>
                <a:spcPts val="320"/>
              </a:spcBef>
              <a:buClr>
                <a:srgbClr val="00529B"/>
              </a:buClr>
              <a:buSzPct val="130000"/>
              <a:buFont typeface="Arial"/>
              <a:buChar char="–"/>
              <a:tabLst>
                <a:tab pos="0" algn="l"/>
              </a:tabLst>
            </a:pPr>
            <a:r>
              <a:rPr lang="en-US" sz="2100" spc="-1" dirty="0">
                <a:solidFill>
                  <a:srgbClr val="00529B"/>
                </a:solidFill>
                <a:latin typeface="Calibri"/>
              </a:rPr>
              <a:t>If courses were begun prior to Fall 2014, must provide proof of:</a:t>
            </a:r>
          </a:p>
          <a:p>
            <a:pPr marL="458280" lvl="1">
              <a:lnSpc>
                <a:spcPct val="90000"/>
              </a:lnSpc>
              <a:spcBef>
                <a:spcPts val="320"/>
              </a:spcBef>
              <a:buClr>
                <a:srgbClr val="00529B"/>
              </a:buClr>
              <a:buSzPct val="130000"/>
              <a:tabLst>
                <a:tab pos="0" algn="l"/>
              </a:tabLst>
            </a:pPr>
            <a:r>
              <a:rPr lang="en-US" sz="2100" spc="-1" dirty="0">
                <a:solidFill>
                  <a:srgbClr val="00529B"/>
                </a:solidFill>
                <a:latin typeface="Calibri"/>
              </a:rPr>
              <a:t>      2 years of the same language in high school –or- 2 semesters of same language in college -or-proof </a:t>
            </a:r>
          </a:p>
          <a:p>
            <a:pPr marL="458280" lvl="1">
              <a:lnSpc>
                <a:spcPct val="90000"/>
              </a:lnSpc>
              <a:spcBef>
                <a:spcPts val="320"/>
              </a:spcBef>
              <a:buClr>
                <a:srgbClr val="00529B"/>
              </a:buClr>
              <a:buSzPct val="130000"/>
              <a:tabLst>
                <a:tab pos="0" algn="l"/>
              </a:tabLst>
            </a:pPr>
            <a:r>
              <a:rPr lang="en-US" sz="2100" spc="-1" dirty="0">
                <a:solidFill>
                  <a:srgbClr val="00529B"/>
                </a:solidFill>
                <a:latin typeface="Calibri"/>
              </a:rPr>
              <a:t>      of a proficiency test (FLATS)</a:t>
            </a:r>
            <a:endParaRPr lang="en-US" sz="2100" spc="-1" dirty="0"/>
          </a:p>
          <a:p>
            <a:pPr marL="743040" lvl="1" indent="-284760">
              <a:lnSpc>
                <a:spcPct val="90000"/>
              </a:lnSpc>
              <a:spcBef>
                <a:spcPts val="320"/>
              </a:spcBef>
              <a:buClr>
                <a:srgbClr val="00529B"/>
              </a:buClr>
              <a:buSzPct val="130000"/>
              <a:buFont typeface="Arial"/>
              <a:buChar char="–"/>
              <a:tabLst>
                <a:tab pos="0" algn="l"/>
              </a:tabLst>
            </a:pPr>
            <a:r>
              <a:rPr lang="en-US" sz="2100" spc="-1" dirty="0">
                <a:solidFill>
                  <a:srgbClr val="00529B"/>
                </a:solidFill>
                <a:latin typeface="Calibri"/>
              </a:rPr>
              <a:t>A bachelor’s degree will also satisfy the foreign language requirement</a:t>
            </a:r>
          </a:p>
          <a:p>
            <a:pPr marL="458280" lvl="1">
              <a:lnSpc>
                <a:spcPct val="90000"/>
              </a:lnSpc>
              <a:spcBef>
                <a:spcPts val="320"/>
              </a:spcBef>
              <a:buClr>
                <a:srgbClr val="00529B"/>
              </a:buClr>
              <a:buSzPct val="130000"/>
              <a:tabLst>
                <a:tab pos="0" algn="l"/>
              </a:tabLst>
            </a:pPr>
            <a:endParaRPr lang="en-US" sz="2100" b="0" strike="noStrike" spc="-1" dirty="0">
              <a:latin typeface="Arial"/>
            </a:endParaRPr>
          </a:p>
          <a:p>
            <a:pPr marL="343080" indent="-342000">
              <a:lnSpc>
                <a:spcPct val="90000"/>
              </a:lnSpc>
              <a:spcBef>
                <a:spcPts val="340"/>
              </a:spcBef>
              <a:buClr>
                <a:srgbClr val="00529B"/>
              </a:buClr>
              <a:buSzPct val="130000"/>
              <a:buFont typeface="Arial"/>
              <a:buChar char="•"/>
              <a:tabLst>
                <a:tab pos="0" algn="l"/>
              </a:tabLst>
            </a:pPr>
            <a:endParaRPr lang="en-US" b="0" strike="noStrike" spc="-1" dirty="0">
              <a:solidFill>
                <a:srgbClr val="00529B"/>
              </a:solidFill>
              <a:latin typeface="Calibri"/>
              <a:ea typeface="DejaVu Sans"/>
            </a:endParaRPr>
          </a:p>
          <a:p>
            <a:pPr marL="1080">
              <a:lnSpc>
                <a:spcPct val="90000"/>
              </a:lnSpc>
              <a:spcBef>
                <a:spcPts val="340"/>
              </a:spcBef>
              <a:buClr>
                <a:srgbClr val="00529B"/>
              </a:buClr>
              <a:buSzPct val="130000"/>
              <a:tabLst>
                <a:tab pos="0" algn="l"/>
              </a:tabLst>
            </a:pPr>
            <a:r>
              <a:rPr lang="en-US" b="0" strike="noStrike" spc="-1" dirty="0">
                <a:solidFill>
                  <a:srgbClr val="00529B"/>
                </a:solidFill>
                <a:latin typeface="Calibri"/>
                <a:ea typeface="DejaVu Sans"/>
              </a:rPr>
              <a:t>International students on an F-1 educational visa are not eligible as the program is mostly online which does not meet the F-1 visa criteria of only allowing one online course each semester</a:t>
            </a:r>
            <a:endParaRPr lang="en-US" b="0" strike="noStrike" spc="-1" dirty="0">
              <a:latin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34" name="CustomShape 1"/>
          <p:cNvSpPr>
            <a:spLocks noGrp="1"/>
          </p:cNvSpPr>
          <p:nvPr>
            <p:ph type="title" idx="4294967295"/>
          </p:nvPr>
        </p:nvSpPr>
        <p:spPr>
          <a:xfrm>
            <a:off x="262800" y="160560"/>
            <a:ext cx="8422920" cy="935375"/>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4400" b="1" i="0" u="none" strike="noStrike" kern="1200" cap="none" spc="-1" normalizeH="0" baseline="0" noProof="0" dirty="0">
                <a:ln>
                  <a:noFill/>
                </a:ln>
                <a:solidFill>
                  <a:srgbClr val="00529B"/>
                </a:solidFill>
                <a:effectLst/>
                <a:uLnTx/>
                <a:uFillTx/>
                <a:latin typeface="Calibri"/>
                <a:ea typeface="DejaVu Sans"/>
                <a:cs typeface="+mn-cs"/>
              </a:rPr>
              <a:t>General Admission to UCF</a:t>
            </a:r>
            <a:endParaRPr kumimoji="0" lang="en-US" sz="4400" b="0" i="0" u="none" strike="noStrike" kern="1200" cap="none" spc="-1" normalizeH="0" baseline="0" noProof="0" dirty="0">
              <a:ln>
                <a:noFill/>
              </a:ln>
              <a:solidFill>
                <a:schemeClr val="tx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en-US" sz="4400" b="0" i="0" u="none" strike="noStrike" kern="1200" cap="none" spc="-1" normalizeH="0" baseline="0" noProof="0" dirty="0">
              <a:ln>
                <a:noFill/>
              </a:ln>
              <a:solidFill>
                <a:schemeClr val="tx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en-US" sz="4400" b="0" i="0" u="none" strike="noStrike" kern="1200" cap="none" spc="-1" normalizeH="0" baseline="0" noProof="0" dirty="0">
              <a:ln>
                <a:noFill/>
              </a:ln>
              <a:solidFill>
                <a:schemeClr val="tx1"/>
              </a:solidFill>
              <a:effectLst/>
              <a:uLnTx/>
              <a:uFillTx/>
              <a:latin typeface="Arial"/>
              <a:ea typeface="+mn-ea"/>
              <a:cs typeface="+mn-cs"/>
            </a:endParaRPr>
          </a:p>
        </p:txBody>
      </p:sp>
      <p:sp>
        <p:nvSpPr>
          <p:cNvPr id="335" name="CustomShape 2">
            <a:extLst>
              <a:ext uri="{C183D7F6-B498-43B3-948B-1728B52AA6E4}">
                <adec:decorative xmlns:adec="http://schemas.microsoft.com/office/drawing/2017/decorative" val="1"/>
              </a:ext>
            </a:extLst>
          </p:cNvPr>
          <p:cNvSpPr/>
          <p:nvPr/>
        </p:nvSpPr>
        <p:spPr>
          <a:xfrm>
            <a:off x="122400" y="2041200"/>
            <a:ext cx="8881560" cy="301140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dirty="0"/>
          </a:p>
        </p:txBody>
      </p:sp>
      <p:sp>
        <p:nvSpPr>
          <p:cNvPr id="336" name="CustomShape 3"/>
          <p:cNvSpPr/>
          <p:nvPr/>
        </p:nvSpPr>
        <p:spPr>
          <a:xfrm>
            <a:off x="262800" y="951460"/>
            <a:ext cx="8422920" cy="421508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sz="2800" b="0" strike="noStrike" spc="-1" dirty="0">
                <a:solidFill>
                  <a:srgbClr val="00529B"/>
                </a:solidFill>
                <a:latin typeface="Calibri"/>
              </a:rPr>
              <a:t>Are you eligible for </a:t>
            </a:r>
            <a:r>
              <a:rPr lang="en-US" sz="2800" b="1" u="sng" strike="noStrike" spc="-1" dirty="0">
                <a:solidFill>
                  <a:srgbClr val="00529B"/>
                </a:solidFill>
                <a:latin typeface="Calibri"/>
              </a:rPr>
              <a:t>Direct Connect to UCF</a:t>
            </a:r>
            <a:r>
              <a:rPr lang="en-US" sz="2800" b="0" strike="noStrike" spc="-1" dirty="0">
                <a:solidFill>
                  <a:srgbClr val="00529B"/>
                </a:solidFill>
                <a:latin typeface="Calibri"/>
              </a:rPr>
              <a:t>?  </a:t>
            </a:r>
          </a:p>
          <a:p>
            <a:pPr>
              <a:lnSpc>
                <a:spcPct val="100000"/>
              </a:lnSpc>
            </a:pPr>
            <a:endParaRPr lang="en-US" sz="2800" b="0" strike="noStrike" spc="-1" dirty="0">
              <a:solidFill>
                <a:srgbClr val="00529B"/>
              </a:solidFill>
              <a:latin typeface="Calibri"/>
            </a:endParaRPr>
          </a:p>
          <a:p>
            <a:pPr marL="457200" indent="-457200">
              <a:lnSpc>
                <a:spcPct val="100000"/>
              </a:lnSpc>
              <a:buFont typeface="Arial" panose="020B0604020202020204" pitchFamily="34" charset="0"/>
              <a:buChar char="•"/>
            </a:pPr>
            <a:r>
              <a:rPr lang="en-US" sz="2400" b="0" i="0" dirty="0">
                <a:solidFill>
                  <a:schemeClr val="accent1">
                    <a:lumMod val="75000"/>
                  </a:schemeClr>
                </a:solidFill>
                <a:effectLst/>
                <a:latin typeface="Gotham SSm A"/>
              </a:rPr>
              <a:t>DirectConnect to UCF guarantees admission (consistent with university policy) to UCF with an associate degree (A.A.) or articulated (A.S.) degree from one of our partner state colleges which includes Seminole State College</a:t>
            </a:r>
            <a:endParaRPr lang="en-US" sz="2400" strike="noStrike" spc="-1" dirty="0">
              <a:solidFill>
                <a:schemeClr val="accent1">
                  <a:lumMod val="75000"/>
                </a:schemeClr>
              </a:solidFill>
              <a:latin typeface="Gotham SSm A"/>
            </a:endParaRPr>
          </a:p>
          <a:p>
            <a:pPr marL="457200" indent="-457200">
              <a:lnSpc>
                <a:spcPct val="100000"/>
              </a:lnSpc>
              <a:buFont typeface="Arial" panose="020B0604020202020204" pitchFamily="34" charset="0"/>
              <a:buChar char="•"/>
            </a:pPr>
            <a:endParaRPr lang="en-US" sz="2400" b="0" spc="-1" dirty="0">
              <a:solidFill>
                <a:schemeClr val="accent1">
                  <a:lumMod val="75000"/>
                </a:schemeClr>
              </a:solidFill>
              <a:latin typeface="Gotham SSm A"/>
            </a:endParaRPr>
          </a:p>
          <a:p>
            <a:pPr marL="457200" indent="-457200">
              <a:lnSpc>
                <a:spcPct val="100000"/>
              </a:lnSpc>
              <a:buFont typeface="Arial" panose="020B0604020202020204" pitchFamily="34" charset="0"/>
              <a:buChar char="•"/>
            </a:pPr>
            <a:r>
              <a:rPr lang="en-US" sz="2400" b="0" spc="-1" dirty="0">
                <a:solidFill>
                  <a:schemeClr val="accent1">
                    <a:lumMod val="75000"/>
                  </a:schemeClr>
                </a:solidFill>
                <a:latin typeface="Gotham SSm A"/>
              </a:rPr>
              <a:t>More information - Get Started			</a:t>
            </a:r>
            <a:r>
              <a:rPr lang="en-US" sz="2400" b="0" spc="-1" dirty="0">
                <a:solidFill>
                  <a:srgbClr val="FF0000"/>
                </a:solidFill>
                <a:latin typeface="Gotham SSm A"/>
                <a:hlinkClick r:id="rId4"/>
              </a:rPr>
              <a:t>https://directconnect.ucf.edu/</a:t>
            </a:r>
            <a:endParaRPr lang="en-US" sz="2400" b="0" spc="-1" dirty="0">
              <a:solidFill>
                <a:srgbClr val="FF0000"/>
              </a:solidFill>
              <a:latin typeface="Gotham SSm A"/>
            </a:endParaRPr>
          </a:p>
          <a:p>
            <a:pPr>
              <a:lnSpc>
                <a:spcPct val="100000"/>
              </a:lnSpc>
            </a:pPr>
            <a:r>
              <a:rPr lang="en-US" sz="2400" strike="noStrike" spc="-1" dirty="0">
                <a:solidFill>
                  <a:srgbClr val="FF0000"/>
                </a:solidFill>
                <a:latin typeface="Gotham SSm A"/>
              </a:rPr>
              <a:t>             </a:t>
            </a:r>
            <a:r>
              <a:rPr lang="en-US" sz="2400" spc="-1" dirty="0">
                <a:solidFill>
                  <a:schemeClr val="tx2"/>
                </a:solidFill>
                <a:latin typeface="Gotham SSm A"/>
              </a:rPr>
              <a:t>Ph: 407.823.4547 (for a quicker response)</a:t>
            </a:r>
            <a:endParaRPr lang="en-US" sz="2400" b="0" strike="noStrike" spc="-1" dirty="0">
              <a:solidFill>
                <a:schemeClr val="tx2"/>
              </a:solidFill>
              <a:latin typeface="Arial"/>
            </a:endParaRPr>
          </a:p>
          <a:p>
            <a:pPr>
              <a:lnSpc>
                <a:spcPct val="100000"/>
              </a:lnSpc>
            </a:pPr>
            <a:r>
              <a:rPr lang="en-US" sz="2000" b="0" strike="noStrike" spc="-1" dirty="0">
                <a:solidFill>
                  <a:srgbClr val="000000"/>
                </a:solidFill>
                <a:latin typeface="Calibri"/>
                <a:ea typeface="DejaVu Sans"/>
              </a:rPr>
              <a:t>   </a:t>
            </a:r>
            <a:endParaRPr lang="en-US" sz="2000" b="0" strike="noStrike" spc="-1" dirty="0">
              <a:latin typeface="Arial"/>
            </a:endParaRPr>
          </a:p>
        </p:txBody>
      </p:sp>
    </p:spTree>
    <p:extLst>
      <p:ext uri="{BB962C8B-B14F-4D97-AF65-F5344CB8AC3E}">
        <p14:creationId xmlns:p14="http://schemas.microsoft.com/office/powerpoint/2010/main" val="383812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42" name="CustomShape 2">
            <a:extLst>
              <a:ext uri="{C183D7F6-B498-43B3-948B-1728B52AA6E4}">
                <adec:decorative xmlns:adec="http://schemas.microsoft.com/office/drawing/2017/decorative" val="1"/>
              </a:ext>
            </a:extLst>
          </p:cNvPr>
          <p:cNvSpPr/>
          <p:nvPr/>
        </p:nvSpPr>
        <p:spPr>
          <a:xfrm>
            <a:off x="221673" y="864794"/>
            <a:ext cx="8666018" cy="455233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54500" lnSpcReduction="20000"/>
          </a:bodyPr>
          <a:lstStyle/>
          <a:p>
            <a:pPr marL="1080">
              <a:lnSpc>
                <a:spcPct val="90000"/>
              </a:lnSpc>
              <a:spcBef>
                <a:spcPts val="1001"/>
              </a:spcBef>
              <a:buClr>
                <a:srgbClr val="00529B"/>
              </a:buClr>
            </a:pPr>
            <a:r>
              <a:rPr lang="en-US" b="1" spc="-1" dirty="0">
                <a:solidFill>
                  <a:srgbClr val="002060"/>
                </a:solidFill>
                <a:latin typeface="Calibri"/>
              </a:rPr>
              <a:t>                                    </a:t>
            </a:r>
            <a:endParaRPr lang="en-US" b="1" strike="noStrike" spc="-1" dirty="0">
              <a:solidFill>
                <a:srgbClr val="002060"/>
              </a:solidFill>
              <a:latin typeface="Calibri"/>
            </a:endParaRPr>
          </a:p>
          <a:p>
            <a:pPr marL="1080">
              <a:lnSpc>
                <a:spcPct val="90000"/>
              </a:lnSpc>
              <a:spcBef>
                <a:spcPts val="1001"/>
              </a:spcBef>
              <a:buClr>
                <a:srgbClr val="00529B"/>
              </a:buClr>
            </a:pPr>
            <a:r>
              <a:rPr lang="en-US" sz="1000" b="1" strike="noStrike" spc="-1" dirty="0">
                <a:solidFill>
                  <a:srgbClr val="002060"/>
                </a:solidFill>
                <a:latin typeface="Calibri"/>
              </a:rPr>
              <a:t> </a:t>
            </a:r>
            <a:endParaRPr lang="en-US" sz="800" b="1" strike="noStrike" spc="-1" dirty="0">
              <a:solidFill>
                <a:schemeClr val="tx2"/>
              </a:solidFill>
              <a:latin typeface="Calibri"/>
              <a:ea typeface="DejaVu Sans"/>
            </a:endParaRPr>
          </a:p>
          <a:p>
            <a:pPr marL="1080">
              <a:lnSpc>
                <a:spcPct val="90000"/>
              </a:lnSpc>
              <a:spcBef>
                <a:spcPts val="1001"/>
              </a:spcBef>
              <a:buClr>
                <a:srgbClr val="00529B"/>
              </a:buClr>
            </a:pPr>
            <a:endParaRPr lang="en-US" sz="800" b="1" strike="noStrike" spc="-1" dirty="0">
              <a:solidFill>
                <a:schemeClr val="tx2"/>
              </a:solidFill>
              <a:latin typeface="Calibri"/>
              <a:ea typeface="DejaVu Sans"/>
            </a:endParaRPr>
          </a:p>
          <a:p>
            <a:pPr marL="1080">
              <a:lnSpc>
                <a:spcPct val="90000"/>
              </a:lnSpc>
              <a:spcBef>
                <a:spcPts val="1001"/>
              </a:spcBef>
              <a:buClr>
                <a:srgbClr val="00529B"/>
              </a:buClr>
            </a:pPr>
            <a:r>
              <a:rPr lang="en-US" sz="800" strike="noStrike" spc="-1" dirty="0">
                <a:solidFill>
                  <a:schemeClr val="tx2"/>
                </a:solidFill>
                <a:latin typeface="Calibri"/>
                <a:ea typeface="DejaVu Sans"/>
              </a:rPr>
              <a:t>         </a:t>
            </a:r>
            <a:endParaRPr lang="en-US" sz="800" strike="noStrike" spc="-1" dirty="0">
              <a:solidFill>
                <a:schemeClr val="tx2"/>
              </a:solidFill>
              <a:latin typeface="Arial"/>
            </a:endParaRPr>
          </a:p>
          <a:p>
            <a:pPr marL="1080">
              <a:lnSpc>
                <a:spcPct val="90000"/>
              </a:lnSpc>
              <a:spcBef>
                <a:spcPts val="1001"/>
              </a:spcBef>
              <a:buClr>
                <a:srgbClr val="00529B"/>
              </a:buClr>
            </a:pPr>
            <a:endParaRPr lang="en-US" sz="800" strike="noStrike" spc="-1" dirty="0">
              <a:solidFill>
                <a:schemeClr val="tx2"/>
              </a:solidFill>
              <a:latin typeface="Calibri"/>
              <a:ea typeface="DejaVu Sans"/>
            </a:endParaRPr>
          </a:p>
          <a:p>
            <a:pPr marL="1080">
              <a:lnSpc>
                <a:spcPct val="90000"/>
              </a:lnSpc>
              <a:spcBef>
                <a:spcPts val="1001"/>
              </a:spcBef>
              <a:buClr>
                <a:srgbClr val="00529B"/>
              </a:buClr>
            </a:pPr>
            <a:endParaRPr lang="en-US" sz="800" b="1" strike="noStrike" spc="-1" dirty="0">
              <a:solidFill>
                <a:srgbClr val="002060"/>
              </a:solidFill>
              <a:latin typeface="Arial"/>
            </a:endParaRPr>
          </a:p>
          <a:p>
            <a:pPr marL="401040" lvl="1">
              <a:lnSpc>
                <a:spcPct val="90000"/>
              </a:lnSpc>
              <a:spcBef>
                <a:spcPts val="1001"/>
              </a:spcBef>
              <a:buClr>
                <a:srgbClr val="00529B"/>
              </a:buClr>
            </a:pPr>
            <a:r>
              <a:rPr lang="en-US" sz="800" b="1" strike="noStrike" spc="-1" dirty="0">
                <a:solidFill>
                  <a:srgbClr val="002060"/>
                </a:solidFill>
                <a:latin typeface="Calibri"/>
                <a:ea typeface="DejaVu Sans"/>
              </a:rPr>
              <a:t>  </a:t>
            </a:r>
            <a:endParaRPr lang="en-US" sz="800" b="1" spc="-1" dirty="0">
              <a:solidFill>
                <a:srgbClr val="002060"/>
              </a:solidFill>
              <a:latin typeface="Calibri"/>
              <a:ea typeface="DejaVu Sans"/>
            </a:endParaRPr>
          </a:p>
          <a:p>
            <a:pPr marL="401040" lvl="1">
              <a:lnSpc>
                <a:spcPct val="90000"/>
              </a:lnSpc>
              <a:spcBef>
                <a:spcPts val="1001"/>
              </a:spcBef>
              <a:buClr>
                <a:srgbClr val="00529B"/>
              </a:buClr>
            </a:pPr>
            <a:endParaRPr lang="en-US" sz="800" b="1" strike="noStrike" spc="-1" dirty="0">
              <a:solidFill>
                <a:srgbClr val="002060"/>
              </a:solidFill>
              <a:latin typeface="Calibri"/>
              <a:ea typeface="DejaVu Sans"/>
            </a:endParaRPr>
          </a:p>
          <a:p>
            <a:pPr marL="401040" lvl="1">
              <a:lnSpc>
                <a:spcPct val="90000"/>
              </a:lnSpc>
              <a:spcBef>
                <a:spcPts val="1001"/>
              </a:spcBef>
              <a:buClr>
                <a:srgbClr val="00529B"/>
              </a:buClr>
            </a:pPr>
            <a:endParaRPr lang="en-US" sz="800" b="1" spc="-1" dirty="0">
              <a:solidFill>
                <a:srgbClr val="002060"/>
              </a:solidFill>
              <a:latin typeface="Calibri"/>
              <a:ea typeface="DejaVu Sans"/>
            </a:endParaRPr>
          </a:p>
          <a:p>
            <a:pPr marL="401040" lvl="1">
              <a:lnSpc>
                <a:spcPct val="90000"/>
              </a:lnSpc>
              <a:spcBef>
                <a:spcPts val="1001"/>
              </a:spcBef>
              <a:buClr>
                <a:srgbClr val="00529B"/>
              </a:buClr>
            </a:pPr>
            <a:endParaRPr lang="en-US" sz="800" b="1" strike="noStrike" spc="-1" dirty="0">
              <a:solidFill>
                <a:srgbClr val="002060"/>
              </a:solidFill>
              <a:latin typeface="Calibri"/>
              <a:ea typeface="DejaVu Sans"/>
            </a:endParaRPr>
          </a:p>
          <a:p>
            <a:pPr marL="401040" lvl="1">
              <a:lnSpc>
                <a:spcPct val="90000"/>
              </a:lnSpc>
              <a:spcBef>
                <a:spcPts val="1001"/>
              </a:spcBef>
              <a:buClr>
                <a:srgbClr val="00529B"/>
              </a:buClr>
            </a:pPr>
            <a:endParaRPr lang="en-US" sz="800" b="1" spc="-1" dirty="0">
              <a:solidFill>
                <a:srgbClr val="002060"/>
              </a:solidFill>
              <a:latin typeface="Calibri"/>
              <a:ea typeface="DejaVu Sans"/>
            </a:endParaRPr>
          </a:p>
          <a:p>
            <a:pPr marL="401040" lvl="1">
              <a:lnSpc>
                <a:spcPct val="90000"/>
              </a:lnSpc>
              <a:spcBef>
                <a:spcPts val="1001"/>
              </a:spcBef>
              <a:buClr>
                <a:srgbClr val="00529B"/>
              </a:buClr>
            </a:pPr>
            <a:endParaRPr lang="en-US" sz="800" b="1" strike="noStrike" spc="-1" dirty="0">
              <a:solidFill>
                <a:srgbClr val="002060"/>
              </a:solidFill>
              <a:latin typeface="Calibri"/>
              <a:ea typeface="DejaVu Sans"/>
            </a:endParaRPr>
          </a:p>
          <a:p>
            <a:pPr marL="401040" lvl="1">
              <a:lnSpc>
                <a:spcPct val="90000"/>
              </a:lnSpc>
              <a:spcBef>
                <a:spcPts val="1001"/>
              </a:spcBef>
              <a:buClr>
                <a:srgbClr val="00529B"/>
              </a:buClr>
            </a:pPr>
            <a:endParaRPr lang="en-US" sz="800" b="1" spc="-1" dirty="0">
              <a:solidFill>
                <a:srgbClr val="002060"/>
              </a:solidFill>
              <a:latin typeface="Calibri"/>
              <a:ea typeface="DejaVu Sans"/>
            </a:endParaRPr>
          </a:p>
          <a:p>
            <a:pPr marL="401040" lvl="1">
              <a:lnSpc>
                <a:spcPct val="90000"/>
              </a:lnSpc>
              <a:spcBef>
                <a:spcPts val="1001"/>
              </a:spcBef>
              <a:buClr>
                <a:srgbClr val="00529B"/>
              </a:buClr>
            </a:pPr>
            <a:endParaRPr lang="en-US" sz="800" b="1" strike="noStrike" spc="-1" dirty="0">
              <a:solidFill>
                <a:srgbClr val="002060"/>
              </a:solidFill>
              <a:latin typeface="Calibri"/>
              <a:ea typeface="DejaVu Sans"/>
            </a:endParaRPr>
          </a:p>
          <a:p>
            <a:pPr marL="401040" lvl="1">
              <a:lnSpc>
                <a:spcPct val="90000"/>
              </a:lnSpc>
              <a:spcBef>
                <a:spcPts val="1001"/>
              </a:spcBef>
              <a:buClr>
                <a:srgbClr val="00529B"/>
              </a:buClr>
            </a:pPr>
            <a:endParaRPr lang="en-US" sz="800" b="1" strike="noStrike" spc="-1" dirty="0">
              <a:solidFill>
                <a:schemeClr val="tx2"/>
              </a:solidFill>
              <a:latin typeface="Calibri"/>
              <a:ea typeface="DejaVu Sans"/>
            </a:endParaRPr>
          </a:p>
          <a:p>
            <a:pPr marL="401040" lvl="1">
              <a:lnSpc>
                <a:spcPct val="90000"/>
              </a:lnSpc>
              <a:spcBef>
                <a:spcPts val="1001"/>
              </a:spcBef>
              <a:buClr>
                <a:srgbClr val="00529B"/>
              </a:buClr>
            </a:pPr>
            <a:endParaRPr lang="en-US" sz="800" b="1" strike="noStrike" spc="-1" dirty="0">
              <a:solidFill>
                <a:schemeClr val="tx2"/>
              </a:solidFill>
              <a:latin typeface="Calibri"/>
              <a:ea typeface="DejaVu Sans"/>
            </a:endParaRPr>
          </a:p>
          <a:p>
            <a:pPr marL="91440" lvl="1">
              <a:lnSpc>
                <a:spcPct val="110000"/>
              </a:lnSpc>
              <a:buClr>
                <a:srgbClr val="00529B"/>
              </a:buClr>
            </a:pPr>
            <a:r>
              <a:rPr lang="en-US" sz="800" b="1" strike="noStrike" spc="-1" dirty="0">
                <a:solidFill>
                  <a:schemeClr val="tx2"/>
                </a:solidFill>
                <a:latin typeface="Arial"/>
              </a:rPr>
              <a:t>            </a:t>
            </a:r>
          </a:p>
          <a:p>
            <a:pPr marL="262890" lvl="1" indent="-171450">
              <a:lnSpc>
                <a:spcPct val="110000"/>
              </a:lnSpc>
              <a:buClr>
                <a:srgbClr val="00529B"/>
              </a:buClr>
              <a:buFont typeface="Arial" panose="020B0604020202020204" pitchFamily="34" charset="0"/>
              <a:buChar char="•"/>
            </a:pPr>
            <a:endParaRPr lang="en-US" sz="1100" b="1" strike="noStrike" spc="-1" dirty="0">
              <a:solidFill>
                <a:schemeClr val="tx2"/>
              </a:solidFill>
              <a:latin typeface="Arial"/>
            </a:endParaRPr>
          </a:p>
          <a:p>
            <a:pPr marL="91440" lvl="1">
              <a:lnSpc>
                <a:spcPct val="110000"/>
              </a:lnSpc>
              <a:buClr>
                <a:srgbClr val="00529B"/>
              </a:buClr>
            </a:pPr>
            <a:endParaRPr lang="en-US" sz="1100" b="1" strike="noStrike" spc="-1" dirty="0">
              <a:solidFill>
                <a:schemeClr val="tx2"/>
              </a:solidFill>
              <a:latin typeface="Arial"/>
            </a:endParaRPr>
          </a:p>
          <a:p>
            <a:pPr marL="91440" lvl="1">
              <a:lnSpc>
                <a:spcPct val="110000"/>
              </a:lnSpc>
              <a:buClr>
                <a:srgbClr val="00529B"/>
              </a:buClr>
            </a:pPr>
            <a:endParaRPr lang="en-US" sz="1100" b="1" spc="-1" dirty="0">
              <a:solidFill>
                <a:schemeClr val="tx2"/>
              </a:solidFill>
              <a:latin typeface="Arial"/>
            </a:endParaRPr>
          </a:p>
          <a:p>
            <a:pPr marL="91440" lvl="1">
              <a:lnSpc>
                <a:spcPct val="110000"/>
              </a:lnSpc>
              <a:buClr>
                <a:srgbClr val="00529B"/>
              </a:buClr>
            </a:pPr>
            <a:endParaRPr lang="en-US" sz="1100" b="1" spc="-1" dirty="0">
              <a:solidFill>
                <a:schemeClr val="tx2"/>
              </a:solidFill>
              <a:latin typeface="Arial"/>
            </a:endParaRPr>
          </a:p>
          <a:p>
            <a:pPr marL="91440" lvl="1">
              <a:lnSpc>
                <a:spcPct val="110000"/>
              </a:lnSpc>
              <a:buClr>
                <a:srgbClr val="00529B"/>
              </a:buClr>
            </a:pPr>
            <a:endParaRPr lang="en-US" sz="1100" b="1" spc="-1" dirty="0">
              <a:solidFill>
                <a:schemeClr val="tx2"/>
              </a:solidFill>
              <a:latin typeface="Arial"/>
            </a:endParaRPr>
          </a:p>
          <a:p>
            <a:pPr marL="91440" lvl="1">
              <a:lnSpc>
                <a:spcPct val="110000"/>
              </a:lnSpc>
              <a:buClr>
                <a:srgbClr val="00529B"/>
              </a:buClr>
            </a:pPr>
            <a:endParaRPr lang="en-US" sz="1100" b="1" spc="-1" dirty="0">
              <a:solidFill>
                <a:schemeClr val="tx2"/>
              </a:solidFill>
              <a:latin typeface="Arial"/>
            </a:endParaRPr>
          </a:p>
          <a:p>
            <a:pPr marL="91440" lvl="1">
              <a:lnSpc>
                <a:spcPct val="110000"/>
              </a:lnSpc>
              <a:buClr>
                <a:srgbClr val="00529B"/>
              </a:buClr>
            </a:pPr>
            <a:endParaRPr lang="en-US" sz="1100" b="1" strike="noStrike" spc="-1" dirty="0">
              <a:solidFill>
                <a:schemeClr val="tx2"/>
              </a:solidFill>
              <a:latin typeface="Arial"/>
            </a:endParaRPr>
          </a:p>
          <a:p>
            <a:pPr marL="91440" lvl="1">
              <a:lnSpc>
                <a:spcPct val="110000"/>
              </a:lnSpc>
              <a:buClr>
                <a:srgbClr val="00529B"/>
              </a:buClr>
            </a:pPr>
            <a:endParaRPr lang="en-US" sz="1100" b="1" spc="-1" dirty="0">
              <a:solidFill>
                <a:schemeClr val="tx2"/>
              </a:solidFill>
              <a:latin typeface="Arial"/>
            </a:endParaRPr>
          </a:p>
          <a:p>
            <a:pPr marL="91440" lvl="1">
              <a:lnSpc>
                <a:spcPct val="110000"/>
              </a:lnSpc>
              <a:buClr>
                <a:srgbClr val="00529B"/>
              </a:buClr>
            </a:pPr>
            <a:endParaRPr lang="en-US" sz="1100" b="1" strike="noStrike" spc="-1" dirty="0">
              <a:solidFill>
                <a:schemeClr val="tx2"/>
              </a:solidFill>
              <a:latin typeface="Arial"/>
            </a:endParaRPr>
          </a:p>
          <a:p>
            <a:pPr marL="91440" lvl="1">
              <a:lnSpc>
                <a:spcPct val="110000"/>
              </a:lnSpc>
              <a:buClr>
                <a:srgbClr val="00529B"/>
              </a:buClr>
            </a:pPr>
            <a:endParaRPr lang="en-US" sz="1100" b="1" strike="noStrike" spc="-1" dirty="0">
              <a:solidFill>
                <a:schemeClr val="tx2"/>
              </a:solidFill>
              <a:latin typeface="Arial"/>
            </a:endParaRPr>
          </a:p>
          <a:p>
            <a:pPr marL="91440" lvl="1">
              <a:lnSpc>
                <a:spcPct val="110000"/>
              </a:lnSpc>
              <a:buClr>
                <a:srgbClr val="00529B"/>
              </a:buClr>
            </a:pPr>
            <a:endParaRPr lang="en-US" sz="1100" b="1" strike="noStrike" spc="-1" dirty="0">
              <a:solidFill>
                <a:schemeClr val="tx2"/>
              </a:solidFill>
              <a:latin typeface="Arial"/>
            </a:endParaRPr>
          </a:p>
          <a:p>
            <a:pPr marL="91440" lvl="1">
              <a:lnSpc>
                <a:spcPct val="110000"/>
              </a:lnSpc>
              <a:buClr>
                <a:srgbClr val="00529B"/>
              </a:buClr>
            </a:pPr>
            <a:r>
              <a:rPr lang="en-US" sz="1100" b="1" strike="noStrike" spc="-1" dirty="0">
                <a:solidFill>
                  <a:schemeClr val="tx2"/>
                </a:solidFill>
                <a:latin typeface="Arial"/>
              </a:rPr>
              <a:t>*  Science courses must be 4 credits (or course 3 credits + lab 1 credit). </a:t>
            </a:r>
            <a:r>
              <a:rPr lang="en-US" sz="1100" b="1" strike="noStrike" spc="-1" dirty="0">
                <a:solidFill>
                  <a:schemeClr val="tx2"/>
                </a:solidFill>
                <a:highlight>
                  <a:srgbClr val="00FF00"/>
                </a:highlight>
                <a:latin typeface="Arial"/>
              </a:rPr>
              <a:t>Effective 1/1/26: Mis-matched A&amp;P courses not accepted by SSC. (Example: BSC2085C &amp; BSC2094C)</a:t>
            </a:r>
          </a:p>
          <a:p>
            <a:pPr marL="91440" lvl="1">
              <a:lnSpc>
                <a:spcPct val="110000"/>
              </a:lnSpc>
              <a:buClr>
                <a:srgbClr val="00529B"/>
              </a:buClr>
            </a:pPr>
            <a:r>
              <a:rPr lang="en-US" sz="1100" b="1" spc="-1" dirty="0">
                <a:solidFill>
                  <a:schemeClr val="tx2"/>
                </a:solidFill>
                <a:latin typeface="Arial"/>
              </a:rPr>
              <a:t>** HUN1201 or HUN2201 Human Nutrition + HUN2015 Diet Therapy = HUN2202</a:t>
            </a:r>
          </a:p>
          <a:p>
            <a:pPr marL="91440" lvl="1">
              <a:lnSpc>
                <a:spcPct val="110000"/>
              </a:lnSpc>
              <a:buClr>
                <a:srgbClr val="00529B"/>
              </a:buClr>
            </a:pPr>
            <a:r>
              <a:rPr lang="en-US" sz="1100" b="1" spc="-1" dirty="0">
                <a:solidFill>
                  <a:schemeClr val="tx2"/>
                </a:solidFill>
                <a:latin typeface="Arial"/>
              </a:rPr>
              <a:t>*** Students starting the RN-AS program in catalog year Fall 2023 will be required to complete a civics literacy course AND assessment. </a:t>
            </a:r>
            <a:r>
              <a:rPr lang="en-US" sz="1100" b="1" spc="-1" dirty="0">
                <a:solidFill>
                  <a:schemeClr val="tx2"/>
                </a:solidFill>
                <a:highlight>
                  <a:srgbClr val="FFFF00"/>
                </a:highlight>
                <a:latin typeface="Arial"/>
              </a:rPr>
              <a:t>Effective 1/1/26, AMH2010 US History to 1877 will be accepted for civics literacy.</a:t>
            </a:r>
          </a:p>
          <a:p>
            <a:pPr marL="91440" lvl="1">
              <a:lnSpc>
                <a:spcPct val="110000"/>
              </a:lnSpc>
              <a:buClr>
                <a:srgbClr val="00529B"/>
              </a:buClr>
            </a:pPr>
            <a:endParaRPr lang="en-US" sz="1100" b="1" spc="-1" dirty="0">
              <a:solidFill>
                <a:schemeClr val="tx2"/>
              </a:solidFill>
              <a:highlight>
                <a:srgbClr val="FFFF00"/>
              </a:highlight>
              <a:latin typeface="Arial"/>
            </a:endParaRPr>
          </a:p>
          <a:p>
            <a:pPr marL="262890" lvl="1" indent="-171450">
              <a:lnSpc>
                <a:spcPct val="110000"/>
              </a:lnSpc>
              <a:buClr>
                <a:srgbClr val="00529B"/>
              </a:buClr>
              <a:buFont typeface="Arial" panose="020B0604020202020204" pitchFamily="34" charset="0"/>
              <a:buChar char="•"/>
            </a:pPr>
            <a:endParaRPr lang="en-US" sz="1100" b="1" spc="-1" dirty="0">
              <a:solidFill>
                <a:schemeClr val="tx2"/>
              </a:solidFill>
              <a:latin typeface="Arial"/>
            </a:endParaRPr>
          </a:p>
          <a:p>
            <a:pPr marL="91440" lvl="1">
              <a:lnSpc>
                <a:spcPct val="110000"/>
              </a:lnSpc>
              <a:buClr>
                <a:srgbClr val="00529B"/>
              </a:buClr>
            </a:pPr>
            <a:endParaRPr lang="en-US" sz="1100" b="1" strike="noStrike" spc="-1" dirty="0">
              <a:solidFill>
                <a:schemeClr val="tx2"/>
              </a:solidFill>
              <a:latin typeface="Arial"/>
            </a:endParaRPr>
          </a:p>
          <a:p>
            <a:pPr>
              <a:lnSpc>
                <a:spcPct val="90000"/>
              </a:lnSpc>
              <a:spcBef>
                <a:spcPts val="1001"/>
              </a:spcBef>
            </a:pPr>
            <a:r>
              <a:rPr lang="en-US" sz="800" b="1" spc="-1" dirty="0">
                <a:solidFill>
                  <a:schemeClr val="tx2"/>
                </a:solidFill>
                <a:latin typeface="Arial"/>
              </a:rPr>
              <a:t>     </a:t>
            </a:r>
            <a:endParaRPr lang="en-US" sz="800" b="1" strike="noStrike" spc="-1" dirty="0">
              <a:solidFill>
                <a:schemeClr val="tx2"/>
              </a:solidFill>
              <a:highlight>
                <a:srgbClr val="FFFF00"/>
              </a:highlight>
              <a:latin typeface="Arial"/>
            </a:endParaRPr>
          </a:p>
          <a:p>
            <a:pPr marL="457200">
              <a:lnSpc>
                <a:spcPct val="90000"/>
              </a:lnSpc>
              <a:spcBef>
                <a:spcPts val="499"/>
              </a:spcBef>
              <a:tabLst>
                <a:tab pos="0" algn="l"/>
              </a:tabLst>
            </a:pPr>
            <a:endParaRPr lang="en-US" sz="1500" b="0" strike="noStrike" spc="-1" dirty="0">
              <a:latin typeface="Arial"/>
            </a:endParaRPr>
          </a:p>
        </p:txBody>
      </p:sp>
      <p:graphicFrame>
        <p:nvGraphicFramePr>
          <p:cNvPr id="5" name="Table 5">
            <a:extLst>
              <a:ext uri="{FF2B5EF4-FFF2-40B4-BE49-F238E27FC236}">
                <a16:creationId xmlns:a16="http://schemas.microsoft.com/office/drawing/2014/main" id="{A8C8CC0C-5096-41A1-7899-6C11982E6EC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71359265"/>
              </p:ext>
            </p:extLst>
          </p:nvPr>
        </p:nvGraphicFramePr>
        <p:xfrm>
          <a:off x="313459" y="637355"/>
          <a:ext cx="7086600" cy="3821504"/>
        </p:xfrm>
        <a:graphic>
          <a:graphicData uri="http://schemas.openxmlformats.org/drawingml/2006/table">
            <a:tbl>
              <a:tblPr firstRow="1" bandRow="1">
                <a:tableStyleId>{5C22544A-7EE6-4342-B048-85BDC9FD1C3A}</a:tableStyleId>
              </a:tblPr>
              <a:tblGrid>
                <a:gridCol w="2397315">
                  <a:extLst>
                    <a:ext uri="{9D8B030D-6E8A-4147-A177-3AD203B41FA5}">
                      <a16:colId xmlns:a16="http://schemas.microsoft.com/office/drawing/2014/main" val="2726233902"/>
                    </a:ext>
                  </a:extLst>
                </a:gridCol>
                <a:gridCol w="4689285">
                  <a:extLst>
                    <a:ext uri="{9D8B030D-6E8A-4147-A177-3AD203B41FA5}">
                      <a16:colId xmlns:a16="http://schemas.microsoft.com/office/drawing/2014/main" val="4161664986"/>
                    </a:ext>
                  </a:extLst>
                </a:gridCol>
              </a:tblGrid>
              <a:tr h="402080">
                <a:tc>
                  <a:txBody>
                    <a:bodyPr/>
                    <a:lstStyle/>
                    <a:p>
                      <a:r>
                        <a:rPr lang="en-US" sz="1000" b="0" dirty="0">
                          <a:solidFill>
                            <a:schemeClr val="tx2"/>
                          </a:solidFill>
                        </a:rPr>
                        <a:t>CHM1032 (3 credit hour course)</a:t>
                      </a:r>
                    </a:p>
                    <a:p>
                      <a:r>
                        <a:rPr lang="en-US" sz="1000" b="0" dirty="0">
                          <a:solidFill>
                            <a:schemeClr val="tx2"/>
                          </a:solidFill>
                        </a:rPr>
                        <a:t>BSC2010C</a:t>
                      </a:r>
                      <a:endParaRPr lang="en-US" sz="1000" b="0" dirty="0">
                        <a:solidFill>
                          <a:schemeClr val="tx2"/>
                        </a:solidFill>
                        <a:latin typeface="+mn-lt"/>
                        <a:cs typeface="Calibri" panose="020F0502020204030204" pitchFamily="34" charset="0"/>
                      </a:endParaRPr>
                    </a:p>
                  </a:txBody>
                  <a:tcPr>
                    <a:solidFill>
                      <a:schemeClr val="accent1">
                        <a:lumMod val="20000"/>
                        <a:lumOff val="80000"/>
                      </a:schemeClr>
                    </a:solidFill>
                  </a:tcPr>
                </a:tc>
                <a:tc>
                  <a:txBody>
                    <a:bodyPr/>
                    <a:lstStyle/>
                    <a:p>
                      <a:r>
                        <a:rPr lang="en-US" sz="1000" b="0" dirty="0">
                          <a:solidFill>
                            <a:schemeClr val="tx2"/>
                          </a:solidFill>
                        </a:rPr>
                        <a:t>Foundations of Ch</a:t>
                      </a:r>
                      <a:r>
                        <a:rPr lang="en-US" sz="1000" b="0" kern="1200" dirty="0">
                          <a:solidFill>
                            <a:schemeClr val="tx2"/>
                          </a:solidFill>
                        </a:rPr>
                        <a:t>emistry (highly recommended) or other approved physical or life science; General Biology I (must have to satisfy SSC)</a:t>
                      </a:r>
                      <a:endParaRPr lang="en-US" sz="1000" b="0" dirty="0">
                        <a:solidFill>
                          <a:schemeClr val="tx2"/>
                        </a:solidFill>
                        <a:latin typeface="+mn-lt"/>
                        <a:cs typeface="Calibri" panose="020F0502020204030204" pitchFamily="34" charset="0"/>
                      </a:endParaRPr>
                    </a:p>
                  </a:txBody>
                  <a:tcPr>
                    <a:solidFill>
                      <a:schemeClr val="accent1">
                        <a:lumMod val="20000"/>
                        <a:lumOff val="80000"/>
                      </a:schemeClr>
                    </a:solidFill>
                  </a:tcPr>
                </a:tc>
                <a:extLst>
                  <a:ext uri="{0D108BD9-81ED-4DB2-BD59-A6C34878D82A}">
                    <a16:rowId xmlns:a16="http://schemas.microsoft.com/office/drawing/2014/main" val="3695070182"/>
                  </a:ext>
                </a:extLst>
              </a:tr>
              <a:tr h="402080">
                <a:tc>
                  <a:txBody>
                    <a:bodyPr/>
                    <a:lstStyle/>
                    <a:p>
                      <a:r>
                        <a:rPr lang="en-US" sz="1000" dirty="0">
                          <a:solidFill>
                            <a:schemeClr val="tx2"/>
                          </a:solidFill>
                        </a:rPr>
                        <a:t>MCB2004 or MCB2010C* (UCF prereq)</a:t>
                      </a:r>
                      <a:endParaRPr lang="en-US" sz="1000" dirty="0">
                        <a:solidFill>
                          <a:schemeClr val="tx2"/>
                        </a:solidFill>
                        <a:latin typeface="+mn-lt"/>
                        <a:cs typeface="Calibri" panose="020F0502020204030204" pitchFamily="34" charset="0"/>
                      </a:endParaRPr>
                    </a:p>
                  </a:txBody>
                  <a:tcPr/>
                </a:tc>
                <a:tc>
                  <a:txBody>
                    <a:bodyPr/>
                    <a:lstStyle/>
                    <a:p>
                      <a:r>
                        <a:rPr lang="en-US" sz="1000" dirty="0">
                          <a:solidFill>
                            <a:schemeClr val="tx2"/>
                          </a:solidFill>
                        </a:rPr>
                        <a:t>Microbiology</a:t>
                      </a:r>
                      <a:endParaRPr lang="en-US" sz="1000" dirty="0">
                        <a:solidFill>
                          <a:schemeClr val="tx2"/>
                        </a:solidFill>
                        <a:latin typeface="+mn-lt"/>
                        <a:cs typeface="Calibri" panose="020F0502020204030204" pitchFamily="34" charset="0"/>
                      </a:endParaRPr>
                    </a:p>
                  </a:txBody>
                  <a:tcPr/>
                </a:tc>
                <a:extLst>
                  <a:ext uri="{0D108BD9-81ED-4DB2-BD59-A6C34878D82A}">
                    <a16:rowId xmlns:a16="http://schemas.microsoft.com/office/drawing/2014/main" val="3371526018"/>
                  </a:ext>
                </a:extLst>
              </a:tr>
              <a:tr h="402080">
                <a:tc>
                  <a:txBody>
                    <a:bodyPr/>
                    <a:lstStyle/>
                    <a:p>
                      <a:r>
                        <a:rPr lang="en-US" sz="1000" dirty="0">
                          <a:solidFill>
                            <a:schemeClr val="tx2"/>
                          </a:solidFill>
                        </a:rPr>
                        <a:t>ZOO3733C or BSC2093C* (UCF prereq)</a:t>
                      </a:r>
                      <a:endParaRPr lang="en-US" sz="1000" dirty="0">
                        <a:solidFill>
                          <a:schemeClr val="tx2"/>
                        </a:solidFill>
                        <a:latin typeface="+mn-lt"/>
                        <a:cs typeface="Calibri" panose="020F0502020204030204" pitchFamily="34" charset="0"/>
                      </a:endParaRPr>
                    </a:p>
                  </a:txBody>
                  <a:tcPr/>
                </a:tc>
                <a:tc>
                  <a:txBody>
                    <a:bodyPr/>
                    <a:lstStyle/>
                    <a:p>
                      <a:r>
                        <a:rPr lang="en-US" sz="1000" dirty="0">
                          <a:solidFill>
                            <a:schemeClr val="tx2"/>
                          </a:solidFill>
                        </a:rPr>
                        <a:t>Human Anatomy or Anatomy &amp; Physiology I1</a:t>
                      </a:r>
                      <a:endParaRPr lang="en-US" sz="1000" dirty="0">
                        <a:solidFill>
                          <a:schemeClr val="tx2"/>
                        </a:solidFill>
                        <a:latin typeface="+mn-lt"/>
                        <a:cs typeface="Calibri" panose="020F0502020204030204" pitchFamily="34" charset="0"/>
                      </a:endParaRPr>
                    </a:p>
                  </a:txBody>
                  <a:tcPr/>
                </a:tc>
                <a:extLst>
                  <a:ext uri="{0D108BD9-81ED-4DB2-BD59-A6C34878D82A}">
                    <a16:rowId xmlns:a16="http://schemas.microsoft.com/office/drawing/2014/main" val="3194754862"/>
                  </a:ext>
                </a:extLst>
              </a:tr>
              <a:tr h="402080">
                <a:tc>
                  <a:txBody>
                    <a:bodyPr/>
                    <a:lstStyle/>
                    <a:p>
                      <a:r>
                        <a:rPr lang="en-US" sz="1000" dirty="0">
                          <a:solidFill>
                            <a:schemeClr val="tx2"/>
                          </a:solidFill>
                        </a:rPr>
                        <a:t>PCB3703C or BSC2094C* (UCF prereq)</a:t>
                      </a:r>
                      <a:endParaRPr lang="en-US" sz="1000" dirty="0">
                        <a:solidFill>
                          <a:schemeClr val="tx2"/>
                        </a:solidFill>
                        <a:latin typeface="+mn-lt"/>
                        <a:cs typeface="Calibri" panose="020F0502020204030204" pitchFamily="34" charset="0"/>
                      </a:endParaRPr>
                    </a:p>
                  </a:txBody>
                  <a:tcPr/>
                </a:tc>
                <a:tc>
                  <a:txBody>
                    <a:bodyPr/>
                    <a:lstStyle/>
                    <a:p>
                      <a:r>
                        <a:rPr lang="en-US" sz="1000" dirty="0">
                          <a:solidFill>
                            <a:schemeClr val="tx2"/>
                          </a:solidFill>
                        </a:rPr>
                        <a:t>Human Physiology or Anatomy &amp; Physiology II</a:t>
                      </a:r>
                      <a:endParaRPr lang="en-US" sz="1000" dirty="0">
                        <a:solidFill>
                          <a:schemeClr val="tx2"/>
                        </a:solidFill>
                        <a:latin typeface="+mn-lt"/>
                        <a:cs typeface="Calibri" panose="020F0502020204030204" pitchFamily="34" charset="0"/>
                      </a:endParaRPr>
                    </a:p>
                  </a:txBody>
                  <a:tcPr/>
                </a:tc>
                <a:extLst>
                  <a:ext uri="{0D108BD9-81ED-4DB2-BD59-A6C34878D82A}">
                    <a16:rowId xmlns:a16="http://schemas.microsoft.com/office/drawing/2014/main" val="2306128162"/>
                  </a:ext>
                </a:extLst>
              </a:tr>
              <a:tr h="247434">
                <a:tc>
                  <a:txBody>
                    <a:bodyPr/>
                    <a:lstStyle/>
                    <a:p>
                      <a:r>
                        <a:rPr lang="en-US" sz="1000" dirty="0">
                          <a:solidFill>
                            <a:schemeClr val="tx2"/>
                          </a:solidFill>
                        </a:rPr>
                        <a:t>ENC1101 or ENC 1102</a:t>
                      </a:r>
                      <a:endParaRPr lang="en-US" sz="1000" dirty="0">
                        <a:solidFill>
                          <a:schemeClr val="tx2"/>
                        </a:solidFill>
                        <a:latin typeface="+mn-lt"/>
                        <a:cs typeface="Calibri" panose="020F0502020204030204" pitchFamily="34" charset="0"/>
                      </a:endParaRPr>
                    </a:p>
                  </a:txBody>
                  <a:tcPr/>
                </a:tc>
                <a:tc>
                  <a:txBody>
                    <a:bodyPr/>
                    <a:lstStyle/>
                    <a:p>
                      <a:r>
                        <a:rPr lang="en-US" sz="1000" dirty="0">
                          <a:solidFill>
                            <a:schemeClr val="tx2"/>
                          </a:solidFill>
                        </a:rPr>
                        <a:t>English I or English II (must have to satisfy SSC)</a:t>
                      </a:r>
                      <a:endParaRPr lang="en-US" sz="1000" dirty="0">
                        <a:solidFill>
                          <a:schemeClr val="tx2"/>
                        </a:solidFill>
                        <a:latin typeface="+mn-lt"/>
                        <a:cs typeface="Calibri" panose="020F0502020204030204" pitchFamily="34" charset="0"/>
                      </a:endParaRPr>
                    </a:p>
                  </a:txBody>
                  <a:tcPr/>
                </a:tc>
                <a:extLst>
                  <a:ext uri="{0D108BD9-81ED-4DB2-BD59-A6C34878D82A}">
                    <a16:rowId xmlns:a16="http://schemas.microsoft.com/office/drawing/2014/main" val="3510278754"/>
                  </a:ext>
                </a:extLst>
              </a:tr>
              <a:tr h="247434">
                <a:tc>
                  <a:txBody>
                    <a:bodyPr/>
                    <a:lstStyle/>
                    <a:p>
                      <a:r>
                        <a:rPr lang="en-US" sz="1000" dirty="0">
                          <a:solidFill>
                            <a:schemeClr val="tx2"/>
                          </a:solidFill>
                        </a:rPr>
                        <a:t>MAC1105 </a:t>
                      </a:r>
                      <a:endParaRPr lang="en-US" sz="1000" dirty="0">
                        <a:solidFill>
                          <a:schemeClr val="tx2"/>
                        </a:solidFill>
                        <a:latin typeface="+mn-lt"/>
                        <a:cs typeface="Calibri" panose="020F0502020204030204" pitchFamily="34" charset="0"/>
                      </a:endParaRPr>
                    </a:p>
                  </a:txBody>
                  <a:tcPr/>
                </a:tc>
                <a:tc>
                  <a:txBody>
                    <a:bodyPr/>
                    <a:lstStyle/>
                    <a:p>
                      <a:r>
                        <a:rPr lang="en-US" sz="1000" dirty="0">
                          <a:solidFill>
                            <a:schemeClr val="tx2"/>
                          </a:solidFill>
                        </a:rPr>
                        <a:t>College Algebra (must have to satisfy SSC)</a:t>
                      </a:r>
                      <a:endParaRPr lang="en-US" sz="1000" dirty="0">
                        <a:solidFill>
                          <a:schemeClr val="tx2"/>
                        </a:solidFill>
                        <a:latin typeface="+mn-lt"/>
                        <a:cs typeface="Calibri" panose="020F0502020204030204" pitchFamily="34" charset="0"/>
                      </a:endParaRPr>
                    </a:p>
                  </a:txBody>
                  <a:tcPr/>
                </a:tc>
                <a:extLst>
                  <a:ext uri="{0D108BD9-81ED-4DB2-BD59-A6C34878D82A}">
                    <a16:rowId xmlns:a16="http://schemas.microsoft.com/office/drawing/2014/main" val="2617745566"/>
                  </a:ext>
                </a:extLst>
              </a:tr>
              <a:tr h="247434">
                <a:tc>
                  <a:txBody>
                    <a:bodyPr/>
                    <a:lstStyle/>
                    <a:p>
                      <a:r>
                        <a:rPr lang="en-US" sz="1000" dirty="0">
                          <a:solidFill>
                            <a:schemeClr val="tx2"/>
                          </a:solidFill>
                        </a:rPr>
                        <a:t>PSY2012  (UCF prereq)</a:t>
                      </a:r>
                      <a:endParaRPr lang="en-US" sz="1000" dirty="0">
                        <a:solidFill>
                          <a:schemeClr val="tx2"/>
                        </a:solidFill>
                        <a:latin typeface="+mn-lt"/>
                        <a:cs typeface="Calibri" panose="020F0502020204030204" pitchFamily="34" charset="0"/>
                      </a:endParaRPr>
                    </a:p>
                  </a:txBody>
                  <a:tcPr/>
                </a:tc>
                <a:tc>
                  <a:txBody>
                    <a:bodyPr/>
                    <a:lstStyle/>
                    <a:p>
                      <a:r>
                        <a:rPr lang="en-US" sz="1000" dirty="0">
                          <a:solidFill>
                            <a:schemeClr val="tx2"/>
                          </a:solidFill>
                        </a:rPr>
                        <a:t>General Psychology</a:t>
                      </a:r>
                      <a:endParaRPr lang="en-US" sz="1000" dirty="0">
                        <a:solidFill>
                          <a:schemeClr val="tx2"/>
                        </a:solidFill>
                        <a:latin typeface="+mn-lt"/>
                        <a:cs typeface="Calibri" panose="020F0502020204030204" pitchFamily="34" charset="0"/>
                      </a:endParaRPr>
                    </a:p>
                  </a:txBody>
                  <a:tcPr>
                    <a:lnB w="9525" cap="flat" cmpd="sng" algn="ctr">
                      <a:noFill/>
                      <a:prstDash val="solid"/>
                      <a:round/>
                      <a:headEnd type="none" w="med" len="med"/>
                      <a:tailEnd type="none" w="med" len="med"/>
                    </a:lnB>
                  </a:tcPr>
                </a:tc>
                <a:extLst>
                  <a:ext uri="{0D108BD9-81ED-4DB2-BD59-A6C34878D82A}">
                    <a16:rowId xmlns:a16="http://schemas.microsoft.com/office/drawing/2014/main" val="120777681"/>
                  </a:ext>
                </a:extLst>
              </a:tr>
              <a:tr h="247434">
                <a:tc>
                  <a:txBody>
                    <a:bodyPr/>
                    <a:lstStyle/>
                    <a:p>
                      <a:r>
                        <a:rPr lang="en-US" sz="1000" dirty="0">
                          <a:solidFill>
                            <a:schemeClr val="tx2"/>
                          </a:solidFill>
                        </a:rPr>
                        <a:t>DEP2004  (UCF prereq)</a:t>
                      </a:r>
                      <a:endParaRPr lang="en-US" sz="1000" dirty="0">
                        <a:solidFill>
                          <a:schemeClr val="tx2"/>
                        </a:solidFill>
                        <a:latin typeface="+mn-lt"/>
                        <a:cs typeface="Calibri" panose="020F0502020204030204" pitchFamily="34" charset="0"/>
                      </a:endParaRPr>
                    </a:p>
                  </a:txBody>
                  <a:tcPr/>
                </a:tc>
                <a:tc>
                  <a:txBody>
                    <a:bodyPr/>
                    <a:lstStyle/>
                    <a:p>
                      <a:r>
                        <a:rPr lang="en-US" sz="1000" dirty="0">
                          <a:solidFill>
                            <a:schemeClr val="tx2"/>
                          </a:solidFill>
                        </a:rPr>
                        <a:t>Developmental Psychology</a:t>
                      </a:r>
                      <a:endParaRPr lang="en-US" sz="1000" dirty="0">
                        <a:solidFill>
                          <a:schemeClr val="tx2"/>
                        </a:solidFill>
                        <a:latin typeface="+mn-lt"/>
                        <a:cs typeface="Calibri" panose="020F0502020204030204" pitchFamily="34" charset="0"/>
                      </a:endParaRPr>
                    </a:p>
                  </a:txBody>
                  <a:tcPr>
                    <a:lnT w="9525" cap="flat" cmpd="sng" algn="ctr">
                      <a:noFill/>
                      <a:prstDash val="solid"/>
                      <a:round/>
                      <a:headEnd type="none" w="med" len="med"/>
                      <a:tailEnd type="none" w="med" len="med"/>
                    </a:lnT>
                  </a:tcPr>
                </a:tc>
                <a:extLst>
                  <a:ext uri="{0D108BD9-81ED-4DB2-BD59-A6C34878D82A}">
                    <a16:rowId xmlns:a16="http://schemas.microsoft.com/office/drawing/2014/main" val="2390096672"/>
                  </a:ext>
                </a:extLst>
              </a:tr>
              <a:tr h="402080">
                <a:tc>
                  <a:txBody>
                    <a:bodyPr/>
                    <a:lstStyle/>
                    <a:p>
                      <a:r>
                        <a:rPr lang="en-US" sz="1000" dirty="0">
                          <a:solidFill>
                            <a:schemeClr val="tx2"/>
                          </a:solidFill>
                        </a:rPr>
                        <a:t>POS2041 or AMH2020 or </a:t>
                      </a:r>
                      <a:r>
                        <a:rPr lang="en-US" sz="1000" dirty="0">
                          <a:solidFill>
                            <a:schemeClr val="tx2"/>
                          </a:solidFill>
                          <a:highlight>
                            <a:srgbClr val="FFFF00"/>
                          </a:highlight>
                        </a:rPr>
                        <a:t>AMH2010</a:t>
                      </a:r>
                      <a:r>
                        <a:rPr lang="en-US" sz="1000" dirty="0">
                          <a:solidFill>
                            <a:schemeClr val="tx2"/>
                          </a:solidFill>
                        </a:rPr>
                        <a:t>***</a:t>
                      </a:r>
                      <a:endParaRPr lang="en-US" sz="1000" dirty="0">
                        <a:solidFill>
                          <a:schemeClr val="tx2"/>
                        </a:solidFill>
                        <a:latin typeface="+mn-lt"/>
                        <a:cs typeface="Calibri" panose="020F0502020204030204" pitchFamily="34" charset="0"/>
                      </a:endParaRPr>
                    </a:p>
                  </a:txBody>
                  <a:tcPr/>
                </a:tc>
                <a:tc>
                  <a:txBody>
                    <a:bodyPr/>
                    <a:lstStyle/>
                    <a:p>
                      <a:r>
                        <a:rPr lang="en-US" sz="1000" dirty="0">
                          <a:solidFill>
                            <a:schemeClr val="tx2"/>
                          </a:solidFill>
                        </a:rPr>
                        <a:t>U.S. Federal Government or U.S. History 1865 to present or </a:t>
                      </a:r>
                      <a:r>
                        <a:rPr lang="en-US" sz="1000" dirty="0">
                          <a:solidFill>
                            <a:schemeClr val="tx2"/>
                          </a:solidFill>
                          <a:highlight>
                            <a:srgbClr val="FFFF00"/>
                          </a:highlight>
                        </a:rPr>
                        <a:t>U.S. History to 1877</a:t>
                      </a:r>
                      <a:endParaRPr lang="en-US" sz="1000" dirty="0">
                        <a:solidFill>
                          <a:schemeClr val="tx2"/>
                        </a:solidFill>
                        <a:highlight>
                          <a:srgbClr val="FFFF00"/>
                        </a:highlight>
                        <a:latin typeface="+mn-lt"/>
                        <a:cs typeface="Calibri" panose="020F0502020204030204" pitchFamily="34" charset="0"/>
                      </a:endParaRPr>
                    </a:p>
                  </a:txBody>
                  <a:tcPr/>
                </a:tc>
                <a:extLst>
                  <a:ext uri="{0D108BD9-81ED-4DB2-BD59-A6C34878D82A}">
                    <a16:rowId xmlns:a16="http://schemas.microsoft.com/office/drawing/2014/main" val="111990092"/>
                  </a:ext>
                </a:extLst>
              </a:tr>
              <a:tr h="247434">
                <a:tc>
                  <a:txBody>
                    <a:bodyPr/>
                    <a:lstStyle/>
                    <a:p>
                      <a:r>
                        <a:rPr lang="en-US" sz="1000" dirty="0">
                          <a:solidFill>
                            <a:schemeClr val="tx2"/>
                          </a:solidFill>
                        </a:rPr>
                        <a:t>STA2014 or STA2023 (UCF prereq)</a:t>
                      </a:r>
                      <a:endParaRPr lang="en-US" sz="1000" dirty="0">
                        <a:solidFill>
                          <a:schemeClr val="tx2"/>
                        </a:solidFill>
                        <a:latin typeface="+mn-lt"/>
                        <a:cs typeface="Calibri" panose="020F0502020204030204" pitchFamily="34" charset="0"/>
                      </a:endParaRPr>
                    </a:p>
                  </a:txBody>
                  <a:tcPr/>
                </a:tc>
                <a:tc>
                  <a:txBody>
                    <a:bodyPr/>
                    <a:lstStyle/>
                    <a:p>
                      <a:r>
                        <a:rPr lang="en-US" sz="1000" dirty="0">
                          <a:solidFill>
                            <a:schemeClr val="tx2"/>
                          </a:solidFill>
                        </a:rPr>
                        <a:t>Principles of Statistics</a:t>
                      </a:r>
                      <a:endParaRPr lang="en-US" sz="1000" dirty="0">
                        <a:solidFill>
                          <a:schemeClr val="tx2"/>
                        </a:solidFill>
                        <a:latin typeface="+mn-lt"/>
                        <a:cs typeface="Calibri" panose="020F0502020204030204" pitchFamily="34" charset="0"/>
                      </a:endParaRPr>
                    </a:p>
                  </a:txBody>
                  <a:tcPr/>
                </a:tc>
                <a:extLst>
                  <a:ext uri="{0D108BD9-81ED-4DB2-BD59-A6C34878D82A}">
                    <a16:rowId xmlns:a16="http://schemas.microsoft.com/office/drawing/2014/main" val="4259269999"/>
                  </a:ext>
                </a:extLst>
              </a:tr>
              <a:tr h="326500">
                <a:tc>
                  <a:txBody>
                    <a:bodyPr/>
                    <a:lstStyle/>
                    <a:p>
                      <a:r>
                        <a:rPr lang="en-US" sz="1000" dirty="0">
                          <a:solidFill>
                            <a:schemeClr val="tx2"/>
                          </a:solidFill>
                        </a:rPr>
                        <a:t>HUN3011 or HUN2202 **(UCF prereq)</a:t>
                      </a:r>
                      <a:endParaRPr lang="en-US" sz="1000" dirty="0">
                        <a:solidFill>
                          <a:schemeClr val="tx2"/>
                        </a:solidFill>
                        <a:latin typeface="+mn-lt"/>
                        <a:cs typeface="Calibri" panose="020F0502020204030204" pitchFamily="34" charset="0"/>
                      </a:endParaRPr>
                    </a:p>
                  </a:txBody>
                  <a:tcPr/>
                </a:tc>
                <a:tc>
                  <a:txBody>
                    <a:bodyPr/>
                    <a:lstStyle/>
                    <a:p>
                      <a:r>
                        <a:rPr lang="en-US" sz="1000" dirty="0">
                          <a:solidFill>
                            <a:schemeClr val="tx2"/>
                          </a:solidFill>
                        </a:rPr>
                        <a:t>Human Nutrition (UCF) or HUN2202 Human Nutrition &amp; Diet Therapy</a:t>
                      </a:r>
                      <a:endParaRPr lang="en-US" sz="1000" dirty="0">
                        <a:solidFill>
                          <a:schemeClr val="tx2"/>
                        </a:solidFill>
                        <a:latin typeface="+mn-lt"/>
                        <a:cs typeface="Calibri" panose="020F0502020204030204" pitchFamily="34" charset="0"/>
                      </a:endParaRPr>
                    </a:p>
                  </a:txBody>
                  <a:tcPr/>
                </a:tc>
                <a:extLst>
                  <a:ext uri="{0D108BD9-81ED-4DB2-BD59-A6C34878D82A}">
                    <a16:rowId xmlns:a16="http://schemas.microsoft.com/office/drawing/2014/main" val="3474832706"/>
                  </a:ext>
                </a:extLst>
              </a:tr>
              <a:tr h="247434">
                <a:tc>
                  <a:txBody>
                    <a:bodyPr/>
                    <a:lstStyle/>
                    <a:p>
                      <a:r>
                        <a:rPr lang="en-US" sz="1000" dirty="0">
                          <a:solidFill>
                            <a:schemeClr val="tx2"/>
                          </a:solidFill>
                        </a:rPr>
                        <a:t>HUMXXXX</a:t>
                      </a:r>
                      <a:endParaRPr lang="en-US" sz="1000" dirty="0">
                        <a:solidFill>
                          <a:schemeClr val="tx2"/>
                        </a:solidFill>
                        <a:latin typeface="+mn-lt"/>
                        <a:cs typeface="Calibri" panose="020F0502020204030204" pitchFamily="34" charset="0"/>
                      </a:endParaRPr>
                    </a:p>
                  </a:txBody>
                  <a:tcPr/>
                </a:tc>
                <a:tc>
                  <a:txBody>
                    <a:bodyPr/>
                    <a:lstStyle/>
                    <a:p>
                      <a:r>
                        <a:rPr lang="en-US" sz="1000" dirty="0">
                          <a:solidFill>
                            <a:schemeClr val="tx2"/>
                          </a:solidFill>
                        </a:rPr>
                        <a:t>Core Humanities (must have to satisfy SSC)     See Next Slide</a:t>
                      </a:r>
                      <a:endParaRPr lang="en-US" sz="1000" dirty="0">
                        <a:solidFill>
                          <a:schemeClr val="tx2"/>
                        </a:solidFill>
                        <a:latin typeface="+mn-lt"/>
                        <a:cs typeface="Calibri" panose="020F0502020204030204" pitchFamily="34" charset="0"/>
                      </a:endParaRPr>
                    </a:p>
                  </a:txBody>
                  <a:tcPr/>
                </a:tc>
                <a:extLst>
                  <a:ext uri="{0D108BD9-81ED-4DB2-BD59-A6C34878D82A}">
                    <a16:rowId xmlns:a16="http://schemas.microsoft.com/office/drawing/2014/main" val="3007162967"/>
                  </a:ext>
                </a:extLst>
              </a:tr>
            </a:tbl>
          </a:graphicData>
        </a:graphic>
      </p:graphicFrame>
      <p:sp>
        <p:nvSpPr>
          <p:cNvPr id="2" name="Scroll: Vertical 1">
            <a:extLst>
              <a:ext uri="{FF2B5EF4-FFF2-40B4-BE49-F238E27FC236}">
                <a16:creationId xmlns:a16="http://schemas.microsoft.com/office/drawing/2014/main" id="{E477EDF0-87C1-E576-CACE-358417D38DC6}"/>
              </a:ext>
              <a:ext uri="{C183D7F6-B498-43B3-948B-1728B52AA6E4}">
                <adec:decorative xmlns:adec="http://schemas.microsoft.com/office/drawing/2017/decorative" val="1"/>
              </a:ext>
            </a:extLst>
          </p:cNvPr>
          <p:cNvSpPr/>
          <p:nvPr/>
        </p:nvSpPr>
        <p:spPr>
          <a:xfrm>
            <a:off x="6805551" y="1267102"/>
            <a:ext cx="2483922" cy="2562010"/>
          </a:xfrm>
          <a:prstGeom prst="vertic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Students can be enrolled in one UCF nursing prerequisite at the time they submit a nursing application. </a:t>
            </a:r>
          </a:p>
        </p:txBody>
      </p:sp>
      <p:sp>
        <p:nvSpPr>
          <p:cNvPr id="6" name="Title 5">
            <a:extLst>
              <a:ext uri="{FF2B5EF4-FFF2-40B4-BE49-F238E27FC236}">
                <a16:creationId xmlns:a16="http://schemas.microsoft.com/office/drawing/2014/main" id="{0EBB0B48-49A0-38E1-CAF1-B07371E0A85E}"/>
              </a:ext>
              <a:ext uri="{C183D7F6-B498-43B3-948B-1728B52AA6E4}">
                <adec:decorative xmlns:adec="http://schemas.microsoft.com/office/drawing/2017/decorative" val="1"/>
              </a:ext>
            </a:extLst>
          </p:cNvPr>
          <p:cNvSpPr txBox="1">
            <a:spLocks noGrp="1"/>
          </p:cNvSpPr>
          <p:nvPr>
            <p:ph type="title" idx="4294967295"/>
          </p:nvPr>
        </p:nvSpPr>
        <p:spPr>
          <a:xfrm>
            <a:off x="-393142" y="-19050"/>
            <a:ext cx="8593626"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75000"/>
                  </a:schemeClr>
                </a:solidFill>
                <a:effectLst/>
                <a:uLnTx/>
                <a:uFillTx/>
                <a:latin typeface="+mn-lt"/>
                <a:ea typeface="+mn-ea"/>
                <a:cs typeface="+mn-cs"/>
              </a:rPr>
              <a:t>Prerequisites - Concurrent Program </a:t>
            </a:r>
          </a:p>
        </p:txBody>
      </p:sp>
    </p:spTree>
    <p:extLst>
      <p:ext uri="{BB962C8B-B14F-4D97-AF65-F5344CB8AC3E}">
        <p14:creationId xmlns:p14="http://schemas.microsoft.com/office/powerpoint/2010/main" val="1551372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43" name="CustomShape 1"/>
          <p:cNvSpPr>
            <a:spLocks noGrp="1"/>
          </p:cNvSpPr>
          <p:nvPr>
            <p:ph type="title" idx="4294967295"/>
          </p:nvPr>
        </p:nvSpPr>
        <p:spPr>
          <a:xfrm>
            <a:off x="725040" y="180720"/>
            <a:ext cx="7108560" cy="709920"/>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2800" b="1" i="0" u="none" strike="noStrike" kern="1200" cap="none" spc="-1" normalizeH="0" baseline="0" noProof="0" dirty="0">
                <a:ln>
                  <a:noFill/>
                </a:ln>
                <a:solidFill>
                  <a:srgbClr val="00529B"/>
                </a:solidFill>
                <a:effectLst/>
                <a:uLnTx/>
                <a:uFillTx/>
                <a:latin typeface="Calibri"/>
                <a:ea typeface="DejaVu Sans"/>
                <a:cs typeface="+mn-cs"/>
              </a:rPr>
              <a:t>Quick Review </a:t>
            </a:r>
            <a:endParaRPr kumimoji="0" lang="en-US" sz="2800" b="0" i="0" u="none" strike="noStrike" kern="1200" cap="none" spc="-1" normalizeH="0" baseline="0" noProof="0" dirty="0">
              <a:ln>
                <a:noFill/>
              </a:ln>
              <a:solidFill>
                <a:schemeClr val="tx1"/>
              </a:solidFill>
              <a:effectLst/>
              <a:uLnTx/>
              <a:uFillTx/>
              <a:latin typeface="Arial"/>
              <a:ea typeface="+mn-ea"/>
              <a:cs typeface="+mn-cs"/>
            </a:endParaRPr>
          </a:p>
        </p:txBody>
      </p:sp>
      <p:sp>
        <p:nvSpPr>
          <p:cNvPr id="344" name="CustomShape 2"/>
          <p:cNvSpPr/>
          <p:nvPr/>
        </p:nvSpPr>
        <p:spPr>
          <a:xfrm>
            <a:off x="168120" y="651600"/>
            <a:ext cx="8974800" cy="4402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90000"/>
              </a:lnSpc>
              <a:spcBef>
                <a:spcPts val="1001"/>
              </a:spcBef>
              <a:tabLst>
                <a:tab pos="0" algn="l"/>
              </a:tabLst>
            </a:pPr>
            <a:endParaRPr lang="en-US" sz="1800" b="0" strike="noStrike" spc="-1" dirty="0">
              <a:latin typeface="Arial"/>
            </a:endParaRPr>
          </a:p>
          <a:p>
            <a:pPr marL="1080">
              <a:lnSpc>
                <a:spcPct val="90000"/>
              </a:lnSpc>
              <a:spcBef>
                <a:spcPts val="1001"/>
              </a:spcBef>
              <a:buClr>
                <a:srgbClr val="00529B"/>
              </a:buClr>
              <a:tabLst>
                <a:tab pos="0" algn="l"/>
              </a:tabLst>
            </a:pPr>
            <a:r>
              <a:rPr lang="en-US" sz="1800" b="1" u="sng" strike="noStrike" spc="-1" dirty="0">
                <a:solidFill>
                  <a:srgbClr val="00529B"/>
                </a:solidFill>
                <a:uFillTx/>
                <a:latin typeface="Calibri"/>
                <a:ea typeface="DejaVu Sans"/>
              </a:rPr>
              <a:t>Is CHM 1032 Foundations of Chemistry required or recommended?</a:t>
            </a:r>
            <a:r>
              <a:rPr lang="en-US" sz="1800" b="1" strike="noStrike" spc="-1" dirty="0">
                <a:solidFill>
                  <a:srgbClr val="00529B"/>
                </a:solidFill>
                <a:latin typeface="Calibri"/>
                <a:ea typeface="DejaVu Sans"/>
              </a:rPr>
              <a:t>     </a:t>
            </a:r>
            <a:endParaRPr lang="en-US" sz="1800" b="0" strike="noStrike" spc="-1" dirty="0">
              <a:latin typeface="Arial"/>
            </a:endParaRPr>
          </a:p>
          <a:p>
            <a:pPr marL="285750" indent="-285750">
              <a:lnSpc>
                <a:spcPct val="90000"/>
              </a:lnSpc>
              <a:spcBef>
                <a:spcPts val="1001"/>
              </a:spcBef>
              <a:buFont typeface="Arial" panose="020B0604020202020204" pitchFamily="34" charset="0"/>
              <a:buChar char="•"/>
              <a:tabLst>
                <a:tab pos="0" algn="l"/>
              </a:tabLst>
            </a:pPr>
            <a:r>
              <a:rPr lang="en-US" sz="1600" b="1" strike="noStrike" spc="-1" dirty="0">
                <a:solidFill>
                  <a:srgbClr val="00529B"/>
                </a:solidFill>
                <a:latin typeface="Calibri"/>
                <a:ea typeface="DejaVu Sans"/>
              </a:rPr>
              <a:t>R</a:t>
            </a:r>
            <a:r>
              <a:rPr lang="en-US" sz="1600" b="1" spc="-1" dirty="0">
                <a:solidFill>
                  <a:srgbClr val="00529B"/>
                </a:solidFill>
                <a:latin typeface="Calibri"/>
                <a:ea typeface="DejaVu Sans"/>
              </a:rPr>
              <a:t>ecommended for concurrent applicants</a:t>
            </a:r>
            <a:r>
              <a:rPr lang="en-US" sz="1600" b="1" strike="noStrike" spc="-1" dirty="0">
                <a:solidFill>
                  <a:srgbClr val="00529B"/>
                </a:solidFill>
                <a:latin typeface="Calibri"/>
                <a:ea typeface="DejaVu Sans"/>
              </a:rPr>
              <a:t> (may make your application more competitive)</a:t>
            </a:r>
          </a:p>
          <a:p>
            <a:pPr marL="285750" indent="-285750">
              <a:lnSpc>
                <a:spcPct val="90000"/>
              </a:lnSpc>
              <a:spcBef>
                <a:spcPts val="1001"/>
              </a:spcBef>
              <a:buFont typeface="Arial" panose="020B0604020202020204" pitchFamily="34" charset="0"/>
              <a:buChar char="•"/>
              <a:tabLst>
                <a:tab pos="0" algn="l"/>
              </a:tabLst>
            </a:pPr>
            <a:r>
              <a:rPr lang="en-US" sz="1600" b="1" strike="noStrike" spc="-1" dirty="0">
                <a:solidFill>
                  <a:srgbClr val="00529B"/>
                </a:solidFill>
                <a:latin typeface="Calibri"/>
                <a:ea typeface="DejaVu Sans"/>
              </a:rPr>
              <a:t>Students MUST have BSC2010C General Biology I to satisfy SSC</a:t>
            </a:r>
          </a:p>
          <a:p>
            <a:pPr>
              <a:lnSpc>
                <a:spcPct val="90000"/>
              </a:lnSpc>
              <a:spcBef>
                <a:spcPts val="1001"/>
              </a:spcBef>
              <a:tabLst>
                <a:tab pos="0" algn="l"/>
              </a:tabLst>
            </a:pPr>
            <a:endParaRPr lang="en-US" sz="1200" b="0" strike="noStrike" spc="-1" dirty="0">
              <a:latin typeface="Arial"/>
            </a:endParaRPr>
          </a:p>
          <a:p>
            <a:pPr marL="1080">
              <a:lnSpc>
                <a:spcPct val="90000"/>
              </a:lnSpc>
              <a:spcBef>
                <a:spcPts val="1001"/>
              </a:spcBef>
              <a:buClr>
                <a:srgbClr val="00529B"/>
              </a:buClr>
              <a:tabLst>
                <a:tab pos="0" algn="l"/>
              </a:tabLst>
            </a:pPr>
            <a:r>
              <a:rPr lang="en-US" sz="1800" b="1" u="sng" strike="noStrike" spc="-1" dirty="0">
                <a:solidFill>
                  <a:srgbClr val="00529B"/>
                </a:solidFill>
                <a:uFillTx/>
                <a:latin typeface="Calibri"/>
                <a:ea typeface="DejaVu Sans"/>
              </a:rPr>
              <a:t>Are you clear about the Nutrition/Diet Therapy requirement?</a:t>
            </a:r>
            <a:endParaRPr lang="en-US" sz="1800" b="0" strike="noStrike" spc="-1" dirty="0">
              <a:latin typeface="Arial"/>
            </a:endParaRPr>
          </a:p>
          <a:p>
            <a:pPr marL="285750" indent="-285750">
              <a:lnSpc>
                <a:spcPct val="90000"/>
              </a:lnSpc>
              <a:spcBef>
                <a:spcPts val="1001"/>
              </a:spcBef>
              <a:buFont typeface="Arial" panose="020B0604020202020204" pitchFamily="34" charset="0"/>
              <a:buChar char="•"/>
              <a:tabLst>
                <a:tab pos="0" algn="l"/>
              </a:tabLst>
            </a:pPr>
            <a:r>
              <a:rPr lang="en-US" sz="1600" b="1" strike="noStrike" spc="-1" dirty="0">
                <a:solidFill>
                  <a:srgbClr val="00529B"/>
                </a:solidFill>
                <a:latin typeface="Calibri"/>
                <a:ea typeface="DejaVu Sans"/>
              </a:rPr>
              <a:t>HUN2202 Human Nutrition/Diet Therapy (also HUN3011 and HUN2990) will meet both 	institutions’ requirements</a:t>
            </a:r>
            <a:endParaRPr lang="en-US" sz="1600" b="0" strike="noStrike" spc="-1" dirty="0">
              <a:latin typeface="Arial"/>
            </a:endParaRPr>
          </a:p>
          <a:p>
            <a:pPr marL="285750" indent="-285750">
              <a:lnSpc>
                <a:spcPct val="90000"/>
              </a:lnSpc>
              <a:spcBef>
                <a:spcPts val="1001"/>
              </a:spcBef>
              <a:buFont typeface="Arial" panose="020B0604020202020204" pitchFamily="34" charset="0"/>
              <a:buChar char="•"/>
              <a:tabLst>
                <a:tab pos="0" algn="l"/>
              </a:tabLst>
            </a:pPr>
            <a:r>
              <a:rPr lang="en-US" sz="1600" b="1" strike="noStrike" spc="-1" dirty="0">
                <a:solidFill>
                  <a:srgbClr val="00529B"/>
                </a:solidFill>
                <a:latin typeface="Calibri"/>
                <a:ea typeface="DejaVu Sans"/>
              </a:rPr>
              <a:t>HUN1201 Human Nutrition (or HUN2201) + HUN2015 Diet Therapy = HUN2202 </a:t>
            </a:r>
            <a:endParaRPr lang="en-US" sz="1600" b="0" strike="noStrike" spc="-1" dirty="0">
              <a:latin typeface="Arial"/>
            </a:endParaRPr>
          </a:p>
          <a:p>
            <a:pPr>
              <a:lnSpc>
                <a:spcPct val="90000"/>
              </a:lnSpc>
              <a:spcBef>
                <a:spcPts val="1001"/>
              </a:spcBef>
              <a:tabLst>
                <a:tab pos="0" algn="l"/>
              </a:tabLst>
            </a:pPr>
            <a:endParaRPr lang="en-US" sz="1800" b="0" strike="noStrike" spc="-1" dirty="0">
              <a:latin typeface="Arial"/>
            </a:endParaRPr>
          </a:p>
          <a:p>
            <a:pPr>
              <a:lnSpc>
                <a:spcPct val="90000"/>
              </a:lnSpc>
              <a:spcBef>
                <a:spcPts val="1001"/>
              </a:spcBef>
              <a:tabLst>
                <a:tab pos="0" algn="l"/>
              </a:tabLst>
            </a:pPr>
            <a:endParaRPr lang="en-US" sz="1800" b="0" strike="noStrike" spc="-1" dirty="0">
              <a:latin typeface="Arial"/>
            </a:endParaRPr>
          </a:p>
          <a:p>
            <a:pPr marL="457200">
              <a:lnSpc>
                <a:spcPct val="90000"/>
              </a:lnSpc>
              <a:spcBef>
                <a:spcPts val="499"/>
              </a:spcBef>
              <a:tabLst>
                <a:tab pos="0" algn="l"/>
              </a:tabLst>
            </a:pPr>
            <a:endParaRPr lang="en-US" sz="1800" b="0" strike="noStrike" spc="-1" dirty="0">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96" name="CustomShape 1">
            <a:extLst>
              <a:ext uri="{C183D7F6-B498-43B3-948B-1728B52AA6E4}">
                <adec:decorative xmlns:adec="http://schemas.microsoft.com/office/drawing/2017/decorative" val="1"/>
              </a:ext>
            </a:extLst>
          </p:cNvPr>
          <p:cNvSpPr/>
          <p:nvPr/>
        </p:nvSpPr>
        <p:spPr>
          <a:xfrm>
            <a:off x="-288720" y="956880"/>
            <a:ext cx="9720360" cy="4813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ctr">
              <a:lnSpc>
                <a:spcPct val="100000"/>
              </a:lnSpc>
            </a:pPr>
            <a:endParaRPr lang="en-US" sz="1800" b="0" strike="noStrike" spc="-1" dirty="0">
              <a:latin typeface="Arial"/>
            </a:endParaRPr>
          </a:p>
          <a:p>
            <a:pPr algn="ctr">
              <a:lnSpc>
                <a:spcPct val="100000"/>
              </a:lnSpc>
            </a:pPr>
            <a:endParaRPr lang="en-US" sz="1800" b="0" strike="noStrike" spc="-1" dirty="0">
              <a:latin typeface="Arial"/>
            </a:endParaRPr>
          </a:p>
          <a:p>
            <a:pPr>
              <a:lnSpc>
                <a:spcPct val="100000"/>
              </a:lnSpc>
            </a:pPr>
            <a:r>
              <a:rPr lang="en-US" sz="4400" b="0" strike="noStrike" cap="all" spc="-1" dirty="0">
                <a:solidFill>
                  <a:srgbClr val="FFFFFF"/>
                </a:solidFill>
                <a:latin typeface="Calibri"/>
                <a:ea typeface="DejaVu Sans"/>
              </a:rPr>
              <a:t>     </a:t>
            </a:r>
            <a:endParaRPr lang="en-US" sz="4400" b="0" strike="noStrike" spc="-1" dirty="0">
              <a:latin typeface="Arial"/>
            </a:endParaRPr>
          </a:p>
          <a:p>
            <a:pPr algn="ctr">
              <a:lnSpc>
                <a:spcPct val="100000"/>
              </a:lnSpc>
            </a:pPr>
            <a:endParaRPr lang="en-US" sz="4400" b="0" strike="noStrike" spc="-1" dirty="0">
              <a:latin typeface="Arial"/>
            </a:endParaRPr>
          </a:p>
        </p:txBody>
      </p:sp>
      <p:sp>
        <p:nvSpPr>
          <p:cNvPr id="297" name="CustomShape 2">
            <a:extLst>
              <a:ext uri="{C183D7F6-B498-43B3-948B-1728B52AA6E4}">
                <adec:decorative xmlns:adec="http://schemas.microsoft.com/office/drawing/2017/decorative" val="1"/>
              </a:ext>
            </a:extLst>
          </p:cNvPr>
          <p:cNvSpPr/>
          <p:nvPr/>
        </p:nvSpPr>
        <p:spPr>
          <a:xfrm>
            <a:off x="1833514" y="1830458"/>
            <a:ext cx="5102982" cy="230687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sz="4800" b="1" strike="noStrike" spc="-1" dirty="0">
                <a:solidFill>
                  <a:srgbClr val="FFFFFF"/>
                </a:solidFill>
                <a:latin typeface="Calibri"/>
                <a:ea typeface="DejaVu Sans"/>
              </a:rPr>
              <a:t>NURSING</a:t>
            </a:r>
          </a:p>
          <a:p>
            <a:pPr algn="ctr">
              <a:lnSpc>
                <a:spcPct val="100000"/>
              </a:lnSpc>
            </a:pPr>
            <a:r>
              <a:rPr lang="en-US" sz="4800" b="1" strike="noStrike" spc="-1" dirty="0">
                <a:solidFill>
                  <a:srgbClr val="FFFFFF"/>
                </a:solidFill>
                <a:latin typeface="Calibri"/>
                <a:ea typeface="DejaVu Sans"/>
              </a:rPr>
              <a:t>APPLICATION </a:t>
            </a:r>
            <a:endParaRPr lang="en-US" sz="4800" b="0" strike="noStrike" spc="-1" dirty="0">
              <a:latin typeface="Arial"/>
            </a:endParaRPr>
          </a:p>
          <a:p>
            <a:pPr algn="ctr">
              <a:lnSpc>
                <a:spcPct val="100000"/>
              </a:lnSpc>
            </a:pPr>
            <a:r>
              <a:rPr lang="en-US" sz="4800" b="1" strike="noStrike" spc="-1" dirty="0">
                <a:solidFill>
                  <a:srgbClr val="FFFFFF"/>
                </a:solidFill>
                <a:latin typeface="Calibri"/>
                <a:ea typeface="DejaVu Sans"/>
              </a:rPr>
              <a:t>PROCESS</a:t>
            </a:r>
            <a:endParaRPr lang="en-US" sz="4800" b="0" strike="noStrike" spc="-1" dirty="0">
              <a:latin typeface="Arial"/>
            </a:endParaRPr>
          </a:p>
        </p:txBody>
      </p:sp>
      <p:sp>
        <p:nvSpPr>
          <p:cNvPr id="2" name="TextBox 1">
            <a:extLst>
              <a:ext uri="{FF2B5EF4-FFF2-40B4-BE49-F238E27FC236}">
                <a16:creationId xmlns:a16="http://schemas.microsoft.com/office/drawing/2014/main" id="{94A006AA-71CA-9603-2022-3AB099C58AD5}"/>
              </a:ext>
              <a:ext uri="{C183D7F6-B498-43B3-948B-1728B52AA6E4}">
                <adec:decorative xmlns:adec="http://schemas.microsoft.com/office/drawing/2017/decorative" val="1"/>
              </a:ext>
            </a:extLst>
          </p:cNvPr>
          <p:cNvSpPr txBox="1"/>
          <p:nvPr/>
        </p:nvSpPr>
        <p:spPr>
          <a:xfrm>
            <a:off x="522323" y="75166"/>
            <a:ext cx="8029955" cy="707886"/>
          </a:xfrm>
          <a:prstGeom prst="rect">
            <a:avLst/>
          </a:prstGeom>
          <a:noFill/>
        </p:spPr>
        <p:txBody>
          <a:bodyPr wrap="none" rtlCol="0">
            <a:spAutoFit/>
          </a:bodyPr>
          <a:lstStyle/>
          <a:p>
            <a:r>
              <a:rPr lang="en-US" sz="4000" b="1" dirty="0">
                <a:solidFill>
                  <a:srgbClr val="0070C0"/>
                </a:solidFill>
              </a:rPr>
              <a:t>5. Apply to the Nursing Program</a:t>
            </a:r>
          </a:p>
        </p:txBody>
      </p:sp>
      <p:sp>
        <p:nvSpPr>
          <p:cNvPr id="3" name="Title 2">
            <a:extLst>
              <a:ext uri="{FF2B5EF4-FFF2-40B4-BE49-F238E27FC236}">
                <a16:creationId xmlns:a16="http://schemas.microsoft.com/office/drawing/2014/main" id="{7C011DEB-30FE-4AB0-C6EE-3EA7B70C5C27}"/>
              </a:ext>
              <a:ext uri="{C183D7F6-B498-43B3-948B-1728B52AA6E4}">
                <adec:decorative xmlns:adec="http://schemas.microsoft.com/office/drawing/2017/decorative" val="1"/>
              </a:ext>
            </a:extLst>
          </p:cNvPr>
          <p:cNvSpPr>
            <a:spLocks noGrp="1"/>
          </p:cNvSpPr>
          <p:nvPr>
            <p:ph type="title" idx="4294967295"/>
          </p:nvPr>
        </p:nvSpPr>
        <p:spPr/>
        <p:txBody>
          <a:bodyPr/>
          <a:lstStyle/>
          <a:p>
            <a:r>
              <a:rPr lang="en-US" dirty="0"/>
              <a:t>Apply to the nursing program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98" name="CustomShape 1">
            <a:extLst>
              <a:ext uri="{C183D7F6-B498-43B3-948B-1728B52AA6E4}">
                <adec:decorative xmlns:adec="http://schemas.microsoft.com/office/drawing/2017/decorative" val="1"/>
              </a:ext>
            </a:extLst>
          </p:cNvPr>
          <p:cNvSpPr/>
          <p:nvPr/>
        </p:nvSpPr>
        <p:spPr>
          <a:xfrm>
            <a:off x="-195840" y="1412280"/>
            <a:ext cx="9720360" cy="415440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dirty="0"/>
          </a:p>
        </p:txBody>
      </p:sp>
      <p:sp>
        <p:nvSpPr>
          <p:cNvPr id="299" name="CustomShape 2"/>
          <p:cNvSpPr>
            <a:spLocks noGrp="1"/>
          </p:cNvSpPr>
          <p:nvPr>
            <p:ph type="title" idx="4294967295"/>
          </p:nvPr>
        </p:nvSpPr>
        <p:spPr>
          <a:xfrm>
            <a:off x="419078" y="121343"/>
            <a:ext cx="8109020" cy="829543"/>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 normalizeH="0" baseline="0" noProof="0" dirty="0">
                <a:ln>
                  <a:noFill/>
                </a:ln>
                <a:solidFill>
                  <a:srgbClr val="3F5898"/>
                </a:solidFill>
                <a:effectLst/>
                <a:uLnTx/>
                <a:uFillTx/>
                <a:latin typeface="Calibri"/>
                <a:ea typeface="DejaVu Sans"/>
                <a:cs typeface="+mn-cs"/>
              </a:rPr>
              <a:t>APPLICATION FORM</a:t>
            </a:r>
          </a:p>
        </p:txBody>
      </p:sp>
      <p:sp>
        <p:nvSpPr>
          <p:cNvPr id="300" name="CustomShape 3"/>
          <p:cNvSpPr/>
          <p:nvPr/>
        </p:nvSpPr>
        <p:spPr>
          <a:xfrm>
            <a:off x="302580" y="1412280"/>
            <a:ext cx="8538840" cy="37534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57960">
              <a:lnSpc>
                <a:spcPct val="100000"/>
              </a:lnSpc>
              <a:buClr>
                <a:srgbClr val="FFFFFF"/>
              </a:buClr>
            </a:pPr>
            <a:r>
              <a:rPr lang="en-US" sz="2000" spc="-1" dirty="0">
                <a:solidFill>
                  <a:srgbClr val="FFFFFF"/>
                </a:solidFill>
                <a:latin typeface="Calibri"/>
                <a:ea typeface="DejaVu Sans"/>
              </a:rPr>
              <a:t>The SSC nursing a</a:t>
            </a:r>
            <a:r>
              <a:rPr lang="en-US" sz="2000" b="0" strike="noStrike" spc="-1" dirty="0">
                <a:solidFill>
                  <a:srgbClr val="FFFFFF"/>
                </a:solidFill>
                <a:latin typeface="Calibri"/>
                <a:ea typeface="DejaVu Sans"/>
              </a:rPr>
              <a:t>pplication form is available on the nursing webpage only during the acceptance dates: </a:t>
            </a:r>
            <a:r>
              <a:rPr lang="en-US" sz="2000" b="0" u="sng" strike="noStrike" spc="-1" dirty="0">
                <a:solidFill>
                  <a:srgbClr val="FFFF00"/>
                </a:solidFill>
                <a:uFillTx/>
                <a:latin typeface="Calibri"/>
                <a:ea typeface="DejaVu Sans"/>
                <a:hlinkClick r:id="rId4">
                  <a:extLst>
                    <a:ext uri="{A12FA001-AC4F-418D-AE19-62706E023703}">
                      <ahyp:hlinkClr xmlns:ahyp="http://schemas.microsoft.com/office/drawing/2018/hyperlinkcolor" val="tx"/>
                    </a:ext>
                  </a:extLst>
                </a:hlinkClick>
              </a:rPr>
              <a:t>https://www.seminolestate.edu/nursing/deadlines</a:t>
            </a:r>
            <a:endParaRPr lang="en-US" sz="1600" b="0" strike="noStrike" spc="-1" dirty="0">
              <a:solidFill>
                <a:srgbClr val="FFFF00"/>
              </a:solidFill>
              <a:latin typeface="Arial"/>
            </a:endParaRPr>
          </a:p>
          <a:p>
            <a:pPr marL="58320">
              <a:lnSpc>
                <a:spcPct val="100000"/>
              </a:lnSpc>
              <a:buClr>
                <a:srgbClr val="FFFFFF"/>
              </a:buClr>
              <a:tabLst>
                <a:tab pos="0" algn="l"/>
              </a:tabLst>
            </a:pPr>
            <a:endParaRPr lang="en-US" sz="1800" b="0" strike="noStrike" spc="-1" dirty="0">
              <a:latin typeface="Arial"/>
            </a:endParaRPr>
          </a:p>
          <a:p>
            <a:pPr marL="58320">
              <a:lnSpc>
                <a:spcPct val="100000"/>
              </a:lnSpc>
              <a:buClr>
                <a:srgbClr val="FFFFFF"/>
              </a:buClr>
              <a:tabLst>
                <a:tab pos="0" algn="l"/>
              </a:tabLst>
            </a:pPr>
            <a:r>
              <a:rPr lang="en-US" sz="1800" b="0" strike="noStrike" spc="-1" dirty="0">
                <a:solidFill>
                  <a:schemeClr val="bg1"/>
                </a:solidFill>
                <a:latin typeface="Arial"/>
              </a:rPr>
              <a:t>Students applying for the SSC traditional programs </a:t>
            </a:r>
            <a:r>
              <a:rPr lang="en-US" b="1" spc="-1" dirty="0">
                <a:solidFill>
                  <a:schemeClr val="bg1"/>
                </a:solidFill>
                <a:latin typeface="Arial"/>
              </a:rPr>
              <a:t>MUST</a:t>
            </a:r>
            <a:r>
              <a:rPr lang="en-US" spc="-1" dirty="0">
                <a:solidFill>
                  <a:schemeClr val="bg1"/>
                </a:solidFill>
                <a:latin typeface="Arial"/>
              </a:rPr>
              <a:t> submit an SSC nursing application</a:t>
            </a:r>
          </a:p>
          <a:p>
            <a:pPr marL="58320">
              <a:lnSpc>
                <a:spcPct val="100000"/>
              </a:lnSpc>
              <a:buClr>
                <a:srgbClr val="FFFFFF"/>
              </a:buClr>
              <a:tabLst>
                <a:tab pos="0" algn="l"/>
              </a:tabLst>
            </a:pPr>
            <a:endParaRPr lang="en-US" sz="1800" b="0" strike="noStrike" spc="-1" dirty="0">
              <a:solidFill>
                <a:schemeClr val="bg1"/>
              </a:solidFill>
              <a:latin typeface="Arial"/>
            </a:endParaRPr>
          </a:p>
          <a:p>
            <a:pPr marL="58320">
              <a:lnSpc>
                <a:spcPct val="100000"/>
              </a:lnSpc>
              <a:buClr>
                <a:srgbClr val="FFFFFF"/>
              </a:buClr>
              <a:tabLst>
                <a:tab pos="0" algn="l"/>
              </a:tabLst>
            </a:pPr>
            <a:r>
              <a:rPr lang="en-US" spc="-1" dirty="0">
                <a:solidFill>
                  <a:schemeClr val="bg1"/>
                </a:solidFill>
                <a:latin typeface="Arial"/>
              </a:rPr>
              <a:t>Students applying for the SSC/UCF concurrent program </a:t>
            </a:r>
            <a:r>
              <a:rPr lang="en-US" b="1" spc="-1" dirty="0">
                <a:solidFill>
                  <a:schemeClr val="bg1"/>
                </a:solidFill>
                <a:latin typeface="Arial"/>
              </a:rPr>
              <a:t>MUST</a:t>
            </a:r>
            <a:r>
              <a:rPr lang="en-US" spc="-1" dirty="0">
                <a:solidFill>
                  <a:schemeClr val="bg1"/>
                </a:solidFill>
                <a:latin typeface="Arial"/>
              </a:rPr>
              <a:t> submit </a:t>
            </a:r>
            <a:r>
              <a:rPr lang="en-US" u="sng" spc="-1" dirty="0">
                <a:solidFill>
                  <a:schemeClr val="bg1"/>
                </a:solidFill>
                <a:latin typeface="Arial"/>
              </a:rPr>
              <a:t>both</a:t>
            </a:r>
            <a:r>
              <a:rPr lang="en-US" spc="-1" dirty="0">
                <a:solidFill>
                  <a:schemeClr val="bg1"/>
                </a:solidFill>
                <a:latin typeface="Arial"/>
              </a:rPr>
              <a:t> an SSC nursing application AND a UCF nursing application</a:t>
            </a:r>
            <a:endParaRPr lang="en-US" sz="1800" b="0" strike="noStrike" spc="-1" dirty="0">
              <a:solidFill>
                <a:schemeClr val="bg1"/>
              </a:solidFill>
              <a:latin typeface="Arial"/>
            </a:endParaRPr>
          </a:p>
          <a:p>
            <a:pPr marL="57240">
              <a:lnSpc>
                <a:spcPct val="100000"/>
              </a:lnSpc>
              <a:tabLst>
                <a:tab pos="0" algn="l"/>
              </a:tabLst>
            </a:pPr>
            <a:endParaRPr lang="en-US" sz="1800" b="0" strike="noStrike" spc="-1" dirty="0">
              <a:latin typeface="Arial"/>
            </a:endParaRPr>
          </a:p>
          <a:p>
            <a:pPr marL="58320">
              <a:lnSpc>
                <a:spcPct val="100000"/>
              </a:lnSpc>
              <a:buClr>
                <a:srgbClr val="FFFFFF"/>
              </a:buClr>
              <a:tabLst>
                <a:tab pos="0" algn="l"/>
              </a:tabLst>
            </a:pPr>
            <a:r>
              <a:rPr lang="en-US" sz="1800" b="0" strike="noStrike" spc="-1" dirty="0">
                <a:solidFill>
                  <a:srgbClr val="FFFFFF"/>
                </a:solidFill>
                <a:ea typeface="DejaVu Sans"/>
              </a:rPr>
              <a:t>Your official TEAS score </a:t>
            </a:r>
            <a:r>
              <a:rPr lang="en-US" sz="1800" b="1" strike="noStrike" spc="-1" dirty="0">
                <a:solidFill>
                  <a:srgbClr val="FFFFFF"/>
                </a:solidFill>
                <a:ea typeface="DejaVu Sans"/>
              </a:rPr>
              <a:t>MUST</a:t>
            </a:r>
            <a:r>
              <a:rPr lang="en-US" sz="1800" b="0" strike="noStrike" spc="-1" dirty="0">
                <a:solidFill>
                  <a:srgbClr val="FFFFFF"/>
                </a:solidFill>
                <a:ea typeface="DejaVu Sans"/>
              </a:rPr>
              <a:t> be posted to your SSC student record</a:t>
            </a:r>
          </a:p>
          <a:p>
            <a:pPr>
              <a:lnSpc>
                <a:spcPct val="100000"/>
              </a:lnSpc>
              <a:tabLst>
                <a:tab pos="0" algn="l"/>
              </a:tabLst>
            </a:pPr>
            <a:endParaRPr lang="en-US" sz="1800" b="0" strike="noStrike" spc="-1" dirty="0"/>
          </a:p>
          <a:p>
            <a:pPr marL="1080">
              <a:lnSpc>
                <a:spcPct val="100000"/>
              </a:lnSpc>
              <a:buClr>
                <a:srgbClr val="FFFFFF"/>
              </a:buClr>
              <a:tabLst>
                <a:tab pos="0" algn="l"/>
              </a:tabLst>
            </a:pPr>
            <a:r>
              <a:rPr lang="en-US" sz="1800" b="0" strike="noStrike" spc="-1" dirty="0">
                <a:solidFill>
                  <a:srgbClr val="FFFFFF"/>
                </a:solidFill>
                <a:ea typeface="DejaVu Sans"/>
              </a:rPr>
              <a:t>Complete the online application </a:t>
            </a:r>
            <a:r>
              <a:rPr lang="en-US" spc="-1" dirty="0">
                <a:solidFill>
                  <a:srgbClr val="FFFFFF"/>
                </a:solidFill>
                <a:ea typeface="DejaVu Sans"/>
              </a:rPr>
              <a:t>form </a:t>
            </a:r>
            <a:r>
              <a:rPr lang="en-US" sz="1800" b="0" strike="noStrike" spc="-1" dirty="0">
                <a:solidFill>
                  <a:srgbClr val="FFFFFF"/>
                </a:solidFill>
                <a:ea typeface="DejaVu Sans"/>
              </a:rPr>
              <a:t>and submit through the SSC portal.</a:t>
            </a:r>
            <a:br>
              <a:rPr dirty="0">
                <a:solidFill>
                  <a:srgbClr val="FFFF00"/>
                </a:solidFill>
                <a:highlight>
                  <a:srgbClr val="FFFF00"/>
                </a:highlight>
              </a:rPr>
            </a:br>
            <a:r>
              <a:rPr lang="en-US" sz="1800" b="0" strike="noStrike" spc="-1" dirty="0">
                <a:solidFill>
                  <a:srgbClr val="FFFF00"/>
                </a:solidFill>
                <a:highlight>
                  <a:srgbClr val="FFFF00"/>
                </a:highlight>
                <a:ea typeface="DejaVu Sans"/>
              </a:rPr>
              <a:t>   </a:t>
            </a:r>
            <a:endParaRPr lang="en-US" sz="1800" b="0" strike="noStrike" spc="-1" dirty="0">
              <a:solidFill>
                <a:srgbClr val="FFFF00"/>
              </a:solidFill>
              <a:highlight>
                <a:srgbClr val="FFFF00"/>
              </a:high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04" name="CustomShape 1">
            <a:extLst>
              <a:ext uri="{C183D7F6-B498-43B3-948B-1728B52AA6E4}">
                <adec:decorative xmlns:adec="http://schemas.microsoft.com/office/drawing/2017/decorative" val="1"/>
              </a:ext>
            </a:extLst>
          </p:cNvPr>
          <p:cNvSpPr/>
          <p:nvPr/>
        </p:nvSpPr>
        <p:spPr>
          <a:xfrm>
            <a:off x="457200" y="329040"/>
            <a:ext cx="6085080" cy="107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dirty="0"/>
          </a:p>
        </p:txBody>
      </p:sp>
      <p:sp>
        <p:nvSpPr>
          <p:cNvPr id="305" name="CustomShape 2"/>
          <p:cNvSpPr>
            <a:spLocks noGrp="1"/>
          </p:cNvSpPr>
          <p:nvPr>
            <p:ph type="title" idx="4294967295"/>
          </p:nvPr>
        </p:nvSpPr>
        <p:spPr>
          <a:xfrm>
            <a:off x="-47880" y="93240"/>
            <a:ext cx="6915960" cy="759960"/>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 normalizeH="0" baseline="0" noProof="0" dirty="0">
                <a:ln>
                  <a:noFill/>
                </a:ln>
                <a:solidFill>
                  <a:srgbClr val="3F5898"/>
                </a:solidFill>
                <a:effectLst/>
                <a:uLnTx/>
                <a:uFillTx/>
                <a:latin typeface="Calibri"/>
                <a:ea typeface="DejaVu Sans"/>
                <a:cs typeface="+mn-cs"/>
              </a:rPr>
              <a:t>APPLICATION SUBMISSION</a:t>
            </a:r>
            <a:endParaRPr kumimoji="0" lang="en-US" sz="4400" b="0" i="0" u="none" strike="noStrike" kern="1200" cap="none" spc="-1" normalizeH="0" baseline="0" noProof="0" dirty="0">
              <a:ln>
                <a:noFill/>
              </a:ln>
              <a:solidFill>
                <a:schemeClr val="tx1"/>
              </a:solidFill>
              <a:effectLst/>
              <a:uLnTx/>
              <a:uFillTx/>
              <a:latin typeface="Arial"/>
              <a:ea typeface="+mn-ea"/>
              <a:cs typeface="+mn-cs"/>
            </a:endParaRPr>
          </a:p>
        </p:txBody>
      </p:sp>
      <p:sp>
        <p:nvSpPr>
          <p:cNvPr id="306" name="CustomShape 3"/>
          <p:cNvSpPr/>
          <p:nvPr/>
        </p:nvSpPr>
        <p:spPr>
          <a:xfrm>
            <a:off x="127885" y="913342"/>
            <a:ext cx="6957631"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342900" indent="-342900">
              <a:lnSpc>
                <a:spcPct val="100000"/>
              </a:lnSpc>
              <a:buFont typeface="Arial" panose="020B0604020202020204" pitchFamily="34" charset="0"/>
              <a:buChar char="•"/>
              <a:tabLst>
                <a:tab pos="0" algn="l"/>
              </a:tabLst>
            </a:pPr>
            <a:r>
              <a:rPr lang="en-US" strike="noStrike" spc="-1" dirty="0">
                <a:solidFill>
                  <a:schemeClr val="tx2"/>
                </a:solidFill>
                <a:latin typeface="Calibri"/>
              </a:rPr>
              <a:t>Submit </a:t>
            </a:r>
            <a:r>
              <a:rPr lang="en-US" spc="-1" dirty="0">
                <a:solidFill>
                  <a:schemeClr val="tx2"/>
                </a:solidFill>
                <a:latin typeface="Calibri"/>
              </a:rPr>
              <a:t>your nursing application during one of the three application windows.</a:t>
            </a:r>
          </a:p>
          <a:p>
            <a:pPr>
              <a:lnSpc>
                <a:spcPct val="100000"/>
              </a:lnSpc>
              <a:tabLst>
                <a:tab pos="0" algn="l"/>
              </a:tabLst>
            </a:pPr>
            <a:endParaRPr lang="en-US" strike="noStrike" spc="-1" dirty="0">
              <a:latin typeface="Arial"/>
            </a:endParaRPr>
          </a:p>
          <a:p>
            <a:pPr marL="285840" indent="-284760">
              <a:lnSpc>
                <a:spcPct val="100000"/>
              </a:lnSpc>
              <a:buClr>
                <a:srgbClr val="3F5898"/>
              </a:buClr>
              <a:buFont typeface="Arial"/>
              <a:buChar char="•"/>
              <a:tabLst>
                <a:tab pos="0" algn="l"/>
              </a:tabLst>
            </a:pPr>
            <a:r>
              <a:rPr lang="en-US" b="0" strike="noStrike" spc="-1" dirty="0">
                <a:solidFill>
                  <a:srgbClr val="3F5898"/>
                </a:solidFill>
                <a:latin typeface="Calibri"/>
                <a:ea typeface="DejaVu Sans"/>
              </a:rPr>
              <a:t>After submitting your nursing application </a:t>
            </a:r>
            <a:r>
              <a:rPr lang="en-US" b="0" u="sng" strike="noStrike" spc="-1" dirty="0">
                <a:solidFill>
                  <a:srgbClr val="3F5898"/>
                </a:solidFill>
                <a:uFillTx/>
                <a:latin typeface="Calibri"/>
                <a:ea typeface="DejaVu Sans"/>
              </a:rPr>
              <a:t>check your email frequently</a:t>
            </a:r>
            <a:r>
              <a:rPr lang="en-US" b="0" strike="noStrike" spc="-1" dirty="0">
                <a:solidFill>
                  <a:srgbClr val="3F5898"/>
                </a:solidFill>
                <a:uFillTx/>
                <a:latin typeface="Calibri"/>
                <a:ea typeface="DejaVu Sans"/>
              </a:rPr>
              <a:t> </a:t>
            </a:r>
            <a:r>
              <a:rPr lang="en-US" b="0" strike="noStrike" spc="-1" dirty="0">
                <a:solidFill>
                  <a:srgbClr val="3F5898"/>
                </a:solidFill>
                <a:latin typeface="Calibri"/>
                <a:ea typeface="DejaVu Sans"/>
              </a:rPr>
              <a:t>in case you are contacted for additional documents.</a:t>
            </a:r>
          </a:p>
          <a:p>
            <a:pPr marL="285840" indent="-284760">
              <a:lnSpc>
                <a:spcPct val="100000"/>
              </a:lnSpc>
              <a:buClr>
                <a:srgbClr val="3F5898"/>
              </a:buClr>
              <a:buFont typeface="Arial"/>
              <a:buChar char="•"/>
              <a:tabLst>
                <a:tab pos="0" algn="l"/>
              </a:tabLst>
            </a:pPr>
            <a:endParaRPr lang="en-US" spc="-1" dirty="0">
              <a:solidFill>
                <a:srgbClr val="3F5898"/>
              </a:solidFill>
              <a:latin typeface="Calibri"/>
            </a:endParaRPr>
          </a:p>
          <a:p>
            <a:pPr marL="285840" indent="-284760">
              <a:lnSpc>
                <a:spcPct val="100000"/>
              </a:lnSpc>
              <a:buClr>
                <a:srgbClr val="3F5898"/>
              </a:buClr>
              <a:buFont typeface="Arial"/>
              <a:buChar char="•"/>
              <a:tabLst>
                <a:tab pos="0" algn="l"/>
              </a:tabLst>
            </a:pPr>
            <a:r>
              <a:rPr lang="en-US" spc="-1" dirty="0">
                <a:solidFill>
                  <a:srgbClr val="3F5898"/>
                </a:solidFill>
                <a:latin typeface="Calibri"/>
              </a:rPr>
              <a:t>We will only contact you through your </a:t>
            </a:r>
            <a:r>
              <a:rPr lang="en-US" u="sng" spc="-1" dirty="0">
                <a:solidFill>
                  <a:srgbClr val="3F5898"/>
                </a:solidFill>
                <a:latin typeface="Calibri"/>
              </a:rPr>
              <a:t>SSC live email account </a:t>
            </a:r>
            <a:r>
              <a:rPr lang="en-US" spc="-1" dirty="0">
                <a:solidFill>
                  <a:srgbClr val="3F5898"/>
                </a:solidFill>
                <a:latin typeface="Calibri"/>
              </a:rPr>
              <a:t>and phone # in your student record.</a:t>
            </a:r>
            <a:endParaRPr lang="en-US" b="0" strike="noStrike" spc="-1" dirty="0">
              <a:latin typeface="Arial"/>
            </a:endParaRPr>
          </a:p>
          <a:p>
            <a:pPr>
              <a:lnSpc>
                <a:spcPct val="100000"/>
              </a:lnSpc>
              <a:tabLst>
                <a:tab pos="0" algn="l"/>
              </a:tabLst>
            </a:pPr>
            <a:endParaRPr lang="en-US" b="0" strike="noStrike" spc="-1" dirty="0">
              <a:latin typeface="Arial"/>
            </a:endParaRPr>
          </a:p>
          <a:p>
            <a:pPr marL="285840" indent="-284760">
              <a:lnSpc>
                <a:spcPct val="100000"/>
              </a:lnSpc>
              <a:buClr>
                <a:srgbClr val="3F5898"/>
              </a:buClr>
              <a:buFont typeface="Arial"/>
              <a:buChar char="•"/>
              <a:tabLst>
                <a:tab pos="0" algn="l"/>
              </a:tabLst>
            </a:pPr>
            <a:r>
              <a:rPr lang="en-US" b="0" strike="noStrike" spc="-1" dirty="0">
                <a:solidFill>
                  <a:srgbClr val="3F5898"/>
                </a:solidFill>
                <a:latin typeface="Calibri"/>
                <a:ea typeface="DejaVu Sans"/>
              </a:rPr>
              <a:t>Emails regarding acceptance/denial are sent to your </a:t>
            </a:r>
            <a:r>
              <a:rPr lang="en-US" b="1" u="sng" strike="noStrike" spc="-1" dirty="0">
                <a:solidFill>
                  <a:srgbClr val="FF0000"/>
                </a:solidFill>
                <a:latin typeface="Calibri"/>
                <a:ea typeface="DejaVu Sans"/>
              </a:rPr>
              <a:t>SSC live email account</a:t>
            </a:r>
            <a:r>
              <a:rPr lang="en-US" b="0" strike="noStrike" spc="-1" dirty="0">
                <a:solidFill>
                  <a:srgbClr val="3F5898"/>
                </a:solidFill>
                <a:latin typeface="Calibri"/>
                <a:ea typeface="DejaVu Sans"/>
              </a:rPr>
              <a:t> approximately </a:t>
            </a:r>
            <a:r>
              <a:rPr lang="en-US" b="1" strike="noStrike" spc="-1" dirty="0">
                <a:solidFill>
                  <a:srgbClr val="FF0000"/>
                </a:solidFill>
                <a:latin typeface="Calibri"/>
                <a:ea typeface="DejaVu Sans"/>
              </a:rPr>
              <a:t>6-8 weeks </a:t>
            </a:r>
            <a:r>
              <a:rPr lang="en-US" b="0" strike="noStrike" spc="-1" dirty="0">
                <a:solidFill>
                  <a:srgbClr val="3F5898"/>
                </a:solidFill>
                <a:latin typeface="Calibri"/>
                <a:ea typeface="DejaVu Sans"/>
              </a:rPr>
              <a:t>after the deadline.</a:t>
            </a:r>
            <a:endParaRPr lang="en-US" b="0" strike="noStrike" spc="-1" dirty="0">
              <a:latin typeface="Arial"/>
            </a:endParaRPr>
          </a:p>
          <a:p>
            <a:pPr>
              <a:lnSpc>
                <a:spcPct val="100000"/>
              </a:lnSpc>
              <a:tabLst>
                <a:tab pos="0" algn="l"/>
              </a:tabLst>
            </a:pPr>
            <a:r>
              <a:rPr lang="en-US" b="0" strike="noStrike" spc="-1" dirty="0">
                <a:solidFill>
                  <a:srgbClr val="3F5898"/>
                </a:solidFill>
                <a:latin typeface="Calibri"/>
                <a:ea typeface="DejaVu Sans"/>
              </a:rPr>
              <a:t>      </a:t>
            </a:r>
            <a:endParaRPr lang="en-US" b="0" strike="noStrike" spc="-1" dirty="0">
              <a:latin typeface="Arial"/>
            </a:endParaRPr>
          </a:p>
          <a:p>
            <a:pPr marL="285840" indent="-284760">
              <a:lnSpc>
                <a:spcPct val="100000"/>
              </a:lnSpc>
              <a:buClr>
                <a:srgbClr val="3F5898"/>
              </a:buClr>
              <a:buFont typeface="Arial"/>
              <a:buChar char="•"/>
              <a:tabLst>
                <a:tab pos="0" algn="l"/>
              </a:tabLst>
            </a:pPr>
            <a:r>
              <a:rPr lang="en-US" b="0" strike="noStrike" spc="-1" dirty="0">
                <a:solidFill>
                  <a:srgbClr val="3F5898"/>
                </a:solidFill>
                <a:latin typeface="Calibri"/>
                <a:ea typeface="DejaVu Sans"/>
              </a:rPr>
              <a:t>Return your signed acceptance documents by the deadline to accept a seat in the</a:t>
            </a:r>
            <a:r>
              <a:rPr lang="en-US" spc="-1" dirty="0">
                <a:latin typeface="Arial"/>
              </a:rPr>
              <a:t> </a:t>
            </a:r>
            <a:r>
              <a:rPr lang="en-US" b="0" strike="noStrike" spc="-1" dirty="0">
                <a:solidFill>
                  <a:srgbClr val="3F5898"/>
                </a:solidFill>
                <a:latin typeface="Calibri"/>
                <a:ea typeface="DejaVu Sans"/>
              </a:rPr>
              <a:t>program</a:t>
            </a:r>
            <a:r>
              <a:rPr lang="en-US" spc="-1" dirty="0">
                <a:solidFill>
                  <a:srgbClr val="3F5898"/>
                </a:solidFill>
                <a:latin typeface="Arial"/>
                <a:ea typeface="DejaVu Sans"/>
              </a:rPr>
              <a:t>.</a:t>
            </a:r>
            <a:endParaRPr lang="en-US" b="0" strike="noStrike" spc="-1" dirty="0">
              <a:latin typeface="Arial"/>
            </a:endParaRPr>
          </a:p>
        </p:txBody>
      </p:sp>
    </p:spTree>
    <p:extLst>
      <p:ext uri="{BB962C8B-B14F-4D97-AF65-F5344CB8AC3E}">
        <p14:creationId xmlns:p14="http://schemas.microsoft.com/office/powerpoint/2010/main" val="10904280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07" name="CustomShape 1">
            <a:extLst>
              <a:ext uri="{C183D7F6-B498-43B3-948B-1728B52AA6E4}">
                <adec:decorative xmlns:adec="http://schemas.microsoft.com/office/drawing/2017/decorative" val="1"/>
              </a:ext>
            </a:extLst>
          </p:cNvPr>
          <p:cNvSpPr/>
          <p:nvPr/>
        </p:nvSpPr>
        <p:spPr>
          <a:xfrm>
            <a:off x="457200" y="329040"/>
            <a:ext cx="6085080" cy="107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dirty="0"/>
          </a:p>
        </p:txBody>
      </p:sp>
      <p:sp>
        <p:nvSpPr>
          <p:cNvPr id="308" name="CustomShape 2">
            <a:extLst>
              <a:ext uri="{C183D7F6-B498-43B3-948B-1728B52AA6E4}">
                <adec:decorative xmlns:adec="http://schemas.microsoft.com/office/drawing/2017/decorative" val="1"/>
              </a:ext>
            </a:extLst>
          </p:cNvPr>
          <p:cNvSpPr>
            <a:spLocks noGrp="1"/>
          </p:cNvSpPr>
          <p:nvPr>
            <p:ph type="title" idx="4294967295"/>
          </p:nvPr>
        </p:nvSpPr>
        <p:spPr>
          <a:xfrm>
            <a:off x="457200" y="22864"/>
            <a:ext cx="4457700" cy="706432"/>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 normalizeH="0" baseline="0" noProof="0" dirty="0">
                <a:ln>
                  <a:noFill/>
                </a:ln>
                <a:solidFill>
                  <a:srgbClr val="3F5898"/>
                </a:solidFill>
                <a:effectLst/>
                <a:uLnTx/>
                <a:uFillTx/>
                <a:latin typeface="Calibri"/>
                <a:ea typeface="DejaVu Sans"/>
                <a:cs typeface="+mn-cs"/>
              </a:rPr>
              <a:t>APPLICATION FORM </a:t>
            </a:r>
            <a:endParaRPr kumimoji="0" lang="en-US" sz="4000" b="0" i="0" u="none" strike="noStrike" kern="1200" cap="none" spc="-1" normalizeH="0" baseline="0" noProof="0" dirty="0">
              <a:ln>
                <a:noFill/>
              </a:ln>
              <a:solidFill>
                <a:schemeClr val="tx1"/>
              </a:solidFill>
              <a:effectLst/>
              <a:uLnTx/>
              <a:uFillTx/>
              <a:latin typeface="Arial"/>
              <a:ea typeface="+mn-ea"/>
              <a:cs typeface="+mn-cs"/>
            </a:endParaRPr>
          </a:p>
        </p:txBody>
      </p:sp>
      <p:sp>
        <p:nvSpPr>
          <p:cNvPr id="2" name="TextBox 1">
            <a:extLst>
              <a:ext uri="{FF2B5EF4-FFF2-40B4-BE49-F238E27FC236}">
                <a16:creationId xmlns:a16="http://schemas.microsoft.com/office/drawing/2014/main" id="{307F3416-93E0-8D25-C2D0-EC3B74C7519F}"/>
              </a:ext>
              <a:ext uri="{C183D7F6-B498-43B3-948B-1728B52AA6E4}">
                <adec:decorative xmlns:adec="http://schemas.microsoft.com/office/drawing/2017/decorative" val="1"/>
              </a:ext>
            </a:extLst>
          </p:cNvPr>
          <p:cNvSpPr txBox="1"/>
          <p:nvPr/>
        </p:nvSpPr>
        <p:spPr>
          <a:xfrm>
            <a:off x="208716" y="729296"/>
            <a:ext cx="6891332" cy="1477328"/>
          </a:xfrm>
          <a:prstGeom prst="rect">
            <a:avLst/>
          </a:prstGeom>
          <a:noFill/>
        </p:spPr>
        <p:txBody>
          <a:bodyPr wrap="square" rtlCol="0">
            <a:spAutoFit/>
          </a:bodyPr>
          <a:lstStyle/>
          <a:p>
            <a:pPr marL="285750" indent="-285750">
              <a:buFont typeface="Arial" panose="020B0604020202020204" pitchFamily="34" charset="0"/>
              <a:buChar char="•"/>
            </a:pPr>
            <a:r>
              <a:rPr lang="en-US" b="1" u="sng" dirty="0">
                <a:solidFill>
                  <a:schemeClr val="tx2"/>
                </a:solidFill>
              </a:rPr>
              <a:t>MUST</a:t>
            </a:r>
            <a:r>
              <a:rPr lang="en-US" dirty="0">
                <a:solidFill>
                  <a:schemeClr val="tx2"/>
                </a:solidFill>
              </a:rPr>
              <a:t> have an SSC email account and enter name and student ID# to begin the application.</a:t>
            </a:r>
          </a:p>
          <a:p>
            <a:pPr marL="285750" indent="-285750">
              <a:buFont typeface="Arial" panose="020B0604020202020204" pitchFamily="34" charset="0"/>
              <a:buChar char="•"/>
            </a:pPr>
            <a:r>
              <a:rPr lang="en-US" dirty="0">
                <a:solidFill>
                  <a:schemeClr val="tx2"/>
                </a:solidFill>
              </a:rPr>
              <a:t>Your offer/denial letter will be emailed to your SSC live email account </a:t>
            </a:r>
          </a:p>
          <a:p>
            <a:pPr marL="285750" indent="-285750">
              <a:buFont typeface="Arial" panose="020B0604020202020204" pitchFamily="34" charset="0"/>
              <a:buChar char="•"/>
            </a:pPr>
            <a:r>
              <a:rPr lang="en-US" dirty="0">
                <a:solidFill>
                  <a:schemeClr val="tx2"/>
                </a:solidFill>
              </a:rPr>
              <a:t>Select the program (or programs) you wish to be considered for</a:t>
            </a:r>
          </a:p>
        </p:txBody>
      </p:sp>
      <p:pic>
        <p:nvPicPr>
          <p:cNvPr id="4" name="Picture 3">
            <a:extLst>
              <a:ext uri="{FF2B5EF4-FFF2-40B4-BE49-F238E27FC236}">
                <a16:creationId xmlns:a16="http://schemas.microsoft.com/office/drawing/2014/main" id="{F2C99084-1688-D0C0-1D1B-B1AB46CFA83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7200" y="2327169"/>
            <a:ext cx="6442402" cy="2591771"/>
          </a:xfrm>
          <a:prstGeom prst="rect">
            <a:avLst/>
          </a:prstGeom>
          <a:ln w="28575">
            <a:solidFill>
              <a:schemeClr val="tx2"/>
            </a:solidFill>
          </a:ln>
          <a:effectLst>
            <a:softEdge rad="12700"/>
          </a:effectLst>
        </p:spPr>
      </p:pic>
      <p:cxnSp>
        <p:nvCxnSpPr>
          <p:cNvPr id="5" name="Straight Arrow Connector 4">
            <a:extLst>
              <a:ext uri="{FF2B5EF4-FFF2-40B4-BE49-F238E27FC236}">
                <a16:creationId xmlns:a16="http://schemas.microsoft.com/office/drawing/2014/main" id="{03A2A30C-C833-6B35-5E39-3AD98331F119}"/>
              </a:ext>
              <a:ext uri="{C183D7F6-B498-43B3-948B-1728B52AA6E4}">
                <adec:decorative xmlns:adec="http://schemas.microsoft.com/office/drawing/2017/decorative" val="1"/>
              </a:ext>
            </a:extLst>
          </p:cNvPr>
          <p:cNvCxnSpPr>
            <a:cxnSpLocks/>
          </p:cNvCxnSpPr>
          <p:nvPr/>
        </p:nvCxnSpPr>
        <p:spPr>
          <a:xfrm>
            <a:off x="123092" y="3429000"/>
            <a:ext cx="439616" cy="32067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10" name="CustomShape 1">
            <a:extLst>
              <a:ext uri="{C183D7F6-B498-43B3-948B-1728B52AA6E4}">
                <adec:decorative xmlns:adec="http://schemas.microsoft.com/office/drawing/2017/decorative" val="1"/>
              </a:ext>
            </a:extLst>
          </p:cNvPr>
          <p:cNvSpPr/>
          <p:nvPr/>
        </p:nvSpPr>
        <p:spPr>
          <a:xfrm>
            <a:off x="457200" y="329040"/>
            <a:ext cx="6085080" cy="107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dirty="0"/>
          </a:p>
        </p:txBody>
      </p:sp>
      <p:sp>
        <p:nvSpPr>
          <p:cNvPr id="311" name="CustomShape 2">
            <a:extLst>
              <a:ext uri="{C183D7F6-B498-43B3-948B-1728B52AA6E4}">
                <adec:decorative xmlns:adec="http://schemas.microsoft.com/office/drawing/2017/decorative" val="1"/>
              </a:ext>
            </a:extLst>
          </p:cNvPr>
          <p:cNvSpPr>
            <a:spLocks noGrp="1"/>
          </p:cNvSpPr>
          <p:nvPr>
            <p:ph type="title" idx="4294967295"/>
          </p:nvPr>
        </p:nvSpPr>
        <p:spPr>
          <a:xfrm>
            <a:off x="-47880" y="93240"/>
            <a:ext cx="6915960" cy="706432"/>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 normalizeH="0" baseline="0" noProof="0" dirty="0">
                <a:ln>
                  <a:noFill/>
                </a:ln>
                <a:solidFill>
                  <a:srgbClr val="3F5898"/>
                </a:solidFill>
                <a:effectLst/>
                <a:uLnTx/>
                <a:uFillTx/>
                <a:latin typeface="Calibri"/>
                <a:ea typeface="DejaVu Sans"/>
                <a:cs typeface="+mn-cs"/>
              </a:rPr>
              <a:t>APPLICATION FORM chart </a:t>
            </a:r>
            <a:endParaRPr kumimoji="0" lang="en-US" sz="4000" b="0" i="0" u="none" strike="noStrike" kern="1200" cap="none" spc="-1" normalizeH="0" baseline="0" noProof="0" dirty="0">
              <a:ln>
                <a:noFill/>
              </a:ln>
              <a:solidFill>
                <a:schemeClr val="tx1"/>
              </a:solidFill>
              <a:effectLst/>
              <a:uLnTx/>
              <a:uFillTx/>
              <a:latin typeface="Arial"/>
              <a:ea typeface="+mn-ea"/>
              <a:cs typeface="+mn-cs"/>
            </a:endParaRPr>
          </a:p>
        </p:txBody>
      </p:sp>
      <p:pic>
        <p:nvPicPr>
          <p:cNvPr id="3" name="Picture 2">
            <a:extLst>
              <a:ext uri="{FF2B5EF4-FFF2-40B4-BE49-F238E27FC236}">
                <a16:creationId xmlns:a16="http://schemas.microsoft.com/office/drawing/2014/main" id="{99F14FD2-C91D-06C2-433C-390AC27F36A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19502" y="1471800"/>
            <a:ext cx="5283393" cy="3399222"/>
          </a:xfrm>
          <a:prstGeom prst="rect">
            <a:avLst/>
          </a:prstGeom>
          <a:ln w="28575">
            <a:solidFill>
              <a:schemeClr val="tx2"/>
            </a:solidFill>
          </a:ln>
        </p:spPr>
      </p:pic>
      <p:sp>
        <p:nvSpPr>
          <p:cNvPr id="4" name="TextBox 3">
            <a:extLst>
              <a:ext uri="{FF2B5EF4-FFF2-40B4-BE49-F238E27FC236}">
                <a16:creationId xmlns:a16="http://schemas.microsoft.com/office/drawing/2014/main" id="{C2BAADD3-E6E9-AD9D-B6FF-68CFEE310664}"/>
              </a:ext>
              <a:ext uri="{C183D7F6-B498-43B3-948B-1728B52AA6E4}">
                <adec:decorative xmlns:adec="http://schemas.microsoft.com/office/drawing/2017/decorative" val="1"/>
              </a:ext>
            </a:extLst>
          </p:cNvPr>
          <p:cNvSpPr txBox="1"/>
          <p:nvPr/>
        </p:nvSpPr>
        <p:spPr>
          <a:xfrm>
            <a:off x="100853" y="948018"/>
            <a:ext cx="6993331" cy="400110"/>
          </a:xfrm>
          <a:prstGeom prst="rect">
            <a:avLst/>
          </a:prstGeom>
          <a:noFill/>
        </p:spPr>
        <p:txBody>
          <a:bodyPr wrap="square" rtlCol="0">
            <a:spAutoFit/>
          </a:bodyPr>
          <a:lstStyle/>
          <a:p>
            <a:r>
              <a:rPr lang="en-US" sz="2000" dirty="0">
                <a:solidFill>
                  <a:schemeClr val="tx2"/>
                </a:solidFill>
              </a:rPr>
              <a:t>Enter your info on the chart: grades, # of credits, and school</a:t>
            </a:r>
          </a:p>
        </p:txBody>
      </p:sp>
      <p:sp>
        <p:nvSpPr>
          <p:cNvPr id="2" name="TextBox 1">
            <a:extLst>
              <a:ext uri="{FF2B5EF4-FFF2-40B4-BE49-F238E27FC236}">
                <a16:creationId xmlns:a16="http://schemas.microsoft.com/office/drawing/2014/main" id="{78BC86AE-D042-9C93-C5B3-6408BE0B90B3}"/>
              </a:ext>
              <a:ext uri="{C183D7F6-B498-43B3-948B-1728B52AA6E4}">
                <adec:decorative xmlns:adec="http://schemas.microsoft.com/office/drawing/2017/decorative" val="1"/>
              </a:ext>
            </a:extLst>
          </p:cNvPr>
          <p:cNvSpPr txBox="1"/>
          <p:nvPr/>
        </p:nvSpPr>
        <p:spPr>
          <a:xfrm>
            <a:off x="100853" y="1801350"/>
            <a:ext cx="1138571" cy="830997"/>
          </a:xfrm>
          <a:prstGeom prst="rect">
            <a:avLst/>
          </a:prstGeom>
          <a:noFill/>
        </p:spPr>
        <p:txBody>
          <a:bodyPr wrap="square" rtlCol="0">
            <a:spAutoFit/>
          </a:bodyPr>
          <a:lstStyle/>
          <a:p>
            <a:r>
              <a:rPr lang="en-US" sz="1200" dirty="0">
                <a:solidFill>
                  <a:schemeClr val="tx2"/>
                </a:solidFill>
              </a:rPr>
              <a:t>Read carefully prior to filling out chart</a:t>
            </a:r>
          </a:p>
        </p:txBody>
      </p:sp>
      <p:sp>
        <p:nvSpPr>
          <p:cNvPr id="5" name="Arrow: Right 4">
            <a:extLst>
              <a:ext uri="{FF2B5EF4-FFF2-40B4-BE49-F238E27FC236}">
                <a16:creationId xmlns:a16="http://schemas.microsoft.com/office/drawing/2014/main" id="{6F9E3497-1E90-3643-5B05-01838908755A}"/>
              </a:ext>
              <a:ext uri="{C183D7F6-B498-43B3-948B-1728B52AA6E4}">
                <adec:decorative xmlns:adec="http://schemas.microsoft.com/office/drawing/2017/decorative" val="1"/>
              </a:ext>
            </a:extLst>
          </p:cNvPr>
          <p:cNvSpPr/>
          <p:nvPr/>
        </p:nvSpPr>
        <p:spPr>
          <a:xfrm>
            <a:off x="180934" y="2632347"/>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10" name="CustomShape 1" descr="On nursing application form, there is a quetions asking if you were ever in  a nursing program at another institution">
            <a:extLst>
              <a:ext uri="{C183D7F6-B498-43B3-948B-1728B52AA6E4}">
                <adec:decorative xmlns:adec="http://schemas.microsoft.com/office/drawing/2017/decorative" val="0"/>
              </a:ext>
            </a:extLst>
          </p:cNvPr>
          <p:cNvSpPr/>
          <p:nvPr/>
        </p:nvSpPr>
        <p:spPr>
          <a:xfrm>
            <a:off x="457200" y="329040"/>
            <a:ext cx="6085080" cy="107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dirty="0"/>
          </a:p>
        </p:txBody>
      </p:sp>
      <p:sp>
        <p:nvSpPr>
          <p:cNvPr id="311" name="CustomShape 2">
            <a:extLst>
              <a:ext uri="{C183D7F6-B498-43B3-948B-1728B52AA6E4}">
                <adec:decorative xmlns:adec="http://schemas.microsoft.com/office/drawing/2017/decorative" val="0"/>
              </a:ext>
            </a:extLst>
          </p:cNvPr>
          <p:cNvSpPr>
            <a:spLocks noGrp="1"/>
          </p:cNvSpPr>
          <p:nvPr>
            <p:ph type="title" idx="4294967295"/>
          </p:nvPr>
        </p:nvSpPr>
        <p:spPr>
          <a:xfrm>
            <a:off x="-47880" y="93239"/>
            <a:ext cx="6885098" cy="1321985"/>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 normalizeH="0" baseline="0" noProof="0" dirty="0">
                <a:ln>
                  <a:noFill/>
                </a:ln>
                <a:solidFill>
                  <a:srgbClr val="3F5898"/>
                </a:solidFill>
                <a:effectLst/>
                <a:uLnTx/>
                <a:uFillTx/>
                <a:latin typeface="Calibri"/>
                <a:ea typeface="DejaVu Sans"/>
                <a:cs typeface="+mn-cs"/>
              </a:rPr>
              <a:t>APPLICATION FORM (former program or background) </a:t>
            </a:r>
            <a:endParaRPr kumimoji="0" lang="en-US" sz="4000" b="0" i="0" u="none" strike="noStrike" kern="1200" cap="none" spc="-1" normalizeH="0" baseline="0" noProof="0" dirty="0">
              <a:ln>
                <a:noFill/>
              </a:ln>
              <a:solidFill>
                <a:schemeClr val="tx1"/>
              </a:solidFill>
              <a:effectLst/>
              <a:uLnTx/>
              <a:uFillTx/>
              <a:latin typeface="Arial"/>
              <a:ea typeface="+mn-ea"/>
              <a:cs typeface="+mn-cs"/>
            </a:endParaRPr>
          </a:p>
        </p:txBody>
      </p:sp>
      <p:pic>
        <p:nvPicPr>
          <p:cNvPr id="4" name="Picture 3">
            <a:extLst>
              <a:ext uri="{FF2B5EF4-FFF2-40B4-BE49-F238E27FC236}">
                <a16:creationId xmlns:a16="http://schemas.microsoft.com/office/drawing/2014/main" id="{0C531A63-4DAC-5F31-53C6-62485E7B8CC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4481" y="1722990"/>
            <a:ext cx="6573167" cy="609685"/>
          </a:xfrm>
          <a:prstGeom prst="rect">
            <a:avLst/>
          </a:prstGeom>
          <a:ln w="28575">
            <a:solidFill>
              <a:schemeClr val="tx2"/>
            </a:solidFill>
          </a:ln>
        </p:spPr>
      </p:pic>
      <p:sp>
        <p:nvSpPr>
          <p:cNvPr id="8" name="TextBox 7">
            <a:extLst>
              <a:ext uri="{FF2B5EF4-FFF2-40B4-BE49-F238E27FC236}">
                <a16:creationId xmlns:a16="http://schemas.microsoft.com/office/drawing/2014/main" id="{744D1C0A-614F-533D-F615-3AB9032543E3}"/>
              </a:ext>
              <a:ext uri="{C183D7F6-B498-43B3-948B-1728B52AA6E4}">
                <adec:decorative xmlns:adec="http://schemas.microsoft.com/office/drawing/2017/decorative" val="1"/>
              </a:ext>
            </a:extLst>
          </p:cNvPr>
          <p:cNvSpPr txBox="1"/>
          <p:nvPr/>
        </p:nvSpPr>
        <p:spPr>
          <a:xfrm>
            <a:off x="299340" y="799671"/>
            <a:ext cx="6623450" cy="707886"/>
          </a:xfrm>
          <a:prstGeom prst="rect">
            <a:avLst/>
          </a:prstGeom>
          <a:noFill/>
        </p:spPr>
        <p:txBody>
          <a:bodyPr wrap="square" rtlCol="0">
            <a:spAutoFit/>
          </a:bodyPr>
          <a:lstStyle/>
          <a:p>
            <a:r>
              <a:rPr lang="en-US" sz="2000" dirty="0">
                <a:solidFill>
                  <a:schemeClr val="tx2"/>
                </a:solidFill>
              </a:rPr>
              <a:t>Answer Yes or No – if yes, you must be pre-approved by the Dean of Nursing to submit a nursing application.  </a:t>
            </a:r>
          </a:p>
        </p:txBody>
      </p:sp>
      <p:sp>
        <p:nvSpPr>
          <p:cNvPr id="9" name="TextBox 8">
            <a:extLst>
              <a:ext uri="{FF2B5EF4-FFF2-40B4-BE49-F238E27FC236}">
                <a16:creationId xmlns:a16="http://schemas.microsoft.com/office/drawing/2014/main" id="{94D212B9-19EE-D370-328E-B06756793AAB}"/>
              </a:ext>
              <a:ext uri="{C183D7F6-B498-43B3-948B-1728B52AA6E4}">
                <adec:decorative xmlns:adec="http://schemas.microsoft.com/office/drawing/2017/decorative" val="1"/>
              </a:ext>
            </a:extLst>
          </p:cNvPr>
          <p:cNvSpPr txBox="1"/>
          <p:nvPr/>
        </p:nvSpPr>
        <p:spPr>
          <a:xfrm>
            <a:off x="349623" y="2888883"/>
            <a:ext cx="6573167" cy="1754326"/>
          </a:xfrm>
          <a:prstGeom prst="rect">
            <a:avLst/>
          </a:prstGeom>
          <a:noFill/>
          <a:ln w="28575">
            <a:solidFill>
              <a:schemeClr val="tx2"/>
            </a:solidFill>
          </a:ln>
        </p:spPr>
        <p:txBody>
          <a:bodyPr wrap="square" rtlCol="0">
            <a:spAutoFit/>
          </a:bodyPr>
          <a:lstStyle/>
          <a:p>
            <a:r>
              <a:rPr lang="en-US" sz="1000" dirty="0">
                <a:solidFill>
                  <a:schemeClr val="tx2"/>
                </a:solidFill>
              </a:rPr>
              <a:t>Criminal Background Check Information</a:t>
            </a:r>
          </a:p>
          <a:p>
            <a:endParaRPr lang="en-US" sz="1000" dirty="0">
              <a:ln w="19050">
                <a:solidFill>
                  <a:schemeClr val="accent1"/>
                </a:solidFill>
              </a:ln>
              <a:solidFill>
                <a:schemeClr val="tx2"/>
              </a:solidFill>
            </a:endParaRPr>
          </a:p>
          <a:p>
            <a:r>
              <a:rPr lang="en-US" sz="1000" dirty="0">
                <a:solidFill>
                  <a:schemeClr val="tx2"/>
                </a:solidFill>
              </a:rPr>
              <a:t>__Yes  __ No   I have been arrested in Florida or another state.</a:t>
            </a:r>
          </a:p>
          <a:p>
            <a:r>
              <a:rPr lang="en-US" sz="1000" dirty="0">
                <a:solidFill>
                  <a:schemeClr val="tx2"/>
                </a:solidFill>
              </a:rPr>
              <a:t>     </a:t>
            </a:r>
          </a:p>
          <a:p>
            <a:r>
              <a:rPr lang="en-US" sz="1000" b="1" dirty="0">
                <a:solidFill>
                  <a:schemeClr val="tx2"/>
                </a:solidFill>
              </a:rPr>
              <a:t>If Yes, I have had my background pre-cleared by the Nursing Dept. and I have emailed my signed pre-clearance form to </a:t>
            </a:r>
            <a:r>
              <a:rPr lang="en-US" sz="1000" b="1" dirty="0">
                <a:solidFill>
                  <a:schemeClr val="tx2"/>
                </a:solidFill>
                <a:hlinkClick r:id="rId5">
                  <a:extLst>
                    <a:ext uri="{A12FA001-AC4F-418D-AE19-62706E023703}">
                      <ahyp:hlinkClr xmlns:ahyp="http://schemas.microsoft.com/office/drawing/2018/hyperlinkcolor" val="tx"/>
                    </a:ext>
                  </a:extLst>
                </a:hlinkClick>
              </a:rPr>
              <a:t>nursing@seminolestate.edu</a:t>
            </a:r>
            <a:r>
              <a:rPr lang="en-US" sz="1000" b="1" dirty="0">
                <a:solidFill>
                  <a:schemeClr val="tx2"/>
                </a:solidFill>
              </a:rPr>
              <a:t> prior to submitting this application.</a:t>
            </a:r>
            <a:r>
              <a:rPr lang="en-US" sz="1000" dirty="0">
                <a:solidFill>
                  <a:schemeClr val="tx2"/>
                </a:solidFill>
              </a:rPr>
              <a:t>  If you have not been previously cleared, you will need to do this prior to submitting a nursing application.  It is an extensive process that can take 3+ months to complete.  </a:t>
            </a:r>
            <a:r>
              <a:rPr lang="en-US" sz="1000" u="sng" dirty="0">
                <a:solidFill>
                  <a:schemeClr val="tx2"/>
                </a:solidFill>
              </a:rPr>
              <a:t>If you have not been previously cleared, your application will not be processed.</a:t>
            </a:r>
            <a:r>
              <a:rPr lang="en-US" sz="1000" dirty="0">
                <a:solidFill>
                  <a:schemeClr val="tx2"/>
                </a:solidFill>
              </a:rPr>
              <a:t>  Please contact </a:t>
            </a:r>
            <a:r>
              <a:rPr lang="en-US" sz="1000" dirty="0">
                <a:solidFill>
                  <a:schemeClr val="tx2"/>
                </a:solidFill>
                <a:hlinkClick r:id="rId6">
                  <a:extLst>
                    <a:ext uri="{A12FA001-AC4F-418D-AE19-62706E023703}">
                      <ahyp:hlinkClr xmlns:ahyp="http://schemas.microsoft.com/office/drawing/2018/hyperlinkcolor" val="tx"/>
                    </a:ext>
                  </a:extLst>
                </a:hlinkClick>
              </a:rPr>
              <a:t>nursingclearance@seminolestate.edu</a:t>
            </a:r>
            <a:r>
              <a:rPr lang="en-US" sz="1000" dirty="0">
                <a:solidFill>
                  <a:schemeClr val="tx2"/>
                </a:solidFill>
              </a:rPr>
              <a:t> for specific instructions.  </a:t>
            </a:r>
          </a:p>
          <a:p>
            <a:endParaRPr lang="en-US" dirty="0"/>
          </a:p>
        </p:txBody>
      </p:sp>
    </p:spTree>
    <p:extLst>
      <p:ext uri="{BB962C8B-B14F-4D97-AF65-F5344CB8AC3E}">
        <p14:creationId xmlns:p14="http://schemas.microsoft.com/office/powerpoint/2010/main" val="2187850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00" name="CustomShape 1"/>
          <p:cNvSpPr>
            <a:spLocks noGrp="1"/>
          </p:cNvSpPr>
          <p:nvPr>
            <p:ph type="title" idx="4294967295"/>
          </p:nvPr>
        </p:nvSpPr>
        <p:spPr>
          <a:xfrm>
            <a:off x="357480" y="200880"/>
            <a:ext cx="8228520" cy="1141920"/>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 normalizeH="0" baseline="0" noProof="0" dirty="0">
                <a:ln>
                  <a:noFill/>
                </a:ln>
                <a:solidFill>
                  <a:srgbClr val="FFFFFF"/>
                </a:solidFill>
                <a:effectLst/>
                <a:uLnTx/>
                <a:uFillTx/>
                <a:latin typeface="Calibri"/>
                <a:ea typeface="DejaVu Sans"/>
                <a:cs typeface="+mn-cs"/>
              </a:rPr>
              <a:t>ZOOM  Procedures</a:t>
            </a:r>
            <a:endParaRPr kumimoji="0" lang="en-US" sz="5400" b="0" i="0" u="none" strike="noStrike" kern="1200" cap="none" spc="-1" normalizeH="0" baseline="0" noProof="0" dirty="0">
              <a:ln>
                <a:noFill/>
              </a:ln>
              <a:solidFill>
                <a:schemeClr val="tx1"/>
              </a:solidFill>
              <a:effectLst/>
              <a:uLnTx/>
              <a:uFillTx/>
              <a:latin typeface="Arial"/>
              <a:ea typeface="+mn-ea"/>
              <a:cs typeface="+mn-cs"/>
            </a:endParaRPr>
          </a:p>
        </p:txBody>
      </p:sp>
      <p:sp>
        <p:nvSpPr>
          <p:cNvPr id="201" name="CustomShape 2"/>
          <p:cNvSpPr/>
          <p:nvPr/>
        </p:nvSpPr>
        <p:spPr>
          <a:xfrm>
            <a:off x="431439" y="1725363"/>
            <a:ext cx="8449200" cy="3351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nSpc>
                <a:spcPct val="100000"/>
              </a:lnSpc>
              <a:spcBef>
                <a:spcPts val="561"/>
              </a:spcBef>
              <a:buClr>
                <a:srgbClr val="3F5898"/>
              </a:buClr>
              <a:buFont typeface="Arial"/>
              <a:buChar char="•"/>
            </a:pPr>
            <a:r>
              <a:rPr lang="en-US" sz="2800" b="0" strike="noStrike" spc="-1" dirty="0">
                <a:solidFill>
                  <a:srgbClr val="3F5898"/>
                </a:solidFill>
                <a:latin typeface="Calibri"/>
                <a:ea typeface="DejaVu Sans"/>
              </a:rPr>
              <a:t>Please stay “muted” during webinar</a:t>
            </a:r>
            <a:endParaRPr lang="en-US" sz="2800" b="0" strike="noStrike" spc="-1" dirty="0">
              <a:latin typeface="Arial"/>
            </a:endParaRPr>
          </a:p>
          <a:p>
            <a:pPr marL="343080" indent="-342000">
              <a:lnSpc>
                <a:spcPct val="100000"/>
              </a:lnSpc>
              <a:spcBef>
                <a:spcPts val="561"/>
              </a:spcBef>
              <a:buClr>
                <a:srgbClr val="3F5898"/>
              </a:buClr>
              <a:buFont typeface="Arial"/>
              <a:buChar char="•"/>
            </a:pPr>
            <a:r>
              <a:rPr lang="en-US" sz="2800" b="0" strike="noStrike" spc="-1" dirty="0">
                <a:solidFill>
                  <a:srgbClr val="3F5898"/>
                </a:solidFill>
                <a:latin typeface="Calibri"/>
                <a:ea typeface="DejaVu Sans"/>
              </a:rPr>
              <a:t>At the end of the webinar, use the “hand raising” control to raise your hand to ask a question. </a:t>
            </a:r>
            <a:endParaRPr lang="en-US" sz="2800" b="0" strike="noStrike" spc="-1" dirty="0">
              <a:latin typeface="Arial"/>
            </a:endParaRPr>
          </a:p>
          <a:p>
            <a:pPr marL="343080" indent="-342000">
              <a:lnSpc>
                <a:spcPct val="100000"/>
              </a:lnSpc>
              <a:spcBef>
                <a:spcPts val="561"/>
              </a:spcBef>
              <a:buClr>
                <a:srgbClr val="3F5898"/>
              </a:buClr>
              <a:buFont typeface="Arial"/>
              <a:buChar char="•"/>
            </a:pPr>
            <a:r>
              <a:rPr lang="en-US" sz="2800" b="0" strike="noStrike" spc="-1" dirty="0">
                <a:solidFill>
                  <a:srgbClr val="3F5898"/>
                </a:solidFill>
                <a:latin typeface="Calibri"/>
                <a:ea typeface="DejaVu Sans"/>
              </a:rPr>
              <a:t>When your name is called, “unmute” yourself</a:t>
            </a:r>
            <a:r>
              <a:rPr lang="en-US" sz="2800" spc="-1" dirty="0">
                <a:latin typeface="Arial"/>
              </a:rPr>
              <a:t>. </a:t>
            </a:r>
            <a:r>
              <a:rPr lang="en-US" sz="2800" b="0" strike="noStrike" spc="-1" dirty="0">
                <a:solidFill>
                  <a:srgbClr val="3F5898"/>
                </a:solidFill>
                <a:latin typeface="Calibri"/>
                <a:ea typeface="DejaVu Sans"/>
              </a:rPr>
              <a:t>After your question is answered, lower your hand and “mute” yourself</a:t>
            </a:r>
          </a:p>
          <a:p>
            <a:pPr marL="343080" indent="-342000">
              <a:lnSpc>
                <a:spcPct val="100000"/>
              </a:lnSpc>
              <a:spcBef>
                <a:spcPts val="561"/>
              </a:spcBef>
              <a:buClr>
                <a:srgbClr val="3F5898"/>
              </a:buClr>
              <a:buFont typeface="Arial"/>
              <a:buChar char="•"/>
            </a:pPr>
            <a:r>
              <a:rPr lang="en-US" sz="2800" spc="-1" dirty="0">
                <a:solidFill>
                  <a:srgbClr val="3F5898"/>
                </a:solidFill>
                <a:latin typeface="Calibri"/>
              </a:rPr>
              <a:t>We will not be using the CHAT feature</a:t>
            </a:r>
            <a:endParaRPr lang="en-US" sz="2800" b="0" strike="noStrike" spc="-1" dirty="0">
              <a:latin typeface="Arial"/>
            </a:endParaRPr>
          </a:p>
          <a:p>
            <a:pPr marL="1080">
              <a:lnSpc>
                <a:spcPct val="100000"/>
              </a:lnSpc>
              <a:spcBef>
                <a:spcPts val="561"/>
              </a:spcBef>
              <a:buClr>
                <a:srgbClr val="3F5898"/>
              </a:buClr>
            </a:pPr>
            <a:endParaRPr lang="en-US" sz="2800" b="0" strike="noStrike" spc="-1" dirty="0">
              <a:latin typeface="Arial"/>
            </a:endParaRPr>
          </a:p>
          <a:p>
            <a:pPr>
              <a:lnSpc>
                <a:spcPct val="100000"/>
              </a:lnSpc>
              <a:spcBef>
                <a:spcPts val="561"/>
              </a:spcBef>
              <a:tabLst>
                <a:tab pos="0" algn="l"/>
              </a:tabLst>
            </a:pPr>
            <a:endParaRPr lang="en-US" sz="2800" b="0" strike="noStrike" spc="-1" dirty="0">
              <a:latin typeface="Arial"/>
            </a:endParaRPr>
          </a:p>
          <a:p>
            <a:pPr>
              <a:lnSpc>
                <a:spcPct val="100000"/>
              </a:lnSpc>
              <a:spcBef>
                <a:spcPts val="561"/>
              </a:spcBef>
              <a:tabLst>
                <a:tab pos="0" algn="l"/>
              </a:tabLst>
            </a:pPr>
            <a:endParaRPr lang="en-US" sz="2800" b="0" strike="noStrike" spc="-1" dirty="0">
              <a:latin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45" name="CustomShape 1"/>
          <p:cNvSpPr>
            <a:spLocks noGrp="1"/>
          </p:cNvSpPr>
          <p:nvPr>
            <p:ph type="title" idx="4294967295"/>
          </p:nvPr>
        </p:nvSpPr>
        <p:spPr>
          <a:xfrm>
            <a:off x="244852" y="-13001"/>
            <a:ext cx="8228520" cy="1235090"/>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4400" b="1" i="0" u="none" strike="noStrike" kern="1200" cap="none" spc="-1" normalizeH="0" baseline="0" noProof="0" dirty="0">
                <a:ln>
                  <a:noFill/>
                </a:ln>
                <a:solidFill>
                  <a:srgbClr val="00529B"/>
                </a:solidFill>
                <a:effectLst/>
                <a:uLnTx/>
                <a:uFillTx/>
                <a:latin typeface="Calibri"/>
                <a:ea typeface="DejaVu Sans"/>
                <a:cs typeface="+mn-cs"/>
              </a:rPr>
              <a:t>How to Apply</a:t>
            </a: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4400" b="1" i="0" u="none" strike="noStrike" kern="1200" cap="none" spc="-1" normalizeH="0" baseline="0" noProof="0" dirty="0">
                <a:ln>
                  <a:noFill/>
                </a:ln>
                <a:solidFill>
                  <a:srgbClr val="00529B"/>
                </a:solidFill>
                <a:effectLst/>
                <a:uLnTx/>
                <a:uFillTx/>
                <a:latin typeface="Calibri"/>
                <a:ea typeface="DejaVu Sans"/>
                <a:cs typeface="+mn-cs"/>
              </a:rPr>
              <a:t>To the Concurrent Program?</a:t>
            </a:r>
            <a:endParaRPr kumimoji="0" lang="en-US" sz="4400" b="0" i="0" u="none" strike="noStrike" kern="1200" cap="none" spc="-1" normalizeH="0" baseline="0" noProof="0" dirty="0">
              <a:ln>
                <a:noFill/>
              </a:ln>
              <a:solidFill>
                <a:schemeClr val="tx1"/>
              </a:solidFill>
              <a:effectLst/>
              <a:uLnTx/>
              <a:uFillTx/>
              <a:latin typeface="Arial"/>
              <a:ea typeface="+mn-ea"/>
              <a:cs typeface="+mn-cs"/>
            </a:endParaRPr>
          </a:p>
        </p:txBody>
      </p:sp>
      <p:sp>
        <p:nvSpPr>
          <p:cNvPr id="346" name="CustomShape 2" descr="Students must be admitted to UCF and SSC to apply to the concurrent program. Students must also submit a nursing application to both institutions"/>
          <p:cNvSpPr/>
          <p:nvPr/>
        </p:nvSpPr>
        <p:spPr>
          <a:xfrm>
            <a:off x="122400" y="1689840"/>
            <a:ext cx="8881560" cy="336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9000"/>
          </a:bodyPr>
          <a:lstStyle/>
          <a:p>
            <a:pPr marL="343080" indent="-342000">
              <a:lnSpc>
                <a:spcPct val="90000"/>
              </a:lnSpc>
              <a:spcBef>
                <a:spcPts val="641"/>
              </a:spcBef>
              <a:buClr>
                <a:srgbClr val="00529B"/>
              </a:buClr>
              <a:buFont typeface="Arial"/>
              <a:buChar char="•"/>
            </a:pPr>
            <a:endParaRPr lang="en-US" sz="2800" b="0" strike="noStrike" spc="-1" dirty="0">
              <a:latin typeface="Arial"/>
            </a:endParaRPr>
          </a:p>
        </p:txBody>
      </p:sp>
      <p:sp>
        <p:nvSpPr>
          <p:cNvPr id="2" name="TextBox 1">
            <a:extLst>
              <a:ext uri="{FF2B5EF4-FFF2-40B4-BE49-F238E27FC236}">
                <a16:creationId xmlns:a16="http://schemas.microsoft.com/office/drawing/2014/main" id="{68747ACC-FAD7-41A8-AB21-81152F6D1E6E}"/>
              </a:ext>
            </a:extLst>
          </p:cNvPr>
          <p:cNvSpPr txBox="1"/>
          <p:nvPr/>
        </p:nvSpPr>
        <p:spPr>
          <a:xfrm>
            <a:off x="571961" y="1624995"/>
            <a:ext cx="8070423" cy="3427605"/>
          </a:xfrm>
          <a:prstGeom prst="rect">
            <a:avLst/>
          </a:prstGeom>
          <a:noFill/>
        </p:spPr>
        <p:txBody>
          <a:bodyPr wrap="square" rtlCol="0">
            <a:spAutoFit/>
          </a:bodyPr>
          <a:lstStyle/>
          <a:p>
            <a:pPr marL="343080" marR="0" lvl="0" indent="-342000" algn="l" defTabSz="914400" rtl="0" eaLnBrk="1" fontAlgn="auto" latinLnBrk="0" hangingPunct="1">
              <a:lnSpc>
                <a:spcPct val="90000"/>
              </a:lnSpc>
              <a:spcBef>
                <a:spcPts val="641"/>
              </a:spcBef>
              <a:spcAft>
                <a:spcPts val="0"/>
              </a:spcAft>
              <a:buClr>
                <a:srgbClr val="00529B"/>
              </a:buClr>
              <a:buSzTx/>
              <a:buFont typeface="Arial"/>
              <a:buChar char="•"/>
              <a:tabLst/>
              <a:defRPr/>
            </a:pPr>
            <a:r>
              <a:rPr kumimoji="0" lang="en-US" sz="2800" b="0" i="0" u="none" strike="noStrike" kern="1200" cap="none" spc="-1" normalizeH="0" baseline="0" noProof="0" dirty="0">
                <a:ln>
                  <a:noFill/>
                </a:ln>
                <a:solidFill>
                  <a:srgbClr val="00529B"/>
                </a:solidFill>
                <a:effectLst/>
                <a:uLnTx/>
                <a:uFillTx/>
                <a:latin typeface="Calibri"/>
                <a:ea typeface="DejaVu Sans"/>
              </a:rPr>
              <a:t>Must be accepted to both SSC and UCF</a:t>
            </a:r>
          </a:p>
          <a:p>
            <a:pPr marL="343080" marR="0" lvl="0" indent="-342000" algn="l" defTabSz="914400" rtl="0" eaLnBrk="1" fontAlgn="auto" latinLnBrk="0" hangingPunct="1">
              <a:lnSpc>
                <a:spcPct val="90000"/>
              </a:lnSpc>
              <a:spcBef>
                <a:spcPts val="641"/>
              </a:spcBef>
              <a:spcAft>
                <a:spcPts val="0"/>
              </a:spcAft>
              <a:buClr>
                <a:srgbClr val="00529B"/>
              </a:buClr>
              <a:buSzTx/>
              <a:buFont typeface="Arial"/>
              <a:buChar char="•"/>
              <a:tabLst/>
              <a:defRPr/>
            </a:pPr>
            <a:r>
              <a:rPr lang="en-US" sz="2800" spc="-1" dirty="0">
                <a:solidFill>
                  <a:srgbClr val="00529B"/>
                </a:solidFill>
                <a:latin typeface="Calibri"/>
                <a:ea typeface="DejaVu Sans"/>
              </a:rPr>
              <a:t>Must submit </a:t>
            </a:r>
            <a:r>
              <a:rPr kumimoji="0" lang="en-US" sz="2800" b="1" i="0" u="sng" strike="noStrike" kern="1200" cap="none" spc="-1" normalizeH="0" baseline="0" noProof="0" dirty="0">
                <a:ln>
                  <a:noFill/>
                </a:ln>
                <a:solidFill>
                  <a:srgbClr val="00529B"/>
                </a:solidFill>
                <a:effectLst/>
                <a:uLnTx/>
                <a:uFillTx/>
                <a:latin typeface="Calibri"/>
                <a:ea typeface="DejaVu Sans"/>
              </a:rPr>
              <a:t>TWO</a:t>
            </a:r>
            <a:r>
              <a:rPr kumimoji="0" lang="en-US" sz="2800" b="0" i="0" u="none" strike="noStrike" kern="1200" cap="none" spc="-1" normalizeH="0" baseline="0" noProof="0" dirty="0">
                <a:ln>
                  <a:noFill/>
                </a:ln>
                <a:solidFill>
                  <a:srgbClr val="00529B"/>
                </a:solidFill>
                <a:effectLst/>
                <a:uLnTx/>
                <a:uFillTx/>
                <a:latin typeface="Calibri"/>
                <a:ea typeface="DejaVu Sans"/>
              </a:rPr>
              <a:t> nursing applications</a:t>
            </a:r>
          </a:p>
          <a:p>
            <a:pPr marL="0" marR="0" lvl="0" indent="0" algn="l" defTabSz="914400" rtl="0" eaLnBrk="1" fontAlgn="auto" latinLnBrk="0" hangingPunct="1">
              <a:lnSpc>
                <a:spcPct val="100000"/>
              </a:lnSpc>
              <a:spcBef>
                <a:spcPts val="360"/>
              </a:spcBef>
              <a:spcAft>
                <a:spcPts val="0"/>
              </a:spcAft>
              <a:buClrTx/>
              <a:buSzTx/>
              <a:buFontTx/>
              <a:buNone/>
              <a:tabLst>
                <a:tab pos="0" algn="l"/>
              </a:tabLst>
              <a:defRPr/>
            </a:pPr>
            <a:r>
              <a:rPr kumimoji="0" lang="en-US" sz="1800" b="0" i="0" u="sng" strike="noStrike" kern="1200" cap="none" spc="-1" normalizeH="0" baseline="0" noProof="0" dirty="0">
                <a:ln>
                  <a:noFill/>
                </a:ln>
                <a:solidFill>
                  <a:srgbClr val="00529B"/>
                </a:solidFill>
                <a:effectLst/>
                <a:uLnTx/>
                <a:uFillTx/>
                <a:latin typeface="Calibri"/>
                <a:ea typeface="DejaVu Sans"/>
              </a:rPr>
              <a:t>	</a:t>
            </a:r>
          </a:p>
          <a:p>
            <a:pPr marL="0" marR="0" lvl="0" indent="0" algn="l" defTabSz="914400" rtl="0" eaLnBrk="1" fontAlgn="auto" latinLnBrk="0" hangingPunct="1">
              <a:lnSpc>
                <a:spcPct val="100000"/>
              </a:lnSpc>
              <a:spcBef>
                <a:spcPts val="360"/>
              </a:spcBef>
              <a:spcAft>
                <a:spcPts val="0"/>
              </a:spcAft>
              <a:buClrTx/>
              <a:buSzTx/>
              <a:buFontTx/>
              <a:buNone/>
              <a:tabLst>
                <a:tab pos="0" algn="l"/>
              </a:tabLst>
              <a:defRPr/>
            </a:pPr>
            <a:r>
              <a:rPr kumimoji="0" lang="en-US" sz="2000" b="0" i="0" u="sng" strike="noStrike" kern="1200" cap="none" spc="-1" normalizeH="0" baseline="0" noProof="0" dirty="0">
                <a:ln>
                  <a:noFill/>
                </a:ln>
                <a:solidFill>
                  <a:srgbClr val="00529B"/>
                </a:solidFill>
                <a:effectLst/>
                <a:uLnTx/>
                <a:uFillTx/>
                <a:latin typeface="Calibri"/>
                <a:ea typeface="DejaVu Sans"/>
              </a:rPr>
              <a:t>College Admission</a:t>
            </a:r>
            <a:r>
              <a:rPr kumimoji="0" lang="en-US" sz="2000" b="0" i="0" strike="noStrike" kern="1200" cap="none" spc="-1" normalizeH="0" baseline="0" noProof="0" dirty="0">
                <a:ln>
                  <a:noFill/>
                </a:ln>
                <a:solidFill>
                  <a:srgbClr val="00529B"/>
                </a:solidFill>
                <a:effectLst/>
                <a:uLnTx/>
                <a:uFillTx/>
                <a:latin typeface="Calibri"/>
                <a:ea typeface="DejaVu Sans"/>
              </a:rPr>
              <a:t> (</a:t>
            </a:r>
            <a:r>
              <a:rPr lang="en-US" sz="2000" spc="-1" dirty="0">
                <a:solidFill>
                  <a:srgbClr val="00529B"/>
                </a:solidFill>
                <a:latin typeface="Calibri"/>
                <a:ea typeface="DejaVu Sans"/>
              </a:rPr>
              <a:t>apply </a:t>
            </a:r>
            <a:r>
              <a:rPr kumimoji="0" lang="en-US" sz="2000" b="0" i="0" strike="noStrike" kern="1200" cap="none" spc="-1" normalizeH="0" baseline="0" noProof="0" dirty="0">
                <a:ln>
                  <a:noFill/>
                </a:ln>
                <a:solidFill>
                  <a:srgbClr val="00529B"/>
                </a:solidFill>
                <a:effectLst/>
                <a:uLnTx/>
                <a:uFillTx/>
                <a:latin typeface="Calibri"/>
                <a:ea typeface="DejaVu Sans"/>
              </a:rPr>
              <a:t>3 mo</a:t>
            </a:r>
            <a:r>
              <a:rPr lang="en-US" sz="2000" spc="-1" dirty="0">
                <a:solidFill>
                  <a:srgbClr val="00529B"/>
                </a:solidFill>
                <a:latin typeface="Calibri"/>
                <a:ea typeface="DejaVu Sans"/>
              </a:rPr>
              <a:t>nths p</a:t>
            </a:r>
            <a:r>
              <a:rPr kumimoji="0" lang="en-US" sz="2000" b="0" i="0" strike="noStrike" kern="1200" cap="none" spc="-1" normalizeH="0" baseline="0" noProof="0" dirty="0">
                <a:ln>
                  <a:noFill/>
                </a:ln>
                <a:solidFill>
                  <a:srgbClr val="00529B"/>
                </a:solidFill>
                <a:effectLst/>
                <a:uLnTx/>
                <a:uFillTx/>
                <a:latin typeface="Calibri"/>
                <a:ea typeface="DejaVu Sans"/>
              </a:rPr>
              <a:t>rior to submitting a nursing application)</a:t>
            </a:r>
            <a:endParaRPr kumimoji="0" lang="en-US" sz="2000" b="0" i="0" strike="noStrike" kern="1200" cap="none" spc="-1" normalizeH="0" baseline="0" noProof="0" dirty="0">
              <a:ln>
                <a:noFill/>
              </a:ln>
              <a:solidFill>
                <a:prstClr val="black"/>
              </a:solidFill>
              <a:effectLst/>
              <a:uLnTx/>
              <a:uFillTx/>
              <a:latin typeface="Arial"/>
            </a:endParaRPr>
          </a:p>
          <a:p>
            <a:pPr marL="457200" marR="0" lvl="0" indent="-456120" algn="l" defTabSz="914400" rtl="0" eaLnBrk="1" fontAlgn="auto" latinLnBrk="0" hangingPunct="1">
              <a:lnSpc>
                <a:spcPct val="100000"/>
              </a:lnSpc>
              <a:spcBef>
                <a:spcPts val="360"/>
              </a:spcBef>
              <a:spcAft>
                <a:spcPts val="0"/>
              </a:spcAft>
              <a:buClr>
                <a:srgbClr val="00529B"/>
              </a:buClr>
              <a:buSzTx/>
              <a:buFont typeface="Arial"/>
              <a:buAutoNum type="arabicPeriod"/>
              <a:tabLst>
                <a:tab pos="0" algn="l"/>
              </a:tabLst>
              <a:defRPr/>
            </a:pPr>
            <a:r>
              <a:rPr kumimoji="0" lang="en-US" sz="2000" b="0" i="0" u="none" strike="noStrike" kern="1200" cap="none" spc="-1" normalizeH="0" baseline="0" noProof="0" dirty="0">
                <a:ln>
                  <a:noFill/>
                </a:ln>
                <a:solidFill>
                  <a:srgbClr val="00529B"/>
                </a:solidFill>
                <a:effectLst/>
                <a:uLnTx/>
                <a:uFillTx/>
                <a:latin typeface="Calibri"/>
                <a:ea typeface="DejaVu Sans"/>
              </a:rPr>
              <a:t>Seminole State College</a:t>
            </a:r>
            <a:endParaRPr kumimoji="0" lang="en-US" sz="2000" b="0" i="0" u="none" strike="noStrike" kern="1200" cap="none" spc="-1" normalizeH="0" baseline="0" noProof="0" dirty="0">
              <a:ln>
                <a:noFill/>
              </a:ln>
              <a:solidFill>
                <a:prstClr val="black"/>
              </a:solidFill>
              <a:effectLst/>
              <a:uLnTx/>
              <a:uFillTx/>
              <a:latin typeface="Arial"/>
            </a:endParaRPr>
          </a:p>
          <a:p>
            <a:pPr marL="457200" marR="0" lvl="0" indent="-456120" algn="l" defTabSz="914400" rtl="0" eaLnBrk="1" fontAlgn="auto" latinLnBrk="0" hangingPunct="1">
              <a:lnSpc>
                <a:spcPct val="100000"/>
              </a:lnSpc>
              <a:spcBef>
                <a:spcPts val="360"/>
              </a:spcBef>
              <a:spcAft>
                <a:spcPts val="0"/>
              </a:spcAft>
              <a:buClr>
                <a:srgbClr val="00529B"/>
              </a:buClr>
              <a:buSzTx/>
              <a:buFont typeface="Arial"/>
              <a:buAutoNum type="arabicPeriod"/>
              <a:tabLst>
                <a:tab pos="0" algn="l"/>
              </a:tabLst>
              <a:defRPr/>
            </a:pPr>
            <a:r>
              <a:rPr kumimoji="0" lang="en-US" sz="2000" b="0" i="0" u="none" strike="noStrike" kern="1200" cap="none" spc="-1" normalizeH="0" baseline="0" noProof="0" dirty="0">
                <a:ln>
                  <a:noFill/>
                </a:ln>
                <a:solidFill>
                  <a:srgbClr val="00529B"/>
                </a:solidFill>
                <a:effectLst/>
                <a:uLnTx/>
                <a:uFillTx/>
                <a:latin typeface="Calibri"/>
                <a:ea typeface="DejaVu Sans"/>
              </a:rPr>
              <a:t>UCF</a:t>
            </a:r>
            <a:endParaRPr kumimoji="0" lang="en-US" sz="20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360"/>
              </a:spcBef>
              <a:spcAft>
                <a:spcPts val="0"/>
              </a:spcAft>
              <a:buClrTx/>
              <a:buSzTx/>
              <a:buFontTx/>
              <a:buNone/>
              <a:tabLst>
                <a:tab pos="0" algn="l"/>
              </a:tabLst>
              <a:defRPr/>
            </a:pPr>
            <a:r>
              <a:rPr kumimoji="0" lang="en-US" sz="2000" b="0" i="0" u="sng" strike="noStrike" kern="1200" cap="none" spc="-1" normalizeH="0" baseline="0" noProof="0" dirty="0">
                <a:ln>
                  <a:noFill/>
                </a:ln>
                <a:solidFill>
                  <a:srgbClr val="00529B"/>
                </a:solidFill>
                <a:effectLst/>
                <a:uLnTx/>
                <a:uFillTx/>
                <a:latin typeface="Calibri"/>
                <a:ea typeface="DejaVu Sans"/>
              </a:rPr>
              <a:t>Nursing Application </a:t>
            </a:r>
            <a:r>
              <a:rPr kumimoji="0" lang="en-US" sz="2000" b="0" i="0" strike="noStrike" kern="1200" cap="none" spc="-1" normalizeH="0" baseline="0" noProof="0" dirty="0">
                <a:ln>
                  <a:noFill/>
                </a:ln>
                <a:solidFill>
                  <a:srgbClr val="00529B"/>
                </a:solidFill>
                <a:effectLst/>
                <a:uLnTx/>
                <a:uFillTx/>
                <a:latin typeface="Calibri"/>
                <a:ea typeface="DejaVu Sans"/>
              </a:rPr>
              <a:t>(apply during application window)</a:t>
            </a:r>
            <a:endParaRPr kumimoji="0" lang="en-US" sz="2000" b="0" i="0" strike="noStrike" kern="1200" cap="none" spc="-1" normalizeH="0" baseline="0" noProof="0" dirty="0">
              <a:ln>
                <a:noFill/>
              </a:ln>
              <a:solidFill>
                <a:prstClr val="black"/>
              </a:solidFill>
              <a:effectLst/>
              <a:uLnTx/>
              <a:uFillTx/>
              <a:latin typeface="Arial"/>
            </a:endParaRPr>
          </a:p>
          <a:p>
            <a:pPr marL="457200" marR="0" lvl="0" indent="-456120" algn="l" defTabSz="914400" rtl="0" eaLnBrk="1" fontAlgn="auto" latinLnBrk="0" hangingPunct="1">
              <a:lnSpc>
                <a:spcPct val="100000"/>
              </a:lnSpc>
              <a:spcBef>
                <a:spcPts val="360"/>
              </a:spcBef>
              <a:spcAft>
                <a:spcPts val="0"/>
              </a:spcAft>
              <a:buClr>
                <a:srgbClr val="00529B"/>
              </a:buClr>
              <a:buSzTx/>
              <a:buFont typeface="Arial"/>
              <a:buAutoNum type="arabicPeriod"/>
              <a:tabLst>
                <a:tab pos="0" algn="l"/>
              </a:tabLst>
              <a:defRPr/>
            </a:pPr>
            <a:r>
              <a:rPr kumimoji="0" lang="en-US" sz="2000" b="0" i="0" u="none" strike="noStrike" kern="1200" cap="none" spc="-1" normalizeH="0" baseline="0" noProof="0" dirty="0">
                <a:ln>
                  <a:noFill/>
                </a:ln>
                <a:solidFill>
                  <a:srgbClr val="00529B"/>
                </a:solidFill>
                <a:effectLst/>
                <a:uLnTx/>
                <a:uFillTx/>
                <a:latin typeface="Calibri"/>
                <a:ea typeface="DejaVu Sans"/>
              </a:rPr>
              <a:t>Seminole State College </a:t>
            </a:r>
            <a:r>
              <a:rPr lang="en-US" sz="2000" spc="-1" dirty="0">
                <a:solidFill>
                  <a:srgbClr val="00529B"/>
                </a:solidFill>
                <a:latin typeface="Calibri"/>
                <a:ea typeface="DejaVu Sans"/>
              </a:rPr>
              <a:t>(online)</a:t>
            </a:r>
            <a:endParaRPr kumimoji="0" lang="en-US" sz="2000" b="0" i="0" u="none" strike="noStrike" kern="1200" cap="none" spc="-1" normalizeH="0" baseline="0" noProof="0" dirty="0">
              <a:ln>
                <a:noFill/>
              </a:ln>
              <a:solidFill>
                <a:prstClr val="black"/>
              </a:solidFill>
              <a:effectLst/>
              <a:uLnTx/>
              <a:uFillTx/>
              <a:latin typeface="Arial"/>
            </a:endParaRPr>
          </a:p>
          <a:p>
            <a:pPr marL="457200" marR="0" lvl="0" indent="-456120" algn="l" defTabSz="914400" rtl="0" eaLnBrk="1" fontAlgn="auto" latinLnBrk="0" hangingPunct="1">
              <a:lnSpc>
                <a:spcPct val="100000"/>
              </a:lnSpc>
              <a:spcBef>
                <a:spcPts val="360"/>
              </a:spcBef>
              <a:spcAft>
                <a:spcPts val="0"/>
              </a:spcAft>
              <a:buClr>
                <a:srgbClr val="00529B"/>
              </a:buClr>
              <a:buSzTx/>
              <a:buFont typeface="Arial"/>
              <a:buAutoNum type="arabicPeriod"/>
              <a:tabLst>
                <a:tab pos="0" algn="l"/>
              </a:tabLst>
              <a:defRPr/>
            </a:pPr>
            <a:r>
              <a:rPr kumimoji="0" lang="en-US" sz="2000" b="0" i="0" u="none" strike="noStrike" kern="1200" cap="none" spc="-1" normalizeH="0" baseline="0" noProof="0" dirty="0">
                <a:ln>
                  <a:noFill/>
                </a:ln>
                <a:solidFill>
                  <a:srgbClr val="00529B"/>
                </a:solidFill>
                <a:effectLst/>
                <a:uLnTx/>
                <a:uFillTx/>
                <a:latin typeface="Calibri"/>
                <a:ea typeface="DejaVu Sans"/>
              </a:rPr>
              <a:t>UCF (online)</a:t>
            </a:r>
            <a:endParaRPr lang="en-US" sz="3200" spc="-1" dirty="0">
              <a:solidFill>
                <a:srgbClr val="00529B"/>
              </a:solidFill>
              <a:latin typeface="Calibri"/>
            </a:endParaRPr>
          </a:p>
        </p:txBody>
      </p:sp>
    </p:spTree>
    <p:extLst>
      <p:ext uri="{BB962C8B-B14F-4D97-AF65-F5344CB8AC3E}">
        <p14:creationId xmlns:p14="http://schemas.microsoft.com/office/powerpoint/2010/main" val="39270237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10280"/>
            <a:ext cx="8579095"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 name="CustomShape 1"/>
          <p:cNvSpPr>
            <a:spLocks noGrp="1"/>
          </p:cNvSpPr>
          <p:nvPr>
            <p:ph type="title" idx="4294967295"/>
          </p:nvPr>
        </p:nvSpPr>
        <p:spPr>
          <a:xfrm>
            <a:off x="409763" y="325158"/>
            <a:ext cx="8354890" cy="697836"/>
          </a:xfrm>
          <a:prstGeom prst="rect">
            <a:avLst/>
          </a:prstGeom>
          <a:noFill/>
          <a:ln>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600"/>
              </a:spcAft>
              <a:buClrTx/>
              <a:buSzTx/>
              <a:buFontTx/>
              <a:buNone/>
              <a:tabLst>
                <a:tab pos="0" algn="l"/>
              </a:tabLst>
              <a:defRPr/>
            </a:pPr>
            <a:r>
              <a:rPr kumimoji="0" lang="en-US" sz="3500" b="1" i="0" u="none" strike="noStrike" kern="1200" cap="none" spc="-1" normalizeH="0" baseline="0" noProof="0" dirty="0">
                <a:ln>
                  <a:noFill/>
                </a:ln>
                <a:solidFill>
                  <a:srgbClr val="FFFFFF"/>
                </a:solidFill>
                <a:effectLst/>
                <a:uLnTx/>
                <a:uFillTx/>
                <a:latin typeface="+mj-lt"/>
                <a:ea typeface="+mj-ea"/>
                <a:cs typeface="+mj-cs"/>
              </a:rPr>
              <a:t>UCF Application Form</a:t>
            </a:r>
            <a:endParaRPr kumimoji="0" lang="en-US" sz="3500" b="0" i="0" u="none" strike="noStrike" kern="1200" cap="none" spc="-1" normalizeH="0" baseline="0" noProof="0" dirty="0">
              <a:ln>
                <a:noFill/>
              </a:ln>
              <a:solidFill>
                <a:srgbClr val="FFFFFF"/>
              </a:solidFill>
              <a:effectLst/>
              <a:uLnTx/>
              <a:uFillTx/>
              <a:latin typeface="+mj-lt"/>
              <a:ea typeface="+mj-ea"/>
              <a:cs typeface="+mj-cs"/>
            </a:endParaRPr>
          </a:p>
        </p:txBody>
      </p:sp>
      <p:cxnSp>
        <p:nvCxnSpPr>
          <p:cNvPr id="83" name="Straight Connector 8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141719"/>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1947627"/>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2" name="Picture 1" descr="Image of UCF College Of Nursing portal sign in">
            <a:extLst>
              <a:ext uri="{FF2B5EF4-FFF2-40B4-BE49-F238E27FC236}">
                <a16:creationId xmlns:a16="http://schemas.microsoft.com/office/drawing/2014/main" id="{9AC821F1-9F0B-41C7-B930-D8C205331115}"/>
              </a:ext>
            </a:extLst>
          </p:cNvPr>
          <p:cNvPicPr>
            <a:picLocks noChangeAspect="1"/>
          </p:cNvPicPr>
          <p:nvPr/>
        </p:nvPicPr>
        <p:blipFill>
          <a:blip r:embed="rId3"/>
          <a:stretch>
            <a:fillRect/>
          </a:stretch>
        </p:blipFill>
        <p:spPr>
          <a:xfrm>
            <a:off x="117562" y="1560115"/>
            <a:ext cx="4638092" cy="3130712"/>
          </a:xfrm>
          <a:prstGeom prst="rect">
            <a:avLst/>
          </a:prstGeom>
        </p:spPr>
      </p:pic>
      <p:sp>
        <p:nvSpPr>
          <p:cNvPr id="9" name="TextBox 8">
            <a:extLst>
              <a:ext uri="{FF2B5EF4-FFF2-40B4-BE49-F238E27FC236}">
                <a16:creationId xmlns:a16="http://schemas.microsoft.com/office/drawing/2014/main" id="{3EA4B872-1DF7-0105-F14D-07E4FC6D8148}"/>
              </a:ext>
            </a:extLst>
          </p:cNvPr>
          <p:cNvSpPr txBox="1"/>
          <p:nvPr/>
        </p:nvSpPr>
        <p:spPr>
          <a:xfrm>
            <a:off x="297661" y="4690827"/>
            <a:ext cx="4061519" cy="400110"/>
          </a:xfrm>
          <a:prstGeom prst="rect">
            <a:avLst/>
          </a:prstGeom>
          <a:noFill/>
        </p:spPr>
        <p:txBody>
          <a:bodyPr wrap="square" rtlCol="0">
            <a:spAutoFit/>
          </a:bodyPr>
          <a:lstStyle/>
          <a:p>
            <a:r>
              <a:rPr lang="en-US" sz="1000" dirty="0"/>
              <a:t>Link: https://applications.nursing.ucf.edu/Default.aspx?ReturnUrl=%2f</a:t>
            </a:r>
          </a:p>
        </p:txBody>
      </p:sp>
      <p:sp>
        <p:nvSpPr>
          <p:cNvPr id="11" name="TextBox 10">
            <a:extLst>
              <a:ext uri="{FF2B5EF4-FFF2-40B4-BE49-F238E27FC236}">
                <a16:creationId xmlns:a16="http://schemas.microsoft.com/office/drawing/2014/main" id="{4A978910-D44C-65C8-4BD0-203F671F3C38}"/>
              </a:ext>
            </a:extLst>
          </p:cNvPr>
          <p:cNvSpPr txBox="1"/>
          <p:nvPr/>
        </p:nvSpPr>
        <p:spPr>
          <a:xfrm>
            <a:off x="5334002" y="4690827"/>
            <a:ext cx="3311227" cy="400110"/>
          </a:xfrm>
          <a:prstGeom prst="rect">
            <a:avLst/>
          </a:prstGeom>
          <a:noFill/>
        </p:spPr>
        <p:txBody>
          <a:bodyPr wrap="square" rtlCol="0">
            <a:spAutoFit/>
          </a:bodyPr>
          <a:lstStyle/>
          <a:p>
            <a:r>
              <a:rPr lang="en-US" sz="1000" dirty="0"/>
              <a:t>Link:</a:t>
            </a:r>
          </a:p>
          <a:p>
            <a:r>
              <a:rPr lang="en-US" sz="1000" dirty="0"/>
              <a:t>https://www.seminolestate.edu/nursing/generic-program</a:t>
            </a:r>
          </a:p>
        </p:txBody>
      </p:sp>
      <p:pic>
        <p:nvPicPr>
          <p:cNvPr id="4" name="Picture 3">
            <a:extLst>
              <a:ext uri="{FF2B5EF4-FFF2-40B4-BE49-F238E27FC236}">
                <a16:creationId xmlns:a16="http://schemas.microsoft.com/office/drawing/2014/main" id="{EB2A50ED-ED12-9A8B-1D64-13FEE9D6440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5793" y="1626752"/>
            <a:ext cx="3247280" cy="3030795"/>
          </a:xfrm>
          <a:prstGeom prst="rect">
            <a:avLst/>
          </a:prstGeom>
        </p:spPr>
      </p:pic>
    </p:spTree>
    <p:extLst>
      <p:ext uri="{BB962C8B-B14F-4D97-AF65-F5344CB8AC3E}">
        <p14:creationId xmlns:p14="http://schemas.microsoft.com/office/powerpoint/2010/main" val="39072502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04" name="CustomShape 1"/>
          <p:cNvSpPr/>
          <p:nvPr/>
        </p:nvSpPr>
        <p:spPr>
          <a:xfrm>
            <a:off x="78007" y="142693"/>
            <a:ext cx="6933838" cy="1426088"/>
          </a:xfrm>
          <a:prstGeom prst="rect">
            <a:avLst/>
          </a:prstGeom>
          <a:noFill/>
          <a:ln w="0">
            <a:noFill/>
          </a:ln>
        </p:spPr>
        <p:style>
          <a:lnRef idx="0">
            <a:scrgbClr r="0" g="0" b="0"/>
          </a:lnRef>
          <a:fillRef idx="0">
            <a:scrgbClr r="0" g="0" b="0"/>
          </a:fillRef>
          <a:effectRef idx="0">
            <a:scrgbClr r="0" g="0" b="0"/>
          </a:effectRef>
          <a:fontRef idx="minor"/>
        </p:style>
        <p:txBody>
          <a:bodyPr/>
          <a:lstStyle/>
          <a:p>
            <a:pPr algn="ctr"/>
            <a:r>
              <a:rPr lang="en-US" sz="4000" b="1" dirty="0">
                <a:solidFill>
                  <a:schemeClr val="accent1">
                    <a:lumMod val="75000"/>
                  </a:schemeClr>
                </a:solidFill>
              </a:rPr>
              <a:t>CLINICAL COMPLIANCE</a:t>
            </a:r>
          </a:p>
        </p:txBody>
      </p:sp>
      <p:sp>
        <p:nvSpPr>
          <p:cNvPr id="305" name="CustomShape 2"/>
          <p:cNvSpPr/>
          <p:nvPr/>
        </p:nvSpPr>
        <p:spPr>
          <a:xfrm>
            <a:off x="78006" y="918415"/>
            <a:ext cx="7068181" cy="435871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342900" indent="-342900">
              <a:lnSpc>
                <a:spcPct val="100000"/>
              </a:lnSpc>
              <a:buFont typeface="Arial" panose="020B0604020202020204" pitchFamily="34" charset="0"/>
              <a:buChar char="•"/>
            </a:pPr>
            <a:r>
              <a:rPr lang="en-US" sz="2000" spc="-1" dirty="0">
                <a:solidFill>
                  <a:srgbClr val="002060"/>
                </a:solidFill>
                <a:latin typeface="Calibri" panose="020F0502020204030204" pitchFamily="34" charset="0"/>
                <a:cs typeface="Calibri" panose="020F0502020204030204" pitchFamily="34" charset="0"/>
              </a:rPr>
              <a:t>After accepting your seat, immediately begin compliance tasks (fingerprinting, drug/alcohol screening, proof of immunizations, etc.).</a:t>
            </a:r>
            <a:endParaRPr lang="en-US" sz="2000" b="1" strike="noStrike" spc="-1" dirty="0">
              <a:solidFill>
                <a:srgbClr val="002060"/>
              </a:solidFill>
              <a:latin typeface="Calibri" panose="020F0502020204030204" pitchFamily="34" charset="0"/>
              <a:cs typeface="Calibri" panose="020F0502020204030204" pitchFamily="34" charset="0"/>
            </a:endParaRPr>
          </a:p>
          <a:p>
            <a:pPr marL="342900" indent="-342900">
              <a:lnSpc>
                <a:spcPct val="100000"/>
              </a:lnSpc>
              <a:buFont typeface="Arial" panose="020B0604020202020204" pitchFamily="34" charset="0"/>
              <a:buChar char="•"/>
            </a:pPr>
            <a:r>
              <a:rPr lang="en-US" sz="2000" strike="noStrike" spc="-1" dirty="0">
                <a:solidFill>
                  <a:srgbClr val="002060"/>
                </a:solidFill>
                <a:latin typeface="Calibri" panose="020F0502020204030204" pitchFamily="34" charset="0"/>
                <a:cs typeface="Calibri" panose="020F0502020204030204" pitchFamily="34" charset="0"/>
              </a:rPr>
              <a:t>Place mandatory meetings (bootcamp, orientation, FIT test,</a:t>
            </a:r>
            <a:r>
              <a:rPr lang="en-US" sz="2000" spc="-1" dirty="0">
                <a:solidFill>
                  <a:srgbClr val="002060"/>
                </a:solidFill>
                <a:latin typeface="Calibri" panose="020F0502020204030204" pitchFamily="34" charset="0"/>
                <a:cs typeface="Calibri" panose="020F0502020204030204" pitchFamily="34" charset="0"/>
              </a:rPr>
              <a:t> BLS,</a:t>
            </a:r>
            <a:r>
              <a:rPr lang="en-US" sz="2000" strike="noStrike" spc="-1" dirty="0">
                <a:solidFill>
                  <a:srgbClr val="002060"/>
                </a:solidFill>
                <a:latin typeface="Calibri" panose="020F0502020204030204" pitchFamily="34" charset="0"/>
                <a:cs typeface="Calibri" panose="020F0502020204030204" pitchFamily="34" charset="0"/>
              </a:rPr>
              <a:t> etc.) on your calendar.</a:t>
            </a:r>
          </a:p>
          <a:p>
            <a:pPr marL="342900" indent="-342900">
              <a:lnSpc>
                <a:spcPct val="100000"/>
              </a:lnSpc>
              <a:spcBef>
                <a:spcPts val="746"/>
              </a:spcBef>
              <a:buFont typeface="Arial" panose="020B0604020202020204" pitchFamily="34" charset="0"/>
              <a:buChar char="•"/>
            </a:pPr>
            <a:r>
              <a:rPr lang="en-US" sz="2000" spc="-1" dirty="0">
                <a:solidFill>
                  <a:srgbClr val="002060"/>
                </a:solidFill>
                <a:highlight>
                  <a:srgbClr val="FFFF00"/>
                </a:highlight>
                <a:latin typeface="Calibri" panose="020F0502020204030204" pitchFamily="34" charset="0"/>
                <a:cs typeface="Calibri" panose="020F0502020204030204" pitchFamily="34" charset="0"/>
              </a:rPr>
              <a:t>S</a:t>
            </a:r>
            <a:r>
              <a:rPr lang="en-US" sz="2000" b="0" strike="noStrike" spc="-1" dirty="0">
                <a:solidFill>
                  <a:srgbClr val="002060"/>
                </a:solidFill>
                <a:highlight>
                  <a:srgbClr val="FFFF00"/>
                </a:highlight>
                <a:latin typeface="Calibri" panose="020F0502020204030204" pitchFamily="34" charset="0"/>
                <a:cs typeface="Calibri" panose="020F0502020204030204" pitchFamily="34" charset="0"/>
              </a:rPr>
              <a:t>tudents must provide proof of health insurance.  </a:t>
            </a:r>
            <a:r>
              <a:rPr lang="en-US" sz="2000" spc="-1" dirty="0">
                <a:solidFill>
                  <a:srgbClr val="002060"/>
                </a:solidFill>
                <a:latin typeface="Calibri" panose="020F0502020204030204" pitchFamily="34" charset="0"/>
                <a:cs typeface="Calibri" panose="020F0502020204030204" pitchFamily="34" charset="0"/>
              </a:rPr>
              <a:t>The program does not support any particular insurer, but some students have suggested the following insurers to meet insurance needs:</a:t>
            </a:r>
          </a:p>
          <a:p>
            <a:pPr marL="742950" lvl="1" indent="-285750">
              <a:spcBef>
                <a:spcPts val="746"/>
              </a:spcBef>
              <a:buFont typeface="Arial" panose="020B0604020202020204" pitchFamily="34" charset="0"/>
              <a:buChar char="•"/>
            </a:pPr>
            <a:r>
              <a:rPr lang="en-US" sz="2000" spc="-1" dirty="0">
                <a:solidFill>
                  <a:srgbClr val="002060"/>
                </a:solidFill>
                <a:latin typeface="Calibri" panose="020F0502020204030204" pitchFamily="34" charset="0"/>
                <a:cs typeface="Calibri" panose="020F0502020204030204" pitchFamily="34" charset="0"/>
              </a:rPr>
              <a:t>IFS (Insurance for international students only): </a:t>
            </a:r>
            <a:r>
              <a:rPr lang="en-US" sz="2000" spc="-1" dirty="0">
                <a:solidFill>
                  <a:srgbClr val="00206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https://www.insuranceforstudents.com/</a:t>
            </a:r>
            <a:r>
              <a:rPr lang="en-US" sz="2000" spc="-1" dirty="0">
                <a:solidFill>
                  <a:srgbClr val="002060"/>
                </a:solidFill>
                <a:latin typeface="Calibri" panose="020F0502020204030204" pitchFamily="34" charset="0"/>
                <a:cs typeface="Calibri" panose="020F0502020204030204" pitchFamily="34" charset="0"/>
              </a:rPr>
              <a:t> </a:t>
            </a:r>
          </a:p>
          <a:p>
            <a:pPr marL="742950" lvl="1" indent="-285750">
              <a:spcBef>
                <a:spcPts val="746"/>
              </a:spcBef>
              <a:buFont typeface="Arial" panose="020B0604020202020204" pitchFamily="34" charset="0"/>
              <a:buChar char="•"/>
            </a:pPr>
            <a:r>
              <a:rPr lang="en-US" sz="2000" spc="-1" dirty="0">
                <a:solidFill>
                  <a:srgbClr val="002060"/>
                </a:solidFill>
                <a:latin typeface="Calibri" panose="020F0502020204030204" pitchFamily="34" charset="0"/>
                <a:cs typeface="Calibri" panose="020F0502020204030204" pitchFamily="34" charset="0"/>
              </a:rPr>
              <a:t>Florida Marketplace Coverage:  </a:t>
            </a:r>
            <a:r>
              <a:rPr lang="en-US" sz="2000" spc="-1" dirty="0">
                <a:solidFill>
                  <a:srgbClr val="002060"/>
                </a:solidFill>
                <a:latin typeface="Calibri" panose="020F0502020204030204" pitchFamily="34" charset="0"/>
                <a:cs typeface="Calibri" panose="020F0502020204030204" pitchFamily="34" charset="0"/>
                <a:hlinkClick r:id="rId5"/>
              </a:rPr>
              <a:t>https://www.healthcare.gov</a:t>
            </a:r>
            <a:r>
              <a:rPr lang="en-US" sz="2000" spc="-1" dirty="0">
                <a:solidFill>
                  <a:srgbClr val="002060"/>
                </a:solidFill>
                <a:latin typeface="Calibri" panose="020F0502020204030204" pitchFamily="34" charset="0"/>
                <a:cs typeface="Calibri" panose="020F0502020204030204" pitchFamily="34" charset="0"/>
              </a:rPr>
              <a:t> </a:t>
            </a:r>
          </a:p>
          <a:p>
            <a:pPr algn="ctr">
              <a:lnSpc>
                <a:spcPct val="100000"/>
              </a:lnSpc>
              <a:spcBef>
                <a:spcPts val="746"/>
              </a:spcBef>
            </a:pPr>
            <a:r>
              <a:rPr lang="en-US" sz="1400" spc="-1" dirty="0">
                <a:solidFill>
                  <a:schemeClr val="accent1">
                    <a:lumMod val="75000"/>
                  </a:schemeClr>
                </a:solidFill>
                <a:latin typeface="Calibri" panose="020F0502020204030204" pitchFamily="34" charset="0"/>
                <a:cs typeface="Calibri" panose="020F0502020204030204" pitchFamily="34" charset="0"/>
              </a:rPr>
              <a:t>	</a:t>
            </a:r>
            <a:endParaRPr lang="en-US" sz="2000" strike="noStrike" spc="-1" dirty="0">
              <a:solidFill>
                <a:srgbClr val="3F5898"/>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76A150AE-453E-8521-334E-49F63F631011}"/>
              </a:ext>
            </a:extLst>
          </p:cNvPr>
          <p:cNvSpPr>
            <a:spLocks noGrp="1"/>
          </p:cNvSpPr>
          <p:nvPr>
            <p:ph type="title" idx="4294967295"/>
          </p:nvPr>
        </p:nvSpPr>
        <p:spPr/>
        <p:txBody>
          <a:bodyPr/>
          <a:lstStyle/>
          <a:p>
            <a:r>
              <a:rPr lang="en-US" dirty="0"/>
              <a:t>Clinical compliance</a:t>
            </a:r>
          </a:p>
        </p:txBody>
      </p:sp>
    </p:spTree>
    <p:extLst>
      <p:ext uri="{BB962C8B-B14F-4D97-AF65-F5344CB8AC3E}">
        <p14:creationId xmlns:p14="http://schemas.microsoft.com/office/powerpoint/2010/main" val="788074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a:extLst>
            <a:ext uri="{FF2B5EF4-FFF2-40B4-BE49-F238E27FC236}">
              <a16:creationId xmlns:a16="http://schemas.microsoft.com/office/drawing/2014/main" id="{CFD6610D-DE8F-8BAA-43A1-CF950499FD3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977D72C-07D1-3D6D-C1B5-60998BC986A3}"/>
              </a:ext>
            </a:extLst>
          </p:cNvPr>
          <p:cNvSpPr txBox="1"/>
          <p:nvPr/>
        </p:nvSpPr>
        <p:spPr>
          <a:xfrm>
            <a:off x="273019" y="236862"/>
            <a:ext cx="8597961" cy="453322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a:solidFill>
              <a:schemeClr val="tx2"/>
            </a:solidFill>
          </a:ln>
        </p:spPr>
        <p:txBody>
          <a:bodyPr wrap="square" rtlCol="0">
            <a:spAutoFit/>
          </a:bodyPr>
          <a:lstStyle/>
          <a:p>
            <a:pPr marL="0" marR="0" algn="ctr" fontAlgn="base">
              <a:lnSpc>
                <a:spcPct val="107000"/>
              </a:lnSpc>
              <a:spcBef>
                <a:spcPts val="0"/>
              </a:spcBef>
              <a:spcAft>
                <a:spcPts val="800"/>
              </a:spcAft>
            </a:pPr>
            <a:r>
              <a:rPr lang="en-US" sz="20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VERY IMPORTANT INFORMATION</a:t>
            </a:r>
          </a:p>
          <a:p>
            <a:pPr marL="285750" marR="0" indent="-285750" fontAlgn="base">
              <a:lnSpc>
                <a:spcPct val="107000"/>
              </a:lnSpc>
              <a:spcBef>
                <a:spcPts val="0"/>
              </a:spcBef>
              <a:spcAft>
                <a:spcPts val="800"/>
              </a:spcAft>
              <a:buFont typeface="Arial" panose="020B0604020202020204" pitchFamily="34" charset="0"/>
              <a:buChar char="•"/>
            </a:pPr>
            <a:r>
              <a:rPr lang="en-US" sz="2000" dirty="0">
                <a:solidFill>
                  <a:schemeClr val="tx2"/>
                </a:solidFill>
                <a:effectLst/>
                <a:ea typeface="Calibri" panose="020F0502020204030204" pitchFamily="34" charset="0"/>
                <a:cs typeface="Times New Roman" panose="02020603050405020304" pitchFamily="18" charset="0"/>
              </a:rPr>
              <a:t>Students in the part-time and full-time programs attend core nursing classes together. </a:t>
            </a:r>
          </a:p>
          <a:p>
            <a:pPr marL="285750" marR="0" indent="-285750" fontAlgn="base">
              <a:lnSpc>
                <a:spcPct val="107000"/>
              </a:lnSpc>
              <a:spcBef>
                <a:spcPts val="0"/>
              </a:spcBef>
              <a:spcAft>
                <a:spcPts val="800"/>
              </a:spcAft>
              <a:buFont typeface="Arial" panose="020B0604020202020204" pitchFamily="34" charset="0"/>
              <a:buChar char="•"/>
            </a:pPr>
            <a:r>
              <a:rPr lang="en-US" sz="2000" dirty="0">
                <a:solidFill>
                  <a:schemeClr val="tx2"/>
                </a:solidFill>
                <a:effectLst/>
                <a:ea typeface="Calibri" panose="020F0502020204030204" pitchFamily="34" charset="0"/>
                <a:cs typeface="Times New Roman" panose="02020603050405020304" pitchFamily="18" charset="0"/>
              </a:rPr>
              <a:t>At the beginning of each semester, students are given a list of nursing courses to register for.  In addition, they are given their clinical schedule.  </a:t>
            </a:r>
            <a:r>
              <a:rPr lang="en-US" sz="2000" b="1" u="sng" dirty="0">
                <a:solidFill>
                  <a:schemeClr val="tx2"/>
                </a:solidFill>
                <a:effectLst/>
                <a:ea typeface="Calibri" panose="020F0502020204030204" pitchFamily="34" charset="0"/>
                <a:cs typeface="Times New Roman" panose="02020603050405020304" pitchFamily="18" charset="0"/>
              </a:rPr>
              <a:t>Clinicals are randomly assigned and cannot be changed.</a:t>
            </a:r>
            <a:r>
              <a:rPr lang="en-US" sz="2000" dirty="0">
                <a:solidFill>
                  <a:schemeClr val="tx2"/>
                </a:solidFill>
                <a:effectLst/>
                <a:ea typeface="Calibri" panose="020F0502020204030204" pitchFamily="34" charset="0"/>
                <a:cs typeface="Times New Roman" panose="02020603050405020304" pitchFamily="18" charset="0"/>
              </a:rPr>
              <a:t> </a:t>
            </a:r>
          </a:p>
          <a:p>
            <a:pPr marL="285750" marR="0" indent="-285750" fontAlgn="base">
              <a:lnSpc>
                <a:spcPct val="107000"/>
              </a:lnSpc>
              <a:spcBef>
                <a:spcPts val="0"/>
              </a:spcBef>
              <a:spcAft>
                <a:spcPts val="800"/>
              </a:spcAft>
              <a:buFont typeface="Arial" panose="020B0604020202020204" pitchFamily="34" charset="0"/>
              <a:buChar char="•"/>
            </a:pPr>
            <a:r>
              <a:rPr lang="en-US" sz="2000" b="1" u="sng" dirty="0">
                <a:solidFill>
                  <a:schemeClr val="tx2"/>
                </a:solidFill>
                <a:effectLst/>
                <a:ea typeface="Calibri" panose="020F0502020204030204" pitchFamily="34" charset="0"/>
                <a:cs typeface="Times New Roman" panose="02020603050405020304" pitchFamily="18" charset="0"/>
              </a:rPr>
              <a:t>Students can not select the days/times/hours for courses such as “only morning” or “only evening.” Students are also unable to select clinical days/clinical sites.  </a:t>
            </a:r>
          </a:p>
          <a:p>
            <a:pPr marL="285750" marR="0" indent="-285750" fontAlgn="base">
              <a:lnSpc>
                <a:spcPct val="107000"/>
              </a:lnSpc>
              <a:spcBef>
                <a:spcPts val="0"/>
              </a:spcBef>
              <a:spcAft>
                <a:spcPts val="800"/>
              </a:spcAft>
              <a:buFont typeface="Arial" panose="020B0604020202020204" pitchFamily="34" charset="0"/>
              <a:buChar char="•"/>
            </a:pPr>
            <a:r>
              <a:rPr lang="en-US" sz="2000" dirty="0">
                <a:solidFill>
                  <a:schemeClr val="tx2"/>
                </a:solidFill>
                <a:effectLst/>
                <a:ea typeface="Calibri" panose="020F0502020204030204" pitchFamily="34" charset="0"/>
                <a:cs typeface="Times New Roman" panose="02020603050405020304" pitchFamily="18" charset="0"/>
              </a:rPr>
              <a:t>Each semester students receive a new course list and clinical schedule. </a:t>
            </a:r>
          </a:p>
          <a:p>
            <a:pPr marL="285750" marR="0" indent="-285750" fontAlgn="base">
              <a:lnSpc>
                <a:spcPct val="107000"/>
              </a:lnSpc>
              <a:spcBef>
                <a:spcPts val="0"/>
              </a:spcBef>
              <a:spcAft>
                <a:spcPts val="800"/>
              </a:spcAft>
              <a:buFont typeface="Arial" panose="020B0604020202020204" pitchFamily="34" charset="0"/>
              <a:buChar char="•"/>
            </a:pPr>
            <a:r>
              <a:rPr lang="en-US" sz="2000" dirty="0">
                <a:solidFill>
                  <a:schemeClr val="tx2"/>
                </a:solidFill>
                <a:ea typeface="Calibri" panose="020F0502020204030204" pitchFamily="34" charset="0"/>
                <a:cs typeface="Times New Roman" panose="02020603050405020304" pitchFamily="18" charset="0"/>
              </a:rPr>
              <a:t>We suggest that students in the full-time programs only work if absolutely necessary, no more than 12-15 hours per week.</a:t>
            </a:r>
            <a:endParaRPr lang="en-US" sz="2000" dirty="0">
              <a:solidFill>
                <a:schemeClr val="tx2"/>
              </a:solidFill>
              <a:effectLst/>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42540CF4-31A9-2E73-6B3B-1B7BE568AE1B}"/>
              </a:ext>
            </a:extLst>
          </p:cNvPr>
          <p:cNvSpPr>
            <a:spLocks noGrp="1"/>
          </p:cNvSpPr>
          <p:nvPr>
            <p:ph type="title" idx="4294967295"/>
          </p:nvPr>
        </p:nvSpPr>
        <p:spPr/>
        <p:txBody>
          <a:bodyPr/>
          <a:lstStyle/>
          <a:p>
            <a:r>
              <a:rPr lang="en-US" dirty="0"/>
              <a:t>Very Important Info</a:t>
            </a:r>
          </a:p>
        </p:txBody>
      </p:sp>
    </p:spTree>
    <p:extLst>
      <p:ext uri="{BB962C8B-B14F-4D97-AF65-F5344CB8AC3E}">
        <p14:creationId xmlns:p14="http://schemas.microsoft.com/office/powerpoint/2010/main" val="41154108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21" name="CustomShape 1"/>
          <p:cNvSpPr>
            <a:spLocks noGrp="1"/>
          </p:cNvSpPr>
          <p:nvPr>
            <p:ph type="title" idx="4294967295"/>
          </p:nvPr>
        </p:nvSpPr>
        <p:spPr>
          <a:xfrm>
            <a:off x="1911485" y="0"/>
            <a:ext cx="4353151" cy="600120"/>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 normalizeH="0" baseline="0" noProof="0" dirty="0">
                <a:ln>
                  <a:noFill/>
                </a:ln>
                <a:solidFill>
                  <a:srgbClr val="EA6847"/>
                </a:solidFill>
                <a:effectLst/>
                <a:uLnTx/>
                <a:uFillTx/>
                <a:latin typeface="Calibri"/>
                <a:ea typeface="DejaVu Sans"/>
                <a:cs typeface="+mn-cs"/>
              </a:rPr>
              <a:t>PROGRAM HOURS</a:t>
            </a:r>
            <a:endParaRPr kumimoji="0" lang="en-US" sz="4000" b="0" i="0" u="none" strike="noStrike" kern="1200" cap="none" spc="-1" normalizeH="0" baseline="0" noProof="0" dirty="0">
              <a:ln>
                <a:noFill/>
              </a:ln>
              <a:solidFill>
                <a:schemeClr val="tx1"/>
              </a:solidFill>
              <a:effectLst/>
              <a:uLnTx/>
              <a:uFillTx/>
              <a:latin typeface="Arial"/>
              <a:ea typeface="+mn-ea"/>
              <a:cs typeface="+mn-cs"/>
            </a:endParaRPr>
          </a:p>
        </p:txBody>
      </p:sp>
      <p:sp>
        <p:nvSpPr>
          <p:cNvPr id="322" name="CustomShape 2"/>
          <p:cNvSpPr/>
          <p:nvPr/>
        </p:nvSpPr>
        <p:spPr>
          <a:xfrm>
            <a:off x="126460" y="733951"/>
            <a:ext cx="4202349" cy="3327347"/>
          </a:xfrm>
          <a:prstGeom prst="rect">
            <a:avLst/>
          </a:prstGeom>
          <a:ln/>
        </p:spPr>
        <p:style>
          <a:lnRef idx="2">
            <a:schemeClr val="accent1"/>
          </a:lnRef>
          <a:fillRef idx="1">
            <a:schemeClr val="lt1"/>
          </a:fillRef>
          <a:effectRef idx="0">
            <a:schemeClr val="accent1"/>
          </a:effectRef>
          <a:fontRef idx="minor">
            <a:schemeClr val="dk1"/>
          </a:fontRef>
        </p:style>
        <p:txBody>
          <a:bodyPr lIns="90000" tIns="45000" rIns="90000" bIns="45000">
            <a:normAutofit fontScale="66000" lnSpcReduction="20000"/>
          </a:bodyPr>
          <a:lstStyle/>
          <a:p>
            <a:pPr marL="57240">
              <a:lnSpc>
                <a:spcPct val="100000"/>
              </a:lnSpc>
              <a:spcBef>
                <a:spcPts val="680"/>
              </a:spcBef>
              <a:tabLst>
                <a:tab pos="0" algn="l"/>
              </a:tabLst>
            </a:pPr>
            <a:r>
              <a:rPr lang="en-US" sz="2500" b="1" u="sng" spc="-1" dirty="0">
                <a:solidFill>
                  <a:srgbClr val="3F5898"/>
                </a:solidFill>
                <a:ea typeface="DejaVu Sans"/>
              </a:rPr>
              <a:t>TRADITIONAL</a:t>
            </a:r>
            <a:r>
              <a:rPr lang="en-US" sz="2500" b="1" u="sng" strike="noStrike" spc="-1" dirty="0">
                <a:solidFill>
                  <a:srgbClr val="3F5898"/>
                </a:solidFill>
                <a:uFillTx/>
                <a:ea typeface="DejaVu Sans"/>
              </a:rPr>
              <a:t>  Full-time (5 semesters)</a:t>
            </a:r>
            <a:endParaRPr lang="en-US" sz="2500" b="0" strike="noStrike" spc="-1" dirty="0"/>
          </a:p>
          <a:p>
            <a:pPr marL="1080">
              <a:lnSpc>
                <a:spcPct val="100000"/>
              </a:lnSpc>
              <a:spcBef>
                <a:spcPts val="400"/>
              </a:spcBef>
              <a:buClr>
                <a:srgbClr val="3F5898"/>
              </a:buClr>
              <a:tabLst>
                <a:tab pos="0" algn="l"/>
              </a:tabLst>
            </a:pPr>
            <a:r>
              <a:rPr lang="en-US" sz="2500" b="1" strike="noStrike" spc="-1" dirty="0">
                <a:solidFill>
                  <a:srgbClr val="3F5898"/>
                </a:solidFill>
                <a:ea typeface="DejaVu Sans"/>
              </a:rPr>
              <a:t>Schedule</a:t>
            </a:r>
            <a:r>
              <a:rPr lang="en-US" sz="2500" b="0" strike="noStrike" spc="-1" dirty="0">
                <a:solidFill>
                  <a:srgbClr val="002060"/>
                </a:solidFill>
                <a:ea typeface="DejaVu Sans"/>
              </a:rPr>
              <a:t>: </a:t>
            </a:r>
            <a:r>
              <a:rPr lang="en-US" sz="2500" spc="-1" dirty="0">
                <a:solidFill>
                  <a:srgbClr val="002060"/>
                </a:solidFill>
              </a:rPr>
              <a:t> </a:t>
            </a:r>
            <a:r>
              <a:rPr lang="en-US" sz="2500" spc="-1" dirty="0">
                <a:solidFill>
                  <a:schemeClr val="accent1">
                    <a:lumMod val="75000"/>
                  </a:schemeClr>
                </a:solidFill>
              </a:rPr>
              <a:t>In-person </a:t>
            </a:r>
          </a:p>
          <a:p>
            <a:pPr marL="800280" lvl="1" indent="-342000">
              <a:spcBef>
                <a:spcPts val="400"/>
              </a:spcBef>
              <a:buClr>
                <a:srgbClr val="3F5898"/>
              </a:buClr>
              <a:buFont typeface="Arial"/>
              <a:buChar char="•"/>
              <a:tabLst>
                <a:tab pos="0" algn="l"/>
              </a:tabLst>
            </a:pPr>
            <a:r>
              <a:rPr lang="en-US" sz="2500" b="0" strike="noStrike" spc="-1" dirty="0">
                <a:solidFill>
                  <a:schemeClr val="accent1">
                    <a:lumMod val="75000"/>
                  </a:schemeClr>
                </a:solidFill>
                <a:ea typeface="DejaVu Sans"/>
              </a:rPr>
              <a:t>lectures, lab, and clinicals</a:t>
            </a:r>
            <a:endParaRPr lang="en-US" sz="2500" b="0" strike="noStrike" spc="-1" dirty="0">
              <a:solidFill>
                <a:schemeClr val="accent1">
                  <a:lumMod val="75000"/>
                </a:schemeClr>
              </a:solidFill>
            </a:endParaRPr>
          </a:p>
          <a:p>
            <a:pPr marL="1080">
              <a:lnSpc>
                <a:spcPct val="100000"/>
              </a:lnSpc>
              <a:spcBef>
                <a:spcPts val="400"/>
              </a:spcBef>
              <a:buClr>
                <a:srgbClr val="3F5898"/>
              </a:buClr>
              <a:tabLst>
                <a:tab pos="0" algn="l"/>
              </a:tabLst>
            </a:pPr>
            <a:r>
              <a:rPr lang="en-US" sz="2500" b="1" strike="noStrike" spc="-1" dirty="0">
                <a:solidFill>
                  <a:srgbClr val="3F5898"/>
                </a:solidFill>
                <a:ea typeface="DejaVu Sans"/>
              </a:rPr>
              <a:t>Lectures/Lab</a:t>
            </a:r>
            <a:endParaRPr lang="en-US" sz="2500" b="0" strike="noStrike" spc="-1" dirty="0"/>
          </a:p>
          <a:p>
            <a:pPr marL="801180" lvl="1" indent="-342900">
              <a:lnSpc>
                <a:spcPct val="100000"/>
              </a:lnSpc>
              <a:spcBef>
                <a:spcPts val="400"/>
              </a:spcBef>
              <a:buClr>
                <a:srgbClr val="3F5898"/>
              </a:buClr>
              <a:buFont typeface="Arial" panose="020B0604020202020204" pitchFamily="34" charset="0"/>
              <a:buChar char="•"/>
              <a:tabLst>
                <a:tab pos="0" algn="l"/>
              </a:tabLst>
            </a:pPr>
            <a:r>
              <a:rPr lang="en-US" sz="2500" b="0" strike="noStrike" spc="-1" dirty="0">
                <a:solidFill>
                  <a:srgbClr val="3F5898"/>
                </a:solidFill>
                <a:ea typeface="DejaVu Sans"/>
              </a:rPr>
              <a:t>8:00 am-9:00 pm</a:t>
            </a:r>
            <a:endParaRPr lang="en-US" sz="2500" b="0" strike="noStrike" spc="-1" dirty="0"/>
          </a:p>
          <a:p>
            <a:pPr marL="1080">
              <a:lnSpc>
                <a:spcPct val="100000"/>
              </a:lnSpc>
              <a:spcBef>
                <a:spcPts val="400"/>
              </a:spcBef>
              <a:buClr>
                <a:srgbClr val="3F5898"/>
              </a:buClr>
              <a:tabLst>
                <a:tab pos="0" algn="l"/>
              </a:tabLst>
            </a:pPr>
            <a:r>
              <a:rPr lang="en-US" sz="2500" b="1" strike="noStrike" spc="-1" dirty="0">
                <a:solidFill>
                  <a:srgbClr val="3F5898"/>
                </a:solidFill>
                <a:ea typeface="DejaVu Sans"/>
              </a:rPr>
              <a:t>Clinicals</a:t>
            </a:r>
            <a:endParaRPr lang="en-US" sz="2500" b="0" strike="noStrike" spc="-1" dirty="0"/>
          </a:p>
          <a:p>
            <a:pPr marL="801180" lvl="1" indent="-342900">
              <a:lnSpc>
                <a:spcPct val="100000"/>
              </a:lnSpc>
              <a:spcBef>
                <a:spcPts val="400"/>
              </a:spcBef>
              <a:buClr>
                <a:srgbClr val="3F5898"/>
              </a:buClr>
              <a:buFont typeface="Arial" panose="020B0604020202020204" pitchFamily="34" charset="0"/>
              <a:buChar char="•"/>
              <a:tabLst>
                <a:tab pos="0" algn="l"/>
              </a:tabLst>
            </a:pPr>
            <a:r>
              <a:rPr lang="en-US" sz="2500" b="0" strike="noStrike" spc="-1" dirty="0">
                <a:solidFill>
                  <a:srgbClr val="3F5898"/>
                </a:solidFill>
                <a:ea typeface="DejaVu Sans"/>
              </a:rPr>
              <a:t>1-2 days/week</a:t>
            </a:r>
            <a:endParaRPr lang="en-US" sz="2500" b="0" strike="noStrike" spc="-1" dirty="0"/>
          </a:p>
          <a:p>
            <a:pPr marL="801180" lvl="1" indent="-342900">
              <a:lnSpc>
                <a:spcPct val="100000"/>
              </a:lnSpc>
              <a:spcBef>
                <a:spcPts val="400"/>
              </a:spcBef>
              <a:buClr>
                <a:srgbClr val="3F5898"/>
              </a:buClr>
              <a:buFont typeface="Arial" panose="020B0604020202020204" pitchFamily="34" charset="0"/>
              <a:buChar char="•"/>
              <a:tabLst>
                <a:tab pos="0" algn="l"/>
              </a:tabLst>
            </a:pPr>
            <a:r>
              <a:rPr lang="en-US" sz="2500" b="0" strike="noStrike" spc="-1" dirty="0">
                <a:solidFill>
                  <a:srgbClr val="3F5898"/>
                </a:solidFill>
                <a:ea typeface="DejaVu Sans"/>
              </a:rPr>
              <a:t>Begin as early as 6:30 am </a:t>
            </a:r>
          </a:p>
          <a:p>
            <a:pPr marL="801180" lvl="1" indent="-342900">
              <a:lnSpc>
                <a:spcPct val="100000"/>
              </a:lnSpc>
              <a:spcBef>
                <a:spcPts val="400"/>
              </a:spcBef>
              <a:buClr>
                <a:srgbClr val="3F5898"/>
              </a:buClr>
              <a:buFont typeface="Arial" panose="020B0604020202020204" pitchFamily="34" charset="0"/>
              <a:buChar char="•"/>
              <a:tabLst>
                <a:tab pos="0" algn="l"/>
              </a:tabLst>
            </a:pPr>
            <a:r>
              <a:rPr lang="en-US" sz="2500" b="0" strike="noStrike" spc="-1" dirty="0">
                <a:solidFill>
                  <a:srgbClr val="3F5898"/>
                </a:solidFill>
                <a:ea typeface="DejaVu Sans"/>
              </a:rPr>
              <a:t>10-12 hours </a:t>
            </a:r>
          </a:p>
          <a:p>
            <a:pPr marL="801180" lvl="1" indent="-342900">
              <a:lnSpc>
                <a:spcPct val="100000"/>
              </a:lnSpc>
              <a:spcBef>
                <a:spcPts val="400"/>
              </a:spcBef>
              <a:buClr>
                <a:srgbClr val="3F5898"/>
              </a:buClr>
              <a:buFont typeface="Arial" panose="020B0604020202020204" pitchFamily="34" charset="0"/>
              <a:buChar char="•"/>
              <a:tabLst>
                <a:tab pos="0" algn="l"/>
              </a:tabLst>
            </a:pPr>
            <a:r>
              <a:rPr lang="en-US" sz="2500" b="0" strike="noStrike" spc="-1" dirty="0">
                <a:solidFill>
                  <a:srgbClr val="3F5898"/>
                </a:solidFill>
                <a:ea typeface="DejaVu Sans"/>
              </a:rPr>
              <a:t>any day of week</a:t>
            </a:r>
            <a:endParaRPr lang="en-US" sz="2500" b="0" strike="noStrike" spc="-1" dirty="0"/>
          </a:p>
          <a:p>
            <a:pPr marL="801180" lvl="1" indent="-342900">
              <a:lnSpc>
                <a:spcPct val="100000"/>
              </a:lnSpc>
              <a:spcBef>
                <a:spcPts val="400"/>
              </a:spcBef>
              <a:buClr>
                <a:srgbClr val="3F5898"/>
              </a:buClr>
              <a:buFont typeface="Arial" panose="020B0604020202020204" pitchFamily="34" charset="0"/>
              <a:buChar char="•"/>
              <a:tabLst>
                <a:tab pos="0" algn="l"/>
              </a:tabLst>
            </a:pPr>
            <a:r>
              <a:rPr lang="en-US" sz="2500" b="0" strike="noStrike" spc="-1" dirty="0">
                <a:solidFill>
                  <a:srgbClr val="3F5898"/>
                </a:solidFill>
                <a:ea typeface="DejaVu Sans"/>
              </a:rPr>
              <a:t>May include holidays &amp; weekends</a:t>
            </a:r>
            <a:endParaRPr lang="en-US" sz="2400" b="0" strike="noStrike" spc="-1" dirty="0">
              <a:solidFill>
                <a:schemeClr val="accent1">
                  <a:lumMod val="50000"/>
                </a:schemeClr>
              </a:solidFill>
              <a:latin typeface="Arial"/>
            </a:endParaRPr>
          </a:p>
          <a:p>
            <a:pPr marL="285840" indent="-284760">
              <a:spcBef>
                <a:spcPts val="400"/>
              </a:spcBef>
              <a:buClr>
                <a:srgbClr val="3F5898"/>
              </a:buClr>
              <a:buFont typeface="Arial"/>
              <a:buChar char="–"/>
              <a:tabLst>
                <a:tab pos="0" algn="l"/>
              </a:tabLst>
            </a:pPr>
            <a:endParaRPr lang="en-US" sz="2700" b="0" strike="noStrike" spc="-1" dirty="0">
              <a:solidFill>
                <a:srgbClr val="3F5898"/>
              </a:solidFill>
              <a:latin typeface="Calibri"/>
              <a:ea typeface="DejaVu Sans"/>
            </a:endParaRPr>
          </a:p>
          <a:p>
            <a:pPr marL="57240">
              <a:lnSpc>
                <a:spcPct val="100000"/>
              </a:lnSpc>
              <a:spcBef>
                <a:spcPts val="300"/>
              </a:spcBef>
              <a:tabLst>
                <a:tab pos="0" algn="l"/>
              </a:tabLst>
            </a:pPr>
            <a:endParaRPr lang="en-US" b="0" strike="noStrike" spc="-1" dirty="0">
              <a:solidFill>
                <a:schemeClr val="accent1">
                  <a:lumMod val="50000"/>
                </a:schemeClr>
              </a:solidFill>
              <a:latin typeface="Arial"/>
            </a:endParaRPr>
          </a:p>
          <a:p>
            <a:pPr marL="743040" lvl="1" indent="-284760">
              <a:lnSpc>
                <a:spcPct val="100000"/>
              </a:lnSpc>
              <a:spcBef>
                <a:spcPts val="400"/>
              </a:spcBef>
              <a:buClr>
                <a:srgbClr val="3F5898"/>
              </a:buClr>
              <a:buFont typeface="Arial"/>
              <a:buChar char="–"/>
              <a:tabLst>
                <a:tab pos="0" algn="l"/>
              </a:tabLst>
            </a:pPr>
            <a:endParaRPr lang="en-US" b="0" strike="noStrike" spc="-1" dirty="0">
              <a:latin typeface="Arial"/>
            </a:endParaRPr>
          </a:p>
          <a:p>
            <a:pPr>
              <a:lnSpc>
                <a:spcPct val="100000"/>
              </a:lnSpc>
              <a:spcBef>
                <a:spcPts val="400"/>
              </a:spcBef>
              <a:tabLst>
                <a:tab pos="0" algn="l"/>
              </a:tabLst>
            </a:pPr>
            <a:endParaRPr lang="en-US" sz="2000" b="0" strike="noStrike" spc="-1" dirty="0">
              <a:latin typeface="Arial"/>
            </a:endParaRPr>
          </a:p>
          <a:p>
            <a:pPr marL="457200">
              <a:lnSpc>
                <a:spcPct val="100000"/>
              </a:lnSpc>
              <a:spcBef>
                <a:spcPts val="281"/>
              </a:spcBef>
              <a:tabLst>
                <a:tab pos="0" algn="l"/>
              </a:tabLst>
            </a:pPr>
            <a:endParaRPr lang="en-US" sz="2000" b="0" strike="noStrike" spc="-1" dirty="0">
              <a:latin typeface="Arial"/>
            </a:endParaRPr>
          </a:p>
          <a:p>
            <a:pPr marL="57240">
              <a:lnSpc>
                <a:spcPct val="100000"/>
              </a:lnSpc>
              <a:spcBef>
                <a:spcPts val="641"/>
              </a:spcBef>
              <a:tabLst>
                <a:tab pos="0" algn="l"/>
              </a:tabLst>
            </a:pPr>
            <a:endParaRPr lang="en-US" sz="2000" b="0" strike="noStrike" spc="-1" dirty="0">
              <a:latin typeface="Arial"/>
            </a:endParaRPr>
          </a:p>
          <a:p>
            <a:pPr marL="57240">
              <a:lnSpc>
                <a:spcPct val="100000"/>
              </a:lnSpc>
              <a:spcBef>
                <a:spcPts val="641"/>
              </a:spcBef>
              <a:tabLst>
                <a:tab pos="0" algn="l"/>
              </a:tabLst>
            </a:pPr>
            <a:endParaRPr lang="en-US" sz="2000" b="0" strike="noStrike" spc="-1" dirty="0">
              <a:latin typeface="Arial"/>
            </a:endParaRPr>
          </a:p>
        </p:txBody>
      </p:sp>
      <p:sp>
        <p:nvSpPr>
          <p:cNvPr id="2" name="TextBox 1">
            <a:extLst>
              <a:ext uri="{FF2B5EF4-FFF2-40B4-BE49-F238E27FC236}">
                <a16:creationId xmlns:a16="http://schemas.microsoft.com/office/drawing/2014/main" id="{BF741FA0-27F8-42BC-77F1-17716974DE3E}"/>
              </a:ext>
            </a:extLst>
          </p:cNvPr>
          <p:cNvSpPr txBox="1"/>
          <p:nvPr/>
        </p:nvSpPr>
        <p:spPr>
          <a:xfrm>
            <a:off x="4528039" y="707361"/>
            <a:ext cx="4489501" cy="348300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57240" marR="0" lvl="0" indent="0" algn="l" defTabSz="914400" rtl="0" eaLnBrk="1" fontAlgn="auto" latinLnBrk="0" hangingPunct="1">
              <a:lnSpc>
                <a:spcPct val="100000"/>
              </a:lnSpc>
              <a:spcBef>
                <a:spcPts val="680"/>
              </a:spcBef>
              <a:spcAft>
                <a:spcPts val="0"/>
              </a:spcAft>
              <a:buClrTx/>
              <a:buSzTx/>
              <a:buFontTx/>
              <a:buNone/>
              <a:tabLst>
                <a:tab pos="0" algn="l"/>
              </a:tabLst>
              <a:defRPr/>
            </a:pPr>
            <a:r>
              <a:rPr kumimoji="0" lang="en-US" sz="1700" b="1" i="0" u="sng" strike="noStrike" kern="1200" cap="none" spc="-1" normalizeH="0" baseline="0" noProof="0" dirty="0">
                <a:ln>
                  <a:noFill/>
                </a:ln>
                <a:solidFill>
                  <a:srgbClr val="3F5898"/>
                </a:solidFill>
                <a:effectLst/>
                <a:uLnTx/>
                <a:uFillTx/>
                <a:ea typeface="DejaVu Sans"/>
              </a:rPr>
              <a:t>TRADITIONAL Part-time (7 semesters)</a:t>
            </a:r>
            <a:endParaRPr lang="en-US" sz="1700" spc="-1" dirty="0">
              <a:solidFill>
                <a:prstClr val="black"/>
              </a:solidFill>
            </a:endParaRPr>
          </a:p>
          <a:p>
            <a:pPr marL="1080" marR="0" lvl="0" indent="0" algn="l" defTabSz="914400" rtl="0" eaLnBrk="1" fontAlgn="auto" latinLnBrk="0" hangingPunct="1">
              <a:lnSpc>
                <a:spcPct val="100000"/>
              </a:lnSpc>
              <a:spcBef>
                <a:spcPts val="400"/>
              </a:spcBef>
              <a:spcAft>
                <a:spcPts val="0"/>
              </a:spcAft>
              <a:buClr>
                <a:srgbClr val="3F5898"/>
              </a:buClr>
              <a:buSzTx/>
              <a:buFontTx/>
              <a:buNone/>
              <a:tabLst>
                <a:tab pos="0" algn="l"/>
              </a:tabLst>
              <a:defRPr/>
            </a:pPr>
            <a:r>
              <a:rPr kumimoji="0" lang="en-US" sz="1700" b="1" i="0" u="none" strike="noStrike" kern="1200" cap="none" spc="-1" normalizeH="0" baseline="0" noProof="0" dirty="0">
                <a:ln>
                  <a:noFill/>
                </a:ln>
                <a:solidFill>
                  <a:srgbClr val="3F5898"/>
                </a:solidFill>
                <a:effectLst/>
                <a:uLnTx/>
                <a:uFillTx/>
                <a:latin typeface="Arial"/>
                <a:ea typeface="DejaVu Sans"/>
              </a:rPr>
              <a:t>Schedule</a:t>
            </a:r>
            <a:r>
              <a:rPr kumimoji="0" lang="en-US" sz="1700" b="0" i="0" u="none" strike="noStrike" kern="1200" cap="none" spc="-1" normalizeH="0" baseline="0" noProof="0" dirty="0">
                <a:ln>
                  <a:noFill/>
                </a:ln>
                <a:solidFill>
                  <a:srgbClr val="002060"/>
                </a:solidFill>
                <a:effectLst/>
                <a:uLnTx/>
                <a:uFillTx/>
                <a:latin typeface="Arial"/>
                <a:ea typeface="DejaVu Sans"/>
              </a:rPr>
              <a:t>: </a:t>
            </a:r>
            <a:r>
              <a:rPr kumimoji="0" lang="en-US" sz="1700" b="0" i="0" u="none" strike="noStrike" kern="1200" cap="none" spc="-1" normalizeH="0" baseline="0" noProof="0" dirty="0">
                <a:ln>
                  <a:noFill/>
                </a:ln>
                <a:solidFill>
                  <a:srgbClr val="002060"/>
                </a:solidFill>
                <a:effectLst/>
                <a:uLnTx/>
                <a:uFillTx/>
                <a:latin typeface="Arial"/>
              </a:rPr>
              <a:t> </a:t>
            </a:r>
            <a:r>
              <a:rPr kumimoji="0" lang="en-US" sz="1700" b="0" i="0" u="none" strike="noStrike" kern="1200" cap="none" spc="-1" normalizeH="0" baseline="0" noProof="0" dirty="0">
                <a:ln>
                  <a:noFill/>
                </a:ln>
                <a:solidFill>
                  <a:srgbClr val="4F81BD">
                    <a:lumMod val="75000"/>
                  </a:srgbClr>
                </a:solidFill>
                <a:effectLst/>
                <a:uLnTx/>
                <a:uFillTx/>
                <a:latin typeface="Arial"/>
              </a:rPr>
              <a:t>In-person </a:t>
            </a:r>
          </a:p>
          <a:p>
            <a:pPr marL="800280" marR="0" lvl="1" indent="-342000" algn="l" defTabSz="914400" rtl="0" eaLnBrk="1" fontAlgn="auto" latinLnBrk="0" hangingPunct="1">
              <a:lnSpc>
                <a:spcPct val="100000"/>
              </a:lnSpc>
              <a:spcBef>
                <a:spcPts val="400"/>
              </a:spcBef>
              <a:spcAft>
                <a:spcPts val="0"/>
              </a:spcAft>
              <a:buClr>
                <a:srgbClr val="3F5898"/>
              </a:buClr>
              <a:buSzTx/>
              <a:buFont typeface="Arial"/>
              <a:buChar char="•"/>
              <a:tabLst>
                <a:tab pos="0" algn="l"/>
              </a:tabLst>
              <a:defRPr/>
            </a:pPr>
            <a:r>
              <a:rPr kumimoji="0" lang="en-US" sz="1700" b="0" i="0" u="none" strike="noStrike" kern="1200" cap="none" spc="-1" normalizeH="0" baseline="0" noProof="0" dirty="0">
                <a:ln>
                  <a:noFill/>
                </a:ln>
                <a:solidFill>
                  <a:srgbClr val="4F81BD">
                    <a:lumMod val="75000"/>
                  </a:srgbClr>
                </a:solidFill>
                <a:effectLst/>
                <a:uLnTx/>
                <a:uFillTx/>
                <a:latin typeface="Arial"/>
                <a:ea typeface="DejaVu Sans"/>
              </a:rPr>
              <a:t>lectures, lab, and clinicals</a:t>
            </a:r>
            <a:endParaRPr kumimoji="0" lang="en-US" sz="1700" b="0" i="0" u="none" strike="noStrike" kern="1200" cap="none" spc="-1" normalizeH="0" baseline="0" noProof="0" dirty="0">
              <a:ln>
                <a:noFill/>
              </a:ln>
              <a:solidFill>
                <a:srgbClr val="4F81BD">
                  <a:lumMod val="75000"/>
                </a:srgbClr>
              </a:solidFill>
              <a:effectLst/>
              <a:uLnTx/>
              <a:uFillTx/>
              <a:latin typeface="Arial"/>
            </a:endParaRPr>
          </a:p>
          <a:p>
            <a:pPr marL="1080" marR="0" lvl="0" indent="0" algn="l" defTabSz="914400" rtl="0" eaLnBrk="1" fontAlgn="auto" latinLnBrk="0" hangingPunct="1">
              <a:lnSpc>
                <a:spcPct val="100000"/>
              </a:lnSpc>
              <a:spcBef>
                <a:spcPts val="400"/>
              </a:spcBef>
              <a:spcAft>
                <a:spcPts val="0"/>
              </a:spcAft>
              <a:buClr>
                <a:srgbClr val="3F5898"/>
              </a:buClr>
              <a:buSzTx/>
              <a:buFontTx/>
              <a:buNone/>
              <a:tabLst>
                <a:tab pos="0" algn="l"/>
              </a:tabLst>
              <a:defRPr/>
            </a:pPr>
            <a:r>
              <a:rPr kumimoji="0" lang="en-US" sz="1700" b="1" i="0" u="none" strike="noStrike" kern="1200" cap="none" spc="-1" normalizeH="0" baseline="0" noProof="0" dirty="0">
                <a:ln>
                  <a:noFill/>
                </a:ln>
                <a:solidFill>
                  <a:srgbClr val="3F5898"/>
                </a:solidFill>
                <a:effectLst/>
                <a:uLnTx/>
                <a:uFillTx/>
                <a:latin typeface="Arial"/>
                <a:ea typeface="DejaVu Sans"/>
              </a:rPr>
              <a:t>Lectures/Lab</a:t>
            </a:r>
            <a:endParaRPr kumimoji="0" lang="en-US" sz="1700" b="0" i="0" u="none" strike="noStrike" kern="1200" cap="none" spc="-1" normalizeH="0" baseline="0" noProof="0" dirty="0">
              <a:ln>
                <a:noFill/>
              </a:ln>
              <a:solidFill>
                <a:prstClr val="black"/>
              </a:solidFill>
              <a:effectLst/>
              <a:uLnTx/>
              <a:uFillTx/>
              <a:latin typeface="Arial"/>
            </a:endParaRPr>
          </a:p>
          <a:p>
            <a:pPr marL="801180" marR="0" lvl="1" indent="-342900" algn="l" defTabSz="914400" rtl="0" eaLnBrk="1" fontAlgn="auto" latinLnBrk="0" hangingPunct="1">
              <a:lnSpc>
                <a:spcPct val="100000"/>
              </a:lnSpc>
              <a:spcBef>
                <a:spcPts val="400"/>
              </a:spcBef>
              <a:spcAft>
                <a:spcPts val="0"/>
              </a:spcAft>
              <a:buClr>
                <a:srgbClr val="3F5898"/>
              </a:buClr>
              <a:buSzTx/>
              <a:buFont typeface="Arial" panose="020B0604020202020204" pitchFamily="34" charset="0"/>
              <a:buChar char="•"/>
              <a:tabLst>
                <a:tab pos="0" algn="l"/>
              </a:tabLst>
              <a:defRPr/>
            </a:pPr>
            <a:r>
              <a:rPr kumimoji="0" lang="en-US" sz="1700" b="0" i="0" u="none" strike="noStrike" kern="1200" cap="none" spc="-1" normalizeH="0" baseline="0" noProof="0" dirty="0">
                <a:ln>
                  <a:noFill/>
                </a:ln>
                <a:solidFill>
                  <a:srgbClr val="3F5898"/>
                </a:solidFill>
                <a:effectLst/>
                <a:uLnTx/>
                <a:uFillTx/>
                <a:latin typeface="Arial"/>
                <a:ea typeface="DejaVu Sans"/>
              </a:rPr>
              <a:t>8:00 am-9:00 pm</a:t>
            </a:r>
            <a:endParaRPr kumimoji="0" lang="en-US" sz="1700" b="0" i="0" u="none" strike="noStrike" kern="1200" cap="none" spc="-1" normalizeH="0" baseline="0" noProof="0" dirty="0">
              <a:ln>
                <a:noFill/>
              </a:ln>
              <a:solidFill>
                <a:prstClr val="black"/>
              </a:solidFill>
              <a:effectLst/>
              <a:uLnTx/>
              <a:uFillTx/>
              <a:latin typeface="Arial"/>
            </a:endParaRPr>
          </a:p>
          <a:p>
            <a:pPr marL="1080" marR="0" lvl="0" indent="0" algn="l" defTabSz="914400" rtl="0" eaLnBrk="1" fontAlgn="auto" latinLnBrk="0" hangingPunct="1">
              <a:lnSpc>
                <a:spcPct val="100000"/>
              </a:lnSpc>
              <a:spcBef>
                <a:spcPts val="400"/>
              </a:spcBef>
              <a:spcAft>
                <a:spcPts val="0"/>
              </a:spcAft>
              <a:buClr>
                <a:srgbClr val="3F5898"/>
              </a:buClr>
              <a:buSzTx/>
              <a:buFontTx/>
              <a:buNone/>
              <a:tabLst>
                <a:tab pos="0" algn="l"/>
              </a:tabLst>
              <a:defRPr/>
            </a:pPr>
            <a:r>
              <a:rPr kumimoji="0" lang="en-US" sz="1700" b="1" i="0" u="none" strike="noStrike" kern="1200" cap="none" spc="-1" normalizeH="0" baseline="0" noProof="0" dirty="0">
                <a:ln>
                  <a:noFill/>
                </a:ln>
                <a:solidFill>
                  <a:srgbClr val="3F5898"/>
                </a:solidFill>
                <a:effectLst/>
                <a:uLnTx/>
                <a:uFillTx/>
                <a:latin typeface="Arial"/>
                <a:ea typeface="DejaVu Sans"/>
              </a:rPr>
              <a:t>Clinicals</a:t>
            </a:r>
            <a:endParaRPr kumimoji="0" lang="en-US" sz="1700" b="0" i="0" u="none" strike="noStrike" kern="1200" cap="none" spc="-1" normalizeH="0" baseline="0" noProof="0" dirty="0">
              <a:ln>
                <a:noFill/>
              </a:ln>
              <a:solidFill>
                <a:prstClr val="black"/>
              </a:solidFill>
              <a:effectLst/>
              <a:uLnTx/>
              <a:uFillTx/>
              <a:latin typeface="Arial"/>
            </a:endParaRPr>
          </a:p>
          <a:p>
            <a:pPr marL="801180" marR="0" lvl="1" indent="-342900" algn="l" defTabSz="914400" rtl="0" eaLnBrk="1" fontAlgn="auto" latinLnBrk="0" hangingPunct="1">
              <a:lnSpc>
                <a:spcPct val="100000"/>
              </a:lnSpc>
              <a:spcBef>
                <a:spcPts val="400"/>
              </a:spcBef>
              <a:spcAft>
                <a:spcPts val="0"/>
              </a:spcAft>
              <a:buClr>
                <a:srgbClr val="3F5898"/>
              </a:buClr>
              <a:buSzTx/>
              <a:buFont typeface="Arial" panose="020B0604020202020204" pitchFamily="34" charset="0"/>
              <a:buChar char="•"/>
              <a:tabLst>
                <a:tab pos="0" algn="l"/>
              </a:tabLst>
              <a:defRPr/>
            </a:pPr>
            <a:r>
              <a:rPr kumimoji="0" lang="en-US" sz="1700" b="0" i="0" u="none" strike="noStrike" kern="1200" cap="none" spc="-1" normalizeH="0" baseline="0" noProof="0" dirty="0">
                <a:ln>
                  <a:noFill/>
                </a:ln>
                <a:solidFill>
                  <a:srgbClr val="3F5898"/>
                </a:solidFill>
                <a:effectLst/>
                <a:uLnTx/>
                <a:uFillTx/>
                <a:latin typeface="Arial"/>
                <a:ea typeface="DejaVu Sans"/>
              </a:rPr>
              <a:t>1-2 days/week</a:t>
            </a:r>
            <a:endParaRPr kumimoji="0" lang="en-US" sz="1700" b="0" i="0" u="none" strike="noStrike" kern="1200" cap="none" spc="-1" normalizeH="0" baseline="0" noProof="0" dirty="0">
              <a:ln>
                <a:noFill/>
              </a:ln>
              <a:solidFill>
                <a:prstClr val="black"/>
              </a:solidFill>
              <a:effectLst/>
              <a:uLnTx/>
              <a:uFillTx/>
              <a:latin typeface="Arial"/>
            </a:endParaRPr>
          </a:p>
          <a:p>
            <a:pPr marL="801180" marR="0" lvl="1" indent="-342900" algn="l" defTabSz="914400" rtl="0" eaLnBrk="1" fontAlgn="auto" latinLnBrk="0" hangingPunct="1">
              <a:lnSpc>
                <a:spcPct val="100000"/>
              </a:lnSpc>
              <a:spcBef>
                <a:spcPts val="400"/>
              </a:spcBef>
              <a:spcAft>
                <a:spcPts val="0"/>
              </a:spcAft>
              <a:buClr>
                <a:srgbClr val="3F5898"/>
              </a:buClr>
              <a:buSzTx/>
              <a:buFont typeface="Arial" panose="020B0604020202020204" pitchFamily="34" charset="0"/>
              <a:buChar char="•"/>
              <a:tabLst>
                <a:tab pos="0" algn="l"/>
              </a:tabLst>
              <a:defRPr/>
            </a:pPr>
            <a:r>
              <a:rPr kumimoji="0" lang="en-US" sz="1700" b="0" i="0" u="none" strike="noStrike" kern="1200" cap="none" spc="-1" normalizeH="0" baseline="0" noProof="0" dirty="0">
                <a:ln>
                  <a:noFill/>
                </a:ln>
                <a:solidFill>
                  <a:srgbClr val="3F5898"/>
                </a:solidFill>
                <a:effectLst/>
                <a:uLnTx/>
                <a:uFillTx/>
                <a:latin typeface="Arial"/>
                <a:ea typeface="DejaVu Sans"/>
              </a:rPr>
              <a:t>Begin as early as 6:30 am </a:t>
            </a:r>
          </a:p>
          <a:p>
            <a:pPr marL="801180" marR="0" lvl="1" indent="-342900" algn="l" defTabSz="914400" rtl="0" eaLnBrk="1" fontAlgn="auto" latinLnBrk="0" hangingPunct="1">
              <a:lnSpc>
                <a:spcPct val="100000"/>
              </a:lnSpc>
              <a:spcBef>
                <a:spcPts val="400"/>
              </a:spcBef>
              <a:spcAft>
                <a:spcPts val="0"/>
              </a:spcAft>
              <a:buClr>
                <a:srgbClr val="3F5898"/>
              </a:buClr>
              <a:buSzTx/>
              <a:buFont typeface="Arial" panose="020B0604020202020204" pitchFamily="34" charset="0"/>
              <a:buChar char="•"/>
              <a:tabLst>
                <a:tab pos="0" algn="l"/>
              </a:tabLst>
              <a:defRPr/>
            </a:pPr>
            <a:r>
              <a:rPr kumimoji="0" lang="en-US" sz="1700" b="0" i="0" u="none" strike="noStrike" kern="1200" cap="none" spc="-1" normalizeH="0" baseline="0" noProof="0" dirty="0">
                <a:ln>
                  <a:noFill/>
                </a:ln>
                <a:solidFill>
                  <a:srgbClr val="3F5898"/>
                </a:solidFill>
                <a:effectLst/>
                <a:uLnTx/>
                <a:uFillTx/>
                <a:latin typeface="Arial"/>
                <a:ea typeface="DejaVu Sans"/>
              </a:rPr>
              <a:t>10-12 hours </a:t>
            </a:r>
          </a:p>
          <a:p>
            <a:pPr marL="801180" marR="0" lvl="1" indent="-342900" algn="l" defTabSz="914400" rtl="0" eaLnBrk="1" fontAlgn="auto" latinLnBrk="0" hangingPunct="1">
              <a:lnSpc>
                <a:spcPct val="100000"/>
              </a:lnSpc>
              <a:spcBef>
                <a:spcPts val="400"/>
              </a:spcBef>
              <a:spcAft>
                <a:spcPts val="0"/>
              </a:spcAft>
              <a:buClr>
                <a:srgbClr val="3F5898"/>
              </a:buClr>
              <a:buSzTx/>
              <a:buFont typeface="Arial" panose="020B0604020202020204" pitchFamily="34" charset="0"/>
              <a:buChar char="•"/>
              <a:tabLst>
                <a:tab pos="0" algn="l"/>
              </a:tabLst>
              <a:defRPr/>
            </a:pPr>
            <a:r>
              <a:rPr kumimoji="0" lang="en-US" sz="1700" b="0" i="0" u="none" strike="noStrike" kern="1200" cap="none" spc="-1" normalizeH="0" baseline="0" noProof="0" dirty="0">
                <a:ln>
                  <a:noFill/>
                </a:ln>
                <a:solidFill>
                  <a:srgbClr val="3F5898"/>
                </a:solidFill>
                <a:effectLst/>
                <a:uLnTx/>
                <a:uFillTx/>
                <a:latin typeface="Arial"/>
                <a:ea typeface="DejaVu Sans"/>
              </a:rPr>
              <a:t>Friday, Saturday, or Sunday as able</a:t>
            </a:r>
            <a:endParaRPr kumimoji="0" lang="en-US" sz="1700" b="0" i="0" u="none" strike="noStrike" kern="1200" cap="none" spc="-1" normalizeH="0" baseline="0" noProof="0" dirty="0">
              <a:ln>
                <a:noFill/>
              </a:ln>
              <a:solidFill>
                <a:prstClr val="black"/>
              </a:solidFill>
              <a:effectLst/>
              <a:uLnTx/>
              <a:uFillTx/>
              <a:latin typeface="Arial"/>
            </a:endParaRPr>
          </a:p>
          <a:p>
            <a:pPr marL="801180" marR="0" lvl="1" indent="-342900" algn="l" defTabSz="914400" rtl="0" eaLnBrk="1" fontAlgn="auto" latinLnBrk="0" hangingPunct="1">
              <a:lnSpc>
                <a:spcPct val="100000"/>
              </a:lnSpc>
              <a:spcBef>
                <a:spcPts val="400"/>
              </a:spcBef>
              <a:spcAft>
                <a:spcPts val="0"/>
              </a:spcAft>
              <a:buClr>
                <a:srgbClr val="3F5898"/>
              </a:buClr>
              <a:buSzTx/>
              <a:buFont typeface="Arial" panose="020B0604020202020204" pitchFamily="34" charset="0"/>
              <a:buChar char="•"/>
              <a:tabLst>
                <a:tab pos="0" algn="l"/>
              </a:tabLst>
              <a:defRPr/>
            </a:pPr>
            <a:r>
              <a:rPr kumimoji="0" lang="en-US" sz="1700" b="0" i="0" u="none" strike="noStrike" kern="1200" cap="none" spc="-1" normalizeH="0" baseline="0" noProof="0" dirty="0">
                <a:ln>
                  <a:noFill/>
                </a:ln>
                <a:solidFill>
                  <a:srgbClr val="3F5898"/>
                </a:solidFill>
                <a:effectLst/>
                <a:uLnTx/>
                <a:uFillTx/>
                <a:latin typeface="Arial"/>
                <a:ea typeface="DejaVu Sans"/>
              </a:rPr>
              <a:t>May include holidays &amp; weekends</a:t>
            </a:r>
            <a:endParaRPr kumimoji="0" lang="en-US" sz="1700" b="0" i="0" u="none" strike="noStrike" kern="1200" cap="none" spc="-1" normalizeH="0" baseline="0" noProof="0" dirty="0">
              <a:ln>
                <a:noFill/>
              </a:ln>
              <a:solidFill>
                <a:srgbClr val="4F81BD">
                  <a:lumMod val="75000"/>
                </a:srgbClr>
              </a:solidFill>
              <a:effectLst/>
              <a:uLnTx/>
              <a:uFillTx/>
              <a:latin typeface="Arial"/>
              <a:cs typeface="Calibri" panose="020F0502020204030204" pitchFamily="34" charset="0"/>
            </a:endParaRPr>
          </a:p>
        </p:txBody>
      </p:sp>
      <p:sp>
        <p:nvSpPr>
          <p:cNvPr id="4" name="TextBox 3">
            <a:extLst>
              <a:ext uri="{FF2B5EF4-FFF2-40B4-BE49-F238E27FC236}">
                <a16:creationId xmlns:a16="http://schemas.microsoft.com/office/drawing/2014/main" id="{38287E31-684B-DC67-8E67-903467C9DB44}"/>
              </a:ext>
            </a:extLst>
          </p:cNvPr>
          <p:cNvSpPr txBox="1"/>
          <p:nvPr/>
        </p:nvSpPr>
        <p:spPr>
          <a:xfrm>
            <a:off x="2291655" y="4319435"/>
            <a:ext cx="4559417" cy="69762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57240" lvl="0">
              <a:spcBef>
                <a:spcPts val="680"/>
              </a:spcBef>
              <a:tabLst>
                <a:tab pos="0" algn="l"/>
              </a:tabLst>
              <a:defRPr/>
            </a:pPr>
            <a:r>
              <a:rPr lang="en-US" b="1" u="sng" spc="-1" dirty="0">
                <a:solidFill>
                  <a:srgbClr val="3F5898"/>
                </a:solidFill>
              </a:rPr>
              <a:t>UCF Full-time BSN (6 semesters)</a:t>
            </a:r>
            <a:endParaRPr lang="en-US" spc="-1" dirty="0">
              <a:solidFill>
                <a:prstClr val="black"/>
              </a:solidFill>
            </a:endParaRPr>
          </a:p>
          <a:p>
            <a:pPr marL="744030" lvl="1" indent="-285750">
              <a:lnSpc>
                <a:spcPct val="100000"/>
              </a:lnSpc>
              <a:spcBef>
                <a:spcPts val="400"/>
              </a:spcBef>
              <a:buClr>
                <a:srgbClr val="3F5898"/>
              </a:buClr>
              <a:buFont typeface="Arial" panose="020B0604020202020204" pitchFamily="34" charset="0"/>
              <a:buChar char="•"/>
              <a:tabLst>
                <a:tab pos="0" algn="l"/>
              </a:tabLst>
            </a:pPr>
            <a:r>
              <a:rPr lang="en-US" spc="-1" dirty="0">
                <a:solidFill>
                  <a:schemeClr val="accent1">
                    <a:lumMod val="75000"/>
                  </a:schemeClr>
                </a:solidFill>
                <a:cs typeface="Calibri" panose="020F0502020204030204" pitchFamily="34" charset="0"/>
              </a:rPr>
              <a:t>100% BSN (UCF) Online Courses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54" name="CustomShape 1"/>
          <p:cNvSpPr>
            <a:spLocks noGrp="1"/>
          </p:cNvSpPr>
          <p:nvPr>
            <p:ph type="title" idx="4294967295"/>
          </p:nvPr>
        </p:nvSpPr>
        <p:spPr>
          <a:xfrm>
            <a:off x="47670" y="0"/>
            <a:ext cx="8528621" cy="1035741"/>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4000" b="1" i="0" u="none" strike="noStrike" kern="1200" cap="none" spc="-1" normalizeH="0" baseline="0" noProof="0" dirty="0">
                <a:ln>
                  <a:noFill/>
                </a:ln>
                <a:solidFill>
                  <a:srgbClr val="00529B"/>
                </a:solidFill>
                <a:effectLst/>
                <a:uLnTx/>
                <a:uFillTx/>
                <a:latin typeface="Calibri"/>
                <a:ea typeface="DejaVu Sans"/>
                <a:cs typeface="+mn-cs"/>
              </a:rPr>
              <a:t>Curriculum Sequence </a:t>
            </a: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2800" b="1" i="0" u="none" strike="noStrike" kern="1200" cap="none" spc="-1" normalizeH="0" baseline="0" noProof="0" dirty="0">
                <a:ln>
                  <a:noFill/>
                </a:ln>
                <a:solidFill>
                  <a:srgbClr val="00529B"/>
                </a:solidFill>
                <a:effectLst/>
                <a:uLnTx/>
                <a:uFillTx/>
                <a:latin typeface="Calibri"/>
                <a:ea typeface="DejaVu Sans"/>
                <a:cs typeface="+mn-cs"/>
              </a:rPr>
              <a:t>SSC Traditional Programs </a:t>
            </a:r>
            <a:endParaRPr kumimoji="0" lang="en-US" sz="2800" b="0" i="0" u="none" strike="noStrike" kern="1200" cap="none" spc="-1" normalizeH="0" baseline="0" noProof="0" dirty="0">
              <a:ln>
                <a:noFill/>
              </a:ln>
              <a:solidFill>
                <a:schemeClr val="tx1"/>
              </a:solidFill>
              <a:effectLst/>
              <a:uLnTx/>
              <a:uFillTx/>
              <a:latin typeface="Arial"/>
              <a:ea typeface="+mn-ea"/>
              <a:cs typeface="+mn-cs"/>
            </a:endParaRPr>
          </a:p>
        </p:txBody>
      </p:sp>
      <p:sp>
        <p:nvSpPr>
          <p:cNvPr id="355" name="CustomShape 2" descr="Curriculum sequence for the full time and part time ASN programs"/>
          <p:cNvSpPr/>
          <p:nvPr/>
        </p:nvSpPr>
        <p:spPr>
          <a:xfrm>
            <a:off x="460320" y="960985"/>
            <a:ext cx="8344080" cy="3950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90000"/>
              </a:lnSpc>
              <a:spcBef>
                <a:spcPts val="400"/>
              </a:spcBef>
            </a:pPr>
            <a:endParaRPr lang="en-US" sz="1800" b="0" strike="noStrike" spc="-1" dirty="0">
              <a:latin typeface="Arial"/>
            </a:endParaRPr>
          </a:p>
        </p:txBody>
      </p:sp>
      <p:graphicFrame>
        <p:nvGraphicFramePr>
          <p:cNvPr id="10" name="Table 9">
            <a:extLst>
              <a:ext uri="{FF2B5EF4-FFF2-40B4-BE49-F238E27FC236}">
                <a16:creationId xmlns:a16="http://schemas.microsoft.com/office/drawing/2014/main" id="{D9523714-C172-D994-ED01-C162CC314956}"/>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55120172"/>
              </p:ext>
            </p:extLst>
          </p:nvPr>
        </p:nvGraphicFramePr>
        <p:xfrm>
          <a:off x="268686" y="1131774"/>
          <a:ext cx="4134302" cy="3844584"/>
        </p:xfrm>
        <a:graphic>
          <a:graphicData uri="http://schemas.openxmlformats.org/drawingml/2006/table">
            <a:tbl>
              <a:tblPr firstRow="1" bandRow="1">
                <a:tableStyleId>{5C22544A-7EE6-4342-B048-85BDC9FD1C3A}</a:tableStyleId>
              </a:tblPr>
              <a:tblGrid>
                <a:gridCol w="918734">
                  <a:extLst>
                    <a:ext uri="{9D8B030D-6E8A-4147-A177-3AD203B41FA5}">
                      <a16:colId xmlns:a16="http://schemas.microsoft.com/office/drawing/2014/main" val="469987737"/>
                    </a:ext>
                  </a:extLst>
                </a:gridCol>
                <a:gridCol w="2318502">
                  <a:extLst>
                    <a:ext uri="{9D8B030D-6E8A-4147-A177-3AD203B41FA5}">
                      <a16:colId xmlns:a16="http://schemas.microsoft.com/office/drawing/2014/main" val="3183679557"/>
                    </a:ext>
                  </a:extLst>
                </a:gridCol>
                <a:gridCol w="897066">
                  <a:extLst>
                    <a:ext uri="{9D8B030D-6E8A-4147-A177-3AD203B41FA5}">
                      <a16:colId xmlns:a16="http://schemas.microsoft.com/office/drawing/2014/main" val="1187209656"/>
                    </a:ext>
                  </a:extLst>
                </a:gridCol>
              </a:tblGrid>
              <a:tr h="614342">
                <a:tc gridSpan="3">
                  <a:txBody>
                    <a:bodyPr/>
                    <a:lstStyle/>
                    <a:p>
                      <a:pPr algn="ctr"/>
                      <a:r>
                        <a:rPr lang="en-US" dirty="0"/>
                        <a:t>Full-Time</a:t>
                      </a:r>
                    </a:p>
                    <a:p>
                      <a:pPr algn="ctr"/>
                      <a:r>
                        <a:rPr lang="en-US" b="0" dirty="0"/>
                        <a:t>5 semesters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020262335"/>
                  </a:ext>
                </a:extLst>
              </a:tr>
              <a:tr h="442641">
                <a:tc>
                  <a:txBody>
                    <a:bodyPr/>
                    <a:lstStyle/>
                    <a:p>
                      <a:r>
                        <a:rPr lang="en-US" sz="1200" b="1" dirty="0"/>
                        <a:t>Semester</a:t>
                      </a:r>
                    </a:p>
                  </a:txBody>
                  <a:tcPr/>
                </a:tc>
                <a:tc>
                  <a:txBody>
                    <a:bodyPr/>
                    <a:lstStyle/>
                    <a:p>
                      <a:r>
                        <a:rPr lang="en-US" sz="1200" b="1" dirty="0"/>
                        <a:t>Course</a:t>
                      </a:r>
                    </a:p>
                  </a:txBody>
                  <a:tcPr/>
                </a:tc>
                <a:tc>
                  <a:txBody>
                    <a:bodyPr/>
                    <a:lstStyle/>
                    <a:p>
                      <a:pPr algn="ctr"/>
                      <a:r>
                        <a:rPr lang="en-US" sz="1200" b="1" dirty="0"/>
                        <a:t>Credits</a:t>
                      </a:r>
                    </a:p>
                  </a:txBody>
                  <a:tcPr/>
                </a:tc>
                <a:extLst>
                  <a:ext uri="{0D108BD9-81ED-4DB2-BD59-A6C34878D82A}">
                    <a16:rowId xmlns:a16="http://schemas.microsoft.com/office/drawing/2014/main" val="4047094780"/>
                  </a:ext>
                </a:extLst>
              </a:tr>
              <a:tr h="534541">
                <a:tc>
                  <a:txBody>
                    <a:bodyPr/>
                    <a:lstStyle/>
                    <a:p>
                      <a:pPr algn="ctr"/>
                      <a:r>
                        <a:rPr lang="en-US" sz="800" dirty="0"/>
                        <a:t>1</a:t>
                      </a:r>
                    </a:p>
                  </a:txBody>
                  <a:tcPr/>
                </a:tc>
                <a:tc>
                  <a:txBody>
                    <a:bodyPr/>
                    <a:lstStyle/>
                    <a:p>
                      <a:pPr algn="l"/>
                      <a:r>
                        <a:rPr lang="en-US" sz="800" dirty="0"/>
                        <a:t>NUR 1060C Health Assessment</a:t>
                      </a:r>
                    </a:p>
                    <a:p>
                      <a:pPr algn="l"/>
                      <a:r>
                        <a:rPr lang="en-US" sz="800" dirty="0"/>
                        <a:t>NUR 1022C Foundations of Nursing</a:t>
                      </a:r>
                    </a:p>
                    <a:p>
                      <a:pPr algn="l"/>
                      <a:r>
                        <a:rPr lang="en-US" sz="800" dirty="0"/>
                        <a:t>NUR 1003L Nursing Skills</a:t>
                      </a:r>
                    </a:p>
                  </a:txBody>
                  <a:tcPr/>
                </a:tc>
                <a:tc>
                  <a:txBody>
                    <a:bodyPr/>
                    <a:lstStyle/>
                    <a:p>
                      <a:pPr algn="ctr"/>
                      <a:r>
                        <a:rPr lang="en-US" sz="800" dirty="0"/>
                        <a:t>3</a:t>
                      </a:r>
                    </a:p>
                    <a:p>
                      <a:pPr algn="ctr"/>
                      <a:r>
                        <a:rPr lang="en-US" sz="800" dirty="0"/>
                        <a:t>5</a:t>
                      </a:r>
                    </a:p>
                    <a:p>
                      <a:pPr algn="ctr"/>
                      <a:r>
                        <a:rPr lang="en-US" sz="800" dirty="0"/>
                        <a:t>2</a:t>
                      </a:r>
                    </a:p>
                  </a:txBody>
                  <a:tcPr/>
                </a:tc>
                <a:extLst>
                  <a:ext uri="{0D108BD9-81ED-4DB2-BD59-A6C34878D82A}">
                    <a16:rowId xmlns:a16="http://schemas.microsoft.com/office/drawing/2014/main" val="618494910"/>
                  </a:ext>
                </a:extLst>
              </a:tr>
              <a:tr h="534541">
                <a:tc>
                  <a:txBody>
                    <a:bodyPr/>
                    <a:lstStyle/>
                    <a:p>
                      <a:pPr algn="ctr"/>
                      <a:r>
                        <a:rPr lang="en-US" sz="800" dirty="0"/>
                        <a:t>2</a:t>
                      </a:r>
                    </a:p>
                  </a:txBody>
                  <a:tcPr/>
                </a:tc>
                <a:tc>
                  <a:txBody>
                    <a:bodyPr/>
                    <a:lstStyle/>
                    <a:p>
                      <a:pPr algn="l"/>
                      <a:r>
                        <a:rPr lang="en-US" sz="800" dirty="0"/>
                        <a:t>NUR 1210C Concepts of Basic Med/Surg Nursing</a:t>
                      </a:r>
                    </a:p>
                    <a:p>
                      <a:pPr algn="l"/>
                      <a:r>
                        <a:rPr lang="en-US" sz="800" dirty="0"/>
                        <a:t>NUR 2520C Concepts in Mental Health Nursing</a:t>
                      </a:r>
                    </a:p>
                  </a:txBody>
                  <a:tcPr/>
                </a:tc>
                <a:tc>
                  <a:txBody>
                    <a:bodyPr/>
                    <a:lstStyle/>
                    <a:p>
                      <a:pPr algn="ctr"/>
                      <a:r>
                        <a:rPr lang="en-US" sz="800" dirty="0"/>
                        <a:t>6</a:t>
                      </a:r>
                    </a:p>
                    <a:p>
                      <a:pPr algn="ctr"/>
                      <a:r>
                        <a:rPr lang="en-US" sz="800" dirty="0"/>
                        <a:t>3</a:t>
                      </a:r>
                    </a:p>
                  </a:txBody>
                  <a:tcPr/>
                </a:tc>
                <a:extLst>
                  <a:ext uri="{0D108BD9-81ED-4DB2-BD59-A6C34878D82A}">
                    <a16:rowId xmlns:a16="http://schemas.microsoft.com/office/drawing/2014/main" val="851619604"/>
                  </a:ext>
                </a:extLst>
              </a:tr>
              <a:tr h="534541">
                <a:tc>
                  <a:txBody>
                    <a:bodyPr/>
                    <a:lstStyle/>
                    <a:p>
                      <a:pPr algn="ctr"/>
                      <a:r>
                        <a:rPr lang="en-US" sz="800" dirty="0"/>
                        <a:t>3</a:t>
                      </a:r>
                    </a:p>
                  </a:txBody>
                  <a:tcPr/>
                </a:tc>
                <a:tc>
                  <a:txBody>
                    <a:bodyPr/>
                    <a:lstStyle/>
                    <a:p>
                      <a:pPr algn="l"/>
                      <a:r>
                        <a:rPr lang="en-US" sz="800" dirty="0"/>
                        <a:t>NUR 2241C Advanced Concepts in Med Surg Nursing</a:t>
                      </a:r>
                    </a:p>
                  </a:txBody>
                  <a:tcPr/>
                </a:tc>
                <a:tc>
                  <a:txBody>
                    <a:bodyPr/>
                    <a:lstStyle/>
                    <a:p>
                      <a:pPr algn="ctr"/>
                      <a:r>
                        <a:rPr lang="en-US" sz="800" dirty="0"/>
                        <a:t>6</a:t>
                      </a:r>
                    </a:p>
                  </a:txBody>
                  <a:tcPr/>
                </a:tc>
                <a:extLst>
                  <a:ext uri="{0D108BD9-81ED-4DB2-BD59-A6C34878D82A}">
                    <a16:rowId xmlns:a16="http://schemas.microsoft.com/office/drawing/2014/main" val="4127100904"/>
                  </a:ext>
                </a:extLst>
              </a:tr>
              <a:tr h="534541">
                <a:tc>
                  <a:txBody>
                    <a:bodyPr/>
                    <a:lstStyle/>
                    <a:p>
                      <a:pPr algn="ctr"/>
                      <a:r>
                        <a:rPr lang="en-US" sz="800" dirty="0"/>
                        <a:t>4</a:t>
                      </a:r>
                    </a:p>
                  </a:txBody>
                  <a:tcPr/>
                </a:tc>
                <a:tc>
                  <a:txBody>
                    <a:bodyPr/>
                    <a:lstStyle/>
                    <a:p>
                      <a:pPr algn="l"/>
                      <a:r>
                        <a:rPr lang="en-US" sz="800" dirty="0"/>
                        <a:t>NUR 2440 Concepts of Maternal/Child Nursing</a:t>
                      </a:r>
                    </a:p>
                  </a:txBody>
                  <a:tcPr/>
                </a:tc>
                <a:tc>
                  <a:txBody>
                    <a:bodyPr/>
                    <a:lstStyle/>
                    <a:p>
                      <a:pPr algn="ctr"/>
                      <a:r>
                        <a:rPr lang="en-US" sz="800" dirty="0"/>
                        <a:t>6</a:t>
                      </a:r>
                    </a:p>
                  </a:txBody>
                  <a:tcPr/>
                </a:tc>
                <a:extLst>
                  <a:ext uri="{0D108BD9-81ED-4DB2-BD59-A6C34878D82A}">
                    <a16:rowId xmlns:a16="http://schemas.microsoft.com/office/drawing/2014/main" val="1375367143"/>
                  </a:ext>
                </a:extLst>
              </a:tr>
              <a:tr h="534541">
                <a:tc>
                  <a:txBody>
                    <a:bodyPr/>
                    <a:lstStyle/>
                    <a:p>
                      <a:pPr algn="ctr"/>
                      <a:r>
                        <a:rPr lang="en-US" sz="800" dirty="0"/>
                        <a:t>5</a:t>
                      </a:r>
                    </a:p>
                  </a:txBody>
                  <a:tcPr/>
                </a:tc>
                <a:tc>
                  <a:txBody>
                    <a:bodyPr/>
                    <a:lstStyle/>
                    <a:p>
                      <a:pPr algn="l"/>
                      <a:r>
                        <a:rPr lang="en-US" sz="800" dirty="0"/>
                        <a:t>NUR 2244C Complex Concepts  in Med Surg Nursing</a:t>
                      </a:r>
                    </a:p>
                    <a:p>
                      <a:pPr algn="l"/>
                      <a:r>
                        <a:rPr lang="en-US" sz="800" dirty="0"/>
                        <a:t>NUR 2943C Practicum &amp; Client Care Management</a:t>
                      </a:r>
                    </a:p>
                  </a:txBody>
                  <a:tcPr/>
                </a:tc>
                <a:tc>
                  <a:txBody>
                    <a:bodyPr/>
                    <a:lstStyle/>
                    <a:p>
                      <a:pPr algn="ctr"/>
                      <a:r>
                        <a:rPr lang="en-US" sz="800" dirty="0"/>
                        <a:t>4</a:t>
                      </a:r>
                    </a:p>
                    <a:p>
                      <a:pPr algn="ctr"/>
                      <a:r>
                        <a:rPr lang="en-US" sz="800" dirty="0"/>
                        <a:t>3</a:t>
                      </a:r>
                    </a:p>
                  </a:txBody>
                  <a:tcPr/>
                </a:tc>
                <a:extLst>
                  <a:ext uri="{0D108BD9-81ED-4DB2-BD59-A6C34878D82A}">
                    <a16:rowId xmlns:a16="http://schemas.microsoft.com/office/drawing/2014/main" val="954531300"/>
                  </a:ext>
                </a:extLst>
              </a:tr>
            </a:tbl>
          </a:graphicData>
        </a:graphic>
      </p:graphicFrame>
      <p:graphicFrame>
        <p:nvGraphicFramePr>
          <p:cNvPr id="11" name="Table 10">
            <a:extLst>
              <a:ext uri="{FF2B5EF4-FFF2-40B4-BE49-F238E27FC236}">
                <a16:creationId xmlns:a16="http://schemas.microsoft.com/office/drawing/2014/main" id="{D053D216-29D9-AFC2-6068-A39224CCD670}"/>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300438807"/>
              </p:ext>
            </p:extLst>
          </p:nvPr>
        </p:nvGraphicFramePr>
        <p:xfrm>
          <a:off x="4572000" y="1131775"/>
          <a:ext cx="4424035" cy="3816614"/>
        </p:xfrm>
        <a:graphic>
          <a:graphicData uri="http://schemas.openxmlformats.org/drawingml/2006/table">
            <a:tbl>
              <a:tblPr firstRow="1" bandRow="1">
                <a:tableStyleId>{5C22544A-7EE6-4342-B048-85BDC9FD1C3A}</a:tableStyleId>
              </a:tblPr>
              <a:tblGrid>
                <a:gridCol w="1015450">
                  <a:extLst>
                    <a:ext uri="{9D8B030D-6E8A-4147-A177-3AD203B41FA5}">
                      <a16:colId xmlns:a16="http://schemas.microsoft.com/office/drawing/2014/main" val="1103112075"/>
                    </a:ext>
                  </a:extLst>
                </a:gridCol>
                <a:gridCol w="2590147">
                  <a:extLst>
                    <a:ext uri="{9D8B030D-6E8A-4147-A177-3AD203B41FA5}">
                      <a16:colId xmlns:a16="http://schemas.microsoft.com/office/drawing/2014/main" val="3585295962"/>
                    </a:ext>
                  </a:extLst>
                </a:gridCol>
                <a:gridCol w="818438">
                  <a:extLst>
                    <a:ext uri="{9D8B030D-6E8A-4147-A177-3AD203B41FA5}">
                      <a16:colId xmlns:a16="http://schemas.microsoft.com/office/drawing/2014/main" val="2818650148"/>
                    </a:ext>
                  </a:extLst>
                </a:gridCol>
              </a:tblGrid>
              <a:tr h="600827">
                <a:tc gridSpan="3">
                  <a:txBody>
                    <a:bodyPr/>
                    <a:lstStyle/>
                    <a:p>
                      <a:pPr algn="ctr"/>
                      <a:r>
                        <a:rPr lang="en-US" dirty="0"/>
                        <a:t>Part-Time</a:t>
                      </a:r>
                    </a:p>
                    <a:p>
                      <a:pPr algn="ctr"/>
                      <a:r>
                        <a:rPr lang="en-US" b="0" dirty="0"/>
                        <a:t>7 semesters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949431187"/>
                  </a:ext>
                </a:extLst>
              </a:tr>
              <a:tr h="405812">
                <a:tc>
                  <a:txBody>
                    <a:bodyPr/>
                    <a:lstStyle/>
                    <a:p>
                      <a:pPr algn="ctr"/>
                      <a:r>
                        <a:rPr lang="en-US" sz="1200" b="1" dirty="0"/>
                        <a:t>Semester</a:t>
                      </a:r>
                    </a:p>
                  </a:txBody>
                  <a:tcPr/>
                </a:tc>
                <a:tc>
                  <a:txBody>
                    <a:bodyPr/>
                    <a:lstStyle/>
                    <a:p>
                      <a:r>
                        <a:rPr lang="en-US" sz="1200" b="1" dirty="0"/>
                        <a:t>Course</a:t>
                      </a:r>
                    </a:p>
                  </a:txBody>
                  <a:tcPr/>
                </a:tc>
                <a:tc>
                  <a:txBody>
                    <a:bodyPr/>
                    <a:lstStyle/>
                    <a:p>
                      <a:pPr algn="ctr"/>
                      <a:r>
                        <a:rPr lang="en-US" sz="1200" b="1" dirty="0"/>
                        <a:t>Credits</a:t>
                      </a:r>
                    </a:p>
                  </a:txBody>
                  <a:tcPr/>
                </a:tc>
                <a:extLst>
                  <a:ext uri="{0D108BD9-81ED-4DB2-BD59-A6C34878D82A}">
                    <a16:rowId xmlns:a16="http://schemas.microsoft.com/office/drawing/2014/main" val="3463583074"/>
                  </a:ext>
                </a:extLst>
              </a:tr>
              <a:tr h="335850">
                <a:tc>
                  <a:txBody>
                    <a:bodyPr/>
                    <a:lstStyle/>
                    <a:p>
                      <a:pPr algn="ctr"/>
                      <a:r>
                        <a:rPr lang="en-US" sz="800" dirty="0"/>
                        <a:t>1</a:t>
                      </a:r>
                    </a:p>
                  </a:txBody>
                  <a:tcPr/>
                </a:tc>
                <a:tc>
                  <a:txBody>
                    <a:bodyPr/>
                    <a:lstStyle/>
                    <a:p>
                      <a:r>
                        <a:rPr lang="en-US" sz="800" dirty="0"/>
                        <a:t>NUR 1060C Health Assessment</a:t>
                      </a:r>
                    </a:p>
                  </a:txBody>
                  <a:tcPr/>
                </a:tc>
                <a:tc>
                  <a:txBody>
                    <a:bodyPr/>
                    <a:lstStyle/>
                    <a:p>
                      <a:pPr algn="ctr"/>
                      <a:r>
                        <a:rPr lang="en-US" sz="800" dirty="0"/>
                        <a:t>3</a:t>
                      </a:r>
                    </a:p>
                  </a:txBody>
                  <a:tcPr/>
                </a:tc>
                <a:extLst>
                  <a:ext uri="{0D108BD9-81ED-4DB2-BD59-A6C34878D82A}">
                    <a16:rowId xmlns:a16="http://schemas.microsoft.com/office/drawing/2014/main" val="72858936"/>
                  </a:ext>
                </a:extLst>
              </a:tr>
              <a:tr h="405812">
                <a:tc>
                  <a:txBody>
                    <a:bodyPr/>
                    <a:lstStyle/>
                    <a:p>
                      <a:pPr algn="ctr"/>
                      <a:r>
                        <a:rPr lang="en-US" sz="800" dirty="0"/>
                        <a:t>2</a:t>
                      </a:r>
                    </a:p>
                  </a:txBody>
                  <a:tcPr/>
                </a:tc>
                <a:tc>
                  <a:txBody>
                    <a:bodyPr/>
                    <a:lstStyle/>
                    <a:p>
                      <a:r>
                        <a:rPr lang="en-US" sz="800" dirty="0"/>
                        <a:t>NUR 1022C Foundations of Nursing</a:t>
                      </a:r>
                    </a:p>
                    <a:p>
                      <a:r>
                        <a:rPr lang="en-US" sz="800" dirty="0"/>
                        <a:t>NUR 1003L Nursing Skills</a:t>
                      </a:r>
                    </a:p>
                  </a:txBody>
                  <a:tcPr/>
                </a:tc>
                <a:tc>
                  <a:txBody>
                    <a:bodyPr/>
                    <a:lstStyle/>
                    <a:p>
                      <a:pPr algn="ctr"/>
                      <a:r>
                        <a:rPr lang="en-US" sz="800" dirty="0"/>
                        <a:t>5</a:t>
                      </a:r>
                    </a:p>
                    <a:p>
                      <a:pPr algn="ctr"/>
                      <a:r>
                        <a:rPr lang="en-US" sz="800" dirty="0"/>
                        <a:t>2</a:t>
                      </a:r>
                    </a:p>
                  </a:txBody>
                  <a:tcPr/>
                </a:tc>
                <a:extLst>
                  <a:ext uri="{0D108BD9-81ED-4DB2-BD59-A6C34878D82A}">
                    <a16:rowId xmlns:a16="http://schemas.microsoft.com/office/drawing/2014/main" val="3628439209"/>
                  </a:ext>
                </a:extLst>
              </a:tr>
              <a:tr h="405812">
                <a:tc>
                  <a:txBody>
                    <a:bodyPr/>
                    <a:lstStyle/>
                    <a:p>
                      <a:pPr algn="ctr"/>
                      <a:r>
                        <a:rPr lang="en-US" sz="800" dirty="0"/>
                        <a:t>3</a:t>
                      </a:r>
                    </a:p>
                  </a:txBody>
                  <a:tcPr/>
                </a:tc>
                <a:tc>
                  <a:txBody>
                    <a:bodyPr/>
                    <a:lstStyle/>
                    <a:p>
                      <a:r>
                        <a:rPr lang="en-US" sz="800" dirty="0"/>
                        <a:t>NUR 1210C Concepts of Basic Med/Surg Nursing</a:t>
                      </a:r>
                    </a:p>
                  </a:txBody>
                  <a:tcPr/>
                </a:tc>
                <a:tc>
                  <a:txBody>
                    <a:bodyPr/>
                    <a:lstStyle/>
                    <a:p>
                      <a:pPr algn="ctr"/>
                      <a:r>
                        <a:rPr lang="en-US" sz="800" dirty="0"/>
                        <a:t>6</a:t>
                      </a:r>
                    </a:p>
                  </a:txBody>
                  <a:tcPr/>
                </a:tc>
                <a:extLst>
                  <a:ext uri="{0D108BD9-81ED-4DB2-BD59-A6C34878D82A}">
                    <a16:rowId xmlns:a16="http://schemas.microsoft.com/office/drawing/2014/main" val="3786581139"/>
                  </a:ext>
                </a:extLst>
              </a:tr>
              <a:tr h="405812">
                <a:tc>
                  <a:txBody>
                    <a:bodyPr/>
                    <a:lstStyle/>
                    <a:p>
                      <a:pPr algn="ctr"/>
                      <a:r>
                        <a:rPr lang="en-US" sz="800" dirty="0"/>
                        <a:t>4</a:t>
                      </a:r>
                    </a:p>
                  </a:txBody>
                  <a:tcPr/>
                </a:tc>
                <a:tc>
                  <a:txBody>
                    <a:bodyPr/>
                    <a:lstStyle/>
                    <a:p>
                      <a:r>
                        <a:rPr lang="en-US" sz="800" dirty="0"/>
                        <a:t>NUR 2520C Concepts of Mental Health Nursing</a:t>
                      </a:r>
                    </a:p>
                  </a:txBody>
                  <a:tcPr/>
                </a:tc>
                <a:tc>
                  <a:txBody>
                    <a:bodyPr/>
                    <a:lstStyle/>
                    <a:p>
                      <a:pPr algn="ctr"/>
                      <a:r>
                        <a:rPr lang="en-US" sz="800" dirty="0"/>
                        <a:t>3</a:t>
                      </a:r>
                    </a:p>
                  </a:txBody>
                  <a:tcPr/>
                </a:tc>
                <a:extLst>
                  <a:ext uri="{0D108BD9-81ED-4DB2-BD59-A6C34878D82A}">
                    <a16:rowId xmlns:a16="http://schemas.microsoft.com/office/drawing/2014/main" val="2562057730"/>
                  </a:ext>
                </a:extLst>
              </a:tr>
              <a:tr h="405812">
                <a:tc>
                  <a:txBody>
                    <a:bodyPr/>
                    <a:lstStyle/>
                    <a:p>
                      <a:pPr algn="ctr"/>
                      <a:r>
                        <a:rPr lang="en-US" sz="800" dirty="0"/>
                        <a:t>5</a:t>
                      </a:r>
                    </a:p>
                  </a:txBody>
                  <a:tcPr/>
                </a:tc>
                <a:tc>
                  <a:txBody>
                    <a:bodyPr/>
                    <a:lstStyle/>
                    <a:p>
                      <a:r>
                        <a:rPr lang="en-US" sz="800" dirty="0"/>
                        <a:t>NUR 2231C Advanced Concepts in Med Surg Nursing</a:t>
                      </a:r>
                    </a:p>
                  </a:txBody>
                  <a:tcPr/>
                </a:tc>
                <a:tc>
                  <a:txBody>
                    <a:bodyPr/>
                    <a:lstStyle/>
                    <a:p>
                      <a:pPr algn="ctr"/>
                      <a:r>
                        <a:rPr lang="en-US" sz="800" dirty="0"/>
                        <a:t>6</a:t>
                      </a:r>
                    </a:p>
                  </a:txBody>
                  <a:tcPr/>
                </a:tc>
                <a:extLst>
                  <a:ext uri="{0D108BD9-81ED-4DB2-BD59-A6C34878D82A}">
                    <a16:rowId xmlns:a16="http://schemas.microsoft.com/office/drawing/2014/main" val="2448411239"/>
                  </a:ext>
                </a:extLst>
              </a:tr>
              <a:tr h="405812">
                <a:tc>
                  <a:txBody>
                    <a:bodyPr/>
                    <a:lstStyle/>
                    <a:p>
                      <a:pPr algn="ctr"/>
                      <a:r>
                        <a:rPr lang="en-US" sz="800" dirty="0"/>
                        <a:t>6</a:t>
                      </a:r>
                    </a:p>
                  </a:txBody>
                  <a:tcPr/>
                </a:tc>
                <a:tc>
                  <a:txBody>
                    <a:bodyPr/>
                    <a:lstStyle/>
                    <a:p>
                      <a:r>
                        <a:rPr lang="en-US" sz="800" dirty="0"/>
                        <a:t>NUR 2440C Concepts of Maternal/Child Nursing</a:t>
                      </a:r>
                    </a:p>
                  </a:txBody>
                  <a:tcPr/>
                </a:tc>
                <a:tc>
                  <a:txBody>
                    <a:bodyPr/>
                    <a:lstStyle/>
                    <a:p>
                      <a:pPr algn="ctr"/>
                      <a:r>
                        <a:rPr lang="en-US" sz="800" dirty="0"/>
                        <a:t>6</a:t>
                      </a:r>
                    </a:p>
                  </a:txBody>
                  <a:tcPr/>
                </a:tc>
                <a:extLst>
                  <a:ext uri="{0D108BD9-81ED-4DB2-BD59-A6C34878D82A}">
                    <a16:rowId xmlns:a16="http://schemas.microsoft.com/office/drawing/2014/main" val="691733595"/>
                  </a:ext>
                </a:extLst>
              </a:tr>
              <a:tr h="405812">
                <a:tc>
                  <a:txBody>
                    <a:bodyPr/>
                    <a:lstStyle/>
                    <a:p>
                      <a:pPr algn="ctr"/>
                      <a:r>
                        <a:rPr lang="en-US" sz="800" dirty="0"/>
                        <a:t>7</a:t>
                      </a:r>
                    </a:p>
                  </a:txBody>
                  <a:tcPr/>
                </a:tc>
                <a:tc>
                  <a:txBody>
                    <a:bodyPr/>
                    <a:lstStyle/>
                    <a:p>
                      <a:r>
                        <a:rPr lang="en-US" sz="800" dirty="0"/>
                        <a:t>NUR 2244C Complex Concepts in Med Surg Nursing</a:t>
                      </a:r>
                    </a:p>
                    <a:p>
                      <a:r>
                        <a:rPr lang="en-US" sz="800" dirty="0"/>
                        <a:t>NUR 2943C Practicum &amp; Client Care Management</a:t>
                      </a:r>
                    </a:p>
                  </a:txBody>
                  <a:tcPr/>
                </a:tc>
                <a:tc>
                  <a:txBody>
                    <a:bodyPr/>
                    <a:lstStyle/>
                    <a:p>
                      <a:pPr algn="ctr"/>
                      <a:r>
                        <a:rPr lang="en-US" sz="800" dirty="0"/>
                        <a:t>4</a:t>
                      </a:r>
                    </a:p>
                    <a:p>
                      <a:pPr algn="ctr"/>
                      <a:r>
                        <a:rPr lang="en-US" sz="800" dirty="0"/>
                        <a:t>3</a:t>
                      </a:r>
                    </a:p>
                  </a:txBody>
                  <a:tcPr/>
                </a:tc>
                <a:extLst>
                  <a:ext uri="{0D108BD9-81ED-4DB2-BD59-A6C34878D82A}">
                    <a16:rowId xmlns:a16="http://schemas.microsoft.com/office/drawing/2014/main" val="9785460"/>
                  </a:ext>
                </a:extLst>
              </a:tr>
            </a:tbl>
          </a:graphicData>
        </a:graphic>
      </p:graphicFrame>
    </p:spTree>
    <p:extLst>
      <p:ext uri="{BB962C8B-B14F-4D97-AF65-F5344CB8AC3E}">
        <p14:creationId xmlns:p14="http://schemas.microsoft.com/office/powerpoint/2010/main" val="38873177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a:extLst>
            <a:ext uri="{FF2B5EF4-FFF2-40B4-BE49-F238E27FC236}">
              <a16:creationId xmlns:a16="http://schemas.microsoft.com/office/drawing/2014/main" id="{9BF18F2C-E981-A5BE-7DB8-1FB917681D00}"/>
            </a:ext>
          </a:extLst>
        </p:cNvPr>
        <p:cNvGrpSpPr/>
        <p:nvPr/>
      </p:nvGrpSpPr>
      <p:grpSpPr>
        <a:xfrm>
          <a:off x="0" y="0"/>
          <a:ext cx="0" cy="0"/>
          <a:chOff x="0" y="0"/>
          <a:chExt cx="0" cy="0"/>
        </a:xfrm>
      </p:grpSpPr>
      <p:sp>
        <p:nvSpPr>
          <p:cNvPr id="354" name="CustomShape 1">
            <a:extLst>
              <a:ext uri="{FF2B5EF4-FFF2-40B4-BE49-F238E27FC236}">
                <a16:creationId xmlns:a16="http://schemas.microsoft.com/office/drawing/2014/main" id="{A4868B68-761A-3F82-9C65-408B974042D5}"/>
              </a:ext>
            </a:extLst>
          </p:cNvPr>
          <p:cNvSpPr/>
          <p:nvPr/>
        </p:nvSpPr>
        <p:spPr>
          <a:xfrm>
            <a:off x="82339" y="294333"/>
            <a:ext cx="3398060" cy="224518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tabLst>
                <a:tab pos="0" algn="l"/>
              </a:tabLst>
            </a:pPr>
            <a:r>
              <a:rPr lang="en-US" sz="4000" b="1" strike="noStrike" spc="-1" dirty="0">
                <a:solidFill>
                  <a:srgbClr val="00529B"/>
                </a:solidFill>
                <a:latin typeface="Calibri"/>
                <a:ea typeface="DejaVu Sans"/>
              </a:rPr>
              <a:t>Sample Curriculum - </a:t>
            </a:r>
            <a:r>
              <a:rPr lang="en-US" sz="2800" b="1" strike="noStrike" spc="-1" dirty="0">
                <a:solidFill>
                  <a:srgbClr val="00529B"/>
                </a:solidFill>
                <a:latin typeface="Calibri"/>
                <a:ea typeface="DejaVu Sans"/>
              </a:rPr>
              <a:t>UCF</a:t>
            </a:r>
          </a:p>
          <a:p>
            <a:pPr algn="ctr">
              <a:lnSpc>
                <a:spcPct val="100000"/>
              </a:lnSpc>
              <a:tabLst>
                <a:tab pos="0" algn="l"/>
              </a:tabLst>
            </a:pPr>
            <a:r>
              <a:rPr lang="en-US" sz="2800" b="1" spc="-1" dirty="0">
                <a:solidFill>
                  <a:srgbClr val="00529B"/>
                </a:solidFill>
                <a:latin typeface="Calibri"/>
                <a:ea typeface="DejaVu Sans"/>
              </a:rPr>
              <a:t>Concurrent </a:t>
            </a:r>
            <a:r>
              <a:rPr lang="en-US" sz="2800" b="1" strike="noStrike" spc="-1" dirty="0">
                <a:solidFill>
                  <a:srgbClr val="00529B"/>
                </a:solidFill>
                <a:latin typeface="Calibri"/>
                <a:ea typeface="DejaVu Sans"/>
              </a:rPr>
              <a:t>Program </a:t>
            </a:r>
            <a:endParaRPr lang="en-US" sz="2800" b="0" strike="noStrike" spc="-1" dirty="0">
              <a:latin typeface="Arial"/>
            </a:endParaRPr>
          </a:p>
        </p:txBody>
      </p:sp>
      <p:sp>
        <p:nvSpPr>
          <p:cNvPr id="355" name="CustomShape 2" descr="Sample curriculum for the concurrent program">
            <a:extLst>
              <a:ext uri="{FF2B5EF4-FFF2-40B4-BE49-F238E27FC236}">
                <a16:creationId xmlns:a16="http://schemas.microsoft.com/office/drawing/2014/main" id="{3F2139DB-E8DE-E970-8F16-BA25645D7B25}"/>
              </a:ext>
            </a:extLst>
          </p:cNvPr>
          <p:cNvSpPr/>
          <p:nvPr/>
        </p:nvSpPr>
        <p:spPr>
          <a:xfrm>
            <a:off x="460320" y="960985"/>
            <a:ext cx="8344080" cy="3950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90000"/>
              </a:lnSpc>
              <a:spcBef>
                <a:spcPts val="400"/>
              </a:spcBef>
            </a:pPr>
            <a:endParaRPr lang="en-US" sz="1800" b="0" strike="noStrike" spc="-1" dirty="0">
              <a:latin typeface="Arial"/>
            </a:endParaRPr>
          </a:p>
        </p:txBody>
      </p:sp>
      <p:cxnSp>
        <p:nvCxnSpPr>
          <p:cNvPr id="7" name="Straight Arrow Connector 6">
            <a:extLst>
              <a:ext uri="{FF2B5EF4-FFF2-40B4-BE49-F238E27FC236}">
                <a16:creationId xmlns:a16="http://schemas.microsoft.com/office/drawing/2014/main" id="{E728EF53-C941-2272-0CC7-56875A4A1494}"/>
              </a:ext>
              <a:ext uri="{C183D7F6-B498-43B3-948B-1728B52AA6E4}">
                <adec:decorative xmlns:adec="http://schemas.microsoft.com/office/drawing/2017/decorative" val="1"/>
              </a:ext>
            </a:extLst>
          </p:cNvPr>
          <p:cNvCxnSpPr>
            <a:cxnSpLocks/>
          </p:cNvCxnSpPr>
          <p:nvPr/>
        </p:nvCxnSpPr>
        <p:spPr>
          <a:xfrm>
            <a:off x="2806581" y="3876832"/>
            <a:ext cx="673819" cy="23532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C312C94-96D8-F2AC-21E0-0E0B4B7A9E81}"/>
              </a:ext>
              <a:ext uri="{C183D7F6-B498-43B3-948B-1728B52AA6E4}">
                <adec:decorative xmlns:adec="http://schemas.microsoft.com/office/drawing/2017/decorative" val="1"/>
              </a:ext>
            </a:extLst>
          </p:cNvPr>
          <p:cNvCxnSpPr>
            <a:cxnSpLocks/>
          </p:cNvCxnSpPr>
          <p:nvPr/>
        </p:nvCxnSpPr>
        <p:spPr>
          <a:xfrm>
            <a:off x="2806580" y="4746768"/>
            <a:ext cx="673819" cy="22368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EE77927-FD00-05FD-2C5B-6162321A6276}"/>
              </a:ext>
              <a:ext uri="{C183D7F6-B498-43B3-948B-1728B52AA6E4}">
                <adec:decorative xmlns:adec="http://schemas.microsoft.com/office/drawing/2017/decorative" val="1"/>
              </a:ext>
            </a:extLst>
          </p:cNvPr>
          <p:cNvSpPr txBox="1"/>
          <p:nvPr/>
        </p:nvSpPr>
        <p:spPr>
          <a:xfrm>
            <a:off x="1430094" y="3575588"/>
            <a:ext cx="1292141" cy="646331"/>
          </a:xfrm>
          <a:prstGeom prst="rect">
            <a:avLst/>
          </a:prstGeom>
          <a:noFill/>
        </p:spPr>
        <p:txBody>
          <a:bodyPr wrap="square" rtlCol="0">
            <a:spAutoFit/>
          </a:bodyPr>
          <a:lstStyle/>
          <a:p>
            <a:r>
              <a:rPr lang="en-US" sz="1200" b="1" dirty="0">
                <a:solidFill>
                  <a:schemeClr val="tx2"/>
                </a:solidFill>
              </a:rPr>
              <a:t>Awarded ASN, sit for NCLEX-RN</a:t>
            </a:r>
          </a:p>
        </p:txBody>
      </p:sp>
      <p:sp>
        <p:nvSpPr>
          <p:cNvPr id="3" name="TextBox 2">
            <a:extLst>
              <a:ext uri="{FF2B5EF4-FFF2-40B4-BE49-F238E27FC236}">
                <a16:creationId xmlns:a16="http://schemas.microsoft.com/office/drawing/2014/main" id="{4A4DF8B8-D258-3BE6-7A54-4CAB2E63547B}"/>
              </a:ext>
              <a:ext uri="{C183D7F6-B498-43B3-948B-1728B52AA6E4}">
                <adec:decorative xmlns:adec="http://schemas.microsoft.com/office/drawing/2017/decorative" val="1"/>
              </a:ext>
            </a:extLst>
          </p:cNvPr>
          <p:cNvSpPr txBox="1"/>
          <p:nvPr/>
        </p:nvSpPr>
        <p:spPr>
          <a:xfrm>
            <a:off x="1424521" y="4340876"/>
            <a:ext cx="1562275" cy="646331"/>
          </a:xfrm>
          <a:prstGeom prst="rect">
            <a:avLst/>
          </a:prstGeom>
          <a:noFill/>
        </p:spPr>
        <p:txBody>
          <a:bodyPr wrap="square" rtlCol="0">
            <a:spAutoFit/>
          </a:bodyPr>
          <a:lstStyle/>
          <a:p>
            <a:r>
              <a:rPr lang="en-US" sz="1200" b="1" dirty="0">
                <a:solidFill>
                  <a:schemeClr val="tx2"/>
                </a:solidFill>
              </a:rPr>
              <a:t>Must have RN license; awarded BSN</a:t>
            </a:r>
          </a:p>
        </p:txBody>
      </p:sp>
      <p:pic>
        <p:nvPicPr>
          <p:cNvPr id="1026" name="Picture 1">
            <a:extLst>
              <a:ext uri="{FF2B5EF4-FFF2-40B4-BE49-F238E27FC236}">
                <a16:creationId xmlns:a16="http://schemas.microsoft.com/office/drawing/2014/main" id="{58E4EA84-952F-B1BC-191D-12178186830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8987" y="122550"/>
            <a:ext cx="4413222"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DA2EF0A6-C970-3034-C599-A2EDE0D8583A}"/>
              </a:ext>
              <a:ext uri="{C183D7F6-B498-43B3-948B-1728B52AA6E4}">
                <adec:decorative xmlns:adec="http://schemas.microsoft.com/office/drawing/2017/decorative" val="1"/>
              </a:ext>
            </a:extLst>
          </p:cNvPr>
          <p:cNvSpPr>
            <a:spLocks noGrp="1"/>
          </p:cNvSpPr>
          <p:nvPr>
            <p:ph type="title" idx="4294967295"/>
          </p:nvPr>
        </p:nvSpPr>
        <p:spPr/>
        <p:txBody>
          <a:bodyPr/>
          <a:lstStyle/>
          <a:p>
            <a:r>
              <a:rPr lang="en-US" dirty="0"/>
              <a:t>Sample Concurrent curriculum</a:t>
            </a:r>
          </a:p>
        </p:txBody>
      </p:sp>
    </p:spTree>
    <p:extLst>
      <p:ext uri="{BB962C8B-B14F-4D97-AF65-F5344CB8AC3E}">
        <p14:creationId xmlns:p14="http://schemas.microsoft.com/office/powerpoint/2010/main" val="10570139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317" name="CustomShape 1"/>
          <p:cNvSpPr>
            <a:spLocks noGrp="1"/>
          </p:cNvSpPr>
          <p:nvPr>
            <p:ph type="title" idx="4294967295"/>
          </p:nvPr>
        </p:nvSpPr>
        <p:spPr>
          <a:xfrm>
            <a:off x="281892" y="151678"/>
            <a:ext cx="8312525" cy="875398"/>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 normalizeH="0" baseline="0" noProof="0" dirty="0">
                <a:ln>
                  <a:noFill/>
                </a:ln>
                <a:solidFill>
                  <a:srgbClr val="FFFFFF"/>
                </a:solidFill>
                <a:effectLst/>
                <a:uLnTx/>
                <a:uFillTx/>
                <a:latin typeface="Calibri"/>
                <a:ea typeface="DejaVu Sans"/>
                <a:cs typeface="+mn-cs"/>
              </a:rPr>
              <a:t>Selection Process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1" normalizeH="0" baseline="0" noProof="0" dirty="0">
              <a:ln>
                <a:noFill/>
              </a:ln>
              <a:solidFill>
                <a:srgbClr val="FFFFFF"/>
              </a:solidFill>
              <a:effectLst/>
              <a:uLnTx/>
              <a:uFillTx/>
              <a:latin typeface="Calibri"/>
              <a:ea typeface="+mn-ea"/>
              <a:cs typeface="+mn-cs"/>
            </a:endParaRPr>
          </a:p>
        </p:txBody>
      </p:sp>
      <p:sp>
        <p:nvSpPr>
          <p:cNvPr id="318" name="CustomShape 2" descr="Selection process for the traditional and concurrent programs"/>
          <p:cNvSpPr/>
          <p:nvPr/>
        </p:nvSpPr>
        <p:spPr>
          <a:xfrm>
            <a:off x="334800" y="783720"/>
            <a:ext cx="8726400" cy="435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marL="91440" indent="-342000">
              <a:lnSpc>
                <a:spcPct val="150000"/>
              </a:lnSpc>
              <a:tabLst>
                <a:tab pos="0" algn="l"/>
              </a:tabLst>
            </a:pPr>
            <a:endParaRPr lang="en-US" sz="1100" b="0" strike="noStrike" spc="-1" dirty="0">
              <a:latin typeface="Arial"/>
            </a:endParaRPr>
          </a:p>
        </p:txBody>
      </p:sp>
      <p:sp>
        <p:nvSpPr>
          <p:cNvPr id="3" name="TextBox 2">
            <a:extLst>
              <a:ext uri="{FF2B5EF4-FFF2-40B4-BE49-F238E27FC236}">
                <a16:creationId xmlns:a16="http://schemas.microsoft.com/office/drawing/2014/main" id="{1AEB7321-83C9-1D3C-9F18-289F460C07DE}"/>
              </a:ext>
            </a:extLst>
          </p:cNvPr>
          <p:cNvSpPr txBox="1"/>
          <p:nvPr/>
        </p:nvSpPr>
        <p:spPr>
          <a:xfrm>
            <a:off x="281892" y="1070414"/>
            <a:ext cx="8527309" cy="3976473"/>
          </a:xfrm>
          <a:prstGeom prst="rect">
            <a:avLst/>
          </a:prstGeom>
          <a:solidFill>
            <a:schemeClr val="accent1">
              <a:lumMod val="20000"/>
              <a:lumOff val="80000"/>
            </a:schemeClr>
          </a:solidFill>
        </p:spPr>
        <p:txBody>
          <a:bodyPr wrap="square" rtlCol="0">
            <a:spAutoFit/>
          </a:bodyPr>
          <a:lstStyle/>
          <a:p>
            <a:pPr>
              <a:lnSpc>
                <a:spcPct val="100000"/>
              </a:lnSpc>
            </a:pPr>
            <a:endParaRPr lang="en-US" sz="1400" strike="noStrike" spc="-1" dirty="0">
              <a:solidFill>
                <a:schemeClr val="tx2"/>
              </a:solidFill>
              <a:latin typeface="+mj-lt"/>
            </a:endParaRPr>
          </a:p>
          <a:p>
            <a:pPr>
              <a:lnSpc>
                <a:spcPct val="100000"/>
              </a:lnSpc>
            </a:pPr>
            <a:r>
              <a:rPr lang="en-US" sz="1400" strike="noStrike" spc="-1" dirty="0">
                <a:solidFill>
                  <a:schemeClr val="tx2"/>
                </a:solidFill>
                <a:latin typeface="+mj-lt"/>
              </a:rPr>
              <a:t>Students are selected for the </a:t>
            </a:r>
            <a:r>
              <a:rPr lang="en-US" sz="1400" b="1" u="sng" strike="noStrike" spc="-1" dirty="0">
                <a:solidFill>
                  <a:schemeClr val="tx2"/>
                </a:solidFill>
                <a:latin typeface="+mj-lt"/>
              </a:rPr>
              <a:t>SSC AS-RN </a:t>
            </a:r>
            <a:r>
              <a:rPr lang="en-US" sz="1400" b="1" strike="noStrike" spc="-1" dirty="0">
                <a:solidFill>
                  <a:schemeClr val="tx2"/>
                </a:solidFill>
                <a:latin typeface="+mj-lt"/>
              </a:rPr>
              <a:t>program </a:t>
            </a:r>
            <a:r>
              <a:rPr lang="en-US" sz="1400" strike="noStrike" spc="-1" dirty="0">
                <a:solidFill>
                  <a:schemeClr val="tx2"/>
                </a:solidFill>
                <a:latin typeface="+mj-lt"/>
              </a:rPr>
              <a:t>based on:</a:t>
            </a:r>
          </a:p>
          <a:p>
            <a:pPr>
              <a:lnSpc>
                <a:spcPct val="100000"/>
              </a:lnSpc>
            </a:pPr>
            <a:endParaRPr lang="en-US" sz="1400" strike="noStrike" spc="-1" dirty="0">
              <a:solidFill>
                <a:schemeClr val="tx2"/>
              </a:solidFill>
              <a:latin typeface="+mj-lt"/>
            </a:endParaRPr>
          </a:p>
          <a:p>
            <a:pPr marL="342900" indent="-342900">
              <a:lnSpc>
                <a:spcPct val="100000"/>
              </a:lnSpc>
              <a:buFont typeface="Arial" panose="020B0604020202020204" pitchFamily="34" charset="0"/>
              <a:buChar char="•"/>
            </a:pPr>
            <a:r>
              <a:rPr lang="en-US" sz="1400" spc="-1" dirty="0">
                <a:solidFill>
                  <a:schemeClr val="tx2"/>
                </a:solidFill>
                <a:latin typeface="+mj-lt"/>
              </a:rPr>
              <a:t>Prerequisite GPA</a:t>
            </a:r>
          </a:p>
          <a:p>
            <a:pPr marL="342900" indent="-342900">
              <a:lnSpc>
                <a:spcPct val="100000"/>
              </a:lnSpc>
              <a:buFont typeface="Arial" panose="020B0604020202020204" pitchFamily="34" charset="0"/>
              <a:buChar char="•"/>
            </a:pPr>
            <a:r>
              <a:rPr lang="en-US" sz="1400" strike="noStrike" spc="-1" dirty="0">
                <a:solidFill>
                  <a:schemeClr val="tx2"/>
                </a:solidFill>
                <a:latin typeface="+mj-lt"/>
              </a:rPr>
              <a:t>TEAS score</a:t>
            </a:r>
          </a:p>
          <a:p>
            <a:pPr marL="342900" indent="-342900">
              <a:lnSpc>
                <a:spcPct val="100000"/>
              </a:lnSpc>
              <a:buFont typeface="Arial" panose="020B0604020202020204" pitchFamily="34" charset="0"/>
              <a:buChar char="•"/>
            </a:pPr>
            <a:r>
              <a:rPr lang="en-US" sz="1400" strike="noStrike" spc="-1" dirty="0">
                <a:solidFill>
                  <a:schemeClr val="tx2"/>
                </a:solidFill>
                <a:latin typeface="+mj-lt"/>
              </a:rPr>
              <a:t>Students with courses in progress when they apply for a seat in the program will be evaluated on an individual basis</a:t>
            </a:r>
          </a:p>
          <a:p>
            <a:pPr marL="342900" indent="-342900">
              <a:lnSpc>
                <a:spcPct val="100000"/>
              </a:lnSpc>
              <a:buFont typeface="Arial" panose="020B0604020202020204" pitchFamily="34" charset="0"/>
              <a:buChar char="•"/>
            </a:pPr>
            <a:endParaRPr lang="en-US" sz="1400" strike="noStrike" spc="-1" dirty="0">
              <a:solidFill>
                <a:schemeClr val="tx2"/>
              </a:solidFill>
              <a:latin typeface="+mj-lt"/>
            </a:endParaRPr>
          </a:p>
          <a:p>
            <a:pPr marL="1080">
              <a:lnSpc>
                <a:spcPct val="90000"/>
              </a:lnSpc>
              <a:spcBef>
                <a:spcPts val="641"/>
              </a:spcBef>
              <a:buClr>
                <a:srgbClr val="00529B"/>
              </a:buClr>
            </a:pPr>
            <a:endParaRPr lang="en-US" sz="1400" spc="-1" dirty="0">
              <a:solidFill>
                <a:schemeClr val="tx2"/>
              </a:solidFill>
              <a:latin typeface="+mj-lt"/>
            </a:endParaRPr>
          </a:p>
          <a:p>
            <a:pPr marL="1080">
              <a:lnSpc>
                <a:spcPct val="90000"/>
              </a:lnSpc>
              <a:spcBef>
                <a:spcPts val="641"/>
              </a:spcBef>
              <a:buClr>
                <a:srgbClr val="00529B"/>
              </a:buClr>
            </a:pPr>
            <a:r>
              <a:rPr lang="en-US" sz="1400" spc="-1" dirty="0">
                <a:solidFill>
                  <a:schemeClr val="tx2"/>
                </a:solidFill>
                <a:latin typeface="+mj-lt"/>
              </a:rPr>
              <a:t>Students are selected for the </a:t>
            </a:r>
            <a:r>
              <a:rPr lang="en-US" sz="1400" b="1" u="sng" spc="-1" dirty="0">
                <a:solidFill>
                  <a:schemeClr val="tx2"/>
                </a:solidFill>
                <a:latin typeface="+mj-lt"/>
              </a:rPr>
              <a:t>SSC/UCF AS-BSN concurrent program</a:t>
            </a:r>
            <a:r>
              <a:rPr lang="en-US" sz="1400" b="1" spc="-1" dirty="0">
                <a:solidFill>
                  <a:schemeClr val="tx2"/>
                </a:solidFill>
                <a:latin typeface="+mj-lt"/>
              </a:rPr>
              <a:t> </a:t>
            </a:r>
            <a:r>
              <a:rPr lang="en-US" sz="1400" spc="-1" dirty="0">
                <a:solidFill>
                  <a:schemeClr val="tx2"/>
                </a:solidFill>
                <a:latin typeface="+mj-lt"/>
              </a:rPr>
              <a:t>based on:</a:t>
            </a:r>
          </a:p>
          <a:p>
            <a:pPr>
              <a:lnSpc>
                <a:spcPct val="100000"/>
              </a:lnSpc>
            </a:pPr>
            <a:endParaRPr lang="en-US" sz="1400" spc="-1" dirty="0">
              <a:solidFill>
                <a:schemeClr val="tx2"/>
              </a:solidFill>
            </a:endParaRPr>
          </a:p>
          <a:p>
            <a:pPr marL="342900" indent="-342900">
              <a:lnSpc>
                <a:spcPct val="100000"/>
              </a:lnSpc>
              <a:buFont typeface="Arial" panose="020B0604020202020204" pitchFamily="34" charset="0"/>
              <a:buChar char="•"/>
            </a:pPr>
            <a:r>
              <a:rPr lang="en-US" sz="1400" spc="-1" dirty="0">
                <a:solidFill>
                  <a:schemeClr val="tx2"/>
                </a:solidFill>
              </a:rPr>
              <a:t>Comparison of cumulative GPA, science </a:t>
            </a:r>
            <a:r>
              <a:rPr lang="en-US" sz="1400" spc="-1" dirty="0" err="1">
                <a:solidFill>
                  <a:schemeClr val="tx2"/>
                </a:solidFill>
              </a:rPr>
              <a:t>prereq</a:t>
            </a:r>
            <a:r>
              <a:rPr lang="en-US" sz="1400" spc="-1" dirty="0">
                <a:solidFill>
                  <a:schemeClr val="tx2"/>
                </a:solidFill>
              </a:rPr>
              <a:t> GPA, non-science </a:t>
            </a:r>
            <a:r>
              <a:rPr lang="en-US" sz="1400" spc="-1" dirty="0" err="1">
                <a:solidFill>
                  <a:schemeClr val="tx2"/>
                </a:solidFill>
              </a:rPr>
              <a:t>prereq</a:t>
            </a:r>
            <a:r>
              <a:rPr lang="en-US" sz="1400" spc="-1" dirty="0">
                <a:solidFill>
                  <a:schemeClr val="tx2"/>
                </a:solidFill>
              </a:rPr>
              <a:t> GPA </a:t>
            </a:r>
          </a:p>
          <a:p>
            <a:pPr marL="342900" indent="-342900">
              <a:lnSpc>
                <a:spcPct val="100000"/>
              </a:lnSpc>
              <a:buFont typeface="Arial" panose="020B0604020202020204" pitchFamily="34" charset="0"/>
              <a:buChar char="•"/>
            </a:pPr>
            <a:r>
              <a:rPr lang="en-US" sz="1400" spc="-1" dirty="0">
                <a:solidFill>
                  <a:schemeClr val="tx2"/>
                </a:solidFill>
              </a:rPr>
              <a:t>TEAS score</a:t>
            </a:r>
          </a:p>
          <a:p>
            <a:pPr marL="342900" indent="-342900">
              <a:buFont typeface="Arial" panose="020B0604020202020204" pitchFamily="34" charset="0"/>
              <a:buChar char="•"/>
            </a:pPr>
            <a:r>
              <a:rPr lang="en-US" sz="1400" spc="-1" dirty="0">
                <a:solidFill>
                  <a:schemeClr val="tx2"/>
                </a:solidFill>
              </a:rPr>
              <a:t>Students with all prerequisites completed are more competitive</a:t>
            </a:r>
          </a:p>
          <a:p>
            <a:pPr marL="342900" indent="-342900">
              <a:buFont typeface="Arial" panose="020B0604020202020204" pitchFamily="34" charset="0"/>
              <a:buChar char="•"/>
            </a:pPr>
            <a:r>
              <a:rPr lang="en-US" sz="1400" spc="-1" dirty="0">
                <a:solidFill>
                  <a:schemeClr val="tx2"/>
                </a:solidFill>
              </a:rPr>
              <a:t>Students may be enrolled in one UCF prerequisite course at time of application</a:t>
            </a:r>
          </a:p>
          <a:p>
            <a:pPr marL="1080">
              <a:lnSpc>
                <a:spcPct val="90000"/>
              </a:lnSpc>
              <a:spcBef>
                <a:spcPts val="641"/>
              </a:spcBef>
              <a:buClr>
                <a:schemeClr val="bg1"/>
              </a:buClr>
            </a:pPr>
            <a:endParaRPr lang="en-US" sz="1400" spc="-1" dirty="0">
              <a:solidFill>
                <a:schemeClr val="tx2"/>
              </a:solidFill>
            </a:endParaRPr>
          </a:p>
          <a:p>
            <a:pPr marL="1080">
              <a:lnSpc>
                <a:spcPct val="90000"/>
              </a:lnSpc>
              <a:spcBef>
                <a:spcPts val="641"/>
              </a:spcBef>
              <a:buClr>
                <a:schemeClr val="bg1"/>
              </a:buClr>
            </a:pPr>
            <a:endParaRPr lang="en-US" sz="1400" spc="-1" dirty="0">
              <a:solidFill>
                <a:schemeClr val="tx2"/>
              </a:solidFill>
              <a:latin typeface="+mj-l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54" name="CustomShape 1"/>
          <p:cNvSpPr>
            <a:spLocks noGrp="1"/>
          </p:cNvSpPr>
          <p:nvPr>
            <p:ph type="title" idx="4294967295"/>
          </p:nvPr>
        </p:nvSpPr>
        <p:spPr>
          <a:xfrm>
            <a:off x="90720" y="277354"/>
            <a:ext cx="9053280" cy="732387"/>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4400" b="1" i="0" u="none" strike="noStrike" kern="1200" cap="none" spc="-1" normalizeH="0" baseline="0" noProof="0" dirty="0">
                <a:ln>
                  <a:noFill/>
                </a:ln>
                <a:solidFill>
                  <a:srgbClr val="00529B"/>
                </a:solidFill>
                <a:effectLst/>
                <a:uLnTx/>
                <a:uFillTx/>
                <a:latin typeface="Calibri"/>
                <a:ea typeface="DejaVu Sans"/>
                <a:cs typeface="+mn-cs"/>
              </a:rPr>
              <a:t>WHAT IF YOU ARE ACCEPTED?</a:t>
            </a:r>
            <a:endParaRPr kumimoji="0" lang="en-US" sz="4400" b="0" i="0" u="none" strike="noStrike" kern="1200" cap="none" spc="-1" normalizeH="0" baseline="0" noProof="0" dirty="0">
              <a:ln>
                <a:noFill/>
              </a:ln>
              <a:solidFill>
                <a:schemeClr val="tx1"/>
              </a:solidFill>
              <a:effectLst/>
              <a:uLnTx/>
              <a:uFillTx/>
              <a:latin typeface="Arial"/>
              <a:ea typeface="+mn-ea"/>
              <a:cs typeface="+mn-cs"/>
            </a:endParaRPr>
          </a:p>
        </p:txBody>
      </p:sp>
      <p:sp>
        <p:nvSpPr>
          <p:cNvPr id="355" name="CustomShape 2"/>
          <p:cNvSpPr/>
          <p:nvPr/>
        </p:nvSpPr>
        <p:spPr>
          <a:xfrm>
            <a:off x="242685" y="1243757"/>
            <a:ext cx="8563996" cy="33369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marL="343980" indent="-342900">
              <a:lnSpc>
                <a:spcPct val="90000"/>
              </a:lnSpc>
              <a:spcBef>
                <a:spcPts val="400"/>
              </a:spcBef>
              <a:buClr>
                <a:srgbClr val="00529B"/>
              </a:buClr>
              <a:buFont typeface="Arial" panose="020B0604020202020204" pitchFamily="34" charset="0"/>
              <a:buChar char="•"/>
            </a:pPr>
            <a:r>
              <a:rPr lang="en-US" sz="2000" b="0" strike="noStrike" spc="-1" dirty="0">
                <a:solidFill>
                  <a:srgbClr val="00529B"/>
                </a:solidFill>
                <a:uFillTx/>
                <a:latin typeface="Calibri"/>
                <a:ea typeface="DejaVu Sans"/>
              </a:rPr>
              <a:t>Students will receive an offer/denial letter (via email) approximately 6-8 weeks from the application deadline from </a:t>
            </a:r>
            <a:r>
              <a:rPr lang="en-US" sz="2000" spc="-1" dirty="0">
                <a:solidFill>
                  <a:srgbClr val="00529B"/>
                </a:solidFill>
                <a:latin typeface="Calibri"/>
                <a:ea typeface="DejaVu Sans"/>
              </a:rPr>
              <a:t>SSC (&amp; UCF if concurrent applicant)</a:t>
            </a:r>
          </a:p>
          <a:p>
            <a:pPr marL="343980" indent="-342900">
              <a:lnSpc>
                <a:spcPct val="90000"/>
              </a:lnSpc>
              <a:spcBef>
                <a:spcPts val="400"/>
              </a:spcBef>
              <a:buClr>
                <a:srgbClr val="00529B"/>
              </a:buClr>
              <a:buFont typeface="Arial" panose="020B0604020202020204" pitchFamily="34" charset="0"/>
              <a:buChar char="•"/>
            </a:pPr>
            <a:endParaRPr lang="en-US" sz="2000" b="0" strike="noStrike" spc="-1" dirty="0">
              <a:solidFill>
                <a:srgbClr val="00529B"/>
              </a:solidFill>
              <a:latin typeface="Calibri"/>
              <a:ea typeface="DejaVu Sans"/>
            </a:endParaRPr>
          </a:p>
          <a:p>
            <a:pPr marL="343080" indent="-342000">
              <a:lnSpc>
                <a:spcPct val="90000"/>
              </a:lnSpc>
              <a:spcBef>
                <a:spcPts val="400"/>
              </a:spcBef>
              <a:buClr>
                <a:srgbClr val="00529B"/>
              </a:buClr>
              <a:buFont typeface="Arial"/>
              <a:buChar char="•"/>
            </a:pPr>
            <a:r>
              <a:rPr lang="en-US" sz="2000" spc="-1" dirty="0">
                <a:solidFill>
                  <a:srgbClr val="00529B"/>
                </a:solidFill>
                <a:latin typeface="Calibri"/>
                <a:ea typeface="DejaVu Sans"/>
              </a:rPr>
              <a:t>S</a:t>
            </a:r>
            <a:r>
              <a:rPr lang="en-US" sz="2000" b="0" strike="noStrike" spc="-1" dirty="0">
                <a:solidFill>
                  <a:srgbClr val="00529B"/>
                </a:solidFill>
                <a:latin typeface="Calibri"/>
                <a:ea typeface="DejaVu Sans"/>
              </a:rPr>
              <a:t>everal forms MUST be signed &amp; emailed to SSC by a deadline to accept the seat in the program (UCF applicants must </a:t>
            </a:r>
            <a:r>
              <a:rPr lang="en-US" sz="2000" b="0" u="sng" strike="noStrike" spc="-1" dirty="0">
                <a:solidFill>
                  <a:srgbClr val="00529B"/>
                </a:solidFill>
                <a:latin typeface="Calibri"/>
                <a:ea typeface="DejaVu Sans"/>
              </a:rPr>
              <a:t>also</a:t>
            </a:r>
            <a:r>
              <a:rPr lang="en-US" sz="2000" b="0" strike="noStrike" spc="-1" dirty="0">
                <a:solidFill>
                  <a:srgbClr val="00529B"/>
                </a:solidFill>
                <a:latin typeface="Calibri"/>
                <a:ea typeface="DejaVu Sans"/>
              </a:rPr>
              <a:t> respond to UCF)</a:t>
            </a:r>
          </a:p>
          <a:p>
            <a:pPr marL="343080" indent="-342000">
              <a:lnSpc>
                <a:spcPct val="90000"/>
              </a:lnSpc>
              <a:spcBef>
                <a:spcPts val="400"/>
              </a:spcBef>
              <a:buClr>
                <a:srgbClr val="00529B"/>
              </a:buClr>
              <a:buFont typeface="Arial"/>
              <a:buChar char="•"/>
            </a:pPr>
            <a:endParaRPr lang="en-US" sz="2000" b="0" strike="noStrike" spc="-1" dirty="0">
              <a:latin typeface="Arial"/>
            </a:endParaRPr>
          </a:p>
          <a:p>
            <a:pPr marL="343080" indent="-342000">
              <a:lnSpc>
                <a:spcPct val="90000"/>
              </a:lnSpc>
              <a:spcBef>
                <a:spcPts val="400"/>
              </a:spcBef>
              <a:buClr>
                <a:srgbClr val="00529B"/>
              </a:buClr>
              <a:buFont typeface="Arial"/>
              <a:buChar char="•"/>
            </a:pPr>
            <a:r>
              <a:rPr lang="en-US" sz="2000" spc="-1" dirty="0">
                <a:solidFill>
                  <a:srgbClr val="00529B"/>
                </a:solidFill>
                <a:latin typeface="Calibri"/>
                <a:ea typeface="DejaVu Sans"/>
              </a:rPr>
              <a:t>Attend SSC Bootcamp &amp; </a:t>
            </a:r>
            <a:r>
              <a:rPr lang="en-US" sz="2000" b="0" strike="noStrike" spc="-1" dirty="0">
                <a:solidFill>
                  <a:srgbClr val="00529B"/>
                </a:solidFill>
                <a:latin typeface="Calibri"/>
                <a:ea typeface="DejaVu Sans"/>
              </a:rPr>
              <a:t>Orientation</a:t>
            </a:r>
            <a:endParaRPr lang="en-US" sz="2000" b="0" strike="noStrike" spc="-1" dirty="0">
              <a:latin typeface="Arial"/>
            </a:endParaRPr>
          </a:p>
          <a:p>
            <a:pPr marL="743040" lvl="1" indent="-284760">
              <a:lnSpc>
                <a:spcPct val="90000"/>
              </a:lnSpc>
              <a:spcBef>
                <a:spcPts val="400"/>
              </a:spcBef>
              <a:buClr>
                <a:srgbClr val="00529B"/>
              </a:buClr>
              <a:buFont typeface="Arial"/>
              <a:buChar char="–"/>
            </a:pPr>
            <a:r>
              <a:rPr lang="en-US" sz="2000" b="0" strike="noStrike" spc="-1" dirty="0">
                <a:solidFill>
                  <a:srgbClr val="00529B"/>
                </a:solidFill>
                <a:latin typeface="Calibri"/>
                <a:ea typeface="DejaVu Sans"/>
              </a:rPr>
              <a:t>SSC Nursing has a dual </a:t>
            </a:r>
            <a:r>
              <a:rPr lang="en-US" sz="2000" spc="-1" dirty="0">
                <a:solidFill>
                  <a:srgbClr val="00529B"/>
                </a:solidFill>
                <a:latin typeface="Calibri"/>
                <a:ea typeface="DejaVu Sans"/>
              </a:rPr>
              <a:t>o</a:t>
            </a:r>
            <a:r>
              <a:rPr lang="en-US" sz="2000" b="0" strike="noStrike" spc="-1" dirty="0">
                <a:solidFill>
                  <a:srgbClr val="00529B"/>
                </a:solidFill>
                <a:latin typeface="Calibri"/>
                <a:ea typeface="DejaVu Sans"/>
              </a:rPr>
              <a:t>rientation for traditional &amp; concurrent students</a:t>
            </a:r>
            <a:endParaRPr lang="en-US" sz="2000" b="0" strike="noStrike" spc="-1" dirty="0">
              <a:latin typeface="Arial"/>
            </a:endParaRPr>
          </a:p>
          <a:p>
            <a:pPr marL="743040" lvl="1" indent="-284760">
              <a:lnSpc>
                <a:spcPct val="90000"/>
              </a:lnSpc>
              <a:spcBef>
                <a:spcPts val="400"/>
              </a:spcBef>
              <a:buClr>
                <a:srgbClr val="00529B"/>
              </a:buClr>
              <a:buFont typeface="Arial"/>
              <a:buChar char="–"/>
            </a:pPr>
            <a:r>
              <a:rPr lang="en-US" sz="2000" b="0" strike="noStrike" spc="-1" dirty="0">
                <a:solidFill>
                  <a:srgbClr val="00529B"/>
                </a:solidFill>
                <a:latin typeface="Calibri"/>
                <a:ea typeface="DejaVu Sans"/>
              </a:rPr>
              <a:t>Attendance is MANDATORY – Plan accordingly</a:t>
            </a:r>
            <a:endParaRPr lang="en-US" sz="2000" b="0" strike="noStrike" spc="-1" dirty="0">
              <a:latin typeface="Arial"/>
            </a:endParaRPr>
          </a:p>
          <a:p>
            <a:pPr marL="743040" lvl="1" indent="-284760">
              <a:lnSpc>
                <a:spcPct val="90000"/>
              </a:lnSpc>
              <a:spcBef>
                <a:spcPts val="400"/>
              </a:spcBef>
              <a:buClr>
                <a:srgbClr val="00529B"/>
              </a:buClr>
              <a:buFont typeface="Arial"/>
              <a:buChar char="–"/>
            </a:pPr>
            <a:r>
              <a:rPr lang="en-US" sz="2000" b="0" strike="noStrike" spc="-1" dirty="0">
                <a:solidFill>
                  <a:srgbClr val="00529B"/>
                </a:solidFill>
                <a:latin typeface="Calibri"/>
                <a:ea typeface="DejaVu Sans"/>
              </a:rPr>
              <a:t>Students will be provided date/time of orientations upon acceptance</a:t>
            </a:r>
            <a:endParaRPr lang="en-US" sz="2000" b="0" strike="noStrike" spc="-1" dirty="0">
              <a:latin typeface="Arial"/>
            </a:endParaRPr>
          </a:p>
          <a:p>
            <a:pPr marL="1080">
              <a:lnSpc>
                <a:spcPct val="90000"/>
              </a:lnSpc>
              <a:spcBef>
                <a:spcPts val="400"/>
              </a:spcBef>
              <a:buClr>
                <a:srgbClr val="00529B"/>
              </a:buClr>
            </a:pPr>
            <a:endParaRPr lang="en-US" sz="2000" b="0" strike="noStrike" spc="-1" dirty="0">
              <a:latin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56" name="CustomShape 1"/>
          <p:cNvSpPr>
            <a:spLocks noGrp="1"/>
          </p:cNvSpPr>
          <p:nvPr>
            <p:ph type="title" idx="4294967295"/>
          </p:nvPr>
        </p:nvSpPr>
        <p:spPr>
          <a:xfrm>
            <a:off x="277354" y="165240"/>
            <a:ext cx="8680299" cy="983177"/>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4400" b="1" i="0" u="none" strike="noStrike" kern="1200" cap="none" spc="-1" normalizeH="0" baseline="0" noProof="0" dirty="0">
                <a:ln>
                  <a:noFill/>
                </a:ln>
                <a:solidFill>
                  <a:srgbClr val="00529B"/>
                </a:solidFill>
                <a:effectLst/>
                <a:uLnTx/>
                <a:uFillTx/>
                <a:latin typeface="Calibri"/>
                <a:ea typeface="DejaVu Sans"/>
                <a:cs typeface="+mn-cs"/>
              </a:rPr>
              <a:t>WHAT IF YOU ARE </a:t>
            </a:r>
            <a:r>
              <a:rPr kumimoji="0" lang="en-US" sz="4400" b="1" i="0" u="sng" strike="noStrike" kern="1200" cap="none" spc="-1" normalizeH="0" baseline="0" noProof="0" dirty="0">
                <a:ln>
                  <a:noFill/>
                </a:ln>
                <a:solidFill>
                  <a:srgbClr val="00529B"/>
                </a:solidFill>
                <a:effectLst/>
                <a:uLnTx/>
                <a:uFillTx/>
                <a:latin typeface="Calibri"/>
                <a:ea typeface="DejaVu Sans"/>
                <a:cs typeface="+mn-cs"/>
              </a:rPr>
              <a:t>NOT</a:t>
            </a:r>
            <a:r>
              <a:rPr kumimoji="0" lang="en-US" sz="4400" b="1" i="0" u="none" strike="noStrike" kern="1200" cap="none" spc="-1" normalizeH="0" baseline="0" noProof="0" dirty="0">
                <a:ln>
                  <a:noFill/>
                </a:ln>
                <a:solidFill>
                  <a:srgbClr val="00529B"/>
                </a:solidFill>
                <a:effectLst/>
                <a:uLnTx/>
                <a:uFillTx/>
                <a:latin typeface="Calibri"/>
                <a:ea typeface="DejaVu Sans"/>
                <a:cs typeface="+mn-cs"/>
              </a:rPr>
              <a:t> ACCEPTED?</a:t>
            </a:r>
            <a:endParaRPr kumimoji="0" lang="en-US" sz="4400" b="0" i="0" u="none" strike="noStrike" kern="1200" cap="none" spc="-1" normalizeH="0" baseline="0" noProof="0" dirty="0">
              <a:ln>
                <a:noFill/>
              </a:ln>
              <a:solidFill>
                <a:schemeClr val="tx1"/>
              </a:solidFill>
              <a:effectLst/>
              <a:uLnTx/>
              <a:uFillTx/>
              <a:latin typeface="Arial"/>
              <a:ea typeface="+mn-ea"/>
              <a:cs typeface="+mn-cs"/>
            </a:endParaRPr>
          </a:p>
        </p:txBody>
      </p:sp>
      <p:sp>
        <p:nvSpPr>
          <p:cNvPr id="357" name="CustomShape 2"/>
          <p:cNvSpPr/>
          <p:nvPr/>
        </p:nvSpPr>
        <p:spPr>
          <a:xfrm>
            <a:off x="457200" y="1308240"/>
            <a:ext cx="8228520" cy="3322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90000"/>
              </a:lnSpc>
              <a:spcBef>
                <a:spcPts val="561"/>
              </a:spcBef>
              <a:buClr>
                <a:srgbClr val="00529B"/>
              </a:buClr>
              <a:buFont typeface="Arial"/>
              <a:buChar char="•"/>
            </a:pPr>
            <a:r>
              <a:rPr lang="en-US" sz="2800" spc="-1" dirty="0">
                <a:solidFill>
                  <a:srgbClr val="00529B"/>
                </a:solidFill>
                <a:latin typeface="Calibri"/>
              </a:rPr>
              <a:t>Students are eligible to re-apply to any program for future terms </a:t>
            </a:r>
            <a:endParaRPr lang="en-US" sz="2800" spc="-1" dirty="0"/>
          </a:p>
          <a:p>
            <a:pPr marL="343080" indent="-342000">
              <a:lnSpc>
                <a:spcPct val="90000"/>
              </a:lnSpc>
              <a:spcBef>
                <a:spcPts val="561"/>
              </a:spcBef>
              <a:buClr>
                <a:srgbClr val="00529B"/>
              </a:buClr>
              <a:buFont typeface="Arial"/>
              <a:buChar char="•"/>
            </a:pPr>
            <a:r>
              <a:rPr lang="en-US" sz="2800" b="0" strike="noStrike" spc="-1" dirty="0">
                <a:solidFill>
                  <a:srgbClr val="00529B"/>
                </a:solidFill>
                <a:latin typeface="Calibri"/>
                <a:ea typeface="DejaVu Sans"/>
              </a:rPr>
              <a:t>Students seeking the concurrent program, who have indicated on their SSC nursing application that they would also like to be considered for the SSC AS-RN program, will be considered based on the AS-RN selection process.  </a:t>
            </a:r>
          </a:p>
          <a:p>
            <a:pPr marL="343080" indent="-342000">
              <a:lnSpc>
                <a:spcPct val="90000"/>
              </a:lnSpc>
              <a:spcBef>
                <a:spcPts val="561"/>
              </a:spcBef>
              <a:buClr>
                <a:srgbClr val="00529B"/>
              </a:buClr>
              <a:buFont typeface="Arial"/>
              <a:buChar char="•"/>
            </a:pPr>
            <a:endParaRPr lang="en-US" sz="2400" b="0" strike="noStrike" spc="-1" dirty="0">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7594B-B991-C8B0-D813-B56B5BB9D57D}"/>
              </a:ext>
            </a:extLst>
          </p:cNvPr>
          <p:cNvSpPr txBox="1">
            <a:spLocks noGrp="1"/>
          </p:cNvSpPr>
          <p:nvPr>
            <p:ph type="title" idx="4294967295"/>
          </p:nvPr>
        </p:nvSpPr>
        <p:spPr>
          <a:xfrm>
            <a:off x="1327045" y="99674"/>
            <a:ext cx="6066161"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rPr>
              <a:t>SSC Nursing Program Tracks</a:t>
            </a:r>
          </a:p>
        </p:txBody>
      </p:sp>
      <p:sp>
        <p:nvSpPr>
          <p:cNvPr id="205" name="CustomShape 1"/>
          <p:cNvSpPr/>
          <p:nvPr/>
        </p:nvSpPr>
        <p:spPr>
          <a:xfrm>
            <a:off x="320690" y="1633785"/>
            <a:ext cx="8545956" cy="447015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r>
              <a:rPr lang="en-US" sz="2000" b="1" cap="all" spc="-1" dirty="0">
                <a:solidFill>
                  <a:srgbClr val="FFFFFF"/>
                </a:solidFill>
                <a:latin typeface="Calibri"/>
                <a:ea typeface="DejaVu Sans"/>
              </a:rPr>
              <a:t>1. TRADITIONAL</a:t>
            </a:r>
            <a:r>
              <a:rPr lang="en-US" sz="2000" b="0" strike="noStrike" cap="all" spc="-1" dirty="0">
                <a:solidFill>
                  <a:srgbClr val="FFFFFF"/>
                </a:solidFill>
                <a:latin typeface="Calibri"/>
                <a:ea typeface="DejaVu Sans"/>
              </a:rPr>
              <a:t> (</a:t>
            </a:r>
            <a:r>
              <a:rPr lang="en-US" sz="2000" b="0" strike="noStrike" spc="-1" dirty="0">
                <a:solidFill>
                  <a:srgbClr val="FFFFFF"/>
                </a:solidFill>
                <a:latin typeface="Calibri"/>
                <a:ea typeface="DejaVu Sans"/>
              </a:rPr>
              <a:t>Full Time</a:t>
            </a:r>
            <a:r>
              <a:rPr lang="en-US" sz="2000" b="0" strike="noStrike" cap="all" spc="-1" dirty="0">
                <a:solidFill>
                  <a:srgbClr val="FFFFFF"/>
                </a:solidFill>
                <a:latin typeface="Calibri"/>
                <a:ea typeface="DejaVu Sans"/>
              </a:rPr>
              <a:t>) - </a:t>
            </a:r>
            <a:r>
              <a:rPr lang="en-US" sz="2000" spc="-1" dirty="0">
                <a:solidFill>
                  <a:srgbClr val="FFFFFF"/>
                </a:solidFill>
                <a:latin typeface="Calibri"/>
                <a:ea typeface="DejaVu Sans"/>
              </a:rPr>
              <a:t>Associate of Science (AS) Nursing Degree 	(SSC) </a:t>
            </a:r>
          </a:p>
          <a:p>
            <a:pPr>
              <a:lnSpc>
                <a:spcPct val="100000"/>
              </a:lnSpc>
            </a:pPr>
            <a:endParaRPr kumimoji="0" lang="en-US" sz="2000" b="1" i="0" u="none" strike="noStrike" kern="1200" cap="all" spc="-1" normalizeH="0" baseline="0" noProof="0" dirty="0">
              <a:ln>
                <a:noFill/>
              </a:ln>
              <a:solidFill>
                <a:srgbClr val="FFFFFF"/>
              </a:solidFill>
              <a:effectLst/>
              <a:uLnTx/>
              <a:uFillTx/>
              <a:latin typeface="Calibri"/>
              <a:ea typeface="DejaVu Sans"/>
            </a:endParaRPr>
          </a:p>
          <a:p>
            <a:pPr>
              <a:lnSpc>
                <a:spcPct val="100000"/>
              </a:lnSpc>
            </a:pPr>
            <a:r>
              <a:rPr kumimoji="0" lang="en-US" sz="2000" b="1" i="0" u="none" strike="noStrike" kern="1200" cap="all" spc="-1" normalizeH="0" baseline="0" noProof="0" dirty="0">
                <a:ln>
                  <a:noFill/>
                </a:ln>
                <a:solidFill>
                  <a:srgbClr val="FFFFFF"/>
                </a:solidFill>
                <a:effectLst/>
                <a:uLnTx/>
                <a:uFillTx/>
                <a:latin typeface="Calibri"/>
                <a:ea typeface="DejaVu Sans"/>
              </a:rPr>
              <a:t>2. TRADITIONAL</a:t>
            </a:r>
            <a:r>
              <a:rPr kumimoji="0" lang="en-US" sz="2000" b="0" i="0" u="none" strike="noStrike" kern="1200" cap="all" spc="-1" normalizeH="0" baseline="0" noProof="0" dirty="0">
                <a:ln>
                  <a:noFill/>
                </a:ln>
                <a:solidFill>
                  <a:srgbClr val="FFFFFF"/>
                </a:solidFill>
                <a:effectLst/>
                <a:uLnTx/>
                <a:uFillTx/>
                <a:latin typeface="Calibri"/>
                <a:ea typeface="DejaVu Sans"/>
              </a:rPr>
              <a:t> (</a:t>
            </a:r>
            <a:r>
              <a:rPr kumimoji="0" lang="en-US" sz="2000" b="0" i="0" u="none" strike="noStrike" kern="1200" spc="-1" normalizeH="0" baseline="0" noProof="0" dirty="0">
                <a:ln>
                  <a:noFill/>
                </a:ln>
                <a:solidFill>
                  <a:srgbClr val="FFFFFF"/>
                </a:solidFill>
                <a:effectLst/>
                <a:uLnTx/>
                <a:uFillTx/>
                <a:latin typeface="Calibri"/>
                <a:ea typeface="DejaVu Sans"/>
              </a:rPr>
              <a:t>Part Time</a:t>
            </a:r>
            <a:r>
              <a:rPr kumimoji="0" lang="en-US" sz="2000" b="0" i="0" u="none" strike="noStrike" kern="1200" cap="all" spc="-1" normalizeH="0" baseline="0" noProof="0" dirty="0">
                <a:ln>
                  <a:noFill/>
                </a:ln>
                <a:solidFill>
                  <a:srgbClr val="FFFFFF"/>
                </a:solidFill>
                <a:effectLst/>
                <a:uLnTx/>
                <a:uFillTx/>
                <a:latin typeface="Calibri"/>
                <a:ea typeface="DejaVu Sans"/>
              </a:rPr>
              <a:t>) - </a:t>
            </a:r>
            <a:r>
              <a:rPr kumimoji="0" lang="en-US" sz="2000" b="0" i="0" u="none" strike="noStrike" kern="1200" cap="none" spc="-1" normalizeH="0" baseline="0" noProof="0" dirty="0">
                <a:ln>
                  <a:noFill/>
                </a:ln>
                <a:solidFill>
                  <a:srgbClr val="FFFFFF"/>
                </a:solidFill>
                <a:effectLst/>
                <a:uLnTx/>
                <a:uFillTx/>
                <a:latin typeface="Calibri"/>
                <a:ea typeface="DejaVu Sans"/>
              </a:rPr>
              <a:t>Associate of Science (AS) Nursing Degree (SSC)</a:t>
            </a:r>
            <a:endParaRPr lang="en-US" sz="2000" b="0" strike="noStrike" spc="-1" dirty="0">
              <a:latin typeface="Arial"/>
            </a:endParaRPr>
          </a:p>
          <a:p>
            <a:pPr>
              <a:lnSpc>
                <a:spcPct val="100000"/>
              </a:lnSpc>
            </a:pPr>
            <a:r>
              <a:rPr lang="en-US" sz="2000" b="1" strike="noStrike" spc="-1" dirty="0">
                <a:solidFill>
                  <a:srgbClr val="FFFFFF"/>
                </a:solidFill>
                <a:latin typeface="Calibri"/>
                <a:ea typeface="DejaVu Sans"/>
              </a:rPr>
              <a:t>     	</a:t>
            </a:r>
          </a:p>
          <a:p>
            <a:pPr>
              <a:lnSpc>
                <a:spcPct val="100000"/>
              </a:lnSpc>
            </a:pPr>
            <a:r>
              <a:rPr lang="en-US" sz="2000" b="1" strike="noStrike" spc="-1" dirty="0">
                <a:solidFill>
                  <a:srgbClr val="FFFFFF"/>
                </a:solidFill>
                <a:latin typeface="Calibri"/>
                <a:ea typeface="DejaVu Sans"/>
              </a:rPr>
              <a:t>3. CONCURRENT</a:t>
            </a:r>
            <a:r>
              <a:rPr lang="en-US" sz="2000" b="0" strike="noStrike" spc="-1" dirty="0">
                <a:solidFill>
                  <a:srgbClr val="FFFFFF"/>
                </a:solidFill>
                <a:latin typeface="Calibri"/>
                <a:ea typeface="DejaVu Sans"/>
              </a:rPr>
              <a:t> (Full Time) –</a:t>
            </a:r>
            <a:r>
              <a:rPr lang="en-US" sz="2000" spc="-1" dirty="0">
                <a:solidFill>
                  <a:srgbClr val="FFFFFF"/>
                </a:solidFill>
                <a:latin typeface="Calibri"/>
                <a:ea typeface="DejaVu Sans"/>
              </a:rPr>
              <a:t>Associate of Science (AS) Nursing Degree (SSC) 		</a:t>
            </a:r>
            <a:r>
              <a:rPr lang="en-US" sz="2000" u="sng" spc="-1" dirty="0">
                <a:solidFill>
                  <a:srgbClr val="FFFFFF"/>
                </a:solidFill>
                <a:latin typeface="Calibri"/>
                <a:ea typeface="DejaVu Sans"/>
              </a:rPr>
              <a:t>and</a:t>
            </a:r>
            <a:r>
              <a:rPr lang="en-US" sz="2000" spc="-1" dirty="0">
                <a:solidFill>
                  <a:srgbClr val="FFFFFF"/>
                </a:solidFill>
                <a:latin typeface="Calibri"/>
                <a:ea typeface="DejaVu Sans"/>
              </a:rPr>
              <a:t> a Bachelor of Science (BS) Nursing Degree (UCF) </a:t>
            </a:r>
          </a:p>
          <a:p>
            <a:pPr>
              <a:lnSpc>
                <a:spcPct val="100000"/>
              </a:lnSpc>
            </a:pPr>
            <a:endParaRPr lang="en-US" sz="2000" spc="-1" dirty="0">
              <a:solidFill>
                <a:srgbClr val="FFFFFF"/>
              </a:solidFill>
              <a:latin typeface="Calibri"/>
              <a:ea typeface="DejaVu Sans"/>
            </a:endParaRPr>
          </a:p>
          <a:p>
            <a:pPr algn="ctr">
              <a:lnSpc>
                <a:spcPct val="100000"/>
              </a:lnSpc>
            </a:pPr>
            <a:endParaRPr lang="en-US" sz="1200" b="0" strike="noStrike" spc="-1" dirty="0">
              <a:solidFill>
                <a:srgbClr val="FFFFFF"/>
              </a:solidFill>
              <a:latin typeface="Calibri"/>
              <a:ea typeface="DejaVu Sans"/>
            </a:endParaRPr>
          </a:p>
          <a:p>
            <a:pPr algn="ctr">
              <a:lnSpc>
                <a:spcPct val="100000"/>
              </a:lnSpc>
            </a:pPr>
            <a:r>
              <a:rPr lang="en-US" b="0" strike="noStrike" spc="-1" dirty="0">
                <a:solidFill>
                  <a:srgbClr val="FFFFFF"/>
                </a:solidFill>
                <a:latin typeface="Calibri"/>
                <a:ea typeface="DejaVu Sans"/>
              </a:rPr>
              <a:t>Students may not switch programs once they began a program </a:t>
            </a:r>
          </a:p>
          <a:p>
            <a:pPr algn="ctr">
              <a:lnSpc>
                <a:spcPct val="100000"/>
              </a:lnSpc>
            </a:pPr>
            <a:r>
              <a:rPr lang="en-US" b="0" strike="noStrike" spc="-1" dirty="0">
                <a:solidFill>
                  <a:srgbClr val="FFFFFF"/>
                </a:solidFill>
                <a:latin typeface="Calibri"/>
                <a:ea typeface="DejaVu Sans"/>
              </a:rPr>
              <a:t>(Examples: Traditional to Concurrent or Part-Time to Full-Time </a:t>
            </a:r>
            <a:r>
              <a:rPr lang="en-US" spc="-1" dirty="0">
                <a:solidFill>
                  <a:srgbClr val="FFFFFF"/>
                </a:solidFill>
                <a:latin typeface="Calibri"/>
                <a:ea typeface="DejaVu Sans"/>
              </a:rPr>
              <a:t>Traditional</a:t>
            </a:r>
            <a:r>
              <a:rPr lang="en-US" b="0" strike="noStrike" spc="-1" dirty="0">
                <a:solidFill>
                  <a:srgbClr val="FFFFFF"/>
                </a:solidFill>
                <a:latin typeface="Calibri"/>
                <a:ea typeface="DejaVu Sans"/>
              </a:rPr>
              <a:t>)</a:t>
            </a:r>
          </a:p>
          <a:p>
            <a:pPr algn="ctr">
              <a:lnSpc>
                <a:spcPct val="100000"/>
              </a:lnSpc>
            </a:pPr>
            <a:r>
              <a:rPr lang="en-US" u="sng" spc="-1" dirty="0">
                <a:solidFill>
                  <a:srgbClr val="FFFFFF"/>
                </a:solidFill>
                <a:latin typeface="Calibri"/>
              </a:rPr>
              <a:t>All prerequisites must be completed before a student can begin the nursing programs.</a:t>
            </a:r>
            <a:endParaRPr lang="en-US" b="0" u="sng" strike="noStrike" spc="-1" dirty="0">
              <a:latin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68" name="CustomShape 1" descr="Review of information in the slide show"/>
          <p:cNvSpPr/>
          <p:nvPr/>
        </p:nvSpPr>
        <p:spPr>
          <a:xfrm>
            <a:off x="-530640" y="165240"/>
            <a:ext cx="10204200" cy="114192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dirty="0"/>
          </a:p>
        </p:txBody>
      </p:sp>
      <p:sp>
        <p:nvSpPr>
          <p:cNvPr id="369" name="CustomShape 2" descr="review of information discussed in this slide show"/>
          <p:cNvSpPr/>
          <p:nvPr/>
        </p:nvSpPr>
        <p:spPr>
          <a:xfrm>
            <a:off x="169200" y="165240"/>
            <a:ext cx="8838000" cy="4812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320"/>
              </a:spcBef>
              <a:tabLst>
                <a:tab pos="0" algn="l"/>
              </a:tabLst>
            </a:pPr>
            <a:endParaRPr lang="en-US" sz="1800" b="0" strike="noStrike" spc="-1" dirty="0">
              <a:latin typeface="Arial"/>
            </a:endParaRPr>
          </a:p>
          <a:p>
            <a:pPr>
              <a:lnSpc>
                <a:spcPct val="100000"/>
              </a:lnSpc>
              <a:spcBef>
                <a:spcPts val="320"/>
              </a:spcBef>
              <a:tabLst>
                <a:tab pos="0" algn="l"/>
              </a:tabLst>
            </a:pPr>
            <a:endParaRPr lang="en-US" sz="1800" b="0" strike="noStrike" spc="-1" dirty="0">
              <a:latin typeface="Arial"/>
            </a:endParaRPr>
          </a:p>
        </p:txBody>
      </p:sp>
      <p:sp>
        <p:nvSpPr>
          <p:cNvPr id="370" name="CustomShape 3"/>
          <p:cNvSpPr/>
          <p:nvPr/>
        </p:nvSpPr>
        <p:spPr>
          <a:xfrm>
            <a:off x="343458" y="165240"/>
            <a:ext cx="8587915" cy="486141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sz="3200" b="1" strike="noStrike" spc="-1" dirty="0">
                <a:solidFill>
                  <a:srgbClr val="3F5898"/>
                </a:solidFill>
                <a:latin typeface="Calibri"/>
                <a:ea typeface="DejaVu Sans"/>
              </a:rPr>
              <a:t>REVIEW – VERY IMPORTANT INFO</a:t>
            </a:r>
            <a:endParaRPr lang="en-US" sz="3200" b="0" strike="noStrike" spc="-1" dirty="0">
              <a:latin typeface="Arial"/>
            </a:endParaRPr>
          </a:p>
          <a:p>
            <a:pPr>
              <a:lnSpc>
                <a:spcPct val="100000"/>
              </a:lnSpc>
            </a:pPr>
            <a:endParaRPr lang="en-US" sz="1400" b="0" strike="noStrike" spc="-1" dirty="0">
              <a:solidFill>
                <a:srgbClr val="3F5898"/>
              </a:solidFill>
              <a:latin typeface="Calibri"/>
              <a:ea typeface="DejaVu Sans"/>
            </a:endParaRPr>
          </a:p>
          <a:p>
            <a:pPr>
              <a:lnSpc>
                <a:spcPct val="100000"/>
              </a:lnSpc>
            </a:pPr>
            <a:r>
              <a:rPr lang="en-US" sz="2200" spc="-1" dirty="0">
                <a:solidFill>
                  <a:srgbClr val="3F5898"/>
                </a:solidFill>
                <a:ea typeface="DejaVu Sans"/>
              </a:rPr>
              <a:t>What is the m</a:t>
            </a:r>
            <a:r>
              <a:rPr lang="en-US" sz="2200" b="0" strike="noStrike" spc="-1" dirty="0">
                <a:solidFill>
                  <a:srgbClr val="3F5898"/>
                </a:solidFill>
                <a:ea typeface="DejaVu Sans"/>
              </a:rPr>
              <a:t>inimum TEAS score to apply to the NP?                                                                                            </a:t>
            </a:r>
            <a:endParaRPr lang="en-US" sz="2200" b="0" strike="noStrike" spc="-1" dirty="0"/>
          </a:p>
          <a:p>
            <a:pPr>
              <a:lnSpc>
                <a:spcPct val="100000"/>
              </a:lnSpc>
            </a:pPr>
            <a:endParaRPr lang="en-US" sz="2200" b="0" strike="noStrike" spc="-1" dirty="0"/>
          </a:p>
          <a:p>
            <a:r>
              <a:rPr lang="en-US" sz="2200" spc="-1" dirty="0">
                <a:solidFill>
                  <a:srgbClr val="3F5898"/>
                </a:solidFill>
              </a:rPr>
              <a:t>How many nursing applications for the concurrent program?</a:t>
            </a:r>
          </a:p>
          <a:p>
            <a:pPr>
              <a:lnSpc>
                <a:spcPct val="100000"/>
              </a:lnSpc>
            </a:pPr>
            <a:endParaRPr lang="en-US" sz="2200" b="0" strike="noStrike" spc="-1" dirty="0"/>
          </a:p>
          <a:p>
            <a:pPr>
              <a:lnSpc>
                <a:spcPct val="100000"/>
              </a:lnSpc>
            </a:pPr>
            <a:r>
              <a:rPr lang="en-US" sz="2200" b="0" strike="noStrike" spc="-1" dirty="0">
                <a:solidFill>
                  <a:srgbClr val="3F5898"/>
                </a:solidFill>
                <a:ea typeface="DejaVu Sans"/>
              </a:rPr>
              <a:t>How am I notified of acceptance or denial?                    </a:t>
            </a:r>
          </a:p>
          <a:p>
            <a:pPr>
              <a:lnSpc>
                <a:spcPct val="100000"/>
              </a:lnSpc>
            </a:pPr>
            <a:endParaRPr lang="en-US" sz="2200" b="0" strike="noStrike" spc="-1" dirty="0">
              <a:solidFill>
                <a:srgbClr val="3F5898"/>
              </a:solidFill>
              <a:ea typeface="DejaVu Sans"/>
            </a:endParaRPr>
          </a:p>
          <a:p>
            <a:pPr>
              <a:lnSpc>
                <a:spcPct val="100000"/>
              </a:lnSpc>
            </a:pPr>
            <a:r>
              <a:rPr lang="en-US" sz="2200" b="0" strike="noStrike" spc="-1" dirty="0">
                <a:solidFill>
                  <a:srgbClr val="3F5898"/>
                </a:solidFill>
                <a:ea typeface="DejaVu Sans"/>
              </a:rPr>
              <a:t>Do I have to be accepted as a college student to apply to the NP?                                       </a:t>
            </a:r>
            <a:endParaRPr lang="en-US" sz="2200" b="0" strike="noStrike" spc="-1" dirty="0"/>
          </a:p>
          <a:p>
            <a:pPr>
              <a:lnSpc>
                <a:spcPct val="100000"/>
              </a:lnSpc>
            </a:pPr>
            <a:endParaRPr lang="en-US" sz="2200" b="1" strike="noStrike" spc="-1" dirty="0">
              <a:solidFill>
                <a:srgbClr val="3F5898"/>
              </a:solidFill>
              <a:ea typeface="DejaVu Sans"/>
            </a:endParaRPr>
          </a:p>
          <a:p>
            <a:pPr>
              <a:lnSpc>
                <a:spcPct val="100000"/>
              </a:lnSpc>
            </a:pPr>
            <a:r>
              <a:rPr lang="en-US" sz="2200" b="0" strike="noStrike" spc="-1" dirty="0">
                <a:solidFill>
                  <a:srgbClr val="3F5898"/>
                </a:solidFill>
                <a:ea typeface="DejaVu Sans"/>
              </a:rPr>
              <a:t>When does your TEAS score need to be in your SSC and/or UCF</a:t>
            </a:r>
            <a:r>
              <a:rPr lang="en-US" sz="2200" spc="-1" dirty="0">
                <a:solidFill>
                  <a:srgbClr val="3F5898"/>
                </a:solidFill>
                <a:ea typeface="DejaVu Sans"/>
              </a:rPr>
              <a:t> </a:t>
            </a:r>
            <a:r>
              <a:rPr lang="en-US" sz="2200" spc="-1" dirty="0">
                <a:solidFill>
                  <a:srgbClr val="3F5898"/>
                </a:solidFill>
              </a:rPr>
              <a:t>student record? </a:t>
            </a:r>
            <a:r>
              <a:rPr lang="en-US" sz="2200" b="0" strike="noStrike" spc="-1" dirty="0">
                <a:solidFill>
                  <a:srgbClr val="000000"/>
                </a:solidFill>
                <a:latin typeface="Calibri"/>
                <a:ea typeface="DejaVu Sans"/>
              </a:rPr>
              <a:t>  </a:t>
            </a:r>
          </a:p>
          <a:p>
            <a:pPr>
              <a:lnSpc>
                <a:spcPct val="100000"/>
              </a:lnSpc>
            </a:pPr>
            <a:endParaRPr lang="en-US" sz="2200" spc="-1" dirty="0">
              <a:solidFill>
                <a:srgbClr val="000000"/>
              </a:solidFill>
              <a:latin typeface="Calibri"/>
              <a:ea typeface="DejaVu Sans"/>
            </a:endParaRPr>
          </a:p>
          <a:p>
            <a:pPr>
              <a:lnSpc>
                <a:spcPct val="100000"/>
              </a:lnSpc>
            </a:pPr>
            <a:r>
              <a:rPr lang="en-US" sz="2200" b="0" strike="noStrike" spc="-1" dirty="0">
                <a:solidFill>
                  <a:schemeClr val="tx2"/>
                </a:solidFill>
                <a:ea typeface="DejaVu Sans"/>
              </a:rPr>
              <a:t>How do I request Thursday clinical days?   </a:t>
            </a:r>
            <a:endParaRPr lang="en-US" sz="2200" b="0" strike="noStrike" spc="-1" dirty="0">
              <a:solidFill>
                <a:schemeClr val="tx2"/>
              </a:solidFill>
            </a:endParaRPr>
          </a:p>
        </p:txBody>
      </p:sp>
      <p:sp>
        <p:nvSpPr>
          <p:cNvPr id="2" name="Title 1">
            <a:extLst>
              <a:ext uri="{FF2B5EF4-FFF2-40B4-BE49-F238E27FC236}">
                <a16:creationId xmlns:a16="http://schemas.microsoft.com/office/drawing/2014/main" id="{6393853E-ABC4-6166-E268-E8C83D1BB7D4}"/>
              </a:ext>
            </a:extLst>
          </p:cNvPr>
          <p:cNvSpPr>
            <a:spLocks noGrp="1"/>
          </p:cNvSpPr>
          <p:nvPr>
            <p:ph type="title" idx="4294967295"/>
          </p:nvPr>
        </p:nvSpPr>
        <p:spPr/>
        <p:txBody>
          <a:bodyPr/>
          <a:lstStyle/>
          <a:p>
            <a:r>
              <a:rPr lang="en-US" dirty="0"/>
              <a:t>Review</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useBgFill="1">
        <p:nvSpPr>
          <p:cNvPr id="206" name="CustomShape 1"/>
          <p:cNvSpPr/>
          <p:nvPr/>
        </p:nvSpPr>
        <p:spPr>
          <a:xfrm>
            <a:off x="370481" y="101206"/>
            <a:ext cx="8228520" cy="1141920"/>
          </a:xfrm>
          <a:prstGeom prst="rect">
            <a:avLst/>
          </a:prstGeom>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4400" b="1" strike="noStrike" spc="-1" dirty="0">
                <a:solidFill>
                  <a:srgbClr val="FFFFFF"/>
                </a:solidFill>
                <a:latin typeface="Calibri"/>
                <a:ea typeface="DejaVu Sans"/>
              </a:rPr>
              <a:t>SSC RN-to-BSN Program</a:t>
            </a:r>
          </a:p>
          <a:p>
            <a:pPr algn="ctr">
              <a:lnSpc>
                <a:spcPct val="100000"/>
              </a:lnSpc>
            </a:pPr>
            <a:r>
              <a:rPr lang="en-US" sz="2800" spc="-1" dirty="0">
                <a:solidFill>
                  <a:srgbClr val="FFFFFF"/>
                </a:solidFill>
                <a:latin typeface="Calibri"/>
              </a:rPr>
              <a:t>(Post-Licensure BSN Completion Program)</a:t>
            </a:r>
            <a:endParaRPr lang="en-US" sz="2800" strike="noStrike" spc="-1" dirty="0">
              <a:latin typeface="Arial"/>
            </a:endParaRPr>
          </a:p>
        </p:txBody>
      </p:sp>
      <p:sp>
        <p:nvSpPr>
          <p:cNvPr id="207" name="CustomShape 2">
            <a:extLst>
              <a:ext uri="{C183D7F6-B498-43B3-948B-1728B52AA6E4}">
                <adec:decorative xmlns:adec="http://schemas.microsoft.com/office/drawing/2017/decorative" val="1"/>
              </a:ext>
            </a:extLst>
          </p:cNvPr>
          <p:cNvSpPr/>
          <p:nvPr/>
        </p:nvSpPr>
        <p:spPr>
          <a:xfrm>
            <a:off x="199348" y="1709274"/>
            <a:ext cx="3319575" cy="223434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77500" lnSpcReduction="20000"/>
          </a:bodyPr>
          <a:lstStyle/>
          <a:p>
            <a:pPr algn="ctr">
              <a:lnSpc>
                <a:spcPct val="100000"/>
              </a:lnSpc>
              <a:spcBef>
                <a:spcPts val="1040"/>
              </a:spcBef>
              <a:tabLst>
                <a:tab pos="0" algn="l"/>
              </a:tabLst>
            </a:pPr>
            <a:r>
              <a:rPr lang="en-US" sz="3500" b="0" u="sng" strike="noStrike" spc="-1" dirty="0">
                <a:solidFill>
                  <a:srgbClr val="3F5898"/>
                </a:solidFill>
                <a:uFillTx/>
                <a:latin typeface="Arial"/>
                <a:ea typeface="DejaVu Sans"/>
              </a:rPr>
              <a:t>Why BSN?</a:t>
            </a:r>
            <a:endParaRPr lang="en-US" sz="3500" b="0" strike="noStrike" spc="-1" dirty="0">
              <a:latin typeface="Arial"/>
            </a:endParaRPr>
          </a:p>
          <a:p>
            <a:pPr marL="458280" indent="-457200">
              <a:lnSpc>
                <a:spcPct val="100000"/>
              </a:lnSpc>
              <a:spcBef>
                <a:spcPts val="1040"/>
              </a:spcBef>
              <a:buClr>
                <a:srgbClr val="3F5898"/>
              </a:buClr>
              <a:buFont typeface="Arial" panose="020B0604020202020204" pitchFamily="34" charset="0"/>
              <a:buChar char="•"/>
              <a:tabLst>
                <a:tab pos="0" algn="l"/>
              </a:tabLst>
            </a:pPr>
            <a:r>
              <a:rPr lang="en-US" sz="2600" spc="-1" dirty="0">
                <a:solidFill>
                  <a:srgbClr val="3F5898"/>
                </a:solidFill>
                <a:latin typeface="Arial"/>
              </a:rPr>
              <a:t>Increased nursing opportunities and potential to earn a higher salary</a:t>
            </a:r>
          </a:p>
          <a:p>
            <a:pPr marL="458280" indent="-457200">
              <a:lnSpc>
                <a:spcPct val="100000"/>
              </a:lnSpc>
              <a:spcBef>
                <a:spcPts val="1040"/>
              </a:spcBef>
              <a:buClr>
                <a:srgbClr val="3F5898"/>
              </a:buClr>
              <a:buFont typeface="Arial" panose="020B0604020202020204" pitchFamily="34" charset="0"/>
              <a:buChar char="•"/>
              <a:tabLst>
                <a:tab pos="0" algn="l"/>
              </a:tabLst>
            </a:pPr>
            <a:r>
              <a:rPr lang="en-US" sz="2600" b="0" strike="noStrike" spc="-1" dirty="0">
                <a:solidFill>
                  <a:srgbClr val="3F5898"/>
                </a:solidFill>
                <a:latin typeface="Arial"/>
              </a:rPr>
              <a:t>May be required within 3 years by employer</a:t>
            </a:r>
            <a:endParaRPr lang="en-US" sz="5600" b="0" strike="noStrike" spc="-1" dirty="0">
              <a:latin typeface="Arial"/>
            </a:endParaRPr>
          </a:p>
          <a:p>
            <a:pPr>
              <a:lnSpc>
                <a:spcPct val="100000"/>
              </a:lnSpc>
              <a:spcBef>
                <a:spcPts val="1040"/>
              </a:spcBef>
              <a:tabLst>
                <a:tab pos="0" algn="l"/>
              </a:tabLst>
            </a:pPr>
            <a:endParaRPr lang="en-US" sz="5200" b="0" strike="noStrike" spc="-1" dirty="0">
              <a:latin typeface="Arial"/>
            </a:endParaRPr>
          </a:p>
          <a:p>
            <a:pPr>
              <a:lnSpc>
                <a:spcPct val="100000"/>
              </a:lnSpc>
              <a:spcBef>
                <a:spcPts val="561"/>
              </a:spcBef>
              <a:tabLst>
                <a:tab pos="0" algn="l"/>
              </a:tabLst>
            </a:pPr>
            <a:endParaRPr lang="en-US" sz="5200" b="0" strike="noStrike" spc="-1" dirty="0">
              <a:latin typeface="Arial"/>
            </a:endParaRPr>
          </a:p>
          <a:p>
            <a:pPr>
              <a:lnSpc>
                <a:spcPct val="100000"/>
              </a:lnSpc>
              <a:spcBef>
                <a:spcPts val="561"/>
              </a:spcBef>
              <a:tabLst>
                <a:tab pos="0" algn="l"/>
              </a:tabLst>
            </a:pPr>
            <a:endParaRPr lang="en-US" sz="5200" b="0" strike="noStrike" spc="-1" dirty="0">
              <a:latin typeface="Arial"/>
            </a:endParaRPr>
          </a:p>
          <a:p>
            <a:pPr>
              <a:lnSpc>
                <a:spcPct val="100000"/>
              </a:lnSpc>
              <a:spcBef>
                <a:spcPts val="561"/>
              </a:spcBef>
              <a:tabLst>
                <a:tab pos="0" algn="l"/>
              </a:tabLst>
            </a:pPr>
            <a:endParaRPr lang="en-US" sz="5200" b="0" strike="noStrike" spc="-1" dirty="0">
              <a:latin typeface="Arial"/>
            </a:endParaRPr>
          </a:p>
          <a:p>
            <a:pPr>
              <a:lnSpc>
                <a:spcPct val="100000"/>
              </a:lnSpc>
              <a:spcBef>
                <a:spcPts val="561"/>
              </a:spcBef>
              <a:tabLst>
                <a:tab pos="0" algn="l"/>
              </a:tabLst>
            </a:pPr>
            <a:endParaRPr lang="en-US" sz="5200" b="0" strike="noStrike" spc="-1" dirty="0">
              <a:latin typeface="Arial"/>
            </a:endParaRPr>
          </a:p>
        </p:txBody>
      </p:sp>
      <p:sp>
        <p:nvSpPr>
          <p:cNvPr id="208" name="CustomShape 3">
            <a:extLst>
              <a:ext uri="{C183D7F6-B498-43B3-948B-1728B52AA6E4}">
                <adec:decorative xmlns:adec="http://schemas.microsoft.com/office/drawing/2017/decorative" val="1"/>
              </a:ext>
            </a:extLst>
          </p:cNvPr>
          <p:cNvSpPr/>
          <p:nvPr/>
        </p:nvSpPr>
        <p:spPr>
          <a:xfrm>
            <a:off x="3627264" y="1482745"/>
            <a:ext cx="5317388" cy="359509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a:lnSpc>
                <a:spcPct val="100000"/>
              </a:lnSpc>
              <a:spcBef>
                <a:spcPts val="561"/>
              </a:spcBef>
            </a:pPr>
            <a:endParaRPr lang="en-US" sz="1800" b="0" strike="noStrike" spc="-1" dirty="0">
              <a:latin typeface="Arial"/>
            </a:endParaRPr>
          </a:p>
          <a:p>
            <a:pPr algn="ctr">
              <a:lnSpc>
                <a:spcPct val="100000"/>
              </a:lnSpc>
              <a:spcBef>
                <a:spcPts val="1040"/>
              </a:spcBef>
              <a:tabLst>
                <a:tab pos="0" algn="l"/>
              </a:tabLst>
            </a:pPr>
            <a:r>
              <a:rPr lang="en-US" sz="10800" b="0" u="sng" strike="noStrike" spc="-1" dirty="0">
                <a:solidFill>
                  <a:srgbClr val="3F5898"/>
                </a:solidFill>
                <a:latin typeface="Arial"/>
              </a:rPr>
              <a:t>How it works?</a:t>
            </a:r>
            <a:endParaRPr lang="en-US" sz="10800" b="0" strike="noStrike" spc="-1" dirty="0">
              <a:latin typeface="Arial"/>
            </a:endParaRPr>
          </a:p>
          <a:p>
            <a:pPr marL="343080" indent="-342000">
              <a:lnSpc>
                <a:spcPct val="100000"/>
              </a:lnSpc>
              <a:spcBef>
                <a:spcPts val="1040"/>
              </a:spcBef>
              <a:buClr>
                <a:srgbClr val="3F5898"/>
              </a:buClr>
              <a:buFont typeface="Arial"/>
              <a:buChar char="•"/>
              <a:tabLst>
                <a:tab pos="0" algn="l"/>
              </a:tabLst>
            </a:pPr>
            <a:r>
              <a:rPr lang="en-US" sz="8000" u="sng" strike="noStrike" spc="-1" dirty="0">
                <a:solidFill>
                  <a:srgbClr val="3F5898"/>
                </a:solidFill>
                <a:latin typeface="Arial"/>
                <a:ea typeface="DejaVu Sans"/>
              </a:rPr>
              <a:t>Provisional acceptance for all SSC </a:t>
            </a:r>
            <a:r>
              <a:rPr lang="en-US" sz="8000" u="sng" spc="-1" dirty="0">
                <a:solidFill>
                  <a:srgbClr val="3F5898"/>
                </a:solidFill>
                <a:latin typeface="Arial"/>
                <a:ea typeface="DejaVu Sans"/>
              </a:rPr>
              <a:t>ASN </a:t>
            </a:r>
            <a:r>
              <a:rPr lang="en-US" sz="8000" u="sng" strike="noStrike" spc="-1" dirty="0">
                <a:solidFill>
                  <a:srgbClr val="3F5898"/>
                </a:solidFill>
                <a:latin typeface="Arial"/>
                <a:ea typeface="DejaVu Sans"/>
              </a:rPr>
              <a:t>graduates</a:t>
            </a:r>
            <a:endParaRPr lang="en-US" sz="8000" u="sng" strike="noStrike" spc="-1" dirty="0">
              <a:latin typeface="Arial"/>
            </a:endParaRPr>
          </a:p>
          <a:p>
            <a:pPr marL="343080" indent="-342000">
              <a:lnSpc>
                <a:spcPct val="100000"/>
              </a:lnSpc>
              <a:spcBef>
                <a:spcPts val="1040"/>
              </a:spcBef>
              <a:buClr>
                <a:srgbClr val="546CA2"/>
              </a:buClr>
              <a:buFont typeface="Arial"/>
              <a:buChar char="•"/>
              <a:tabLst>
                <a:tab pos="0" algn="l"/>
              </a:tabLst>
            </a:pPr>
            <a:r>
              <a:rPr lang="en-US" sz="8000" b="1" u="sng" strike="noStrike" spc="-1" dirty="0">
                <a:solidFill>
                  <a:srgbClr val="546CA2"/>
                </a:solidFill>
                <a:latin typeface="Arial"/>
                <a:ea typeface="DejaVu Sans"/>
              </a:rPr>
              <a:t>11 courses </a:t>
            </a:r>
            <a:r>
              <a:rPr lang="en-US" sz="8000" b="0" strike="noStrike" spc="-1" dirty="0">
                <a:solidFill>
                  <a:srgbClr val="546CA2"/>
                </a:solidFill>
                <a:latin typeface="Arial"/>
                <a:ea typeface="DejaVu Sans"/>
              </a:rPr>
              <a:t>(30 credit hours) IF student has general education requirements met (or an AA degree) – </a:t>
            </a:r>
            <a:r>
              <a:rPr lang="en-US" sz="8000" b="1" strike="noStrike" spc="-1" dirty="0">
                <a:solidFill>
                  <a:srgbClr val="546CA2"/>
                </a:solidFill>
                <a:latin typeface="Arial"/>
                <a:ea typeface="DejaVu Sans"/>
              </a:rPr>
              <a:t>all online</a:t>
            </a:r>
          </a:p>
          <a:p>
            <a:pPr marL="343080" indent="-342000">
              <a:lnSpc>
                <a:spcPct val="100000"/>
              </a:lnSpc>
              <a:spcBef>
                <a:spcPts val="1040"/>
              </a:spcBef>
              <a:buClr>
                <a:srgbClr val="546CA2"/>
              </a:buClr>
              <a:buFont typeface="Arial"/>
              <a:buChar char="•"/>
              <a:tabLst>
                <a:tab pos="0" algn="l"/>
              </a:tabLst>
            </a:pPr>
            <a:r>
              <a:rPr lang="en-US" sz="8000" spc="-1" dirty="0">
                <a:solidFill>
                  <a:srgbClr val="546CA2"/>
                </a:solidFill>
                <a:latin typeface="Arial"/>
                <a:ea typeface="DejaVu Sans"/>
              </a:rPr>
              <a:t>Can finish in 12 months (students can opt for a slower progression)</a:t>
            </a:r>
          </a:p>
          <a:p>
            <a:pPr marL="343080" indent="-342000">
              <a:lnSpc>
                <a:spcPct val="100000"/>
              </a:lnSpc>
              <a:spcBef>
                <a:spcPts val="1040"/>
              </a:spcBef>
              <a:buClr>
                <a:srgbClr val="546CA2"/>
              </a:buClr>
              <a:buFont typeface="Arial"/>
              <a:buChar char="•"/>
              <a:tabLst>
                <a:tab pos="0" algn="l"/>
              </a:tabLst>
            </a:pPr>
            <a:r>
              <a:rPr lang="en-US" sz="8000" b="1" u="sng" spc="-1" dirty="0">
                <a:solidFill>
                  <a:srgbClr val="546CA2"/>
                </a:solidFill>
                <a:latin typeface="Arial"/>
                <a:ea typeface="DejaVu Sans"/>
              </a:rPr>
              <a:t>Affordable</a:t>
            </a:r>
            <a:r>
              <a:rPr lang="en-US" sz="8000" b="1" spc="-1" dirty="0">
                <a:solidFill>
                  <a:srgbClr val="546CA2"/>
                </a:solidFill>
                <a:latin typeface="Arial"/>
                <a:ea typeface="DejaVu Sans"/>
              </a:rPr>
              <a:t> – most CF employers pay tuition for employees (no out-of pocket expenses)</a:t>
            </a:r>
          </a:p>
          <a:p>
            <a:pPr marL="343080" indent="-342000">
              <a:lnSpc>
                <a:spcPct val="100000"/>
              </a:lnSpc>
              <a:spcBef>
                <a:spcPts val="1040"/>
              </a:spcBef>
              <a:buClr>
                <a:srgbClr val="546CA2"/>
              </a:buClr>
              <a:buFont typeface="Arial"/>
              <a:buChar char="•"/>
              <a:tabLst>
                <a:tab pos="0" algn="l"/>
              </a:tabLst>
            </a:pPr>
            <a:endParaRPr lang="en-US" sz="4800" b="0" strike="noStrike" spc="-1" dirty="0">
              <a:solidFill>
                <a:srgbClr val="546CA2"/>
              </a:solidFill>
              <a:latin typeface="Arial"/>
              <a:ea typeface="DejaVu Sans"/>
            </a:endParaRPr>
          </a:p>
          <a:p>
            <a:pPr marL="1080">
              <a:lnSpc>
                <a:spcPct val="100000"/>
              </a:lnSpc>
              <a:spcBef>
                <a:spcPts val="1040"/>
              </a:spcBef>
              <a:buClr>
                <a:srgbClr val="546CA2"/>
              </a:buClr>
              <a:tabLst>
                <a:tab pos="0" algn="l"/>
              </a:tabLst>
            </a:pPr>
            <a:endParaRPr lang="en-US" sz="4800" b="0" strike="noStrike" spc="-1" dirty="0">
              <a:solidFill>
                <a:srgbClr val="546CA2"/>
              </a:solidFill>
              <a:latin typeface="Arial"/>
              <a:ea typeface="DejaVu Sans"/>
            </a:endParaRPr>
          </a:p>
          <a:p>
            <a:pPr marL="343080" indent="-342000">
              <a:lnSpc>
                <a:spcPct val="100000"/>
              </a:lnSpc>
              <a:spcBef>
                <a:spcPts val="1040"/>
              </a:spcBef>
              <a:buClr>
                <a:srgbClr val="546CA2"/>
              </a:buClr>
              <a:buFont typeface="Arial"/>
              <a:buChar char="•"/>
              <a:tabLst>
                <a:tab pos="0" algn="l"/>
              </a:tabLst>
            </a:pPr>
            <a:endParaRPr lang="en-US" sz="5600" b="0" strike="noStrike" spc="-1" dirty="0">
              <a:latin typeface="Arial"/>
            </a:endParaRPr>
          </a:p>
          <a:p>
            <a:pPr marL="1080">
              <a:lnSpc>
                <a:spcPct val="100000"/>
              </a:lnSpc>
              <a:spcBef>
                <a:spcPts val="1040"/>
              </a:spcBef>
              <a:buClr>
                <a:srgbClr val="546CA2"/>
              </a:buClr>
              <a:tabLst>
                <a:tab pos="0" algn="l"/>
              </a:tabLst>
            </a:pPr>
            <a:endParaRPr lang="en-US" sz="5600" b="0" strike="noStrike" spc="-1" dirty="0">
              <a:solidFill>
                <a:srgbClr val="546CA2"/>
              </a:solidFill>
              <a:latin typeface="Arial"/>
              <a:ea typeface="DejaVu Sans"/>
            </a:endParaRPr>
          </a:p>
          <a:p>
            <a:pPr marL="343080" indent="-342000">
              <a:lnSpc>
                <a:spcPct val="100000"/>
              </a:lnSpc>
              <a:spcBef>
                <a:spcPts val="1040"/>
              </a:spcBef>
              <a:buClr>
                <a:srgbClr val="546CA2"/>
              </a:buClr>
              <a:buFont typeface="Arial"/>
              <a:buChar char="•"/>
              <a:tabLst>
                <a:tab pos="0" algn="l"/>
              </a:tabLst>
            </a:pPr>
            <a:endParaRPr lang="en-US" sz="5600" spc="-1" dirty="0">
              <a:solidFill>
                <a:srgbClr val="546CA2"/>
              </a:solidFill>
              <a:latin typeface="Arial"/>
            </a:endParaRPr>
          </a:p>
          <a:p>
            <a:pPr marL="1080">
              <a:lnSpc>
                <a:spcPct val="100000"/>
              </a:lnSpc>
              <a:spcBef>
                <a:spcPts val="1040"/>
              </a:spcBef>
              <a:buClr>
                <a:srgbClr val="546CA2"/>
              </a:buClr>
              <a:tabLst>
                <a:tab pos="0" algn="l"/>
              </a:tabLst>
            </a:pPr>
            <a:endParaRPr lang="en-US" sz="5600" b="0" strike="noStrike"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b="0" strike="noStrike"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b="0" strike="noStrike"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b="0" strike="noStrike"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b="0" strike="noStrike"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b="0" strike="noStrike"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b="0" strike="noStrike"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b="0" strike="noStrike"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b="0" strike="noStrike" spc="-1" dirty="0">
              <a:latin typeface="Arial"/>
            </a:endParaRPr>
          </a:p>
          <a:p>
            <a:pPr marL="343080" indent="-342000">
              <a:lnSpc>
                <a:spcPct val="100000"/>
              </a:lnSpc>
              <a:spcBef>
                <a:spcPts val="1040"/>
              </a:spcBef>
              <a:buClr>
                <a:srgbClr val="3F5898"/>
              </a:buClr>
              <a:buFont typeface="Arial"/>
              <a:buChar char="•"/>
              <a:tabLst>
                <a:tab pos="0" algn="l"/>
              </a:tabLst>
            </a:pPr>
            <a:r>
              <a:rPr lang="en-US" sz="5600" b="0" strike="noStrike" spc="-1" dirty="0">
                <a:solidFill>
                  <a:srgbClr val="3F5898"/>
                </a:solidFill>
                <a:latin typeface="Arial"/>
                <a:ea typeface="DejaVu Sans"/>
              </a:rPr>
              <a:t>Cost effective – pay low state college tuition rates</a:t>
            </a:r>
            <a:endParaRPr lang="en-US" sz="5600" b="0" strike="noStrike" spc="-1" dirty="0">
              <a:latin typeface="Arial"/>
            </a:endParaRPr>
          </a:p>
          <a:p>
            <a:pPr marL="343080" indent="-342000">
              <a:lnSpc>
                <a:spcPct val="100000"/>
              </a:lnSpc>
              <a:spcBef>
                <a:spcPts val="1040"/>
              </a:spcBef>
              <a:buClr>
                <a:srgbClr val="3F5898"/>
              </a:buClr>
              <a:buFont typeface="Arial"/>
              <a:buChar char="•"/>
              <a:tabLst>
                <a:tab pos="0" algn="l"/>
              </a:tabLst>
            </a:pPr>
            <a:r>
              <a:rPr lang="en-US" sz="5600" b="0" strike="noStrike" spc="-1" dirty="0">
                <a:solidFill>
                  <a:srgbClr val="3F5898"/>
                </a:solidFill>
                <a:latin typeface="Arial"/>
                <a:ea typeface="DejaVu Sans"/>
              </a:rPr>
              <a:t>Work as a RN while earning your BSN</a:t>
            </a:r>
            <a:endParaRPr lang="en-US" sz="5600" b="0" strike="noStrike" spc="-1" dirty="0">
              <a:latin typeface="Arial"/>
            </a:endParaRPr>
          </a:p>
          <a:p>
            <a:pPr>
              <a:lnSpc>
                <a:spcPct val="100000"/>
              </a:lnSpc>
              <a:spcBef>
                <a:spcPts val="1040"/>
              </a:spcBef>
              <a:tabLst>
                <a:tab pos="0" algn="l"/>
              </a:tabLst>
            </a:pPr>
            <a:endParaRPr lang="en-US" sz="4800" b="0" strike="noStrike" spc="-1" dirty="0">
              <a:latin typeface="Arial"/>
            </a:endParaRPr>
          </a:p>
          <a:p>
            <a:pPr marL="457200">
              <a:lnSpc>
                <a:spcPct val="100000"/>
              </a:lnSpc>
              <a:spcBef>
                <a:spcPts val="1199"/>
              </a:spcBef>
              <a:tabLst>
                <a:tab pos="0" algn="l"/>
              </a:tabLst>
            </a:pPr>
            <a:endParaRPr lang="en-US" sz="6000" b="0" strike="noStrike" spc="-1" dirty="0">
              <a:latin typeface="Arial"/>
            </a:endParaRPr>
          </a:p>
          <a:p>
            <a:pPr marL="457200">
              <a:lnSpc>
                <a:spcPct val="100000"/>
              </a:lnSpc>
              <a:spcBef>
                <a:spcPts val="561"/>
              </a:spcBef>
              <a:tabLst>
                <a:tab pos="0" algn="l"/>
              </a:tabLst>
            </a:pPr>
            <a:endParaRPr lang="en-US" sz="6000" b="0" strike="noStrike" spc="-1" dirty="0">
              <a:latin typeface="Arial"/>
            </a:endParaRPr>
          </a:p>
          <a:p>
            <a:pPr marL="457200">
              <a:lnSpc>
                <a:spcPct val="100000"/>
              </a:lnSpc>
              <a:spcBef>
                <a:spcPts val="561"/>
              </a:spcBef>
              <a:tabLst>
                <a:tab pos="0" algn="l"/>
              </a:tabLst>
            </a:pPr>
            <a:endParaRPr lang="en-US" sz="6000" b="0" strike="noStrike" spc="-1" dirty="0">
              <a:latin typeface="Arial"/>
            </a:endParaRPr>
          </a:p>
          <a:p>
            <a:pPr marL="457200">
              <a:lnSpc>
                <a:spcPct val="100000"/>
              </a:lnSpc>
              <a:spcBef>
                <a:spcPts val="1199"/>
              </a:spcBef>
              <a:tabLst>
                <a:tab pos="0" algn="l"/>
              </a:tabLst>
            </a:pPr>
            <a:endParaRPr lang="en-US" sz="6000" b="0" strike="noStrike" spc="-1" dirty="0">
              <a:latin typeface="Arial"/>
            </a:endParaRPr>
          </a:p>
          <a:p>
            <a:pPr marL="457200">
              <a:lnSpc>
                <a:spcPct val="100000"/>
              </a:lnSpc>
              <a:spcBef>
                <a:spcPts val="561"/>
              </a:spcBef>
              <a:tabLst>
                <a:tab pos="0" algn="l"/>
              </a:tabLst>
            </a:pPr>
            <a:endParaRPr lang="en-US" sz="6000" b="0" strike="noStrike" spc="-1" dirty="0">
              <a:latin typeface="Arial"/>
            </a:endParaRPr>
          </a:p>
          <a:p>
            <a:pPr marL="457200">
              <a:lnSpc>
                <a:spcPct val="100000"/>
              </a:lnSpc>
              <a:spcBef>
                <a:spcPts val="561"/>
              </a:spcBef>
              <a:tabLst>
                <a:tab pos="0" algn="l"/>
              </a:tabLst>
            </a:pPr>
            <a:endParaRPr lang="en-US" sz="6000" b="0" strike="noStrike" spc="-1" dirty="0">
              <a:latin typeface="Arial"/>
            </a:endParaRPr>
          </a:p>
        </p:txBody>
      </p:sp>
      <p:sp>
        <p:nvSpPr>
          <p:cNvPr id="2" name="Title 1">
            <a:extLst>
              <a:ext uri="{FF2B5EF4-FFF2-40B4-BE49-F238E27FC236}">
                <a16:creationId xmlns:a16="http://schemas.microsoft.com/office/drawing/2014/main" id="{4DA6C608-6121-FF7E-D56E-8B943BE26DC1}"/>
              </a:ext>
              <a:ext uri="{C183D7F6-B498-43B3-948B-1728B52AA6E4}">
                <adec:decorative xmlns:adec="http://schemas.microsoft.com/office/drawing/2017/decorative" val="1"/>
              </a:ext>
            </a:extLst>
          </p:cNvPr>
          <p:cNvSpPr>
            <a:spLocks noGrp="1"/>
          </p:cNvSpPr>
          <p:nvPr>
            <p:ph type="title"/>
          </p:nvPr>
        </p:nvSpPr>
        <p:spPr/>
        <p:txBody>
          <a:bodyPr/>
          <a:lstStyle/>
          <a:p>
            <a:r>
              <a:rPr lang="en-US" dirty="0"/>
              <a:t>RN-to-BSN Program</a:t>
            </a:r>
          </a:p>
        </p:txBody>
      </p:sp>
    </p:spTree>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23" name="CustomShape 1"/>
          <p:cNvSpPr>
            <a:spLocks noGrp="1"/>
          </p:cNvSpPr>
          <p:nvPr>
            <p:ph type="title" idx="4294967295"/>
          </p:nvPr>
        </p:nvSpPr>
        <p:spPr>
          <a:xfrm>
            <a:off x="457200" y="141120"/>
            <a:ext cx="8228520" cy="1141920"/>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6000" b="0" i="0" u="none" strike="noStrike" kern="1200" cap="none" spc="-1" normalizeH="0" baseline="0" noProof="0" dirty="0">
                <a:ln>
                  <a:noFill/>
                </a:ln>
                <a:solidFill>
                  <a:srgbClr val="00529B"/>
                </a:solidFill>
                <a:effectLst/>
                <a:uLnTx/>
                <a:uFillTx/>
                <a:latin typeface="Calibri"/>
                <a:ea typeface="DejaVu Sans"/>
                <a:cs typeface="+mn-cs"/>
              </a:rPr>
              <a:t>ADDITIONAL QUESTIONS?</a:t>
            </a:r>
            <a:endParaRPr kumimoji="0" lang="en-US" sz="6000" b="0" i="0" u="none" strike="noStrike" kern="1200" cap="none" spc="-1" normalizeH="0" baseline="0" noProof="0" dirty="0">
              <a:ln>
                <a:noFill/>
              </a:ln>
              <a:solidFill>
                <a:schemeClr val="tx1"/>
              </a:solidFill>
              <a:effectLst/>
              <a:uLnTx/>
              <a:uFillTx/>
              <a:latin typeface="Arial"/>
              <a:ea typeface="+mn-ea"/>
              <a:cs typeface="+mn-cs"/>
            </a:endParaRPr>
          </a:p>
        </p:txBody>
      </p:sp>
      <p:sp>
        <p:nvSpPr>
          <p:cNvPr id="325" name="CustomShape 3"/>
          <p:cNvSpPr/>
          <p:nvPr/>
        </p:nvSpPr>
        <p:spPr>
          <a:xfrm>
            <a:off x="147882" y="1746031"/>
            <a:ext cx="4086348" cy="261464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1600" b="1" u="sng" strike="noStrike" spc="-1" dirty="0">
                <a:solidFill>
                  <a:srgbClr val="3F5898"/>
                </a:solidFill>
                <a:latin typeface="Calibri"/>
                <a:ea typeface="DejaVu Sans"/>
              </a:rPr>
              <a:t>SSC Nursing Information: </a:t>
            </a:r>
          </a:p>
          <a:p>
            <a:pPr>
              <a:lnSpc>
                <a:spcPct val="100000"/>
              </a:lnSpc>
            </a:pPr>
            <a:r>
              <a:rPr lang="en-US" sz="1600" b="1" strike="noStrike" spc="-1" dirty="0">
                <a:solidFill>
                  <a:srgbClr val="3F5898"/>
                </a:solidFill>
                <a:latin typeface="Calibri"/>
                <a:ea typeface="DejaVu Sans"/>
              </a:rPr>
              <a:t>Ms. Susan Kitner</a:t>
            </a:r>
            <a:r>
              <a:rPr lang="en-US" sz="1600" b="0" strike="noStrike" spc="-1" dirty="0">
                <a:solidFill>
                  <a:srgbClr val="3F5898"/>
                </a:solidFill>
                <a:latin typeface="Calibri"/>
                <a:ea typeface="DejaVu Sans"/>
              </a:rPr>
              <a:t>, Nursing Admissions</a:t>
            </a:r>
          </a:p>
          <a:p>
            <a:pPr>
              <a:lnSpc>
                <a:spcPct val="100000"/>
              </a:lnSpc>
            </a:pPr>
            <a:r>
              <a:rPr lang="en-US" sz="1600" b="0" strike="noStrike" spc="-1" dirty="0">
                <a:solidFill>
                  <a:srgbClr val="3F5898"/>
                </a:solidFill>
                <a:latin typeface="Calibri"/>
                <a:ea typeface="DejaVu Sans"/>
              </a:rPr>
              <a:t>	</a:t>
            </a:r>
            <a:r>
              <a:rPr lang="en-US" sz="1600" strike="noStrike" spc="-1" dirty="0">
                <a:solidFill>
                  <a:srgbClr val="3F5898"/>
                </a:solidFill>
                <a:latin typeface="Calibri"/>
                <a:ea typeface="DejaVu Sans"/>
              </a:rPr>
              <a:t>Email:  </a:t>
            </a:r>
            <a:r>
              <a:rPr lang="en-US" sz="1600" u="sng" strike="noStrike" spc="-1" dirty="0">
                <a:solidFill>
                  <a:srgbClr val="0000FF"/>
                </a:solidFill>
                <a:uFillTx/>
                <a:latin typeface="Calibri"/>
                <a:ea typeface="DejaVu Sans"/>
                <a:hlinkClick r:id="rId4"/>
              </a:rPr>
              <a:t>nursing@seminolestate.edu</a:t>
            </a:r>
            <a:endParaRPr lang="en-US" sz="1600" strike="noStrike" spc="-1" dirty="0">
              <a:latin typeface="Arial"/>
            </a:endParaRPr>
          </a:p>
          <a:p>
            <a:r>
              <a:rPr lang="en-US" sz="1600" strike="noStrike" spc="-1" dirty="0">
                <a:solidFill>
                  <a:srgbClr val="3F5898"/>
                </a:solidFill>
                <a:latin typeface="Calibri"/>
                <a:ea typeface="DejaVu Sans"/>
              </a:rPr>
              <a:t>	Phone:  407-404-6196</a:t>
            </a:r>
          </a:p>
          <a:p>
            <a:pPr>
              <a:lnSpc>
                <a:spcPct val="100000"/>
              </a:lnSpc>
            </a:pPr>
            <a:endParaRPr lang="en-US" sz="1600" b="1" strike="noStrike" spc="-1" dirty="0">
              <a:solidFill>
                <a:srgbClr val="3F5898"/>
              </a:solidFill>
              <a:latin typeface="Calibri"/>
            </a:endParaRPr>
          </a:p>
          <a:p>
            <a:pPr>
              <a:lnSpc>
                <a:spcPct val="100000"/>
              </a:lnSpc>
            </a:pPr>
            <a:r>
              <a:rPr lang="en-US" sz="1600" b="1" strike="noStrike" spc="-1" dirty="0">
                <a:solidFill>
                  <a:srgbClr val="3F5898"/>
                </a:solidFill>
                <a:latin typeface="Calibri"/>
              </a:rPr>
              <a:t>Dr. Lori Hunter</a:t>
            </a:r>
            <a:r>
              <a:rPr lang="en-US" sz="1600" strike="noStrike" spc="-1" dirty="0">
                <a:solidFill>
                  <a:srgbClr val="3F5898"/>
                </a:solidFill>
                <a:latin typeface="Calibri"/>
              </a:rPr>
              <a:t>, ASN Program Manager</a:t>
            </a:r>
          </a:p>
          <a:p>
            <a:pPr>
              <a:lnSpc>
                <a:spcPct val="100000"/>
              </a:lnSpc>
            </a:pPr>
            <a:r>
              <a:rPr lang="en-US" sz="1600" spc="-1" dirty="0">
                <a:solidFill>
                  <a:srgbClr val="3F5898"/>
                </a:solidFill>
                <a:latin typeface="Calibri"/>
              </a:rPr>
              <a:t>	Email: </a:t>
            </a:r>
            <a:r>
              <a:rPr lang="en-US" sz="1600" spc="-1" dirty="0">
                <a:solidFill>
                  <a:srgbClr val="3F5898"/>
                </a:solidFill>
                <a:latin typeface="Calibri"/>
                <a:hlinkClick r:id="rId5"/>
              </a:rPr>
              <a:t>hunterll@seminolestate.edu</a:t>
            </a:r>
            <a:r>
              <a:rPr lang="en-US" sz="1600" spc="-1" dirty="0">
                <a:solidFill>
                  <a:srgbClr val="3F5898"/>
                </a:solidFill>
                <a:latin typeface="Calibri"/>
              </a:rPr>
              <a:t> </a:t>
            </a:r>
          </a:p>
          <a:p>
            <a:pPr>
              <a:lnSpc>
                <a:spcPct val="100000"/>
              </a:lnSpc>
            </a:pPr>
            <a:r>
              <a:rPr lang="en-US" sz="1600" strike="noStrike" spc="-1" dirty="0">
                <a:solidFill>
                  <a:srgbClr val="3F5898"/>
                </a:solidFill>
                <a:latin typeface="Calibri"/>
              </a:rPr>
              <a:t>	Phone: 407-404-6158</a:t>
            </a:r>
          </a:p>
          <a:p>
            <a:pPr>
              <a:lnSpc>
                <a:spcPct val="100000"/>
              </a:lnSpc>
            </a:pPr>
            <a:r>
              <a:rPr lang="en-US" sz="1600" spc="-1" dirty="0">
                <a:solidFill>
                  <a:srgbClr val="3F5898"/>
                </a:solidFill>
                <a:latin typeface="Calibri"/>
              </a:rPr>
              <a:t>	Office: ALT 3</a:t>
            </a:r>
            <a:r>
              <a:rPr lang="en-US" sz="1600" spc="-1" baseline="30000" dirty="0">
                <a:solidFill>
                  <a:srgbClr val="3F5898"/>
                </a:solidFill>
                <a:latin typeface="Calibri"/>
              </a:rPr>
              <a:t>rd</a:t>
            </a:r>
            <a:r>
              <a:rPr lang="en-US" sz="1600" spc="-1" dirty="0">
                <a:solidFill>
                  <a:srgbClr val="3F5898"/>
                </a:solidFill>
                <a:latin typeface="Calibri"/>
              </a:rPr>
              <a:t> floor</a:t>
            </a:r>
            <a:endParaRPr lang="en-US" sz="1600" strike="noStrike" spc="-1" dirty="0">
              <a:solidFill>
                <a:srgbClr val="3F5898"/>
              </a:solidFill>
              <a:latin typeface="Calibri"/>
            </a:endParaRPr>
          </a:p>
          <a:p>
            <a:pPr>
              <a:lnSpc>
                <a:spcPct val="100000"/>
              </a:lnSpc>
            </a:pPr>
            <a:endParaRPr lang="en-US" sz="2000" spc="-1" dirty="0">
              <a:solidFill>
                <a:srgbClr val="3F5898"/>
              </a:solidFill>
              <a:latin typeface="Calibri"/>
            </a:endParaRPr>
          </a:p>
        </p:txBody>
      </p:sp>
      <p:sp>
        <p:nvSpPr>
          <p:cNvPr id="2" name="TextBox 1">
            <a:extLst>
              <a:ext uri="{FF2B5EF4-FFF2-40B4-BE49-F238E27FC236}">
                <a16:creationId xmlns:a16="http://schemas.microsoft.com/office/drawing/2014/main" id="{FEA120C2-10F7-1EB9-E1D3-29872B07DB5D}"/>
              </a:ext>
            </a:extLst>
          </p:cNvPr>
          <p:cNvSpPr txBox="1"/>
          <p:nvPr/>
        </p:nvSpPr>
        <p:spPr>
          <a:xfrm>
            <a:off x="4571460" y="1746031"/>
            <a:ext cx="4160408" cy="3624069"/>
          </a:xfrm>
          <a:prstGeom prst="rect">
            <a:avLst/>
          </a:prstGeom>
          <a:noFill/>
        </p:spPr>
        <p:txBody>
          <a:bodyPr wrap="square" rtlCol="0">
            <a:spAutoFit/>
          </a:bodyPr>
          <a:lstStyle/>
          <a:p>
            <a:pPr>
              <a:lnSpc>
                <a:spcPct val="100000"/>
              </a:lnSpc>
            </a:pPr>
            <a:r>
              <a:rPr lang="en-US" sz="1600" b="1" u="sng" spc="-1" dirty="0">
                <a:solidFill>
                  <a:srgbClr val="3F5898"/>
                </a:solidFill>
                <a:latin typeface="Calibri"/>
              </a:rPr>
              <a:t>UCF Nursing Information:</a:t>
            </a:r>
          </a:p>
          <a:p>
            <a:pPr>
              <a:lnSpc>
                <a:spcPct val="100000"/>
              </a:lnSpc>
            </a:pPr>
            <a:r>
              <a:rPr lang="en-US" sz="1600" b="1" spc="-1" dirty="0">
                <a:solidFill>
                  <a:srgbClr val="3F5898"/>
                </a:solidFill>
                <a:latin typeface="Calibri"/>
              </a:rPr>
              <a:t>Ms. Patricia (Patti) Riva</a:t>
            </a:r>
            <a:r>
              <a:rPr lang="en-US" sz="1600" spc="-1" dirty="0">
                <a:solidFill>
                  <a:srgbClr val="3F5898"/>
                </a:solidFill>
                <a:latin typeface="Calibri"/>
              </a:rPr>
              <a:t>, </a:t>
            </a:r>
          </a:p>
          <a:p>
            <a:pPr>
              <a:lnSpc>
                <a:spcPct val="100000"/>
              </a:lnSpc>
            </a:pPr>
            <a:r>
              <a:rPr lang="en-US" sz="1600" spc="-1" dirty="0">
                <a:solidFill>
                  <a:srgbClr val="3F5898"/>
                </a:solidFill>
                <a:latin typeface="Calibri"/>
              </a:rPr>
              <a:t>	UCF Academic Program Coordinator</a:t>
            </a:r>
          </a:p>
          <a:p>
            <a:pPr>
              <a:lnSpc>
                <a:spcPct val="100000"/>
              </a:lnSpc>
            </a:pPr>
            <a:r>
              <a:rPr lang="en-US" sz="1600" spc="-1" dirty="0">
                <a:solidFill>
                  <a:srgbClr val="3F5898"/>
                </a:solidFill>
                <a:latin typeface="Calibri"/>
              </a:rPr>
              <a:t>	Email: </a:t>
            </a:r>
            <a:r>
              <a:rPr lang="en-US" sz="1600" spc="-1" dirty="0">
                <a:solidFill>
                  <a:srgbClr val="3F5898"/>
                </a:solidFill>
                <a:latin typeface="Calibri"/>
                <a:hlinkClick r:id="rId6"/>
              </a:rPr>
              <a:t>patricia.riva@ucf.edu</a:t>
            </a:r>
            <a:r>
              <a:rPr lang="en-US" sz="1600" spc="-1" dirty="0">
                <a:solidFill>
                  <a:srgbClr val="3F5898"/>
                </a:solidFill>
                <a:latin typeface="Calibri"/>
              </a:rPr>
              <a:t> </a:t>
            </a:r>
          </a:p>
          <a:p>
            <a:pPr>
              <a:lnSpc>
                <a:spcPct val="100000"/>
              </a:lnSpc>
            </a:pPr>
            <a:r>
              <a:rPr lang="en-US" sz="1600" spc="-1" dirty="0">
                <a:solidFill>
                  <a:srgbClr val="3F5898"/>
                </a:solidFill>
                <a:latin typeface="Calibri"/>
              </a:rPr>
              <a:t>	Phone: </a:t>
            </a:r>
            <a:r>
              <a:rPr lang="en-US" sz="1600" spc="-1" dirty="0">
                <a:solidFill>
                  <a:srgbClr val="00529B"/>
                </a:solidFill>
                <a:latin typeface="Calibri"/>
              </a:rPr>
              <a:t>407-404-6089</a:t>
            </a:r>
          </a:p>
          <a:p>
            <a:pPr>
              <a:lnSpc>
                <a:spcPct val="100000"/>
              </a:lnSpc>
            </a:pPr>
            <a:r>
              <a:rPr lang="en-US" sz="1600" spc="-1" dirty="0">
                <a:solidFill>
                  <a:srgbClr val="00529B"/>
                </a:solidFill>
                <a:latin typeface="Calibri"/>
              </a:rPr>
              <a:t>	Office: ALT 426</a:t>
            </a:r>
          </a:p>
          <a:p>
            <a:pPr marL="1080">
              <a:spcBef>
                <a:spcPts val="479"/>
              </a:spcBef>
              <a:buClr>
                <a:srgbClr val="00529B"/>
              </a:buClr>
            </a:pPr>
            <a:r>
              <a:rPr lang="en-US" sz="1600" b="1" spc="-1" dirty="0">
                <a:solidFill>
                  <a:srgbClr val="00529B"/>
                </a:solidFill>
                <a:latin typeface="Calibri"/>
              </a:rPr>
              <a:t>Dr. Chris Deatrick, </a:t>
            </a:r>
            <a:r>
              <a:rPr lang="en-US" sz="1600" spc="-1" dirty="0">
                <a:solidFill>
                  <a:srgbClr val="00529B"/>
                </a:solidFill>
                <a:latin typeface="Calibri"/>
              </a:rPr>
              <a:t>Academic Advisor</a:t>
            </a:r>
            <a:endParaRPr lang="en-US" sz="1600" spc="-1" dirty="0"/>
          </a:p>
          <a:p>
            <a:pPr lvl="1">
              <a:spcBef>
                <a:spcPts val="320"/>
              </a:spcBef>
              <a:tabLst>
                <a:tab pos="0" algn="l"/>
              </a:tabLst>
            </a:pPr>
            <a:r>
              <a:rPr lang="en-US" sz="1600" b="1" spc="-1" dirty="0">
                <a:solidFill>
                  <a:srgbClr val="00529B"/>
                </a:solidFill>
                <a:latin typeface="Calibri"/>
              </a:rPr>
              <a:t>	</a:t>
            </a:r>
            <a:r>
              <a:rPr lang="en-US" sz="1600" spc="-1" dirty="0">
                <a:solidFill>
                  <a:srgbClr val="00529B"/>
                </a:solidFill>
                <a:latin typeface="Calibri"/>
              </a:rPr>
              <a:t>Email: Christine.deatrick@ucf.edu </a:t>
            </a:r>
            <a:endParaRPr lang="en-US" sz="1600" spc="-1" dirty="0"/>
          </a:p>
          <a:p>
            <a:pPr lvl="1">
              <a:spcBef>
                <a:spcPts val="320"/>
              </a:spcBef>
              <a:tabLst>
                <a:tab pos="0" algn="l"/>
              </a:tabLst>
            </a:pPr>
            <a:r>
              <a:rPr lang="en-US" sz="1600" spc="-1" dirty="0">
                <a:solidFill>
                  <a:srgbClr val="00529B"/>
                </a:solidFill>
                <a:latin typeface="Calibri"/>
              </a:rPr>
              <a:t>	Phone: 407-823-5133</a:t>
            </a:r>
            <a:endParaRPr lang="en-US" sz="1600" spc="-1" dirty="0"/>
          </a:p>
          <a:p>
            <a:pPr lvl="1">
              <a:spcBef>
                <a:spcPts val="320"/>
              </a:spcBef>
              <a:tabLst>
                <a:tab pos="0" algn="l"/>
              </a:tabLst>
            </a:pPr>
            <a:r>
              <a:rPr lang="en-US" sz="1600" spc="-1" dirty="0">
                <a:solidFill>
                  <a:srgbClr val="00529B"/>
                </a:solidFill>
                <a:latin typeface="Calibri"/>
              </a:rPr>
              <a:t>	Office: ALT campus (A-426)</a:t>
            </a:r>
          </a:p>
          <a:p>
            <a:pPr>
              <a:spcBef>
                <a:spcPts val="320"/>
              </a:spcBef>
              <a:tabLst>
                <a:tab pos="0" algn="l"/>
              </a:tabLst>
            </a:pPr>
            <a:r>
              <a:rPr lang="en-US" sz="1600" b="1" spc="-1" dirty="0">
                <a:solidFill>
                  <a:srgbClr val="00529B"/>
                </a:solidFill>
                <a:latin typeface="Calibri"/>
              </a:rPr>
              <a:t>UCF College of Nursing:</a:t>
            </a:r>
            <a:r>
              <a:rPr lang="en-US" sz="2000" b="1" spc="-1" dirty="0">
                <a:solidFill>
                  <a:srgbClr val="00529B"/>
                </a:solidFill>
                <a:latin typeface="Calibri"/>
              </a:rPr>
              <a:t> </a:t>
            </a:r>
            <a:r>
              <a:rPr lang="en-US" sz="1600" spc="-1" dirty="0">
                <a:solidFill>
                  <a:srgbClr val="00529B"/>
                </a:solidFill>
                <a:latin typeface="Calibri"/>
              </a:rPr>
              <a:t>407-823-2744</a:t>
            </a:r>
            <a:endParaRPr lang="en-US" sz="1600" spc="-1" dirty="0"/>
          </a:p>
          <a:p>
            <a:pPr>
              <a:spcBef>
                <a:spcPts val="320"/>
              </a:spcBef>
              <a:tabLst>
                <a:tab pos="0" algn="l"/>
              </a:tabLst>
            </a:pPr>
            <a:endParaRPr lang="en-US" sz="1600" spc="-1" dirty="0"/>
          </a:p>
          <a:p>
            <a:pPr>
              <a:lnSpc>
                <a:spcPct val="100000"/>
              </a:lnSpc>
            </a:pPr>
            <a:endParaRPr lang="en-US" sz="1600" spc="-1"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a:extLst>
            <a:ext uri="{FF2B5EF4-FFF2-40B4-BE49-F238E27FC236}">
              <a16:creationId xmlns:a16="http://schemas.microsoft.com/office/drawing/2014/main" id="{159858D1-4273-3E2D-DA09-6C9760316704}"/>
            </a:ext>
          </a:extLst>
        </p:cNvPr>
        <p:cNvGrpSpPr/>
        <p:nvPr/>
      </p:nvGrpSpPr>
      <p:grpSpPr>
        <a:xfrm>
          <a:off x="0" y="0"/>
          <a:ext cx="0" cy="0"/>
          <a:chOff x="0" y="0"/>
          <a:chExt cx="0" cy="0"/>
        </a:xfrm>
      </p:grpSpPr>
      <p:sp>
        <p:nvSpPr>
          <p:cNvPr id="317" name="CustomShape 1">
            <a:extLst>
              <a:ext uri="{FF2B5EF4-FFF2-40B4-BE49-F238E27FC236}">
                <a16:creationId xmlns:a16="http://schemas.microsoft.com/office/drawing/2014/main" id="{AFAD00A4-B5D8-658F-1C69-1F5DF0F77163}"/>
              </a:ext>
            </a:extLst>
          </p:cNvPr>
          <p:cNvSpPr>
            <a:spLocks noGrp="1"/>
          </p:cNvSpPr>
          <p:nvPr>
            <p:ph type="title" idx="4294967295"/>
          </p:nvPr>
        </p:nvSpPr>
        <p:spPr>
          <a:xfrm>
            <a:off x="281892" y="151678"/>
            <a:ext cx="8312525" cy="875398"/>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 normalizeH="0" baseline="0" noProof="0" dirty="0">
                <a:ln>
                  <a:noFill/>
                </a:ln>
                <a:solidFill>
                  <a:srgbClr val="FFFFFF"/>
                </a:solidFill>
                <a:effectLst/>
                <a:uLnTx/>
                <a:uFillTx/>
                <a:latin typeface="Calibri"/>
                <a:ea typeface="+mn-ea"/>
                <a:cs typeface="+mn-cs"/>
              </a:rPr>
              <a:t>Thank you for Attending!</a:t>
            </a:r>
          </a:p>
        </p:txBody>
      </p:sp>
      <p:sp>
        <p:nvSpPr>
          <p:cNvPr id="318" name="CustomShape 2" descr="photo of graduating nurses">
            <a:extLst>
              <a:ext uri="{FF2B5EF4-FFF2-40B4-BE49-F238E27FC236}">
                <a16:creationId xmlns:a16="http://schemas.microsoft.com/office/drawing/2014/main" id="{CFE9432E-BAA4-EDDE-2AAF-C84EEDF7752A}"/>
              </a:ext>
            </a:extLst>
          </p:cNvPr>
          <p:cNvSpPr/>
          <p:nvPr/>
        </p:nvSpPr>
        <p:spPr>
          <a:xfrm>
            <a:off x="334800" y="783720"/>
            <a:ext cx="8726400" cy="435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marL="91440" indent="-342000">
              <a:lnSpc>
                <a:spcPct val="150000"/>
              </a:lnSpc>
              <a:tabLst>
                <a:tab pos="0" algn="l"/>
              </a:tabLst>
            </a:pPr>
            <a:endParaRPr lang="en-US" sz="1100" b="0" strike="noStrike" spc="-1" dirty="0">
              <a:latin typeface="Arial"/>
            </a:endParaRPr>
          </a:p>
        </p:txBody>
      </p:sp>
      <p:pic>
        <p:nvPicPr>
          <p:cNvPr id="1026" name="Picture 2" descr="photo of graduating nursing students">
            <a:extLst>
              <a:ext uri="{FF2B5EF4-FFF2-40B4-BE49-F238E27FC236}">
                <a16:creationId xmlns:a16="http://schemas.microsoft.com/office/drawing/2014/main" id="{4C1E11DE-AF80-3F08-A169-A798DADD84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3075" y="1198031"/>
            <a:ext cx="4689306" cy="3516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308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6" name="Rectangle 70">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7"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458046"/>
            <a:ext cx="569713" cy="4283223"/>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Title 11">
            <a:extLst>
              <a:ext uri="{FF2B5EF4-FFF2-40B4-BE49-F238E27FC236}">
                <a16:creationId xmlns:a16="http://schemas.microsoft.com/office/drawing/2014/main" id="{6C5B4B0E-A7BE-69C7-AF23-8EAFB80F89E2}"/>
              </a:ext>
              <a:ext uri="{C183D7F6-B498-43B3-948B-1728B52AA6E4}">
                <adec:decorative xmlns:adec="http://schemas.microsoft.com/office/drawing/2017/decorative" val="1"/>
              </a:ext>
            </a:extLst>
          </p:cNvPr>
          <p:cNvSpPr>
            <a:spLocks noGrp="1"/>
          </p:cNvSpPr>
          <p:nvPr>
            <p:ph type="title" idx="4294967295"/>
          </p:nvPr>
        </p:nvSpPr>
        <p:spPr>
          <a:xfrm>
            <a:off x="457200" y="-858600"/>
            <a:ext cx="8229240" cy="858600"/>
          </a:xfrm>
        </p:spPr>
        <p:txBody>
          <a:bodyPr lIns="0" tIns="0" rIns="0" bIns="0" anchor="b">
            <a:noAutofit/>
          </a:bodyPr>
          <a:lstStyle/>
          <a:p>
            <a:r>
              <a:rPr lang="en-US" dirty="0"/>
              <a:t>Stop</a:t>
            </a:r>
            <a:r>
              <a:rPr lang="en-US" baseline="0" dirty="0"/>
              <a:t> and listen</a:t>
            </a:r>
            <a:endParaRPr lang="en-US" dirty="0"/>
          </a:p>
        </p:txBody>
      </p:sp>
      <p:sp>
        <p:nvSpPr>
          <p:cNvPr id="2058"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257309"/>
            <a:ext cx="361991" cy="414106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59" name="Freeform: Shape 76">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3" y="255318"/>
            <a:ext cx="3472603" cy="3949346"/>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50" name="Picture 2" descr="Please stop and listen carefully">
            <a:extLst>
              <a:ext uri="{FF2B5EF4-FFF2-40B4-BE49-F238E27FC236}">
                <a16:creationId xmlns:a16="http://schemas.microsoft.com/office/drawing/2014/main" id="{95F7DF08-E44E-4A05-A245-B070E4314E7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8032" y="1063314"/>
            <a:ext cx="2507401" cy="23440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0" name="Freeform: Shape 78">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6335" y="803672"/>
            <a:ext cx="5467663" cy="3931723"/>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a:extLst>
              <a:ext uri="{FF2B5EF4-FFF2-40B4-BE49-F238E27FC236}">
                <a16:creationId xmlns:a16="http://schemas.microsoft.com/office/drawing/2014/main" id="{97901388-65E5-42B4-BEBD-936F1FA17D0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70893" y="1483416"/>
            <a:ext cx="4515547" cy="2562573"/>
          </a:xfrm>
          <a:prstGeom prst="rect">
            <a:avLst/>
          </a:prstGeom>
        </p:spPr>
      </p:pic>
    </p:spTree>
    <p:extLst>
      <p:ext uri="{BB962C8B-B14F-4D97-AF65-F5344CB8AC3E}">
        <p14:creationId xmlns:p14="http://schemas.microsoft.com/office/powerpoint/2010/main" val="1164633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63" name="CustomShape 1"/>
          <p:cNvSpPr/>
          <p:nvPr/>
        </p:nvSpPr>
        <p:spPr>
          <a:xfrm>
            <a:off x="457200" y="0"/>
            <a:ext cx="8228520" cy="11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4000" b="1" spc="-1" dirty="0">
                <a:solidFill>
                  <a:srgbClr val="FFFFFF"/>
                </a:solidFill>
                <a:latin typeface="Calibri"/>
                <a:ea typeface="DejaVu Sans"/>
              </a:rPr>
              <a:t>** Background Check **</a:t>
            </a:r>
            <a:r>
              <a:rPr lang="en-US" sz="4000" b="1" strike="noStrike" spc="-1" dirty="0">
                <a:solidFill>
                  <a:srgbClr val="FFFFFF"/>
                </a:solidFill>
                <a:latin typeface="Calibri"/>
                <a:ea typeface="DejaVu Sans"/>
              </a:rPr>
              <a:t> </a:t>
            </a:r>
            <a:endParaRPr lang="en-US" sz="4000" b="0" strike="noStrike" spc="-1" dirty="0">
              <a:latin typeface="Arial"/>
            </a:endParaRPr>
          </a:p>
        </p:txBody>
      </p:sp>
      <p:sp>
        <p:nvSpPr>
          <p:cNvPr id="264" name="CustomShape 2"/>
          <p:cNvSpPr/>
          <p:nvPr/>
        </p:nvSpPr>
        <p:spPr>
          <a:xfrm>
            <a:off x="322668" y="648421"/>
            <a:ext cx="8821332" cy="437385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marL="1080">
              <a:lnSpc>
                <a:spcPct val="120000"/>
              </a:lnSpc>
              <a:spcBef>
                <a:spcPts val="1120"/>
              </a:spcBef>
              <a:buClr>
                <a:srgbClr val="FFFFFF"/>
              </a:buClr>
              <a:tabLst>
                <a:tab pos="0" algn="l"/>
              </a:tabLst>
            </a:pPr>
            <a:r>
              <a:rPr lang="en-US" sz="8000" b="0" strike="noStrike" spc="-1" dirty="0">
                <a:solidFill>
                  <a:srgbClr val="FFFFFF"/>
                </a:solidFill>
                <a:latin typeface="Calibri" panose="020F0502020204030204" pitchFamily="34" charset="0"/>
                <a:ea typeface="Calibri" panose="020F0502020204030204" pitchFamily="34" charset="0"/>
                <a:cs typeface="Calibri" panose="020F0502020204030204" pitchFamily="34" charset="0"/>
              </a:rPr>
              <a:t>SSC’s community clinical facilities have requirements:</a:t>
            </a:r>
          </a:p>
          <a:p>
            <a:pPr marL="800280" lvl="1" indent="-342000">
              <a:lnSpc>
                <a:spcPct val="120000"/>
              </a:lnSpc>
              <a:spcBef>
                <a:spcPts val="1120"/>
              </a:spcBef>
              <a:buClr>
                <a:srgbClr val="FFFFFF"/>
              </a:buClr>
              <a:buFont typeface="Arial"/>
              <a:buChar char="•"/>
              <a:tabLst>
                <a:tab pos="0" algn="l"/>
              </a:tabLst>
            </a:pPr>
            <a:r>
              <a:rPr lang="en-US" sz="8000" spc="-1" dirty="0">
                <a:solidFill>
                  <a:srgbClr val="FFFFFF"/>
                </a:solidFill>
                <a:latin typeface="Calibri" panose="020F0502020204030204" pitchFamily="34" charset="0"/>
                <a:ea typeface="Calibri" panose="020F0502020204030204" pitchFamily="34" charset="0"/>
                <a:cs typeface="Calibri" panose="020F0502020204030204" pitchFamily="34" charset="0"/>
              </a:rPr>
              <a:t>M</a:t>
            </a:r>
            <a:r>
              <a:rPr lang="en-US" sz="8000" b="0" strike="noStrike" spc="-1" dirty="0">
                <a:solidFill>
                  <a:srgbClr val="FFFFFF"/>
                </a:solidFill>
                <a:latin typeface="Calibri" panose="020F0502020204030204" pitchFamily="34" charset="0"/>
                <a:ea typeface="Calibri" panose="020F0502020204030204" pitchFamily="34" charset="0"/>
                <a:cs typeface="Calibri" panose="020F0502020204030204" pitchFamily="34" charset="0"/>
              </a:rPr>
              <a:t>ust be free of offenses that could potentially disqualify them from working in a healthcare environment</a:t>
            </a:r>
          </a:p>
          <a:p>
            <a:pPr marL="800280" lvl="1" indent="-342000">
              <a:lnSpc>
                <a:spcPct val="120000"/>
              </a:lnSpc>
              <a:spcBef>
                <a:spcPts val="1120"/>
              </a:spcBef>
              <a:buClr>
                <a:srgbClr val="FFFFFF"/>
              </a:buClr>
              <a:buFont typeface="Arial"/>
              <a:buChar char="•"/>
              <a:tabLst>
                <a:tab pos="0" algn="l"/>
              </a:tabLst>
            </a:pPr>
            <a:r>
              <a:rPr lang="en-US" sz="8000" b="0" strike="noStrike" spc="-1" dirty="0">
                <a:solidFill>
                  <a:srgbClr val="FFFFFF"/>
                </a:solidFill>
                <a:latin typeface="Calibri" panose="020F0502020204030204" pitchFamily="34" charset="0"/>
                <a:ea typeface="Calibri" panose="020F0502020204030204" pitchFamily="34" charset="0"/>
                <a:cs typeface="Calibri" panose="020F0502020204030204" pitchFamily="34" charset="0"/>
              </a:rPr>
              <a:t>Must be cleared by the facilities for any arrest in any state</a:t>
            </a:r>
            <a:endParaRPr lang="en-US" sz="8000" b="0" strike="noStrike" spc="-1" dirty="0">
              <a:latin typeface="Calibri" panose="020F0502020204030204" pitchFamily="34" charset="0"/>
              <a:ea typeface="Calibri" panose="020F0502020204030204" pitchFamily="34" charset="0"/>
              <a:cs typeface="Calibri" panose="020F0502020204030204" pitchFamily="34" charset="0"/>
            </a:endParaRPr>
          </a:p>
          <a:p>
            <a:pPr marL="1080">
              <a:lnSpc>
                <a:spcPct val="100000"/>
              </a:lnSpc>
              <a:spcBef>
                <a:spcPts val="1120"/>
              </a:spcBef>
              <a:buClr>
                <a:srgbClr val="FFFFFF"/>
              </a:buClr>
              <a:tabLst>
                <a:tab pos="0" algn="l"/>
              </a:tabLst>
            </a:pPr>
            <a:r>
              <a:rPr lang="en-US" sz="8000" b="1" u="sng" spc="-1" dirty="0">
                <a:solidFill>
                  <a:schemeClr val="bg1"/>
                </a:solidFill>
                <a:highlight>
                  <a:srgbClr val="FF0000"/>
                </a:highlight>
                <a:latin typeface="Calibri" panose="020F0502020204030204" pitchFamily="34" charset="0"/>
                <a:ea typeface="Calibri" panose="020F0502020204030204" pitchFamily="34" charset="0"/>
                <a:cs typeface="Calibri" panose="020F0502020204030204" pitchFamily="34" charset="0"/>
              </a:rPr>
              <a:t>Students who DO NOT have a criminal background</a:t>
            </a:r>
            <a:r>
              <a:rPr lang="en-US" sz="8000" spc="-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8000" spc="-1" dirty="0">
                <a:latin typeface="Calibri" panose="020F0502020204030204" pitchFamily="34" charset="0"/>
                <a:ea typeface="Calibri" panose="020F0502020204030204" pitchFamily="34" charset="0"/>
                <a:cs typeface="Calibri" panose="020F0502020204030204" pitchFamily="34" charset="0"/>
              </a:rPr>
              <a:t> </a:t>
            </a:r>
          </a:p>
          <a:p>
            <a:pPr marL="1080">
              <a:lnSpc>
                <a:spcPct val="100000"/>
              </a:lnSpc>
              <a:spcBef>
                <a:spcPts val="1120"/>
              </a:spcBef>
              <a:buClr>
                <a:srgbClr val="FFFFFF"/>
              </a:buClr>
              <a:tabLst>
                <a:tab pos="0" algn="l"/>
              </a:tabLst>
            </a:pPr>
            <a:r>
              <a:rPr lang="en-US" sz="6400" spc="-1" dirty="0">
                <a:solidFill>
                  <a:schemeClr val="bg1"/>
                </a:solidFill>
                <a:latin typeface="Calibri" panose="020F0502020204030204" pitchFamily="34" charset="0"/>
                <a:ea typeface="Calibri" panose="020F0502020204030204" pitchFamily="34" charset="0"/>
                <a:cs typeface="Calibri" panose="020F0502020204030204" pitchFamily="34" charset="0"/>
              </a:rPr>
              <a:t>After being provisionally admitted, all students will be required to submit a SSC approved criminal background check </a:t>
            </a:r>
          </a:p>
          <a:p>
            <a:pPr marL="1080">
              <a:lnSpc>
                <a:spcPct val="120000"/>
              </a:lnSpc>
              <a:spcBef>
                <a:spcPts val="1120"/>
              </a:spcBef>
              <a:buClr>
                <a:srgbClr val="FFFFFF"/>
              </a:buClr>
              <a:tabLst>
                <a:tab pos="0" algn="l"/>
              </a:tabLst>
            </a:pPr>
            <a:r>
              <a:rPr lang="en-US" sz="8000" b="1" u="sng" strike="noStrike" spc="-1" dirty="0">
                <a:solidFill>
                  <a:schemeClr val="bg1"/>
                </a:solidFill>
                <a:highlight>
                  <a:srgbClr val="FF0000"/>
                </a:highlight>
                <a:latin typeface="Calibri" panose="020F0502020204030204" pitchFamily="34" charset="0"/>
                <a:ea typeface="Calibri" panose="020F0502020204030204" pitchFamily="34" charset="0"/>
                <a:cs typeface="Calibri" panose="020F0502020204030204" pitchFamily="34" charset="0"/>
              </a:rPr>
              <a:t>Students who have a criminal background</a:t>
            </a:r>
            <a:r>
              <a:rPr lang="en-US" sz="8000" b="0" strike="noStrike" spc="-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1080">
              <a:lnSpc>
                <a:spcPct val="120000"/>
              </a:lnSpc>
              <a:spcBef>
                <a:spcPts val="1120"/>
              </a:spcBef>
              <a:buClr>
                <a:srgbClr val="FFFFFF"/>
              </a:buClr>
              <a:tabLst>
                <a:tab pos="0" algn="l"/>
              </a:tabLst>
            </a:pPr>
            <a:r>
              <a:rPr lang="en-US" sz="6400" b="0" strike="noStrike" spc="-1" dirty="0">
                <a:solidFill>
                  <a:schemeClr val="bg1"/>
                </a:solidFill>
                <a:latin typeface="Calibri" panose="020F0502020204030204" pitchFamily="34" charset="0"/>
                <a:ea typeface="Calibri" panose="020F0502020204030204" pitchFamily="34" charset="0"/>
                <a:cs typeface="Calibri" panose="020F0502020204030204" pitchFamily="34" charset="0"/>
              </a:rPr>
              <a:t>Process for clearance can take 3+ months. Must be pre-cleared by the Coordinator of Healthcare Programs</a:t>
            </a:r>
            <a:r>
              <a:rPr lang="en-US" sz="6400" spc="-1" dirty="0">
                <a:solidFill>
                  <a:schemeClr val="bg1"/>
                </a:solidFill>
                <a:latin typeface="Calibri" panose="020F0502020204030204" pitchFamily="34" charset="0"/>
                <a:ea typeface="Calibri" panose="020F0502020204030204" pitchFamily="34" charset="0"/>
                <a:cs typeface="Calibri" panose="020F0502020204030204" pitchFamily="34" charset="0"/>
              </a:rPr>
              <a:t> to apply.</a:t>
            </a:r>
            <a:r>
              <a:rPr lang="en-US" sz="6400" b="0" strike="noStrike" spc="-1" dirty="0">
                <a:solidFill>
                  <a:schemeClr val="bg1"/>
                </a:solidFill>
                <a:latin typeface="Calibri" panose="020F0502020204030204" pitchFamily="34" charset="0"/>
                <a:ea typeface="Calibri" panose="020F0502020204030204" pitchFamily="34" charset="0"/>
                <a:cs typeface="Calibri" panose="020F0502020204030204" pitchFamily="34" charset="0"/>
              </a:rPr>
              <a:t> Email to begin process: </a:t>
            </a:r>
            <a:r>
              <a:rPr lang="en-US" sz="6400" b="0" strike="noStrike" spc="-1" dirty="0">
                <a:solidFill>
                  <a:srgbClr val="FFCC00"/>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nursingclearance@seminolestate.edu</a:t>
            </a:r>
            <a:r>
              <a:rPr lang="en-US" sz="6400" b="0" strike="noStrike" spc="-1" dirty="0">
                <a:solidFill>
                  <a:srgbClr val="FFCC00"/>
                </a:solidFill>
                <a:latin typeface="Calibri" panose="020F0502020204030204" pitchFamily="34" charset="0"/>
                <a:ea typeface="Calibri" panose="020F0502020204030204" pitchFamily="34" charset="0"/>
                <a:cs typeface="Calibri" panose="020F0502020204030204" pitchFamily="34" charset="0"/>
              </a:rPr>
              <a:t> </a:t>
            </a:r>
            <a:r>
              <a:rPr lang="en-US" sz="6400" b="0" strike="noStrike" spc="-1" dirty="0">
                <a:solidFill>
                  <a:schemeClr val="bg1"/>
                </a:solidFill>
                <a:latin typeface="Calibri" panose="020F0502020204030204" pitchFamily="34" charset="0"/>
                <a:ea typeface="Calibri" panose="020F0502020204030204" pitchFamily="34" charset="0"/>
                <a:cs typeface="Calibri" panose="020F0502020204030204" pitchFamily="34" charset="0"/>
              </a:rPr>
              <a:t>Submit signed pre-clearance form the same day the nursing application is submitted via email to: </a:t>
            </a:r>
            <a:r>
              <a:rPr lang="en-US" sz="6400" b="0" strike="noStrike" spc="-1" dirty="0">
                <a:solidFill>
                  <a:srgbClr val="FFCC00"/>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nursing@seminolestate.edu</a:t>
            </a:r>
            <a:r>
              <a:rPr lang="en-US" sz="6400" spc="-1" dirty="0">
                <a:solidFill>
                  <a:srgbClr val="FFCC00"/>
                </a:solidFill>
                <a:latin typeface="Calibri" panose="020F0502020204030204" pitchFamily="34" charset="0"/>
                <a:ea typeface="Calibri" panose="020F0502020204030204" pitchFamily="34" charset="0"/>
                <a:cs typeface="Calibri" panose="020F0502020204030204" pitchFamily="34" charset="0"/>
              </a:rPr>
              <a:t> </a:t>
            </a:r>
            <a:r>
              <a:rPr lang="en-US" sz="6400" b="1" u="sng" strike="noStrike" spc="-1" dirty="0">
                <a:solidFill>
                  <a:schemeClr val="bg1"/>
                </a:solidFill>
                <a:latin typeface="Calibri" panose="020F0502020204030204" pitchFamily="34" charset="0"/>
                <a:ea typeface="Calibri" panose="020F0502020204030204" pitchFamily="34" charset="0"/>
                <a:cs typeface="Calibri" panose="020F0502020204030204" pitchFamily="34" charset="0"/>
              </a:rPr>
              <a:t>A</a:t>
            </a:r>
            <a:r>
              <a:rPr lang="en-US" sz="6400" b="1" u="sng" spc="-1" dirty="0">
                <a:solidFill>
                  <a:schemeClr val="bg1"/>
                </a:solidFill>
                <a:latin typeface="Calibri" panose="020F0502020204030204" pitchFamily="34" charset="0"/>
                <a:ea typeface="Calibri" panose="020F0502020204030204" pitchFamily="34" charset="0"/>
                <a:cs typeface="Calibri" panose="020F0502020204030204" pitchFamily="34" charset="0"/>
              </a:rPr>
              <a:t>pplications without the form will not be processed. </a:t>
            </a:r>
          </a:p>
          <a:p>
            <a:pPr marL="1080">
              <a:lnSpc>
                <a:spcPct val="120000"/>
              </a:lnSpc>
              <a:spcBef>
                <a:spcPts val="1120"/>
              </a:spcBef>
              <a:buClr>
                <a:srgbClr val="FFFFFF"/>
              </a:buClr>
              <a:tabLst>
                <a:tab pos="0" algn="l"/>
              </a:tabLst>
            </a:pPr>
            <a:endParaRPr lang="en-US" sz="8000" spc="-1" dirty="0">
              <a:solidFill>
                <a:schemeClr val="bg1"/>
              </a:solidFill>
              <a:latin typeface="Arial"/>
            </a:endParaRPr>
          </a:p>
          <a:p>
            <a:pPr marL="343080" indent="-342000">
              <a:lnSpc>
                <a:spcPct val="100000"/>
              </a:lnSpc>
              <a:spcBef>
                <a:spcPts val="1120"/>
              </a:spcBef>
              <a:buClr>
                <a:srgbClr val="FFFFFF"/>
              </a:buClr>
              <a:buFont typeface="Arial"/>
              <a:buChar char="•"/>
              <a:tabLst>
                <a:tab pos="0" algn="l"/>
              </a:tabLst>
            </a:pPr>
            <a:endParaRPr lang="en-US" sz="5600" b="0" strike="noStrike" spc="-1" dirty="0">
              <a:solidFill>
                <a:schemeClr val="bg1"/>
              </a:solidFill>
              <a:latin typeface="Arial"/>
            </a:endParaRPr>
          </a:p>
          <a:p>
            <a:pPr>
              <a:lnSpc>
                <a:spcPct val="100000"/>
              </a:lnSpc>
              <a:spcBef>
                <a:spcPts val="1120"/>
              </a:spcBef>
              <a:tabLst>
                <a:tab pos="0" algn="l"/>
              </a:tabLst>
            </a:pPr>
            <a:endParaRPr lang="en-US" sz="4000" b="0" strike="noStrike" spc="-1" dirty="0">
              <a:latin typeface="Arial"/>
            </a:endParaRPr>
          </a:p>
          <a:p>
            <a:pPr>
              <a:lnSpc>
                <a:spcPct val="100000"/>
              </a:lnSpc>
              <a:spcBef>
                <a:spcPts val="1120"/>
              </a:spcBef>
              <a:tabLst>
                <a:tab pos="0" algn="l"/>
              </a:tabLst>
            </a:pPr>
            <a:endParaRPr lang="en-US" sz="4000" b="0" strike="noStrike" spc="-1" dirty="0">
              <a:latin typeface="Arial"/>
            </a:endParaRPr>
          </a:p>
          <a:p>
            <a:pPr marL="343080" indent="-342000">
              <a:spcBef>
                <a:spcPts val="1120"/>
              </a:spcBef>
              <a:buClr>
                <a:srgbClr val="FFFFFF"/>
              </a:buClr>
              <a:buFont typeface="Arial"/>
              <a:buChar char="•"/>
              <a:tabLst>
                <a:tab pos="0" algn="l"/>
              </a:tabLst>
            </a:pPr>
            <a:endParaRPr lang="en-US" sz="4000" b="0" strike="noStrike" spc="-1" dirty="0">
              <a:latin typeface="Arial"/>
            </a:endParaRPr>
          </a:p>
          <a:p>
            <a:pPr marL="343080" indent="-342000">
              <a:lnSpc>
                <a:spcPct val="100000"/>
              </a:lnSpc>
              <a:spcBef>
                <a:spcPts val="1120"/>
              </a:spcBef>
              <a:buClr>
                <a:srgbClr val="FFFFFF"/>
              </a:buClr>
              <a:buFont typeface="Arial"/>
              <a:buChar char="•"/>
              <a:tabLst>
                <a:tab pos="0" algn="l"/>
              </a:tabLst>
            </a:pPr>
            <a:endParaRPr lang="en-US" sz="4000" b="0" strike="noStrike" spc="-1" dirty="0">
              <a:latin typeface="Arial"/>
            </a:endParaRPr>
          </a:p>
          <a:p>
            <a:pPr>
              <a:lnSpc>
                <a:spcPct val="100000"/>
              </a:lnSpc>
              <a:spcBef>
                <a:spcPts val="1120"/>
              </a:spcBef>
              <a:tabLst>
                <a:tab pos="0" algn="l"/>
              </a:tabLst>
            </a:pPr>
            <a:endParaRPr lang="en-US" sz="4000" b="0" strike="noStrike" spc="-1" dirty="0">
              <a:latin typeface="Arial"/>
            </a:endParaRPr>
          </a:p>
          <a:p>
            <a:pPr>
              <a:lnSpc>
                <a:spcPct val="100000"/>
              </a:lnSpc>
              <a:spcBef>
                <a:spcPts val="1120"/>
              </a:spcBef>
              <a:tabLst>
                <a:tab pos="0" algn="l"/>
              </a:tabLst>
            </a:pPr>
            <a:r>
              <a:rPr lang="en-US" sz="4000" b="0" strike="noStrike" spc="-1" dirty="0">
                <a:solidFill>
                  <a:srgbClr val="FFFFFF"/>
                </a:solidFill>
                <a:latin typeface="Calibri"/>
                <a:ea typeface="DejaVu Sans"/>
              </a:rPr>
              <a:t>        </a:t>
            </a:r>
            <a:endParaRPr lang="en-US" sz="4000" b="0" strike="noStrike" spc="-1" dirty="0">
              <a:latin typeface="Arial"/>
            </a:endParaRPr>
          </a:p>
          <a:p>
            <a:pPr>
              <a:lnSpc>
                <a:spcPct val="100000"/>
              </a:lnSpc>
              <a:spcBef>
                <a:spcPts val="1281"/>
              </a:spcBef>
              <a:tabLst>
                <a:tab pos="0" algn="l"/>
              </a:tabLst>
            </a:pPr>
            <a:endParaRPr lang="en-US" sz="4000" b="0" strike="noStrike" spc="-1" dirty="0">
              <a:latin typeface="Arial"/>
            </a:endParaRPr>
          </a:p>
          <a:p>
            <a:pPr>
              <a:lnSpc>
                <a:spcPct val="100000"/>
              </a:lnSpc>
              <a:spcBef>
                <a:spcPts val="879"/>
              </a:spcBef>
              <a:tabLst>
                <a:tab pos="0" algn="l"/>
              </a:tabLst>
            </a:pPr>
            <a:endParaRPr lang="en-US" sz="4000" b="0" strike="noStrike" spc="-1" dirty="0">
              <a:latin typeface="Arial"/>
            </a:endParaRPr>
          </a:p>
          <a:p>
            <a:pPr>
              <a:lnSpc>
                <a:spcPct val="100000"/>
              </a:lnSpc>
              <a:spcBef>
                <a:spcPts val="879"/>
              </a:spcBef>
              <a:tabLst>
                <a:tab pos="0" algn="l"/>
              </a:tabLst>
            </a:pPr>
            <a:endParaRPr lang="en-US" sz="4000" b="0" strike="noStrike" spc="-1" dirty="0">
              <a:latin typeface="Arial"/>
            </a:endParaRPr>
          </a:p>
          <a:p>
            <a:pPr>
              <a:lnSpc>
                <a:spcPct val="100000"/>
              </a:lnSpc>
              <a:spcBef>
                <a:spcPts val="641"/>
              </a:spcBef>
              <a:tabLst>
                <a:tab pos="0" algn="l"/>
              </a:tabLst>
            </a:pPr>
            <a:endParaRPr lang="en-US" sz="5600" b="0" strike="noStrike" spc="-1" dirty="0">
              <a:latin typeface="Arial"/>
            </a:endParaRPr>
          </a:p>
        </p:txBody>
      </p:sp>
      <p:sp>
        <p:nvSpPr>
          <p:cNvPr id="2" name="Title 1">
            <a:extLst>
              <a:ext uri="{FF2B5EF4-FFF2-40B4-BE49-F238E27FC236}">
                <a16:creationId xmlns:a16="http://schemas.microsoft.com/office/drawing/2014/main" id="{C5EDA1C9-A7A1-94E7-5854-AF69D1B873DF}"/>
              </a:ext>
            </a:extLst>
          </p:cNvPr>
          <p:cNvSpPr>
            <a:spLocks noGrp="1"/>
          </p:cNvSpPr>
          <p:nvPr>
            <p:ph type="title" idx="4294967295"/>
          </p:nvPr>
        </p:nvSpPr>
        <p:spPr/>
        <p:txBody>
          <a:bodyPr/>
          <a:lstStyle/>
          <a:p>
            <a:r>
              <a:rPr lang="en-US" dirty="0"/>
              <a:t>Background Check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60" name="CustomShape 1"/>
          <p:cNvSpPr>
            <a:spLocks noGrp="1"/>
          </p:cNvSpPr>
          <p:nvPr>
            <p:ph type="title" idx="4294967295"/>
          </p:nvPr>
        </p:nvSpPr>
        <p:spPr>
          <a:xfrm>
            <a:off x="-145590" y="368361"/>
            <a:ext cx="9240840" cy="918734"/>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4000" b="1" i="0" u="none" strike="noStrike" kern="1200" cap="none" spc="-1" normalizeH="0" baseline="0" noProof="0" dirty="0">
                <a:ln>
                  <a:noFill/>
                </a:ln>
                <a:solidFill>
                  <a:srgbClr val="00529B"/>
                </a:solidFill>
                <a:effectLst/>
                <a:uLnTx/>
                <a:uFillTx/>
                <a:latin typeface="Calibri"/>
                <a:ea typeface="DejaVu Sans"/>
                <a:cs typeface="+mn-cs"/>
              </a:rPr>
              <a:t>BASIC FINANCIAL AID INFO</a:t>
            </a:r>
            <a:endParaRPr kumimoji="0" lang="en-US" sz="4000" b="0" i="0" u="none" strike="noStrike" kern="1200" cap="none" spc="-1" normalizeH="0" baseline="0" noProof="0" dirty="0">
              <a:ln>
                <a:noFill/>
              </a:ln>
              <a:solidFill>
                <a:schemeClr val="tx1"/>
              </a:solidFill>
              <a:effectLst/>
              <a:uLnTx/>
              <a:uFillTx/>
              <a:latin typeface="Arial"/>
              <a:ea typeface="+mn-ea"/>
              <a:cs typeface="+mn-cs"/>
            </a:endParaRPr>
          </a:p>
        </p:txBody>
      </p:sp>
      <p:sp>
        <p:nvSpPr>
          <p:cNvPr id="361" name="CustomShape 2"/>
          <p:cNvSpPr/>
          <p:nvPr/>
        </p:nvSpPr>
        <p:spPr>
          <a:xfrm>
            <a:off x="122400" y="1633786"/>
            <a:ext cx="8881560" cy="351925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marL="343980" indent="-342900">
              <a:lnSpc>
                <a:spcPct val="90000"/>
              </a:lnSpc>
              <a:spcBef>
                <a:spcPts val="320"/>
              </a:spcBef>
              <a:buClr>
                <a:srgbClr val="00529B"/>
              </a:buClr>
              <a:buFont typeface="Arial" panose="020B0604020202020204" pitchFamily="34" charset="0"/>
              <a:buChar char="•"/>
            </a:pPr>
            <a:r>
              <a:rPr lang="en-US" sz="2000" spc="-1" dirty="0">
                <a:solidFill>
                  <a:srgbClr val="00529B"/>
                </a:solidFill>
                <a:latin typeface="Calibri" panose="020F0502020204030204" pitchFamily="34" charset="0"/>
                <a:ea typeface="Calibri" panose="020F0502020204030204" pitchFamily="34" charset="0"/>
                <a:cs typeface="Calibri" panose="020F0502020204030204" pitchFamily="34" charset="0"/>
              </a:rPr>
              <a:t>Be aware of the SSC’s financial aid important dates/deadlines</a:t>
            </a:r>
            <a:endParaRPr lang="en-US" sz="2000" spc="-1" dirty="0">
              <a:latin typeface="Calibri" panose="020F0502020204030204" pitchFamily="34" charset="0"/>
              <a:ea typeface="Calibri" panose="020F0502020204030204" pitchFamily="34" charset="0"/>
              <a:cs typeface="Calibri" panose="020F0502020204030204" pitchFamily="34" charset="0"/>
            </a:endParaRPr>
          </a:p>
          <a:p>
            <a:pPr marL="343980" indent="-342900">
              <a:lnSpc>
                <a:spcPct val="90000"/>
              </a:lnSpc>
              <a:spcBef>
                <a:spcPts val="400"/>
              </a:spcBef>
              <a:buClr>
                <a:srgbClr val="00529B"/>
              </a:buClr>
              <a:buFont typeface="Arial" panose="020B0604020202020204" pitchFamily="34" charset="0"/>
              <a:buChar char="•"/>
            </a:pPr>
            <a:r>
              <a:rPr lang="en-US" sz="2000" b="0" strike="noStrike" spc="-1" dirty="0">
                <a:solidFill>
                  <a:srgbClr val="00529B"/>
                </a:solidFill>
                <a:latin typeface="Calibri" panose="020F0502020204030204" pitchFamily="34" charset="0"/>
                <a:ea typeface="Calibri" panose="020F0502020204030204" pitchFamily="34" charset="0"/>
                <a:cs typeface="Calibri" panose="020F0502020204030204" pitchFamily="34" charset="0"/>
              </a:rPr>
              <a:t>Include Seminole State’s school code on your FAFSA: </a:t>
            </a:r>
            <a:r>
              <a:rPr lang="en-US" sz="2000" spc="-1" dirty="0">
                <a:solidFill>
                  <a:srgbClr val="00529B"/>
                </a:solidFill>
                <a:latin typeface="Calibri" panose="020F0502020204030204" pitchFamily="34" charset="0"/>
                <a:ea typeface="Calibri" panose="020F0502020204030204" pitchFamily="34" charset="0"/>
                <a:cs typeface="Calibri" panose="020F0502020204030204" pitchFamily="34" charset="0"/>
              </a:rPr>
              <a:t>001520</a:t>
            </a:r>
            <a:endParaRPr lang="en-US" sz="2000" b="0" strike="noStrike" spc="-1"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90000"/>
              </a:lnSpc>
              <a:spcBef>
                <a:spcPts val="320"/>
              </a:spcBef>
              <a:buFont typeface="Arial" panose="020B0604020202020204" pitchFamily="34" charset="0"/>
              <a:buChar char="•"/>
            </a:pPr>
            <a:r>
              <a:rPr lang="en-US" sz="2000" b="0" strike="noStrike" spc="-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For Concurrent nursing </a:t>
            </a:r>
            <a:r>
              <a:rPr lang="en-US" sz="2000" spc="-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students: also include UCF’s code: 003954</a:t>
            </a:r>
            <a:endParaRPr lang="en-US" sz="2000" spc="-1" dirty="0">
              <a:solidFill>
                <a:srgbClr val="00529B"/>
              </a:solidFill>
              <a:latin typeface="Calibri" panose="020F0502020204030204" pitchFamily="34" charset="0"/>
              <a:ea typeface="Calibri" panose="020F0502020204030204" pitchFamily="34" charset="0"/>
              <a:cs typeface="Calibri" panose="020F0502020204030204" pitchFamily="34" charset="0"/>
            </a:endParaRPr>
          </a:p>
          <a:p>
            <a:pPr marL="343980" indent="-342900">
              <a:lnSpc>
                <a:spcPct val="90000"/>
              </a:lnSpc>
              <a:spcBef>
                <a:spcPts val="320"/>
              </a:spcBef>
              <a:buClr>
                <a:srgbClr val="00529B"/>
              </a:buClr>
              <a:buFont typeface="Arial" panose="020B0604020202020204" pitchFamily="34" charset="0"/>
              <a:buChar char="•"/>
            </a:pPr>
            <a:r>
              <a:rPr lang="en-US" sz="2000" b="0" strike="noStrike" spc="-1" dirty="0">
                <a:solidFill>
                  <a:srgbClr val="00529B"/>
                </a:solidFill>
                <a:latin typeface="Calibri" panose="020F0502020204030204" pitchFamily="34" charset="0"/>
                <a:ea typeface="Calibri" panose="020F0502020204030204" pitchFamily="34" charset="0"/>
                <a:cs typeface="Calibri" panose="020F0502020204030204" pitchFamily="34" charset="0"/>
              </a:rPr>
              <a:t>Concurrent Nursing students receive financial aid </a:t>
            </a:r>
            <a:r>
              <a:rPr lang="en-US" sz="2000" spc="-1" dirty="0">
                <a:solidFill>
                  <a:srgbClr val="00529B"/>
                </a:solidFill>
                <a:latin typeface="Calibri" panose="020F0502020204030204" pitchFamily="34" charset="0"/>
                <a:ea typeface="Calibri" panose="020F0502020204030204" pitchFamily="34" charset="0"/>
                <a:cs typeface="Calibri" panose="020F0502020204030204" pitchFamily="34" charset="0"/>
              </a:rPr>
              <a:t>through </a:t>
            </a:r>
            <a:r>
              <a:rPr lang="en-US" sz="2000" b="0" strike="noStrike" spc="-1" dirty="0">
                <a:solidFill>
                  <a:srgbClr val="00529B"/>
                </a:solidFill>
                <a:latin typeface="Calibri" panose="020F0502020204030204" pitchFamily="34" charset="0"/>
                <a:ea typeface="Calibri" panose="020F0502020204030204" pitchFamily="34" charset="0"/>
                <a:cs typeface="Calibri" panose="020F0502020204030204" pitchFamily="34" charset="0"/>
              </a:rPr>
              <a:t>Seminole State</a:t>
            </a:r>
            <a:endParaRPr lang="en-US" sz="2000" b="0" strike="noStrike" spc="-1" dirty="0">
              <a:latin typeface="Calibri" panose="020F0502020204030204" pitchFamily="34" charset="0"/>
              <a:ea typeface="Calibri" panose="020F0502020204030204" pitchFamily="34" charset="0"/>
              <a:cs typeface="Calibri" panose="020F0502020204030204" pitchFamily="34" charset="0"/>
            </a:endParaRPr>
          </a:p>
          <a:p>
            <a:pPr marL="343980" indent="-342900">
              <a:lnSpc>
                <a:spcPct val="90000"/>
              </a:lnSpc>
              <a:spcBef>
                <a:spcPts val="320"/>
              </a:spcBef>
              <a:buClr>
                <a:srgbClr val="00529B"/>
              </a:buClr>
              <a:buFont typeface="Arial" panose="020B0604020202020204" pitchFamily="34" charset="0"/>
              <a:buChar char="•"/>
            </a:pPr>
            <a:r>
              <a:rPr lang="en-US" sz="2000" spc="-1" dirty="0">
                <a:solidFill>
                  <a:srgbClr val="00529B"/>
                </a:solidFill>
                <a:latin typeface="Calibri" panose="020F0502020204030204" pitchFamily="34" charset="0"/>
                <a:ea typeface="Calibri" panose="020F0502020204030204" pitchFamily="34" charset="0"/>
                <a:cs typeface="Calibri" panose="020F0502020204030204" pitchFamily="34" charset="0"/>
              </a:rPr>
              <a:t>Be aware of all UCF’s FA important dates/deadlines</a:t>
            </a:r>
            <a:endParaRPr lang="en-US" sz="2000" strike="noStrike" spc="-1" dirty="0">
              <a:solidFill>
                <a:srgbClr val="00529B"/>
              </a:solidFill>
              <a:latin typeface="Calibri" panose="020F0502020204030204" pitchFamily="34" charset="0"/>
              <a:ea typeface="Calibri" panose="020F0502020204030204" pitchFamily="34" charset="0"/>
              <a:cs typeface="Calibri" panose="020F0502020204030204" pitchFamily="34" charset="0"/>
            </a:endParaRPr>
          </a:p>
          <a:p>
            <a:pPr marL="343980" indent="-342900">
              <a:lnSpc>
                <a:spcPct val="90000"/>
              </a:lnSpc>
              <a:spcBef>
                <a:spcPts val="320"/>
              </a:spcBef>
              <a:buClr>
                <a:srgbClr val="00529B"/>
              </a:buClr>
              <a:buFont typeface="Arial" panose="020B0604020202020204" pitchFamily="34" charset="0"/>
              <a:buChar char="•"/>
            </a:pPr>
            <a:r>
              <a:rPr lang="en-US" sz="2000" b="1" strike="noStrike" spc="-1" dirty="0">
                <a:solidFill>
                  <a:srgbClr val="00529B"/>
                </a:solidFill>
                <a:latin typeface="Calibri" panose="020F0502020204030204" pitchFamily="34" charset="0"/>
                <a:ea typeface="Calibri" panose="020F0502020204030204" pitchFamily="34" charset="0"/>
                <a:cs typeface="Calibri" panose="020F0502020204030204" pitchFamily="34" charset="0"/>
              </a:rPr>
              <a:t>UCF fee payment extended beyond first payment date listed on UCF academic calendar (for students who qualify)</a:t>
            </a:r>
            <a:r>
              <a:rPr lang="en-US" sz="2000" spc="-1" dirty="0">
                <a:solidFill>
                  <a:srgbClr val="00529B"/>
                </a:solidFill>
                <a:latin typeface="Calibri" panose="020F0502020204030204" pitchFamily="34" charset="0"/>
                <a:ea typeface="Calibri" panose="020F0502020204030204" pitchFamily="34" charset="0"/>
                <a:cs typeface="Calibri" panose="020F0502020204030204" pitchFamily="34" charset="0"/>
              </a:rPr>
              <a:t> </a:t>
            </a:r>
          </a:p>
          <a:p>
            <a:pPr marL="343980" indent="-342900">
              <a:lnSpc>
                <a:spcPct val="90000"/>
              </a:lnSpc>
              <a:spcBef>
                <a:spcPts val="320"/>
              </a:spcBef>
              <a:buClr>
                <a:srgbClr val="00529B"/>
              </a:buClr>
              <a:buFont typeface="Arial" panose="020B0604020202020204" pitchFamily="34" charset="0"/>
              <a:buChar char="•"/>
            </a:pPr>
            <a:r>
              <a:rPr lang="en-US" sz="2000" spc="-1" dirty="0">
                <a:solidFill>
                  <a:srgbClr val="00529B"/>
                </a:solidFill>
                <a:latin typeface="Calibri" panose="020F0502020204030204" pitchFamily="34" charset="0"/>
                <a:ea typeface="Calibri" panose="020F0502020204030204" pitchFamily="34" charset="0"/>
                <a:cs typeface="Calibri" panose="020F0502020204030204" pitchFamily="34" charset="0"/>
              </a:rPr>
              <a:t>Concurrent students not receiving their financial aid at UCF will have their file updated after add/drop period</a:t>
            </a:r>
            <a:endParaRPr lang="en-US" sz="2000" spc="-1" dirty="0">
              <a:latin typeface="Calibri" panose="020F0502020204030204" pitchFamily="34" charset="0"/>
              <a:ea typeface="Calibri" panose="020F0502020204030204" pitchFamily="34" charset="0"/>
              <a:cs typeface="Calibri" panose="020F0502020204030204" pitchFamily="34" charset="0"/>
            </a:endParaRPr>
          </a:p>
          <a:p>
            <a:pPr>
              <a:lnSpc>
                <a:spcPct val="90000"/>
              </a:lnSpc>
              <a:spcBef>
                <a:spcPts val="320"/>
              </a:spcBef>
            </a:pPr>
            <a:endParaRPr lang="en-US" sz="1600" b="0" strike="noStrike" spc="-1" dirty="0">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useBgFill="1">
        <p:nvSpPr>
          <p:cNvPr id="206" name="CustomShape 1"/>
          <p:cNvSpPr>
            <a:spLocks noGrp="1"/>
          </p:cNvSpPr>
          <p:nvPr>
            <p:ph type="title" idx="4294967295"/>
          </p:nvPr>
        </p:nvSpPr>
        <p:spPr>
          <a:xfrm>
            <a:off x="357480" y="200880"/>
            <a:ext cx="8228520" cy="1141920"/>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 normalizeH="0" baseline="0" noProof="0" dirty="0">
                <a:ln>
                  <a:noFill/>
                </a:ln>
                <a:solidFill>
                  <a:srgbClr val="FFFFFF"/>
                </a:solidFill>
                <a:effectLst/>
                <a:uLnTx/>
                <a:uFillTx/>
                <a:latin typeface="Calibri"/>
                <a:ea typeface="+mn-ea"/>
                <a:cs typeface="+mn-cs"/>
              </a:rPr>
              <a:t>Financial Aid</a:t>
            </a:r>
            <a:endParaRPr kumimoji="0" lang="en-US" sz="5400" b="0" i="0" u="none" strike="noStrike" kern="1200" cap="none" spc="-1" normalizeH="0" baseline="0" noProof="0" dirty="0">
              <a:ln>
                <a:noFill/>
              </a:ln>
              <a:solidFill>
                <a:schemeClr val="tx1"/>
              </a:solidFill>
              <a:effectLst/>
              <a:uLnTx/>
              <a:uFillTx/>
              <a:latin typeface="Arial"/>
              <a:ea typeface="+mn-ea"/>
              <a:cs typeface="+mn-cs"/>
            </a:endParaRPr>
          </a:p>
        </p:txBody>
      </p:sp>
      <p:sp>
        <p:nvSpPr>
          <p:cNvPr id="2" name="TextBox 1">
            <a:extLst>
              <a:ext uri="{FF2B5EF4-FFF2-40B4-BE49-F238E27FC236}">
                <a16:creationId xmlns:a16="http://schemas.microsoft.com/office/drawing/2014/main" id="{CAC579A2-66C3-0303-CB04-3B6DB70141DA}"/>
              </a:ext>
            </a:extLst>
          </p:cNvPr>
          <p:cNvSpPr txBox="1"/>
          <p:nvPr/>
        </p:nvSpPr>
        <p:spPr>
          <a:xfrm>
            <a:off x="1024261" y="1527390"/>
            <a:ext cx="6894958"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070C0"/>
                </a:solidFill>
                <a:latin typeface="Calibri" panose="020F0502020204030204" pitchFamily="34" charset="0"/>
                <a:cs typeface="Calibri" panose="020F0502020204030204" pitchFamily="34" charset="0"/>
              </a:rPr>
              <a:t>Eligibility requirements</a:t>
            </a:r>
          </a:p>
          <a:p>
            <a:pPr marL="285750" indent="-285750">
              <a:buFont typeface="Arial" panose="020B0604020202020204" pitchFamily="34" charset="0"/>
              <a:buChar char="•"/>
            </a:pPr>
            <a:r>
              <a:rPr lang="en-US" sz="2000" dirty="0">
                <a:solidFill>
                  <a:srgbClr val="0070C0"/>
                </a:solidFill>
                <a:latin typeface="Calibri" panose="020F0502020204030204" pitchFamily="34" charset="0"/>
                <a:cs typeface="Calibri" panose="020F0502020204030204" pitchFamily="34" charset="0"/>
              </a:rPr>
              <a:t>Step-by-step instructions on how to apply for financial aid</a:t>
            </a:r>
          </a:p>
          <a:p>
            <a:pPr marL="285750" indent="-285750">
              <a:buFont typeface="Arial" panose="020B0604020202020204" pitchFamily="34" charset="0"/>
              <a:buChar char="•"/>
            </a:pPr>
            <a:r>
              <a:rPr lang="en-US" sz="2000" dirty="0">
                <a:solidFill>
                  <a:srgbClr val="0070C0"/>
                </a:solidFill>
                <a:latin typeface="Calibri" panose="020F0502020204030204" pitchFamily="34" charset="0"/>
                <a:cs typeface="Calibri" panose="020F0502020204030204" pitchFamily="34" charset="0"/>
              </a:rPr>
              <a:t>Application for Financial Aid (FASFA)</a:t>
            </a:r>
          </a:p>
          <a:p>
            <a:pPr marL="285750" indent="-285750">
              <a:buFont typeface="Arial" panose="020B0604020202020204" pitchFamily="34" charset="0"/>
              <a:buChar char="•"/>
            </a:pPr>
            <a:r>
              <a:rPr lang="en-US" sz="2000" dirty="0">
                <a:solidFill>
                  <a:srgbClr val="0070C0"/>
                </a:solidFill>
                <a:latin typeface="Calibri" panose="020F0502020204030204" pitchFamily="34" charset="0"/>
                <a:cs typeface="Calibri" panose="020F0502020204030204" pitchFamily="34" charset="0"/>
              </a:rPr>
              <a:t>FAQ’s (what does financial aid cover, federal school code, etc.)</a:t>
            </a:r>
          </a:p>
          <a:p>
            <a:pPr marL="285750" indent="-285750">
              <a:buFont typeface="Arial" panose="020B0604020202020204" pitchFamily="34" charset="0"/>
              <a:buChar char="•"/>
            </a:pPr>
            <a:r>
              <a:rPr lang="en-US" sz="2000" dirty="0">
                <a:solidFill>
                  <a:srgbClr val="0070C0"/>
                </a:solidFill>
                <a:latin typeface="Calibri" panose="020F0502020204030204" pitchFamily="34" charset="0"/>
                <a:cs typeface="Calibri" panose="020F0502020204030204" pitchFamily="34" charset="0"/>
              </a:rPr>
              <a:t>See the Financial Aid webpage:</a:t>
            </a:r>
          </a:p>
          <a:p>
            <a:pPr algn="ctr"/>
            <a:r>
              <a:rPr lang="en-US"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https://www.seminolestate.edu/financial-aid/faq</a:t>
            </a:r>
            <a:endParaRPr lang="en-US" dirty="0">
              <a:solidFill>
                <a:srgbClr val="0070C0"/>
              </a:solidFill>
              <a:latin typeface="Calibri" panose="020F0502020204030204" pitchFamily="34" charset="0"/>
              <a:cs typeface="Calibri" panose="020F0502020204030204" pitchFamily="34" charset="0"/>
            </a:endParaRPr>
          </a:p>
          <a:p>
            <a:pPr marL="0" marR="0" algn="ctr">
              <a:spcBef>
                <a:spcPts val="0"/>
              </a:spcBef>
              <a:spcAft>
                <a:spcPts val="0"/>
              </a:spcAft>
            </a:pPr>
            <a:r>
              <a:rPr lang="en-US"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Financial Aid Office</a:t>
            </a:r>
          </a:p>
          <a:p>
            <a:pPr marL="0" marR="0" algn="ctr">
              <a:spcBef>
                <a:spcPts val="0"/>
              </a:spcBef>
              <a:spcAft>
                <a:spcPts val="0"/>
              </a:spcAft>
            </a:pPr>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rPr>
              <a:t>Ph:  407.708.2045</a:t>
            </a:r>
          </a:p>
          <a:p>
            <a:pPr marL="0" marR="0" algn="ctr">
              <a:spcBef>
                <a:spcPts val="0"/>
              </a:spcBef>
              <a:spcAft>
                <a:spcPts val="0"/>
              </a:spcAft>
            </a:pPr>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hlinkClick r:id="rId5"/>
              </a:rPr>
              <a:t>fahelp@seminolestate.edu</a:t>
            </a:r>
            <a:endParaRPr lang="en-US"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PART-TIME NURSING STUDENTS: </a:t>
            </a:r>
            <a:r>
              <a:rPr kumimoji="0" lang="en-US" sz="180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Students with less than half-time enrollment may or may not be eligible for Financial Aid.</a:t>
            </a:r>
            <a:endParaRPr kumimoji="0" lang="en-US" sz="180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a:p>
            <a:pPr marL="0" marR="0" algn="ctr">
              <a:spcBef>
                <a:spcPts val="0"/>
              </a:spcBef>
              <a:spcAft>
                <a:spcPts val="0"/>
              </a:spcAft>
            </a:pPr>
            <a:endParaRPr lang="en-US" sz="140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2924341"/>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78674</TotalTime>
  <Words>4827</Words>
  <Application>Microsoft Office PowerPoint</Application>
  <PresentationFormat>On-screen Show (16:9)</PresentationFormat>
  <Paragraphs>820</Paragraphs>
  <Slides>53</Slides>
  <Notes>50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53</vt:i4>
      </vt:variant>
    </vt:vector>
  </HeadingPairs>
  <TitlesOfParts>
    <vt:vector size="65" baseType="lpstr">
      <vt:lpstr>Arial</vt:lpstr>
      <vt:lpstr>Calibri</vt:lpstr>
      <vt:lpstr>Copperplate Gothic Bold</vt:lpstr>
      <vt:lpstr>DejaVu Sans</vt:lpstr>
      <vt:lpstr>Gotham SSm A</vt:lpstr>
      <vt:lpstr>Symbol</vt:lpstr>
      <vt:lpstr>Times New Roman</vt:lpstr>
      <vt:lpstr>Wingdings</vt:lpstr>
      <vt:lpstr>Office Theme</vt:lpstr>
      <vt:lpstr>Office Theme</vt:lpstr>
      <vt:lpstr>Office Theme</vt:lpstr>
      <vt:lpstr>Office Theme</vt:lpstr>
      <vt:lpstr>Nursing Information Session</vt:lpstr>
      <vt:lpstr>General Contact Information</vt:lpstr>
      <vt:lpstr>Summary of Info Session</vt:lpstr>
      <vt:lpstr>ZOOM  Procedures</vt:lpstr>
      <vt:lpstr>SSC Nursing Program Tracks</vt:lpstr>
      <vt:lpstr>Stop and listen</vt:lpstr>
      <vt:lpstr>Background Check</vt:lpstr>
      <vt:lpstr>BASIC FINANCIAL AID INFO</vt:lpstr>
      <vt:lpstr>Financial Aid</vt:lpstr>
      <vt:lpstr>Are you requesting clinical accommodations? (See Core Performance Standards pg. 9 in the RN Info Packet) </vt:lpstr>
      <vt:lpstr>Previous Nursing Program Policy</vt:lpstr>
      <vt:lpstr>UP-FRONT COSTS</vt:lpstr>
      <vt:lpstr>Resources for Nursing Students</vt:lpstr>
      <vt:lpstr>Academic Success Center (ASC)</vt:lpstr>
      <vt:lpstr>TEAS  (Test of Essential Academic Skills) Nursing Entrance Exam  </vt:lpstr>
      <vt:lpstr>TEAS - must have appointment</vt:lpstr>
      <vt:lpstr>TEAS Re-Take Policy</vt:lpstr>
      <vt:lpstr>TEAS Prep Resources</vt:lpstr>
      <vt:lpstr>Admission Process to SSC</vt:lpstr>
      <vt:lpstr>1. Apply to the College</vt:lpstr>
      <vt:lpstr>APPLICATION SUBMISSION DATES</vt:lpstr>
      <vt:lpstr>3. VERY IMPORTANT STEP: Immediately submit Florida residency documents if you are a Florida resident </vt:lpstr>
      <vt:lpstr>4. Meet with Assigned Advisor</vt:lpstr>
      <vt:lpstr>Program Requirements Must be completed BEFORE submitting a nursing application</vt:lpstr>
      <vt:lpstr>WHY TRADITIONAL? </vt:lpstr>
      <vt:lpstr>Prerequisites  Traditional Program</vt:lpstr>
      <vt:lpstr>Core Humanities Courses (select one)                (must have to satisfy SSC)  HUM2020 Experiencing the Humanities PHI2010 Intro to Philosophy ARH1000 Art Appreciation LIT2000 Intro to Literature MUL2010 Music Appreciation THE2000 Theatre Appreciation </vt:lpstr>
      <vt:lpstr>Why Concurrent?  </vt:lpstr>
      <vt:lpstr>Additional Application to UCF (Concurrent Program)</vt:lpstr>
      <vt:lpstr>UCF PROGRAM REQUIREMENTS In Addition to Items for the Traditional Program </vt:lpstr>
      <vt:lpstr>General Admission to UCF  </vt:lpstr>
      <vt:lpstr>Prerequisites - Concurrent Program </vt:lpstr>
      <vt:lpstr>Quick Review </vt:lpstr>
      <vt:lpstr>Apply to the nursing program</vt:lpstr>
      <vt:lpstr>APPLICATION FORM</vt:lpstr>
      <vt:lpstr>APPLICATION SUBMISSION</vt:lpstr>
      <vt:lpstr>APPLICATION FORM </vt:lpstr>
      <vt:lpstr>APPLICATION FORM chart </vt:lpstr>
      <vt:lpstr>APPLICATION FORM (former program or background) </vt:lpstr>
      <vt:lpstr>How to Apply To the Concurrent Program?</vt:lpstr>
      <vt:lpstr>UCF Application Form</vt:lpstr>
      <vt:lpstr>Clinical compliance</vt:lpstr>
      <vt:lpstr>Very Important Info</vt:lpstr>
      <vt:lpstr>PROGRAM HOURS</vt:lpstr>
      <vt:lpstr>Curriculum Sequence  SSC Traditional Programs </vt:lpstr>
      <vt:lpstr>Sample Concurrent curriculum</vt:lpstr>
      <vt:lpstr>Selection Process </vt:lpstr>
      <vt:lpstr>WHAT IF YOU ARE ACCEPTED?</vt:lpstr>
      <vt:lpstr>WHAT IF YOU ARE NOT ACCEPTED?</vt:lpstr>
      <vt:lpstr>Review</vt:lpstr>
      <vt:lpstr>RN-to-BSN Program</vt:lpstr>
      <vt:lpstr>ADDITIONAL QUESTIONS?</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G. Kitner</dc:creator>
  <cp:lastModifiedBy>Susan Kitner</cp:lastModifiedBy>
  <cp:revision>156</cp:revision>
  <cp:lastPrinted>2024-11-20T16:21:37Z</cp:lastPrinted>
  <dcterms:created xsi:type="dcterms:W3CDTF">2021-08-04T16:21:32Z</dcterms:created>
  <dcterms:modified xsi:type="dcterms:W3CDTF">2025-12-15T16:58:09Z</dcterms:modified>
</cp:coreProperties>
</file>