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95" r:id="rId2"/>
    <p:sldId id="257" r:id="rId3"/>
    <p:sldId id="271" r:id="rId4"/>
    <p:sldId id="276" r:id="rId5"/>
    <p:sldId id="298" r:id="rId6"/>
    <p:sldId id="272" r:id="rId7"/>
    <p:sldId id="273" r:id="rId8"/>
    <p:sldId id="259" r:id="rId9"/>
    <p:sldId id="274" r:id="rId10"/>
    <p:sldId id="275" r:id="rId11"/>
    <p:sldId id="260" r:id="rId12"/>
    <p:sldId id="277" r:id="rId13"/>
    <p:sldId id="278" r:id="rId14"/>
    <p:sldId id="261" r:id="rId15"/>
    <p:sldId id="279" r:id="rId16"/>
    <p:sldId id="280" r:id="rId17"/>
    <p:sldId id="262" r:id="rId18"/>
    <p:sldId id="281" r:id="rId19"/>
    <p:sldId id="297" r:id="rId20"/>
    <p:sldId id="282" r:id="rId21"/>
    <p:sldId id="266" r:id="rId22"/>
    <p:sldId id="283" r:id="rId23"/>
    <p:sldId id="284" r:id="rId24"/>
    <p:sldId id="263" r:id="rId25"/>
    <p:sldId id="285" r:id="rId26"/>
    <p:sldId id="296" r:id="rId27"/>
    <p:sldId id="286" r:id="rId28"/>
    <p:sldId id="264" r:id="rId29"/>
    <p:sldId id="287" r:id="rId30"/>
    <p:sldId id="265" r:id="rId31"/>
    <p:sldId id="288" r:id="rId32"/>
    <p:sldId id="289" r:id="rId33"/>
    <p:sldId id="267" r:id="rId34"/>
    <p:sldId id="290" r:id="rId35"/>
    <p:sldId id="293" r:id="rId36"/>
    <p:sldId id="294" r:id="rId3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FFF99"/>
    <a:srgbClr val="FF0000"/>
    <a:srgbClr val="C5C0DA"/>
    <a:srgbClr val="B3ADCF"/>
    <a:srgbClr val="954ECA"/>
    <a:srgbClr val="AC58A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86320" autoAdjust="0"/>
  </p:normalViewPr>
  <p:slideViewPr>
    <p:cSldViewPr>
      <p:cViewPr varScale="1">
        <p:scale>
          <a:sx n="95" d="100"/>
          <a:sy n="95" d="100"/>
        </p:scale>
        <p:origin x="113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4ECCB43C-6138-F993-2FC3-224A55B98B4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5" name="Rectangle 3">
            <a:extLst>
              <a:ext uri="{FF2B5EF4-FFF2-40B4-BE49-F238E27FC236}">
                <a16:creationId xmlns:a16="http://schemas.microsoft.com/office/drawing/2014/main" id="{37070E95-7A01-EC8B-FE17-DCECB484C89A}"/>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0964" name="Rectangle 4">
            <a:extLst>
              <a:ext uri="{FF2B5EF4-FFF2-40B4-BE49-F238E27FC236}">
                <a16:creationId xmlns:a16="http://schemas.microsoft.com/office/drawing/2014/main" id="{34EA1D86-F66C-25C6-9C84-1B301777CF3B}"/>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45B3A25A-4B82-6908-97F6-A54C14BD500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AE9D42FE-F844-8E44-CB38-2F1B74A2F6A6}"/>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9" name="Rectangle 7">
            <a:extLst>
              <a:ext uri="{FF2B5EF4-FFF2-40B4-BE49-F238E27FC236}">
                <a16:creationId xmlns:a16="http://schemas.microsoft.com/office/drawing/2014/main" id="{5179FD6B-BE81-5E6C-8DCC-BCBF5309A355}"/>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A10B2B9B-D6FA-4BE3-8E62-EAE75CB08BC6}"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4C6908F8-5A35-1072-3014-6D30B99BF1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B60030-E6B5-4B90-9C2D-61B424C181B8}" type="slidenum">
              <a:rPr lang="en-US" altLang="en-US"/>
              <a:pPr eaLnBrk="1" hangingPunct="1"/>
              <a:t>2</a:t>
            </a:fld>
            <a:endParaRPr lang="en-US" altLang="en-US"/>
          </a:p>
        </p:txBody>
      </p:sp>
      <p:sp>
        <p:nvSpPr>
          <p:cNvPr id="41987" name="Rectangle 2">
            <a:extLst>
              <a:ext uri="{FF2B5EF4-FFF2-40B4-BE49-F238E27FC236}">
                <a16:creationId xmlns:a16="http://schemas.microsoft.com/office/drawing/2014/main" id="{689D2C24-0332-1C78-5C1C-90B885028EF7}"/>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CA98298-AC14-4B45-21CC-759DBA7A210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 at para 1Preheat at 400 – at para 2 350</a:t>
            </a:r>
          </a:p>
          <a:p>
            <a:pPr eaLnBrk="1" hangingPunct="1"/>
            <a:r>
              <a:rPr lang="en-US" altLang="en-US">
                <a:latin typeface="Arial" panose="020B0604020202020204" pitchFamily="34" charset="0"/>
              </a:rPr>
              <a:t>2. C. para 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4CC5EA6C-A8BA-8E05-30E3-C6D7934EDAC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938F46-E296-406A-A4A5-006CBBD551DF}" type="slidenum">
              <a:rPr lang="en-US" altLang="en-US"/>
              <a:pPr eaLnBrk="1" hangingPunct="1"/>
              <a:t>11</a:t>
            </a:fld>
            <a:endParaRPr lang="en-US" altLang="en-US"/>
          </a:p>
        </p:txBody>
      </p:sp>
      <p:sp>
        <p:nvSpPr>
          <p:cNvPr id="51203" name="Rectangle 2">
            <a:extLst>
              <a:ext uri="{FF2B5EF4-FFF2-40B4-BE49-F238E27FC236}">
                <a16:creationId xmlns:a16="http://schemas.microsoft.com/office/drawing/2014/main" id="{B79D7A56-5FA2-BC8B-85BD-B62FDD3E3078}"/>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B562AA58-0AE9-A751-DECF-DBF8CD19F9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7. D Distance Learning</a:t>
            </a:r>
          </a:p>
          <a:p>
            <a:pPr eaLnBrk="1" hangingPunct="1"/>
            <a:r>
              <a:rPr lang="en-US" altLang="en-US">
                <a:latin typeface="Arial" panose="020B0604020202020204" pitchFamily="34" charset="0"/>
              </a:rPr>
              <a:t>8. A Admissions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4C76A937-BF5E-D6AF-C150-ABD9A59D11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D3D29B-69E3-4A40-932C-0ABA15519B69}" type="slidenum">
              <a:rPr lang="en-US" altLang="en-US"/>
              <a:pPr eaLnBrk="1" hangingPunct="1"/>
              <a:t>12</a:t>
            </a:fld>
            <a:endParaRPr lang="en-US" altLang="en-US"/>
          </a:p>
        </p:txBody>
      </p:sp>
      <p:sp>
        <p:nvSpPr>
          <p:cNvPr id="52227" name="Rectangle 2">
            <a:extLst>
              <a:ext uri="{FF2B5EF4-FFF2-40B4-BE49-F238E27FC236}">
                <a16:creationId xmlns:a16="http://schemas.microsoft.com/office/drawing/2014/main" id="{D6209336-7F8E-0CCF-C7B7-73B516AF062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33D06616-C487-E719-E337-89B414CF734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7. D Distance Learning</a:t>
            </a:r>
          </a:p>
          <a:p>
            <a:pPr eaLnBrk="1" hangingPunct="1"/>
            <a:r>
              <a:rPr lang="en-US" altLang="en-US">
                <a:latin typeface="Arial" panose="020B0604020202020204" pitchFamily="34" charset="0"/>
              </a:rPr>
              <a:t>8. A Admissions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BD218D0D-880D-CD2A-A6D0-2A193109CC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838C06D-562B-4538-8D07-B4B83E2822FE}" type="slidenum">
              <a:rPr lang="en-US" altLang="en-US"/>
              <a:pPr eaLnBrk="1" hangingPunct="1"/>
              <a:t>13</a:t>
            </a:fld>
            <a:endParaRPr lang="en-US" altLang="en-US"/>
          </a:p>
        </p:txBody>
      </p:sp>
      <p:sp>
        <p:nvSpPr>
          <p:cNvPr id="53251" name="Rectangle 2">
            <a:extLst>
              <a:ext uri="{FF2B5EF4-FFF2-40B4-BE49-F238E27FC236}">
                <a16:creationId xmlns:a16="http://schemas.microsoft.com/office/drawing/2014/main" id="{1F0B1193-CF91-656F-14C5-D3621EAB6DD2}"/>
              </a:ext>
            </a:extLst>
          </p:cNvPr>
          <p:cNvSpPr>
            <a:spLocks noGrp="1" noRot="1" noChangeAspect="1" noChangeArrowheads="1" noTextEdit="1"/>
          </p:cNvSpPr>
          <p:nvPr>
            <p:ph type="sldImg"/>
          </p:nvPr>
        </p:nvSpPr>
        <p:spPr>
          <a:ln/>
        </p:spPr>
      </p:sp>
      <p:sp>
        <p:nvSpPr>
          <p:cNvPr id="53252" name="Rectangle 3">
            <a:extLst>
              <a:ext uri="{FF2B5EF4-FFF2-40B4-BE49-F238E27FC236}">
                <a16:creationId xmlns:a16="http://schemas.microsoft.com/office/drawing/2014/main" id="{D3955E1E-9D62-A427-8DB7-D27A5AF99A8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7. D Distance Learning</a:t>
            </a:r>
          </a:p>
          <a:p>
            <a:pPr eaLnBrk="1" hangingPunct="1"/>
            <a:r>
              <a:rPr lang="en-US" altLang="en-US">
                <a:latin typeface="Arial" panose="020B0604020202020204" pitchFamily="34" charset="0"/>
              </a:rPr>
              <a:t>8. A Admissions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9DCFED58-FD1A-3EE7-861E-B598DE6E360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078ED3-344F-4EBC-A0E9-35A1BDC58489}" type="slidenum">
              <a:rPr lang="en-US" altLang="en-US"/>
              <a:pPr eaLnBrk="1" hangingPunct="1"/>
              <a:t>14</a:t>
            </a:fld>
            <a:endParaRPr lang="en-US" altLang="en-US"/>
          </a:p>
        </p:txBody>
      </p:sp>
      <p:sp>
        <p:nvSpPr>
          <p:cNvPr id="54275" name="Rectangle 2">
            <a:extLst>
              <a:ext uri="{FF2B5EF4-FFF2-40B4-BE49-F238E27FC236}">
                <a16:creationId xmlns:a16="http://schemas.microsoft.com/office/drawing/2014/main" id="{E6FA01D1-B0D1-9AC4-9A9F-0A74CA02082A}"/>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2CC8CC18-14C3-E38D-9EEE-D3F1244B97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9. C last sentece of  para 1</a:t>
            </a:r>
          </a:p>
          <a:p>
            <a:pPr eaLnBrk="1" hangingPunct="1"/>
            <a:r>
              <a:rPr lang="en-US" altLang="en-US">
                <a:latin typeface="Arial" panose="020B0604020202020204" pitchFamily="34" charset="0"/>
              </a:rPr>
              <a:t>10. A. para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4D17E59F-D4C1-6A0B-91DD-A13F40D846D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71BDDC-849E-4B71-A02B-8205143B89E9}" type="slidenum">
              <a:rPr lang="en-US" altLang="en-US"/>
              <a:pPr eaLnBrk="1" hangingPunct="1"/>
              <a:t>15</a:t>
            </a:fld>
            <a:endParaRPr lang="en-US" altLang="en-US"/>
          </a:p>
        </p:txBody>
      </p:sp>
      <p:sp>
        <p:nvSpPr>
          <p:cNvPr id="55299" name="Rectangle 2">
            <a:extLst>
              <a:ext uri="{FF2B5EF4-FFF2-40B4-BE49-F238E27FC236}">
                <a16:creationId xmlns:a16="http://schemas.microsoft.com/office/drawing/2014/main" id="{57009FCF-F31F-892E-77CA-01087C3905E4}"/>
              </a:ext>
            </a:extLst>
          </p:cNvPr>
          <p:cNvSpPr>
            <a:spLocks noGrp="1" noRot="1" noChangeAspect="1" noChangeArrowheads="1" noTextEdit="1"/>
          </p:cNvSpPr>
          <p:nvPr>
            <p:ph type="sldImg"/>
          </p:nvPr>
        </p:nvSpPr>
        <p:spPr>
          <a:ln/>
        </p:spPr>
      </p:sp>
      <p:sp>
        <p:nvSpPr>
          <p:cNvPr id="55300" name="Rectangle 3">
            <a:extLst>
              <a:ext uri="{FF2B5EF4-FFF2-40B4-BE49-F238E27FC236}">
                <a16:creationId xmlns:a16="http://schemas.microsoft.com/office/drawing/2014/main" id="{3FB52899-AAD2-716A-CD86-FF5FDF02B2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9. C last sentece of  para 1</a:t>
            </a:r>
          </a:p>
          <a:p>
            <a:pPr eaLnBrk="1" hangingPunct="1"/>
            <a:r>
              <a:rPr lang="en-US" altLang="en-US">
                <a:latin typeface="Arial" panose="020B0604020202020204" pitchFamily="34" charset="0"/>
              </a:rPr>
              <a:t>10. A. para 2</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010F475D-1EDD-AFDF-C073-36609B60D94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BA9BD9-7CFC-407D-8C9F-05F592F4B1D4}" type="slidenum">
              <a:rPr lang="en-US" altLang="en-US"/>
              <a:pPr eaLnBrk="1" hangingPunct="1"/>
              <a:t>16</a:t>
            </a:fld>
            <a:endParaRPr lang="en-US" altLang="en-US"/>
          </a:p>
        </p:txBody>
      </p:sp>
      <p:sp>
        <p:nvSpPr>
          <p:cNvPr id="56323" name="Rectangle 2">
            <a:extLst>
              <a:ext uri="{FF2B5EF4-FFF2-40B4-BE49-F238E27FC236}">
                <a16:creationId xmlns:a16="http://schemas.microsoft.com/office/drawing/2014/main" id="{09CE7944-0511-DFB7-9DBA-40C6FEDA8B69}"/>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00E675DC-5100-C416-BEA8-1763905AA0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9. C last sentece of  para 1</a:t>
            </a:r>
          </a:p>
          <a:p>
            <a:pPr eaLnBrk="1" hangingPunct="1"/>
            <a:r>
              <a:rPr lang="en-US" altLang="en-US">
                <a:latin typeface="Arial" panose="020B0604020202020204" pitchFamily="34" charset="0"/>
              </a:rPr>
              <a:t>10. A. para 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9DD4F1BA-A33A-D99B-8EBB-5599A35693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BAB9CE-9545-45A6-8B0C-D4C1A8B220E4}" type="slidenum">
              <a:rPr lang="en-US" altLang="en-US"/>
              <a:pPr eaLnBrk="1" hangingPunct="1"/>
              <a:t>17</a:t>
            </a:fld>
            <a:endParaRPr lang="en-US" altLang="en-US"/>
          </a:p>
        </p:txBody>
      </p:sp>
      <p:sp>
        <p:nvSpPr>
          <p:cNvPr id="57347" name="Rectangle 2">
            <a:extLst>
              <a:ext uri="{FF2B5EF4-FFF2-40B4-BE49-F238E27FC236}">
                <a16:creationId xmlns:a16="http://schemas.microsoft.com/office/drawing/2014/main" id="{2BB36BA2-216E-ED09-2FDA-AFAFE506788B}"/>
              </a:ext>
            </a:extLst>
          </p:cNvPr>
          <p:cNvSpPr>
            <a:spLocks noGrp="1" noRot="1" noChangeAspect="1" noChangeArrowheads="1" noTextEdit="1"/>
          </p:cNvSpPr>
          <p:nvPr>
            <p:ph type="sldImg"/>
          </p:nvPr>
        </p:nvSpPr>
        <p:spPr>
          <a:ln/>
        </p:spPr>
      </p:sp>
      <p:sp>
        <p:nvSpPr>
          <p:cNvPr id="57348" name="Rectangle 3">
            <a:extLst>
              <a:ext uri="{FF2B5EF4-FFF2-40B4-BE49-F238E27FC236}">
                <a16:creationId xmlns:a16="http://schemas.microsoft.com/office/drawing/2014/main" id="{9A77DAF3-68F2-D791-46A9-99011CEC98E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11.  B</a:t>
            </a:r>
          </a:p>
          <a:p>
            <a:pPr eaLnBrk="1" hangingPunct="1"/>
            <a:r>
              <a:rPr lang="en-US" altLang="en-US">
                <a:latin typeface="Arial" panose="020B0604020202020204" pitchFamily="34" charset="0"/>
              </a:rPr>
              <a:t>12. C second the last</a:t>
            </a:r>
          </a:p>
          <a:p>
            <a:pPr eaLnBrk="1" hangingPunct="1"/>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C0135BFB-CB21-9866-3486-B8FC49478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E46A51-CA73-49FB-A9A4-EAA71CE81ABC}" type="slidenum">
              <a:rPr lang="en-US" altLang="en-US"/>
              <a:pPr eaLnBrk="1" hangingPunct="1"/>
              <a:t>18</a:t>
            </a:fld>
            <a:endParaRPr lang="en-US" altLang="en-US"/>
          </a:p>
        </p:txBody>
      </p:sp>
      <p:sp>
        <p:nvSpPr>
          <p:cNvPr id="58371" name="Rectangle 2">
            <a:extLst>
              <a:ext uri="{FF2B5EF4-FFF2-40B4-BE49-F238E27FC236}">
                <a16:creationId xmlns:a16="http://schemas.microsoft.com/office/drawing/2014/main" id="{E1790827-68E9-F337-B4B1-77F77D1D06C3}"/>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7F5859B8-4FB7-E43D-7F12-BBCA471099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11.  B</a:t>
            </a:r>
          </a:p>
          <a:p>
            <a:pPr eaLnBrk="1" hangingPunct="1"/>
            <a:r>
              <a:rPr lang="en-US" altLang="en-US">
                <a:latin typeface="Arial" panose="020B0604020202020204" pitchFamily="34" charset="0"/>
              </a:rPr>
              <a:t>12. C second the last</a:t>
            </a:r>
          </a:p>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A3B3794-40E5-CDF9-D9EC-0FAD3A725AD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E817CB6-88F2-4CAA-AF70-266EC93937A9}" type="slidenum">
              <a:rPr lang="en-US" altLang="en-US"/>
              <a:pPr eaLnBrk="1" hangingPunct="1"/>
              <a:t>19</a:t>
            </a:fld>
            <a:endParaRPr lang="en-US" altLang="en-US"/>
          </a:p>
        </p:txBody>
      </p:sp>
      <p:sp>
        <p:nvSpPr>
          <p:cNvPr id="59395" name="Rectangle 2">
            <a:extLst>
              <a:ext uri="{FF2B5EF4-FFF2-40B4-BE49-F238E27FC236}">
                <a16:creationId xmlns:a16="http://schemas.microsoft.com/office/drawing/2014/main" id="{9E65E157-E35F-B9B2-35C1-147A42B10259}"/>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B034B088-95A0-ADA8-4226-A4A8CA693FD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11.  B</a:t>
            </a:r>
          </a:p>
          <a:p>
            <a:pPr eaLnBrk="1" hangingPunct="1"/>
            <a:r>
              <a:rPr lang="en-US" altLang="en-US">
                <a:latin typeface="Arial" panose="020B0604020202020204" pitchFamily="34" charset="0"/>
              </a:rPr>
              <a:t>12. C second the last</a:t>
            </a:r>
          </a:p>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F298B59-CB56-07FC-E815-95FA8FEBF61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30988F-5537-437E-8DA1-147B3AC9B4E0}" type="slidenum">
              <a:rPr lang="en-US" altLang="en-US"/>
              <a:pPr eaLnBrk="1" hangingPunct="1"/>
              <a:t>20</a:t>
            </a:fld>
            <a:endParaRPr lang="en-US" altLang="en-US"/>
          </a:p>
        </p:txBody>
      </p:sp>
      <p:sp>
        <p:nvSpPr>
          <p:cNvPr id="60419" name="Rectangle 2">
            <a:extLst>
              <a:ext uri="{FF2B5EF4-FFF2-40B4-BE49-F238E27FC236}">
                <a16:creationId xmlns:a16="http://schemas.microsoft.com/office/drawing/2014/main" id="{2D0B95F6-F9BB-DACF-DC6F-EEECA76BA5E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887A2B19-1DDA-5524-6313-75EF3156938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11.  B</a:t>
            </a:r>
          </a:p>
          <a:p>
            <a:pPr eaLnBrk="1" hangingPunct="1"/>
            <a:r>
              <a:rPr lang="en-US" altLang="en-US">
                <a:latin typeface="Arial" panose="020B0604020202020204" pitchFamily="34" charset="0"/>
              </a:rPr>
              <a:t>12. C second the last</a:t>
            </a:r>
          </a:p>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DD3C39A7-A933-D2CD-87F8-0F695BA1A4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3C9455-A99F-4E68-9ED0-08C9713C7B30}" type="slidenum">
              <a:rPr lang="en-US" altLang="en-US"/>
              <a:pPr eaLnBrk="1" hangingPunct="1"/>
              <a:t>3</a:t>
            </a:fld>
            <a:endParaRPr lang="en-US" altLang="en-US"/>
          </a:p>
        </p:txBody>
      </p:sp>
      <p:sp>
        <p:nvSpPr>
          <p:cNvPr id="43011" name="Rectangle 2">
            <a:extLst>
              <a:ext uri="{FF2B5EF4-FFF2-40B4-BE49-F238E27FC236}">
                <a16:creationId xmlns:a16="http://schemas.microsoft.com/office/drawing/2014/main" id="{33150618-DBCA-1A80-64C4-2F7540642FB4}"/>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2D5E1F14-6C3A-46AB-31D3-7A52608A491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 at para 1Preheat at 400 – at para 2 350</a:t>
            </a:r>
          </a:p>
          <a:p>
            <a:pPr eaLnBrk="1" hangingPunct="1"/>
            <a:r>
              <a:rPr lang="en-US" altLang="en-US">
                <a:latin typeface="Arial" panose="020B0604020202020204" pitchFamily="34" charset="0"/>
              </a:rPr>
              <a:t>2. C. para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B05197EC-CD9E-13E6-D618-AF4D7BF0F7A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B26FE51-5B5D-4794-AD38-43498CA052C4}" type="slidenum">
              <a:rPr lang="en-US" altLang="en-US"/>
              <a:pPr eaLnBrk="1" hangingPunct="1"/>
              <a:t>21</a:t>
            </a:fld>
            <a:endParaRPr lang="en-US" altLang="en-US"/>
          </a:p>
        </p:txBody>
      </p:sp>
      <p:sp>
        <p:nvSpPr>
          <p:cNvPr id="61443" name="Rectangle 2">
            <a:extLst>
              <a:ext uri="{FF2B5EF4-FFF2-40B4-BE49-F238E27FC236}">
                <a16:creationId xmlns:a16="http://schemas.microsoft.com/office/drawing/2014/main" id="{2BFEB688-DCAD-2BC9-1168-86C2292D001E}"/>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32D7468C-150A-ACFB-A3A9-8304AFFD70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13. B</a:t>
            </a:r>
          </a:p>
          <a:p>
            <a:pPr eaLnBrk="1" hangingPunct="1"/>
            <a:r>
              <a:rPr lang="en-US" altLang="en-US">
                <a:latin typeface="Arial" panose="020B0604020202020204" pitchFamily="34" charset="0"/>
              </a:rPr>
              <a:t>14. D</a:t>
            </a:r>
          </a:p>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6FAE29F-9ED8-7BE1-3268-E5ADEC71EA5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45E90B-28DF-4EA2-99DE-4FD69F30C2F2}" type="slidenum">
              <a:rPr lang="en-US" altLang="en-US"/>
              <a:pPr eaLnBrk="1" hangingPunct="1"/>
              <a:t>22</a:t>
            </a:fld>
            <a:endParaRPr lang="en-US" altLang="en-US"/>
          </a:p>
        </p:txBody>
      </p:sp>
      <p:sp>
        <p:nvSpPr>
          <p:cNvPr id="62467" name="Rectangle 2">
            <a:extLst>
              <a:ext uri="{FF2B5EF4-FFF2-40B4-BE49-F238E27FC236}">
                <a16:creationId xmlns:a16="http://schemas.microsoft.com/office/drawing/2014/main" id="{52563684-D8DE-8AD8-85C2-2E0EC2C7697A}"/>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CA3A753E-87A1-9CED-42C0-A3783570F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13. B</a:t>
            </a:r>
          </a:p>
          <a:p>
            <a:pPr eaLnBrk="1" hangingPunct="1"/>
            <a:r>
              <a:rPr lang="en-US" altLang="en-US">
                <a:latin typeface="Arial" panose="020B0604020202020204" pitchFamily="34" charset="0"/>
              </a:rPr>
              <a:t>14. D</a:t>
            </a:r>
          </a:p>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8FE94654-21F0-6111-A105-F758C5DAB37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AB79FE-0907-40FF-ACC1-94428D7E0522}" type="slidenum">
              <a:rPr lang="en-US" altLang="en-US"/>
              <a:pPr eaLnBrk="1" hangingPunct="1"/>
              <a:t>23</a:t>
            </a:fld>
            <a:endParaRPr lang="en-US" altLang="en-US"/>
          </a:p>
        </p:txBody>
      </p:sp>
      <p:sp>
        <p:nvSpPr>
          <p:cNvPr id="63491" name="Rectangle 2">
            <a:extLst>
              <a:ext uri="{FF2B5EF4-FFF2-40B4-BE49-F238E27FC236}">
                <a16:creationId xmlns:a16="http://schemas.microsoft.com/office/drawing/2014/main" id="{2E5C2EC9-91A1-649F-D072-C4B916CC6747}"/>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01C11014-E06A-60F7-0693-2E2F2658E1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13. B</a:t>
            </a:r>
          </a:p>
          <a:p>
            <a:pPr eaLnBrk="1" hangingPunct="1"/>
            <a:r>
              <a:rPr lang="en-US" altLang="en-US">
                <a:latin typeface="Arial" panose="020B0604020202020204" pitchFamily="34" charset="0"/>
              </a:rPr>
              <a:t>14. D</a:t>
            </a:r>
          </a:p>
          <a:p>
            <a:pPr eaLnBrk="1" hangingPunct="1"/>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D850769-3758-780D-0522-F2812AB1A49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CB905D8-CDCE-4FAA-BCB8-D472CAB3E16E}" type="slidenum">
              <a:rPr lang="en-US" altLang="en-US"/>
              <a:pPr eaLnBrk="1" hangingPunct="1"/>
              <a:t>24</a:t>
            </a:fld>
            <a:endParaRPr lang="en-US" altLang="en-US"/>
          </a:p>
        </p:txBody>
      </p:sp>
      <p:sp>
        <p:nvSpPr>
          <p:cNvPr id="64515" name="Rectangle 2">
            <a:extLst>
              <a:ext uri="{FF2B5EF4-FFF2-40B4-BE49-F238E27FC236}">
                <a16:creationId xmlns:a16="http://schemas.microsoft.com/office/drawing/2014/main" id="{FA0D8465-D26A-03DC-6F03-256AD92F93CF}"/>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F47F9B1D-7268-22B2-FF2B-493030B756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2FE71691-F23C-0843-B9BA-A3B336959BF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5BE853D-E0B5-48BB-987F-BE1A70DF7803}" type="slidenum">
              <a:rPr lang="en-US" altLang="en-US"/>
              <a:pPr eaLnBrk="1" hangingPunct="1"/>
              <a:t>25</a:t>
            </a:fld>
            <a:endParaRPr lang="en-US" altLang="en-US"/>
          </a:p>
        </p:txBody>
      </p:sp>
      <p:sp>
        <p:nvSpPr>
          <p:cNvPr id="65539" name="Rectangle 2">
            <a:extLst>
              <a:ext uri="{FF2B5EF4-FFF2-40B4-BE49-F238E27FC236}">
                <a16:creationId xmlns:a16="http://schemas.microsoft.com/office/drawing/2014/main" id="{3E4B1589-DCDC-21A8-8EC1-378CBED62B48}"/>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FD3DFD9F-7BCF-4D45-938B-DA284A364E5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FFAA836F-A8B4-CAB4-58D4-8A026F6494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76409E-385D-499B-AA32-B2808EA38C53}" type="slidenum">
              <a:rPr lang="en-US" altLang="en-US"/>
              <a:pPr eaLnBrk="1" hangingPunct="1"/>
              <a:t>26</a:t>
            </a:fld>
            <a:endParaRPr lang="en-US" altLang="en-US"/>
          </a:p>
        </p:txBody>
      </p:sp>
      <p:sp>
        <p:nvSpPr>
          <p:cNvPr id="66563" name="Rectangle 2">
            <a:extLst>
              <a:ext uri="{FF2B5EF4-FFF2-40B4-BE49-F238E27FC236}">
                <a16:creationId xmlns:a16="http://schemas.microsoft.com/office/drawing/2014/main" id="{3A06DC64-41A6-328C-CC3A-7861F5B1104E}"/>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54B2EB76-AFA3-2CE2-0734-51411D50C4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16. A</a:t>
            </a:r>
          </a:p>
          <a:p>
            <a:pPr eaLnBrk="1" hangingPunct="1"/>
            <a:r>
              <a:rPr lang="en-US" altLang="en-US">
                <a:latin typeface="Arial" panose="020B0604020202020204" pitchFamily="34" charset="0"/>
              </a:rPr>
              <a:t>17.D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C5C4A517-1263-EC96-7601-0B3BB416262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64DADC8-BC7F-416D-9988-5080CF02AE4C}" type="slidenum">
              <a:rPr lang="en-US" altLang="en-US"/>
              <a:pPr eaLnBrk="1" hangingPunct="1"/>
              <a:t>27</a:t>
            </a:fld>
            <a:endParaRPr lang="en-US" altLang="en-US"/>
          </a:p>
        </p:txBody>
      </p:sp>
      <p:sp>
        <p:nvSpPr>
          <p:cNvPr id="67587" name="Rectangle 2">
            <a:extLst>
              <a:ext uri="{FF2B5EF4-FFF2-40B4-BE49-F238E27FC236}">
                <a16:creationId xmlns:a16="http://schemas.microsoft.com/office/drawing/2014/main" id="{6CAA9E32-502C-5FDC-D42A-69E03E4EE2B4}"/>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3FD7E76A-0133-35D4-F22B-0163786C68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98995F9-6784-6FE6-46A7-C5C54AC8DA6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03B0C3B-0D5A-44DC-A1A5-F44F4DECC78C}" type="slidenum">
              <a:rPr lang="en-US" altLang="en-US"/>
              <a:pPr eaLnBrk="1" hangingPunct="1"/>
              <a:t>28</a:t>
            </a:fld>
            <a:endParaRPr lang="en-US" altLang="en-US"/>
          </a:p>
        </p:txBody>
      </p:sp>
      <p:sp>
        <p:nvSpPr>
          <p:cNvPr id="68611" name="Rectangle 2">
            <a:extLst>
              <a:ext uri="{FF2B5EF4-FFF2-40B4-BE49-F238E27FC236}">
                <a16:creationId xmlns:a16="http://schemas.microsoft.com/office/drawing/2014/main" id="{ABEE1BE8-EC2D-8A97-EDE3-6FD10D2411A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B81D34B4-CA1B-B432-48B1-2A5B70180DA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16. A</a:t>
            </a:r>
          </a:p>
          <a:p>
            <a:pPr eaLnBrk="1" hangingPunct="1"/>
            <a:r>
              <a:rPr lang="en-US" altLang="en-US">
                <a:latin typeface="Arial" panose="020B0604020202020204" pitchFamily="34" charset="0"/>
              </a:rPr>
              <a:t>17.D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9A1BD4C0-1983-1B6B-C9DF-A6E9331D5F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AABC5C-289C-400F-B78E-7769F70C812F}" type="slidenum">
              <a:rPr lang="en-US" altLang="en-US"/>
              <a:pPr eaLnBrk="1" hangingPunct="1"/>
              <a:t>29</a:t>
            </a:fld>
            <a:endParaRPr lang="en-US" altLang="en-US"/>
          </a:p>
        </p:txBody>
      </p:sp>
      <p:sp>
        <p:nvSpPr>
          <p:cNvPr id="69635" name="Rectangle 2">
            <a:extLst>
              <a:ext uri="{FF2B5EF4-FFF2-40B4-BE49-F238E27FC236}">
                <a16:creationId xmlns:a16="http://schemas.microsoft.com/office/drawing/2014/main" id="{DB5EA51E-40D7-0280-2F49-305E8A82F6ED}"/>
              </a:ext>
            </a:extLst>
          </p:cNvPr>
          <p:cNvSpPr>
            <a:spLocks noGrp="1" noRot="1" noChangeAspect="1" noChangeArrowheads="1" noTextEdit="1"/>
          </p:cNvSpPr>
          <p:nvPr>
            <p:ph type="sldImg"/>
          </p:nvPr>
        </p:nvSpPr>
        <p:spPr>
          <a:ln/>
        </p:spPr>
      </p:sp>
      <p:sp>
        <p:nvSpPr>
          <p:cNvPr id="69636" name="Rectangle 3">
            <a:extLst>
              <a:ext uri="{FF2B5EF4-FFF2-40B4-BE49-F238E27FC236}">
                <a16:creationId xmlns:a16="http://schemas.microsoft.com/office/drawing/2014/main" id="{0F659F97-42C3-3430-3371-B80468B11A0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C1B2D0D-9FED-EC8A-F093-A7484A4DBC5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905F13-89A4-437B-927D-B8CACE3B0C0F}" type="slidenum">
              <a:rPr lang="en-US" altLang="en-US"/>
              <a:pPr eaLnBrk="1" hangingPunct="1"/>
              <a:t>30</a:t>
            </a:fld>
            <a:endParaRPr lang="en-US" altLang="en-US"/>
          </a:p>
        </p:txBody>
      </p:sp>
      <p:sp>
        <p:nvSpPr>
          <p:cNvPr id="70659" name="Rectangle 2">
            <a:extLst>
              <a:ext uri="{FF2B5EF4-FFF2-40B4-BE49-F238E27FC236}">
                <a16:creationId xmlns:a16="http://schemas.microsoft.com/office/drawing/2014/main" id="{9CB689C8-D66B-BA94-44B9-8672B85C787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A663582-48EC-CCEF-0661-879D8F482C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18. A</a:t>
            </a:r>
          </a:p>
          <a:p>
            <a:pPr eaLnBrk="1" hangingPunct="1"/>
            <a:r>
              <a:rPr lang="en-US" altLang="en-US">
                <a:latin typeface="Arial" panose="020B0604020202020204" pitchFamily="34" charset="0"/>
              </a:rPr>
              <a:t>19. B  (NISSA SAMA) – For me “an alien” it is not very clear the options for this question. It is not speciefied anywhere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BEBB3E63-34D2-375E-3635-AA10892FF8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68EB57-09EC-42ED-847A-C79BB5AA44D3}" type="slidenum">
              <a:rPr lang="en-US" altLang="en-US"/>
              <a:pPr eaLnBrk="1" hangingPunct="1"/>
              <a:t>4</a:t>
            </a:fld>
            <a:endParaRPr lang="en-US" altLang="en-US"/>
          </a:p>
        </p:txBody>
      </p:sp>
      <p:sp>
        <p:nvSpPr>
          <p:cNvPr id="44035" name="Rectangle 2">
            <a:extLst>
              <a:ext uri="{FF2B5EF4-FFF2-40B4-BE49-F238E27FC236}">
                <a16:creationId xmlns:a16="http://schemas.microsoft.com/office/drawing/2014/main" id="{7CD42F24-E39E-523C-1569-24BA73241567}"/>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77752C8E-A11A-9114-7427-BCD13458D2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 at para 1Preheat at 400 – at para 2 350</a:t>
            </a:r>
          </a:p>
          <a:p>
            <a:pPr eaLnBrk="1" hangingPunct="1"/>
            <a:r>
              <a:rPr lang="en-US" altLang="en-US">
                <a:latin typeface="Arial" panose="020B0604020202020204" pitchFamily="34" charset="0"/>
              </a:rPr>
              <a:t>2. C. para 2</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37CDED9C-AD1E-CFA7-E64F-B0360DB25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460B37-F265-4BBE-A529-236B9A88E122}" type="slidenum">
              <a:rPr lang="en-US" altLang="en-US"/>
              <a:pPr eaLnBrk="1" hangingPunct="1"/>
              <a:t>31</a:t>
            </a:fld>
            <a:endParaRPr lang="en-US" altLang="en-US"/>
          </a:p>
        </p:txBody>
      </p:sp>
      <p:sp>
        <p:nvSpPr>
          <p:cNvPr id="71683" name="Rectangle 2">
            <a:extLst>
              <a:ext uri="{FF2B5EF4-FFF2-40B4-BE49-F238E27FC236}">
                <a16:creationId xmlns:a16="http://schemas.microsoft.com/office/drawing/2014/main" id="{406E2FB1-20CC-615F-D78A-8E850C1624B6}"/>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1355EEB9-6104-1FCE-E388-DEB1A85734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0EA7159-27C9-46DA-82AE-FC2D508D6DC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06A97B1-27A4-4FC7-9118-596B537C1088}" type="slidenum">
              <a:rPr lang="en-US" altLang="en-US"/>
              <a:pPr eaLnBrk="1" hangingPunct="1"/>
              <a:t>32</a:t>
            </a:fld>
            <a:endParaRPr lang="en-US" altLang="en-US"/>
          </a:p>
        </p:txBody>
      </p:sp>
      <p:sp>
        <p:nvSpPr>
          <p:cNvPr id="72707" name="Rectangle 2">
            <a:extLst>
              <a:ext uri="{FF2B5EF4-FFF2-40B4-BE49-F238E27FC236}">
                <a16:creationId xmlns:a16="http://schemas.microsoft.com/office/drawing/2014/main" id="{819B00AE-92A0-47F4-7029-548D8B21B628}"/>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9E933733-F1F0-C899-DAE2-75B958D7A0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87D2C65C-CDAD-2FB2-9E06-E964FE14984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C5F1D5B-3CA4-4039-9591-CCC42ED95D05}" type="slidenum">
              <a:rPr lang="en-US" altLang="en-US"/>
              <a:pPr eaLnBrk="1" hangingPunct="1"/>
              <a:t>33</a:t>
            </a:fld>
            <a:endParaRPr lang="en-US" altLang="en-US"/>
          </a:p>
        </p:txBody>
      </p:sp>
      <p:sp>
        <p:nvSpPr>
          <p:cNvPr id="73731" name="Rectangle 2">
            <a:extLst>
              <a:ext uri="{FF2B5EF4-FFF2-40B4-BE49-F238E27FC236}">
                <a16:creationId xmlns:a16="http://schemas.microsoft.com/office/drawing/2014/main" id="{E9F950F7-1F1F-4947-EA6F-014A255183A6}"/>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699CE0C7-3A93-B1ED-6D3C-FDEED92665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20. B</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F169BCA-E6F7-2A0C-B03B-C6B2D2FF27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3D144D-1DBB-4D9B-97E9-C4F02D58642C}" type="slidenum">
              <a:rPr lang="en-US" altLang="en-US"/>
              <a:pPr eaLnBrk="1" hangingPunct="1"/>
              <a:t>34</a:t>
            </a:fld>
            <a:endParaRPr lang="en-US" altLang="en-US"/>
          </a:p>
        </p:txBody>
      </p:sp>
      <p:sp>
        <p:nvSpPr>
          <p:cNvPr id="74755" name="Rectangle 2">
            <a:extLst>
              <a:ext uri="{FF2B5EF4-FFF2-40B4-BE49-F238E27FC236}">
                <a16:creationId xmlns:a16="http://schemas.microsoft.com/office/drawing/2014/main" id="{6658E9F8-E923-E31F-6531-B04D4D7A1718}"/>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CAD5907-2052-D72F-DFD7-37A87453D8C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173B5FFB-59C3-7B9D-0E4F-11DC8A2000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D965592-BF75-49D9-AF98-1AC142B86002}" type="slidenum">
              <a:rPr lang="en-US" altLang="en-US"/>
              <a:pPr eaLnBrk="1" hangingPunct="1"/>
              <a:t>35</a:t>
            </a:fld>
            <a:endParaRPr lang="en-US" altLang="en-US"/>
          </a:p>
        </p:txBody>
      </p:sp>
      <p:sp>
        <p:nvSpPr>
          <p:cNvPr id="75779" name="Rectangle 2">
            <a:extLst>
              <a:ext uri="{FF2B5EF4-FFF2-40B4-BE49-F238E27FC236}">
                <a16:creationId xmlns:a16="http://schemas.microsoft.com/office/drawing/2014/main" id="{42752A7E-4F19-EDBE-2108-7A4F51DFE46C}"/>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BC2DE34E-7BD0-FD9D-DA0D-2D4B12D148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 at para 1Preheat at 400 – at para 2 350</a:t>
            </a:r>
          </a:p>
          <a:p>
            <a:pPr eaLnBrk="1" hangingPunct="1"/>
            <a:r>
              <a:rPr lang="en-US" altLang="en-US">
                <a:latin typeface="Arial" panose="020B0604020202020204" pitchFamily="34" charset="0"/>
              </a:rPr>
              <a:t>2. C. para 2</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36D6D790-758A-9CD8-25D2-73BFF7614E7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E9F58ED-37E0-406A-B11E-796ACF2FAB97}" type="slidenum">
              <a:rPr lang="en-US" altLang="en-US"/>
              <a:pPr eaLnBrk="1" hangingPunct="1"/>
              <a:t>36</a:t>
            </a:fld>
            <a:endParaRPr lang="en-US" altLang="en-US"/>
          </a:p>
        </p:txBody>
      </p:sp>
      <p:sp>
        <p:nvSpPr>
          <p:cNvPr id="76803" name="Rectangle 2">
            <a:extLst>
              <a:ext uri="{FF2B5EF4-FFF2-40B4-BE49-F238E27FC236}">
                <a16:creationId xmlns:a16="http://schemas.microsoft.com/office/drawing/2014/main" id="{F33D7727-1514-5AF0-CCA2-EE65896924E0}"/>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C4626C2D-4659-F99A-2C01-2314DCC754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 at para 1Preheat at 400 – at para 2 350</a:t>
            </a:r>
          </a:p>
          <a:p>
            <a:pPr eaLnBrk="1" hangingPunct="1"/>
            <a:r>
              <a:rPr lang="en-US" altLang="en-US">
                <a:latin typeface="Arial" panose="020B0604020202020204" pitchFamily="34" charset="0"/>
              </a:rPr>
              <a:t>2. C. para 2</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CEC7386-4DB3-64D2-A48B-2CDDC1B453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2CBE47D-6512-45C7-B356-863846053258}" type="slidenum">
              <a:rPr lang="en-US" altLang="en-US"/>
              <a:pPr eaLnBrk="1" hangingPunct="1"/>
              <a:t>5</a:t>
            </a:fld>
            <a:endParaRPr lang="en-US" altLang="en-US"/>
          </a:p>
        </p:txBody>
      </p:sp>
      <p:sp>
        <p:nvSpPr>
          <p:cNvPr id="45059" name="Rectangle 2">
            <a:extLst>
              <a:ext uri="{FF2B5EF4-FFF2-40B4-BE49-F238E27FC236}">
                <a16:creationId xmlns:a16="http://schemas.microsoft.com/office/drawing/2014/main" id="{C70A8A8A-EA7F-510A-0D1F-2F6DB95B956D}"/>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B0A2ACAE-9A4A-83BA-0DE2-EA544DAA01F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3. D  1-3 sentence para 1 ---  sentence 1 para 2</a:t>
            </a:r>
          </a:p>
          <a:p>
            <a:pPr eaLnBrk="1" hangingPunct="1"/>
            <a:r>
              <a:rPr lang="en-US" altLang="en-US">
                <a:latin typeface="Arial" panose="020B0604020202020204" pitchFamily="34" charset="0"/>
              </a:rPr>
              <a:t>4. B  starting PTO sentence 3 para 1</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7CE4384B-3FEE-9993-03D1-8C13BD863EE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F7BD536-12D3-47EA-96B0-E27CD3558FF6}" type="slidenum">
              <a:rPr lang="en-US" altLang="en-US"/>
              <a:pPr eaLnBrk="1" hangingPunct="1"/>
              <a:t>6</a:t>
            </a:fld>
            <a:endParaRPr lang="en-US" altLang="en-US"/>
          </a:p>
        </p:txBody>
      </p:sp>
      <p:sp>
        <p:nvSpPr>
          <p:cNvPr id="46083" name="Rectangle 2">
            <a:extLst>
              <a:ext uri="{FF2B5EF4-FFF2-40B4-BE49-F238E27FC236}">
                <a16:creationId xmlns:a16="http://schemas.microsoft.com/office/drawing/2014/main" id="{DE9E68F9-6036-7D86-0063-548943B34167}"/>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BEE9C157-44D3-D0FC-CE0F-4ACE2505A97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 at para 1Preheat at 400 – at para 2 350</a:t>
            </a:r>
          </a:p>
          <a:p>
            <a:pPr eaLnBrk="1" hangingPunct="1"/>
            <a:r>
              <a:rPr lang="en-US" altLang="en-US">
                <a:latin typeface="Arial" panose="020B0604020202020204" pitchFamily="34" charset="0"/>
              </a:rPr>
              <a:t>2. C. para 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1218E05D-B005-AB6B-49B3-6D1DA40897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2B7C5C5-7F65-4F4E-B5C2-EE18AEAC497F}" type="slidenum">
              <a:rPr lang="en-US" altLang="en-US"/>
              <a:pPr eaLnBrk="1" hangingPunct="1"/>
              <a:t>7</a:t>
            </a:fld>
            <a:endParaRPr lang="en-US" altLang="en-US"/>
          </a:p>
        </p:txBody>
      </p:sp>
      <p:sp>
        <p:nvSpPr>
          <p:cNvPr id="47107" name="Rectangle 2">
            <a:extLst>
              <a:ext uri="{FF2B5EF4-FFF2-40B4-BE49-F238E27FC236}">
                <a16:creationId xmlns:a16="http://schemas.microsoft.com/office/drawing/2014/main" id="{22BB047C-53A5-0A52-3999-E9358C5036EE}"/>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89F0603D-ED8B-B79B-7753-3BAA815824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1. B at para 1Preheat at 400 – at para 2 350</a:t>
            </a:r>
          </a:p>
          <a:p>
            <a:pPr eaLnBrk="1" hangingPunct="1"/>
            <a:r>
              <a:rPr lang="en-US" altLang="en-US">
                <a:latin typeface="Arial" panose="020B0604020202020204" pitchFamily="34" charset="0"/>
              </a:rPr>
              <a:t>2. C. para 2</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494C2F7C-0F2D-9765-DEC0-C27EAA913F3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3669E5-5929-4284-8BD1-B723288F1011}" type="slidenum">
              <a:rPr lang="en-US" altLang="en-US"/>
              <a:pPr eaLnBrk="1" hangingPunct="1"/>
              <a:t>8</a:t>
            </a:fld>
            <a:endParaRPr lang="en-US" altLang="en-US"/>
          </a:p>
        </p:txBody>
      </p:sp>
      <p:sp>
        <p:nvSpPr>
          <p:cNvPr id="48131" name="Rectangle 2">
            <a:extLst>
              <a:ext uri="{FF2B5EF4-FFF2-40B4-BE49-F238E27FC236}">
                <a16:creationId xmlns:a16="http://schemas.microsoft.com/office/drawing/2014/main" id="{B0F08B06-2C2B-7AED-4B61-2B02DFDCA33A}"/>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A14A9CB9-D330-8201-2EA3-987DCDC80C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5.B 1</a:t>
            </a:r>
            <a:r>
              <a:rPr lang="en-US" altLang="en-US" baseline="30000">
                <a:latin typeface="Arial" panose="020B0604020202020204" pitchFamily="34" charset="0"/>
              </a:rPr>
              <a:t>st</a:t>
            </a:r>
            <a:r>
              <a:rPr lang="en-US" altLang="en-US">
                <a:latin typeface="Arial" panose="020B0604020202020204" pitchFamily="34" charset="0"/>
              </a:rPr>
              <a:t> sentece</a:t>
            </a:r>
          </a:p>
          <a:p>
            <a:pPr eaLnBrk="1" hangingPunct="1"/>
            <a:r>
              <a:rPr lang="en-US" altLang="en-US">
                <a:latin typeface="Arial" panose="020B0604020202020204" pitchFamily="34" charset="0"/>
              </a:rPr>
              <a:t>6. C I’m suppoused all the way to the end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D02F411A-17E6-9AFF-8C0B-29499EFC271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83938E5-C112-4B13-AFF5-EFECB08C9918}" type="slidenum">
              <a:rPr lang="en-US" altLang="en-US"/>
              <a:pPr eaLnBrk="1" hangingPunct="1"/>
              <a:t>9</a:t>
            </a:fld>
            <a:endParaRPr lang="en-US" altLang="en-US"/>
          </a:p>
        </p:txBody>
      </p:sp>
      <p:sp>
        <p:nvSpPr>
          <p:cNvPr id="49155" name="Rectangle 2">
            <a:extLst>
              <a:ext uri="{FF2B5EF4-FFF2-40B4-BE49-F238E27FC236}">
                <a16:creationId xmlns:a16="http://schemas.microsoft.com/office/drawing/2014/main" id="{6DA06BF5-D28F-32F5-27E6-1766FAF10542}"/>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04B94FF6-8329-17C9-76C1-693F0CF08C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5.B 1</a:t>
            </a:r>
            <a:r>
              <a:rPr lang="en-US" altLang="en-US" baseline="30000">
                <a:latin typeface="Arial" panose="020B0604020202020204" pitchFamily="34" charset="0"/>
              </a:rPr>
              <a:t>st</a:t>
            </a:r>
            <a:r>
              <a:rPr lang="en-US" altLang="en-US">
                <a:latin typeface="Arial" panose="020B0604020202020204" pitchFamily="34" charset="0"/>
              </a:rPr>
              <a:t> sentece</a:t>
            </a:r>
          </a:p>
          <a:p>
            <a:pPr eaLnBrk="1" hangingPunct="1"/>
            <a:r>
              <a:rPr lang="en-US" altLang="en-US">
                <a:latin typeface="Arial" panose="020B0604020202020204" pitchFamily="34" charset="0"/>
              </a:rPr>
              <a:t>6. C I’m suppoused all the way to the end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BD43A147-570B-9546-6A6B-FC1A7F8419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7127719-7159-4B22-A550-37B8B8008C74}" type="slidenum">
              <a:rPr lang="en-US" altLang="en-US"/>
              <a:pPr eaLnBrk="1" hangingPunct="1"/>
              <a:t>10</a:t>
            </a:fld>
            <a:endParaRPr lang="en-US" altLang="en-US"/>
          </a:p>
        </p:txBody>
      </p:sp>
      <p:sp>
        <p:nvSpPr>
          <p:cNvPr id="50179" name="Rectangle 2">
            <a:extLst>
              <a:ext uri="{FF2B5EF4-FFF2-40B4-BE49-F238E27FC236}">
                <a16:creationId xmlns:a16="http://schemas.microsoft.com/office/drawing/2014/main" id="{5B92FE9E-B758-3344-5666-B759D211EFD0}"/>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307BC696-379F-5717-37E2-7D3544D2621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5.B 1</a:t>
            </a:r>
            <a:r>
              <a:rPr lang="en-US" altLang="en-US" baseline="30000">
                <a:latin typeface="Arial" panose="020B0604020202020204" pitchFamily="34" charset="0"/>
              </a:rPr>
              <a:t>st</a:t>
            </a:r>
            <a:r>
              <a:rPr lang="en-US" altLang="en-US">
                <a:latin typeface="Arial" panose="020B0604020202020204" pitchFamily="34" charset="0"/>
              </a:rPr>
              <a:t> sentece</a:t>
            </a:r>
          </a:p>
          <a:p>
            <a:pPr eaLnBrk="1" hangingPunct="1"/>
            <a:r>
              <a:rPr lang="en-US" altLang="en-US">
                <a:latin typeface="Arial" panose="020B0604020202020204" pitchFamily="34" charset="0"/>
              </a:rPr>
              <a:t>6. C I’m suppoused all the way to the end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0D20FC-40A4-6B15-D202-044EED29F4F1}"/>
              </a:ext>
            </a:extLst>
          </p:cNvPr>
          <p:cNvSpPr>
            <a:spLocks noGrp="1"/>
          </p:cNvSpPr>
          <p:nvPr>
            <p:ph type="dt" sz="half" idx="10"/>
          </p:nvPr>
        </p:nvSpPr>
        <p:spPr/>
        <p:txBody>
          <a:bodyPr/>
          <a:lstStyle>
            <a:lvl1pPr fontAlgn="base">
              <a:spcBef>
                <a:spcPct val="0"/>
              </a:spcBef>
              <a:spcAft>
                <a:spcPct val="0"/>
              </a:spcAft>
              <a:defRPr>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5C8C31BB-C234-BF73-1C26-7E2FEB55D363}"/>
              </a:ext>
            </a:extLst>
          </p:cNvPr>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r>
              <a:rPr lang="en-US"/>
              <a:t>English Language Studies Department www.seminolestate.edu/adult-ed/els/</a:t>
            </a:r>
          </a:p>
        </p:txBody>
      </p:sp>
      <p:sp>
        <p:nvSpPr>
          <p:cNvPr id="6" name="Slide Number Placeholder 5">
            <a:extLst>
              <a:ext uri="{FF2B5EF4-FFF2-40B4-BE49-F238E27FC236}">
                <a16:creationId xmlns:a16="http://schemas.microsoft.com/office/drawing/2014/main" id="{9D3DCABE-5354-5A24-5119-8A52EDA8AEDE}"/>
              </a:ext>
            </a:extLst>
          </p:cNvPr>
          <p:cNvSpPr>
            <a:spLocks noGrp="1"/>
          </p:cNvSpPr>
          <p:nvPr>
            <p:ph type="sldNum" sz="quarter" idx="12"/>
          </p:nvPr>
        </p:nvSpPr>
        <p:spPr/>
        <p:txBody>
          <a:bodyPr/>
          <a:lstStyle>
            <a:lvl1pPr>
              <a:defRPr>
                <a:latin typeface="Arial" panose="020B0604020202020204" pitchFamily="34" charset="0"/>
              </a:defRPr>
            </a:lvl1pPr>
          </a:lstStyle>
          <a:p>
            <a:fld id="{EAC2F641-8D3F-4B89-9CA6-5B07CD01012F}" type="slidenum">
              <a:rPr lang="en-US" altLang="en-US"/>
              <a:pPr/>
              <a:t>‹#›</a:t>
            </a:fld>
            <a:endParaRPr lang="en-US" altLang="en-US"/>
          </a:p>
        </p:txBody>
      </p:sp>
    </p:spTree>
    <p:extLst>
      <p:ext uri="{BB962C8B-B14F-4D97-AF65-F5344CB8AC3E}">
        <p14:creationId xmlns:p14="http://schemas.microsoft.com/office/powerpoint/2010/main" val="3634132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BAFF4CE-20C9-8FB8-A7AF-4E6B843B0D0F}"/>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4B7F414-9027-DADE-A748-FA07E970DE6D}"/>
              </a:ext>
            </a:extLst>
          </p:cNvPr>
          <p:cNvSpPr>
            <a:spLocks noGrp="1" noChangeArrowheads="1"/>
          </p:cNvSpPr>
          <p:nvPr>
            <p:ph type="ftr" sz="quarter" idx="11"/>
          </p:nvPr>
        </p:nvSpPr>
        <p:spPr/>
        <p:txBody>
          <a:bodyPr/>
          <a:lstStyle>
            <a:lvl1pPr>
              <a:defRPr/>
            </a:lvl1pPr>
          </a:lstStyle>
          <a:p>
            <a:pPr>
              <a:defRPr/>
            </a:pPr>
            <a:r>
              <a:rPr lang="en-US"/>
              <a:t>English Language Studies Department www.seminolestate.edu/adult-ed/els/</a:t>
            </a:r>
          </a:p>
        </p:txBody>
      </p:sp>
      <p:sp>
        <p:nvSpPr>
          <p:cNvPr id="4" name="Rectangle 6">
            <a:extLst>
              <a:ext uri="{FF2B5EF4-FFF2-40B4-BE49-F238E27FC236}">
                <a16:creationId xmlns:a16="http://schemas.microsoft.com/office/drawing/2014/main" id="{2B7CB3BC-F71D-AEA6-A1CD-85437626CA4A}"/>
              </a:ext>
            </a:extLst>
          </p:cNvPr>
          <p:cNvSpPr>
            <a:spLocks noGrp="1" noChangeArrowheads="1"/>
          </p:cNvSpPr>
          <p:nvPr>
            <p:ph type="sldNum" sz="quarter" idx="12"/>
          </p:nvPr>
        </p:nvSpPr>
        <p:spPr/>
        <p:txBody>
          <a:bodyPr/>
          <a:lstStyle>
            <a:lvl1pPr>
              <a:defRPr/>
            </a:lvl1pPr>
          </a:lstStyle>
          <a:p>
            <a:fld id="{24BFB70B-170F-4A07-AB09-E35453A758BC}" type="slidenum">
              <a:rPr lang="en-US" altLang="en-US"/>
              <a:pPr/>
              <a:t>‹#›</a:t>
            </a:fld>
            <a:endParaRPr lang="en-US" altLang="en-US"/>
          </a:p>
        </p:txBody>
      </p:sp>
    </p:spTree>
    <p:extLst>
      <p:ext uri="{BB962C8B-B14F-4D97-AF65-F5344CB8AC3E}">
        <p14:creationId xmlns:p14="http://schemas.microsoft.com/office/powerpoint/2010/main" val="54013748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850B2C2-A7DA-E4E7-F3BF-61E466DCDA17}"/>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AB9012A1-DCDA-05B9-381B-9AA8C363F21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886EE106-AC0E-F887-DBE3-33BEE6BA389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defRPr>
            </a:lvl1pPr>
          </a:lstStyle>
          <a:p>
            <a:pPr>
              <a:defRPr/>
            </a:pPr>
            <a:endParaRPr lang="en-US"/>
          </a:p>
        </p:txBody>
      </p:sp>
      <p:sp>
        <p:nvSpPr>
          <p:cNvPr id="5" name="Footer Placeholder 4">
            <a:extLst>
              <a:ext uri="{FF2B5EF4-FFF2-40B4-BE49-F238E27FC236}">
                <a16:creationId xmlns:a16="http://schemas.microsoft.com/office/drawing/2014/main" id="{DE8671C7-F9B8-40D6-5A13-D20902EFBE3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defRPr>
            </a:lvl1pPr>
          </a:lstStyle>
          <a:p>
            <a:pPr>
              <a:defRPr/>
            </a:pPr>
            <a:r>
              <a:rPr lang="en-US"/>
              <a:t>English Language Studies Department www.seminolestate.edu/adult-ed/els/</a:t>
            </a:r>
          </a:p>
        </p:txBody>
      </p:sp>
      <p:sp>
        <p:nvSpPr>
          <p:cNvPr id="6" name="Slide Number Placeholder 5">
            <a:extLst>
              <a:ext uri="{FF2B5EF4-FFF2-40B4-BE49-F238E27FC236}">
                <a16:creationId xmlns:a16="http://schemas.microsoft.com/office/drawing/2014/main" id="{B8F26B29-4635-CDF3-395C-2000BD55D29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D0C31BD-D922-4D92-94B3-4BADB5F5C12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13.xml"/><Relationship Id="rId4" Type="http://schemas.openxmlformats.org/officeDocument/2006/relationships/audio" Target="../media/audio2.wav"/></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16.xml"/><Relationship Id="rId4" Type="http://schemas.openxmlformats.org/officeDocument/2006/relationships/audio" Target="../media/audio2.wav"/></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audio" Target="../media/audio2.wav"/></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audio" Target="../media/audio2.wav"/><Relationship Id="rId4" Type="http://schemas.openxmlformats.org/officeDocument/2006/relationships/slide" Target="slide20.xml"/></Relationships>
</file>

<file path=ppt/slides/_rels/slide2.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image" Target="../media/image2.jpeg"/><Relationship Id="rId7"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4.wm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1.png"/><Relationship Id="rId7"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slide" Target="slide2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audio" Target="../media/audio2.wav"/><Relationship Id="rId4" Type="http://schemas.openxmlformats.org/officeDocument/2006/relationships/audio" Target="../media/audio1.wav"/></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slide" Target="slide29.xml"/><Relationship Id="rId4" Type="http://schemas.openxmlformats.org/officeDocument/2006/relationships/audio" Target="../media/audio1.wav"/></Relationships>
</file>

<file path=ppt/slides/_rels/slide2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wmf"/><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7" Type="http://schemas.openxmlformats.org/officeDocument/2006/relationships/slide" Target="slide32.xml"/><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wav"/><Relationship Id="rId4" Type="http://schemas.openxmlformats.org/officeDocument/2006/relationships/hyperlink" Target="http://www.everettclinic.com/Locations/locationcities/EverettLocations/Gunderson%20Bldg_.ashx?p=85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hyperlink" Target="http://www.everettclinic.com/Locations/locationcities/EverettLocations/Gunderson%20Bldg_.ashx?p=853" TargetMode="External"/><Relationship Id="rId4" Type="http://schemas.openxmlformats.org/officeDocument/2006/relationships/image" Target="../media/image18.wmf"/></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hyperlink" Target="http://www.everettclinic.com/Locations/locationcities/EverettLocations/Gunderson%20Bldg_.ashx?p=853" TargetMode="External"/><Relationship Id="rId4" Type="http://schemas.openxmlformats.org/officeDocument/2006/relationships/image" Target="../media/image18.wmf"/></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audio" Target="../media/audio2.wav"/></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audio" Target="../media/audio3.wav"/><Relationship Id="rId6" Type="http://schemas.openxmlformats.org/officeDocument/2006/relationships/image" Target="../media/image22.png"/><Relationship Id="rId5" Type="http://schemas.openxmlformats.org/officeDocument/2006/relationships/oleObject" Target="../embeddings/oleObject1.bin"/><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wmf"/><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slide" Target="slide7.xml"/><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slide" Target="slide10.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extBox 62">
            <a:extLst>
              <a:ext uri="{FF2B5EF4-FFF2-40B4-BE49-F238E27FC236}">
                <a16:creationId xmlns:a16="http://schemas.microsoft.com/office/drawing/2014/main" id="{9DFE6212-05CC-5E6B-B5C3-D455E52D6A79}"/>
              </a:ext>
            </a:extLst>
          </p:cNvPr>
          <p:cNvSpPr txBox="1">
            <a:spLocks noGrp="1" noChangeArrowheads="1"/>
          </p:cNvSpPr>
          <p:nvPr>
            <p:ph type="title" idx="4294967295"/>
          </p:nvPr>
        </p:nvSpPr>
        <p:spPr bwMode="auto">
          <a:xfrm>
            <a:off x="2868613" y="5210175"/>
            <a:ext cx="4194175" cy="36830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Click here to start the practice.</a:t>
            </a:r>
          </a:p>
        </p:txBody>
      </p:sp>
      <p:pic>
        <p:nvPicPr>
          <p:cNvPr id="5" name="Picture 4">
            <a:extLst>
              <a:ext uri="{FF2B5EF4-FFF2-40B4-BE49-F238E27FC236}">
                <a16:creationId xmlns:a16="http://schemas.microsoft.com/office/drawing/2014/main" id="{1DFC561B-4002-F5F7-9693-FE07DB4FFDA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88088"/>
            <a:ext cx="4636588" cy="1933834"/>
          </a:xfrm>
          <a:prstGeom prst="rect">
            <a:avLst/>
          </a:prstGeom>
          <a:ln>
            <a:noFill/>
          </a:ln>
          <a:effectLst>
            <a:softEdge rad="112500"/>
          </a:effectLst>
        </p:spPr>
      </p:pic>
      <p:sp>
        <p:nvSpPr>
          <p:cNvPr id="7" name="Rectangle 56">
            <a:extLst>
              <a:ext uri="{FF2B5EF4-FFF2-40B4-BE49-F238E27FC236}">
                <a16:creationId xmlns:a16="http://schemas.microsoft.com/office/drawing/2014/main" id="{B8C1A5CD-AC60-11A2-926C-A56009F30F88}"/>
              </a:ext>
            </a:extLst>
          </p:cNvPr>
          <p:cNvSpPr>
            <a:spLocks noChangeArrowheads="1"/>
          </p:cNvSpPr>
          <p:nvPr/>
        </p:nvSpPr>
        <p:spPr bwMode="auto">
          <a:xfrm>
            <a:off x="685800" y="2514600"/>
            <a:ext cx="8458200" cy="1600200"/>
          </a:xfrm>
          <a:prstGeom prst="rect">
            <a:avLst/>
          </a:prstGeom>
          <a:noFill/>
          <a:ln w="9525">
            <a:noFill/>
            <a:miter lim="800000"/>
            <a:headEnd/>
            <a:tailEnd/>
          </a:ln>
          <a:effectLst/>
        </p:spPr>
        <p:txBody>
          <a:bodyPr wrap="none" anchor="ctr"/>
          <a:lstStyle/>
          <a:p>
            <a:pPr algn="ctr" eaLnBrk="0" hangingPunct="0">
              <a:defRPr/>
            </a:pPr>
            <a:r>
              <a:rPr lang="en-US" sz="3600" b="1" i="1" dirty="0">
                <a:effectLst>
                  <a:outerShdw blurRad="38100" dist="38100" dir="2700000" algn="tl">
                    <a:srgbClr val="C0C0C0"/>
                  </a:outerShdw>
                </a:effectLst>
                <a:latin typeface="Arial" charset="0"/>
              </a:rPr>
              <a:t>Reading Practice for </a:t>
            </a:r>
            <a:br>
              <a:rPr lang="en-US" sz="3600" b="1" i="1" dirty="0">
                <a:effectLst>
                  <a:outerShdw blurRad="38100" dist="38100" dir="2700000" algn="tl">
                    <a:srgbClr val="C0C0C0"/>
                  </a:outerShdw>
                </a:effectLst>
                <a:latin typeface="Arial" charset="0"/>
              </a:rPr>
            </a:br>
            <a:r>
              <a:rPr lang="en-US" sz="3600" b="1" i="1" dirty="0">
                <a:effectLst>
                  <a:outerShdw blurRad="38100" dist="38100" dir="2700000" algn="tl">
                    <a:srgbClr val="C0C0C0"/>
                  </a:outerShdw>
                </a:effectLst>
                <a:latin typeface="Arial" charset="0"/>
              </a:rPr>
              <a:t>ESOL Advanced Students</a:t>
            </a:r>
          </a:p>
        </p:txBody>
      </p:sp>
      <p:sp>
        <p:nvSpPr>
          <p:cNvPr id="8" name="Action Button: Forward or Next 7">
            <a:hlinkClick r:id="" action="ppaction://hlinkshowjump?jump=nextslide" highlightClick="1"/>
            <a:extLst>
              <a:ext uri="{FF2B5EF4-FFF2-40B4-BE49-F238E27FC236}">
                <a16:creationId xmlns:a16="http://schemas.microsoft.com/office/drawing/2014/main" id="{0E29CBBF-FA8A-2D84-E1FC-BBBD27B4F2CB}"/>
              </a:ext>
              <a:ext uri="{C183D7F6-B498-43B3-948B-1728B52AA6E4}">
                <adec:decorative xmlns:adec="http://schemas.microsoft.com/office/drawing/2017/decorative" val="1"/>
              </a:ext>
            </a:extLst>
          </p:cNvPr>
          <p:cNvSpPr/>
          <p:nvPr/>
        </p:nvSpPr>
        <p:spPr>
          <a:xfrm>
            <a:off x="4262438" y="432435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Box 18">
            <a:extLst>
              <a:ext uri="{FF2B5EF4-FFF2-40B4-BE49-F238E27FC236}">
                <a16:creationId xmlns:a16="http://schemas.microsoft.com/office/drawing/2014/main" id="{D5B2CE17-C9E7-29B9-D98D-80310711016B}"/>
              </a:ext>
            </a:extLst>
          </p:cNvPr>
          <p:cNvSpPr txBox="1">
            <a:spLocks noGrp="1" noChangeArrowheads="1"/>
          </p:cNvSpPr>
          <p:nvPr>
            <p:ph type="title" idx="4294967295"/>
          </p:nvPr>
        </p:nvSpPr>
        <p:spPr bwMode="auto">
          <a:xfrm>
            <a:off x="3200400" y="57150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#7 and #8</a:t>
            </a:r>
          </a:p>
        </p:txBody>
      </p:sp>
      <p:grpSp>
        <p:nvGrpSpPr>
          <p:cNvPr id="13316" name="Group 29">
            <a:extLst>
              <a:ext uri="{FF2B5EF4-FFF2-40B4-BE49-F238E27FC236}">
                <a16:creationId xmlns:a16="http://schemas.microsoft.com/office/drawing/2014/main" id="{1EAC4876-B987-BA07-B2D0-64EC518B2BBA}"/>
              </a:ext>
              <a:ext uri="{C183D7F6-B498-43B3-948B-1728B52AA6E4}">
                <adec:decorative xmlns:adec="http://schemas.microsoft.com/office/drawing/2017/decorative" val="1"/>
              </a:ext>
            </a:extLst>
          </p:cNvPr>
          <p:cNvGrpSpPr>
            <a:grpSpLocks/>
          </p:cNvGrpSpPr>
          <p:nvPr/>
        </p:nvGrpSpPr>
        <p:grpSpPr bwMode="auto">
          <a:xfrm>
            <a:off x="381000" y="304800"/>
            <a:ext cx="8458200" cy="3262313"/>
            <a:chOff x="240" y="192"/>
            <a:chExt cx="5328" cy="1966"/>
          </a:xfrm>
        </p:grpSpPr>
        <p:pic>
          <p:nvPicPr>
            <p:cNvPr id="13324" name="Picture 28">
              <a:extLst>
                <a:ext uri="{FF2B5EF4-FFF2-40B4-BE49-F238E27FC236}">
                  <a16:creationId xmlns:a16="http://schemas.microsoft.com/office/drawing/2014/main" id="{2E2D3FBC-034A-BCFB-0923-F7B843B57166}"/>
                </a:ext>
              </a:extLst>
            </p:cNvPr>
            <p:cNvPicPr>
              <a:picLocks noChangeAspect="1" noChangeArrowheads="1"/>
            </p:cNvPicPr>
            <p:nvPr/>
          </p:nvPicPr>
          <p:blipFill>
            <a:blip r:embed="rId3">
              <a:lum bright="-30000" contrast="50000"/>
              <a:extLst>
                <a:ext uri="{28A0092B-C50C-407E-A947-70E740481C1C}">
                  <a14:useLocalDpi xmlns:a14="http://schemas.microsoft.com/office/drawing/2010/main" val="0"/>
                </a:ext>
              </a:extLst>
            </a:blip>
            <a:srcRect/>
            <a:stretch>
              <a:fillRect/>
            </a:stretch>
          </p:blipFill>
          <p:spPr bwMode="auto">
            <a:xfrm>
              <a:off x="240" y="192"/>
              <a:ext cx="5328"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5" name="Rectangle 2">
              <a:extLst>
                <a:ext uri="{FF2B5EF4-FFF2-40B4-BE49-F238E27FC236}">
                  <a16:creationId xmlns:a16="http://schemas.microsoft.com/office/drawing/2014/main" id="{16E725C3-663A-AB44-6D63-CC19F3B9E598}"/>
                </a:ext>
              </a:extLst>
            </p:cNvPr>
            <p:cNvSpPr>
              <a:spLocks noChangeArrowheads="1"/>
            </p:cNvSpPr>
            <p:nvPr/>
          </p:nvSpPr>
          <p:spPr bwMode="auto">
            <a:xfrm>
              <a:off x="240" y="192"/>
              <a:ext cx="5328" cy="19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26" name="Text Box 3">
              <a:extLst>
                <a:ext uri="{FF2B5EF4-FFF2-40B4-BE49-F238E27FC236}">
                  <a16:creationId xmlns:a16="http://schemas.microsoft.com/office/drawing/2014/main" id="{0CF9F324-2093-83AE-D591-A18E7AC638D4}"/>
                </a:ext>
              </a:extLst>
            </p:cNvPr>
            <p:cNvSpPr txBox="1">
              <a:spLocks noChangeArrowheads="1"/>
            </p:cNvSpPr>
            <p:nvPr/>
          </p:nvSpPr>
          <p:spPr bwMode="auto">
            <a:xfrm>
              <a:off x="1152" y="384"/>
              <a:ext cx="16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John Smith, smithj@becu.edu</a:t>
              </a:r>
            </a:p>
          </p:txBody>
        </p:sp>
        <p:sp>
          <p:nvSpPr>
            <p:cNvPr id="13327" name="Text Box 4">
              <a:extLst>
                <a:ext uri="{FF2B5EF4-FFF2-40B4-BE49-F238E27FC236}">
                  <a16:creationId xmlns:a16="http://schemas.microsoft.com/office/drawing/2014/main" id="{F8ECC7B0-4CD2-21E9-60E9-1BBF76C84EF0}"/>
                </a:ext>
              </a:extLst>
            </p:cNvPr>
            <p:cNvSpPr txBox="1">
              <a:spLocks noChangeArrowheads="1"/>
            </p:cNvSpPr>
            <p:nvPr/>
          </p:nvSpPr>
          <p:spPr bwMode="auto">
            <a:xfrm>
              <a:off x="384" y="1728"/>
              <a:ext cx="4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b="1"/>
            </a:p>
            <a:p>
              <a:pPr eaLnBrk="1" hangingPunct="1"/>
              <a:endParaRPr lang="en-US" altLang="en-US" sz="1200" b="1"/>
            </a:p>
          </p:txBody>
        </p:sp>
        <p:sp>
          <p:nvSpPr>
            <p:cNvPr id="13328" name="Rectangle 5">
              <a:extLst>
                <a:ext uri="{FF2B5EF4-FFF2-40B4-BE49-F238E27FC236}">
                  <a16:creationId xmlns:a16="http://schemas.microsoft.com/office/drawing/2014/main" id="{1F722C73-8034-EDE5-9224-D60A85BE7C31}"/>
                </a:ext>
              </a:extLst>
            </p:cNvPr>
            <p:cNvSpPr>
              <a:spLocks noChangeArrowheads="1"/>
            </p:cNvSpPr>
            <p:nvPr/>
          </p:nvSpPr>
          <p:spPr bwMode="auto">
            <a:xfrm>
              <a:off x="240" y="192"/>
              <a:ext cx="5328" cy="1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29" name="Text Box 17">
              <a:extLst>
                <a:ext uri="{FF2B5EF4-FFF2-40B4-BE49-F238E27FC236}">
                  <a16:creationId xmlns:a16="http://schemas.microsoft.com/office/drawing/2014/main" id="{7DE1C2A3-C166-D620-C3F0-CBAE04F86D1B}"/>
                </a:ext>
              </a:extLst>
            </p:cNvPr>
            <p:cNvSpPr txBox="1">
              <a:spLocks noChangeArrowheads="1"/>
            </p:cNvSpPr>
            <p:nvPr/>
          </p:nvSpPr>
          <p:spPr bwMode="auto">
            <a:xfrm>
              <a:off x="1152" y="595"/>
              <a:ext cx="15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Sam Green, greens@becu.edu</a:t>
              </a:r>
            </a:p>
          </p:txBody>
        </p:sp>
        <p:sp>
          <p:nvSpPr>
            <p:cNvPr id="13330" name="Rectangle 19">
              <a:extLst>
                <a:ext uri="{FF2B5EF4-FFF2-40B4-BE49-F238E27FC236}">
                  <a16:creationId xmlns:a16="http://schemas.microsoft.com/office/drawing/2014/main" id="{09C315DF-84F5-F95A-22F9-15859C5E8179}"/>
                </a:ext>
              </a:extLst>
            </p:cNvPr>
            <p:cNvSpPr>
              <a:spLocks noChangeArrowheads="1"/>
            </p:cNvSpPr>
            <p:nvPr/>
          </p:nvSpPr>
          <p:spPr bwMode="auto">
            <a:xfrm>
              <a:off x="720" y="28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31" name="Rectangle 22">
              <a:extLst>
                <a:ext uri="{FF2B5EF4-FFF2-40B4-BE49-F238E27FC236}">
                  <a16:creationId xmlns:a16="http://schemas.microsoft.com/office/drawing/2014/main" id="{3F253514-F982-407F-9583-DA76A988D0EB}"/>
                </a:ext>
              </a:extLst>
            </p:cNvPr>
            <p:cNvSpPr>
              <a:spLocks noChangeArrowheads="1"/>
            </p:cNvSpPr>
            <p:nvPr/>
          </p:nvSpPr>
          <p:spPr bwMode="auto">
            <a:xfrm>
              <a:off x="720" y="52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3332" name="Text Box 24">
              <a:extLst>
                <a:ext uri="{FF2B5EF4-FFF2-40B4-BE49-F238E27FC236}">
                  <a16:creationId xmlns:a16="http://schemas.microsoft.com/office/drawing/2014/main" id="{9F32B80C-75AC-5E8F-CBC5-83DA69341EB0}"/>
                </a:ext>
              </a:extLst>
            </p:cNvPr>
            <p:cNvSpPr txBox="1">
              <a:spLocks noChangeArrowheads="1"/>
            </p:cNvSpPr>
            <p:nvPr/>
          </p:nvSpPr>
          <p:spPr bwMode="auto">
            <a:xfrm>
              <a:off x="1152" y="787"/>
              <a:ext cx="27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Re: Conference reimbursement</a:t>
              </a:r>
            </a:p>
          </p:txBody>
        </p:sp>
        <p:sp>
          <p:nvSpPr>
            <p:cNvPr id="13333" name="Text Box 26">
              <a:extLst>
                <a:ext uri="{FF2B5EF4-FFF2-40B4-BE49-F238E27FC236}">
                  <a16:creationId xmlns:a16="http://schemas.microsoft.com/office/drawing/2014/main" id="{05C4F9D8-1E25-C5B4-BA2B-346CC94E89F1}"/>
                </a:ext>
              </a:extLst>
            </p:cNvPr>
            <p:cNvSpPr txBox="1">
              <a:spLocks noChangeArrowheads="1"/>
            </p:cNvSpPr>
            <p:nvPr/>
          </p:nvSpPr>
          <p:spPr bwMode="auto">
            <a:xfrm>
              <a:off x="624" y="1018"/>
              <a:ext cx="4512" cy="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John,</a:t>
              </a:r>
            </a:p>
            <a:p>
              <a:pPr eaLnBrk="1" hangingPunct="1">
                <a:spcBef>
                  <a:spcPct val="50000"/>
                </a:spcBef>
              </a:pPr>
              <a:r>
                <a:rPr lang="en-US" altLang="en-US" sz="1200" b="1"/>
                <a:t>Thanks for the information about the technology training conference next week. I’m looking forward to attending, but I have some questions about how to submit for travel pay. If I understand correctly, </a:t>
              </a:r>
              <a:r>
                <a:rPr lang="en-US" altLang="en-US" sz="1500" b="1">
                  <a:solidFill>
                    <a:srgbClr val="FF0000"/>
                  </a:solidFill>
                </a:rPr>
                <a:t>I’m supposed to personally pay for my hotel room and meals, and will then receive per diem reimbursement upon submitting a travel voucher to the accounting department</a:t>
              </a:r>
              <a:r>
                <a:rPr lang="en-US" altLang="en-US" sz="1100" b="1"/>
                <a:t>. </a:t>
              </a:r>
              <a:r>
                <a:rPr lang="en-US" altLang="en-US" sz="1200" b="1"/>
                <a:t>Is this correct? Thanks again for your help.</a:t>
              </a:r>
            </a:p>
            <a:p>
              <a:pPr eaLnBrk="1" hangingPunct="1">
                <a:spcBef>
                  <a:spcPct val="50000"/>
                </a:spcBef>
              </a:pPr>
              <a:r>
                <a:rPr lang="en-US" altLang="en-US" sz="1200" b="1"/>
                <a:t>Sam</a:t>
              </a:r>
            </a:p>
          </p:txBody>
        </p:sp>
      </p:grpSp>
      <p:pic>
        <p:nvPicPr>
          <p:cNvPr id="13317" name="Picture 30" descr="j0435241[1]">
            <a:extLst>
              <a:ext uri="{FF2B5EF4-FFF2-40B4-BE49-F238E27FC236}">
                <a16:creationId xmlns:a16="http://schemas.microsoft.com/office/drawing/2014/main" id="{06027324-2A2E-CDFE-D5A6-C789A2F4DF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995363"/>
            <a:ext cx="5461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20" name="Group 207">
            <a:extLst>
              <a:ext uri="{FF2B5EF4-FFF2-40B4-BE49-F238E27FC236}">
                <a16:creationId xmlns:a16="http://schemas.microsoft.com/office/drawing/2014/main" id="{EBB82BCE-448C-8C98-9B31-AC89156CA808}"/>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22" name="Rectangle 21">
              <a:extLst>
                <a:ext uri="{FF2B5EF4-FFF2-40B4-BE49-F238E27FC236}">
                  <a16:creationId xmlns:a16="http://schemas.microsoft.com/office/drawing/2014/main" id="{B8E9BEA5-3825-21E7-3D05-B54E3D595308}"/>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3323" name="Picture 2">
              <a:extLst>
                <a:ext uri="{FF2B5EF4-FFF2-40B4-BE49-F238E27FC236}">
                  <a16:creationId xmlns:a16="http://schemas.microsoft.com/office/drawing/2014/main" id="{23DD903B-45ED-5E78-F02C-7B78ED97D6D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Action Button: Forward or Next 19">
            <a:hlinkClick r:id="" action="ppaction://hlinkshowjump?jump=nextslide" highlightClick="1"/>
            <a:extLst>
              <a:ext uri="{FF2B5EF4-FFF2-40B4-BE49-F238E27FC236}">
                <a16:creationId xmlns:a16="http://schemas.microsoft.com/office/drawing/2014/main" id="{3BA54CFC-ECD3-93D6-8EB3-4B1B6CD9AF45}"/>
              </a:ext>
              <a:ext uri="{C183D7F6-B498-43B3-948B-1728B52AA6E4}">
                <adec:decorative xmlns:adec="http://schemas.microsoft.com/office/drawing/2017/decorative" val="1"/>
              </a:ext>
            </a:extLst>
          </p:cNvPr>
          <p:cNvSpPr/>
          <p:nvPr/>
        </p:nvSpPr>
        <p:spPr>
          <a:xfrm>
            <a:off x="4191000" y="4876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643A76B-297A-93F7-3E03-9A060427DE4C}"/>
              </a:ext>
            </a:extLst>
          </p:cNvPr>
          <p:cNvSpPr txBox="1">
            <a:spLocks noGrp="1"/>
          </p:cNvSpPr>
          <p:nvPr>
            <p:ph type="title" idx="4294967295"/>
          </p:nvPr>
        </p:nvSpPr>
        <p:spPr>
          <a:xfrm>
            <a:off x="3804249" y="6311917"/>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Questions 7 &amp; 8</a:t>
            </a:r>
          </a:p>
        </p:txBody>
      </p:sp>
      <p:sp>
        <p:nvSpPr>
          <p:cNvPr id="14339" name="Rectangle 2">
            <a:extLst>
              <a:ext uri="{FF2B5EF4-FFF2-40B4-BE49-F238E27FC236}">
                <a16:creationId xmlns:a16="http://schemas.microsoft.com/office/drawing/2014/main" id="{0E0E2522-C18B-62DC-4603-7E1F468FF954}"/>
              </a:ext>
              <a:ext uri="{C183D7F6-B498-43B3-948B-1728B52AA6E4}">
                <adec:decorative xmlns:adec="http://schemas.microsoft.com/office/drawing/2017/decorative" val="1"/>
              </a:ext>
            </a:extLst>
          </p:cNvPr>
          <p:cNvSpPr>
            <a:spLocks noChangeArrowheads="1"/>
          </p:cNvSpPr>
          <p:nvPr/>
        </p:nvSpPr>
        <p:spPr bwMode="auto">
          <a:xfrm>
            <a:off x="342900" y="130175"/>
            <a:ext cx="8572500" cy="3070225"/>
          </a:xfrm>
          <a:prstGeom prst="rect">
            <a:avLst/>
          </a:prstGeom>
          <a:noFill/>
          <a:ln w="57150">
            <a:solidFill>
              <a:srgbClr val="0066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1" name="Rectangle 5">
            <a:extLst>
              <a:ext uri="{FF2B5EF4-FFF2-40B4-BE49-F238E27FC236}">
                <a16:creationId xmlns:a16="http://schemas.microsoft.com/office/drawing/2014/main" id="{6676037F-8293-FC62-6305-82316B52B3CD}"/>
              </a:ext>
              <a:ext uri="{C183D7F6-B498-43B3-948B-1728B52AA6E4}">
                <adec:decorative xmlns:adec="http://schemas.microsoft.com/office/drawing/2017/decorative" val="1"/>
              </a:ext>
            </a:extLst>
          </p:cNvPr>
          <p:cNvSpPr>
            <a:spLocks noChangeArrowheads="1"/>
          </p:cNvSpPr>
          <p:nvPr/>
        </p:nvSpPr>
        <p:spPr bwMode="auto">
          <a:xfrm>
            <a:off x="381000" y="138113"/>
            <a:ext cx="8458200" cy="3048000"/>
          </a:xfrm>
          <a:prstGeom prst="rect">
            <a:avLst/>
          </a:prstGeom>
          <a:solidFill>
            <a:srgbClr val="FFFF99">
              <a:alpha val="98038"/>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31" name="Text Box 23">
            <a:extLst>
              <a:ext uri="{FF2B5EF4-FFF2-40B4-BE49-F238E27FC236}">
                <a16:creationId xmlns:a16="http://schemas.microsoft.com/office/drawing/2014/main" id="{9378D40B-9985-05C1-0DE1-D490FF445A11}"/>
              </a:ext>
            </a:extLst>
          </p:cNvPr>
          <p:cNvSpPr txBox="1">
            <a:spLocks noChangeArrowheads="1"/>
          </p:cNvSpPr>
          <p:nvPr/>
        </p:nvSpPr>
        <p:spPr bwMode="auto">
          <a:xfrm>
            <a:off x="1889125" y="174625"/>
            <a:ext cx="5276850" cy="366713"/>
          </a:xfrm>
          <a:prstGeom prst="rect">
            <a:avLst/>
          </a:prstGeom>
          <a:noFill/>
          <a:ln w="9525">
            <a:noFill/>
            <a:miter lim="800000"/>
            <a:headEnd/>
            <a:tailEnd/>
          </a:ln>
          <a:effectLst/>
        </p:spPr>
        <p:txBody>
          <a:bodyPr wrap="none">
            <a:spAutoFit/>
          </a:bodyPr>
          <a:lstStyle/>
          <a:p>
            <a:pPr>
              <a:defRPr/>
            </a:pPr>
            <a:r>
              <a:rPr lang="en-US" b="1" dirty="0">
                <a:effectLst>
                  <a:outerShdw blurRad="38100" dist="38100" dir="2700000" algn="tl">
                    <a:srgbClr val="C0C0C0"/>
                  </a:outerShdw>
                </a:effectLst>
                <a:latin typeface="Arial" charset="0"/>
              </a:rPr>
              <a:t>Bargain East Coast University Phone Directory</a:t>
            </a:r>
          </a:p>
        </p:txBody>
      </p:sp>
      <p:sp>
        <p:nvSpPr>
          <p:cNvPr id="14354" name="Text Box 24">
            <a:extLst>
              <a:ext uri="{FF2B5EF4-FFF2-40B4-BE49-F238E27FC236}">
                <a16:creationId xmlns:a16="http://schemas.microsoft.com/office/drawing/2014/main" id="{C62DAFDB-4FF1-CD3C-F18C-05C085676B6B}"/>
              </a:ext>
            </a:extLst>
          </p:cNvPr>
          <p:cNvSpPr txBox="1">
            <a:spLocks noChangeArrowheads="1"/>
          </p:cNvSpPr>
          <p:nvPr/>
        </p:nvSpPr>
        <p:spPr bwMode="auto">
          <a:xfrm>
            <a:off x="2362200" y="442913"/>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i="1"/>
              <a:t>If unable to connect to one of the following numbers or for additional questions, please dial 0 for the main operator</a:t>
            </a:r>
          </a:p>
        </p:txBody>
      </p:sp>
      <p:sp>
        <p:nvSpPr>
          <p:cNvPr id="14355" name="Text Box 25">
            <a:extLst>
              <a:ext uri="{FF2B5EF4-FFF2-40B4-BE49-F238E27FC236}">
                <a16:creationId xmlns:a16="http://schemas.microsoft.com/office/drawing/2014/main" id="{7D675862-726D-9704-8C44-20673BDAFFC2}"/>
              </a:ext>
            </a:extLst>
          </p:cNvPr>
          <p:cNvSpPr txBox="1">
            <a:spLocks noChangeArrowheads="1"/>
          </p:cNvSpPr>
          <p:nvPr/>
        </p:nvSpPr>
        <p:spPr bwMode="auto">
          <a:xfrm>
            <a:off x="381000" y="1052513"/>
            <a:ext cx="47561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Academic Counseling		555-1920</a:t>
            </a:r>
          </a:p>
          <a:p>
            <a:pPr eaLnBrk="1" hangingPunct="1"/>
            <a:r>
              <a:rPr lang="en-US" altLang="en-US" sz="1200" b="1"/>
              <a:t>Accounting			555-5862		</a:t>
            </a:r>
          </a:p>
          <a:p>
            <a:pPr eaLnBrk="1" hangingPunct="1"/>
            <a:r>
              <a:rPr lang="en-US" altLang="en-US" sz="1200" b="1"/>
              <a:t>Admissions			555-1993</a:t>
            </a:r>
          </a:p>
          <a:p>
            <a:pPr eaLnBrk="1" hangingPunct="1"/>
            <a:r>
              <a:rPr lang="en-US" altLang="en-US" sz="1200" b="1"/>
              <a:t>Bookstore			555-1751</a:t>
            </a:r>
          </a:p>
          <a:p>
            <a:pPr eaLnBrk="1" hangingPunct="1"/>
            <a:r>
              <a:rPr lang="en-US" altLang="en-US" sz="1200" b="1"/>
              <a:t>Cafeteria			555-1236</a:t>
            </a:r>
          </a:p>
          <a:p>
            <a:pPr eaLnBrk="1" hangingPunct="1"/>
            <a:r>
              <a:rPr lang="en-US" altLang="en-US" sz="1200" b="1"/>
              <a:t>Community Education		555-4578</a:t>
            </a:r>
          </a:p>
          <a:p>
            <a:pPr eaLnBrk="1" hangingPunct="1"/>
            <a:r>
              <a:rPr lang="en-US" altLang="en-US" sz="1200" b="1"/>
              <a:t>Distance Learning		555-9273</a:t>
            </a:r>
          </a:p>
          <a:p>
            <a:pPr eaLnBrk="1" hangingPunct="1"/>
            <a:r>
              <a:rPr lang="en-US" altLang="en-US" sz="1200" b="1"/>
              <a:t>Dean’s Office		555-7779</a:t>
            </a:r>
          </a:p>
          <a:p>
            <a:pPr eaLnBrk="1" hangingPunct="1"/>
            <a:r>
              <a:rPr lang="en-US" altLang="en-US" sz="1200" b="1"/>
              <a:t>Financial Aid		555-3334</a:t>
            </a:r>
          </a:p>
        </p:txBody>
      </p:sp>
      <p:sp>
        <p:nvSpPr>
          <p:cNvPr id="2" name="Text Box 26">
            <a:extLst>
              <a:ext uri="{FF2B5EF4-FFF2-40B4-BE49-F238E27FC236}">
                <a16:creationId xmlns:a16="http://schemas.microsoft.com/office/drawing/2014/main" id="{B61F5AE1-8EE6-1AE2-5D79-C60E544D13EF}"/>
              </a:ext>
            </a:extLst>
          </p:cNvPr>
          <p:cNvSpPr txBox="1">
            <a:spLocks noChangeArrowheads="1"/>
          </p:cNvSpPr>
          <p:nvPr/>
        </p:nvSpPr>
        <p:spPr bwMode="auto">
          <a:xfrm>
            <a:off x="4387850" y="1052513"/>
            <a:ext cx="4756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Human Resources		555-1118</a:t>
            </a:r>
          </a:p>
          <a:p>
            <a:pPr eaLnBrk="1" hangingPunct="1"/>
            <a:r>
              <a:rPr lang="en-US" altLang="en-US" sz="1200" b="1"/>
              <a:t>Library			555-5928		</a:t>
            </a:r>
          </a:p>
          <a:p>
            <a:pPr eaLnBrk="1" hangingPunct="1"/>
            <a:r>
              <a:rPr lang="en-US" altLang="en-US" sz="1200" b="1"/>
              <a:t>Maintenance		555-2000</a:t>
            </a:r>
          </a:p>
          <a:p>
            <a:pPr eaLnBrk="1" hangingPunct="1"/>
            <a:r>
              <a:rPr lang="en-US" altLang="en-US" sz="1200" b="1"/>
              <a:t>Occupational Counseling	555-7979</a:t>
            </a:r>
          </a:p>
          <a:p>
            <a:pPr eaLnBrk="1" hangingPunct="1"/>
            <a:r>
              <a:rPr lang="en-US" altLang="en-US" sz="1200" b="1"/>
              <a:t>Registrar’s Office		555-6465</a:t>
            </a:r>
          </a:p>
          <a:p>
            <a:pPr eaLnBrk="1" hangingPunct="1"/>
            <a:r>
              <a:rPr lang="en-US" altLang="en-US" sz="1200" b="1"/>
              <a:t>Sanitation Services		555-1822</a:t>
            </a:r>
          </a:p>
          <a:p>
            <a:pPr eaLnBrk="1" hangingPunct="1"/>
            <a:r>
              <a:rPr lang="en-US" altLang="en-US" sz="1200" b="1"/>
              <a:t>Vocational Education		555-9929</a:t>
            </a:r>
          </a:p>
          <a:p>
            <a:pPr eaLnBrk="1" hangingPunct="1"/>
            <a:r>
              <a:rPr lang="en-US" altLang="en-US" sz="1200" b="1"/>
              <a:t>		</a:t>
            </a:r>
          </a:p>
        </p:txBody>
      </p:sp>
      <p:sp>
        <p:nvSpPr>
          <p:cNvPr id="14343" name="Text Box 7">
            <a:extLst>
              <a:ext uri="{FF2B5EF4-FFF2-40B4-BE49-F238E27FC236}">
                <a16:creationId xmlns:a16="http://schemas.microsoft.com/office/drawing/2014/main" id="{2917B17F-8DB2-83B8-B5A4-8F973A8B91FF}"/>
              </a:ext>
            </a:extLst>
          </p:cNvPr>
          <p:cNvSpPr txBox="1">
            <a:spLocks noChangeArrowheads="1"/>
          </p:cNvSpPr>
          <p:nvPr/>
        </p:nvSpPr>
        <p:spPr bwMode="auto">
          <a:xfrm>
            <a:off x="914400" y="3281363"/>
            <a:ext cx="3714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7</a:t>
            </a:r>
            <a:r>
              <a:rPr lang="en-US" sz="1600" b="1" dirty="0"/>
              <a:t>.</a:t>
            </a:r>
            <a:r>
              <a:rPr lang="en-US" sz="1600" dirty="0"/>
              <a:t> </a:t>
            </a:r>
            <a:r>
              <a:rPr lang="en-US" sz="1600" b="1" dirty="0"/>
              <a:t>For information about taking classes online, one should call:</a:t>
            </a:r>
          </a:p>
        </p:txBody>
      </p:sp>
      <p:sp>
        <p:nvSpPr>
          <p:cNvPr id="8199" name="AutoShape 8">
            <a:hlinkClick r:id="" action="ppaction://noaction" highlightClick="1">
              <a:snd r:embed="rId3" name="Incorrect Answer.wav"/>
            </a:hlinkClick>
            <a:extLst>
              <a:ext uri="{FF2B5EF4-FFF2-40B4-BE49-F238E27FC236}">
                <a16:creationId xmlns:a16="http://schemas.microsoft.com/office/drawing/2014/main" id="{03017970-D6A7-9751-1C0D-331C4FAE1426}"/>
              </a:ext>
            </a:extLst>
          </p:cNvPr>
          <p:cNvSpPr>
            <a:spLocks noChangeArrowheads="1"/>
          </p:cNvSpPr>
          <p:nvPr/>
        </p:nvSpPr>
        <p:spPr bwMode="auto">
          <a:xfrm>
            <a:off x="2022475" y="3862388"/>
            <a:ext cx="147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gn="ctr">
              <a:defRPr/>
            </a:pPr>
            <a:r>
              <a:rPr lang="en-US" sz="1400" dirty="0">
                <a:latin typeface="Arial" pitchFamily="34" charset="0"/>
                <a:cs typeface="Arial" pitchFamily="34" charset="0"/>
              </a:rPr>
              <a:t>A. 555-7979</a:t>
            </a:r>
          </a:p>
        </p:txBody>
      </p:sp>
      <p:sp>
        <p:nvSpPr>
          <p:cNvPr id="8200" name="AutoShape 9">
            <a:hlinkClick r:id="" action="ppaction://noaction" highlightClick="1">
              <a:snd r:embed="rId3" name="Incorrect Answer.wav"/>
            </a:hlinkClick>
            <a:extLst>
              <a:ext uri="{FF2B5EF4-FFF2-40B4-BE49-F238E27FC236}">
                <a16:creationId xmlns:a16="http://schemas.microsoft.com/office/drawing/2014/main" id="{59D85D33-485F-F324-B2C6-2A2EB6101715}"/>
              </a:ext>
            </a:extLst>
          </p:cNvPr>
          <p:cNvSpPr>
            <a:spLocks noChangeArrowheads="1"/>
          </p:cNvSpPr>
          <p:nvPr/>
        </p:nvSpPr>
        <p:spPr bwMode="auto">
          <a:xfrm>
            <a:off x="2022475" y="4471988"/>
            <a:ext cx="147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400" dirty="0">
                <a:latin typeface="Arial" pitchFamily="34" charset="0"/>
                <a:cs typeface="Arial" pitchFamily="34" charset="0"/>
              </a:rPr>
              <a:t>B.  555-3334</a:t>
            </a:r>
          </a:p>
        </p:txBody>
      </p:sp>
      <p:sp>
        <p:nvSpPr>
          <p:cNvPr id="8201" name="AutoShape 10">
            <a:hlinkClick r:id="" action="ppaction://noaction" highlightClick="1">
              <a:snd r:embed="rId3" name="Incorrect Answer.wav"/>
            </a:hlinkClick>
            <a:extLst>
              <a:ext uri="{FF2B5EF4-FFF2-40B4-BE49-F238E27FC236}">
                <a16:creationId xmlns:a16="http://schemas.microsoft.com/office/drawing/2014/main" id="{CC9FC01E-17F9-BAAD-6733-D8CBFCE1BE68}"/>
              </a:ext>
            </a:extLst>
          </p:cNvPr>
          <p:cNvSpPr>
            <a:spLocks noChangeArrowheads="1"/>
          </p:cNvSpPr>
          <p:nvPr/>
        </p:nvSpPr>
        <p:spPr bwMode="auto">
          <a:xfrm>
            <a:off x="2022475" y="5081588"/>
            <a:ext cx="147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400" dirty="0">
                <a:latin typeface="Arial" pitchFamily="34" charset="0"/>
                <a:cs typeface="Arial" pitchFamily="34" charset="0"/>
              </a:rPr>
              <a:t>C.  555-9929</a:t>
            </a:r>
          </a:p>
        </p:txBody>
      </p:sp>
      <p:sp>
        <p:nvSpPr>
          <p:cNvPr id="8202" name="AutoShape 11">
            <a:hlinkClick r:id="" action="ppaction://hlinkshowjump?jump=nextslide" highlightClick="1">
              <a:snd r:embed="rId4" name="Correct Answer.wav"/>
            </a:hlinkClick>
            <a:extLst>
              <a:ext uri="{FF2B5EF4-FFF2-40B4-BE49-F238E27FC236}">
                <a16:creationId xmlns:a16="http://schemas.microsoft.com/office/drawing/2014/main" id="{F10A1442-4681-8849-57E2-748AF0151FE3}"/>
              </a:ext>
            </a:extLst>
          </p:cNvPr>
          <p:cNvSpPr>
            <a:spLocks noChangeArrowheads="1"/>
          </p:cNvSpPr>
          <p:nvPr/>
        </p:nvSpPr>
        <p:spPr bwMode="auto">
          <a:xfrm>
            <a:off x="2022475" y="5691188"/>
            <a:ext cx="147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400" dirty="0">
                <a:latin typeface="Arial" pitchFamily="34" charset="0"/>
                <a:cs typeface="Arial" pitchFamily="34" charset="0"/>
              </a:rPr>
              <a:t>D.  555-9273</a:t>
            </a:r>
          </a:p>
        </p:txBody>
      </p:sp>
      <p:sp>
        <p:nvSpPr>
          <p:cNvPr id="14356" name="Text Box 12">
            <a:extLst>
              <a:ext uri="{FF2B5EF4-FFF2-40B4-BE49-F238E27FC236}">
                <a16:creationId xmlns:a16="http://schemas.microsoft.com/office/drawing/2014/main" id="{97A53C70-8376-AE0D-9662-DB382554B990}"/>
              </a:ext>
            </a:extLst>
          </p:cNvPr>
          <p:cNvSpPr txBox="1">
            <a:spLocks noChangeArrowheads="1"/>
          </p:cNvSpPr>
          <p:nvPr/>
        </p:nvSpPr>
        <p:spPr bwMode="auto">
          <a:xfrm>
            <a:off x="4724400" y="3294063"/>
            <a:ext cx="4648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8. </a:t>
            </a:r>
            <a:r>
              <a:rPr lang="en-US" sz="1600" b="1" dirty="0"/>
              <a:t>To seek information about how to apply </a:t>
            </a:r>
          </a:p>
          <a:p>
            <a:pPr eaLnBrk="1" hangingPunct="1">
              <a:defRPr/>
            </a:pPr>
            <a:r>
              <a:rPr lang="en-US" sz="1600" b="1" dirty="0"/>
              <a:t>to the university, one should call:</a:t>
            </a:r>
          </a:p>
        </p:txBody>
      </p:sp>
      <p:sp>
        <p:nvSpPr>
          <p:cNvPr id="8204" name="AutoShape 13">
            <a:hlinkClick r:id="rId5" action="ppaction://hlinksldjump" highlightClick="1">
              <a:snd r:embed="rId4" name="Correct Answer.wav"/>
            </a:hlinkClick>
            <a:extLst>
              <a:ext uri="{FF2B5EF4-FFF2-40B4-BE49-F238E27FC236}">
                <a16:creationId xmlns:a16="http://schemas.microsoft.com/office/drawing/2014/main" id="{0A613DAA-58A2-4F7F-E131-2F088C73E5AB}"/>
              </a:ext>
            </a:extLst>
          </p:cNvPr>
          <p:cNvSpPr>
            <a:spLocks noChangeArrowheads="1"/>
          </p:cNvSpPr>
          <p:nvPr/>
        </p:nvSpPr>
        <p:spPr bwMode="auto">
          <a:xfrm>
            <a:off x="5943600" y="3879850"/>
            <a:ext cx="2057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lgn="ctr">
              <a:defRPr/>
            </a:pPr>
            <a:r>
              <a:rPr lang="en-US" sz="1400" dirty="0">
                <a:latin typeface="Arial" pitchFamily="34" charset="0"/>
                <a:cs typeface="Arial" pitchFamily="34" charset="0"/>
              </a:rPr>
              <a:t>A. 555-1993</a:t>
            </a:r>
          </a:p>
        </p:txBody>
      </p:sp>
      <p:sp>
        <p:nvSpPr>
          <p:cNvPr id="8205" name="AutoShape 14">
            <a:hlinkClick r:id="" action="ppaction://noaction" highlightClick="1">
              <a:snd r:embed="rId3" name="Incorrect Answer.wav"/>
            </a:hlinkClick>
            <a:extLst>
              <a:ext uri="{FF2B5EF4-FFF2-40B4-BE49-F238E27FC236}">
                <a16:creationId xmlns:a16="http://schemas.microsoft.com/office/drawing/2014/main" id="{31748816-923E-D380-FDD0-B0312D409B60}"/>
              </a:ext>
            </a:extLst>
          </p:cNvPr>
          <p:cNvSpPr>
            <a:spLocks noChangeArrowheads="1"/>
          </p:cNvSpPr>
          <p:nvPr/>
        </p:nvSpPr>
        <p:spPr bwMode="auto">
          <a:xfrm>
            <a:off x="5943600" y="4489450"/>
            <a:ext cx="2057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400" dirty="0">
                <a:latin typeface="Arial" pitchFamily="34" charset="0"/>
                <a:cs typeface="Arial" pitchFamily="34" charset="0"/>
              </a:rPr>
              <a:t>B. 555-1920 </a:t>
            </a:r>
          </a:p>
        </p:txBody>
      </p:sp>
      <p:sp>
        <p:nvSpPr>
          <p:cNvPr id="8206" name="AutoShape 15">
            <a:hlinkClick r:id="" action="ppaction://noaction" highlightClick="1">
              <a:snd r:embed="rId3" name="Incorrect Answer.wav"/>
            </a:hlinkClick>
            <a:extLst>
              <a:ext uri="{FF2B5EF4-FFF2-40B4-BE49-F238E27FC236}">
                <a16:creationId xmlns:a16="http://schemas.microsoft.com/office/drawing/2014/main" id="{4A1AD979-0997-EFA4-3DC0-25539A2EDE7A}"/>
              </a:ext>
            </a:extLst>
          </p:cNvPr>
          <p:cNvSpPr>
            <a:spLocks noChangeArrowheads="1"/>
          </p:cNvSpPr>
          <p:nvPr/>
        </p:nvSpPr>
        <p:spPr bwMode="auto">
          <a:xfrm>
            <a:off x="5943600" y="5099050"/>
            <a:ext cx="2057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en-US" sz="1400" dirty="0">
              <a:latin typeface="Arial" pitchFamily="34" charset="0"/>
              <a:cs typeface="Arial" pitchFamily="34" charset="0"/>
            </a:endParaRPr>
          </a:p>
          <a:p>
            <a:pPr algn="ctr">
              <a:defRPr/>
            </a:pPr>
            <a:r>
              <a:rPr lang="en-US" sz="1400" dirty="0">
                <a:latin typeface="Arial" pitchFamily="34" charset="0"/>
                <a:cs typeface="Arial" pitchFamily="34" charset="0"/>
              </a:rPr>
              <a:t>C. 555-1118</a:t>
            </a:r>
          </a:p>
          <a:p>
            <a:pPr algn="ctr">
              <a:defRPr/>
            </a:pPr>
            <a:endParaRPr lang="en-US" sz="1400" dirty="0">
              <a:latin typeface="Arial" pitchFamily="34" charset="0"/>
              <a:cs typeface="Arial" pitchFamily="34" charset="0"/>
            </a:endParaRPr>
          </a:p>
        </p:txBody>
      </p:sp>
      <p:sp>
        <p:nvSpPr>
          <p:cNvPr id="8207" name="AutoShape 16">
            <a:hlinkClick r:id="" action="ppaction://noaction" highlightClick="1">
              <a:snd r:embed="rId3" name="Incorrect Answer.wav"/>
            </a:hlinkClick>
            <a:extLst>
              <a:ext uri="{FF2B5EF4-FFF2-40B4-BE49-F238E27FC236}">
                <a16:creationId xmlns:a16="http://schemas.microsoft.com/office/drawing/2014/main" id="{588EEF3C-D89F-DAB6-5AB5-26F484E378A6}"/>
              </a:ext>
            </a:extLst>
          </p:cNvPr>
          <p:cNvSpPr>
            <a:spLocks noChangeArrowheads="1"/>
          </p:cNvSpPr>
          <p:nvPr/>
        </p:nvSpPr>
        <p:spPr bwMode="auto">
          <a:xfrm>
            <a:off x="5943600" y="5708650"/>
            <a:ext cx="2057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400" dirty="0">
                <a:latin typeface="Arial" pitchFamily="34" charset="0"/>
                <a:cs typeface="Arial" pitchFamily="34" charset="0"/>
              </a:rPr>
              <a:t>D. 555-3334</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1" name="TextBox 23">
            <a:extLst>
              <a:ext uri="{FF2B5EF4-FFF2-40B4-BE49-F238E27FC236}">
                <a16:creationId xmlns:a16="http://schemas.microsoft.com/office/drawing/2014/main" id="{65A1F753-D620-5D32-FE5B-1BD9F10651CC}"/>
              </a:ext>
            </a:extLst>
          </p:cNvPr>
          <p:cNvSpPr txBox="1">
            <a:spLocks noGrp="1" noChangeArrowheads="1"/>
          </p:cNvSpPr>
          <p:nvPr>
            <p:ph type="title" idx="4294967295"/>
          </p:nvPr>
        </p:nvSpPr>
        <p:spPr bwMode="auto">
          <a:xfrm>
            <a:off x="3505200" y="5715000"/>
            <a:ext cx="2819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#8</a:t>
            </a:r>
          </a:p>
        </p:txBody>
      </p:sp>
      <p:sp>
        <p:nvSpPr>
          <p:cNvPr id="15363" name="Rectangle 2">
            <a:extLst>
              <a:ext uri="{FF2B5EF4-FFF2-40B4-BE49-F238E27FC236}">
                <a16:creationId xmlns:a16="http://schemas.microsoft.com/office/drawing/2014/main" id="{BCA4FE06-1898-9774-A0D5-83A5F00D6238}"/>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5365" name="Rectangle 5">
            <a:extLst>
              <a:ext uri="{FF2B5EF4-FFF2-40B4-BE49-F238E27FC236}">
                <a16:creationId xmlns:a16="http://schemas.microsoft.com/office/drawing/2014/main" id="{9AC26978-BF90-AA33-8EF1-ABC9DE2A82CC}"/>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solidFill>
            <a:srgbClr val="FFFF99">
              <a:alpha val="98038"/>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31" name="Text Box 23">
            <a:extLst>
              <a:ext uri="{FF2B5EF4-FFF2-40B4-BE49-F238E27FC236}">
                <a16:creationId xmlns:a16="http://schemas.microsoft.com/office/drawing/2014/main" id="{EF58CB5A-2A91-9F93-A2D9-AD457CC4499D}"/>
              </a:ext>
            </a:extLst>
          </p:cNvPr>
          <p:cNvSpPr txBox="1">
            <a:spLocks noChangeArrowheads="1"/>
          </p:cNvSpPr>
          <p:nvPr/>
        </p:nvSpPr>
        <p:spPr bwMode="auto">
          <a:xfrm>
            <a:off x="1889125" y="341313"/>
            <a:ext cx="5276850" cy="36671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latin typeface="Arial" charset="0"/>
              </a:rPr>
              <a:t>Bargain East Coast University Phone Directory</a:t>
            </a:r>
          </a:p>
        </p:txBody>
      </p:sp>
      <p:sp>
        <p:nvSpPr>
          <p:cNvPr id="15368" name="Text Box 24">
            <a:extLst>
              <a:ext uri="{FF2B5EF4-FFF2-40B4-BE49-F238E27FC236}">
                <a16:creationId xmlns:a16="http://schemas.microsoft.com/office/drawing/2014/main" id="{13A8720A-AA03-EA0F-9C94-0BC6CF4E3D0D}"/>
              </a:ext>
            </a:extLst>
          </p:cNvPr>
          <p:cNvSpPr txBox="1">
            <a:spLocks noChangeArrowheads="1"/>
          </p:cNvSpPr>
          <p:nvPr/>
        </p:nvSpPr>
        <p:spPr bwMode="auto">
          <a:xfrm>
            <a:off x="2362200" y="609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i="1"/>
              <a:t>If unable to connect to one of the following numbers or for additional questions, please dial 0 for the main operator</a:t>
            </a:r>
          </a:p>
        </p:txBody>
      </p:sp>
      <p:sp>
        <p:nvSpPr>
          <p:cNvPr id="15369" name="Text Box 25">
            <a:extLst>
              <a:ext uri="{FF2B5EF4-FFF2-40B4-BE49-F238E27FC236}">
                <a16:creationId xmlns:a16="http://schemas.microsoft.com/office/drawing/2014/main" id="{1D9820C0-F67E-4FCD-5598-4202A2F8FA9D}"/>
              </a:ext>
            </a:extLst>
          </p:cNvPr>
          <p:cNvSpPr txBox="1">
            <a:spLocks noChangeArrowheads="1"/>
          </p:cNvSpPr>
          <p:nvPr/>
        </p:nvSpPr>
        <p:spPr bwMode="auto">
          <a:xfrm>
            <a:off x="381000" y="1219200"/>
            <a:ext cx="4852988"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Academic Counseling		555-1920</a:t>
            </a:r>
          </a:p>
          <a:p>
            <a:pPr eaLnBrk="1" hangingPunct="1"/>
            <a:r>
              <a:rPr lang="en-US" altLang="en-US" sz="1200" b="1"/>
              <a:t>Accounting			555-5862		</a:t>
            </a:r>
          </a:p>
          <a:p>
            <a:pPr eaLnBrk="1" hangingPunct="1"/>
            <a:r>
              <a:rPr lang="en-US" altLang="en-US" sz="1200" b="1"/>
              <a:t>Admissions			555-1993</a:t>
            </a:r>
          </a:p>
          <a:p>
            <a:pPr eaLnBrk="1" hangingPunct="1"/>
            <a:r>
              <a:rPr lang="en-US" altLang="en-US" sz="1200" b="1"/>
              <a:t>Bookstore			555-1751</a:t>
            </a:r>
          </a:p>
          <a:p>
            <a:pPr eaLnBrk="1" hangingPunct="1"/>
            <a:r>
              <a:rPr lang="en-US" altLang="en-US" sz="1200" b="1"/>
              <a:t>Cafeteria			555-1236</a:t>
            </a:r>
          </a:p>
          <a:p>
            <a:pPr eaLnBrk="1" hangingPunct="1"/>
            <a:r>
              <a:rPr lang="en-US" altLang="en-US" sz="1200" b="1"/>
              <a:t>Community Education		555-4578</a:t>
            </a:r>
          </a:p>
          <a:p>
            <a:pPr eaLnBrk="1" hangingPunct="1"/>
            <a:r>
              <a:rPr lang="en-US" altLang="en-US" b="1">
                <a:solidFill>
                  <a:srgbClr val="FF0000"/>
                </a:solidFill>
              </a:rPr>
              <a:t>Distance Learning</a:t>
            </a:r>
            <a:r>
              <a:rPr lang="en-US" altLang="en-US" sz="1200" b="1"/>
              <a:t>	</a:t>
            </a:r>
            <a:r>
              <a:rPr lang="en-US" altLang="en-US" b="1">
                <a:solidFill>
                  <a:srgbClr val="FF0000"/>
                </a:solidFill>
              </a:rPr>
              <a:t>555-9273</a:t>
            </a:r>
          </a:p>
          <a:p>
            <a:pPr eaLnBrk="1" hangingPunct="1"/>
            <a:r>
              <a:rPr lang="en-US" altLang="en-US" sz="1200" b="1"/>
              <a:t>Dean’s Office		555-7779</a:t>
            </a:r>
          </a:p>
          <a:p>
            <a:pPr eaLnBrk="1" hangingPunct="1"/>
            <a:r>
              <a:rPr lang="en-US" altLang="en-US" sz="1200" b="1"/>
              <a:t>Financial Aid		555-3334</a:t>
            </a:r>
          </a:p>
        </p:txBody>
      </p:sp>
      <p:sp>
        <p:nvSpPr>
          <p:cNvPr id="15370" name="Text Box 26">
            <a:extLst>
              <a:ext uri="{FF2B5EF4-FFF2-40B4-BE49-F238E27FC236}">
                <a16:creationId xmlns:a16="http://schemas.microsoft.com/office/drawing/2014/main" id="{88F5DF61-3AD8-30F7-4B26-4ED2CCF1D350}"/>
              </a:ext>
            </a:extLst>
          </p:cNvPr>
          <p:cNvSpPr txBox="1">
            <a:spLocks noChangeArrowheads="1"/>
          </p:cNvSpPr>
          <p:nvPr/>
        </p:nvSpPr>
        <p:spPr bwMode="auto">
          <a:xfrm>
            <a:off x="4387850" y="1219200"/>
            <a:ext cx="4756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Human Resources		555-1118</a:t>
            </a:r>
          </a:p>
          <a:p>
            <a:pPr eaLnBrk="1" hangingPunct="1"/>
            <a:r>
              <a:rPr lang="en-US" altLang="en-US" sz="1200" b="1"/>
              <a:t>Library			555-5928		</a:t>
            </a:r>
          </a:p>
          <a:p>
            <a:pPr eaLnBrk="1" hangingPunct="1"/>
            <a:r>
              <a:rPr lang="en-US" altLang="en-US" sz="1200" b="1"/>
              <a:t>Maintenance		555-2000</a:t>
            </a:r>
          </a:p>
          <a:p>
            <a:pPr eaLnBrk="1" hangingPunct="1"/>
            <a:r>
              <a:rPr lang="en-US" altLang="en-US" sz="1200" b="1"/>
              <a:t>Occupational Counseling	555-7979</a:t>
            </a:r>
          </a:p>
          <a:p>
            <a:pPr eaLnBrk="1" hangingPunct="1"/>
            <a:r>
              <a:rPr lang="en-US" altLang="en-US" sz="1200" b="1"/>
              <a:t>Registrar’s Office		555-6465</a:t>
            </a:r>
          </a:p>
          <a:p>
            <a:pPr eaLnBrk="1" hangingPunct="1"/>
            <a:r>
              <a:rPr lang="en-US" altLang="en-US" sz="1200" b="1"/>
              <a:t>Sanitation Services		555-1822</a:t>
            </a:r>
          </a:p>
          <a:p>
            <a:pPr eaLnBrk="1" hangingPunct="1"/>
            <a:r>
              <a:rPr lang="en-US" altLang="en-US" sz="1200" b="1"/>
              <a:t>Vocational Education		555-9929</a:t>
            </a:r>
          </a:p>
          <a:p>
            <a:pPr eaLnBrk="1" hangingPunct="1"/>
            <a:r>
              <a:rPr lang="en-US" altLang="en-US" sz="1200" b="1"/>
              <a:t>		</a:t>
            </a:r>
          </a:p>
        </p:txBody>
      </p:sp>
      <p:grpSp>
        <p:nvGrpSpPr>
          <p:cNvPr id="15372" name="Group 207">
            <a:extLst>
              <a:ext uri="{FF2B5EF4-FFF2-40B4-BE49-F238E27FC236}">
                <a16:creationId xmlns:a16="http://schemas.microsoft.com/office/drawing/2014/main" id="{1011A2B5-0BF5-3A8B-414D-30CB477B4983}"/>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6" name="Rectangle 15">
              <a:extLst>
                <a:ext uri="{FF2B5EF4-FFF2-40B4-BE49-F238E27FC236}">
                  <a16:creationId xmlns:a16="http://schemas.microsoft.com/office/drawing/2014/main" id="{F9EF73F1-A44A-8C7A-4530-A59B3E5957AB}"/>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5376" name="Picture 2">
              <a:extLst>
                <a:ext uri="{FF2B5EF4-FFF2-40B4-BE49-F238E27FC236}">
                  <a16:creationId xmlns:a16="http://schemas.microsoft.com/office/drawing/2014/main" id="{E99692D8-9897-68C9-4034-67307E827A6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Action Button: Back or Previous 18">
            <a:hlinkClick r:id="" action="ppaction://hlinkshowjump?jump=previousslide" highlightClick="1"/>
            <a:extLst>
              <a:ext uri="{FF2B5EF4-FFF2-40B4-BE49-F238E27FC236}">
                <a16:creationId xmlns:a16="http://schemas.microsoft.com/office/drawing/2014/main" id="{D4E034C4-761C-118C-2644-A6F9026D7E02}"/>
              </a:ext>
              <a:ext uri="{C183D7F6-B498-43B3-948B-1728B52AA6E4}">
                <adec:decorative xmlns:adec="http://schemas.microsoft.com/office/drawing/2017/decorative" val="1"/>
              </a:ext>
            </a:extLst>
          </p:cNvPr>
          <p:cNvSpPr/>
          <p:nvPr/>
        </p:nvSpPr>
        <p:spPr>
          <a:xfrm>
            <a:off x="4191000" y="48879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5" name="TextBox 15">
            <a:extLst>
              <a:ext uri="{FF2B5EF4-FFF2-40B4-BE49-F238E27FC236}">
                <a16:creationId xmlns:a16="http://schemas.microsoft.com/office/drawing/2014/main" id="{356EA496-3246-8BA4-E352-42CDEF3EB0F3}"/>
              </a:ext>
            </a:extLst>
          </p:cNvPr>
          <p:cNvSpPr txBox="1">
            <a:spLocks noGrp="1" noChangeArrowheads="1"/>
          </p:cNvSpPr>
          <p:nvPr>
            <p:ph type="title" idx="4294967295"/>
          </p:nvPr>
        </p:nvSpPr>
        <p:spPr bwMode="auto">
          <a:xfrm>
            <a:off x="3200400" y="57150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#9 and #10</a:t>
            </a:r>
          </a:p>
        </p:txBody>
      </p:sp>
      <p:sp>
        <p:nvSpPr>
          <p:cNvPr id="16387" name="Rectangle 2">
            <a:extLst>
              <a:ext uri="{FF2B5EF4-FFF2-40B4-BE49-F238E27FC236}">
                <a16:creationId xmlns:a16="http://schemas.microsoft.com/office/drawing/2014/main" id="{79622727-19A3-597D-CFD4-5BCBD0100511}"/>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Rectangle 5">
            <a:extLst>
              <a:ext uri="{FF2B5EF4-FFF2-40B4-BE49-F238E27FC236}">
                <a16:creationId xmlns:a16="http://schemas.microsoft.com/office/drawing/2014/main" id="{C2A1ED4E-FC58-3E3F-A743-2D370B5F36EF}"/>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solidFill>
            <a:srgbClr val="FFFF99">
              <a:alpha val="98038"/>
            </a:srgbClr>
          </a:solidFill>
          <a:ln w="7620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17431" name="Text Box 23">
            <a:extLst>
              <a:ext uri="{FF2B5EF4-FFF2-40B4-BE49-F238E27FC236}">
                <a16:creationId xmlns:a16="http://schemas.microsoft.com/office/drawing/2014/main" id="{E5492EA8-462F-924A-AADE-B7E548EB94E8}"/>
              </a:ext>
            </a:extLst>
          </p:cNvPr>
          <p:cNvSpPr txBox="1">
            <a:spLocks noChangeArrowheads="1"/>
          </p:cNvSpPr>
          <p:nvPr/>
        </p:nvSpPr>
        <p:spPr bwMode="auto">
          <a:xfrm>
            <a:off x="1889125" y="341313"/>
            <a:ext cx="5276850" cy="366712"/>
          </a:xfrm>
          <a:prstGeom prst="rect">
            <a:avLst/>
          </a:prstGeom>
          <a:noFill/>
          <a:ln w="9525">
            <a:noFill/>
            <a:miter lim="800000"/>
            <a:headEnd/>
            <a:tailEnd/>
          </a:ln>
          <a:effectLst/>
        </p:spPr>
        <p:txBody>
          <a:bodyPr wrap="none">
            <a:spAutoFit/>
          </a:bodyPr>
          <a:lstStyle/>
          <a:p>
            <a:pPr>
              <a:defRPr/>
            </a:pPr>
            <a:r>
              <a:rPr lang="en-US" b="1">
                <a:effectLst>
                  <a:outerShdw blurRad="38100" dist="38100" dir="2700000" algn="tl">
                    <a:srgbClr val="C0C0C0"/>
                  </a:outerShdw>
                </a:effectLst>
                <a:latin typeface="Arial" charset="0"/>
              </a:rPr>
              <a:t>Bargain East Coast University Phone Directory</a:t>
            </a:r>
          </a:p>
        </p:txBody>
      </p:sp>
      <p:sp>
        <p:nvSpPr>
          <p:cNvPr id="16392" name="Text Box 24">
            <a:extLst>
              <a:ext uri="{FF2B5EF4-FFF2-40B4-BE49-F238E27FC236}">
                <a16:creationId xmlns:a16="http://schemas.microsoft.com/office/drawing/2014/main" id="{0025879E-DFAE-36BB-F253-5D1619067B94}"/>
              </a:ext>
            </a:extLst>
          </p:cNvPr>
          <p:cNvSpPr txBox="1">
            <a:spLocks noChangeArrowheads="1"/>
          </p:cNvSpPr>
          <p:nvPr/>
        </p:nvSpPr>
        <p:spPr bwMode="auto">
          <a:xfrm>
            <a:off x="2362200" y="609600"/>
            <a:ext cx="472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i="1"/>
              <a:t>If unable to connect to one of the following numbers or for additional questions, please dial 0 for the main operator</a:t>
            </a:r>
          </a:p>
        </p:txBody>
      </p:sp>
      <p:sp>
        <p:nvSpPr>
          <p:cNvPr id="16393" name="Text Box 25">
            <a:extLst>
              <a:ext uri="{FF2B5EF4-FFF2-40B4-BE49-F238E27FC236}">
                <a16:creationId xmlns:a16="http://schemas.microsoft.com/office/drawing/2014/main" id="{7BA14D22-7640-E393-E7C1-BE403BF4313C}"/>
              </a:ext>
            </a:extLst>
          </p:cNvPr>
          <p:cNvSpPr txBox="1">
            <a:spLocks noChangeArrowheads="1"/>
          </p:cNvSpPr>
          <p:nvPr/>
        </p:nvSpPr>
        <p:spPr bwMode="auto">
          <a:xfrm>
            <a:off x="381000" y="1219200"/>
            <a:ext cx="48006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Academic Counseling		555-1920</a:t>
            </a:r>
          </a:p>
          <a:p>
            <a:pPr eaLnBrk="1" hangingPunct="1"/>
            <a:r>
              <a:rPr lang="en-US" altLang="en-US" sz="1200" b="1"/>
              <a:t>Accounting			555-5862		</a:t>
            </a:r>
          </a:p>
          <a:p>
            <a:pPr eaLnBrk="1" hangingPunct="1"/>
            <a:r>
              <a:rPr lang="en-US" altLang="en-US" b="1">
                <a:solidFill>
                  <a:srgbClr val="FF0000"/>
                </a:solidFill>
              </a:rPr>
              <a:t>Admissions</a:t>
            </a:r>
            <a:r>
              <a:rPr lang="en-US" altLang="en-US" sz="1200" b="1"/>
              <a:t>		</a:t>
            </a:r>
            <a:r>
              <a:rPr lang="en-US" altLang="en-US" b="1">
                <a:solidFill>
                  <a:srgbClr val="FF0000"/>
                </a:solidFill>
              </a:rPr>
              <a:t>555-1993</a:t>
            </a:r>
          </a:p>
          <a:p>
            <a:pPr eaLnBrk="1" hangingPunct="1"/>
            <a:r>
              <a:rPr lang="en-US" altLang="en-US" sz="1200" b="1"/>
              <a:t>Bookstore			555-1751</a:t>
            </a:r>
          </a:p>
          <a:p>
            <a:pPr eaLnBrk="1" hangingPunct="1"/>
            <a:r>
              <a:rPr lang="en-US" altLang="en-US" sz="1200" b="1"/>
              <a:t>Cafeteria			555-1236</a:t>
            </a:r>
          </a:p>
          <a:p>
            <a:pPr eaLnBrk="1" hangingPunct="1"/>
            <a:r>
              <a:rPr lang="en-US" altLang="en-US" sz="1200" b="1"/>
              <a:t>Community Education		555-4578</a:t>
            </a:r>
          </a:p>
          <a:p>
            <a:pPr eaLnBrk="1" hangingPunct="1"/>
            <a:r>
              <a:rPr lang="en-US" altLang="en-US" sz="1200" b="1"/>
              <a:t>Distance Learning		555-9273</a:t>
            </a:r>
          </a:p>
          <a:p>
            <a:pPr eaLnBrk="1" hangingPunct="1"/>
            <a:r>
              <a:rPr lang="en-US" altLang="en-US" sz="1200" b="1"/>
              <a:t>Dean’s Office		555-7779</a:t>
            </a:r>
          </a:p>
          <a:p>
            <a:pPr eaLnBrk="1" hangingPunct="1"/>
            <a:r>
              <a:rPr lang="en-US" altLang="en-US" sz="1200" b="1"/>
              <a:t>Financial Aid		555-3334</a:t>
            </a:r>
          </a:p>
        </p:txBody>
      </p:sp>
      <p:sp>
        <p:nvSpPr>
          <p:cNvPr id="16394" name="Text Box 26">
            <a:extLst>
              <a:ext uri="{FF2B5EF4-FFF2-40B4-BE49-F238E27FC236}">
                <a16:creationId xmlns:a16="http://schemas.microsoft.com/office/drawing/2014/main" id="{C689F9FD-381C-B940-5D87-9CBD74E2F62C}"/>
              </a:ext>
            </a:extLst>
          </p:cNvPr>
          <p:cNvSpPr txBox="1">
            <a:spLocks noChangeArrowheads="1"/>
          </p:cNvSpPr>
          <p:nvPr/>
        </p:nvSpPr>
        <p:spPr bwMode="auto">
          <a:xfrm>
            <a:off x="4387850" y="1219200"/>
            <a:ext cx="475615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Human Resources		555-1118</a:t>
            </a:r>
          </a:p>
          <a:p>
            <a:pPr eaLnBrk="1" hangingPunct="1"/>
            <a:r>
              <a:rPr lang="en-US" altLang="en-US" sz="1200" b="1"/>
              <a:t>Library			555-5928		</a:t>
            </a:r>
          </a:p>
          <a:p>
            <a:pPr eaLnBrk="1" hangingPunct="1"/>
            <a:r>
              <a:rPr lang="en-US" altLang="en-US" sz="1200" b="1"/>
              <a:t>Maintenance		555-2000</a:t>
            </a:r>
          </a:p>
          <a:p>
            <a:pPr eaLnBrk="1" hangingPunct="1"/>
            <a:r>
              <a:rPr lang="en-US" altLang="en-US" sz="1200" b="1"/>
              <a:t>Occupational Counseling	555-7979</a:t>
            </a:r>
          </a:p>
          <a:p>
            <a:pPr eaLnBrk="1" hangingPunct="1"/>
            <a:r>
              <a:rPr lang="en-US" altLang="en-US" sz="1200" b="1"/>
              <a:t>Registrar’s Office		555-6465</a:t>
            </a:r>
          </a:p>
          <a:p>
            <a:pPr eaLnBrk="1" hangingPunct="1"/>
            <a:r>
              <a:rPr lang="en-US" altLang="en-US" sz="1200" b="1"/>
              <a:t>Sanitation Services		555-1822</a:t>
            </a:r>
          </a:p>
          <a:p>
            <a:pPr eaLnBrk="1" hangingPunct="1"/>
            <a:r>
              <a:rPr lang="en-US" altLang="en-US" sz="1200" b="1"/>
              <a:t>Vocational Education		555-9929</a:t>
            </a:r>
          </a:p>
          <a:p>
            <a:pPr eaLnBrk="1" hangingPunct="1"/>
            <a:r>
              <a:rPr lang="en-US" altLang="en-US" sz="1200" b="1"/>
              <a:t>		</a:t>
            </a:r>
          </a:p>
        </p:txBody>
      </p:sp>
      <p:grpSp>
        <p:nvGrpSpPr>
          <p:cNvPr id="16397" name="Group 207">
            <a:extLst>
              <a:ext uri="{FF2B5EF4-FFF2-40B4-BE49-F238E27FC236}">
                <a16:creationId xmlns:a16="http://schemas.microsoft.com/office/drawing/2014/main" id="{76C15A73-93E2-9537-54FC-0C33EE5E4432}"/>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20" name="Rectangle 19">
              <a:extLst>
                <a:ext uri="{FF2B5EF4-FFF2-40B4-BE49-F238E27FC236}">
                  <a16:creationId xmlns:a16="http://schemas.microsoft.com/office/drawing/2014/main" id="{947E8960-A8FF-972D-3AAC-034B5F39A753}"/>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6400" name="Picture 2">
              <a:extLst>
                <a:ext uri="{FF2B5EF4-FFF2-40B4-BE49-F238E27FC236}">
                  <a16:creationId xmlns:a16="http://schemas.microsoft.com/office/drawing/2014/main" id="{30A9B09C-6176-2F1D-2624-AFC1067BFF5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Action Button: Forward or Next 17">
            <a:hlinkClick r:id="" action="ppaction://hlinkshowjump?jump=nextslide" highlightClick="1"/>
            <a:extLst>
              <a:ext uri="{FF2B5EF4-FFF2-40B4-BE49-F238E27FC236}">
                <a16:creationId xmlns:a16="http://schemas.microsoft.com/office/drawing/2014/main" id="{C362295C-C05D-0ED7-F8BE-8CF688BE25B9}"/>
              </a:ext>
              <a:ext uri="{C183D7F6-B498-43B3-948B-1728B52AA6E4}">
                <adec:decorative xmlns:adec="http://schemas.microsoft.com/office/drawing/2017/decorative" val="1"/>
              </a:ext>
            </a:extLst>
          </p:cNvPr>
          <p:cNvSpPr/>
          <p:nvPr/>
        </p:nvSpPr>
        <p:spPr>
          <a:xfrm>
            <a:off x="4191000" y="4876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9675D-418B-8B4D-EEBD-34A6C3966C11}"/>
              </a:ext>
            </a:extLst>
          </p:cNvPr>
          <p:cNvSpPr txBox="1">
            <a:spLocks noGrp="1"/>
          </p:cNvSpPr>
          <p:nvPr>
            <p:ph type="title" idx="4294967295"/>
          </p:nvPr>
        </p:nvSpPr>
        <p:spPr>
          <a:xfrm>
            <a:off x="3048000" y="6306105"/>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Questions 9 &amp; 10</a:t>
            </a:r>
          </a:p>
        </p:txBody>
      </p:sp>
      <p:sp>
        <p:nvSpPr>
          <p:cNvPr id="17412" name="Rectangle 4">
            <a:extLst>
              <a:ext uri="{FF2B5EF4-FFF2-40B4-BE49-F238E27FC236}">
                <a16:creationId xmlns:a16="http://schemas.microsoft.com/office/drawing/2014/main" id="{ABE51605-1F45-861D-A67D-9CA8B4CF3789}"/>
              </a:ext>
              <a:ext uri="{C183D7F6-B498-43B3-948B-1728B52AA6E4}">
                <adec:decorative xmlns:adec="http://schemas.microsoft.com/office/drawing/2017/decorative" val="1"/>
              </a:ext>
            </a:extLst>
          </p:cNvPr>
          <p:cNvSpPr>
            <a:spLocks noChangeArrowheads="1"/>
          </p:cNvSpPr>
          <p:nvPr/>
        </p:nvSpPr>
        <p:spPr bwMode="auto">
          <a:xfrm>
            <a:off x="327025" y="106363"/>
            <a:ext cx="8458200" cy="3048000"/>
          </a:xfrm>
          <a:prstGeom prst="rect">
            <a:avLst/>
          </a:prstGeom>
          <a:solidFill>
            <a:srgbClr val="FFFF99">
              <a:alpha val="98038"/>
            </a:srgbClr>
          </a:solidFill>
          <a:ln w="7620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19476" name="Text Box 20">
            <a:extLst>
              <a:ext uri="{FF2B5EF4-FFF2-40B4-BE49-F238E27FC236}">
                <a16:creationId xmlns:a16="http://schemas.microsoft.com/office/drawing/2014/main" id="{77B27F00-37AC-8A34-48EA-33941799FE5D}"/>
              </a:ext>
            </a:extLst>
          </p:cNvPr>
          <p:cNvSpPr txBox="1">
            <a:spLocks noChangeArrowheads="1"/>
          </p:cNvSpPr>
          <p:nvPr/>
        </p:nvSpPr>
        <p:spPr bwMode="auto">
          <a:xfrm>
            <a:off x="555625" y="182563"/>
            <a:ext cx="81534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C0C0C0"/>
                  </a:outerShdw>
                </a:effectLst>
                <a:latin typeface="Arial" charset="0"/>
              </a:rPr>
              <a:t>STATE BACKS INCREASED FUNDING FOR LAW ENFORCEMENT</a:t>
            </a:r>
          </a:p>
        </p:txBody>
      </p:sp>
      <p:sp>
        <p:nvSpPr>
          <p:cNvPr id="17425" name="Text Box 21">
            <a:extLst>
              <a:ext uri="{FF2B5EF4-FFF2-40B4-BE49-F238E27FC236}">
                <a16:creationId xmlns:a16="http://schemas.microsoft.com/office/drawing/2014/main" id="{0E720547-827F-7D76-81DF-7CBA9FDEDA16}"/>
              </a:ext>
            </a:extLst>
          </p:cNvPr>
          <p:cNvSpPr txBox="1">
            <a:spLocks noChangeArrowheads="1"/>
          </p:cNvSpPr>
          <p:nvPr/>
        </p:nvSpPr>
        <p:spPr bwMode="auto">
          <a:xfrm>
            <a:off x="860425" y="715963"/>
            <a:ext cx="75438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        The governor today signed new legislation mandating a 5% across the board increase in funds </a:t>
            </a:r>
          </a:p>
          <a:p>
            <a:pPr eaLnBrk="1" hangingPunct="1">
              <a:spcBef>
                <a:spcPct val="50000"/>
              </a:spcBef>
            </a:pPr>
            <a:r>
              <a:rPr lang="en-US" altLang="en-US" sz="1200"/>
              <a:t>for local and state police departments. These funds are to come mainly from an increase in toll road fees; </a:t>
            </a:r>
          </a:p>
          <a:p>
            <a:pPr eaLnBrk="1" hangingPunct="1">
              <a:spcBef>
                <a:spcPct val="50000"/>
              </a:spcBef>
            </a:pPr>
            <a:r>
              <a:rPr lang="en-US" altLang="en-US" sz="1200"/>
              <a:t>fees for most toll roads will increase by 25%, but that number will be doubled for the most heavily trafficked roads. </a:t>
            </a:r>
          </a:p>
          <a:p>
            <a:pPr eaLnBrk="1" hangingPunct="1">
              <a:spcBef>
                <a:spcPct val="50000"/>
              </a:spcBef>
            </a:pPr>
            <a:r>
              <a:rPr lang="en-US" altLang="en-US" sz="1200"/>
              <a:t>        The funds are to be used to recruit new officers, extensively train the recruits, and assist in job </a:t>
            </a:r>
          </a:p>
          <a:p>
            <a:pPr eaLnBrk="1" hangingPunct="1">
              <a:spcBef>
                <a:spcPct val="50000"/>
              </a:spcBef>
            </a:pPr>
            <a:r>
              <a:rPr lang="en-US" altLang="en-US" sz="1200"/>
              <a:t>placement once the recruits have completed their training course. Additionally, the funds are to be spent on </a:t>
            </a:r>
          </a:p>
          <a:p>
            <a:pPr eaLnBrk="1" hangingPunct="1">
              <a:spcBef>
                <a:spcPct val="50000"/>
              </a:spcBef>
            </a:pPr>
            <a:r>
              <a:rPr lang="en-US" altLang="en-US" sz="1200"/>
              <a:t>updating technology in the police departments, and to add to retirement benefits for law enforcement </a:t>
            </a:r>
          </a:p>
          <a:p>
            <a:pPr eaLnBrk="1" hangingPunct="1">
              <a:spcBef>
                <a:spcPct val="50000"/>
              </a:spcBef>
            </a:pPr>
            <a:r>
              <a:rPr lang="en-US" altLang="en-US" sz="1200"/>
              <a:t>personnel. The governor has stated that the new policies are to take effect by January 1</a:t>
            </a:r>
            <a:r>
              <a:rPr lang="en-US" altLang="en-US" sz="1200" baseline="30000"/>
              <a:t>st</a:t>
            </a:r>
            <a:r>
              <a:rPr lang="en-US" altLang="en-US" sz="1200"/>
              <a:t> of next year. </a:t>
            </a:r>
          </a:p>
        </p:txBody>
      </p:sp>
      <p:sp>
        <p:nvSpPr>
          <p:cNvPr id="17414" name="Text Box 6">
            <a:extLst>
              <a:ext uri="{FF2B5EF4-FFF2-40B4-BE49-F238E27FC236}">
                <a16:creationId xmlns:a16="http://schemas.microsoft.com/office/drawing/2014/main" id="{D4201631-F7A1-87E5-8412-C10357B1EB0A}"/>
              </a:ext>
            </a:extLst>
          </p:cNvPr>
          <p:cNvSpPr txBox="1">
            <a:spLocks noChangeArrowheads="1"/>
          </p:cNvSpPr>
          <p:nvPr/>
        </p:nvSpPr>
        <p:spPr bwMode="auto">
          <a:xfrm>
            <a:off x="823913" y="3200400"/>
            <a:ext cx="35766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9. </a:t>
            </a:r>
            <a:r>
              <a:rPr lang="en-US" sz="1600" b="1" dirty="0"/>
              <a:t>The payment for the busiest toll </a:t>
            </a:r>
          </a:p>
          <a:p>
            <a:pPr eaLnBrk="1" hangingPunct="1">
              <a:defRPr/>
            </a:pPr>
            <a:r>
              <a:rPr lang="en-US" sz="1600" b="1" dirty="0"/>
              <a:t>    roads will increase by:</a:t>
            </a:r>
          </a:p>
        </p:txBody>
      </p:sp>
      <p:sp>
        <p:nvSpPr>
          <p:cNvPr id="9223" name="AutoShape 7">
            <a:hlinkClick r:id="" action="ppaction://noaction" highlightClick="1">
              <a:snd r:embed="rId3" name="Incorrect Answer.wav"/>
            </a:hlinkClick>
            <a:extLst>
              <a:ext uri="{FF2B5EF4-FFF2-40B4-BE49-F238E27FC236}">
                <a16:creationId xmlns:a16="http://schemas.microsoft.com/office/drawing/2014/main" id="{23C367AC-E7FC-960D-4FA9-242AFF4172F8}"/>
              </a:ext>
            </a:extLst>
          </p:cNvPr>
          <p:cNvSpPr>
            <a:spLocks noChangeArrowheads="1"/>
          </p:cNvSpPr>
          <p:nvPr/>
        </p:nvSpPr>
        <p:spPr bwMode="auto">
          <a:xfrm>
            <a:off x="2057400" y="3832225"/>
            <a:ext cx="9906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5%</a:t>
            </a:r>
          </a:p>
        </p:txBody>
      </p:sp>
      <p:sp>
        <p:nvSpPr>
          <p:cNvPr id="9224" name="AutoShape 8">
            <a:hlinkClick r:id="" action="ppaction://noaction" highlightClick="1">
              <a:snd r:embed="rId3" name="Incorrect Answer.wav"/>
            </a:hlinkClick>
            <a:extLst>
              <a:ext uri="{FF2B5EF4-FFF2-40B4-BE49-F238E27FC236}">
                <a16:creationId xmlns:a16="http://schemas.microsoft.com/office/drawing/2014/main" id="{A480E78F-6449-8CEA-0305-E8612323E6E6}"/>
              </a:ext>
            </a:extLst>
          </p:cNvPr>
          <p:cNvSpPr>
            <a:spLocks noChangeArrowheads="1"/>
          </p:cNvSpPr>
          <p:nvPr/>
        </p:nvSpPr>
        <p:spPr bwMode="auto">
          <a:xfrm>
            <a:off x="2057400" y="4441825"/>
            <a:ext cx="9906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25%</a:t>
            </a:r>
          </a:p>
        </p:txBody>
      </p:sp>
      <p:sp>
        <p:nvSpPr>
          <p:cNvPr id="9225" name="AutoShape 9">
            <a:hlinkClick r:id="" action="ppaction://hlinkshowjump?jump=nextslide" highlightClick="1">
              <a:snd r:embed="rId4" name="Correct Answer.wav"/>
            </a:hlinkClick>
            <a:extLst>
              <a:ext uri="{FF2B5EF4-FFF2-40B4-BE49-F238E27FC236}">
                <a16:creationId xmlns:a16="http://schemas.microsoft.com/office/drawing/2014/main" id="{354FB27D-CCB1-55F0-3FD4-8F727CB0F44D}"/>
              </a:ext>
            </a:extLst>
          </p:cNvPr>
          <p:cNvSpPr>
            <a:spLocks noChangeArrowheads="1"/>
          </p:cNvSpPr>
          <p:nvPr/>
        </p:nvSpPr>
        <p:spPr bwMode="auto">
          <a:xfrm>
            <a:off x="2057400" y="5051425"/>
            <a:ext cx="9906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50%</a:t>
            </a:r>
          </a:p>
        </p:txBody>
      </p:sp>
      <p:sp>
        <p:nvSpPr>
          <p:cNvPr id="9226" name="AutoShape 10">
            <a:hlinkClick r:id="" action="ppaction://noaction" highlightClick="1">
              <a:snd r:embed="rId3" name="Incorrect Answer.wav"/>
            </a:hlinkClick>
            <a:extLst>
              <a:ext uri="{FF2B5EF4-FFF2-40B4-BE49-F238E27FC236}">
                <a16:creationId xmlns:a16="http://schemas.microsoft.com/office/drawing/2014/main" id="{D6EE7E05-3B8C-DD75-E875-8979255D7DF7}"/>
              </a:ext>
            </a:extLst>
          </p:cNvPr>
          <p:cNvSpPr>
            <a:spLocks noChangeArrowheads="1"/>
          </p:cNvSpPr>
          <p:nvPr/>
        </p:nvSpPr>
        <p:spPr bwMode="auto">
          <a:xfrm>
            <a:off x="2057400" y="5661025"/>
            <a:ext cx="9906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75%</a:t>
            </a:r>
          </a:p>
        </p:txBody>
      </p:sp>
      <p:sp>
        <p:nvSpPr>
          <p:cNvPr id="17427" name="Text Box 11">
            <a:extLst>
              <a:ext uri="{FF2B5EF4-FFF2-40B4-BE49-F238E27FC236}">
                <a16:creationId xmlns:a16="http://schemas.microsoft.com/office/drawing/2014/main" id="{433360FE-6158-C31B-2832-635E8BF8BEDD}"/>
              </a:ext>
            </a:extLst>
          </p:cNvPr>
          <p:cNvSpPr txBox="1">
            <a:spLocks noChangeArrowheads="1"/>
          </p:cNvSpPr>
          <p:nvPr/>
        </p:nvSpPr>
        <p:spPr bwMode="auto">
          <a:xfrm>
            <a:off x="4741863" y="3260725"/>
            <a:ext cx="44180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10. </a:t>
            </a:r>
            <a:r>
              <a:rPr lang="en-US" sz="1600" b="1" dirty="0"/>
              <a:t>The increased funding must be used to:</a:t>
            </a:r>
          </a:p>
        </p:txBody>
      </p:sp>
      <p:sp>
        <p:nvSpPr>
          <p:cNvPr id="9228" name="AutoShape 12">
            <a:hlinkClick r:id="rId5" action="ppaction://hlinksldjump" highlightClick="1">
              <a:snd r:embed="rId4" name="Correct Answer.wav"/>
            </a:hlinkClick>
            <a:extLst>
              <a:ext uri="{FF2B5EF4-FFF2-40B4-BE49-F238E27FC236}">
                <a16:creationId xmlns:a16="http://schemas.microsoft.com/office/drawing/2014/main" id="{E2C12C98-05AB-D5DD-140F-78C147403BCA}"/>
              </a:ext>
            </a:extLst>
          </p:cNvPr>
          <p:cNvSpPr>
            <a:spLocks noChangeArrowheads="1"/>
          </p:cNvSpPr>
          <p:nvPr/>
        </p:nvSpPr>
        <p:spPr bwMode="auto">
          <a:xfrm>
            <a:off x="4876800" y="37338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Find and teach new recruits, buy new </a:t>
            </a:r>
          </a:p>
          <a:p>
            <a:pPr marL="342900" indent="-342900">
              <a:defRPr/>
            </a:pPr>
            <a:r>
              <a:rPr lang="en-US" sz="1400" dirty="0">
                <a:latin typeface="Arial" pitchFamily="34" charset="0"/>
                <a:cs typeface="Arial" pitchFamily="34" charset="0"/>
              </a:rPr>
              <a:t>    computers, and increase retirement pay.</a:t>
            </a:r>
          </a:p>
        </p:txBody>
      </p:sp>
      <p:sp>
        <p:nvSpPr>
          <p:cNvPr id="9229" name="AutoShape 13">
            <a:hlinkClick r:id="" action="ppaction://noaction" highlightClick="1">
              <a:snd r:embed="rId3" name="Incorrect Answer.wav"/>
            </a:hlinkClick>
            <a:extLst>
              <a:ext uri="{FF2B5EF4-FFF2-40B4-BE49-F238E27FC236}">
                <a16:creationId xmlns:a16="http://schemas.microsoft.com/office/drawing/2014/main" id="{5ECC3B4A-5C09-10E1-245E-C019E8F65C01}"/>
              </a:ext>
            </a:extLst>
          </p:cNvPr>
          <p:cNvSpPr>
            <a:spLocks noChangeArrowheads="1"/>
          </p:cNvSpPr>
          <p:nvPr/>
        </p:nvSpPr>
        <p:spPr bwMode="auto">
          <a:xfrm>
            <a:off x="4876800" y="43434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Increase the fees on the toll roads. </a:t>
            </a:r>
          </a:p>
        </p:txBody>
      </p:sp>
      <p:sp>
        <p:nvSpPr>
          <p:cNvPr id="9230" name="AutoShape 14">
            <a:hlinkClick r:id="" action="ppaction://noaction" highlightClick="1">
              <a:snd r:embed="rId3" name="Incorrect Answer.wav"/>
            </a:hlinkClick>
            <a:extLst>
              <a:ext uri="{FF2B5EF4-FFF2-40B4-BE49-F238E27FC236}">
                <a16:creationId xmlns:a16="http://schemas.microsoft.com/office/drawing/2014/main" id="{1F78594C-FB14-D8AD-7449-7D43CB128DF8}"/>
              </a:ext>
            </a:extLst>
          </p:cNvPr>
          <p:cNvSpPr>
            <a:spLocks noChangeArrowheads="1"/>
          </p:cNvSpPr>
          <p:nvPr/>
        </p:nvSpPr>
        <p:spPr bwMode="auto">
          <a:xfrm>
            <a:off x="4876800" y="49530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Pay for the creation of new police</a:t>
            </a:r>
          </a:p>
          <a:p>
            <a:pPr>
              <a:defRPr/>
            </a:pPr>
            <a:r>
              <a:rPr lang="en-US" sz="1400" dirty="0">
                <a:latin typeface="Arial" pitchFamily="34" charset="0"/>
                <a:cs typeface="Arial" pitchFamily="34" charset="0"/>
              </a:rPr>
              <a:t>    departments.</a:t>
            </a:r>
          </a:p>
        </p:txBody>
      </p:sp>
      <p:sp>
        <p:nvSpPr>
          <p:cNvPr id="9231" name="AutoShape 15">
            <a:hlinkClick r:id="" action="ppaction://noaction" highlightClick="1">
              <a:snd r:embed="rId3" name="Incorrect Answer.wav"/>
            </a:hlinkClick>
            <a:extLst>
              <a:ext uri="{FF2B5EF4-FFF2-40B4-BE49-F238E27FC236}">
                <a16:creationId xmlns:a16="http://schemas.microsoft.com/office/drawing/2014/main" id="{1276C19B-D431-6C46-00B1-B58A2E0D26CC}"/>
              </a:ext>
            </a:extLst>
          </p:cNvPr>
          <p:cNvSpPr>
            <a:spLocks noChangeArrowheads="1"/>
          </p:cNvSpPr>
          <p:nvPr/>
        </p:nvSpPr>
        <p:spPr bwMode="auto">
          <a:xfrm>
            <a:off x="4876800" y="55626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Train older officers in new technology </a:t>
            </a:r>
          </a:p>
          <a:p>
            <a:pPr>
              <a:defRPr/>
            </a:pPr>
            <a:r>
              <a:rPr lang="en-US" sz="1400" dirty="0">
                <a:latin typeface="Arial" pitchFamily="34" charset="0"/>
                <a:cs typeface="Arial" pitchFamily="34" charset="0"/>
              </a:rPr>
              <a:t>     and get them jobs once they retire.</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1" name="TextBox 21">
            <a:extLst>
              <a:ext uri="{FF2B5EF4-FFF2-40B4-BE49-F238E27FC236}">
                <a16:creationId xmlns:a16="http://schemas.microsoft.com/office/drawing/2014/main" id="{69980816-5D2F-4B21-007B-3A32D8CFE5A5}"/>
              </a:ext>
            </a:extLst>
          </p:cNvPr>
          <p:cNvSpPr txBox="1">
            <a:spLocks noGrp="1" noChangeArrowheads="1"/>
          </p:cNvSpPr>
          <p:nvPr>
            <p:ph type="title" idx="4294967295"/>
          </p:nvPr>
        </p:nvSpPr>
        <p:spPr bwMode="auto">
          <a:xfrm>
            <a:off x="3429000" y="5715000"/>
            <a:ext cx="3048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#10</a:t>
            </a:r>
          </a:p>
        </p:txBody>
      </p:sp>
      <p:sp>
        <p:nvSpPr>
          <p:cNvPr id="18435" name="Rectangle 2">
            <a:extLst>
              <a:ext uri="{FF2B5EF4-FFF2-40B4-BE49-F238E27FC236}">
                <a16:creationId xmlns:a16="http://schemas.microsoft.com/office/drawing/2014/main" id="{112262E9-2F43-1A4A-9F7F-14FF49CD445A}"/>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Rectangle 4">
            <a:extLst>
              <a:ext uri="{FF2B5EF4-FFF2-40B4-BE49-F238E27FC236}">
                <a16:creationId xmlns:a16="http://schemas.microsoft.com/office/drawing/2014/main" id="{C92D3640-8009-669C-647B-D301E8E2DF7B}"/>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solidFill>
            <a:srgbClr val="FFFF99">
              <a:alpha val="98038"/>
            </a:srgbClr>
          </a:solidFill>
          <a:ln w="7620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19476" name="Text Box 20">
            <a:extLst>
              <a:ext uri="{FF2B5EF4-FFF2-40B4-BE49-F238E27FC236}">
                <a16:creationId xmlns:a16="http://schemas.microsoft.com/office/drawing/2014/main" id="{3EB95ACC-7A3B-2553-A85C-55FE06B76C49}"/>
              </a:ext>
            </a:extLst>
          </p:cNvPr>
          <p:cNvSpPr txBox="1">
            <a:spLocks noChangeArrowheads="1"/>
          </p:cNvSpPr>
          <p:nvPr/>
        </p:nvSpPr>
        <p:spPr bwMode="auto">
          <a:xfrm>
            <a:off x="609600" y="381000"/>
            <a:ext cx="81534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C0C0C0"/>
                  </a:outerShdw>
                </a:effectLst>
                <a:latin typeface="Arial" charset="0"/>
              </a:rPr>
              <a:t>STATE BACKS INCREASED FUNDING FOR LAW ENFORCEMENT</a:t>
            </a:r>
          </a:p>
        </p:txBody>
      </p:sp>
      <p:sp>
        <p:nvSpPr>
          <p:cNvPr id="18440" name="Text Box 21">
            <a:extLst>
              <a:ext uri="{FF2B5EF4-FFF2-40B4-BE49-F238E27FC236}">
                <a16:creationId xmlns:a16="http://schemas.microsoft.com/office/drawing/2014/main" id="{DCA0704C-52EB-681E-DFEF-F265D863DD5C}"/>
              </a:ext>
            </a:extLst>
          </p:cNvPr>
          <p:cNvSpPr txBox="1">
            <a:spLocks noChangeArrowheads="1"/>
          </p:cNvSpPr>
          <p:nvPr/>
        </p:nvSpPr>
        <p:spPr bwMode="auto">
          <a:xfrm>
            <a:off x="914400" y="914400"/>
            <a:ext cx="75438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        The governor today signed new legislation mandating a 5% across the board increase in funds </a:t>
            </a:r>
          </a:p>
          <a:p>
            <a:pPr eaLnBrk="1" hangingPunct="1">
              <a:spcBef>
                <a:spcPct val="50000"/>
              </a:spcBef>
            </a:pPr>
            <a:r>
              <a:rPr lang="en-US" altLang="en-US" sz="1200"/>
              <a:t>for local and state police departments. These funds are to come mainly from an increase in toll road fees; </a:t>
            </a:r>
            <a:r>
              <a:rPr lang="en-US" altLang="en-US">
                <a:solidFill>
                  <a:srgbClr val="FF0000"/>
                </a:solidFill>
              </a:rPr>
              <a:t>fees for most toll roads will increase by </a:t>
            </a:r>
            <a:r>
              <a:rPr lang="en-US" altLang="en-US" sz="2000" b="1">
                <a:solidFill>
                  <a:srgbClr val="FF0000"/>
                </a:solidFill>
              </a:rPr>
              <a:t>25%, </a:t>
            </a:r>
            <a:r>
              <a:rPr lang="en-US" altLang="en-US">
                <a:solidFill>
                  <a:srgbClr val="FF0000"/>
                </a:solidFill>
              </a:rPr>
              <a:t>but that number will be </a:t>
            </a:r>
            <a:r>
              <a:rPr lang="en-US" altLang="en-US" sz="2000" b="1">
                <a:solidFill>
                  <a:srgbClr val="FF0000"/>
                </a:solidFill>
              </a:rPr>
              <a:t>doubled</a:t>
            </a:r>
            <a:r>
              <a:rPr lang="en-US" altLang="en-US">
                <a:solidFill>
                  <a:srgbClr val="FF0000"/>
                </a:solidFill>
              </a:rPr>
              <a:t> for the most heavily trafficked roads. </a:t>
            </a:r>
          </a:p>
          <a:p>
            <a:pPr eaLnBrk="1" hangingPunct="1">
              <a:spcBef>
                <a:spcPct val="50000"/>
              </a:spcBef>
            </a:pPr>
            <a:r>
              <a:rPr lang="en-US" altLang="en-US" sz="1200"/>
              <a:t>        The funds are to be used to recruit new officers, extensively train the recruits, and assist in job </a:t>
            </a:r>
          </a:p>
          <a:p>
            <a:pPr eaLnBrk="1" hangingPunct="1">
              <a:spcBef>
                <a:spcPct val="50000"/>
              </a:spcBef>
            </a:pPr>
            <a:r>
              <a:rPr lang="en-US" altLang="en-US" sz="1200"/>
              <a:t>placement once the recruits have completed their training course. Additionally, the funds are to be spent on </a:t>
            </a:r>
          </a:p>
          <a:p>
            <a:pPr eaLnBrk="1" hangingPunct="1">
              <a:spcBef>
                <a:spcPct val="50000"/>
              </a:spcBef>
            </a:pPr>
            <a:r>
              <a:rPr lang="en-US" altLang="en-US" sz="1200"/>
              <a:t>updating technology in the police departments, and to add to retirement benefits for law enforcement </a:t>
            </a:r>
          </a:p>
          <a:p>
            <a:pPr eaLnBrk="1" hangingPunct="1">
              <a:spcBef>
                <a:spcPct val="50000"/>
              </a:spcBef>
            </a:pPr>
            <a:r>
              <a:rPr lang="en-US" altLang="en-US" sz="1200"/>
              <a:t>personnel. The governor has stated that the new policies are to take effect by January 1</a:t>
            </a:r>
            <a:r>
              <a:rPr lang="en-US" altLang="en-US" sz="1200" baseline="30000"/>
              <a:t>st</a:t>
            </a:r>
            <a:r>
              <a:rPr lang="en-US" altLang="en-US" sz="1200"/>
              <a:t> of next year. </a:t>
            </a:r>
          </a:p>
        </p:txBody>
      </p:sp>
      <p:grpSp>
        <p:nvGrpSpPr>
          <p:cNvPr id="18442" name="Group 207">
            <a:extLst>
              <a:ext uri="{FF2B5EF4-FFF2-40B4-BE49-F238E27FC236}">
                <a16:creationId xmlns:a16="http://schemas.microsoft.com/office/drawing/2014/main" id="{7BF05A50-1C66-BF76-03A8-66B7998A627A}"/>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4" name="Rectangle 13">
              <a:extLst>
                <a:ext uri="{FF2B5EF4-FFF2-40B4-BE49-F238E27FC236}">
                  <a16:creationId xmlns:a16="http://schemas.microsoft.com/office/drawing/2014/main" id="{F2700EFA-6C5A-A05C-3F66-EAAB82B5ADF7}"/>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8446" name="Picture 2">
              <a:extLst>
                <a:ext uri="{FF2B5EF4-FFF2-40B4-BE49-F238E27FC236}">
                  <a16:creationId xmlns:a16="http://schemas.microsoft.com/office/drawing/2014/main" id="{94F85028-3CD2-FCC4-2B81-5D4E38E8E6E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Action Button: Back or Previous 16">
            <a:hlinkClick r:id="" action="ppaction://hlinkshowjump?jump=previousslide" highlightClick="1"/>
            <a:extLst>
              <a:ext uri="{FF2B5EF4-FFF2-40B4-BE49-F238E27FC236}">
                <a16:creationId xmlns:a16="http://schemas.microsoft.com/office/drawing/2014/main" id="{56B0FF52-AAA5-68E6-46EC-6D388BCA8C25}"/>
              </a:ext>
              <a:ext uri="{C183D7F6-B498-43B3-948B-1728B52AA6E4}">
                <adec:decorative xmlns:adec="http://schemas.microsoft.com/office/drawing/2017/decorative" val="1"/>
              </a:ext>
            </a:extLst>
          </p:cNvPr>
          <p:cNvSpPr/>
          <p:nvPr/>
        </p:nvSpPr>
        <p:spPr>
          <a:xfrm>
            <a:off x="4191000" y="48879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extBox 13">
            <a:extLst>
              <a:ext uri="{FF2B5EF4-FFF2-40B4-BE49-F238E27FC236}">
                <a16:creationId xmlns:a16="http://schemas.microsoft.com/office/drawing/2014/main" id="{1B9F984C-EE32-A43E-E9E2-3BA62AC89BE2}"/>
              </a:ext>
            </a:extLst>
          </p:cNvPr>
          <p:cNvSpPr txBox="1">
            <a:spLocks noGrp="1" noChangeArrowheads="1"/>
          </p:cNvSpPr>
          <p:nvPr>
            <p:ph type="title" idx="4294967295"/>
          </p:nvPr>
        </p:nvSpPr>
        <p:spPr bwMode="auto">
          <a:xfrm>
            <a:off x="3429000" y="5715000"/>
            <a:ext cx="39624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#11</a:t>
            </a:r>
          </a:p>
        </p:txBody>
      </p:sp>
      <p:sp>
        <p:nvSpPr>
          <p:cNvPr id="19459" name="Rectangle 2">
            <a:extLst>
              <a:ext uri="{FF2B5EF4-FFF2-40B4-BE49-F238E27FC236}">
                <a16:creationId xmlns:a16="http://schemas.microsoft.com/office/drawing/2014/main" id="{58E603C0-211A-53EB-D008-ED54144F3DBC}"/>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Rectangle 4">
            <a:extLst>
              <a:ext uri="{FF2B5EF4-FFF2-40B4-BE49-F238E27FC236}">
                <a16:creationId xmlns:a16="http://schemas.microsoft.com/office/drawing/2014/main" id="{556FFE9B-AF67-FEA7-1D8A-79F5B965C7CB}"/>
              </a:ext>
              <a:ext uri="{C183D7F6-B498-43B3-948B-1728B52AA6E4}">
                <adec:decorative xmlns:adec="http://schemas.microsoft.com/office/drawing/2017/decorative" val="1"/>
              </a:ext>
            </a:extLst>
          </p:cNvPr>
          <p:cNvSpPr>
            <a:spLocks noChangeArrowheads="1"/>
          </p:cNvSpPr>
          <p:nvPr/>
        </p:nvSpPr>
        <p:spPr bwMode="auto">
          <a:xfrm>
            <a:off x="381000" y="304800"/>
            <a:ext cx="8458200" cy="3276600"/>
          </a:xfrm>
          <a:prstGeom prst="rect">
            <a:avLst/>
          </a:prstGeom>
          <a:solidFill>
            <a:srgbClr val="FFFF99">
              <a:alpha val="98038"/>
            </a:srgbClr>
          </a:solidFill>
          <a:ln w="5715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19476" name="Text Box 20">
            <a:extLst>
              <a:ext uri="{FF2B5EF4-FFF2-40B4-BE49-F238E27FC236}">
                <a16:creationId xmlns:a16="http://schemas.microsoft.com/office/drawing/2014/main" id="{8C75C468-E07B-7C77-3DC3-F3C965906BB6}"/>
              </a:ext>
            </a:extLst>
          </p:cNvPr>
          <p:cNvSpPr txBox="1">
            <a:spLocks noChangeArrowheads="1"/>
          </p:cNvSpPr>
          <p:nvPr/>
        </p:nvSpPr>
        <p:spPr bwMode="auto">
          <a:xfrm>
            <a:off x="609600" y="381000"/>
            <a:ext cx="8153400" cy="396875"/>
          </a:xfrm>
          <a:prstGeom prst="rect">
            <a:avLst/>
          </a:prstGeom>
          <a:noFill/>
          <a:ln w="9525">
            <a:noFill/>
            <a:miter lim="800000"/>
            <a:headEnd/>
            <a:tailEnd/>
          </a:ln>
          <a:effectLst/>
        </p:spPr>
        <p:txBody>
          <a:bodyPr>
            <a:spAutoFit/>
          </a:bodyPr>
          <a:lstStyle/>
          <a:p>
            <a:pPr>
              <a:spcBef>
                <a:spcPct val="50000"/>
              </a:spcBef>
              <a:defRPr/>
            </a:pPr>
            <a:r>
              <a:rPr lang="en-US" sz="2000" b="1">
                <a:effectLst>
                  <a:outerShdw blurRad="38100" dist="38100" dir="2700000" algn="tl">
                    <a:srgbClr val="C0C0C0"/>
                  </a:outerShdw>
                </a:effectLst>
                <a:latin typeface="Arial" charset="0"/>
              </a:rPr>
              <a:t>STATE BACKS INCREASED FUNDING FOR LAW ENFORCEMENT</a:t>
            </a:r>
          </a:p>
        </p:txBody>
      </p:sp>
      <p:sp>
        <p:nvSpPr>
          <p:cNvPr id="19464" name="Text Box 21">
            <a:extLst>
              <a:ext uri="{FF2B5EF4-FFF2-40B4-BE49-F238E27FC236}">
                <a16:creationId xmlns:a16="http://schemas.microsoft.com/office/drawing/2014/main" id="{8A1CD620-2461-5F6F-976D-F7B174C64DEE}"/>
              </a:ext>
            </a:extLst>
          </p:cNvPr>
          <p:cNvSpPr txBox="1">
            <a:spLocks noChangeArrowheads="1"/>
          </p:cNvSpPr>
          <p:nvPr/>
        </p:nvSpPr>
        <p:spPr bwMode="auto">
          <a:xfrm>
            <a:off x="914400" y="762000"/>
            <a:ext cx="75438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        The governor today signed new legislation mandating a 5% across the board increase in funds </a:t>
            </a:r>
          </a:p>
          <a:p>
            <a:pPr eaLnBrk="1" hangingPunct="1">
              <a:spcBef>
                <a:spcPct val="50000"/>
              </a:spcBef>
            </a:pPr>
            <a:r>
              <a:rPr lang="en-US" altLang="en-US" sz="1200"/>
              <a:t>for local and state police departments. These funds are to come mainly from an increase in toll road fees; </a:t>
            </a:r>
          </a:p>
          <a:p>
            <a:pPr eaLnBrk="1" hangingPunct="1">
              <a:spcBef>
                <a:spcPct val="50000"/>
              </a:spcBef>
            </a:pPr>
            <a:r>
              <a:rPr lang="en-US" altLang="en-US" sz="1200"/>
              <a:t>fees for most toll roads will increase by 25%, but that number will be doubled for the most heavily trafficked roads. </a:t>
            </a:r>
          </a:p>
          <a:p>
            <a:pPr eaLnBrk="1" hangingPunct="1">
              <a:spcBef>
                <a:spcPct val="50000"/>
              </a:spcBef>
            </a:pPr>
            <a:r>
              <a:rPr lang="en-US" altLang="en-US" sz="1200">
                <a:solidFill>
                  <a:srgbClr val="FF0000"/>
                </a:solidFill>
              </a:rPr>
              <a:t>       </a:t>
            </a:r>
            <a:r>
              <a:rPr lang="en-US" altLang="en-US" sz="1600">
                <a:solidFill>
                  <a:srgbClr val="FF0000"/>
                </a:solidFill>
              </a:rPr>
              <a:t>The funds are to be used to </a:t>
            </a:r>
            <a:r>
              <a:rPr lang="en-US" altLang="en-US" b="1">
                <a:solidFill>
                  <a:srgbClr val="FF0000"/>
                </a:solidFill>
              </a:rPr>
              <a:t>recruit new officers</a:t>
            </a:r>
            <a:r>
              <a:rPr lang="en-US" altLang="en-US">
                <a:solidFill>
                  <a:srgbClr val="FF0000"/>
                </a:solidFill>
              </a:rPr>
              <a:t>, </a:t>
            </a:r>
            <a:r>
              <a:rPr lang="en-US" altLang="en-US" b="1">
                <a:solidFill>
                  <a:srgbClr val="FF0000"/>
                </a:solidFill>
              </a:rPr>
              <a:t>extensively train the recruits</a:t>
            </a:r>
            <a:r>
              <a:rPr lang="en-US" altLang="en-US" sz="1600">
                <a:solidFill>
                  <a:srgbClr val="FF0000"/>
                </a:solidFill>
              </a:rPr>
              <a:t>, and assist in job placement once the recruits have completed their training course. Additionally, the funds are to be spent on </a:t>
            </a:r>
            <a:r>
              <a:rPr lang="en-US" altLang="en-US" b="1">
                <a:solidFill>
                  <a:srgbClr val="FF0000"/>
                </a:solidFill>
              </a:rPr>
              <a:t>updating technology in the police departments</a:t>
            </a:r>
            <a:r>
              <a:rPr lang="en-US" altLang="en-US" sz="1600">
                <a:solidFill>
                  <a:srgbClr val="FF0000"/>
                </a:solidFill>
              </a:rPr>
              <a:t>, and to </a:t>
            </a:r>
            <a:r>
              <a:rPr lang="en-US" altLang="en-US" b="1">
                <a:solidFill>
                  <a:srgbClr val="FF0000"/>
                </a:solidFill>
              </a:rPr>
              <a:t>add to retirement benefits </a:t>
            </a:r>
            <a:r>
              <a:rPr lang="en-US" altLang="en-US" sz="1600">
                <a:solidFill>
                  <a:srgbClr val="FF0000"/>
                </a:solidFill>
              </a:rPr>
              <a:t>for law enforcement personnel. </a:t>
            </a:r>
            <a:r>
              <a:rPr lang="en-US" altLang="en-US" sz="1200"/>
              <a:t>The governor has stated that the new policies are to take effect by January 1</a:t>
            </a:r>
            <a:r>
              <a:rPr lang="en-US" altLang="en-US" sz="1200" baseline="30000"/>
              <a:t>st</a:t>
            </a:r>
            <a:r>
              <a:rPr lang="en-US" altLang="en-US" sz="1200"/>
              <a:t> of next year. </a:t>
            </a:r>
          </a:p>
        </p:txBody>
      </p:sp>
      <p:grpSp>
        <p:nvGrpSpPr>
          <p:cNvPr id="19467" name="Group 207">
            <a:extLst>
              <a:ext uri="{FF2B5EF4-FFF2-40B4-BE49-F238E27FC236}">
                <a16:creationId xmlns:a16="http://schemas.microsoft.com/office/drawing/2014/main" id="{760FB26E-5E89-95E1-030A-2B5A1AC0B9D5}"/>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8" name="Rectangle 17">
              <a:extLst>
                <a:ext uri="{FF2B5EF4-FFF2-40B4-BE49-F238E27FC236}">
                  <a16:creationId xmlns:a16="http://schemas.microsoft.com/office/drawing/2014/main" id="{60043918-8251-4D63-0273-9C01241273CC}"/>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9470" name="Picture 2">
              <a:extLst>
                <a:ext uri="{FF2B5EF4-FFF2-40B4-BE49-F238E27FC236}">
                  <a16:creationId xmlns:a16="http://schemas.microsoft.com/office/drawing/2014/main" id="{6F63569E-4ECE-E192-5131-79502C8E6B1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Action Button: Forward or Next 15">
            <a:hlinkClick r:id="" action="ppaction://hlinkshowjump?jump=nextslide" highlightClick="1"/>
            <a:extLst>
              <a:ext uri="{FF2B5EF4-FFF2-40B4-BE49-F238E27FC236}">
                <a16:creationId xmlns:a16="http://schemas.microsoft.com/office/drawing/2014/main" id="{9D589A0A-B64C-6B9F-B21A-F91B4186F948}"/>
              </a:ext>
              <a:ext uri="{C183D7F6-B498-43B3-948B-1728B52AA6E4}">
                <adec:decorative xmlns:adec="http://schemas.microsoft.com/office/drawing/2017/decorative" val="1"/>
              </a:ext>
            </a:extLst>
          </p:cNvPr>
          <p:cNvSpPr/>
          <p:nvPr/>
        </p:nvSpPr>
        <p:spPr>
          <a:xfrm>
            <a:off x="4191000" y="4876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9C6925-135C-DACB-7C30-3BA770AEE31C}"/>
              </a:ext>
            </a:extLst>
          </p:cNvPr>
          <p:cNvSpPr txBox="1">
            <a:spLocks noGrp="1"/>
          </p:cNvSpPr>
          <p:nvPr>
            <p:ph type="title" idx="4294967295"/>
          </p:nvPr>
        </p:nvSpPr>
        <p:spPr>
          <a:xfrm>
            <a:off x="76200" y="-37381"/>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 11</a:t>
            </a:r>
          </a:p>
        </p:txBody>
      </p:sp>
      <p:sp>
        <p:nvSpPr>
          <p:cNvPr id="21565" name="Rectangle 61">
            <a:extLst>
              <a:ext uri="{FF2B5EF4-FFF2-40B4-BE49-F238E27FC236}">
                <a16:creationId xmlns:a16="http://schemas.microsoft.com/office/drawing/2014/main" id="{653FA95B-08A6-0699-C1F4-B9B020E7CEC9}"/>
              </a:ext>
            </a:extLst>
          </p:cNvPr>
          <p:cNvSpPr>
            <a:spLocks noChangeArrowheads="1"/>
          </p:cNvSpPr>
          <p:nvPr/>
        </p:nvSpPr>
        <p:spPr bwMode="auto">
          <a:xfrm>
            <a:off x="762000" y="304800"/>
            <a:ext cx="7391400" cy="2838450"/>
          </a:xfrm>
          <a:prstGeom prst="rect">
            <a:avLst/>
          </a:prstGeom>
          <a:solidFill>
            <a:srgbClr val="FFFF99">
              <a:alpha val="98000"/>
            </a:srgbClr>
          </a:solidFill>
          <a:ln w="76200">
            <a:solidFill>
              <a:schemeClr val="tx2">
                <a:lumMod val="60000"/>
                <a:lumOff val="40000"/>
              </a:schemeClr>
            </a:solidFill>
            <a:miter lim="800000"/>
            <a:headEnd/>
            <a:tailEnd/>
          </a:ln>
          <a:effectLst/>
        </p:spPr>
        <p:txBody>
          <a:bodyPr>
            <a:spAutoFit/>
          </a:bodyPr>
          <a:lstStyle/>
          <a:p>
            <a:pPr algn="ctr">
              <a:defRPr/>
            </a:pPr>
            <a:r>
              <a:rPr lang="en-US" sz="2000" b="1" i="1" dirty="0">
                <a:effectLst>
                  <a:outerShdw blurRad="38100" dist="38100" dir="2700000" algn="tl">
                    <a:srgbClr val="FFFFFF"/>
                  </a:outerShdw>
                </a:effectLst>
                <a:latin typeface="Arial" charset="0"/>
              </a:rPr>
              <a:t>General maintenance of the MP3 Player</a:t>
            </a:r>
          </a:p>
          <a:p>
            <a:pPr>
              <a:defRPr/>
            </a:pPr>
            <a:endParaRPr lang="en-US" sz="1400" b="1" dirty="0">
              <a:latin typeface="Arial" charset="0"/>
            </a:endParaRPr>
          </a:p>
          <a:p>
            <a:pPr>
              <a:defRPr/>
            </a:pPr>
            <a:r>
              <a:rPr lang="en-US" sz="1200" b="1" dirty="0">
                <a:latin typeface="Arial" charset="0"/>
              </a:rPr>
              <a:t>To avoid damage or malfunction:</a:t>
            </a:r>
          </a:p>
          <a:p>
            <a:pPr>
              <a:defRPr/>
            </a:pPr>
            <a:r>
              <a:rPr lang="en-US" sz="1200" dirty="0">
                <a:latin typeface="Arial" charset="0"/>
              </a:rPr>
              <a:t>• Do not expose the player to excessive heat caused by heating equipment or direct</a:t>
            </a:r>
          </a:p>
          <a:p>
            <a:pPr>
              <a:defRPr/>
            </a:pPr>
            <a:r>
              <a:rPr lang="en-US" sz="1200" dirty="0">
                <a:latin typeface="Arial" charset="0"/>
              </a:rPr>
              <a:t>sunlight. </a:t>
            </a:r>
          </a:p>
          <a:p>
            <a:pPr>
              <a:defRPr/>
            </a:pPr>
            <a:r>
              <a:rPr lang="en-US" sz="1200" dirty="0">
                <a:latin typeface="Arial" charset="0"/>
              </a:rPr>
              <a:t>• Do not drop your player or allow objects to fall on your player.</a:t>
            </a:r>
          </a:p>
          <a:p>
            <a:pPr>
              <a:defRPr/>
            </a:pPr>
            <a:r>
              <a:rPr lang="en-US" sz="1200" dirty="0">
                <a:latin typeface="Arial" charset="0"/>
              </a:rPr>
              <a:t>• Do not allow your player to be submerged in water. Do not expose headphone socket or</a:t>
            </a:r>
          </a:p>
          <a:p>
            <a:pPr>
              <a:defRPr/>
            </a:pPr>
            <a:r>
              <a:rPr lang="en-US" sz="1200" dirty="0">
                <a:latin typeface="Arial" charset="0"/>
              </a:rPr>
              <a:t>battery compartment to water, as water entering the set may cause major damage.</a:t>
            </a:r>
          </a:p>
          <a:p>
            <a:pPr>
              <a:defRPr/>
            </a:pPr>
            <a:r>
              <a:rPr lang="en-US" sz="1200" dirty="0">
                <a:latin typeface="Arial" charset="0"/>
              </a:rPr>
              <a:t>• Do not use any cleaning agents containing alcohol, ammonia, benzene, or abrasives as</a:t>
            </a:r>
          </a:p>
          <a:p>
            <a:pPr>
              <a:defRPr/>
            </a:pPr>
            <a:r>
              <a:rPr lang="en-US" sz="1200" dirty="0">
                <a:latin typeface="Arial" charset="0"/>
              </a:rPr>
              <a:t>these may also harm the set.</a:t>
            </a:r>
          </a:p>
          <a:p>
            <a:pPr>
              <a:defRPr/>
            </a:pPr>
            <a:r>
              <a:rPr lang="en-US" sz="1200" dirty="0">
                <a:latin typeface="Arial" charset="0"/>
              </a:rPr>
              <a:t>• Active mobile phones in the vicinity may possibly cause temporary interference with your player’s function.</a:t>
            </a:r>
          </a:p>
          <a:p>
            <a:pPr>
              <a:defRPr/>
            </a:pPr>
            <a:r>
              <a:rPr lang="en-US" sz="1200" dirty="0">
                <a:latin typeface="Arial" charset="0"/>
              </a:rPr>
              <a:t>• Backup your files. Please ensure that you retain the original files you have downloaded to</a:t>
            </a:r>
          </a:p>
          <a:p>
            <a:pPr>
              <a:defRPr/>
            </a:pPr>
            <a:r>
              <a:rPr lang="en-US" sz="1200" dirty="0">
                <a:latin typeface="Arial" charset="0"/>
              </a:rPr>
              <a:t>your device in case of damage to your player.</a:t>
            </a:r>
          </a:p>
        </p:txBody>
      </p:sp>
      <p:sp>
        <p:nvSpPr>
          <p:cNvPr id="20484" name="Text Box 74">
            <a:extLst>
              <a:ext uri="{FF2B5EF4-FFF2-40B4-BE49-F238E27FC236}">
                <a16:creationId xmlns:a16="http://schemas.microsoft.com/office/drawing/2014/main" id="{92C849EC-A62E-E56B-938A-CEFAE5DDAFCE}"/>
              </a:ext>
              <a:ext uri="{C183D7F6-B498-43B3-948B-1728B52AA6E4}">
                <adec:decorative xmlns:adec="http://schemas.microsoft.com/office/drawing/2017/decorative" val="1"/>
              </a:ext>
            </a:extLst>
          </p:cNvPr>
          <p:cNvSpPr txBox="1">
            <a:spLocks noChangeArrowheads="1"/>
          </p:cNvSpPr>
          <p:nvPr/>
        </p:nvSpPr>
        <p:spPr bwMode="auto">
          <a:xfrm>
            <a:off x="288925" y="3389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Text Box 75">
            <a:extLst>
              <a:ext uri="{FF2B5EF4-FFF2-40B4-BE49-F238E27FC236}">
                <a16:creationId xmlns:a16="http://schemas.microsoft.com/office/drawing/2014/main" id="{6CA61680-C30C-6BF2-8B0A-930CDBB9AA2C}"/>
              </a:ext>
            </a:extLst>
          </p:cNvPr>
          <p:cNvSpPr txBox="1">
            <a:spLocks noChangeArrowheads="1"/>
          </p:cNvSpPr>
          <p:nvPr/>
        </p:nvSpPr>
        <p:spPr bwMode="auto">
          <a:xfrm>
            <a:off x="1524000" y="3238500"/>
            <a:ext cx="8229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11. </a:t>
            </a:r>
            <a:r>
              <a:rPr lang="en-US" sz="1600" b="1" dirty="0"/>
              <a:t>According to the reading, which of the following is true?</a:t>
            </a:r>
          </a:p>
        </p:txBody>
      </p:sp>
      <p:sp>
        <p:nvSpPr>
          <p:cNvPr id="10245" name="AutoShape 76">
            <a:hlinkClick r:id="" action="ppaction://noaction" highlightClick="1">
              <a:snd r:embed="rId3" name="Incorrect Answer.wav"/>
            </a:hlinkClick>
            <a:extLst>
              <a:ext uri="{FF2B5EF4-FFF2-40B4-BE49-F238E27FC236}">
                <a16:creationId xmlns:a16="http://schemas.microsoft.com/office/drawing/2014/main" id="{6854C31B-C78B-2868-0DE2-359C076632A3}"/>
              </a:ext>
            </a:extLst>
          </p:cNvPr>
          <p:cNvSpPr>
            <a:spLocks noChangeArrowheads="1"/>
          </p:cNvSpPr>
          <p:nvPr/>
        </p:nvSpPr>
        <p:spPr bwMode="auto">
          <a:xfrm>
            <a:off x="2438400" y="37719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Leaving your MP3 player out in high </a:t>
            </a:r>
          </a:p>
          <a:p>
            <a:pPr marL="342900" indent="-342900">
              <a:defRPr/>
            </a:pPr>
            <a:r>
              <a:rPr lang="en-US" sz="1400" dirty="0">
                <a:latin typeface="Arial" pitchFamily="34" charset="0"/>
                <a:cs typeface="Arial" pitchFamily="34" charset="0"/>
              </a:rPr>
              <a:t>     temperatures is advisable.</a:t>
            </a:r>
          </a:p>
        </p:txBody>
      </p:sp>
      <p:sp>
        <p:nvSpPr>
          <p:cNvPr id="10246" name="AutoShape 77">
            <a:hlinkClick r:id="" action="ppaction://hlinkshowjump?jump=nextslide" highlightClick="1">
              <a:snd r:embed="rId4" name="Correct Answer.wav"/>
            </a:hlinkClick>
            <a:extLst>
              <a:ext uri="{FF2B5EF4-FFF2-40B4-BE49-F238E27FC236}">
                <a16:creationId xmlns:a16="http://schemas.microsoft.com/office/drawing/2014/main" id="{882F25D2-2A06-3766-C562-8FEFFC5F869A}"/>
              </a:ext>
            </a:extLst>
          </p:cNvPr>
          <p:cNvSpPr>
            <a:spLocks noChangeArrowheads="1"/>
          </p:cNvSpPr>
          <p:nvPr/>
        </p:nvSpPr>
        <p:spPr bwMode="auto">
          <a:xfrm>
            <a:off x="2438400" y="43815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Keeping copies of downloaded files is a </a:t>
            </a:r>
          </a:p>
          <a:p>
            <a:pPr>
              <a:defRPr/>
            </a:pPr>
            <a:r>
              <a:rPr lang="en-US" sz="1400" dirty="0">
                <a:latin typeface="Arial" pitchFamily="34" charset="0"/>
                <a:cs typeface="Arial" pitchFamily="34" charset="0"/>
              </a:rPr>
              <a:t>     good idea.</a:t>
            </a:r>
          </a:p>
        </p:txBody>
      </p:sp>
      <p:sp>
        <p:nvSpPr>
          <p:cNvPr id="10247" name="AutoShape 78">
            <a:hlinkClick r:id="" action="ppaction://noaction" highlightClick="1">
              <a:snd r:embed="rId3" name="Incorrect Answer.wav"/>
            </a:hlinkClick>
            <a:extLst>
              <a:ext uri="{FF2B5EF4-FFF2-40B4-BE49-F238E27FC236}">
                <a16:creationId xmlns:a16="http://schemas.microsoft.com/office/drawing/2014/main" id="{C8789B71-31F8-9144-AF27-3091F2BAFE77}"/>
              </a:ext>
            </a:extLst>
          </p:cNvPr>
          <p:cNvSpPr>
            <a:spLocks noChangeArrowheads="1"/>
          </p:cNvSpPr>
          <p:nvPr/>
        </p:nvSpPr>
        <p:spPr bwMode="auto">
          <a:xfrm>
            <a:off x="2438400" y="49911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Water will not cause significant damage to</a:t>
            </a:r>
          </a:p>
          <a:p>
            <a:pPr>
              <a:defRPr/>
            </a:pPr>
            <a:r>
              <a:rPr lang="en-US" sz="1400" dirty="0">
                <a:latin typeface="Arial" pitchFamily="34" charset="0"/>
                <a:cs typeface="Arial" pitchFamily="34" charset="0"/>
              </a:rPr>
              <a:t>     your MP3 player.</a:t>
            </a:r>
          </a:p>
        </p:txBody>
      </p:sp>
      <p:sp>
        <p:nvSpPr>
          <p:cNvPr id="10248" name="AutoShape 79">
            <a:hlinkClick r:id="" action="ppaction://noaction" highlightClick="1">
              <a:snd r:embed="rId3" name="Incorrect Answer.wav"/>
            </a:hlinkClick>
            <a:extLst>
              <a:ext uri="{FF2B5EF4-FFF2-40B4-BE49-F238E27FC236}">
                <a16:creationId xmlns:a16="http://schemas.microsoft.com/office/drawing/2014/main" id="{48CF792F-703E-C7C3-9B4B-2B63985EE13E}"/>
              </a:ext>
            </a:extLst>
          </p:cNvPr>
          <p:cNvSpPr>
            <a:spLocks noChangeArrowheads="1"/>
          </p:cNvSpPr>
          <p:nvPr/>
        </p:nvSpPr>
        <p:spPr bwMode="auto">
          <a:xfrm>
            <a:off x="2438400" y="56007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Keeping your MP3 player active is</a:t>
            </a:r>
          </a:p>
          <a:p>
            <a:pPr>
              <a:defRPr/>
            </a:pPr>
            <a:r>
              <a:rPr lang="en-US" sz="1400" dirty="0">
                <a:latin typeface="Arial" pitchFamily="34" charset="0"/>
                <a:cs typeface="Arial" pitchFamily="34" charset="0"/>
              </a:rPr>
              <a:t>      important.</a:t>
            </a:r>
          </a:p>
        </p:txBody>
      </p:sp>
      <p:pic>
        <p:nvPicPr>
          <p:cNvPr id="20490" name="Picture 85" descr="j0433863[1]">
            <a:extLst>
              <a:ext uri="{FF2B5EF4-FFF2-40B4-BE49-F238E27FC236}">
                <a16:creationId xmlns:a16="http://schemas.microsoft.com/office/drawing/2014/main" id="{C433543C-0A20-D04B-4A5F-478395E7289C}"/>
              </a:ext>
            </a:extLst>
          </p:cNvPr>
          <p:cNvPicPr>
            <a:picLocks noChangeAspect="1" noChangeArrowheads="1"/>
          </p:cNvPicPr>
          <p:nvPr/>
        </p:nvPicPr>
        <p:blipFill>
          <a:blip r:embed="rId5">
            <a:lum contrast="30000"/>
            <a:extLst>
              <a:ext uri="{28A0092B-C50C-407E-A947-70E740481C1C}">
                <a14:useLocalDpi xmlns:a14="http://schemas.microsoft.com/office/drawing/2010/main" val="0"/>
              </a:ext>
            </a:extLst>
          </a:blip>
          <a:srcRect/>
          <a:stretch>
            <a:fillRect/>
          </a:stretch>
        </p:blipFill>
        <p:spPr bwMode="auto">
          <a:xfrm>
            <a:off x="67818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Box 13">
            <a:extLst>
              <a:ext uri="{FF2B5EF4-FFF2-40B4-BE49-F238E27FC236}">
                <a16:creationId xmlns:a16="http://schemas.microsoft.com/office/drawing/2014/main" id="{C67B6F0E-6266-F8AD-D5C0-74EADA25F4E6}"/>
              </a:ext>
            </a:extLst>
          </p:cNvPr>
          <p:cNvSpPr txBox="1">
            <a:spLocks noGrp="1" noChangeArrowheads="1"/>
          </p:cNvSpPr>
          <p:nvPr>
            <p:ph type="title" idx="4294967295"/>
          </p:nvPr>
        </p:nvSpPr>
        <p:spPr bwMode="auto">
          <a:xfrm>
            <a:off x="3505200" y="5715000"/>
            <a:ext cx="4071938"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#12</a:t>
            </a:r>
          </a:p>
        </p:txBody>
      </p:sp>
      <p:sp>
        <p:nvSpPr>
          <p:cNvPr id="21565" name="Rectangle 61">
            <a:extLst>
              <a:ext uri="{FF2B5EF4-FFF2-40B4-BE49-F238E27FC236}">
                <a16:creationId xmlns:a16="http://schemas.microsoft.com/office/drawing/2014/main" id="{EDFFC5E3-F441-796E-C944-829C45464808}"/>
              </a:ext>
            </a:extLst>
          </p:cNvPr>
          <p:cNvSpPr>
            <a:spLocks noChangeArrowheads="1"/>
          </p:cNvSpPr>
          <p:nvPr/>
        </p:nvSpPr>
        <p:spPr bwMode="auto">
          <a:xfrm>
            <a:off x="762000" y="304800"/>
            <a:ext cx="7391400" cy="3016250"/>
          </a:xfrm>
          <a:prstGeom prst="rect">
            <a:avLst/>
          </a:prstGeom>
          <a:solidFill>
            <a:srgbClr val="FFFF99">
              <a:alpha val="98000"/>
            </a:srgbClr>
          </a:solidFill>
          <a:ln w="57150">
            <a:solidFill>
              <a:schemeClr val="tx2">
                <a:lumMod val="60000"/>
                <a:lumOff val="40000"/>
              </a:schemeClr>
            </a:solidFill>
            <a:miter lim="800000"/>
            <a:headEnd/>
            <a:tailEnd/>
          </a:ln>
          <a:effectLst/>
        </p:spPr>
        <p:txBody>
          <a:bodyPr>
            <a:spAutoFit/>
          </a:bodyPr>
          <a:lstStyle/>
          <a:p>
            <a:pPr algn="ctr">
              <a:defRPr/>
            </a:pPr>
            <a:r>
              <a:rPr lang="en-US" sz="2000" b="1" i="1" dirty="0">
                <a:effectLst>
                  <a:outerShdw blurRad="38100" dist="38100" dir="2700000" algn="tl">
                    <a:srgbClr val="FFFFFF"/>
                  </a:outerShdw>
                </a:effectLst>
                <a:latin typeface="Arial" charset="0"/>
              </a:rPr>
              <a:t>General maintenance of the MP3 Player</a:t>
            </a:r>
          </a:p>
          <a:p>
            <a:pPr>
              <a:defRPr/>
            </a:pPr>
            <a:endParaRPr lang="en-US" sz="1400" b="1" dirty="0">
              <a:latin typeface="Arial" charset="0"/>
            </a:endParaRPr>
          </a:p>
          <a:p>
            <a:pPr>
              <a:defRPr/>
            </a:pPr>
            <a:r>
              <a:rPr lang="en-US" sz="1200" b="1" dirty="0">
                <a:latin typeface="Arial" charset="0"/>
              </a:rPr>
              <a:t>To avoid damage or malfunction:</a:t>
            </a:r>
          </a:p>
          <a:p>
            <a:pPr>
              <a:defRPr/>
            </a:pPr>
            <a:r>
              <a:rPr lang="en-US" sz="1200" dirty="0">
                <a:latin typeface="Arial" charset="0"/>
              </a:rPr>
              <a:t>• Do not expose the player to excessive heat caused by heating equipment or direct</a:t>
            </a:r>
          </a:p>
          <a:p>
            <a:pPr>
              <a:defRPr/>
            </a:pPr>
            <a:r>
              <a:rPr lang="en-US" sz="1200" dirty="0">
                <a:latin typeface="Arial" charset="0"/>
              </a:rPr>
              <a:t>sunlight. </a:t>
            </a:r>
          </a:p>
          <a:p>
            <a:pPr>
              <a:defRPr/>
            </a:pPr>
            <a:r>
              <a:rPr lang="en-US" sz="1200" dirty="0">
                <a:latin typeface="Arial" charset="0"/>
              </a:rPr>
              <a:t>• Do not drop your player or allow objects to fall on your player.</a:t>
            </a:r>
          </a:p>
          <a:p>
            <a:pPr>
              <a:defRPr/>
            </a:pPr>
            <a:r>
              <a:rPr lang="en-US" sz="1200" dirty="0">
                <a:latin typeface="Arial" charset="0"/>
              </a:rPr>
              <a:t>• Do not allow your player to be submerged in water. Do not expose headphone socket or</a:t>
            </a:r>
          </a:p>
          <a:p>
            <a:pPr>
              <a:defRPr/>
            </a:pPr>
            <a:r>
              <a:rPr lang="en-US" sz="1200" dirty="0">
                <a:latin typeface="Arial" charset="0"/>
              </a:rPr>
              <a:t>battery compartment to water, as water entering the set may cause major damage.</a:t>
            </a:r>
          </a:p>
          <a:p>
            <a:pPr>
              <a:defRPr/>
            </a:pPr>
            <a:r>
              <a:rPr lang="en-US" sz="1200" dirty="0">
                <a:latin typeface="Arial" charset="0"/>
              </a:rPr>
              <a:t>• Do not use any cleaning agents containing alcohol, ammonia, benzene, or abrasives as</a:t>
            </a:r>
          </a:p>
          <a:p>
            <a:pPr>
              <a:defRPr/>
            </a:pPr>
            <a:r>
              <a:rPr lang="en-US" sz="1200" dirty="0">
                <a:latin typeface="Arial" charset="0"/>
              </a:rPr>
              <a:t>these may also harm the set.</a:t>
            </a:r>
          </a:p>
          <a:p>
            <a:pPr>
              <a:defRPr/>
            </a:pPr>
            <a:r>
              <a:rPr lang="en-US" sz="1200" dirty="0">
                <a:latin typeface="Arial" charset="0"/>
              </a:rPr>
              <a:t>• Active mobile phones in the vicinity may possibly cause temporary interference with your player’s function.</a:t>
            </a:r>
          </a:p>
          <a:p>
            <a:pPr>
              <a:defRPr/>
            </a:pPr>
            <a:r>
              <a:rPr lang="en-US" sz="1200" dirty="0">
                <a:latin typeface="Arial" charset="0"/>
              </a:rPr>
              <a:t>• </a:t>
            </a:r>
            <a:r>
              <a:rPr lang="en-US" dirty="0">
                <a:solidFill>
                  <a:srgbClr val="FF0000"/>
                </a:solidFill>
                <a:latin typeface="Arial" charset="0"/>
              </a:rPr>
              <a:t>Backup your files. Please ensure that you retain the original files you have downloaded to your device in case of damage to your player.</a:t>
            </a:r>
          </a:p>
        </p:txBody>
      </p:sp>
      <p:pic>
        <p:nvPicPr>
          <p:cNvPr id="21508" name="Picture 85" descr="j0433863[1]">
            <a:extLst>
              <a:ext uri="{FF2B5EF4-FFF2-40B4-BE49-F238E27FC236}">
                <a16:creationId xmlns:a16="http://schemas.microsoft.com/office/drawing/2014/main" id="{D71E029C-2DEE-F297-F805-81AEAF1E7CF8}"/>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67818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09" name="Group 207">
            <a:extLst>
              <a:ext uri="{FF2B5EF4-FFF2-40B4-BE49-F238E27FC236}">
                <a16:creationId xmlns:a16="http://schemas.microsoft.com/office/drawing/2014/main" id="{4EE4FE90-BF06-0BFC-B393-6377E0AB8AA0}"/>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0" name="Rectangle 9">
              <a:extLst>
                <a:ext uri="{FF2B5EF4-FFF2-40B4-BE49-F238E27FC236}">
                  <a16:creationId xmlns:a16="http://schemas.microsoft.com/office/drawing/2014/main" id="{0376C4CA-F9A2-BA23-9E87-0D5892D6C6DC}"/>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1514" name="Picture 2">
              <a:extLst>
                <a:ext uri="{FF2B5EF4-FFF2-40B4-BE49-F238E27FC236}">
                  <a16:creationId xmlns:a16="http://schemas.microsoft.com/office/drawing/2014/main" id="{2A5AA923-986F-5687-7706-5912069C235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Action Button: Back or Previous 12">
            <a:hlinkClick r:id="" action="ppaction://hlinkshowjump?jump=nextslide" highlightClick="1"/>
            <a:extLst>
              <a:ext uri="{FF2B5EF4-FFF2-40B4-BE49-F238E27FC236}">
                <a16:creationId xmlns:a16="http://schemas.microsoft.com/office/drawing/2014/main" id="{CD6763FA-993F-F0B5-A1B1-297550593018}"/>
              </a:ext>
              <a:ext uri="{C183D7F6-B498-43B3-948B-1728B52AA6E4}">
                <adec:decorative xmlns:adec="http://schemas.microsoft.com/office/drawing/2017/decorative" val="1"/>
              </a:ext>
            </a:extLst>
          </p:cNvPr>
          <p:cNvSpPr/>
          <p:nvPr/>
        </p:nvSpPr>
        <p:spPr>
          <a:xfrm>
            <a:off x="4191000" y="48879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FE2EB6-55F3-A46B-8C3F-460CAA16A91D}"/>
              </a:ext>
            </a:extLst>
          </p:cNvPr>
          <p:cNvSpPr txBox="1">
            <a:spLocks noGrp="1"/>
          </p:cNvSpPr>
          <p:nvPr>
            <p:ph type="title" idx="4294967295"/>
          </p:nvPr>
        </p:nvSpPr>
        <p:spPr>
          <a:xfrm>
            <a:off x="30192" y="-64532"/>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 12</a:t>
            </a:r>
          </a:p>
        </p:txBody>
      </p:sp>
      <p:sp>
        <p:nvSpPr>
          <p:cNvPr id="21565" name="Rectangle 61">
            <a:extLst>
              <a:ext uri="{FF2B5EF4-FFF2-40B4-BE49-F238E27FC236}">
                <a16:creationId xmlns:a16="http://schemas.microsoft.com/office/drawing/2014/main" id="{E0FED009-44BE-2B31-2414-0A31F345CF4C}"/>
              </a:ext>
            </a:extLst>
          </p:cNvPr>
          <p:cNvSpPr>
            <a:spLocks noChangeArrowheads="1"/>
          </p:cNvSpPr>
          <p:nvPr/>
        </p:nvSpPr>
        <p:spPr bwMode="auto">
          <a:xfrm>
            <a:off x="762000" y="304800"/>
            <a:ext cx="7391400" cy="2838450"/>
          </a:xfrm>
          <a:prstGeom prst="rect">
            <a:avLst/>
          </a:prstGeom>
          <a:solidFill>
            <a:srgbClr val="FFFF99">
              <a:alpha val="98000"/>
            </a:srgbClr>
          </a:solidFill>
          <a:ln w="38100">
            <a:solidFill>
              <a:schemeClr val="tx1"/>
            </a:solidFill>
            <a:miter lim="800000"/>
            <a:headEnd/>
            <a:tailEnd/>
          </a:ln>
          <a:effectLst/>
        </p:spPr>
        <p:txBody>
          <a:bodyPr>
            <a:spAutoFit/>
          </a:bodyPr>
          <a:lstStyle/>
          <a:p>
            <a:pPr algn="ctr">
              <a:defRPr/>
            </a:pPr>
            <a:r>
              <a:rPr lang="en-US" sz="2000" b="1" i="1" dirty="0">
                <a:effectLst>
                  <a:outerShdw blurRad="38100" dist="38100" dir="2700000" algn="tl">
                    <a:srgbClr val="FFFFFF"/>
                  </a:outerShdw>
                </a:effectLst>
                <a:latin typeface="Arial" charset="0"/>
              </a:rPr>
              <a:t>General maintenance of the MP3 Player</a:t>
            </a:r>
          </a:p>
          <a:p>
            <a:pPr>
              <a:defRPr/>
            </a:pPr>
            <a:endParaRPr lang="en-US" sz="1400" b="1" dirty="0">
              <a:latin typeface="Arial" charset="0"/>
            </a:endParaRPr>
          </a:p>
          <a:p>
            <a:pPr>
              <a:defRPr/>
            </a:pPr>
            <a:r>
              <a:rPr lang="en-US" sz="1200" b="1" dirty="0">
                <a:latin typeface="Arial" charset="0"/>
              </a:rPr>
              <a:t>To avoid damage or malfunction:</a:t>
            </a:r>
          </a:p>
          <a:p>
            <a:pPr>
              <a:defRPr/>
            </a:pPr>
            <a:r>
              <a:rPr lang="en-US" sz="1200" dirty="0">
                <a:latin typeface="Arial" charset="0"/>
              </a:rPr>
              <a:t>• Do not expose the player to excessive heat caused by heating equipment or direct</a:t>
            </a:r>
          </a:p>
          <a:p>
            <a:pPr>
              <a:defRPr/>
            </a:pPr>
            <a:r>
              <a:rPr lang="en-US" sz="1200" dirty="0">
                <a:latin typeface="Arial" charset="0"/>
              </a:rPr>
              <a:t>sunlight. </a:t>
            </a:r>
          </a:p>
          <a:p>
            <a:pPr>
              <a:defRPr/>
            </a:pPr>
            <a:r>
              <a:rPr lang="en-US" sz="1200" dirty="0">
                <a:latin typeface="Arial" charset="0"/>
              </a:rPr>
              <a:t>• Do not drop your player or allow objects to fall on your player.</a:t>
            </a:r>
          </a:p>
          <a:p>
            <a:pPr>
              <a:defRPr/>
            </a:pPr>
            <a:r>
              <a:rPr lang="en-US" sz="1200" dirty="0">
                <a:latin typeface="Arial" charset="0"/>
              </a:rPr>
              <a:t>• Do not allow your player to be submerged in water. Do not expose headphone socket or</a:t>
            </a:r>
          </a:p>
          <a:p>
            <a:pPr>
              <a:defRPr/>
            </a:pPr>
            <a:r>
              <a:rPr lang="en-US" sz="1200" dirty="0">
                <a:latin typeface="Arial" charset="0"/>
              </a:rPr>
              <a:t>battery compartment to water, as water entering the set may cause major damage.</a:t>
            </a:r>
          </a:p>
          <a:p>
            <a:pPr>
              <a:defRPr/>
            </a:pPr>
            <a:r>
              <a:rPr lang="en-US" sz="1200" dirty="0">
                <a:latin typeface="Arial" charset="0"/>
              </a:rPr>
              <a:t>• Do not use any cleaning agents containing alcohol, ammonia, benzene, or abrasives as</a:t>
            </a:r>
          </a:p>
          <a:p>
            <a:pPr>
              <a:defRPr/>
            </a:pPr>
            <a:r>
              <a:rPr lang="en-US" sz="1200" dirty="0">
                <a:latin typeface="Arial" charset="0"/>
              </a:rPr>
              <a:t>these may also harm the set.</a:t>
            </a:r>
          </a:p>
          <a:p>
            <a:pPr>
              <a:defRPr/>
            </a:pPr>
            <a:r>
              <a:rPr lang="en-US" sz="1200" dirty="0">
                <a:latin typeface="Arial" charset="0"/>
              </a:rPr>
              <a:t>• Active mobile phones in the vicinity may possibly cause temporary interference with your player’s function.</a:t>
            </a:r>
          </a:p>
          <a:p>
            <a:pPr>
              <a:defRPr/>
            </a:pPr>
            <a:r>
              <a:rPr lang="en-US" sz="1200" dirty="0">
                <a:latin typeface="Arial" charset="0"/>
              </a:rPr>
              <a:t>• Backup your files. Please ensure that you retain the original files you have downloaded to</a:t>
            </a:r>
          </a:p>
          <a:p>
            <a:pPr>
              <a:defRPr/>
            </a:pPr>
            <a:r>
              <a:rPr lang="en-US" sz="1200" dirty="0">
                <a:latin typeface="Arial" charset="0"/>
              </a:rPr>
              <a:t>your device in case of damage to your player.</a:t>
            </a:r>
          </a:p>
        </p:txBody>
      </p:sp>
      <p:sp>
        <p:nvSpPr>
          <p:cNvPr id="22532" name="Text Box 74">
            <a:extLst>
              <a:ext uri="{FF2B5EF4-FFF2-40B4-BE49-F238E27FC236}">
                <a16:creationId xmlns:a16="http://schemas.microsoft.com/office/drawing/2014/main" id="{84325A2C-4A57-E8DF-60D5-0BBE4F728EE4}"/>
              </a:ext>
              <a:ext uri="{C183D7F6-B498-43B3-948B-1728B52AA6E4}">
                <adec:decorative xmlns:adec="http://schemas.microsoft.com/office/drawing/2017/decorative" val="1"/>
              </a:ext>
            </a:extLst>
          </p:cNvPr>
          <p:cNvSpPr txBox="1">
            <a:spLocks noChangeArrowheads="1"/>
          </p:cNvSpPr>
          <p:nvPr/>
        </p:nvSpPr>
        <p:spPr bwMode="auto">
          <a:xfrm>
            <a:off x="288925" y="3389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2533" name="Text Box 80">
            <a:extLst>
              <a:ext uri="{FF2B5EF4-FFF2-40B4-BE49-F238E27FC236}">
                <a16:creationId xmlns:a16="http://schemas.microsoft.com/office/drawing/2014/main" id="{C34FEC23-908F-46DC-ED63-BE72EC087D84}"/>
              </a:ext>
            </a:extLst>
          </p:cNvPr>
          <p:cNvSpPr txBox="1">
            <a:spLocks noChangeArrowheads="1"/>
          </p:cNvSpPr>
          <p:nvPr/>
        </p:nvSpPr>
        <p:spPr bwMode="auto">
          <a:xfrm>
            <a:off x="1905000" y="3308350"/>
            <a:ext cx="6691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600" b="1"/>
              <a:t>12.</a:t>
            </a:r>
            <a:r>
              <a:rPr lang="en-US" altLang="en-US" sz="1600"/>
              <a:t> </a:t>
            </a:r>
            <a:r>
              <a:rPr lang="en-US" altLang="en-US" sz="1600" b="1"/>
              <a:t>Which of the following will cause the least damage?</a:t>
            </a:r>
          </a:p>
        </p:txBody>
      </p:sp>
      <p:sp>
        <p:nvSpPr>
          <p:cNvPr id="10250" name="AutoShape 81">
            <a:hlinkClick r:id="" action="ppaction://noaction" highlightClick="1">
              <a:snd r:embed="rId3" name="Incorrect Answer.wav"/>
            </a:hlinkClick>
            <a:extLst>
              <a:ext uri="{FF2B5EF4-FFF2-40B4-BE49-F238E27FC236}">
                <a16:creationId xmlns:a16="http://schemas.microsoft.com/office/drawing/2014/main" id="{E746BD69-958C-626E-0C89-15441E153060}"/>
              </a:ext>
            </a:extLst>
          </p:cNvPr>
          <p:cNvSpPr>
            <a:spLocks noChangeArrowheads="1"/>
          </p:cNvSpPr>
          <p:nvPr/>
        </p:nvSpPr>
        <p:spPr bwMode="auto">
          <a:xfrm>
            <a:off x="2743200" y="37719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Dropping your set into water</a:t>
            </a:r>
          </a:p>
        </p:txBody>
      </p:sp>
      <p:sp>
        <p:nvSpPr>
          <p:cNvPr id="10251" name="AutoShape 82">
            <a:hlinkClick r:id="" action="ppaction://noaction" highlightClick="1">
              <a:snd r:embed="rId3" name="Incorrect Answer.wav"/>
            </a:hlinkClick>
            <a:extLst>
              <a:ext uri="{FF2B5EF4-FFF2-40B4-BE49-F238E27FC236}">
                <a16:creationId xmlns:a16="http://schemas.microsoft.com/office/drawing/2014/main" id="{83FAE189-3D79-DAB1-47DB-2ADC80053F26}"/>
              </a:ext>
            </a:extLst>
          </p:cNvPr>
          <p:cNvSpPr>
            <a:spLocks noChangeArrowheads="1"/>
          </p:cNvSpPr>
          <p:nvPr/>
        </p:nvSpPr>
        <p:spPr bwMode="auto">
          <a:xfrm>
            <a:off x="2743200" y="43815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Leaving your player in a hot place for a </a:t>
            </a:r>
          </a:p>
          <a:p>
            <a:pPr>
              <a:defRPr/>
            </a:pPr>
            <a:r>
              <a:rPr lang="en-US" sz="1400" dirty="0">
                <a:latin typeface="Arial" pitchFamily="34" charset="0"/>
                <a:cs typeface="Arial" pitchFamily="34" charset="0"/>
              </a:rPr>
              <a:t>long period of time.</a:t>
            </a:r>
          </a:p>
        </p:txBody>
      </p:sp>
      <p:sp>
        <p:nvSpPr>
          <p:cNvPr id="10252" name="AutoShape 83">
            <a:hlinkClick r:id="rId4" action="ppaction://hlinksldjump" highlightClick="1">
              <a:snd r:embed="rId5" name="Correct Answer.wav"/>
            </a:hlinkClick>
            <a:extLst>
              <a:ext uri="{FF2B5EF4-FFF2-40B4-BE49-F238E27FC236}">
                <a16:creationId xmlns:a16="http://schemas.microsoft.com/office/drawing/2014/main" id="{709DABFA-2908-D813-F520-C88D8147BE71}"/>
              </a:ext>
            </a:extLst>
          </p:cNvPr>
          <p:cNvSpPr>
            <a:spLocks noChangeArrowheads="1"/>
          </p:cNvSpPr>
          <p:nvPr/>
        </p:nvSpPr>
        <p:spPr bwMode="auto">
          <a:xfrm>
            <a:off x="2743200" y="49911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Using your MP3 player where many people</a:t>
            </a:r>
          </a:p>
          <a:p>
            <a:pPr>
              <a:defRPr/>
            </a:pPr>
            <a:r>
              <a:rPr lang="en-US" sz="1400" dirty="0">
                <a:latin typeface="Arial" pitchFamily="34" charset="0"/>
                <a:cs typeface="Arial" pitchFamily="34" charset="0"/>
              </a:rPr>
              <a:t> are talking on cellular phones.</a:t>
            </a:r>
          </a:p>
        </p:txBody>
      </p:sp>
      <p:sp>
        <p:nvSpPr>
          <p:cNvPr id="10253" name="AutoShape 84">
            <a:hlinkClick r:id="" action="ppaction://noaction" highlightClick="1">
              <a:snd r:embed="rId3" name="Incorrect Answer.wav"/>
            </a:hlinkClick>
            <a:extLst>
              <a:ext uri="{FF2B5EF4-FFF2-40B4-BE49-F238E27FC236}">
                <a16:creationId xmlns:a16="http://schemas.microsoft.com/office/drawing/2014/main" id="{322F61D3-ECFE-36C6-25DA-D178A94AAF7E}"/>
              </a:ext>
            </a:extLst>
          </p:cNvPr>
          <p:cNvSpPr>
            <a:spLocks noChangeArrowheads="1"/>
          </p:cNvSpPr>
          <p:nvPr/>
        </p:nvSpPr>
        <p:spPr bwMode="auto">
          <a:xfrm>
            <a:off x="2743200" y="5600700"/>
            <a:ext cx="38100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Cleaning your player with chemical-based</a:t>
            </a:r>
          </a:p>
          <a:p>
            <a:pPr>
              <a:defRPr/>
            </a:pPr>
            <a:r>
              <a:rPr lang="en-US" sz="1400" dirty="0">
                <a:latin typeface="Arial" pitchFamily="34" charset="0"/>
                <a:cs typeface="Arial" pitchFamily="34" charset="0"/>
              </a:rPr>
              <a:t>cleansers. </a:t>
            </a:r>
          </a:p>
        </p:txBody>
      </p:sp>
      <p:pic>
        <p:nvPicPr>
          <p:cNvPr id="22538" name="Picture 85" descr="j0433863[1]">
            <a:extLst>
              <a:ext uri="{FF2B5EF4-FFF2-40B4-BE49-F238E27FC236}">
                <a16:creationId xmlns:a16="http://schemas.microsoft.com/office/drawing/2014/main" id="{63B173CD-FFC0-8D00-3247-E9C809BAB342}"/>
              </a:ext>
            </a:extLst>
          </p:cNvPr>
          <p:cNvPicPr>
            <a:picLocks noChangeAspect="1" noChangeArrowheads="1"/>
          </p:cNvPicPr>
          <p:nvPr/>
        </p:nvPicPr>
        <p:blipFill>
          <a:blip r:embed="rId6">
            <a:lum contrast="30000"/>
            <a:extLst>
              <a:ext uri="{28A0092B-C50C-407E-A947-70E740481C1C}">
                <a14:useLocalDpi xmlns:a14="http://schemas.microsoft.com/office/drawing/2010/main" val="0"/>
              </a:ext>
            </a:extLst>
          </a:blip>
          <a:srcRect/>
          <a:stretch>
            <a:fillRect/>
          </a:stretch>
        </p:blipFill>
        <p:spPr bwMode="auto">
          <a:xfrm>
            <a:off x="67818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8B81223-BAD3-A38E-6B31-CC689A5A00CB}"/>
              </a:ext>
            </a:extLst>
          </p:cNvPr>
          <p:cNvSpPr txBox="1">
            <a:spLocks noGrp="1"/>
          </p:cNvSpPr>
          <p:nvPr>
            <p:ph type="title" idx="4294967295"/>
          </p:nvPr>
        </p:nvSpPr>
        <p:spPr>
          <a:xfrm>
            <a:off x="304800" y="212725"/>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Questions 1 &amp; 2</a:t>
            </a:r>
          </a:p>
        </p:txBody>
      </p:sp>
      <p:grpSp>
        <p:nvGrpSpPr>
          <p:cNvPr id="5123" name="Group 107">
            <a:extLst>
              <a:ext uri="{FF2B5EF4-FFF2-40B4-BE49-F238E27FC236}">
                <a16:creationId xmlns:a16="http://schemas.microsoft.com/office/drawing/2014/main" id="{43EB20A0-CF98-FC95-C3BF-FBB538152093}"/>
              </a:ext>
              <a:ext uri="{C183D7F6-B498-43B3-948B-1728B52AA6E4}">
                <adec:decorative xmlns:adec="http://schemas.microsoft.com/office/drawing/2017/decorative" val="1"/>
              </a:ext>
            </a:extLst>
          </p:cNvPr>
          <p:cNvGrpSpPr>
            <a:grpSpLocks/>
          </p:cNvGrpSpPr>
          <p:nvPr/>
        </p:nvGrpSpPr>
        <p:grpSpPr bwMode="auto">
          <a:xfrm>
            <a:off x="5513388" y="163513"/>
            <a:ext cx="3375025" cy="6169025"/>
            <a:chOff x="206375" y="195264"/>
            <a:chExt cx="3375025" cy="6169208"/>
          </a:xfrm>
        </p:grpSpPr>
        <p:sp>
          <p:nvSpPr>
            <p:cNvPr id="5135" name="Rectangle 59">
              <a:extLst>
                <a:ext uri="{FF2B5EF4-FFF2-40B4-BE49-F238E27FC236}">
                  <a16:creationId xmlns:a16="http://schemas.microsoft.com/office/drawing/2014/main" id="{A74B79BC-EC86-59E7-3771-2C2C0E13B70F}"/>
                </a:ext>
              </a:extLst>
            </p:cNvPr>
            <p:cNvSpPr>
              <a:spLocks noChangeArrowheads="1"/>
            </p:cNvSpPr>
            <p:nvPr/>
          </p:nvSpPr>
          <p:spPr bwMode="auto">
            <a:xfrm>
              <a:off x="206375" y="195264"/>
              <a:ext cx="3375025" cy="6145212"/>
            </a:xfrm>
            <a:prstGeom prst="rect">
              <a:avLst/>
            </a:prstGeom>
            <a:solidFill>
              <a:srgbClr val="FFFF99">
                <a:alpha val="98038"/>
              </a:srgbClr>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150" name="Picture 60" descr="j0182692">
              <a:extLst>
                <a:ext uri="{FF2B5EF4-FFF2-40B4-BE49-F238E27FC236}">
                  <a16:creationId xmlns:a16="http://schemas.microsoft.com/office/drawing/2014/main" id="{820617A4-C1D3-7149-2C45-80880358AB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3816" y="5648509"/>
              <a:ext cx="1512888" cy="7159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61" descr="j0175410">
              <a:extLst>
                <a:ext uri="{FF2B5EF4-FFF2-40B4-BE49-F238E27FC236}">
                  <a16:creationId xmlns:a16="http://schemas.microsoft.com/office/drawing/2014/main" id="{B97DD0D9-2AFC-3A29-6EA7-9CC8AA7263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02075"/>
              <a:ext cx="1028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8" name="Group 62">
              <a:extLst>
                <a:ext uri="{FF2B5EF4-FFF2-40B4-BE49-F238E27FC236}">
                  <a16:creationId xmlns:a16="http://schemas.microsoft.com/office/drawing/2014/main" id="{08D026CF-3B50-5409-BB4D-2D65691B9B08}"/>
                </a:ext>
              </a:extLst>
            </p:cNvPr>
            <p:cNvGrpSpPr>
              <a:grpSpLocks/>
            </p:cNvGrpSpPr>
            <p:nvPr/>
          </p:nvGrpSpPr>
          <p:grpSpPr bwMode="auto">
            <a:xfrm>
              <a:off x="304800" y="3292475"/>
              <a:ext cx="838200" cy="990600"/>
              <a:chOff x="528" y="250"/>
              <a:chExt cx="3496" cy="4512"/>
            </a:xfrm>
          </p:grpSpPr>
          <p:sp>
            <p:nvSpPr>
              <p:cNvPr id="5145" name="AutoShape 63">
                <a:extLst>
                  <a:ext uri="{FF2B5EF4-FFF2-40B4-BE49-F238E27FC236}">
                    <a16:creationId xmlns:a16="http://schemas.microsoft.com/office/drawing/2014/main" id="{9C0F7EFE-D114-D433-70E0-F47CF9A5193D}"/>
                  </a:ext>
                </a:extLst>
              </p:cNvPr>
              <p:cNvSpPr>
                <a:spLocks noChangeAspect="1" noChangeArrowheads="1" noTextEdit="1"/>
              </p:cNvSpPr>
              <p:nvPr/>
            </p:nvSpPr>
            <p:spPr bwMode="auto">
              <a:xfrm>
                <a:off x="528" y="250"/>
                <a:ext cx="3496" cy="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46" name="Freeform 64">
                <a:extLst>
                  <a:ext uri="{FF2B5EF4-FFF2-40B4-BE49-F238E27FC236}">
                    <a16:creationId xmlns:a16="http://schemas.microsoft.com/office/drawing/2014/main" id="{464339DE-F79B-D229-1A18-F1D273092048}"/>
                  </a:ext>
                </a:extLst>
              </p:cNvPr>
              <p:cNvSpPr>
                <a:spLocks/>
              </p:cNvSpPr>
              <p:nvPr/>
            </p:nvSpPr>
            <p:spPr bwMode="auto">
              <a:xfrm>
                <a:off x="542" y="250"/>
                <a:ext cx="3468" cy="4505"/>
              </a:xfrm>
              <a:custGeom>
                <a:avLst/>
                <a:gdLst>
                  <a:gd name="T0" fmla="*/ 2562 w 3468"/>
                  <a:gd name="T1" fmla="*/ 147 h 4505"/>
                  <a:gd name="T2" fmla="*/ 2772 w 3468"/>
                  <a:gd name="T3" fmla="*/ 331 h 4505"/>
                  <a:gd name="T4" fmla="*/ 2983 w 3468"/>
                  <a:gd name="T5" fmla="*/ 609 h 4505"/>
                  <a:gd name="T6" fmla="*/ 3020 w 3468"/>
                  <a:gd name="T7" fmla="*/ 680 h 4505"/>
                  <a:gd name="T8" fmla="*/ 3067 w 3468"/>
                  <a:gd name="T9" fmla="*/ 733 h 4505"/>
                  <a:gd name="T10" fmla="*/ 3175 w 3468"/>
                  <a:gd name="T11" fmla="*/ 766 h 4505"/>
                  <a:gd name="T12" fmla="*/ 3327 w 3468"/>
                  <a:gd name="T13" fmla="*/ 849 h 4505"/>
                  <a:gd name="T14" fmla="*/ 3377 w 3468"/>
                  <a:gd name="T15" fmla="*/ 975 h 4505"/>
                  <a:gd name="T16" fmla="*/ 3435 w 3468"/>
                  <a:gd name="T17" fmla="*/ 1213 h 4505"/>
                  <a:gd name="T18" fmla="*/ 3468 w 3468"/>
                  <a:gd name="T19" fmla="*/ 1424 h 4505"/>
                  <a:gd name="T20" fmla="*/ 3432 w 3468"/>
                  <a:gd name="T21" fmla="*/ 1580 h 4505"/>
                  <a:gd name="T22" fmla="*/ 3331 w 3468"/>
                  <a:gd name="T23" fmla="*/ 1706 h 4505"/>
                  <a:gd name="T24" fmla="*/ 3270 w 3468"/>
                  <a:gd name="T25" fmla="*/ 1768 h 4505"/>
                  <a:gd name="T26" fmla="*/ 3261 w 3468"/>
                  <a:gd name="T27" fmla="*/ 1897 h 4505"/>
                  <a:gd name="T28" fmla="*/ 3220 w 3468"/>
                  <a:gd name="T29" fmla="*/ 2126 h 4505"/>
                  <a:gd name="T30" fmla="*/ 3166 w 3468"/>
                  <a:gd name="T31" fmla="*/ 2317 h 4505"/>
                  <a:gd name="T32" fmla="*/ 3222 w 3468"/>
                  <a:gd name="T33" fmla="*/ 2479 h 4505"/>
                  <a:gd name="T34" fmla="*/ 3206 w 3468"/>
                  <a:gd name="T35" fmla="*/ 2761 h 4505"/>
                  <a:gd name="T36" fmla="*/ 3039 w 3468"/>
                  <a:gd name="T37" fmla="*/ 3139 h 4505"/>
                  <a:gd name="T38" fmla="*/ 2960 w 3468"/>
                  <a:gd name="T39" fmla="*/ 3386 h 4505"/>
                  <a:gd name="T40" fmla="*/ 2948 w 3468"/>
                  <a:gd name="T41" fmla="*/ 3737 h 4505"/>
                  <a:gd name="T42" fmla="*/ 2915 w 3468"/>
                  <a:gd name="T43" fmla="*/ 4032 h 4505"/>
                  <a:gd name="T44" fmla="*/ 2822 w 3468"/>
                  <a:gd name="T45" fmla="*/ 4312 h 4505"/>
                  <a:gd name="T46" fmla="*/ 2717 w 3468"/>
                  <a:gd name="T47" fmla="*/ 4452 h 4505"/>
                  <a:gd name="T48" fmla="*/ 2620 w 3468"/>
                  <a:gd name="T49" fmla="*/ 4501 h 4505"/>
                  <a:gd name="T50" fmla="*/ 2521 w 3468"/>
                  <a:gd name="T51" fmla="*/ 4492 h 4505"/>
                  <a:gd name="T52" fmla="*/ 2449 w 3468"/>
                  <a:gd name="T53" fmla="*/ 4423 h 4505"/>
                  <a:gd name="T54" fmla="*/ 2381 w 3468"/>
                  <a:gd name="T55" fmla="*/ 4239 h 4505"/>
                  <a:gd name="T56" fmla="*/ 2358 w 3468"/>
                  <a:gd name="T57" fmla="*/ 4001 h 4505"/>
                  <a:gd name="T58" fmla="*/ 2346 w 3468"/>
                  <a:gd name="T59" fmla="*/ 3839 h 4505"/>
                  <a:gd name="T60" fmla="*/ 2306 w 3468"/>
                  <a:gd name="T61" fmla="*/ 3719 h 4505"/>
                  <a:gd name="T62" fmla="*/ 2178 w 3468"/>
                  <a:gd name="T63" fmla="*/ 3586 h 4505"/>
                  <a:gd name="T64" fmla="*/ 2137 w 3468"/>
                  <a:gd name="T65" fmla="*/ 3470 h 4505"/>
                  <a:gd name="T66" fmla="*/ 2108 w 3468"/>
                  <a:gd name="T67" fmla="*/ 3379 h 4505"/>
                  <a:gd name="T68" fmla="*/ 2040 w 3468"/>
                  <a:gd name="T69" fmla="*/ 3348 h 4505"/>
                  <a:gd name="T70" fmla="*/ 1952 w 3468"/>
                  <a:gd name="T71" fmla="*/ 3375 h 4505"/>
                  <a:gd name="T72" fmla="*/ 1743 w 3468"/>
                  <a:gd name="T73" fmla="*/ 3395 h 4505"/>
                  <a:gd name="T74" fmla="*/ 1343 w 3468"/>
                  <a:gd name="T75" fmla="*/ 3375 h 4505"/>
                  <a:gd name="T76" fmla="*/ 924 w 3468"/>
                  <a:gd name="T77" fmla="*/ 3290 h 4505"/>
                  <a:gd name="T78" fmla="*/ 675 w 3468"/>
                  <a:gd name="T79" fmla="*/ 3146 h 4505"/>
                  <a:gd name="T80" fmla="*/ 452 w 3468"/>
                  <a:gd name="T81" fmla="*/ 2948 h 4505"/>
                  <a:gd name="T82" fmla="*/ 345 w 3468"/>
                  <a:gd name="T83" fmla="*/ 2810 h 4505"/>
                  <a:gd name="T84" fmla="*/ 170 w 3468"/>
                  <a:gd name="T85" fmla="*/ 2501 h 4505"/>
                  <a:gd name="T86" fmla="*/ 75 w 3468"/>
                  <a:gd name="T87" fmla="*/ 2259 h 4505"/>
                  <a:gd name="T88" fmla="*/ 17 w 3468"/>
                  <a:gd name="T89" fmla="*/ 1906 h 4505"/>
                  <a:gd name="T90" fmla="*/ 0 w 3468"/>
                  <a:gd name="T91" fmla="*/ 1728 h 4505"/>
                  <a:gd name="T92" fmla="*/ 0 w 3468"/>
                  <a:gd name="T93" fmla="*/ 1626 h 4505"/>
                  <a:gd name="T94" fmla="*/ 17 w 3468"/>
                  <a:gd name="T95" fmla="*/ 1500 h 4505"/>
                  <a:gd name="T96" fmla="*/ 56 w 3468"/>
                  <a:gd name="T97" fmla="*/ 1351 h 4505"/>
                  <a:gd name="T98" fmla="*/ 87 w 3468"/>
                  <a:gd name="T99" fmla="*/ 1202 h 4505"/>
                  <a:gd name="T100" fmla="*/ 178 w 3468"/>
                  <a:gd name="T101" fmla="*/ 922 h 4505"/>
                  <a:gd name="T102" fmla="*/ 194 w 3468"/>
                  <a:gd name="T103" fmla="*/ 873 h 4505"/>
                  <a:gd name="T104" fmla="*/ 267 w 3468"/>
                  <a:gd name="T105" fmla="*/ 711 h 4505"/>
                  <a:gd name="T106" fmla="*/ 401 w 3468"/>
                  <a:gd name="T107" fmla="*/ 515 h 4505"/>
                  <a:gd name="T108" fmla="*/ 545 w 3468"/>
                  <a:gd name="T109" fmla="*/ 364 h 4505"/>
                  <a:gd name="T110" fmla="*/ 887 w 3468"/>
                  <a:gd name="T111" fmla="*/ 220 h 4505"/>
                  <a:gd name="T112" fmla="*/ 1339 w 3468"/>
                  <a:gd name="T113" fmla="*/ 96 h 4505"/>
                  <a:gd name="T114" fmla="*/ 1617 w 3468"/>
                  <a:gd name="T115" fmla="*/ 51 h 4505"/>
                  <a:gd name="T116" fmla="*/ 1842 w 3468"/>
                  <a:gd name="T117" fmla="*/ 9 h 4505"/>
                  <a:gd name="T118" fmla="*/ 2193 w 3468"/>
                  <a:gd name="T119" fmla="*/ 18 h 4505"/>
                  <a:gd name="T120" fmla="*/ 2447 w 3468"/>
                  <a:gd name="T121" fmla="*/ 84 h 45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68"/>
                  <a:gd name="T184" fmla="*/ 0 h 4505"/>
                  <a:gd name="T185" fmla="*/ 3468 w 3468"/>
                  <a:gd name="T186" fmla="*/ 4505 h 45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68" h="4505">
                    <a:moveTo>
                      <a:pt x="2447" y="84"/>
                    </a:moveTo>
                    <a:lnTo>
                      <a:pt x="2471" y="91"/>
                    </a:lnTo>
                    <a:lnTo>
                      <a:pt x="2496" y="102"/>
                    </a:lnTo>
                    <a:lnTo>
                      <a:pt x="2519" y="116"/>
                    </a:lnTo>
                    <a:lnTo>
                      <a:pt x="2539" y="131"/>
                    </a:lnTo>
                    <a:lnTo>
                      <a:pt x="2562" y="147"/>
                    </a:lnTo>
                    <a:lnTo>
                      <a:pt x="2583" y="162"/>
                    </a:lnTo>
                    <a:lnTo>
                      <a:pt x="2605" y="178"/>
                    </a:lnTo>
                    <a:lnTo>
                      <a:pt x="2628" y="189"/>
                    </a:lnTo>
                    <a:lnTo>
                      <a:pt x="2678" y="233"/>
                    </a:lnTo>
                    <a:lnTo>
                      <a:pt x="2725" y="282"/>
                    </a:lnTo>
                    <a:lnTo>
                      <a:pt x="2772" y="331"/>
                    </a:lnTo>
                    <a:lnTo>
                      <a:pt x="2820" y="380"/>
                    </a:lnTo>
                    <a:lnTo>
                      <a:pt x="2863" y="433"/>
                    </a:lnTo>
                    <a:lnTo>
                      <a:pt x="2904" y="487"/>
                    </a:lnTo>
                    <a:lnTo>
                      <a:pt x="2942" y="542"/>
                    </a:lnTo>
                    <a:lnTo>
                      <a:pt x="2977" y="598"/>
                    </a:lnTo>
                    <a:lnTo>
                      <a:pt x="2983" y="609"/>
                    </a:lnTo>
                    <a:lnTo>
                      <a:pt x="2987" y="622"/>
                    </a:lnTo>
                    <a:lnTo>
                      <a:pt x="2991" y="638"/>
                    </a:lnTo>
                    <a:lnTo>
                      <a:pt x="2997" y="651"/>
                    </a:lnTo>
                    <a:lnTo>
                      <a:pt x="3003" y="662"/>
                    </a:lnTo>
                    <a:lnTo>
                      <a:pt x="3012" y="673"/>
                    </a:lnTo>
                    <a:lnTo>
                      <a:pt x="3020" y="680"/>
                    </a:lnTo>
                    <a:lnTo>
                      <a:pt x="3032" y="686"/>
                    </a:lnTo>
                    <a:lnTo>
                      <a:pt x="3036" y="698"/>
                    </a:lnTo>
                    <a:lnTo>
                      <a:pt x="3043" y="709"/>
                    </a:lnTo>
                    <a:lnTo>
                      <a:pt x="3051" y="718"/>
                    </a:lnTo>
                    <a:lnTo>
                      <a:pt x="3059" y="726"/>
                    </a:lnTo>
                    <a:lnTo>
                      <a:pt x="3067" y="733"/>
                    </a:lnTo>
                    <a:lnTo>
                      <a:pt x="3078" y="740"/>
                    </a:lnTo>
                    <a:lnTo>
                      <a:pt x="3088" y="744"/>
                    </a:lnTo>
                    <a:lnTo>
                      <a:pt x="3100" y="749"/>
                    </a:lnTo>
                    <a:lnTo>
                      <a:pt x="3125" y="755"/>
                    </a:lnTo>
                    <a:lnTo>
                      <a:pt x="3150" y="762"/>
                    </a:lnTo>
                    <a:lnTo>
                      <a:pt x="3175" y="766"/>
                    </a:lnTo>
                    <a:lnTo>
                      <a:pt x="3197" y="771"/>
                    </a:lnTo>
                    <a:lnTo>
                      <a:pt x="3288" y="771"/>
                    </a:lnTo>
                    <a:lnTo>
                      <a:pt x="3296" y="791"/>
                    </a:lnTo>
                    <a:lnTo>
                      <a:pt x="3307" y="811"/>
                    </a:lnTo>
                    <a:lnTo>
                      <a:pt x="3317" y="829"/>
                    </a:lnTo>
                    <a:lnTo>
                      <a:pt x="3327" y="849"/>
                    </a:lnTo>
                    <a:lnTo>
                      <a:pt x="3338" y="869"/>
                    </a:lnTo>
                    <a:lnTo>
                      <a:pt x="3348" y="889"/>
                    </a:lnTo>
                    <a:lnTo>
                      <a:pt x="3354" y="909"/>
                    </a:lnTo>
                    <a:lnTo>
                      <a:pt x="3358" y="931"/>
                    </a:lnTo>
                    <a:lnTo>
                      <a:pt x="3369" y="953"/>
                    </a:lnTo>
                    <a:lnTo>
                      <a:pt x="3377" y="975"/>
                    </a:lnTo>
                    <a:lnTo>
                      <a:pt x="3385" y="997"/>
                    </a:lnTo>
                    <a:lnTo>
                      <a:pt x="3393" y="1020"/>
                    </a:lnTo>
                    <a:lnTo>
                      <a:pt x="3406" y="1066"/>
                    </a:lnTo>
                    <a:lnTo>
                      <a:pt x="3416" y="1115"/>
                    </a:lnTo>
                    <a:lnTo>
                      <a:pt x="3426" y="1164"/>
                    </a:lnTo>
                    <a:lnTo>
                      <a:pt x="3435" y="1213"/>
                    </a:lnTo>
                    <a:lnTo>
                      <a:pt x="3447" y="1262"/>
                    </a:lnTo>
                    <a:lnTo>
                      <a:pt x="3461" y="1309"/>
                    </a:lnTo>
                    <a:lnTo>
                      <a:pt x="3463" y="1337"/>
                    </a:lnTo>
                    <a:lnTo>
                      <a:pt x="3465" y="1366"/>
                    </a:lnTo>
                    <a:lnTo>
                      <a:pt x="3468" y="1395"/>
                    </a:lnTo>
                    <a:lnTo>
                      <a:pt x="3468" y="1424"/>
                    </a:lnTo>
                    <a:lnTo>
                      <a:pt x="3465" y="1451"/>
                    </a:lnTo>
                    <a:lnTo>
                      <a:pt x="3461" y="1477"/>
                    </a:lnTo>
                    <a:lnTo>
                      <a:pt x="3457" y="1504"/>
                    </a:lnTo>
                    <a:lnTo>
                      <a:pt x="3451" y="1531"/>
                    </a:lnTo>
                    <a:lnTo>
                      <a:pt x="3443" y="1555"/>
                    </a:lnTo>
                    <a:lnTo>
                      <a:pt x="3432" y="1580"/>
                    </a:lnTo>
                    <a:lnTo>
                      <a:pt x="3420" y="1602"/>
                    </a:lnTo>
                    <a:lnTo>
                      <a:pt x="3408" y="1626"/>
                    </a:lnTo>
                    <a:lnTo>
                      <a:pt x="3391" y="1646"/>
                    </a:lnTo>
                    <a:lnTo>
                      <a:pt x="3373" y="1668"/>
                    </a:lnTo>
                    <a:lnTo>
                      <a:pt x="3352" y="1688"/>
                    </a:lnTo>
                    <a:lnTo>
                      <a:pt x="3331" y="1706"/>
                    </a:lnTo>
                    <a:lnTo>
                      <a:pt x="3313" y="1713"/>
                    </a:lnTo>
                    <a:lnTo>
                      <a:pt x="3298" y="1719"/>
                    </a:lnTo>
                    <a:lnTo>
                      <a:pt x="3288" y="1728"/>
                    </a:lnTo>
                    <a:lnTo>
                      <a:pt x="3280" y="1739"/>
                    </a:lnTo>
                    <a:lnTo>
                      <a:pt x="3274" y="1753"/>
                    </a:lnTo>
                    <a:lnTo>
                      <a:pt x="3270" y="1768"/>
                    </a:lnTo>
                    <a:lnTo>
                      <a:pt x="3265" y="1782"/>
                    </a:lnTo>
                    <a:lnTo>
                      <a:pt x="3265" y="1797"/>
                    </a:lnTo>
                    <a:lnTo>
                      <a:pt x="3263" y="1831"/>
                    </a:lnTo>
                    <a:lnTo>
                      <a:pt x="3263" y="1864"/>
                    </a:lnTo>
                    <a:lnTo>
                      <a:pt x="3263" y="1882"/>
                    </a:lnTo>
                    <a:lnTo>
                      <a:pt x="3261" y="1897"/>
                    </a:lnTo>
                    <a:lnTo>
                      <a:pt x="3259" y="1913"/>
                    </a:lnTo>
                    <a:lnTo>
                      <a:pt x="3255" y="1926"/>
                    </a:lnTo>
                    <a:lnTo>
                      <a:pt x="3245" y="1975"/>
                    </a:lnTo>
                    <a:lnTo>
                      <a:pt x="3237" y="2026"/>
                    </a:lnTo>
                    <a:lnTo>
                      <a:pt x="3228" y="2075"/>
                    </a:lnTo>
                    <a:lnTo>
                      <a:pt x="3220" y="2126"/>
                    </a:lnTo>
                    <a:lnTo>
                      <a:pt x="3210" y="2175"/>
                    </a:lnTo>
                    <a:lnTo>
                      <a:pt x="3199" y="2224"/>
                    </a:lnTo>
                    <a:lnTo>
                      <a:pt x="3191" y="2248"/>
                    </a:lnTo>
                    <a:lnTo>
                      <a:pt x="3185" y="2270"/>
                    </a:lnTo>
                    <a:lnTo>
                      <a:pt x="3175" y="2295"/>
                    </a:lnTo>
                    <a:lnTo>
                      <a:pt x="3166" y="2317"/>
                    </a:lnTo>
                    <a:lnTo>
                      <a:pt x="3175" y="2335"/>
                    </a:lnTo>
                    <a:lnTo>
                      <a:pt x="3185" y="2353"/>
                    </a:lnTo>
                    <a:lnTo>
                      <a:pt x="3193" y="2373"/>
                    </a:lnTo>
                    <a:lnTo>
                      <a:pt x="3199" y="2393"/>
                    </a:lnTo>
                    <a:lnTo>
                      <a:pt x="3212" y="2435"/>
                    </a:lnTo>
                    <a:lnTo>
                      <a:pt x="3222" y="2479"/>
                    </a:lnTo>
                    <a:lnTo>
                      <a:pt x="3228" y="2524"/>
                    </a:lnTo>
                    <a:lnTo>
                      <a:pt x="3230" y="2570"/>
                    </a:lnTo>
                    <a:lnTo>
                      <a:pt x="3230" y="2615"/>
                    </a:lnTo>
                    <a:lnTo>
                      <a:pt x="3228" y="2659"/>
                    </a:lnTo>
                    <a:lnTo>
                      <a:pt x="3218" y="2710"/>
                    </a:lnTo>
                    <a:lnTo>
                      <a:pt x="3206" y="2761"/>
                    </a:lnTo>
                    <a:lnTo>
                      <a:pt x="3189" y="2810"/>
                    </a:lnTo>
                    <a:lnTo>
                      <a:pt x="3171" y="2859"/>
                    </a:lnTo>
                    <a:lnTo>
                      <a:pt x="3127" y="2952"/>
                    </a:lnTo>
                    <a:lnTo>
                      <a:pt x="3082" y="3046"/>
                    </a:lnTo>
                    <a:lnTo>
                      <a:pt x="3059" y="3092"/>
                    </a:lnTo>
                    <a:lnTo>
                      <a:pt x="3039" y="3139"/>
                    </a:lnTo>
                    <a:lnTo>
                      <a:pt x="3018" y="3186"/>
                    </a:lnTo>
                    <a:lnTo>
                      <a:pt x="2999" y="3232"/>
                    </a:lnTo>
                    <a:lnTo>
                      <a:pt x="2983" y="3283"/>
                    </a:lnTo>
                    <a:lnTo>
                      <a:pt x="2968" y="3332"/>
                    </a:lnTo>
                    <a:lnTo>
                      <a:pt x="2964" y="3359"/>
                    </a:lnTo>
                    <a:lnTo>
                      <a:pt x="2960" y="3386"/>
                    </a:lnTo>
                    <a:lnTo>
                      <a:pt x="2956" y="3412"/>
                    </a:lnTo>
                    <a:lnTo>
                      <a:pt x="2954" y="3439"/>
                    </a:lnTo>
                    <a:lnTo>
                      <a:pt x="2952" y="3512"/>
                    </a:lnTo>
                    <a:lnTo>
                      <a:pt x="2950" y="3586"/>
                    </a:lnTo>
                    <a:lnTo>
                      <a:pt x="2950" y="3661"/>
                    </a:lnTo>
                    <a:lnTo>
                      <a:pt x="2948" y="3737"/>
                    </a:lnTo>
                    <a:lnTo>
                      <a:pt x="2944" y="3812"/>
                    </a:lnTo>
                    <a:lnTo>
                      <a:pt x="2937" y="3886"/>
                    </a:lnTo>
                    <a:lnTo>
                      <a:pt x="2933" y="3923"/>
                    </a:lnTo>
                    <a:lnTo>
                      <a:pt x="2927" y="3959"/>
                    </a:lnTo>
                    <a:lnTo>
                      <a:pt x="2921" y="3997"/>
                    </a:lnTo>
                    <a:lnTo>
                      <a:pt x="2915" y="4032"/>
                    </a:lnTo>
                    <a:lnTo>
                      <a:pt x="2894" y="4101"/>
                    </a:lnTo>
                    <a:lnTo>
                      <a:pt x="2876" y="4172"/>
                    </a:lnTo>
                    <a:lnTo>
                      <a:pt x="2863" y="4208"/>
                    </a:lnTo>
                    <a:lnTo>
                      <a:pt x="2851" y="4243"/>
                    </a:lnTo>
                    <a:lnTo>
                      <a:pt x="2838" y="4279"/>
                    </a:lnTo>
                    <a:lnTo>
                      <a:pt x="2822" y="4312"/>
                    </a:lnTo>
                    <a:lnTo>
                      <a:pt x="2805" y="4345"/>
                    </a:lnTo>
                    <a:lnTo>
                      <a:pt x="2787" y="4374"/>
                    </a:lnTo>
                    <a:lnTo>
                      <a:pt x="2766" y="4403"/>
                    </a:lnTo>
                    <a:lnTo>
                      <a:pt x="2744" y="4430"/>
                    </a:lnTo>
                    <a:lnTo>
                      <a:pt x="2731" y="4441"/>
                    </a:lnTo>
                    <a:lnTo>
                      <a:pt x="2717" y="4452"/>
                    </a:lnTo>
                    <a:lnTo>
                      <a:pt x="2702" y="4463"/>
                    </a:lnTo>
                    <a:lnTo>
                      <a:pt x="2688" y="4472"/>
                    </a:lnTo>
                    <a:lnTo>
                      <a:pt x="2671" y="4481"/>
                    </a:lnTo>
                    <a:lnTo>
                      <a:pt x="2655" y="4490"/>
                    </a:lnTo>
                    <a:lnTo>
                      <a:pt x="2638" y="4496"/>
                    </a:lnTo>
                    <a:lnTo>
                      <a:pt x="2620" y="4501"/>
                    </a:lnTo>
                    <a:lnTo>
                      <a:pt x="2603" y="4505"/>
                    </a:lnTo>
                    <a:lnTo>
                      <a:pt x="2587" y="4505"/>
                    </a:lnTo>
                    <a:lnTo>
                      <a:pt x="2570" y="4505"/>
                    </a:lnTo>
                    <a:lnTo>
                      <a:pt x="2554" y="4503"/>
                    </a:lnTo>
                    <a:lnTo>
                      <a:pt x="2537" y="4499"/>
                    </a:lnTo>
                    <a:lnTo>
                      <a:pt x="2521" y="4492"/>
                    </a:lnTo>
                    <a:lnTo>
                      <a:pt x="2506" y="4485"/>
                    </a:lnTo>
                    <a:lnTo>
                      <a:pt x="2490" y="4476"/>
                    </a:lnTo>
                    <a:lnTo>
                      <a:pt x="2478" y="4463"/>
                    </a:lnTo>
                    <a:lnTo>
                      <a:pt x="2467" y="4450"/>
                    </a:lnTo>
                    <a:lnTo>
                      <a:pt x="2457" y="4436"/>
                    </a:lnTo>
                    <a:lnTo>
                      <a:pt x="2449" y="4423"/>
                    </a:lnTo>
                    <a:lnTo>
                      <a:pt x="2434" y="4394"/>
                    </a:lnTo>
                    <a:lnTo>
                      <a:pt x="2422" y="4363"/>
                    </a:lnTo>
                    <a:lnTo>
                      <a:pt x="2412" y="4332"/>
                    </a:lnTo>
                    <a:lnTo>
                      <a:pt x="2403" y="4301"/>
                    </a:lnTo>
                    <a:lnTo>
                      <a:pt x="2393" y="4270"/>
                    </a:lnTo>
                    <a:lnTo>
                      <a:pt x="2381" y="4239"/>
                    </a:lnTo>
                    <a:lnTo>
                      <a:pt x="2374" y="4201"/>
                    </a:lnTo>
                    <a:lnTo>
                      <a:pt x="2370" y="4161"/>
                    </a:lnTo>
                    <a:lnTo>
                      <a:pt x="2366" y="4121"/>
                    </a:lnTo>
                    <a:lnTo>
                      <a:pt x="2364" y="4081"/>
                    </a:lnTo>
                    <a:lnTo>
                      <a:pt x="2362" y="4041"/>
                    </a:lnTo>
                    <a:lnTo>
                      <a:pt x="2358" y="4001"/>
                    </a:lnTo>
                    <a:lnTo>
                      <a:pt x="2358" y="3963"/>
                    </a:lnTo>
                    <a:lnTo>
                      <a:pt x="2356" y="3926"/>
                    </a:lnTo>
                    <a:lnTo>
                      <a:pt x="2352" y="3906"/>
                    </a:lnTo>
                    <a:lnTo>
                      <a:pt x="2350" y="3883"/>
                    </a:lnTo>
                    <a:lnTo>
                      <a:pt x="2348" y="3861"/>
                    </a:lnTo>
                    <a:lnTo>
                      <a:pt x="2346" y="3839"/>
                    </a:lnTo>
                    <a:lnTo>
                      <a:pt x="2341" y="3817"/>
                    </a:lnTo>
                    <a:lnTo>
                      <a:pt x="2337" y="3794"/>
                    </a:lnTo>
                    <a:lnTo>
                      <a:pt x="2333" y="3772"/>
                    </a:lnTo>
                    <a:lnTo>
                      <a:pt x="2325" y="3752"/>
                    </a:lnTo>
                    <a:lnTo>
                      <a:pt x="2317" y="3734"/>
                    </a:lnTo>
                    <a:lnTo>
                      <a:pt x="2306" y="3719"/>
                    </a:lnTo>
                    <a:lnTo>
                      <a:pt x="2296" y="3703"/>
                    </a:lnTo>
                    <a:lnTo>
                      <a:pt x="2284" y="3690"/>
                    </a:lnTo>
                    <a:lnTo>
                      <a:pt x="2259" y="3663"/>
                    </a:lnTo>
                    <a:lnTo>
                      <a:pt x="2230" y="3639"/>
                    </a:lnTo>
                    <a:lnTo>
                      <a:pt x="2203" y="3612"/>
                    </a:lnTo>
                    <a:lnTo>
                      <a:pt x="2178" y="3586"/>
                    </a:lnTo>
                    <a:lnTo>
                      <a:pt x="2168" y="3572"/>
                    </a:lnTo>
                    <a:lnTo>
                      <a:pt x="2158" y="3557"/>
                    </a:lnTo>
                    <a:lnTo>
                      <a:pt x="2148" y="3541"/>
                    </a:lnTo>
                    <a:lnTo>
                      <a:pt x="2139" y="3523"/>
                    </a:lnTo>
                    <a:lnTo>
                      <a:pt x="2139" y="3497"/>
                    </a:lnTo>
                    <a:lnTo>
                      <a:pt x="2137" y="3470"/>
                    </a:lnTo>
                    <a:lnTo>
                      <a:pt x="2135" y="3446"/>
                    </a:lnTo>
                    <a:lnTo>
                      <a:pt x="2129" y="3421"/>
                    </a:lnTo>
                    <a:lnTo>
                      <a:pt x="2125" y="3410"/>
                    </a:lnTo>
                    <a:lnTo>
                      <a:pt x="2121" y="3399"/>
                    </a:lnTo>
                    <a:lnTo>
                      <a:pt x="2115" y="3388"/>
                    </a:lnTo>
                    <a:lnTo>
                      <a:pt x="2108" y="3379"/>
                    </a:lnTo>
                    <a:lnTo>
                      <a:pt x="2100" y="3370"/>
                    </a:lnTo>
                    <a:lnTo>
                      <a:pt x="2092" y="3363"/>
                    </a:lnTo>
                    <a:lnTo>
                      <a:pt x="2082" y="3355"/>
                    </a:lnTo>
                    <a:lnTo>
                      <a:pt x="2069" y="3350"/>
                    </a:lnTo>
                    <a:lnTo>
                      <a:pt x="2055" y="3348"/>
                    </a:lnTo>
                    <a:lnTo>
                      <a:pt x="2040" y="3348"/>
                    </a:lnTo>
                    <a:lnTo>
                      <a:pt x="2024" y="3350"/>
                    </a:lnTo>
                    <a:lnTo>
                      <a:pt x="2009" y="3355"/>
                    </a:lnTo>
                    <a:lnTo>
                      <a:pt x="1995" y="3361"/>
                    </a:lnTo>
                    <a:lnTo>
                      <a:pt x="1980" y="3366"/>
                    </a:lnTo>
                    <a:lnTo>
                      <a:pt x="1966" y="3372"/>
                    </a:lnTo>
                    <a:lnTo>
                      <a:pt x="1952" y="3375"/>
                    </a:lnTo>
                    <a:lnTo>
                      <a:pt x="1912" y="3375"/>
                    </a:lnTo>
                    <a:lnTo>
                      <a:pt x="1875" y="3377"/>
                    </a:lnTo>
                    <a:lnTo>
                      <a:pt x="1842" y="3381"/>
                    </a:lnTo>
                    <a:lnTo>
                      <a:pt x="1809" y="3386"/>
                    </a:lnTo>
                    <a:lnTo>
                      <a:pt x="1776" y="3390"/>
                    </a:lnTo>
                    <a:lnTo>
                      <a:pt x="1743" y="3395"/>
                    </a:lnTo>
                    <a:lnTo>
                      <a:pt x="1708" y="3399"/>
                    </a:lnTo>
                    <a:lnTo>
                      <a:pt x="1673" y="3401"/>
                    </a:lnTo>
                    <a:lnTo>
                      <a:pt x="1591" y="3399"/>
                    </a:lnTo>
                    <a:lnTo>
                      <a:pt x="1508" y="3392"/>
                    </a:lnTo>
                    <a:lnTo>
                      <a:pt x="1426" y="3386"/>
                    </a:lnTo>
                    <a:lnTo>
                      <a:pt x="1343" y="3375"/>
                    </a:lnTo>
                    <a:lnTo>
                      <a:pt x="1259" y="3361"/>
                    </a:lnTo>
                    <a:lnTo>
                      <a:pt x="1176" y="3350"/>
                    </a:lnTo>
                    <a:lnTo>
                      <a:pt x="1094" y="3339"/>
                    </a:lnTo>
                    <a:lnTo>
                      <a:pt x="1013" y="3328"/>
                    </a:lnTo>
                    <a:lnTo>
                      <a:pt x="968" y="3310"/>
                    </a:lnTo>
                    <a:lnTo>
                      <a:pt x="924" y="3290"/>
                    </a:lnTo>
                    <a:lnTo>
                      <a:pt x="881" y="3270"/>
                    </a:lnTo>
                    <a:lnTo>
                      <a:pt x="838" y="3250"/>
                    </a:lnTo>
                    <a:lnTo>
                      <a:pt x="797" y="3228"/>
                    </a:lnTo>
                    <a:lnTo>
                      <a:pt x="755" y="3203"/>
                    </a:lnTo>
                    <a:lnTo>
                      <a:pt x="714" y="3177"/>
                    </a:lnTo>
                    <a:lnTo>
                      <a:pt x="675" y="3146"/>
                    </a:lnTo>
                    <a:lnTo>
                      <a:pt x="638" y="3112"/>
                    </a:lnTo>
                    <a:lnTo>
                      <a:pt x="601" y="3079"/>
                    </a:lnTo>
                    <a:lnTo>
                      <a:pt x="564" y="3046"/>
                    </a:lnTo>
                    <a:lnTo>
                      <a:pt x="524" y="3015"/>
                    </a:lnTo>
                    <a:lnTo>
                      <a:pt x="487" y="2981"/>
                    </a:lnTo>
                    <a:lnTo>
                      <a:pt x="452" y="2948"/>
                    </a:lnTo>
                    <a:lnTo>
                      <a:pt x="436" y="2928"/>
                    </a:lnTo>
                    <a:lnTo>
                      <a:pt x="419" y="2910"/>
                    </a:lnTo>
                    <a:lnTo>
                      <a:pt x="403" y="2888"/>
                    </a:lnTo>
                    <a:lnTo>
                      <a:pt x="388" y="2866"/>
                    </a:lnTo>
                    <a:lnTo>
                      <a:pt x="366" y="2839"/>
                    </a:lnTo>
                    <a:lnTo>
                      <a:pt x="345" y="2810"/>
                    </a:lnTo>
                    <a:lnTo>
                      <a:pt x="324" y="2781"/>
                    </a:lnTo>
                    <a:lnTo>
                      <a:pt x="304" y="2753"/>
                    </a:lnTo>
                    <a:lnTo>
                      <a:pt x="267" y="2693"/>
                    </a:lnTo>
                    <a:lnTo>
                      <a:pt x="234" y="2628"/>
                    </a:lnTo>
                    <a:lnTo>
                      <a:pt x="201" y="2566"/>
                    </a:lnTo>
                    <a:lnTo>
                      <a:pt x="170" y="2501"/>
                    </a:lnTo>
                    <a:lnTo>
                      <a:pt x="141" y="2437"/>
                    </a:lnTo>
                    <a:lnTo>
                      <a:pt x="112" y="2370"/>
                    </a:lnTo>
                    <a:lnTo>
                      <a:pt x="102" y="2344"/>
                    </a:lnTo>
                    <a:lnTo>
                      <a:pt x="91" y="2317"/>
                    </a:lnTo>
                    <a:lnTo>
                      <a:pt x="81" y="2288"/>
                    </a:lnTo>
                    <a:lnTo>
                      <a:pt x="75" y="2259"/>
                    </a:lnTo>
                    <a:lnTo>
                      <a:pt x="62" y="2202"/>
                    </a:lnTo>
                    <a:lnTo>
                      <a:pt x="52" y="2144"/>
                    </a:lnTo>
                    <a:lnTo>
                      <a:pt x="44" y="2086"/>
                    </a:lnTo>
                    <a:lnTo>
                      <a:pt x="38" y="2026"/>
                    </a:lnTo>
                    <a:lnTo>
                      <a:pt x="27" y="1966"/>
                    </a:lnTo>
                    <a:lnTo>
                      <a:pt x="17" y="1906"/>
                    </a:lnTo>
                    <a:lnTo>
                      <a:pt x="19" y="1877"/>
                    </a:lnTo>
                    <a:lnTo>
                      <a:pt x="17" y="1848"/>
                    </a:lnTo>
                    <a:lnTo>
                      <a:pt x="13" y="1819"/>
                    </a:lnTo>
                    <a:lnTo>
                      <a:pt x="7" y="1788"/>
                    </a:lnTo>
                    <a:lnTo>
                      <a:pt x="3" y="1759"/>
                    </a:lnTo>
                    <a:lnTo>
                      <a:pt x="0" y="1728"/>
                    </a:lnTo>
                    <a:lnTo>
                      <a:pt x="0" y="1713"/>
                    </a:lnTo>
                    <a:lnTo>
                      <a:pt x="0" y="1697"/>
                    </a:lnTo>
                    <a:lnTo>
                      <a:pt x="3" y="1684"/>
                    </a:lnTo>
                    <a:lnTo>
                      <a:pt x="7" y="1668"/>
                    </a:lnTo>
                    <a:lnTo>
                      <a:pt x="3" y="1648"/>
                    </a:lnTo>
                    <a:lnTo>
                      <a:pt x="0" y="1626"/>
                    </a:lnTo>
                    <a:lnTo>
                      <a:pt x="3" y="1606"/>
                    </a:lnTo>
                    <a:lnTo>
                      <a:pt x="5" y="1584"/>
                    </a:lnTo>
                    <a:lnTo>
                      <a:pt x="9" y="1564"/>
                    </a:lnTo>
                    <a:lnTo>
                      <a:pt x="13" y="1542"/>
                    </a:lnTo>
                    <a:lnTo>
                      <a:pt x="15" y="1520"/>
                    </a:lnTo>
                    <a:lnTo>
                      <a:pt x="17" y="1500"/>
                    </a:lnTo>
                    <a:lnTo>
                      <a:pt x="21" y="1473"/>
                    </a:lnTo>
                    <a:lnTo>
                      <a:pt x="27" y="1448"/>
                    </a:lnTo>
                    <a:lnTo>
                      <a:pt x="36" y="1424"/>
                    </a:lnTo>
                    <a:lnTo>
                      <a:pt x="44" y="1400"/>
                    </a:lnTo>
                    <a:lnTo>
                      <a:pt x="52" y="1375"/>
                    </a:lnTo>
                    <a:lnTo>
                      <a:pt x="56" y="1351"/>
                    </a:lnTo>
                    <a:lnTo>
                      <a:pt x="58" y="1337"/>
                    </a:lnTo>
                    <a:lnTo>
                      <a:pt x="58" y="1324"/>
                    </a:lnTo>
                    <a:lnTo>
                      <a:pt x="58" y="1311"/>
                    </a:lnTo>
                    <a:lnTo>
                      <a:pt x="58" y="1295"/>
                    </a:lnTo>
                    <a:lnTo>
                      <a:pt x="75" y="1249"/>
                    </a:lnTo>
                    <a:lnTo>
                      <a:pt x="87" y="1202"/>
                    </a:lnTo>
                    <a:lnTo>
                      <a:pt x="102" y="1153"/>
                    </a:lnTo>
                    <a:lnTo>
                      <a:pt x="114" y="1106"/>
                    </a:lnTo>
                    <a:lnTo>
                      <a:pt x="126" y="1057"/>
                    </a:lnTo>
                    <a:lnTo>
                      <a:pt x="141" y="1011"/>
                    </a:lnTo>
                    <a:lnTo>
                      <a:pt x="159" y="966"/>
                    </a:lnTo>
                    <a:lnTo>
                      <a:pt x="178" y="922"/>
                    </a:lnTo>
                    <a:lnTo>
                      <a:pt x="176" y="913"/>
                    </a:lnTo>
                    <a:lnTo>
                      <a:pt x="178" y="902"/>
                    </a:lnTo>
                    <a:lnTo>
                      <a:pt x="180" y="895"/>
                    </a:lnTo>
                    <a:lnTo>
                      <a:pt x="184" y="889"/>
                    </a:lnTo>
                    <a:lnTo>
                      <a:pt x="190" y="880"/>
                    </a:lnTo>
                    <a:lnTo>
                      <a:pt x="194" y="873"/>
                    </a:lnTo>
                    <a:lnTo>
                      <a:pt x="196" y="864"/>
                    </a:lnTo>
                    <a:lnTo>
                      <a:pt x="194" y="855"/>
                    </a:lnTo>
                    <a:lnTo>
                      <a:pt x="209" y="818"/>
                    </a:lnTo>
                    <a:lnTo>
                      <a:pt x="225" y="780"/>
                    </a:lnTo>
                    <a:lnTo>
                      <a:pt x="244" y="746"/>
                    </a:lnTo>
                    <a:lnTo>
                      <a:pt x="267" y="711"/>
                    </a:lnTo>
                    <a:lnTo>
                      <a:pt x="287" y="678"/>
                    </a:lnTo>
                    <a:lnTo>
                      <a:pt x="310" y="644"/>
                    </a:lnTo>
                    <a:lnTo>
                      <a:pt x="333" y="609"/>
                    </a:lnTo>
                    <a:lnTo>
                      <a:pt x="355" y="575"/>
                    </a:lnTo>
                    <a:lnTo>
                      <a:pt x="378" y="544"/>
                    </a:lnTo>
                    <a:lnTo>
                      <a:pt x="401" y="515"/>
                    </a:lnTo>
                    <a:lnTo>
                      <a:pt x="423" y="489"/>
                    </a:lnTo>
                    <a:lnTo>
                      <a:pt x="446" y="462"/>
                    </a:lnTo>
                    <a:lnTo>
                      <a:pt x="469" y="435"/>
                    </a:lnTo>
                    <a:lnTo>
                      <a:pt x="493" y="411"/>
                    </a:lnTo>
                    <a:lnTo>
                      <a:pt x="518" y="387"/>
                    </a:lnTo>
                    <a:lnTo>
                      <a:pt x="545" y="364"/>
                    </a:lnTo>
                    <a:lnTo>
                      <a:pt x="586" y="342"/>
                    </a:lnTo>
                    <a:lnTo>
                      <a:pt x="627" y="320"/>
                    </a:lnTo>
                    <a:lnTo>
                      <a:pt x="671" y="302"/>
                    </a:lnTo>
                    <a:lnTo>
                      <a:pt x="712" y="282"/>
                    </a:lnTo>
                    <a:lnTo>
                      <a:pt x="799" y="251"/>
                    </a:lnTo>
                    <a:lnTo>
                      <a:pt x="887" y="220"/>
                    </a:lnTo>
                    <a:lnTo>
                      <a:pt x="976" y="195"/>
                    </a:lnTo>
                    <a:lnTo>
                      <a:pt x="1067" y="171"/>
                    </a:lnTo>
                    <a:lnTo>
                      <a:pt x="1158" y="147"/>
                    </a:lnTo>
                    <a:lnTo>
                      <a:pt x="1248" y="122"/>
                    </a:lnTo>
                    <a:lnTo>
                      <a:pt x="1294" y="109"/>
                    </a:lnTo>
                    <a:lnTo>
                      <a:pt x="1339" y="96"/>
                    </a:lnTo>
                    <a:lnTo>
                      <a:pt x="1384" y="84"/>
                    </a:lnTo>
                    <a:lnTo>
                      <a:pt x="1430" y="76"/>
                    </a:lnTo>
                    <a:lnTo>
                      <a:pt x="1475" y="67"/>
                    </a:lnTo>
                    <a:lnTo>
                      <a:pt x="1523" y="58"/>
                    </a:lnTo>
                    <a:lnTo>
                      <a:pt x="1570" y="53"/>
                    </a:lnTo>
                    <a:lnTo>
                      <a:pt x="1617" y="51"/>
                    </a:lnTo>
                    <a:lnTo>
                      <a:pt x="1657" y="42"/>
                    </a:lnTo>
                    <a:lnTo>
                      <a:pt x="1694" y="33"/>
                    </a:lnTo>
                    <a:lnTo>
                      <a:pt x="1731" y="27"/>
                    </a:lnTo>
                    <a:lnTo>
                      <a:pt x="1766" y="20"/>
                    </a:lnTo>
                    <a:lnTo>
                      <a:pt x="1803" y="13"/>
                    </a:lnTo>
                    <a:lnTo>
                      <a:pt x="1842" y="9"/>
                    </a:lnTo>
                    <a:lnTo>
                      <a:pt x="1879" y="4"/>
                    </a:lnTo>
                    <a:lnTo>
                      <a:pt x="1921" y="0"/>
                    </a:lnTo>
                    <a:lnTo>
                      <a:pt x="1989" y="2"/>
                    </a:lnTo>
                    <a:lnTo>
                      <a:pt x="2057" y="4"/>
                    </a:lnTo>
                    <a:lnTo>
                      <a:pt x="2125" y="11"/>
                    </a:lnTo>
                    <a:lnTo>
                      <a:pt x="2193" y="18"/>
                    </a:lnTo>
                    <a:lnTo>
                      <a:pt x="2259" y="29"/>
                    </a:lnTo>
                    <a:lnTo>
                      <a:pt x="2325" y="42"/>
                    </a:lnTo>
                    <a:lnTo>
                      <a:pt x="2356" y="51"/>
                    </a:lnTo>
                    <a:lnTo>
                      <a:pt x="2387" y="62"/>
                    </a:lnTo>
                    <a:lnTo>
                      <a:pt x="2418" y="73"/>
                    </a:lnTo>
                    <a:lnTo>
                      <a:pt x="244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7" name="Freeform 65">
                <a:extLst>
                  <a:ext uri="{FF2B5EF4-FFF2-40B4-BE49-F238E27FC236}">
                    <a16:creationId xmlns:a16="http://schemas.microsoft.com/office/drawing/2014/main" id="{AE2CB80F-903C-D53D-CEFF-8E78E1486D8D}"/>
                  </a:ext>
                </a:extLst>
              </p:cNvPr>
              <p:cNvSpPr>
                <a:spLocks/>
              </p:cNvSpPr>
              <p:nvPr/>
            </p:nvSpPr>
            <p:spPr bwMode="auto">
              <a:xfrm>
                <a:off x="1141" y="279"/>
                <a:ext cx="2840" cy="3294"/>
              </a:xfrm>
              <a:custGeom>
                <a:avLst/>
                <a:gdLst>
                  <a:gd name="T0" fmla="*/ 1683 w 2840"/>
                  <a:gd name="T1" fmla="*/ 31 h 3294"/>
                  <a:gd name="T2" fmla="*/ 1800 w 2840"/>
                  <a:gd name="T3" fmla="*/ 69 h 3294"/>
                  <a:gd name="T4" fmla="*/ 2066 w 2840"/>
                  <a:gd name="T5" fmla="*/ 233 h 3294"/>
                  <a:gd name="T6" fmla="*/ 2310 w 2840"/>
                  <a:gd name="T7" fmla="*/ 509 h 3294"/>
                  <a:gd name="T8" fmla="*/ 2431 w 2840"/>
                  <a:gd name="T9" fmla="*/ 715 h 3294"/>
                  <a:gd name="T10" fmla="*/ 2569 w 2840"/>
                  <a:gd name="T11" fmla="*/ 769 h 3294"/>
                  <a:gd name="T12" fmla="*/ 2739 w 2840"/>
                  <a:gd name="T13" fmla="*/ 906 h 3294"/>
                  <a:gd name="T14" fmla="*/ 2831 w 2840"/>
                  <a:gd name="T15" fmla="*/ 1302 h 3294"/>
                  <a:gd name="T16" fmla="*/ 2796 w 2840"/>
                  <a:gd name="T17" fmla="*/ 1551 h 3294"/>
                  <a:gd name="T18" fmla="*/ 2677 w 2840"/>
                  <a:gd name="T19" fmla="*/ 1686 h 3294"/>
                  <a:gd name="T20" fmla="*/ 2590 w 2840"/>
                  <a:gd name="T21" fmla="*/ 2110 h 3294"/>
                  <a:gd name="T22" fmla="*/ 2547 w 2840"/>
                  <a:gd name="T23" fmla="*/ 2190 h 3294"/>
                  <a:gd name="T24" fmla="*/ 2596 w 2840"/>
                  <a:gd name="T25" fmla="*/ 1924 h 3294"/>
                  <a:gd name="T26" fmla="*/ 2576 w 2840"/>
                  <a:gd name="T27" fmla="*/ 1466 h 3294"/>
                  <a:gd name="T28" fmla="*/ 2541 w 2840"/>
                  <a:gd name="T29" fmla="*/ 1244 h 3294"/>
                  <a:gd name="T30" fmla="*/ 2470 w 2840"/>
                  <a:gd name="T31" fmla="*/ 975 h 3294"/>
                  <a:gd name="T32" fmla="*/ 2407 w 2840"/>
                  <a:gd name="T33" fmla="*/ 797 h 3294"/>
                  <a:gd name="T34" fmla="*/ 2341 w 2840"/>
                  <a:gd name="T35" fmla="*/ 649 h 3294"/>
                  <a:gd name="T36" fmla="*/ 2223 w 2840"/>
                  <a:gd name="T37" fmla="*/ 435 h 3294"/>
                  <a:gd name="T38" fmla="*/ 2087 w 2840"/>
                  <a:gd name="T39" fmla="*/ 293 h 3294"/>
                  <a:gd name="T40" fmla="*/ 1821 w 2840"/>
                  <a:gd name="T41" fmla="*/ 113 h 3294"/>
                  <a:gd name="T42" fmla="*/ 1643 w 2840"/>
                  <a:gd name="T43" fmla="*/ 55 h 3294"/>
                  <a:gd name="T44" fmla="*/ 1460 w 2840"/>
                  <a:gd name="T45" fmla="*/ 33 h 3294"/>
                  <a:gd name="T46" fmla="*/ 1080 w 2840"/>
                  <a:gd name="T47" fmla="*/ 87 h 3294"/>
                  <a:gd name="T48" fmla="*/ 985 w 2840"/>
                  <a:gd name="T49" fmla="*/ 147 h 3294"/>
                  <a:gd name="T50" fmla="*/ 810 w 2840"/>
                  <a:gd name="T51" fmla="*/ 260 h 3294"/>
                  <a:gd name="T52" fmla="*/ 676 w 2840"/>
                  <a:gd name="T53" fmla="*/ 386 h 3294"/>
                  <a:gd name="T54" fmla="*/ 468 w 2840"/>
                  <a:gd name="T55" fmla="*/ 666 h 3294"/>
                  <a:gd name="T56" fmla="*/ 311 w 2840"/>
                  <a:gd name="T57" fmla="*/ 1186 h 3294"/>
                  <a:gd name="T58" fmla="*/ 241 w 2840"/>
                  <a:gd name="T59" fmla="*/ 1462 h 3294"/>
                  <a:gd name="T60" fmla="*/ 270 w 2840"/>
                  <a:gd name="T61" fmla="*/ 2101 h 3294"/>
                  <a:gd name="T62" fmla="*/ 342 w 2840"/>
                  <a:gd name="T63" fmla="*/ 2432 h 3294"/>
                  <a:gd name="T64" fmla="*/ 418 w 2840"/>
                  <a:gd name="T65" fmla="*/ 2575 h 3294"/>
                  <a:gd name="T66" fmla="*/ 480 w 2840"/>
                  <a:gd name="T67" fmla="*/ 2652 h 3294"/>
                  <a:gd name="T68" fmla="*/ 521 w 2840"/>
                  <a:gd name="T69" fmla="*/ 2699 h 3294"/>
                  <a:gd name="T70" fmla="*/ 779 w 2840"/>
                  <a:gd name="T71" fmla="*/ 2961 h 3294"/>
                  <a:gd name="T72" fmla="*/ 1029 w 2840"/>
                  <a:gd name="T73" fmla="*/ 3121 h 3294"/>
                  <a:gd name="T74" fmla="*/ 1200 w 2840"/>
                  <a:gd name="T75" fmla="*/ 3206 h 3294"/>
                  <a:gd name="T76" fmla="*/ 1268 w 2840"/>
                  <a:gd name="T77" fmla="*/ 3230 h 3294"/>
                  <a:gd name="T78" fmla="*/ 1384 w 2840"/>
                  <a:gd name="T79" fmla="*/ 3294 h 3294"/>
                  <a:gd name="T80" fmla="*/ 1165 w 2840"/>
                  <a:gd name="T81" fmla="*/ 3248 h 3294"/>
                  <a:gd name="T82" fmla="*/ 856 w 2840"/>
                  <a:gd name="T83" fmla="*/ 3075 h 3294"/>
                  <a:gd name="T84" fmla="*/ 583 w 2840"/>
                  <a:gd name="T85" fmla="*/ 2821 h 3294"/>
                  <a:gd name="T86" fmla="*/ 408 w 2840"/>
                  <a:gd name="T87" fmla="*/ 2681 h 3294"/>
                  <a:gd name="T88" fmla="*/ 185 w 2840"/>
                  <a:gd name="T89" fmla="*/ 2686 h 3294"/>
                  <a:gd name="T90" fmla="*/ 61 w 2840"/>
                  <a:gd name="T91" fmla="*/ 2455 h 3294"/>
                  <a:gd name="T92" fmla="*/ 12 w 2840"/>
                  <a:gd name="T93" fmla="*/ 2126 h 3294"/>
                  <a:gd name="T94" fmla="*/ 16 w 2840"/>
                  <a:gd name="T95" fmla="*/ 1848 h 3294"/>
                  <a:gd name="T96" fmla="*/ 105 w 2840"/>
                  <a:gd name="T97" fmla="*/ 1779 h 3294"/>
                  <a:gd name="T98" fmla="*/ 169 w 2840"/>
                  <a:gd name="T99" fmla="*/ 1708 h 3294"/>
                  <a:gd name="T100" fmla="*/ 202 w 2840"/>
                  <a:gd name="T101" fmla="*/ 1542 h 3294"/>
                  <a:gd name="T102" fmla="*/ 305 w 2840"/>
                  <a:gd name="T103" fmla="*/ 991 h 3294"/>
                  <a:gd name="T104" fmla="*/ 451 w 2840"/>
                  <a:gd name="T105" fmla="*/ 640 h 3294"/>
                  <a:gd name="T106" fmla="*/ 641 w 2840"/>
                  <a:gd name="T107" fmla="*/ 382 h 3294"/>
                  <a:gd name="T108" fmla="*/ 1087 w 2840"/>
                  <a:gd name="T109" fmla="*/ 47 h 3294"/>
                  <a:gd name="T110" fmla="*/ 1282 w 2840"/>
                  <a:gd name="T111" fmla="*/ 9 h 32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40"/>
                  <a:gd name="T169" fmla="*/ 0 h 3294"/>
                  <a:gd name="T170" fmla="*/ 2840 w 2840"/>
                  <a:gd name="T171" fmla="*/ 3294 h 32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40" h="3294">
                    <a:moveTo>
                      <a:pt x="1447" y="9"/>
                    </a:moveTo>
                    <a:lnTo>
                      <a:pt x="1476" y="7"/>
                    </a:lnTo>
                    <a:lnTo>
                      <a:pt x="1505" y="7"/>
                    </a:lnTo>
                    <a:lnTo>
                      <a:pt x="1534" y="11"/>
                    </a:lnTo>
                    <a:lnTo>
                      <a:pt x="1563" y="15"/>
                    </a:lnTo>
                    <a:lnTo>
                      <a:pt x="1592" y="20"/>
                    </a:lnTo>
                    <a:lnTo>
                      <a:pt x="1623" y="24"/>
                    </a:lnTo>
                    <a:lnTo>
                      <a:pt x="1652" y="29"/>
                    </a:lnTo>
                    <a:lnTo>
                      <a:pt x="1683" y="31"/>
                    </a:lnTo>
                    <a:lnTo>
                      <a:pt x="1691" y="38"/>
                    </a:lnTo>
                    <a:lnTo>
                      <a:pt x="1701" y="42"/>
                    </a:lnTo>
                    <a:lnTo>
                      <a:pt x="1714" y="44"/>
                    </a:lnTo>
                    <a:lnTo>
                      <a:pt x="1724" y="44"/>
                    </a:lnTo>
                    <a:lnTo>
                      <a:pt x="1736" y="47"/>
                    </a:lnTo>
                    <a:lnTo>
                      <a:pt x="1747" y="49"/>
                    </a:lnTo>
                    <a:lnTo>
                      <a:pt x="1759" y="51"/>
                    </a:lnTo>
                    <a:lnTo>
                      <a:pt x="1769" y="55"/>
                    </a:lnTo>
                    <a:lnTo>
                      <a:pt x="1800" y="69"/>
                    </a:lnTo>
                    <a:lnTo>
                      <a:pt x="1831" y="80"/>
                    </a:lnTo>
                    <a:lnTo>
                      <a:pt x="1862" y="93"/>
                    </a:lnTo>
                    <a:lnTo>
                      <a:pt x="1891" y="109"/>
                    </a:lnTo>
                    <a:lnTo>
                      <a:pt x="1918" y="124"/>
                    </a:lnTo>
                    <a:lnTo>
                      <a:pt x="1947" y="142"/>
                    </a:lnTo>
                    <a:lnTo>
                      <a:pt x="1973" y="162"/>
                    </a:lnTo>
                    <a:lnTo>
                      <a:pt x="2000" y="186"/>
                    </a:lnTo>
                    <a:lnTo>
                      <a:pt x="2035" y="209"/>
                    </a:lnTo>
                    <a:lnTo>
                      <a:pt x="2066" y="233"/>
                    </a:lnTo>
                    <a:lnTo>
                      <a:pt x="2099" y="260"/>
                    </a:lnTo>
                    <a:lnTo>
                      <a:pt x="2128" y="286"/>
                    </a:lnTo>
                    <a:lnTo>
                      <a:pt x="2159" y="315"/>
                    </a:lnTo>
                    <a:lnTo>
                      <a:pt x="2186" y="344"/>
                    </a:lnTo>
                    <a:lnTo>
                      <a:pt x="2213" y="375"/>
                    </a:lnTo>
                    <a:lnTo>
                      <a:pt x="2239" y="406"/>
                    </a:lnTo>
                    <a:lnTo>
                      <a:pt x="2264" y="440"/>
                    </a:lnTo>
                    <a:lnTo>
                      <a:pt x="2289" y="473"/>
                    </a:lnTo>
                    <a:lnTo>
                      <a:pt x="2310" y="509"/>
                    </a:lnTo>
                    <a:lnTo>
                      <a:pt x="2332" y="544"/>
                    </a:lnTo>
                    <a:lnTo>
                      <a:pt x="2353" y="580"/>
                    </a:lnTo>
                    <a:lnTo>
                      <a:pt x="2371" y="615"/>
                    </a:lnTo>
                    <a:lnTo>
                      <a:pt x="2390" y="653"/>
                    </a:lnTo>
                    <a:lnTo>
                      <a:pt x="2407" y="691"/>
                    </a:lnTo>
                    <a:lnTo>
                      <a:pt x="2411" y="700"/>
                    </a:lnTo>
                    <a:lnTo>
                      <a:pt x="2419" y="704"/>
                    </a:lnTo>
                    <a:lnTo>
                      <a:pt x="2425" y="711"/>
                    </a:lnTo>
                    <a:lnTo>
                      <a:pt x="2431" y="715"/>
                    </a:lnTo>
                    <a:lnTo>
                      <a:pt x="2440" y="720"/>
                    </a:lnTo>
                    <a:lnTo>
                      <a:pt x="2446" y="724"/>
                    </a:lnTo>
                    <a:lnTo>
                      <a:pt x="2450" y="729"/>
                    </a:lnTo>
                    <a:lnTo>
                      <a:pt x="2454" y="737"/>
                    </a:lnTo>
                    <a:lnTo>
                      <a:pt x="2473" y="751"/>
                    </a:lnTo>
                    <a:lnTo>
                      <a:pt x="2497" y="755"/>
                    </a:lnTo>
                    <a:lnTo>
                      <a:pt x="2520" y="760"/>
                    </a:lnTo>
                    <a:lnTo>
                      <a:pt x="2545" y="764"/>
                    </a:lnTo>
                    <a:lnTo>
                      <a:pt x="2569" y="769"/>
                    </a:lnTo>
                    <a:lnTo>
                      <a:pt x="2594" y="773"/>
                    </a:lnTo>
                    <a:lnTo>
                      <a:pt x="2617" y="777"/>
                    </a:lnTo>
                    <a:lnTo>
                      <a:pt x="2642" y="782"/>
                    </a:lnTo>
                    <a:lnTo>
                      <a:pt x="2664" y="784"/>
                    </a:lnTo>
                    <a:lnTo>
                      <a:pt x="2679" y="802"/>
                    </a:lnTo>
                    <a:lnTo>
                      <a:pt x="2693" y="822"/>
                    </a:lnTo>
                    <a:lnTo>
                      <a:pt x="2706" y="842"/>
                    </a:lnTo>
                    <a:lnTo>
                      <a:pt x="2718" y="864"/>
                    </a:lnTo>
                    <a:lnTo>
                      <a:pt x="2739" y="906"/>
                    </a:lnTo>
                    <a:lnTo>
                      <a:pt x="2755" y="951"/>
                    </a:lnTo>
                    <a:lnTo>
                      <a:pt x="2772" y="995"/>
                    </a:lnTo>
                    <a:lnTo>
                      <a:pt x="2784" y="1042"/>
                    </a:lnTo>
                    <a:lnTo>
                      <a:pt x="2794" y="1088"/>
                    </a:lnTo>
                    <a:lnTo>
                      <a:pt x="2803" y="1135"/>
                    </a:lnTo>
                    <a:lnTo>
                      <a:pt x="2811" y="1177"/>
                    </a:lnTo>
                    <a:lnTo>
                      <a:pt x="2817" y="1217"/>
                    </a:lnTo>
                    <a:lnTo>
                      <a:pt x="2825" y="1260"/>
                    </a:lnTo>
                    <a:lnTo>
                      <a:pt x="2831" y="1302"/>
                    </a:lnTo>
                    <a:lnTo>
                      <a:pt x="2838" y="1344"/>
                    </a:lnTo>
                    <a:lnTo>
                      <a:pt x="2840" y="1386"/>
                    </a:lnTo>
                    <a:lnTo>
                      <a:pt x="2840" y="1428"/>
                    </a:lnTo>
                    <a:lnTo>
                      <a:pt x="2833" y="1471"/>
                    </a:lnTo>
                    <a:lnTo>
                      <a:pt x="2825" y="1486"/>
                    </a:lnTo>
                    <a:lnTo>
                      <a:pt x="2819" y="1504"/>
                    </a:lnTo>
                    <a:lnTo>
                      <a:pt x="2813" y="1519"/>
                    </a:lnTo>
                    <a:lnTo>
                      <a:pt x="2805" y="1535"/>
                    </a:lnTo>
                    <a:lnTo>
                      <a:pt x="2796" y="1551"/>
                    </a:lnTo>
                    <a:lnTo>
                      <a:pt x="2786" y="1566"/>
                    </a:lnTo>
                    <a:lnTo>
                      <a:pt x="2774" y="1577"/>
                    </a:lnTo>
                    <a:lnTo>
                      <a:pt x="2759" y="1588"/>
                    </a:lnTo>
                    <a:lnTo>
                      <a:pt x="2749" y="1608"/>
                    </a:lnTo>
                    <a:lnTo>
                      <a:pt x="2737" y="1626"/>
                    </a:lnTo>
                    <a:lnTo>
                      <a:pt x="2724" y="1642"/>
                    </a:lnTo>
                    <a:lnTo>
                      <a:pt x="2710" y="1659"/>
                    </a:lnTo>
                    <a:lnTo>
                      <a:pt x="2693" y="1673"/>
                    </a:lnTo>
                    <a:lnTo>
                      <a:pt x="2677" y="1686"/>
                    </a:lnTo>
                    <a:lnTo>
                      <a:pt x="2660" y="1697"/>
                    </a:lnTo>
                    <a:lnTo>
                      <a:pt x="2642" y="1706"/>
                    </a:lnTo>
                    <a:lnTo>
                      <a:pt x="2633" y="1728"/>
                    </a:lnTo>
                    <a:lnTo>
                      <a:pt x="2633" y="1790"/>
                    </a:lnTo>
                    <a:lnTo>
                      <a:pt x="2629" y="1853"/>
                    </a:lnTo>
                    <a:lnTo>
                      <a:pt x="2623" y="1917"/>
                    </a:lnTo>
                    <a:lnTo>
                      <a:pt x="2615" y="1982"/>
                    </a:lnTo>
                    <a:lnTo>
                      <a:pt x="2602" y="2046"/>
                    </a:lnTo>
                    <a:lnTo>
                      <a:pt x="2590" y="2110"/>
                    </a:lnTo>
                    <a:lnTo>
                      <a:pt x="2576" y="2175"/>
                    </a:lnTo>
                    <a:lnTo>
                      <a:pt x="2563" y="2237"/>
                    </a:lnTo>
                    <a:lnTo>
                      <a:pt x="2551" y="2257"/>
                    </a:lnTo>
                    <a:lnTo>
                      <a:pt x="2547" y="2253"/>
                    </a:lnTo>
                    <a:lnTo>
                      <a:pt x="2545" y="2244"/>
                    </a:lnTo>
                    <a:lnTo>
                      <a:pt x="2543" y="2237"/>
                    </a:lnTo>
                    <a:lnTo>
                      <a:pt x="2543" y="2228"/>
                    </a:lnTo>
                    <a:lnTo>
                      <a:pt x="2545" y="2210"/>
                    </a:lnTo>
                    <a:lnTo>
                      <a:pt x="2547" y="2190"/>
                    </a:lnTo>
                    <a:lnTo>
                      <a:pt x="2553" y="2173"/>
                    </a:lnTo>
                    <a:lnTo>
                      <a:pt x="2559" y="2153"/>
                    </a:lnTo>
                    <a:lnTo>
                      <a:pt x="2563" y="2133"/>
                    </a:lnTo>
                    <a:lnTo>
                      <a:pt x="2567" y="2113"/>
                    </a:lnTo>
                    <a:lnTo>
                      <a:pt x="2576" y="2077"/>
                    </a:lnTo>
                    <a:lnTo>
                      <a:pt x="2582" y="2039"/>
                    </a:lnTo>
                    <a:lnTo>
                      <a:pt x="2588" y="2002"/>
                    </a:lnTo>
                    <a:lnTo>
                      <a:pt x="2594" y="1962"/>
                    </a:lnTo>
                    <a:lnTo>
                      <a:pt x="2596" y="1924"/>
                    </a:lnTo>
                    <a:lnTo>
                      <a:pt x="2600" y="1886"/>
                    </a:lnTo>
                    <a:lnTo>
                      <a:pt x="2600" y="1848"/>
                    </a:lnTo>
                    <a:lnTo>
                      <a:pt x="2602" y="1810"/>
                    </a:lnTo>
                    <a:lnTo>
                      <a:pt x="2600" y="1735"/>
                    </a:lnTo>
                    <a:lnTo>
                      <a:pt x="2594" y="1659"/>
                    </a:lnTo>
                    <a:lnTo>
                      <a:pt x="2586" y="1586"/>
                    </a:lnTo>
                    <a:lnTo>
                      <a:pt x="2574" y="1513"/>
                    </a:lnTo>
                    <a:lnTo>
                      <a:pt x="2576" y="1491"/>
                    </a:lnTo>
                    <a:lnTo>
                      <a:pt x="2576" y="1466"/>
                    </a:lnTo>
                    <a:lnTo>
                      <a:pt x="2574" y="1442"/>
                    </a:lnTo>
                    <a:lnTo>
                      <a:pt x="2572" y="1417"/>
                    </a:lnTo>
                    <a:lnTo>
                      <a:pt x="2567" y="1393"/>
                    </a:lnTo>
                    <a:lnTo>
                      <a:pt x="2563" y="1371"/>
                    </a:lnTo>
                    <a:lnTo>
                      <a:pt x="2559" y="1346"/>
                    </a:lnTo>
                    <a:lnTo>
                      <a:pt x="2555" y="1326"/>
                    </a:lnTo>
                    <a:lnTo>
                      <a:pt x="2553" y="1299"/>
                    </a:lnTo>
                    <a:lnTo>
                      <a:pt x="2547" y="1273"/>
                    </a:lnTo>
                    <a:lnTo>
                      <a:pt x="2541" y="1244"/>
                    </a:lnTo>
                    <a:lnTo>
                      <a:pt x="2534" y="1217"/>
                    </a:lnTo>
                    <a:lnTo>
                      <a:pt x="2526" y="1191"/>
                    </a:lnTo>
                    <a:lnTo>
                      <a:pt x="2520" y="1164"/>
                    </a:lnTo>
                    <a:lnTo>
                      <a:pt x="2514" y="1137"/>
                    </a:lnTo>
                    <a:lnTo>
                      <a:pt x="2512" y="1111"/>
                    </a:lnTo>
                    <a:lnTo>
                      <a:pt x="2501" y="1077"/>
                    </a:lnTo>
                    <a:lnTo>
                      <a:pt x="2491" y="1042"/>
                    </a:lnTo>
                    <a:lnTo>
                      <a:pt x="2481" y="1008"/>
                    </a:lnTo>
                    <a:lnTo>
                      <a:pt x="2470" y="975"/>
                    </a:lnTo>
                    <a:lnTo>
                      <a:pt x="2458" y="942"/>
                    </a:lnTo>
                    <a:lnTo>
                      <a:pt x="2448" y="909"/>
                    </a:lnTo>
                    <a:lnTo>
                      <a:pt x="2435" y="875"/>
                    </a:lnTo>
                    <a:lnTo>
                      <a:pt x="2421" y="842"/>
                    </a:lnTo>
                    <a:lnTo>
                      <a:pt x="2421" y="833"/>
                    </a:lnTo>
                    <a:lnTo>
                      <a:pt x="2419" y="822"/>
                    </a:lnTo>
                    <a:lnTo>
                      <a:pt x="2415" y="813"/>
                    </a:lnTo>
                    <a:lnTo>
                      <a:pt x="2411" y="806"/>
                    </a:lnTo>
                    <a:lnTo>
                      <a:pt x="2407" y="797"/>
                    </a:lnTo>
                    <a:lnTo>
                      <a:pt x="2400" y="789"/>
                    </a:lnTo>
                    <a:lnTo>
                      <a:pt x="2396" y="780"/>
                    </a:lnTo>
                    <a:lnTo>
                      <a:pt x="2394" y="771"/>
                    </a:lnTo>
                    <a:lnTo>
                      <a:pt x="2390" y="749"/>
                    </a:lnTo>
                    <a:lnTo>
                      <a:pt x="2382" y="726"/>
                    </a:lnTo>
                    <a:lnTo>
                      <a:pt x="2374" y="706"/>
                    </a:lnTo>
                    <a:lnTo>
                      <a:pt x="2361" y="686"/>
                    </a:lnTo>
                    <a:lnTo>
                      <a:pt x="2351" y="669"/>
                    </a:lnTo>
                    <a:lnTo>
                      <a:pt x="2341" y="649"/>
                    </a:lnTo>
                    <a:lnTo>
                      <a:pt x="2330" y="629"/>
                    </a:lnTo>
                    <a:lnTo>
                      <a:pt x="2324" y="611"/>
                    </a:lnTo>
                    <a:lnTo>
                      <a:pt x="2314" y="582"/>
                    </a:lnTo>
                    <a:lnTo>
                      <a:pt x="2299" y="555"/>
                    </a:lnTo>
                    <a:lnTo>
                      <a:pt x="2283" y="531"/>
                    </a:lnTo>
                    <a:lnTo>
                      <a:pt x="2266" y="506"/>
                    </a:lnTo>
                    <a:lnTo>
                      <a:pt x="2250" y="484"/>
                    </a:lnTo>
                    <a:lnTo>
                      <a:pt x="2235" y="460"/>
                    </a:lnTo>
                    <a:lnTo>
                      <a:pt x="2223" y="435"/>
                    </a:lnTo>
                    <a:lnTo>
                      <a:pt x="2213" y="406"/>
                    </a:lnTo>
                    <a:lnTo>
                      <a:pt x="2198" y="389"/>
                    </a:lnTo>
                    <a:lnTo>
                      <a:pt x="2180" y="373"/>
                    </a:lnTo>
                    <a:lnTo>
                      <a:pt x="2161" y="358"/>
                    </a:lnTo>
                    <a:lnTo>
                      <a:pt x="2140" y="342"/>
                    </a:lnTo>
                    <a:lnTo>
                      <a:pt x="2122" y="326"/>
                    </a:lnTo>
                    <a:lnTo>
                      <a:pt x="2103" y="311"/>
                    </a:lnTo>
                    <a:lnTo>
                      <a:pt x="2095" y="302"/>
                    </a:lnTo>
                    <a:lnTo>
                      <a:pt x="2087" y="293"/>
                    </a:lnTo>
                    <a:lnTo>
                      <a:pt x="2081" y="282"/>
                    </a:lnTo>
                    <a:lnTo>
                      <a:pt x="2077" y="271"/>
                    </a:lnTo>
                    <a:lnTo>
                      <a:pt x="2041" y="246"/>
                    </a:lnTo>
                    <a:lnTo>
                      <a:pt x="2004" y="222"/>
                    </a:lnTo>
                    <a:lnTo>
                      <a:pt x="1969" y="200"/>
                    </a:lnTo>
                    <a:lnTo>
                      <a:pt x="1932" y="178"/>
                    </a:lnTo>
                    <a:lnTo>
                      <a:pt x="1895" y="155"/>
                    </a:lnTo>
                    <a:lnTo>
                      <a:pt x="1858" y="135"/>
                    </a:lnTo>
                    <a:lnTo>
                      <a:pt x="1821" y="113"/>
                    </a:lnTo>
                    <a:lnTo>
                      <a:pt x="1784" y="93"/>
                    </a:lnTo>
                    <a:lnTo>
                      <a:pt x="1765" y="91"/>
                    </a:lnTo>
                    <a:lnTo>
                      <a:pt x="1749" y="87"/>
                    </a:lnTo>
                    <a:lnTo>
                      <a:pt x="1730" y="82"/>
                    </a:lnTo>
                    <a:lnTo>
                      <a:pt x="1714" y="75"/>
                    </a:lnTo>
                    <a:lnTo>
                      <a:pt x="1697" y="71"/>
                    </a:lnTo>
                    <a:lnTo>
                      <a:pt x="1678" y="64"/>
                    </a:lnTo>
                    <a:lnTo>
                      <a:pt x="1662" y="60"/>
                    </a:lnTo>
                    <a:lnTo>
                      <a:pt x="1643" y="55"/>
                    </a:lnTo>
                    <a:lnTo>
                      <a:pt x="1629" y="53"/>
                    </a:lnTo>
                    <a:lnTo>
                      <a:pt x="1612" y="53"/>
                    </a:lnTo>
                    <a:lnTo>
                      <a:pt x="1598" y="51"/>
                    </a:lnTo>
                    <a:lnTo>
                      <a:pt x="1582" y="49"/>
                    </a:lnTo>
                    <a:lnTo>
                      <a:pt x="1567" y="47"/>
                    </a:lnTo>
                    <a:lnTo>
                      <a:pt x="1553" y="42"/>
                    </a:lnTo>
                    <a:lnTo>
                      <a:pt x="1538" y="38"/>
                    </a:lnTo>
                    <a:lnTo>
                      <a:pt x="1526" y="31"/>
                    </a:lnTo>
                    <a:lnTo>
                      <a:pt x="1460" y="33"/>
                    </a:lnTo>
                    <a:lnTo>
                      <a:pt x="1394" y="35"/>
                    </a:lnTo>
                    <a:lnTo>
                      <a:pt x="1328" y="35"/>
                    </a:lnTo>
                    <a:lnTo>
                      <a:pt x="1264" y="40"/>
                    </a:lnTo>
                    <a:lnTo>
                      <a:pt x="1233" y="42"/>
                    </a:lnTo>
                    <a:lnTo>
                      <a:pt x="1202" y="47"/>
                    </a:lnTo>
                    <a:lnTo>
                      <a:pt x="1171" y="53"/>
                    </a:lnTo>
                    <a:lnTo>
                      <a:pt x="1140" y="62"/>
                    </a:lnTo>
                    <a:lnTo>
                      <a:pt x="1109" y="73"/>
                    </a:lnTo>
                    <a:lnTo>
                      <a:pt x="1080" y="87"/>
                    </a:lnTo>
                    <a:lnTo>
                      <a:pt x="1051" y="102"/>
                    </a:lnTo>
                    <a:lnTo>
                      <a:pt x="1023" y="122"/>
                    </a:lnTo>
                    <a:lnTo>
                      <a:pt x="1014" y="122"/>
                    </a:lnTo>
                    <a:lnTo>
                      <a:pt x="1008" y="124"/>
                    </a:lnTo>
                    <a:lnTo>
                      <a:pt x="1004" y="127"/>
                    </a:lnTo>
                    <a:lnTo>
                      <a:pt x="998" y="131"/>
                    </a:lnTo>
                    <a:lnTo>
                      <a:pt x="996" y="135"/>
                    </a:lnTo>
                    <a:lnTo>
                      <a:pt x="990" y="142"/>
                    </a:lnTo>
                    <a:lnTo>
                      <a:pt x="985" y="147"/>
                    </a:lnTo>
                    <a:lnTo>
                      <a:pt x="979" y="149"/>
                    </a:lnTo>
                    <a:lnTo>
                      <a:pt x="959" y="166"/>
                    </a:lnTo>
                    <a:lnTo>
                      <a:pt x="938" y="180"/>
                    </a:lnTo>
                    <a:lnTo>
                      <a:pt x="917" y="195"/>
                    </a:lnTo>
                    <a:lnTo>
                      <a:pt x="897" y="206"/>
                    </a:lnTo>
                    <a:lnTo>
                      <a:pt x="874" y="220"/>
                    </a:lnTo>
                    <a:lnTo>
                      <a:pt x="853" y="231"/>
                    </a:lnTo>
                    <a:lnTo>
                      <a:pt x="831" y="244"/>
                    </a:lnTo>
                    <a:lnTo>
                      <a:pt x="810" y="260"/>
                    </a:lnTo>
                    <a:lnTo>
                      <a:pt x="800" y="271"/>
                    </a:lnTo>
                    <a:lnTo>
                      <a:pt x="787" y="282"/>
                    </a:lnTo>
                    <a:lnTo>
                      <a:pt x="775" y="293"/>
                    </a:lnTo>
                    <a:lnTo>
                      <a:pt x="763" y="302"/>
                    </a:lnTo>
                    <a:lnTo>
                      <a:pt x="750" y="313"/>
                    </a:lnTo>
                    <a:lnTo>
                      <a:pt x="736" y="322"/>
                    </a:lnTo>
                    <a:lnTo>
                      <a:pt x="724" y="333"/>
                    </a:lnTo>
                    <a:lnTo>
                      <a:pt x="711" y="344"/>
                    </a:lnTo>
                    <a:lnTo>
                      <a:pt x="676" y="386"/>
                    </a:lnTo>
                    <a:lnTo>
                      <a:pt x="637" y="429"/>
                    </a:lnTo>
                    <a:lnTo>
                      <a:pt x="598" y="473"/>
                    </a:lnTo>
                    <a:lnTo>
                      <a:pt x="561" y="518"/>
                    </a:lnTo>
                    <a:lnTo>
                      <a:pt x="542" y="542"/>
                    </a:lnTo>
                    <a:lnTo>
                      <a:pt x="526" y="566"/>
                    </a:lnTo>
                    <a:lnTo>
                      <a:pt x="509" y="589"/>
                    </a:lnTo>
                    <a:lnTo>
                      <a:pt x="495" y="615"/>
                    </a:lnTo>
                    <a:lnTo>
                      <a:pt x="480" y="640"/>
                    </a:lnTo>
                    <a:lnTo>
                      <a:pt x="468" y="666"/>
                    </a:lnTo>
                    <a:lnTo>
                      <a:pt x="457" y="693"/>
                    </a:lnTo>
                    <a:lnTo>
                      <a:pt x="449" y="720"/>
                    </a:lnTo>
                    <a:lnTo>
                      <a:pt x="422" y="784"/>
                    </a:lnTo>
                    <a:lnTo>
                      <a:pt x="400" y="849"/>
                    </a:lnTo>
                    <a:lnTo>
                      <a:pt x="379" y="915"/>
                    </a:lnTo>
                    <a:lnTo>
                      <a:pt x="361" y="984"/>
                    </a:lnTo>
                    <a:lnTo>
                      <a:pt x="344" y="1051"/>
                    </a:lnTo>
                    <a:lnTo>
                      <a:pt x="328" y="1120"/>
                    </a:lnTo>
                    <a:lnTo>
                      <a:pt x="311" y="1186"/>
                    </a:lnTo>
                    <a:lnTo>
                      <a:pt x="290" y="1253"/>
                    </a:lnTo>
                    <a:lnTo>
                      <a:pt x="284" y="1280"/>
                    </a:lnTo>
                    <a:lnTo>
                      <a:pt x="276" y="1306"/>
                    </a:lnTo>
                    <a:lnTo>
                      <a:pt x="270" y="1333"/>
                    </a:lnTo>
                    <a:lnTo>
                      <a:pt x="264" y="1357"/>
                    </a:lnTo>
                    <a:lnTo>
                      <a:pt x="257" y="1382"/>
                    </a:lnTo>
                    <a:lnTo>
                      <a:pt x="253" y="1408"/>
                    </a:lnTo>
                    <a:lnTo>
                      <a:pt x="247" y="1435"/>
                    </a:lnTo>
                    <a:lnTo>
                      <a:pt x="241" y="1462"/>
                    </a:lnTo>
                    <a:lnTo>
                      <a:pt x="237" y="1508"/>
                    </a:lnTo>
                    <a:lnTo>
                      <a:pt x="233" y="1553"/>
                    </a:lnTo>
                    <a:lnTo>
                      <a:pt x="231" y="1599"/>
                    </a:lnTo>
                    <a:lnTo>
                      <a:pt x="231" y="1644"/>
                    </a:lnTo>
                    <a:lnTo>
                      <a:pt x="233" y="1735"/>
                    </a:lnTo>
                    <a:lnTo>
                      <a:pt x="241" y="1826"/>
                    </a:lnTo>
                    <a:lnTo>
                      <a:pt x="249" y="1917"/>
                    </a:lnTo>
                    <a:lnTo>
                      <a:pt x="259" y="2008"/>
                    </a:lnTo>
                    <a:lnTo>
                      <a:pt x="270" y="2101"/>
                    </a:lnTo>
                    <a:lnTo>
                      <a:pt x="280" y="2195"/>
                    </a:lnTo>
                    <a:lnTo>
                      <a:pt x="288" y="2213"/>
                    </a:lnTo>
                    <a:lnTo>
                      <a:pt x="295" y="2233"/>
                    </a:lnTo>
                    <a:lnTo>
                      <a:pt x="301" y="2250"/>
                    </a:lnTo>
                    <a:lnTo>
                      <a:pt x="305" y="2270"/>
                    </a:lnTo>
                    <a:lnTo>
                      <a:pt x="313" y="2313"/>
                    </a:lnTo>
                    <a:lnTo>
                      <a:pt x="321" y="2353"/>
                    </a:lnTo>
                    <a:lnTo>
                      <a:pt x="332" y="2393"/>
                    </a:lnTo>
                    <a:lnTo>
                      <a:pt x="342" y="2432"/>
                    </a:lnTo>
                    <a:lnTo>
                      <a:pt x="350" y="2450"/>
                    </a:lnTo>
                    <a:lnTo>
                      <a:pt x="358" y="2470"/>
                    </a:lnTo>
                    <a:lnTo>
                      <a:pt x="369" y="2486"/>
                    </a:lnTo>
                    <a:lnTo>
                      <a:pt x="381" y="2504"/>
                    </a:lnTo>
                    <a:lnTo>
                      <a:pt x="387" y="2517"/>
                    </a:lnTo>
                    <a:lnTo>
                      <a:pt x="394" y="2532"/>
                    </a:lnTo>
                    <a:lnTo>
                      <a:pt x="400" y="2546"/>
                    </a:lnTo>
                    <a:lnTo>
                      <a:pt x="410" y="2561"/>
                    </a:lnTo>
                    <a:lnTo>
                      <a:pt x="418" y="2575"/>
                    </a:lnTo>
                    <a:lnTo>
                      <a:pt x="427" y="2588"/>
                    </a:lnTo>
                    <a:lnTo>
                      <a:pt x="437" y="2604"/>
                    </a:lnTo>
                    <a:lnTo>
                      <a:pt x="445" y="2617"/>
                    </a:lnTo>
                    <a:lnTo>
                      <a:pt x="451" y="2624"/>
                    </a:lnTo>
                    <a:lnTo>
                      <a:pt x="457" y="2628"/>
                    </a:lnTo>
                    <a:lnTo>
                      <a:pt x="464" y="2635"/>
                    </a:lnTo>
                    <a:lnTo>
                      <a:pt x="470" y="2639"/>
                    </a:lnTo>
                    <a:lnTo>
                      <a:pt x="476" y="2646"/>
                    </a:lnTo>
                    <a:lnTo>
                      <a:pt x="480" y="2652"/>
                    </a:lnTo>
                    <a:lnTo>
                      <a:pt x="482" y="2661"/>
                    </a:lnTo>
                    <a:lnTo>
                      <a:pt x="484" y="2668"/>
                    </a:lnTo>
                    <a:lnTo>
                      <a:pt x="486" y="2675"/>
                    </a:lnTo>
                    <a:lnTo>
                      <a:pt x="490" y="2681"/>
                    </a:lnTo>
                    <a:lnTo>
                      <a:pt x="497" y="2686"/>
                    </a:lnTo>
                    <a:lnTo>
                      <a:pt x="503" y="2690"/>
                    </a:lnTo>
                    <a:lnTo>
                      <a:pt x="509" y="2692"/>
                    </a:lnTo>
                    <a:lnTo>
                      <a:pt x="515" y="2697"/>
                    </a:lnTo>
                    <a:lnTo>
                      <a:pt x="521" y="2699"/>
                    </a:lnTo>
                    <a:lnTo>
                      <a:pt x="528" y="2704"/>
                    </a:lnTo>
                    <a:lnTo>
                      <a:pt x="542" y="2730"/>
                    </a:lnTo>
                    <a:lnTo>
                      <a:pt x="561" y="2755"/>
                    </a:lnTo>
                    <a:lnTo>
                      <a:pt x="579" y="2779"/>
                    </a:lnTo>
                    <a:lnTo>
                      <a:pt x="600" y="2803"/>
                    </a:lnTo>
                    <a:lnTo>
                      <a:pt x="641" y="2846"/>
                    </a:lnTo>
                    <a:lnTo>
                      <a:pt x="686" y="2886"/>
                    </a:lnTo>
                    <a:lnTo>
                      <a:pt x="734" y="2923"/>
                    </a:lnTo>
                    <a:lnTo>
                      <a:pt x="779" y="2961"/>
                    </a:lnTo>
                    <a:lnTo>
                      <a:pt x="825" y="2999"/>
                    </a:lnTo>
                    <a:lnTo>
                      <a:pt x="870" y="3037"/>
                    </a:lnTo>
                    <a:lnTo>
                      <a:pt x="891" y="3050"/>
                    </a:lnTo>
                    <a:lnTo>
                      <a:pt x="913" y="3063"/>
                    </a:lnTo>
                    <a:lnTo>
                      <a:pt x="936" y="3077"/>
                    </a:lnTo>
                    <a:lnTo>
                      <a:pt x="959" y="3088"/>
                    </a:lnTo>
                    <a:lnTo>
                      <a:pt x="981" y="3101"/>
                    </a:lnTo>
                    <a:lnTo>
                      <a:pt x="1006" y="3112"/>
                    </a:lnTo>
                    <a:lnTo>
                      <a:pt x="1029" y="3121"/>
                    </a:lnTo>
                    <a:lnTo>
                      <a:pt x="1054" y="3130"/>
                    </a:lnTo>
                    <a:lnTo>
                      <a:pt x="1070" y="3146"/>
                    </a:lnTo>
                    <a:lnTo>
                      <a:pt x="1087" y="3157"/>
                    </a:lnTo>
                    <a:lnTo>
                      <a:pt x="1105" y="3166"/>
                    </a:lnTo>
                    <a:lnTo>
                      <a:pt x="1124" y="3174"/>
                    </a:lnTo>
                    <a:lnTo>
                      <a:pt x="1144" y="3181"/>
                    </a:lnTo>
                    <a:lnTo>
                      <a:pt x="1163" y="3188"/>
                    </a:lnTo>
                    <a:lnTo>
                      <a:pt x="1181" y="3197"/>
                    </a:lnTo>
                    <a:lnTo>
                      <a:pt x="1200" y="3206"/>
                    </a:lnTo>
                    <a:lnTo>
                      <a:pt x="1208" y="3203"/>
                    </a:lnTo>
                    <a:lnTo>
                      <a:pt x="1216" y="3206"/>
                    </a:lnTo>
                    <a:lnTo>
                      <a:pt x="1223" y="3208"/>
                    </a:lnTo>
                    <a:lnTo>
                      <a:pt x="1229" y="3212"/>
                    </a:lnTo>
                    <a:lnTo>
                      <a:pt x="1235" y="3217"/>
                    </a:lnTo>
                    <a:lnTo>
                      <a:pt x="1241" y="3221"/>
                    </a:lnTo>
                    <a:lnTo>
                      <a:pt x="1247" y="3226"/>
                    </a:lnTo>
                    <a:lnTo>
                      <a:pt x="1254" y="3228"/>
                    </a:lnTo>
                    <a:lnTo>
                      <a:pt x="1268" y="3230"/>
                    </a:lnTo>
                    <a:lnTo>
                      <a:pt x="1280" y="3232"/>
                    </a:lnTo>
                    <a:lnTo>
                      <a:pt x="1293" y="3237"/>
                    </a:lnTo>
                    <a:lnTo>
                      <a:pt x="1305" y="3243"/>
                    </a:lnTo>
                    <a:lnTo>
                      <a:pt x="1318" y="3248"/>
                    </a:lnTo>
                    <a:lnTo>
                      <a:pt x="1330" y="3252"/>
                    </a:lnTo>
                    <a:lnTo>
                      <a:pt x="1344" y="3257"/>
                    </a:lnTo>
                    <a:lnTo>
                      <a:pt x="1357" y="3261"/>
                    </a:lnTo>
                    <a:lnTo>
                      <a:pt x="1406" y="3290"/>
                    </a:lnTo>
                    <a:lnTo>
                      <a:pt x="1384" y="3294"/>
                    </a:lnTo>
                    <a:lnTo>
                      <a:pt x="1361" y="3292"/>
                    </a:lnTo>
                    <a:lnTo>
                      <a:pt x="1338" y="3290"/>
                    </a:lnTo>
                    <a:lnTo>
                      <a:pt x="1315" y="3283"/>
                    </a:lnTo>
                    <a:lnTo>
                      <a:pt x="1293" y="3279"/>
                    </a:lnTo>
                    <a:lnTo>
                      <a:pt x="1268" y="3274"/>
                    </a:lnTo>
                    <a:lnTo>
                      <a:pt x="1243" y="3270"/>
                    </a:lnTo>
                    <a:lnTo>
                      <a:pt x="1219" y="3270"/>
                    </a:lnTo>
                    <a:lnTo>
                      <a:pt x="1192" y="3259"/>
                    </a:lnTo>
                    <a:lnTo>
                      <a:pt x="1165" y="3248"/>
                    </a:lnTo>
                    <a:lnTo>
                      <a:pt x="1138" y="3234"/>
                    </a:lnTo>
                    <a:lnTo>
                      <a:pt x="1113" y="3223"/>
                    </a:lnTo>
                    <a:lnTo>
                      <a:pt x="1087" y="3210"/>
                    </a:lnTo>
                    <a:lnTo>
                      <a:pt x="1060" y="3199"/>
                    </a:lnTo>
                    <a:lnTo>
                      <a:pt x="1031" y="3190"/>
                    </a:lnTo>
                    <a:lnTo>
                      <a:pt x="1004" y="3186"/>
                    </a:lnTo>
                    <a:lnTo>
                      <a:pt x="955" y="3148"/>
                    </a:lnTo>
                    <a:lnTo>
                      <a:pt x="905" y="3112"/>
                    </a:lnTo>
                    <a:lnTo>
                      <a:pt x="856" y="3075"/>
                    </a:lnTo>
                    <a:lnTo>
                      <a:pt x="806" y="3035"/>
                    </a:lnTo>
                    <a:lnTo>
                      <a:pt x="759" y="2995"/>
                    </a:lnTo>
                    <a:lnTo>
                      <a:pt x="711" y="2955"/>
                    </a:lnTo>
                    <a:lnTo>
                      <a:pt x="664" y="2912"/>
                    </a:lnTo>
                    <a:lnTo>
                      <a:pt x="616" y="2868"/>
                    </a:lnTo>
                    <a:lnTo>
                      <a:pt x="610" y="2855"/>
                    </a:lnTo>
                    <a:lnTo>
                      <a:pt x="602" y="2841"/>
                    </a:lnTo>
                    <a:lnTo>
                      <a:pt x="594" y="2830"/>
                    </a:lnTo>
                    <a:lnTo>
                      <a:pt x="583" y="2821"/>
                    </a:lnTo>
                    <a:lnTo>
                      <a:pt x="563" y="2801"/>
                    </a:lnTo>
                    <a:lnTo>
                      <a:pt x="540" y="2784"/>
                    </a:lnTo>
                    <a:lnTo>
                      <a:pt x="519" y="2768"/>
                    </a:lnTo>
                    <a:lnTo>
                      <a:pt x="497" y="2748"/>
                    </a:lnTo>
                    <a:lnTo>
                      <a:pt x="476" y="2728"/>
                    </a:lnTo>
                    <a:lnTo>
                      <a:pt x="455" y="2704"/>
                    </a:lnTo>
                    <a:lnTo>
                      <a:pt x="441" y="2692"/>
                    </a:lnTo>
                    <a:lnTo>
                      <a:pt x="424" y="2686"/>
                    </a:lnTo>
                    <a:lnTo>
                      <a:pt x="408" y="2681"/>
                    </a:lnTo>
                    <a:lnTo>
                      <a:pt x="391" y="2679"/>
                    </a:lnTo>
                    <a:lnTo>
                      <a:pt x="356" y="2677"/>
                    </a:lnTo>
                    <a:lnTo>
                      <a:pt x="323" y="2679"/>
                    </a:lnTo>
                    <a:lnTo>
                      <a:pt x="288" y="2684"/>
                    </a:lnTo>
                    <a:lnTo>
                      <a:pt x="253" y="2688"/>
                    </a:lnTo>
                    <a:lnTo>
                      <a:pt x="237" y="2688"/>
                    </a:lnTo>
                    <a:lnTo>
                      <a:pt x="220" y="2688"/>
                    </a:lnTo>
                    <a:lnTo>
                      <a:pt x="202" y="2688"/>
                    </a:lnTo>
                    <a:lnTo>
                      <a:pt x="185" y="2686"/>
                    </a:lnTo>
                    <a:lnTo>
                      <a:pt x="163" y="2666"/>
                    </a:lnTo>
                    <a:lnTo>
                      <a:pt x="142" y="2644"/>
                    </a:lnTo>
                    <a:lnTo>
                      <a:pt x="125" y="2619"/>
                    </a:lnTo>
                    <a:lnTo>
                      <a:pt x="111" y="2590"/>
                    </a:lnTo>
                    <a:lnTo>
                      <a:pt x="99" y="2564"/>
                    </a:lnTo>
                    <a:lnTo>
                      <a:pt x="86" y="2532"/>
                    </a:lnTo>
                    <a:lnTo>
                      <a:pt x="78" y="2504"/>
                    </a:lnTo>
                    <a:lnTo>
                      <a:pt x="72" y="2475"/>
                    </a:lnTo>
                    <a:lnTo>
                      <a:pt x="61" y="2455"/>
                    </a:lnTo>
                    <a:lnTo>
                      <a:pt x="53" y="2432"/>
                    </a:lnTo>
                    <a:lnTo>
                      <a:pt x="47" y="2413"/>
                    </a:lnTo>
                    <a:lnTo>
                      <a:pt x="41" y="2393"/>
                    </a:lnTo>
                    <a:lnTo>
                      <a:pt x="33" y="2348"/>
                    </a:lnTo>
                    <a:lnTo>
                      <a:pt x="28" y="2304"/>
                    </a:lnTo>
                    <a:lnTo>
                      <a:pt x="24" y="2259"/>
                    </a:lnTo>
                    <a:lnTo>
                      <a:pt x="22" y="2215"/>
                    </a:lnTo>
                    <a:lnTo>
                      <a:pt x="18" y="2170"/>
                    </a:lnTo>
                    <a:lnTo>
                      <a:pt x="12" y="2126"/>
                    </a:lnTo>
                    <a:lnTo>
                      <a:pt x="12" y="2090"/>
                    </a:lnTo>
                    <a:lnTo>
                      <a:pt x="10" y="2057"/>
                    </a:lnTo>
                    <a:lnTo>
                      <a:pt x="8" y="2022"/>
                    </a:lnTo>
                    <a:lnTo>
                      <a:pt x="4" y="1986"/>
                    </a:lnTo>
                    <a:lnTo>
                      <a:pt x="2" y="1953"/>
                    </a:lnTo>
                    <a:lnTo>
                      <a:pt x="0" y="1919"/>
                    </a:lnTo>
                    <a:lnTo>
                      <a:pt x="0" y="1884"/>
                    </a:lnTo>
                    <a:lnTo>
                      <a:pt x="4" y="1850"/>
                    </a:lnTo>
                    <a:lnTo>
                      <a:pt x="16" y="1848"/>
                    </a:lnTo>
                    <a:lnTo>
                      <a:pt x="28" y="1842"/>
                    </a:lnTo>
                    <a:lnTo>
                      <a:pt x="37" y="1833"/>
                    </a:lnTo>
                    <a:lnTo>
                      <a:pt x="45" y="1824"/>
                    </a:lnTo>
                    <a:lnTo>
                      <a:pt x="53" y="1813"/>
                    </a:lnTo>
                    <a:lnTo>
                      <a:pt x="61" y="1802"/>
                    </a:lnTo>
                    <a:lnTo>
                      <a:pt x="72" y="1793"/>
                    </a:lnTo>
                    <a:lnTo>
                      <a:pt x="84" y="1788"/>
                    </a:lnTo>
                    <a:lnTo>
                      <a:pt x="94" y="1784"/>
                    </a:lnTo>
                    <a:lnTo>
                      <a:pt x="105" y="1779"/>
                    </a:lnTo>
                    <a:lnTo>
                      <a:pt x="115" y="1775"/>
                    </a:lnTo>
                    <a:lnTo>
                      <a:pt x="125" y="1770"/>
                    </a:lnTo>
                    <a:lnTo>
                      <a:pt x="136" y="1764"/>
                    </a:lnTo>
                    <a:lnTo>
                      <a:pt x="144" y="1757"/>
                    </a:lnTo>
                    <a:lnTo>
                      <a:pt x="152" y="1748"/>
                    </a:lnTo>
                    <a:lnTo>
                      <a:pt x="158" y="1737"/>
                    </a:lnTo>
                    <a:lnTo>
                      <a:pt x="158" y="1726"/>
                    </a:lnTo>
                    <a:lnTo>
                      <a:pt x="163" y="1717"/>
                    </a:lnTo>
                    <a:lnTo>
                      <a:pt x="169" y="1708"/>
                    </a:lnTo>
                    <a:lnTo>
                      <a:pt x="175" y="1699"/>
                    </a:lnTo>
                    <a:lnTo>
                      <a:pt x="179" y="1690"/>
                    </a:lnTo>
                    <a:lnTo>
                      <a:pt x="181" y="1682"/>
                    </a:lnTo>
                    <a:lnTo>
                      <a:pt x="181" y="1675"/>
                    </a:lnTo>
                    <a:lnTo>
                      <a:pt x="181" y="1670"/>
                    </a:lnTo>
                    <a:lnTo>
                      <a:pt x="177" y="1666"/>
                    </a:lnTo>
                    <a:lnTo>
                      <a:pt x="173" y="1662"/>
                    </a:lnTo>
                    <a:lnTo>
                      <a:pt x="189" y="1599"/>
                    </a:lnTo>
                    <a:lnTo>
                      <a:pt x="202" y="1542"/>
                    </a:lnTo>
                    <a:lnTo>
                      <a:pt x="212" y="1482"/>
                    </a:lnTo>
                    <a:lnTo>
                      <a:pt x="220" y="1424"/>
                    </a:lnTo>
                    <a:lnTo>
                      <a:pt x="229" y="1364"/>
                    </a:lnTo>
                    <a:lnTo>
                      <a:pt x="237" y="1304"/>
                    </a:lnTo>
                    <a:lnTo>
                      <a:pt x="247" y="1244"/>
                    </a:lnTo>
                    <a:lnTo>
                      <a:pt x="259" y="1182"/>
                    </a:lnTo>
                    <a:lnTo>
                      <a:pt x="272" y="1117"/>
                    </a:lnTo>
                    <a:lnTo>
                      <a:pt x="288" y="1053"/>
                    </a:lnTo>
                    <a:lnTo>
                      <a:pt x="305" y="991"/>
                    </a:lnTo>
                    <a:lnTo>
                      <a:pt x="325" y="928"/>
                    </a:lnTo>
                    <a:lnTo>
                      <a:pt x="348" y="869"/>
                    </a:lnTo>
                    <a:lnTo>
                      <a:pt x="375" y="811"/>
                    </a:lnTo>
                    <a:lnTo>
                      <a:pt x="402" y="751"/>
                    </a:lnTo>
                    <a:lnTo>
                      <a:pt x="433" y="695"/>
                    </a:lnTo>
                    <a:lnTo>
                      <a:pt x="433" y="680"/>
                    </a:lnTo>
                    <a:lnTo>
                      <a:pt x="437" y="666"/>
                    </a:lnTo>
                    <a:lnTo>
                      <a:pt x="443" y="653"/>
                    </a:lnTo>
                    <a:lnTo>
                      <a:pt x="451" y="640"/>
                    </a:lnTo>
                    <a:lnTo>
                      <a:pt x="462" y="629"/>
                    </a:lnTo>
                    <a:lnTo>
                      <a:pt x="470" y="617"/>
                    </a:lnTo>
                    <a:lnTo>
                      <a:pt x="478" y="606"/>
                    </a:lnTo>
                    <a:lnTo>
                      <a:pt x="484" y="593"/>
                    </a:lnTo>
                    <a:lnTo>
                      <a:pt x="511" y="546"/>
                    </a:lnTo>
                    <a:lnTo>
                      <a:pt x="542" y="502"/>
                    </a:lnTo>
                    <a:lnTo>
                      <a:pt x="573" y="460"/>
                    </a:lnTo>
                    <a:lnTo>
                      <a:pt x="606" y="420"/>
                    </a:lnTo>
                    <a:lnTo>
                      <a:pt x="641" y="382"/>
                    </a:lnTo>
                    <a:lnTo>
                      <a:pt x="676" y="344"/>
                    </a:lnTo>
                    <a:lnTo>
                      <a:pt x="715" y="309"/>
                    </a:lnTo>
                    <a:lnTo>
                      <a:pt x="752" y="275"/>
                    </a:lnTo>
                    <a:lnTo>
                      <a:pt x="794" y="242"/>
                    </a:lnTo>
                    <a:lnTo>
                      <a:pt x="833" y="211"/>
                    </a:lnTo>
                    <a:lnTo>
                      <a:pt x="874" y="182"/>
                    </a:lnTo>
                    <a:lnTo>
                      <a:pt x="915" y="153"/>
                    </a:lnTo>
                    <a:lnTo>
                      <a:pt x="1000" y="98"/>
                    </a:lnTo>
                    <a:lnTo>
                      <a:pt x="1087" y="47"/>
                    </a:lnTo>
                    <a:lnTo>
                      <a:pt x="1107" y="38"/>
                    </a:lnTo>
                    <a:lnTo>
                      <a:pt x="1130" y="29"/>
                    </a:lnTo>
                    <a:lnTo>
                      <a:pt x="1155" y="24"/>
                    </a:lnTo>
                    <a:lnTo>
                      <a:pt x="1177" y="20"/>
                    </a:lnTo>
                    <a:lnTo>
                      <a:pt x="1202" y="15"/>
                    </a:lnTo>
                    <a:lnTo>
                      <a:pt x="1227" y="11"/>
                    </a:lnTo>
                    <a:lnTo>
                      <a:pt x="1249" y="7"/>
                    </a:lnTo>
                    <a:lnTo>
                      <a:pt x="1274" y="0"/>
                    </a:lnTo>
                    <a:lnTo>
                      <a:pt x="1282" y="9"/>
                    </a:lnTo>
                    <a:lnTo>
                      <a:pt x="1301" y="4"/>
                    </a:lnTo>
                    <a:lnTo>
                      <a:pt x="1322" y="2"/>
                    </a:lnTo>
                    <a:lnTo>
                      <a:pt x="1342" y="0"/>
                    </a:lnTo>
                    <a:lnTo>
                      <a:pt x="1363" y="2"/>
                    </a:lnTo>
                    <a:lnTo>
                      <a:pt x="1384" y="4"/>
                    </a:lnTo>
                    <a:lnTo>
                      <a:pt x="1404" y="7"/>
                    </a:lnTo>
                    <a:lnTo>
                      <a:pt x="1427" y="9"/>
                    </a:lnTo>
                    <a:lnTo>
                      <a:pt x="1447" y="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8" name="Freeform 66">
                <a:extLst>
                  <a:ext uri="{FF2B5EF4-FFF2-40B4-BE49-F238E27FC236}">
                    <a16:creationId xmlns:a16="http://schemas.microsoft.com/office/drawing/2014/main" id="{E1626B9A-7227-65BE-5DFD-6D135E5ADB9B}"/>
                  </a:ext>
                </a:extLst>
              </p:cNvPr>
              <p:cNvSpPr>
                <a:spLocks/>
              </p:cNvSpPr>
              <p:nvPr/>
            </p:nvSpPr>
            <p:spPr bwMode="auto">
              <a:xfrm>
                <a:off x="1264" y="334"/>
                <a:ext cx="883" cy="227"/>
              </a:xfrm>
              <a:custGeom>
                <a:avLst/>
                <a:gdLst>
                  <a:gd name="T0" fmla="*/ 584 w 883"/>
                  <a:gd name="T1" fmla="*/ 220 h 227"/>
                  <a:gd name="T2" fmla="*/ 0 w 883"/>
                  <a:gd name="T3" fmla="*/ 227 h 227"/>
                  <a:gd name="T4" fmla="*/ 11 w 883"/>
                  <a:gd name="T5" fmla="*/ 225 h 227"/>
                  <a:gd name="T6" fmla="*/ 23 w 883"/>
                  <a:gd name="T7" fmla="*/ 220 h 227"/>
                  <a:gd name="T8" fmla="*/ 33 w 883"/>
                  <a:gd name="T9" fmla="*/ 216 h 227"/>
                  <a:gd name="T10" fmla="*/ 44 w 883"/>
                  <a:gd name="T11" fmla="*/ 211 h 227"/>
                  <a:gd name="T12" fmla="*/ 56 w 883"/>
                  <a:gd name="T13" fmla="*/ 207 h 227"/>
                  <a:gd name="T14" fmla="*/ 66 w 883"/>
                  <a:gd name="T15" fmla="*/ 200 h 227"/>
                  <a:gd name="T16" fmla="*/ 77 w 883"/>
                  <a:gd name="T17" fmla="*/ 194 h 227"/>
                  <a:gd name="T18" fmla="*/ 85 w 883"/>
                  <a:gd name="T19" fmla="*/ 187 h 227"/>
                  <a:gd name="T20" fmla="*/ 151 w 883"/>
                  <a:gd name="T21" fmla="*/ 165 h 227"/>
                  <a:gd name="T22" fmla="*/ 217 w 883"/>
                  <a:gd name="T23" fmla="*/ 147 h 227"/>
                  <a:gd name="T24" fmla="*/ 285 w 883"/>
                  <a:gd name="T25" fmla="*/ 131 h 227"/>
                  <a:gd name="T26" fmla="*/ 351 w 883"/>
                  <a:gd name="T27" fmla="*/ 116 h 227"/>
                  <a:gd name="T28" fmla="*/ 419 w 883"/>
                  <a:gd name="T29" fmla="*/ 100 h 227"/>
                  <a:gd name="T30" fmla="*/ 485 w 883"/>
                  <a:gd name="T31" fmla="*/ 83 h 227"/>
                  <a:gd name="T32" fmla="*/ 551 w 883"/>
                  <a:gd name="T33" fmla="*/ 63 h 227"/>
                  <a:gd name="T34" fmla="*/ 617 w 883"/>
                  <a:gd name="T35" fmla="*/ 38 h 227"/>
                  <a:gd name="T36" fmla="*/ 650 w 883"/>
                  <a:gd name="T37" fmla="*/ 32 h 227"/>
                  <a:gd name="T38" fmla="*/ 683 w 883"/>
                  <a:gd name="T39" fmla="*/ 25 h 227"/>
                  <a:gd name="T40" fmla="*/ 718 w 883"/>
                  <a:gd name="T41" fmla="*/ 18 h 227"/>
                  <a:gd name="T42" fmla="*/ 751 w 883"/>
                  <a:gd name="T43" fmla="*/ 14 h 227"/>
                  <a:gd name="T44" fmla="*/ 784 w 883"/>
                  <a:gd name="T45" fmla="*/ 7 h 227"/>
                  <a:gd name="T46" fmla="*/ 819 w 883"/>
                  <a:gd name="T47" fmla="*/ 3 h 227"/>
                  <a:gd name="T48" fmla="*/ 852 w 883"/>
                  <a:gd name="T49" fmla="*/ 0 h 227"/>
                  <a:gd name="T50" fmla="*/ 883 w 883"/>
                  <a:gd name="T51" fmla="*/ 0 h 227"/>
                  <a:gd name="T52" fmla="*/ 846 w 883"/>
                  <a:gd name="T53" fmla="*/ 25 h 227"/>
                  <a:gd name="T54" fmla="*/ 807 w 883"/>
                  <a:gd name="T55" fmla="*/ 49 h 227"/>
                  <a:gd name="T56" fmla="*/ 770 w 883"/>
                  <a:gd name="T57" fmla="*/ 76 h 227"/>
                  <a:gd name="T58" fmla="*/ 730 w 883"/>
                  <a:gd name="T59" fmla="*/ 103 h 227"/>
                  <a:gd name="T60" fmla="*/ 693 w 883"/>
                  <a:gd name="T61" fmla="*/ 131 h 227"/>
                  <a:gd name="T62" fmla="*/ 656 w 883"/>
                  <a:gd name="T63" fmla="*/ 160 h 227"/>
                  <a:gd name="T64" fmla="*/ 621 w 883"/>
                  <a:gd name="T65" fmla="*/ 189 h 227"/>
                  <a:gd name="T66" fmla="*/ 584 w 883"/>
                  <a:gd name="T67" fmla="*/ 220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3"/>
                  <a:gd name="T103" fmla="*/ 0 h 227"/>
                  <a:gd name="T104" fmla="*/ 883 w 883"/>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3" h="227">
                    <a:moveTo>
                      <a:pt x="584" y="220"/>
                    </a:moveTo>
                    <a:lnTo>
                      <a:pt x="0" y="227"/>
                    </a:lnTo>
                    <a:lnTo>
                      <a:pt x="11" y="225"/>
                    </a:lnTo>
                    <a:lnTo>
                      <a:pt x="23" y="220"/>
                    </a:lnTo>
                    <a:lnTo>
                      <a:pt x="33" y="216"/>
                    </a:lnTo>
                    <a:lnTo>
                      <a:pt x="44" y="211"/>
                    </a:lnTo>
                    <a:lnTo>
                      <a:pt x="56" y="207"/>
                    </a:lnTo>
                    <a:lnTo>
                      <a:pt x="66" y="200"/>
                    </a:lnTo>
                    <a:lnTo>
                      <a:pt x="77" y="194"/>
                    </a:lnTo>
                    <a:lnTo>
                      <a:pt x="85" y="187"/>
                    </a:lnTo>
                    <a:lnTo>
                      <a:pt x="151" y="165"/>
                    </a:lnTo>
                    <a:lnTo>
                      <a:pt x="217" y="147"/>
                    </a:lnTo>
                    <a:lnTo>
                      <a:pt x="285" y="131"/>
                    </a:lnTo>
                    <a:lnTo>
                      <a:pt x="351" y="116"/>
                    </a:lnTo>
                    <a:lnTo>
                      <a:pt x="419" y="100"/>
                    </a:lnTo>
                    <a:lnTo>
                      <a:pt x="485" y="83"/>
                    </a:lnTo>
                    <a:lnTo>
                      <a:pt x="551" y="63"/>
                    </a:lnTo>
                    <a:lnTo>
                      <a:pt x="617" y="38"/>
                    </a:lnTo>
                    <a:lnTo>
                      <a:pt x="650" y="32"/>
                    </a:lnTo>
                    <a:lnTo>
                      <a:pt x="683" y="25"/>
                    </a:lnTo>
                    <a:lnTo>
                      <a:pt x="718" y="18"/>
                    </a:lnTo>
                    <a:lnTo>
                      <a:pt x="751" y="14"/>
                    </a:lnTo>
                    <a:lnTo>
                      <a:pt x="784" y="7"/>
                    </a:lnTo>
                    <a:lnTo>
                      <a:pt x="819" y="3"/>
                    </a:lnTo>
                    <a:lnTo>
                      <a:pt x="852" y="0"/>
                    </a:lnTo>
                    <a:lnTo>
                      <a:pt x="883" y="0"/>
                    </a:lnTo>
                    <a:lnTo>
                      <a:pt x="846" y="25"/>
                    </a:lnTo>
                    <a:lnTo>
                      <a:pt x="807" y="49"/>
                    </a:lnTo>
                    <a:lnTo>
                      <a:pt x="770" y="76"/>
                    </a:lnTo>
                    <a:lnTo>
                      <a:pt x="730" y="103"/>
                    </a:lnTo>
                    <a:lnTo>
                      <a:pt x="693" y="131"/>
                    </a:lnTo>
                    <a:lnTo>
                      <a:pt x="656" y="160"/>
                    </a:lnTo>
                    <a:lnTo>
                      <a:pt x="621" y="189"/>
                    </a:lnTo>
                    <a:lnTo>
                      <a:pt x="584" y="220"/>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9" name="Freeform 67">
                <a:extLst>
                  <a:ext uri="{FF2B5EF4-FFF2-40B4-BE49-F238E27FC236}">
                    <a16:creationId xmlns:a16="http://schemas.microsoft.com/office/drawing/2014/main" id="{80B537F0-CC78-C124-05FF-B5EBC52297F3}"/>
                  </a:ext>
                </a:extLst>
              </p:cNvPr>
              <p:cNvSpPr>
                <a:spLocks/>
              </p:cNvSpPr>
              <p:nvPr/>
            </p:nvSpPr>
            <p:spPr bwMode="auto">
              <a:xfrm>
                <a:off x="1037" y="554"/>
                <a:ext cx="811" cy="151"/>
              </a:xfrm>
              <a:custGeom>
                <a:avLst/>
                <a:gdLst>
                  <a:gd name="T0" fmla="*/ 227 w 811"/>
                  <a:gd name="T1" fmla="*/ 7 h 151"/>
                  <a:gd name="T2" fmla="*/ 811 w 811"/>
                  <a:gd name="T3" fmla="*/ 0 h 151"/>
                  <a:gd name="T4" fmla="*/ 792 w 811"/>
                  <a:gd name="T5" fmla="*/ 18 h 151"/>
                  <a:gd name="T6" fmla="*/ 776 w 811"/>
                  <a:gd name="T7" fmla="*/ 36 h 151"/>
                  <a:gd name="T8" fmla="*/ 757 w 811"/>
                  <a:gd name="T9" fmla="*/ 51 h 151"/>
                  <a:gd name="T10" fmla="*/ 739 w 811"/>
                  <a:gd name="T11" fmla="*/ 69 h 151"/>
                  <a:gd name="T12" fmla="*/ 722 w 811"/>
                  <a:gd name="T13" fmla="*/ 87 h 151"/>
                  <a:gd name="T14" fmla="*/ 706 w 811"/>
                  <a:gd name="T15" fmla="*/ 107 h 151"/>
                  <a:gd name="T16" fmla="*/ 689 w 811"/>
                  <a:gd name="T17" fmla="*/ 125 h 151"/>
                  <a:gd name="T18" fmla="*/ 673 w 811"/>
                  <a:gd name="T19" fmla="*/ 143 h 151"/>
                  <a:gd name="T20" fmla="*/ 0 w 811"/>
                  <a:gd name="T21" fmla="*/ 151 h 151"/>
                  <a:gd name="T22" fmla="*/ 15 w 811"/>
                  <a:gd name="T23" fmla="*/ 131 h 151"/>
                  <a:gd name="T24" fmla="*/ 33 w 811"/>
                  <a:gd name="T25" fmla="*/ 116 h 151"/>
                  <a:gd name="T26" fmla="*/ 50 w 811"/>
                  <a:gd name="T27" fmla="*/ 98 h 151"/>
                  <a:gd name="T28" fmla="*/ 69 w 811"/>
                  <a:gd name="T29" fmla="*/ 85 h 151"/>
                  <a:gd name="T30" fmla="*/ 87 w 811"/>
                  <a:gd name="T31" fmla="*/ 71 h 151"/>
                  <a:gd name="T32" fmla="*/ 108 w 811"/>
                  <a:gd name="T33" fmla="*/ 60 h 151"/>
                  <a:gd name="T34" fmla="*/ 128 w 811"/>
                  <a:gd name="T35" fmla="*/ 51 h 151"/>
                  <a:gd name="T36" fmla="*/ 151 w 811"/>
                  <a:gd name="T37" fmla="*/ 47 h 151"/>
                  <a:gd name="T38" fmla="*/ 161 w 811"/>
                  <a:gd name="T39" fmla="*/ 40 h 151"/>
                  <a:gd name="T40" fmla="*/ 170 w 811"/>
                  <a:gd name="T41" fmla="*/ 34 h 151"/>
                  <a:gd name="T42" fmla="*/ 178 w 811"/>
                  <a:gd name="T43" fmla="*/ 27 h 151"/>
                  <a:gd name="T44" fmla="*/ 188 w 811"/>
                  <a:gd name="T45" fmla="*/ 23 h 151"/>
                  <a:gd name="T46" fmla="*/ 196 w 811"/>
                  <a:gd name="T47" fmla="*/ 18 h 151"/>
                  <a:gd name="T48" fmla="*/ 207 w 811"/>
                  <a:gd name="T49" fmla="*/ 14 h 151"/>
                  <a:gd name="T50" fmla="*/ 217 w 811"/>
                  <a:gd name="T51" fmla="*/ 11 h 151"/>
                  <a:gd name="T52" fmla="*/ 227 w 811"/>
                  <a:gd name="T53" fmla="*/ 7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1"/>
                  <a:gd name="T82" fmla="*/ 0 h 151"/>
                  <a:gd name="T83" fmla="*/ 811 w 811"/>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1" h="151">
                    <a:moveTo>
                      <a:pt x="227" y="7"/>
                    </a:moveTo>
                    <a:lnTo>
                      <a:pt x="811" y="0"/>
                    </a:lnTo>
                    <a:lnTo>
                      <a:pt x="792" y="18"/>
                    </a:lnTo>
                    <a:lnTo>
                      <a:pt x="776" y="36"/>
                    </a:lnTo>
                    <a:lnTo>
                      <a:pt x="757" y="51"/>
                    </a:lnTo>
                    <a:lnTo>
                      <a:pt x="739" y="69"/>
                    </a:lnTo>
                    <a:lnTo>
                      <a:pt x="722" y="87"/>
                    </a:lnTo>
                    <a:lnTo>
                      <a:pt x="706" y="107"/>
                    </a:lnTo>
                    <a:lnTo>
                      <a:pt x="689" y="125"/>
                    </a:lnTo>
                    <a:lnTo>
                      <a:pt x="673" y="143"/>
                    </a:lnTo>
                    <a:lnTo>
                      <a:pt x="0" y="151"/>
                    </a:lnTo>
                    <a:lnTo>
                      <a:pt x="15" y="131"/>
                    </a:lnTo>
                    <a:lnTo>
                      <a:pt x="33" y="116"/>
                    </a:lnTo>
                    <a:lnTo>
                      <a:pt x="50" y="98"/>
                    </a:lnTo>
                    <a:lnTo>
                      <a:pt x="69" y="85"/>
                    </a:lnTo>
                    <a:lnTo>
                      <a:pt x="87" y="71"/>
                    </a:lnTo>
                    <a:lnTo>
                      <a:pt x="108" y="60"/>
                    </a:lnTo>
                    <a:lnTo>
                      <a:pt x="128" y="51"/>
                    </a:lnTo>
                    <a:lnTo>
                      <a:pt x="151" y="47"/>
                    </a:lnTo>
                    <a:lnTo>
                      <a:pt x="161" y="40"/>
                    </a:lnTo>
                    <a:lnTo>
                      <a:pt x="170" y="34"/>
                    </a:lnTo>
                    <a:lnTo>
                      <a:pt x="178" y="27"/>
                    </a:lnTo>
                    <a:lnTo>
                      <a:pt x="188" y="23"/>
                    </a:lnTo>
                    <a:lnTo>
                      <a:pt x="196" y="18"/>
                    </a:lnTo>
                    <a:lnTo>
                      <a:pt x="207" y="14"/>
                    </a:lnTo>
                    <a:lnTo>
                      <a:pt x="217" y="11"/>
                    </a:lnTo>
                    <a:lnTo>
                      <a:pt x="227" y="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Freeform 68">
                <a:extLst>
                  <a:ext uri="{FF2B5EF4-FFF2-40B4-BE49-F238E27FC236}">
                    <a16:creationId xmlns:a16="http://schemas.microsoft.com/office/drawing/2014/main" id="{14ABE973-9FF5-57BE-AB1B-F932857BEC40}"/>
                  </a:ext>
                </a:extLst>
              </p:cNvPr>
              <p:cNvSpPr>
                <a:spLocks/>
              </p:cNvSpPr>
              <p:nvPr/>
            </p:nvSpPr>
            <p:spPr bwMode="auto">
              <a:xfrm>
                <a:off x="928" y="697"/>
                <a:ext cx="782" cy="148"/>
              </a:xfrm>
              <a:custGeom>
                <a:avLst/>
                <a:gdLst>
                  <a:gd name="T0" fmla="*/ 109 w 782"/>
                  <a:gd name="T1" fmla="*/ 8 h 148"/>
                  <a:gd name="T2" fmla="*/ 782 w 782"/>
                  <a:gd name="T3" fmla="*/ 0 h 148"/>
                  <a:gd name="T4" fmla="*/ 767 w 782"/>
                  <a:gd name="T5" fmla="*/ 17 h 148"/>
                  <a:gd name="T6" fmla="*/ 753 w 782"/>
                  <a:gd name="T7" fmla="*/ 35 h 148"/>
                  <a:gd name="T8" fmla="*/ 739 w 782"/>
                  <a:gd name="T9" fmla="*/ 51 h 148"/>
                  <a:gd name="T10" fmla="*/ 726 w 782"/>
                  <a:gd name="T11" fmla="*/ 68 h 148"/>
                  <a:gd name="T12" fmla="*/ 714 w 782"/>
                  <a:gd name="T13" fmla="*/ 86 h 148"/>
                  <a:gd name="T14" fmla="*/ 699 w 782"/>
                  <a:gd name="T15" fmla="*/ 104 h 148"/>
                  <a:gd name="T16" fmla="*/ 687 w 782"/>
                  <a:gd name="T17" fmla="*/ 124 h 148"/>
                  <a:gd name="T18" fmla="*/ 675 w 782"/>
                  <a:gd name="T19" fmla="*/ 142 h 148"/>
                  <a:gd name="T20" fmla="*/ 0 w 782"/>
                  <a:gd name="T21" fmla="*/ 148 h 148"/>
                  <a:gd name="T22" fmla="*/ 2 w 782"/>
                  <a:gd name="T23" fmla="*/ 144 h 148"/>
                  <a:gd name="T24" fmla="*/ 6 w 782"/>
                  <a:gd name="T25" fmla="*/ 139 h 148"/>
                  <a:gd name="T26" fmla="*/ 10 w 782"/>
                  <a:gd name="T27" fmla="*/ 133 h 148"/>
                  <a:gd name="T28" fmla="*/ 15 w 782"/>
                  <a:gd name="T29" fmla="*/ 128 h 148"/>
                  <a:gd name="T30" fmla="*/ 17 w 782"/>
                  <a:gd name="T31" fmla="*/ 122 h 148"/>
                  <a:gd name="T32" fmla="*/ 21 w 782"/>
                  <a:gd name="T33" fmla="*/ 117 h 148"/>
                  <a:gd name="T34" fmla="*/ 23 w 782"/>
                  <a:gd name="T35" fmla="*/ 111 h 148"/>
                  <a:gd name="T36" fmla="*/ 25 w 782"/>
                  <a:gd name="T37" fmla="*/ 104 h 148"/>
                  <a:gd name="T38" fmla="*/ 35 w 782"/>
                  <a:gd name="T39" fmla="*/ 93 h 148"/>
                  <a:gd name="T40" fmla="*/ 46 w 782"/>
                  <a:gd name="T41" fmla="*/ 82 h 148"/>
                  <a:gd name="T42" fmla="*/ 56 w 782"/>
                  <a:gd name="T43" fmla="*/ 68 h 148"/>
                  <a:gd name="T44" fmla="*/ 66 w 782"/>
                  <a:gd name="T45" fmla="*/ 57 h 148"/>
                  <a:gd name="T46" fmla="*/ 79 w 782"/>
                  <a:gd name="T47" fmla="*/ 44 h 148"/>
                  <a:gd name="T48" fmla="*/ 89 w 782"/>
                  <a:gd name="T49" fmla="*/ 33 h 148"/>
                  <a:gd name="T50" fmla="*/ 99 w 782"/>
                  <a:gd name="T51" fmla="*/ 20 h 148"/>
                  <a:gd name="T52" fmla="*/ 109 w 782"/>
                  <a:gd name="T53" fmla="*/ 8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2"/>
                  <a:gd name="T82" fmla="*/ 0 h 148"/>
                  <a:gd name="T83" fmla="*/ 782 w 782"/>
                  <a:gd name="T84" fmla="*/ 148 h 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2" h="148">
                    <a:moveTo>
                      <a:pt x="109" y="8"/>
                    </a:moveTo>
                    <a:lnTo>
                      <a:pt x="782" y="0"/>
                    </a:lnTo>
                    <a:lnTo>
                      <a:pt x="767" y="17"/>
                    </a:lnTo>
                    <a:lnTo>
                      <a:pt x="753" y="35"/>
                    </a:lnTo>
                    <a:lnTo>
                      <a:pt x="739" y="51"/>
                    </a:lnTo>
                    <a:lnTo>
                      <a:pt x="726" y="68"/>
                    </a:lnTo>
                    <a:lnTo>
                      <a:pt x="714" y="86"/>
                    </a:lnTo>
                    <a:lnTo>
                      <a:pt x="699" y="104"/>
                    </a:lnTo>
                    <a:lnTo>
                      <a:pt x="687" y="124"/>
                    </a:lnTo>
                    <a:lnTo>
                      <a:pt x="675" y="142"/>
                    </a:lnTo>
                    <a:lnTo>
                      <a:pt x="0" y="148"/>
                    </a:lnTo>
                    <a:lnTo>
                      <a:pt x="2" y="144"/>
                    </a:lnTo>
                    <a:lnTo>
                      <a:pt x="6" y="139"/>
                    </a:lnTo>
                    <a:lnTo>
                      <a:pt x="10" y="133"/>
                    </a:lnTo>
                    <a:lnTo>
                      <a:pt x="15" y="128"/>
                    </a:lnTo>
                    <a:lnTo>
                      <a:pt x="17" y="122"/>
                    </a:lnTo>
                    <a:lnTo>
                      <a:pt x="21" y="117"/>
                    </a:lnTo>
                    <a:lnTo>
                      <a:pt x="23" y="111"/>
                    </a:lnTo>
                    <a:lnTo>
                      <a:pt x="25" y="104"/>
                    </a:lnTo>
                    <a:lnTo>
                      <a:pt x="35" y="93"/>
                    </a:lnTo>
                    <a:lnTo>
                      <a:pt x="46" y="82"/>
                    </a:lnTo>
                    <a:lnTo>
                      <a:pt x="56" y="68"/>
                    </a:lnTo>
                    <a:lnTo>
                      <a:pt x="66" y="57"/>
                    </a:lnTo>
                    <a:lnTo>
                      <a:pt x="79" y="44"/>
                    </a:lnTo>
                    <a:lnTo>
                      <a:pt x="89" y="33"/>
                    </a:lnTo>
                    <a:lnTo>
                      <a:pt x="99" y="20"/>
                    </a:lnTo>
                    <a:lnTo>
                      <a:pt x="109" y="8"/>
                    </a:lnTo>
                    <a:close/>
                  </a:path>
                </a:pathLst>
              </a:custGeom>
              <a:solidFill>
                <a:srgbClr val="A0D3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1" name="Freeform 69">
                <a:extLst>
                  <a:ext uri="{FF2B5EF4-FFF2-40B4-BE49-F238E27FC236}">
                    <a16:creationId xmlns:a16="http://schemas.microsoft.com/office/drawing/2014/main" id="{B41FEA49-9B40-60B9-EEDF-D61763C8A3D9}"/>
                  </a:ext>
                </a:extLst>
              </p:cNvPr>
              <p:cNvSpPr>
                <a:spLocks/>
              </p:cNvSpPr>
              <p:nvPr/>
            </p:nvSpPr>
            <p:spPr bwMode="auto">
              <a:xfrm>
                <a:off x="823" y="839"/>
                <a:ext cx="780" cy="149"/>
              </a:xfrm>
              <a:custGeom>
                <a:avLst/>
                <a:gdLst>
                  <a:gd name="T0" fmla="*/ 105 w 780"/>
                  <a:gd name="T1" fmla="*/ 6 h 149"/>
                  <a:gd name="T2" fmla="*/ 780 w 780"/>
                  <a:gd name="T3" fmla="*/ 0 h 149"/>
                  <a:gd name="T4" fmla="*/ 773 w 780"/>
                  <a:gd name="T5" fmla="*/ 11 h 149"/>
                  <a:gd name="T6" fmla="*/ 767 w 780"/>
                  <a:gd name="T7" fmla="*/ 22 h 149"/>
                  <a:gd name="T8" fmla="*/ 759 w 780"/>
                  <a:gd name="T9" fmla="*/ 33 h 149"/>
                  <a:gd name="T10" fmla="*/ 753 w 780"/>
                  <a:gd name="T11" fmla="*/ 46 h 149"/>
                  <a:gd name="T12" fmla="*/ 747 w 780"/>
                  <a:gd name="T13" fmla="*/ 57 h 149"/>
                  <a:gd name="T14" fmla="*/ 740 w 780"/>
                  <a:gd name="T15" fmla="*/ 69 h 149"/>
                  <a:gd name="T16" fmla="*/ 734 w 780"/>
                  <a:gd name="T17" fmla="*/ 80 h 149"/>
                  <a:gd name="T18" fmla="*/ 728 w 780"/>
                  <a:gd name="T19" fmla="*/ 93 h 149"/>
                  <a:gd name="T20" fmla="*/ 726 w 780"/>
                  <a:gd name="T21" fmla="*/ 100 h 149"/>
                  <a:gd name="T22" fmla="*/ 724 w 780"/>
                  <a:gd name="T23" fmla="*/ 104 h 149"/>
                  <a:gd name="T24" fmla="*/ 722 w 780"/>
                  <a:gd name="T25" fmla="*/ 111 h 149"/>
                  <a:gd name="T26" fmla="*/ 720 w 780"/>
                  <a:gd name="T27" fmla="*/ 117 h 149"/>
                  <a:gd name="T28" fmla="*/ 718 w 780"/>
                  <a:gd name="T29" fmla="*/ 124 h 149"/>
                  <a:gd name="T30" fmla="*/ 716 w 780"/>
                  <a:gd name="T31" fmla="*/ 129 h 149"/>
                  <a:gd name="T32" fmla="*/ 714 w 780"/>
                  <a:gd name="T33" fmla="*/ 135 h 149"/>
                  <a:gd name="T34" fmla="*/ 712 w 780"/>
                  <a:gd name="T35" fmla="*/ 140 h 149"/>
                  <a:gd name="T36" fmla="*/ 0 w 780"/>
                  <a:gd name="T37" fmla="*/ 149 h 149"/>
                  <a:gd name="T38" fmla="*/ 6 w 780"/>
                  <a:gd name="T39" fmla="*/ 137 h 149"/>
                  <a:gd name="T40" fmla="*/ 12 w 780"/>
                  <a:gd name="T41" fmla="*/ 126 h 149"/>
                  <a:gd name="T42" fmla="*/ 19 w 780"/>
                  <a:gd name="T43" fmla="*/ 117 h 149"/>
                  <a:gd name="T44" fmla="*/ 27 w 780"/>
                  <a:gd name="T45" fmla="*/ 109 h 149"/>
                  <a:gd name="T46" fmla="*/ 35 w 780"/>
                  <a:gd name="T47" fmla="*/ 100 h 149"/>
                  <a:gd name="T48" fmla="*/ 43 w 780"/>
                  <a:gd name="T49" fmla="*/ 91 h 149"/>
                  <a:gd name="T50" fmla="*/ 54 w 780"/>
                  <a:gd name="T51" fmla="*/ 82 h 149"/>
                  <a:gd name="T52" fmla="*/ 64 w 780"/>
                  <a:gd name="T53" fmla="*/ 75 h 149"/>
                  <a:gd name="T54" fmla="*/ 66 w 780"/>
                  <a:gd name="T55" fmla="*/ 64 h 149"/>
                  <a:gd name="T56" fmla="*/ 70 w 780"/>
                  <a:gd name="T57" fmla="*/ 55 h 149"/>
                  <a:gd name="T58" fmla="*/ 74 w 780"/>
                  <a:gd name="T59" fmla="*/ 46 h 149"/>
                  <a:gd name="T60" fmla="*/ 78 w 780"/>
                  <a:gd name="T61" fmla="*/ 37 h 149"/>
                  <a:gd name="T62" fmla="*/ 85 w 780"/>
                  <a:gd name="T63" fmla="*/ 31 h 149"/>
                  <a:gd name="T64" fmla="*/ 91 w 780"/>
                  <a:gd name="T65" fmla="*/ 22 h 149"/>
                  <a:gd name="T66" fmla="*/ 97 w 780"/>
                  <a:gd name="T67" fmla="*/ 15 h 149"/>
                  <a:gd name="T68" fmla="*/ 105 w 780"/>
                  <a:gd name="T69" fmla="*/ 6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0"/>
                  <a:gd name="T106" fmla="*/ 0 h 149"/>
                  <a:gd name="T107" fmla="*/ 780 w 780"/>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0" h="149">
                    <a:moveTo>
                      <a:pt x="105" y="6"/>
                    </a:moveTo>
                    <a:lnTo>
                      <a:pt x="780" y="0"/>
                    </a:lnTo>
                    <a:lnTo>
                      <a:pt x="773" y="11"/>
                    </a:lnTo>
                    <a:lnTo>
                      <a:pt x="767" y="22"/>
                    </a:lnTo>
                    <a:lnTo>
                      <a:pt x="759" y="33"/>
                    </a:lnTo>
                    <a:lnTo>
                      <a:pt x="753" y="46"/>
                    </a:lnTo>
                    <a:lnTo>
                      <a:pt x="747" y="57"/>
                    </a:lnTo>
                    <a:lnTo>
                      <a:pt x="740" y="69"/>
                    </a:lnTo>
                    <a:lnTo>
                      <a:pt x="734" y="80"/>
                    </a:lnTo>
                    <a:lnTo>
                      <a:pt x="728" y="93"/>
                    </a:lnTo>
                    <a:lnTo>
                      <a:pt x="726" y="100"/>
                    </a:lnTo>
                    <a:lnTo>
                      <a:pt x="724" y="104"/>
                    </a:lnTo>
                    <a:lnTo>
                      <a:pt x="722" y="111"/>
                    </a:lnTo>
                    <a:lnTo>
                      <a:pt x="720" y="117"/>
                    </a:lnTo>
                    <a:lnTo>
                      <a:pt x="718" y="124"/>
                    </a:lnTo>
                    <a:lnTo>
                      <a:pt x="716" y="129"/>
                    </a:lnTo>
                    <a:lnTo>
                      <a:pt x="714" y="135"/>
                    </a:lnTo>
                    <a:lnTo>
                      <a:pt x="712" y="140"/>
                    </a:lnTo>
                    <a:lnTo>
                      <a:pt x="0" y="149"/>
                    </a:lnTo>
                    <a:lnTo>
                      <a:pt x="6" y="137"/>
                    </a:lnTo>
                    <a:lnTo>
                      <a:pt x="12" y="126"/>
                    </a:lnTo>
                    <a:lnTo>
                      <a:pt x="19" y="117"/>
                    </a:lnTo>
                    <a:lnTo>
                      <a:pt x="27" y="109"/>
                    </a:lnTo>
                    <a:lnTo>
                      <a:pt x="35" y="100"/>
                    </a:lnTo>
                    <a:lnTo>
                      <a:pt x="43" y="91"/>
                    </a:lnTo>
                    <a:lnTo>
                      <a:pt x="54" y="82"/>
                    </a:lnTo>
                    <a:lnTo>
                      <a:pt x="64" y="75"/>
                    </a:lnTo>
                    <a:lnTo>
                      <a:pt x="66" y="64"/>
                    </a:lnTo>
                    <a:lnTo>
                      <a:pt x="70" y="55"/>
                    </a:lnTo>
                    <a:lnTo>
                      <a:pt x="74" y="46"/>
                    </a:lnTo>
                    <a:lnTo>
                      <a:pt x="78" y="37"/>
                    </a:lnTo>
                    <a:lnTo>
                      <a:pt x="85" y="31"/>
                    </a:lnTo>
                    <a:lnTo>
                      <a:pt x="91" y="22"/>
                    </a:lnTo>
                    <a:lnTo>
                      <a:pt x="97" y="15"/>
                    </a:lnTo>
                    <a:lnTo>
                      <a:pt x="105" y="6"/>
                    </a:lnTo>
                    <a:close/>
                  </a:path>
                </a:pathLst>
              </a:custGeom>
              <a:solidFill>
                <a:srgbClr val="A8DB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2" name="Freeform 70">
                <a:extLst>
                  <a:ext uri="{FF2B5EF4-FFF2-40B4-BE49-F238E27FC236}">
                    <a16:creationId xmlns:a16="http://schemas.microsoft.com/office/drawing/2014/main" id="{5D7E89AA-64D3-1B5F-858A-E8DD35FD82CE}"/>
                  </a:ext>
                </a:extLst>
              </p:cNvPr>
              <p:cNvSpPr>
                <a:spLocks/>
              </p:cNvSpPr>
              <p:nvPr/>
            </p:nvSpPr>
            <p:spPr bwMode="auto">
              <a:xfrm>
                <a:off x="759" y="979"/>
                <a:ext cx="776" cy="149"/>
              </a:xfrm>
              <a:custGeom>
                <a:avLst/>
                <a:gdLst>
                  <a:gd name="T0" fmla="*/ 64 w 776"/>
                  <a:gd name="T1" fmla="*/ 9 h 149"/>
                  <a:gd name="T2" fmla="*/ 776 w 776"/>
                  <a:gd name="T3" fmla="*/ 0 h 149"/>
                  <a:gd name="T4" fmla="*/ 769 w 776"/>
                  <a:gd name="T5" fmla="*/ 20 h 149"/>
                  <a:gd name="T6" fmla="*/ 761 w 776"/>
                  <a:gd name="T7" fmla="*/ 37 h 149"/>
                  <a:gd name="T8" fmla="*/ 753 w 776"/>
                  <a:gd name="T9" fmla="*/ 53 h 149"/>
                  <a:gd name="T10" fmla="*/ 745 w 776"/>
                  <a:gd name="T11" fmla="*/ 71 h 149"/>
                  <a:gd name="T12" fmla="*/ 734 w 776"/>
                  <a:gd name="T13" fmla="*/ 89 h 149"/>
                  <a:gd name="T14" fmla="*/ 726 w 776"/>
                  <a:gd name="T15" fmla="*/ 106 h 149"/>
                  <a:gd name="T16" fmla="*/ 718 w 776"/>
                  <a:gd name="T17" fmla="*/ 124 h 149"/>
                  <a:gd name="T18" fmla="*/ 710 w 776"/>
                  <a:gd name="T19" fmla="*/ 142 h 149"/>
                  <a:gd name="T20" fmla="*/ 0 w 776"/>
                  <a:gd name="T21" fmla="*/ 149 h 149"/>
                  <a:gd name="T22" fmla="*/ 0 w 776"/>
                  <a:gd name="T23" fmla="*/ 149 h 149"/>
                  <a:gd name="T24" fmla="*/ 0 w 776"/>
                  <a:gd name="T25" fmla="*/ 149 h 149"/>
                  <a:gd name="T26" fmla="*/ 0 w 776"/>
                  <a:gd name="T27" fmla="*/ 149 h 149"/>
                  <a:gd name="T28" fmla="*/ 0 w 776"/>
                  <a:gd name="T29" fmla="*/ 149 h 149"/>
                  <a:gd name="T30" fmla="*/ 0 w 776"/>
                  <a:gd name="T31" fmla="*/ 149 h 149"/>
                  <a:gd name="T32" fmla="*/ 0 w 776"/>
                  <a:gd name="T33" fmla="*/ 149 h 149"/>
                  <a:gd name="T34" fmla="*/ 0 w 776"/>
                  <a:gd name="T35" fmla="*/ 149 h 149"/>
                  <a:gd name="T36" fmla="*/ 2 w 776"/>
                  <a:gd name="T37" fmla="*/ 146 h 149"/>
                  <a:gd name="T38" fmla="*/ 10 w 776"/>
                  <a:gd name="T39" fmla="*/ 131 h 149"/>
                  <a:gd name="T40" fmla="*/ 19 w 776"/>
                  <a:gd name="T41" fmla="*/ 115 h 149"/>
                  <a:gd name="T42" fmla="*/ 27 w 776"/>
                  <a:gd name="T43" fmla="*/ 97 h 149"/>
                  <a:gd name="T44" fmla="*/ 33 w 776"/>
                  <a:gd name="T45" fmla="*/ 80 h 149"/>
                  <a:gd name="T46" fmla="*/ 41 w 776"/>
                  <a:gd name="T47" fmla="*/ 62 h 149"/>
                  <a:gd name="T48" fmla="*/ 47 w 776"/>
                  <a:gd name="T49" fmla="*/ 44 h 149"/>
                  <a:gd name="T50" fmla="*/ 56 w 776"/>
                  <a:gd name="T51" fmla="*/ 26 h 149"/>
                  <a:gd name="T52" fmla="*/ 64 w 776"/>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149"/>
                  <a:gd name="T83" fmla="*/ 776 w 776"/>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149">
                    <a:moveTo>
                      <a:pt x="64" y="9"/>
                    </a:moveTo>
                    <a:lnTo>
                      <a:pt x="776" y="0"/>
                    </a:lnTo>
                    <a:lnTo>
                      <a:pt x="769" y="20"/>
                    </a:lnTo>
                    <a:lnTo>
                      <a:pt x="761" y="37"/>
                    </a:lnTo>
                    <a:lnTo>
                      <a:pt x="753" y="53"/>
                    </a:lnTo>
                    <a:lnTo>
                      <a:pt x="745" y="71"/>
                    </a:lnTo>
                    <a:lnTo>
                      <a:pt x="734" y="89"/>
                    </a:lnTo>
                    <a:lnTo>
                      <a:pt x="726" y="106"/>
                    </a:lnTo>
                    <a:lnTo>
                      <a:pt x="718" y="124"/>
                    </a:lnTo>
                    <a:lnTo>
                      <a:pt x="710" y="142"/>
                    </a:lnTo>
                    <a:lnTo>
                      <a:pt x="0" y="149"/>
                    </a:lnTo>
                    <a:lnTo>
                      <a:pt x="2" y="146"/>
                    </a:lnTo>
                    <a:lnTo>
                      <a:pt x="10" y="131"/>
                    </a:lnTo>
                    <a:lnTo>
                      <a:pt x="19" y="115"/>
                    </a:lnTo>
                    <a:lnTo>
                      <a:pt x="27" y="97"/>
                    </a:lnTo>
                    <a:lnTo>
                      <a:pt x="33" y="80"/>
                    </a:lnTo>
                    <a:lnTo>
                      <a:pt x="41" y="62"/>
                    </a:lnTo>
                    <a:lnTo>
                      <a:pt x="47" y="44"/>
                    </a:lnTo>
                    <a:lnTo>
                      <a:pt x="56" y="26"/>
                    </a:lnTo>
                    <a:lnTo>
                      <a:pt x="64" y="9"/>
                    </a:lnTo>
                    <a:close/>
                  </a:path>
                </a:pathLst>
              </a:custGeom>
              <a:solidFill>
                <a:srgbClr val="B0E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3" name="Freeform 71">
                <a:extLst>
                  <a:ext uri="{FF2B5EF4-FFF2-40B4-BE49-F238E27FC236}">
                    <a16:creationId xmlns:a16="http://schemas.microsoft.com/office/drawing/2014/main" id="{1832F92C-FECA-CC71-8142-78AB1FEB362A}"/>
                  </a:ext>
                </a:extLst>
              </p:cNvPr>
              <p:cNvSpPr>
                <a:spLocks/>
              </p:cNvSpPr>
              <p:nvPr/>
            </p:nvSpPr>
            <p:spPr bwMode="auto">
              <a:xfrm>
                <a:off x="710" y="1121"/>
                <a:ext cx="759" cy="149"/>
              </a:xfrm>
              <a:custGeom>
                <a:avLst/>
                <a:gdLst>
                  <a:gd name="T0" fmla="*/ 49 w 759"/>
                  <a:gd name="T1" fmla="*/ 7 h 149"/>
                  <a:gd name="T2" fmla="*/ 759 w 759"/>
                  <a:gd name="T3" fmla="*/ 0 h 149"/>
                  <a:gd name="T4" fmla="*/ 759 w 759"/>
                  <a:gd name="T5" fmla="*/ 2 h 149"/>
                  <a:gd name="T6" fmla="*/ 756 w 759"/>
                  <a:gd name="T7" fmla="*/ 2 h 149"/>
                  <a:gd name="T8" fmla="*/ 756 w 759"/>
                  <a:gd name="T9" fmla="*/ 4 h 149"/>
                  <a:gd name="T10" fmla="*/ 756 w 759"/>
                  <a:gd name="T11" fmla="*/ 4 h 149"/>
                  <a:gd name="T12" fmla="*/ 756 w 759"/>
                  <a:gd name="T13" fmla="*/ 7 h 149"/>
                  <a:gd name="T14" fmla="*/ 754 w 759"/>
                  <a:gd name="T15" fmla="*/ 7 h 149"/>
                  <a:gd name="T16" fmla="*/ 754 w 759"/>
                  <a:gd name="T17" fmla="*/ 9 h 149"/>
                  <a:gd name="T18" fmla="*/ 754 w 759"/>
                  <a:gd name="T19" fmla="*/ 11 h 149"/>
                  <a:gd name="T20" fmla="*/ 748 w 759"/>
                  <a:gd name="T21" fmla="*/ 27 h 149"/>
                  <a:gd name="T22" fmla="*/ 742 w 759"/>
                  <a:gd name="T23" fmla="*/ 42 h 149"/>
                  <a:gd name="T24" fmla="*/ 736 w 759"/>
                  <a:gd name="T25" fmla="*/ 58 h 149"/>
                  <a:gd name="T26" fmla="*/ 730 w 759"/>
                  <a:gd name="T27" fmla="*/ 73 h 149"/>
                  <a:gd name="T28" fmla="*/ 723 w 759"/>
                  <a:gd name="T29" fmla="*/ 91 h 149"/>
                  <a:gd name="T30" fmla="*/ 719 w 759"/>
                  <a:gd name="T31" fmla="*/ 106 h 149"/>
                  <a:gd name="T32" fmla="*/ 713 w 759"/>
                  <a:gd name="T33" fmla="*/ 124 h 149"/>
                  <a:gd name="T34" fmla="*/ 709 w 759"/>
                  <a:gd name="T35" fmla="*/ 140 h 149"/>
                  <a:gd name="T36" fmla="*/ 0 w 759"/>
                  <a:gd name="T37" fmla="*/ 149 h 149"/>
                  <a:gd name="T38" fmla="*/ 6 w 759"/>
                  <a:gd name="T39" fmla="*/ 131 h 149"/>
                  <a:gd name="T40" fmla="*/ 12 w 759"/>
                  <a:gd name="T41" fmla="*/ 113 h 149"/>
                  <a:gd name="T42" fmla="*/ 20 w 759"/>
                  <a:gd name="T43" fmla="*/ 95 h 149"/>
                  <a:gd name="T44" fmla="*/ 26 w 759"/>
                  <a:gd name="T45" fmla="*/ 78 h 149"/>
                  <a:gd name="T46" fmla="*/ 33 w 759"/>
                  <a:gd name="T47" fmla="*/ 60 h 149"/>
                  <a:gd name="T48" fmla="*/ 39 w 759"/>
                  <a:gd name="T49" fmla="*/ 42 h 149"/>
                  <a:gd name="T50" fmla="*/ 43 w 759"/>
                  <a:gd name="T51" fmla="*/ 24 h 149"/>
                  <a:gd name="T52" fmla="*/ 49 w 759"/>
                  <a:gd name="T53" fmla="*/ 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9"/>
                  <a:gd name="T82" fmla="*/ 0 h 149"/>
                  <a:gd name="T83" fmla="*/ 759 w 759"/>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9" h="149">
                    <a:moveTo>
                      <a:pt x="49" y="7"/>
                    </a:moveTo>
                    <a:lnTo>
                      <a:pt x="759" y="0"/>
                    </a:lnTo>
                    <a:lnTo>
                      <a:pt x="759" y="2"/>
                    </a:lnTo>
                    <a:lnTo>
                      <a:pt x="756" y="2"/>
                    </a:lnTo>
                    <a:lnTo>
                      <a:pt x="756" y="4"/>
                    </a:lnTo>
                    <a:lnTo>
                      <a:pt x="756" y="7"/>
                    </a:lnTo>
                    <a:lnTo>
                      <a:pt x="754" y="7"/>
                    </a:lnTo>
                    <a:lnTo>
                      <a:pt x="754" y="9"/>
                    </a:lnTo>
                    <a:lnTo>
                      <a:pt x="754" y="11"/>
                    </a:lnTo>
                    <a:lnTo>
                      <a:pt x="748" y="27"/>
                    </a:lnTo>
                    <a:lnTo>
                      <a:pt x="742" y="42"/>
                    </a:lnTo>
                    <a:lnTo>
                      <a:pt x="736" y="58"/>
                    </a:lnTo>
                    <a:lnTo>
                      <a:pt x="730" y="73"/>
                    </a:lnTo>
                    <a:lnTo>
                      <a:pt x="723" y="91"/>
                    </a:lnTo>
                    <a:lnTo>
                      <a:pt x="719" y="106"/>
                    </a:lnTo>
                    <a:lnTo>
                      <a:pt x="713" y="124"/>
                    </a:lnTo>
                    <a:lnTo>
                      <a:pt x="709" y="140"/>
                    </a:lnTo>
                    <a:lnTo>
                      <a:pt x="0" y="149"/>
                    </a:lnTo>
                    <a:lnTo>
                      <a:pt x="6" y="131"/>
                    </a:lnTo>
                    <a:lnTo>
                      <a:pt x="12" y="113"/>
                    </a:lnTo>
                    <a:lnTo>
                      <a:pt x="20" y="95"/>
                    </a:lnTo>
                    <a:lnTo>
                      <a:pt x="26" y="78"/>
                    </a:lnTo>
                    <a:lnTo>
                      <a:pt x="33" y="60"/>
                    </a:lnTo>
                    <a:lnTo>
                      <a:pt x="39" y="42"/>
                    </a:lnTo>
                    <a:lnTo>
                      <a:pt x="43" y="24"/>
                    </a:lnTo>
                    <a:lnTo>
                      <a:pt x="49" y="7"/>
                    </a:lnTo>
                    <a:close/>
                  </a:path>
                </a:pathLst>
              </a:custGeom>
              <a:solidFill>
                <a:srgbClr val="B7EA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4" name="Freeform 72">
                <a:extLst>
                  <a:ext uri="{FF2B5EF4-FFF2-40B4-BE49-F238E27FC236}">
                    <a16:creationId xmlns:a16="http://schemas.microsoft.com/office/drawing/2014/main" id="{E5DA718E-DECE-A489-F67D-709F6BDB645D}"/>
                  </a:ext>
                </a:extLst>
              </p:cNvPr>
              <p:cNvSpPr>
                <a:spLocks/>
              </p:cNvSpPr>
              <p:nvPr/>
            </p:nvSpPr>
            <p:spPr bwMode="auto">
              <a:xfrm>
                <a:off x="664" y="1261"/>
                <a:ext cx="755" cy="149"/>
              </a:xfrm>
              <a:custGeom>
                <a:avLst/>
                <a:gdLst>
                  <a:gd name="T0" fmla="*/ 46 w 755"/>
                  <a:gd name="T1" fmla="*/ 9 h 149"/>
                  <a:gd name="T2" fmla="*/ 755 w 755"/>
                  <a:gd name="T3" fmla="*/ 0 h 149"/>
                  <a:gd name="T4" fmla="*/ 749 w 755"/>
                  <a:gd name="T5" fmla="*/ 18 h 149"/>
                  <a:gd name="T6" fmla="*/ 745 w 755"/>
                  <a:gd name="T7" fmla="*/ 35 h 149"/>
                  <a:gd name="T8" fmla="*/ 741 w 755"/>
                  <a:gd name="T9" fmla="*/ 53 h 149"/>
                  <a:gd name="T10" fmla="*/ 736 w 755"/>
                  <a:gd name="T11" fmla="*/ 71 h 149"/>
                  <a:gd name="T12" fmla="*/ 732 w 755"/>
                  <a:gd name="T13" fmla="*/ 89 h 149"/>
                  <a:gd name="T14" fmla="*/ 726 w 755"/>
                  <a:gd name="T15" fmla="*/ 106 h 149"/>
                  <a:gd name="T16" fmla="*/ 722 w 755"/>
                  <a:gd name="T17" fmla="*/ 124 h 149"/>
                  <a:gd name="T18" fmla="*/ 718 w 755"/>
                  <a:gd name="T19" fmla="*/ 142 h 149"/>
                  <a:gd name="T20" fmla="*/ 0 w 755"/>
                  <a:gd name="T21" fmla="*/ 149 h 149"/>
                  <a:gd name="T22" fmla="*/ 2 w 755"/>
                  <a:gd name="T23" fmla="*/ 140 h 149"/>
                  <a:gd name="T24" fmla="*/ 4 w 755"/>
                  <a:gd name="T25" fmla="*/ 133 h 149"/>
                  <a:gd name="T26" fmla="*/ 6 w 755"/>
                  <a:gd name="T27" fmla="*/ 124 h 149"/>
                  <a:gd name="T28" fmla="*/ 8 w 755"/>
                  <a:gd name="T29" fmla="*/ 115 h 149"/>
                  <a:gd name="T30" fmla="*/ 10 w 755"/>
                  <a:gd name="T31" fmla="*/ 109 h 149"/>
                  <a:gd name="T32" fmla="*/ 15 w 755"/>
                  <a:gd name="T33" fmla="*/ 100 h 149"/>
                  <a:gd name="T34" fmla="*/ 17 w 755"/>
                  <a:gd name="T35" fmla="*/ 93 h 149"/>
                  <a:gd name="T36" fmla="*/ 21 w 755"/>
                  <a:gd name="T37" fmla="*/ 86 h 149"/>
                  <a:gd name="T38" fmla="*/ 25 w 755"/>
                  <a:gd name="T39" fmla="*/ 75 h 149"/>
                  <a:gd name="T40" fmla="*/ 27 w 755"/>
                  <a:gd name="T41" fmla="*/ 66 h 149"/>
                  <a:gd name="T42" fmla="*/ 29 w 755"/>
                  <a:gd name="T43" fmla="*/ 58 h 149"/>
                  <a:gd name="T44" fmla="*/ 33 w 755"/>
                  <a:gd name="T45" fmla="*/ 46 h 149"/>
                  <a:gd name="T46" fmla="*/ 35 w 755"/>
                  <a:gd name="T47" fmla="*/ 38 h 149"/>
                  <a:gd name="T48" fmla="*/ 39 w 755"/>
                  <a:gd name="T49" fmla="*/ 26 h 149"/>
                  <a:gd name="T50" fmla="*/ 43 w 755"/>
                  <a:gd name="T51" fmla="*/ 18 h 149"/>
                  <a:gd name="T52" fmla="*/ 46 w 755"/>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46" y="9"/>
                    </a:moveTo>
                    <a:lnTo>
                      <a:pt x="755" y="0"/>
                    </a:lnTo>
                    <a:lnTo>
                      <a:pt x="749" y="18"/>
                    </a:lnTo>
                    <a:lnTo>
                      <a:pt x="745" y="35"/>
                    </a:lnTo>
                    <a:lnTo>
                      <a:pt x="741" y="53"/>
                    </a:lnTo>
                    <a:lnTo>
                      <a:pt x="736" y="71"/>
                    </a:lnTo>
                    <a:lnTo>
                      <a:pt x="732" y="89"/>
                    </a:lnTo>
                    <a:lnTo>
                      <a:pt x="726" y="106"/>
                    </a:lnTo>
                    <a:lnTo>
                      <a:pt x="722" y="124"/>
                    </a:lnTo>
                    <a:lnTo>
                      <a:pt x="718" y="142"/>
                    </a:lnTo>
                    <a:lnTo>
                      <a:pt x="0" y="149"/>
                    </a:lnTo>
                    <a:lnTo>
                      <a:pt x="2" y="140"/>
                    </a:lnTo>
                    <a:lnTo>
                      <a:pt x="4" y="133"/>
                    </a:lnTo>
                    <a:lnTo>
                      <a:pt x="6" y="124"/>
                    </a:lnTo>
                    <a:lnTo>
                      <a:pt x="8" y="115"/>
                    </a:lnTo>
                    <a:lnTo>
                      <a:pt x="10" y="109"/>
                    </a:lnTo>
                    <a:lnTo>
                      <a:pt x="15" y="100"/>
                    </a:lnTo>
                    <a:lnTo>
                      <a:pt x="17" y="93"/>
                    </a:lnTo>
                    <a:lnTo>
                      <a:pt x="21" y="86"/>
                    </a:lnTo>
                    <a:lnTo>
                      <a:pt x="25" y="75"/>
                    </a:lnTo>
                    <a:lnTo>
                      <a:pt x="27" y="66"/>
                    </a:lnTo>
                    <a:lnTo>
                      <a:pt x="29" y="58"/>
                    </a:lnTo>
                    <a:lnTo>
                      <a:pt x="33" y="46"/>
                    </a:lnTo>
                    <a:lnTo>
                      <a:pt x="35" y="38"/>
                    </a:lnTo>
                    <a:lnTo>
                      <a:pt x="39" y="26"/>
                    </a:lnTo>
                    <a:lnTo>
                      <a:pt x="43" y="18"/>
                    </a:lnTo>
                    <a:lnTo>
                      <a:pt x="46" y="9"/>
                    </a:lnTo>
                    <a:close/>
                  </a:path>
                </a:pathLst>
              </a:custGeom>
              <a:solidFill>
                <a:srgbClr val="C0F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5" name="Freeform 73">
                <a:extLst>
                  <a:ext uri="{FF2B5EF4-FFF2-40B4-BE49-F238E27FC236}">
                    <a16:creationId xmlns:a16="http://schemas.microsoft.com/office/drawing/2014/main" id="{DE9440A8-3B3E-D368-A1EC-18BB9A12331E}"/>
                  </a:ext>
                </a:extLst>
              </p:cNvPr>
              <p:cNvSpPr>
                <a:spLocks/>
              </p:cNvSpPr>
              <p:nvPr/>
            </p:nvSpPr>
            <p:spPr bwMode="auto">
              <a:xfrm>
                <a:off x="627" y="1403"/>
                <a:ext cx="755" cy="149"/>
              </a:xfrm>
              <a:custGeom>
                <a:avLst/>
                <a:gdLst>
                  <a:gd name="T0" fmla="*/ 37 w 755"/>
                  <a:gd name="T1" fmla="*/ 7 h 149"/>
                  <a:gd name="T2" fmla="*/ 755 w 755"/>
                  <a:gd name="T3" fmla="*/ 0 h 149"/>
                  <a:gd name="T4" fmla="*/ 751 w 755"/>
                  <a:gd name="T5" fmla="*/ 18 h 149"/>
                  <a:gd name="T6" fmla="*/ 749 w 755"/>
                  <a:gd name="T7" fmla="*/ 36 h 149"/>
                  <a:gd name="T8" fmla="*/ 745 w 755"/>
                  <a:gd name="T9" fmla="*/ 53 h 149"/>
                  <a:gd name="T10" fmla="*/ 740 w 755"/>
                  <a:gd name="T11" fmla="*/ 69 h 149"/>
                  <a:gd name="T12" fmla="*/ 736 w 755"/>
                  <a:gd name="T13" fmla="*/ 87 h 149"/>
                  <a:gd name="T14" fmla="*/ 732 w 755"/>
                  <a:gd name="T15" fmla="*/ 104 h 149"/>
                  <a:gd name="T16" fmla="*/ 728 w 755"/>
                  <a:gd name="T17" fmla="*/ 122 h 149"/>
                  <a:gd name="T18" fmla="*/ 724 w 755"/>
                  <a:gd name="T19" fmla="*/ 140 h 149"/>
                  <a:gd name="T20" fmla="*/ 0 w 755"/>
                  <a:gd name="T21" fmla="*/ 149 h 149"/>
                  <a:gd name="T22" fmla="*/ 2 w 755"/>
                  <a:gd name="T23" fmla="*/ 144 h 149"/>
                  <a:gd name="T24" fmla="*/ 4 w 755"/>
                  <a:gd name="T25" fmla="*/ 140 h 149"/>
                  <a:gd name="T26" fmla="*/ 6 w 755"/>
                  <a:gd name="T27" fmla="*/ 136 h 149"/>
                  <a:gd name="T28" fmla="*/ 8 w 755"/>
                  <a:gd name="T29" fmla="*/ 131 h 149"/>
                  <a:gd name="T30" fmla="*/ 10 w 755"/>
                  <a:gd name="T31" fmla="*/ 127 h 149"/>
                  <a:gd name="T32" fmla="*/ 12 w 755"/>
                  <a:gd name="T33" fmla="*/ 122 h 149"/>
                  <a:gd name="T34" fmla="*/ 17 w 755"/>
                  <a:gd name="T35" fmla="*/ 118 h 149"/>
                  <a:gd name="T36" fmla="*/ 21 w 755"/>
                  <a:gd name="T37" fmla="*/ 113 h 149"/>
                  <a:gd name="T38" fmla="*/ 23 w 755"/>
                  <a:gd name="T39" fmla="*/ 100 h 149"/>
                  <a:gd name="T40" fmla="*/ 27 w 755"/>
                  <a:gd name="T41" fmla="*/ 87 h 149"/>
                  <a:gd name="T42" fmla="*/ 29 w 755"/>
                  <a:gd name="T43" fmla="*/ 73 h 149"/>
                  <a:gd name="T44" fmla="*/ 31 w 755"/>
                  <a:gd name="T45" fmla="*/ 60 h 149"/>
                  <a:gd name="T46" fmla="*/ 33 w 755"/>
                  <a:gd name="T47" fmla="*/ 47 h 149"/>
                  <a:gd name="T48" fmla="*/ 35 w 755"/>
                  <a:gd name="T49" fmla="*/ 33 h 149"/>
                  <a:gd name="T50" fmla="*/ 35 w 755"/>
                  <a:gd name="T51" fmla="*/ 20 h 149"/>
                  <a:gd name="T52" fmla="*/ 37 w 755"/>
                  <a:gd name="T53" fmla="*/ 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37" y="7"/>
                    </a:moveTo>
                    <a:lnTo>
                      <a:pt x="755" y="0"/>
                    </a:lnTo>
                    <a:lnTo>
                      <a:pt x="751" y="18"/>
                    </a:lnTo>
                    <a:lnTo>
                      <a:pt x="749" y="36"/>
                    </a:lnTo>
                    <a:lnTo>
                      <a:pt x="745" y="53"/>
                    </a:lnTo>
                    <a:lnTo>
                      <a:pt x="740" y="69"/>
                    </a:lnTo>
                    <a:lnTo>
                      <a:pt x="736" y="87"/>
                    </a:lnTo>
                    <a:lnTo>
                      <a:pt x="732" y="104"/>
                    </a:lnTo>
                    <a:lnTo>
                      <a:pt x="728" y="122"/>
                    </a:lnTo>
                    <a:lnTo>
                      <a:pt x="724" y="140"/>
                    </a:lnTo>
                    <a:lnTo>
                      <a:pt x="0" y="149"/>
                    </a:lnTo>
                    <a:lnTo>
                      <a:pt x="2" y="144"/>
                    </a:lnTo>
                    <a:lnTo>
                      <a:pt x="4" y="140"/>
                    </a:lnTo>
                    <a:lnTo>
                      <a:pt x="6" y="136"/>
                    </a:lnTo>
                    <a:lnTo>
                      <a:pt x="8" y="131"/>
                    </a:lnTo>
                    <a:lnTo>
                      <a:pt x="10" y="127"/>
                    </a:lnTo>
                    <a:lnTo>
                      <a:pt x="12" y="122"/>
                    </a:lnTo>
                    <a:lnTo>
                      <a:pt x="17" y="118"/>
                    </a:lnTo>
                    <a:lnTo>
                      <a:pt x="21" y="113"/>
                    </a:lnTo>
                    <a:lnTo>
                      <a:pt x="23" y="100"/>
                    </a:lnTo>
                    <a:lnTo>
                      <a:pt x="27" y="87"/>
                    </a:lnTo>
                    <a:lnTo>
                      <a:pt x="29" y="73"/>
                    </a:lnTo>
                    <a:lnTo>
                      <a:pt x="31" y="60"/>
                    </a:lnTo>
                    <a:lnTo>
                      <a:pt x="33" y="47"/>
                    </a:lnTo>
                    <a:lnTo>
                      <a:pt x="35" y="33"/>
                    </a:lnTo>
                    <a:lnTo>
                      <a:pt x="35" y="20"/>
                    </a:lnTo>
                    <a:lnTo>
                      <a:pt x="37" y="7"/>
                    </a:lnTo>
                    <a:close/>
                  </a:path>
                </a:pathLst>
              </a:custGeom>
              <a:solidFill>
                <a:srgbClr val="C8F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6" name="Freeform 74">
                <a:extLst>
                  <a:ext uri="{FF2B5EF4-FFF2-40B4-BE49-F238E27FC236}">
                    <a16:creationId xmlns:a16="http://schemas.microsoft.com/office/drawing/2014/main" id="{931A0890-3447-7EC3-20E6-8430F7881535}"/>
                  </a:ext>
                </a:extLst>
              </p:cNvPr>
              <p:cNvSpPr>
                <a:spLocks/>
              </p:cNvSpPr>
              <p:nvPr/>
            </p:nvSpPr>
            <p:spPr bwMode="auto">
              <a:xfrm>
                <a:off x="600" y="1543"/>
                <a:ext cx="751" cy="149"/>
              </a:xfrm>
              <a:custGeom>
                <a:avLst/>
                <a:gdLst>
                  <a:gd name="T0" fmla="*/ 27 w 751"/>
                  <a:gd name="T1" fmla="*/ 9 h 149"/>
                  <a:gd name="T2" fmla="*/ 751 w 751"/>
                  <a:gd name="T3" fmla="*/ 0 h 149"/>
                  <a:gd name="T4" fmla="*/ 749 w 751"/>
                  <a:gd name="T5" fmla="*/ 7 h 149"/>
                  <a:gd name="T6" fmla="*/ 749 w 751"/>
                  <a:gd name="T7" fmla="*/ 16 h 149"/>
                  <a:gd name="T8" fmla="*/ 747 w 751"/>
                  <a:gd name="T9" fmla="*/ 22 h 149"/>
                  <a:gd name="T10" fmla="*/ 745 w 751"/>
                  <a:gd name="T11" fmla="*/ 29 h 149"/>
                  <a:gd name="T12" fmla="*/ 743 w 751"/>
                  <a:gd name="T13" fmla="*/ 35 h 149"/>
                  <a:gd name="T14" fmla="*/ 741 w 751"/>
                  <a:gd name="T15" fmla="*/ 42 h 149"/>
                  <a:gd name="T16" fmla="*/ 739 w 751"/>
                  <a:gd name="T17" fmla="*/ 51 h 149"/>
                  <a:gd name="T18" fmla="*/ 739 w 751"/>
                  <a:gd name="T19" fmla="*/ 58 h 149"/>
                  <a:gd name="T20" fmla="*/ 737 w 751"/>
                  <a:gd name="T21" fmla="*/ 69 h 149"/>
                  <a:gd name="T22" fmla="*/ 737 w 751"/>
                  <a:gd name="T23" fmla="*/ 78 h 149"/>
                  <a:gd name="T24" fmla="*/ 734 w 751"/>
                  <a:gd name="T25" fmla="*/ 89 h 149"/>
                  <a:gd name="T26" fmla="*/ 734 w 751"/>
                  <a:gd name="T27" fmla="*/ 100 h 149"/>
                  <a:gd name="T28" fmla="*/ 732 w 751"/>
                  <a:gd name="T29" fmla="*/ 109 h 149"/>
                  <a:gd name="T30" fmla="*/ 732 w 751"/>
                  <a:gd name="T31" fmla="*/ 120 h 149"/>
                  <a:gd name="T32" fmla="*/ 730 w 751"/>
                  <a:gd name="T33" fmla="*/ 131 h 149"/>
                  <a:gd name="T34" fmla="*/ 730 w 751"/>
                  <a:gd name="T35" fmla="*/ 140 h 149"/>
                  <a:gd name="T36" fmla="*/ 0 w 751"/>
                  <a:gd name="T37" fmla="*/ 149 h 149"/>
                  <a:gd name="T38" fmla="*/ 11 w 751"/>
                  <a:gd name="T39" fmla="*/ 131 h 149"/>
                  <a:gd name="T40" fmla="*/ 17 w 751"/>
                  <a:gd name="T41" fmla="*/ 115 h 149"/>
                  <a:gd name="T42" fmla="*/ 19 w 751"/>
                  <a:gd name="T43" fmla="*/ 98 h 149"/>
                  <a:gd name="T44" fmla="*/ 21 w 751"/>
                  <a:gd name="T45" fmla="*/ 80 h 149"/>
                  <a:gd name="T46" fmla="*/ 21 w 751"/>
                  <a:gd name="T47" fmla="*/ 60 h 149"/>
                  <a:gd name="T48" fmla="*/ 21 w 751"/>
                  <a:gd name="T49" fmla="*/ 42 h 149"/>
                  <a:gd name="T50" fmla="*/ 23 w 751"/>
                  <a:gd name="T51" fmla="*/ 24 h 149"/>
                  <a:gd name="T52" fmla="*/ 27 w 751"/>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1"/>
                  <a:gd name="T82" fmla="*/ 0 h 149"/>
                  <a:gd name="T83" fmla="*/ 751 w 75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1" h="149">
                    <a:moveTo>
                      <a:pt x="27" y="9"/>
                    </a:moveTo>
                    <a:lnTo>
                      <a:pt x="751" y="0"/>
                    </a:lnTo>
                    <a:lnTo>
                      <a:pt x="749" y="7"/>
                    </a:lnTo>
                    <a:lnTo>
                      <a:pt x="749" y="16"/>
                    </a:lnTo>
                    <a:lnTo>
                      <a:pt x="747" y="22"/>
                    </a:lnTo>
                    <a:lnTo>
                      <a:pt x="745" y="29"/>
                    </a:lnTo>
                    <a:lnTo>
                      <a:pt x="743" y="35"/>
                    </a:lnTo>
                    <a:lnTo>
                      <a:pt x="741" y="42"/>
                    </a:lnTo>
                    <a:lnTo>
                      <a:pt x="739" y="51"/>
                    </a:lnTo>
                    <a:lnTo>
                      <a:pt x="739" y="58"/>
                    </a:lnTo>
                    <a:lnTo>
                      <a:pt x="737" y="69"/>
                    </a:lnTo>
                    <a:lnTo>
                      <a:pt x="737" y="78"/>
                    </a:lnTo>
                    <a:lnTo>
                      <a:pt x="734" y="89"/>
                    </a:lnTo>
                    <a:lnTo>
                      <a:pt x="734" y="100"/>
                    </a:lnTo>
                    <a:lnTo>
                      <a:pt x="732" y="109"/>
                    </a:lnTo>
                    <a:lnTo>
                      <a:pt x="732" y="120"/>
                    </a:lnTo>
                    <a:lnTo>
                      <a:pt x="730" y="131"/>
                    </a:lnTo>
                    <a:lnTo>
                      <a:pt x="730" y="140"/>
                    </a:lnTo>
                    <a:lnTo>
                      <a:pt x="0" y="149"/>
                    </a:lnTo>
                    <a:lnTo>
                      <a:pt x="11" y="131"/>
                    </a:lnTo>
                    <a:lnTo>
                      <a:pt x="17" y="115"/>
                    </a:lnTo>
                    <a:lnTo>
                      <a:pt x="19" y="98"/>
                    </a:lnTo>
                    <a:lnTo>
                      <a:pt x="21" y="80"/>
                    </a:lnTo>
                    <a:lnTo>
                      <a:pt x="21" y="60"/>
                    </a:lnTo>
                    <a:lnTo>
                      <a:pt x="21" y="42"/>
                    </a:lnTo>
                    <a:lnTo>
                      <a:pt x="23" y="24"/>
                    </a:lnTo>
                    <a:lnTo>
                      <a:pt x="27" y="9"/>
                    </a:lnTo>
                    <a:close/>
                  </a:path>
                </a:pathLst>
              </a:custGeom>
              <a:solidFill>
                <a:srgbClr val="CAFD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7" name="Freeform 75">
                <a:extLst>
                  <a:ext uri="{FF2B5EF4-FFF2-40B4-BE49-F238E27FC236}">
                    <a16:creationId xmlns:a16="http://schemas.microsoft.com/office/drawing/2014/main" id="{65211730-F890-FB12-6C5D-6A73602733FD}"/>
                  </a:ext>
                </a:extLst>
              </p:cNvPr>
              <p:cNvSpPr>
                <a:spLocks/>
              </p:cNvSpPr>
              <p:nvPr/>
            </p:nvSpPr>
            <p:spPr bwMode="auto">
              <a:xfrm>
                <a:off x="575" y="1683"/>
                <a:ext cx="755" cy="149"/>
              </a:xfrm>
              <a:custGeom>
                <a:avLst/>
                <a:gdLst>
                  <a:gd name="T0" fmla="*/ 25 w 755"/>
                  <a:gd name="T1" fmla="*/ 9 h 149"/>
                  <a:gd name="T2" fmla="*/ 755 w 755"/>
                  <a:gd name="T3" fmla="*/ 0 h 149"/>
                  <a:gd name="T4" fmla="*/ 753 w 755"/>
                  <a:gd name="T5" fmla="*/ 18 h 149"/>
                  <a:gd name="T6" fmla="*/ 751 w 755"/>
                  <a:gd name="T7" fmla="*/ 35 h 149"/>
                  <a:gd name="T8" fmla="*/ 749 w 755"/>
                  <a:gd name="T9" fmla="*/ 53 h 149"/>
                  <a:gd name="T10" fmla="*/ 747 w 755"/>
                  <a:gd name="T11" fmla="*/ 71 h 149"/>
                  <a:gd name="T12" fmla="*/ 745 w 755"/>
                  <a:gd name="T13" fmla="*/ 89 h 149"/>
                  <a:gd name="T14" fmla="*/ 743 w 755"/>
                  <a:gd name="T15" fmla="*/ 107 h 149"/>
                  <a:gd name="T16" fmla="*/ 741 w 755"/>
                  <a:gd name="T17" fmla="*/ 124 h 149"/>
                  <a:gd name="T18" fmla="*/ 737 w 755"/>
                  <a:gd name="T19" fmla="*/ 140 h 149"/>
                  <a:gd name="T20" fmla="*/ 0 w 755"/>
                  <a:gd name="T21" fmla="*/ 149 h 149"/>
                  <a:gd name="T22" fmla="*/ 3 w 755"/>
                  <a:gd name="T23" fmla="*/ 131 h 149"/>
                  <a:gd name="T24" fmla="*/ 5 w 755"/>
                  <a:gd name="T25" fmla="*/ 115 h 149"/>
                  <a:gd name="T26" fmla="*/ 7 w 755"/>
                  <a:gd name="T27" fmla="*/ 98 h 149"/>
                  <a:gd name="T28" fmla="*/ 9 w 755"/>
                  <a:gd name="T29" fmla="*/ 82 h 149"/>
                  <a:gd name="T30" fmla="*/ 11 w 755"/>
                  <a:gd name="T31" fmla="*/ 64 h 149"/>
                  <a:gd name="T32" fmla="*/ 13 w 755"/>
                  <a:gd name="T33" fmla="*/ 49 h 149"/>
                  <a:gd name="T34" fmla="*/ 17 w 755"/>
                  <a:gd name="T35" fmla="*/ 31 h 149"/>
                  <a:gd name="T36" fmla="*/ 21 w 755"/>
                  <a:gd name="T37" fmla="*/ 15 h 149"/>
                  <a:gd name="T38" fmla="*/ 21 w 755"/>
                  <a:gd name="T39" fmla="*/ 13 h 149"/>
                  <a:gd name="T40" fmla="*/ 21 w 755"/>
                  <a:gd name="T41" fmla="*/ 13 h 149"/>
                  <a:gd name="T42" fmla="*/ 21 w 755"/>
                  <a:gd name="T43" fmla="*/ 13 h 149"/>
                  <a:gd name="T44" fmla="*/ 23 w 755"/>
                  <a:gd name="T45" fmla="*/ 11 h 149"/>
                  <a:gd name="T46" fmla="*/ 23 w 755"/>
                  <a:gd name="T47" fmla="*/ 11 h 149"/>
                  <a:gd name="T48" fmla="*/ 23 w 755"/>
                  <a:gd name="T49" fmla="*/ 11 h 149"/>
                  <a:gd name="T50" fmla="*/ 25 w 755"/>
                  <a:gd name="T51" fmla="*/ 9 h 149"/>
                  <a:gd name="T52" fmla="*/ 25 w 755"/>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25" y="9"/>
                    </a:moveTo>
                    <a:lnTo>
                      <a:pt x="755" y="0"/>
                    </a:lnTo>
                    <a:lnTo>
                      <a:pt x="753" y="18"/>
                    </a:lnTo>
                    <a:lnTo>
                      <a:pt x="751" y="35"/>
                    </a:lnTo>
                    <a:lnTo>
                      <a:pt x="749" y="53"/>
                    </a:lnTo>
                    <a:lnTo>
                      <a:pt x="747" y="71"/>
                    </a:lnTo>
                    <a:lnTo>
                      <a:pt x="745" y="89"/>
                    </a:lnTo>
                    <a:lnTo>
                      <a:pt x="743" y="107"/>
                    </a:lnTo>
                    <a:lnTo>
                      <a:pt x="741" y="124"/>
                    </a:lnTo>
                    <a:lnTo>
                      <a:pt x="737" y="140"/>
                    </a:lnTo>
                    <a:lnTo>
                      <a:pt x="0" y="149"/>
                    </a:lnTo>
                    <a:lnTo>
                      <a:pt x="3" y="131"/>
                    </a:lnTo>
                    <a:lnTo>
                      <a:pt x="5" y="115"/>
                    </a:lnTo>
                    <a:lnTo>
                      <a:pt x="7" y="98"/>
                    </a:lnTo>
                    <a:lnTo>
                      <a:pt x="9" y="82"/>
                    </a:lnTo>
                    <a:lnTo>
                      <a:pt x="11" y="64"/>
                    </a:lnTo>
                    <a:lnTo>
                      <a:pt x="13" y="49"/>
                    </a:lnTo>
                    <a:lnTo>
                      <a:pt x="17" y="31"/>
                    </a:lnTo>
                    <a:lnTo>
                      <a:pt x="21" y="15"/>
                    </a:lnTo>
                    <a:lnTo>
                      <a:pt x="21" y="13"/>
                    </a:lnTo>
                    <a:lnTo>
                      <a:pt x="23" y="11"/>
                    </a:lnTo>
                    <a:lnTo>
                      <a:pt x="25" y="9"/>
                    </a:lnTo>
                    <a:close/>
                  </a:path>
                </a:pathLst>
              </a:custGeom>
              <a:solidFill>
                <a:srgbClr val="C4F7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8" name="Freeform 76">
                <a:extLst>
                  <a:ext uri="{FF2B5EF4-FFF2-40B4-BE49-F238E27FC236}">
                    <a16:creationId xmlns:a16="http://schemas.microsoft.com/office/drawing/2014/main" id="{D89F7D69-0C0C-E30C-5765-9C2A582174C9}"/>
                  </a:ext>
                </a:extLst>
              </p:cNvPr>
              <p:cNvSpPr>
                <a:spLocks/>
              </p:cNvSpPr>
              <p:nvPr/>
            </p:nvSpPr>
            <p:spPr bwMode="auto">
              <a:xfrm>
                <a:off x="573" y="1823"/>
                <a:ext cx="739" cy="149"/>
              </a:xfrm>
              <a:custGeom>
                <a:avLst/>
                <a:gdLst>
                  <a:gd name="T0" fmla="*/ 2 w 739"/>
                  <a:gd name="T1" fmla="*/ 9 h 149"/>
                  <a:gd name="T2" fmla="*/ 739 w 739"/>
                  <a:gd name="T3" fmla="*/ 0 h 149"/>
                  <a:gd name="T4" fmla="*/ 737 w 739"/>
                  <a:gd name="T5" fmla="*/ 18 h 149"/>
                  <a:gd name="T6" fmla="*/ 735 w 739"/>
                  <a:gd name="T7" fmla="*/ 33 h 149"/>
                  <a:gd name="T8" fmla="*/ 733 w 739"/>
                  <a:gd name="T9" fmla="*/ 51 h 149"/>
                  <a:gd name="T10" fmla="*/ 728 w 739"/>
                  <a:gd name="T11" fmla="*/ 67 h 149"/>
                  <a:gd name="T12" fmla="*/ 726 w 739"/>
                  <a:gd name="T13" fmla="*/ 84 h 149"/>
                  <a:gd name="T14" fmla="*/ 724 w 739"/>
                  <a:gd name="T15" fmla="*/ 100 h 149"/>
                  <a:gd name="T16" fmla="*/ 720 w 739"/>
                  <a:gd name="T17" fmla="*/ 118 h 149"/>
                  <a:gd name="T18" fmla="*/ 718 w 739"/>
                  <a:gd name="T19" fmla="*/ 133 h 149"/>
                  <a:gd name="T20" fmla="*/ 718 w 739"/>
                  <a:gd name="T21" fmla="*/ 135 h 149"/>
                  <a:gd name="T22" fmla="*/ 716 w 739"/>
                  <a:gd name="T23" fmla="*/ 135 h 149"/>
                  <a:gd name="T24" fmla="*/ 716 w 739"/>
                  <a:gd name="T25" fmla="*/ 135 h 149"/>
                  <a:gd name="T26" fmla="*/ 716 w 739"/>
                  <a:gd name="T27" fmla="*/ 138 h 149"/>
                  <a:gd name="T28" fmla="*/ 716 w 739"/>
                  <a:gd name="T29" fmla="*/ 138 h 149"/>
                  <a:gd name="T30" fmla="*/ 716 w 739"/>
                  <a:gd name="T31" fmla="*/ 140 h 149"/>
                  <a:gd name="T32" fmla="*/ 716 w 739"/>
                  <a:gd name="T33" fmla="*/ 140 h 149"/>
                  <a:gd name="T34" fmla="*/ 716 w 739"/>
                  <a:gd name="T35" fmla="*/ 142 h 149"/>
                  <a:gd name="T36" fmla="*/ 2 w 739"/>
                  <a:gd name="T37" fmla="*/ 149 h 149"/>
                  <a:gd name="T38" fmla="*/ 0 w 739"/>
                  <a:gd name="T39" fmla="*/ 131 h 149"/>
                  <a:gd name="T40" fmla="*/ 0 w 739"/>
                  <a:gd name="T41" fmla="*/ 113 h 149"/>
                  <a:gd name="T42" fmla="*/ 0 w 739"/>
                  <a:gd name="T43" fmla="*/ 98 h 149"/>
                  <a:gd name="T44" fmla="*/ 0 w 739"/>
                  <a:gd name="T45" fmla="*/ 80 h 149"/>
                  <a:gd name="T46" fmla="*/ 0 w 739"/>
                  <a:gd name="T47" fmla="*/ 62 h 149"/>
                  <a:gd name="T48" fmla="*/ 0 w 739"/>
                  <a:gd name="T49" fmla="*/ 44 h 149"/>
                  <a:gd name="T50" fmla="*/ 2 w 739"/>
                  <a:gd name="T51" fmla="*/ 27 h 149"/>
                  <a:gd name="T52" fmla="*/ 2 w 739"/>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9"/>
                  <a:gd name="T82" fmla="*/ 0 h 149"/>
                  <a:gd name="T83" fmla="*/ 739 w 739"/>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9" h="149">
                    <a:moveTo>
                      <a:pt x="2" y="9"/>
                    </a:moveTo>
                    <a:lnTo>
                      <a:pt x="739" y="0"/>
                    </a:lnTo>
                    <a:lnTo>
                      <a:pt x="737" y="18"/>
                    </a:lnTo>
                    <a:lnTo>
                      <a:pt x="735" y="33"/>
                    </a:lnTo>
                    <a:lnTo>
                      <a:pt x="733" y="51"/>
                    </a:lnTo>
                    <a:lnTo>
                      <a:pt x="728" y="67"/>
                    </a:lnTo>
                    <a:lnTo>
                      <a:pt x="726" y="84"/>
                    </a:lnTo>
                    <a:lnTo>
                      <a:pt x="724" y="100"/>
                    </a:lnTo>
                    <a:lnTo>
                      <a:pt x="720" y="118"/>
                    </a:lnTo>
                    <a:lnTo>
                      <a:pt x="718" y="133"/>
                    </a:lnTo>
                    <a:lnTo>
                      <a:pt x="718" y="135"/>
                    </a:lnTo>
                    <a:lnTo>
                      <a:pt x="716" y="135"/>
                    </a:lnTo>
                    <a:lnTo>
                      <a:pt x="716" y="138"/>
                    </a:lnTo>
                    <a:lnTo>
                      <a:pt x="716" y="140"/>
                    </a:lnTo>
                    <a:lnTo>
                      <a:pt x="716" y="142"/>
                    </a:lnTo>
                    <a:lnTo>
                      <a:pt x="2" y="149"/>
                    </a:lnTo>
                    <a:lnTo>
                      <a:pt x="0" y="131"/>
                    </a:lnTo>
                    <a:lnTo>
                      <a:pt x="0" y="113"/>
                    </a:lnTo>
                    <a:lnTo>
                      <a:pt x="0" y="98"/>
                    </a:lnTo>
                    <a:lnTo>
                      <a:pt x="0" y="80"/>
                    </a:lnTo>
                    <a:lnTo>
                      <a:pt x="0" y="62"/>
                    </a:lnTo>
                    <a:lnTo>
                      <a:pt x="0" y="44"/>
                    </a:lnTo>
                    <a:lnTo>
                      <a:pt x="2" y="27"/>
                    </a:lnTo>
                    <a:lnTo>
                      <a:pt x="2" y="9"/>
                    </a:lnTo>
                    <a:close/>
                  </a:path>
                </a:pathLst>
              </a:custGeom>
              <a:solidFill>
                <a:srgbClr val="BDF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9" name="Freeform 77">
                <a:extLst>
                  <a:ext uri="{FF2B5EF4-FFF2-40B4-BE49-F238E27FC236}">
                    <a16:creationId xmlns:a16="http://schemas.microsoft.com/office/drawing/2014/main" id="{4DD0D6DE-9A31-F4CC-B531-80C3C1A1B567}"/>
                  </a:ext>
                </a:extLst>
              </p:cNvPr>
              <p:cNvSpPr>
                <a:spLocks/>
              </p:cNvSpPr>
              <p:nvPr/>
            </p:nvSpPr>
            <p:spPr bwMode="auto">
              <a:xfrm>
                <a:off x="575" y="1965"/>
                <a:ext cx="714" cy="147"/>
              </a:xfrm>
              <a:custGeom>
                <a:avLst/>
                <a:gdLst>
                  <a:gd name="T0" fmla="*/ 0 w 714"/>
                  <a:gd name="T1" fmla="*/ 7 h 147"/>
                  <a:gd name="T2" fmla="*/ 714 w 714"/>
                  <a:gd name="T3" fmla="*/ 0 h 147"/>
                  <a:gd name="T4" fmla="*/ 708 w 714"/>
                  <a:gd name="T5" fmla="*/ 13 h 147"/>
                  <a:gd name="T6" fmla="*/ 702 w 714"/>
                  <a:gd name="T7" fmla="*/ 24 h 147"/>
                  <a:gd name="T8" fmla="*/ 693 w 714"/>
                  <a:gd name="T9" fmla="*/ 36 h 147"/>
                  <a:gd name="T10" fmla="*/ 685 w 714"/>
                  <a:gd name="T11" fmla="*/ 44 h 147"/>
                  <a:gd name="T12" fmla="*/ 665 w 714"/>
                  <a:gd name="T13" fmla="*/ 60 h 147"/>
                  <a:gd name="T14" fmla="*/ 642 w 714"/>
                  <a:gd name="T15" fmla="*/ 73 h 147"/>
                  <a:gd name="T16" fmla="*/ 617 w 714"/>
                  <a:gd name="T17" fmla="*/ 87 h 147"/>
                  <a:gd name="T18" fmla="*/ 594 w 714"/>
                  <a:gd name="T19" fmla="*/ 102 h 147"/>
                  <a:gd name="T20" fmla="*/ 584 w 714"/>
                  <a:gd name="T21" fmla="*/ 111 h 147"/>
                  <a:gd name="T22" fmla="*/ 574 w 714"/>
                  <a:gd name="T23" fmla="*/ 120 h 147"/>
                  <a:gd name="T24" fmla="*/ 566 w 714"/>
                  <a:gd name="T25" fmla="*/ 129 h 147"/>
                  <a:gd name="T26" fmla="*/ 555 w 714"/>
                  <a:gd name="T27" fmla="*/ 142 h 147"/>
                  <a:gd name="T28" fmla="*/ 11 w 714"/>
                  <a:gd name="T29" fmla="*/ 147 h 147"/>
                  <a:gd name="T30" fmla="*/ 9 w 714"/>
                  <a:gd name="T31" fmla="*/ 131 h 147"/>
                  <a:gd name="T32" fmla="*/ 7 w 714"/>
                  <a:gd name="T33" fmla="*/ 113 h 147"/>
                  <a:gd name="T34" fmla="*/ 5 w 714"/>
                  <a:gd name="T35" fmla="*/ 96 h 147"/>
                  <a:gd name="T36" fmla="*/ 5 w 714"/>
                  <a:gd name="T37" fmla="*/ 78 h 147"/>
                  <a:gd name="T38" fmla="*/ 3 w 714"/>
                  <a:gd name="T39" fmla="*/ 60 h 147"/>
                  <a:gd name="T40" fmla="*/ 0 w 714"/>
                  <a:gd name="T41" fmla="*/ 42 h 147"/>
                  <a:gd name="T42" fmla="*/ 0 w 714"/>
                  <a:gd name="T43" fmla="*/ 24 h 147"/>
                  <a:gd name="T44" fmla="*/ 0 w 714"/>
                  <a:gd name="T45" fmla="*/ 7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4"/>
                  <a:gd name="T70" fmla="*/ 0 h 147"/>
                  <a:gd name="T71" fmla="*/ 714 w 714"/>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4" h="147">
                    <a:moveTo>
                      <a:pt x="0" y="7"/>
                    </a:moveTo>
                    <a:lnTo>
                      <a:pt x="714" y="0"/>
                    </a:lnTo>
                    <a:lnTo>
                      <a:pt x="708" y="13"/>
                    </a:lnTo>
                    <a:lnTo>
                      <a:pt x="702" y="24"/>
                    </a:lnTo>
                    <a:lnTo>
                      <a:pt x="693" y="36"/>
                    </a:lnTo>
                    <a:lnTo>
                      <a:pt x="685" y="44"/>
                    </a:lnTo>
                    <a:lnTo>
                      <a:pt x="665" y="60"/>
                    </a:lnTo>
                    <a:lnTo>
                      <a:pt x="642" y="73"/>
                    </a:lnTo>
                    <a:lnTo>
                      <a:pt x="617" y="87"/>
                    </a:lnTo>
                    <a:lnTo>
                      <a:pt x="594" y="102"/>
                    </a:lnTo>
                    <a:lnTo>
                      <a:pt x="584" y="111"/>
                    </a:lnTo>
                    <a:lnTo>
                      <a:pt x="574" y="120"/>
                    </a:lnTo>
                    <a:lnTo>
                      <a:pt x="566" y="129"/>
                    </a:lnTo>
                    <a:lnTo>
                      <a:pt x="555" y="142"/>
                    </a:lnTo>
                    <a:lnTo>
                      <a:pt x="11" y="147"/>
                    </a:lnTo>
                    <a:lnTo>
                      <a:pt x="9" y="131"/>
                    </a:lnTo>
                    <a:lnTo>
                      <a:pt x="7" y="113"/>
                    </a:lnTo>
                    <a:lnTo>
                      <a:pt x="5" y="96"/>
                    </a:lnTo>
                    <a:lnTo>
                      <a:pt x="5" y="78"/>
                    </a:lnTo>
                    <a:lnTo>
                      <a:pt x="3" y="60"/>
                    </a:lnTo>
                    <a:lnTo>
                      <a:pt x="0" y="42"/>
                    </a:lnTo>
                    <a:lnTo>
                      <a:pt x="0" y="24"/>
                    </a:lnTo>
                    <a:lnTo>
                      <a:pt x="0" y="7"/>
                    </a:lnTo>
                    <a:close/>
                  </a:path>
                </a:pathLst>
              </a:custGeom>
              <a:solidFill>
                <a:srgbClr val="B8EB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0" name="Freeform 78">
                <a:extLst>
                  <a:ext uri="{FF2B5EF4-FFF2-40B4-BE49-F238E27FC236}">
                    <a16:creationId xmlns:a16="http://schemas.microsoft.com/office/drawing/2014/main" id="{EAB78A58-5C1A-3434-84C8-13C9F50E7500}"/>
                  </a:ext>
                </a:extLst>
              </p:cNvPr>
              <p:cNvSpPr>
                <a:spLocks/>
              </p:cNvSpPr>
              <p:nvPr/>
            </p:nvSpPr>
            <p:spPr bwMode="auto">
              <a:xfrm>
                <a:off x="586" y="2107"/>
                <a:ext cx="544" cy="145"/>
              </a:xfrm>
              <a:custGeom>
                <a:avLst/>
                <a:gdLst>
                  <a:gd name="T0" fmla="*/ 0 w 544"/>
                  <a:gd name="T1" fmla="*/ 5 h 145"/>
                  <a:gd name="T2" fmla="*/ 544 w 544"/>
                  <a:gd name="T3" fmla="*/ 0 h 145"/>
                  <a:gd name="T4" fmla="*/ 544 w 544"/>
                  <a:gd name="T5" fmla="*/ 0 h 145"/>
                  <a:gd name="T6" fmla="*/ 544 w 544"/>
                  <a:gd name="T7" fmla="*/ 0 h 145"/>
                  <a:gd name="T8" fmla="*/ 544 w 544"/>
                  <a:gd name="T9" fmla="*/ 0 h 145"/>
                  <a:gd name="T10" fmla="*/ 544 w 544"/>
                  <a:gd name="T11" fmla="*/ 0 h 145"/>
                  <a:gd name="T12" fmla="*/ 544 w 544"/>
                  <a:gd name="T13" fmla="*/ 0 h 145"/>
                  <a:gd name="T14" fmla="*/ 544 w 544"/>
                  <a:gd name="T15" fmla="*/ 2 h 145"/>
                  <a:gd name="T16" fmla="*/ 544 w 544"/>
                  <a:gd name="T17" fmla="*/ 2 h 145"/>
                  <a:gd name="T18" fmla="*/ 544 w 544"/>
                  <a:gd name="T19" fmla="*/ 2 h 145"/>
                  <a:gd name="T20" fmla="*/ 524 w 544"/>
                  <a:gd name="T21" fmla="*/ 27 h 145"/>
                  <a:gd name="T22" fmla="*/ 524 w 544"/>
                  <a:gd name="T23" fmla="*/ 42 h 145"/>
                  <a:gd name="T24" fmla="*/ 522 w 544"/>
                  <a:gd name="T25" fmla="*/ 56 h 145"/>
                  <a:gd name="T26" fmla="*/ 522 w 544"/>
                  <a:gd name="T27" fmla="*/ 71 h 145"/>
                  <a:gd name="T28" fmla="*/ 522 w 544"/>
                  <a:gd name="T29" fmla="*/ 85 h 145"/>
                  <a:gd name="T30" fmla="*/ 522 w 544"/>
                  <a:gd name="T31" fmla="*/ 98 h 145"/>
                  <a:gd name="T32" fmla="*/ 522 w 544"/>
                  <a:gd name="T33" fmla="*/ 114 h 145"/>
                  <a:gd name="T34" fmla="*/ 522 w 544"/>
                  <a:gd name="T35" fmla="*/ 127 h 145"/>
                  <a:gd name="T36" fmla="*/ 522 w 544"/>
                  <a:gd name="T37" fmla="*/ 140 h 145"/>
                  <a:gd name="T38" fmla="*/ 22 w 544"/>
                  <a:gd name="T39" fmla="*/ 145 h 145"/>
                  <a:gd name="T40" fmla="*/ 20 w 544"/>
                  <a:gd name="T41" fmla="*/ 142 h 145"/>
                  <a:gd name="T42" fmla="*/ 20 w 544"/>
                  <a:gd name="T43" fmla="*/ 140 h 145"/>
                  <a:gd name="T44" fmla="*/ 20 w 544"/>
                  <a:gd name="T45" fmla="*/ 136 h 145"/>
                  <a:gd name="T46" fmla="*/ 18 w 544"/>
                  <a:gd name="T47" fmla="*/ 134 h 145"/>
                  <a:gd name="T48" fmla="*/ 18 w 544"/>
                  <a:gd name="T49" fmla="*/ 129 h 145"/>
                  <a:gd name="T50" fmla="*/ 18 w 544"/>
                  <a:gd name="T51" fmla="*/ 127 h 145"/>
                  <a:gd name="T52" fmla="*/ 18 w 544"/>
                  <a:gd name="T53" fmla="*/ 125 h 145"/>
                  <a:gd name="T54" fmla="*/ 16 w 544"/>
                  <a:gd name="T55" fmla="*/ 120 h 145"/>
                  <a:gd name="T56" fmla="*/ 14 w 544"/>
                  <a:gd name="T57" fmla="*/ 107 h 145"/>
                  <a:gd name="T58" fmla="*/ 12 w 544"/>
                  <a:gd name="T59" fmla="*/ 94 h 145"/>
                  <a:gd name="T60" fmla="*/ 10 w 544"/>
                  <a:gd name="T61" fmla="*/ 78 h 145"/>
                  <a:gd name="T62" fmla="*/ 8 w 544"/>
                  <a:gd name="T63" fmla="*/ 65 h 145"/>
                  <a:gd name="T64" fmla="*/ 6 w 544"/>
                  <a:gd name="T65" fmla="*/ 49 h 145"/>
                  <a:gd name="T66" fmla="*/ 4 w 544"/>
                  <a:gd name="T67" fmla="*/ 36 h 145"/>
                  <a:gd name="T68" fmla="*/ 2 w 544"/>
                  <a:gd name="T69" fmla="*/ 20 h 145"/>
                  <a:gd name="T70" fmla="*/ 0 w 544"/>
                  <a:gd name="T71" fmla="*/ 5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145"/>
                  <a:gd name="T110" fmla="*/ 544 w 544"/>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145">
                    <a:moveTo>
                      <a:pt x="0" y="5"/>
                    </a:moveTo>
                    <a:lnTo>
                      <a:pt x="544" y="0"/>
                    </a:lnTo>
                    <a:lnTo>
                      <a:pt x="544" y="2"/>
                    </a:lnTo>
                    <a:lnTo>
                      <a:pt x="524" y="27"/>
                    </a:lnTo>
                    <a:lnTo>
                      <a:pt x="524" y="42"/>
                    </a:lnTo>
                    <a:lnTo>
                      <a:pt x="522" y="56"/>
                    </a:lnTo>
                    <a:lnTo>
                      <a:pt x="522" y="71"/>
                    </a:lnTo>
                    <a:lnTo>
                      <a:pt x="522" y="85"/>
                    </a:lnTo>
                    <a:lnTo>
                      <a:pt x="522" y="98"/>
                    </a:lnTo>
                    <a:lnTo>
                      <a:pt x="522" y="114"/>
                    </a:lnTo>
                    <a:lnTo>
                      <a:pt x="522" y="127"/>
                    </a:lnTo>
                    <a:lnTo>
                      <a:pt x="522" y="140"/>
                    </a:lnTo>
                    <a:lnTo>
                      <a:pt x="22" y="145"/>
                    </a:lnTo>
                    <a:lnTo>
                      <a:pt x="20" y="142"/>
                    </a:lnTo>
                    <a:lnTo>
                      <a:pt x="20" y="140"/>
                    </a:lnTo>
                    <a:lnTo>
                      <a:pt x="20" y="136"/>
                    </a:lnTo>
                    <a:lnTo>
                      <a:pt x="18" y="134"/>
                    </a:lnTo>
                    <a:lnTo>
                      <a:pt x="18" y="129"/>
                    </a:lnTo>
                    <a:lnTo>
                      <a:pt x="18" y="127"/>
                    </a:lnTo>
                    <a:lnTo>
                      <a:pt x="18" y="125"/>
                    </a:lnTo>
                    <a:lnTo>
                      <a:pt x="16" y="120"/>
                    </a:lnTo>
                    <a:lnTo>
                      <a:pt x="14" y="107"/>
                    </a:lnTo>
                    <a:lnTo>
                      <a:pt x="12" y="94"/>
                    </a:lnTo>
                    <a:lnTo>
                      <a:pt x="10" y="78"/>
                    </a:lnTo>
                    <a:lnTo>
                      <a:pt x="8" y="65"/>
                    </a:lnTo>
                    <a:lnTo>
                      <a:pt x="6" y="49"/>
                    </a:lnTo>
                    <a:lnTo>
                      <a:pt x="4" y="36"/>
                    </a:lnTo>
                    <a:lnTo>
                      <a:pt x="2" y="20"/>
                    </a:lnTo>
                    <a:lnTo>
                      <a:pt x="0" y="5"/>
                    </a:lnTo>
                    <a:close/>
                  </a:path>
                </a:pathLst>
              </a:custGeom>
              <a:solidFill>
                <a:srgbClr val="B2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1" name="Freeform 79">
                <a:extLst>
                  <a:ext uri="{FF2B5EF4-FFF2-40B4-BE49-F238E27FC236}">
                    <a16:creationId xmlns:a16="http://schemas.microsoft.com/office/drawing/2014/main" id="{0014A106-AEBB-9411-8241-F40F6289B71E}"/>
                  </a:ext>
                </a:extLst>
              </p:cNvPr>
              <p:cNvSpPr>
                <a:spLocks/>
              </p:cNvSpPr>
              <p:nvPr/>
            </p:nvSpPr>
            <p:spPr bwMode="auto">
              <a:xfrm>
                <a:off x="608" y="2247"/>
                <a:ext cx="516" cy="147"/>
              </a:xfrm>
              <a:custGeom>
                <a:avLst/>
                <a:gdLst>
                  <a:gd name="T0" fmla="*/ 0 w 516"/>
                  <a:gd name="T1" fmla="*/ 5 h 147"/>
                  <a:gd name="T2" fmla="*/ 500 w 516"/>
                  <a:gd name="T3" fmla="*/ 0 h 147"/>
                  <a:gd name="T4" fmla="*/ 502 w 516"/>
                  <a:gd name="T5" fmla="*/ 18 h 147"/>
                  <a:gd name="T6" fmla="*/ 504 w 516"/>
                  <a:gd name="T7" fmla="*/ 36 h 147"/>
                  <a:gd name="T8" fmla="*/ 506 w 516"/>
                  <a:gd name="T9" fmla="*/ 54 h 147"/>
                  <a:gd name="T10" fmla="*/ 508 w 516"/>
                  <a:gd name="T11" fmla="*/ 71 h 147"/>
                  <a:gd name="T12" fmla="*/ 510 w 516"/>
                  <a:gd name="T13" fmla="*/ 89 h 147"/>
                  <a:gd name="T14" fmla="*/ 512 w 516"/>
                  <a:gd name="T15" fmla="*/ 105 h 147"/>
                  <a:gd name="T16" fmla="*/ 514 w 516"/>
                  <a:gd name="T17" fmla="*/ 122 h 147"/>
                  <a:gd name="T18" fmla="*/ 516 w 516"/>
                  <a:gd name="T19" fmla="*/ 140 h 147"/>
                  <a:gd name="T20" fmla="*/ 11 w 516"/>
                  <a:gd name="T21" fmla="*/ 147 h 147"/>
                  <a:gd name="T22" fmla="*/ 9 w 516"/>
                  <a:gd name="T23" fmla="*/ 129 h 147"/>
                  <a:gd name="T24" fmla="*/ 9 w 516"/>
                  <a:gd name="T25" fmla="*/ 111 h 147"/>
                  <a:gd name="T26" fmla="*/ 7 w 516"/>
                  <a:gd name="T27" fmla="*/ 93 h 147"/>
                  <a:gd name="T28" fmla="*/ 7 w 516"/>
                  <a:gd name="T29" fmla="*/ 76 h 147"/>
                  <a:gd name="T30" fmla="*/ 5 w 516"/>
                  <a:gd name="T31" fmla="*/ 58 h 147"/>
                  <a:gd name="T32" fmla="*/ 5 w 516"/>
                  <a:gd name="T33" fmla="*/ 40 h 147"/>
                  <a:gd name="T34" fmla="*/ 3 w 516"/>
                  <a:gd name="T35" fmla="*/ 22 h 147"/>
                  <a:gd name="T36" fmla="*/ 0 w 516"/>
                  <a:gd name="T37" fmla="*/ 5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6"/>
                  <a:gd name="T58" fmla="*/ 0 h 147"/>
                  <a:gd name="T59" fmla="*/ 516 w 516"/>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6" h="147">
                    <a:moveTo>
                      <a:pt x="0" y="5"/>
                    </a:moveTo>
                    <a:lnTo>
                      <a:pt x="500" y="0"/>
                    </a:lnTo>
                    <a:lnTo>
                      <a:pt x="502" y="18"/>
                    </a:lnTo>
                    <a:lnTo>
                      <a:pt x="504" y="36"/>
                    </a:lnTo>
                    <a:lnTo>
                      <a:pt x="506" y="54"/>
                    </a:lnTo>
                    <a:lnTo>
                      <a:pt x="508" y="71"/>
                    </a:lnTo>
                    <a:lnTo>
                      <a:pt x="510" y="89"/>
                    </a:lnTo>
                    <a:lnTo>
                      <a:pt x="512" y="105"/>
                    </a:lnTo>
                    <a:lnTo>
                      <a:pt x="514" y="122"/>
                    </a:lnTo>
                    <a:lnTo>
                      <a:pt x="516" y="140"/>
                    </a:lnTo>
                    <a:lnTo>
                      <a:pt x="11" y="147"/>
                    </a:lnTo>
                    <a:lnTo>
                      <a:pt x="9" y="129"/>
                    </a:lnTo>
                    <a:lnTo>
                      <a:pt x="9" y="111"/>
                    </a:lnTo>
                    <a:lnTo>
                      <a:pt x="7" y="93"/>
                    </a:lnTo>
                    <a:lnTo>
                      <a:pt x="7" y="76"/>
                    </a:lnTo>
                    <a:lnTo>
                      <a:pt x="5" y="58"/>
                    </a:lnTo>
                    <a:lnTo>
                      <a:pt x="5" y="40"/>
                    </a:lnTo>
                    <a:lnTo>
                      <a:pt x="3" y="22"/>
                    </a:lnTo>
                    <a:lnTo>
                      <a:pt x="0" y="5"/>
                    </a:lnTo>
                    <a:close/>
                  </a:path>
                </a:pathLst>
              </a:custGeom>
              <a:solidFill>
                <a:srgbClr val="ABDE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2" name="Freeform 80">
                <a:extLst>
                  <a:ext uri="{FF2B5EF4-FFF2-40B4-BE49-F238E27FC236}">
                    <a16:creationId xmlns:a16="http://schemas.microsoft.com/office/drawing/2014/main" id="{9EDA4DD8-5887-9745-0781-D7CCD5DF809D}"/>
                  </a:ext>
                </a:extLst>
              </p:cNvPr>
              <p:cNvSpPr>
                <a:spLocks/>
              </p:cNvSpPr>
              <p:nvPr/>
            </p:nvSpPr>
            <p:spPr bwMode="auto">
              <a:xfrm>
                <a:off x="619" y="2387"/>
                <a:ext cx="526" cy="147"/>
              </a:xfrm>
              <a:custGeom>
                <a:avLst/>
                <a:gdLst>
                  <a:gd name="T0" fmla="*/ 0 w 526"/>
                  <a:gd name="T1" fmla="*/ 7 h 147"/>
                  <a:gd name="T2" fmla="*/ 505 w 526"/>
                  <a:gd name="T3" fmla="*/ 0 h 147"/>
                  <a:gd name="T4" fmla="*/ 507 w 526"/>
                  <a:gd name="T5" fmla="*/ 18 h 147"/>
                  <a:gd name="T6" fmla="*/ 511 w 526"/>
                  <a:gd name="T7" fmla="*/ 36 h 147"/>
                  <a:gd name="T8" fmla="*/ 513 w 526"/>
                  <a:gd name="T9" fmla="*/ 53 h 147"/>
                  <a:gd name="T10" fmla="*/ 515 w 526"/>
                  <a:gd name="T11" fmla="*/ 69 h 147"/>
                  <a:gd name="T12" fmla="*/ 517 w 526"/>
                  <a:gd name="T13" fmla="*/ 87 h 147"/>
                  <a:gd name="T14" fmla="*/ 522 w 526"/>
                  <a:gd name="T15" fmla="*/ 105 h 147"/>
                  <a:gd name="T16" fmla="*/ 524 w 526"/>
                  <a:gd name="T17" fmla="*/ 122 h 147"/>
                  <a:gd name="T18" fmla="*/ 526 w 526"/>
                  <a:gd name="T19" fmla="*/ 140 h 147"/>
                  <a:gd name="T20" fmla="*/ 35 w 526"/>
                  <a:gd name="T21" fmla="*/ 147 h 147"/>
                  <a:gd name="T22" fmla="*/ 33 w 526"/>
                  <a:gd name="T23" fmla="*/ 145 h 147"/>
                  <a:gd name="T24" fmla="*/ 33 w 526"/>
                  <a:gd name="T25" fmla="*/ 145 h 147"/>
                  <a:gd name="T26" fmla="*/ 33 w 526"/>
                  <a:gd name="T27" fmla="*/ 142 h 147"/>
                  <a:gd name="T28" fmla="*/ 33 w 526"/>
                  <a:gd name="T29" fmla="*/ 142 h 147"/>
                  <a:gd name="T30" fmla="*/ 33 w 526"/>
                  <a:gd name="T31" fmla="*/ 140 h 147"/>
                  <a:gd name="T32" fmla="*/ 33 w 526"/>
                  <a:gd name="T33" fmla="*/ 140 h 147"/>
                  <a:gd name="T34" fmla="*/ 31 w 526"/>
                  <a:gd name="T35" fmla="*/ 138 h 147"/>
                  <a:gd name="T36" fmla="*/ 31 w 526"/>
                  <a:gd name="T37" fmla="*/ 138 h 147"/>
                  <a:gd name="T38" fmla="*/ 25 w 526"/>
                  <a:gd name="T39" fmla="*/ 122 h 147"/>
                  <a:gd name="T40" fmla="*/ 18 w 526"/>
                  <a:gd name="T41" fmla="*/ 107 h 147"/>
                  <a:gd name="T42" fmla="*/ 12 w 526"/>
                  <a:gd name="T43" fmla="*/ 91 h 147"/>
                  <a:gd name="T44" fmla="*/ 10 w 526"/>
                  <a:gd name="T45" fmla="*/ 73 h 147"/>
                  <a:gd name="T46" fmla="*/ 6 w 526"/>
                  <a:gd name="T47" fmla="*/ 58 h 147"/>
                  <a:gd name="T48" fmla="*/ 4 w 526"/>
                  <a:gd name="T49" fmla="*/ 40 h 147"/>
                  <a:gd name="T50" fmla="*/ 2 w 526"/>
                  <a:gd name="T51" fmla="*/ 22 h 147"/>
                  <a:gd name="T52" fmla="*/ 0 w 526"/>
                  <a:gd name="T53" fmla="*/ 7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6"/>
                  <a:gd name="T82" fmla="*/ 0 h 147"/>
                  <a:gd name="T83" fmla="*/ 526 w 526"/>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6" h="147">
                    <a:moveTo>
                      <a:pt x="0" y="7"/>
                    </a:moveTo>
                    <a:lnTo>
                      <a:pt x="505" y="0"/>
                    </a:lnTo>
                    <a:lnTo>
                      <a:pt x="507" y="18"/>
                    </a:lnTo>
                    <a:lnTo>
                      <a:pt x="511" y="36"/>
                    </a:lnTo>
                    <a:lnTo>
                      <a:pt x="513" y="53"/>
                    </a:lnTo>
                    <a:lnTo>
                      <a:pt x="515" y="69"/>
                    </a:lnTo>
                    <a:lnTo>
                      <a:pt x="517" y="87"/>
                    </a:lnTo>
                    <a:lnTo>
                      <a:pt x="522" y="105"/>
                    </a:lnTo>
                    <a:lnTo>
                      <a:pt x="524" y="122"/>
                    </a:lnTo>
                    <a:lnTo>
                      <a:pt x="526" y="140"/>
                    </a:lnTo>
                    <a:lnTo>
                      <a:pt x="35" y="147"/>
                    </a:lnTo>
                    <a:lnTo>
                      <a:pt x="33" y="145"/>
                    </a:lnTo>
                    <a:lnTo>
                      <a:pt x="33" y="142"/>
                    </a:lnTo>
                    <a:lnTo>
                      <a:pt x="33" y="140"/>
                    </a:lnTo>
                    <a:lnTo>
                      <a:pt x="31" y="138"/>
                    </a:lnTo>
                    <a:lnTo>
                      <a:pt x="25" y="122"/>
                    </a:lnTo>
                    <a:lnTo>
                      <a:pt x="18" y="107"/>
                    </a:lnTo>
                    <a:lnTo>
                      <a:pt x="12" y="91"/>
                    </a:lnTo>
                    <a:lnTo>
                      <a:pt x="10" y="73"/>
                    </a:lnTo>
                    <a:lnTo>
                      <a:pt x="6" y="58"/>
                    </a:lnTo>
                    <a:lnTo>
                      <a:pt x="4" y="40"/>
                    </a:lnTo>
                    <a:lnTo>
                      <a:pt x="2" y="22"/>
                    </a:lnTo>
                    <a:lnTo>
                      <a:pt x="0" y="7"/>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3" name="Freeform 81">
                <a:extLst>
                  <a:ext uri="{FF2B5EF4-FFF2-40B4-BE49-F238E27FC236}">
                    <a16:creationId xmlns:a16="http://schemas.microsoft.com/office/drawing/2014/main" id="{6A458271-C1AC-4484-E2C2-A106E80B4415}"/>
                  </a:ext>
                </a:extLst>
              </p:cNvPr>
              <p:cNvSpPr>
                <a:spLocks/>
              </p:cNvSpPr>
              <p:nvPr/>
            </p:nvSpPr>
            <p:spPr bwMode="auto">
              <a:xfrm>
                <a:off x="654" y="2527"/>
                <a:ext cx="501" cy="145"/>
              </a:xfrm>
              <a:custGeom>
                <a:avLst/>
                <a:gdLst>
                  <a:gd name="T0" fmla="*/ 0 w 501"/>
                  <a:gd name="T1" fmla="*/ 7 h 145"/>
                  <a:gd name="T2" fmla="*/ 491 w 501"/>
                  <a:gd name="T3" fmla="*/ 0 h 145"/>
                  <a:gd name="T4" fmla="*/ 491 w 501"/>
                  <a:gd name="T5" fmla="*/ 16 h 145"/>
                  <a:gd name="T6" fmla="*/ 493 w 501"/>
                  <a:gd name="T7" fmla="*/ 31 h 145"/>
                  <a:gd name="T8" fmla="*/ 495 w 501"/>
                  <a:gd name="T9" fmla="*/ 47 h 145"/>
                  <a:gd name="T10" fmla="*/ 495 w 501"/>
                  <a:gd name="T11" fmla="*/ 62 h 145"/>
                  <a:gd name="T12" fmla="*/ 495 w 501"/>
                  <a:gd name="T13" fmla="*/ 78 h 145"/>
                  <a:gd name="T14" fmla="*/ 495 w 501"/>
                  <a:gd name="T15" fmla="*/ 93 h 145"/>
                  <a:gd name="T16" fmla="*/ 495 w 501"/>
                  <a:gd name="T17" fmla="*/ 109 h 145"/>
                  <a:gd name="T18" fmla="*/ 495 w 501"/>
                  <a:gd name="T19" fmla="*/ 125 h 145"/>
                  <a:gd name="T20" fmla="*/ 497 w 501"/>
                  <a:gd name="T21" fmla="*/ 127 h 145"/>
                  <a:gd name="T22" fmla="*/ 497 w 501"/>
                  <a:gd name="T23" fmla="*/ 129 h 145"/>
                  <a:gd name="T24" fmla="*/ 497 w 501"/>
                  <a:gd name="T25" fmla="*/ 131 h 145"/>
                  <a:gd name="T26" fmla="*/ 499 w 501"/>
                  <a:gd name="T27" fmla="*/ 131 h 145"/>
                  <a:gd name="T28" fmla="*/ 499 w 501"/>
                  <a:gd name="T29" fmla="*/ 133 h 145"/>
                  <a:gd name="T30" fmla="*/ 499 w 501"/>
                  <a:gd name="T31" fmla="*/ 136 h 145"/>
                  <a:gd name="T32" fmla="*/ 501 w 501"/>
                  <a:gd name="T33" fmla="*/ 138 h 145"/>
                  <a:gd name="T34" fmla="*/ 501 w 501"/>
                  <a:gd name="T35" fmla="*/ 140 h 145"/>
                  <a:gd name="T36" fmla="*/ 49 w 501"/>
                  <a:gd name="T37" fmla="*/ 145 h 145"/>
                  <a:gd name="T38" fmla="*/ 43 w 501"/>
                  <a:gd name="T39" fmla="*/ 129 h 145"/>
                  <a:gd name="T40" fmla="*/ 37 w 501"/>
                  <a:gd name="T41" fmla="*/ 111 h 145"/>
                  <a:gd name="T42" fmla="*/ 29 w 501"/>
                  <a:gd name="T43" fmla="*/ 93 h 145"/>
                  <a:gd name="T44" fmla="*/ 23 w 501"/>
                  <a:gd name="T45" fmla="*/ 76 h 145"/>
                  <a:gd name="T46" fmla="*/ 16 w 501"/>
                  <a:gd name="T47" fmla="*/ 58 h 145"/>
                  <a:gd name="T48" fmla="*/ 10 w 501"/>
                  <a:gd name="T49" fmla="*/ 40 h 145"/>
                  <a:gd name="T50" fmla="*/ 4 w 501"/>
                  <a:gd name="T51" fmla="*/ 22 h 145"/>
                  <a:gd name="T52" fmla="*/ 0 w 501"/>
                  <a:gd name="T53" fmla="*/ 7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1"/>
                  <a:gd name="T82" fmla="*/ 0 h 145"/>
                  <a:gd name="T83" fmla="*/ 501 w 501"/>
                  <a:gd name="T84" fmla="*/ 145 h 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1" h="145">
                    <a:moveTo>
                      <a:pt x="0" y="7"/>
                    </a:moveTo>
                    <a:lnTo>
                      <a:pt x="491" y="0"/>
                    </a:lnTo>
                    <a:lnTo>
                      <a:pt x="491" y="16"/>
                    </a:lnTo>
                    <a:lnTo>
                      <a:pt x="493" y="31"/>
                    </a:lnTo>
                    <a:lnTo>
                      <a:pt x="495" y="47"/>
                    </a:lnTo>
                    <a:lnTo>
                      <a:pt x="495" y="62"/>
                    </a:lnTo>
                    <a:lnTo>
                      <a:pt x="495" y="78"/>
                    </a:lnTo>
                    <a:lnTo>
                      <a:pt x="495" y="93"/>
                    </a:lnTo>
                    <a:lnTo>
                      <a:pt x="495" y="109"/>
                    </a:lnTo>
                    <a:lnTo>
                      <a:pt x="495" y="125"/>
                    </a:lnTo>
                    <a:lnTo>
                      <a:pt x="497" y="127"/>
                    </a:lnTo>
                    <a:lnTo>
                      <a:pt x="497" y="129"/>
                    </a:lnTo>
                    <a:lnTo>
                      <a:pt x="497" y="131"/>
                    </a:lnTo>
                    <a:lnTo>
                      <a:pt x="499" y="131"/>
                    </a:lnTo>
                    <a:lnTo>
                      <a:pt x="499" y="133"/>
                    </a:lnTo>
                    <a:lnTo>
                      <a:pt x="499" y="136"/>
                    </a:lnTo>
                    <a:lnTo>
                      <a:pt x="501" y="138"/>
                    </a:lnTo>
                    <a:lnTo>
                      <a:pt x="501" y="140"/>
                    </a:lnTo>
                    <a:lnTo>
                      <a:pt x="49" y="145"/>
                    </a:lnTo>
                    <a:lnTo>
                      <a:pt x="43" y="129"/>
                    </a:lnTo>
                    <a:lnTo>
                      <a:pt x="37" y="111"/>
                    </a:lnTo>
                    <a:lnTo>
                      <a:pt x="29" y="93"/>
                    </a:lnTo>
                    <a:lnTo>
                      <a:pt x="23" y="76"/>
                    </a:lnTo>
                    <a:lnTo>
                      <a:pt x="16" y="58"/>
                    </a:lnTo>
                    <a:lnTo>
                      <a:pt x="10" y="40"/>
                    </a:lnTo>
                    <a:lnTo>
                      <a:pt x="4" y="22"/>
                    </a:lnTo>
                    <a:lnTo>
                      <a:pt x="0" y="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4" name="Freeform 82">
                <a:extLst>
                  <a:ext uri="{FF2B5EF4-FFF2-40B4-BE49-F238E27FC236}">
                    <a16:creationId xmlns:a16="http://schemas.microsoft.com/office/drawing/2014/main" id="{BC9C7F59-8A65-FD28-10CF-E1EA64F3968B}"/>
                  </a:ext>
                </a:extLst>
              </p:cNvPr>
              <p:cNvSpPr>
                <a:spLocks/>
              </p:cNvSpPr>
              <p:nvPr/>
            </p:nvSpPr>
            <p:spPr bwMode="auto">
              <a:xfrm>
                <a:off x="703" y="2667"/>
                <a:ext cx="1692" cy="951"/>
              </a:xfrm>
              <a:custGeom>
                <a:avLst/>
                <a:gdLst>
                  <a:gd name="T0" fmla="*/ 452 w 1692"/>
                  <a:gd name="T1" fmla="*/ 0 h 951"/>
                  <a:gd name="T2" fmla="*/ 475 w 1692"/>
                  <a:gd name="T3" fmla="*/ 76 h 951"/>
                  <a:gd name="T4" fmla="*/ 495 w 1692"/>
                  <a:gd name="T5" fmla="*/ 151 h 951"/>
                  <a:gd name="T6" fmla="*/ 520 w 1692"/>
                  <a:gd name="T7" fmla="*/ 224 h 951"/>
                  <a:gd name="T8" fmla="*/ 557 w 1692"/>
                  <a:gd name="T9" fmla="*/ 293 h 951"/>
                  <a:gd name="T10" fmla="*/ 578 w 1692"/>
                  <a:gd name="T11" fmla="*/ 313 h 951"/>
                  <a:gd name="T12" fmla="*/ 601 w 1692"/>
                  <a:gd name="T13" fmla="*/ 327 h 951"/>
                  <a:gd name="T14" fmla="*/ 650 w 1692"/>
                  <a:gd name="T15" fmla="*/ 338 h 951"/>
                  <a:gd name="T16" fmla="*/ 700 w 1692"/>
                  <a:gd name="T17" fmla="*/ 336 h 951"/>
                  <a:gd name="T18" fmla="*/ 753 w 1692"/>
                  <a:gd name="T19" fmla="*/ 327 h 951"/>
                  <a:gd name="T20" fmla="*/ 774 w 1692"/>
                  <a:gd name="T21" fmla="*/ 322 h 951"/>
                  <a:gd name="T22" fmla="*/ 794 w 1692"/>
                  <a:gd name="T23" fmla="*/ 322 h 951"/>
                  <a:gd name="T24" fmla="*/ 815 w 1692"/>
                  <a:gd name="T25" fmla="*/ 324 h 951"/>
                  <a:gd name="T26" fmla="*/ 836 w 1692"/>
                  <a:gd name="T27" fmla="*/ 327 h 951"/>
                  <a:gd name="T28" fmla="*/ 867 w 1692"/>
                  <a:gd name="T29" fmla="*/ 353 h 951"/>
                  <a:gd name="T30" fmla="*/ 881 w 1692"/>
                  <a:gd name="T31" fmla="*/ 362 h 951"/>
                  <a:gd name="T32" fmla="*/ 895 w 1692"/>
                  <a:gd name="T33" fmla="*/ 376 h 951"/>
                  <a:gd name="T34" fmla="*/ 910 w 1692"/>
                  <a:gd name="T35" fmla="*/ 387 h 951"/>
                  <a:gd name="T36" fmla="*/ 943 w 1692"/>
                  <a:gd name="T37" fmla="*/ 411 h 951"/>
                  <a:gd name="T38" fmla="*/ 988 w 1692"/>
                  <a:gd name="T39" fmla="*/ 451 h 951"/>
                  <a:gd name="T40" fmla="*/ 1032 w 1692"/>
                  <a:gd name="T41" fmla="*/ 498 h 951"/>
                  <a:gd name="T42" fmla="*/ 1077 w 1692"/>
                  <a:gd name="T43" fmla="*/ 544 h 951"/>
                  <a:gd name="T44" fmla="*/ 1137 w 1692"/>
                  <a:gd name="T45" fmla="*/ 604 h 951"/>
                  <a:gd name="T46" fmla="*/ 1217 w 1692"/>
                  <a:gd name="T47" fmla="*/ 671 h 951"/>
                  <a:gd name="T48" fmla="*/ 1300 w 1692"/>
                  <a:gd name="T49" fmla="*/ 735 h 951"/>
                  <a:gd name="T50" fmla="*/ 1384 w 1692"/>
                  <a:gd name="T51" fmla="*/ 798 h 951"/>
                  <a:gd name="T52" fmla="*/ 1461 w 1692"/>
                  <a:gd name="T53" fmla="*/ 840 h 951"/>
                  <a:gd name="T54" fmla="*/ 1527 w 1692"/>
                  <a:gd name="T55" fmla="*/ 864 h 951"/>
                  <a:gd name="T56" fmla="*/ 1593 w 1692"/>
                  <a:gd name="T57" fmla="*/ 893 h 951"/>
                  <a:gd name="T58" fmla="*/ 1659 w 1692"/>
                  <a:gd name="T59" fmla="*/ 920 h 951"/>
                  <a:gd name="T60" fmla="*/ 1646 w 1692"/>
                  <a:gd name="T61" fmla="*/ 938 h 951"/>
                  <a:gd name="T62" fmla="*/ 1547 w 1692"/>
                  <a:gd name="T63" fmla="*/ 949 h 951"/>
                  <a:gd name="T64" fmla="*/ 1440 w 1692"/>
                  <a:gd name="T65" fmla="*/ 951 h 951"/>
                  <a:gd name="T66" fmla="*/ 1329 w 1692"/>
                  <a:gd name="T67" fmla="*/ 944 h 951"/>
                  <a:gd name="T68" fmla="*/ 1258 w 1692"/>
                  <a:gd name="T69" fmla="*/ 935 h 951"/>
                  <a:gd name="T70" fmla="*/ 1230 w 1692"/>
                  <a:gd name="T71" fmla="*/ 933 h 951"/>
                  <a:gd name="T72" fmla="*/ 1199 w 1692"/>
                  <a:gd name="T73" fmla="*/ 929 h 951"/>
                  <a:gd name="T74" fmla="*/ 1168 w 1692"/>
                  <a:gd name="T75" fmla="*/ 926 h 951"/>
                  <a:gd name="T76" fmla="*/ 1114 w 1692"/>
                  <a:gd name="T77" fmla="*/ 915 h 951"/>
                  <a:gd name="T78" fmla="*/ 1038 w 1692"/>
                  <a:gd name="T79" fmla="*/ 900 h 951"/>
                  <a:gd name="T80" fmla="*/ 961 w 1692"/>
                  <a:gd name="T81" fmla="*/ 889 h 951"/>
                  <a:gd name="T82" fmla="*/ 885 w 1692"/>
                  <a:gd name="T83" fmla="*/ 878 h 951"/>
                  <a:gd name="T84" fmla="*/ 825 w 1692"/>
                  <a:gd name="T85" fmla="*/ 864 h 951"/>
                  <a:gd name="T86" fmla="*/ 786 w 1692"/>
                  <a:gd name="T87" fmla="*/ 849 h 951"/>
                  <a:gd name="T88" fmla="*/ 749 w 1692"/>
                  <a:gd name="T89" fmla="*/ 833 h 951"/>
                  <a:gd name="T90" fmla="*/ 712 w 1692"/>
                  <a:gd name="T91" fmla="*/ 818 h 951"/>
                  <a:gd name="T92" fmla="*/ 691 w 1692"/>
                  <a:gd name="T93" fmla="*/ 804 h 951"/>
                  <a:gd name="T94" fmla="*/ 687 w 1692"/>
                  <a:gd name="T95" fmla="*/ 802 h 951"/>
                  <a:gd name="T96" fmla="*/ 683 w 1692"/>
                  <a:gd name="T97" fmla="*/ 804 h 951"/>
                  <a:gd name="T98" fmla="*/ 677 w 1692"/>
                  <a:gd name="T99" fmla="*/ 804 h 951"/>
                  <a:gd name="T100" fmla="*/ 638 w 1692"/>
                  <a:gd name="T101" fmla="*/ 780 h 951"/>
                  <a:gd name="T102" fmla="*/ 565 w 1692"/>
                  <a:gd name="T103" fmla="*/ 727 h 951"/>
                  <a:gd name="T104" fmla="*/ 497 w 1692"/>
                  <a:gd name="T105" fmla="*/ 669 h 951"/>
                  <a:gd name="T106" fmla="*/ 433 w 1692"/>
                  <a:gd name="T107" fmla="*/ 609 h 951"/>
                  <a:gd name="T108" fmla="*/ 382 w 1692"/>
                  <a:gd name="T109" fmla="*/ 571 h 951"/>
                  <a:gd name="T110" fmla="*/ 343 w 1692"/>
                  <a:gd name="T111" fmla="*/ 542 h 951"/>
                  <a:gd name="T112" fmla="*/ 310 w 1692"/>
                  <a:gd name="T113" fmla="*/ 507 h 951"/>
                  <a:gd name="T114" fmla="*/ 277 w 1692"/>
                  <a:gd name="T115" fmla="*/ 469 h 951"/>
                  <a:gd name="T116" fmla="*/ 223 w 1692"/>
                  <a:gd name="T117" fmla="*/ 398 h 951"/>
                  <a:gd name="T118" fmla="*/ 149 w 1692"/>
                  <a:gd name="T119" fmla="*/ 291 h 951"/>
                  <a:gd name="T120" fmla="*/ 85 w 1692"/>
                  <a:gd name="T121" fmla="*/ 180 h 951"/>
                  <a:gd name="T122" fmla="*/ 27 w 1692"/>
                  <a:gd name="T123" fmla="*/ 64 h 9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2"/>
                  <a:gd name="T187" fmla="*/ 0 h 951"/>
                  <a:gd name="T188" fmla="*/ 1692 w 1692"/>
                  <a:gd name="T189" fmla="*/ 951 h 9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2" h="951">
                    <a:moveTo>
                      <a:pt x="0" y="5"/>
                    </a:moveTo>
                    <a:lnTo>
                      <a:pt x="452" y="0"/>
                    </a:lnTo>
                    <a:lnTo>
                      <a:pt x="464" y="38"/>
                    </a:lnTo>
                    <a:lnTo>
                      <a:pt x="475" y="76"/>
                    </a:lnTo>
                    <a:lnTo>
                      <a:pt x="485" y="113"/>
                    </a:lnTo>
                    <a:lnTo>
                      <a:pt x="495" y="151"/>
                    </a:lnTo>
                    <a:lnTo>
                      <a:pt x="506" y="189"/>
                    </a:lnTo>
                    <a:lnTo>
                      <a:pt x="520" y="224"/>
                    </a:lnTo>
                    <a:lnTo>
                      <a:pt x="537" y="260"/>
                    </a:lnTo>
                    <a:lnTo>
                      <a:pt x="557" y="293"/>
                    </a:lnTo>
                    <a:lnTo>
                      <a:pt x="568" y="304"/>
                    </a:lnTo>
                    <a:lnTo>
                      <a:pt x="578" y="313"/>
                    </a:lnTo>
                    <a:lnTo>
                      <a:pt x="590" y="320"/>
                    </a:lnTo>
                    <a:lnTo>
                      <a:pt x="601" y="327"/>
                    </a:lnTo>
                    <a:lnTo>
                      <a:pt x="625" y="333"/>
                    </a:lnTo>
                    <a:lnTo>
                      <a:pt x="650" y="338"/>
                    </a:lnTo>
                    <a:lnTo>
                      <a:pt x="675" y="338"/>
                    </a:lnTo>
                    <a:lnTo>
                      <a:pt x="700" y="336"/>
                    </a:lnTo>
                    <a:lnTo>
                      <a:pt x="726" y="331"/>
                    </a:lnTo>
                    <a:lnTo>
                      <a:pt x="753" y="327"/>
                    </a:lnTo>
                    <a:lnTo>
                      <a:pt x="763" y="324"/>
                    </a:lnTo>
                    <a:lnTo>
                      <a:pt x="774" y="322"/>
                    </a:lnTo>
                    <a:lnTo>
                      <a:pt x="784" y="322"/>
                    </a:lnTo>
                    <a:lnTo>
                      <a:pt x="794" y="322"/>
                    </a:lnTo>
                    <a:lnTo>
                      <a:pt x="805" y="322"/>
                    </a:lnTo>
                    <a:lnTo>
                      <a:pt x="815" y="324"/>
                    </a:lnTo>
                    <a:lnTo>
                      <a:pt x="825" y="324"/>
                    </a:lnTo>
                    <a:lnTo>
                      <a:pt x="836" y="327"/>
                    </a:lnTo>
                    <a:lnTo>
                      <a:pt x="858" y="353"/>
                    </a:lnTo>
                    <a:lnTo>
                      <a:pt x="867" y="353"/>
                    </a:lnTo>
                    <a:lnTo>
                      <a:pt x="873" y="358"/>
                    </a:lnTo>
                    <a:lnTo>
                      <a:pt x="881" y="362"/>
                    </a:lnTo>
                    <a:lnTo>
                      <a:pt x="887" y="369"/>
                    </a:lnTo>
                    <a:lnTo>
                      <a:pt x="895" y="376"/>
                    </a:lnTo>
                    <a:lnTo>
                      <a:pt x="902" y="382"/>
                    </a:lnTo>
                    <a:lnTo>
                      <a:pt x="910" y="387"/>
                    </a:lnTo>
                    <a:lnTo>
                      <a:pt x="918" y="391"/>
                    </a:lnTo>
                    <a:lnTo>
                      <a:pt x="943" y="411"/>
                    </a:lnTo>
                    <a:lnTo>
                      <a:pt x="966" y="431"/>
                    </a:lnTo>
                    <a:lnTo>
                      <a:pt x="988" y="451"/>
                    </a:lnTo>
                    <a:lnTo>
                      <a:pt x="1011" y="473"/>
                    </a:lnTo>
                    <a:lnTo>
                      <a:pt x="1032" y="498"/>
                    </a:lnTo>
                    <a:lnTo>
                      <a:pt x="1054" y="520"/>
                    </a:lnTo>
                    <a:lnTo>
                      <a:pt x="1077" y="544"/>
                    </a:lnTo>
                    <a:lnTo>
                      <a:pt x="1100" y="569"/>
                    </a:lnTo>
                    <a:lnTo>
                      <a:pt x="1137" y="604"/>
                    </a:lnTo>
                    <a:lnTo>
                      <a:pt x="1176" y="638"/>
                    </a:lnTo>
                    <a:lnTo>
                      <a:pt x="1217" y="671"/>
                    </a:lnTo>
                    <a:lnTo>
                      <a:pt x="1258" y="704"/>
                    </a:lnTo>
                    <a:lnTo>
                      <a:pt x="1300" y="735"/>
                    </a:lnTo>
                    <a:lnTo>
                      <a:pt x="1341" y="767"/>
                    </a:lnTo>
                    <a:lnTo>
                      <a:pt x="1384" y="798"/>
                    </a:lnTo>
                    <a:lnTo>
                      <a:pt x="1426" y="831"/>
                    </a:lnTo>
                    <a:lnTo>
                      <a:pt x="1461" y="840"/>
                    </a:lnTo>
                    <a:lnTo>
                      <a:pt x="1494" y="851"/>
                    </a:lnTo>
                    <a:lnTo>
                      <a:pt x="1527" y="864"/>
                    </a:lnTo>
                    <a:lnTo>
                      <a:pt x="1560" y="880"/>
                    </a:lnTo>
                    <a:lnTo>
                      <a:pt x="1593" y="893"/>
                    </a:lnTo>
                    <a:lnTo>
                      <a:pt x="1626" y="909"/>
                    </a:lnTo>
                    <a:lnTo>
                      <a:pt x="1659" y="920"/>
                    </a:lnTo>
                    <a:lnTo>
                      <a:pt x="1692" y="929"/>
                    </a:lnTo>
                    <a:lnTo>
                      <a:pt x="1646" y="938"/>
                    </a:lnTo>
                    <a:lnTo>
                      <a:pt x="1597" y="944"/>
                    </a:lnTo>
                    <a:lnTo>
                      <a:pt x="1547" y="949"/>
                    </a:lnTo>
                    <a:lnTo>
                      <a:pt x="1494" y="951"/>
                    </a:lnTo>
                    <a:lnTo>
                      <a:pt x="1440" y="951"/>
                    </a:lnTo>
                    <a:lnTo>
                      <a:pt x="1384" y="949"/>
                    </a:lnTo>
                    <a:lnTo>
                      <a:pt x="1329" y="944"/>
                    </a:lnTo>
                    <a:lnTo>
                      <a:pt x="1271" y="938"/>
                    </a:lnTo>
                    <a:lnTo>
                      <a:pt x="1258" y="935"/>
                    </a:lnTo>
                    <a:lnTo>
                      <a:pt x="1244" y="933"/>
                    </a:lnTo>
                    <a:lnTo>
                      <a:pt x="1230" y="933"/>
                    </a:lnTo>
                    <a:lnTo>
                      <a:pt x="1215" y="931"/>
                    </a:lnTo>
                    <a:lnTo>
                      <a:pt x="1199" y="929"/>
                    </a:lnTo>
                    <a:lnTo>
                      <a:pt x="1184" y="926"/>
                    </a:lnTo>
                    <a:lnTo>
                      <a:pt x="1168" y="926"/>
                    </a:lnTo>
                    <a:lnTo>
                      <a:pt x="1153" y="924"/>
                    </a:lnTo>
                    <a:lnTo>
                      <a:pt x="1114" y="915"/>
                    </a:lnTo>
                    <a:lnTo>
                      <a:pt x="1077" y="909"/>
                    </a:lnTo>
                    <a:lnTo>
                      <a:pt x="1038" y="900"/>
                    </a:lnTo>
                    <a:lnTo>
                      <a:pt x="1001" y="893"/>
                    </a:lnTo>
                    <a:lnTo>
                      <a:pt x="961" y="889"/>
                    </a:lnTo>
                    <a:lnTo>
                      <a:pt x="924" y="882"/>
                    </a:lnTo>
                    <a:lnTo>
                      <a:pt x="885" y="878"/>
                    </a:lnTo>
                    <a:lnTo>
                      <a:pt x="844" y="873"/>
                    </a:lnTo>
                    <a:lnTo>
                      <a:pt x="825" y="864"/>
                    </a:lnTo>
                    <a:lnTo>
                      <a:pt x="807" y="858"/>
                    </a:lnTo>
                    <a:lnTo>
                      <a:pt x="786" y="849"/>
                    </a:lnTo>
                    <a:lnTo>
                      <a:pt x="768" y="842"/>
                    </a:lnTo>
                    <a:lnTo>
                      <a:pt x="749" y="833"/>
                    </a:lnTo>
                    <a:lnTo>
                      <a:pt x="730" y="824"/>
                    </a:lnTo>
                    <a:lnTo>
                      <a:pt x="712" y="818"/>
                    </a:lnTo>
                    <a:lnTo>
                      <a:pt x="693" y="809"/>
                    </a:lnTo>
                    <a:lnTo>
                      <a:pt x="691" y="804"/>
                    </a:lnTo>
                    <a:lnTo>
                      <a:pt x="689" y="802"/>
                    </a:lnTo>
                    <a:lnTo>
                      <a:pt x="687" y="802"/>
                    </a:lnTo>
                    <a:lnTo>
                      <a:pt x="685" y="804"/>
                    </a:lnTo>
                    <a:lnTo>
                      <a:pt x="683" y="804"/>
                    </a:lnTo>
                    <a:lnTo>
                      <a:pt x="679" y="804"/>
                    </a:lnTo>
                    <a:lnTo>
                      <a:pt x="677" y="804"/>
                    </a:lnTo>
                    <a:lnTo>
                      <a:pt x="675" y="802"/>
                    </a:lnTo>
                    <a:lnTo>
                      <a:pt x="638" y="780"/>
                    </a:lnTo>
                    <a:lnTo>
                      <a:pt x="603" y="753"/>
                    </a:lnTo>
                    <a:lnTo>
                      <a:pt x="565" y="727"/>
                    </a:lnTo>
                    <a:lnTo>
                      <a:pt x="532" y="698"/>
                    </a:lnTo>
                    <a:lnTo>
                      <a:pt x="497" y="669"/>
                    </a:lnTo>
                    <a:lnTo>
                      <a:pt x="464" y="638"/>
                    </a:lnTo>
                    <a:lnTo>
                      <a:pt x="433" y="609"/>
                    </a:lnTo>
                    <a:lnTo>
                      <a:pt x="403" y="582"/>
                    </a:lnTo>
                    <a:lnTo>
                      <a:pt x="382" y="571"/>
                    </a:lnTo>
                    <a:lnTo>
                      <a:pt x="361" y="560"/>
                    </a:lnTo>
                    <a:lnTo>
                      <a:pt x="343" y="542"/>
                    </a:lnTo>
                    <a:lnTo>
                      <a:pt x="326" y="524"/>
                    </a:lnTo>
                    <a:lnTo>
                      <a:pt x="310" y="507"/>
                    </a:lnTo>
                    <a:lnTo>
                      <a:pt x="293" y="487"/>
                    </a:lnTo>
                    <a:lnTo>
                      <a:pt x="277" y="469"/>
                    </a:lnTo>
                    <a:lnTo>
                      <a:pt x="262" y="449"/>
                    </a:lnTo>
                    <a:lnTo>
                      <a:pt x="223" y="398"/>
                    </a:lnTo>
                    <a:lnTo>
                      <a:pt x="186" y="344"/>
                    </a:lnTo>
                    <a:lnTo>
                      <a:pt x="149" y="291"/>
                    </a:lnTo>
                    <a:lnTo>
                      <a:pt x="116" y="236"/>
                    </a:lnTo>
                    <a:lnTo>
                      <a:pt x="85" y="180"/>
                    </a:lnTo>
                    <a:lnTo>
                      <a:pt x="54" y="122"/>
                    </a:lnTo>
                    <a:lnTo>
                      <a:pt x="27" y="64"/>
                    </a:lnTo>
                    <a:lnTo>
                      <a:pt x="0" y="5"/>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5" name="Freeform 83">
                <a:extLst>
                  <a:ext uri="{FF2B5EF4-FFF2-40B4-BE49-F238E27FC236}">
                    <a16:creationId xmlns:a16="http://schemas.microsoft.com/office/drawing/2014/main" id="{5E699F78-A703-566A-E964-DD03FA3987C7}"/>
                  </a:ext>
                </a:extLst>
              </p:cNvPr>
              <p:cNvSpPr>
                <a:spLocks/>
              </p:cNvSpPr>
              <p:nvPr/>
            </p:nvSpPr>
            <p:spPr bwMode="auto">
              <a:xfrm>
                <a:off x="1825" y="346"/>
                <a:ext cx="1454" cy="348"/>
              </a:xfrm>
              <a:custGeom>
                <a:avLst/>
                <a:gdLst>
                  <a:gd name="T0" fmla="*/ 1454 w 1454"/>
                  <a:gd name="T1" fmla="*/ 326 h 348"/>
                  <a:gd name="T2" fmla="*/ 0 w 1454"/>
                  <a:gd name="T3" fmla="*/ 348 h 348"/>
                  <a:gd name="T4" fmla="*/ 0 w 1454"/>
                  <a:gd name="T5" fmla="*/ 348 h 348"/>
                  <a:gd name="T6" fmla="*/ 0 w 1454"/>
                  <a:gd name="T7" fmla="*/ 348 h 348"/>
                  <a:gd name="T8" fmla="*/ 0 w 1454"/>
                  <a:gd name="T9" fmla="*/ 348 h 348"/>
                  <a:gd name="T10" fmla="*/ 0 w 1454"/>
                  <a:gd name="T11" fmla="*/ 348 h 348"/>
                  <a:gd name="T12" fmla="*/ 0 w 1454"/>
                  <a:gd name="T13" fmla="*/ 348 h 348"/>
                  <a:gd name="T14" fmla="*/ 0 w 1454"/>
                  <a:gd name="T15" fmla="*/ 348 h 348"/>
                  <a:gd name="T16" fmla="*/ 0 w 1454"/>
                  <a:gd name="T17" fmla="*/ 348 h 348"/>
                  <a:gd name="T18" fmla="*/ 0 w 1454"/>
                  <a:gd name="T19" fmla="*/ 348 h 348"/>
                  <a:gd name="T20" fmla="*/ 75 w 1454"/>
                  <a:gd name="T21" fmla="*/ 288 h 348"/>
                  <a:gd name="T22" fmla="*/ 151 w 1454"/>
                  <a:gd name="T23" fmla="*/ 226 h 348"/>
                  <a:gd name="T24" fmla="*/ 188 w 1454"/>
                  <a:gd name="T25" fmla="*/ 197 h 348"/>
                  <a:gd name="T26" fmla="*/ 227 w 1454"/>
                  <a:gd name="T27" fmla="*/ 168 h 348"/>
                  <a:gd name="T28" fmla="*/ 266 w 1454"/>
                  <a:gd name="T29" fmla="*/ 142 h 348"/>
                  <a:gd name="T30" fmla="*/ 306 w 1454"/>
                  <a:gd name="T31" fmla="*/ 115 h 348"/>
                  <a:gd name="T32" fmla="*/ 347 w 1454"/>
                  <a:gd name="T33" fmla="*/ 91 h 348"/>
                  <a:gd name="T34" fmla="*/ 388 w 1454"/>
                  <a:gd name="T35" fmla="*/ 68 h 348"/>
                  <a:gd name="T36" fmla="*/ 429 w 1454"/>
                  <a:gd name="T37" fmla="*/ 51 h 348"/>
                  <a:gd name="T38" fmla="*/ 473 w 1454"/>
                  <a:gd name="T39" fmla="*/ 33 h 348"/>
                  <a:gd name="T40" fmla="*/ 518 w 1454"/>
                  <a:gd name="T41" fmla="*/ 20 h 348"/>
                  <a:gd name="T42" fmla="*/ 563 w 1454"/>
                  <a:gd name="T43" fmla="*/ 11 h 348"/>
                  <a:gd name="T44" fmla="*/ 609 w 1454"/>
                  <a:gd name="T45" fmla="*/ 4 h 348"/>
                  <a:gd name="T46" fmla="*/ 656 w 1454"/>
                  <a:gd name="T47" fmla="*/ 2 h 348"/>
                  <a:gd name="T48" fmla="*/ 700 w 1454"/>
                  <a:gd name="T49" fmla="*/ 0 h 348"/>
                  <a:gd name="T50" fmla="*/ 741 w 1454"/>
                  <a:gd name="T51" fmla="*/ 0 h 348"/>
                  <a:gd name="T52" fmla="*/ 784 w 1454"/>
                  <a:gd name="T53" fmla="*/ 2 h 348"/>
                  <a:gd name="T54" fmla="*/ 825 w 1454"/>
                  <a:gd name="T55" fmla="*/ 6 h 348"/>
                  <a:gd name="T56" fmla="*/ 869 w 1454"/>
                  <a:gd name="T57" fmla="*/ 11 h 348"/>
                  <a:gd name="T58" fmla="*/ 912 w 1454"/>
                  <a:gd name="T59" fmla="*/ 17 h 348"/>
                  <a:gd name="T60" fmla="*/ 955 w 1454"/>
                  <a:gd name="T61" fmla="*/ 24 h 348"/>
                  <a:gd name="T62" fmla="*/ 999 w 1454"/>
                  <a:gd name="T63" fmla="*/ 31 h 348"/>
                  <a:gd name="T64" fmla="*/ 1009 w 1454"/>
                  <a:gd name="T65" fmla="*/ 37 h 348"/>
                  <a:gd name="T66" fmla="*/ 1021 w 1454"/>
                  <a:gd name="T67" fmla="*/ 42 h 348"/>
                  <a:gd name="T68" fmla="*/ 1032 w 1454"/>
                  <a:gd name="T69" fmla="*/ 48 h 348"/>
                  <a:gd name="T70" fmla="*/ 1044 w 1454"/>
                  <a:gd name="T71" fmla="*/ 51 h 348"/>
                  <a:gd name="T72" fmla="*/ 1056 w 1454"/>
                  <a:gd name="T73" fmla="*/ 55 h 348"/>
                  <a:gd name="T74" fmla="*/ 1069 w 1454"/>
                  <a:gd name="T75" fmla="*/ 57 h 348"/>
                  <a:gd name="T76" fmla="*/ 1081 w 1454"/>
                  <a:gd name="T77" fmla="*/ 62 h 348"/>
                  <a:gd name="T78" fmla="*/ 1093 w 1454"/>
                  <a:gd name="T79" fmla="*/ 64 h 348"/>
                  <a:gd name="T80" fmla="*/ 1139 w 1454"/>
                  <a:gd name="T81" fmla="*/ 88 h 348"/>
                  <a:gd name="T82" fmla="*/ 1186 w 1454"/>
                  <a:gd name="T83" fmla="*/ 115 h 348"/>
                  <a:gd name="T84" fmla="*/ 1234 w 1454"/>
                  <a:gd name="T85" fmla="*/ 142 h 348"/>
                  <a:gd name="T86" fmla="*/ 1281 w 1454"/>
                  <a:gd name="T87" fmla="*/ 171 h 348"/>
                  <a:gd name="T88" fmla="*/ 1327 w 1454"/>
                  <a:gd name="T89" fmla="*/ 202 h 348"/>
                  <a:gd name="T90" fmla="*/ 1368 w 1454"/>
                  <a:gd name="T91" fmla="*/ 237 h 348"/>
                  <a:gd name="T92" fmla="*/ 1388 w 1454"/>
                  <a:gd name="T93" fmla="*/ 255 h 348"/>
                  <a:gd name="T94" fmla="*/ 1407 w 1454"/>
                  <a:gd name="T95" fmla="*/ 275 h 348"/>
                  <a:gd name="T96" fmla="*/ 1426 w 1454"/>
                  <a:gd name="T97" fmla="*/ 297 h 348"/>
                  <a:gd name="T98" fmla="*/ 1442 w 1454"/>
                  <a:gd name="T99" fmla="*/ 319 h 348"/>
                  <a:gd name="T100" fmla="*/ 1444 w 1454"/>
                  <a:gd name="T101" fmla="*/ 319 h 348"/>
                  <a:gd name="T102" fmla="*/ 1446 w 1454"/>
                  <a:gd name="T103" fmla="*/ 322 h 348"/>
                  <a:gd name="T104" fmla="*/ 1446 w 1454"/>
                  <a:gd name="T105" fmla="*/ 322 h 348"/>
                  <a:gd name="T106" fmla="*/ 1448 w 1454"/>
                  <a:gd name="T107" fmla="*/ 322 h 348"/>
                  <a:gd name="T108" fmla="*/ 1450 w 1454"/>
                  <a:gd name="T109" fmla="*/ 324 h 348"/>
                  <a:gd name="T110" fmla="*/ 1450 w 1454"/>
                  <a:gd name="T111" fmla="*/ 324 h 348"/>
                  <a:gd name="T112" fmla="*/ 1452 w 1454"/>
                  <a:gd name="T113" fmla="*/ 326 h 348"/>
                  <a:gd name="T114" fmla="*/ 1454 w 1454"/>
                  <a:gd name="T115" fmla="*/ 326 h 3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4"/>
                  <a:gd name="T175" fmla="*/ 0 h 348"/>
                  <a:gd name="T176" fmla="*/ 1454 w 1454"/>
                  <a:gd name="T177" fmla="*/ 348 h 3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4" h="348">
                    <a:moveTo>
                      <a:pt x="1454" y="326"/>
                    </a:moveTo>
                    <a:lnTo>
                      <a:pt x="0" y="348"/>
                    </a:lnTo>
                    <a:lnTo>
                      <a:pt x="75" y="288"/>
                    </a:lnTo>
                    <a:lnTo>
                      <a:pt x="151" y="226"/>
                    </a:lnTo>
                    <a:lnTo>
                      <a:pt x="188" y="197"/>
                    </a:lnTo>
                    <a:lnTo>
                      <a:pt x="227" y="168"/>
                    </a:lnTo>
                    <a:lnTo>
                      <a:pt x="266" y="142"/>
                    </a:lnTo>
                    <a:lnTo>
                      <a:pt x="306" y="115"/>
                    </a:lnTo>
                    <a:lnTo>
                      <a:pt x="347" y="91"/>
                    </a:lnTo>
                    <a:lnTo>
                      <a:pt x="388" y="68"/>
                    </a:lnTo>
                    <a:lnTo>
                      <a:pt x="429" y="51"/>
                    </a:lnTo>
                    <a:lnTo>
                      <a:pt x="473" y="33"/>
                    </a:lnTo>
                    <a:lnTo>
                      <a:pt x="518" y="20"/>
                    </a:lnTo>
                    <a:lnTo>
                      <a:pt x="563" y="11"/>
                    </a:lnTo>
                    <a:lnTo>
                      <a:pt x="609" y="4"/>
                    </a:lnTo>
                    <a:lnTo>
                      <a:pt x="656" y="2"/>
                    </a:lnTo>
                    <a:lnTo>
                      <a:pt x="700" y="0"/>
                    </a:lnTo>
                    <a:lnTo>
                      <a:pt x="741" y="0"/>
                    </a:lnTo>
                    <a:lnTo>
                      <a:pt x="784" y="2"/>
                    </a:lnTo>
                    <a:lnTo>
                      <a:pt x="825" y="6"/>
                    </a:lnTo>
                    <a:lnTo>
                      <a:pt x="869" y="11"/>
                    </a:lnTo>
                    <a:lnTo>
                      <a:pt x="912" y="17"/>
                    </a:lnTo>
                    <a:lnTo>
                      <a:pt x="955" y="24"/>
                    </a:lnTo>
                    <a:lnTo>
                      <a:pt x="999" y="31"/>
                    </a:lnTo>
                    <a:lnTo>
                      <a:pt x="1009" y="37"/>
                    </a:lnTo>
                    <a:lnTo>
                      <a:pt x="1021" y="42"/>
                    </a:lnTo>
                    <a:lnTo>
                      <a:pt x="1032" y="48"/>
                    </a:lnTo>
                    <a:lnTo>
                      <a:pt x="1044" y="51"/>
                    </a:lnTo>
                    <a:lnTo>
                      <a:pt x="1056" y="55"/>
                    </a:lnTo>
                    <a:lnTo>
                      <a:pt x="1069" y="57"/>
                    </a:lnTo>
                    <a:lnTo>
                      <a:pt x="1081" y="62"/>
                    </a:lnTo>
                    <a:lnTo>
                      <a:pt x="1093" y="64"/>
                    </a:lnTo>
                    <a:lnTo>
                      <a:pt x="1139" y="88"/>
                    </a:lnTo>
                    <a:lnTo>
                      <a:pt x="1186" y="115"/>
                    </a:lnTo>
                    <a:lnTo>
                      <a:pt x="1234" y="142"/>
                    </a:lnTo>
                    <a:lnTo>
                      <a:pt x="1281" y="171"/>
                    </a:lnTo>
                    <a:lnTo>
                      <a:pt x="1327" y="202"/>
                    </a:lnTo>
                    <a:lnTo>
                      <a:pt x="1368" y="237"/>
                    </a:lnTo>
                    <a:lnTo>
                      <a:pt x="1388" y="255"/>
                    </a:lnTo>
                    <a:lnTo>
                      <a:pt x="1407" y="275"/>
                    </a:lnTo>
                    <a:lnTo>
                      <a:pt x="1426" y="297"/>
                    </a:lnTo>
                    <a:lnTo>
                      <a:pt x="1442" y="319"/>
                    </a:lnTo>
                    <a:lnTo>
                      <a:pt x="1444" y="319"/>
                    </a:lnTo>
                    <a:lnTo>
                      <a:pt x="1446" y="322"/>
                    </a:lnTo>
                    <a:lnTo>
                      <a:pt x="1448" y="322"/>
                    </a:lnTo>
                    <a:lnTo>
                      <a:pt x="1450" y="324"/>
                    </a:lnTo>
                    <a:lnTo>
                      <a:pt x="1452" y="326"/>
                    </a:lnTo>
                    <a:lnTo>
                      <a:pt x="1454" y="3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6" name="Freeform 84">
                <a:extLst>
                  <a:ext uri="{FF2B5EF4-FFF2-40B4-BE49-F238E27FC236}">
                    <a16:creationId xmlns:a16="http://schemas.microsoft.com/office/drawing/2014/main" id="{1C75F30C-C388-FC60-E517-D1BAD30C1697}"/>
                  </a:ext>
                </a:extLst>
              </p:cNvPr>
              <p:cNvSpPr>
                <a:spLocks/>
              </p:cNvSpPr>
              <p:nvPr/>
            </p:nvSpPr>
            <p:spPr bwMode="auto">
              <a:xfrm>
                <a:off x="1741" y="672"/>
                <a:ext cx="1617" cy="122"/>
              </a:xfrm>
              <a:custGeom>
                <a:avLst/>
                <a:gdLst>
                  <a:gd name="T0" fmla="*/ 84 w 1617"/>
                  <a:gd name="T1" fmla="*/ 22 h 122"/>
                  <a:gd name="T2" fmla="*/ 1538 w 1617"/>
                  <a:gd name="T3" fmla="*/ 0 h 122"/>
                  <a:gd name="T4" fmla="*/ 1551 w 1617"/>
                  <a:gd name="T5" fmla="*/ 9 h 122"/>
                  <a:gd name="T6" fmla="*/ 1561 w 1617"/>
                  <a:gd name="T7" fmla="*/ 20 h 122"/>
                  <a:gd name="T8" fmla="*/ 1571 w 1617"/>
                  <a:gd name="T9" fmla="*/ 31 h 122"/>
                  <a:gd name="T10" fmla="*/ 1582 w 1617"/>
                  <a:gd name="T11" fmla="*/ 42 h 122"/>
                  <a:gd name="T12" fmla="*/ 1592 w 1617"/>
                  <a:gd name="T13" fmla="*/ 56 h 122"/>
                  <a:gd name="T14" fmla="*/ 1600 w 1617"/>
                  <a:gd name="T15" fmla="*/ 69 h 122"/>
                  <a:gd name="T16" fmla="*/ 1609 w 1617"/>
                  <a:gd name="T17" fmla="*/ 82 h 122"/>
                  <a:gd name="T18" fmla="*/ 1617 w 1617"/>
                  <a:gd name="T19" fmla="*/ 96 h 122"/>
                  <a:gd name="T20" fmla="*/ 371 w 1617"/>
                  <a:gd name="T21" fmla="*/ 116 h 122"/>
                  <a:gd name="T22" fmla="*/ 352 w 1617"/>
                  <a:gd name="T23" fmla="*/ 111 h 122"/>
                  <a:gd name="T24" fmla="*/ 334 w 1617"/>
                  <a:gd name="T25" fmla="*/ 107 h 122"/>
                  <a:gd name="T26" fmla="*/ 313 w 1617"/>
                  <a:gd name="T27" fmla="*/ 102 h 122"/>
                  <a:gd name="T28" fmla="*/ 295 w 1617"/>
                  <a:gd name="T29" fmla="*/ 100 h 122"/>
                  <a:gd name="T30" fmla="*/ 274 w 1617"/>
                  <a:gd name="T31" fmla="*/ 100 h 122"/>
                  <a:gd name="T32" fmla="*/ 256 w 1617"/>
                  <a:gd name="T33" fmla="*/ 100 h 122"/>
                  <a:gd name="T34" fmla="*/ 235 w 1617"/>
                  <a:gd name="T35" fmla="*/ 102 h 122"/>
                  <a:gd name="T36" fmla="*/ 214 w 1617"/>
                  <a:gd name="T37" fmla="*/ 107 h 122"/>
                  <a:gd name="T38" fmla="*/ 204 w 1617"/>
                  <a:gd name="T39" fmla="*/ 107 h 122"/>
                  <a:gd name="T40" fmla="*/ 192 w 1617"/>
                  <a:gd name="T41" fmla="*/ 109 h 122"/>
                  <a:gd name="T42" fmla="*/ 181 w 1617"/>
                  <a:gd name="T43" fmla="*/ 109 h 122"/>
                  <a:gd name="T44" fmla="*/ 171 w 1617"/>
                  <a:gd name="T45" fmla="*/ 111 h 122"/>
                  <a:gd name="T46" fmla="*/ 161 w 1617"/>
                  <a:gd name="T47" fmla="*/ 113 h 122"/>
                  <a:gd name="T48" fmla="*/ 150 w 1617"/>
                  <a:gd name="T49" fmla="*/ 113 h 122"/>
                  <a:gd name="T50" fmla="*/ 140 w 1617"/>
                  <a:gd name="T51" fmla="*/ 116 h 122"/>
                  <a:gd name="T52" fmla="*/ 130 w 1617"/>
                  <a:gd name="T53" fmla="*/ 120 h 122"/>
                  <a:gd name="T54" fmla="*/ 0 w 1617"/>
                  <a:gd name="T55" fmla="*/ 122 h 122"/>
                  <a:gd name="T56" fmla="*/ 12 w 1617"/>
                  <a:gd name="T57" fmla="*/ 109 h 122"/>
                  <a:gd name="T58" fmla="*/ 22 w 1617"/>
                  <a:gd name="T59" fmla="*/ 98 h 122"/>
                  <a:gd name="T60" fmla="*/ 35 w 1617"/>
                  <a:gd name="T61" fmla="*/ 87 h 122"/>
                  <a:gd name="T62" fmla="*/ 45 w 1617"/>
                  <a:gd name="T63" fmla="*/ 76 h 122"/>
                  <a:gd name="T64" fmla="*/ 58 w 1617"/>
                  <a:gd name="T65" fmla="*/ 65 h 122"/>
                  <a:gd name="T66" fmla="*/ 68 w 1617"/>
                  <a:gd name="T67" fmla="*/ 51 h 122"/>
                  <a:gd name="T68" fmla="*/ 76 w 1617"/>
                  <a:gd name="T69" fmla="*/ 38 h 122"/>
                  <a:gd name="T70" fmla="*/ 84 w 1617"/>
                  <a:gd name="T71" fmla="*/ 22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7"/>
                  <a:gd name="T109" fmla="*/ 0 h 122"/>
                  <a:gd name="T110" fmla="*/ 1617 w 161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7" h="122">
                    <a:moveTo>
                      <a:pt x="84" y="22"/>
                    </a:moveTo>
                    <a:lnTo>
                      <a:pt x="1538" y="0"/>
                    </a:lnTo>
                    <a:lnTo>
                      <a:pt x="1551" y="9"/>
                    </a:lnTo>
                    <a:lnTo>
                      <a:pt x="1561" y="20"/>
                    </a:lnTo>
                    <a:lnTo>
                      <a:pt x="1571" y="31"/>
                    </a:lnTo>
                    <a:lnTo>
                      <a:pt x="1582" y="42"/>
                    </a:lnTo>
                    <a:lnTo>
                      <a:pt x="1592" y="56"/>
                    </a:lnTo>
                    <a:lnTo>
                      <a:pt x="1600" y="69"/>
                    </a:lnTo>
                    <a:lnTo>
                      <a:pt x="1609" y="82"/>
                    </a:lnTo>
                    <a:lnTo>
                      <a:pt x="1617" y="96"/>
                    </a:lnTo>
                    <a:lnTo>
                      <a:pt x="371" y="116"/>
                    </a:lnTo>
                    <a:lnTo>
                      <a:pt x="352" y="111"/>
                    </a:lnTo>
                    <a:lnTo>
                      <a:pt x="334" y="107"/>
                    </a:lnTo>
                    <a:lnTo>
                      <a:pt x="313" y="102"/>
                    </a:lnTo>
                    <a:lnTo>
                      <a:pt x="295" y="100"/>
                    </a:lnTo>
                    <a:lnTo>
                      <a:pt x="274" y="100"/>
                    </a:lnTo>
                    <a:lnTo>
                      <a:pt x="256" y="100"/>
                    </a:lnTo>
                    <a:lnTo>
                      <a:pt x="235" y="102"/>
                    </a:lnTo>
                    <a:lnTo>
                      <a:pt x="214" y="107"/>
                    </a:lnTo>
                    <a:lnTo>
                      <a:pt x="204" y="107"/>
                    </a:lnTo>
                    <a:lnTo>
                      <a:pt x="192" y="109"/>
                    </a:lnTo>
                    <a:lnTo>
                      <a:pt x="181" y="109"/>
                    </a:lnTo>
                    <a:lnTo>
                      <a:pt x="171" y="111"/>
                    </a:lnTo>
                    <a:lnTo>
                      <a:pt x="161" y="113"/>
                    </a:lnTo>
                    <a:lnTo>
                      <a:pt x="150" y="113"/>
                    </a:lnTo>
                    <a:lnTo>
                      <a:pt x="140" y="116"/>
                    </a:lnTo>
                    <a:lnTo>
                      <a:pt x="130" y="120"/>
                    </a:lnTo>
                    <a:lnTo>
                      <a:pt x="0" y="122"/>
                    </a:lnTo>
                    <a:lnTo>
                      <a:pt x="12" y="109"/>
                    </a:lnTo>
                    <a:lnTo>
                      <a:pt x="22" y="98"/>
                    </a:lnTo>
                    <a:lnTo>
                      <a:pt x="35" y="87"/>
                    </a:lnTo>
                    <a:lnTo>
                      <a:pt x="45" y="76"/>
                    </a:lnTo>
                    <a:lnTo>
                      <a:pt x="58" y="65"/>
                    </a:lnTo>
                    <a:lnTo>
                      <a:pt x="68" y="51"/>
                    </a:lnTo>
                    <a:lnTo>
                      <a:pt x="76" y="38"/>
                    </a:lnTo>
                    <a:lnTo>
                      <a:pt x="84" y="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7" name="Freeform 85">
                <a:extLst>
                  <a:ext uri="{FF2B5EF4-FFF2-40B4-BE49-F238E27FC236}">
                    <a16:creationId xmlns:a16="http://schemas.microsoft.com/office/drawing/2014/main" id="{83D4E0A1-5B54-0309-B7EB-854F1B7DC8C9}"/>
                  </a:ext>
                </a:extLst>
              </p:cNvPr>
              <p:cNvSpPr>
                <a:spLocks noEditPoints="1"/>
              </p:cNvSpPr>
              <p:nvPr/>
            </p:nvSpPr>
            <p:spPr bwMode="auto">
              <a:xfrm>
                <a:off x="1708" y="768"/>
                <a:ext cx="1708" cy="113"/>
              </a:xfrm>
              <a:custGeom>
                <a:avLst/>
                <a:gdLst>
                  <a:gd name="T0" fmla="*/ 33 w 1708"/>
                  <a:gd name="T1" fmla="*/ 26 h 113"/>
                  <a:gd name="T2" fmla="*/ 163 w 1708"/>
                  <a:gd name="T3" fmla="*/ 24 h 113"/>
                  <a:gd name="T4" fmla="*/ 142 w 1708"/>
                  <a:gd name="T5" fmla="*/ 29 h 113"/>
                  <a:gd name="T6" fmla="*/ 124 w 1708"/>
                  <a:gd name="T7" fmla="*/ 35 h 113"/>
                  <a:gd name="T8" fmla="*/ 103 w 1708"/>
                  <a:gd name="T9" fmla="*/ 42 h 113"/>
                  <a:gd name="T10" fmla="*/ 82 w 1708"/>
                  <a:gd name="T11" fmla="*/ 48 h 113"/>
                  <a:gd name="T12" fmla="*/ 62 w 1708"/>
                  <a:gd name="T13" fmla="*/ 55 h 113"/>
                  <a:gd name="T14" fmla="*/ 41 w 1708"/>
                  <a:gd name="T15" fmla="*/ 62 h 113"/>
                  <a:gd name="T16" fmla="*/ 20 w 1708"/>
                  <a:gd name="T17" fmla="*/ 66 h 113"/>
                  <a:gd name="T18" fmla="*/ 0 w 1708"/>
                  <a:gd name="T19" fmla="*/ 71 h 113"/>
                  <a:gd name="T20" fmla="*/ 4 w 1708"/>
                  <a:gd name="T21" fmla="*/ 64 h 113"/>
                  <a:gd name="T22" fmla="*/ 6 w 1708"/>
                  <a:gd name="T23" fmla="*/ 57 h 113"/>
                  <a:gd name="T24" fmla="*/ 10 w 1708"/>
                  <a:gd name="T25" fmla="*/ 51 h 113"/>
                  <a:gd name="T26" fmla="*/ 14 w 1708"/>
                  <a:gd name="T27" fmla="*/ 46 h 113"/>
                  <a:gd name="T28" fmla="*/ 18 w 1708"/>
                  <a:gd name="T29" fmla="*/ 40 h 113"/>
                  <a:gd name="T30" fmla="*/ 25 w 1708"/>
                  <a:gd name="T31" fmla="*/ 35 h 113"/>
                  <a:gd name="T32" fmla="*/ 29 w 1708"/>
                  <a:gd name="T33" fmla="*/ 31 h 113"/>
                  <a:gd name="T34" fmla="*/ 33 w 1708"/>
                  <a:gd name="T35" fmla="*/ 26 h 113"/>
                  <a:gd name="T36" fmla="*/ 404 w 1708"/>
                  <a:gd name="T37" fmla="*/ 20 h 113"/>
                  <a:gd name="T38" fmla="*/ 1650 w 1708"/>
                  <a:gd name="T39" fmla="*/ 0 h 113"/>
                  <a:gd name="T40" fmla="*/ 1658 w 1708"/>
                  <a:gd name="T41" fmla="*/ 13 h 113"/>
                  <a:gd name="T42" fmla="*/ 1664 w 1708"/>
                  <a:gd name="T43" fmla="*/ 24 h 113"/>
                  <a:gd name="T44" fmla="*/ 1670 w 1708"/>
                  <a:gd name="T45" fmla="*/ 35 h 113"/>
                  <a:gd name="T46" fmla="*/ 1677 w 1708"/>
                  <a:gd name="T47" fmla="*/ 48 h 113"/>
                  <a:gd name="T48" fmla="*/ 1685 w 1708"/>
                  <a:gd name="T49" fmla="*/ 60 h 113"/>
                  <a:gd name="T50" fmla="*/ 1691 w 1708"/>
                  <a:gd name="T51" fmla="*/ 73 h 113"/>
                  <a:gd name="T52" fmla="*/ 1699 w 1708"/>
                  <a:gd name="T53" fmla="*/ 84 h 113"/>
                  <a:gd name="T54" fmla="*/ 1708 w 1708"/>
                  <a:gd name="T55" fmla="*/ 95 h 113"/>
                  <a:gd name="T56" fmla="*/ 581 w 1708"/>
                  <a:gd name="T57" fmla="*/ 113 h 113"/>
                  <a:gd name="T58" fmla="*/ 575 w 1708"/>
                  <a:gd name="T59" fmla="*/ 108 h 113"/>
                  <a:gd name="T60" fmla="*/ 567 w 1708"/>
                  <a:gd name="T61" fmla="*/ 104 h 113"/>
                  <a:gd name="T62" fmla="*/ 561 w 1708"/>
                  <a:gd name="T63" fmla="*/ 100 h 113"/>
                  <a:gd name="T64" fmla="*/ 553 w 1708"/>
                  <a:gd name="T65" fmla="*/ 95 h 113"/>
                  <a:gd name="T66" fmla="*/ 546 w 1708"/>
                  <a:gd name="T67" fmla="*/ 91 h 113"/>
                  <a:gd name="T68" fmla="*/ 540 w 1708"/>
                  <a:gd name="T69" fmla="*/ 86 h 113"/>
                  <a:gd name="T70" fmla="*/ 534 w 1708"/>
                  <a:gd name="T71" fmla="*/ 80 h 113"/>
                  <a:gd name="T72" fmla="*/ 526 w 1708"/>
                  <a:gd name="T73" fmla="*/ 75 h 113"/>
                  <a:gd name="T74" fmla="*/ 511 w 1708"/>
                  <a:gd name="T75" fmla="*/ 66 h 113"/>
                  <a:gd name="T76" fmla="*/ 497 w 1708"/>
                  <a:gd name="T77" fmla="*/ 60 h 113"/>
                  <a:gd name="T78" fmla="*/ 482 w 1708"/>
                  <a:gd name="T79" fmla="*/ 51 h 113"/>
                  <a:gd name="T80" fmla="*/ 466 w 1708"/>
                  <a:gd name="T81" fmla="*/ 44 h 113"/>
                  <a:gd name="T82" fmla="*/ 451 w 1708"/>
                  <a:gd name="T83" fmla="*/ 37 h 113"/>
                  <a:gd name="T84" fmla="*/ 435 w 1708"/>
                  <a:gd name="T85" fmla="*/ 31 h 113"/>
                  <a:gd name="T86" fmla="*/ 418 w 1708"/>
                  <a:gd name="T87" fmla="*/ 24 h 113"/>
                  <a:gd name="T88" fmla="*/ 404 w 1708"/>
                  <a:gd name="T89" fmla="*/ 2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8"/>
                  <a:gd name="T136" fmla="*/ 0 h 113"/>
                  <a:gd name="T137" fmla="*/ 1708 w 1708"/>
                  <a:gd name="T138" fmla="*/ 113 h 1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8" h="113">
                    <a:moveTo>
                      <a:pt x="33" y="26"/>
                    </a:moveTo>
                    <a:lnTo>
                      <a:pt x="163" y="24"/>
                    </a:lnTo>
                    <a:lnTo>
                      <a:pt x="142" y="29"/>
                    </a:lnTo>
                    <a:lnTo>
                      <a:pt x="124" y="35"/>
                    </a:lnTo>
                    <a:lnTo>
                      <a:pt x="103" y="42"/>
                    </a:lnTo>
                    <a:lnTo>
                      <a:pt x="82" y="48"/>
                    </a:lnTo>
                    <a:lnTo>
                      <a:pt x="62" y="55"/>
                    </a:lnTo>
                    <a:lnTo>
                      <a:pt x="41" y="62"/>
                    </a:lnTo>
                    <a:lnTo>
                      <a:pt x="20" y="66"/>
                    </a:lnTo>
                    <a:lnTo>
                      <a:pt x="0" y="71"/>
                    </a:lnTo>
                    <a:lnTo>
                      <a:pt x="4" y="64"/>
                    </a:lnTo>
                    <a:lnTo>
                      <a:pt x="6" y="57"/>
                    </a:lnTo>
                    <a:lnTo>
                      <a:pt x="10" y="51"/>
                    </a:lnTo>
                    <a:lnTo>
                      <a:pt x="14" y="46"/>
                    </a:lnTo>
                    <a:lnTo>
                      <a:pt x="18" y="40"/>
                    </a:lnTo>
                    <a:lnTo>
                      <a:pt x="25" y="35"/>
                    </a:lnTo>
                    <a:lnTo>
                      <a:pt x="29" y="31"/>
                    </a:lnTo>
                    <a:lnTo>
                      <a:pt x="33" y="26"/>
                    </a:lnTo>
                    <a:close/>
                    <a:moveTo>
                      <a:pt x="404" y="20"/>
                    </a:moveTo>
                    <a:lnTo>
                      <a:pt x="1650" y="0"/>
                    </a:lnTo>
                    <a:lnTo>
                      <a:pt x="1658" y="13"/>
                    </a:lnTo>
                    <a:lnTo>
                      <a:pt x="1664" y="24"/>
                    </a:lnTo>
                    <a:lnTo>
                      <a:pt x="1670" y="35"/>
                    </a:lnTo>
                    <a:lnTo>
                      <a:pt x="1677" y="48"/>
                    </a:lnTo>
                    <a:lnTo>
                      <a:pt x="1685" y="60"/>
                    </a:lnTo>
                    <a:lnTo>
                      <a:pt x="1691" y="73"/>
                    </a:lnTo>
                    <a:lnTo>
                      <a:pt x="1699" y="84"/>
                    </a:lnTo>
                    <a:lnTo>
                      <a:pt x="1708" y="95"/>
                    </a:lnTo>
                    <a:lnTo>
                      <a:pt x="581" y="113"/>
                    </a:lnTo>
                    <a:lnTo>
                      <a:pt x="575" y="108"/>
                    </a:lnTo>
                    <a:lnTo>
                      <a:pt x="567" y="104"/>
                    </a:lnTo>
                    <a:lnTo>
                      <a:pt x="561" y="100"/>
                    </a:lnTo>
                    <a:lnTo>
                      <a:pt x="553" y="95"/>
                    </a:lnTo>
                    <a:lnTo>
                      <a:pt x="546" y="91"/>
                    </a:lnTo>
                    <a:lnTo>
                      <a:pt x="540" y="86"/>
                    </a:lnTo>
                    <a:lnTo>
                      <a:pt x="534" y="80"/>
                    </a:lnTo>
                    <a:lnTo>
                      <a:pt x="526" y="75"/>
                    </a:lnTo>
                    <a:lnTo>
                      <a:pt x="511" y="66"/>
                    </a:lnTo>
                    <a:lnTo>
                      <a:pt x="497" y="60"/>
                    </a:lnTo>
                    <a:lnTo>
                      <a:pt x="482" y="51"/>
                    </a:lnTo>
                    <a:lnTo>
                      <a:pt x="466" y="44"/>
                    </a:lnTo>
                    <a:lnTo>
                      <a:pt x="451" y="37"/>
                    </a:lnTo>
                    <a:lnTo>
                      <a:pt x="435" y="31"/>
                    </a:lnTo>
                    <a:lnTo>
                      <a:pt x="418" y="24"/>
                    </a:lnTo>
                    <a:lnTo>
                      <a:pt x="404" y="2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8" name="Freeform 86">
                <a:extLst>
                  <a:ext uri="{FF2B5EF4-FFF2-40B4-BE49-F238E27FC236}">
                    <a16:creationId xmlns:a16="http://schemas.microsoft.com/office/drawing/2014/main" id="{93089203-1166-BFA1-6F69-D51830447E88}"/>
                  </a:ext>
                </a:extLst>
              </p:cNvPr>
              <p:cNvSpPr>
                <a:spLocks/>
              </p:cNvSpPr>
              <p:nvPr/>
            </p:nvSpPr>
            <p:spPr bwMode="auto">
              <a:xfrm>
                <a:off x="2289" y="863"/>
                <a:ext cx="1174" cy="113"/>
              </a:xfrm>
              <a:custGeom>
                <a:avLst/>
                <a:gdLst>
                  <a:gd name="T0" fmla="*/ 0 w 1174"/>
                  <a:gd name="T1" fmla="*/ 18 h 113"/>
                  <a:gd name="T2" fmla="*/ 1127 w 1174"/>
                  <a:gd name="T3" fmla="*/ 0 h 113"/>
                  <a:gd name="T4" fmla="*/ 1127 w 1174"/>
                  <a:gd name="T5" fmla="*/ 2 h 113"/>
                  <a:gd name="T6" fmla="*/ 1127 w 1174"/>
                  <a:gd name="T7" fmla="*/ 2 h 113"/>
                  <a:gd name="T8" fmla="*/ 1129 w 1174"/>
                  <a:gd name="T9" fmla="*/ 5 h 113"/>
                  <a:gd name="T10" fmla="*/ 1129 w 1174"/>
                  <a:gd name="T11" fmla="*/ 5 h 113"/>
                  <a:gd name="T12" fmla="*/ 1129 w 1174"/>
                  <a:gd name="T13" fmla="*/ 7 h 113"/>
                  <a:gd name="T14" fmla="*/ 1131 w 1174"/>
                  <a:gd name="T15" fmla="*/ 7 h 113"/>
                  <a:gd name="T16" fmla="*/ 1131 w 1174"/>
                  <a:gd name="T17" fmla="*/ 9 h 113"/>
                  <a:gd name="T18" fmla="*/ 1131 w 1174"/>
                  <a:gd name="T19" fmla="*/ 9 h 113"/>
                  <a:gd name="T20" fmla="*/ 1137 w 1174"/>
                  <a:gd name="T21" fmla="*/ 20 h 113"/>
                  <a:gd name="T22" fmla="*/ 1143 w 1174"/>
                  <a:gd name="T23" fmla="*/ 31 h 113"/>
                  <a:gd name="T24" fmla="*/ 1147 w 1174"/>
                  <a:gd name="T25" fmla="*/ 42 h 113"/>
                  <a:gd name="T26" fmla="*/ 1153 w 1174"/>
                  <a:gd name="T27" fmla="*/ 53 h 113"/>
                  <a:gd name="T28" fmla="*/ 1157 w 1174"/>
                  <a:gd name="T29" fmla="*/ 65 h 113"/>
                  <a:gd name="T30" fmla="*/ 1164 w 1174"/>
                  <a:gd name="T31" fmla="*/ 76 h 113"/>
                  <a:gd name="T32" fmla="*/ 1168 w 1174"/>
                  <a:gd name="T33" fmla="*/ 87 h 113"/>
                  <a:gd name="T34" fmla="*/ 1174 w 1174"/>
                  <a:gd name="T35" fmla="*/ 98 h 113"/>
                  <a:gd name="T36" fmla="*/ 141 w 1174"/>
                  <a:gd name="T37" fmla="*/ 113 h 113"/>
                  <a:gd name="T38" fmla="*/ 141 w 1174"/>
                  <a:gd name="T39" fmla="*/ 113 h 113"/>
                  <a:gd name="T40" fmla="*/ 141 w 1174"/>
                  <a:gd name="T41" fmla="*/ 113 h 113"/>
                  <a:gd name="T42" fmla="*/ 141 w 1174"/>
                  <a:gd name="T43" fmla="*/ 111 h 113"/>
                  <a:gd name="T44" fmla="*/ 139 w 1174"/>
                  <a:gd name="T45" fmla="*/ 111 h 113"/>
                  <a:gd name="T46" fmla="*/ 139 w 1174"/>
                  <a:gd name="T47" fmla="*/ 111 h 113"/>
                  <a:gd name="T48" fmla="*/ 139 w 1174"/>
                  <a:gd name="T49" fmla="*/ 111 h 113"/>
                  <a:gd name="T50" fmla="*/ 139 w 1174"/>
                  <a:gd name="T51" fmla="*/ 111 h 113"/>
                  <a:gd name="T52" fmla="*/ 139 w 1174"/>
                  <a:gd name="T53" fmla="*/ 111 h 113"/>
                  <a:gd name="T54" fmla="*/ 122 w 1174"/>
                  <a:gd name="T55" fmla="*/ 96 h 113"/>
                  <a:gd name="T56" fmla="*/ 106 w 1174"/>
                  <a:gd name="T57" fmla="*/ 82 h 113"/>
                  <a:gd name="T58" fmla="*/ 89 w 1174"/>
                  <a:gd name="T59" fmla="*/ 69 h 113"/>
                  <a:gd name="T60" fmla="*/ 73 w 1174"/>
                  <a:gd name="T61" fmla="*/ 58 h 113"/>
                  <a:gd name="T62" fmla="*/ 54 w 1174"/>
                  <a:gd name="T63" fmla="*/ 49 h 113"/>
                  <a:gd name="T64" fmla="*/ 35 w 1174"/>
                  <a:gd name="T65" fmla="*/ 38 h 113"/>
                  <a:gd name="T66" fmla="*/ 19 w 1174"/>
                  <a:gd name="T67" fmla="*/ 29 h 113"/>
                  <a:gd name="T68" fmla="*/ 0 w 1174"/>
                  <a:gd name="T69" fmla="*/ 18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13"/>
                  <a:gd name="T107" fmla="*/ 1174 w 1174"/>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13">
                    <a:moveTo>
                      <a:pt x="0" y="18"/>
                    </a:moveTo>
                    <a:lnTo>
                      <a:pt x="1127" y="0"/>
                    </a:lnTo>
                    <a:lnTo>
                      <a:pt x="1127" y="2"/>
                    </a:lnTo>
                    <a:lnTo>
                      <a:pt x="1129" y="5"/>
                    </a:lnTo>
                    <a:lnTo>
                      <a:pt x="1129" y="7"/>
                    </a:lnTo>
                    <a:lnTo>
                      <a:pt x="1131" y="7"/>
                    </a:lnTo>
                    <a:lnTo>
                      <a:pt x="1131" y="9"/>
                    </a:lnTo>
                    <a:lnTo>
                      <a:pt x="1137" y="20"/>
                    </a:lnTo>
                    <a:lnTo>
                      <a:pt x="1143" y="31"/>
                    </a:lnTo>
                    <a:lnTo>
                      <a:pt x="1147" y="42"/>
                    </a:lnTo>
                    <a:lnTo>
                      <a:pt x="1153" y="53"/>
                    </a:lnTo>
                    <a:lnTo>
                      <a:pt x="1157" y="65"/>
                    </a:lnTo>
                    <a:lnTo>
                      <a:pt x="1164" y="76"/>
                    </a:lnTo>
                    <a:lnTo>
                      <a:pt x="1168" y="87"/>
                    </a:lnTo>
                    <a:lnTo>
                      <a:pt x="1174" y="98"/>
                    </a:lnTo>
                    <a:lnTo>
                      <a:pt x="141" y="113"/>
                    </a:lnTo>
                    <a:lnTo>
                      <a:pt x="141" y="111"/>
                    </a:lnTo>
                    <a:lnTo>
                      <a:pt x="139" y="111"/>
                    </a:lnTo>
                    <a:lnTo>
                      <a:pt x="122" y="96"/>
                    </a:lnTo>
                    <a:lnTo>
                      <a:pt x="106" y="82"/>
                    </a:lnTo>
                    <a:lnTo>
                      <a:pt x="89" y="69"/>
                    </a:lnTo>
                    <a:lnTo>
                      <a:pt x="73" y="58"/>
                    </a:lnTo>
                    <a:lnTo>
                      <a:pt x="54" y="49"/>
                    </a:lnTo>
                    <a:lnTo>
                      <a:pt x="35" y="38"/>
                    </a:lnTo>
                    <a:lnTo>
                      <a:pt x="19" y="29"/>
                    </a:lnTo>
                    <a:lnTo>
                      <a:pt x="0" y="18"/>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9" name="Freeform 87">
                <a:extLst>
                  <a:ext uri="{FF2B5EF4-FFF2-40B4-BE49-F238E27FC236}">
                    <a16:creationId xmlns:a16="http://schemas.microsoft.com/office/drawing/2014/main" id="{29D0E665-CB70-415B-8601-834FAF728AB0}"/>
                  </a:ext>
                </a:extLst>
              </p:cNvPr>
              <p:cNvSpPr>
                <a:spLocks/>
              </p:cNvSpPr>
              <p:nvPr/>
            </p:nvSpPr>
            <p:spPr bwMode="auto">
              <a:xfrm>
                <a:off x="2430" y="961"/>
                <a:ext cx="1074" cy="111"/>
              </a:xfrm>
              <a:custGeom>
                <a:avLst/>
                <a:gdLst>
                  <a:gd name="T0" fmla="*/ 0 w 1074"/>
                  <a:gd name="T1" fmla="*/ 15 h 111"/>
                  <a:gd name="T2" fmla="*/ 1033 w 1074"/>
                  <a:gd name="T3" fmla="*/ 0 h 111"/>
                  <a:gd name="T4" fmla="*/ 1037 w 1074"/>
                  <a:gd name="T5" fmla="*/ 11 h 111"/>
                  <a:gd name="T6" fmla="*/ 1043 w 1074"/>
                  <a:gd name="T7" fmla="*/ 22 h 111"/>
                  <a:gd name="T8" fmla="*/ 1049 w 1074"/>
                  <a:gd name="T9" fmla="*/ 35 h 111"/>
                  <a:gd name="T10" fmla="*/ 1054 w 1074"/>
                  <a:gd name="T11" fmla="*/ 47 h 111"/>
                  <a:gd name="T12" fmla="*/ 1060 w 1074"/>
                  <a:gd name="T13" fmla="*/ 60 h 111"/>
                  <a:gd name="T14" fmla="*/ 1064 w 1074"/>
                  <a:gd name="T15" fmla="*/ 71 h 111"/>
                  <a:gd name="T16" fmla="*/ 1070 w 1074"/>
                  <a:gd name="T17" fmla="*/ 84 h 111"/>
                  <a:gd name="T18" fmla="*/ 1074 w 1074"/>
                  <a:gd name="T19" fmla="*/ 95 h 111"/>
                  <a:gd name="T20" fmla="*/ 70 w 1074"/>
                  <a:gd name="T21" fmla="*/ 111 h 111"/>
                  <a:gd name="T22" fmla="*/ 64 w 1074"/>
                  <a:gd name="T23" fmla="*/ 98 h 111"/>
                  <a:gd name="T24" fmla="*/ 55 w 1074"/>
                  <a:gd name="T25" fmla="*/ 84 h 111"/>
                  <a:gd name="T26" fmla="*/ 47 w 1074"/>
                  <a:gd name="T27" fmla="*/ 73 h 111"/>
                  <a:gd name="T28" fmla="*/ 39 w 1074"/>
                  <a:gd name="T29" fmla="*/ 60 h 111"/>
                  <a:gd name="T30" fmla="*/ 31 w 1074"/>
                  <a:gd name="T31" fmla="*/ 49 h 111"/>
                  <a:gd name="T32" fmla="*/ 22 w 1074"/>
                  <a:gd name="T33" fmla="*/ 35 h 111"/>
                  <a:gd name="T34" fmla="*/ 12 w 1074"/>
                  <a:gd name="T35" fmla="*/ 27 h 111"/>
                  <a:gd name="T36" fmla="*/ 0 w 1074"/>
                  <a:gd name="T37" fmla="*/ 1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4"/>
                  <a:gd name="T58" fmla="*/ 0 h 111"/>
                  <a:gd name="T59" fmla="*/ 1074 w 1074"/>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4" h="111">
                    <a:moveTo>
                      <a:pt x="0" y="15"/>
                    </a:moveTo>
                    <a:lnTo>
                      <a:pt x="1033" y="0"/>
                    </a:lnTo>
                    <a:lnTo>
                      <a:pt x="1037" y="11"/>
                    </a:lnTo>
                    <a:lnTo>
                      <a:pt x="1043" y="22"/>
                    </a:lnTo>
                    <a:lnTo>
                      <a:pt x="1049" y="35"/>
                    </a:lnTo>
                    <a:lnTo>
                      <a:pt x="1054" y="47"/>
                    </a:lnTo>
                    <a:lnTo>
                      <a:pt x="1060" y="60"/>
                    </a:lnTo>
                    <a:lnTo>
                      <a:pt x="1064" y="71"/>
                    </a:lnTo>
                    <a:lnTo>
                      <a:pt x="1070" y="84"/>
                    </a:lnTo>
                    <a:lnTo>
                      <a:pt x="1074" y="95"/>
                    </a:lnTo>
                    <a:lnTo>
                      <a:pt x="70" y="111"/>
                    </a:lnTo>
                    <a:lnTo>
                      <a:pt x="64" y="98"/>
                    </a:lnTo>
                    <a:lnTo>
                      <a:pt x="55" y="84"/>
                    </a:lnTo>
                    <a:lnTo>
                      <a:pt x="47" y="73"/>
                    </a:lnTo>
                    <a:lnTo>
                      <a:pt x="39" y="60"/>
                    </a:lnTo>
                    <a:lnTo>
                      <a:pt x="31" y="49"/>
                    </a:lnTo>
                    <a:lnTo>
                      <a:pt x="22" y="35"/>
                    </a:lnTo>
                    <a:lnTo>
                      <a:pt x="12" y="27"/>
                    </a:lnTo>
                    <a:lnTo>
                      <a:pt x="0" y="15"/>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0" name="Freeform 88">
                <a:extLst>
                  <a:ext uri="{FF2B5EF4-FFF2-40B4-BE49-F238E27FC236}">
                    <a16:creationId xmlns:a16="http://schemas.microsoft.com/office/drawing/2014/main" id="{B2988CBF-9B8D-60AC-331D-65DE6F035103}"/>
                  </a:ext>
                </a:extLst>
              </p:cNvPr>
              <p:cNvSpPr>
                <a:spLocks/>
              </p:cNvSpPr>
              <p:nvPr/>
            </p:nvSpPr>
            <p:spPr bwMode="auto">
              <a:xfrm>
                <a:off x="2500" y="1056"/>
                <a:ext cx="1043" cy="112"/>
              </a:xfrm>
              <a:custGeom>
                <a:avLst/>
                <a:gdLst>
                  <a:gd name="T0" fmla="*/ 0 w 1043"/>
                  <a:gd name="T1" fmla="*/ 16 h 112"/>
                  <a:gd name="T2" fmla="*/ 1004 w 1043"/>
                  <a:gd name="T3" fmla="*/ 0 h 112"/>
                  <a:gd name="T4" fmla="*/ 1010 w 1043"/>
                  <a:gd name="T5" fmla="*/ 12 h 112"/>
                  <a:gd name="T6" fmla="*/ 1015 w 1043"/>
                  <a:gd name="T7" fmla="*/ 25 h 112"/>
                  <a:gd name="T8" fmla="*/ 1019 w 1043"/>
                  <a:gd name="T9" fmla="*/ 36 h 112"/>
                  <a:gd name="T10" fmla="*/ 1025 w 1043"/>
                  <a:gd name="T11" fmla="*/ 49 h 112"/>
                  <a:gd name="T12" fmla="*/ 1029 w 1043"/>
                  <a:gd name="T13" fmla="*/ 60 h 112"/>
                  <a:gd name="T14" fmla="*/ 1033 w 1043"/>
                  <a:gd name="T15" fmla="*/ 72 h 112"/>
                  <a:gd name="T16" fmla="*/ 1037 w 1043"/>
                  <a:gd name="T17" fmla="*/ 85 h 112"/>
                  <a:gd name="T18" fmla="*/ 1043 w 1043"/>
                  <a:gd name="T19" fmla="*/ 96 h 112"/>
                  <a:gd name="T20" fmla="*/ 72 w 1043"/>
                  <a:gd name="T21" fmla="*/ 112 h 112"/>
                  <a:gd name="T22" fmla="*/ 72 w 1043"/>
                  <a:gd name="T23" fmla="*/ 112 h 112"/>
                  <a:gd name="T24" fmla="*/ 72 w 1043"/>
                  <a:gd name="T25" fmla="*/ 109 h 112"/>
                  <a:gd name="T26" fmla="*/ 70 w 1043"/>
                  <a:gd name="T27" fmla="*/ 109 h 112"/>
                  <a:gd name="T28" fmla="*/ 70 w 1043"/>
                  <a:gd name="T29" fmla="*/ 109 h 112"/>
                  <a:gd name="T30" fmla="*/ 70 w 1043"/>
                  <a:gd name="T31" fmla="*/ 107 h 112"/>
                  <a:gd name="T32" fmla="*/ 70 w 1043"/>
                  <a:gd name="T33" fmla="*/ 107 h 112"/>
                  <a:gd name="T34" fmla="*/ 68 w 1043"/>
                  <a:gd name="T35" fmla="*/ 105 h 112"/>
                  <a:gd name="T36" fmla="*/ 68 w 1043"/>
                  <a:gd name="T37" fmla="*/ 105 h 112"/>
                  <a:gd name="T38" fmla="*/ 58 w 1043"/>
                  <a:gd name="T39" fmla="*/ 96 h 112"/>
                  <a:gd name="T40" fmla="*/ 47 w 1043"/>
                  <a:gd name="T41" fmla="*/ 85 h 112"/>
                  <a:gd name="T42" fmla="*/ 37 w 1043"/>
                  <a:gd name="T43" fmla="*/ 74 h 112"/>
                  <a:gd name="T44" fmla="*/ 29 w 1043"/>
                  <a:gd name="T45" fmla="*/ 63 h 112"/>
                  <a:gd name="T46" fmla="*/ 20 w 1043"/>
                  <a:gd name="T47" fmla="*/ 52 h 112"/>
                  <a:gd name="T48" fmla="*/ 14 w 1043"/>
                  <a:gd name="T49" fmla="*/ 40 h 112"/>
                  <a:gd name="T50" fmla="*/ 6 w 1043"/>
                  <a:gd name="T51" fmla="*/ 29 h 112"/>
                  <a:gd name="T52" fmla="*/ 0 w 1043"/>
                  <a:gd name="T53" fmla="*/ 16 h 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3"/>
                  <a:gd name="T82" fmla="*/ 0 h 112"/>
                  <a:gd name="T83" fmla="*/ 1043 w 1043"/>
                  <a:gd name="T84" fmla="*/ 112 h 1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3" h="112">
                    <a:moveTo>
                      <a:pt x="0" y="16"/>
                    </a:moveTo>
                    <a:lnTo>
                      <a:pt x="1004" y="0"/>
                    </a:lnTo>
                    <a:lnTo>
                      <a:pt x="1010" y="12"/>
                    </a:lnTo>
                    <a:lnTo>
                      <a:pt x="1015" y="25"/>
                    </a:lnTo>
                    <a:lnTo>
                      <a:pt x="1019" y="36"/>
                    </a:lnTo>
                    <a:lnTo>
                      <a:pt x="1025" y="49"/>
                    </a:lnTo>
                    <a:lnTo>
                      <a:pt x="1029" y="60"/>
                    </a:lnTo>
                    <a:lnTo>
                      <a:pt x="1033" y="72"/>
                    </a:lnTo>
                    <a:lnTo>
                      <a:pt x="1037" y="85"/>
                    </a:lnTo>
                    <a:lnTo>
                      <a:pt x="1043" y="96"/>
                    </a:lnTo>
                    <a:lnTo>
                      <a:pt x="72" y="112"/>
                    </a:lnTo>
                    <a:lnTo>
                      <a:pt x="72" y="109"/>
                    </a:lnTo>
                    <a:lnTo>
                      <a:pt x="70" y="109"/>
                    </a:lnTo>
                    <a:lnTo>
                      <a:pt x="70" y="107"/>
                    </a:lnTo>
                    <a:lnTo>
                      <a:pt x="68" y="105"/>
                    </a:lnTo>
                    <a:lnTo>
                      <a:pt x="58" y="96"/>
                    </a:lnTo>
                    <a:lnTo>
                      <a:pt x="47" y="85"/>
                    </a:lnTo>
                    <a:lnTo>
                      <a:pt x="37" y="74"/>
                    </a:lnTo>
                    <a:lnTo>
                      <a:pt x="29" y="63"/>
                    </a:lnTo>
                    <a:lnTo>
                      <a:pt x="20" y="52"/>
                    </a:lnTo>
                    <a:lnTo>
                      <a:pt x="14" y="40"/>
                    </a:lnTo>
                    <a:lnTo>
                      <a:pt x="6" y="29"/>
                    </a:lnTo>
                    <a:lnTo>
                      <a:pt x="0" y="1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1" name="Freeform 89">
                <a:extLst>
                  <a:ext uri="{FF2B5EF4-FFF2-40B4-BE49-F238E27FC236}">
                    <a16:creationId xmlns:a16="http://schemas.microsoft.com/office/drawing/2014/main" id="{3202DED0-1F5A-151E-37E9-B15241D1E121}"/>
                  </a:ext>
                </a:extLst>
              </p:cNvPr>
              <p:cNvSpPr>
                <a:spLocks/>
              </p:cNvSpPr>
              <p:nvPr/>
            </p:nvSpPr>
            <p:spPr bwMode="auto">
              <a:xfrm>
                <a:off x="2572" y="1152"/>
                <a:ext cx="1006" cy="111"/>
              </a:xfrm>
              <a:custGeom>
                <a:avLst/>
                <a:gdLst>
                  <a:gd name="T0" fmla="*/ 0 w 1006"/>
                  <a:gd name="T1" fmla="*/ 16 h 111"/>
                  <a:gd name="T2" fmla="*/ 971 w 1006"/>
                  <a:gd name="T3" fmla="*/ 0 h 111"/>
                  <a:gd name="T4" fmla="*/ 976 w 1006"/>
                  <a:gd name="T5" fmla="*/ 13 h 111"/>
                  <a:gd name="T6" fmla="*/ 980 w 1006"/>
                  <a:gd name="T7" fmla="*/ 24 h 111"/>
                  <a:gd name="T8" fmla="*/ 984 w 1006"/>
                  <a:gd name="T9" fmla="*/ 38 h 111"/>
                  <a:gd name="T10" fmla="*/ 988 w 1006"/>
                  <a:gd name="T11" fmla="*/ 49 h 111"/>
                  <a:gd name="T12" fmla="*/ 994 w 1006"/>
                  <a:gd name="T13" fmla="*/ 60 h 111"/>
                  <a:gd name="T14" fmla="*/ 998 w 1006"/>
                  <a:gd name="T15" fmla="*/ 73 h 111"/>
                  <a:gd name="T16" fmla="*/ 1002 w 1006"/>
                  <a:gd name="T17" fmla="*/ 84 h 111"/>
                  <a:gd name="T18" fmla="*/ 1006 w 1006"/>
                  <a:gd name="T19" fmla="*/ 98 h 111"/>
                  <a:gd name="T20" fmla="*/ 66 w 1006"/>
                  <a:gd name="T21" fmla="*/ 111 h 111"/>
                  <a:gd name="T22" fmla="*/ 58 w 1006"/>
                  <a:gd name="T23" fmla="*/ 100 h 111"/>
                  <a:gd name="T24" fmla="*/ 49 w 1006"/>
                  <a:gd name="T25" fmla="*/ 89 h 111"/>
                  <a:gd name="T26" fmla="*/ 41 w 1006"/>
                  <a:gd name="T27" fmla="*/ 75 h 111"/>
                  <a:gd name="T28" fmla="*/ 33 w 1006"/>
                  <a:gd name="T29" fmla="*/ 64 h 111"/>
                  <a:gd name="T30" fmla="*/ 25 w 1006"/>
                  <a:gd name="T31" fmla="*/ 53 h 111"/>
                  <a:gd name="T32" fmla="*/ 16 w 1006"/>
                  <a:gd name="T33" fmla="*/ 40 h 111"/>
                  <a:gd name="T34" fmla="*/ 8 w 1006"/>
                  <a:gd name="T35" fmla="*/ 29 h 111"/>
                  <a:gd name="T36" fmla="*/ 0 w 1006"/>
                  <a:gd name="T37" fmla="*/ 16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6"/>
                  <a:gd name="T58" fmla="*/ 0 h 111"/>
                  <a:gd name="T59" fmla="*/ 1006 w 1006"/>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6" h="111">
                    <a:moveTo>
                      <a:pt x="0" y="16"/>
                    </a:moveTo>
                    <a:lnTo>
                      <a:pt x="971" y="0"/>
                    </a:lnTo>
                    <a:lnTo>
                      <a:pt x="976" y="13"/>
                    </a:lnTo>
                    <a:lnTo>
                      <a:pt x="980" y="24"/>
                    </a:lnTo>
                    <a:lnTo>
                      <a:pt x="984" y="38"/>
                    </a:lnTo>
                    <a:lnTo>
                      <a:pt x="988" y="49"/>
                    </a:lnTo>
                    <a:lnTo>
                      <a:pt x="994" y="60"/>
                    </a:lnTo>
                    <a:lnTo>
                      <a:pt x="998" y="73"/>
                    </a:lnTo>
                    <a:lnTo>
                      <a:pt x="1002" y="84"/>
                    </a:lnTo>
                    <a:lnTo>
                      <a:pt x="1006" y="98"/>
                    </a:lnTo>
                    <a:lnTo>
                      <a:pt x="66" y="111"/>
                    </a:lnTo>
                    <a:lnTo>
                      <a:pt x="58" y="100"/>
                    </a:lnTo>
                    <a:lnTo>
                      <a:pt x="49" y="89"/>
                    </a:lnTo>
                    <a:lnTo>
                      <a:pt x="41" y="75"/>
                    </a:lnTo>
                    <a:lnTo>
                      <a:pt x="33" y="64"/>
                    </a:lnTo>
                    <a:lnTo>
                      <a:pt x="25" y="53"/>
                    </a:lnTo>
                    <a:lnTo>
                      <a:pt x="16" y="40"/>
                    </a:lnTo>
                    <a:lnTo>
                      <a:pt x="8" y="29"/>
                    </a:lnTo>
                    <a:lnTo>
                      <a:pt x="0" y="16"/>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2" name="Freeform 90">
                <a:extLst>
                  <a:ext uri="{FF2B5EF4-FFF2-40B4-BE49-F238E27FC236}">
                    <a16:creationId xmlns:a16="http://schemas.microsoft.com/office/drawing/2014/main" id="{1155D21F-087F-E005-50E2-A92687E995F2}"/>
                  </a:ext>
                </a:extLst>
              </p:cNvPr>
              <p:cNvSpPr>
                <a:spLocks/>
              </p:cNvSpPr>
              <p:nvPr/>
            </p:nvSpPr>
            <p:spPr bwMode="auto">
              <a:xfrm>
                <a:off x="2638" y="1250"/>
                <a:ext cx="973" cy="109"/>
              </a:xfrm>
              <a:custGeom>
                <a:avLst/>
                <a:gdLst>
                  <a:gd name="T0" fmla="*/ 0 w 973"/>
                  <a:gd name="T1" fmla="*/ 13 h 109"/>
                  <a:gd name="T2" fmla="*/ 940 w 973"/>
                  <a:gd name="T3" fmla="*/ 0 h 109"/>
                  <a:gd name="T4" fmla="*/ 945 w 973"/>
                  <a:gd name="T5" fmla="*/ 11 h 109"/>
                  <a:gd name="T6" fmla="*/ 949 w 973"/>
                  <a:gd name="T7" fmla="*/ 22 h 109"/>
                  <a:gd name="T8" fmla="*/ 953 w 973"/>
                  <a:gd name="T9" fmla="*/ 33 h 109"/>
                  <a:gd name="T10" fmla="*/ 957 w 973"/>
                  <a:gd name="T11" fmla="*/ 44 h 109"/>
                  <a:gd name="T12" fmla="*/ 959 w 973"/>
                  <a:gd name="T13" fmla="*/ 55 h 109"/>
                  <a:gd name="T14" fmla="*/ 963 w 973"/>
                  <a:gd name="T15" fmla="*/ 66 h 109"/>
                  <a:gd name="T16" fmla="*/ 967 w 973"/>
                  <a:gd name="T17" fmla="*/ 77 h 109"/>
                  <a:gd name="T18" fmla="*/ 971 w 973"/>
                  <a:gd name="T19" fmla="*/ 89 h 109"/>
                  <a:gd name="T20" fmla="*/ 971 w 973"/>
                  <a:gd name="T21" fmla="*/ 89 h 109"/>
                  <a:gd name="T22" fmla="*/ 971 w 973"/>
                  <a:gd name="T23" fmla="*/ 91 h 109"/>
                  <a:gd name="T24" fmla="*/ 971 w 973"/>
                  <a:gd name="T25" fmla="*/ 91 h 109"/>
                  <a:gd name="T26" fmla="*/ 971 w 973"/>
                  <a:gd name="T27" fmla="*/ 93 h 109"/>
                  <a:gd name="T28" fmla="*/ 971 w 973"/>
                  <a:gd name="T29" fmla="*/ 93 h 109"/>
                  <a:gd name="T30" fmla="*/ 971 w 973"/>
                  <a:gd name="T31" fmla="*/ 93 h 109"/>
                  <a:gd name="T32" fmla="*/ 973 w 973"/>
                  <a:gd name="T33" fmla="*/ 95 h 109"/>
                  <a:gd name="T34" fmla="*/ 973 w 973"/>
                  <a:gd name="T35" fmla="*/ 95 h 109"/>
                  <a:gd name="T36" fmla="*/ 76 w 973"/>
                  <a:gd name="T37" fmla="*/ 109 h 109"/>
                  <a:gd name="T38" fmla="*/ 68 w 973"/>
                  <a:gd name="T39" fmla="*/ 97 h 109"/>
                  <a:gd name="T40" fmla="*/ 58 w 973"/>
                  <a:gd name="T41" fmla="*/ 86 h 109"/>
                  <a:gd name="T42" fmla="*/ 47 w 973"/>
                  <a:gd name="T43" fmla="*/ 73 h 109"/>
                  <a:gd name="T44" fmla="*/ 39 w 973"/>
                  <a:gd name="T45" fmla="*/ 62 h 109"/>
                  <a:gd name="T46" fmla="*/ 29 w 973"/>
                  <a:gd name="T47" fmla="*/ 51 h 109"/>
                  <a:gd name="T48" fmla="*/ 19 w 973"/>
                  <a:gd name="T49" fmla="*/ 37 h 109"/>
                  <a:gd name="T50" fmla="*/ 10 w 973"/>
                  <a:gd name="T51" fmla="*/ 26 h 109"/>
                  <a:gd name="T52" fmla="*/ 0 w 973"/>
                  <a:gd name="T53" fmla="*/ 13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3"/>
                  <a:gd name="T82" fmla="*/ 0 h 109"/>
                  <a:gd name="T83" fmla="*/ 973 w 973"/>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3" h="109">
                    <a:moveTo>
                      <a:pt x="0" y="13"/>
                    </a:moveTo>
                    <a:lnTo>
                      <a:pt x="940" y="0"/>
                    </a:lnTo>
                    <a:lnTo>
                      <a:pt x="945" y="11"/>
                    </a:lnTo>
                    <a:lnTo>
                      <a:pt x="949" y="22"/>
                    </a:lnTo>
                    <a:lnTo>
                      <a:pt x="953" y="33"/>
                    </a:lnTo>
                    <a:lnTo>
                      <a:pt x="957" y="44"/>
                    </a:lnTo>
                    <a:lnTo>
                      <a:pt x="959" y="55"/>
                    </a:lnTo>
                    <a:lnTo>
                      <a:pt x="963" y="66"/>
                    </a:lnTo>
                    <a:lnTo>
                      <a:pt x="967" y="77"/>
                    </a:lnTo>
                    <a:lnTo>
                      <a:pt x="971" y="89"/>
                    </a:lnTo>
                    <a:lnTo>
                      <a:pt x="971" y="91"/>
                    </a:lnTo>
                    <a:lnTo>
                      <a:pt x="971" y="93"/>
                    </a:lnTo>
                    <a:lnTo>
                      <a:pt x="973" y="95"/>
                    </a:lnTo>
                    <a:lnTo>
                      <a:pt x="76" y="109"/>
                    </a:lnTo>
                    <a:lnTo>
                      <a:pt x="68" y="97"/>
                    </a:lnTo>
                    <a:lnTo>
                      <a:pt x="58" y="86"/>
                    </a:lnTo>
                    <a:lnTo>
                      <a:pt x="47" y="73"/>
                    </a:lnTo>
                    <a:lnTo>
                      <a:pt x="39" y="62"/>
                    </a:lnTo>
                    <a:lnTo>
                      <a:pt x="29" y="51"/>
                    </a:lnTo>
                    <a:lnTo>
                      <a:pt x="19" y="37"/>
                    </a:lnTo>
                    <a:lnTo>
                      <a:pt x="10" y="26"/>
                    </a:lnTo>
                    <a:lnTo>
                      <a:pt x="0" y="1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3" name="Freeform 91">
                <a:extLst>
                  <a:ext uri="{FF2B5EF4-FFF2-40B4-BE49-F238E27FC236}">
                    <a16:creationId xmlns:a16="http://schemas.microsoft.com/office/drawing/2014/main" id="{A6FF5E67-3902-0BE5-74AA-CBFBDA7CEFA0}"/>
                  </a:ext>
                </a:extLst>
              </p:cNvPr>
              <p:cNvSpPr>
                <a:spLocks/>
              </p:cNvSpPr>
              <p:nvPr/>
            </p:nvSpPr>
            <p:spPr bwMode="auto">
              <a:xfrm>
                <a:off x="2714" y="1345"/>
                <a:ext cx="916" cy="109"/>
              </a:xfrm>
              <a:custGeom>
                <a:avLst/>
                <a:gdLst>
                  <a:gd name="T0" fmla="*/ 0 w 916"/>
                  <a:gd name="T1" fmla="*/ 14 h 109"/>
                  <a:gd name="T2" fmla="*/ 897 w 916"/>
                  <a:gd name="T3" fmla="*/ 0 h 109"/>
                  <a:gd name="T4" fmla="*/ 900 w 916"/>
                  <a:gd name="T5" fmla="*/ 14 h 109"/>
                  <a:gd name="T6" fmla="*/ 902 w 916"/>
                  <a:gd name="T7" fmla="*/ 25 h 109"/>
                  <a:gd name="T8" fmla="*/ 904 w 916"/>
                  <a:gd name="T9" fmla="*/ 38 h 109"/>
                  <a:gd name="T10" fmla="*/ 906 w 916"/>
                  <a:gd name="T11" fmla="*/ 49 h 109"/>
                  <a:gd name="T12" fmla="*/ 908 w 916"/>
                  <a:gd name="T13" fmla="*/ 60 h 109"/>
                  <a:gd name="T14" fmla="*/ 910 w 916"/>
                  <a:gd name="T15" fmla="*/ 74 h 109"/>
                  <a:gd name="T16" fmla="*/ 912 w 916"/>
                  <a:gd name="T17" fmla="*/ 85 h 109"/>
                  <a:gd name="T18" fmla="*/ 916 w 916"/>
                  <a:gd name="T19" fmla="*/ 98 h 109"/>
                  <a:gd name="T20" fmla="*/ 77 w 916"/>
                  <a:gd name="T21" fmla="*/ 109 h 109"/>
                  <a:gd name="T22" fmla="*/ 66 w 916"/>
                  <a:gd name="T23" fmla="*/ 98 h 109"/>
                  <a:gd name="T24" fmla="*/ 58 w 916"/>
                  <a:gd name="T25" fmla="*/ 87 h 109"/>
                  <a:gd name="T26" fmla="*/ 48 w 916"/>
                  <a:gd name="T27" fmla="*/ 74 h 109"/>
                  <a:gd name="T28" fmla="*/ 39 w 916"/>
                  <a:gd name="T29" fmla="*/ 62 h 109"/>
                  <a:gd name="T30" fmla="*/ 29 w 916"/>
                  <a:gd name="T31" fmla="*/ 49 h 109"/>
                  <a:gd name="T32" fmla="*/ 21 w 916"/>
                  <a:gd name="T33" fmla="*/ 38 h 109"/>
                  <a:gd name="T34" fmla="*/ 11 w 916"/>
                  <a:gd name="T35" fmla="*/ 27 h 109"/>
                  <a:gd name="T36" fmla="*/ 0 w 916"/>
                  <a:gd name="T37" fmla="*/ 14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109"/>
                  <a:gd name="T59" fmla="*/ 916 w 91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109">
                    <a:moveTo>
                      <a:pt x="0" y="14"/>
                    </a:moveTo>
                    <a:lnTo>
                      <a:pt x="897" y="0"/>
                    </a:lnTo>
                    <a:lnTo>
                      <a:pt x="900" y="14"/>
                    </a:lnTo>
                    <a:lnTo>
                      <a:pt x="902" y="25"/>
                    </a:lnTo>
                    <a:lnTo>
                      <a:pt x="904" y="38"/>
                    </a:lnTo>
                    <a:lnTo>
                      <a:pt x="906" y="49"/>
                    </a:lnTo>
                    <a:lnTo>
                      <a:pt x="908" y="60"/>
                    </a:lnTo>
                    <a:lnTo>
                      <a:pt x="910" y="74"/>
                    </a:lnTo>
                    <a:lnTo>
                      <a:pt x="912" y="85"/>
                    </a:lnTo>
                    <a:lnTo>
                      <a:pt x="916" y="98"/>
                    </a:lnTo>
                    <a:lnTo>
                      <a:pt x="77" y="109"/>
                    </a:lnTo>
                    <a:lnTo>
                      <a:pt x="66" y="98"/>
                    </a:lnTo>
                    <a:lnTo>
                      <a:pt x="58" y="87"/>
                    </a:lnTo>
                    <a:lnTo>
                      <a:pt x="48" y="74"/>
                    </a:lnTo>
                    <a:lnTo>
                      <a:pt x="39" y="62"/>
                    </a:lnTo>
                    <a:lnTo>
                      <a:pt x="29" y="49"/>
                    </a:lnTo>
                    <a:lnTo>
                      <a:pt x="21" y="38"/>
                    </a:lnTo>
                    <a:lnTo>
                      <a:pt x="11" y="27"/>
                    </a:lnTo>
                    <a:lnTo>
                      <a:pt x="0" y="1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4" name="Freeform 92">
                <a:extLst>
                  <a:ext uri="{FF2B5EF4-FFF2-40B4-BE49-F238E27FC236}">
                    <a16:creationId xmlns:a16="http://schemas.microsoft.com/office/drawing/2014/main" id="{73341762-3859-582A-F6BF-A17C1B8A10D4}"/>
                  </a:ext>
                </a:extLst>
              </p:cNvPr>
              <p:cNvSpPr>
                <a:spLocks/>
              </p:cNvSpPr>
              <p:nvPr/>
            </p:nvSpPr>
            <p:spPr bwMode="auto">
              <a:xfrm>
                <a:off x="2791" y="1443"/>
                <a:ext cx="862" cy="109"/>
              </a:xfrm>
              <a:custGeom>
                <a:avLst/>
                <a:gdLst>
                  <a:gd name="T0" fmla="*/ 0 w 862"/>
                  <a:gd name="T1" fmla="*/ 11 h 109"/>
                  <a:gd name="T2" fmla="*/ 839 w 862"/>
                  <a:gd name="T3" fmla="*/ 0 h 109"/>
                  <a:gd name="T4" fmla="*/ 841 w 862"/>
                  <a:gd name="T5" fmla="*/ 11 h 109"/>
                  <a:gd name="T6" fmla="*/ 845 w 862"/>
                  <a:gd name="T7" fmla="*/ 24 h 109"/>
                  <a:gd name="T8" fmla="*/ 847 w 862"/>
                  <a:gd name="T9" fmla="*/ 36 h 109"/>
                  <a:gd name="T10" fmla="*/ 849 w 862"/>
                  <a:gd name="T11" fmla="*/ 47 h 109"/>
                  <a:gd name="T12" fmla="*/ 853 w 862"/>
                  <a:gd name="T13" fmla="*/ 60 h 109"/>
                  <a:gd name="T14" fmla="*/ 856 w 862"/>
                  <a:gd name="T15" fmla="*/ 71 h 109"/>
                  <a:gd name="T16" fmla="*/ 860 w 862"/>
                  <a:gd name="T17" fmla="*/ 84 h 109"/>
                  <a:gd name="T18" fmla="*/ 862 w 862"/>
                  <a:gd name="T19" fmla="*/ 96 h 109"/>
                  <a:gd name="T20" fmla="*/ 64 w 862"/>
                  <a:gd name="T21" fmla="*/ 109 h 109"/>
                  <a:gd name="T22" fmla="*/ 55 w 862"/>
                  <a:gd name="T23" fmla="*/ 96 h 109"/>
                  <a:gd name="T24" fmla="*/ 49 w 862"/>
                  <a:gd name="T25" fmla="*/ 84 h 109"/>
                  <a:gd name="T26" fmla="*/ 41 w 862"/>
                  <a:gd name="T27" fmla="*/ 71 h 109"/>
                  <a:gd name="T28" fmla="*/ 33 w 862"/>
                  <a:gd name="T29" fmla="*/ 60 h 109"/>
                  <a:gd name="T30" fmla="*/ 24 w 862"/>
                  <a:gd name="T31" fmla="*/ 47 h 109"/>
                  <a:gd name="T32" fmla="*/ 16 w 862"/>
                  <a:gd name="T33" fmla="*/ 36 h 109"/>
                  <a:gd name="T34" fmla="*/ 8 w 862"/>
                  <a:gd name="T35" fmla="*/ 24 h 109"/>
                  <a:gd name="T36" fmla="*/ 0 w 862"/>
                  <a:gd name="T37" fmla="*/ 11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2"/>
                  <a:gd name="T58" fmla="*/ 0 h 109"/>
                  <a:gd name="T59" fmla="*/ 862 w 86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2" h="109">
                    <a:moveTo>
                      <a:pt x="0" y="11"/>
                    </a:moveTo>
                    <a:lnTo>
                      <a:pt x="839" y="0"/>
                    </a:lnTo>
                    <a:lnTo>
                      <a:pt x="841" y="11"/>
                    </a:lnTo>
                    <a:lnTo>
                      <a:pt x="845" y="24"/>
                    </a:lnTo>
                    <a:lnTo>
                      <a:pt x="847" y="36"/>
                    </a:lnTo>
                    <a:lnTo>
                      <a:pt x="849" y="47"/>
                    </a:lnTo>
                    <a:lnTo>
                      <a:pt x="853" y="60"/>
                    </a:lnTo>
                    <a:lnTo>
                      <a:pt x="856" y="71"/>
                    </a:lnTo>
                    <a:lnTo>
                      <a:pt x="860" y="84"/>
                    </a:lnTo>
                    <a:lnTo>
                      <a:pt x="862" y="96"/>
                    </a:lnTo>
                    <a:lnTo>
                      <a:pt x="64" y="109"/>
                    </a:lnTo>
                    <a:lnTo>
                      <a:pt x="55" y="96"/>
                    </a:lnTo>
                    <a:lnTo>
                      <a:pt x="49" y="84"/>
                    </a:lnTo>
                    <a:lnTo>
                      <a:pt x="41" y="71"/>
                    </a:lnTo>
                    <a:lnTo>
                      <a:pt x="33" y="60"/>
                    </a:lnTo>
                    <a:lnTo>
                      <a:pt x="24" y="47"/>
                    </a:lnTo>
                    <a:lnTo>
                      <a:pt x="16" y="36"/>
                    </a:lnTo>
                    <a:lnTo>
                      <a:pt x="8" y="24"/>
                    </a:lnTo>
                    <a:lnTo>
                      <a:pt x="0" y="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5" name="Freeform 93">
                <a:extLst>
                  <a:ext uri="{FF2B5EF4-FFF2-40B4-BE49-F238E27FC236}">
                    <a16:creationId xmlns:a16="http://schemas.microsoft.com/office/drawing/2014/main" id="{A844FC43-2814-16B9-079C-94587C62FE45}"/>
                  </a:ext>
                </a:extLst>
              </p:cNvPr>
              <p:cNvSpPr>
                <a:spLocks/>
              </p:cNvSpPr>
              <p:nvPr/>
            </p:nvSpPr>
            <p:spPr bwMode="auto">
              <a:xfrm>
                <a:off x="2855" y="1539"/>
                <a:ext cx="820" cy="108"/>
              </a:xfrm>
              <a:custGeom>
                <a:avLst/>
                <a:gdLst>
                  <a:gd name="T0" fmla="*/ 0 w 820"/>
                  <a:gd name="T1" fmla="*/ 13 h 108"/>
                  <a:gd name="T2" fmla="*/ 798 w 820"/>
                  <a:gd name="T3" fmla="*/ 0 h 108"/>
                  <a:gd name="T4" fmla="*/ 802 w 820"/>
                  <a:gd name="T5" fmla="*/ 11 h 108"/>
                  <a:gd name="T6" fmla="*/ 804 w 820"/>
                  <a:gd name="T7" fmla="*/ 24 h 108"/>
                  <a:gd name="T8" fmla="*/ 808 w 820"/>
                  <a:gd name="T9" fmla="*/ 35 h 108"/>
                  <a:gd name="T10" fmla="*/ 810 w 820"/>
                  <a:gd name="T11" fmla="*/ 48 h 108"/>
                  <a:gd name="T12" fmla="*/ 814 w 820"/>
                  <a:gd name="T13" fmla="*/ 59 h 108"/>
                  <a:gd name="T14" fmla="*/ 816 w 820"/>
                  <a:gd name="T15" fmla="*/ 73 h 108"/>
                  <a:gd name="T16" fmla="*/ 818 w 820"/>
                  <a:gd name="T17" fmla="*/ 84 h 108"/>
                  <a:gd name="T18" fmla="*/ 820 w 820"/>
                  <a:gd name="T19" fmla="*/ 97 h 108"/>
                  <a:gd name="T20" fmla="*/ 47 w 820"/>
                  <a:gd name="T21" fmla="*/ 108 h 108"/>
                  <a:gd name="T22" fmla="*/ 41 w 820"/>
                  <a:gd name="T23" fmla="*/ 95 h 108"/>
                  <a:gd name="T24" fmla="*/ 37 w 820"/>
                  <a:gd name="T25" fmla="*/ 84 h 108"/>
                  <a:gd name="T26" fmla="*/ 30 w 820"/>
                  <a:gd name="T27" fmla="*/ 71 h 108"/>
                  <a:gd name="T28" fmla="*/ 24 w 820"/>
                  <a:gd name="T29" fmla="*/ 59 h 108"/>
                  <a:gd name="T30" fmla="*/ 18 w 820"/>
                  <a:gd name="T31" fmla="*/ 46 h 108"/>
                  <a:gd name="T32" fmla="*/ 12 w 820"/>
                  <a:gd name="T33" fmla="*/ 35 h 108"/>
                  <a:gd name="T34" fmla="*/ 6 w 820"/>
                  <a:gd name="T35" fmla="*/ 24 h 108"/>
                  <a:gd name="T36" fmla="*/ 0 w 820"/>
                  <a:gd name="T37" fmla="*/ 1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0"/>
                  <a:gd name="T58" fmla="*/ 0 h 108"/>
                  <a:gd name="T59" fmla="*/ 820 w 820"/>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0" h="108">
                    <a:moveTo>
                      <a:pt x="0" y="13"/>
                    </a:moveTo>
                    <a:lnTo>
                      <a:pt x="798" y="0"/>
                    </a:lnTo>
                    <a:lnTo>
                      <a:pt x="802" y="11"/>
                    </a:lnTo>
                    <a:lnTo>
                      <a:pt x="804" y="24"/>
                    </a:lnTo>
                    <a:lnTo>
                      <a:pt x="808" y="35"/>
                    </a:lnTo>
                    <a:lnTo>
                      <a:pt x="810" y="48"/>
                    </a:lnTo>
                    <a:lnTo>
                      <a:pt x="814" y="59"/>
                    </a:lnTo>
                    <a:lnTo>
                      <a:pt x="816" y="73"/>
                    </a:lnTo>
                    <a:lnTo>
                      <a:pt x="818" y="84"/>
                    </a:lnTo>
                    <a:lnTo>
                      <a:pt x="820" y="97"/>
                    </a:lnTo>
                    <a:lnTo>
                      <a:pt x="47" y="108"/>
                    </a:lnTo>
                    <a:lnTo>
                      <a:pt x="41" y="95"/>
                    </a:lnTo>
                    <a:lnTo>
                      <a:pt x="37" y="84"/>
                    </a:lnTo>
                    <a:lnTo>
                      <a:pt x="30" y="71"/>
                    </a:lnTo>
                    <a:lnTo>
                      <a:pt x="24" y="59"/>
                    </a:lnTo>
                    <a:lnTo>
                      <a:pt x="18" y="46"/>
                    </a:lnTo>
                    <a:lnTo>
                      <a:pt x="12" y="35"/>
                    </a:lnTo>
                    <a:lnTo>
                      <a:pt x="6" y="24"/>
                    </a:lnTo>
                    <a:lnTo>
                      <a:pt x="0"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6" name="Freeform 94">
                <a:extLst>
                  <a:ext uri="{FF2B5EF4-FFF2-40B4-BE49-F238E27FC236}">
                    <a16:creationId xmlns:a16="http://schemas.microsoft.com/office/drawing/2014/main" id="{EDCF7965-7AAC-E0C5-C88C-058626FE11E6}"/>
                  </a:ext>
                </a:extLst>
              </p:cNvPr>
              <p:cNvSpPr>
                <a:spLocks/>
              </p:cNvSpPr>
              <p:nvPr/>
            </p:nvSpPr>
            <p:spPr bwMode="auto">
              <a:xfrm>
                <a:off x="2902" y="1636"/>
                <a:ext cx="786" cy="107"/>
              </a:xfrm>
              <a:custGeom>
                <a:avLst/>
                <a:gdLst>
                  <a:gd name="T0" fmla="*/ 0 w 786"/>
                  <a:gd name="T1" fmla="*/ 11 h 107"/>
                  <a:gd name="T2" fmla="*/ 773 w 786"/>
                  <a:gd name="T3" fmla="*/ 0 h 107"/>
                  <a:gd name="T4" fmla="*/ 775 w 786"/>
                  <a:gd name="T5" fmla="*/ 2 h 107"/>
                  <a:gd name="T6" fmla="*/ 775 w 786"/>
                  <a:gd name="T7" fmla="*/ 5 h 107"/>
                  <a:gd name="T8" fmla="*/ 775 w 786"/>
                  <a:gd name="T9" fmla="*/ 7 h 107"/>
                  <a:gd name="T10" fmla="*/ 775 w 786"/>
                  <a:gd name="T11" fmla="*/ 9 h 107"/>
                  <a:gd name="T12" fmla="*/ 778 w 786"/>
                  <a:gd name="T13" fmla="*/ 11 h 107"/>
                  <a:gd name="T14" fmla="*/ 778 w 786"/>
                  <a:gd name="T15" fmla="*/ 16 h 107"/>
                  <a:gd name="T16" fmla="*/ 778 w 786"/>
                  <a:gd name="T17" fmla="*/ 18 h 107"/>
                  <a:gd name="T18" fmla="*/ 778 w 786"/>
                  <a:gd name="T19" fmla="*/ 20 h 107"/>
                  <a:gd name="T20" fmla="*/ 780 w 786"/>
                  <a:gd name="T21" fmla="*/ 29 h 107"/>
                  <a:gd name="T22" fmla="*/ 782 w 786"/>
                  <a:gd name="T23" fmla="*/ 40 h 107"/>
                  <a:gd name="T24" fmla="*/ 782 w 786"/>
                  <a:gd name="T25" fmla="*/ 49 h 107"/>
                  <a:gd name="T26" fmla="*/ 784 w 786"/>
                  <a:gd name="T27" fmla="*/ 60 h 107"/>
                  <a:gd name="T28" fmla="*/ 784 w 786"/>
                  <a:gd name="T29" fmla="*/ 69 h 107"/>
                  <a:gd name="T30" fmla="*/ 784 w 786"/>
                  <a:gd name="T31" fmla="*/ 78 h 107"/>
                  <a:gd name="T32" fmla="*/ 786 w 786"/>
                  <a:gd name="T33" fmla="*/ 87 h 107"/>
                  <a:gd name="T34" fmla="*/ 786 w 786"/>
                  <a:gd name="T35" fmla="*/ 96 h 107"/>
                  <a:gd name="T36" fmla="*/ 54 w 786"/>
                  <a:gd name="T37" fmla="*/ 107 h 107"/>
                  <a:gd name="T38" fmla="*/ 47 w 786"/>
                  <a:gd name="T39" fmla="*/ 98 h 107"/>
                  <a:gd name="T40" fmla="*/ 43 w 786"/>
                  <a:gd name="T41" fmla="*/ 89 h 107"/>
                  <a:gd name="T42" fmla="*/ 37 w 786"/>
                  <a:gd name="T43" fmla="*/ 80 h 107"/>
                  <a:gd name="T44" fmla="*/ 31 w 786"/>
                  <a:gd name="T45" fmla="*/ 71 h 107"/>
                  <a:gd name="T46" fmla="*/ 25 w 786"/>
                  <a:gd name="T47" fmla="*/ 62 h 107"/>
                  <a:gd name="T48" fmla="*/ 21 w 786"/>
                  <a:gd name="T49" fmla="*/ 54 h 107"/>
                  <a:gd name="T50" fmla="*/ 14 w 786"/>
                  <a:gd name="T51" fmla="*/ 45 h 107"/>
                  <a:gd name="T52" fmla="*/ 8 w 786"/>
                  <a:gd name="T53" fmla="*/ 36 h 107"/>
                  <a:gd name="T54" fmla="*/ 6 w 786"/>
                  <a:gd name="T55" fmla="*/ 34 h 107"/>
                  <a:gd name="T56" fmla="*/ 6 w 786"/>
                  <a:gd name="T57" fmla="*/ 31 h 107"/>
                  <a:gd name="T58" fmla="*/ 4 w 786"/>
                  <a:gd name="T59" fmla="*/ 27 h 107"/>
                  <a:gd name="T60" fmla="*/ 4 w 786"/>
                  <a:gd name="T61" fmla="*/ 25 h 107"/>
                  <a:gd name="T62" fmla="*/ 2 w 786"/>
                  <a:gd name="T63" fmla="*/ 20 h 107"/>
                  <a:gd name="T64" fmla="*/ 2 w 786"/>
                  <a:gd name="T65" fmla="*/ 18 h 107"/>
                  <a:gd name="T66" fmla="*/ 0 w 786"/>
                  <a:gd name="T67" fmla="*/ 14 h 107"/>
                  <a:gd name="T68" fmla="*/ 0 w 786"/>
                  <a:gd name="T69" fmla="*/ 11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6"/>
                  <a:gd name="T106" fmla="*/ 0 h 107"/>
                  <a:gd name="T107" fmla="*/ 786 w 786"/>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6" h="107">
                    <a:moveTo>
                      <a:pt x="0" y="11"/>
                    </a:moveTo>
                    <a:lnTo>
                      <a:pt x="773" y="0"/>
                    </a:lnTo>
                    <a:lnTo>
                      <a:pt x="775" y="2"/>
                    </a:lnTo>
                    <a:lnTo>
                      <a:pt x="775" y="5"/>
                    </a:lnTo>
                    <a:lnTo>
                      <a:pt x="775" y="7"/>
                    </a:lnTo>
                    <a:lnTo>
                      <a:pt x="775" y="9"/>
                    </a:lnTo>
                    <a:lnTo>
                      <a:pt x="778" y="11"/>
                    </a:lnTo>
                    <a:lnTo>
                      <a:pt x="778" y="16"/>
                    </a:lnTo>
                    <a:lnTo>
                      <a:pt x="778" y="18"/>
                    </a:lnTo>
                    <a:lnTo>
                      <a:pt x="778" y="20"/>
                    </a:lnTo>
                    <a:lnTo>
                      <a:pt x="780" y="29"/>
                    </a:lnTo>
                    <a:lnTo>
                      <a:pt x="782" y="40"/>
                    </a:lnTo>
                    <a:lnTo>
                      <a:pt x="782" y="49"/>
                    </a:lnTo>
                    <a:lnTo>
                      <a:pt x="784" y="60"/>
                    </a:lnTo>
                    <a:lnTo>
                      <a:pt x="784" y="69"/>
                    </a:lnTo>
                    <a:lnTo>
                      <a:pt x="784" y="78"/>
                    </a:lnTo>
                    <a:lnTo>
                      <a:pt x="786" y="87"/>
                    </a:lnTo>
                    <a:lnTo>
                      <a:pt x="786" y="96"/>
                    </a:lnTo>
                    <a:lnTo>
                      <a:pt x="54" y="107"/>
                    </a:lnTo>
                    <a:lnTo>
                      <a:pt x="47" y="98"/>
                    </a:lnTo>
                    <a:lnTo>
                      <a:pt x="43" y="89"/>
                    </a:lnTo>
                    <a:lnTo>
                      <a:pt x="37" y="80"/>
                    </a:lnTo>
                    <a:lnTo>
                      <a:pt x="31" y="71"/>
                    </a:lnTo>
                    <a:lnTo>
                      <a:pt x="25" y="62"/>
                    </a:lnTo>
                    <a:lnTo>
                      <a:pt x="21" y="54"/>
                    </a:lnTo>
                    <a:lnTo>
                      <a:pt x="14" y="45"/>
                    </a:lnTo>
                    <a:lnTo>
                      <a:pt x="8" y="36"/>
                    </a:lnTo>
                    <a:lnTo>
                      <a:pt x="6" y="34"/>
                    </a:lnTo>
                    <a:lnTo>
                      <a:pt x="6" y="31"/>
                    </a:lnTo>
                    <a:lnTo>
                      <a:pt x="4" y="27"/>
                    </a:lnTo>
                    <a:lnTo>
                      <a:pt x="4" y="25"/>
                    </a:lnTo>
                    <a:lnTo>
                      <a:pt x="2" y="20"/>
                    </a:lnTo>
                    <a:lnTo>
                      <a:pt x="2" y="18"/>
                    </a:lnTo>
                    <a:lnTo>
                      <a:pt x="0" y="14"/>
                    </a:lnTo>
                    <a:lnTo>
                      <a:pt x="0" y="11"/>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7" name="Freeform 95">
                <a:extLst>
                  <a:ext uri="{FF2B5EF4-FFF2-40B4-BE49-F238E27FC236}">
                    <a16:creationId xmlns:a16="http://schemas.microsoft.com/office/drawing/2014/main" id="{4F18F4B7-A147-43A1-6E1B-97AEBFFA2929}"/>
                  </a:ext>
                </a:extLst>
              </p:cNvPr>
              <p:cNvSpPr>
                <a:spLocks/>
              </p:cNvSpPr>
              <p:nvPr/>
            </p:nvSpPr>
            <p:spPr bwMode="auto">
              <a:xfrm>
                <a:off x="2956" y="1732"/>
                <a:ext cx="738" cy="106"/>
              </a:xfrm>
              <a:custGeom>
                <a:avLst/>
                <a:gdLst>
                  <a:gd name="T0" fmla="*/ 0 w 738"/>
                  <a:gd name="T1" fmla="*/ 11 h 106"/>
                  <a:gd name="T2" fmla="*/ 732 w 738"/>
                  <a:gd name="T3" fmla="*/ 0 h 106"/>
                  <a:gd name="T4" fmla="*/ 732 w 738"/>
                  <a:gd name="T5" fmla="*/ 13 h 106"/>
                  <a:gd name="T6" fmla="*/ 734 w 738"/>
                  <a:gd name="T7" fmla="*/ 24 h 106"/>
                  <a:gd name="T8" fmla="*/ 734 w 738"/>
                  <a:gd name="T9" fmla="*/ 35 h 106"/>
                  <a:gd name="T10" fmla="*/ 734 w 738"/>
                  <a:gd name="T11" fmla="*/ 49 h 106"/>
                  <a:gd name="T12" fmla="*/ 736 w 738"/>
                  <a:gd name="T13" fmla="*/ 60 h 106"/>
                  <a:gd name="T14" fmla="*/ 736 w 738"/>
                  <a:gd name="T15" fmla="*/ 73 h 106"/>
                  <a:gd name="T16" fmla="*/ 736 w 738"/>
                  <a:gd name="T17" fmla="*/ 84 h 106"/>
                  <a:gd name="T18" fmla="*/ 738 w 738"/>
                  <a:gd name="T19" fmla="*/ 98 h 106"/>
                  <a:gd name="T20" fmla="*/ 57 w 738"/>
                  <a:gd name="T21" fmla="*/ 106 h 106"/>
                  <a:gd name="T22" fmla="*/ 49 w 738"/>
                  <a:gd name="T23" fmla="*/ 95 h 106"/>
                  <a:gd name="T24" fmla="*/ 43 w 738"/>
                  <a:gd name="T25" fmla="*/ 84 h 106"/>
                  <a:gd name="T26" fmla="*/ 35 w 738"/>
                  <a:gd name="T27" fmla="*/ 71 h 106"/>
                  <a:gd name="T28" fmla="*/ 28 w 738"/>
                  <a:gd name="T29" fmla="*/ 60 h 106"/>
                  <a:gd name="T30" fmla="*/ 22 w 738"/>
                  <a:gd name="T31" fmla="*/ 46 h 106"/>
                  <a:gd name="T32" fmla="*/ 14 w 738"/>
                  <a:gd name="T33" fmla="*/ 35 h 106"/>
                  <a:gd name="T34" fmla="*/ 8 w 738"/>
                  <a:gd name="T35" fmla="*/ 24 h 106"/>
                  <a:gd name="T36" fmla="*/ 0 w 738"/>
                  <a:gd name="T37" fmla="*/ 11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8"/>
                  <a:gd name="T58" fmla="*/ 0 h 106"/>
                  <a:gd name="T59" fmla="*/ 738 w 738"/>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8" h="106">
                    <a:moveTo>
                      <a:pt x="0" y="11"/>
                    </a:moveTo>
                    <a:lnTo>
                      <a:pt x="732" y="0"/>
                    </a:lnTo>
                    <a:lnTo>
                      <a:pt x="732" y="13"/>
                    </a:lnTo>
                    <a:lnTo>
                      <a:pt x="734" y="24"/>
                    </a:lnTo>
                    <a:lnTo>
                      <a:pt x="734" y="35"/>
                    </a:lnTo>
                    <a:lnTo>
                      <a:pt x="734" y="49"/>
                    </a:lnTo>
                    <a:lnTo>
                      <a:pt x="736" y="60"/>
                    </a:lnTo>
                    <a:lnTo>
                      <a:pt x="736" y="73"/>
                    </a:lnTo>
                    <a:lnTo>
                      <a:pt x="736" y="84"/>
                    </a:lnTo>
                    <a:lnTo>
                      <a:pt x="738" y="98"/>
                    </a:lnTo>
                    <a:lnTo>
                      <a:pt x="57" y="106"/>
                    </a:lnTo>
                    <a:lnTo>
                      <a:pt x="49" y="95"/>
                    </a:lnTo>
                    <a:lnTo>
                      <a:pt x="43" y="84"/>
                    </a:lnTo>
                    <a:lnTo>
                      <a:pt x="35" y="71"/>
                    </a:lnTo>
                    <a:lnTo>
                      <a:pt x="28" y="60"/>
                    </a:lnTo>
                    <a:lnTo>
                      <a:pt x="22" y="46"/>
                    </a:lnTo>
                    <a:lnTo>
                      <a:pt x="14" y="35"/>
                    </a:lnTo>
                    <a:lnTo>
                      <a:pt x="8" y="24"/>
                    </a:lnTo>
                    <a:lnTo>
                      <a:pt x="0" y="1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8" name="Freeform 96">
                <a:extLst>
                  <a:ext uri="{FF2B5EF4-FFF2-40B4-BE49-F238E27FC236}">
                    <a16:creationId xmlns:a16="http://schemas.microsoft.com/office/drawing/2014/main" id="{B5CD982F-EE3E-00C2-0AA2-ADA6C025585B}"/>
                  </a:ext>
                </a:extLst>
              </p:cNvPr>
              <p:cNvSpPr>
                <a:spLocks/>
              </p:cNvSpPr>
              <p:nvPr/>
            </p:nvSpPr>
            <p:spPr bwMode="auto">
              <a:xfrm>
                <a:off x="3013" y="1830"/>
                <a:ext cx="691" cy="106"/>
              </a:xfrm>
              <a:custGeom>
                <a:avLst/>
                <a:gdLst>
                  <a:gd name="T0" fmla="*/ 0 w 691"/>
                  <a:gd name="T1" fmla="*/ 8 h 106"/>
                  <a:gd name="T2" fmla="*/ 681 w 691"/>
                  <a:gd name="T3" fmla="*/ 0 h 106"/>
                  <a:gd name="T4" fmla="*/ 681 w 691"/>
                  <a:gd name="T5" fmla="*/ 6 h 106"/>
                  <a:gd name="T6" fmla="*/ 681 w 691"/>
                  <a:gd name="T7" fmla="*/ 13 h 106"/>
                  <a:gd name="T8" fmla="*/ 683 w 691"/>
                  <a:gd name="T9" fmla="*/ 20 h 106"/>
                  <a:gd name="T10" fmla="*/ 683 w 691"/>
                  <a:gd name="T11" fmla="*/ 28 h 106"/>
                  <a:gd name="T12" fmla="*/ 683 w 691"/>
                  <a:gd name="T13" fmla="*/ 35 h 106"/>
                  <a:gd name="T14" fmla="*/ 685 w 691"/>
                  <a:gd name="T15" fmla="*/ 44 h 106"/>
                  <a:gd name="T16" fmla="*/ 685 w 691"/>
                  <a:gd name="T17" fmla="*/ 51 h 106"/>
                  <a:gd name="T18" fmla="*/ 687 w 691"/>
                  <a:gd name="T19" fmla="*/ 60 h 106"/>
                  <a:gd name="T20" fmla="*/ 687 w 691"/>
                  <a:gd name="T21" fmla="*/ 64 h 106"/>
                  <a:gd name="T22" fmla="*/ 689 w 691"/>
                  <a:gd name="T23" fmla="*/ 68 h 106"/>
                  <a:gd name="T24" fmla="*/ 689 w 691"/>
                  <a:gd name="T25" fmla="*/ 73 h 106"/>
                  <a:gd name="T26" fmla="*/ 689 w 691"/>
                  <a:gd name="T27" fmla="*/ 77 h 106"/>
                  <a:gd name="T28" fmla="*/ 691 w 691"/>
                  <a:gd name="T29" fmla="*/ 82 h 106"/>
                  <a:gd name="T30" fmla="*/ 691 w 691"/>
                  <a:gd name="T31" fmla="*/ 86 h 106"/>
                  <a:gd name="T32" fmla="*/ 691 w 691"/>
                  <a:gd name="T33" fmla="*/ 91 h 106"/>
                  <a:gd name="T34" fmla="*/ 691 w 691"/>
                  <a:gd name="T35" fmla="*/ 95 h 106"/>
                  <a:gd name="T36" fmla="*/ 58 w 691"/>
                  <a:gd name="T37" fmla="*/ 106 h 106"/>
                  <a:gd name="T38" fmla="*/ 50 w 691"/>
                  <a:gd name="T39" fmla="*/ 93 h 106"/>
                  <a:gd name="T40" fmla="*/ 42 w 691"/>
                  <a:gd name="T41" fmla="*/ 82 h 106"/>
                  <a:gd name="T42" fmla="*/ 35 w 691"/>
                  <a:gd name="T43" fmla="*/ 71 h 106"/>
                  <a:gd name="T44" fmla="*/ 27 w 691"/>
                  <a:gd name="T45" fmla="*/ 57 h 106"/>
                  <a:gd name="T46" fmla="*/ 21 w 691"/>
                  <a:gd name="T47" fmla="*/ 46 h 106"/>
                  <a:gd name="T48" fmla="*/ 13 w 691"/>
                  <a:gd name="T49" fmla="*/ 33 h 106"/>
                  <a:gd name="T50" fmla="*/ 7 w 691"/>
                  <a:gd name="T51" fmla="*/ 22 h 106"/>
                  <a:gd name="T52" fmla="*/ 0 w 691"/>
                  <a:gd name="T53" fmla="*/ 8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1"/>
                  <a:gd name="T82" fmla="*/ 0 h 106"/>
                  <a:gd name="T83" fmla="*/ 691 w 691"/>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1" h="106">
                    <a:moveTo>
                      <a:pt x="0" y="8"/>
                    </a:moveTo>
                    <a:lnTo>
                      <a:pt x="681" y="0"/>
                    </a:lnTo>
                    <a:lnTo>
                      <a:pt x="681" y="6"/>
                    </a:lnTo>
                    <a:lnTo>
                      <a:pt x="681" y="13"/>
                    </a:lnTo>
                    <a:lnTo>
                      <a:pt x="683" y="20"/>
                    </a:lnTo>
                    <a:lnTo>
                      <a:pt x="683" y="28"/>
                    </a:lnTo>
                    <a:lnTo>
                      <a:pt x="683" y="35"/>
                    </a:lnTo>
                    <a:lnTo>
                      <a:pt x="685" y="44"/>
                    </a:lnTo>
                    <a:lnTo>
                      <a:pt x="685" y="51"/>
                    </a:lnTo>
                    <a:lnTo>
                      <a:pt x="687" y="60"/>
                    </a:lnTo>
                    <a:lnTo>
                      <a:pt x="687" y="64"/>
                    </a:lnTo>
                    <a:lnTo>
                      <a:pt x="689" y="68"/>
                    </a:lnTo>
                    <a:lnTo>
                      <a:pt x="689" y="73"/>
                    </a:lnTo>
                    <a:lnTo>
                      <a:pt x="689" y="77"/>
                    </a:lnTo>
                    <a:lnTo>
                      <a:pt x="691" y="82"/>
                    </a:lnTo>
                    <a:lnTo>
                      <a:pt x="691" y="86"/>
                    </a:lnTo>
                    <a:lnTo>
                      <a:pt x="691" y="91"/>
                    </a:lnTo>
                    <a:lnTo>
                      <a:pt x="691" y="95"/>
                    </a:lnTo>
                    <a:lnTo>
                      <a:pt x="58" y="106"/>
                    </a:lnTo>
                    <a:lnTo>
                      <a:pt x="50" y="93"/>
                    </a:lnTo>
                    <a:lnTo>
                      <a:pt x="42" y="82"/>
                    </a:lnTo>
                    <a:lnTo>
                      <a:pt x="35" y="71"/>
                    </a:lnTo>
                    <a:lnTo>
                      <a:pt x="27" y="57"/>
                    </a:lnTo>
                    <a:lnTo>
                      <a:pt x="21" y="46"/>
                    </a:lnTo>
                    <a:lnTo>
                      <a:pt x="13" y="33"/>
                    </a:lnTo>
                    <a:lnTo>
                      <a:pt x="7" y="22"/>
                    </a:lnTo>
                    <a:lnTo>
                      <a:pt x="0" y="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9" name="Freeform 97">
                <a:extLst>
                  <a:ext uri="{FF2B5EF4-FFF2-40B4-BE49-F238E27FC236}">
                    <a16:creationId xmlns:a16="http://schemas.microsoft.com/office/drawing/2014/main" id="{E3FC0C04-89E6-744E-B4D1-F1599D7EE634}"/>
                  </a:ext>
                </a:extLst>
              </p:cNvPr>
              <p:cNvSpPr>
                <a:spLocks/>
              </p:cNvSpPr>
              <p:nvPr/>
            </p:nvSpPr>
            <p:spPr bwMode="auto">
              <a:xfrm>
                <a:off x="3071" y="1925"/>
                <a:ext cx="642" cy="107"/>
              </a:xfrm>
              <a:custGeom>
                <a:avLst/>
                <a:gdLst>
                  <a:gd name="T0" fmla="*/ 0 w 642"/>
                  <a:gd name="T1" fmla="*/ 11 h 107"/>
                  <a:gd name="T2" fmla="*/ 633 w 642"/>
                  <a:gd name="T3" fmla="*/ 0 h 107"/>
                  <a:gd name="T4" fmla="*/ 635 w 642"/>
                  <a:gd name="T5" fmla="*/ 13 h 107"/>
                  <a:gd name="T6" fmla="*/ 637 w 642"/>
                  <a:gd name="T7" fmla="*/ 24 h 107"/>
                  <a:gd name="T8" fmla="*/ 637 w 642"/>
                  <a:gd name="T9" fmla="*/ 38 h 107"/>
                  <a:gd name="T10" fmla="*/ 639 w 642"/>
                  <a:gd name="T11" fmla="*/ 49 h 107"/>
                  <a:gd name="T12" fmla="*/ 639 w 642"/>
                  <a:gd name="T13" fmla="*/ 62 h 107"/>
                  <a:gd name="T14" fmla="*/ 639 w 642"/>
                  <a:gd name="T15" fmla="*/ 73 h 107"/>
                  <a:gd name="T16" fmla="*/ 639 w 642"/>
                  <a:gd name="T17" fmla="*/ 84 h 107"/>
                  <a:gd name="T18" fmla="*/ 642 w 642"/>
                  <a:gd name="T19" fmla="*/ 98 h 107"/>
                  <a:gd name="T20" fmla="*/ 68 w 642"/>
                  <a:gd name="T21" fmla="*/ 107 h 107"/>
                  <a:gd name="T22" fmla="*/ 58 w 642"/>
                  <a:gd name="T23" fmla="*/ 96 h 107"/>
                  <a:gd name="T24" fmla="*/ 50 w 642"/>
                  <a:gd name="T25" fmla="*/ 82 h 107"/>
                  <a:gd name="T26" fmla="*/ 41 w 642"/>
                  <a:gd name="T27" fmla="*/ 71 h 107"/>
                  <a:gd name="T28" fmla="*/ 33 w 642"/>
                  <a:gd name="T29" fmla="*/ 58 h 107"/>
                  <a:gd name="T30" fmla="*/ 23 w 642"/>
                  <a:gd name="T31" fmla="*/ 47 h 107"/>
                  <a:gd name="T32" fmla="*/ 15 w 642"/>
                  <a:gd name="T33" fmla="*/ 36 h 107"/>
                  <a:gd name="T34" fmla="*/ 8 w 642"/>
                  <a:gd name="T35" fmla="*/ 22 h 107"/>
                  <a:gd name="T36" fmla="*/ 0 w 642"/>
                  <a:gd name="T37" fmla="*/ 11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07"/>
                  <a:gd name="T59" fmla="*/ 642 w 64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07">
                    <a:moveTo>
                      <a:pt x="0" y="11"/>
                    </a:moveTo>
                    <a:lnTo>
                      <a:pt x="633" y="0"/>
                    </a:lnTo>
                    <a:lnTo>
                      <a:pt x="635" y="13"/>
                    </a:lnTo>
                    <a:lnTo>
                      <a:pt x="637" y="24"/>
                    </a:lnTo>
                    <a:lnTo>
                      <a:pt x="637" y="38"/>
                    </a:lnTo>
                    <a:lnTo>
                      <a:pt x="639" y="49"/>
                    </a:lnTo>
                    <a:lnTo>
                      <a:pt x="639" y="62"/>
                    </a:lnTo>
                    <a:lnTo>
                      <a:pt x="639" y="73"/>
                    </a:lnTo>
                    <a:lnTo>
                      <a:pt x="639" y="84"/>
                    </a:lnTo>
                    <a:lnTo>
                      <a:pt x="642" y="98"/>
                    </a:lnTo>
                    <a:lnTo>
                      <a:pt x="68" y="107"/>
                    </a:lnTo>
                    <a:lnTo>
                      <a:pt x="58" y="96"/>
                    </a:lnTo>
                    <a:lnTo>
                      <a:pt x="50" y="82"/>
                    </a:lnTo>
                    <a:lnTo>
                      <a:pt x="41" y="71"/>
                    </a:lnTo>
                    <a:lnTo>
                      <a:pt x="33" y="58"/>
                    </a:lnTo>
                    <a:lnTo>
                      <a:pt x="23" y="47"/>
                    </a:lnTo>
                    <a:lnTo>
                      <a:pt x="15" y="36"/>
                    </a:lnTo>
                    <a:lnTo>
                      <a:pt x="8" y="22"/>
                    </a:lnTo>
                    <a:lnTo>
                      <a:pt x="0"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0" name="Freeform 98">
                <a:extLst>
                  <a:ext uri="{FF2B5EF4-FFF2-40B4-BE49-F238E27FC236}">
                    <a16:creationId xmlns:a16="http://schemas.microsoft.com/office/drawing/2014/main" id="{CEE01683-FB56-92D6-6A8A-A7CA913E7AC4}"/>
                  </a:ext>
                </a:extLst>
              </p:cNvPr>
              <p:cNvSpPr>
                <a:spLocks/>
              </p:cNvSpPr>
              <p:nvPr/>
            </p:nvSpPr>
            <p:spPr bwMode="auto">
              <a:xfrm>
                <a:off x="3139" y="2023"/>
                <a:ext cx="574" cy="104"/>
              </a:xfrm>
              <a:custGeom>
                <a:avLst/>
                <a:gdLst>
                  <a:gd name="T0" fmla="*/ 0 w 574"/>
                  <a:gd name="T1" fmla="*/ 9 h 104"/>
                  <a:gd name="T2" fmla="*/ 574 w 574"/>
                  <a:gd name="T3" fmla="*/ 0 h 104"/>
                  <a:gd name="T4" fmla="*/ 574 w 574"/>
                  <a:gd name="T5" fmla="*/ 11 h 104"/>
                  <a:gd name="T6" fmla="*/ 574 w 574"/>
                  <a:gd name="T7" fmla="*/ 24 h 104"/>
                  <a:gd name="T8" fmla="*/ 574 w 574"/>
                  <a:gd name="T9" fmla="*/ 35 h 104"/>
                  <a:gd name="T10" fmla="*/ 574 w 574"/>
                  <a:gd name="T11" fmla="*/ 49 h 104"/>
                  <a:gd name="T12" fmla="*/ 571 w 574"/>
                  <a:gd name="T13" fmla="*/ 60 h 104"/>
                  <a:gd name="T14" fmla="*/ 571 w 574"/>
                  <a:gd name="T15" fmla="*/ 73 h 104"/>
                  <a:gd name="T16" fmla="*/ 571 w 574"/>
                  <a:gd name="T17" fmla="*/ 84 h 104"/>
                  <a:gd name="T18" fmla="*/ 571 w 574"/>
                  <a:gd name="T19" fmla="*/ 95 h 104"/>
                  <a:gd name="T20" fmla="*/ 93 w 574"/>
                  <a:gd name="T21" fmla="*/ 104 h 104"/>
                  <a:gd name="T22" fmla="*/ 85 w 574"/>
                  <a:gd name="T23" fmla="*/ 95 h 104"/>
                  <a:gd name="T24" fmla="*/ 74 w 574"/>
                  <a:gd name="T25" fmla="*/ 86 h 104"/>
                  <a:gd name="T26" fmla="*/ 66 w 574"/>
                  <a:gd name="T27" fmla="*/ 78 h 104"/>
                  <a:gd name="T28" fmla="*/ 58 w 574"/>
                  <a:gd name="T29" fmla="*/ 71 h 104"/>
                  <a:gd name="T30" fmla="*/ 50 w 574"/>
                  <a:gd name="T31" fmla="*/ 62 h 104"/>
                  <a:gd name="T32" fmla="*/ 39 w 574"/>
                  <a:gd name="T33" fmla="*/ 53 h 104"/>
                  <a:gd name="T34" fmla="*/ 31 w 574"/>
                  <a:gd name="T35" fmla="*/ 44 h 104"/>
                  <a:gd name="T36" fmla="*/ 23 w 574"/>
                  <a:gd name="T37" fmla="*/ 35 h 104"/>
                  <a:gd name="T38" fmla="*/ 21 w 574"/>
                  <a:gd name="T39" fmla="*/ 31 h 104"/>
                  <a:gd name="T40" fmla="*/ 17 w 574"/>
                  <a:gd name="T41" fmla="*/ 29 h 104"/>
                  <a:gd name="T42" fmla="*/ 15 w 574"/>
                  <a:gd name="T43" fmla="*/ 24 h 104"/>
                  <a:gd name="T44" fmla="*/ 10 w 574"/>
                  <a:gd name="T45" fmla="*/ 22 h 104"/>
                  <a:gd name="T46" fmla="*/ 8 w 574"/>
                  <a:gd name="T47" fmla="*/ 18 h 104"/>
                  <a:gd name="T48" fmla="*/ 6 w 574"/>
                  <a:gd name="T49" fmla="*/ 15 h 104"/>
                  <a:gd name="T50" fmla="*/ 2 w 574"/>
                  <a:gd name="T51" fmla="*/ 11 h 104"/>
                  <a:gd name="T52" fmla="*/ 0 w 574"/>
                  <a:gd name="T53" fmla="*/ 9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4"/>
                  <a:gd name="T82" fmla="*/ 0 h 104"/>
                  <a:gd name="T83" fmla="*/ 574 w 574"/>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4" h="104">
                    <a:moveTo>
                      <a:pt x="0" y="9"/>
                    </a:moveTo>
                    <a:lnTo>
                      <a:pt x="574" y="0"/>
                    </a:lnTo>
                    <a:lnTo>
                      <a:pt x="574" y="11"/>
                    </a:lnTo>
                    <a:lnTo>
                      <a:pt x="574" y="24"/>
                    </a:lnTo>
                    <a:lnTo>
                      <a:pt x="574" y="35"/>
                    </a:lnTo>
                    <a:lnTo>
                      <a:pt x="574" y="49"/>
                    </a:lnTo>
                    <a:lnTo>
                      <a:pt x="571" y="60"/>
                    </a:lnTo>
                    <a:lnTo>
                      <a:pt x="571" y="73"/>
                    </a:lnTo>
                    <a:lnTo>
                      <a:pt x="571" y="84"/>
                    </a:lnTo>
                    <a:lnTo>
                      <a:pt x="571" y="95"/>
                    </a:lnTo>
                    <a:lnTo>
                      <a:pt x="93" y="104"/>
                    </a:lnTo>
                    <a:lnTo>
                      <a:pt x="85" y="95"/>
                    </a:lnTo>
                    <a:lnTo>
                      <a:pt x="74" y="86"/>
                    </a:lnTo>
                    <a:lnTo>
                      <a:pt x="66" y="78"/>
                    </a:lnTo>
                    <a:lnTo>
                      <a:pt x="58" y="71"/>
                    </a:lnTo>
                    <a:lnTo>
                      <a:pt x="50" y="62"/>
                    </a:lnTo>
                    <a:lnTo>
                      <a:pt x="39" y="53"/>
                    </a:lnTo>
                    <a:lnTo>
                      <a:pt x="31" y="44"/>
                    </a:lnTo>
                    <a:lnTo>
                      <a:pt x="23" y="35"/>
                    </a:lnTo>
                    <a:lnTo>
                      <a:pt x="21" y="31"/>
                    </a:lnTo>
                    <a:lnTo>
                      <a:pt x="17" y="29"/>
                    </a:lnTo>
                    <a:lnTo>
                      <a:pt x="15" y="24"/>
                    </a:lnTo>
                    <a:lnTo>
                      <a:pt x="10" y="22"/>
                    </a:lnTo>
                    <a:lnTo>
                      <a:pt x="8" y="18"/>
                    </a:lnTo>
                    <a:lnTo>
                      <a:pt x="6" y="15"/>
                    </a:lnTo>
                    <a:lnTo>
                      <a:pt x="2" y="11"/>
                    </a:lnTo>
                    <a:lnTo>
                      <a:pt x="0"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1" name="Freeform 99">
                <a:extLst>
                  <a:ext uri="{FF2B5EF4-FFF2-40B4-BE49-F238E27FC236}">
                    <a16:creationId xmlns:a16="http://schemas.microsoft.com/office/drawing/2014/main" id="{BD341A28-D452-9B34-1FC0-AADBE5105DCC}"/>
                  </a:ext>
                </a:extLst>
              </p:cNvPr>
              <p:cNvSpPr>
                <a:spLocks/>
              </p:cNvSpPr>
              <p:nvPr/>
            </p:nvSpPr>
            <p:spPr bwMode="auto">
              <a:xfrm>
                <a:off x="3232" y="2118"/>
                <a:ext cx="478" cy="369"/>
              </a:xfrm>
              <a:custGeom>
                <a:avLst/>
                <a:gdLst>
                  <a:gd name="T0" fmla="*/ 0 w 478"/>
                  <a:gd name="T1" fmla="*/ 9 h 369"/>
                  <a:gd name="T2" fmla="*/ 478 w 478"/>
                  <a:gd name="T3" fmla="*/ 0 h 369"/>
                  <a:gd name="T4" fmla="*/ 474 w 478"/>
                  <a:gd name="T5" fmla="*/ 40 h 369"/>
                  <a:gd name="T6" fmla="*/ 470 w 478"/>
                  <a:gd name="T7" fmla="*/ 80 h 369"/>
                  <a:gd name="T8" fmla="*/ 466 w 478"/>
                  <a:gd name="T9" fmla="*/ 118 h 369"/>
                  <a:gd name="T10" fmla="*/ 460 w 478"/>
                  <a:gd name="T11" fmla="*/ 158 h 369"/>
                  <a:gd name="T12" fmla="*/ 456 w 478"/>
                  <a:gd name="T13" fmla="*/ 196 h 369"/>
                  <a:gd name="T14" fmla="*/ 450 w 478"/>
                  <a:gd name="T15" fmla="*/ 236 h 369"/>
                  <a:gd name="T16" fmla="*/ 443 w 478"/>
                  <a:gd name="T17" fmla="*/ 274 h 369"/>
                  <a:gd name="T18" fmla="*/ 435 w 478"/>
                  <a:gd name="T19" fmla="*/ 314 h 369"/>
                  <a:gd name="T20" fmla="*/ 412 w 478"/>
                  <a:gd name="T21" fmla="*/ 369 h 369"/>
                  <a:gd name="T22" fmla="*/ 402 w 478"/>
                  <a:gd name="T23" fmla="*/ 360 h 369"/>
                  <a:gd name="T24" fmla="*/ 392 w 478"/>
                  <a:gd name="T25" fmla="*/ 349 h 369"/>
                  <a:gd name="T26" fmla="*/ 382 w 478"/>
                  <a:gd name="T27" fmla="*/ 338 h 369"/>
                  <a:gd name="T28" fmla="*/ 371 w 478"/>
                  <a:gd name="T29" fmla="*/ 325 h 369"/>
                  <a:gd name="T30" fmla="*/ 361 w 478"/>
                  <a:gd name="T31" fmla="*/ 314 h 369"/>
                  <a:gd name="T32" fmla="*/ 349 w 478"/>
                  <a:gd name="T33" fmla="*/ 305 h 369"/>
                  <a:gd name="T34" fmla="*/ 336 w 478"/>
                  <a:gd name="T35" fmla="*/ 298 h 369"/>
                  <a:gd name="T36" fmla="*/ 322 w 478"/>
                  <a:gd name="T37" fmla="*/ 296 h 369"/>
                  <a:gd name="T38" fmla="*/ 283 w 478"/>
                  <a:gd name="T39" fmla="*/ 258 h 369"/>
                  <a:gd name="T40" fmla="*/ 243 w 478"/>
                  <a:gd name="T41" fmla="*/ 220 h 369"/>
                  <a:gd name="T42" fmla="*/ 202 w 478"/>
                  <a:gd name="T43" fmla="*/ 185 h 369"/>
                  <a:gd name="T44" fmla="*/ 161 w 478"/>
                  <a:gd name="T45" fmla="*/ 149 h 369"/>
                  <a:gd name="T46" fmla="*/ 120 w 478"/>
                  <a:gd name="T47" fmla="*/ 116 h 369"/>
                  <a:gd name="T48" fmla="*/ 80 w 478"/>
                  <a:gd name="T49" fmla="*/ 80 h 369"/>
                  <a:gd name="T50" fmla="*/ 39 w 478"/>
                  <a:gd name="T51" fmla="*/ 45 h 369"/>
                  <a:gd name="T52" fmla="*/ 0 w 478"/>
                  <a:gd name="T53" fmla="*/ 9 h 3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8"/>
                  <a:gd name="T82" fmla="*/ 0 h 369"/>
                  <a:gd name="T83" fmla="*/ 478 w 478"/>
                  <a:gd name="T84" fmla="*/ 369 h 3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8" h="369">
                    <a:moveTo>
                      <a:pt x="0" y="9"/>
                    </a:moveTo>
                    <a:lnTo>
                      <a:pt x="478" y="0"/>
                    </a:lnTo>
                    <a:lnTo>
                      <a:pt x="474" y="40"/>
                    </a:lnTo>
                    <a:lnTo>
                      <a:pt x="470" y="80"/>
                    </a:lnTo>
                    <a:lnTo>
                      <a:pt x="466" y="118"/>
                    </a:lnTo>
                    <a:lnTo>
                      <a:pt x="460" y="158"/>
                    </a:lnTo>
                    <a:lnTo>
                      <a:pt x="456" y="196"/>
                    </a:lnTo>
                    <a:lnTo>
                      <a:pt x="450" y="236"/>
                    </a:lnTo>
                    <a:lnTo>
                      <a:pt x="443" y="274"/>
                    </a:lnTo>
                    <a:lnTo>
                      <a:pt x="435" y="314"/>
                    </a:lnTo>
                    <a:lnTo>
                      <a:pt x="412" y="369"/>
                    </a:lnTo>
                    <a:lnTo>
                      <a:pt x="402" y="360"/>
                    </a:lnTo>
                    <a:lnTo>
                      <a:pt x="392" y="349"/>
                    </a:lnTo>
                    <a:lnTo>
                      <a:pt x="382" y="338"/>
                    </a:lnTo>
                    <a:lnTo>
                      <a:pt x="371" y="325"/>
                    </a:lnTo>
                    <a:lnTo>
                      <a:pt x="361" y="314"/>
                    </a:lnTo>
                    <a:lnTo>
                      <a:pt x="349" y="305"/>
                    </a:lnTo>
                    <a:lnTo>
                      <a:pt x="336" y="298"/>
                    </a:lnTo>
                    <a:lnTo>
                      <a:pt x="322" y="296"/>
                    </a:lnTo>
                    <a:lnTo>
                      <a:pt x="283" y="258"/>
                    </a:lnTo>
                    <a:lnTo>
                      <a:pt x="243" y="220"/>
                    </a:lnTo>
                    <a:lnTo>
                      <a:pt x="202" y="185"/>
                    </a:lnTo>
                    <a:lnTo>
                      <a:pt x="161" y="149"/>
                    </a:lnTo>
                    <a:lnTo>
                      <a:pt x="120" y="116"/>
                    </a:lnTo>
                    <a:lnTo>
                      <a:pt x="80" y="80"/>
                    </a:lnTo>
                    <a:lnTo>
                      <a:pt x="39" y="45"/>
                    </a:lnTo>
                    <a:lnTo>
                      <a:pt x="0"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2" name="Freeform 100">
                <a:extLst>
                  <a:ext uri="{FF2B5EF4-FFF2-40B4-BE49-F238E27FC236}">
                    <a16:creationId xmlns:a16="http://schemas.microsoft.com/office/drawing/2014/main" id="{FBB41796-1A2C-EF91-AE79-CCC4CCD6A275}"/>
                  </a:ext>
                </a:extLst>
              </p:cNvPr>
              <p:cNvSpPr>
                <a:spLocks/>
              </p:cNvSpPr>
              <p:nvPr/>
            </p:nvSpPr>
            <p:spPr bwMode="auto">
              <a:xfrm>
                <a:off x="2840" y="2663"/>
                <a:ext cx="910" cy="2066"/>
              </a:xfrm>
              <a:custGeom>
                <a:avLst/>
                <a:gdLst>
                  <a:gd name="T0" fmla="*/ 35 w 910"/>
                  <a:gd name="T1" fmla="*/ 1217 h 2066"/>
                  <a:gd name="T2" fmla="*/ 116 w 910"/>
                  <a:gd name="T3" fmla="*/ 1159 h 2066"/>
                  <a:gd name="T4" fmla="*/ 192 w 910"/>
                  <a:gd name="T5" fmla="*/ 1097 h 2066"/>
                  <a:gd name="T6" fmla="*/ 266 w 910"/>
                  <a:gd name="T7" fmla="*/ 1030 h 2066"/>
                  <a:gd name="T8" fmla="*/ 338 w 910"/>
                  <a:gd name="T9" fmla="*/ 959 h 2066"/>
                  <a:gd name="T10" fmla="*/ 406 w 910"/>
                  <a:gd name="T11" fmla="*/ 886 h 2066"/>
                  <a:gd name="T12" fmla="*/ 472 w 910"/>
                  <a:gd name="T13" fmla="*/ 810 h 2066"/>
                  <a:gd name="T14" fmla="*/ 532 w 910"/>
                  <a:gd name="T15" fmla="*/ 728 h 2066"/>
                  <a:gd name="T16" fmla="*/ 592 w 910"/>
                  <a:gd name="T17" fmla="*/ 646 h 2066"/>
                  <a:gd name="T18" fmla="*/ 646 w 910"/>
                  <a:gd name="T19" fmla="*/ 559 h 2066"/>
                  <a:gd name="T20" fmla="*/ 695 w 910"/>
                  <a:gd name="T21" fmla="*/ 471 h 2066"/>
                  <a:gd name="T22" fmla="*/ 743 w 910"/>
                  <a:gd name="T23" fmla="*/ 377 h 2066"/>
                  <a:gd name="T24" fmla="*/ 784 w 910"/>
                  <a:gd name="T25" fmla="*/ 284 h 2066"/>
                  <a:gd name="T26" fmla="*/ 823 w 910"/>
                  <a:gd name="T27" fmla="*/ 186 h 2066"/>
                  <a:gd name="T28" fmla="*/ 856 w 910"/>
                  <a:gd name="T29" fmla="*/ 86 h 2066"/>
                  <a:gd name="T30" fmla="*/ 883 w 910"/>
                  <a:gd name="T31" fmla="*/ 0 h 2066"/>
                  <a:gd name="T32" fmla="*/ 895 w 910"/>
                  <a:gd name="T33" fmla="*/ 44 h 2066"/>
                  <a:gd name="T34" fmla="*/ 903 w 910"/>
                  <a:gd name="T35" fmla="*/ 91 h 2066"/>
                  <a:gd name="T36" fmla="*/ 908 w 910"/>
                  <a:gd name="T37" fmla="*/ 137 h 2066"/>
                  <a:gd name="T38" fmla="*/ 910 w 910"/>
                  <a:gd name="T39" fmla="*/ 186 h 2066"/>
                  <a:gd name="T40" fmla="*/ 897 w 910"/>
                  <a:gd name="T41" fmla="*/ 282 h 2066"/>
                  <a:gd name="T42" fmla="*/ 873 w 910"/>
                  <a:gd name="T43" fmla="*/ 371 h 2066"/>
                  <a:gd name="T44" fmla="*/ 840 w 910"/>
                  <a:gd name="T45" fmla="*/ 455 h 2066"/>
                  <a:gd name="T46" fmla="*/ 802 w 910"/>
                  <a:gd name="T47" fmla="*/ 537 h 2066"/>
                  <a:gd name="T48" fmla="*/ 722 w 910"/>
                  <a:gd name="T49" fmla="*/ 702 h 2066"/>
                  <a:gd name="T50" fmla="*/ 685 w 910"/>
                  <a:gd name="T51" fmla="*/ 786 h 2066"/>
                  <a:gd name="T52" fmla="*/ 656 w 910"/>
                  <a:gd name="T53" fmla="*/ 873 h 2066"/>
                  <a:gd name="T54" fmla="*/ 644 w 910"/>
                  <a:gd name="T55" fmla="*/ 933 h 2066"/>
                  <a:gd name="T56" fmla="*/ 635 w 910"/>
                  <a:gd name="T57" fmla="*/ 995 h 2066"/>
                  <a:gd name="T58" fmla="*/ 629 w 910"/>
                  <a:gd name="T59" fmla="*/ 1119 h 2066"/>
                  <a:gd name="T60" fmla="*/ 629 w 910"/>
                  <a:gd name="T61" fmla="*/ 1244 h 2066"/>
                  <a:gd name="T62" fmla="*/ 627 w 910"/>
                  <a:gd name="T63" fmla="*/ 1368 h 2066"/>
                  <a:gd name="T64" fmla="*/ 609 w 910"/>
                  <a:gd name="T65" fmla="*/ 1521 h 2066"/>
                  <a:gd name="T66" fmla="*/ 580 w 910"/>
                  <a:gd name="T67" fmla="*/ 1672 h 2066"/>
                  <a:gd name="T68" fmla="*/ 559 w 910"/>
                  <a:gd name="T69" fmla="*/ 1748 h 2066"/>
                  <a:gd name="T70" fmla="*/ 534 w 910"/>
                  <a:gd name="T71" fmla="*/ 1821 h 2066"/>
                  <a:gd name="T72" fmla="*/ 503 w 910"/>
                  <a:gd name="T73" fmla="*/ 1890 h 2066"/>
                  <a:gd name="T74" fmla="*/ 466 w 910"/>
                  <a:gd name="T75" fmla="*/ 1957 h 2066"/>
                  <a:gd name="T76" fmla="*/ 466 w 910"/>
                  <a:gd name="T77" fmla="*/ 1972 h 2066"/>
                  <a:gd name="T78" fmla="*/ 454 w 910"/>
                  <a:gd name="T79" fmla="*/ 1979 h 2066"/>
                  <a:gd name="T80" fmla="*/ 441 w 910"/>
                  <a:gd name="T81" fmla="*/ 1981 h 2066"/>
                  <a:gd name="T82" fmla="*/ 431 w 910"/>
                  <a:gd name="T83" fmla="*/ 1992 h 2066"/>
                  <a:gd name="T84" fmla="*/ 402 w 910"/>
                  <a:gd name="T85" fmla="*/ 2019 h 2066"/>
                  <a:gd name="T86" fmla="*/ 371 w 910"/>
                  <a:gd name="T87" fmla="*/ 2046 h 2066"/>
                  <a:gd name="T88" fmla="*/ 338 w 910"/>
                  <a:gd name="T89" fmla="*/ 2061 h 2066"/>
                  <a:gd name="T90" fmla="*/ 318 w 910"/>
                  <a:gd name="T91" fmla="*/ 2066 h 2066"/>
                  <a:gd name="T92" fmla="*/ 297 w 910"/>
                  <a:gd name="T93" fmla="*/ 2063 h 2066"/>
                  <a:gd name="T94" fmla="*/ 272 w 910"/>
                  <a:gd name="T95" fmla="*/ 2063 h 2066"/>
                  <a:gd name="T96" fmla="*/ 252 w 910"/>
                  <a:gd name="T97" fmla="*/ 2059 h 2066"/>
                  <a:gd name="T98" fmla="*/ 231 w 910"/>
                  <a:gd name="T99" fmla="*/ 2048 h 2066"/>
                  <a:gd name="T100" fmla="*/ 213 w 910"/>
                  <a:gd name="T101" fmla="*/ 2035 h 2066"/>
                  <a:gd name="T102" fmla="*/ 182 w 910"/>
                  <a:gd name="T103" fmla="*/ 1999 h 2066"/>
                  <a:gd name="T104" fmla="*/ 157 w 910"/>
                  <a:gd name="T105" fmla="*/ 1957 h 2066"/>
                  <a:gd name="T106" fmla="*/ 134 w 910"/>
                  <a:gd name="T107" fmla="*/ 1897 h 2066"/>
                  <a:gd name="T108" fmla="*/ 118 w 910"/>
                  <a:gd name="T109" fmla="*/ 1835 h 2066"/>
                  <a:gd name="T110" fmla="*/ 97 w 910"/>
                  <a:gd name="T111" fmla="*/ 1704 h 2066"/>
                  <a:gd name="T112" fmla="*/ 87 w 910"/>
                  <a:gd name="T113" fmla="*/ 1570 h 2066"/>
                  <a:gd name="T114" fmla="*/ 83 w 910"/>
                  <a:gd name="T115" fmla="*/ 1446 h 2066"/>
                  <a:gd name="T116" fmla="*/ 70 w 910"/>
                  <a:gd name="T117" fmla="*/ 1390 h 2066"/>
                  <a:gd name="T118" fmla="*/ 56 w 910"/>
                  <a:gd name="T119" fmla="*/ 1335 h 2066"/>
                  <a:gd name="T120" fmla="*/ 33 w 910"/>
                  <a:gd name="T121" fmla="*/ 1284 h 2066"/>
                  <a:gd name="T122" fmla="*/ 0 w 910"/>
                  <a:gd name="T123" fmla="*/ 1239 h 20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0"/>
                  <a:gd name="T187" fmla="*/ 0 h 2066"/>
                  <a:gd name="T188" fmla="*/ 910 w 910"/>
                  <a:gd name="T189" fmla="*/ 2066 h 20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0" h="2066">
                    <a:moveTo>
                      <a:pt x="0" y="1239"/>
                    </a:moveTo>
                    <a:lnTo>
                      <a:pt x="35" y="1217"/>
                    </a:lnTo>
                    <a:lnTo>
                      <a:pt x="74" y="1188"/>
                    </a:lnTo>
                    <a:lnTo>
                      <a:pt x="116" y="1159"/>
                    </a:lnTo>
                    <a:lnTo>
                      <a:pt x="155" y="1128"/>
                    </a:lnTo>
                    <a:lnTo>
                      <a:pt x="192" y="1097"/>
                    </a:lnTo>
                    <a:lnTo>
                      <a:pt x="231" y="1064"/>
                    </a:lnTo>
                    <a:lnTo>
                      <a:pt x="266" y="1030"/>
                    </a:lnTo>
                    <a:lnTo>
                      <a:pt x="303" y="995"/>
                    </a:lnTo>
                    <a:lnTo>
                      <a:pt x="338" y="959"/>
                    </a:lnTo>
                    <a:lnTo>
                      <a:pt x="373" y="924"/>
                    </a:lnTo>
                    <a:lnTo>
                      <a:pt x="406" y="886"/>
                    </a:lnTo>
                    <a:lnTo>
                      <a:pt x="439" y="848"/>
                    </a:lnTo>
                    <a:lnTo>
                      <a:pt x="472" y="810"/>
                    </a:lnTo>
                    <a:lnTo>
                      <a:pt x="503" y="771"/>
                    </a:lnTo>
                    <a:lnTo>
                      <a:pt x="532" y="728"/>
                    </a:lnTo>
                    <a:lnTo>
                      <a:pt x="563" y="688"/>
                    </a:lnTo>
                    <a:lnTo>
                      <a:pt x="592" y="646"/>
                    </a:lnTo>
                    <a:lnTo>
                      <a:pt x="619" y="604"/>
                    </a:lnTo>
                    <a:lnTo>
                      <a:pt x="646" y="559"/>
                    </a:lnTo>
                    <a:lnTo>
                      <a:pt x="670" y="515"/>
                    </a:lnTo>
                    <a:lnTo>
                      <a:pt x="695" y="471"/>
                    </a:lnTo>
                    <a:lnTo>
                      <a:pt x="720" y="424"/>
                    </a:lnTo>
                    <a:lnTo>
                      <a:pt x="743" y="377"/>
                    </a:lnTo>
                    <a:lnTo>
                      <a:pt x="763" y="331"/>
                    </a:lnTo>
                    <a:lnTo>
                      <a:pt x="784" y="284"/>
                    </a:lnTo>
                    <a:lnTo>
                      <a:pt x="804" y="235"/>
                    </a:lnTo>
                    <a:lnTo>
                      <a:pt x="823" y="186"/>
                    </a:lnTo>
                    <a:lnTo>
                      <a:pt x="840" y="135"/>
                    </a:lnTo>
                    <a:lnTo>
                      <a:pt x="856" y="86"/>
                    </a:lnTo>
                    <a:lnTo>
                      <a:pt x="873" y="35"/>
                    </a:lnTo>
                    <a:lnTo>
                      <a:pt x="883" y="0"/>
                    </a:lnTo>
                    <a:lnTo>
                      <a:pt x="889" y="22"/>
                    </a:lnTo>
                    <a:lnTo>
                      <a:pt x="895" y="44"/>
                    </a:lnTo>
                    <a:lnTo>
                      <a:pt x="899" y="66"/>
                    </a:lnTo>
                    <a:lnTo>
                      <a:pt x="903" y="91"/>
                    </a:lnTo>
                    <a:lnTo>
                      <a:pt x="906" y="113"/>
                    </a:lnTo>
                    <a:lnTo>
                      <a:pt x="908" y="137"/>
                    </a:lnTo>
                    <a:lnTo>
                      <a:pt x="910" y="162"/>
                    </a:lnTo>
                    <a:lnTo>
                      <a:pt x="910" y="186"/>
                    </a:lnTo>
                    <a:lnTo>
                      <a:pt x="906" y="235"/>
                    </a:lnTo>
                    <a:lnTo>
                      <a:pt x="897" y="282"/>
                    </a:lnTo>
                    <a:lnTo>
                      <a:pt x="887" y="326"/>
                    </a:lnTo>
                    <a:lnTo>
                      <a:pt x="873" y="371"/>
                    </a:lnTo>
                    <a:lnTo>
                      <a:pt x="858" y="413"/>
                    </a:lnTo>
                    <a:lnTo>
                      <a:pt x="840" y="455"/>
                    </a:lnTo>
                    <a:lnTo>
                      <a:pt x="821" y="497"/>
                    </a:lnTo>
                    <a:lnTo>
                      <a:pt x="802" y="537"/>
                    </a:lnTo>
                    <a:lnTo>
                      <a:pt x="761" y="619"/>
                    </a:lnTo>
                    <a:lnTo>
                      <a:pt x="722" y="702"/>
                    </a:lnTo>
                    <a:lnTo>
                      <a:pt x="703" y="742"/>
                    </a:lnTo>
                    <a:lnTo>
                      <a:pt x="685" y="786"/>
                    </a:lnTo>
                    <a:lnTo>
                      <a:pt x="668" y="828"/>
                    </a:lnTo>
                    <a:lnTo>
                      <a:pt x="656" y="873"/>
                    </a:lnTo>
                    <a:lnTo>
                      <a:pt x="650" y="902"/>
                    </a:lnTo>
                    <a:lnTo>
                      <a:pt x="644" y="933"/>
                    </a:lnTo>
                    <a:lnTo>
                      <a:pt x="639" y="964"/>
                    </a:lnTo>
                    <a:lnTo>
                      <a:pt x="635" y="995"/>
                    </a:lnTo>
                    <a:lnTo>
                      <a:pt x="631" y="1057"/>
                    </a:lnTo>
                    <a:lnTo>
                      <a:pt x="629" y="1119"/>
                    </a:lnTo>
                    <a:lnTo>
                      <a:pt x="627" y="1181"/>
                    </a:lnTo>
                    <a:lnTo>
                      <a:pt x="629" y="1244"/>
                    </a:lnTo>
                    <a:lnTo>
                      <a:pt x="629" y="1306"/>
                    </a:lnTo>
                    <a:lnTo>
                      <a:pt x="627" y="1368"/>
                    </a:lnTo>
                    <a:lnTo>
                      <a:pt x="619" y="1444"/>
                    </a:lnTo>
                    <a:lnTo>
                      <a:pt x="609" y="1521"/>
                    </a:lnTo>
                    <a:lnTo>
                      <a:pt x="596" y="1597"/>
                    </a:lnTo>
                    <a:lnTo>
                      <a:pt x="580" y="1672"/>
                    </a:lnTo>
                    <a:lnTo>
                      <a:pt x="571" y="1710"/>
                    </a:lnTo>
                    <a:lnTo>
                      <a:pt x="559" y="1748"/>
                    </a:lnTo>
                    <a:lnTo>
                      <a:pt x="549" y="1786"/>
                    </a:lnTo>
                    <a:lnTo>
                      <a:pt x="534" y="1821"/>
                    </a:lnTo>
                    <a:lnTo>
                      <a:pt x="520" y="1857"/>
                    </a:lnTo>
                    <a:lnTo>
                      <a:pt x="503" y="1890"/>
                    </a:lnTo>
                    <a:lnTo>
                      <a:pt x="487" y="1926"/>
                    </a:lnTo>
                    <a:lnTo>
                      <a:pt x="466" y="1957"/>
                    </a:lnTo>
                    <a:lnTo>
                      <a:pt x="468" y="1966"/>
                    </a:lnTo>
                    <a:lnTo>
                      <a:pt x="466" y="1972"/>
                    </a:lnTo>
                    <a:lnTo>
                      <a:pt x="460" y="1977"/>
                    </a:lnTo>
                    <a:lnTo>
                      <a:pt x="454" y="1979"/>
                    </a:lnTo>
                    <a:lnTo>
                      <a:pt x="448" y="1979"/>
                    </a:lnTo>
                    <a:lnTo>
                      <a:pt x="441" y="1981"/>
                    </a:lnTo>
                    <a:lnTo>
                      <a:pt x="435" y="1986"/>
                    </a:lnTo>
                    <a:lnTo>
                      <a:pt x="431" y="1992"/>
                    </a:lnTo>
                    <a:lnTo>
                      <a:pt x="417" y="2006"/>
                    </a:lnTo>
                    <a:lnTo>
                      <a:pt x="402" y="2019"/>
                    </a:lnTo>
                    <a:lnTo>
                      <a:pt x="388" y="2035"/>
                    </a:lnTo>
                    <a:lnTo>
                      <a:pt x="371" y="2046"/>
                    </a:lnTo>
                    <a:lnTo>
                      <a:pt x="355" y="2055"/>
                    </a:lnTo>
                    <a:lnTo>
                      <a:pt x="338" y="2061"/>
                    </a:lnTo>
                    <a:lnTo>
                      <a:pt x="328" y="2063"/>
                    </a:lnTo>
                    <a:lnTo>
                      <a:pt x="318" y="2066"/>
                    </a:lnTo>
                    <a:lnTo>
                      <a:pt x="307" y="2063"/>
                    </a:lnTo>
                    <a:lnTo>
                      <a:pt x="297" y="2063"/>
                    </a:lnTo>
                    <a:lnTo>
                      <a:pt x="285" y="2063"/>
                    </a:lnTo>
                    <a:lnTo>
                      <a:pt x="272" y="2063"/>
                    </a:lnTo>
                    <a:lnTo>
                      <a:pt x="262" y="2061"/>
                    </a:lnTo>
                    <a:lnTo>
                      <a:pt x="252" y="2059"/>
                    </a:lnTo>
                    <a:lnTo>
                      <a:pt x="241" y="2055"/>
                    </a:lnTo>
                    <a:lnTo>
                      <a:pt x="231" y="2048"/>
                    </a:lnTo>
                    <a:lnTo>
                      <a:pt x="221" y="2041"/>
                    </a:lnTo>
                    <a:lnTo>
                      <a:pt x="213" y="2035"/>
                    </a:lnTo>
                    <a:lnTo>
                      <a:pt x="196" y="2017"/>
                    </a:lnTo>
                    <a:lnTo>
                      <a:pt x="182" y="1999"/>
                    </a:lnTo>
                    <a:lnTo>
                      <a:pt x="169" y="1977"/>
                    </a:lnTo>
                    <a:lnTo>
                      <a:pt x="157" y="1957"/>
                    </a:lnTo>
                    <a:lnTo>
                      <a:pt x="144" y="1928"/>
                    </a:lnTo>
                    <a:lnTo>
                      <a:pt x="134" y="1897"/>
                    </a:lnTo>
                    <a:lnTo>
                      <a:pt x="126" y="1866"/>
                    </a:lnTo>
                    <a:lnTo>
                      <a:pt x="118" y="1835"/>
                    </a:lnTo>
                    <a:lnTo>
                      <a:pt x="105" y="1770"/>
                    </a:lnTo>
                    <a:lnTo>
                      <a:pt x="97" y="1704"/>
                    </a:lnTo>
                    <a:lnTo>
                      <a:pt x="91" y="1637"/>
                    </a:lnTo>
                    <a:lnTo>
                      <a:pt x="87" y="1570"/>
                    </a:lnTo>
                    <a:lnTo>
                      <a:pt x="85" y="1506"/>
                    </a:lnTo>
                    <a:lnTo>
                      <a:pt x="83" y="1446"/>
                    </a:lnTo>
                    <a:lnTo>
                      <a:pt x="76" y="1417"/>
                    </a:lnTo>
                    <a:lnTo>
                      <a:pt x="70" y="1390"/>
                    </a:lnTo>
                    <a:lnTo>
                      <a:pt x="64" y="1361"/>
                    </a:lnTo>
                    <a:lnTo>
                      <a:pt x="56" y="1335"/>
                    </a:lnTo>
                    <a:lnTo>
                      <a:pt x="45" y="1308"/>
                    </a:lnTo>
                    <a:lnTo>
                      <a:pt x="33" y="1284"/>
                    </a:lnTo>
                    <a:lnTo>
                      <a:pt x="19" y="1261"/>
                    </a:lnTo>
                    <a:lnTo>
                      <a:pt x="0" y="123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3" name="Freeform 101">
                <a:extLst>
                  <a:ext uri="{FF2B5EF4-FFF2-40B4-BE49-F238E27FC236}">
                    <a16:creationId xmlns:a16="http://schemas.microsoft.com/office/drawing/2014/main" id="{ACE1E2BE-9379-AAEA-E5CD-116F9A2EFBF3}"/>
                  </a:ext>
                </a:extLst>
              </p:cNvPr>
              <p:cNvSpPr>
                <a:spLocks/>
              </p:cNvSpPr>
              <p:nvPr/>
            </p:nvSpPr>
            <p:spPr bwMode="auto">
              <a:xfrm>
                <a:off x="2720" y="2500"/>
                <a:ext cx="1003" cy="1402"/>
              </a:xfrm>
              <a:custGeom>
                <a:avLst/>
                <a:gdLst>
                  <a:gd name="T0" fmla="*/ 155 w 1003"/>
                  <a:gd name="T1" fmla="*/ 1380 h 1402"/>
                  <a:gd name="T2" fmla="*/ 236 w 1003"/>
                  <a:gd name="T3" fmla="*/ 1322 h 1402"/>
                  <a:gd name="T4" fmla="*/ 312 w 1003"/>
                  <a:gd name="T5" fmla="*/ 1260 h 1402"/>
                  <a:gd name="T6" fmla="*/ 386 w 1003"/>
                  <a:gd name="T7" fmla="*/ 1193 h 1402"/>
                  <a:gd name="T8" fmla="*/ 458 w 1003"/>
                  <a:gd name="T9" fmla="*/ 1122 h 1402"/>
                  <a:gd name="T10" fmla="*/ 526 w 1003"/>
                  <a:gd name="T11" fmla="*/ 1049 h 1402"/>
                  <a:gd name="T12" fmla="*/ 592 w 1003"/>
                  <a:gd name="T13" fmla="*/ 973 h 1402"/>
                  <a:gd name="T14" fmla="*/ 652 w 1003"/>
                  <a:gd name="T15" fmla="*/ 891 h 1402"/>
                  <a:gd name="T16" fmla="*/ 712 w 1003"/>
                  <a:gd name="T17" fmla="*/ 809 h 1402"/>
                  <a:gd name="T18" fmla="*/ 766 w 1003"/>
                  <a:gd name="T19" fmla="*/ 722 h 1402"/>
                  <a:gd name="T20" fmla="*/ 815 w 1003"/>
                  <a:gd name="T21" fmla="*/ 634 h 1402"/>
                  <a:gd name="T22" fmla="*/ 863 w 1003"/>
                  <a:gd name="T23" fmla="*/ 540 h 1402"/>
                  <a:gd name="T24" fmla="*/ 904 w 1003"/>
                  <a:gd name="T25" fmla="*/ 447 h 1402"/>
                  <a:gd name="T26" fmla="*/ 943 w 1003"/>
                  <a:gd name="T27" fmla="*/ 349 h 1402"/>
                  <a:gd name="T28" fmla="*/ 976 w 1003"/>
                  <a:gd name="T29" fmla="*/ 249 h 1402"/>
                  <a:gd name="T30" fmla="*/ 1003 w 1003"/>
                  <a:gd name="T31" fmla="*/ 163 h 1402"/>
                  <a:gd name="T32" fmla="*/ 995 w 1003"/>
                  <a:gd name="T33" fmla="*/ 143 h 1402"/>
                  <a:gd name="T34" fmla="*/ 986 w 1003"/>
                  <a:gd name="T35" fmla="*/ 123 h 1402"/>
                  <a:gd name="T36" fmla="*/ 978 w 1003"/>
                  <a:gd name="T37" fmla="*/ 105 h 1402"/>
                  <a:gd name="T38" fmla="*/ 968 w 1003"/>
                  <a:gd name="T39" fmla="*/ 87 h 1402"/>
                  <a:gd name="T40" fmla="*/ 957 w 1003"/>
                  <a:gd name="T41" fmla="*/ 80 h 1402"/>
                  <a:gd name="T42" fmla="*/ 951 w 1003"/>
                  <a:gd name="T43" fmla="*/ 69 h 1402"/>
                  <a:gd name="T44" fmla="*/ 945 w 1003"/>
                  <a:gd name="T45" fmla="*/ 58 h 1402"/>
                  <a:gd name="T46" fmla="*/ 933 w 1003"/>
                  <a:gd name="T47" fmla="*/ 54 h 1402"/>
                  <a:gd name="T48" fmla="*/ 922 w 1003"/>
                  <a:gd name="T49" fmla="*/ 40 h 1402"/>
                  <a:gd name="T50" fmla="*/ 914 w 1003"/>
                  <a:gd name="T51" fmla="*/ 27 h 1402"/>
                  <a:gd name="T52" fmla="*/ 904 w 1003"/>
                  <a:gd name="T53" fmla="*/ 14 h 1402"/>
                  <a:gd name="T54" fmla="*/ 891 w 1003"/>
                  <a:gd name="T55" fmla="*/ 0 h 1402"/>
                  <a:gd name="T56" fmla="*/ 879 w 1003"/>
                  <a:gd name="T57" fmla="*/ 56 h 1402"/>
                  <a:gd name="T58" fmla="*/ 854 w 1003"/>
                  <a:gd name="T59" fmla="*/ 152 h 1402"/>
                  <a:gd name="T60" fmla="*/ 825 w 1003"/>
                  <a:gd name="T61" fmla="*/ 247 h 1402"/>
                  <a:gd name="T62" fmla="*/ 792 w 1003"/>
                  <a:gd name="T63" fmla="*/ 338 h 1402"/>
                  <a:gd name="T64" fmla="*/ 755 w 1003"/>
                  <a:gd name="T65" fmla="*/ 427 h 1402"/>
                  <a:gd name="T66" fmla="*/ 714 w 1003"/>
                  <a:gd name="T67" fmla="*/ 514 h 1402"/>
                  <a:gd name="T68" fmla="*/ 669 w 1003"/>
                  <a:gd name="T69" fmla="*/ 598 h 1402"/>
                  <a:gd name="T70" fmla="*/ 619 w 1003"/>
                  <a:gd name="T71" fmla="*/ 680 h 1402"/>
                  <a:gd name="T72" fmla="*/ 568 w 1003"/>
                  <a:gd name="T73" fmla="*/ 758 h 1402"/>
                  <a:gd name="T74" fmla="*/ 512 w 1003"/>
                  <a:gd name="T75" fmla="*/ 834 h 1402"/>
                  <a:gd name="T76" fmla="*/ 454 w 1003"/>
                  <a:gd name="T77" fmla="*/ 907 h 1402"/>
                  <a:gd name="T78" fmla="*/ 392 w 1003"/>
                  <a:gd name="T79" fmla="*/ 978 h 1402"/>
                  <a:gd name="T80" fmla="*/ 326 w 1003"/>
                  <a:gd name="T81" fmla="*/ 1045 h 1402"/>
                  <a:gd name="T82" fmla="*/ 258 w 1003"/>
                  <a:gd name="T83" fmla="*/ 1107 h 1402"/>
                  <a:gd name="T84" fmla="*/ 188 w 1003"/>
                  <a:gd name="T85" fmla="*/ 1167 h 1402"/>
                  <a:gd name="T86" fmla="*/ 116 w 1003"/>
                  <a:gd name="T87" fmla="*/ 1222 h 1402"/>
                  <a:gd name="T88" fmla="*/ 40 w 1003"/>
                  <a:gd name="T89" fmla="*/ 1276 h 1402"/>
                  <a:gd name="T90" fmla="*/ 0 w 1003"/>
                  <a:gd name="T91" fmla="*/ 1300 h 1402"/>
                  <a:gd name="T92" fmla="*/ 9 w 1003"/>
                  <a:gd name="T93" fmla="*/ 1320 h 1402"/>
                  <a:gd name="T94" fmla="*/ 23 w 1003"/>
                  <a:gd name="T95" fmla="*/ 1338 h 1402"/>
                  <a:gd name="T96" fmla="*/ 42 w 1003"/>
                  <a:gd name="T97" fmla="*/ 1353 h 1402"/>
                  <a:gd name="T98" fmla="*/ 69 w 1003"/>
                  <a:gd name="T99" fmla="*/ 1367 h 1402"/>
                  <a:gd name="T100" fmla="*/ 83 w 1003"/>
                  <a:gd name="T101" fmla="*/ 1373 h 1402"/>
                  <a:gd name="T102" fmla="*/ 97 w 1003"/>
                  <a:gd name="T103" fmla="*/ 1382 h 1402"/>
                  <a:gd name="T104" fmla="*/ 110 w 1003"/>
                  <a:gd name="T105" fmla="*/ 1393 h 1402"/>
                  <a:gd name="T106" fmla="*/ 120 w 1003"/>
                  <a:gd name="T107" fmla="*/ 1402 h 1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3"/>
                  <a:gd name="T163" fmla="*/ 0 h 1402"/>
                  <a:gd name="T164" fmla="*/ 1003 w 1003"/>
                  <a:gd name="T165" fmla="*/ 1402 h 1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3" h="1402">
                    <a:moveTo>
                      <a:pt x="120" y="1402"/>
                    </a:moveTo>
                    <a:lnTo>
                      <a:pt x="155" y="1380"/>
                    </a:lnTo>
                    <a:lnTo>
                      <a:pt x="194" y="1351"/>
                    </a:lnTo>
                    <a:lnTo>
                      <a:pt x="236" y="1322"/>
                    </a:lnTo>
                    <a:lnTo>
                      <a:pt x="275" y="1291"/>
                    </a:lnTo>
                    <a:lnTo>
                      <a:pt x="312" y="1260"/>
                    </a:lnTo>
                    <a:lnTo>
                      <a:pt x="351" y="1227"/>
                    </a:lnTo>
                    <a:lnTo>
                      <a:pt x="386" y="1193"/>
                    </a:lnTo>
                    <a:lnTo>
                      <a:pt x="423" y="1158"/>
                    </a:lnTo>
                    <a:lnTo>
                      <a:pt x="458" y="1122"/>
                    </a:lnTo>
                    <a:lnTo>
                      <a:pt x="493" y="1087"/>
                    </a:lnTo>
                    <a:lnTo>
                      <a:pt x="526" y="1049"/>
                    </a:lnTo>
                    <a:lnTo>
                      <a:pt x="559" y="1011"/>
                    </a:lnTo>
                    <a:lnTo>
                      <a:pt x="592" y="973"/>
                    </a:lnTo>
                    <a:lnTo>
                      <a:pt x="623" y="934"/>
                    </a:lnTo>
                    <a:lnTo>
                      <a:pt x="652" y="891"/>
                    </a:lnTo>
                    <a:lnTo>
                      <a:pt x="683" y="851"/>
                    </a:lnTo>
                    <a:lnTo>
                      <a:pt x="712" y="809"/>
                    </a:lnTo>
                    <a:lnTo>
                      <a:pt x="739" y="767"/>
                    </a:lnTo>
                    <a:lnTo>
                      <a:pt x="766" y="722"/>
                    </a:lnTo>
                    <a:lnTo>
                      <a:pt x="790" y="678"/>
                    </a:lnTo>
                    <a:lnTo>
                      <a:pt x="815" y="634"/>
                    </a:lnTo>
                    <a:lnTo>
                      <a:pt x="840" y="587"/>
                    </a:lnTo>
                    <a:lnTo>
                      <a:pt x="863" y="540"/>
                    </a:lnTo>
                    <a:lnTo>
                      <a:pt x="883" y="494"/>
                    </a:lnTo>
                    <a:lnTo>
                      <a:pt x="904" y="447"/>
                    </a:lnTo>
                    <a:lnTo>
                      <a:pt x="924" y="398"/>
                    </a:lnTo>
                    <a:lnTo>
                      <a:pt x="943" y="349"/>
                    </a:lnTo>
                    <a:lnTo>
                      <a:pt x="960" y="298"/>
                    </a:lnTo>
                    <a:lnTo>
                      <a:pt x="976" y="249"/>
                    </a:lnTo>
                    <a:lnTo>
                      <a:pt x="993" y="198"/>
                    </a:lnTo>
                    <a:lnTo>
                      <a:pt x="1003" y="163"/>
                    </a:lnTo>
                    <a:lnTo>
                      <a:pt x="999" y="152"/>
                    </a:lnTo>
                    <a:lnTo>
                      <a:pt x="995" y="143"/>
                    </a:lnTo>
                    <a:lnTo>
                      <a:pt x="990" y="134"/>
                    </a:lnTo>
                    <a:lnTo>
                      <a:pt x="986" y="123"/>
                    </a:lnTo>
                    <a:lnTo>
                      <a:pt x="982" y="114"/>
                    </a:lnTo>
                    <a:lnTo>
                      <a:pt x="978" y="105"/>
                    </a:lnTo>
                    <a:lnTo>
                      <a:pt x="974" y="96"/>
                    </a:lnTo>
                    <a:lnTo>
                      <a:pt x="968" y="87"/>
                    </a:lnTo>
                    <a:lnTo>
                      <a:pt x="962" y="85"/>
                    </a:lnTo>
                    <a:lnTo>
                      <a:pt x="957" y="80"/>
                    </a:lnTo>
                    <a:lnTo>
                      <a:pt x="955" y="76"/>
                    </a:lnTo>
                    <a:lnTo>
                      <a:pt x="951" y="69"/>
                    </a:lnTo>
                    <a:lnTo>
                      <a:pt x="949" y="65"/>
                    </a:lnTo>
                    <a:lnTo>
                      <a:pt x="945" y="58"/>
                    </a:lnTo>
                    <a:lnTo>
                      <a:pt x="939" y="56"/>
                    </a:lnTo>
                    <a:lnTo>
                      <a:pt x="933" y="54"/>
                    </a:lnTo>
                    <a:lnTo>
                      <a:pt x="929" y="47"/>
                    </a:lnTo>
                    <a:lnTo>
                      <a:pt x="922" y="40"/>
                    </a:lnTo>
                    <a:lnTo>
                      <a:pt x="918" y="34"/>
                    </a:lnTo>
                    <a:lnTo>
                      <a:pt x="914" y="27"/>
                    </a:lnTo>
                    <a:lnTo>
                      <a:pt x="908" y="20"/>
                    </a:lnTo>
                    <a:lnTo>
                      <a:pt x="904" y="14"/>
                    </a:lnTo>
                    <a:lnTo>
                      <a:pt x="898" y="7"/>
                    </a:lnTo>
                    <a:lnTo>
                      <a:pt x="891" y="0"/>
                    </a:lnTo>
                    <a:lnTo>
                      <a:pt x="891" y="9"/>
                    </a:lnTo>
                    <a:lnTo>
                      <a:pt x="879" y="56"/>
                    </a:lnTo>
                    <a:lnTo>
                      <a:pt x="867" y="105"/>
                    </a:lnTo>
                    <a:lnTo>
                      <a:pt x="854" y="152"/>
                    </a:lnTo>
                    <a:lnTo>
                      <a:pt x="840" y="200"/>
                    </a:lnTo>
                    <a:lnTo>
                      <a:pt x="825" y="247"/>
                    </a:lnTo>
                    <a:lnTo>
                      <a:pt x="809" y="291"/>
                    </a:lnTo>
                    <a:lnTo>
                      <a:pt x="792" y="338"/>
                    </a:lnTo>
                    <a:lnTo>
                      <a:pt x="774" y="383"/>
                    </a:lnTo>
                    <a:lnTo>
                      <a:pt x="755" y="427"/>
                    </a:lnTo>
                    <a:lnTo>
                      <a:pt x="735" y="469"/>
                    </a:lnTo>
                    <a:lnTo>
                      <a:pt x="714" y="514"/>
                    </a:lnTo>
                    <a:lnTo>
                      <a:pt x="691" y="556"/>
                    </a:lnTo>
                    <a:lnTo>
                      <a:pt x="669" y="598"/>
                    </a:lnTo>
                    <a:lnTo>
                      <a:pt x="644" y="638"/>
                    </a:lnTo>
                    <a:lnTo>
                      <a:pt x="619" y="680"/>
                    </a:lnTo>
                    <a:lnTo>
                      <a:pt x="594" y="718"/>
                    </a:lnTo>
                    <a:lnTo>
                      <a:pt x="568" y="758"/>
                    </a:lnTo>
                    <a:lnTo>
                      <a:pt x="541" y="796"/>
                    </a:lnTo>
                    <a:lnTo>
                      <a:pt x="512" y="834"/>
                    </a:lnTo>
                    <a:lnTo>
                      <a:pt x="483" y="871"/>
                    </a:lnTo>
                    <a:lnTo>
                      <a:pt x="454" y="907"/>
                    </a:lnTo>
                    <a:lnTo>
                      <a:pt x="423" y="942"/>
                    </a:lnTo>
                    <a:lnTo>
                      <a:pt x="392" y="978"/>
                    </a:lnTo>
                    <a:lnTo>
                      <a:pt x="359" y="1011"/>
                    </a:lnTo>
                    <a:lnTo>
                      <a:pt x="326" y="1045"/>
                    </a:lnTo>
                    <a:lnTo>
                      <a:pt x="293" y="1076"/>
                    </a:lnTo>
                    <a:lnTo>
                      <a:pt x="258" y="1107"/>
                    </a:lnTo>
                    <a:lnTo>
                      <a:pt x="223" y="1138"/>
                    </a:lnTo>
                    <a:lnTo>
                      <a:pt x="188" y="1167"/>
                    </a:lnTo>
                    <a:lnTo>
                      <a:pt x="151" y="1196"/>
                    </a:lnTo>
                    <a:lnTo>
                      <a:pt x="116" y="1222"/>
                    </a:lnTo>
                    <a:lnTo>
                      <a:pt x="77" y="1249"/>
                    </a:lnTo>
                    <a:lnTo>
                      <a:pt x="40" y="1276"/>
                    </a:lnTo>
                    <a:lnTo>
                      <a:pt x="0" y="1300"/>
                    </a:lnTo>
                    <a:lnTo>
                      <a:pt x="5" y="1311"/>
                    </a:lnTo>
                    <a:lnTo>
                      <a:pt x="9" y="1320"/>
                    </a:lnTo>
                    <a:lnTo>
                      <a:pt x="15" y="1331"/>
                    </a:lnTo>
                    <a:lnTo>
                      <a:pt x="23" y="1338"/>
                    </a:lnTo>
                    <a:lnTo>
                      <a:pt x="31" y="1347"/>
                    </a:lnTo>
                    <a:lnTo>
                      <a:pt x="42" y="1353"/>
                    </a:lnTo>
                    <a:lnTo>
                      <a:pt x="54" y="1360"/>
                    </a:lnTo>
                    <a:lnTo>
                      <a:pt x="69" y="1367"/>
                    </a:lnTo>
                    <a:lnTo>
                      <a:pt x="75" y="1369"/>
                    </a:lnTo>
                    <a:lnTo>
                      <a:pt x="83" y="1373"/>
                    </a:lnTo>
                    <a:lnTo>
                      <a:pt x="89" y="1378"/>
                    </a:lnTo>
                    <a:lnTo>
                      <a:pt x="97" y="1382"/>
                    </a:lnTo>
                    <a:lnTo>
                      <a:pt x="104" y="1387"/>
                    </a:lnTo>
                    <a:lnTo>
                      <a:pt x="110" y="1393"/>
                    </a:lnTo>
                    <a:lnTo>
                      <a:pt x="114" y="1398"/>
                    </a:lnTo>
                    <a:lnTo>
                      <a:pt x="120" y="140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4" name="Freeform 102">
                <a:extLst>
                  <a:ext uri="{FF2B5EF4-FFF2-40B4-BE49-F238E27FC236}">
                    <a16:creationId xmlns:a16="http://schemas.microsoft.com/office/drawing/2014/main" id="{48FDFCC0-79B1-7A43-C5A1-9E4A636B60CF}"/>
                  </a:ext>
                </a:extLst>
              </p:cNvPr>
              <p:cNvSpPr>
                <a:spLocks/>
              </p:cNvSpPr>
              <p:nvPr/>
            </p:nvSpPr>
            <p:spPr bwMode="auto">
              <a:xfrm>
                <a:off x="2694" y="2389"/>
                <a:ext cx="917" cy="1411"/>
              </a:xfrm>
              <a:custGeom>
                <a:avLst/>
                <a:gdLst>
                  <a:gd name="T0" fmla="*/ 26 w 917"/>
                  <a:gd name="T1" fmla="*/ 1411 h 1411"/>
                  <a:gd name="T2" fmla="*/ 103 w 917"/>
                  <a:gd name="T3" fmla="*/ 1360 h 1411"/>
                  <a:gd name="T4" fmla="*/ 177 w 917"/>
                  <a:gd name="T5" fmla="*/ 1307 h 1411"/>
                  <a:gd name="T6" fmla="*/ 249 w 917"/>
                  <a:gd name="T7" fmla="*/ 1249 h 1411"/>
                  <a:gd name="T8" fmla="*/ 319 w 917"/>
                  <a:gd name="T9" fmla="*/ 1187 h 1411"/>
                  <a:gd name="T10" fmla="*/ 385 w 917"/>
                  <a:gd name="T11" fmla="*/ 1122 h 1411"/>
                  <a:gd name="T12" fmla="*/ 449 w 917"/>
                  <a:gd name="T13" fmla="*/ 1053 h 1411"/>
                  <a:gd name="T14" fmla="*/ 509 w 917"/>
                  <a:gd name="T15" fmla="*/ 982 h 1411"/>
                  <a:gd name="T16" fmla="*/ 567 w 917"/>
                  <a:gd name="T17" fmla="*/ 907 h 1411"/>
                  <a:gd name="T18" fmla="*/ 620 w 917"/>
                  <a:gd name="T19" fmla="*/ 829 h 1411"/>
                  <a:gd name="T20" fmla="*/ 670 w 917"/>
                  <a:gd name="T21" fmla="*/ 749 h 1411"/>
                  <a:gd name="T22" fmla="*/ 717 w 917"/>
                  <a:gd name="T23" fmla="*/ 667 h 1411"/>
                  <a:gd name="T24" fmla="*/ 761 w 917"/>
                  <a:gd name="T25" fmla="*/ 580 h 1411"/>
                  <a:gd name="T26" fmla="*/ 800 w 917"/>
                  <a:gd name="T27" fmla="*/ 494 h 1411"/>
                  <a:gd name="T28" fmla="*/ 835 w 917"/>
                  <a:gd name="T29" fmla="*/ 402 h 1411"/>
                  <a:gd name="T30" fmla="*/ 866 w 917"/>
                  <a:gd name="T31" fmla="*/ 311 h 1411"/>
                  <a:gd name="T32" fmla="*/ 893 w 917"/>
                  <a:gd name="T33" fmla="*/ 216 h 1411"/>
                  <a:gd name="T34" fmla="*/ 917 w 917"/>
                  <a:gd name="T35" fmla="*/ 120 h 1411"/>
                  <a:gd name="T36" fmla="*/ 903 w 917"/>
                  <a:gd name="T37" fmla="*/ 96 h 1411"/>
                  <a:gd name="T38" fmla="*/ 874 w 917"/>
                  <a:gd name="T39" fmla="*/ 67 h 1411"/>
                  <a:gd name="T40" fmla="*/ 841 w 917"/>
                  <a:gd name="T41" fmla="*/ 40 h 1411"/>
                  <a:gd name="T42" fmla="*/ 808 w 917"/>
                  <a:gd name="T43" fmla="*/ 14 h 1411"/>
                  <a:gd name="T44" fmla="*/ 785 w 917"/>
                  <a:gd name="T45" fmla="*/ 40 h 1411"/>
                  <a:gd name="T46" fmla="*/ 767 w 917"/>
                  <a:gd name="T47" fmla="*/ 129 h 1411"/>
                  <a:gd name="T48" fmla="*/ 744 w 917"/>
                  <a:gd name="T49" fmla="*/ 218 h 1411"/>
                  <a:gd name="T50" fmla="*/ 715 w 917"/>
                  <a:gd name="T51" fmla="*/ 305 h 1411"/>
                  <a:gd name="T52" fmla="*/ 684 w 917"/>
                  <a:gd name="T53" fmla="*/ 389 h 1411"/>
                  <a:gd name="T54" fmla="*/ 612 w 917"/>
                  <a:gd name="T55" fmla="*/ 551 h 1411"/>
                  <a:gd name="T56" fmla="*/ 526 w 917"/>
                  <a:gd name="T57" fmla="*/ 705 h 1411"/>
                  <a:gd name="T58" fmla="*/ 427 w 917"/>
                  <a:gd name="T59" fmla="*/ 847 h 1411"/>
                  <a:gd name="T60" fmla="*/ 315 w 917"/>
                  <a:gd name="T61" fmla="*/ 978 h 1411"/>
                  <a:gd name="T62" fmla="*/ 194 w 917"/>
                  <a:gd name="T63" fmla="*/ 1098 h 1411"/>
                  <a:gd name="T64" fmla="*/ 62 w 917"/>
                  <a:gd name="T65" fmla="*/ 1204 h 1411"/>
                  <a:gd name="T66" fmla="*/ 6 w 917"/>
                  <a:gd name="T67" fmla="*/ 1267 h 1411"/>
                  <a:gd name="T68" fmla="*/ 10 w 917"/>
                  <a:gd name="T69" fmla="*/ 1309 h 1411"/>
                  <a:gd name="T70" fmla="*/ 14 w 917"/>
                  <a:gd name="T71" fmla="*/ 1351 h 1411"/>
                  <a:gd name="T72" fmla="*/ 20 w 917"/>
                  <a:gd name="T73" fmla="*/ 1393 h 1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1411"/>
                  <a:gd name="T113" fmla="*/ 917 w 917"/>
                  <a:gd name="T114" fmla="*/ 1411 h 1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1411">
                    <a:moveTo>
                      <a:pt x="26" y="1411"/>
                    </a:moveTo>
                    <a:lnTo>
                      <a:pt x="26" y="1411"/>
                    </a:lnTo>
                    <a:lnTo>
                      <a:pt x="66" y="1387"/>
                    </a:lnTo>
                    <a:lnTo>
                      <a:pt x="103" y="1360"/>
                    </a:lnTo>
                    <a:lnTo>
                      <a:pt x="142" y="1333"/>
                    </a:lnTo>
                    <a:lnTo>
                      <a:pt x="177" y="1307"/>
                    </a:lnTo>
                    <a:lnTo>
                      <a:pt x="214" y="1278"/>
                    </a:lnTo>
                    <a:lnTo>
                      <a:pt x="249" y="1249"/>
                    </a:lnTo>
                    <a:lnTo>
                      <a:pt x="284" y="1218"/>
                    </a:lnTo>
                    <a:lnTo>
                      <a:pt x="319" y="1187"/>
                    </a:lnTo>
                    <a:lnTo>
                      <a:pt x="352" y="1156"/>
                    </a:lnTo>
                    <a:lnTo>
                      <a:pt x="385" y="1122"/>
                    </a:lnTo>
                    <a:lnTo>
                      <a:pt x="418" y="1089"/>
                    </a:lnTo>
                    <a:lnTo>
                      <a:pt x="449" y="1053"/>
                    </a:lnTo>
                    <a:lnTo>
                      <a:pt x="480" y="1018"/>
                    </a:lnTo>
                    <a:lnTo>
                      <a:pt x="509" y="982"/>
                    </a:lnTo>
                    <a:lnTo>
                      <a:pt x="538" y="945"/>
                    </a:lnTo>
                    <a:lnTo>
                      <a:pt x="567" y="907"/>
                    </a:lnTo>
                    <a:lnTo>
                      <a:pt x="594" y="869"/>
                    </a:lnTo>
                    <a:lnTo>
                      <a:pt x="620" y="829"/>
                    </a:lnTo>
                    <a:lnTo>
                      <a:pt x="645" y="791"/>
                    </a:lnTo>
                    <a:lnTo>
                      <a:pt x="670" y="749"/>
                    </a:lnTo>
                    <a:lnTo>
                      <a:pt x="695" y="709"/>
                    </a:lnTo>
                    <a:lnTo>
                      <a:pt x="717" y="667"/>
                    </a:lnTo>
                    <a:lnTo>
                      <a:pt x="740" y="625"/>
                    </a:lnTo>
                    <a:lnTo>
                      <a:pt x="761" y="580"/>
                    </a:lnTo>
                    <a:lnTo>
                      <a:pt x="781" y="538"/>
                    </a:lnTo>
                    <a:lnTo>
                      <a:pt x="800" y="494"/>
                    </a:lnTo>
                    <a:lnTo>
                      <a:pt x="818" y="449"/>
                    </a:lnTo>
                    <a:lnTo>
                      <a:pt x="835" y="402"/>
                    </a:lnTo>
                    <a:lnTo>
                      <a:pt x="851" y="358"/>
                    </a:lnTo>
                    <a:lnTo>
                      <a:pt x="866" y="311"/>
                    </a:lnTo>
                    <a:lnTo>
                      <a:pt x="880" y="263"/>
                    </a:lnTo>
                    <a:lnTo>
                      <a:pt x="893" y="216"/>
                    </a:lnTo>
                    <a:lnTo>
                      <a:pt x="905" y="167"/>
                    </a:lnTo>
                    <a:lnTo>
                      <a:pt x="917" y="120"/>
                    </a:lnTo>
                    <a:lnTo>
                      <a:pt x="917" y="111"/>
                    </a:lnTo>
                    <a:lnTo>
                      <a:pt x="903" y="96"/>
                    </a:lnTo>
                    <a:lnTo>
                      <a:pt x="889" y="83"/>
                    </a:lnTo>
                    <a:lnTo>
                      <a:pt x="874" y="67"/>
                    </a:lnTo>
                    <a:lnTo>
                      <a:pt x="858" y="54"/>
                    </a:lnTo>
                    <a:lnTo>
                      <a:pt x="841" y="40"/>
                    </a:lnTo>
                    <a:lnTo>
                      <a:pt x="825" y="27"/>
                    </a:lnTo>
                    <a:lnTo>
                      <a:pt x="808" y="14"/>
                    </a:lnTo>
                    <a:lnTo>
                      <a:pt x="792" y="0"/>
                    </a:lnTo>
                    <a:lnTo>
                      <a:pt x="785" y="40"/>
                    </a:lnTo>
                    <a:lnTo>
                      <a:pt x="777" y="85"/>
                    </a:lnTo>
                    <a:lnTo>
                      <a:pt x="767" y="129"/>
                    </a:lnTo>
                    <a:lnTo>
                      <a:pt x="755" y="174"/>
                    </a:lnTo>
                    <a:lnTo>
                      <a:pt x="744" y="218"/>
                    </a:lnTo>
                    <a:lnTo>
                      <a:pt x="730" y="260"/>
                    </a:lnTo>
                    <a:lnTo>
                      <a:pt x="715" y="305"/>
                    </a:lnTo>
                    <a:lnTo>
                      <a:pt x="701" y="347"/>
                    </a:lnTo>
                    <a:lnTo>
                      <a:pt x="684" y="389"/>
                    </a:lnTo>
                    <a:lnTo>
                      <a:pt x="651" y="471"/>
                    </a:lnTo>
                    <a:lnTo>
                      <a:pt x="612" y="551"/>
                    </a:lnTo>
                    <a:lnTo>
                      <a:pt x="571" y="629"/>
                    </a:lnTo>
                    <a:lnTo>
                      <a:pt x="526" y="705"/>
                    </a:lnTo>
                    <a:lnTo>
                      <a:pt x="478" y="776"/>
                    </a:lnTo>
                    <a:lnTo>
                      <a:pt x="427" y="847"/>
                    </a:lnTo>
                    <a:lnTo>
                      <a:pt x="373" y="913"/>
                    </a:lnTo>
                    <a:lnTo>
                      <a:pt x="315" y="978"/>
                    </a:lnTo>
                    <a:lnTo>
                      <a:pt x="255" y="1040"/>
                    </a:lnTo>
                    <a:lnTo>
                      <a:pt x="194" y="1098"/>
                    </a:lnTo>
                    <a:lnTo>
                      <a:pt x="128" y="1153"/>
                    </a:lnTo>
                    <a:lnTo>
                      <a:pt x="62" y="1204"/>
                    </a:lnTo>
                    <a:lnTo>
                      <a:pt x="0" y="1247"/>
                    </a:lnTo>
                    <a:lnTo>
                      <a:pt x="6" y="1267"/>
                    </a:lnTo>
                    <a:lnTo>
                      <a:pt x="8" y="1287"/>
                    </a:lnTo>
                    <a:lnTo>
                      <a:pt x="10" y="1309"/>
                    </a:lnTo>
                    <a:lnTo>
                      <a:pt x="12" y="1329"/>
                    </a:lnTo>
                    <a:lnTo>
                      <a:pt x="14" y="1351"/>
                    </a:lnTo>
                    <a:lnTo>
                      <a:pt x="16" y="1371"/>
                    </a:lnTo>
                    <a:lnTo>
                      <a:pt x="20" y="1393"/>
                    </a:lnTo>
                    <a:lnTo>
                      <a:pt x="26" y="141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5" name="Freeform 103">
                <a:extLst>
                  <a:ext uri="{FF2B5EF4-FFF2-40B4-BE49-F238E27FC236}">
                    <a16:creationId xmlns:a16="http://schemas.microsoft.com/office/drawing/2014/main" id="{C214BEB1-33FD-6A56-235C-02E5A797849D}"/>
                  </a:ext>
                </a:extLst>
              </p:cNvPr>
              <p:cNvSpPr>
                <a:spLocks/>
              </p:cNvSpPr>
              <p:nvPr/>
            </p:nvSpPr>
            <p:spPr bwMode="auto">
              <a:xfrm>
                <a:off x="2576" y="2274"/>
                <a:ext cx="910" cy="1362"/>
              </a:xfrm>
              <a:custGeom>
                <a:avLst/>
                <a:gdLst>
                  <a:gd name="T0" fmla="*/ 180 w 910"/>
                  <a:gd name="T1" fmla="*/ 1319 h 1362"/>
                  <a:gd name="T2" fmla="*/ 312 w 910"/>
                  <a:gd name="T3" fmla="*/ 1213 h 1362"/>
                  <a:gd name="T4" fmla="*/ 433 w 910"/>
                  <a:gd name="T5" fmla="*/ 1093 h 1362"/>
                  <a:gd name="T6" fmla="*/ 545 w 910"/>
                  <a:gd name="T7" fmla="*/ 962 h 1362"/>
                  <a:gd name="T8" fmla="*/ 644 w 910"/>
                  <a:gd name="T9" fmla="*/ 820 h 1362"/>
                  <a:gd name="T10" fmla="*/ 730 w 910"/>
                  <a:gd name="T11" fmla="*/ 666 h 1362"/>
                  <a:gd name="T12" fmla="*/ 802 w 910"/>
                  <a:gd name="T13" fmla="*/ 504 h 1362"/>
                  <a:gd name="T14" fmla="*/ 833 w 910"/>
                  <a:gd name="T15" fmla="*/ 420 h 1362"/>
                  <a:gd name="T16" fmla="*/ 862 w 910"/>
                  <a:gd name="T17" fmla="*/ 333 h 1362"/>
                  <a:gd name="T18" fmla="*/ 885 w 910"/>
                  <a:gd name="T19" fmla="*/ 244 h 1362"/>
                  <a:gd name="T20" fmla="*/ 903 w 910"/>
                  <a:gd name="T21" fmla="*/ 155 h 1362"/>
                  <a:gd name="T22" fmla="*/ 895 w 910"/>
                  <a:gd name="T23" fmla="*/ 104 h 1362"/>
                  <a:gd name="T24" fmla="*/ 866 w 910"/>
                  <a:gd name="T25" fmla="*/ 80 h 1362"/>
                  <a:gd name="T26" fmla="*/ 840 w 910"/>
                  <a:gd name="T27" fmla="*/ 53 h 1362"/>
                  <a:gd name="T28" fmla="*/ 813 w 910"/>
                  <a:gd name="T29" fmla="*/ 27 h 1362"/>
                  <a:gd name="T30" fmla="*/ 798 w 910"/>
                  <a:gd name="T31" fmla="*/ 11 h 1362"/>
                  <a:gd name="T32" fmla="*/ 794 w 910"/>
                  <a:gd name="T33" fmla="*/ 9 h 1362"/>
                  <a:gd name="T34" fmla="*/ 790 w 910"/>
                  <a:gd name="T35" fmla="*/ 4 h 1362"/>
                  <a:gd name="T36" fmla="*/ 784 w 910"/>
                  <a:gd name="T37" fmla="*/ 2 h 1362"/>
                  <a:gd name="T38" fmla="*/ 778 w 910"/>
                  <a:gd name="T39" fmla="*/ 40 h 1362"/>
                  <a:gd name="T40" fmla="*/ 745 w 910"/>
                  <a:gd name="T41" fmla="*/ 206 h 1362"/>
                  <a:gd name="T42" fmla="*/ 699 w 910"/>
                  <a:gd name="T43" fmla="*/ 366 h 1362"/>
                  <a:gd name="T44" fmla="*/ 639 w 910"/>
                  <a:gd name="T45" fmla="*/ 517 h 1362"/>
                  <a:gd name="T46" fmla="*/ 567 w 910"/>
                  <a:gd name="T47" fmla="*/ 664 h 1362"/>
                  <a:gd name="T48" fmla="*/ 481 w 910"/>
                  <a:gd name="T49" fmla="*/ 800 h 1362"/>
                  <a:gd name="T50" fmla="*/ 384 w 910"/>
                  <a:gd name="T51" fmla="*/ 924 h 1362"/>
                  <a:gd name="T52" fmla="*/ 276 w 910"/>
                  <a:gd name="T53" fmla="*/ 1040 h 1362"/>
                  <a:gd name="T54" fmla="*/ 161 w 910"/>
                  <a:gd name="T55" fmla="*/ 1144 h 1362"/>
                  <a:gd name="T56" fmla="*/ 35 w 910"/>
                  <a:gd name="T57" fmla="*/ 1237 h 1362"/>
                  <a:gd name="T58" fmla="*/ 6 w 910"/>
                  <a:gd name="T59" fmla="*/ 1262 h 1362"/>
                  <a:gd name="T60" fmla="*/ 19 w 910"/>
                  <a:gd name="T61" fmla="*/ 1271 h 1362"/>
                  <a:gd name="T62" fmla="*/ 31 w 910"/>
                  <a:gd name="T63" fmla="*/ 1279 h 1362"/>
                  <a:gd name="T64" fmla="*/ 45 w 910"/>
                  <a:gd name="T65" fmla="*/ 1288 h 1362"/>
                  <a:gd name="T66" fmla="*/ 64 w 910"/>
                  <a:gd name="T67" fmla="*/ 1297 h 1362"/>
                  <a:gd name="T68" fmla="*/ 87 w 910"/>
                  <a:gd name="T69" fmla="*/ 1313 h 1362"/>
                  <a:gd name="T70" fmla="*/ 103 w 910"/>
                  <a:gd name="T71" fmla="*/ 1331 h 1362"/>
                  <a:gd name="T72" fmla="*/ 114 w 910"/>
                  <a:gd name="T73" fmla="*/ 1351 h 1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0"/>
                  <a:gd name="T112" fmla="*/ 0 h 1362"/>
                  <a:gd name="T113" fmla="*/ 910 w 910"/>
                  <a:gd name="T114" fmla="*/ 1362 h 13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0" h="1362">
                    <a:moveTo>
                      <a:pt x="118" y="1362"/>
                    </a:moveTo>
                    <a:lnTo>
                      <a:pt x="180" y="1319"/>
                    </a:lnTo>
                    <a:lnTo>
                      <a:pt x="246" y="1268"/>
                    </a:lnTo>
                    <a:lnTo>
                      <a:pt x="312" y="1213"/>
                    </a:lnTo>
                    <a:lnTo>
                      <a:pt x="373" y="1155"/>
                    </a:lnTo>
                    <a:lnTo>
                      <a:pt x="433" y="1093"/>
                    </a:lnTo>
                    <a:lnTo>
                      <a:pt x="491" y="1028"/>
                    </a:lnTo>
                    <a:lnTo>
                      <a:pt x="545" y="962"/>
                    </a:lnTo>
                    <a:lnTo>
                      <a:pt x="596" y="891"/>
                    </a:lnTo>
                    <a:lnTo>
                      <a:pt x="644" y="820"/>
                    </a:lnTo>
                    <a:lnTo>
                      <a:pt x="689" y="744"/>
                    </a:lnTo>
                    <a:lnTo>
                      <a:pt x="730" y="666"/>
                    </a:lnTo>
                    <a:lnTo>
                      <a:pt x="769" y="586"/>
                    </a:lnTo>
                    <a:lnTo>
                      <a:pt x="802" y="504"/>
                    </a:lnTo>
                    <a:lnTo>
                      <a:pt x="819" y="462"/>
                    </a:lnTo>
                    <a:lnTo>
                      <a:pt x="833" y="420"/>
                    </a:lnTo>
                    <a:lnTo>
                      <a:pt x="848" y="375"/>
                    </a:lnTo>
                    <a:lnTo>
                      <a:pt x="862" y="333"/>
                    </a:lnTo>
                    <a:lnTo>
                      <a:pt x="873" y="289"/>
                    </a:lnTo>
                    <a:lnTo>
                      <a:pt x="885" y="244"/>
                    </a:lnTo>
                    <a:lnTo>
                      <a:pt x="895" y="200"/>
                    </a:lnTo>
                    <a:lnTo>
                      <a:pt x="903" y="155"/>
                    </a:lnTo>
                    <a:lnTo>
                      <a:pt x="910" y="115"/>
                    </a:lnTo>
                    <a:lnTo>
                      <a:pt x="895" y="104"/>
                    </a:lnTo>
                    <a:lnTo>
                      <a:pt x="881" y="91"/>
                    </a:lnTo>
                    <a:lnTo>
                      <a:pt x="866" y="80"/>
                    </a:lnTo>
                    <a:lnTo>
                      <a:pt x="854" y="66"/>
                    </a:lnTo>
                    <a:lnTo>
                      <a:pt x="840" y="53"/>
                    </a:lnTo>
                    <a:lnTo>
                      <a:pt x="827" y="40"/>
                    </a:lnTo>
                    <a:lnTo>
                      <a:pt x="813" y="27"/>
                    </a:lnTo>
                    <a:lnTo>
                      <a:pt x="802" y="13"/>
                    </a:lnTo>
                    <a:lnTo>
                      <a:pt x="798" y="11"/>
                    </a:lnTo>
                    <a:lnTo>
                      <a:pt x="796" y="9"/>
                    </a:lnTo>
                    <a:lnTo>
                      <a:pt x="794" y="9"/>
                    </a:lnTo>
                    <a:lnTo>
                      <a:pt x="792" y="7"/>
                    </a:lnTo>
                    <a:lnTo>
                      <a:pt x="790" y="4"/>
                    </a:lnTo>
                    <a:lnTo>
                      <a:pt x="786" y="2"/>
                    </a:lnTo>
                    <a:lnTo>
                      <a:pt x="784" y="2"/>
                    </a:lnTo>
                    <a:lnTo>
                      <a:pt x="782" y="0"/>
                    </a:lnTo>
                    <a:lnTo>
                      <a:pt x="778" y="40"/>
                    </a:lnTo>
                    <a:lnTo>
                      <a:pt x="763" y="124"/>
                    </a:lnTo>
                    <a:lnTo>
                      <a:pt x="745" y="206"/>
                    </a:lnTo>
                    <a:lnTo>
                      <a:pt x="724" y="286"/>
                    </a:lnTo>
                    <a:lnTo>
                      <a:pt x="699" y="366"/>
                    </a:lnTo>
                    <a:lnTo>
                      <a:pt x="670" y="442"/>
                    </a:lnTo>
                    <a:lnTo>
                      <a:pt x="639" y="517"/>
                    </a:lnTo>
                    <a:lnTo>
                      <a:pt x="604" y="591"/>
                    </a:lnTo>
                    <a:lnTo>
                      <a:pt x="567" y="664"/>
                    </a:lnTo>
                    <a:lnTo>
                      <a:pt x="526" y="733"/>
                    </a:lnTo>
                    <a:lnTo>
                      <a:pt x="481" y="800"/>
                    </a:lnTo>
                    <a:lnTo>
                      <a:pt x="433" y="864"/>
                    </a:lnTo>
                    <a:lnTo>
                      <a:pt x="384" y="924"/>
                    </a:lnTo>
                    <a:lnTo>
                      <a:pt x="332" y="984"/>
                    </a:lnTo>
                    <a:lnTo>
                      <a:pt x="276" y="1040"/>
                    </a:lnTo>
                    <a:lnTo>
                      <a:pt x="221" y="1095"/>
                    </a:lnTo>
                    <a:lnTo>
                      <a:pt x="161" y="1144"/>
                    </a:lnTo>
                    <a:lnTo>
                      <a:pt x="99" y="1193"/>
                    </a:lnTo>
                    <a:lnTo>
                      <a:pt x="35" y="1237"/>
                    </a:lnTo>
                    <a:lnTo>
                      <a:pt x="0" y="1257"/>
                    </a:lnTo>
                    <a:lnTo>
                      <a:pt x="6" y="1262"/>
                    </a:lnTo>
                    <a:lnTo>
                      <a:pt x="12" y="1266"/>
                    </a:lnTo>
                    <a:lnTo>
                      <a:pt x="19" y="1271"/>
                    </a:lnTo>
                    <a:lnTo>
                      <a:pt x="25" y="1275"/>
                    </a:lnTo>
                    <a:lnTo>
                      <a:pt x="31" y="1279"/>
                    </a:lnTo>
                    <a:lnTo>
                      <a:pt x="39" y="1284"/>
                    </a:lnTo>
                    <a:lnTo>
                      <a:pt x="45" y="1288"/>
                    </a:lnTo>
                    <a:lnTo>
                      <a:pt x="52" y="1293"/>
                    </a:lnTo>
                    <a:lnTo>
                      <a:pt x="64" y="1297"/>
                    </a:lnTo>
                    <a:lnTo>
                      <a:pt x="76" y="1306"/>
                    </a:lnTo>
                    <a:lnTo>
                      <a:pt x="87" y="1313"/>
                    </a:lnTo>
                    <a:lnTo>
                      <a:pt x="95" y="1322"/>
                    </a:lnTo>
                    <a:lnTo>
                      <a:pt x="103" y="1331"/>
                    </a:lnTo>
                    <a:lnTo>
                      <a:pt x="109" y="1342"/>
                    </a:lnTo>
                    <a:lnTo>
                      <a:pt x="114" y="1351"/>
                    </a:lnTo>
                    <a:lnTo>
                      <a:pt x="118" y="136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6" name="Freeform 104">
                <a:extLst>
                  <a:ext uri="{FF2B5EF4-FFF2-40B4-BE49-F238E27FC236}">
                    <a16:creationId xmlns:a16="http://schemas.microsoft.com/office/drawing/2014/main" id="{2512E75C-2374-D34C-E23C-E0056B4F88FD}"/>
                  </a:ext>
                </a:extLst>
              </p:cNvPr>
              <p:cNvSpPr>
                <a:spLocks/>
              </p:cNvSpPr>
              <p:nvPr/>
            </p:nvSpPr>
            <p:spPr bwMode="auto">
              <a:xfrm>
                <a:off x="2397" y="2154"/>
                <a:ext cx="961" cy="1377"/>
              </a:xfrm>
              <a:custGeom>
                <a:avLst/>
                <a:gdLst>
                  <a:gd name="T0" fmla="*/ 214 w 961"/>
                  <a:gd name="T1" fmla="*/ 1357 h 1377"/>
                  <a:gd name="T2" fmla="*/ 340 w 961"/>
                  <a:gd name="T3" fmla="*/ 1264 h 1377"/>
                  <a:gd name="T4" fmla="*/ 455 w 961"/>
                  <a:gd name="T5" fmla="*/ 1160 h 1377"/>
                  <a:gd name="T6" fmla="*/ 563 w 961"/>
                  <a:gd name="T7" fmla="*/ 1044 h 1377"/>
                  <a:gd name="T8" fmla="*/ 660 w 961"/>
                  <a:gd name="T9" fmla="*/ 920 h 1377"/>
                  <a:gd name="T10" fmla="*/ 746 w 961"/>
                  <a:gd name="T11" fmla="*/ 784 h 1377"/>
                  <a:gd name="T12" fmla="*/ 818 w 961"/>
                  <a:gd name="T13" fmla="*/ 637 h 1377"/>
                  <a:gd name="T14" fmla="*/ 878 w 961"/>
                  <a:gd name="T15" fmla="*/ 486 h 1377"/>
                  <a:gd name="T16" fmla="*/ 924 w 961"/>
                  <a:gd name="T17" fmla="*/ 326 h 1377"/>
                  <a:gd name="T18" fmla="*/ 957 w 961"/>
                  <a:gd name="T19" fmla="*/ 160 h 1377"/>
                  <a:gd name="T20" fmla="*/ 944 w 961"/>
                  <a:gd name="T21" fmla="*/ 107 h 1377"/>
                  <a:gd name="T22" fmla="*/ 911 w 961"/>
                  <a:gd name="T23" fmla="*/ 78 h 1377"/>
                  <a:gd name="T24" fmla="*/ 878 w 961"/>
                  <a:gd name="T25" fmla="*/ 47 h 1377"/>
                  <a:gd name="T26" fmla="*/ 845 w 961"/>
                  <a:gd name="T27" fmla="*/ 15 h 1377"/>
                  <a:gd name="T28" fmla="*/ 823 w 961"/>
                  <a:gd name="T29" fmla="*/ 58 h 1377"/>
                  <a:gd name="T30" fmla="*/ 802 w 961"/>
                  <a:gd name="T31" fmla="*/ 211 h 1377"/>
                  <a:gd name="T32" fmla="*/ 767 w 961"/>
                  <a:gd name="T33" fmla="*/ 360 h 1377"/>
                  <a:gd name="T34" fmla="*/ 717 w 961"/>
                  <a:gd name="T35" fmla="*/ 502 h 1377"/>
                  <a:gd name="T36" fmla="*/ 658 w 961"/>
                  <a:gd name="T37" fmla="*/ 637 h 1377"/>
                  <a:gd name="T38" fmla="*/ 585 w 961"/>
                  <a:gd name="T39" fmla="*/ 766 h 1377"/>
                  <a:gd name="T40" fmla="*/ 503 w 961"/>
                  <a:gd name="T41" fmla="*/ 884 h 1377"/>
                  <a:gd name="T42" fmla="*/ 410 w 961"/>
                  <a:gd name="T43" fmla="*/ 995 h 1377"/>
                  <a:gd name="T44" fmla="*/ 307 w 961"/>
                  <a:gd name="T45" fmla="*/ 1095 h 1377"/>
                  <a:gd name="T46" fmla="*/ 198 w 961"/>
                  <a:gd name="T47" fmla="*/ 1184 h 1377"/>
                  <a:gd name="T48" fmla="*/ 78 w 961"/>
                  <a:gd name="T49" fmla="*/ 1262 h 1377"/>
                  <a:gd name="T50" fmla="*/ 0 w 961"/>
                  <a:gd name="T51" fmla="*/ 1304 h 1377"/>
                  <a:gd name="T52" fmla="*/ 6 w 961"/>
                  <a:gd name="T53" fmla="*/ 1308 h 1377"/>
                  <a:gd name="T54" fmla="*/ 10 w 961"/>
                  <a:gd name="T55" fmla="*/ 1313 h 1377"/>
                  <a:gd name="T56" fmla="*/ 16 w 961"/>
                  <a:gd name="T57" fmla="*/ 1317 h 1377"/>
                  <a:gd name="T58" fmla="*/ 22 w 961"/>
                  <a:gd name="T59" fmla="*/ 1322 h 1377"/>
                  <a:gd name="T60" fmla="*/ 62 w 961"/>
                  <a:gd name="T61" fmla="*/ 1333 h 1377"/>
                  <a:gd name="T62" fmla="*/ 103 w 961"/>
                  <a:gd name="T63" fmla="*/ 1344 h 1377"/>
                  <a:gd name="T64" fmla="*/ 140 w 961"/>
                  <a:gd name="T65" fmla="*/ 1359 h 1377"/>
                  <a:gd name="T66" fmla="*/ 179 w 961"/>
                  <a:gd name="T67" fmla="*/ 1377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1"/>
                  <a:gd name="T103" fmla="*/ 0 h 1377"/>
                  <a:gd name="T104" fmla="*/ 961 w 961"/>
                  <a:gd name="T105" fmla="*/ 1377 h 13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1" h="1377">
                    <a:moveTo>
                      <a:pt x="179" y="1377"/>
                    </a:moveTo>
                    <a:lnTo>
                      <a:pt x="214" y="1357"/>
                    </a:lnTo>
                    <a:lnTo>
                      <a:pt x="278" y="1313"/>
                    </a:lnTo>
                    <a:lnTo>
                      <a:pt x="340" y="1264"/>
                    </a:lnTo>
                    <a:lnTo>
                      <a:pt x="400" y="1215"/>
                    </a:lnTo>
                    <a:lnTo>
                      <a:pt x="455" y="1160"/>
                    </a:lnTo>
                    <a:lnTo>
                      <a:pt x="511" y="1104"/>
                    </a:lnTo>
                    <a:lnTo>
                      <a:pt x="563" y="1044"/>
                    </a:lnTo>
                    <a:lnTo>
                      <a:pt x="612" y="984"/>
                    </a:lnTo>
                    <a:lnTo>
                      <a:pt x="660" y="920"/>
                    </a:lnTo>
                    <a:lnTo>
                      <a:pt x="705" y="853"/>
                    </a:lnTo>
                    <a:lnTo>
                      <a:pt x="746" y="784"/>
                    </a:lnTo>
                    <a:lnTo>
                      <a:pt x="783" y="711"/>
                    </a:lnTo>
                    <a:lnTo>
                      <a:pt x="818" y="637"/>
                    </a:lnTo>
                    <a:lnTo>
                      <a:pt x="849" y="562"/>
                    </a:lnTo>
                    <a:lnTo>
                      <a:pt x="878" y="486"/>
                    </a:lnTo>
                    <a:lnTo>
                      <a:pt x="903" y="406"/>
                    </a:lnTo>
                    <a:lnTo>
                      <a:pt x="924" y="326"/>
                    </a:lnTo>
                    <a:lnTo>
                      <a:pt x="942" y="244"/>
                    </a:lnTo>
                    <a:lnTo>
                      <a:pt x="957" y="160"/>
                    </a:lnTo>
                    <a:lnTo>
                      <a:pt x="961" y="120"/>
                    </a:lnTo>
                    <a:lnTo>
                      <a:pt x="944" y="107"/>
                    </a:lnTo>
                    <a:lnTo>
                      <a:pt x="928" y="91"/>
                    </a:lnTo>
                    <a:lnTo>
                      <a:pt x="911" y="78"/>
                    </a:lnTo>
                    <a:lnTo>
                      <a:pt x="895" y="62"/>
                    </a:lnTo>
                    <a:lnTo>
                      <a:pt x="878" y="47"/>
                    </a:lnTo>
                    <a:lnTo>
                      <a:pt x="862" y="31"/>
                    </a:lnTo>
                    <a:lnTo>
                      <a:pt x="845" y="15"/>
                    </a:lnTo>
                    <a:lnTo>
                      <a:pt x="827" y="0"/>
                    </a:lnTo>
                    <a:lnTo>
                      <a:pt x="823" y="58"/>
                    </a:lnTo>
                    <a:lnTo>
                      <a:pt x="814" y="135"/>
                    </a:lnTo>
                    <a:lnTo>
                      <a:pt x="802" y="211"/>
                    </a:lnTo>
                    <a:lnTo>
                      <a:pt x="785" y="286"/>
                    </a:lnTo>
                    <a:lnTo>
                      <a:pt x="767" y="360"/>
                    </a:lnTo>
                    <a:lnTo>
                      <a:pt x="744" y="433"/>
                    </a:lnTo>
                    <a:lnTo>
                      <a:pt x="717" y="502"/>
                    </a:lnTo>
                    <a:lnTo>
                      <a:pt x="689" y="571"/>
                    </a:lnTo>
                    <a:lnTo>
                      <a:pt x="658" y="637"/>
                    </a:lnTo>
                    <a:lnTo>
                      <a:pt x="623" y="702"/>
                    </a:lnTo>
                    <a:lnTo>
                      <a:pt x="585" y="766"/>
                    </a:lnTo>
                    <a:lnTo>
                      <a:pt x="544" y="826"/>
                    </a:lnTo>
                    <a:lnTo>
                      <a:pt x="503" y="884"/>
                    </a:lnTo>
                    <a:lnTo>
                      <a:pt x="458" y="942"/>
                    </a:lnTo>
                    <a:lnTo>
                      <a:pt x="410" y="995"/>
                    </a:lnTo>
                    <a:lnTo>
                      <a:pt x="361" y="1046"/>
                    </a:lnTo>
                    <a:lnTo>
                      <a:pt x="307" y="1095"/>
                    </a:lnTo>
                    <a:lnTo>
                      <a:pt x="253" y="1140"/>
                    </a:lnTo>
                    <a:lnTo>
                      <a:pt x="198" y="1184"/>
                    </a:lnTo>
                    <a:lnTo>
                      <a:pt x="138" y="1224"/>
                    </a:lnTo>
                    <a:lnTo>
                      <a:pt x="78" y="1262"/>
                    </a:lnTo>
                    <a:lnTo>
                      <a:pt x="16" y="1295"/>
                    </a:lnTo>
                    <a:lnTo>
                      <a:pt x="0" y="1304"/>
                    </a:lnTo>
                    <a:lnTo>
                      <a:pt x="2" y="1306"/>
                    </a:lnTo>
                    <a:lnTo>
                      <a:pt x="6" y="1308"/>
                    </a:lnTo>
                    <a:lnTo>
                      <a:pt x="8" y="1311"/>
                    </a:lnTo>
                    <a:lnTo>
                      <a:pt x="10" y="1313"/>
                    </a:lnTo>
                    <a:lnTo>
                      <a:pt x="14" y="1315"/>
                    </a:lnTo>
                    <a:lnTo>
                      <a:pt x="16" y="1317"/>
                    </a:lnTo>
                    <a:lnTo>
                      <a:pt x="20" y="1319"/>
                    </a:lnTo>
                    <a:lnTo>
                      <a:pt x="22" y="1322"/>
                    </a:lnTo>
                    <a:lnTo>
                      <a:pt x="43" y="1326"/>
                    </a:lnTo>
                    <a:lnTo>
                      <a:pt x="62" y="1333"/>
                    </a:lnTo>
                    <a:lnTo>
                      <a:pt x="82" y="1337"/>
                    </a:lnTo>
                    <a:lnTo>
                      <a:pt x="103" y="1344"/>
                    </a:lnTo>
                    <a:lnTo>
                      <a:pt x="121" y="1353"/>
                    </a:lnTo>
                    <a:lnTo>
                      <a:pt x="140" y="1359"/>
                    </a:lnTo>
                    <a:lnTo>
                      <a:pt x="161" y="1368"/>
                    </a:lnTo>
                    <a:lnTo>
                      <a:pt x="179" y="1377"/>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7" name="Freeform 105">
                <a:extLst>
                  <a:ext uri="{FF2B5EF4-FFF2-40B4-BE49-F238E27FC236}">
                    <a16:creationId xmlns:a16="http://schemas.microsoft.com/office/drawing/2014/main" id="{E87D63B3-44EF-47D0-0D4E-3F44C26963D5}"/>
                  </a:ext>
                </a:extLst>
              </p:cNvPr>
              <p:cNvSpPr>
                <a:spLocks/>
              </p:cNvSpPr>
              <p:nvPr/>
            </p:nvSpPr>
            <p:spPr bwMode="auto">
              <a:xfrm>
                <a:off x="2203" y="2007"/>
                <a:ext cx="1021" cy="1451"/>
              </a:xfrm>
              <a:custGeom>
                <a:avLst/>
                <a:gdLst>
                  <a:gd name="T0" fmla="*/ 210 w 1021"/>
                  <a:gd name="T1" fmla="*/ 1442 h 1451"/>
                  <a:gd name="T2" fmla="*/ 332 w 1021"/>
                  <a:gd name="T3" fmla="*/ 1371 h 1451"/>
                  <a:gd name="T4" fmla="*/ 447 w 1021"/>
                  <a:gd name="T5" fmla="*/ 1287 h 1451"/>
                  <a:gd name="T6" fmla="*/ 555 w 1021"/>
                  <a:gd name="T7" fmla="*/ 1193 h 1451"/>
                  <a:gd name="T8" fmla="*/ 652 w 1021"/>
                  <a:gd name="T9" fmla="*/ 1089 h 1451"/>
                  <a:gd name="T10" fmla="*/ 738 w 1021"/>
                  <a:gd name="T11" fmla="*/ 973 h 1451"/>
                  <a:gd name="T12" fmla="*/ 817 w 1021"/>
                  <a:gd name="T13" fmla="*/ 849 h 1451"/>
                  <a:gd name="T14" fmla="*/ 883 w 1021"/>
                  <a:gd name="T15" fmla="*/ 718 h 1451"/>
                  <a:gd name="T16" fmla="*/ 938 w 1021"/>
                  <a:gd name="T17" fmla="*/ 580 h 1451"/>
                  <a:gd name="T18" fmla="*/ 979 w 1021"/>
                  <a:gd name="T19" fmla="*/ 433 h 1451"/>
                  <a:gd name="T20" fmla="*/ 1008 w 1021"/>
                  <a:gd name="T21" fmla="*/ 282 h 1451"/>
                  <a:gd name="T22" fmla="*/ 1021 w 1021"/>
                  <a:gd name="T23" fmla="*/ 147 h 1451"/>
                  <a:gd name="T24" fmla="*/ 1019 w 1021"/>
                  <a:gd name="T25" fmla="*/ 145 h 1451"/>
                  <a:gd name="T26" fmla="*/ 1017 w 1021"/>
                  <a:gd name="T27" fmla="*/ 142 h 1451"/>
                  <a:gd name="T28" fmla="*/ 1017 w 1021"/>
                  <a:gd name="T29" fmla="*/ 142 h 1451"/>
                  <a:gd name="T30" fmla="*/ 1015 w 1021"/>
                  <a:gd name="T31" fmla="*/ 140 h 1451"/>
                  <a:gd name="T32" fmla="*/ 986 w 1021"/>
                  <a:gd name="T33" fmla="*/ 120 h 1451"/>
                  <a:gd name="T34" fmla="*/ 959 w 1021"/>
                  <a:gd name="T35" fmla="*/ 96 h 1451"/>
                  <a:gd name="T36" fmla="*/ 936 w 1021"/>
                  <a:gd name="T37" fmla="*/ 74 h 1451"/>
                  <a:gd name="T38" fmla="*/ 913 w 1021"/>
                  <a:gd name="T39" fmla="*/ 47 h 1451"/>
                  <a:gd name="T40" fmla="*/ 880 w 1021"/>
                  <a:gd name="T41" fmla="*/ 0 h 1451"/>
                  <a:gd name="T42" fmla="*/ 889 w 1021"/>
                  <a:gd name="T43" fmla="*/ 14 h 1451"/>
                  <a:gd name="T44" fmla="*/ 897 w 1021"/>
                  <a:gd name="T45" fmla="*/ 25 h 1451"/>
                  <a:gd name="T46" fmla="*/ 905 w 1021"/>
                  <a:gd name="T47" fmla="*/ 36 h 1451"/>
                  <a:gd name="T48" fmla="*/ 913 w 1021"/>
                  <a:gd name="T49" fmla="*/ 47 h 1451"/>
                  <a:gd name="T50" fmla="*/ 878 w 1021"/>
                  <a:gd name="T51" fmla="*/ 118 h 1451"/>
                  <a:gd name="T52" fmla="*/ 866 w 1021"/>
                  <a:gd name="T53" fmla="*/ 260 h 1451"/>
                  <a:gd name="T54" fmla="*/ 839 w 1021"/>
                  <a:gd name="T55" fmla="*/ 396 h 1451"/>
                  <a:gd name="T56" fmla="*/ 802 w 1021"/>
                  <a:gd name="T57" fmla="*/ 527 h 1451"/>
                  <a:gd name="T58" fmla="*/ 753 w 1021"/>
                  <a:gd name="T59" fmla="*/ 651 h 1451"/>
                  <a:gd name="T60" fmla="*/ 693 w 1021"/>
                  <a:gd name="T61" fmla="*/ 769 h 1451"/>
                  <a:gd name="T62" fmla="*/ 625 w 1021"/>
                  <a:gd name="T63" fmla="*/ 880 h 1451"/>
                  <a:gd name="T64" fmla="*/ 544 w 1021"/>
                  <a:gd name="T65" fmla="*/ 984 h 1451"/>
                  <a:gd name="T66" fmla="*/ 458 w 1021"/>
                  <a:gd name="T67" fmla="*/ 1078 h 1451"/>
                  <a:gd name="T68" fmla="*/ 361 w 1021"/>
                  <a:gd name="T69" fmla="*/ 1164 h 1451"/>
                  <a:gd name="T70" fmla="*/ 258 w 1021"/>
                  <a:gd name="T71" fmla="*/ 1238 h 1451"/>
                  <a:gd name="T72" fmla="*/ 148 w 1021"/>
                  <a:gd name="T73" fmla="*/ 1302 h 1451"/>
                  <a:gd name="T74" fmla="*/ 33 w 1021"/>
                  <a:gd name="T75" fmla="*/ 1355 h 1451"/>
                  <a:gd name="T76" fmla="*/ 8 w 1021"/>
                  <a:gd name="T77" fmla="*/ 1375 h 1451"/>
                  <a:gd name="T78" fmla="*/ 29 w 1021"/>
                  <a:gd name="T79" fmla="*/ 1391 h 1451"/>
                  <a:gd name="T80" fmla="*/ 49 w 1021"/>
                  <a:gd name="T81" fmla="*/ 1402 h 1451"/>
                  <a:gd name="T82" fmla="*/ 72 w 1021"/>
                  <a:gd name="T83" fmla="*/ 1409 h 1451"/>
                  <a:gd name="T84" fmla="*/ 99 w 1021"/>
                  <a:gd name="T85" fmla="*/ 1413 h 1451"/>
                  <a:gd name="T86" fmla="*/ 126 w 1021"/>
                  <a:gd name="T87" fmla="*/ 1427 h 1451"/>
                  <a:gd name="T88" fmla="*/ 152 w 1021"/>
                  <a:gd name="T89" fmla="*/ 1435 h 1451"/>
                  <a:gd name="T90" fmla="*/ 179 w 1021"/>
                  <a:gd name="T91" fmla="*/ 1444 h 14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1451"/>
                  <a:gd name="T140" fmla="*/ 1021 w 1021"/>
                  <a:gd name="T141" fmla="*/ 1451 h 14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1451">
                    <a:moveTo>
                      <a:pt x="194" y="1451"/>
                    </a:moveTo>
                    <a:lnTo>
                      <a:pt x="210" y="1442"/>
                    </a:lnTo>
                    <a:lnTo>
                      <a:pt x="272" y="1409"/>
                    </a:lnTo>
                    <a:lnTo>
                      <a:pt x="332" y="1371"/>
                    </a:lnTo>
                    <a:lnTo>
                      <a:pt x="392" y="1331"/>
                    </a:lnTo>
                    <a:lnTo>
                      <a:pt x="447" y="1287"/>
                    </a:lnTo>
                    <a:lnTo>
                      <a:pt x="501" y="1242"/>
                    </a:lnTo>
                    <a:lnTo>
                      <a:pt x="555" y="1193"/>
                    </a:lnTo>
                    <a:lnTo>
                      <a:pt x="604" y="1142"/>
                    </a:lnTo>
                    <a:lnTo>
                      <a:pt x="652" y="1089"/>
                    </a:lnTo>
                    <a:lnTo>
                      <a:pt x="697" y="1031"/>
                    </a:lnTo>
                    <a:lnTo>
                      <a:pt x="738" y="973"/>
                    </a:lnTo>
                    <a:lnTo>
                      <a:pt x="779" y="913"/>
                    </a:lnTo>
                    <a:lnTo>
                      <a:pt x="817" y="849"/>
                    </a:lnTo>
                    <a:lnTo>
                      <a:pt x="852" y="784"/>
                    </a:lnTo>
                    <a:lnTo>
                      <a:pt x="883" y="718"/>
                    </a:lnTo>
                    <a:lnTo>
                      <a:pt x="911" y="649"/>
                    </a:lnTo>
                    <a:lnTo>
                      <a:pt x="938" y="580"/>
                    </a:lnTo>
                    <a:lnTo>
                      <a:pt x="961" y="507"/>
                    </a:lnTo>
                    <a:lnTo>
                      <a:pt x="979" y="433"/>
                    </a:lnTo>
                    <a:lnTo>
                      <a:pt x="996" y="358"/>
                    </a:lnTo>
                    <a:lnTo>
                      <a:pt x="1008" y="282"/>
                    </a:lnTo>
                    <a:lnTo>
                      <a:pt x="1017" y="205"/>
                    </a:lnTo>
                    <a:lnTo>
                      <a:pt x="1021" y="147"/>
                    </a:lnTo>
                    <a:lnTo>
                      <a:pt x="1021" y="145"/>
                    </a:lnTo>
                    <a:lnTo>
                      <a:pt x="1019" y="145"/>
                    </a:lnTo>
                    <a:lnTo>
                      <a:pt x="1017" y="142"/>
                    </a:lnTo>
                    <a:lnTo>
                      <a:pt x="1015" y="140"/>
                    </a:lnTo>
                    <a:lnTo>
                      <a:pt x="1000" y="129"/>
                    </a:lnTo>
                    <a:lnTo>
                      <a:pt x="986" y="120"/>
                    </a:lnTo>
                    <a:lnTo>
                      <a:pt x="973" y="109"/>
                    </a:lnTo>
                    <a:lnTo>
                      <a:pt x="959" y="96"/>
                    </a:lnTo>
                    <a:lnTo>
                      <a:pt x="946" y="85"/>
                    </a:lnTo>
                    <a:lnTo>
                      <a:pt x="936" y="74"/>
                    </a:lnTo>
                    <a:lnTo>
                      <a:pt x="924" y="60"/>
                    </a:lnTo>
                    <a:lnTo>
                      <a:pt x="913" y="47"/>
                    </a:lnTo>
                    <a:lnTo>
                      <a:pt x="880" y="47"/>
                    </a:lnTo>
                    <a:lnTo>
                      <a:pt x="880" y="0"/>
                    </a:lnTo>
                    <a:lnTo>
                      <a:pt x="885" y="7"/>
                    </a:lnTo>
                    <a:lnTo>
                      <a:pt x="889" y="14"/>
                    </a:lnTo>
                    <a:lnTo>
                      <a:pt x="893" y="18"/>
                    </a:lnTo>
                    <a:lnTo>
                      <a:pt x="897" y="25"/>
                    </a:lnTo>
                    <a:lnTo>
                      <a:pt x="901" y="29"/>
                    </a:lnTo>
                    <a:lnTo>
                      <a:pt x="905" y="36"/>
                    </a:lnTo>
                    <a:lnTo>
                      <a:pt x="909" y="42"/>
                    </a:lnTo>
                    <a:lnTo>
                      <a:pt x="913" y="47"/>
                    </a:lnTo>
                    <a:lnTo>
                      <a:pt x="880" y="47"/>
                    </a:lnTo>
                    <a:lnTo>
                      <a:pt x="878" y="118"/>
                    </a:lnTo>
                    <a:lnTo>
                      <a:pt x="874" y="189"/>
                    </a:lnTo>
                    <a:lnTo>
                      <a:pt x="866" y="260"/>
                    </a:lnTo>
                    <a:lnTo>
                      <a:pt x="854" y="327"/>
                    </a:lnTo>
                    <a:lnTo>
                      <a:pt x="839" y="396"/>
                    </a:lnTo>
                    <a:lnTo>
                      <a:pt x="823" y="462"/>
                    </a:lnTo>
                    <a:lnTo>
                      <a:pt x="802" y="527"/>
                    </a:lnTo>
                    <a:lnTo>
                      <a:pt x="779" y="589"/>
                    </a:lnTo>
                    <a:lnTo>
                      <a:pt x="753" y="651"/>
                    </a:lnTo>
                    <a:lnTo>
                      <a:pt x="724" y="711"/>
                    </a:lnTo>
                    <a:lnTo>
                      <a:pt x="693" y="769"/>
                    </a:lnTo>
                    <a:lnTo>
                      <a:pt x="660" y="827"/>
                    </a:lnTo>
                    <a:lnTo>
                      <a:pt x="625" y="880"/>
                    </a:lnTo>
                    <a:lnTo>
                      <a:pt x="586" y="933"/>
                    </a:lnTo>
                    <a:lnTo>
                      <a:pt x="544" y="984"/>
                    </a:lnTo>
                    <a:lnTo>
                      <a:pt x="503" y="1033"/>
                    </a:lnTo>
                    <a:lnTo>
                      <a:pt x="458" y="1078"/>
                    </a:lnTo>
                    <a:lnTo>
                      <a:pt x="410" y="1122"/>
                    </a:lnTo>
                    <a:lnTo>
                      <a:pt x="361" y="1164"/>
                    </a:lnTo>
                    <a:lnTo>
                      <a:pt x="311" y="1202"/>
                    </a:lnTo>
                    <a:lnTo>
                      <a:pt x="258" y="1238"/>
                    </a:lnTo>
                    <a:lnTo>
                      <a:pt x="204" y="1273"/>
                    </a:lnTo>
                    <a:lnTo>
                      <a:pt x="148" y="1302"/>
                    </a:lnTo>
                    <a:lnTo>
                      <a:pt x="91" y="1331"/>
                    </a:lnTo>
                    <a:lnTo>
                      <a:pt x="33" y="1355"/>
                    </a:lnTo>
                    <a:lnTo>
                      <a:pt x="0" y="1369"/>
                    </a:lnTo>
                    <a:lnTo>
                      <a:pt x="8" y="1375"/>
                    </a:lnTo>
                    <a:lnTo>
                      <a:pt x="18" y="1382"/>
                    </a:lnTo>
                    <a:lnTo>
                      <a:pt x="29" y="1391"/>
                    </a:lnTo>
                    <a:lnTo>
                      <a:pt x="39" y="1398"/>
                    </a:lnTo>
                    <a:lnTo>
                      <a:pt x="49" y="1402"/>
                    </a:lnTo>
                    <a:lnTo>
                      <a:pt x="60" y="1407"/>
                    </a:lnTo>
                    <a:lnTo>
                      <a:pt x="72" y="1409"/>
                    </a:lnTo>
                    <a:lnTo>
                      <a:pt x="86" y="1407"/>
                    </a:lnTo>
                    <a:lnTo>
                      <a:pt x="99" y="1413"/>
                    </a:lnTo>
                    <a:lnTo>
                      <a:pt x="111" y="1420"/>
                    </a:lnTo>
                    <a:lnTo>
                      <a:pt x="126" y="1427"/>
                    </a:lnTo>
                    <a:lnTo>
                      <a:pt x="138" y="1431"/>
                    </a:lnTo>
                    <a:lnTo>
                      <a:pt x="152" y="1435"/>
                    </a:lnTo>
                    <a:lnTo>
                      <a:pt x="167" y="1440"/>
                    </a:lnTo>
                    <a:lnTo>
                      <a:pt x="179" y="1444"/>
                    </a:lnTo>
                    <a:lnTo>
                      <a:pt x="194" y="145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8" name="Freeform 106">
                <a:extLst>
                  <a:ext uri="{FF2B5EF4-FFF2-40B4-BE49-F238E27FC236}">
                    <a16:creationId xmlns:a16="http://schemas.microsoft.com/office/drawing/2014/main" id="{D8DA1C18-FE8E-1594-BC7B-F45DDDA81719}"/>
                  </a:ext>
                </a:extLst>
              </p:cNvPr>
              <p:cNvSpPr>
                <a:spLocks noEditPoints="1"/>
              </p:cNvSpPr>
              <p:nvPr/>
            </p:nvSpPr>
            <p:spPr bwMode="auto">
              <a:xfrm>
                <a:off x="1900" y="810"/>
                <a:ext cx="1183" cy="2566"/>
              </a:xfrm>
              <a:custGeom>
                <a:avLst/>
                <a:gdLst>
                  <a:gd name="T0" fmla="*/ 1161 w 1183"/>
                  <a:gd name="T1" fmla="*/ 1164 h 2566"/>
                  <a:gd name="T2" fmla="*/ 1097 w 1183"/>
                  <a:gd name="T3" fmla="*/ 1053 h 2566"/>
                  <a:gd name="T4" fmla="*/ 1031 w 1183"/>
                  <a:gd name="T5" fmla="*/ 946 h 2566"/>
                  <a:gd name="T6" fmla="*/ 1000 w 1183"/>
                  <a:gd name="T7" fmla="*/ 893 h 2566"/>
                  <a:gd name="T8" fmla="*/ 988 w 1183"/>
                  <a:gd name="T9" fmla="*/ 862 h 2566"/>
                  <a:gd name="T10" fmla="*/ 975 w 1183"/>
                  <a:gd name="T11" fmla="*/ 833 h 2566"/>
                  <a:gd name="T12" fmla="*/ 1016 w 1183"/>
                  <a:gd name="T13" fmla="*/ 995 h 2566"/>
                  <a:gd name="T14" fmla="*/ 1039 w 1183"/>
                  <a:gd name="T15" fmla="*/ 1179 h 2566"/>
                  <a:gd name="T16" fmla="*/ 1181 w 1183"/>
                  <a:gd name="T17" fmla="*/ 1315 h 2566"/>
                  <a:gd name="T18" fmla="*/ 1157 w 1183"/>
                  <a:gd name="T19" fmla="*/ 1524 h 2566"/>
                  <a:gd name="T20" fmla="*/ 1105 w 1183"/>
                  <a:gd name="T21" fmla="*/ 1724 h 2566"/>
                  <a:gd name="T22" fmla="*/ 1027 w 1183"/>
                  <a:gd name="T23" fmla="*/ 1908 h 2566"/>
                  <a:gd name="T24" fmla="*/ 928 w 1183"/>
                  <a:gd name="T25" fmla="*/ 2077 h 2566"/>
                  <a:gd name="T26" fmla="*/ 806 w 1183"/>
                  <a:gd name="T27" fmla="*/ 2230 h 2566"/>
                  <a:gd name="T28" fmla="*/ 664 w 1183"/>
                  <a:gd name="T29" fmla="*/ 2361 h 2566"/>
                  <a:gd name="T30" fmla="*/ 507 w 1183"/>
                  <a:gd name="T31" fmla="*/ 2470 h 2566"/>
                  <a:gd name="T32" fmla="*/ 336 w 1183"/>
                  <a:gd name="T33" fmla="*/ 2552 h 2566"/>
                  <a:gd name="T34" fmla="*/ 299 w 1183"/>
                  <a:gd name="T35" fmla="*/ 2564 h 2566"/>
                  <a:gd name="T36" fmla="*/ 292 w 1183"/>
                  <a:gd name="T37" fmla="*/ 2559 h 2566"/>
                  <a:gd name="T38" fmla="*/ 286 w 1183"/>
                  <a:gd name="T39" fmla="*/ 2557 h 2566"/>
                  <a:gd name="T40" fmla="*/ 251 w 1183"/>
                  <a:gd name="T41" fmla="*/ 2541 h 2566"/>
                  <a:gd name="T42" fmla="*/ 220 w 1183"/>
                  <a:gd name="T43" fmla="*/ 2519 h 2566"/>
                  <a:gd name="T44" fmla="*/ 200 w 1183"/>
                  <a:gd name="T45" fmla="*/ 2517 h 2566"/>
                  <a:gd name="T46" fmla="*/ 187 w 1183"/>
                  <a:gd name="T47" fmla="*/ 2512 h 2566"/>
                  <a:gd name="T48" fmla="*/ 177 w 1183"/>
                  <a:gd name="T49" fmla="*/ 2506 h 2566"/>
                  <a:gd name="T50" fmla="*/ 165 w 1183"/>
                  <a:gd name="T51" fmla="*/ 2506 h 2566"/>
                  <a:gd name="T52" fmla="*/ 146 w 1183"/>
                  <a:gd name="T53" fmla="*/ 2488 h 2566"/>
                  <a:gd name="T54" fmla="*/ 127 w 1183"/>
                  <a:gd name="T55" fmla="*/ 2470 h 2566"/>
                  <a:gd name="T56" fmla="*/ 123 w 1183"/>
                  <a:gd name="T57" fmla="*/ 2457 h 2566"/>
                  <a:gd name="T58" fmla="*/ 286 w 1183"/>
                  <a:gd name="T59" fmla="*/ 2408 h 2566"/>
                  <a:gd name="T60" fmla="*/ 439 w 1183"/>
                  <a:gd name="T61" fmla="*/ 2332 h 2566"/>
                  <a:gd name="T62" fmla="*/ 579 w 1183"/>
                  <a:gd name="T63" fmla="*/ 2237 h 2566"/>
                  <a:gd name="T64" fmla="*/ 703 w 1183"/>
                  <a:gd name="T65" fmla="*/ 2119 h 2566"/>
                  <a:gd name="T66" fmla="*/ 812 w 1183"/>
                  <a:gd name="T67" fmla="*/ 1986 h 2566"/>
                  <a:gd name="T68" fmla="*/ 901 w 1183"/>
                  <a:gd name="T69" fmla="*/ 1835 h 2566"/>
                  <a:gd name="T70" fmla="*/ 971 w 1183"/>
                  <a:gd name="T71" fmla="*/ 1670 h 2566"/>
                  <a:gd name="T72" fmla="*/ 1016 w 1183"/>
                  <a:gd name="T73" fmla="*/ 1493 h 2566"/>
                  <a:gd name="T74" fmla="*/ 1039 w 1183"/>
                  <a:gd name="T75" fmla="*/ 1308 h 2566"/>
                  <a:gd name="T76" fmla="*/ 536 w 1183"/>
                  <a:gd name="T77" fmla="*/ 220 h 2566"/>
                  <a:gd name="T78" fmla="*/ 439 w 1183"/>
                  <a:gd name="T79" fmla="*/ 155 h 2566"/>
                  <a:gd name="T80" fmla="*/ 286 w 1183"/>
                  <a:gd name="T81" fmla="*/ 80 h 2566"/>
                  <a:gd name="T82" fmla="*/ 123 w 1183"/>
                  <a:gd name="T83" fmla="*/ 31 h 2566"/>
                  <a:gd name="T84" fmla="*/ 0 w 1183"/>
                  <a:gd name="T85" fmla="*/ 11 h 2566"/>
                  <a:gd name="T86" fmla="*/ 10 w 1183"/>
                  <a:gd name="T87" fmla="*/ 11 h 2566"/>
                  <a:gd name="T88" fmla="*/ 20 w 1183"/>
                  <a:gd name="T89" fmla="*/ 11 h 2566"/>
                  <a:gd name="T90" fmla="*/ 47 w 1183"/>
                  <a:gd name="T91" fmla="*/ 6 h 2566"/>
                  <a:gd name="T92" fmla="*/ 107 w 1183"/>
                  <a:gd name="T93" fmla="*/ 0 h 2566"/>
                  <a:gd name="T94" fmla="*/ 218 w 1183"/>
                  <a:gd name="T95" fmla="*/ 18 h 2566"/>
                  <a:gd name="T96" fmla="*/ 321 w 1183"/>
                  <a:gd name="T97" fmla="*/ 62 h 2566"/>
                  <a:gd name="T98" fmla="*/ 534 w 1183"/>
                  <a:gd name="T99" fmla="*/ 215 h 2566"/>
                  <a:gd name="T100" fmla="*/ 536 w 1183"/>
                  <a:gd name="T101" fmla="*/ 215 h 2566"/>
                  <a:gd name="T102" fmla="*/ 536 w 1183"/>
                  <a:gd name="T103" fmla="*/ 218 h 2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3"/>
                  <a:gd name="T157" fmla="*/ 0 h 2566"/>
                  <a:gd name="T158" fmla="*/ 1183 w 1183"/>
                  <a:gd name="T159" fmla="*/ 2566 h 2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3" h="2566">
                    <a:moveTo>
                      <a:pt x="1183" y="1244"/>
                    </a:moveTo>
                    <a:lnTo>
                      <a:pt x="1183" y="1197"/>
                    </a:lnTo>
                    <a:lnTo>
                      <a:pt x="1161" y="1164"/>
                    </a:lnTo>
                    <a:lnTo>
                      <a:pt x="1138" y="1126"/>
                    </a:lnTo>
                    <a:lnTo>
                      <a:pt x="1117" y="1091"/>
                    </a:lnTo>
                    <a:lnTo>
                      <a:pt x="1097" y="1053"/>
                    </a:lnTo>
                    <a:lnTo>
                      <a:pt x="1076" y="1017"/>
                    </a:lnTo>
                    <a:lnTo>
                      <a:pt x="1054" y="982"/>
                    </a:lnTo>
                    <a:lnTo>
                      <a:pt x="1031" y="946"/>
                    </a:lnTo>
                    <a:lnTo>
                      <a:pt x="1006" y="913"/>
                    </a:lnTo>
                    <a:lnTo>
                      <a:pt x="1004" y="904"/>
                    </a:lnTo>
                    <a:lnTo>
                      <a:pt x="1000" y="893"/>
                    </a:lnTo>
                    <a:lnTo>
                      <a:pt x="996" y="882"/>
                    </a:lnTo>
                    <a:lnTo>
                      <a:pt x="992" y="873"/>
                    </a:lnTo>
                    <a:lnTo>
                      <a:pt x="988" y="862"/>
                    </a:lnTo>
                    <a:lnTo>
                      <a:pt x="983" y="853"/>
                    </a:lnTo>
                    <a:lnTo>
                      <a:pt x="979" y="842"/>
                    </a:lnTo>
                    <a:lnTo>
                      <a:pt x="975" y="833"/>
                    </a:lnTo>
                    <a:lnTo>
                      <a:pt x="988" y="875"/>
                    </a:lnTo>
                    <a:lnTo>
                      <a:pt x="1004" y="935"/>
                    </a:lnTo>
                    <a:lnTo>
                      <a:pt x="1016" y="995"/>
                    </a:lnTo>
                    <a:lnTo>
                      <a:pt x="1027" y="1055"/>
                    </a:lnTo>
                    <a:lnTo>
                      <a:pt x="1035" y="1117"/>
                    </a:lnTo>
                    <a:lnTo>
                      <a:pt x="1039" y="1179"/>
                    </a:lnTo>
                    <a:lnTo>
                      <a:pt x="1041" y="1244"/>
                    </a:lnTo>
                    <a:lnTo>
                      <a:pt x="1183" y="1244"/>
                    </a:lnTo>
                    <a:lnTo>
                      <a:pt x="1181" y="1315"/>
                    </a:lnTo>
                    <a:lnTo>
                      <a:pt x="1177" y="1386"/>
                    </a:lnTo>
                    <a:lnTo>
                      <a:pt x="1169" y="1457"/>
                    </a:lnTo>
                    <a:lnTo>
                      <a:pt x="1157" y="1524"/>
                    </a:lnTo>
                    <a:lnTo>
                      <a:pt x="1142" y="1593"/>
                    </a:lnTo>
                    <a:lnTo>
                      <a:pt x="1126" y="1659"/>
                    </a:lnTo>
                    <a:lnTo>
                      <a:pt x="1105" y="1724"/>
                    </a:lnTo>
                    <a:lnTo>
                      <a:pt x="1082" y="1786"/>
                    </a:lnTo>
                    <a:lnTo>
                      <a:pt x="1056" y="1848"/>
                    </a:lnTo>
                    <a:lnTo>
                      <a:pt x="1027" y="1908"/>
                    </a:lnTo>
                    <a:lnTo>
                      <a:pt x="996" y="1966"/>
                    </a:lnTo>
                    <a:lnTo>
                      <a:pt x="963" y="2024"/>
                    </a:lnTo>
                    <a:lnTo>
                      <a:pt x="928" y="2077"/>
                    </a:lnTo>
                    <a:lnTo>
                      <a:pt x="889" y="2130"/>
                    </a:lnTo>
                    <a:lnTo>
                      <a:pt x="847" y="2181"/>
                    </a:lnTo>
                    <a:lnTo>
                      <a:pt x="806" y="2230"/>
                    </a:lnTo>
                    <a:lnTo>
                      <a:pt x="761" y="2275"/>
                    </a:lnTo>
                    <a:lnTo>
                      <a:pt x="713" y="2319"/>
                    </a:lnTo>
                    <a:lnTo>
                      <a:pt x="664" y="2361"/>
                    </a:lnTo>
                    <a:lnTo>
                      <a:pt x="614" y="2399"/>
                    </a:lnTo>
                    <a:lnTo>
                      <a:pt x="561" y="2435"/>
                    </a:lnTo>
                    <a:lnTo>
                      <a:pt x="507" y="2470"/>
                    </a:lnTo>
                    <a:lnTo>
                      <a:pt x="451" y="2499"/>
                    </a:lnTo>
                    <a:lnTo>
                      <a:pt x="394" y="2528"/>
                    </a:lnTo>
                    <a:lnTo>
                      <a:pt x="336" y="2552"/>
                    </a:lnTo>
                    <a:lnTo>
                      <a:pt x="303" y="2566"/>
                    </a:lnTo>
                    <a:lnTo>
                      <a:pt x="301" y="2564"/>
                    </a:lnTo>
                    <a:lnTo>
                      <a:pt x="299" y="2564"/>
                    </a:lnTo>
                    <a:lnTo>
                      <a:pt x="297" y="2561"/>
                    </a:lnTo>
                    <a:lnTo>
                      <a:pt x="295" y="2561"/>
                    </a:lnTo>
                    <a:lnTo>
                      <a:pt x="292" y="2559"/>
                    </a:lnTo>
                    <a:lnTo>
                      <a:pt x="290" y="2559"/>
                    </a:lnTo>
                    <a:lnTo>
                      <a:pt x="288" y="2557"/>
                    </a:lnTo>
                    <a:lnTo>
                      <a:pt x="286" y="2557"/>
                    </a:lnTo>
                    <a:lnTo>
                      <a:pt x="274" y="2555"/>
                    </a:lnTo>
                    <a:lnTo>
                      <a:pt x="264" y="2550"/>
                    </a:lnTo>
                    <a:lnTo>
                      <a:pt x="251" y="2541"/>
                    </a:lnTo>
                    <a:lnTo>
                      <a:pt x="241" y="2532"/>
                    </a:lnTo>
                    <a:lnTo>
                      <a:pt x="231" y="2526"/>
                    </a:lnTo>
                    <a:lnTo>
                      <a:pt x="220" y="2519"/>
                    </a:lnTo>
                    <a:lnTo>
                      <a:pt x="214" y="2517"/>
                    </a:lnTo>
                    <a:lnTo>
                      <a:pt x="208" y="2517"/>
                    </a:lnTo>
                    <a:lnTo>
                      <a:pt x="200" y="2517"/>
                    </a:lnTo>
                    <a:lnTo>
                      <a:pt x="193" y="2519"/>
                    </a:lnTo>
                    <a:lnTo>
                      <a:pt x="189" y="2515"/>
                    </a:lnTo>
                    <a:lnTo>
                      <a:pt x="187" y="2512"/>
                    </a:lnTo>
                    <a:lnTo>
                      <a:pt x="183" y="2510"/>
                    </a:lnTo>
                    <a:lnTo>
                      <a:pt x="181" y="2508"/>
                    </a:lnTo>
                    <a:lnTo>
                      <a:pt x="177" y="2506"/>
                    </a:lnTo>
                    <a:lnTo>
                      <a:pt x="173" y="2506"/>
                    </a:lnTo>
                    <a:lnTo>
                      <a:pt x="169" y="2506"/>
                    </a:lnTo>
                    <a:lnTo>
                      <a:pt x="165" y="2506"/>
                    </a:lnTo>
                    <a:lnTo>
                      <a:pt x="158" y="2499"/>
                    </a:lnTo>
                    <a:lnTo>
                      <a:pt x="152" y="2495"/>
                    </a:lnTo>
                    <a:lnTo>
                      <a:pt x="146" y="2488"/>
                    </a:lnTo>
                    <a:lnTo>
                      <a:pt x="140" y="2481"/>
                    </a:lnTo>
                    <a:lnTo>
                      <a:pt x="134" y="2477"/>
                    </a:lnTo>
                    <a:lnTo>
                      <a:pt x="127" y="2470"/>
                    </a:lnTo>
                    <a:lnTo>
                      <a:pt x="121" y="2466"/>
                    </a:lnTo>
                    <a:lnTo>
                      <a:pt x="115" y="2459"/>
                    </a:lnTo>
                    <a:lnTo>
                      <a:pt x="123" y="2457"/>
                    </a:lnTo>
                    <a:lnTo>
                      <a:pt x="177" y="2444"/>
                    </a:lnTo>
                    <a:lnTo>
                      <a:pt x="233" y="2426"/>
                    </a:lnTo>
                    <a:lnTo>
                      <a:pt x="286" y="2408"/>
                    </a:lnTo>
                    <a:lnTo>
                      <a:pt x="338" y="2386"/>
                    </a:lnTo>
                    <a:lnTo>
                      <a:pt x="389" y="2361"/>
                    </a:lnTo>
                    <a:lnTo>
                      <a:pt x="439" y="2332"/>
                    </a:lnTo>
                    <a:lnTo>
                      <a:pt x="486" y="2304"/>
                    </a:lnTo>
                    <a:lnTo>
                      <a:pt x="534" y="2270"/>
                    </a:lnTo>
                    <a:lnTo>
                      <a:pt x="579" y="2237"/>
                    </a:lnTo>
                    <a:lnTo>
                      <a:pt x="622" y="2199"/>
                    </a:lnTo>
                    <a:lnTo>
                      <a:pt x="664" y="2161"/>
                    </a:lnTo>
                    <a:lnTo>
                      <a:pt x="703" y="2119"/>
                    </a:lnTo>
                    <a:lnTo>
                      <a:pt x="742" y="2077"/>
                    </a:lnTo>
                    <a:lnTo>
                      <a:pt x="777" y="2033"/>
                    </a:lnTo>
                    <a:lnTo>
                      <a:pt x="812" y="1986"/>
                    </a:lnTo>
                    <a:lnTo>
                      <a:pt x="843" y="1937"/>
                    </a:lnTo>
                    <a:lnTo>
                      <a:pt x="874" y="1886"/>
                    </a:lnTo>
                    <a:lnTo>
                      <a:pt x="901" y="1835"/>
                    </a:lnTo>
                    <a:lnTo>
                      <a:pt x="928" y="1782"/>
                    </a:lnTo>
                    <a:lnTo>
                      <a:pt x="950" y="1726"/>
                    </a:lnTo>
                    <a:lnTo>
                      <a:pt x="971" y="1670"/>
                    </a:lnTo>
                    <a:lnTo>
                      <a:pt x="988" y="1613"/>
                    </a:lnTo>
                    <a:lnTo>
                      <a:pt x="1004" y="1553"/>
                    </a:lnTo>
                    <a:lnTo>
                      <a:pt x="1016" y="1493"/>
                    </a:lnTo>
                    <a:lnTo>
                      <a:pt x="1027" y="1433"/>
                    </a:lnTo>
                    <a:lnTo>
                      <a:pt x="1035" y="1371"/>
                    </a:lnTo>
                    <a:lnTo>
                      <a:pt x="1039" y="1308"/>
                    </a:lnTo>
                    <a:lnTo>
                      <a:pt x="1041" y="1244"/>
                    </a:lnTo>
                    <a:lnTo>
                      <a:pt x="1183" y="1244"/>
                    </a:lnTo>
                    <a:close/>
                    <a:moveTo>
                      <a:pt x="536" y="220"/>
                    </a:moveTo>
                    <a:lnTo>
                      <a:pt x="534" y="218"/>
                    </a:lnTo>
                    <a:lnTo>
                      <a:pt x="486" y="184"/>
                    </a:lnTo>
                    <a:lnTo>
                      <a:pt x="439" y="155"/>
                    </a:lnTo>
                    <a:lnTo>
                      <a:pt x="389" y="126"/>
                    </a:lnTo>
                    <a:lnTo>
                      <a:pt x="338" y="102"/>
                    </a:lnTo>
                    <a:lnTo>
                      <a:pt x="286" y="80"/>
                    </a:lnTo>
                    <a:lnTo>
                      <a:pt x="233" y="62"/>
                    </a:lnTo>
                    <a:lnTo>
                      <a:pt x="177" y="44"/>
                    </a:lnTo>
                    <a:lnTo>
                      <a:pt x="123" y="31"/>
                    </a:lnTo>
                    <a:lnTo>
                      <a:pt x="66" y="20"/>
                    </a:lnTo>
                    <a:lnTo>
                      <a:pt x="8" y="11"/>
                    </a:lnTo>
                    <a:lnTo>
                      <a:pt x="0" y="11"/>
                    </a:lnTo>
                    <a:lnTo>
                      <a:pt x="4" y="11"/>
                    </a:lnTo>
                    <a:lnTo>
                      <a:pt x="8" y="11"/>
                    </a:lnTo>
                    <a:lnTo>
                      <a:pt x="10" y="11"/>
                    </a:lnTo>
                    <a:lnTo>
                      <a:pt x="14" y="11"/>
                    </a:lnTo>
                    <a:lnTo>
                      <a:pt x="18" y="11"/>
                    </a:lnTo>
                    <a:lnTo>
                      <a:pt x="20" y="11"/>
                    </a:lnTo>
                    <a:lnTo>
                      <a:pt x="24" y="11"/>
                    </a:lnTo>
                    <a:lnTo>
                      <a:pt x="28" y="11"/>
                    </a:lnTo>
                    <a:lnTo>
                      <a:pt x="47" y="6"/>
                    </a:lnTo>
                    <a:lnTo>
                      <a:pt x="68" y="2"/>
                    </a:lnTo>
                    <a:lnTo>
                      <a:pt x="86" y="0"/>
                    </a:lnTo>
                    <a:lnTo>
                      <a:pt x="107" y="0"/>
                    </a:lnTo>
                    <a:lnTo>
                      <a:pt x="144" y="2"/>
                    </a:lnTo>
                    <a:lnTo>
                      <a:pt x="181" y="6"/>
                    </a:lnTo>
                    <a:lnTo>
                      <a:pt x="218" y="18"/>
                    </a:lnTo>
                    <a:lnTo>
                      <a:pt x="253" y="31"/>
                    </a:lnTo>
                    <a:lnTo>
                      <a:pt x="288" y="44"/>
                    </a:lnTo>
                    <a:lnTo>
                      <a:pt x="321" y="62"/>
                    </a:lnTo>
                    <a:lnTo>
                      <a:pt x="416" y="126"/>
                    </a:lnTo>
                    <a:lnTo>
                      <a:pt x="433" y="126"/>
                    </a:lnTo>
                    <a:lnTo>
                      <a:pt x="534" y="215"/>
                    </a:lnTo>
                    <a:lnTo>
                      <a:pt x="536" y="215"/>
                    </a:lnTo>
                    <a:lnTo>
                      <a:pt x="536" y="218"/>
                    </a:lnTo>
                    <a:lnTo>
                      <a:pt x="536" y="22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9" name="Freeform 107">
                <a:extLst>
                  <a:ext uri="{FF2B5EF4-FFF2-40B4-BE49-F238E27FC236}">
                    <a16:creationId xmlns:a16="http://schemas.microsoft.com/office/drawing/2014/main" id="{5217BCA4-3F70-EAFF-E2A0-6AF66FAE7B60}"/>
                  </a:ext>
                </a:extLst>
              </p:cNvPr>
              <p:cNvSpPr>
                <a:spLocks/>
              </p:cNvSpPr>
              <p:nvPr/>
            </p:nvSpPr>
            <p:spPr bwMode="auto">
              <a:xfrm>
                <a:off x="1631" y="821"/>
                <a:ext cx="1310" cy="2448"/>
              </a:xfrm>
              <a:custGeom>
                <a:avLst/>
                <a:gdLst>
                  <a:gd name="T0" fmla="*/ 1304 w 1310"/>
                  <a:gd name="T1" fmla="*/ 1106 h 2448"/>
                  <a:gd name="T2" fmla="*/ 1273 w 1310"/>
                  <a:gd name="T3" fmla="*/ 924 h 2448"/>
                  <a:gd name="T4" fmla="*/ 1219 w 1310"/>
                  <a:gd name="T5" fmla="*/ 775 h 2448"/>
                  <a:gd name="T6" fmla="*/ 1131 w 1310"/>
                  <a:gd name="T7" fmla="*/ 646 h 2448"/>
                  <a:gd name="T8" fmla="*/ 1032 w 1310"/>
                  <a:gd name="T9" fmla="*/ 522 h 2448"/>
                  <a:gd name="T10" fmla="*/ 978 w 1310"/>
                  <a:gd name="T11" fmla="*/ 442 h 2448"/>
                  <a:gd name="T12" fmla="*/ 929 w 1310"/>
                  <a:gd name="T13" fmla="*/ 375 h 2448"/>
                  <a:gd name="T14" fmla="*/ 848 w 1310"/>
                  <a:gd name="T15" fmla="*/ 280 h 2448"/>
                  <a:gd name="T16" fmla="*/ 815 w 1310"/>
                  <a:gd name="T17" fmla="*/ 229 h 2448"/>
                  <a:gd name="T18" fmla="*/ 755 w 1310"/>
                  <a:gd name="T19" fmla="*/ 173 h 2448"/>
                  <a:gd name="T20" fmla="*/ 607 w 1310"/>
                  <a:gd name="T21" fmla="*/ 91 h 2448"/>
                  <a:gd name="T22" fmla="*/ 446 w 1310"/>
                  <a:gd name="T23" fmla="*/ 33 h 2448"/>
                  <a:gd name="T24" fmla="*/ 277 w 1310"/>
                  <a:gd name="T25" fmla="*/ 0 h 2448"/>
                  <a:gd name="T26" fmla="*/ 219 w 1310"/>
                  <a:gd name="T27" fmla="*/ 9 h 2448"/>
                  <a:gd name="T28" fmla="*/ 147 w 1310"/>
                  <a:gd name="T29" fmla="*/ 35 h 2448"/>
                  <a:gd name="T30" fmla="*/ 73 w 1310"/>
                  <a:gd name="T31" fmla="*/ 55 h 2448"/>
                  <a:gd name="T32" fmla="*/ 33 w 1310"/>
                  <a:gd name="T33" fmla="*/ 87 h 2448"/>
                  <a:gd name="T34" fmla="*/ 13 w 1310"/>
                  <a:gd name="T35" fmla="*/ 131 h 2448"/>
                  <a:gd name="T36" fmla="*/ 7 w 1310"/>
                  <a:gd name="T37" fmla="*/ 162 h 2448"/>
                  <a:gd name="T38" fmla="*/ 159 w 1310"/>
                  <a:gd name="T39" fmla="*/ 149 h 2448"/>
                  <a:gd name="T40" fmla="*/ 312 w 1310"/>
                  <a:gd name="T41" fmla="*/ 162 h 2448"/>
                  <a:gd name="T42" fmla="*/ 458 w 1310"/>
                  <a:gd name="T43" fmla="*/ 198 h 2448"/>
                  <a:gd name="T44" fmla="*/ 597 w 1310"/>
                  <a:gd name="T45" fmla="*/ 255 h 2448"/>
                  <a:gd name="T46" fmla="*/ 722 w 1310"/>
                  <a:gd name="T47" fmla="*/ 335 h 2448"/>
                  <a:gd name="T48" fmla="*/ 836 w 1310"/>
                  <a:gd name="T49" fmla="*/ 431 h 2448"/>
                  <a:gd name="T50" fmla="*/ 935 w 1310"/>
                  <a:gd name="T51" fmla="*/ 544 h 2448"/>
                  <a:gd name="T52" fmla="*/ 1019 w 1310"/>
                  <a:gd name="T53" fmla="*/ 671 h 2448"/>
                  <a:gd name="T54" fmla="*/ 1087 w 1310"/>
                  <a:gd name="T55" fmla="*/ 811 h 2448"/>
                  <a:gd name="T56" fmla="*/ 1133 w 1310"/>
                  <a:gd name="T57" fmla="*/ 962 h 2448"/>
                  <a:gd name="T58" fmla="*/ 1160 w 1310"/>
                  <a:gd name="T59" fmla="*/ 1122 h 2448"/>
                  <a:gd name="T60" fmla="*/ 1310 w 1310"/>
                  <a:gd name="T61" fmla="*/ 1233 h 2448"/>
                  <a:gd name="T62" fmla="*/ 1296 w 1310"/>
                  <a:gd name="T63" fmla="*/ 1422 h 2448"/>
                  <a:gd name="T64" fmla="*/ 1257 w 1310"/>
                  <a:gd name="T65" fmla="*/ 1602 h 2448"/>
                  <a:gd name="T66" fmla="*/ 1197 w 1310"/>
                  <a:gd name="T67" fmla="*/ 1771 h 2448"/>
                  <a:gd name="T68" fmla="*/ 1112 w 1310"/>
                  <a:gd name="T69" fmla="*/ 1926 h 2448"/>
                  <a:gd name="T70" fmla="*/ 1011 w 1310"/>
                  <a:gd name="T71" fmla="*/ 2066 h 2448"/>
                  <a:gd name="T72" fmla="*/ 891 w 1310"/>
                  <a:gd name="T73" fmla="*/ 2188 h 2448"/>
                  <a:gd name="T74" fmla="*/ 755 w 1310"/>
                  <a:gd name="T75" fmla="*/ 2293 h 2448"/>
                  <a:gd name="T76" fmla="*/ 607 w 1310"/>
                  <a:gd name="T77" fmla="*/ 2375 h 2448"/>
                  <a:gd name="T78" fmla="*/ 446 w 1310"/>
                  <a:gd name="T79" fmla="*/ 2433 h 2448"/>
                  <a:gd name="T80" fmla="*/ 363 w 1310"/>
                  <a:gd name="T81" fmla="*/ 2430 h 2448"/>
                  <a:gd name="T82" fmla="*/ 304 w 1310"/>
                  <a:gd name="T83" fmla="*/ 2381 h 2448"/>
                  <a:gd name="T84" fmla="*/ 242 w 1310"/>
                  <a:gd name="T85" fmla="*/ 2330 h 2448"/>
                  <a:gd name="T86" fmla="*/ 312 w 1310"/>
                  <a:gd name="T87" fmla="*/ 2304 h 2448"/>
                  <a:gd name="T88" fmla="*/ 458 w 1310"/>
                  <a:gd name="T89" fmla="*/ 2268 h 2448"/>
                  <a:gd name="T90" fmla="*/ 597 w 1310"/>
                  <a:gd name="T91" fmla="*/ 2210 h 2448"/>
                  <a:gd name="T92" fmla="*/ 722 w 1310"/>
                  <a:gd name="T93" fmla="*/ 2133 h 2448"/>
                  <a:gd name="T94" fmla="*/ 836 w 1310"/>
                  <a:gd name="T95" fmla="*/ 2035 h 2448"/>
                  <a:gd name="T96" fmla="*/ 935 w 1310"/>
                  <a:gd name="T97" fmla="*/ 1922 h 2448"/>
                  <a:gd name="T98" fmla="*/ 1019 w 1310"/>
                  <a:gd name="T99" fmla="*/ 1795 h 2448"/>
                  <a:gd name="T100" fmla="*/ 1087 w 1310"/>
                  <a:gd name="T101" fmla="*/ 1655 h 2448"/>
                  <a:gd name="T102" fmla="*/ 1133 w 1310"/>
                  <a:gd name="T103" fmla="*/ 1504 h 2448"/>
                  <a:gd name="T104" fmla="*/ 1160 w 1310"/>
                  <a:gd name="T105" fmla="*/ 1344 h 2448"/>
                  <a:gd name="T106" fmla="*/ 1310 w 1310"/>
                  <a:gd name="T107" fmla="*/ 1233 h 2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0"/>
                  <a:gd name="T163" fmla="*/ 0 h 2448"/>
                  <a:gd name="T164" fmla="*/ 1310 w 1310"/>
                  <a:gd name="T165" fmla="*/ 2448 h 24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0" h="2448">
                    <a:moveTo>
                      <a:pt x="1310" y="1233"/>
                    </a:moveTo>
                    <a:lnTo>
                      <a:pt x="1308" y="1168"/>
                    </a:lnTo>
                    <a:lnTo>
                      <a:pt x="1304" y="1106"/>
                    </a:lnTo>
                    <a:lnTo>
                      <a:pt x="1296" y="1044"/>
                    </a:lnTo>
                    <a:lnTo>
                      <a:pt x="1285" y="984"/>
                    </a:lnTo>
                    <a:lnTo>
                      <a:pt x="1273" y="924"/>
                    </a:lnTo>
                    <a:lnTo>
                      <a:pt x="1257" y="864"/>
                    </a:lnTo>
                    <a:lnTo>
                      <a:pt x="1244" y="822"/>
                    </a:lnTo>
                    <a:lnTo>
                      <a:pt x="1219" y="775"/>
                    </a:lnTo>
                    <a:lnTo>
                      <a:pt x="1193" y="731"/>
                    </a:lnTo>
                    <a:lnTo>
                      <a:pt x="1162" y="689"/>
                    </a:lnTo>
                    <a:lnTo>
                      <a:pt x="1131" y="646"/>
                    </a:lnTo>
                    <a:lnTo>
                      <a:pt x="1098" y="604"/>
                    </a:lnTo>
                    <a:lnTo>
                      <a:pt x="1065" y="562"/>
                    </a:lnTo>
                    <a:lnTo>
                      <a:pt x="1032" y="522"/>
                    </a:lnTo>
                    <a:lnTo>
                      <a:pt x="999" y="478"/>
                    </a:lnTo>
                    <a:lnTo>
                      <a:pt x="990" y="460"/>
                    </a:lnTo>
                    <a:lnTo>
                      <a:pt x="978" y="442"/>
                    </a:lnTo>
                    <a:lnTo>
                      <a:pt x="968" y="424"/>
                    </a:lnTo>
                    <a:lnTo>
                      <a:pt x="955" y="406"/>
                    </a:lnTo>
                    <a:lnTo>
                      <a:pt x="929" y="375"/>
                    </a:lnTo>
                    <a:lnTo>
                      <a:pt x="900" y="344"/>
                    </a:lnTo>
                    <a:lnTo>
                      <a:pt x="873" y="313"/>
                    </a:lnTo>
                    <a:lnTo>
                      <a:pt x="848" y="280"/>
                    </a:lnTo>
                    <a:lnTo>
                      <a:pt x="836" y="264"/>
                    </a:lnTo>
                    <a:lnTo>
                      <a:pt x="825" y="247"/>
                    </a:lnTo>
                    <a:lnTo>
                      <a:pt x="815" y="229"/>
                    </a:lnTo>
                    <a:lnTo>
                      <a:pt x="805" y="209"/>
                    </a:lnTo>
                    <a:lnTo>
                      <a:pt x="803" y="207"/>
                    </a:lnTo>
                    <a:lnTo>
                      <a:pt x="755" y="173"/>
                    </a:lnTo>
                    <a:lnTo>
                      <a:pt x="708" y="144"/>
                    </a:lnTo>
                    <a:lnTo>
                      <a:pt x="658" y="115"/>
                    </a:lnTo>
                    <a:lnTo>
                      <a:pt x="607" y="91"/>
                    </a:lnTo>
                    <a:lnTo>
                      <a:pt x="555" y="69"/>
                    </a:lnTo>
                    <a:lnTo>
                      <a:pt x="502" y="51"/>
                    </a:lnTo>
                    <a:lnTo>
                      <a:pt x="446" y="33"/>
                    </a:lnTo>
                    <a:lnTo>
                      <a:pt x="392" y="20"/>
                    </a:lnTo>
                    <a:lnTo>
                      <a:pt x="335" y="9"/>
                    </a:lnTo>
                    <a:lnTo>
                      <a:pt x="277" y="0"/>
                    </a:lnTo>
                    <a:lnTo>
                      <a:pt x="269" y="0"/>
                    </a:lnTo>
                    <a:lnTo>
                      <a:pt x="244" y="4"/>
                    </a:lnTo>
                    <a:lnTo>
                      <a:pt x="219" y="9"/>
                    </a:lnTo>
                    <a:lnTo>
                      <a:pt x="194" y="18"/>
                    </a:lnTo>
                    <a:lnTo>
                      <a:pt x="172" y="27"/>
                    </a:lnTo>
                    <a:lnTo>
                      <a:pt x="147" y="35"/>
                    </a:lnTo>
                    <a:lnTo>
                      <a:pt x="122" y="42"/>
                    </a:lnTo>
                    <a:lnTo>
                      <a:pt x="97" y="51"/>
                    </a:lnTo>
                    <a:lnTo>
                      <a:pt x="73" y="55"/>
                    </a:lnTo>
                    <a:lnTo>
                      <a:pt x="56" y="64"/>
                    </a:lnTo>
                    <a:lnTo>
                      <a:pt x="44" y="75"/>
                    </a:lnTo>
                    <a:lnTo>
                      <a:pt x="33" y="87"/>
                    </a:lnTo>
                    <a:lnTo>
                      <a:pt x="25" y="100"/>
                    </a:lnTo>
                    <a:lnTo>
                      <a:pt x="19" y="115"/>
                    </a:lnTo>
                    <a:lnTo>
                      <a:pt x="13" y="131"/>
                    </a:lnTo>
                    <a:lnTo>
                      <a:pt x="7" y="147"/>
                    </a:lnTo>
                    <a:lnTo>
                      <a:pt x="0" y="162"/>
                    </a:lnTo>
                    <a:lnTo>
                      <a:pt x="7" y="162"/>
                    </a:lnTo>
                    <a:lnTo>
                      <a:pt x="56" y="155"/>
                    </a:lnTo>
                    <a:lnTo>
                      <a:pt x="108" y="151"/>
                    </a:lnTo>
                    <a:lnTo>
                      <a:pt x="159" y="149"/>
                    </a:lnTo>
                    <a:lnTo>
                      <a:pt x="211" y="151"/>
                    </a:lnTo>
                    <a:lnTo>
                      <a:pt x="262" y="155"/>
                    </a:lnTo>
                    <a:lnTo>
                      <a:pt x="312" y="162"/>
                    </a:lnTo>
                    <a:lnTo>
                      <a:pt x="361" y="171"/>
                    </a:lnTo>
                    <a:lnTo>
                      <a:pt x="411" y="184"/>
                    </a:lnTo>
                    <a:lnTo>
                      <a:pt x="458" y="198"/>
                    </a:lnTo>
                    <a:lnTo>
                      <a:pt x="506" y="215"/>
                    </a:lnTo>
                    <a:lnTo>
                      <a:pt x="551" y="235"/>
                    </a:lnTo>
                    <a:lnTo>
                      <a:pt x="597" y="255"/>
                    </a:lnTo>
                    <a:lnTo>
                      <a:pt x="640" y="280"/>
                    </a:lnTo>
                    <a:lnTo>
                      <a:pt x="681" y="307"/>
                    </a:lnTo>
                    <a:lnTo>
                      <a:pt x="722" y="335"/>
                    </a:lnTo>
                    <a:lnTo>
                      <a:pt x="762" y="364"/>
                    </a:lnTo>
                    <a:lnTo>
                      <a:pt x="799" y="398"/>
                    </a:lnTo>
                    <a:lnTo>
                      <a:pt x="836" y="431"/>
                    </a:lnTo>
                    <a:lnTo>
                      <a:pt x="871" y="466"/>
                    </a:lnTo>
                    <a:lnTo>
                      <a:pt x="904" y="504"/>
                    </a:lnTo>
                    <a:lnTo>
                      <a:pt x="935" y="544"/>
                    </a:lnTo>
                    <a:lnTo>
                      <a:pt x="966" y="584"/>
                    </a:lnTo>
                    <a:lnTo>
                      <a:pt x="995" y="626"/>
                    </a:lnTo>
                    <a:lnTo>
                      <a:pt x="1019" y="671"/>
                    </a:lnTo>
                    <a:lnTo>
                      <a:pt x="1044" y="718"/>
                    </a:lnTo>
                    <a:lnTo>
                      <a:pt x="1067" y="764"/>
                    </a:lnTo>
                    <a:lnTo>
                      <a:pt x="1087" y="811"/>
                    </a:lnTo>
                    <a:lnTo>
                      <a:pt x="1104" y="860"/>
                    </a:lnTo>
                    <a:lnTo>
                      <a:pt x="1120" y="911"/>
                    </a:lnTo>
                    <a:lnTo>
                      <a:pt x="1133" y="962"/>
                    </a:lnTo>
                    <a:lnTo>
                      <a:pt x="1145" y="1015"/>
                    </a:lnTo>
                    <a:lnTo>
                      <a:pt x="1153" y="1069"/>
                    </a:lnTo>
                    <a:lnTo>
                      <a:pt x="1160" y="1122"/>
                    </a:lnTo>
                    <a:lnTo>
                      <a:pt x="1164" y="1177"/>
                    </a:lnTo>
                    <a:lnTo>
                      <a:pt x="1166" y="1233"/>
                    </a:lnTo>
                    <a:lnTo>
                      <a:pt x="1310" y="1233"/>
                    </a:lnTo>
                    <a:lnTo>
                      <a:pt x="1308" y="1297"/>
                    </a:lnTo>
                    <a:lnTo>
                      <a:pt x="1304" y="1360"/>
                    </a:lnTo>
                    <a:lnTo>
                      <a:pt x="1296" y="1422"/>
                    </a:lnTo>
                    <a:lnTo>
                      <a:pt x="1285" y="1482"/>
                    </a:lnTo>
                    <a:lnTo>
                      <a:pt x="1273" y="1542"/>
                    </a:lnTo>
                    <a:lnTo>
                      <a:pt x="1257" y="1602"/>
                    </a:lnTo>
                    <a:lnTo>
                      <a:pt x="1240" y="1659"/>
                    </a:lnTo>
                    <a:lnTo>
                      <a:pt x="1219" y="1715"/>
                    </a:lnTo>
                    <a:lnTo>
                      <a:pt x="1197" y="1771"/>
                    </a:lnTo>
                    <a:lnTo>
                      <a:pt x="1170" y="1824"/>
                    </a:lnTo>
                    <a:lnTo>
                      <a:pt x="1143" y="1875"/>
                    </a:lnTo>
                    <a:lnTo>
                      <a:pt x="1112" y="1926"/>
                    </a:lnTo>
                    <a:lnTo>
                      <a:pt x="1081" y="1975"/>
                    </a:lnTo>
                    <a:lnTo>
                      <a:pt x="1046" y="2022"/>
                    </a:lnTo>
                    <a:lnTo>
                      <a:pt x="1011" y="2066"/>
                    </a:lnTo>
                    <a:lnTo>
                      <a:pt x="972" y="2108"/>
                    </a:lnTo>
                    <a:lnTo>
                      <a:pt x="933" y="2150"/>
                    </a:lnTo>
                    <a:lnTo>
                      <a:pt x="891" y="2188"/>
                    </a:lnTo>
                    <a:lnTo>
                      <a:pt x="848" y="2226"/>
                    </a:lnTo>
                    <a:lnTo>
                      <a:pt x="803" y="2259"/>
                    </a:lnTo>
                    <a:lnTo>
                      <a:pt x="755" y="2293"/>
                    </a:lnTo>
                    <a:lnTo>
                      <a:pt x="708" y="2321"/>
                    </a:lnTo>
                    <a:lnTo>
                      <a:pt x="658" y="2350"/>
                    </a:lnTo>
                    <a:lnTo>
                      <a:pt x="607" y="2375"/>
                    </a:lnTo>
                    <a:lnTo>
                      <a:pt x="555" y="2397"/>
                    </a:lnTo>
                    <a:lnTo>
                      <a:pt x="502" y="2415"/>
                    </a:lnTo>
                    <a:lnTo>
                      <a:pt x="446" y="2433"/>
                    </a:lnTo>
                    <a:lnTo>
                      <a:pt x="392" y="2446"/>
                    </a:lnTo>
                    <a:lnTo>
                      <a:pt x="384" y="2448"/>
                    </a:lnTo>
                    <a:lnTo>
                      <a:pt x="363" y="2430"/>
                    </a:lnTo>
                    <a:lnTo>
                      <a:pt x="343" y="2415"/>
                    </a:lnTo>
                    <a:lnTo>
                      <a:pt x="324" y="2397"/>
                    </a:lnTo>
                    <a:lnTo>
                      <a:pt x="304" y="2381"/>
                    </a:lnTo>
                    <a:lnTo>
                      <a:pt x="283" y="2364"/>
                    </a:lnTo>
                    <a:lnTo>
                      <a:pt x="262" y="2348"/>
                    </a:lnTo>
                    <a:lnTo>
                      <a:pt x="242" y="2330"/>
                    </a:lnTo>
                    <a:lnTo>
                      <a:pt x="223" y="2315"/>
                    </a:lnTo>
                    <a:lnTo>
                      <a:pt x="262" y="2310"/>
                    </a:lnTo>
                    <a:lnTo>
                      <a:pt x="312" y="2304"/>
                    </a:lnTo>
                    <a:lnTo>
                      <a:pt x="361" y="2295"/>
                    </a:lnTo>
                    <a:lnTo>
                      <a:pt x="411" y="2284"/>
                    </a:lnTo>
                    <a:lnTo>
                      <a:pt x="458" y="2268"/>
                    </a:lnTo>
                    <a:lnTo>
                      <a:pt x="506" y="2250"/>
                    </a:lnTo>
                    <a:lnTo>
                      <a:pt x="551" y="2233"/>
                    </a:lnTo>
                    <a:lnTo>
                      <a:pt x="597" y="2210"/>
                    </a:lnTo>
                    <a:lnTo>
                      <a:pt x="640" y="2186"/>
                    </a:lnTo>
                    <a:lnTo>
                      <a:pt x="681" y="2159"/>
                    </a:lnTo>
                    <a:lnTo>
                      <a:pt x="722" y="2133"/>
                    </a:lnTo>
                    <a:lnTo>
                      <a:pt x="762" y="2102"/>
                    </a:lnTo>
                    <a:lnTo>
                      <a:pt x="799" y="2068"/>
                    </a:lnTo>
                    <a:lnTo>
                      <a:pt x="836" y="2035"/>
                    </a:lnTo>
                    <a:lnTo>
                      <a:pt x="871" y="1999"/>
                    </a:lnTo>
                    <a:lnTo>
                      <a:pt x="904" y="1962"/>
                    </a:lnTo>
                    <a:lnTo>
                      <a:pt x="935" y="1922"/>
                    </a:lnTo>
                    <a:lnTo>
                      <a:pt x="966" y="1882"/>
                    </a:lnTo>
                    <a:lnTo>
                      <a:pt x="995" y="1839"/>
                    </a:lnTo>
                    <a:lnTo>
                      <a:pt x="1019" y="1795"/>
                    </a:lnTo>
                    <a:lnTo>
                      <a:pt x="1044" y="1751"/>
                    </a:lnTo>
                    <a:lnTo>
                      <a:pt x="1067" y="1704"/>
                    </a:lnTo>
                    <a:lnTo>
                      <a:pt x="1087" y="1655"/>
                    </a:lnTo>
                    <a:lnTo>
                      <a:pt x="1104" y="1606"/>
                    </a:lnTo>
                    <a:lnTo>
                      <a:pt x="1120" y="1555"/>
                    </a:lnTo>
                    <a:lnTo>
                      <a:pt x="1133" y="1504"/>
                    </a:lnTo>
                    <a:lnTo>
                      <a:pt x="1145" y="1451"/>
                    </a:lnTo>
                    <a:lnTo>
                      <a:pt x="1153" y="1397"/>
                    </a:lnTo>
                    <a:lnTo>
                      <a:pt x="1160" y="1344"/>
                    </a:lnTo>
                    <a:lnTo>
                      <a:pt x="1164" y="1288"/>
                    </a:lnTo>
                    <a:lnTo>
                      <a:pt x="1166" y="1233"/>
                    </a:lnTo>
                    <a:lnTo>
                      <a:pt x="1310" y="123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0" name="Freeform 108">
                <a:extLst>
                  <a:ext uri="{FF2B5EF4-FFF2-40B4-BE49-F238E27FC236}">
                    <a16:creationId xmlns:a16="http://schemas.microsoft.com/office/drawing/2014/main" id="{5337AD64-517C-4937-40D0-B4996CDB28C5}"/>
                  </a:ext>
                </a:extLst>
              </p:cNvPr>
              <p:cNvSpPr>
                <a:spLocks/>
              </p:cNvSpPr>
              <p:nvPr/>
            </p:nvSpPr>
            <p:spPr bwMode="auto">
              <a:xfrm>
                <a:off x="1563" y="970"/>
                <a:ext cx="1234" cy="2166"/>
              </a:xfrm>
              <a:custGeom>
                <a:avLst/>
                <a:gdLst>
                  <a:gd name="T0" fmla="*/ 1228 w 1234"/>
                  <a:gd name="T1" fmla="*/ 973 h 2166"/>
                  <a:gd name="T2" fmla="*/ 1201 w 1234"/>
                  <a:gd name="T3" fmla="*/ 813 h 2166"/>
                  <a:gd name="T4" fmla="*/ 1155 w 1234"/>
                  <a:gd name="T5" fmla="*/ 662 h 2166"/>
                  <a:gd name="T6" fmla="*/ 1087 w 1234"/>
                  <a:gd name="T7" fmla="*/ 522 h 2166"/>
                  <a:gd name="T8" fmla="*/ 1003 w 1234"/>
                  <a:gd name="T9" fmla="*/ 395 h 2166"/>
                  <a:gd name="T10" fmla="*/ 904 w 1234"/>
                  <a:gd name="T11" fmla="*/ 282 h 2166"/>
                  <a:gd name="T12" fmla="*/ 790 w 1234"/>
                  <a:gd name="T13" fmla="*/ 186 h 2166"/>
                  <a:gd name="T14" fmla="*/ 665 w 1234"/>
                  <a:gd name="T15" fmla="*/ 106 h 2166"/>
                  <a:gd name="T16" fmla="*/ 526 w 1234"/>
                  <a:gd name="T17" fmla="*/ 49 h 2166"/>
                  <a:gd name="T18" fmla="*/ 380 w 1234"/>
                  <a:gd name="T19" fmla="*/ 13 h 2166"/>
                  <a:gd name="T20" fmla="*/ 227 w 1234"/>
                  <a:gd name="T21" fmla="*/ 0 h 2166"/>
                  <a:gd name="T22" fmla="*/ 75 w 1234"/>
                  <a:gd name="T23" fmla="*/ 13 h 2166"/>
                  <a:gd name="T24" fmla="*/ 62 w 1234"/>
                  <a:gd name="T25" fmla="*/ 31 h 2166"/>
                  <a:gd name="T26" fmla="*/ 52 w 1234"/>
                  <a:gd name="T27" fmla="*/ 58 h 2166"/>
                  <a:gd name="T28" fmla="*/ 40 w 1234"/>
                  <a:gd name="T29" fmla="*/ 80 h 2166"/>
                  <a:gd name="T30" fmla="*/ 23 w 1234"/>
                  <a:gd name="T31" fmla="*/ 120 h 2166"/>
                  <a:gd name="T32" fmla="*/ 9 w 1234"/>
                  <a:gd name="T33" fmla="*/ 160 h 2166"/>
                  <a:gd name="T34" fmla="*/ 13 w 1234"/>
                  <a:gd name="T35" fmla="*/ 184 h 2166"/>
                  <a:gd name="T36" fmla="*/ 139 w 1234"/>
                  <a:gd name="T37" fmla="*/ 160 h 2166"/>
                  <a:gd name="T38" fmla="*/ 273 w 1234"/>
                  <a:gd name="T39" fmla="*/ 155 h 2166"/>
                  <a:gd name="T40" fmla="*/ 401 w 1234"/>
                  <a:gd name="T41" fmla="*/ 173 h 2166"/>
                  <a:gd name="T42" fmla="*/ 524 w 1234"/>
                  <a:gd name="T43" fmla="*/ 211 h 2166"/>
                  <a:gd name="T44" fmla="*/ 638 w 1234"/>
                  <a:gd name="T45" fmla="*/ 266 h 2166"/>
                  <a:gd name="T46" fmla="*/ 743 w 1234"/>
                  <a:gd name="T47" fmla="*/ 340 h 2166"/>
                  <a:gd name="T48" fmla="*/ 838 w 1234"/>
                  <a:gd name="T49" fmla="*/ 426 h 2166"/>
                  <a:gd name="T50" fmla="*/ 918 w 1234"/>
                  <a:gd name="T51" fmla="*/ 529 h 2166"/>
                  <a:gd name="T52" fmla="*/ 986 w 1234"/>
                  <a:gd name="T53" fmla="*/ 642 h 2166"/>
                  <a:gd name="T54" fmla="*/ 1038 w 1234"/>
                  <a:gd name="T55" fmla="*/ 764 h 2166"/>
                  <a:gd name="T56" fmla="*/ 1073 w 1234"/>
                  <a:gd name="T57" fmla="*/ 897 h 2166"/>
                  <a:gd name="T58" fmla="*/ 1089 w 1234"/>
                  <a:gd name="T59" fmla="*/ 1037 h 2166"/>
                  <a:gd name="T60" fmla="*/ 1232 w 1234"/>
                  <a:gd name="T61" fmla="*/ 1139 h 2166"/>
                  <a:gd name="T62" fmla="*/ 1213 w 1234"/>
                  <a:gd name="T63" fmla="*/ 1302 h 2166"/>
                  <a:gd name="T64" fmla="*/ 1172 w 1234"/>
                  <a:gd name="T65" fmla="*/ 1457 h 2166"/>
                  <a:gd name="T66" fmla="*/ 1112 w 1234"/>
                  <a:gd name="T67" fmla="*/ 1602 h 2166"/>
                  <a:gd name="T68" fmla="*/ 1034 w 1234"/>
                  <a:gd name="T69" fmla="*/ 1733 h 2166"/>
                  <a:gd name="T70" fmla="*/ 939 w 1234"/>
                  <a:gd name="T71" fmla="*/ 1850 h 2166"/>
                  <a:gd name="T72" fmla="*/ 830 w 1234"/>
                  <a:gd name="T73" fmla="*/ 1953 h 2166"/>
                  <a:gd name="T74" fmla="*/ 708 w 1234"/>
                  <a:gd name="T75" fmla="*/ 2037 h 2166"/>
                  <a:gd name="T76" fmla="*/ 574 w 1234"/>
                  <a:gd name="T77" fmla="*/ 2101 h 2166"/>
                  <a:gd name="T78" fmla="*/ 429 w 1234"/>
                  <a:gd name="T79" fmla="*/ 2146 h 2166"/>
                  <a:gd name="T80" fmla="*/ 291 w 1234"/>
                  <a:gd name="T81" fmla="*/ 2166 h 2166"/>
                  <a:gd name="T82" fmla="*/ 231 w 1234"/>
                  <a:gd name="T83" fmla="*/ 2112 h 2166"/>
                  <a:gd name="T84" fmla="*/ 176 w 1234"/>
                  <a:gd name="T85" fmla="*/ 2053 h 2166"/>
                  <a:gd name="T86" fmla="*/ 184 w 1234"/>
                  <a:gd name="T87" fmla="*/ 2013 h 2166"/>
                  <a:gd name="T88" fmla="*/ 316 w 1234"/>
                  <a:gd name="T89" fmla="*/ 2008 h 2166"/>
                  <a:gd name="T90" fmla="*/ 444 w 1234"/>
                  <a:gd name="T91" fmla="*/ 1984 h 2166"/>
                  <a:gd name="T92" fmla="*/ 563 w 1234"/>
                  <a:gd name="T93" fmla="*/ 1939 h 2166"/>
                  <a:gd name="T94" fmla="*/ 675 w 1234"/>
                  <a:gd name="T95" fmla="*/ 1879 h 2166"/>
                  <a:gd name="T96" fmla="*/ 776 w 1234"/>
                  <a:gd name="T97" fmla="*/ 1801 h 2166"/>
                  <a:gd name="T98" fmla="*/ 867 w 1234"/>
                  <a:gd name="T99" fmla="*/ 1708 h 2166"/>
                  <a:gd name="T100" fmla="*/ 943 w 1234"/>
                  <a:gd name="T101" fmla="*/ 1604 h 2166"/>
                  <a:gd name="T102" fmla="*/ 1005 w 1234"/>
                  <a:gd name="T103" fmla="*/ 1486 h 2166"/>
                  <a:gd name="T104" fmla="*/ 1050 w 1234"/>
                  <a:gd name="T105" fmla="*/ 1359 h 2166"/>
                  <a:gd name="T106" fmla="*/ 1079 w 1234"/>
                  <a:gd name="T107" fmla="*/ 1226 h 2166"/>
                  <a:gd name="T108" fmla="*/ 1089 w 1234"/>
                  <a:gd name="T109" fmla="*/ 1084 h 2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4"/>
                  <a:gd name="T166" fmla="*/ 0 h 2166"/>
                  <a:gd name="T167" fmla="*/ 1234 w 1234"/>
                  <a:gd name="T168" fmla="*/ 2166 h 2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4" h="2166">
                    <a:moveTo>
                      <a:pt x="1234" y="1084"/>
                    </a:moveTo>
                    <a:lnTo>
                      <a:pt x="1232" y="1028"/>
                    </a:lnTo>
                    <a:lnTo>
                      <a:pt x="1228" y="973"/>
                    </a:lnTo>
                    <a:lnTo>
                      <a:pt x="1221" y="920"/>
                    </a:lnTo>
                    <a:lnTo>
                      <a:pt x="1213" y="866"/>
                    </a:lnTo>
                    <a:lnTo>
                      <a:pt x="1201" y="813"/>
                    </a:lnTo>
                    <a:lnTo>
                      <a:pt x="1188" y="762"/>
                    </a:lnTo>
                    <a:lnTo>
                      <a:pt x="1172" y="711"/>
                    </a:lnTo>
                    <a:lnTo>
                      <a:pt x="1155" y="662"/>
                    </a:lnTo>
                    <a:lnTo>
                      <a:pt x="1135" y="615"/>
                    </a:lnTo>
                    <a:lnTo>
                      <a:pt x="1112" y="569"/>
                    </a:lnTo>
                    <a:lnTo>
                      <a:pt x="1087" y="522"/>
                    </a:lnTo>
                    <a:lnTo>
                      <a:pt x="1063" y="477"/>
                    </a:lnTo>
                    <a:lnTo>
                      <a:pt x="1034" y="435"/>
                    </a:lnTo>
                    <a:lnTo>
                      <a:pt x="1003" y="395"/>
                    </a:lnTo>
                    <a:lnTo>
                      <a:pt x="972" y="355"/>
                    </a:lnTo>
                    <a:lnTo>
                      <a:pt x="939" y="317"/>
                    </a:lnTo>
                    <a:lnTo>
                      <a:pt x="904" y="282"/>
                    </a:lnTo>
                    <a:lnTo>
                      <a:pt x="867" y="249"/>
                    </a:lnTo>
                    <a:lnTo>
                      <a:pt x="830" y="215"/>
                    </a:lnTo>
                    <a:lnTo>
                      <a:pt x="790" y="186"/>
                    </a:lnTo>
                    <a:lnTo>
                      <a:pt x="749" y="158"/>
                    </a:lnTo>
                    <a:lnTo>
                      <a:pt x="708" y="131"/>
                    </a:lnTo>
                    <a:lnTo>
                      <a:pt x="665" y="106"/>
                    </a:lnTo>
                    <a:lnTo>
                      <a:pt x="619" y="86"/>
                    </a:lnTo>
                    <a:lnTo>
                      <a:pt x="574" y="66"/>
                    </a:lnTo>
                    <a:lnTo>
                      <a:pt x="526" y="49"/>
                    </a:lnTo>
                    <a:lnTo>
                      <a:pt x="479" y="35"/>
                    </a:lnTo>
                    <a:lnTo>
                      <a:pt x="429" y="22"/>
                    </a:lnTo>
                    <a:lnTo>
                      <a:pt x="380" y="13"/>
                    </a:lnTo>
                    <a:lnTo>
                      <a:pt x="330" y="6"/>
                    </a:lnTo>
                    <a:lnTo>
                      <a:pt x="279" y="2"/>
                    </a:lnTo>
                    <a:lnTo>
                      <a:pt x="227" y="0"/>
                    </a:lnTo>
                    <a:lnTo>
                      <a:pt x="176" y="2"/>
                    </a:lnTo>
                    <a:lnTo>
                      <a:pt x="124" y="6"/>
                    </a:lnTo>
                    <a:lnTo>
                      <a:pt x="75" y="13"/>
                    </a:lnTo>
                    <a:lnTo>
                      <a:pt x="68" y="13"/>
                    </a:lnTo>
                    <a:lnTo>
                      <a:pt x="66" y="22"/>
                    </a:lnTo>
                    <a:lnTo>
                      <a:pt x="62" y="31"/>
                    </a:lnTo>
                    <a:lnTo>
                      <a:pt x="60" y="40"/>
                    </a:lnTo>
                    <a:lnTo>
                      <a:pt x="56" y="49"/>
                    </a:lnTo>
                    <a:lnTo>
                      <a:pt x="52" y="58"/>
                    </a:lnTo>
                    <a:lnTo>
                      <a:pt x="48" y="66"/>
                    </a:lnTo>
                    <a:lnTo>
                      <a:pt x="44" y="73"/>
                    </a:lnTo>
                    <a:lnTo>
                      <a:pt x="40" y="80"/>
                    </a:lnTo>
                    <a:lnTo>
                      <a:pt x="33" y="93"/>
                    </a:lnTo>
                    <a:lnTo>
                      <a:pt x="27" y="106"/>
                    </a:lnTo>
                    <a:lnTo>
                      <a:pt x="23" y="120"/>
                    </a:lnTo>
                    <a:lnTo>
                      <a:pt x="17" y="133"/>
                    </a:lnTo>
                    <a:lnTo>
                      <a:pt x="13" y="146"/>
                    </a:lnTo>
                    <a:lnTo>
                      <a:pt x="9" y="160"/>
                    </a:lnTo>
                    <a:lnTo>
                      <a:pt x="5" y="175"/>
                    </a:lnTo>
                    <a:lnTo>
                      <a:pt x="0" y="189"/>
                    </a:lnTo>
                    <a:lnTo>
                      <a:pt x="13" y="184"/>
                    </a:lnTo>
                    <a:lnTo>
                      <a:pt x="54" y="173"/>
                    </a:lnTo>
                    <a:lnTo>
                      <a:pt x="97" y="166"/>
                    </a:lnTo>
                    <a:lnTo>
                      <a:pt x="139" y="160"/>
                    </a:lnTo>
                    <a:lnTo>
                      <a:pt x="184" y="155"/>
                    </a:lnTo>
                    <a:lnTo>
                      <a:pt x="227" y="155"/>
                    </a:lnTo>
                    <a:lnTo>
                      <a:pt x="273" y="155"/>
                    </a:lnTo>
                    <a:lnTo>
                      <a:pt x="316" y="160"/>
                    </a:lnTo>
                    <a:lnTo>
                      <a:pt x="359" y="166"/>
                    </a:lnTo>
                    <a:lnTo>
                      <a:pt x="401" y="173"/>
                    </a:lnTo>
                    <a:lnTo>
                      <a:pt x="444" y="184"/>
                    </a:lnTo>
                    <a:lnTo>
                      <a:pt x="485" y="198"/>
                    </a:lnTo>
                    <a:lnTo>
                      <a:pt x="524" y="211"/>
                    </a:lnTo>
                    <a:lnTo>
                      <a:pt x="563" y="229"/>
                    </a:lnTo>
                    <a:lnTo>
                      <a:pt x="601" y="246"/>
                    </a:lnTo>
                    <a:lnTo>
                      <a:pt x="638" y="266"/>
                    </a:lnTo>
                    <a:lnTo>
                      <a:pt x="675" y="289"/>
                    </a:lnTo>
                    <a:lnTo>
                      <a:pt x="710" y="313"/>
                    </a:lnTo>
                    <a:lnTo>
                      <a:pt x="743" y="340"/>
                    </a:lnTo>
                    <a:lnTo>
                      <a:pt x="776" y="366"/>
                    </a:lnTo>
                    <a:lnTo>
                      <a:pt x="807" y="397"/>
                    </a:lnTo>
                    <a:lnTo>
                      <a:pt x="838" y="426"/>
                    </a:lnTo>
                    <a:lnTo>
                      <a:pt x="867" y="460"/>
                    </a:lnTo>
                    <a:lnTo>
                      <a:pt x="893" y="493"/>
                    </a:lnTo>
                    <a:lnTo>
                      <a:pt x="918" y="529"/>
                    </a:lnTo>
                    <a:lnTo>
                      <a:pt x="943" y="564"/>
                    </a:lnTo>
                    <a:lnTo>
                      <a:pt x="966" y="602"/>
                    </a:lnTo>
                    <a:lnTo>
                      <a:pt x="986" y="642"/>
                    </a:lnTo>
                    <a:lnTo>
                      <a:pt x="1005" y="682"/>
                    </a:lnTo>
                    <a:lnTo>
                      <a:pt x="1021" y="722"/>
                    </a:lnTo>
                    <a:lnTo>
                      <a:pt x="1038" y="764"/>
                    </a:lnTo>
                    <a:lnTo>
                      <a:pt x="1050" y="808"/>
                    </a:lnTo>
                    <a:lnTo>
                      <a:pt x="1063" y="853"/>
                    </a:lnTo>
                    <a:lnTo>
                      <a:pt x="1073" y="897"/>
                    </a:lnTo>
                    <a:lnTo>
                      <a:pt x="1079" y="942"/>
                    </a:lnTo>
                    <a:lnTo>
                      <a:pt x="1085" y="988"/>
                    </a:lnTo>
                    <a:lnTo>
                      <a:pt x="1089" y="1037"/>
                    </a:lnTo>
                    <a:lnTo>
                      <a:pt x="1089" y="1084"/>
                    </a:lnTo>
                    <a:lnTo>
                      <a:pt x="1234" y="1084"/>
                    </a:lnTo>
                    <a:lnTo>
                      <a:pt x="1232" y="1139"/>
                    </a:lnTo>
                    <a:lnTo>
                      <a:pt x="1228" y="1195"/>
                    </a:lnTo>
                    <a:lnTo>
                      <a:pt x="1221" y="1248"/>
                    </a:lnTo>
                    <a:lnTo>
                      <a:pt x="1213" y="1302"/>
                    </a:lnTo>
                    <a:lnTo>
                      <a:pt x="1201" y="1355"/>
                    </a:lnTo>
                    <a:lnTo>
                      <a:pt x="1188" y="1406"/>
                    </a:lnTo>
                    <a:lnTo>
                      <a:pt x="1172" y="1457"/>
                    </a:lnTo>
                    <a:lnTo>
                      <a:pt x="1155" y="1506"/>
                    </a:lnTo>
                    <a:lnTo>
                      <a:pt x="1135" y="1555"/>
                    </a:lnTo>
                    <a:lnTo>
                      <a:pt x="1112" y="1602"/>
                    </a:lnTo>
                    <a:lnTo>
                      <a:pt x="1087" y="1646"/>
                    </a:lnTo>
                    <a:lnTo>
                      <a:pt x="1063" y="1690"/>
                    </a:lnTo>
                    <a:lnTo>
                      <a:pt x="1034" y="1733"/>
                    </a:lnTo>
                    <a:lnTo>
                      <a:pt x="1003" y="1773"/>
                    </a:lnTo>
                    <a:lnTo>
                      <a:pt x="972" y="1813"/>
                    </a:lnTo>
                    <a:lnTo>
                      <a:pt x="939" y="1850"/>
                    </a:lnTo>
                    <a:lnTo>
                      <a:pt x="904" y="1886"/>
                    </a:lnTo>
                    <a:lnTo>
                      <a:pt x="867" y="1919"/>
                    </a:lnTo>
                    <a:lnTo>
                      <a:pt x="830" y="1953"/>
                    </a:lnTo>
                    <a:lnTo>
                      <a:pt x="790" y="1984"/>
                    </a:lnTo>
                    <a:lnTo>
                      <a:pt x="749" y="2010"/>
                    </a:lnTo>
                    <a:lnTo>
                      <a:pt x="708" y="2037"/>
                    </a:lnTo>
                    <a:lnTo>
                      <a:pt x="665" y="2061"/>
                    </a:lnTo>
                    <a:lnTo>
                      <a:pt x="619" y="2084"/>
                    </a:lnTo>
                    <a:lnTo>
                      <a:pt x="574" y="2101"/>
                    </a:lnTo>
                    <a:lnTo>
                      <a:pt x="526" y="2119"/>
                    </a:lnTo>
                    <a:lnTo>
                      <a:pt x="479" y="2135"/>
                    </a:lnTo>
                    <a:lnTo>
                      <a:pt x="429" y="2146"/>
                    </a:lnTo>
                    <a:lnTo>
                      <a:pt x="380" y="2155"/>
                    </a:lnTo>
                    <a:lnTo>
                      <a:pt x="330" y="2161"/>
                    </a:lnTo>
                    <a:lnTo>
                      <a:pt x="291" y="2166"/>
                    </a:lnTo>
                    <a:lnTo>
                      <a:pt x="271" y="2148"/>
                    </a:lnTo>
                    <a:lnTo>
                      <a:pt x="250" y="2130"/>
                    </a:lnTo>
                    <a:lnTo>
                      <a:pt x="231" y="2112"/>
                    </a:lnTo>
                    <a:lnTo>
                      <a:pt x="211" y="2093"/>
                    </a:lnTo>
                    <a:lnTo>
                      <a:pt x="192" y="2073"/>
                    </a:lnTo>
                    <a:lnTo>
                      <a:pt x="176" y="2053"/>
                    </a:lnTo>
                    <a:lnTo>
                      <a:pt x="157" y="2030"/>
                    </a:lnTo>
                    <a:lnTo>
                      <a:pt x="141" y="2008"/>
                    </a:lnTo>
                    <a:lnTo>
                      <a:pt x="184" y="2013"/>
                    </a:lnTo>
                    <a:lnTo>
                      <a:pt x="227" y="2013"/>
                    </a:lnTo>
                    <a:lnTo>
                      <a:pt x="273" y="2013"/>
                    </a:lnTo>
                    <a:lnTo>
                      <a:pt x="316" y="2008"/>
                    </a:lnTo>
                    <a:lnTo>
                      <a:pt x="359" y="2001"/>
                    </a:lnTo>
                    <a:lnTo>
                      <a:pt x="401" y="1995"/>
                    </a:lnTo>
                    <a:lnTo>
                      <a:pt x="444" y="1984"/>
                    </a:lnTo>
                    <a:lnTo>
                      <a:pt x="485" y="1970"/>
                    </a:lnTo>
                    <a:lnTo>
                      <a:pt x="524" y="1957"/>
                    </a:lnTo>
                    <a:lnTo>
                      <a:pt x="563" y="1939"/>
                    </a:lnTo>
                    <a:lnTo>
                      <a:pt x="601" y="1921"/>
                    </a:lnTo>
                    <a:lnTo>
                      <a:pt x="638" y="1901"/>
                    </a:lnTo>
                    <a:lnTo>
                      <a:pt x="675" y="1879"/>
                    </a:lnTo>
                    <a:lnTo>
                      <a:pt x="710" y="1855"/>
                    </a:lnTo>
                    <a:lnTo>
                      <a:pt x="743" y="1828"/>
                    </a:lnTo>
                    <a:lnTo>
                      <a:pt x="776" y="1801"/>
                    </a:lnTo>
                    <a:lnTo>
                      <a:pt x="807" y="1773"/>
                    </a:lnTo>
                    <a:lnTo>
                      <a:pt x="838" y="1741"/>
                    </a:lnTo>
                    <a:lnTo>
                      <a:pt x="867" y="1708"/>
                    </a:lnTo>
                    <a:lnTo>
                      <a:pt x="893" y="1675"/>
                    </a:lnTo>
                    <a:lnTo>
                      <a:pt x="918" y="1639"/>
                    </a:lnTo>
                    <a:lnTo>
                      <a:pt x="943" y="1604"/>
                    </a:lnTo>
                    <a:lnTo>
                      <a:pt x="966" y="1566"/>
                    </a:lnTo>
                    <a:lnTo>
                      <a:pt x="986" y="1526"/>
                    </a:lnTo>
                    <a:lnTo>
                      <a:pt x="1005" y="1486"/>
                    </a:lnTo>
                    <a:lnTo>
                      <a:pt x="1021" y="1446"/>
                    </a:lnTo>
                    <a:lnTo>
                      <a:pt x="1038" y="1404"/>
                    </a:lnTo>
                    <a:lnTo>
                      <a:pt x="1050" y="1359"/>
                    </a:lnTo>
                    <a:lnTo>
                      <a:pt x="1063" y="1317"/>
                    </a:lnTo>
                    <a:lnTo>
                      <a:pt x="1073" y="1271"/>
                    </a:lnTo>
                    <a:lnTo>
                      <a:pt x="1079" y="1226"/>
                    </a:lnTo>
                    <a:lnTo>
                      <a:pt x="1085" y="1179"/>
                    </a:lnTo>
                    <a:lnTo>
                      <a:pt x="1089" y="1133"/>
                    </a:lnTo>
                    <a:lnTo>
                      <a:pt x="1089" y="1084"/>
                    </a:lnTo>
                    <a:lnTo>
                      <a:pt x="1234" y="108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1" name="Freeform 109">
                <a:extLst>
                  <a:ext uri="{FF2B5EF4-FFF2-40B4-BE49-F238E27FC236}">
                    <a16:creationId xmlns:a16="http://schemas.microsoft.com/office/drawing/2014/main" id="{3A3A90CA-51D9-B8EC-EF83-340C7A5F003A}"/>
                  </a:ext>
                </a:extLst>
              </p:cNvPr>
              <p:cNvSpPr>
                <a:spLocks/>
              </p:cNvSpPr>
              <p:nvPr/>
            </p:nvSpPr>
            <p:spPr bwMode="auto">
              <a:xfrm>
                <a:off x="1518" y="1125"/>
                <a:ext cx="1134" cy="1858"/>
              </a:xfrm>
              <a:custGeom>
                <a:avLst/>
                <a:gdLst>
                  <a:gd name="T0" fmla="*/ 1130 w 1134"/>
                  <a:gd name="T1" fmla="*/ 833 h 1858"/>
                  <a:gd name="T2" fmla="*/ 1108 w 1134"/>
                  <a:gd name="T3" fmla="*/ 698 h 1858"/>
                  <a:gd name="T4" fmla="*/ 1066 w 1134"/>
                  <a:gd name="T5" fmla="*/ 567 h 1858"/>
                  <a:gd name="T6" fmla="*/ 1011 w 1134"/>
                  <a:gd name="T7" fmla="*/ 447 h 1858"/>
                  <a:gd name="T8" fmla="*/ 938 w 1134"/>
                  <a:gd name="T9" fmla="*/ 338 h 1858"/>
                  <a:gd name="T10" fmla="*/ 852 w 1134"/>
                  <a:gd name="T11" fmla="*/ 242 h 1858"/>
                  <a:gd name="T12" fmla="*/ 755 w 1134"/>
                  <a:gd name="T13" fmla="*/ 158 h 1858"/>
                  <a:gd name="T14" fmla="*/ 646 w 1134"/>
                  <a:gd name="T15" fmla="*/ 91 h 1858"/>
                  <a:gd name="T16" fmla="*/ 530 w 1134"/>
                  <a:gd name="T17" fmla="*/ 43 h 1858"/>
                  <a:gd name="T18" fmla="*/ 404 w 1134"/>
                  <a:gd name="T19" fmla="*/ 11 h 1858"/>
                  <a:gd name="T20" fmla="*/ 272 w 1134"/>
                  <a:gd name="T21" fmla="*/ 0 h 1858"/>
                  <a:gd name="T22" fmla="*/ 142 w 1134"/>
                  <a:gd name="T23" fmla="*/ 11 h 1858"/>
                  <a:gd name="T24" fmla="*/ 45 w 1134"/>
                  <a:gd name="T25" fmla="*/ 34 h 1858"/>
                  <a:gd name="T26" fmla="*/ 27 w 1134"/>
                  <a:gd name="T27" fmla="*/ 100 h 1858"/>
                  <a:gd name="T28" fmla="*/ 10 w 1134"/>
                  <a:gd name="T29" fmla="*/ 167 h 1858"/>
                  <a:gd name="T30" fmla="*/ 25 w 1134"/>
                  <a:gd name="T31" fmla="*/ 202 h 1858"/>
                  <a:gd name="T32" fmla="*/ 128 w 1134"/>
                  <a:gd name="T33" fmla="*/ 171 h 1858"/>
                  <a:gd name="T34" fmla="*/ 235 w 1134"/>
                  <a:gd name="T35" fmla="*/ 156 h 1858"/>
                  <a:gd name="T36" fmla="*/ 347 w 1134"/>
                  <a:gd name="T37" fmla="*/ 158 h 1858"/>
                  <a:gd name="T38" fmla="*/ 452 w 1134"/>
                  <a:gd name="T39" fmla="*/ 180 h 1858"/>
                  <a:gd name="T40" fmla="*/ 553 w 1134"/>
                  <a:gd name="T41" fmla="*/ 216 h 1858"/>
                  <a:gd name="T42" fmla="*/ 646 w 1134"/>
                  <a:gd name="T43" fmla="*/ 267 h 1858"/>
                  <a:gd name="T44" fmla="*/ 730 w 1134"/>
                  <a:gd name="T45" fmla="*/ 331 h 1858"/>
                  <a:gd name="T46" fmla="*/ 804 w 1134"/>
                  <a:gd name="T47" fmla="*/ 409 h 1858"/>
                  <a:gd name="T48" fmla="*/ 868 w 1134"/>
                  <a:gd name="T49" fmla="*/ 496 h 1858"/>
                  <a:gd name="T50" fmla="*/ 920 w 1134"/>
                  <a:gd name="T51" fmla="*/ 593 h 1858"/>
                  <a:gd name="T52" fmla="*/ 959 w 1134"/>
                  <a:gd name="T53" fmla="*/ 698 h 1858"/>
                  <a:gd name="T54" fmla="*/ 984 w 1134"/>
                  <a:gd name="T55" fmla="*/ 811 h 1858"/>
                  <a:gd name="T56" fmla="*/ 992 w 1134"/>
                  <a:gd name="T57" fmla="*/ 929 h 1858"/>
                  <a:gd name="T58" fmla="*/ 1130 w 1134"/>
                  <a:gd name="T59" fmla="*/ 1024 h 1858"/>
                  <a:gd name="T60" fmla="*/ 1108 w 1134"/>
                  <a:gd name="T61" fmla="*/ 1162 h 1858"/>
                  <a:gd name="T62" fmla="*/ 1066 w 1134"/>
                  <a:gd name="T63" fmla="*/ 1291 h 1858"/>
                  <a:gd name="T64" fmla="*/ 1011 w 1134"/>
                  <a:gd name="T65" fmla="*/ 1411 h 1858"/>
                  <a:gd name="T66" fmla="*/ 938 w 1134"/>
                  <a:gd name="T67" fmla="*/ 1520 h 1858"/>
                  <a:gd name="T68" fmla="*/ 852 w 1134"/>
                  <a:gd name="T69" fmla="*/ 1618 h 1858"/>
                  <a:gd name="T70" fmla="*/ 755 w 1134"/>
                  <a:gd name="T71" fmla="*/ 1700 h 1858"/>
                  <a:gd name="T72" fmla="*/ 646 w 1134"/>
                  <a:gd name="T73" fmla="*/ 1766 h 1858"/>
                  <a:gd name="T74" fmla="*/ 530 w 1134"/>
                  <a:gd name="T75" fmla="*/ 1815 h 1858"/>
                  <a:gd name="T76" fmla="*/ 404 w 1134"/>
                  <a:gd name="T77" fmla="*/ 1846 h 1858"/>
                  <a:gd name="T78" fmla="*/ 272 w 1134"/>
                  <a:gd name="T79" fmla="*/ 1858 h 1858"/>
                  <a:gd name="T80" fmla="*/ 186 w 1134"/>
                  <a:gd name="T81" fmla="*/ 1853 h 1858"/>
                  <a:gd name="T82" fmla="*/ 186 w 1134"/>
                  <a:gd name="T83" fmla="*/ 1853 h 1858"/>
                  <a:gd name="T84" fmla="*/ 186 w 1134"/>
                  <a:gd name="T85" fmla="*/ 1853 h 1858"/>
                  <a:gd name="T86" fmla="*/ 153 w 1134"/>
                  <a:gd name="T87" fmla="*/ 1822 h 1858"/>
                  <a:gd name="T88" fmla="*/ 118 w 1134"/>
                  <a:gd name="T89" fmla="*/ 1773 h 1858"/>
                  <a:gd name="T90" fmla="*/ 78 w 1134"/>
                  <a:gd name="T91" fmla="*/ 1724 h 1858"/>
                  <a:gd name="T92" fmla="*/ 66 w 1134"/>
                  <a:gd name="T93" fmla="*/ 1702 h 1858"/>
                  <a:gd name="T94" fmla="*/ 54 w 1134"/>
                  <a:gd name="T95" fmla="*/ 1678 h 1858"/>
                  <a:gd name="T96" fmla="*/ 60 w 1134"/>
                  <a:gd name="T97" fmla="*/ 1669 h 1858"/>
                  <a:gd name="T98" fmla="*/ 163 w 1134"/>
                  <a:gd name="T99" fmla="*/ 1693 h 1858"/>
                  <a:gd name="T100" fmla="*/ 272 w 1134"/>
                  <a:gd name="T101" fmla="*/ 1702 h 1858"/>
                  <a:gd name="T102" fmla="*/ 382 w 1134"/>
                  <a:gd name="T103" fmla="*/ 1693 h 1858"/>
                  <a:gd name="T104" fmla="*/ 487 w 1134"/>
                  <a:gd name="T105" fmla="*/ 1669 h 1858"/>
                  <a:gd name="T106" fmla="*/ 584 w 1134"/>
                  <a:gd name="T107" fmla="*/ 1626 h 1858"/>
                  <a:gd name="T108" fmla="*/ 674 w 1134"/>
                  <a:gd name="T109" fmla="*/ 1571 h 1858"/>
                  <a:gd name="T110" fmla="*/ 755 w 1134"/>
                  <a:gd name="T111" fmla="*/ 1502 h 1858"/>
                  <a:gd name="T112" fmla="*/ 827 w 1134"/>
                  <a:gd name="T113" fmla="*/ 1422 h 1858"/>
                  <a:gd name="T114" fmla="*/ 887 w 1134"/>
                  <a:gd name="T115" fmla="*/ 1331 h 1858"/>
                  <a:gd name="T116" fmla="*/ 934 w 1134"/>
                  <a:gd name="T117" fmla="*/ 1231 h 1858"/>
                  <a:gd name="T118" fmla="*/ 969 w 1134"/>
                  <a:gd name="T119" fmla="*/ 1122 h 1858"/>
                  <a:gd name="T120" fmla="*/ 988 w 1134"/>
                  <a:gd name="T121" fmla="*/ 1009 h 1858"/>
                  <a:gd name="T122" fmla="*/ 1134 w 1134"/>
                  <a:gd name="T123" fmla="*/ 929 h 18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4"/>
                  <a:gd name="T187" fmla="*/ 0 h 1858"/>
                  <a:gd name="T188" fmla="*/ 1134 w 1134"/>
                  <a:gd name="T189" fmla="*/ 1858 h 18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4" h="1858">
                    <a:moveTo>
                      <a:pt x="1134" y="929"/>
                    </a:moveTo>
                    <a:lnTo>
                      <a:pt x="1134" y="882"/>
                    </a:lnTo>
                    <a:lnTo>
                      <a:pt x="1130" y="833"/>
                    </a:lnTo>
                    <a:lnTo>
                      <a:pt x="1124" y="787"/>
                    </a:lnTo>
                    <a:lnTo>
                      <a:pt x="1118" y="742"/>
                    </a:lnTo>
                    <a:lnTo>
                      <a:pt x="1108" y="698"/>
                    </a:lnTo>
                    <a:lnTo>
                      <a:pt x="1095" y="653"/>
                    </a:lnTo>
                    <a:lnTo>
                      <a:pt x="1083" y="609"/>
                    </a:lnTo>
                    <a:lnTo>
                      <a:pt x="1066" y="567"/>
                    </a:lnTo>
                    <a:lnTo>
                      <a:pt x="1050" y="527"/>
                    </a:lnTo>
                    <a:lnTo>
                      <a:pt x="1031" y="487"/>
                    </a:lnTo>
                    <a:lnTo>
                      <a:pt x="1011" y="447"/>
                    </a:lnTo>
                    <a:lnTo>
                      <a:pt x="988" y="409"/>
                    </a:lnTo>
                    <a:lnTo>
                      <a:pt x="963" y="374"/>
                    </a:lnTo>
                    <a:lnTo>
                      <a:pt x="938" y="338"/>
                    </a:lnTo>
                    <a:lnTo>
                      <a:pt x="912" y="305"/>
                    </a:lnTo>
                    <a:lnTo>
                      <a:pt x="883" y="271"/>
                    </a:lnTo>
                    <a:lnTo>
                      <a:pt x="852" y="242"/>
                    </a:lnTo>
                    <a:lnTo>
                      <a:pt x="821" y="211"/>
                    </a:lnTo>
                    <a:lnTo>
                      <a:pt x="788" y="185"/>
                    </a:lnTo>
                    <a:lnTo>
                      <a:pt x="755" y="158"/>
                    </a:lnTo>
                    <a:lnTo>
                      <a:pt x="720" y="134"/>
                    </a:lnTo>
                    <a:lnTo>
                      <a:pt x="683" y="111"/>
                    </a:lnTo>
                    <a:lnTo>
                      <a:pt x="646" y="91"/>
                    </a:lnTo>
                    <a:lnTo>
                      <a:pt x="608" y="74"/>
                    </a:lnTo>
                    <a:lnTo>
                      <a:pt x="569" y="56"/>
                    </a:lnTo>
                    <a:lnTo>
                      <a:pt x="530" y="43"/>
                    </a:lnTo>
                    <a:lnTo>
                      <a:pt x="489" y="29"/>
                    </a:lnTo>
                    <a:lnTo>
                      <a:pt x="446" y="18"/>
                    </a:lnTo>
                    <a:lnTo>
                      <a:pt x="404" y="11"/>
                    </a:lnTo>
                    <a:lnTo>
                      <a:pt x="361" y="5"/>
                    </a:lnTo>
                    <a:lnTo>
                      <a:pt x="318" y="0"/>
                    </a:lnTo>
                    <a:lnTo>
                      <a:pt x="272" y="0"/>
                    </a:lnTo>
                    <a:lnTo>
                      <a:pt x="229" y="0"/>
                    </a:lnTo>
                    <a:lnTo>
                      <a:pt x="184" y="5"/>
                    </a:lnTo>
                    <a:lnTo>
                      <a:pt x="142" y="11"/>
                    </a:lnTo>
                    <a:lnTo>
                      <a:pt x="99" y="18"/>
                    </a:lnTo>
                    <a:lnTo>
                      <a:pt x="58" y="29"/>
                    </a:lnTo>
                    <a:lnTo>
                      <a:pt x="45" y="34"/>
                    </a:lnTo>
                    <a:lnTo>
                      <a:pt x="39" y="56"/>
                    </a:lnTo>
                    <a:lnTo>
                      <a:pt x="33" y="78"/>
                    </a:lnTo>
                    <a:lnTo>
                      <a:pt x="27" y="100"/>
                    </a:lnTo>
                    <a:lnTo>
                      <a:pt x="21" y="122"/>
                    </a:lnTo>
                    <a:lnTo>
                      <a:pt x="17" y="145"/>
                    </a:lnTo>
                    <a:lnTo>
                      <a:pt x="10" y="167"/>
                    </a:lnTo>
                    <a:lnTo>
                      <a:pt x="6" y="191"/>
                    </a:lnTo>
                    <a:lnTo>
                      <a:pt x="0" y="214"/>
                    </a:lnTo>
                    <a:lnTo>
                      <a:pt x="25" y="202"/>
                    </a:lnTo>
                    <a:lnTo>
                      <a:pt x="60" y="189"/>
                    </a:lnTo>
                    <a:lnTo>
                      <a:pt x="93" y="180"/>
                    </a:lnTo>
                    <a:lnTo>
                      <a:pt x="128" y="171"/>
                    </a:lnTo>
                    <a:lnTo>
                      <a:pt x="163" y="165"/>
                    </a:lnTo>
                    <a:lnTo>
                      <a:pt x="200" y="158"/>
                    </a:lnTo>
                    <a:lnTo>
                      <a:pt x="235" y="156"/>
                    </a:lnTo>
                    <a:lnTo>
                      <a:pt x="272" y="156"/>
                    </a:lnTo>
                    <a:lnTo>
                      <a:pt x="309" y="156"/>
                    </a:lnTo>
                    <a:lnTo>
                      <a:pt x="347" y="158"/>
                    </a:lnTo>
                    <a:lnTo>
                      <a:pt x="382" y="165"/>
                    </a:lnTo>
                    <a:lnTo>
                      <a:pt x="417" y="171"/>
                    </a:lnTo>
                    <a:lnTo>
                      <a:pt x="452" y="180"/>
                    </a:lnTo>
                    <a:lnTo>
                      <a:pt x="487" y="189"/>
                    </a:lnTo>
                    <a:lnTo>
                      <a:pt x="520" y="202"/>
                    </a:lnTo>
                    <a:lnTo>
                      <a:pt x="553" y="216"/>
                    </a:lnTo>
                    <a:lnTo>
                      <a:pt x="584" y="231"/>
                    </a:lnTo>
                    <a:lnTo>
                      <a:pt x="615" y="249"/>
                    </a:lnTo>
                    <a:lnTo>
                      <a:pt x="646" y="267"/>
                    </a:lnTo>
                    <a:lnTo>
                      <a:pt x="674" y="287"/>
                    </a:lnTo>
                    <a:lnTo>
                      <a:pt x="703" y="309"/>
                    </a:lnTo>
                    <a:lnTo>
                      <a:pt x="730" y="331"/>
                    </a:lnTo>
                    <a:lnTo>
                      <a:pt x="755" y="356"/>
                    </a:lnTo>
                    <a:lnTo>
                      <a:pt x="782" y="382"/>
                    </a:lnTo>
                    <a:lnTo>
                      <a:pt x="804" y="409"/>
                    </a:lnTo>
                    <a:lnTo>
                      <a:pt x="827" y="436"/>
                    </a:lnTo>
                    <a:lnTo>
                      <a:pt x="848" y="467"/>
                    </a:lnTo>
                    <a:lnTo>
                      <a:pt x="868" y="496"/>
                    </a:lnTo>
                    <a:lnTo>
                      <a:pt x="887" y="527"/>
                    </a:lnTo>
                    <a:lnTo>
                      <a:pt x="903" y="560"/>
                    </a:lnTo>
                    <a:lnTo>
                      <a:pt x="920" y="593"/>
                    </a:lnTo>
                    <a:lnTo>
                      <a:pt x="934" y="627"/>
                    </a:lnTo>
                    <a:lnTo>
                      <a:pt x="947" y="662"/>
                    </a:lnTo>
                    <a:lnTo>
                      <a:pt x="959" y="698"/>
                    </a:lnTo>
                    <a:lnTo>
                      <a:pt x="969" y="736"/>
                    </a:lnTo>
                    <a:lnTo>
                      <a:pt x="976" y="773"/>
                    </a:lnTo>
                    <a:lnTo>
                      <a:pt x="984" y="811"/>
                    </a:lnTo>
                    <a:lnTo>
                      <a:pt x="988" y="849"/>
                    </a:lnTo>
                    <a:lnTo>
                      <a:pt x="990" y="889"/>
                    </a:lnTo>
                    <a:lnTo>
                      <a:pt x="992" y="929"/>
                    </a:lnTo>
                    <a:lnTo>
                      <a:pt x="1134" y="929"/>
                    </a:lnTo>
                    <a:lnTo>
                      <a:pt x="1134" y="978"/>
                    </a:lnTo>
                    <a:lnTo>
                      <a:pt x="1130" y="1024"/>
                    </a:lnTo>
                    <a:lnTo>
                      <a:pt x="1124" y="1071"/>
                    </a:lnTo>
                    <a:lnTo>
                      <a:pt x="1118" y="1116"/>
                    </a:lnTo>
                    <a:lnTo>
                      <a:pt x="1108" y="1162"/>
                    </a:lnTo>
                    <a:lnTo>
                      <a:pt x="1095" y="1204"/>
                    </a:lnTo>
                    <a:lnTo>
                      <a:pt x="1083" y="1249"/>
                    </a:lnTo>
                    <a:lnTo>
                      <a:pt x="1066" y="1291"/>
                    </a:lnTo>
                    <a:lnTo>
                      <a:pt x="1050" y="1331"/>
                    </a:lnTo>
                    <a:lnTo>
                      <a:pt x="1031" y="1371"/>
                    </a:lnTo>
                    <a:lnTo>
                      <a:pt x="1011" y="1411"/>
                    </a:lnTo>
                    <a:lnTo>
                      <a:pt x="988" y="1449"/>
                    </a:lnTo>
                    <a:lnTo>
                      <a:pt x="963" y="1484"/>
                    </a:lnTo>
                    <a:lnTo>
                      <a:pt x="938" y="1520"/>
                    </a:lnTo>
                    <a:lnTo>
                      <a:pt x="912" y="1553"/>
                    </a:lnTo>
                    <a:lnTo>
                      <a:pt x="883" y="1586"/>
                    </a:lnTo>
                    <a:lnTo>
                      <a:pt x="852" y="1618"/>
                    </a:lnTo>
                    <a:lnTo>
                      <a:pt x="821" y="1646"/>
                    </a:lnTo>
                    <a:lnTo>
                      <a:pt x="788" y="1673"/>
                    </a:lnTo>
                    <a:lnTo>
                      <a:pt x="755" y="1700"/>
                    </a:lnTo>
                    <a:lnTo>
                      <a:pt x="720" y="1724"/>
                    </a:lnTo>
                    <a:lnTo>
                      <a:pt x="683" y="1746"/>
                    </a:lnTo>
                    <a:lnTo>
                      <a:pt x="646" y="1766"/>
                    </a:lnTo>
                    <a:lnTo>
                      <a:pt x="608" y="1784"/>
                    </a:lnTo>
                    <a:lnTo>
                      <a:pt x="569" y="1802"/>
                    </a:lnTo>
                    <a:lnTo>
                      <a:pt x="530" y="1815"/>
                    </a:lnTo>
                    <a:lnTo>
                      <a:pt x="489" y="1829"/>
                    </a:lnTo>
                    <a:lnTo>
                      <a:pt x="446" y="1840"/>
                    </a:lnTo>
                    <a:lnTo>
                      <a:pt x="404" y="1846"/>
                    </a:lnTo>
                    <a:lnTo>
                      <a:pt x="361" y="1853"/>
                    </a:lnTo>
                    <a:lnTo>
                      <a:pt x="318" y="1858"/>
                    </a:lnTo>
                    <a:lnTo>
                      <a:pt x="272" y="1858"/>
                    </a:lnTo>
                    <a:lnTo>
                      <a:pt x="229" y="1858"/>
                    </a:lnTo>
                    <a:lnTo>
                      <a:pt x="186" y="1853"/>
                    </a:lnTo>
                    <a:lnTo>
                      <a:pt x="167" y="1838"/>
                    </a:lnTo>
                    <a:lnTo>
                      <a:pt x="153" y="1822"/>
                    </a:lnTo>
                    <a:lnTo>
                      <a:pt x="140" y="1806"/>
                    </a:lnTo>
                    <a:lnTo>
                      <a:pt x="130" y="1789"/>
                    </a:lnTo>
                    <a:lnTo>
                      <a:pt x="118" y="1773"/>
                    </a:lnTo>
                    <a:lnTo>
                      <a:pt x="107" y="1755"/>
                    </a:lnTo>
                    <a:lnTo>
                      <a:pt x="95" y="1740"/>
                    </a:lnTo>
                    <a:lnTo>
                      <a:pt x="78" y="1724"/>
                    </a:lnTo>
                    <a:lnTo>
                      <a:pt x="74" y="1718"/>
                    </a:lnTo>
                    <a:lnTo>
                      <a:pt x="70" y="1709"/>
                    </a:lnTo>
                    <a:lnTo>
                      <a:pt x="66" y="1702"/>
                    </a:lnTo>
                    <a:lnTo>
                      <a:pt x="62" y="1693"/>
                    </a:lnTo>
                    <a:lnTo>
                      <a:pt x="58" y="1686"/>
                    </a:lnTo>
                    <a:lnTo>
                      <a:pt x="54" y="1678"/>
                    </a:lnTo>
                    <a:lnTo>
                      <a:pt x="50" y="1671"/>
                    </a:lnTo>
                    <a:lnTo>
                      <a:pt x="45" y="1662"/>
                    </a:lnTo>
                    <a:lnTo>
                      <a:pt x="60" y="1669"/>
                    </a:lnTo>
                    <a:lnTo>
                      <a:pt x="93" y="1680"/>
                    </a:lnTo>
                    <a:lnTo>
                      <a:pt x="128" y="1686"/>
                    </a:lnTo>
                    <a:lnTo>
                      <a:pt x="163" y="1693"/>
                    </a:lnTo>
                    <a:lnTo>
                      <a:pt x="200" y="1700"/>
                    </a:lnTo>
                    <a:lnTo>
                      <a:pt x="235" y="1702"/>
                    </a:lnTo>
                    <a:lnTo>
                      <a:pt x="272" y="1702"/>
                    </a:lnTo>
                    <a:lnTo>
                      <a:pt x="309" y="1702"/>
                    </a:lnTo>
                    <a:lnTo>
                      <a:pt x="347" y="1700"/>
                    </a:lnTo>
                    <a:lnTo>
                      <a:pt x="382" y="1693"/>
                    </a:lnTo>
                    <a:lnTo>
                      <a:pt x="417" y="1686"/>
                    </a:lnTo>
                    <a:lnTo>
                      <a:pt x="452" y="1680"/>
                    </a:lnTo>
                    <a:lnTo>
                      <a:pt x="487" y="1669"/>
                    </a:lnTo>
                    <a:lnTo>
                      <a:pt x="520" y="1655"/>
                    </a:lnTo>
                    <a:lnTo>
                      <a:pt x="553" y="1642"/>
                    </a:lnTo>
                    <a:lnTo>
                      <a:pt x="584" y="1626"/>
                    </a:lnTo>
                    <a:lnTo>
                      <a:pt x="615" y="1609"/>
                    </a:lnTo>
                    <a:lnTo>
                      <a:pt x="646" y="1591"/>
                    </a:lnTo>
                    <a:lnTo>
                      <a:pt x="674" y="1571"/>
                    </a:lnTo>
                    <a:lnTo>
                      <a:pt x="703" y="1549"/>
                    </a:lnTo>
                    <a:lnTo>
                      <a:pt x="730" y="1527"/>
                    </a:lnTo>
                    <a:lnTo>
                      <a:pt x="755" y="1502"/>
                    </a:lnTo>
                    <a:lnTo>
                      <a:pt x="782" y="1475"/>
                    </a:lnTo>
                    <a:lnTo>
                      <a:pt x="804" y="1449"/>
                    </a:lnTo>
                    <a:lnTo>
                      <a:pt x="827" y="1422"/>
                    </a:lnTo>
                    <a:lnTo>
                      <a:pt x="848" y="1393"/>
                    </a:lnTo>
                    <a:lnTo>
                      <a:pt x="868" y="1362"/>
                    </a:lnTo>
                    <a:lnTo>
                      <a:pt x="887" y="1331"/>
                    </a:lnTo>
                    <a:lnTo>
                      <a:pt x="903" y="1298"/>
                    </a:lnTo>
                    <a:lnTo>
                      <a:pt x="920" y="1264"/>
                    </a:lnTo>
                    <a:lnTo>
                      <a:pt x="934" y="1231"/>
                    </a:lnTo>
                    <a:lnTo>
                      <a:pt x="947" y="1195"/>
                    </a:lnTo>
                    <a:lnTo>
                      <a:pt x="959" y="1160"/>
                    </a:lnTo>
                    <a:lnTo>
                      <a:pt x="969" y="1122"/>
                    </a:lnTo>
                    <a:lnTo>
                      <a:pt x="976" y="1084"/>
                    </a:lnTo>
                    <a:lnTo>
                      <a:pt x="984" y="1047"/>
                    </a:lnTo>
                    <a:lnTo>
                      <a:pt x="988" y="1009"/>
                    </a:lnTo>
                    <a:lnTo>
                      <a:pt x="990" y="969"/>
                    </a:lnTo>
                    <a:lnTo>
                      <a:pt x="992" y="929"/>
                    </a:lnTo>
                    <a:lnTo>
                      <a:pt x="1134" y="92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2" name="Freeform 110">
                <a:extLst>
                  <a:ext uri="{FF2B5EF4-FFF2-40B4-BE49-F238E27FC236}">
                    <a16:creationId xmlns:a16="http://schemas.microsoft.com/office/drawing/2014/main" id="{50F30E8D-8C83-E1BE-C24F-04E8DAE1C0BB}"/>
                  </a:ext>
                </a:extLst>
              </p:cNvPr>
              <p:cNvSpPr>
                <a:spLocks/>
              </p:cNvSpPr>
              <p:nvPr/>
            </p:nvSpPr>
            <p:spPr bwMode="auto">
              <a:xfrm>
                <a:off x="1460" y="1281"/>
                <a:ext cx="1050" cy="1546"/>
              </a:xfrm>
              <a:custGeom>
                <a:avLst/>
                <a:gdLst>
                  <a:gd name="T0" fmla="*/ 1042 w 1050"/>
                  <a:gd name="T1" fmla="*/ 655 h 1546"/>
                  <a:gd name="T2" fmla="*/ 1005 w 1050"/>
                  <a:gd name="T3" fmla="*/ 506 h 1546"/>
                  <a:gd name="T4" fmla="*/ 945 w 1050"/>
                  <a:gd name="T5" fmla="*/ 371 h 1546"/>
                  <a:gd name="T6" fmla="*/ 862 w 1050"/>
                  <a:gd name="T7" fmla="*/ 253 h 1546"/>
                  <a:gd name="T8" fmla="*/ 761 w 1050"/>
                  <a:gd name="T9" fmla="*/ 153 h 1546"/>
                  <a:gd name="T10" fmla="*/ 642 w 1050"/>
                  <a:gd name="T11" fmla="*/ 75 h 1546"/>
                  <a:gd name="T12" fmla="*/ 510 w 1050"/>
                  <a:gd name="T13" fmla="*/ 24 h 1546"/>
                  <a:gd name="T14" fmla="*/ 367 w 1050"/>
                  <a:gd name="T15" fmla="*/ 0 h 1546"/>
                  <a:gd name="T16" fmla="*/ 221 w 1050"/>
                  <a:gd name="T17" fmla="*/ 9 h 1546"/>
                  <a:gd name="T18" fmla="*/ 83 w 1050"/>
                  <a:gd name="T19" fmla="*/ 46 h 1546"/>
                  <a:gd name="T20" fmla="*/ 44 w 1050"/>
                  <a:gd name="T21" fmla="*/ 109 h 1546"/>
                  <a:gd name="T22" fmla="*/ 21 w 1050"/>
                  <a:gd name="T23" fmla="*/ 175 h 1546"/>
                  <a:gd name="T24" fmla="*/ 11 w 1050"/>
                  <a:gd name="T25" fmla="*/ 220 h 1546"/>
                  <a:gd name="T26" fmla="*/ 2 w 1050"/>
                  <a:gd name="T27" fmla="*/ 258 h 1546"/>
                  <a:gd name="T28" fmla="*/ 56 w 1050"/>
                  <a:gd name="T29" fmla="*/ 229 h 1546"/>
                  <a:gd name="T30" fmla="*/ 159 w 1050"/>
                  <a:gd name="T31" fmla="*/ 182 h 1546"/>
                  <a:gd name="T32" fmla="*/ 273 w 1050"/>
                  <a:gd name="T33" fmla="*/ 158 h 1546"/>
                  <a:gd name="T34" fmla="*/ 390 w 1050"/>
                  <a:gd name="T35" fmla="*/ 158 h 1546"/>
                  <a:gd name="T36" fmla="*/ 501 w 1050"/>
                  <a:gd name="T37" fmla="*/ 182 h 1546"/>
                  <a:gd name="T38" fmla="*/ 605 w 1050"/>
                  <a:gd name="T39" fmla="*/ 229 h 1546"/>
                  <a:gd name="T40" fmla="*/ 695 w 1050"/>
                  <a:gd name="T41" fmla="*/ 295 h 1546"/>
                  <a:gd name="T42" fmla="*/ 774 w 1050"/>
                  <a:gd name="T43" fmla="*/ 380 h 1546"/>
                  <a:gd name="T44" fmla="*/ 836 w 1050"/>
                  <a:gd name="T45" fmla="*/ 477 h 1546"/>
                  <a:gd name="T46" fmla="*/ 879 w 1050"/>
                  <a:gd name="T47" fmla="*/ 589 h 1546"/>
                  <a:gd name="T48" fmla="*/ 902 w 1050"/>
                  <a:gd name="T49" fmla="*/ 711 h 1546"/>
                  <a:gd name="T50" fmla="*/ 1048 w 1050"/>
                  <a:gd name="T51" fmla="*/ 813 h 1546"/>
                  <a:gd name="T52" fmla="*/ 1027 w 1050"/>
                  <a:gd name="T53" fmla="*/ 966 h 1546"/>
                  <a:gd name="T54" fmla="*/ 978 w 1050"/>
                  <a:gd name="T55" fmla="*/ 1108 h 1546"/>
                  <a:gd name="T56" fmla="*/ 906 w 1050"/>
                  <a:gd name="T57" fmla="*/ 1237 h 1546"/>
                  <a:gd name="T58" fmla="*/ 813 w 1050"/>
                  <a:gd name="T59" fmla="*/ 1346 h 1546"/>
                  <a:gd name="T60" fmla="*/ 704 w 1050"/>
                  <a:gd name="T61" fmla="*/ 1435 h 1546"/>
                  <a:gd name="T62" fmla="*/ 578 w 1050"/>
                  <a:gd name="T63" fmla="*/ 1499 h 1546"/>
                  <a:gd name="T64" fmla="*/ 440 w 1050"/>
                  <a:gd name="T65" fmla="*/ 1537 h 1546"/>
                  <a:gd name="T66" fmla="*/ 293 w 1050"/>
                  <a:gd name="T67" fmla="*/ 1546 h 1546"/>
                  <a:gd name="T68" fmla="*/ 151 w 1050"/>
                  <a:gd name="T69" fmla="*/ 1524 h 1546"/>
                  <a:gd name="T70" fmla="*/ 77 w 1050"/>
                  <a:gd name="T71" fmla="*/ 1457 h 1546"/>
                  <a:gd name="T72" fmla="*/ 33 w 1050"/>
                  <a:gd name="T73" fmla="*/ 1353 h 1546"/>
                  <a:gd name="T74" fmla="*/ 56 w 1050"/>
                  <a:gd name="T75" fmla="*/ 1317 h 1546"/>
                  <a:gd name="T76" fmla="*/ 159 w 1050"/>
                  <a:gd name="T77" fmla="*/ 1364 h 1546"/>
                  <a:gd name="T78" fmla="*/ 273 w 1050"/>
                  <a:gd name="T79" fmla="*/ 1388 h 1546"/>
                  <a:gd name="T80" fmla="*/ 390 w 1050"/>
                  <a:gd name="T81" fmla="*/ 1388 h 1546"/>
                  <a:gd name="T82" fmla="*/ 501 w 1050"/>
                  <a:gd name="T83" fmla="*/ 1364 h 1546"/>
                  <a:gd name="T84" fmla="*/ 605 w 1050"/>
                  <a:gd name="T85" fmla="*/ 1317 h 1546"/>
                  <a:gd name="T86" fmla="*/ 695 w 1050"/>
                  <a:gd name="T87" fmla="*/ 1251 h 1546"/>
                  <a:gd name="T88" fmla="*/ 774 w 1050"/>
                  <a:gd name="T89" fmla="*/ 1166 h 1546"/>
                  <a:gd name="T90" fmla="*/ 836 w 1050"/>
                  <a:gd name="T91" fmla="*/ 1068 h 1546"/>
                  <a:gd name="T92" fmla="*/ 879 w 1050"/>
                  <a:gd name="T93" fmla="*/ 957 h 1546"/>
                  <a:gd name="T94" fmla="*/ 902 w 1050"/>
                  <a:gd name="T95" fmla="*/ 837 h 15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0"/>
                  <a:gd name="T145" fmla="*/ 0 h 1546"/>
                  <a:gd name="T146" fmla="*/ 1050 w 1050"/>
                  <a:gd name="T147" fmla="*/ 1546 h 15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0" h="1546">
                    <a:moveTo>
                      <a:pt x="1050" y="773"/>
                    </a:moveTo>
                    <a:lnTo>
                      <a:pt x="1048" y="733"/>
                    </a:lnTo>
                    <a:lnTo>
                      <a:pt x="1046" y="693"/>
                    </a:lnTo>
                    <a:lnTo>
                      <a:pt x="1042" y="655"/>
                    </a:lnTo>
                    <a:lnTo>
                      <a:pt x="1034" y="617"/>
                    </a:lnTo>
                    <a:lnTo>
                      <a:pt x="1027" y="580"/>
                    </a:lnTo>
                    <a:lnTo>
                      <a:pt x="1017" y="542"/>
                    </a:lnTo>
                    <a:lnTo>
                      <a:pt x="1005" y="506"/>
                    </a:lnTo>
                    <a:lnTo>
                      <a:pt x="992" y="471"/>
                    </a:lnTo>
                    <a:lnTo>
                      <a:pt x="978" y="437"/>
                    </a:lnTo>
                    <a:lnTo>
                      <a:pt x="961" y="404"/>
                    </a:lnTo>
                    <a:lnTo>
                      <a:pt x="945" y="371"/>
                    </a:lnTo>
                    <a:lnTo>
                      <a:pt x="926" y="340"/>
                    </a:lnTo>
                    <a:lnTo>
                      <a:pt x="906" y="311"/>
                    </a:lnTo>
                    <a:lnTo>
                      <a:pt x="885" y="280"/>
                    </a:lnTo>
                    <a:lnTo>
                      <a:pt x="862" y="253"/>
                    </a:lnTo>
                    <a:lnTo>
                      <a:pt x="840" y="226"/>
                    </a:lnTo>
                    <a:lnTo>
                      <a:pt x="813" y="200"/>
                    </a:lnTo>
                    <a:lnTo>
                      <a:pt x="788" y="175"/>
                    </a:lnTo>
                    <a:lnTo>
                      <a:pt x="761" y="153"/>
                    </a:lnTo>
                    <a:lnTo>
                      <a:pt x="732" y="131"/>
                    </a:lnTo>
                    <a:lnTo>
                      <a:pt x="704" y="111"/>
                    </a:lnTo>
                    <a:lnTo>
                      <a:pt x="673" y="93"/>
                    </a:lnTo>
                    <a:lnTo>
                      <a:pt x="642" y="75"/>
                    </a:lnTo>
                    <a:lnTo>
                      <a:pt x="611" y="60"/>
                    </a:lnTo>
                    <a:lnTo>
                      <a:pt x="578" y="46"/>
                    </a:lnTo>
                    <a:lnTo>
                      <a:pt x="545" y="33"/>
                    </a:lnTo>
                    <a:lnTo>
                      <a:pt x="510" y="24"/>
                    </a:lnTo>
                    <a:lnTo>
                      <a:pt x="475" y="15"/>
                    </a:lnTo>
                    <a:lnTo>
                      <a:pt x="440" y="9"/>
                    </a:lnTo>
                    <a:lnTo>
                      <a:pt x="405" y="2"/>
                    </a:lnTo>
                    <a:lnTo>
                      <a:pt x="367" y="0"/>
                    </a:lnTo>
                    <a:lnTo>
                      <a:pt x="330" y="0"/>
                    </a:lnTo>
                    <a:lnTo>
                      <a:pt x="293" y="0"/>
                    </a:lnTo>
                    <a:lnTo>
                      <a:pt x="258" y="2"/>
                    </a:lnTo>
                    <a:lnTo>
                      <a:pt x="221" y="9"/>
                    </a:lnTo>
                    <a:lnTo>
                      <a:pt x="186" y="15"/>
                    </a:lnTo>
                    <a:lnTo>
                      <a:pt x="151" y="24"/>
                    </a:lnTo>
                    <a:lnTo>
                      <a:pt x="118" y="33"/>
                    </a:lnTo>
                    <a:lnTo>
                      <a:pt x="83" y="46"/>
                    </a:lnTo>
                    <a:lnTo>
                      <a:pt x="58" y="58"/>
                    </a:lnTo>
                    <a:lnTo>
                      <a:pt x="54" y="75"/>
                    </a:lnTo>
                    <a:lnTo>
                      <a:pt x="48" y="91"/>
                    </a:lnTo>
                    <a:lnTo>
                      <a:pt x="44" y="109"/>
                    </a:lnTo>
                    <a:lnTo>
                      <a:pt x="39" y="126"/>
                    </a:lnTo>
                    <a:lnTo>
                      <a:pt x="33" y="142"/>
                    </a:lnTo>
                    <a:lnTo>
                      <a:pt x="27" y="160"/>
                    </a:lnTo>
                    <a:lnTo>
                      <a:pt x="21" y="175"/>
                    </a:lnTo>
                    <a:lnTo>
                      <a:pt x="15" y="193"/>
                    </a:lnTo>
                    <a:lnTo>
                      <a:pt x="13" y="202"/>
                    </a:lnTo>
                    <a:lnTo>
                      <a:pt x="13" y="211"/>
                    </a:lnTo>
                    <a:lnTo>
                      <a:pt x="11" y="220"/>
                    </a:lnTo>
                    <a:lnTo>
                      <a:pt x="9" y="231"/>
                    </a:lnTo>
                    <a:lnTo>
                      <a:pt x="6" y="240"/>
                    </a:lnTo>
                    <a:lnTo>
                      <a:pt x="4" y="249"/>
                    </a:lnTo>
                    <a:lnTo>
                      <a:pt x="2" y="258"/>
                    </a:lnTo>
                    <a:lnTo>
                      <a:pt x="0" y="266"/>
                    </a:lnTo>
                    <a:lnTo>
                      <a:pt x="9" y="260"/>
                    </a:lnTo>
                    <a:lnTo>
                      <a:pt x="33" y="244"/>
                    </a:lnTo>
                    <a:lnTo>
                      <a:pt x="56" y="229"/>
                    </a:lnTo>
                    <a:lnTo>
                      <a:pt x="81" y="215"/>
                    </a:lnTo>
                    <a:lnTo>
                      <a:pt x="108" y="202"/>
                    </a:lnTo>
                    <a:lnTo>
                      <a:pt x="132" y="191"/>
                    </a:lnTo>
                    <a:lnTo>
                      <a:pt x="159" y="182"/>
                    </a:lnTo>
                    <a:lnTo>
                      <a:pt x="188" y="173"/>
                    </a:lnTo>
                    <a:lnTo>
                      <a:pt x="215" y="166"/>
                    </a:lnTo>
                    <a:lnTo>
                      <a:pt x="244" y="160"/>
                    </a:lnTo>
                    <a:lnTo>
                      <a:pt x="273" y="158"/>
                    </a:lnTo>
                    <a:lnTo>
                      <a:pt x="301" y="155"/>
                    </a:lnTo>
                    <a:lnTo>
                      <a:pt x="330" y="153"/>
                    </a:lnTo>
                    <a:lnTo>
                      <a:pt x="361" y="155"/>
                    </a:lnTo>
                    <a:lnTo>
                      <a:pt x="390" y="158"/>
                    </a:lnTo>
                    <a:lnTo>
                      <a:pt x="419" y="160"/>
                    </a:lnTo>
                    <a:lnTo>
                      <a:pt x="446" y="166"/>
                    </a:lnTo>
                    <a:lnTo>
                      <a:pt x="475" y="173"/>
                    </a:lnTo>
                    <a:lnTo>
                      <a:pt x="501" y="182"/>
                    </a:lnTo>
                    <a:lnTo>
                      <a:pt x="528" y="191"/>
                    </a:lnTo>
                    <a:lnTo>
                      <a:pt x="555" y="202"/>
                    </a:lnTo>
                    <a:lnTo>
                      <a:pt x="580" y="215"/>
                    </a:lnTo>
                    <a:lnTo>
                      <a:pt x="605" y="229"/>
                    </a:lnTo>
                    <a:lnTo>
                      <a:pt x="629" y="244"/>
                    </a:lnTo>
                    <a:lnTo>
                      <a:pt x="652" y="260"/>
                    </a:lnTo>
                    <a:lnTo>
                      <a:pt x="675" y="278"/>
                    </a:lnTo>
                    <a:lnTo>
                      <a:pt x="695" y="295"/>
                    </a:lnTo>
                    <a:lnTo>
                      <a:pt x="718" y="315"/>
                    </a:lnTo>
                    <a:lnTo>
                      <a:pt x="737" y="335"/>
                    </a:lnTo>
                    <a:lnTo>
                      <a:pt x="755" y="357"/>
                    </a:lnTo>
                    <a:lnTo>
                      <a:pt x="774" y="380"/>
                    </a:lnTo>
                    <a:lnTo>
                      <a:pt x="792" y="402"/>
                    </a:lnTo>
                    <a:lnTo>
                      <a:pt x="807" y="426"/>
                    </a:lnTo>
                    <a:lnTo>
                      <a:pt x="823" y="451"/>
                    </a:lnTo>
                    <a:lnTo>
                      <a:pt x="836" y="477"/>
                    </a:lnTo>
                    <a:lnTo>
                      <a:pt x="848" y="504"/>
                    </a:lnTo>
                    <a:lnTo>
                      <a:pt x="860" y="533"/>
                    </a:lnTo>
                    <a:lnTo>
                      <a:pt x="871" y="560"/>
                    </a:lnTo>
                    <a:lnTo>
                      <a:pt x="879" y="589"/>
                    </a:lnTo>
                    <a:lnTo>
                      <a:pt x="887" y="617"/>
                    </a:lnTo>
                    <a:lnTo>
                      <a:pt x="893" y="649"/>
                    </a:lnTo>
                    <a:lnTo>
                      <a:pt x="900" y="680"/>
                    </a:lnTo>
                    <a:lnTo>
                      <a:pt x="902" y="711"/>
                    </a:lnTo>
                    <a:lnTo>
                      <a:pt x="906" y="742"/>
                    </a:lnTo>
                    <a:lnTo>
                      <a:pt x="906" y="773"/>
                    </a:lnTo>
                    <a:lnTo>
                      <a:pt x="1050" y="773"/>
                    </a:lnTo>
                    <a:lnTo>
                      <a:pt x="1048" y="813"/>
                    </a:lnTo>
                    <a:lnTo>
                      <a:pt x="1046" y="853"/>
                    </a:lnTo>
                    <a:lnTo>
                      <a:pt x="1042" y="891"/>
                    </a:lnTo>
                    <a:lnTo>
                      <a:pt x="1034" y="928"/>
                    </a:lnTo>
                    <a:lnTo>
                      <a:pt x="1027" y="966"/>
                    </a:lnTo>
                    <a:lnTo>
                      <a:pt x="1017" y="1004"/>
                    </a:lnTo>
                    <a:lnTo>
                      <a:pt x="1005" y="1039"/>
                    </a:lnTo>
                    <a:lnTo>
                      <a:pt x="992" y="1075"/>
                    </a:lnTo>
                    <a:lnTo>
                      <a:pt x="978" y="1108"/>
                    </a:lnTo>
                    <a:lnTo>
                      <a:pt x="961" y="1142"/>
                    </a:lnTo>
                    <a:lnTo>
                      <a:pt x="945" y="1175"/>
                    </a:lnTo>
                    <a:lnTo>
                      <a:pt x="926" y="1206"/>
                    </a:lnTo>
                    <a:lnTo>
                      <a:pt x="906" y="1237"/>
                    </a:lnTo>
                    <a:lnTo>
                      <a:pt x="885" y="1266"/>
                    </a:lnTo>
                    <a:lnTo>
                      <a:pt x="862" y="1293"/>
                    </a:lnTo>
                    <a:lnTo>
                      <a:pt x="840" y="1319"/>
                    </a:lnTo>
                    <a:lnTo>
                      <a:pt x="813" y="1346"/>
                    </a:lnTo>
                    <a:lnTo>
                      <a:pt x="788" y="1371"/>
                    </a:lnTo>
                    <a:lnTo>
                      <a:pt x="761" y="1393"/>
                    </a:lnTo>
                    <a:lnTo>
                      <a:pt x="732" y="1415"/>
                    </a:lnTo>
                    <a:lnTo>
                      <a:pt x="704" y="1435"/>
                    </a:lnTo>
                    <a:lnTo>
                      <a:pt x="673" y="1453"/>
                    </a:lnTo>
                    <a:lnTo>
                      <a:pt x="642" y="1470"/>
                    </a:lnTo>
                    <a:lnTo>
                      <a:pt x="611" y="1486"/>
                    </a:lnTo>
                    <a:lnTo>
                      <a:pt x="578" y="1499"/>
                    </a:lnTo>
                    <a:lnTo>
                      <a:pt x="545" y="1513"/>
                    </a:lnTo>
                    <a:lnTo>
                      <a:pt x="510" y="1524"/>
                    </a:lnTo>
                    <a:lnTo>
                      <a:pt x="475" y="1530"/>
                    </a:lnTo>
                    <a:lnTo>
                      <a:pt x="440" y="1537"/>
                    </a:lnTo>
                    <a:lnTo>
                      <a:pt x="405" y="1544"/>
                    </a:lnTo>
                    <a:lnTo>
                      <a:pt x="367" y="1546"/>
                    </a:lnTo>
                    <a:lnTo>
                      <a:pt x="330" y="1546"/>
                    </a:lnTo>
                    <a:lnTo>
                      <a:pt x="293" y="1546"/>
                    </a:lnTo>
                    <a:lnTo>
                      <a:pt x="258" y="1544"/>
                    </a:lnTo>
                    <a:lnTo>
                      <a:pt x="221" y="1537"/>
                    </a:lnTo>
                    <a:lnTo>
                      <a:pt x="186" y="1530"/>
                    </a:lnTo>
                    <a:lnTo>
                      <a:pt x="151" y="1524"/>
                    </a:lnTo>
                    <a:lnTo>
                      <a:pt x="118" y="1513"/>
                    </a:lnTo>
                    <a:lnTo>
                      <a:pt x="103" y="1506"/>
                    </a:lnTo>
                    <a:lnTo>
                      <a:pt x="89" y="1482"/>
                    </a:lnTo>
                    <a:lnTo>
                      <a:pt x="77" y="1457"/>
                    </a:lnTo>
                    <a:lnTo>
                      <a:pt x="64" y="1430"/>
                    </a:lnTo>
                    <a:lnTo>
                      <a:pt x="52" y="1406"/>
                    </a:lnTo>
                    <a:lnTo>
                      <a:pt x="44" y="1379"/>
                    </a:lnTo>
                    <a:lnTo>
                      <a:pt x="33" y="1353"/>
                    </a:lnTo>
                    <a:lnTo>
                      <a:pt x="27" y="1324"/>
                    </a:lnTo>
                    <a:lnTo>
                      <a:pt x="23" y="1295"/>
                    </a:lnTo>
                    <a:lnTo>
                      <a:pt x="33" y="1302"/>
                    </a:lnTo>
                    <a:lnTo>
                      <a:pt x="56" y="1317"/>
                    </a:lnTo>
                    <a:lnTo>
                      <a:pt x="81" y="1331"/>
                    </a:lnTo>
                    <a:lnTo>
                      <a:pt x="108" y="1344"/>
                    </a:lnTo>
                    <a:lnTo>
                      <a:pt x="132" y="1355"/>
                    </a:lnTo>
                    <a:lnTo>
                      <a:pt x="159" y="1364"/>
                    </a:lnTo>
                    <a:lnTo>
                      <a:pt x="188" y="1373"/>
                    </a:lnTo>
                    <a:lnTo>
                      <a:pt x="215" y="1379"/>
                    </a:lnTo>
                    <a:lnTo>
                      <a:pt x="244" y="1386"/>
                    </a:lnTo>
                    <a:lnTo>
                      <a:pt x="273" y="1388"/>
                    </a:lnTo>
                    <a:lnTo>
                      <a:pt x="301" y="1391"/>
                    </a:lnTo>
                    <a:lnTo>
                      <a:pt x="330" y="1393"/>
                    </a:lnTo>
                    <a:lnTo>
                      <a:pt x="361" y="1391"/>
                    </a:lnTo>
                    <a:lnTo>
                      <a:pt x="390" y="1388"/>
                    </a:lnTo>
                    <a:lnTo>
                      <a:pt x="419" y="1386"/>
                    </a:lnTo>
                    <a:lnTo>
                      <a:pt x="446" y="1379"/>
                    </a:lnTo>
                    <a:lnTo>
                      <a:pt x="475" y="1373"/>
                    </a:lnTo>
                    <a:lnTo>
                      <a:pt x="501" y="1364"/>
                    </a:lnTo>
                    <a:lnTo>
                      <a:pt x="528" y="1355"/>
                    </a:lnTo>
                    <a:lnTo>
                      <a:pt x="555" y="1344"/>
                    </a:lnTo>
                    <a:lnTo>
                      <a:pt x="580" y="1331"/>
                    </a:lnTo>
                    <a:lnTo>
                      <a:pt x="605" y="1317"/>
                    </a:lnTo>
                    <a:lnTo>
                      <a:pt x="629" y="1302"/>
                    </a:lnTo>
                    <a:lnTo>
                      <a:pt x="652" y="1286"/>
                    </a:lnTo>
                    <a:lnTo>
                      <a:pt x="675" y="1268"/>
                    </a:lnTo>
                    <a:lnTo>
                      <a:pt x="695" y="1251"/>
                    </a:lnTo>
                    <a:lnTo>
                      <a:pt x="718" y="1231"/>
                    </a:lnTo>
                    <a:lnTo>
                      <a:pt x="737" y="1211"/>
                    </a:lnTo>
                    <a:lnTo>
                      <a:pt x="755" y="1188"/>
                    </a:lnTo>
                    <a:lnTo>
                      <a:pt x="774" y="1166"/>
                    </a:lnTo>
                    <a:lnTo>
                      <a:pt x="792" y="1144"/>
                    </a:lnTo>
                    <a:lnTo>
                      <a:pt x="807" y="1119"/>
                    </a:lnTo>
                    <a:lnTo>
                      <a:pt x="823" y="1095"/>
                    </a:lnTo>
                    <a:lnTo>
                      <a:pt x="836" y="1068"/>
                    </a:lnTo>
                    <a:lnTo>
                      <a:pt x="848" y="1042"/>
                    </a:lnTo>
                    <a:lnTo>
                      <a:pt x="860" y="1015"/>
                    </a:lnTo>
                    <a:lnTo>
                      <a:pt x="871" y="986"/>
                    </a:lnTo>
                    <a:lnTo>
                      <a:pt x="879" y="957"/>
                    </a:lnTo>
                    <a:lnTo>
                      <a:pt x="887" y="928"/>
                    </a:lnTo>
                    <a:lnTo>
                      <a:pt x="893" y="897"/>
                    </a:lnTo>
                    <a:lnTo>
                      <a:pt x="900" y="866"/>
                    </a:lnTo>
                    <a:lnTo>
                      <a:pt x="902" y="837"/>
                    </a:lnTo>
                    <a:lnTo>
                      <a:pt x="906" y="804"/>
                    </a:lnTo>
                    <a:lnTo>
                      <a:pt x="906" y="773"/>
                    </a:lnTo>
                    <a:lnTo>
                      <a:pt x="1050" y="77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3" name="Freeform 111">
                <a:extLst>
                  <a:ext uri="{FF2B5EF4-FFF2-40B4-BE49-F238E27FC236}">
                    <a16:creationId xmlns:a16="http://schemas.microsoft.com/office/drawing/2014/main" id="{B737E3D0-D1CA-933F-16F1-15288B6B877A}"/>
                  </a:ext>
                </a:extLst>
              </p:cNvPr>
              <p:cNvSpPr>
                <a:spLocks/>
              </p:cNvSpPr>
              <p:nvPr/>
            </p:nvSpPr>
            <p:spPr bwMode="auto">
              <a:xfrm>
                <a:off x="1411" y="1434"/>
                <a:ext cx="955" cy="1240"/>
              </a:xfrm>
              <a:custGeom>
                <a:avLst/>
                <a:gdLst>
                  <a:gd name="T0" fmla="*/ 949 w 955"/>
                  <a:gd name="T1" fmla="*/ 527 h 1240"/>
                  <a:gd name="T2" fmla="*/ 920 w 955"/>
                  <a:gd name="T3" fmla="*/ 407 h 1240"/>
                  <a:gd name="T4" fmla="*/ 872 w 955"/>
                  <a:gd name="T5" fmla="*/ 298 h 1240"/>
                  <a:gd name="T6" fmla="*/ 804 w 955"/>
                  <a:gd name="T7" fmla="*/ 204 h 1240"/>
                  <a:gd name="T8" fmla="*/ 724 w 955"/>
                  <a:gd name="T9" fmla="*/ 125 h 1240"/>
                  <a:gd name="T10" fmla="*/ 629 w 955"/>
                  <a:gd name="T11" fmla="*/ 62 h 1240"/>
                  <a:gd name="T12" fmla="*/ 524 w 955"/>
                  <a:gd name="T13" fmla="*/ 20 h 1240"/>
                  <a:gd name="T14" fmla="*/ 410 w 955"/>
                  <a:gd name="T15" fmla="*/ 2 h 1240"/>
                  <a:gd name="T16" fmla="*/ 293 w 955"/>
                  <a:gd name="T17" fmla="*/ 7 h 1240"/>
                  <a:gd name="T18" fmla="*/ 181 w 955"/>
                  <a:gd name="T19" fmla="*/ 38 h 1240"/>
                  <a:gd name="T20" fmla="*/ 82 w 955"/>
                  <a:gd name="T21" fmla="*/ 91 h 1240"/>
                  <a:gd name="T22" fmla="*/ 31 w 955"/>
                  <a:gd name="T23" fmla="*/ 184 h 1240"/>
                  <a:gd name="T24" fmla="*/ 4 w 955"/>
                  <a:gd name="T25" fmla="*/ 327 h 1240"/>
                  <a:gd name="T26" fmla="*/ 47 w 955"/>
                  <a:gd name="T27" fmla="*/ 324 h 1240"/>
                  <a:gd name="T28" fmla="*/ 175 w 955"/>
                  <a:gd name="T29" fmla="*/ 211 h 1240"/>
                  <a:gd name="T30" fmla="*/ 272 w 955"/>
                  <a:gd name="T31" fmla="*/ 171 h 1240"/>
                  <a:gd name="T32" fmla="*/ 357 w 955"/>
                  <a:gd name="T33" fmla="*/ 156 h 1240"/>
                  <a:gd name="T34" fmla="*/ 445 w 955"/>
                  <a:gd name="T35" fmla="*/ 160 h 1240"/>
                  <a:gd name="T36" fmla="*/ 528 w 955"/>
                  <a:gd name="T37" fmla="*/ 184 h 1240"/>
                  <a:gd name="T38" fmla="*/ 654 w 955"/>
                  <a:gd name="T39" fmla="*/ 262 h 1240"/>
                  <a:gd name="T40" fmla="*/ 759 w 955"/>
                  <a:gd name="T41" fmla="*/ 398 h 1240"/>
                  <a:gd name="T42" fmla="*/ 798 w 955"/>
                  <a:gd name="T43" fmla="*/ 504 h 1240"/>
                  <a:gd name="T44" fmla="*/ 810 w 955"/>
                  <a:gd name="T45" fmla="*/ 595 h 1240"/>
                  <a:gd name="T46" fmla="*/ 951 w 955"/>
                  <a:gd name="T47" fmla="*/ 684 h 1240"/>
                  <a:gd name="T48" fmla="*/ 928 w 955"/>
                  <a:gd name="T49" fmla="*/ 804 h 1240"/>
                  <a:gd name="T50" fmla="*/ 885 w 955"/>
                  <a:gd name="T51" fmla="*/ 915 h 1240"/>
                  <a:gd name="T52" fmla="*/ 823 w 955"/>
                  <a:gd name="T53" fmla="*/ 1013 h 1240"/>
                  <a:gd name="T54" fmla="*/ 744 w 955"/>
                  <a:gd name="T55" fmla="*/ 1098 h 1240"/>
                  <a:gd name="T56" fmla="*/ 654 w 955"/>
                  <a:gd name="T57" fmla="*/ 1164 h 1240"/>
                  <a:gd name="T58" fmla="*/ 550 w 955"/>
                  <a:gd name="T59" fmla="*/ 1211 h 1240"/>
                  <a:gd name="T60" fmla="*/ 439 w 955"/>
                  <a:gd name="T61" fmla="*/ 1235 h 1240"/>
                  <a:gd name="T62" fmla="*/ 322 w 955"/>
                  <a:gd name="T63" fmla="*/ 1235 h 1240"/>
                  <a:gd name="T64" fmla="*/ 208 w 955"/>
                  <a:gd name="T65" fmla="*/ 1211 h 1240"/>
                  <a:gd name="T66" fmla="*/ 105 w 955"/>
                  <a:gd name="T67" fmla="*/ 1164 h 1240"/>
                  <a:gd name="T68" fmla="*/ 70 w 955"/>
                  <a:gd name="T69" fmla="*/ 1138 h 1240"/>
                  <a:gd name="T70" fmla="*/ 70 w 955"/>
                  <a:gd name="T71" fmla="*/ 1126 h 1240"/>
                  <a:gd name="T72" fmla="*/ 47 w 955"/>
                  <a:gd name="T73" fmla="*/ 1062 h 1240"/>
                  <a:gd name="T74" fmla="*/ 29 w 955"/>
                  <a:gd name="T75" fmla="*/ 942 h 1240"/>
                  <a:gd name="T76" fmla="*/ 74 w 955"/>
                  <a:gd name="T77" fmla="*/ 949 h 1240"/>
                  <a:gd name="T78" fmla="*/ 212 w 955"/>
                  <a:gd name="T79" fmla="*/ 1049 h 1240"/>
                  <a:gd name="T80" fmla="*/ 293 w 955"/>
                  <a:gd name="T81" fmla="*/ 1075 h 1240"/>
                  <a:gd name="T82" fmla="*/ 379 w 955"/>
                  <a:gd name="T83" fmla="*/ 1084 h 1240"/>
                  <a:gd name="T84" fmla="*/ 466 w 955"/>
                  <a:gd name="T85" fmla="*/ 1075 h 1240"/>
                  <a:gd name="T86" fmla="*/ 548 w 955"/>
                  <a:gd name="T87" fmla="*/ 1049 h 1240"/>
                  <a:gd name="T88" fmla="*/ 685 w 955"/>
                  <a:gd name="T89" fmla="*/ 949 h 1240"/>
                  <a:gd name="T90" fmla="*/ 777 w 955"/>
                  <a:gd name="T91" fmla="*/ 800 h 1240"/>
                  <a:gd name="T92" fmla="*/ 802 w 955"/>
                  <a:gd name="T93" fmla="*/ 713 h 1240"/>
                  <a:gd name="T94" fmla="*/ 810 w 955"/>
                  <a:gd name="T95" fmla="*/ 620 h 1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5"/>
                  <a:gd name="T145" fmla="*/ 0 h 1240"/>
                  <a:gd name="T146" fmla="*/ 955 w 955"/>
                  <a:gd name="T147" fmla="*/ 1240 h 1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5" h="1240">
                    <a:moveTo>
                      <a:pt x="955" y="620"/>
                    </a:moveTo>
                    <a:lnTo>
                      <a:pt x="955" y="589"/>
                    </a:lnTo>
                    <a:lnTo>
                      <a:pt x="951" y="558"/>
                    </a:lnTo>
                    <a:lnTo>
                      <a:pt x="949" y="527"/>
                    </a:lnTo>
                    <a:lnTo>
                      <a:pt x="942" y="496"/>
                    </a:lnTo>
                    <a:lnTo>
                      <a:pt x="936" y="464"/>
                    </a:lnTo>
                    <a:lnTo>
                      <a:pt x="928" y="436"/>
                    </a:lnTo>
                    <a:lnTo>
                      <a:pt x="920" y="407"/>
                    </a:lnTo>
                    <a:lnTo>
                      <a:pt x="909" y="380"/>
                    </a:lnTo>
                    <a:lnTo>
                      <a:pt x="897" y="351"/>
                    </a:lnTo>
                    <a:lnTo>
                      <a:pt x="885" y="324"/>
                    </a:lnTo>
                    <a:lnTo>
                      <a:pt x="872" y="298"/>
                    </a:lnTo>
                    <a:lnTo>
                      <a:pt x="856" y="273"/>
                    </a:lnTo>
                    <a:lnTo>
                      <a:pt x="841" y="249"/>
                    </a:lnTo>
                    <a:lnTo>
                      <a:pt x="823" y="227"/>
                    </a:lnTo>
                    <a:lnTo>
                      <a:pt x="804" y="204"/>
                    </a:lnTo>
                    <a:lnTo>
                      <a:pt x="786" y="182"/>
                    </a:lnTo>
                    <a:lnTo>
                      <a:pt x="767" y="162"/>
                    </a:lnTo>
                    <a:lnTo>
                      <a:pt x="744" y="142"/>
                    </a:lnTo>
                    <a:lnTo>
                      <a:pt x="724" y="125"/>
                    </a:lnTo>
                    <a:lnTo>
                      <a:pt x="701" y="107"/>
                    </a:lnTo>
                    <a:lnTo>
                      <a:pt x="678" y="91"/>
                    </a:lnTo>
                    <a:lnTo>
                      <a:pt x="654" y="76"/>
                    </a:lnTo>
                    <a:lnTo>
                      <a:pt x="629" y="62"/>
                    </a:lnTo>
                    <a:lnTo>
                      <a:pt x="604" y="49"/>
                    </a:lnTo>
                    <a:lnTo>
                      <a:pt x="577" y="38"/>
                    </a:lnTo>
                    <a:lnTo>
                      <a:pt x="550" y="29"/>
                    </a:lnTo>
                    <a:lnTo>
                      <a:pt x="524" y="20"/>
                    </a:lnTo>
                    <a:lnTo>
                      <a:pt x="495" y="13"/>
                    </a:lnTo>
                    <a:lnTo>
                      <a:pt x="468" y="7"/>
                    </a:lnTo>
                    <a:lnTo>
                      <a:pt x="439" y="5"/>
                    </a:lnTo>
                    <a:lnTo>
                      <a:pt x="410" y="2"/>
                    </a:lnTo>
                    <a:lnTo>
                      <a:pt x="379" y="0"/>
                    </a:lnTo>
                    <a:lnTo>
                      <a:pt x="350" y="2"/>
                    </a:lnTo>
                    <a:lnTo>
                      <a:pt x="322" y="5"/>
                    </a:lnTo>
                    <a:lnTo>
                      <a:pt x="293" y="7"/>
                    </a:lnTo>
                    <a:lnTo>
                      <a:pt x="264" y="13"/>
                    </a:lnTo>
                    <a:lnTo>
                      <a:pt x="237" y="20"/>
                    </a:lnTo>
                    <a:lnTo>
                      <a:pt x="208" y="29"/>
                    </a:lnTo>
                    <a:lnTo>
                      <a:pt x="181" y="38"/>
                    </a:lnTo>
                    <a:lnTo>
                      <a:pt x="157" y="49"/>
                    </a:lnTo>
                    <a:lnTo>
                      <a:pt x="130" y="62"/>
                    </a:lnTo>
                    <a:lnTo>
                      <a:pt x="105" y="76"/>
                    </a:lnTo>
                    <a:lnTo>
                      <a:pt x="82" y="91"/>
                    </a:lnTo>
                    <a:lnTo>
                      <a:pt x="58" y="107"/>
                    </a:lnTo>
                    <a:lnTo>
                      <a:pt x="49" y="113"/>
                    </a:lnTo>
                    <a:lnTo>
                      <a:pt x="39" y="149"/>
                    </a:lnTo>
                    <a:lnTo>
                      <a:pt x="31" y="184"/>
                    </a:lnTo>
                    <a:lnTo>
                      <a:pt x="22" y="220"/>
                    </a:lnTo>
                    <a:lnTo>
                      <a:pt x="14" y="256"/>
                    </a:lnTo>
                    <a:lnTo>
                      <a:pt x="8" y="291"/>
                    </a:lnTo>
                    <a:lnTo>
                      <a:pt x="4" y="327"/>
                    </a:lnTo>
                    <a:lnTo>
                      <a:pt x="0" y="362"/>
                    </a:lnTo>
                    <a:lnTo>
                      <a:pt x="2" y="398"/>
                    </a:lnTo>
                    <a:lnTo>
                      <a:pt x="22" y="360"/>
                    </a:lnTo>
                    <a:lnTo>
                      <a:pt x="47" y="324"/>
                    </a:lnTo>
                    <a:lnTo>
                      <a:pt x="74" y="291"/>
                    </a:lnTo>
                    <a:lnTo>
                      <a:pt x="105" y="262"/>
                    </a:lnTo>
                    <a:lnTo>
                      <a:pt x="138" y="236"/>
                    </a:lnTo>
                    <a:lnTo>
                      <a:pt x="175" y="211"/>
                    </a:lnTo>
                    <a:lnTo>
                      <a:pt x="212" y="191"/>
                    </a:lnTo>
                    <a:lnTo>
                      <a:pt x="231" y="184"/>
                    </a:lnTo>
                    <a:lnTo>
                      <a:pt x="251" y="176"/>
                    </a:lnTo>
                    <a:lnTo>
                      <a:pt x="272" y="171"/>
                    </a:lnTo>
                    <a:lnTo>
                      <a:pt x="293" y="164"/>
                    </a:lnTo>
                    <a:lnTo>
                      <a:pt x="313" y="160"/>
                    </a:lnTo>
                    <a:lnTo>
                      <a:pt x="336" y="158"/>
                    </a:lnTo>
                    <a:lnTo>
                      <a:pt x="357" y="156"/>
                    </a:lnTo>
                    <a:lnTo>
                      <a:pt x="379" y="156"/>
                    </a:lnTo>
                    <a:lnTo>
                      <a:pt x="402" y="156"/>
                    </a:lnTo>
                    <a:lnTo>
                      <a:pt x="425" y="158"/>
                    </a:lnTo>
                    <a:lnTo>
                      <a:pt x="445" y="160"/>
                    </a:lnTo>
                    <a:lnTo>
                      <a:pt x="466" y="164"/>
                    </a:lnTo>
                    <a:lnTo>
                      <a:pt x="487" y="171"/>
                    </a:lnTo>
                    <a:lnTo>
                      <a:pt x="507" y="176"/>
                    </a:lnTo>
                    <a:lnTo>
                      <a:pt x="528" y="184"/>
                    </a:lnTo>
                    <a:lnTo>
                      <a:pt x="548" y="191"/>
                    </a:lnTo>
                    <a:lnTo>
                      <a:pt x="586" y="211"/>
                    </a:lnTo>
                    <a:lnTo>
                      <a:pt x="621" y="236"/>
                    </a:lnTo>
                    <a:lnTo>
                      <a:pt x="654" y="262"/>
                    </a:lnTo>
                    <a:lnTo>
                      <a:pt x="685" y="291"/>
                    </a:lnTo>
                    <a:lnTo>
                      <a:pt x="711" y="324"/>
                    </a:lnTo>
                    <a:lnTo>
                      <a:pt x="738" y="360"/>
                    </a:lnTo>
                    <a:lnTo>
                      <a:pt x="759" y="398"/>
                    </a:lnTo>
                    <a:lnTo>
                      <a:pt x="777" y="440"/>
                    </a:lnTo>
                    <a:lnTo>
                      <a:pt x="786" y="460"/>
                    </a:lnTo>
                    <a:lnTo>
                      <a:pt x="792" y="482"/>
                    </a:lnTo>
                    <a:lnTo>
                      <a:pt x="798" y="504"/>
                    </a:lnTo>
                    <a:lnTo>
                      <a:pt x="802" y="527"/>
                    </a:lnTo>
                    <a:lnTo>
                      <a:pt x="806" y="549"/>
                    </a:lnTo>
                    <a:lnTo>
                      <a:pt x="808" y="573"/>
                    </a:lnTo>
                    <a:lnTo>
                      <a:pt x="810" y="595"/>
                    </a:lnTo>
                    <a:lnTo>
                      <a:pt x="810" y="620"/>
                    </a:lnTo>
                    <a:lnTo>
                      <a:pt x="955" y="620"/>
                    </a:lnTo>
                    <a:lnTo>
                      <a:pt x="955" y="651"/>
                    </a:lnTo>
                    <a:lnTo>
                      <a:pt x="951" y="684"/>
                    </a:lnTo>
                    <a:lnTo>
                      <a:pt x="949" y="713"/>
                    </a:lnTo>
                    <a:lnTo>
                      <a:pt x="942" y="744"/>
                    </a:lnTo>
                    <a:lnTo>
                      <a:pt x="936" y="775"/>
                    </a:lnTo>
                    <a:lnTo>
                      <a:pt x="928" y="804"/>
                    </a:lnTo>
                    <a:lnTo>
                      <a:pt x="920" y="833"/>
                    </a:lnTo>
                    <a:lnTo>
                      <a:pt x="909" y="862"/>
                    </a:lnTo>
                    <a:lnTo>
                      <a:pt x="897" y="889"/>
                    </a:lnTo>
                    <a:lnTo>
                      <a:pt x="885" y="915"/>
                    </a:lnTo>
                    <a:lnTo>
                      <a:pt x="872" y="942"/>
                    </a:lnTo>
                    <a:lnTo>
                      <a:pt x="856" y="966"/>
                    </a:lnTo>
                    <a:lnTo>
                      <a:pt x="841" y="991"/>
                    </a:lnTo>
                    <a:lnTo>
                      <a:pt x="823" y="1013"/>
                    </a:lnTo>
                    <a:lnTo>
                      <a:pt x="804" y="1035"/>
                    </a:lnTo>
                    <a:lnTo>
                      <a:pt x="786" y="1058"/>
                    </a:lnTo>
                    <a:lnTo>
                      <a:pt x="767" y="1078"/>
                    </a:lnTo>
                    <a:lnTo>
                      <a:pt x="744" y="1098"/>
                    </a:lnTo>
                    <a:lnTo>
                      <a:pt x="724" y="1115"/>
                    </a:lnTo>
                    <a:lnTo>
                      <a:pt x="701" y="1133"/>
                    </a:lnTo>
                    <a:lnTo>
                      <a:pt x="678" y="1149"/>
                    </a:lnTo>
                    <a:lnTo>
                      <a:pt x="654" y="1164"/>
                    </a:lnTo>
                    <a:lnTo>
                      <a:pt x="629" y="1178"/>
                    </a:lnTo>
                    <a:lnTo>
                      <a:pt x="604" y="1191"/>
                    </a:lnTo>
                    <a:lnTo>
                      <a:pt x="577" y="1202"/>
                    </a:lnTo>
                    <a:lnTo>
                      <a:pt x="550" y="1211"/>
                    </a:lnTo>
                    <a:lnTo>
                      <a:pt x="524" y="1220"/>
                    </a:lnTo>
                    <a:lnTo>
                      <a:pt x="495" y="1226"/>
                    </a:lnTo>
                    <a:lnTo>
                      <a:pt x="468" y="1233"/>
                    </a:lnTo>
                    <a:lnTo>
                      <a:pt x="439" y="1235"/>
                    </a:lnTo>
                    <a:lnTo>
                      <a:pt x="410" y="1238"/>
                    </a:lnTo>
                    <a:lnTo>
                      <a:pt x="379" y="1240"/>
                    </a:lnTo>
                    <a:lnTo>
                      <a:pt x="350" y="1238"/>
                    </a:lnTo>
                    <a:lnTo>
                      <a:pt x="322" y="1235"/>
                    </a:lnTo>
                    <a:lnTo>
                      <a:pt x="293" y="1233"/>
                    </a:lnTo>
                    <a:lnTo>
                      <a:pt x="264" y="1226"/>
                    </a:lnTo>
                    <a:lnTo>
                      <a:pt x="237" y="1220"/>
                    </a:lnTo>
                    <a:lnTo>
                      <a:pt x="208" y="1211"/>
                    </a:lnTo>
                    <a:lnTo>
                      <a:pt x="181" y="1202"/>
                    </a:lnTo>
                    <a:lnTo>
                      <a:pt x="157" y="1191"/>
                    </a:lnTo>
                    <a:lnTo>
                      <a:pt x="130" y="1178"/>
                    </a:lnTo>
                    <a:lnTo>
                      <a:pt x="105" y="1164"/>
                    </a:lnTo>
                    <a:lnTo>
                      <a:pt x="82" y="1149"/>
                    </a:lnTo>
                    <a:lnTo>
                      <a:pt x="72" y="1142"/>
                    </a:lnTo>
                    <a:lnTo>
                      <a:pt x="70" y="1140"/>
                    </a:lnTo>
                    <a:lnTo>
                      <a:pt x="70" y="1138"/>
                    </a:lnTo>
                    <a:lnTo>
                      <a:pt x="70" y="1133"/>
                    </a:lnTo>
                    <a:lnTo>
                      <a:pt x="70" y="1131"/>
                    </a:lnTo>
                    <a:lnTo>
                      <a:pt x="70" y="1129"/>
                    </a:lnTo>
                    <a:lnTo>
                      <a:pt x="70" y="1126"/>
                    </a:lnTo>
                    <a:lnTo>
                      <a:pt x="68" y="1122"/>
                    </a:lnTo>
                    <a:lnTo>
                      <a:pt x="68" y="1120"/>
                    </a:lnTo>
                    <a:lnTo>
                      <a:pt x="58" y="1091"/>
                    </a:lnTo>
                    <a:lnTo>
                      <a:pt x="47" y="1062"/>
                    </a:lnTo>
                    <a:lnTo>
                      <a:pt x="41" y="1033"/>
                    </a:lnTo>
                    <a:lnTo>
                      <a:pt x="35" y="1004"/>
                    </a:lnTo>
                    <a:lnTo>
                      <a:pt x="31" y="973"/>
                    </a:lnTo>
                    <a:lnTo>
                      <a:pt x="29" y="942"/>
                    </a:lnTo>
                    <a:lnTo>
                      <a:pt x="25" y="911"/>
                    </a:lnTo>
                    <a:lnTo>
                      <a:pt x="22" y="882"/>
                    </a:lnTo>
                    <a:lnTo>
                      <a:pt x="47" y="915"/>
                    </a:lnTo>
                    <a:lnTo>
                      <a:pt x="74" y="949"/>
                    </a:lnTo>
                    <a:lnTo>
                      <a:pt x="105" y="978"/>
                    </a:lnTo>
                    <a:lnTo>
                      <a:pt x="138" y="1004"/>
                    </a:lnTo>
                    <a:lnTo>
                      <a:pt x="175" y="1029"/>
                    </a:lnTo>
                    <a:lnTo>
                      <a:pt x="212" y="1049"/>
                    </a:lnTo>
                    <a:lnTo>
                      <a:pt x="231" y="1055"/>
                    </a:lnTo>
                    <a:lnTo>
                      <a:pt x="251" y="1064"/>
                    </a:lnTo>
                    <a:lnTo>
                      <a:pt x="272" y="1071"/>
                    </a:lnTo>
                    <a:lnTo>
                      <a:pt x="293" y="1075"/>
                    </a:lnTo>
                    <a:lnTo>
                      <a:pt x="313" y="1080"/>
                    </a:lnTo>
                    <a:lnTo>
                      <a:pt x="336" y="1082"/>
                    </a:lnTo>
                    <a:lnTo>
                      <a:pt x="357" y="1084"/>
                    </a:lnTo>
                    <a:lnTo>
                      <a:pt x="379" y="1084"/>
                    </a:lnTo>
                    <a:lnTo>
                      <a:pt x="402" y="1084"/>
                    </a:lnTo>
                    <a:lnTo>
                      <a:pt x="425" y="1082"/>
                    </a:lnTo>
                    <a:lnTo>
                      <a:pt x="445" y="1080"/>
                    </a:lnTo>
                    <a:lnTo>
                      <a:pt x="466" y="1075"/>
                    </a:lnTo>
                    <a:lnTo>
                      <a:pt x="487" y="1071"/>
                    </a:lnTo>
                    <a:lnTo>
                      <a:pt x="507" y="1064"/>
                    </a:lnTo>
                    <a:lnTo>
                      <a:pt x="528" y="1055"/>
                    </a:lnTo>
                    <a:lnTo>
                      <a:pt x="548" y="1049"/>
                    </a:lnTo>
                    <a:lnTo>
                      <a:pt x="586" y="1029"/>
                    </a:lnTo>
                    <a:lnTo>
                      <a:pt x="621" y="1004"/>
                    </a:lnTo>
                    <a:lnTo>
                      <a:pt x="654" y="978"/>
                    </a:lnTo>
                    <a:lnTo>
                      <a:pt x="685" y="949"/>
                    </a:lnTo>
                    <a:lnTo>
                      <a:pt x="711" y="915"/>
                    </a:lnTo>
                    <a:lnTo>
                      <a:pt x="738" y="880"/>
                    </a:lnTo>
                    <a:lnTo>
                      <a:pt x="759" y="842"/>
                    </a:lnTo>
                    <a:lnTo>
                      <a:pt x="777" y="800"/>
                    </a:lnTo>
                    <a:lnTo>
                      <a:pt x="786" y="780"/>
                    </a:lnTo>
                    <a:lnTo>
                      <a:pt x="792" y="758"/>
                    </a:lnTo>
                    <a:lnTo>
                      <a:pt x="798" y="735"/>
                    </a:lnTo>
                    <a:lnTo>
                      <a:pt x="802" y="713"/>
                    </a:lnTo>
                    <a:lnTo>
                      <a:pt x="806" y="691"/>
                    </a:lnTo>
                    <a:lnTo>
                      <a:pt x="808" y="667"/>
                    </a:lnTo>
                    <a:lnTo>
                      <a:pt x="810" y="644"/>
                    </a:lnTo>
                    <a:lnTo>
                      <a:pt x="810" y="620"/>
                    </a:lnTo>
                    <a:lnTo>
                      <a:pt x="955" y="62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4" name="Freeform 112">
                <a:extLst>
                  <a:ext uri="{FF2B5EF4-FFF2-40B4-BE49-F238E27FC236}">
                    <a16:creationId xmlns:a16="http://schemas.microsoft.com/office/drawing/2014/main" id="{DA0FCE4E-F414-DB57-B84A-C7DCB36FDA22}"/>
                  </a:ext>
                </a:extLst>
              </p:cNvPr>
              <p:cNvSpPr>
                <a:spLocks/>
              </p:cNvSpPr>
              <p:nvPr/>
            </p:nvSpPr>
            <p:spPr bwMode="auto">
              <a:xfrm>
                <a:off x="1405" y="1590"/>
                <a:ext cx="816" cy="928"/>
              </a:xfrm>
              <a:custGeom>
                <a:avLst/>
                <a:gdLst>
                  <a:gd name="T0" fmla="*/ 814 w 816"/>
                  <a:gd name="T1" fmla="*/ 417 h 928"/>
                  <a:gd name="T2" fmla="*/ 804 w 816"/>
                  <a:gd name="T3" fmla="*/ 348 h 928"/>
                  <a:gd name="T4" fmla="*/ 783 w 816"/>
                  <a:gd name="T5" fmla="*/ 284 h 928"/>
                  <a:gd name="T6" fmla="*/ 717 w 816"/>
                  <a:gd name="T7" fmla="*/ 168 h 928"/>
                  <a:gd name="T8" fmla="*/ 627 w 816"/>
                  <a:gd name="T9" fmla="*/ 80 h 928"/>
                  <a:gd name="T10" fmla="*/ 534 w 816"/>
                  <a:gd name="T11" fmla="*/ 28 h 928"/>
                  <a:gd name="T12" fmla="*/ 472 w 816"/>
                  <a:gd name="T13" fmla="*/ 8 h 928"/>
                  <a:gd name="T14" fmla="*/ 408 w 816"/>
                  <a:gd name="T15" fmla="*/ 0 h 928"/>
                  <a:gd name="T16" fmla="*/ 342 w 816"/>
                  <a:gd name="T17" fmla="*/ 2 h 928"/>
                  <a:gd name="T18" fmla="*/ 278 w 816"/>
                  <a:gd name="T19" fmla="*/ 15 h 928"/>
                  <a:gd name="T20" fmla="*/ 218 w 816"/>
                  <a:gd name="T21" fmla="*/ 35 h 928"/>
                  <a:gd name="T22" fmla="*/ 111 w 816"/>
                  <a:gd name="T23" fmla="*/ 106 h 928"/>
                  <a:gd name="T24" fmla="*/ 28 w 816"/>
                  <a:gd name="T25" fmla="*/ 204 h 928"/>
                  <a:gd name="T26" fmla="*/ 8 w 816"/>
                  <a:gd name="T27" fmla="*/ 242 h 928"/>
                  <a:gd name="T28" fmla="*/ 8 w 816"/>
                  <a:gd name="T29" fmla="*/ 244 h 928"/>
                  <a:gd name="T30" fmla="*/ 8 w 816"/>
                  <a:gd name="T31" fmla="*/ 244 h 928"/>
                  <a:gd name="T32" fmla="*/ 0 w 816"/>
                  <a:gd name="T33" fmla="*/ 362 h 928"/>
                  <a:gd name="T34" fmla="*/ 10 w 816"/>
                  <a:gd name="T35" fmla="*/ 477 h 928"/>
                  <a:gd name="T36" fmla="*/ 12 w 816"/>
                  <a:gd name="T37" fmla="*/ 577 h 928"/>
                  <a:gd name="T38" fmla="*/ 22 w 816"/>
                  <a:gd name="T39" fmla="*/ 639 h 928"/>
                  <a:gd name="T40" fmla="*/ 28 w 816"/>
                  <a:gd name="T41" fmla="*/ 704 h 928"/>
                  <a:gd name="T42" fmla="*/ 80 w 816"/>
                  <a:gd name="T43" fmla="*/ 793 h 928"/>
                  <a:gd name="T44" fmla="*/ 181 w 816"/>
                  <a:gd name="T45" fmla="*/ 873 h 928"/>
                  <a:gd name="T46" fmla="*/ 257 w 816"/>
                  <a:gd name="T47" fmla="*/ 908 h 928"/>
                  <a:gd name="T48" fmla="*/ 319 w 816"/>
                  <a:gd name="T49" fmla="*/ 924 h 928"/>
                  <a:gd name="T50" fmla="*/ 385 w 816"/>
                  <a:gd name="T51" fmla="*/ 928 h 928"/>
                  <a:gd name="T52" fmla="*/ 451 w 816"/>
                  <a:gd name="T53" fmla="*/ 924 h 928"/>
                  <a:gd name="T54" fmla="*/ 513 w 816"/>
                  <a:gd name="T55" fmla="*/ 908 h 928"/>
                  <a:gd name="T56" fmla="*/ 592 w 816"/>
                  <a:gd name="T57" fmla="*/ 873 h 928"/>
                  <a:gd name="T58" fmla="*/ 691 w 816"/>
                  <a:gd name="T59" fmla="*/ 793 h 928"/>
                  <a:gd name="T60" fmla="*/ 765 w 816"/>
                  <a:gd name="T61" fmla="*/ 686 h 928"/>
                  <a:gd name="T62" fmla="*/ 798 w 816"/>
                  <a:gd name="T63" fmla="*/ 602 h 928"/>
                  <a:gd name="T64" fmla="*/ 812 w 816"/>
                  <a:gd name="T65" fmla="*/ 535 h 928"/>
                  <a:gd name="T66" fmla="*/ 816 w 816"/>
                  <a:gd name="T67" fmla="*/ 464 h 928"/>
                  <a:gd name="T68" fmla="*/ 668 w 816"/>
                  <a:gd name="T69" fmla="*/ 402 h 928"/>
                  <a:gd name="T70" fmla="*/ 639 w 816"/>
                  <a:gd name="T71" fmla="*/ 317 h 928"/>
                  <a:gd name="T72" fmla="*/ 589 w 816"/>
                  <a:gd name="T73" fmla="*/ 244 h 928"/>
                  <a:gd name="T74" fmla="*/ 523 w 816"/>
                  <a:gd name="T75" fmla="*/ 191 h 928"/>
                  <a:gd name="T76" fmla="*/ 443 w 816"/>
                  <a:gd name="T77" fmla="*/ 160 h 928"/>
                  <a:gd name="T78" fmla="*/ 356 w 816"/>
                  <a:gd name="T79" fmla="*/ 155 h 928"/>
                  <a:gd name="T80" fmla="*/ 274 w 816"/>
                  <a:gd name="T81" fmla="*/ 180 h 928"/>
                  <a:gd name="T82" fmla="*/ 204 w 816"/>
                  <a:gd name="T83" fmla="*/ 224 h 928"/>
                  <a:gd name="T84" fmla="*/ 148 w 816"/>
                  <a:gd name="T85" fmla="*/ 291 h 928"/>
                  <a:gd name="T86" fmla="*/ 111 w 816"/>
                  <a:gd name="T87" fmla="*/ 373 h 928"/>
                  <a:gd name="T88" fmla="*/ 99 w 816"/>
                  <a:gd name="T89" fmla="*/ 464 h 928"/>
                  <a:gd name="T90" fmla="*/ 111 w 816"/>
                  <a:gd name="T91" fmla="*/ 555 h 928"/>
                  <a:gd name="T92" fmla="*/ 148 w 816"/>
                  <a:gd name="T93" fmla="*/ 637 h 928"/>
                  <a:gd name="T94" fmla="*/ 204 w 816"/>
                  <a:gd name="T95" fmla="*/ 704 h 928"/>
                  <a:gd name="T96" fmla="*/ 274 w 816"/>
                  <a:gd name="T97" fmla="*/ 748 h 928"/>
                  <a:gd name="T98" fmla="*/ 356 w 816"/>
                  <a:gd name="T99" fmla="*/ 773 h 928"/>
                  <a:gd name="T100" fmla="*/ 443 w 816"/>
                  <a:gd name="T101" fmla="*/ 768 h 928"/>
                  <a:gd name="T102" fmla="*/ 523 w 816"/>
                  <a:gd name="T103" fmla="*/ 737 h 928"/>
                  <a:gd name="T104" fmla="*/ 589 w 816"/>
                  <a:gd name="T105" fmla="*/ 684 h 928"/>
                  <a:gd name="T106" fmla="*/ 639 w 816"/>
                  <a:gd name="T107" fmla="*/ 611 h 928"/>
                  <a:gd name="T108" fmla="*/ 668 w 816"/>
                  <a:gd name="T109" fmla="*/ 526 h 928"/>
                  <a:gd name="T110" fmla="*/ 816 w 816"/>
                  <a:gd name="T111" fmla="*/ 464 h 9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6"/>
                  <a:gd name="T169" fmla="*/ 0 h 928"/>
                  <a:gd name="T170" fmla="*/ 816 w 816"/>
                  <a:gd name="T171" fmla="*/ 928 h 9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6" h="928">
                    <a:moveTo>
                      <a:pt x="816" y="464"/>
                    </a:moveTo>
                    <a:lnTo>
                      <a:pt x="816" y="439"/>
                    </a:lnTo>
                    <a:lnTo>
                      <a:pt x="814" y="417"/>
                    </a:lnTo>
                    <a:lnTo>
                      <a:pt x="812" y="393"/>
                    </a:lnTo>
                    <a:lnTo>
                      <a:pt x="808" y="371"/>
                    </a:lnTo>
                    <a:lnTo>
                      <a:pt x="804" y="348"/>
                    </a:lnTo>
                    <a:lnTo>
                      <a:pt x="798" y="326"/>
                    </a:lnTo>
                    <a:lnTo>
                      <a:pt x="792" y="304"/>
                    </a:lnTo>
                    <a:lnTo>
                      <a:pt x="783" y="284"/>
                    </a:lnTo>
                    <a:lnTo>
                      <a:pt x="765" y="242"/>
                    </a:lnTo>
                    <a:lnTo>
                      <a:pt x="744" y="204"/>
                    </a:lnTo>
                    <a:lnTo>
                      <a:pt x="717" y="168"/>
                    </a:lnTo>
                    <a:lnTo>
                      <a:pt x="691" y="135"/>
                    </a:lnTo>
                    <a:lnTo>
                      <a:pt x="660" y="106"/>
                    </a:lnTo>
                    <a:lnTo>
                      <a:pt x="627" y="80"/>
                    </a:lnTo>
                    <a:lnTo>
                      <a:pt x="592" y="55"/>
                    </a:lnTo>
                    <a:lnTo>
                      <a:pt x="554" y="35"/>
                    </a:lnTo>
                    <a:lnTo>
                      <a:pt x="534" y="28"/>
                    </a:lnTo>
                    <a:lnTo>
                      <a:pt x="513" y="20"/>
                    </a:lnTo>
                    <a:lnTo>
                      <a:pt x="493" y="15"/>
                    </a:lnTo>
                    <a:lnTo>
                      <a:pt x="472" y="8"/>
                    </a:lnTo>
                    <a:lnTo>
                      <a:pt x="451" y="4"/>
                    </a:lnTo>
                    <a:lnTo>
                      <a:pt x="431" y="2"/>
                    </a:lnTo>
                    <a:lnTo>
                      <a:pt x="408" y="0"/>
                    </a:lnTo>
                    <a:lnTo>
                      <a:pt x="385" y="0"/>
                    </a:lnTo>
                    <a:lnTo>
                      <a:pt x="363" y="0"/>
                    </a:lnTo>
                    <a:lnTo>
                      <a:pt x="342" y="2"/>
                    </a:lnTo>
                    <a:lnTo>
                      <a:pt x="319" y="4"/>
                    </a:lnTo>
                    <a:lnTo>
                      <a:pt x="299" y="8"/>
                    </a:lnTo>
                    <a:lnTo>
                      <a:pt x="278" y="15"/>
                    </a:lnTo>
                    <a:lnTo>
                      <a:pt x="257" y="20"/>
                    </a:lnTo>
                    <a:lnTo>
                      <a:pt x="237" y="28"/>
                    </a:lnTo>
                    <a:lnTo>
                      <a:pt x="218" y="35"/>
                    </a:lnTo>
                    <a:lnTo>
                      <a:pt x="181" y="55"/>
                    </a:lnTo>
                    <a:lnTo>
                      <a:pt x="144" y="80"/>
                    </a:lnTo>
                    <a:lnTo>
                      <a:pt x="111" y="106"/>
                    </a:lnTo>
                    <a:lnTo>
                      <a:pt x="80" y="135"/>
                    </a:lnTo>
                    <a:lnTo>
                      <a:pt x="53" y="168"/>
                    </a:lnTo>
                    <a:lnTo>
                      <a:pt x="28" y="204"/>
                    </a:lnTo>
                    <a:lnTo>
                      <a:pt x="8" y="242"/>
                    </a:lnTo>
                    <a:lnTo>
                      <a:pt x="8" y="244"/>
                    </a:lnTo>
                    <a:lnTo>
                      <a:pt x="2" y="284"/>
                    </a:lnTo>
                    <a:lnTo>
                      <a:pt x="0" y="324"/>
                    </a:lnTo>
                    <a:lnTo>
                      <a:pt x="0" y="362"/>
                    </a:lnTo>
                    <a:lnTo>
                      <a:pt x="4" y="399"/>
                    </a:lnTo>
                    <a:lnTo>
                      <a:pt x="6" y="439"/>
                    </a:lnTo>
                    <a:lnTo>
                      <a:pt x="10" y="477"/>
                    </a:lnTo>
                    <a:lnTo>
                      <a:pt x="10" y="517"/>
                    </a:lnTo>
                    <a:lnTo>
                      <a:pt x="8" y="557"/>
                    </a:lnTo>
                    <a:lnTo>
                      <a:pt x="12" y="577"/>
                    </a:lnTo>
                    <a:lnTo>
                      <a:pt x="16" y="599"/>
                    </a:lnTo>
                    <a:lnTo>
                      <a:pt x="20" y="619"/>
                    </a:lnTo>
                    <a:lnTo>
                      <a:pt x="22" y="639"/>
                    </a:lnTo>
                    <a:lnTo>
                      <a:pt x="24" y="662"/>
                    </a:lnTo>
                    <a:lnTo>
                      <a:pt x="26" y="684"/>
                    </a:lnTo>
                    <a:lnTo>
                      <a:pt x="28" y="704"/>
                    </a:lnTo>
                    <a:lnTo>
                      <a:pt x="28" y="726"/>
                    </a:lnTo>
                    <a:lnTo>
                      <a:pt x="53" y="759"/>
                    </a:lnTo>
                    <a:lnTo>
                      <a:pt x="80" y="793"/>
                    </a:lnTo>
                    <a:lnTo>
                      <a:pt x="111" y="822"/>
                    </a:lnTo>
                    <a:lnTo>
                      <a:pt x="144" y="848"/>
                    </a:lnTo>
                    <a:lnTo>
                      <a:pt x="181" y="873"/>
                    </a:lnTo>
                    <a:lnTo>
                      <a:pt x="218" y="893"/>
                    </a:lnTo>
                    <a:lnTo>
                      <a:pt x="237" y="899"/>
                    </a:lnTo>
                    <a:lnTo>
                      <a:pt x="257" y="908"/>
                    </a:lnTo>
                    <a:lnTo>
                      <a:pt x="278" y="915"/>
                    </a:lnTo>
                    <a:lnTo>
                      <a:pt x="299" y="919"/>
                    </a:lnTo>
                    <a:lnTo>
                      <a:pt x="319" y="924"/>
                    </a:lnTo>
                    <a:lnTo>
                      <a:pt x="342" y="926"/>
                    </a:lnTo>
                    <a:lnTo>
                      <a:pt x="363" y="928"/>
                    </a:lnTo>
                    <a:lnTo>
                      <a:pt x="385" y="928"/>
                    </a:lnTo>
                    <a:lnTo>
                      <a:pt x="408" y="928"/>
                    </a:lnTo>
                    <a:lnTo>
                      <a:pt x="431" y="926"/>
                    </a:lnTo>
                    <a:lnTo>
                      <a:pt x="451" y="924"/>
                    </a:lnTo>
                    <a:lnTo>
                      <a:pt x="472" y="919"/>
                    </a:lnTo>
                    <a:lnTo>
                      <a:pt x="493" y="915"/>
                    </a:lnTo>
                    <a:lnTo>
                      <a:pt x="513" y="908"/>
                    </a:lnTo>
                    <a:lnTo>
                      <a:pt x="534" y="899"/>
                    </a:lnTo>
                    <a:lnTo>
                      <a:pt x="554" y="893"/>
                    </a:lnTo>
                    <a:lnTo>
                      <a:pt x="592" y="873"/>
                    </a:lnTo>
                    <a:lnTo>
                      <a:pt x="627" y="848"/>
                    </a:lnTo>
                    <a:lnTo>
                      <a:pt x="660" y="822"/>
                    </a:lnTo>
                    <a:lnTo>
                      <a:pt x="691" y="793"/>
                    </a:lnTo>
                    <a:lnTo>
                      <a:pt x="717" y="759"/>
                    </a:lnTo>
                    <a:lnTo>
                      <a:pt x="744" y="724"/>
                    </a:lnTo>
                    <a:lnTo>
                      <a:pt x="765" y="686"/>
                    </a:lnTo>
                    <a:lnTo>
                      <a:pt x="783" y="644"/>
                    </a:lnTo>
                    <a:lnTo>
                      <a:pt x="792" y="624"/>
                    </a:lnTo>
                    <a:lnTo>
                      <a:pt x="798" y="602"/>
                    </a:lnTo>
                    <a:lnTo>
                      <a:pt x="804" y="579"/>
                    </a:lnTo>
                    <a:lnTo>
                      <a:pt x="808" y="557"/>
                    </a:lnTo>
                    <a:lnTo>
                      <a:pt x="812" y="535"/>
                    </a:lnTo>
                    <a:lnTo>
                      <a:pt x="814" y="511"/>
                    </a:lnTo>
                    <a:lnTo>
                      <a:pt x="816" y="488"/>
                    </a:lnTo>
                    <a:lnTo>
                      <a:pt x="816" y="464"/>
                    </a:lnTo>
                    <a:lnTo>
                      <a:pt x="674" y="464"/>
                    </a:lnTo>
                    <a:lnTo>
                      <a:pt x="672" y="433"/>
                    </a:lnTo>
                    <a:lnTo>
                      <a:pt x="668" y="402"/>
                    </a:lnTo>
                    <a:lnTo>
                      <a:pt x="660" y="373"/>
                    </a:lnTo>
                    <a:lnTo>
                      <a:pt x="651" y="344"/>
                    </a:lnTo>
                    <a:lnTo>
                      <a:pt x="639" y="317"/>
                    </a:lnTo>
                    <a:lnTo>
                      <a:pt x="625" y="291"/>
                    </a:lnTo>
                    <a:lnTo>
                      <a:pt x="608" y="266"/>
                    </a:lnTo>
                    <a:lnTo>
                      <a:pt x="589" y="244"/>
                    </a:lnTo>
                    <a:lnTo>
                      <a:pt x="569" y="224"/>
                    </a:lnTo>
                    <a:lnTo>
                      <a:pt x="546" y="206"/>
                    </a:lnTo>
                    <a:lnTo>
                      <a:pt x="523" y="191"/>
                    </a:lnTo>
                    <a:lnTo>
                      <a:pt x="497" y="180"/>
                    </a:lnTo>
                    <a:lnTo>
                      <a:pt x="472" y="168"/>
                    </a:lnTo>
                    <a:lnTo>
                      <a:pt x="443" y="160"/>
                    </a:lnTo>
                    <a:lnTo>
                      <a:pt x="414" y="155"/>
                    </a:lnTo>
                    <a:lnTo>
                      <a:pt x="385" y="155"/>
                    </a:lnTo>
                    <a:lnTo>
                      <a:pt x="356" y="155"/>
                    </a:lnTo>
                    <a:lnTo>
                      <a:pt x="328" y="160"/>
                    </a:lnTo>
                    <a:lnTo>
                      <a:pt x="301" y="168"/>
                    </a:lnTo>
                    <a:lnTo>
                      <a:pt x="274" y="180"/>
                    </a:lnTo>
                    <a:lnTo>
                      <a:pt x="249" y="191"/>
                    </a:lnTo>
                    <a:lnTo>
                      <a:pt x="224" y="206"/>
                    </a:lnTo>
                    <a:lnTo>
                      <a:pt x="204" y="224"/>
                    </a:lnTo>
                    <a:lnTo>
                      <a:pt x="183" y="244"/>
                    </a:lnTo>
                    <a:lnTo>
                      <a:pt x="165" y="266"/>
                    </a:lnTo>
                    <a:lnTo>
                      <a:pt x="148" y="291"/>
                    </a:lnTo>
                    <a:lnTo>
                      <a:pt x="134" y="317"/>
                    </a:lnTo>
                    <a:lnTo>
                      <a:pt x="121" y="344"/>
                    </a:lnTo>
                    <a:lnTo>
                      <a:pt x="111" y="373"/>
                    </a:lnTo>
                    <a:lnTo>
                      <a:pt x="105" y="402"/>
                    </a:lnTo>
                    <a:lnTo>
                      <a:pt x="101" y="433"/>
                    </a:lnTo>
                    <a:lnTo>
                      <a:pt x="99" y="464"/>
                    </a:lnTo>
                    <a:lnTo>
                      <a:pt x="101" y="495"/>
                    </a:lnTo>
                    <a:lnTo>
                      <a:pt x="105" y="526"/>
                    </a:lnTo>
                    <a:lnTo>
                      <a:pt x="111" y="555"/>
                    </a:lnTo>
                    <a:lnTo>
                      <a:pt x="121" y="584"/>
                    </a:lnTo>
                    <a:lnTo>
                      <a:pt x="134" y="611"/>
                    </a:lnTo>
                    <a:lnTo>
                      <a:pt x="148" y="637"/>
                    </a:lnTo>
                    <a:lnTo>
                      <a:pt x="165" y="662"/>
                    </a:lnTo>
                    <a:lnTo>
                      <a:pt x="183" y="684"/>
                    </a:lnTo>
                    <a:lnTo>
                      <a:pt x="204" y="704"/>
                    </a:lnTo>
                    <a:lnTo>
                      <a:pt x="224" y="722"/>
                    </a:lnTo>
                    <a:lnTo>
                      <a:pt x="249" y="737"/>
                    </a:lnTo>
                    <a:lnTo>
                      <a:pt x="274" y="748"/>
                    </a:lnTo>
                    <a:lnTo>
                      <a:pt x="301" y="759"/>
                    </a:lnTo>
                    <a:lnTo>
                      <a:pt x="328" y="768"/>
                    </a:lnTo>
                    <a:lnTo>
                      <a:pt x="356" y="773"/>
                    </a:lnTo>
                    <a:lnTo>
                      <a:pt x="385" y="773"/>
                    </a:lnTo>
                    <a:lnTo>
                      <a:pt x="414" y="773"/>
                    </a:lnTo>
                    <a:lnTo>
                      <a:pt x="443" y="768"/>
                    </a:lnTo>
                    <a:lnTo>
                      <a:pt x="472" y="759"/>
                    </a:lnTo>
                    <a:lnTo>
                      <a:pt x="497" y="748"/>
                    </a:lnTo>
                    <a:lnTo>
                      <a:pt x="523" y="737"/>
                    </a:lnTo>
                    <a:lnTo>
                      <a:pt x="546" y="722"/>
                    </a:lnTo>
                    <a:lnTo>
                      <a:pt x="569" y="704"/>
                    </a:lnTo>
                    <a:lnTo>
                      <a:pt x="589" y="684"/>
                    </a:lnTo>
                    <a:lnTo>
                      <a:pt x="608" y="662"/>
                    </a:lnTo>
                    <a:lnTo>
                      <a:pt x="625" y="637"/>
                    </a:lnTo>
                    <a:lnTo>
                      <a:pt x="639" y="611"/>
                    </a:lnTo>
                    <a:lnTo>
                      <a:pt x="651" y="584"/>
                    </a:lnTo>
                    <a:lnTo>
                      <a:pt x="660" y="555"/>
                    </a:lnTo>
                    <a:lnTo>
                      <a:pt x="668" y="526"/>
                    </a:lnTo>
                    <a:lnTo>
                      <a:pt x="672" y="495"/>
                    </a:lnTo>
                    <a:lnTo>
                      <a:pt x="674" y="464"/>
                    </a:lnTo>
                    <a:lnTo>
                      <a:pt x="816" y="4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5" name="Freeform 113">
                <a:extLst>
                  <a:ext uri="{FF2B5EF4-FFF2-40B4-BE49-F238E27FC236}">
                    <a16:creationId xmlns:a16="http://schemas.microsoft.com/office/drawing/2014/main" id="{BBA00B57-034B-9130-E740-4FC2D6104591}"/>
                  </a:ext>
                </a:extLst>
              </p:cNvPr>
              <p:cNvSpPr>
                <a:spLocks/>
              </p:cNvSpPr>
              <p:nvPr/>
            </p:nvSpPr>
            <p:spPr bwMode="auto">
              <a:xfrm>
                <a:off x="1504" y="1745"/>
                <a:ext cx="575" cy="618"/>
              </a:xfrm>
              <a:custGeom>
                <a:avLst/>
                <a:gdLst>
                  <a:gd name="T0" fmla="*/ 573 w 575"/>
                  <a:gd name="T1" fmla="*/ 278 h 618"/>
                  <a:gd name="T2" fmla="*/ 561 w 575"/>
                  <a:gd name="T3" fmla="*/ 218 h 618"/>
                  <a:gd name="T4" fmla="*/ 540 w 575"/>
                  <a:gd name="T5" fmla="*/ 162 h 618"/>
                  <a:gd name="T6" fmla="*/ 509 w 575"/>
                  <a:gd name="T7" fmla="*/ 111 h 618"/>
                  <a:gd name="T8" fmla="*/ 470 w 575"/>
                  <a:gd name="T9" fmla="*/ 69 h 618"/>
                  <a:gd name="T10" fmla="*/ 424 w 575"/>
                  <a:gd name="T11" fmla="*/ 36 h 618"/>
                  <a:gd name="T12" fmla="*/ 373 w 575"/>
                  <a:gd name="T13" fmla="*/ 13 h 618"/>
                  <a:gd name="T14" fmla="*/ 315 w 575"/>
                  <a:gd name="T15" fmla="*/ 0 h 618"/>
                  <a:gd name="T16" fmla="*/ 257 w 575"/>
                  <a:gd name="T17" fmla="*/ 0 h 618"/>
                  <a:gd name="T18" fmla="*/ 202 w 575"/>
                  <a:gd name="T19" fmla="*/ 13 h 618"/>
                  <a:gd name="T20" fmla="*/ 150 w 575"/>
                  <a:gd name="T21" fmla="*/ 36 h 618"/>
                  <a:gd name="T22" fmla="*/ 105 w 575"/>
                  <a:gd name="T23" fmla="*/ 69 h 618"/>
                  <a:gd name="T24" fmla="*/ 66 w 575"/>
                  <a:gd name="T25" fmla="*/ 111 h 618"/>
                  <a:gd name="T26" fmla="*/ 35 w 575"/>
                  <a:gd name="T27" fmla="*/ 162 h 618"/>
                  <a:gd name="T28" fmla="*/ 12 w 575"/>
                  <a:gd name="T29" fmla="*/ 218 h 618"/>
                  <a:gd name="T30" fmla="*/ 2 w 575"/>
                  <a:gd name="T31" fmla="*/ 278 h 618"/>
                  <a:gd name="T32" fmla="*/ 2 w 575"/>
                  <a:gd name="T33" fmla="*/ 340 h 618"/>
                  <a:gd name="T34" fmla="*/ 12 w 575"/>
                  <a:gd name="T35" fmla="*/ 400 h 618"/>
                  <a:gd name="T36" fmla="*/ 35 w 575"/>
                  <a:gd name="T37" fmla="*/ 456 h 618"/>
                  <a:gd name="T38" fmla="*/ 66 w 575"/>
                  <a:gd name="T39" fmla="*/ 507 h 618"/>
                  <a:gd name="T40" fmla="*/ 105 w 575"/>
                  <a:gd name="T41" fmla="*/ 549 h 618"/>
                  <a:gd name="T42" fmla="*/ 150 w 575"/>
                  <a:gd name="T43" fmla="*/ 582 h 618"/>
                  <a:gd name="T44" fmla="*/ 202 w 575"/>
                  <a:gd name="T45" fmla="*/ 604 h 618"/>
                  <a:gd name="T46" fmla="*/ 257 w 575"/>
                  <a:gd name="T47" fmla="*/ 618 h 618"/>
                  <a:gd name="T48" fmla="*/ 315 w 575"/>
                  <a:gd name="T49" fmla="*/ 618 h 618"/>
                  <a:gd name="T50" fmla="*/ 373 w 575"/>
                  <a:gd name="T51" fmla="*/ 604 h 618"/>
                  <a:gd name="T52" fmla="*/ 424 w 575"/>
                  <a:gd name="T53" fmla="*/ 582 h 618"/>
                  <a:gd name="T54" fmla="*/ 470 w 575"/>
                  <a:gd name="T55" fmla="*/ 549 h 618"/>
                  <a:gd name="T56" fmla="*/ 509 w 575"/>
                  <a:gd name="T57" fmla="*/ 507 h 618"/>
                  <a:gd name="T58" fmla="*/ 540 w 575"/>
                  <a:gd name="T59" fmla="*/ 456 h 618"/>
                  <a:gd name="T60" fmla="*/ 561 w 575"/>
                  <a:gd name="T61" fmla="*/ 400 h 618"/>
                  <a:gd name="T62" fmla="*/ 573 w 575"/>
                  <a:gd name="T63" fmla="*/ 340 h 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5"/>
                  <a:gd name="T97" fmla="*/ 0 h 618"/>
                  <a:gd name="T98" fmla="*/ 575 w 575"/>
                  <a:gd name="T99" fmla="*/ 618 h 6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5" h="618">
                    <a:moveTo>
                      <a:pt x="575" y="309"/>
                    </a:moveTo>
                    <a:lnTo>
                      <a:pt x="573" y="278"/>
                    </a:lnTo>
                    <a:lnTo>
                      <a:pt x="569" y="247"/>
                    </a:lnTo>
                    <a:lnTo>
                      <a:pt x="561" y="218"/>
                    </a:lnTo>
                    <a:lnTo>
                      <a:pt x="552" y="189"/>
                    </a:lnTo>
                    <a:lnTo>
                      <a:pt x="540" y="162"/>
                    </a:lnTo>
                    <a:lnTo>
                      <a:pt x="526" y="136"/>
                    </a:lnTo>
                    <a:lnTo>
                      <a:pt x="509" y="111"/>
                    </a:lnTo>
                    <a:lnTo>
                      <a:pt x="490" y="89"/>
                    </a:lnTo>
                    <a:lnTo>
                      <a:pt x="470" y="69"/>
                    </a:lnTo>
                    <a:lnTo>
                      <a:pt x="447" y="51"/>
                    </a:lnTo>
                    <a:lnTo>
                      <a:pt x="424" y="36"/>
                    </a:lnTo>
                    <a:lnTo>
                      <a:pt x="398" y="25"/>
                    </a:lnTo>
                    <a:lnTo>
                      <a:pt x="373" y="13"/>
                    </a:lnTo>
                    <a:lnTo>
                      <a:pt x="344" y="5"/>
                    </a:lnTo>
                    <a:lnTo>
                      <a:pt x="315" y="0"/>
                    </a:lnTo>
                    <a:lnTo>
                      <a:pt x="286" y="0"/>
                    </a:lnTo>
                    <a:lnTo>
                      <a:pt x="257" y="0"/>
                    </a:lnTo>
                    <a:lnTo>
                      <a:pt x="229" y="5"/>
                    </a:lnTo>
                    <a:lnTo>
                      <a:pt x="202" y="13"/>
                    </a:lnTo>
                    <a:lnTo>
                      <a:pt x="175" y="25"/>
                    </a:lnTo>
                    <a:lnTo>
                      <a:pt x="150" y="36"/>
                    </a:lnTo>
                    <a:lnTo>
                      <a:pt x="125" y="51"/>
                    </a:lnTo>
                    <a:lnTo>
                      <a:pt x="105" y="69"/>
                    </a:lnTo>
                    <a:lnTo>
                      <a:pt x="84" y="89"/>
                    </a:lnTo>
                    <a:lnTo>
                      <a:pt x="66" y="111"/>
                    </a:lnTo>
                    <a:lnTo>
                      <a:pt x="49" y="136"/>
                    </a:lnTo>
                    <a:lnTo>
                      <a:pt x="35" y="162"/>
                    </a:lnTo>
                    <a:lnTo>
                      <a:pt x="22" y="189"/>
                    </a:lnTo>
                    <a:lnTo>
                      <a:pt x="12" y="218"/>
                    </a:lnTo>
                    <a:lnTo>
                      <a:pt x="6" y="247"/>
                    </a:lnTo>
                    <a:lnTo>
                      <a:pt x="2" y="278"/>
                    </a:lnTo>
                    <a:lnTo>
                      <a:pt x="0" y="309"/>
                    </a:lnTo>
                    <a:lnTo>
                      <a:pt x="2" y="340"/>
                    </a:lnTo>
                    <a:lnTo>
                      <a:pt x="6" y="371"/>
                    </a:lnTo>
                    <a:lnTo>
                      <a:pt x="12" y="400"/>
                    </a:lnTo>
                    <a:lnTo>
                      <a:pt x="22" y="429"/>
                    </a:lnTo>
                    <a:lnTo>
                      <a:pt x="35" y="456"/>
                    </a:lnTo>
                    <a:lnTo>
                      <a:pt x="49" y="482"/>
                    </a:lnTo>
                    <a:lnTo>
                      <a:pt x="66" y="507"/>
                    </a:lnTo>
                    <a:lnTo>
                      <a:pt x="84" y="529"/>
                    </a:lnTo>
                    <a:lnTo>
                      <a:pt x="105" y="549"/>
                    </a:lnTo>
                    <a:lnTo>
                      <a:pt x="125" y="567"/>
                    </a:lnTo>
                    <a:lnTo>
                      <a:pt x="150" y="582"/>
                    </a:lnTo>
                    <a:lnTo>
                      <a:pt x="175" y="593"/>
                    </a:lnTo>
                    <a:lnTo>
                      <a:pt x="202" y="604"/>
                    </a:lnTo>
                    <a:lnTo>
                      <a:pt x="229" y="613"/>
                    </a:lnTo>
                    <a:lnTo>
                      <a:pt x="257" y="618"/>
                    </a:lnTo>
                    <a:lnTo>
                      <a:pt x="286" y="618"/>
                    </a:lnTo>
                    <a:lnTo>
                      <a:pt x="315" y="618"/>
                    </a:lnTo>
                    <a:lnTo>
                      <a:pt x="344" y="613"/>
                    </a:lnTo>
                    <a:lnTo>
                      <a:pt x="373" y="604"/>
                    </a:lnTo>
                    <a:lnTo>
                      <a:pt x="398" y="593"/>
                    </a:lnTo>
                    <a:lnTo>
                      <a:pt x="424" y="582"/>
                    </a:lnTo>
                    <a:lnTo>
                      <a:pt x="447" y="567"/>
                    </a:lnTo>
                    <a:lnTo>
                      <a:pt x="470" y="549"/>
                    </a:lnTo>
                    <a:lnTo>
                      <a:pt x="490" y="529"/>
                    </a:lnTo>
                    <a:lnTo>
                      <a:pt x="509" y="507"/>
                    </a:lnTo>
                    <a:lnTo>
                      <a:pt x="526" y="482"/>
                    </a:lnTo>
                    <a:lnTo>
                      <a:pt x="540" y="456"/>
                    </a:lnTo>
                    <a:lnTo>
                      <a:pt x="552" y="429"/>
                    </a:lnTo>
                    <a:lnTo>
                      <a:pt x="561" y="400"/>
                    </a:lnTo>
                    <a:lnTo>
                      <a:pt x="569" y="371"/>
                    </a:lnTo>
                    <a:lnTo>
                      <a:pt x="573" y="340"/>
                    </a:lnTo>
                    <a:lnTo>
                      <a:pt x="575" y="3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6" name="Freeform 114">
                <a:extLst>
                  <a:ext uri="{FF2B5EF4-FFF2-40B4-BE49-F238E27FC236}">
                    <a16:creationId xmlns:a16="http://schemas.microsoft.com/office/drawing/2014/main" id="{12E7A501-B290-3A70-7480-5B148AAA8667}"/>
                  </a:ext>
                </a:extLst>
              </p:cNvPr>
              <p:cNvSpPr>
                <a:spLocks/>
              </p:cNvSpPr>
              <p:nvPr/>
            </p:nvSpPr>
            <p:spPr bwMode="auto">
              <a:xfrm>
                <a:off x="1648" y="1898"/>
                <a:ext cx="287" cy="311"/>
              </a:xfrm>
              <a:custGeom>
                <a:avLst/>
                <a:gdLst>
                  <a:gd name="T0" fmla="*/ 287 w 287"/>
                  <a:gd name="T1" fmla="*/ 140 h 311"/>
                  <a:gd name="T2" fmla="*/ 280 w 287"/>
                  <a:gd name="T3" fmla="*/ 109 h 311"/>
                  <a:gd name="T4" fmla="*/ 268 w 287"/>
                  <a:gd name="T5" fmla="*/ 83 h 311"/>
                  <a:gd name="T6" fmla="*/ 254 w 287"/>
                  <a:gd name="T7" fmla="*/ 58 h 311"/>
                  <a:gd name="T8" fmla="*/ 235 w 287"/>
                  <a:gd name="T9" fmla="*/ 36 h 311"/>
                  <a:gd name="T10" fmla="*/ 210 w 287"/>
                  <a:gd name="T11" fmla="*/ 20 h 311"/>
                  <a:gd name="T12" fmla="*/ 186 w 287"/>
                  <a:gd name="T13" fmla="*/ 7 h 311"/>
                  <a:gd name="T14" fmla="*/ 157 w 287"/>
                  <a:gd name="T15" fmla="*/ 3 h 311"/>
                  <a:gd name="T16" fmla="*/ 128 w 287"/>
                  <a:gd name="T17" fmla="*/ 3 h 311"/>
                  <a:gd name="T18" fmla="*/ 101 w 287"/>
                  <a:gd name="T19" fmla="*/ 7 h 311"/>
                  <a:gd name="T20" fmla="*/ 74 w 287"/>
                  <a:gd name="T21" fmla="*/ 20 h 311"/>
                  <a:gd name="T22" fmla="*/ 52 w 287"/>
                  <a:gd name="T23" fmla="*/ 36 h 311"/>
                  <a:gd name="T24" fmla="*/ 31 w 287"/>
                  <a:gd name="T25" fmla="*/ 58 h 311"/>
                  <a:gd name="T26" fmla="*/ 16 w 287"/>
                  <a:gd name="T27" fmla="*/ 83 h 311"/>
                  <a:gd name="T28" fmla="*/ 6 w 287"/>
                  <a:gd name="T29" fmla="*/ 109 h 311"/>
                  <a:gd name="T30" fmla="*/ 0 w 287"/>
                  <a:gd name="T31" fmla="*/ 140 h 311"/>
                  <a:gd name="T32" fmla="*/ 0 w 287"/>
                  <a:gd name="T33" fmla="*/ 171 h 311"/>
                  <a:gd name="T34" fmla="*/ 6 w 287"/>
                  <a:gd name="T35" fmla="*/ 203 h 311"/>
                  <a:gd name="T36" fmla="*/ 16 w 287"/>
                  <a:gd name="T37" fmla="*/ 229 h 311"/>
                  <a:gd name="T38" fmla="*/ 31 w 287"/>
                  <a:gd name="T39" fmla="*/ 254 h 311"/>
                  <a:gd name="T40" fmla="*/ 52 w 287"/>
                  <a:gd name="T41" fmla="*/ 276 h 311"/>
                  <a:gd name="T42" fmla="*/ 74 w 287"/>
                  <a:gd name="T43" fmla="*/ 291 h 311"/>
                  <a:gd name="T44" fmla="*/ 101 w 287"/>
                  <a:gd name="T45" fmla="*/ 305 h 311"/>
                  <a:gd name="T46" fmla="*/ 128 w 287"/>
                  <a:gd name="T47" fmla="*/ 309 h 311"/>
                  <a:gd name="T48" fmla="*/ 157 w 287"/>
                  <a:gd name="T49" fmla="*/ 309 h 311"/>
                  <a:gd name="T50" fmla="*/ 186 w 287"/>
                  <a:gd name="T51" fmla="*/ 305 h 311"/>
                  <a:gd name="T52" fmla="*/ 210 w 287"/>
                  <a:gd name="T53" fmla="*/ 291 h 311"/>
                  <a:gd name="T54" fmla="*/ 235 w 287"/>
                  <a:gd name="T55" fmla="*/ 276 h 311"/>
                  <a:gd name="T56" fmla="*/ 254 w 287"/>
                  <a:gd name="T57" fmla="*/ 254 h 311"/>
                  <a:gd name="T58" fmla="*/ 268 w 287"/>
                  <a:gd name="T59" fmla="*/ 229 h 311"/>
                  <a:gd name="T60" fmla="*/ 280 w 287"/>
                  <a:gd name="T61" fmla="*/ 203 h 311"/>
                  <a:gd name="T62" fmla="*/ 287 w 287"/>
                  <a:gd name="T63" fmla="*/ 171 h 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311"/>
                  <a:gd name="T98" fmla="*/ 287 w 287"/>
                  <a:gd name="T99" fmla="*/ 311 h 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311">
                    <a:moveTo>
                      <a:pt x="287" y="156"/>
                    </a:moveTo>
                    <a:lnTo>
                      <a:pt x="287" y="140"/>
                    </a:lnTo>
                    <a:lnTo>
                      <a:pt x="283" y="125"/>
                    </a:lnTo>
                    <a:lnTo>
                      <a:pt x="280" y="109"/>
                    </a:lnTo>
                    <a:lnTo>
                      <a:pt x="274" y="96"/>
                    </a:lnTo>
                    <a:lnTo>
                      <a:pt x="268" y="83"/>
                    </a:lnTo>
                    <a:lnTo>
                      <a:pt x="262" y="69"/>
                    </a:lnTo>
                    <a:lnTo>
                      <a:pt x="254" y="58"/>
                    </a:lnTo>
                    <a:lnTo>
                      <a:pt x="243" y="47"/>
                    </a:lnTo>
                    <a:lnTo>
                      <a:pt x="235" y="36"/>
                    </a:lnTo>
                    <a:lnTo>
                      <a:pt x="223" y="27"/>
                    </a:lnTo>
                    <a:lnTo>
                      <a:pt x="210" y="20"/>
                    </a:lnTo>
                    <a:lnTo>
                      <a:pt x="198" y="14"/>
                    </a:lnTo>
                    <a:lnTo>
                      <a:pt x="186" y="7"/>
                    </a:lnTo>
                    <a:lnTo>
                      <a:pt x="171" y="5"/>
                    </a:lnTo>
                    <a:lnTo>
                      <a:pt x="157" y="3"/>
                    </a:lnTo>
                    <a:lnTo>
                      <a:pt x="142" y="0"/>
                    </a:lnTo>
                    <a:lnTo>
                      <a:pt x="128" y="3"/>
                    </a:lnTo>
                    <a:lnTo>
                      <a:pt x="113" y="5"/>
                    </a:lnTo>
                    <a:lnTo>
                      <a:pt x="101" y="7"/>
                    </a:lnTo>
                    <a:lnTo>
                      <a:pt x="87" y="14"/>
                    </a:lnTo>
                    <a:lnTo>
                      <a:pt x="74" y="20"/>
                    </a:lnTo>
                    <a:lnTo>
                      <a:pt x="62" y="27"/>
                    </a:lnTo>
                    <a:lnTo>
                      <a:pt x="52" y="36"/>
                    </a:lnTo>
                    <a:lnTo>
                      <a:pt x="41" y="47"/>
                    </a:lnTo>
                    <a:lnTo>
                      <a:pt x="31" y="58"/>
                    </a:lnTo>
                    <a:lnTo>
                      <a:pt x="23" y="69"/>
                    </a:lnTo>
                    <a:lnTo>
                      <a:pt x="16" y="83"/>
                    </a:lnTo>
                    <a:lnTo>
                      <a:pt x="10" y="96"/>
                    </a:lnTo>
                    <a:lnTo>
                      <a:pt x="6" y="109"/>
                    </a:lnTo>
                    <a:lnTo>
                      <a:pt x="2" y="125"/>
                    </a:lnTo>
                    <a:lnTo>
                      <a:pt x="0" y="140"/>
                    </a:lnTo>
                    <a:lnTo>
                      <a:pt x="0" y="156"/>
                    </a:lnTo>
                    <a:lnTo>
                      <a:pt x="0" y="171"/>
                    </a:lnTo>
                    <a:lnTo>
                      <a:pt x="2" y="187"/>
                    </a:lnTo>
                    <a:lnTo>
                      <a:pt x="6" y="203"/>
                    </a:lnTo>
                    <a:lnTo>
                      <a:pt x="10" y="216"/>
                    </a:lnTo>
                    <a:lnTo>
                      <a:pt x="16" y="229"/>
                    </a:lnTo>
                    <a:lnTo>
                      <a:pt x="23" y="243"/>
                    </a:lnTo>
                    <a:lnTo>
                      <a:pt x="31" y="254"/>
                    </a:lnTo>
                    <a:lnTo>
                      <a:pt x="41" y="265"/>
                    </a:lnTo>
                    <a:lnTo>
                      <a:pt x="52" y="276"/>
                    </a:lnTo>
                    <a:lnTo>
                      <a:pt x="62" y="285"/>
                    </a:lnTo>
                    <a:lnTo>
                      <a:pt x="74" y="291"/>
                    </a:lnTo>
                    <a:lnTo>
                      <a:pt x="87" y="298"/>
                    </a:lnTo>
                    <a:lnTo>
                      <a:pt x="101" y="305"/>
                    </a:lnTo>
                    <a:lnTo>
                      <a:pt x="113" y="307"/>
                    </a:lnTo>
                    <a:lnTo>
                      <a:pt x="128" y="309"/>
                    </a:lnTo>
                    <a:lnTo>
                      <a:pt x="142" y="311"/>
                    </a:lnTo>
                    <a:lnTo>
                      <a:pt x="157" y="309"/>
                    </a:lnTo>
                    <a:lnTo>
                      <a:pt x="171" y="307"/>
                    </a:lnTo>
                    <a:lnTo>
                      <a:pt x="186" y="305"/>
                    </a:lnTo>
                    <a:lnTo>
                      <a:pt x="198" y="298"/>
                    </a:lnTo>
                    <a:lnTo>
                      <a:pt x="210" y="291"/>
                    </a:lnTo>
                    <a:lnTo>
                      <a:pt x="223" y="285"/>
                    </a:lnTo>
                    <a:lnTo>
                      <a:pt x="235" y="276"/>
                    </a:lnTo>
                    <a:lnTo>
                      <a:pt x="243" y="265"/>
                    </a:lnTo>
                    <a:lnTo>
                      <a:pt x="254" y="254"/>
                    </a:lnTo>
                    <a:lnTo>
                      <a:pt x="262" y="243"/>
                    </a:lnTo>
                    <a:lnTo>
                      <a:pt x="268" y="229"/>
                    </a:lnTo>
                    <a:lnTo>
                      <a:pt x="274" y="216"/>
                    </a:lnTo>
                    <a:lnTo>
                      <a:pt x="280" y="203"/>
                    </a:lnTo>
                    <a:lnTo>
                      <a:pt x="283" y="187"/>
                    </a:lnTo>
                    <a:lnTo>
                      <a:pt x="287" y="171"/>
                    </a:lnTo>
                    <a:lnTo>
                      <a:pt x="287" y="15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7" name="Freeform 115">
                <a:extLst>
                  <a:ext uri="{FF2B5EF4-FFF2-40B4-BE49-F238E27FC236}">
                    <a16:creationId xmlns:a16="http://schemas.microsoft.com/office/drawing/2014/main" id="{F2BA30A4-FDF1-BEA0-6BCF-9D052E6F2D6D}"/>
                  </a:ext>
                </a:extLst>
              </p:cNvPr>
              <p:cNvSpPr>
                <a:spLocks/>
              </p:cNvSpPr>
              <p:nvPr/>
            </p:nvSpPr>
            <p:spPr bwMode="auto">
              <a:xfrm>
                <a:off x="2411" y="3596"/>
                <a:ext cx="17" cy="0"/>
              </a:xfrm>
              <a:custGeom>
                <a:avLst/>
                <a:gdLst>
                  <a:gd name="T0" fmla="*/ 0 w 17"/>
                  <a:gd name="T1" fmla="*/ 17 w 17"/>
                  <a:gd name="T2" fmla="*/ 0 w 17"/>
                  <a:gd name="T3" fmla="*/ 0 60000 65536"/>
                  <a:gd name="T4" fmla="*/ 0 60000 65536"/>
                  <a:gd name="T5" fmla="*/ 0 60000 65536"/>
                  <a:gd name="T6" fmla="*/ 0 w 17"/>
                  <a:gd name="T7" fmla="*/ 17 w 17"/>
                </a:gdLst>
                <a:ahLst/>
                <a:cxnLst>
                  <a:cxn ang="T3">
                    <a:pos x="T0" y="0"/>
                  </a:cxn>
                  <a:cxn ang="T4">
                    <a:pos x="T1" y="0"/>
                  </a:cxn>
                  <a:cxn ang="T5">
                    <a:pos x="T2" y="0"/>
                  </a:cxn>
                </a:cxnLst>
                <a:rect l="T6" t="0" r="T7" b="0"/>
                <a:pathLst>
                  <a:path w="17">
                    <a:moveTo>
                      <a:pt x="0" y="0"/>
                    </a:move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8" name="Freeform 116">
                <a:extLst>
                  <a:ext uri="{FF2B5EF4-FFF2-40B4-BE49-F238E27FC236}">
                    <a16:creationId xmlns:a16="http://schemas.microsoft.com/office/drawing/2014/main" id="{3542D792-419A-64E1-2ACE-29104BB1ED1C}"/>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9" name="Freeform 117">
                <a:extLst>
                  <a:ext uri="{FF2B5EF4-FFF2-40B4-BE49-F238E27FC236}">
                    <a16:creationId xmlns:a16="http://schemas.microsoft.com/office/drawing/2014/main" id="{64C9089B-4B94-871D-9209-944A3E10F4D7}"/>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0" name="Freeform 118">
                <a:extLst>
                  <a:ext uri="{FF2B5EF4-FFF2-40B4-BE49-F238E27FC236}">
                    <a16:creationId xmlns:a16="http://schemas.microsoft.com/office/drawing/2014/main" id="{1D7EDD31-B4C9-359E-71B7-B3E606CB4CFB}"/>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1" name="Freeform 119">
                <a:extLst>
                  <a:ext uri="{FF2B5EF4-FFF2-40B4-BE49-F238E27FC236}">
                    <a16:creationId xmlns:a16="http://schemas.microsoft.com/office/drawing/2014/main" id="{AEF41CEA-F7FC-6739-510E-9289EE1CEE89}"/>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2" name="Freeform 120">
                <a:extLst>
                  <a:ext uri="{FF2B5EF4-FFF2-40B4-BE49-F238E27FC236}">
                    <a16:creationId xmlns:a16="http://schemas.microsoft.com/office/drawing/2014/main" id="{089593D6-179A-4415-C8FB-2C1117E9AFDD}"/>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3" name="Freeform 121">
                <a:extLst>
                  <a:ext uri="{FF2B5EF4-FFF2-40B4-BE49-F238E27FC236}">
                    <a16:creationId xmlns:a16="http://schemas.microsoft.com/office/drawing/2014/main" id="{354DDDEB-29FC-462D-553B-36B385060520}"/>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4" name="Freeform 122">
                <a:extLst>
                  <a:ext uri="{FF2B5EF4-FFF2-40B4-BE49-F238E27FC236}">
                    <a16:creationId xmlns:a16="http://schemas.microsoft.com/office/drawing/2014/main" id="{2A94B3DF-ABF8-9FE3-74ED-30F72D118D63}"/>
                  </a:ext>
                </a:extLst>
              </p:cNvPr>
              <p:cNvSpPr>
                <a:spLocks/>
              </p:cNvSpPr>
              <p:nvPr/>
            </p:nvSpPr>
            <p:spPr bwMode="auto">
              <a:xfrm>
                <a:off x="2974" y="4002"/>
                <a:ext cx="318" cy="611"/>
              </a:xfrm>
              <a:custGeom>
                <a:avLst/>
                <a:gdLst>
                  <a:gd name="T0" fmla="*/ 25 w 318"/>
                  <a:gd name="T1" fmla="*/ 171 h 611"/>
                  <a:gd name="T2" fmla="*/ 25 w 318"/>
                  <a:gd name="T3" fmla="*/ 267 h 611"/>
                  <a:gd name="T4" fmla="*/ 25 w 318"/>
                  <a:gd name="T5" fmla="*/ 367 h 611"/>
                  <a:gd name="T6" fmla="*/ 31 w 318"/>
                  <a:gd name="T7" fmla="*/ 438 h 611"/>
                  <a:gd name="T8" fmla="*/ 39 w 318"/>
                  <a:gd name="T9" fmla="*/ 480 h 611"/>
                  <a:gd name="T10" fmla="*/ 54 w 318"/>
                  <a:gd name="T11" fmla="*/ 518 h 611"/>
                  <a:gd name="T12" fmla="*/ 99 w 318"/>
                  <a:gd name="T13" fmla="*/ 562 h 611"/>
                  <a:gd name="T14" fmla="*/ 142 w 318"/>
                  <a:gd name="T15" fmla="*/ 596 h 611"/>
                  <a:gd name="T16" fmla="*/ 169 w 318"/>
                  <a:gd name="T17" fmla="*/ 609 h 611"/>
                  <a:gd name="T18" fmla="*/ 192 w 318"/>
                  <a:gd name="T19" fmla="*/ 611 h 611"/>
                  <a:gd name="T20" fmla="*/ 202 w 318"/>
                  <a:gd name="T21" fmla="*/ 607 h 611"/>
                  <a:gd name="T22" fmla="*/ 204 w 318"/>
                  <a:gd name="T23" fmla="*/ 596 h 611"/>
                  <a:gd name="T24" fmla="*/ 211 w 318"/>
                  <a:gd name="T25" fmla="*/ 589 h 611"/>
                  <a:gd name="T26" fmla="*/ 227 w 318"/>
                  <a:gd name="T27" fmla="*/ 576 h 611"/>
                  <a:gd name="T28" fmla="*/ 254 w 318"/>
                  <a:gd name="T29" fmla="*/ 540 h 611"/>
                  <a:gd name="T30" fmla="*/ 289 w 318"/>
                  <a:gd name="T31" fmla="*/ 480 h 611"/>
                  <a:gd name="T32" fmla="*/ 314 w 318"/>
                  <a:gd name="T33" fmla="*/ 427 h 611"/>
                  <a:gd name="T34" fmla="*/ 312 w 318"/>
                  <a:gd name="T35" fmla="*/ 413 h 611"/>
                  <a:gd name="T36" fmla="*/ 289 w 318"/>
                  <a:gd name="T37" fmla="*/ 422 h 611"/>
                  <a:gd name="T38" fmla="*/ 260 w 318"/>
                  <a:gd name="T39" fmla="*/ 433 h 611"/>
                  <a:gd name="T40" fmla="*/ 239 w 318"/>
                  <a:gd name="T41" fmla="*/ 445 h 611"/>
                  <a:gd name="T42" fmla="*/ 204 w 318"/>
                  <a:gd name="T43" fmla="*/ 449 h 611"/>
                  <a:gd name="T44" fmla="*/ 140 w 318"/>
                  <a:gd name="T45" fmla="*/ 396 h 611"/>
                  <a:gd name="T46" fmla="*/ 134 w 318"/>
                  <a:gd name="T47" fmla="*/ 367 h 611"/>
                  <a:gd name="T48" fmla="*/ 124 w 318"/>
                  <a:gd name="T49" fmla="*/ 336 h 611"/>
                  <a:gd name="T50" fmla="*/ 116 w 318"/>
                  <a:gd name="T51" fmla="*/ 307 h 611"/>
                  <a:gd name="T52" fmla="*/ 107 w 318"/>
                  <a:gd name="T53" fmla="*/ 269 h 611"/>
                  <a:gd name="T54" fmla="*/ 95 w 318"/>
                  <a:gd name="T55" fmla="*/ 180 h 611"/>
                  <a:gd name="T56" fmla="*/ 81 w 318"/>
                  <a:gd name="T57" fmla="*/ 105 h 611"/>
                  <a:gd name="T58" fmla="*/ 64 w 318"/>
                  <a:gd name="T59" fmla="*/ 60 h 611"/>
                  <a:gd name="T60" fmla="*/ 43 w 318"/>
                  <a:gd name="T61" fmla="*/ 25 h 611"/>
                  <a:gd name="T62" fmla="*/ 25 w 318"/>
                  <a:gd name="T63" fmla="*/ 9 h 611"/>
                  <a:gd name="T64" fmla="*/ 8 w 318"/>
                  <a:gd name="T65" fmla="*/ 2 h 611"/>
                  <a:gd name="T66" fmla="*/ 0 w 318"/>
                  <a:gd name="T67" fmla="*/ 0 h 611"/>
                  <a:gd name="T68" fmla="*/ 0 w 318"/>
                  <a:gd name="T69" fmla="*/ 0 h 611"/>
                  <a:gd name="T70" fmla="*/ 2 w 318"/>
                  <a:gd name="T71" fmla="*/ 0 h 611"/>
                  <a:gd name="T72" fmla="*/ 4 w 318"/>
                  <a:gd name="T73" fmla="*/ 2 h 611"/>
                  <a:gd name="T74" fmla="*/ 6 w 318"/>
                  <a:gd name="T75" fmla="*/ 18 h 611"/>
                  <a:gd name="T76" fmla="*/ 10 w 318"/>
                  <a:gd name="T77" fmla="*/ 51 h 611"/>
                  <a:gd name="T78" fmla="*/ 19 w 318"/>
                  <a:gd name="T79" fmla="*/ 85 h 611"/>
                  <a:gd name="T80" fmla="*/ 25 w 318"/>
                  <a:gd name="T81" fmla="*/ 116 h 6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611"/>
                  <a:gd name="T125" fmla="*/ 318 w 318"/>
                  <a:gd name="T126" fmla="*/ 611 h 6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611">
                    <a:moveTo>
                      <a:pt x="25" y="129"/>
                    </a:moveTo>
                    <a:lnTo>
                      <a:pt x="25" y="171"/>
                    </a:lnTo>
                    <a:lnTo>
                      <a:pt x="25" y="218"/>
                    </a:lnTo>
                    <a:lnTo>
                      <a:pt x="25" y="267"/>
                    </a:lnTo>
                    <a:lnTo>
                      <a:pt x="23" y="316"/>
                    </a:lnTo>
                    <a:lnTo>
                      <a:pt x="25" y="367"/>
                    </a:lnTo>
                    <a:lnTo>
                      <a:pt x="27" y="413"/>
                    </a:lnTo>
                    <a:lnTo>
                      <a:pt x="31" y="438"/>
                    </a:lnTo>
                    <a:lnTo>
                      <a:pt x="33" y="460"/>
                    </a:lnTo>
                    <a:lnTo>
                      <a:pt x="39" y="480"/>
                    </a:lnTo>
                    <a:lnTo>
                      <a:pt x="43" y="500"/>
                    </a:lnTo>
                    <a:lnTo>
                      <a:pt x="54" y="518"/>
                    </a:lnTo>
                    <a:lnTo>
                      <a:pt x="74" y="538"/>
                    </a:lnTo>
                    <a:lnTo>
                      <a:pt x="99" y="562"/>
                    </a:lnTo>
                    <a:lnTo>
                      <a:pt x="128" y="584"/>
                    </a:lnTo>
                    <a:lnTo>
                      <a:pt x="142" y="596"/>
                    </a:lnTo>
                    <a:lnTo>
                      <a:pt x="157" y="602"/>
                    </a:lnTo>
                    <a:lnTo>
                      <a:pt x="169" y="609"/>
                    </a:lnTo>
                    <a:lnTo>
                      <a:pt x="182" y="611"/>
                    </a:lnTo>
                    <a:lnTo>
                      <a:pt x="192" y="611"/>
                    </a:lnTo>
                    <a:lnTo>
                      <a:pt x="198" y="609"/>
                    </a:lnTo>
                    <a:lnTo>
                      <a:pt x="202" y="607"/>
                    </a:lnTo>
                    <a:lnTo>
                      <a:pt x="204" y="602"/>
                    </a:lnTo>
                    <a:lnTo>
                      <a:pt x="204" y="596"/>
                    </a:lnTo>
                    <a:lnTo>
                      <a:pt x="204" y="591"/>
                    </a:lnTo>
                    <a:lnTo>
                      <a:pt x="211" y="589"/>
                    </a:lnTo>
                    <a:lnTo>
                      <a:pt x="219" y="584"/>
                    </a:lnTo>
                    <a:lnTo>
                      <a:pt x="227" y="576"/>
                    </a:lnTo>
                    <a:lnTo>
                      <a:pt x="235" y="567"/>
                    </a:lnTo>
                    <a:lnTo>
                      <a:pt x="254" y="540"/>
                    </a:lnTo>
                    <a:lnTo>
                      <a:pt x="272" y="511"/>
                    </a:lnTo>
                    <a:lnTo>
                      <a:pt x="289" y="480"/>
                    </a:lnTo>
                    <a:lnTo>
                      <a:pt x="303" y="451"/>
                    </a:lnTo>
                    <a:lnTo>
                      <a:pt x="314" y="427"/>
                    </a:lnTo>
                    <a:lnTo>
                      <a:pt x="318" y="411"/>
                    </a:lnTo>
                    <a:lnTo>
                      <a:pt x="312" y="413"/>
                    </a:lnTo>
                    <a:lnTo>
                      <a:pt x="301" y="416"/>
                    </a:lnTo>
                    <a:lnTo>
                      <a:pt x="289" y="422"/>
                    </a:lnTo>
                    <a:lnTo>
                      <a:pt x="274" y="429"/>
                    </a:lnTo>
                    <a:lnTo>
                      <a:pt x="260" y="433"/>
                    </a:lnTo>
                    <a:lnTo>
                      <a:pt x="248" y="440"/>
                    </a:lnTo>
                    <a:lnTo>
                      <a:pt x="239" y="445"/>
                    </a:lnTo>
                    <a:lnTo>
                      <a:pt x="235" y="449"/>
                    </a:lnTo>
                    <a:lnTo>
                      <a:pt x="204" y="449"/>
                    </a:lnTo>
                    <a:lnTo>
                      <a:pt x="142" y="407"/>
                    </a:lnTo>
                    <a:lnTo>
                      <a:pt x="140" y="396"/>
                    </a:lnTo>
                    <a:lnTo>
                      <a:pt x="138" y="382"/>
                    </a:lnTo>
                    <a:lnTo>
                      <a:pt x="134" y="367"/>
                    </a:lnTo>
                    <a:lnTo>
                      <a:pt x="128" y="351"/>
                    </a:lnTo>
                    <a:lnTo>
                      <a:pt x="124" y="336"/>
                    </a:lnTo>
                    <a:lnTo>
                      <a:pt x="120" y="320"/>
                    </a:lnTo>
                    <a:lnTo>
                      <a:pt x="116" y="307"/>
                    </a:lnTo>
                    <a:lnTo>
                      <a:pt x="112" y="296"/>
                    </a:lnTo>
                    <a:lnTo>
                      <a:pt x="107" y="269"/>
                    </a:lnTo>
                    <a:lnTo>
                      <a:pt x="101" y="229"/>
                    </a:lnTo>
                    <a:lnTo>
                      <a:pt x="95" y="180"/>
                    </a:lnTo>
                    <a:lnTo>
                      <a:pt x="85" y="129"/>
                    </a:lnTo>
                    <a:lnTo>
                      <a:pt x="81" y="105"/>
                    </a:lnTo>
                    <a:lnTo>
                      <a:pt x="72" y="80"/>
                    </a:lnTo>
                    <a:lnTo>
                      <a:pt x="64" y="60"/>
                    </a:lnTo>
                    <a:lnTo>
                      <a:pt x="56" y="40"/>
                    </a:lnTo>
                    <a:lnTo>
                      <a:pt x="43" y="25"/>
                    </a:lnTo>
                    <a:lnTo>
                      <a:pt x="31" y="14"/>
                    </a:lnTo>
                    <a:lnTo>
                      <a:pt x="25" y="9"/>
                    </a:lnTo>
                    <a:lnTo>
                      <a:pt x="17" y="5"/>
                    </a:lnTo>
                    <a:lnTo>
                      <a:pt x="8" y="2"/>
                    </a:lnTo>
                    <a:lnTo>
                      <a:pt x="0" y="2"/>
                    </a:lnTo>
                    <a:lnTo>
                      <a:pt x="0" y="0"/>
                    </a:lnTo>
                    <a:lnTo>
                      <a:pt x="2" y="0"/>
                    </a:lnTo>
                    <a:lnTo>
                      <a:pt x="2" y="2"/>
                    </a:lnTo>
                    <a:lnTo>
                      <a:pt x="4" y="2"/>
                    </a:lnTo>
                    <a:lnTo>
                      <a:pt x="6" y="18"/>
                    </a:lnTo>
                    <a:lnTo>
                      <a:pt x="8" y="36"/>
                    </a:lnTo>
                    <a:lnTo>
                      <a:pt x="10" y="51"/>
                    </a:lnTo>
                    <a:lnTo>
                      <a:pt x="15" y="69"/>
                    </a:lnTo>
                    <a:lnTo>
                      <a:pt x="19" y="85"/>
                    </a:lnTo>
                    <a:lnTo>
                      <a:pt x="21" y="100"/>
                    </a:lnTo>
                    <a:lnTo>
                      <a:pt x="25" y="116"/>
                    </a:lnTo>
                    <a:lnTo>
                      <a:pt x="25" y="129"/>
                    </a:lnTo>
                    <a:close/>
                  </a:path>
                </a:pathLst>
              </a:custGeom>
              <a:solidFill>
                <a:srgbClr val="ED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5" name="Freeform 123">
                <a:extLst>
                  <a:ext uri="{FF2B5EF4-FFF2-40B4-BE49-F238E27FC236}">
                    <a16:creationId xmlns:a16="http://schemas.microsoft.com/office/drawing/2014/main" id="{55B6A03B-FD5D-0DA9-7754-58A9367A0E47}"/>
                  </a:ext>
                </a:extLst>
              </p:cNvPr>
              <p:cNvSpPr>
                <a:spLocks/>
              </p:cNvSpPr>
              <p:nvPr/>
            </p:nvSpPr>
            <p:spPr bwMode="auto">
              <a:xfrm>
                <a:off x="2789" y="3585"/>
                <a:ext cx="156" cy="304"/>
              </a:xfrm>
              <a:custGeom>
                <a:avLst/>
                <a:gdLst>
                  <a:gd name="T0" fmla="*/ 12 w 156"/>
                  <a:gd name="T1" fmla="*/ 31 h 304"/>
                  <a:gd name="T2" fmla="*/ 28 w 156"/>
                  <a:gd name="T3" fmla="*/ 73 h 304"/>
                  <a:gd name="T4" fmla="*/ 35 w 156"/>
                  <a:gd name="T5" fmla="*/ 120 h 304"/>
                  <a:gd name="T6" fmla="*/ 35 w 156"/>
                  <a:gd name="T7" fmla="*/ 168 h 304"/>
                  <a:gd name="T8" fmla="*/ 45 w 156"/>
                  <a:gd name="T9" fmla="*/ 200 h 304"/>
                  <a:gd name="T10" fmla="*/ 55 w 156"/>
                  <a:gd name="T11" fmla="*/ 215 h 304"/>
                  <a:gd name="T12" fmla="*/ 72 w 156"/>
                  <a:gd name="T13" fmla="*/ 233 h 304"/>
                  <a:gd name="T14" fmla="*/ 90 w 156"/>
                  <a:gd name="T15" fmla="*/ 248 h 304"/>
                  <a:gd name="T16" fmla="*/ 107 w 156"/>
                  <a:gd name="T17" fmla="*/ 257 h 304"/>
                  <a:gd name="T18" fmla="*/ 115 w 156"/>
                  <a:gd name="T19" fmla="*/ 266 h 304"/>
                  <a:gd name="T20" fmla="*/ 127 w 156"/>
                  <a:gd name="T21" fmla="*/ 279 h 304"/>
                  <a:gd name="T22" fmla="*/ 140 w 156"/>
                  <a:gd name="T23" fmla="*/ 288 h 304"/>
                  <a:gd name="T24" fmla="*/ 146 w 156"/>
                  <a:gd name="T25" fmla="*/ 293 h 304"/>
                  <a:gd name="T26" fmla="*/ 148 w 156"/>
                  <a:gd name="T27" fmla="*/ 297 h 304"/>
                  <a:gd name="T28" fmla="*/ 150 w 156"/>
                  <a:gd name="T29" fmla="*/ 299 h 304"/>
                  <a:gd name="T30" fmla="*/ 152 w 156"/>
                  <a:gd name="T31" fmla="*/ 302 h 304"/>
                  <a:gd name="T32" fmla="*/ 156 w 156"/>
                  <a:gd name="T33" fmla="*/ 304 h 304"/>
                  <a:gd name="T34" fmla="*/ 152 w 156"/>
                  <a:gd name="T35" fmla="*/ 286 h 304"/>
                  <a:gd name="T36" fmla="*/ 148 w 156"/>
                  <a:gd name="T37" fmla="*/ 257 h 304"/>
                  <a:gd name="T38" fmla="*/ 142 w 156"/>
                  <a:gd name="T39" fmla="*/ 231 h 304"/>
                  <a:gd name="T40" fmla="*/ 132 w 156"/>
                  <a:gd name="T41" fmla="*/ 220 h 304"/>
                  <a:gd name="T42" fmla="*/ 132 w 156"/>
                  <a:gd name="T43" fmla="*/ 208 h 304"/>
                  <a:gd name="T44" fmla="*/ 129 w 156"/>
                  <a:gd name="T45" fmla="*/ 206 h 304"/>
                  <a:gd name="T46" fmla="*/ 121 w 156"/>
                  <a:gd name="T47" fmla="*/ 197 h 304"/>
                  <a:gd name="T48" fmla="*/ 115 w 156"/>
                  <a:gd name="T49" fmla="*/ 188 h 304"/>
                  <a:gd name="T50" fmla="*/ 113 w 156"/>
                  <a:gd name="T51" fmla="*/ 182 h 304"/>
                  <a:gd name="T52" fmla="*/ 109 w 156"/>
                  <a:gd name="T53" fmla="*/ 182 h 304"/>
                  <a:gd name="T54" fmla="*/ 103 w 156"/>
                  <a:gd name="T55" fmla="*/ 177 h 304"/>
                  <a:gd name="T56" fmla="*/ 99 w 156"/>
                  <a:gd name="T57" fmla="*/ 171 h 304"/>
                  <a:gd name="T58" fmla="*/ 99 w 156"/>
                  <a:gd name="T59" fmla="*/ 166 h 304"/>
                  <a:gd name="T60" fmla="*/ 88 w 156"/>
                  <a:gd name="T61" fmla="*/ 162 h 304"/>
                  <a:gd name="T62" fmla="*/ 82 w 156"/>
                  <a:gd name="T63" fmla="*/ 148 h 304"/>
                  <a:gd name="T64" fmla="*/ 68 w 156"/>
                  <a:gd name="T65" fmla="*/ 104 h 304"/>
                  <a:gd name="T66" fmla="*/ 55 w 156"/>
                  <a:gd name="T67" fmla="*/ 60 h 304"/>
                  <a:gd name="T68" fmla="*/ 45 w 156"/>
                  <a:gd name="T69" fmla="*/ 31 h 304"/>
                  <a:gd name="T70" fmla="*/ 37 w 156"/>
                  <a:gd name="T71" fmla="*/ 26 h 304"/>
                  <a:gd name="T72" fmla="*/ 30 w 156"/>
                  <a:gd name="T73" fmla="*/ 20 h 304"/>
                  <a:gd name="T74" fmla="*/ 22 w 156"/>
                  <a:gd name="T75" fmla="*/ 11 h 304"/>
                  <a:gd name="T76" fmla="*/ 14 w 156"/>
                  <a:gd name="T77" fmla="*/ 4 h 304"/>
                  <a:gd name="T78" fmla="*/ 6 w 156"/>
                  <a:gd name="T79" fmla="*/ 0 h 304"/>
                  <a:gd name="T80" fmla="*/ 0 w 156"/>
                  <a:gd name="T81" fmla="*/ 15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
                  <a:gd name="T124" fmla="*/ 0 h 304"/>
                  <a:gd name="T125" fmla="*/ 156 w 156"/>
                  <a:gd name="T126" fmla="*/ 304 h 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 h="304">
                    <a:moveTo>
                      <a:pt x="0" y="8"/>
                    </a:moveTo>
                    <a:lnTo>
                      <a:pt x="12" y="31"/>
                    </a:lnTo>
                    <a:lnTo>
                      <a:pt x="22" y="51"/>
                    </a:lnTo>
                    <a:lnTo>
                      <a:pt x="28" y="73"/>
                    </a:lnTo>
                    <a:lnTo>
                      <a:pt x="33" y="95"/>
                    </a:lnTo>
                    <a:lnTo>
                      <a:pt x="35" y="120"/>
                    </a:lnTo>
                    <a:lnTo>
                      <a:pt x="35" y="144"/>
                    </a:lnTo>
                    <a:lnTo>
                      <a:pt x="35" y="168"/>
                    </a:lnTo>
                    <a:lnTo>
                      <a:pt x="35" y="193"/>
                    </a:lnTo>
                    <a:lnTo>
                      <a:pt x="45" y="200"/>
                    </a:lnTo>
                    <a:lnTo>
                      <a:pt x="49" y="206"/>
                    </a:lnTo>
                    <a:lnTo>
                      <a:pt x="55" y="215"/>
                    </a:lnTo>
                    <a:lnTo>
                      <a:pt x="63" y="224"/>
                    </a:lnTo>
                    <a:lnTo>
                      <a:pt x="72" y="233"/>
                    </a:lnTo>
                    <a:lnTo>
                      <a:pt x="82" y="242"/>
                    </a:lnTo>
                    <a:lnTo>
                      <a:pt x="90" y="248"/>
                    </a:lnTo>
                    <a:lnTo>
                      <a:pt x="99" y="255"/>
                    </a:lnTo>
                    <a:lnTo>
                      <a:pt x="107" y="257"/>
                    </a:lnTo>
                    <a:lnTo>
                      <a:pt x="111" y="262"/>
                    </a:lnTo>
                    <a:lnTo>
                      <a:pt x="115" y="266"/>
                    </a:lnTo>
                    <a:lnTo>
                      <a:pt x="121" y="273"/>
                    </a:lnTo>
                    <a:lnTo>
                      <a:pt x="127" y="279"/>
                    </a:lnTo>
                    <a:lnTo>
                      <a:pt x="134" y="284"/>
                    </a:lnTo>
                    <a:lnTo>
                      <a:pt x="140" y="288"/>
                    </a:lnTo>
                    <a:lnTo>
                      <a:pt x="144" y="293"/>
                    </a:lnTo>
                    <a:lnTo>
                      <a:pt x="146" y="293"/>
                    </a:lnTo>
                    <a:lnTo>
                      <a:pt x="146" y="295"/>
                    </a:lnTo>
                    <a:lnTo>
                      <a:pt x="148" y="297"/>
                    </a:lnTo>
                    <a:lnTo>
                      <a:pt x="148" y="299"/>
                    </a:lnTo>
                    <a:lnTo>
                      <a:pt x="150" y="299"/>
                    </a:lnTo>
                    <a:lnTo>
                      <a:pt x="150" y="302"/>
                    </a:lnTo>
                    <a:lnTo>
                      <a:pt x="152" y="302"/>
                    </a:lnTo>
                    <a:lnTo>
                      <a:pt x="154" y="304"/>
                    </a:lnTo>
                    <a:lnTo>
                      <a:pt x="156" y="304"/>
                    </a:lnTo>
                    <a:lnTo>
                      <a:pt x="154" y="297"/>
                    </a:lnTo>
                    <a:lnTo>
                      <a:pt x="152" y="286"/>
                    </a:lnTo>
                    <a:lnTo>
                      <a:pt x="150" y="273"/>
                    </a:lnTo>
                    <a:lnTo>
                      <a:pt x="148" y="257"/>
                    </a:lnTo>
                    <a:lnTo>
                      <a:pt x="144" y="244"/>
                    </a:lnTo>
                    <a:lnTo>
                      <a:pt x="142" y="231"/>
                    </a:lnTo>
                    <a:lnTo>
                      <a:pt x="138" y="222"/>
                    </a:lnTo>
                    <a:lnTo>
                      <a:pt x="132" y="220"/>
                    </a:lnTo>
                    <a:lnTo>
                      <a:pt x="132" y="215"/>
                    </a:lnTo>
                    <a:lnTo>
                      <a:pt x="132" y="208"/>
                    </a:lnTo>
                    <a:lnTo>
                      <a:pt x="129" y="206"/>
                    </a:lnTo>
                    <a:lnTo>
                      <a:pt x="125" y="202"/>
                    </a:lnTo>
                    <a:lnTo>
                      <a:pt x="121" y="197"/>
                    </a:lnTo>
                    <a:lnTo>
                      <a:pt x="119" y="193"/>
                    </a:lnTo>
                    <a:lnTo>
                      <a:pt x="115" y="188"/>
                    </a:lnTo>
                    <a:lnTo>
                      <a:pt x="113" y="186"/>
                    </a:lnTo>
                    <a:lnTo>
                      <a:pt x="113" y="182"/>
                    </a:lnTo>
                    <a:lnTo>
                      <a:pt x="111" y="182"/>
                    </a:lnTo>
                    <a:lnTo>
                      <a:pt x="109" y="182"/>
                    </a:lnTo>
                    <a:lnTo>
                      <a:pt x="105" y="180"/>
                    </a:lnTo>
                    <a:lnTo>
                      <a:pt x="103" y="177"/>
                    </a:lnTo>
                    <a:lnTo>
                      <a:pt x="101" y="175"/>
                    </a:lnTo>
                    <a:lnTo>
                      <a:pt x="99" y="171"/>
                    </a:lnTo>
                    <a:lnTo>
                      <a:pt x="99" y="168"/>
                    </a:lnTo>
                    <a:lnTo>
                      <a:pt x="99" y="166"/>
                    </a:lnTo>
                    <a:lnTo>
                      <a:pt x="92" y="166"/>
                    </a:lnTo>
                    <a:lnTo>
                      <a:pt x="88" y="162"/>
                    </a:lnTo>
                    <a:lnTo>
                      <a:pt x="84" y="155"/>
                    </a:lnTo>
                    <a:lnTo>
                      <a:pt x="82" y="148"/>
                    </a:lnTo>
                    <a:lnTo>
                      <a:pt x="74" y="128"/>
                    </a:lnTo>
                    <a:lnTo>
                      <a:pt x="68" y="104"/>
                    </a:lnTo>
                    <a:lnTo>
                      <a:pt x="61" y="80"/>
                    </a:lnTo>
                    <a:lnTo>
                      <a:pt x="55" y="60"/>
                    </a:lnTo>
                    <a:lnTo>
                      <a:pt x="49" y="42"/>
                    </a:lnTo>
                    <a:lnTo>
                      <a:pt x="45" y="31"/>
                    </a:lnTo>
                    <a:lnTo>
                      <a:pt x="39" y="31"/>
                    </a:lnTo>
                    <a:lnTo>
                      <a:pt x="37" y="26"/>
                    </a:lnTo>
                    <a:lnTo>
                      <a:pt x="35" y="22"/>
                    </a:lnTo>
                    <a:lnTo>
                      <a:pt x="30" y="20"/>
                    </a:lnTo>
                    <a:lnTo>
                      <a:pt x="26" y="15"/>
                    </a:lnTo>
                    <a:lnTo>
                      <a:pt x="22" y="11"/>
                    </a:lnTo>
                    <a:lnTo>
                      <a:pt x="18" y="6"/>
                    </a:lnTo>
                    <a:lnTo>
                      <a:pt x="14" y="4"/>
                    </a:lnTo>
                    <a:lnTo>
                      <a:pt x="10" y="0"/>
                    </a:lnTo>
                    <a:lnTo>
                      <a:pt x="6" y="0"/>
                    </a:lnTo>
                    <a:lnTo>
                      <a:pt x="0" y="0"/>
                    </a:lnTo>
                    <a:lnTo>
                      <a:pt x="0" y="15"/>
                    </a:lnTo>
                    <a:lnTo>
                      <a:pt x="0" y="8"/>
                    </a:lnTo>
                    <a:close/>
                  </a:path>
                </a:pathLst>
              </a:custGeom>
              <a:solidFill>
                <a:srgbClr val="ED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6" name="Freeform 124">
                <a:extLst>
                  <a:ext uri="{FF2B5EF4-FFF2-40B4-BE49-F238E27FC236}">
                    <a16:creationId xmlns:a16="http://schemas.microsoft.com/office/drawing/2014/main" id="{2CFC1A4E-6F2C-F05E-5841-C50E2E1DF203}"/>
                  </a:ext>
                </a:extLst>
              </p:cNvPr>
              <p:cNvSpPr>
                <a:spLocks/>
              </p:cNvSpPr>
              <p:nvPr/>
            </p:nvSpPr>
            <p:spPr bwMode="auto">
              <a:xfrm>
                <a:off x="2512" y="2865"/>
                <a:ext cx="827" cy="1333"/>
              </a:xfrm>
              <a:custGeom>
                <a:avLst/>
                <a:gdLst>
                  <a:gd name="T0" fmla="*/ 138 w 827"/>
                  <a:gd name="T1" fmla="*/ 266 h 1333"/>
                  <a:gd name="T2" fmla="*/ 204 w 827"/>
                  <a:gd name="T3" fmla="*/ 249 h 1333"/>
                  <a:gd name="T4" fmla="*/ 260 w 827"/>
                  <a:gd name="T5" fmla="*/ 222 h 1333"/>
                  <a:gd name="T6" fmla="*/ 355 w 827"/>
                  <a:gd name="T7" fmla="*/ 153 h 1333"/>
                  <a:gd name="T8" fmla="*/ 442 w 827"/>
                  <a:gd name="T9" fmla="*/ 80 h 1333"/>
                  <a:gd name="T10" fmla="*/ 518 w 827"/>
                  <a:gd name="T11" fmla="*/ 31 h 1333"/>
                  <a:gd name="T12" fmla="*/ 569 w 827"/>
                  <a:gd name="T13" fmla="*/ 11 h 1333"/>
                  <a:gd name="T14" fmla="*/ 631 w 827"/>
                  <a:gd name="T15" fmla="*/ 0 h 1333"/>
                  <a:gd name="T16" fmla="*/ 670 w 827"/>
                  <a:gd name="T17" fmla="*/ 53 h 1333"/>
                  <a:gd name="T18" fmla="*/ 697 w 827"/>
                  <a:gd name="T19" fmla="*/ 146 h 1333"/>
                  <a:gd name="T20" fmla="*/ 712 w 827"/>
                  <a:gd name="T21" fmla="*/ 231 h 1333"/>
                  <a:gd name="T22" fmla="*/ 743 w 827"/>
                  <a:gd name="T23" fmla="*/ 255 h 1333"/>
                  <a:gd name="T24" fmla="*/ 763 w 827"/>
                  <a:gd name="T25" fmla="*/ 295 h 1333"/>
                  <a:gd name="T26" fmla="*/ 782 w 827"/>
                  <a:gd name="T27" fmla="*/ 364 h 1333"/>
                  <a:gd name="T28" fmla="*/ 788 w 827"/>
                  <a:gd name="T29" fmla="*/ 493 h 1333"/>
                  <a:gd name="T30" fmla="*/ 772 w 827"/>
                  <a:gd name="T31" fmla="*/ 746 h 1333"/>
                  <a:gd name="T32" fmla="*/ 786 w 827"/>
                  <a:gd name="T33" fmla="*/ 822 h 1333"/>
                  <a:gd name="T34" fmla="*/ 807 w 827"/>
                  <a:gd name="T35" fmla="*/ 857 h 1333"/>
                  <a:gd name="T36" fmla="*/ 819 w 827"/>
                  <a:gd name="T37" fmla="*/ 906 h 1333"/>
                  <a:gd name="T38" fmla="*/ 827 w 827"/>
                  <a:gd name="T39" fmla="*/ 1031 h 1333"/>
                  <a:gd name="T40" fmla="*/ 815 w 827"/>
                  <a:gd name="T41" fmla="*/ 1164 h 1333"/>
                  <a:gd name="T42" fmla="*/ 784 w 827"/>
                  <a:gd name="T43" fmla="*/ 1275 h 1333"/>
                  <a:gd name="T44" fmla="*/ 757 w 827"/>
                  <a:gd name="T45" fmla="*/ 1322 h 1333"/>
                  <a:gd name="T46" fmla="*/ 722 w 827"/>
                  <a:gd name="T47" fmla="*/ 1288 h 1333"/>
                  <a:gd name="T48" fmla="*/ 689 w 827"/>
                  <a:gd name="T49" fmla="*/ 1142 h 1333"/>
                  <a:gd name="T50" fmla="*/ 658 w 827"/>
                  <a:gd name="T51" fmla="*/ 900 h 1333"/>
                  <a:gd name="T52" fmla="*/ 623 w 827"/>
                  <a:gd name="T53" fmla="*/ 768 h 1333"/>
                  <a:gd name="T54" fmla="*/ 592 w 827"/>
                  <a:gd name="T55" fmla="*/ 711 h 1333"/>
                  <a:gd name="T56" fmla="*/ 551 w 827"/>
                  <a:gd name="T57" fmla="*/ 660 h 1333"/>
                  <a:gd name="T58" fmla="*/ 505 w 827"/>
                  <a:gd name="T59" fmla="*/ 608 h 1333"/>
                  <a:gd name="T60" fmla="*/ 487 w 827"/>
                  <a:gd name="T61" fmla="*/ 591 h 1333"/>
                  <a:gd name="T62" fmla="*/ 450 w 827"/>
                  <a:gd name="T63" fmla="*/ 531 h 1333"/>
                  <a:gd name="T64" fmla="*/ 415 w 827"/>
                  <a:gd name="T65" fmla="*/ 475 h 1333"/>
                  <a:gd name="T66" fmla="*/ 398 w 827"/>
                  <a:gd name="T67" fmla="*/ 462 h 1333"/>
                  <a:gd name="T68" fmla="*/ 394 w 827"/>
                  <a:gd name="T69" fmla="*/ 446 h 1333"/>
                  <a:gd name="T70" fmla="*/ 371 w 827"/>
                  <a:gd name="T71" fmla="*/ 433 h 1333"/>
                  <a:gd name="T72" fmla="*/ 340 w 827"/>
                  <a:gd name="T73" fmla="*/ 424 h 1333"/>
                  <a:gd name="T74" fmla="*/ 314 w 827"/>
                  <a:gd name="T75" fmla="*/ 404 h 1333"/>
                  <a:gd name="T76" fmla="*/ 256 w 827"/>
                  <a:gd name="T77" fmla="*/ 400 h 1333"/>
                  <a:gd name="T78" fmla="*/ 128 w 827"/>
                  <a:gd name="T79" fmla="*/ 411 h 1333"/>
                  <a:gd name="T80" fmla="*/ 52 w 827"/>
                  <a:gd name="T81" fmla="*/ 404 h 1333"/>
                  <a:gd name="T82" fmla="*/ 19 w 827"/>
                  <a:gd name="T83" fmla="*/ 377 h 1333"/>
                  <a:gd name="T84" fmla="*/ 0 w 827"/>
                  <a:gd name="T85" fmla="*/ 355 h 1333"/>
                  <a:gd name="T86" fmla="*/ 6 w 827"/>
                  <a:gd name="T87" fmla="*/ 366 h 1333"/>
                  <a:gd name="T88" fmla="*/ 19 w 827"/>
                  <a:gd name="T89" fmla="*/ 364 h 1333"/>
                  <a:gd name="T90" fmla="*/ 35 w 827"/>
                  <a:gd name="T91" fmla="*/ 344 h 1333"/>
                  <a:gd name="T92" fmla="*/ 58 w 827"/>
                  <a:gd name="T93" fmla="*/ 309 h 1333"/>
                  <a:gd name="T94" fmla="*/ 81 w 827"/>
                  <a:gd name="T95" fmla="*/ 275 h 1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7"/>
                  <a:gd name="T145" fmla="*/ 0 h 1333"/>
                  <a:gd name="T146" fmla="*/ 827 w 827"/>
                  <a:gd name="T147" fmla="*/ 1333 h 1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7" h="1333">
                    <a:moveTo>
                      <a:pt x="87" y="273"/>
                    </a:moveTo>
                    <a:lnTo>
                      <a:pt x="114" y="271"/>
                    </a:lnTo>
                    <a:lnTo>
                      <a:pt x="138" y="266"/>
                    </a:lnTo>
                    <a:lnTo>
                      <a:pt x="161" y="262"/>
                    </a:lnTo>
                    <a:lnTo>
                      <a:pt x="184" y="255"/>
                    </a:lnTo>
                    <a:lnTo>
                      <a:pt x="204" y="249"/>
                    </a:lnTo>
                    <a:lnTo>
                      <a:pt x="223" y="240"/>
                    </a:lnTo>
                    <a:lnTo>
                      <a:pt x="241" y="231"/>
                    </a:lnTo>
                    <a:lnTo>
                      <a:pt x="260" y="222"/>
                    </a:lnTo>
                    <a:lnTo>
                      <a:pt x="295" y="200"/>
                    </a:lnTo>
                    <a:lnTo>
                      <a:pt x="326" y="178"/>
                    </a:lnTo>
                    <a:lnTo>
                      <a:pt x="355" y="153"/>
                    </a:lnTo>
                    <a:lnTo>
                      <a:pt x="384" y="129"/>
                    </a:lnTo>
                    <a:lnTo>
                      <a:pt x="413" y="104"/>
                    </a:lnTo>
                    <a:lnTo>
                      <a:pt x="442" y="80"/>
                    </a:lnTo>
                    <a:lnTo>
                      <a:pt x="470" y="60"/>
                    </a:lnTo>
                    <a:lnTo>
                      <a:pt x="501" y="40"/>
                    </a:lnTo>
                    <a:lnTo>
                      <a:pt x="518" y="31"/>
                    </a:lnTo>
                    <a:lnTo>
                      <a:pt x="534" y="22"/>
                    </a:lnTo>
                    <a:lnTo>
                      <a:pt x="551" y="15"/>
                    </a:lnTo>
                    <a:lnTo>
                      <a:pt x="569" y="11"/>
                    </a:lnTo>
                    <a:lnTo>
                      <a:pt x="590" y="6"/>
                    </a:lnTo>
                    <a:lnTo>
                      <a:pt x="609" y="2"/>
                    </a:lnTo>
                    <a:lnTo>
                      <a:pt x="631" y="0"/>
                    </a:lnTo>
                    <a:lnTo>
                      <a:pt x="652" y="0"/>
                    </a:lnTo>
                    <a:lnTo>
                      <a:pt x="660" y="24"/>
                    </a:lnTo>
                    <a:lnTo>
                      <a:pt x="670" y="53"/>
                    </a:lnTo>
                    <a:lnTo>
                      <a:pt x="679" y="84"/>
                    </a:lnTo>
                    <a:lnTo>
                      <a:pt x="689" y="115"/>
                    </a:lnTo>
                    <a:lnTo>
                      <a:pt x="697" y="146"/>
                    </a:lnTo>
                    <a:lnTo>
                      <a:pt x="706" y="178"/>
                    </a:lnTo>
                    <a:lnTo>
                      <a:pt x="710" y="206"/>
                    </a:lnTo>
                    <a:lnTo>
                      <a:pt x="712" y="231"/>
                    </a:lnTo>
                    <a:lnTo>
                      <a:pt x="722" y="237"/>
                    </a:lnTo>
                    <a:lnTo>
                      <a:pt x="732" y="246"/>
                    </a:lnTo>
                    <a:lnTo>
                      <a:pt x="743" y="255"/>
                    </a:lnTo>
                    <a:lnTo>
                      <a:pt x="751" y="269"/>
                    </a:lnTo>
                    <a:lnTo>
                      <a:pt x="757" y="282"/>
                    </a:lnTo>
                    <a:lnTo>
                      <a:pt x="763" y="295"/>
                    </a:lnTo>
                    <a:lnTo>
                      <a:pt x="769" y="311"/>
                    </a:lnTo>
                    <a:lnTo>
                      <a:pt x="774" y="329"/>
                    </a:lnTo>
                    <a:lnTo>
                      <a:pt x="782" y="364"/>
                    </a:lnTo>
                    <a:lnTo>
                      <a:pt x="786" y="406"/>
                    </a:lnTo>
                    <a:lnTo>
                      <a:pt x="788" y="449"/>
                    </a:lnTo>
                    <a:lnTo>
                      <a:pt x="788" y="493"/>
                    </a:lnTo>
                    <a:lnTo>
                      <a:pt x="784" y="582"/>
                    </a:lnTo>
                    <a:lnTo>
                      <a:pt x="778" y="668"/>
                    </a:lnTo>
                    <a:lnTo>
                      <a:pt x="772" y="746"/>
                    </a:lnTo>
                    <a:lnTo>
                      <a:pt x="769" y="808"/>
                    </a:lnTo>
                    <a:lnTo>
                      <a:pt x="778" y="815"/>
                    </a:lnTo>
                    <a:lnTo>
                      <a:pt x="786" y="822"/>
                    </a:lnTo>
                    <a:lnTo>
                      <a:pt x="794" y="833"/>
                    </a:lnTo>
                    <a:lnTo>
                      <a:pt x="800" y="844"/>
                    </a:lnTo>
                    <a:lnTo>
                      <a:pt x="807" y="857"/>
                    </a:lnTo>
                    <a:lnTo>
                      <a:pt x="811" y="873"/>
                    </a:lnTo>
                    <a:lnTo>
                      <a:pt x="815" y="888"/>
                    </a:lnTo>
                    <a:lnTo>
                      <a:pt x="819" y="906"/>
                    </a:lnTo>
                    <a:lnTo>
                      <a:pt x="823" y="946"/>
                    </a:lnTo>
                    <a:lnTo>
                      <a:pt x="827" y="986"/>
                    </a:lnTo>
                    <a:lnTo>
                      <a:pt x="827" y="1031"/>
                    </a:lnTo>
                    <a:lnTo>
                      <a:pt x="825" y="1075"/>
                    </a:lnTo>
                    <a:lnTo>
                      <a:pt x="821" y="1119"/>
                    </a:lnTo>
                    <a:lnTo>
                      <a:pt x="815" y="1164"/>
                    </a:lnTo>
                    <a:lnTo>
                      <a:pt x="807" y="1204"/>
                    </a:lnTo>
                    <a:lnTo>
                      <a:pt x="796" y="1242"/>
                    </a:lnTo>
                    <a:lnTo>
                      <a:pt x="784" y="1275"/>
                    </a:lnTo>
                    <a:lnTo>
                      <a:pt x="772" y="1302"/>
                    </a:lnTo>
                    <a:lnTo>
                      <a:pt x="763" y="1313"/>
                    </a:lnTo>
                    <a:lnTo>
                      <a:pt x="757" y="1322"/>
                    </a:lnTo>
                    <a:lnTo>
                      <a:pt x="749" y="1328"/>
                    </a:lnTo>
                    <a:lnTo>
                      <a:pt x="741" y="1333"/>
                    </a:lnTo>
                    <a:lnTo>
                      <a:pt x="722" y="1288"/>
                    </a:lnTo>
                    <a:lnTo>
                      <a:pt x="708" y="1239"/>
                    </a:lnTo>
                    <a:lnTo>
                      <a:pt x="697" y="1193"/>
                    </a:lnTo>
                    <a:lnTo>
                      <a:pt x="689" y="1142"/>
                    </a:lnTo>
                    <a:lnTo>
                      <a:pt x="677" y="1044"/>
                    </a:lnTo>
                    <a:lnTo>
                      <a:pt x="664" y="946"/>
                    </a:lnTo>
                    <a:lnTo>
                      <a:pt x="658" y="900"/>
                    </a:lnTo>
                    <a:lnTo>
                      <a:pt x="650" y="853"/>
                    </a:lnTo>
                    <a:lnTo>
                      <a:pt x="637" y="811"/>
                    </a:lnTo>
                    <a:lnTo>
                      <a:pt x="623" y="768"/>
                    </a:lnTo>
                    <a:lnTo>
                      <a:pt x="613" y="748"/>
                    </a:lnTo>
                    <a:lnTo>
                      <a:pt x="604" y="728"/>
                    </a:lnTo>
                    <a:lnTo>
                      <a:pt x="592" y="711"/>
                    </a:lnTo>
                    <a:lnTo>
                      <a:pt x="580" y="693"/>
                    </a:lnTo>
                    <a:lnTo>
                      <a:pt x="567" y="675"/>
                    </a:lnTo>
                    <a:lnTo>
                      <a:pt x="551" y="660"/>
                    </a:lnTo>
                    <a:lnTo>
                      <a:pt x="534" y="644"/>
                    </a:lnTo>
                    <a:lnTo>
                      <a:pt x="516" y="631"/>
                    </a:lnTo>
                    <a:lnTo>
                      <a:pt x="505" y="608"/>
                    </a:lnTo>
                    <a:lnTo>
                      <a:pt x="501" y="606"/>
                    </a:lnTo>
                    <a:lnTo>
                      <a:pt x="495" y="600"/>
                    </a:lnTo>
                    <a:lnTo>
                      <a:pt x="487" y="591"/>
                    </a:lnTo>
                    <a:lnTo>
                      <a:pt x="481" y="582"/>
                    </a:lnTo>
                    <a:lnTo>
                      <a:pt x="464" y="557"/>
                    </a:lnTo>
                    <a:lnTo>
                      <a:pt x="450" y="531"/>
                    </a:lnTo>
                    <a:lnTo>
                      <a:pt x="433" y="506"/>
                    </a:lnTo>
                    <a:lnTo>
                      <a:pt x="421" y="484"/>
                    </a:lnTo>
                    <a:lnTo>
                      <a:pt x="415" y="475"/>
                    </a:lnTo>
                    <a:lnTo>
                      <a:pt x="409" y="469"/>
                    </a:lnTo>
                    <a:lnTo>
                      <a:pt x="402" y="464"/>
                    </a:lnTo>
                    <a:lnTo>
                      <a:pt x="398" y="462"/>
                    </a:lnTo>
                    <a:lnTo>
                      <a:pt x="398" y="457"/>
                    </a:lnTo>
                    <a:lnTo>
                      <a:pt x="396" y="451"/>
                    </a:lnTo>
                    <a:lnTo>
                      <a:pt x="394" y="446"/>
                    </a:lnTo>
                    <a:lnTo>
                      <a:pt x="392" y="444"/>
                    </a:lnTo>
                    <a:lnTo>
                      <a:pt x="382" y="437"/>
                    </a:lnTo>
                    <a:lnTo>
                      <a:pt x="371" y="433"/>
                    </a:lnTo>
                    <a:lnTo>
                      <a:pt x="361" y="429"/>
                    </a:lnTo>
                    <a:lnTo>
                      <a:pt x="351" y="426"/>
                    </a:lnTo>
                    <a:lnTo>
                      <a:pt x="340" y="424"/>
                    </a:lnTo>
                    <a:lnTo>
                      <a:pt x="330" y="420"/>
                    </a:lnTo>
                    <a:lnTo>
                      <a:pt x="330" y="409"/>
                    </a:lnTo>
                    <a:lnTo>
                      <a:pt x="314" y="404"/>
                    </a:lnTo>
                    <a:lnTo>
                      <a:pt x="295" y="402"/>
                    </a:lnTo>
                    <a:lnTo>
                      <a:pt x="277" y="400"/>
                    </a:lnTo>
                    <a:lnTo>
                      <a:pt x="256" y="400"/>
                    </a:lnTo>
                    <a:lnTo>
                      <a:pt x="215" y="402"/>
                    </a:lnTo>
                    <a:lnTo>
                      <a:pt x="171" y="406"/>
                    </a:lnTo>
                    <a:lnTo>
                      <a:pt x="128" y="411"/>
                    </a:lnTo>
                    <a:lnTo>
                      <a:pt x="89" y="409"/>
                    </a:lnTo>
                    <a:lnTo>
                      <a:pt x="68" y="406"/>
                    </a:lnTo>
                    <a:lnTo>
                      <a:pt x="52" y="404"/>
                    </a:lnTo>
                    <a:lnTo>
                      <a:pt x="35" y="397"/>
                    </a:lnTo>
                    <a:lnTo>
                      <a:pt x="19" y="389"/>
                    </a:lnTo>
                    <a:lnTo>
                      <a:pt x="19" y="377"/>
                    </a:lnTo>
                    <a:lnTo>
                      <a:pt x="0" y="377"/>
                    </a:lnTo>
                    <a:lnTo>
                      <a:pt x="0" y="362"/>
                    </a:lnTo>
                    <a:lnTo>
                      <a:pt x="0" y="355"/>
                    </a:lnTo>
                    <a:lnTo>
                      <a:pt x="0" y="357"/>
                    </a:lnTo>
                    <a:lnTo>
                      <a:pt x="2" y="362"/>
                    </a:lnTo>
                    <a:lnTo>
                      <a:pt x="6" y="366"/>
                    </a:lnTo>
                    <a:lnTo>
                      <a:pt x="13" y="369"/>
                    </a:lnTo>
                    <a:lnTo>
                      <a:pt x="15" y="366"/>
                    </a:lnTo>
                    <a:lnTo>
                      <a:pt x="19" y="364"/>
                    </a:lnTo>
                    <a:lnTo>
                      <a:pt x="23" y="357"/>
                    </a:lnTo>
                    <a:lnTo>
                      <a:pt x="29" y="346"/>
                    </a:lnTo>
                    <a:lnTo>
                      <a:pt x="35" y="344"/>
                    </a:lnTo>
                    <a:lnTo>
                      <a:pt x="43" y="335"/>
                    </a:lnTo>
                    <a:lnTo>
                      <a:pt x="50" y="324"/>
                    </a:lnTo>
                    <a:lnTo>
                      <a:pt x="58" y="309"/>
                    </a:lnTo>
                    <a:lnTo>
                      <a:pt x="66" y="295"/>
                    </a:lnTo>
                    <a:lnTo>
                      <a:pt x="72" y="284"/>
                    </a:lnTo>
                    <a:lnTo>
                      <a:pt x="81" y="275"/>
                    </a:lnTo>
                    <a:lnTo>
                      <a:pt x="87" y="273"/>
                    </a:lnTo>
                    <a:close/>
                  </a:path>
                </a:pathLst>
              </a:custGeom>
              <a:solidFill>
                <a:srgbClr val="F2F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7" name="Freeform 125">
                <a:extLst>
                  <a:ext uri="{FF2B5EF4-FFF2-40B4-BE49-F238E27FC236}">
                    <a16:creationId xmlns:a16="http://schemas.microsoft.com/office/drawing/2014/main" id="{81A1A74E-ABF2-744D-7E06-2569A37FBF36}"/>
                  </a:ext>
                </a:extLst>
              </p:cNvPr>
              <p:cNvSpPr>
                <a:spLocks/>
              </p:cNvSpPr>
              <p:nvPr/>
            </p:nvSpPr>
            <p:spPr bwMode="auto">
              <a:xfrm>
                <a:off x="1400" y="805"/>
                <a:ext cx="1151" cy="2775"/>
              </a:xfrm>
              <a:custGeom>
                <a:avLst/>
                <a:gdLst>
                  <a:gd name="T0" fmla="*/ 273 w 1151"/>
                  <a:gd name="T1" fmla="*/ 85 h 2775"/>
                  <a:gd name="T2" fmla="*/ 566 w 1151"/>
                  <a:gd name="T3" fmla="*/ 0 h 2775"/>
                  <a:gd name="T4" fmla="*/ 351 w 1151"/>
                  <a:gd name="T5" fmla="*/ 336 h 2775"/>
                  <a:gd name="T6" fmla="*/ 312 w 1151"/>
                  <a:gd name="T7" fmla="*/ 1051 h 2775"/>
                  <a:gd name="T8" fmla="*/ 448 w 1151"/>
                  <a:gd name="T9" fmla="*/ 1702 h 2775"/>
                  <a:gd name="T10" fmla="*/ 702 w 1151"/>
                  <a:gd name="T11" fmla="*/ 2249 h 2775"/>
                  <a:gd name="T12" fmla="*/ 937 w 1151"/>
                  <a:gd name="T13" fmla="*/ 2564 h 2775"/>
                  <a:gd name="T14" fmla="*/ 1151 w 1151"/>
                  <a:gd name="T15" fmla="*/ 2775 h 2775"/>
                  <a:gd name="T16" fmla="*/ 741 w 1151"/>
                  <a:gd name="T17" fmla="*/ 2564 h 2775"/>
                  <a:gd name="T18" fmla="*/ 409 w 1151"/>
                  <a:gd name="T19" fmla="*/ 2333 h 2775"/>
                  <a:gd name="T20" fmla="*/ 176 w 1151"/>
                  <a:gd name="T21" fmla="*/ 2018 h 2775"/>
                  <a:gd name="T22" fmla="*/ 40 w 1151"/>
                  <a:gd name="T23" fmla="*/ 1702 h 2775"/>
                  <a:gd name="T24" fmla="*/ 0 w 1151"/>
                  <a:gd name="T25" fmla="*/ 1136 h 2775"/>
                  <a:gd name="T26" fmla="*/ 40 w 1151"/>
                  <a:gd name="T27" fmla="*/ 756 h 2775"/>
                  <a:gd name="T28" fmla="*/ 116 w 1151"/>
                  <a:gd name="T29" fmla="*/ 358 h 2775"/>
                  <a:gd name="T30" fmla="*/ 273 w 1151"/>
                  <a:gd name="T31" fmla="*/ 85 h 27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1"/>
                  <a:gd name="T49" fmla="*/ 0 h 2775"/>
                  <a:gd name="T50" fmla="*/ 1151 w 1151"/>
                  <a:gd name="T51" fmla="*/ 2775 h 27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1" h="2775">
                    <a:moveTo>
                      <a:pt x="273" y="85"/>
                    </a:moveTo>
                    <a:lnTo>
                      <a:pt x="566" y="0"/>
                    </a:lnTo>
                    <a:lnTo>
                      <a:pt x="351" y="336"/>
                    </a:lnTo>
                    <a:lnTo>
                      <a:pt x="312" y="1051"/>
                    </a:lnTo>
                    <a:lnTo>
                      <a:pt x="448" y="1702"/>
                    </a:lnTo>
                    <a:lnTo>
                      <a:pt x="702" y="2249"/>
                    </a:lnTo>
                    <a:lnTo>
                      <a:pt x="937" y="2564"/>
                    </a:lnTo>
                    <a:lnTo>
                      <a:pt x="1151" y="2775"/>
                    </a:lnTo>
                    <a:lnTo>
                      <a:pt x="741" y="2564"/>
                    </a:lnTo>
                    <a:lnTo>
                      <a:pt x="409" y="2333"/>
                    </a:lnTo>
                    <a:lnTo>
                      <a:pt x="176" y="2018"/>
                    </a:lnTo>
                    <a:lnTo>
                      <a:pt x="40" y="1702"/>
                    </a:lnTo>
                    <a:lnTo>
                      <a:pt x="0" y="1136"/>
                    </a:lnTo>
                    <a:lnTo>
                      <a:pt x="40" y="756"/>
                    </a:lnTo>
                    <a:lnTo>
                      <a:pt x="116" y="358"/>
                    </a:lnTo>
                    <a:lnTo>
                      <a:pt x="273" y="85"/>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8" name="Freeform 126">
                <a:extLst>
                  <a:ext uri="{FF2B5EF4-FFF2-40B4-BE49-F238E27FC236}">
                    <a16:creationId xmlns:a16="http://schemas.microsoft.com/office/drawing/2014/main" id="{50033326-6CAE-ED47-1DF5-8A8C9471C66B}"/>
                  </a:ext>
                </a:extLst>
              </p:cNvPr>
              <p:cNvSpPr>
                <a:spLocks/>
              </p:cNvSpPr>
              <p:nvPr/>
            </p:nvSpPr>
            <p:spPr bwMode="auto">
              <a:xfrm>
                <a:off x="1400" y="805"/>
                <a:ext cx="1151" cy="2775"/>
              </a:xfrm>
              <a:custGeom>
                <a:avLst/>
                <a:gdLst>
                  <a:gd name="T0" fmla="*/ 273 w 1151"/>
                  <a:gd name="T1" fmla="*/ 85 h 2775"/>
                  <a:gd name="T2" fmla="*/ 566 w 1151"/>
                  <a:gd name="T3" fmla="*/ 0 h 2775"/>
                  <a:gd name="T4" fmla="*/ 351 w 1151"/>
                  <a:gd name="T5" fmla="*/ 336 h 2775"/>
                  <a:gd name="T6" fmla="*/ 312 w 1151"/>
                  <a:gd name="T7" fmla="*/ 1051 h 2775"/>
                  <a:gd name="T8" fmla="*/ 448 w 1151"/>
                  <a:gd name="T9" fmla="*/ 1702 h 2775"/>
                  <a:gd name="T10" fmla="*/ 702 w 1151"/>
                  <a:gd name="T11" fmla="*/ 2249 h 2775"/>
                  <a:gd name="T12" fmla="*/ 937 w 1151"/>
                  <a:gd name="T13" fmla="*/ 2564 h 2775"/>
                  <a:gd name="T14" fmla="*/ 1151 w 1151"/>
                  <a:gd name="T15" fmla="*/ 2775 h 2775"/>
                  <a:gd name="T16" fmla="*/ 741 w 1151"/>
                  <a:gd name="T17" fmla="*/ 2564 h 2775"/>
                  <a:gd name="T18" fmla="*/ 409 w 1151"/>
                  <a:gd name="T19" fmla="*/ 2333 h 2775"/>
                  <a:gd name="T20" fmla="*/ 176 w 1151"/>
                  <a:gd name="T21" fmla="*/ 2018 h 2775"/>
                  <a:gd name="T22" fmla="*/ 40 w 1151"/>
                  <a:gd name="T23" fmla="*/ 1702 h 2775"/>
                  <a:gd name="T24" fmla="*/ 0 w 1151"/>
                  <a:gd name="T25" fmla="*/ 1136 h 2775"/>
                  <a:gd name="T26" fmla="*/ 40 w 1151"/>
                  <a:gd name="T27" fmla="*/ 756 h 2775"/>
                  <a:gd name="T28" fmla="*/ 116 w 1151"/>
                  <a:gd name="T29" fmla="*/ 358 h 2775"/>
                  <a:gd name="T30" fmla="*/ 273 w 1151"/>
                  <a:gd name="T31" fmla="*/ 85 h 27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1"/>
                  <a:gd name="T49" fmla="*/ 0 h 2775"/>
                  <a:gd name="T50" fmla="*/ 1151 w 1151"/>
                  <a:gd name="T51" fmla="*/ 2775 h 27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1" h="2775">
                    <a:moveTo>
                      <a:pt x="273" y="85"/>
                    </a:moveTo>
                    <a:lnTo>
                      <a:pt x="566" y="0"/>
                    </a:lnTo>
                    <a:lnTo>
                      <a:pt x="351" y="336"/>
                    </a:lnTo>
                    <a:lnTo>
                      <a:pt x="312" y="1051"/>
                    </a:lnTo>
                    <a:lnTo>
                      <a:pt x="448" y="1702"/>
                    </a:lnTo>
                    <a:lnTo>
                      <a:pt x="702" y="2249"/>
                    </a:lnTo>
                    <a:lnTo>
                      <a:pt x="937" y="2564"/>
                    </a:lnTo>
                    <a:lnTo>
                      <a:pt x="1151" y="2775"/>
                    </a:lnTo>
                    <a:lnTo>
                      <a:pt x="741" y="2564"/>
                    </a:lnTo>
                    <a:lnTo>
                      <a:pt x="409" y="2333"/>
                    </a:lnTo>
                    <a:lnTo>
                      <a:pt x="176" y="2018"/>
                    </a:lnTo>
                    <a:lnTo>
                      <a:pt x="40" y="1702"/>
                    </a:lnTo>
                    <a:lnTo>
                      <a:pt x="0" y="1136"/>
                    </a:lnTo>
                    <a:lnTo>
                      <a:pt x="40" y="756"/>
                    </a:lnTo>
                    <a:lnTo>
                      <a:pt x="116" y="358"/>
                    </a:lnTo>
                    <a:lnTo>
                      <a:pt x="27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9" name="Freeform 127">
                <a:extLst>
                  <a:ext uri="{FF2B5EF4-FFF2-40B4-BE49-F238E27FC236}">
                    <a16:creationId xmlns:a16="http://schemas.microsoft.com/office/drawing/2014/main" id="{61D159E3-B3F8-1156-747F-3F536E29FFE2}"/>
                  </a:ext>
                </a:extLst>
              </p:cNvPr>
              <p:cNvSpPr>
                <a:spLocks noEditPoints="1"/>
              </p:cNvSpPr>
              <p:nvPr/>
            </p:nvSpPr>
            <p:spPr bwMode="auto">
              <a:xfrm>
                <a:off x="1481" y="1112"/>
                <a:ext cx="1062" cy="2459"/>
              </a:xfrm>
              <a:custGeom>
                <a:avLst/>
                <a:gdLst>
                  <a:gd name="T0" fmla="*/ 64 w 1062"/>
                  <a:gd name="T1" fmla="*/ 0 h 2459"/>
                  <a:gd name="T2" fmla="*/ 56 w 1062"/>
                  <a:gd name="T3" fmla="*/ 29 h 2459"/>
                  <a:gd name="T4" fmla="*/ 47 w 1062"/>
                  <a:gd name="T5" fmla="*/ 58 h 2459"/>
                  <a:gd name="T6" fmla="*/ 39 w 1062"/>
                  <a:gd name="T7" fmla="*/ 87 h 2459"/>
                  <a:gd name="T8" fmla="*/ 31 w 1062"/>
                  <a:gd name="T9" fmla="*/ 118 h 2459"/>
                  <a:gd name="T10" fmla="*/ 23 w 1062"/>
                  <a:gd name="T11" fmla="*/ 147 h 2459"/>
                  <a:gd name="T12" fmla="*/ 14 w 1062"/>
                  <a:gd name="T13" fmla="*/ 175 h 2459"/>
                  <a:gd name="T14" fmla="*/ 8 w 1062"/>
                  <a:gd name="T15" fmla="*/ 207 h 2459"/>
                  <a:gd name="T16" fmla="*/ 0 w 1062"/>
                  <a:gd name="T17" fmla="*/ 235 h 2459"/>
                  <a:gd name="T18" fmla="*/ 35 w 1062"/>
                  <a:gd name="T19" fmla="*/ 51 h 2459"/>
                  <a:gd name="T20" fmla="*/ 64 w 1062"/>
                  <a:gd name="T21" fmla="*/ 0 h 2459"/>
                  <a:gd name="T22" fmla="*/ 934 w 1062"/>
                  <a:gd name="T23" fmla="*/ 2397 h 2459"/>
                  <a:gd name="T24" fmla="*/ 945 w 1062"/>
                  <a:gd name="T25" fmla="*/ 2401 h 2459"/>
                  <a:gd name="T26" fmla="*/ 955 w 1062"/>
                  <a:gd name="T27" fmla="*/ 2406 h 2459"/>
                  <a:gd name="T28" fmla="*/ 965 w 1062"/>
                  <a:gd name="T29" fmla="*/ 2410 h 2459"/>
                  <a:gd name="T30" fmla="*/ 975 w 1062"/>
                  <a:gd name="T31" fmla="*/ 2415 h 2459"/>
                  <a:gd name="T32" fmla="*/ 986 w 1062"/>
                  <a:gd name="T33" fmla="*/ 2417 h 2459"/>
                  <a:gd name="T34" fmla="*/ 996 w 1062"/>
                  <a:gd name="T35" fmla="*/ 2421 h 2459"/>
                  <a:gd name="T36" fmla="*/ 1006 w 1062"/>
                  <a:gd name="T37" fmla="*/ 2426 h 2459"/>
                  <a:gd name="T38" fmla="*/ 1017 w 1062"/>
                  <a:gd name="T39" fmla="*/ 2428 h 2459"/>
                  <a:gd name="T40" fmla="*/ 1050 w 1062"/>
                  <a:gd name="T41" fmla="*/ 2448 h 2459"/>
                  <a:gd name="T42" fmla="*/ 1062 w 1062"/>
                  <a:gd name="T43" fmla="*/ 2459 h 2459"/>
                  <a:gd name="T44" fmla="*/ 1060 w 1062"/>
                  <a:gd name="T45" fmla="*/ 2459 h 2459"/>
                  <a:gd name="T46" fmla="*/ 1060 w 1062"/>
                  <a:gd name="T47" fmla="*/ 2459 h 2459"/>
                  <a:gd name="T48" fmla="*/ 1060 w 1062"/>
                  <a:gd name="T49" fmla="*/ 2459 h 2459"/>
                  <a:gd name="T50" fmla="*/ 1058 w 1062"/>
                  <a:gd name="T51" fmla="*/ 2459 h 2459"/>
                  <a:gd name="T52" fmla="*/ 1058 w 1062"/>
                  <a:gd name="T53" fmla="*/ 2459 h 2459"/>
                  <a:gd name="T54" fmla="*/ 1058 w 1062"/>
                  <a:gd name="T55" fmla="*/ 2459 h 2459"/>
                  <a:gd name="T56" fmla="*/ 1056 w 1062"/>
                  <a:gd name="T57" fmla="*/ 2459 h 2459"/>
                  <a:gd name="T58" fmla="*/ 1056 w 1062"/>
                  <a:gd name="T59" fmla="*/ 2459 h 2459"/>
                  <a:gd name="T60" fmla="*/ 934 w 1062"/>
                  <a:gd name="T61" fmla="*/ 2397 h 24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2"/>
                  <a:gd name="T94" fmla="*/ 0 h 2459"/>
                  <a:gd name="T95" fmla="*/ 1062 w 1062"/>
                  <a:gd name="T96" fmla="*/ 2459 h 24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2" h="2459">
                    <a:moveTo>
                      <a:pt x="64" y="0"/>
                    </a:moveTo>
                    <a:lnTo>
                      <a:pt x="56" y="29"/>
                    </a:lnTo>
                    <a:lnTo>
                      <a:pt x="47" y="58"/>
                    </a:lnTo>
                    <a:lnTo>
                      <a:pt x="39" y="87"/>
                    </a:lnTo>
                    <a:lnTo>
                      <a:pt x="31" y="118"/>
                    </a:lnTo>
                    <a:lnTo>
                      <a:pt x="23" y="147"/>
                    </a:lnTo>
                    <a:lnTo>
                      <a:pt x="14" y="175"/>
                    </a:lnTo>
                    <a:lnTo>
                      <a:pt x="8" y="207"/>
                    </a:lnTo>
                    <a:lnTo>
                      <a:pt x="0" y="235"/>
                    </a:lnTo>
                    <a:lnTo>
                      <a:pt x="35" y="51"/>
                    </a:lnTo>
                    <a:lnTo>
                      <a:pt x="64" y="0"/>
                    </a:lnTo>
                    <a:close/>
                    <a:moveTo>
                      <a:pt x="934" y="2397"/>
                    </a:moveTo>
                    <a:lnTo>
                      <a:pt x="945" y="2401"/>
                    </a:lnTo>
                    <a:lnTo>
                      <a:pt x="955" y="2406"/>
                    </a:lnTo>
                    <a:lnTo>
                      <a:pt x="965" y="2410"/>
                    </a:lnTo>
                    <a:lnTo>
                      <a:pt x="975" y="2415"/>
                    </a:lnTo>
                    <a:lnTo>
                      <a:pt x="986" y="2417"/>
                    </a:lnTo>
                    <a:lnTo>
                      <a:pt x="996" y="2421"/>
                    </a:lnTo>
                    <a:lnTo>
                      <a:pt x="1006" y="2426"/>
                    </a:lnTo>
                    <a:lnTo>
                      <a:pt x="1017" y="2428"/>
                    </a:lnTo>
                    <a:lnTo>
                      <a:pt x="1050" y="2448"/>
                    </a:lnTo>
                    <a:lnTo>
                      <a:pt x="1062" y="2459"/>
                    </a:lnTo>
                    <a:lnTo>
                      <a:pt x="1060" y="2459"/>
                    </a:lnTo>
                    <a:lnTo>
                      <a:pt x="1058" y="2459"/>
                    </a:lnTo>
                    <a:lnTo>
                      <a:pt x="1056" y="2459"/>
                    </a:lnTo>
                    <a:lnTo>
                      <a:pt x="934" y="2397"/>
                    </a:lnTo>
                    <a:close/>
                  </a:path>
                </a:pathLst>
              </a:custGeom>
              <a:solidFill>
                <a:srgbClr val="BF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0" name="Freeform 128">
                <a:extLst>
                  <a:ext uri="{FF2B5EF4-FFF2-40B4-BE49-F238E27FC236}">
                    <a16:creationId xmlns:a16="http://schemas.microsoft.com/office/drawing/2014/main" id="{2BEA0472-40D2-B60E-32D6-EA1E1A14093C}"/>
                  </a:ext>
                </a:extLst>
              </p:cNvPr>
              <p:cNvSpPr>
                <a:spLocks/>
              </p:cNvSpPr>
              <p:nvPr/>
            </p:nvSpPr>
            <p:spPr bwMode="auto">
              <a:xfrm>
                <a:off x="2397" y="3447"/>
                <a:ext cx="57" cy="38"/>
              </a:xfrm>
              <a:custGeom>
                <a:avLst/>
                <a:gdLst>
                  <a:gd name="T0" fmla="*/ 0 w 57"/>
                  <a:gd name="T1" fmla="*/ 11 h 38"/>
                  <a:gd name="T2" fmla="*/ 16 w 57"/>
                  <a:gd name="T3" fmla="*/ 2 h 38"/>
                  <a:gd name="T4" fmla="*/ 20 w 57"/>
                  <a:gd name="T5" fmla="*/ 0 h 38"/>
                  <a:gd name="T6" fmla="*/ 57 w 57"/>
                  <a:gd name="T7" fmla="*/ 38 h 38"/>
                  <a:gd name="T8" fmla="*/ 53 w 57"/>
                  <a:gd name="T9" fmla="*/ 38 h 38"/>
                  <a:gd name="T10" fmla="*/ 49 w 57"/>
                  <a:gd name="T11" fmla="*/ 35 h 38"/>
                  <a:gd name="T12" fmla="*/ 45 w 57"/>
                  <a:gd name="T13" fmla="*/ 35 h 38"/>
                  <a:gd name="T14" fmla="*/ 39 w 57"/>
                  <a:gd name="T15" fmla="*/ 33 h 38"/>
                  <a:gd name="T16" fmla="*/ 35 w 57"/>
                  <a:gd name="T17" fmla="*/ 33 h 38"/>
                  <a:gd name="T18" fmla="*/ 31 w 57"/>
                  <a:gd name="T19" fmla="*/ 31 h 38"/>
                  <a:gd name="T20" fmla="*/ 26 w 57"/>
                  <a:gd name="T21" fmla="*/ 31 h 38"/>
                  <a:gd name="T22" fmla="*/ 22 w 57"/>
                  <a:gd name="T23" fmla="*/ 29 h 38"/>
                  <a:gd name="T24" fmla="*/ 20 w 57"/>
                  <a:gd name="T25" fmla="*/ 26 h 38"/>
                  <a:gd name="T26" fmla="*/ 16 w 57"/>
                  <a:gd name="T27" fmla="*/ 24 h 38"/>
                  <a:gd name="T28" fmla="*/ 14 w 57"/>
                  <a:gd name="T29" fmla="*/ 22 h 38"/>
                  <a:gd name="T30" fmla="*/ 10 w 57"/>
                  <a:gd name="T31" fmla="*/ 20 h 38"/>
                  <a:gd name="T32" fmla="*/ 8 w 57"/>
                  <a:gd name="T33" fmla="*/ 18 h 38"/>
                  <a:gd name="T34" fmla="*/ 6 w 57"/>
                  <a:gd name="T35" fmla="*/ 15 h 38"/>
                  <a:gd name="T36" fmla="*/ 2 w 57"/>
                  <a:gd name="T37" fmla="*/ 13 h 38"/>
                  <a:gd name="T38" fmla="*/ 0 w 57"/>
                  <a:gd name="T39" fmla="*/ 11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38"/>
                  <a:gd name="T62" fmla="*/ 57 w 57"/>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38">
                    <a:moveTo>
                      <a:pt x="0" y="11"/>
                    </a:moveTo>
                    <a:lnTo>
                      <a:pt x="16" y="2"/>
                    </a:lnTo>
                    <a:lnTo>
                      <a:pt x="20" y="0"/>
                    </a:lnTo>
                    <a:lnTo>
                      <a:pt x="57" y="38"/>
                    </a:lnTo>
                    <a:lnTo>
                      <a:pt x="53" y="38"/>
                    </a:lnTo>
                    <a:lnTo>
                      <a:pt x="49" y="35"/>
                    </a:lnTo>
                    <a:lnTo>
                      <a:pt x="45" y="35"/>
                    </a:lnTo>
                    <a:lnTo>
                      <a:pt x="39" y="33"/>
                    </a:lnTo>
                    <a:lnTo>
                      <a:pt x="35" y="33"/>
                    </a:lnTo>
                    <a:lnTo>
                      <a:pt x="31" y="31"/>
                    </a:lnTo>
                    <a:lnTo>
                      <a:pt x="26" y="31"/>
                    </a:lnTo>
                    <a:lnTo>
                      <a:pt x="22" y="29"/>
                    </a:lnTo>
                    <a:lnTo>
                      <a:pt x="20" y="26"/>
                    </a:lnTo>
                    <a:lnTo>
                      <a:pt x="16" y="24"/>
                    </a:lnTo>
                    <a:lnTo>
                      <a:pt x="14" y="22"/>
                    </a:lnTo>
                    <a:lnTo>
                      <a:pt x="10" y="20"/>
                    </a:lnTo>
                    <a:lnTo>
                      <a:pt x="8" y="18"/>
                    </a:lnTo>
                    <a:lnTo>
                      <a:pt x="6" y="15"/>
                    </a:lnTo>
                    <a:lnTo>
                      <a:pt x="2" y="13"/>
                    </a:lnTo>
                    <a:lnTo>
                      <a:pt x="0" y="11"/>
                    </a:lnTo>
                    <a:close/>
                  </a:path>
                </a:pathLst>
              </a:custGeom>
              <a:solidFill>
                <a:srgbClr val="EB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1" name="Freeform 129">
                <a:extLst>
                  <a:ext uri="{FF2B5EF4-FFF2-40B4-BE49-F238E27FC236}">
                    <a16:creationId xmlns:a16="http://schemas.microsoft.com/office/drawing/2014/main" id="{4719BD62-478B-3573-1A1B-3B6BA9717DFA}"/>
                  </a:ext>
                </a:extLst>
              </p:cNvPr>
              <p:cNvSpPr>
                <a:spLocks/>
              </p:cNvSpPr>
              <p:nvPr/>
            </p:nvSpPr>
            <p:spPr bwMode="auto">
              <a:xfrm>
                <a:off x="2203" y="3331"/>
                <a:ext cx="214" cy="127"/>
              </a:xfrm>
              <a:custGeom>
                <a:avLst/>
                <a:gdLst>
                  <a:gd name="T0" fmla="*/ 194 w 214"/>
                  <a:gd name="T1" fmla="*/ 127 h 127"/>
                  <a:gd name="T2" fmla="*/ 210 w 214"/>
                  <a:gd name="T3" fmla="*/ 118 h 127"/>
                  <a:gd name="T4" fmla="*/ 214 w 214"/>
                  <a:gd name="T5" fmla="*/ 116 h 127"/>
                  <a:gd name="T6" fmla="*/ 134 w 214"/>
                  <a:gd name="T7" fmla="*/ 38 h 127"/>
                  <a:gd name="T8" fmla="*/ 105 w 214"/>
                  <a:gd name="T9" fmla="*/ 0 h 127"/>
                  <a:gd name="T10" fmla="*/ 91 w 214"/>
                  <a:gd name="T11" fmla="*/ 7 h 127"/>
                  <a:gd name="T12" fmla="*/ 33 w 214"/>
                  <a:gd name="T13" fmla="*/ 31 h 127"/>
                  <a:gd name="T14" fmla="*/ 0 w 214"/>
                  <a:gd name="T15" fmla="*/ 45 h 127"/>
                  <a:gd name="T16" fmla="*/ 8 w 214"/>
                  <a:gd name="T17" fmla="*/ 51 h 127"/>
                  <a:gd name="T18" fmla="*/ 18 w 214"/>
                  <a:gd name="T19" fmla="*/ 58 h 127"/>
                  <a:gd name="T20" fmla="*/ 29 w 214"/>
                  <a:gd name="T21" fmla="*/ 67 h 127"/>
                  <a:gd name="T22" fmla="*/ 39 w 214"/>
                  <a:gd name="T23" fmla="*/ 74 h 127"/>
                  <a:gd name="T24" fmla="*/ 49 w 214"/>
                  <a:gd name="T25" fmla="*/ 78 h 127"/>
                  <a:gd name="T26" fmla="*/ 60 w 214"/>
                  <a:gd name="T27" fmla="*/ 83 h 127"/>
                  <a:gd name="T28" fmla="*/ 72 w 214"/>
                  <a:gd name="T29" fmla="*/ 85 h 127"/>
                  <a:gd name="T30" fmla="*/ 86 w 214"/>
                  <a:gd name="T31" fmla="*/ 83 h 127"/>
                  <a:gd name="T32" fmla="*/ 99 w 214"/>
                  <a:gd name="T33" fmla="*/ 89 h 127"/>
                  <a:gd name="T34" fmla="*/ 111 w 214"/>
                  <a:gd name="T35" fmla="*/ 96 h 127"/>
                  <a:gd name="T36" fmla="*/ 126 w 214"/>
                  <a:gd name="T37" fmla="*/ 103 h 127"/>
                  <a:gd name="T38" fmla="*/ 138 w 214"/>
                  <a:gd name="T39" fmla="*/ 107 h 127"/>
                  <a:gd name="T40" fmla="*/ 152 w 214"/>
                  <a:gd name="T41" fmla="*/ 111 h 127"/>
                  <a:gd name="T42" fmla="*/ 167 w 214"/>
                  <a:gd name="T43" fmla="*/ 116 h 127"/>
                  <a:gd name="T44" fmla="*/ 179 w 214"/>
                  <a:gd name="T45" fmla="*/ 120 h 127"/>
                  <a:gd name="T46" fmla="*/ 194 w 214"/>
                  <a:gd name="T47" fmla="*/ 127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4"/>
                  <a:gd name="T73" fmla="*/ 0 h 127"/>
                  <a:gd name="T74" fmla="*/ 214 w 214"/>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4" h="127">
                    <a:moveTo>
                      <a:pt x="194" y="127"/>
                    </a:moveTo>
                    <a:lnTo>
                      <a:pt x="210" y="118"/>
                    </a:lnTo>
                    <a:lnTo>
                      <a:pt x="214" y="116"/>
                    </a:lnTo>
                    <a:lnTo>
                      <a:pt x="134" y="38"/>
                    </a:lnTo>
                    <a:lnTo>
                      <a:pt x="105" y="0"/>
                    </a:lnTo>
                    <a:lnTo>
                      <a:pt x="91" y="7"/>
                    </a:lnTo>
                    <a:lnTo>
                      <a:pt x="33" y="31"/>
                    </a:lnTo>
                    <a:lnTo>
                      <a:pt x="0" y="45"/>
                    </a:lnTo>
                    <a:lnTo>
                      <a:pt x="8" y="51"/>
                    </a:lnTo>
                    <a:lnTo>
                      <a:pt x="18" y="58"/>
                    </a:lnTo>
                    <a:lnTo>
                      <a:pt x="29" y="67"/>
                    </a:lnTo>
                    <a:lnTo>
                      <a:pt x="39" y="74"/>
                    </a:lnTo>
                    <a:lnTo>
                      <a:pt x="49" y="78"/>
                    </a:lnTo>
                    <a:lnTo>
                      <a:pt x="60" y="83"/>
                    </a:lnTo>
                    <a:lnTo>
                      <a:pt x="72" y="85"/>
                    </a:lnTo>
                    <a:lnTo>
                      <a:pt x="86" y="83"/>
                    </a:lnTo>
                    <a:lnTo>
                      <a:pt x="99" y="89"/>
                    </a:lnTo>
                    <a:lnTo>
                      <a:pt x="111" y="96"/>
                    </a:lnTo>
                    <a:lnTo>
                      <a:pt x="126" y="103"/>
                    </a:lnTo>
                    <a:lnTo>
                      <a:pt x="138" y="107"/>
                    </a:lnTo>
                    <a:lnTo>
                      <a:pt x="152" y="111"/>
                    </a:lnTo>
                    <a:lnTo>
                      <a:pt x="167" y="116"/>
                    </a:lnTo>
                    <a:lnTo>
                      <a:pt x="179" y="120"/>
                    </a:lnTo>
                    <a:lnTo>
                      <a:pt x="194" y="127"/>
                    </a:lnTo>
                    <a:close/>
                  </a:path>
                </a:pathLst>
              </a:custGeom>
              <a:solidFill>
                <a:srgbClr val="EAEA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2" name="Freeform 130">
                <a:extLst>
                  <a:ext uri="{FF2B5EF4-FFF2-40B4-BE49-F238E27FC236}">
                    <a16:creationId xmlns:a16="http://schemas.microsoft.com/office/drawing/2014/main" id="{3A435A93-8C0A-1011-E8AB-B74815C37FCE}"/>
                  </a:ext>
                </a:extLst>
              </p:cNvPr>
              <p:cNvSpPr>
                <a:spLocks noEditPoints="1"/>
              </p:cNvSpPr>
              <p:nvPr/>
            </p:nvSpPr>
            <p:spPr bwMode="auto">
              <a:xfrm>
                <a:off x="1908" y="814"/>
                <a:ext cx="400" cy="2562"/>
              </a:xfrm>
              <a:custGeom>
                <a:avLst/>
                <a:gdLst>
                  <a:gd name="T0" fmla="*/ 328 w 400"/>
                  <a:gd name="T1" fmla="*/ 2548 h 2562"/>
                  <a:gd name="T2" fmla="*/ 400 w 400"/>
                  <a:gd name="T3" fmla="*/ 2517 h 2562"/>
                  <a:gd name="T4" fmla="*/ 278 w 400"/>
                  <a:gd name="T5" fmla="*/ 2404 h 2562"/>
                  <a:gd name="T6" fmla="*/ 169 w 400"/>
                  <a:gd name="T7" fmla="*/ 2440 h 2562"/>
                  <a:gd name="T8" fmla="*/ 107 w 400"/>
                  <a:gd name="T9" fmla="*/ 2455 h 2562"/>
                  <a:gd name="T10" fmla="*/ 119 w 400"/>
                  <a:gd name="T11" fmla="*/ 2466 h 2562"/>
                  <a:gd name="T12" fmla="*/ 132 w 400"/>
                  <a:gd name="T13" fmla="*/ 2477 h 2562"/>
                  <a:gd name="T14" fmla="*/ 144 w 400"/>
                  <a:gd name="T15" fmla="*/ 2491 h 2562"/>
                  <a:gd name="T16" fmla="*/ 157 w 400"/>
                  <a:gd name="T17" fmla="*/ 2502 h 2562"/>
                  <a:gd name="T18" fmla="*/ 161 w 400"/>
                  <a:gd name="T19" fmla="*/ 2502 h 2562"/>
                  <a:gd name="T20" fmla="*/ 169 w 400"/>
                  <a:gd name="T21" fmla="*/ 2502 h 2562"/>
                  <a:gd name="T22" fmla="*/ 175 w 400"/>
                  <a:gd name="T23" fmla="*/ 2506 h 2562"/>
                  <a:gd name="T24" fmla="*/ 181 w 400"/>
                  <a:gd name="T25" fmla="*/ 2511 h 2562"/>
                  <a:gd name="T26" fmla="*/ 192 w 400"/>
                  <a:gd name="T27" fmla="*/ 2513 h 2562"/>
                  <a:gd name="T28" fmla="*/ 206 w 400"/>
                  <a:gd name="T29" fmla="*/ 2513 h 2562"/>
                  <a:gd name="T30" fmla="*/ 223 w 400"/>
                  <a:gd name="T31" fmla="*/ 2522 h 2562"/>
                  <a:gd name="T32" fmla="*/ 243 w 400"/>
                  <a:gd name="T33" fmla="*/ 2537 h 2562"/>
                  <a:gd name="T34" fmla="*/ 266 w 400"/>
                  <a:gd name="T35" fmla="*/ 2551 h 2562"/>
                  <a:gd name="T36" fmla="*/ 280 w 400"/>
                  <a:gd name="T37" fmla="*/ 2553 h 2562"/>
                  <a:gd name="T38" fmla="*/ 284 w 400"/>
                  <a:gd name="T39" fmla="*/ 2555 h 2562"/>
                  <a:gd name="T40" fmla="*/ 289 w 400"/>
                  <a:gd name="T41" fmla="*/ 2557 h 2562"/>
                  <a:gd name="T42" fmla="*/ 293 w 400"/>
                  <a:gd name="T43" fmla="*/ 2560 h 2562"/>
                  <a:gd name="T44" fmla="*/ 43 w 400"/>
                  <a:gd name="T45" fmla="*/ 14 h 2562"/>
                  <a:gd name="T46" fmla="*/ 0 w 400"/>
                  <a:gd name="T47" fmla="*/ 7 h 2562"/>
                  <a:gd name="T48" fmla="*/ 6 w 400"/>
                  <a:gd name="T49" fmla="*/ 7 h 2562"/>
                  <a:gd name="T50" fmla="*/ 10 w 400"/>
                  <a:gd name="T51" fmla="*/ 7 h 2562"/>
                  <a:gd name="T52" fmla="*/ 14 w 400"/>
                  <a:gd name="T53" fmla="*/ 7 h 2562"/>
                  <a:gd name="T54" fmla="*/ 18 w 400"/>
                  <a:gd name="T55" fmla="*/ 7 h 2562"/>
                  <a:gd name="T56" fmla="*/ 23 w 400"/>
                  <a:gd name="T57" fmla="*/ 7 h 2562"/>
                  <a:gd name="T58" fmla="*/ 31 w 400"/>
                  <a:gd name="T59" fmla="*/ 5 h 2562"/>
                  <a:gd name="T60" fmla="*/ 39 w 400"/>
                  <a:gd name="T61" fmla="*/ 2 h 2562"/>
                  <a:gd name="T62" fmla="*/ 47 w 400"/>
                  <a:gd name="T63" fmla="*/ 0 h 2562"/>
                  <a:gd name="T64" fmla="*/ 43 w 400"/>
                  <a:gd name="T65" fmla="*/ 14 h 25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2562"/>
                  <a:gd name="T101" fmla="*/ 400 w 400"/>
                  <a:gd name="T102" fmla="*/ 2562 h 25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2562">
                    <a:moveTo>
                      <a:pt x="295" y="2562"/>
                    </a:moveTo>
                    <a:lnTo>
                      <a:pt x="328" y="2548"/>
                    </a:lnTo>
                    <a:lnTo>
                      <a:pt x="386" y="2524"/>
                    </a:lnTo>
                    <a:lnTo>
                      <a:pt x="400" y="2517"/>
                    </a:lnTo>
                    <a:lnTo>
                      <a:pt x="307" y="2391"/>
                    </a:lnTo>
                    <a:lnTo>
                      <a:pt x="278" y="2404"/>
                    </a:lnTo>
                    <a:lnTo>
                      <a:pt x="225" y="2422"/>
                    </a:lnTo>
                    <a:lnTo>
                      <a:pt x="169" y="2440"/>
                    </a:lnTo>
                    <a:lnTo>
                      <a:pt x="115" y="2453"/>
                    </a:lnTo>
                    <a:lnTo>
                      <a:pt x="107" y="2455"/>
                    </a:lnTo>
                    <a:lnTo>
                      <a:pt x="113" y="2460"/>
                    </a:lnTo>
                    <a:lnTo>
                      <a:pt x="119" y="2466"/>
                    </a:lnTo>
                    <a:lnTo>
                      <a:pt x="126" y="2473"/>
                    </a:lnTo>
                    <a:lnTo>
                      <a:pt x="132" y="2477"/>
                    </a:lnTo>
                    <a:lnTo>
                      <a:pt x="138" y="2484"/>
                    </a:lnTo>
                    <a:lnTo>
                      <a:pt x="144" y="2491"/>
                    </a:lnTo>
                    <a:lnTo>
                      <a:pt x="150" y="2495"/>
                    </a:lnTo>
                    <a:lnTo>
                      <a:pt x="157" y="2502"/>
                    </a:lnTo>
                    <a:lnTo>
                      <a:pt x="161" y="2502"/>
                    </a:lnTo>
                    <a:lnTo>
                      <a:pt x="165" y="2502"/>
                    </a:lnTo>
                    <a:lnTo>
                      <a:pt x="169" y="2502"/>
                    </a:lnTo>
                    <a:lnTo>
                      <a:pt x="173" y="2504"/>
                    </a:lnTo>
                    <a:lnTo>
                      <a:pt x="175" y="2506"/>
                    </a:lnTo>
                    <a:lnTo>
                      <a:pt x="179" y="2508"/>
                    </a:lnTo>
                    <a:lnTo>
                      <a:pt x="181" y="2511"/>
                    </a:lnTo>
                    <a:lnTo>
                      <a:pt x="185" y="2515"/>
                    </a:lnTo>
                    <a:lnTo>
                      <a:pt x="192" y="2513"/>
                    </a:lnTo>
                    <a:lnTo>
                      <a:pt x="200" y="2513"/>
                    </a:lnTo>
                    <a:lnTo>
                      <a:pt x="206" y="2513"/>
                    </a:lnTo>
                    <a:lnTo>
                      <a:pt x="212" y="2515"/>
                    </a:lnTo>
                    <a:lnTo>
                      <a:pt x="223" y="2522"/>
                    </a:lnTo>
                    <a:lnTo>
                      <a:pt x="233" y="2528"/>
                    </a:lnTo>
                    <a:lnTo>
                      <a:pt x="243" y="2537"/>
                    </a:lnTo>
                    <a:lnTo>
                      <a:pt x="256" y="2546"/>
                    </a:lnTo>
                    <a:lnTo>
                      <a:pt x="266" y="2551"/>
                    </a:lnTo>
                    <a:lnTo>
                      <a:pt x="278" y="2553"/>
                    </a:lnTo>
                    <a:lnTo>
                      <a:pt x="280" y="2553"/>
                    </a:lnTo>
                    <a:lnTo>
                      <a:pt x="282" y="2555"/>
                    </a:lnTo>
                    <a:lnTo>
                      <a:pt x="284" y="2555"/>
                    </a:lnTo>
                    <a:lnTo>
                      <a:pt x="287" y="2557"/>
                    </a:lnTo>
                    <a:lnTo>
                      <a:pt x="289" y="2557"/>
                    </a:lnTo>
                    <a:lnTo>
                      <a:pt x="291" y="2560"/>
                    </a:lnTo>
                    <a:lnTo>
                      <a:pt x="293" y="2560"/>
                    </a:lnTo>
                    <a:lnTo>
                      <a:pt x="295" y="2562"/>
                    </a:lnTo>
                    <a:close/>
                    <a:moveTo>
                      <a:pt x="43" y="14"/>
                    </a:moveTo>
                    <a:lnTo>
                      <a:pt x="0" y="7"/>
                    </a:lnTo>
                    <a:lnTo>
                      <a:pt x="4" y="7"/>
                    </a:lnTo>
                    <a:lnTo>
                      <a:pt x="6" y="7"/>
                    </a:lnTo>
                    <a:lnTo>
                      <a:pt x="8" y="7"/>
                    </a:lnTo>
                    <a:lnTo>
                      <a:pt x="10" y="7"/>
                    </a:lnTo>
                    <a:lnTo>
                      <a:pt x="12" y="7"/>
                    </a:lnTo>
                    <a:lnTo>
                      <a:pt x="14" y="7"/>
                    </a:lnTo>
                    <a:lnTo>
                      <a:pt x="16" y="7"/>
                    </a:lnTo>
                    <a:lnTo>
                      <a:pt x="18" y="7"/>
                    </a:lnTo>
                    <a:lnTo>
                      <a:pt x="20" y="7"/>
                    </a:lnTo>
                    <a:lnTo>
                      <a:pt x="23" y="7"/>
                    </a:lnTo>
                    <a:lnTo>
                      <a:pt x="27" y="5"/>
                    </a:lnTo>
                    <a:lnTo>
                      <a:pt x="31" y="5"/>
                    </a:lnTo>
                    <a:lnTo>
                      <a:pt x="35" y="2"/>
                    </a:lnTo>
                    <a:lnTo>
                      <a:pt x="39" y="2"/>
                    </a:lnTo>
                    <a:lnTo>
                      <a:pt x="43" y="2"/>
                    </a:lnTo>
                    <a:lnTo>
                      <a:pt x="47" y="0"/>
                    </a:lnTo>
                    <a:lnTo>
                      <a:pt x="51" y="0"/>
                    </a:lnTo>
                    <a:lnTo>
                      <a:pt x="43" y="1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3" name="Freeform 131">
                <a:extLst>
                  <a:ext uri="{FF2B5EF4-FFF2-40B4-BE49-F238E27FC236}">
                    <a16:creationId xmlns:a16="http://schemas.microsoft.com/office/drawing/2014/main" id="{CD6C281D-7E8C-F5E4-BCDA-21DCB60DED6A}"/>
                  </a:ext>
                </a:extLst>
              </p:cNvPr>
              <p:cNvSpPr>
                <a:spLocks noEditPoints="1"/>
              </p:cNvSpPr>
              <p:nvPr/>
            </p:nvSpPr>
            <p:spPr bwMode="auto">
              <a:xfrm>
                <a:off x="1631" y="821"/>
                <a:ext cx="584" cy="2448"/>
              </a:xfrm>
              <a:custGeom>
                <a:avLst/>
                <a:gdLst>
                  <a:gd name="T0" fmla="*/ 320 w 584"/>
                  <a:gd name="T1" fmla="*/ 7 h 2448"/>
                  <a:gd name="T2" fmla="*/ 277 w 584"/>
                  <a:gd name="T3" fmla="*/ 0 h 2448"/>
                  <a:gd name="T4" fmla="*/ 277 w 584"/>
                  <a:gd name="T5" fmla="*/ 0 h 2448"/>
                  <a:gd name="T6" fmla="*/ 56 w 584"/>
                  <a:gd name="T7" fmla="*/ 64 h 2448"/>
                  <a:gd name="T8" fmla="*/ 46 w 584"/>
                  <a:gd name="T9" fmla="*/ 73 h 2448"/>
                  <a:gd name="T10" fmla="*/ 36 w 584"/>
                  <a:gd name="T11" fmla="*/ 84 h 2448"/>
                  <a:gd name="T12" fmla="*/ 29 w 584"/>
                  <a:gd name="T13" fmla="*/ 95 h 2448"/>
                  <a:gd name="T14" fmla="*/ 21 w 584"/>
                  <a:gd name="T15" fmla="*/ 109 h 2448"/>
                  <a:gd name="T16" fmla="*/ 15 w 584"/>
                  <a:gd name="T17" fmla="*/ 122 h 2448"/>
                  <a:gd name="T18" fmla="*/ 11 w 584"/>
                  <a:gd name="T19" fmla="*/ 135 h 2448"/>
                  <a:gd name="T20" fmla="*/ 7 w 584"/>
                  <a:gd name="T21" fmla="*/ 149 h 2448"/>
                  <a:gd name="T22" fmla="*/ 0 w 584"/>
                  <a:gd name="T23" fmla="*/ 162 h 2448"/>
                  <a:gd name="T24" fmla="*/ 7 w 584"/>
                  <a:gd name="T25" fmla="*/ 162 h 2448"/>
                  <a:gd name="T26" fmla="*/ 56 w 584"/>
                  <a:gd name="T27" fmla="*/ 155 h 2448"/>
                  <a:gd name="T28" fmla="*/ 108 w 584"/>
                  <a:gd name="T29" fmla="*/ 151 h 2448"/>
                  <a:gd name="T30" fmla="*/ 159 w 584"/>
                  <a:gd name="T31" fmla="*/ 149 h 2448"/>
                  <a:gd name="T32" fmla="*/ 211 w 584"/>
                  <a:gd name="T33" fmla="*/ 151 h 2448"/>
                  <a:gd name="T34" fmla="*/ 227 w 584"/>
                  <a:gd name="T35" fmla="*/ 151 h 2448"/>
                  <a:gd name="T36" fmla="*/ 320 w 584"/>
                  <a:gd name="T37" fmla="*/ 7 h 2448"/>
                  <a:gd name="T38" fmla="*/ 384 w 584"/>
                  <a:gd name="T39" fmla="*/ 2448 h 2448"/>
                  <a:gd name="T40" fmla="*/ 392 w 584"/>
                  <a:gd name="T41" fmla="*/ 2446 h 2448"/>
                  <a:gd name="T42" fmla="*/ 446 w 584"/>
                  <a:gd name="T43" fmla="*/ 2433 h 2448"/>
                  <a:gd name="T44" fmla="*/ 502 w 584"/>
                  <a:gd name="T45" fmla="*/ 2415 h 2448"/>
                  <a:gd name="T46" fmla="*/ 555 w 584"/>
                  <a:gd name="T47" fmla="*/ 2397 h 2448"/>
                  <a:gd name="T48" fmla="*/ 584 w 584"/>
                  <a:gd name="T49" fmla="*/ 2384 h 2448"/>
                  <a:gd name="T50" fmla="*/ 489 w 584"/>
                  <a:gd name="T51" fmla="*/ 2257 h 2448"/>
                  <a:gd name="T52" fmla="*/ 458 w 584"/>
                  <a:gd name="T53" fmla="*/ 2268 h 2448"/>
                  <a:gd name="T54" fmla="*/ 411 w 584"/>
                  <a:gd name="T55" fmla="*/ 2284 h 2448"/>
                  <a:gd name="T56" fmla="*/ 361 w 584"/>
                  <a:gd name="T57" fmla="*/ 2295 h 2448"/>
                  <a:gd name="T58" fmla="*/ 312 w 584"/>
                  <a:gd name="T59" fmla="*/ 2304 h 2448"/>
                  <a:gd name="T60" fmla="*/ 262 w 584"/>
                  <a:gd name="T61" fmla="*/ 2310 h 2448"/>
                  <a:gd name="T62" fmla="*/ 223 w 584"/>
                  <a:gd name="T63" fmla="*/ 2315 h 2448"/>
                  <a:gd name="T64" fmla="*/ 242 w 584"/>
                  <a:gd name="T65" fmla="*/ 2330 h 2448"/>
                  <a:gd name="T66" fmla="*/ 262 w 584"/>
                  <a:gd name="T67" fmla="*/ 2348 h 2448"/>
                  <a:gd name="T68" fmla="*/ 283 w 584"/>
                  <a:gd name="T69" fmla="*/ 2364 h 2448"/>
                  <a:gd name="T70" fmla="*/ 304 w 584"/>
                  <a:gd name="T71" fmla="*/ 2381 h 2448"/>
                  <a:gd name="T72" fmla="*/ 324 w 584"/>
                  <a:gd name="T73" fmla="*/ 2397 h 2448"/>
                  <a:gd name="T74" fmla="*/ 343 w 584"/>
                  <a:gd name="T75" fmla="*/ 2415 h 2448"/>
                  <a:gd name="T76" fmla="*/ 363 w 584"/>
                  <a:gd name="T77" fmla="*/ 2430 h 2448"/>
                  <a:gd name="T78" fmla="*/ 384 w 584"/>
                  <a:gd name="T79" fmla="*/ 2448 h 24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4"/>
                  <a:gd name="T121" fmla="*/ 0 h 2448"/>
                  <a:gd name="T122" fmla="*/ 584 w 584"/>
                  <a:gd name="T123" fmla="*/ 2448 h 24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4" h="2448">
                    <a:moveTo>
                      <a:pt x="320" y="7"/>
                    </a:moveTo>
                    <a:lnTo>
                      <a:pt x="277" y="0"/>
                    </a:lnTo>
                    <a:lnTo>
                      <a:pt x="56" y="64"/>
                    </a:lnTo>
                    <a:lnTo>
                      <a:pt x="46" y="73"/>
                    </a:lnTo>
                    <a:lnTo>
                      <a:pt x="36" y="84"/>
                    </a:lnTo>
                    <a:lnTo>
                      <a:pt x="29" y="95"/>
                    </a:lnTo>
                    <a:lnTo>
                      <a:pt x="21" y="109"/>
                    </a:lnTo>
                    <a:lnTo>
                      <a:pt x="15" y="122"/>
                    </a:lnTo>
                    <a:lnTo>
                      <a:pt x="11" y="135"/>
                    </a:lnTo>
                    <a:lnTo>
                      <a:pt x="7" y="149"/>
                    </a:lnTo>
                    <a:lnTo>
                      <a:pt x="0" y="162"/>
                    </a:lnTo>
                    <a:lnTo>
                      <a:pt x="7" y="162"/>
                    </a:lnTo>
                    <a:lnTo>
                      <a:pt x="56" y="155"/>
                    </a:lnTo>
                    <a:lnTo>
                      <a:pt x="108" y="151"/>
                    </a:lnTo>
                    <a:lnTo>
                      <a:pt x="159" y="149"/>
                    </a:lnTo>
                    <a:lnTo>
                      <a:pt x="211" y="151"/>
                    </a:lnTo>
                    <a:lnTo>
                      <a:pt x="227" y="151"/>
                    </a:lnTo>
                    <a:lnTo>
                      <a:pt x="320" y="7"/>
                    </a:lnTo>
                    <a:close/>
                    <a:moveTo>
                      <a:pt x="384" y="2448"/>
                    </a:moveTo>
                    <a:lnTo>
                      <a:pt x="392" y="2446"/>
                    </a:lnTo>
                    <a:lnTo>
                      <a:pt x="446" y="2433"/>
                    </a:lnTo>
                    <a:lnTo>
                      <a:pt x="502" y="2415"/>
                    </a:lnTo>
                    <a:lnTo>
                      <a:pt x="555" y="2397"/>
                    </a:lnTo>
                    <a:lnTo>
                      <a:pt x="584" y="2384"/>
                    </a:lnTo>
                    <a:lnTo>
                      <a:pt x="489" y="2257"/>
                    </a:lnTo>
                    <a:lnTo>
                      <a:pt x="458" y="2268"/>
                    </a:lnTo>
                    <a:lnTo>
                      <a:pt x="411" y="2284"/>
                    </a:lnTo>
                    <a:lnTo>
                      <a:pt x="361" y="2295"/>
                    </a:lnTo>
                    <a:lnTo>
                      <a:pt x="312" y="2304"/>
                    </a:lnTo>
                    <a:lnTo>
                      <a:pt x="262" y="2310"/>
                    </a:lnTo>
                    <a:lnTo>
                      <a:pt x="223" y="2315"/>
                    </a:lnTo>
                    <a:lnTo>
                      <a:pt x="242" y="2330"/>
                    </a:lnTo>
                    <a:lnTo>
                      <a:pt x="262" y="2348"/>
                    </a:lnTo>
                    <a:lnTo>
                      <a:pt x="283" y="2364"/>
                    </a:lnTo>
                    <a:lnTo>
                      <a:pt x="304" y="2381"/>
                    </a:lnTo>
                    <a:lnTo>
                      <a:pt x="324" y="2397"/>
                    </a:lnTo>
                    <a:lnTo>
                      <a:pt x="343" y="2415"/>
                    </a:lnTo>
                    <a:lnTo>
                      <a:pt x="363" y="2430"/>
                    </a:lnTo>
                    <a:lnTo>
                      <a:pt x="384" y="24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4" name="Freeform 132">
                <a:extLst>
                  <a:ext uri="{FF2B5EF4-FFF2-40B4-BE49-F238E27FC236}">
                    <a16:creationId xmlns:a16="http://schemas.microsoft.com/office/drawing/2014/main" id="{BD608AD7-5730-C1FF-4AF5-512C27BAAEBC}"/>
                  </a:ext>
                </a:extLst>
              </p:cNvPr>
              <p:cNvSpPr>
                <a:spLocks noEditPoints="1"/>
              </p:cNvSpPr>
              <p:nvPr/>
            </p:nvSpPr>
            <p:spPr bwMode="auto">
              <a:xfrm>
                <a:off x="1563" y="970"/>
                <a:ext cx="557" cy="2166"/>
              </a:xfrm>
              <a:custGeom>
                <a:avLst/>
                <a:gdLst>
                  <a:gd name="T0" fmla="*/ 295 w 557"/>
                  <a:gd name="T1" fmla="*/ 2 h 2166"/>
                  <a:gd name="T2" fmla="*/ 279 w 557"/>
                  <a:gd name="T3" fmla="*/ 2 h 2166"/>
                  <a:gd name="T4" fmla="*/ 227 w 557"/>
                  <a:gd name="T5" fmla="*/ 0 h 2166"/>
                  <a:gd name="T6" fmla="*/ 176 w 557"/>
                  <a:gd name="T7" fmla="*/ 2 h 2166"/>
                  <a:gd name="T8" fmla="*/ 124 w 557"/>
                  <a:gd name="T9" fmla="*/ 6 h 2166"/>
                  <a:gd name="T10" fmla="*/ 75 w 557"/>
                  <a:gd name="T11" fmla="*/ 13 h 2166"/>
                  <a:gd name="T12" fmla="*/ 68 w 557"/>
                  <a:gd name="T13" fmla="*/ 13 h 2166"/>
                  <a:gd name="T14" fmla="*/ 66 w 557"/>
                  <a:gd name="T15" fmla="*/ 22 h 2166"/>
                  <a:gd name="T16" fmla="*/ 62 w 557"/>
                  <a:gd name="T17" fmla="*/ 31 h 2166"/>
                  <a:gd name="T18" fmla="*/ 60 w 557"/>
                  <a:gd name="T19" fmla="*/ 40 h 2166"/>
                  <a:gd name="T20" fmla="*/ 56 w 557"/>
                  <a:gd name="T21" fmla="*/ 49 h 2166"/>
                  <a:gd name="T22" fmla="*/ 52 w 557"/>
                  <a:gd name="T23" fmla="*/ 58 h 2166"/>
                  <a:gd name="T24" fmla="*/ 48 w 557"/>
                  <a:gd name="T25" fmla="*/ 66 h 2166"/>
                  <a:gd name="T26" fmla="*/ 44 w 557"/>
                  <a:gd name="T27" fmla="*/ 73 h 2166"/>
                  <a:gd name="T28" fmla="*/ 40 w 557"/>
                  <a:gd name="T29" fmla="*/ 80 h 2166"/>
                  <a:gd name="T30" fmla="*/ 33 w 557"/>
                  <a:gd name="T31" fmla="*/ 93 h 2166"/>
                  <a:gd name="T32" fmla="*/ 27 w 557"/>
                  <a:gd name="T33" fmla="*/ 106 h 2166"/>
                  <a:gd name="T34" fmla="*/ 23 w 557"/>
                  <a:gd name="T35" fmla="*/ 120 h 2166"/>
                  <a:gd name="T36" fmla="*/ 17 w 557"/>
                  <a:gd name="T37" fmla="*/ 133 h 2166"/>
                  <a:gd name="T38" fmla="*/ 13 w 557"/>
                  <a:gd name="T39" fmla="*/ 146 h 2166"/>
                  <a:gd name="T40" fmla="*/ 9 w 557"/>
                  <a:gd name="T41" fmla="*/ 160 h 2166"/>
                  <a:gd name="T42" fmla="*/ 5 w 557"/>
                  <a:gd name="T43" fmla="*/ 175 h 2166"/>
                  <a:gd name="T44" fmla="*/ 0 w 557"/>
                  <a:gd name="T45" fmla="*/ 189 h 2166"/>
                  <a:gd name="T46" fmla="*/ 13 w 557"/>
                  <a:gd name="T47" fmla="*/ 184 h 2166"/>
                  <a:gd name="T48" fmla="*/ 54 w 557"/>
                  <a:gd name="T49" fmla="*/ 173 h 2166"/>
                  <a:gd name="T50" fmla="*/ 97 w 557"/>
                  <a:gd name="T51" fmla="*/ 166 h 2166"/>
                  <a:gd name="T52" fmla="*/ 139 w 557"/>
                  <a:gd name="T53" fmla="*/ 160 h 2166"/>
                  <a:gd name="T54" fmla="*/ 184 w 557"/>
                  <a:gd name="T55" fmla="*/ 155 h 2166"/>
                  <a:gd name="T56" fmla="*/ 198 w 557"/>
                  <a:gd name="T57" fmla="*/ 155 h 2166"/>
                  <a:gd name="T58" fmla="*/ 295 w 557"/>
                  <a:gd name="T59" fmla="*/ 2 h 2166"/>
                  <a:gd name="T60" fmla="*/ 291 w 557"/>
                  <a:gd name="T61" fmla="*/ 2166 h 2166"/>
                  <a:gd name="T62" fmla="*/ 330 w 557"/>
                  <a:gd name="T63" fmla="*/ 2161 h 2166"/>
                  <a:gd name="T64" fmla="*/ 380 w 557"/>
                  <a:gd name="T65" fmla="*/ 2155 h 2166"/>
                  <a:gd name="T66" fmla="*/ 429 w 557"/>
                  <a:gd name="T67" fmla="*/ 2146 h 2166"/>
                  <a:gd name="T68" fmla="*/ 479 w 557"/>
                  <a:gd name="T69" fmla="*/ 2135 h 2166"/>
                  <a:gd name="T70" fmla="*/ 526 w 557"/>
                  <a:gd name="T71" fmla="*/ 2119 h 2166"/>
                  <a:gd name="T72" fmla="*/ 557 w 557"/>
                  <a:gd name="T73" fmla="*/ 2108 h 2166"/>
                  <a:gd name="T74" fmla="*/ 539 w 557"/>
                  <a:gd name="T75" fmla="*/ 2084 h 2166"/>
                  <a:gd name="T76" fmla="*/ 487 w 557"/>
                  <a:gd name="T77" fmla="*/ 1970 h 2166"/>
                  <a:gd name="T78" fmla="*/ 485 w 557"/>
                  <a:gd name="T79" fmla="*/ 1970 h 2166"/>
                  <a:gd name="T80" fmla="*/ 444 w 557"/>
                  <a:gd name="T81" fmla="*/ 1984 h 2166"/>
                  <a:gd name="T82" fmla="*/ 401 w 557"/>
                  <a:gd name="T83" fmla="*/ 1995 h 2166"/>
                  <a:gd name="T84" fmla="*/ 359 w 557"/>
                  <a:gd name="T85" fmla="*/ 2001 h 2166"/>
                  <a:gd name="T86" fmla="*/ 316 w 557"/>
                  <a:gd name="T87" fmla="*/ 2008 h 2166"/>
                  <a:gd name="T88" fmla="*/ 273 w 557"/>
                  <a:gd name="T89" fmla="*/ 2013 h 2166"/>
                  <a:gd name="T90" fmla="*/ 227 w 557"/>
                  <a:gd name="T91" fmla="*/ 2013 h 2166"/>
                  <a:gd name="T92" fmla="*/ 184 w 557"/>
                  <a:gd name="T93" fmla="*/ 2013 h 2166"/>
                  <a:gd name="T94" fmla="*/ 141 w 557"/>
                  <a:gd name="T95" fmla="*/ 2008 h 2166"/>
                  <a:gd name="T96" fmla="*/ 157 w 557"/>
                  <a:gd name="T97" fmla="*/ 2030 h 2166"/>
                  <a:gd name="T98" fmla="*/ 176 w 557"/>
                  <a:gd name="T99" fmla="*/ 2053 h 2166"/>
                  <a:gd name="T100" fmla="*/ 192 w 557"/>
                  <a:gd name="T101" fmla="*/ 2073 h 2166"/>
                  <a:gd name="T102" fmla="*/ 211 w 557"/>
                  <a:gd name="T103" fmla="*/ 2093 h 2166"/>
                  <a:gd name="T104" fmla="*/ 231 w 557"/>
                  <a:gd name="T105" fmla="*/ 2112 h 2166"/>
                  <a:gd name="T106" fmla="*/ 250 w 557"/>
                  <a:gd name="T107" fmla="*/ 2130 h 2166"/>
                  <a:gd name="T108" fmla="*/ 271 w 557"/>
                  <a:gd name="T109" fmla="*/ 2148 h 2166"/>
                  <a:gd name="T110" fmla="*/ 291 w 557"/>
                  <a:gd name="T111" fmla="*/ 2166 h 2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7"/>
                  <a:gd name="T169" fmla="*/ 0 h 2166"/>
                  <a:gd name="T170" fmla="*/ 557 w 557"/>
                  <a:gd name="T171" fmla="*/ 2166 h 21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7" h="2166">
                    <a:moveTo>
                      <a:pt x="295" y="2"/>
                    </a:moveTo>
                    <a:lnTo>
                      <a:pt x="279" y="2"/>
                    </a:lnTo>
                    <a:lnTo>
                      <a:pt x="227" y="0"/>
                    </a:lnTo>
                    <a:lnTo>
                      <a:pt x="176" y="2"/>
                    </a:lnTo>
                    <a:lnTo>
                      <a:pt x="124" y="6"/>
                    </a:lnTo>
                    <a:lnTo>
                      <a:pt x="75" y="13"/>
                    </a:lnTo>
                    <a:lnTo>
                      <a:pt x="68" y="13"/>
                    </a:lnTo>
                    <a:lnTo>
                      <a:pt x="66" y="22"/>
                    </a:lnTo>
                    <a:lnTo>
                      <a:pt x="62" y="31"/>
                    </a:lnTo>
                    <a:lnTo>
                      <a:pt x="60" y="40"/>
                    </a:lnTo>
                    <a:lnTo>
                      <a:pt x="56" y="49"/>
                    </a:lnTo>
                    <a:lnTo>
                      <a:pt x="52" y="58"/>
                    </a:lnTo>
                    <a:lnTo>
                      <a:pt x="48" y="66"/>
                    </a:lnTo>
                    <a:lnTo>
                      <a:pt x="44" y="73"/>
                    </a:lnTo>
                    <a:lnTo>
                      <a:pt x="40" y="80"/>
                    </a:lnTo>
                    <a:lnTo>
                      <a:pt x="33" y="93"/>
                    </a:lnTo>
                    <a:lnTo>
                      <a:pt x="27" y="106"/>
                    </a:lnTo>
                    <a:lnTo>
                      <a:pt x="23" y="120"/>
                    </a:lnTo>
                    <a:lnTo>
                      <a:pt x="17" y="133"/>
                    </a:lnTo>
                    <a:lnTo>
                      <a:pt x="13" y="146"/>
                    </a:lnTo>
                    <a:lnTo>
                      <a:pt x="9" y="160"/>
                    </a:lnTo>
                    <a:lnTo>
                      <a:pt x="5" y="175"/>
                    </a:lnTo>
                    <a:lnTo>
                      <a:pt x="0" y="189"/>
                    </a:lnTo>
                    <a:lnTo>
                      <a:pt x="13" y="184"/>
                    </a:lnTo>
                    <a:lnTo>
                      <a:pt x="54" y="173"/>
                    </a:lnTo>
                    <a:lnTo>
                      <a:pt x="97" y="166"/>
                    </a:lnTo>
                    <a:lnTo>
                      <a:pt x="139" y="160"/>
                    </a:lnTo>
                    <a:lnTo>
                      <a:pt x="184" y="155"/>
                    </a:lnTo>
                    <a:lnTo>
                      <a:pt x="198" y="155"/>
                    </a:lnTo>
                    <a:lnTo>
                      <a:pt x="295" y="2"/>
                    </a:lnTo>
                    <a:close/>
                    <a:moveTo>
                      <a:pt x="291" y="2166"/>
                    </a:moveTo>
                    <a:lnTo>
                      <a:pt x="330" y="2161"/>
                    </a:lnTo>
                    <a:lnTo>
                      <a:pt x="380" y="2155"/>
                    </a:lnTo>
                    <a:lnTo>
                      <a:pt x="429" y="2146"/>
                    </a:lnTo>
                    <a:lnTo>
                      <a:pt x="479" y="2135"/>
                    </a:lnTo>
                    <a:lnTo>
                      <a:pt x="526" y="2119"/>
                    </a:lnTo>
                    <a:lnTo>
                      <a:pt x="557" y="2108"/>
                    </a:lnTo>
                    <a:lnTo>
                      <a:pt x="539" y="2084"/>
                    </a:lnTo>
                    <a:lnTo>
                      <a:pt x="487" y="1970"/>
                    </a:lnTo>
                    <a:lnTo>
                      <a:pt x="485" y="1970"/>
                    </a:lnTo>
                    <a:lnTo>
                      <a:pt x="444" y="1984"/>
                    </a:lnTo>
                    <a:lnTo>
                      <a:pt x="401" y="1995"/>
                    </a:lnTo>
                    <a:lnTo>
                      <a:pt x="359" y="2001"/>
                    </a:lnTo>
                    <a:lnTo>
                      <a:pt x="316" y="2008"/>
                    </a:lnTo>
                    <a:lnTo>
                      <a:pt x="273" y="2013"/>
                    </a:lnTo>
                    <a:lnTo>
                      <a:pt x="227" y="2013"/>
                    </a:lnTo>
                    <a:lnTo>
                      <a:pt x="184" y="2013"/>
                    </a:lnTo>
                    <a:lnTo>
                      <a:pt x="141" y="2008"/>
                    </a:lnTo>
                    <a:lnTo>
                      <a:pt x="157" y="2030"/>
                    </a:lnTo>
                    <a:lnTo>
                      <a:pt x="176" y="2053"/>
                    </a:lnTo>
                    <a:lnTo>
                      <a:pt x="192" y="2073"/>
                    </a:lnTo>
                    <a:lnTo>
                      <a:pt x="211" y="2093"/>
                    </a:lnTo>
                    <a:lnTo>
                      <a:pt x="231" y="2112"/>
                    </a:lnTo>
                    <a:lnTo>
                      <a:pt x="250" y="2130"/>
                    </a:lnTo>
                    <a:lnTo>
                      <a:pt x="271" y="2148"/>
                    </a:lnTo>
                    <a:lnTo>
                      <a:pt x="291" y="216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5" name="Freeform 133">
                <a:extLst>
                  <a:ext uri="{FF2B5EF4-FFF2-40B4-BE49-F238E27FC236}">
                    <a16:creationId xmlns:a16="http://schemas.microsoft.com/office/drawing/2014/main" id="{A114D7E4-AB83-6135-76EC-AB7769ACC52C}"/>
                  </a:ext>
                </a:extLst>
              </p:cNvPr>
              <p:cNvSpPr>
                <a:spLocks noEditPoints="1"/>
              </p:cNvSpPr>
              <p:nvPr/>
            </p:nvSpPr>
            <p:spPr bwMode="auto">
              <a:xfrm>
                <a:off x="1518" y="1125"/>
                <a:ext cx="532" cy="1858"/>
              </a:xfrm>
              <a:custGeom>
                <a:avLst/>
                <a:gdLst>
                  <a:gd name="T0" fmla="*/ 229 w 532"/>
                  <a:gd name="T1" fmla="*/ 0 h 1858"/>
                  <a:gd name="T2" fmla="*/ 142 w 532"/>
                  <a:gd name="T3" fmla="*/ 11 h 1858"/>
                  <a:gd name="T4" fmla="*/ 58 w 532"/>
                  <a:gd name="T5" fmla="*/ 29 h 1858"/>
                  <a:gd name="T6" fmla="*/ 39 w 532"/>
                  <a:gd name="T7" fmla="*/ 56 h 1858"/>
                  <a:gd name="T8" fmla="*/ 27 w 532"/>
                  <a:gd name="T9" fmla="*/ 100 h 1858"/>
                  <a:gd name="T10" fmla="*/ 17 w 532"/>
                  <a:gd name="T11" fmla="*/ 145 h 1858"/>
                  <a:gd name="T12" fmla="*/ 6 w 532"/>
                  <a:gd name="T13" fmla="*/ 191 h 1858"/>
                  <a:gd name="T14" fmla="*/ 25 w 532"/>
                  <a:gd name="T15" fmla="*/ 202 h 1858"/>
                  <a:gd name="T16" fmla="*/ 93 w 532"/>
                  <a:gd name="T17" fmla="*/ 180 h 1858"/>
                  <a:gd name="T18" fmla="*/ 163 w 532"/>
                  <a:gd name="T19" fmla="*/ 165 h 1858"/>
                  <a:gd name="T20" fmla="*/ 225 w 532"/>
                  <a:gd name="T21" fmla="*/ 156 h 1858"/>
                  <a:gd name="T22" fmla="*/ 243 w 532"/>
                  <a:gd name="T23" fmla="*/ 0 h 1858"/>
                  <a:gd name="T24" fmla="*/ 229 w 532"/>
                  <a:gd name="T25" fmla="*/ 1858 h 1858"/>
                  <a:gd name="T26" fmla="*/ 318 w 532"/>
                  <a:gd name="T27" fmla="*/ 1858 h 1858"/>
                  <a:gd name="T28" fmla="*/ 404 w 532"/>
                  <a:gd name="T29" fmla="*/ 1846 h 1858"/>
                  <a:gd name="T30" fmla="*/ 489 w 532"/>
                  <a:gd name="T31" fmla="*/ 1829 h 1858"/>
                  <a:gd name="T32" fmla="*/ 532 w 532"/>
                  <a:gd name="T33" fmla="*/ 1815 h 1858"/>
                  <a:gd name="T34" fmla="*/ 452 w 532"/>
                  <a:gd name="T35" fmla="*/ 1680 h 1858"/>
                  <a:gd name="T36" fmla="*/ 382 w 532"/>
                  <a:gd name="T37" fmla="*/ 1693 h 1858"/>
                  <a:gd name="T38" fmla="*/ 309 w 532"/>
                  <a:gd name="T39" fmla="*/ 1702 h 1858"/>
                  <a:gd name="T40" fmla="*/ 235 w 532"/>
                  <a:gd name="T41" fmla="*/ 1702 h 1858"/>
                  <a:gd name="T42" fmla="*/ 163 w 532"/>
                  <a:gd name="T43" fmla="*/ 1693 h 1858"/>
                  <a:gd name="T44" fmla="*/ 93 w 532"/>
                  <a:gd name="T45" fmla="*/ 1680 h 1858"/>
                  <a:gd name="T46" fmla="*/ 45 w 532"/>
                  <a:gd name="T47" fmla="*/ 1662 h 1858"/>
                  <a:gd name="T48" fmla="*/ 54 w 532"/>
                  <a:gd name="T49" fmla="*/ 1678 h 1858"/>
                  <a:gd name="T50" fmla="*/ 62 w 532"/>
                  <a:gd name="T51" fmla="*/ 1693 h 1858"/>
                  <a:gd name="T52" fmla="*/ 70 w 532"/>
                  <a:gd name="T53" fmla="*/ 1709 h 1858"/>
                  <a:gd name="T54" fmla="*/ 78 w 532"/>
                  <a:gd name="T55" fmla="*/ 1724 h 1858"/>
                  <a:gd name="T56" fmla="*/ 107 w 532"/>
                  <a:gd name="T57" fmla="*/ 1755 h 1858"/>
                  <a:gd name="T58" fmla="*/ 130 w 532"/>
                  <a:gd name="T59" fmla="*/ 1789 h 1858"/>
                  <a:gd name="T60" fmla="*/ 153 w 532"/>
                  <a:gd name="T61" fmla="*/ 1822 h 1858"/>
                  <a:gd name="T62" fmla="*/ 186 w 532"/>
                  <a:gd name="T63" fmla="*/ 1853 h 1858"/>
                  <a:gd name="T64" fmla="*/ 186 w 532"/>
                  <a:gd name="T65" fmla="*/ 1853 h 1858"/>
                  <a:gd name="T66" fmla="*/ 186 w 532"/>
                  <a:gd name="T67" fmla="*/ 1853 h 1858"/>
                  <a:gd name="T68" fmla="*/ 186 w 532"/>
                  <a:gd name="T69" fmla="*/ 1853 h 1858"/>
                  <a:gd name="T70" fmla="*/ 186 w 532"/>
                  <a:gd name="T71" fmla="*/ 1853 h 18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1858"/>
                  <a:gd name="T110" fmla="*/ 532 w 532"/>
                  <a:gd name="T111" fmla="*/ 1858 h 18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1858">
                    <a:moveTo>
                      <a:pt x="243" y="0"/>
                    </a:moveTo>
                    <a:lnTo>
                      <a:pt x="229" y="0"/>
                    </a:lnTo>
                    <a:lnTo>
                      <a:pt x="184" y="5"/>
                    </a:lnTo>
                    <a:lnTo>
                      <a:pt x="142" y="11"/>
                    </a:lnTo>
                    <a:lnTo>
                      <a:pt x="99" y="18"/>
                    </a:lnTo>
                    <a:lnTo>
                      <a:pt x="58" y="29"/>
                    </a:lnTo>
                    <a:lnTo>
                      <a:pt x="45" y="34"/>
                    </a:lnTo>
                    <a:lnTo>
                      <a:pt x="39" y="56"/>
                    </a:lnTo>
                    <a:lnTo>
                      <a:pt x="33" y="78"/>
                    </a:lnTo>
                    <a:lnTo>
                      <a:pt x="27" y="100"/>
                    </a:lnTo>
                    <a:lnTo>
                      <a:pt x="21" y="122"/>
                    </a:lnTo>
                    <a:lnTo>
                      <a:pt x="17" y="145"/>
                    </a:lnTo>
                    <a:lnTo>
                      <a:pt x="10" y="167"/>
                    </a:lnTo>
                    <a:lnTo>
                      <a:pt x="6" y="191"/>
                    </a:lnTo>
                    <a:lnTo>
                      <a:pt x="0" y="214"/>
                    </a:lnTo>
                    <a:lnTo>
                      <a:pt x="25" y="202"/>
                    </a:lnTo>
                    <a:lnTo>
                      <a:pt x="60" y="189"/>
                    </a:lnTo>
                    <a:lnTo>
                      <a:pt x="93" y="180"/>
                    </a:lnTo>
                    <a:lnTo>
                      <a:pt x="128" y="171"/>
                    </a:lnTo>
                    <a:lnTo>
                      <a:pt x="163" y="165"/>
                    </a:lnTo>
                    <a:lnTo>
                      <a:pt x="200" y="158"/>
                    </a:lnTo>
                    <a:lnTo>
                      <a:pt x="225" y="156"/>
                    </a:lnTo>
                    <a:lnTo>
                      <a:pt x="233" y="16"/>
                    </a:lnTo>
                    <a:lnTo>
                      <a:pt x="243" y="0"/>
                    </a:lnTo>
                    <a:close/>
                    <a:moveTo>
                      <a:pt x="186" y="1853"/>
                    </a:moveTo>
                    <a:lnTo>
                      <a:pt x="229" y="1858"/>
                    </a:lnTo>
                    <a:lnTo>
                      <a:pt x="272" y="1858"/>
                    </a:lnTo>
                    <a:lnTo>
                      <a:pt x="318" y="1858"/>
                    </a:lnTo>
                    <a:lnTo>
                      <a:pt x="361" y="1853"/>
                    </a:lnTo>
                    <a:lnTo>
                      <a:pt x="404" y="1846"/>
                    </a:lnTo>
                    <a:lnTo>
                      <a:pt x="446" y="1840"/>
                    </a:lnTo>
                    <a:lnTo>
                      <a:pt x="489" y="1829"/>
                    </a:lnTo>
                    <a:lnTo>
                      <a:pt x="530" y="1815"/>
                    </a:lnTo>
                    <a:lnTo>
                      <a:pt x="532" y="1815"/>
                    </a:lnTo>
                    <a:lnTo>
                      <a:pt x="466" y="1675"/>
                    </a:lnTo>
                    <a:lnTo>
                      <a:pt x="452" y="1680"/>
                    </a:lnTo>
                    <a:lnTo>
                      <a:pt x="417" y="1686"/>
                    </a:lnTo>
                    <a:lnTo>
                      <a:pt x="382" y="1693"/>
                    </a:lnTo>
                    <a:lnTo>
                      <a:pt x="347" y="1700"/>
                    </a:lnTo>
                    <a:lnTo>
                      <a:pt x="309" y="1702"/>
                    </a:lnTo>
                    <a:lnTo>
                      <a:pt x="272" y="1702"/>
                    </a:lnTo>
                    <a:lnTo>
                      <a:pt x="235" y="1702"/>
                    </a:lnTo>
                    <a:lnTo>
                      <a:pt x="200" y="1700"/>
                    </a:lnTo>
                    <a:lnTo>
                      <a:pt x="163" y="1693"/>
                    </a:lnTo>
                    <a:lnTo>
                      <a:pt x="128" y="1686"/>
                    </a:lnTo>
                    <a:lnTo>
                      <a:pt x="93" y="1680"/>
                    </a:lnTo>
                    <a:lnTo>
                      <a:pt x="60" y="1669"/>
                    </a:lnTo>
                    <a:lnTo>
                      <a:pt x="45" y="1662"/>
                    </a:lnTo>
                    <a:lnTo>
                      <a:pt x="50" y="1671"/>
                    </a:lnTo>
                    <a:lnTo>
                      <a:pt x="54" y="1678"/>
                    </a:lnTo>
                    <a:lnTo>
                      <a:pt x="58" y="1686"/>
                    </a:lnTo>
                    <a:lnTo>
                      <a:pt x="62" y="1693"/>
                    </a:lnTo>
                    <a:lnTo>
                      <a:pt x="66" y="1702"/>
                    </a:lnTo>
                    <a:lnTo>
                      <a:pt x="70" y="1709"/>
                    </a:lnTo>
                    <a:lnTo>
                      <a:pt x="74" y="1718"/>
                    </a:lnTo>
                    <a:lnTo>
                      <a:pt x="78" y="1724"/>
                    </a:lnTo>
                    <a:lnTo>
                      <a:pt x="95" y="1740"/>
                    </a:lnTo>
                    <a:lnTo>
                      <a:pt x="107" y="1755"/>
                    </a:lnTo>
                    <a:lnTo>
                      <a:pt x="118" y="1773"/>
                    </a:lnTo>
                    <a:lnTo>
                      <a:pt x="130" y="1789"/>
                    </a:lnTo>
                    <a:lnTo>
                      <a:pt x="140" y="1806"/>
                    </a:lnTo>
                    <a:lnTo>
                      <a:pt x="153" y="1822"/>
                    </a:lnTo>
                    <a:lnTo>
                      <a:pt x="167" y="1838"/>
                    </a:lnTo>
                    <a:lnTo>
                      <a:pt x="186" y="185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6" name="Freeform 134">
                <a:extLst>
                  <a:ext uri="{FF2B5EF4-FFF2-40B4-BE49-F238E27FC236}">
                    <a16:creationId xmlns:a16="http://schemas.microsoft.com/office/drawing/2014/main" id="{3D3CA788-505D-A204-61AB-8AF84ACDF769}"/>
                  </a:ext>
                </a:extLst>
              </p:cNvPr>
              <p:cNvSpPr>
                <a:spLocks noEditPoints="1"/>
              </p:cNvSpPr>
              <p:nvPr/>
            </p:nvSpPr>
            <p:spPr bwMode="auto">
              <a:xfrm>
                <a:off x="1460" y="1281"/>
                <a:ext cx="524" cy="1546"/>
              </a:xfrm>
              <a:custGeom>
                <a:avLst/>
                <a:gdLst>
                  <a:gd name="T0" fmla="*/ 258 w 524"/>
                  <a:gd name="T1" fmla="*/ 2 h 1546"/>
                  <a:gd name="T2" fmla="*/ 186 w 524"/>
                  <a:gd name="T3" fmla="*/ 15 h 1546"/>
                  <a:gd name="T4" fmla="*/ 118 w 524"/>
                  <a:gd name="T5" fmla="*/ 33 h 1546"/>
                  <a:gd name="T6" fmla="*/ 58 w 524"/>
                  <a:gd name="T7" fmla="*/ 58 h 1546"/>
                  <a:gd name="T8" fmla="*/ 48 w 524"/>
                  <a:gd name="T9" fmla="*/ 91 h 1546"/>
                  <a:gd name="T10" fmla="*/ 39 w 524"/>
                  <a:gd name="T11" fmla="*/ 126 h 1546"/>
                  <a:gd name="T12" fmla="*/ 27 w 524"/>
                  <a:gd name="T13" fmla="*/ 160 h 1546"/>
                  <a:gd name="T14" fmla="*/ 15 w 524"/>
                  <a:gd name="T15" fmla="*/ 193 h 1546"/>
                  <a:gd name="T16" fmla="*/ 13 w 524"/>
                  <a:gd name="T17" fmla="*/ 211 h 1546"/>
                  <a:gd name="T18" fmla="*/ 9 w 524"/>
                  <a:gd name="T19" fmla="*/ 231 h 1546"/>
                  <a:gd name="T20" fmla="*/ 4 w 524"/>
                  <a:gd name="T21" fmla="*/ 249 h 1546"/>
                  <a:gd name="T22" fmla="*/ 0 w 524"/>
                  <a:gd name="T23" fmla="*/ 266 h 1546"/>
                  <a:gd name="T24" fmla="*/ 33 w 524"/>
                  <a:gd name="T25" fmla="*/ 244 h 1546"/>
                  <a:gd name="T26" fmla="*/ 81 w 524"/>
                  <a:gd name="T27" fmla="*/ 215 h 1546"/>
                  <a:gd name="T28" fmla="*/ 132 w 524"/>
                  <a:gd name="T29" fmla="*/ 191 h 1546"/>
                  <a:gd name="T30" fmla="*/ 188 w 524"/>
                  <a:gd name="T31" fmla="*/ 173 h 1546"/>
                  <a:gd name="T32" fmla="*/ 244 w 524"/>
                  <a:gd name="T33" fmla="*/ 160 h 1546"/>
                  <a:gd name="T34" fmla="*/ 275 w 524"/>
                  <a:gd name="T35" fmla="*/ 158 h 1546"/>
                  <a:gd name="T36" fmla="*/ 103 w 524"/>
                  <a:gd name="T37" fmla="*/ 1506 h 1546"/>
                  <a:gd name="T38" fmla="*/ 151 w 524"/>
                  <a:gd name="T39" fmla="*/ 1524 h 1546"/>
                  <a:gd name="T40" fmla="*/ 221 w 524"/>
                  <a:gd name="T41" fmla="*/ 1537 h 1546"/>
                  <a:gd name="T42" fmla="*/ 293 w 524"/>
                  <a:gd name="T43" fmla="*/ 1546 h 1546"/>
                  <a:gd name="T44" fmla="*/ 367 w 524"/>
                  <a:gd name="T45" fmla="*/ 1546 h 1546"/>
                  <a:gd name="T46" fmla="*/ 440 w 524"/>
                  <a:gd name="T47" fmla="*/ 1537 h 1546"/>
                  <a:gd name="T48" fmla="*/ 510 w 524"/>
                  <a:gd name="T49" fmla="*/ 1524 h 1546"/>
                  <a:gd name="T50" fmla="*/ 458 w 524"/>
                  <a:gd name="T51" fmla="*/ 1377 h 1546"/>
                  <a:gd name="T52" fmla="*/ 419 w 524"/>
                  <a:gd name="T53" fmla="*/ 1386 h 1546"/>
                  <a:gd name="T54" fmla="*/ 361 w 524"/>
                  <a:gd name="T55" fmla="*/ 1391 h 1546"/>
                  <a:gd name="T56" fmla="*/ 301 w 524"/>
                  <a:gd name="T57" fmla="*/ 1391 h 1546"/>
                  <a:gd name="T58" fmla="*/ 244 w 524"/>
                  <a:gd name="T59" fmla="*/ 1386 h 1546"/>
                  <a:gd name="T60" fmla="*/ 188 w 524"/>
                  <a:gd name="T61" fmla="*/ 1373 h 1546"/>
                  <a:gd name="T62" fmla="*/ 132 w 524"/>
                  <a:gd name="T63" fmla="*/ 1355 h 1546"/>
                  <a:gd name="T64" fmla="*/ 81 w 524"/>
                  <a:gd name="T65" fmla="*/ 1331 h 1546"/>
                  <a:gd name="T66" fmla="*/ 33 w 524"/>
                  <a:gd name="T67" fmla="*/ 1302 h 1546"/>
                  <a:gd name="T68" fmla="*/ 23 w 524"/>
                  <a:gd name="T69" fmla="*/ 1304 h 1546"/>
                  <a:gd name="T70" fmla="*/ 27 w 524"/>
                  <a:gd name="T71" fmla="*/ 1319 h 1546"/>
                  <a:gd name="T72" fmla="*/ 29 w 524"/>
                  <a:gd name="T73" fmla="*/ 1335 h 1546"/>
                  <a:gd name="T74" fmla="*/ 33 w 524"/>
                  <a:gd name="T75" fmla="*/ 1351 h 1546"/>
                  <a:gd name="T76" fmla="*/ 93 w 524"/>
                  <a:gd name="T77" fmla="*/ 1488 h 1546"/>
                  <a:gd name="T78" fmla="*/ 95 w 524"/>
                  <a:gd name="T79" fmla="*/ 1493 h 1546"/>
                  <a:gd name="T80" fmla="*/ 97 w 524"/>
                  <a:gd name="T81" fmla="*/ 1497 h 1546"/>
                  <a:gd name="T82" fmla="*/ 99 w 524"/>
                  <a:gd name="T83" fmla="*/ 1502 h 1546"/>
                  <a:gd name="T84" fmla="*/ 103 w 524"/>
                  <a:gd name="T85" fmla="*/ 1506 h 1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1546"/>
                  <a:gd name="T131" fmla="*/ 524 w 524"/>
                  <a:gd name="T132" fmla="*/ 1546 h 1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1546">
                    <a:moveTo>
                      <a:pt x="283" y="0"/>
                    </a:moveTo>
                    <a:lnTo>
                      <a:pt x="258" y="2"/>
                    </a:lnTo>
                    <a:lnTo>
                      <a:pt x="221" y="9"/>
                    </a:lnTo>
                    <a:lnTo>
                      <a:pt x="186" y="15"/>
                    </a:lnTo>
                    <a:lnTo>
                      <a:pt x="151" y="24"/>
                    </a:lnTo>
                    <a:lnTo>
                      <a:pt x="118" y="33"/>
                    </a:lnTo>
                    <a:lnTo>
                      <a:pt x="83" y="46"/>
                    </a:lnTo>
                    <a:lnTo>
                      <a:pt x="58" y="58"/>
                    </a:lnTo>
                    <a:lnTo>
                      <a:pt x="54" y="75"/>
                    </a:lnTo>
                    <a:lnTo>
                      <a:pt x="48" y="91"/>
                    </a:lnTo>
                    <a:lnTo>
                      <a:pt x="44" y="109"/>
                    </a:lnTo>
                    <a:lnTo>
                      <a:pt x="39" y="126"/>
                    </a:lnTo>
                    <a:lnTo>
                      <a:pt x="33" y="142"/>
                    </a:lnTo>
                    <a:lnTo>
                      <a:pt x="27" y="160"/>
                    </a:lnTo>
                    <a:lnTo>
                      <a:pt x="21" y="175"/>
                    </a:lnTo>
                    <a:lnTo>
                      <a:pt x="15" y="193"/>
                    </a:lnTo>
                    <a:lnTo>
                      <a:pt x="13" y="202"/>
                    </a:lnTo>
                    <a:lnTo>
                      <a:pt x="13" y="211"/>
                    </a:lnTo>
                    <a:lnTo>
                      <a:pt x="11" y="220"/>
                    </a:lnTo>
                    <a:lnTo>
                      <a:pt x="9" y="231"/>
                    </a:lnTo>
                    <a:lnTo>
                      <a:pt x="6" y="240"/>
                    </a:lnTo>
                    <a:lnTo>
                      <a:pt x="4" y="249"/>
                    </a:lnTo>
                    <a:lnTo>
                      <a:pt x="2" y="258"/>
                    </a:lnTo>
                    <a:lnTo>
                      <a:pt x="0" y="266"/>
                    </a:lnTo>
                    <a:lnTo>
                      <a:pt x="9" y="260"/>
                    </a:lnTo>
                    <a:lnTo>
                      <a:pt x="33" y="244"/>
                    </a:lnTo>
                    <a:lnTo>
                      <a:pt x="56" y="229"/>
                    </a:lnTo>
                    <a:lnTo>
                      <a:pt x="81" y="215"/>
                    </a:lnTo>
                    <a:lnTo>
                      <a:pt x="108" y="202"/>
                    </a:lnTo>
                    <a:lnTo>
                      <a:pt x="132" y="191"/>
                    </a:lnTo>
                    <a:lnTo>
                      <a:pt x="159" y="182"/>
                    </a:lnTo>
                    <a:lnTo>
                      <a:pt x="188" y="173"/>
                    </a:lnTo>
                    <a:lnTo>
                      <a:pt x="215" y="166"/>
                    </a:lnTo>
                    <a:lnTo>
                      <a:pt x="244" y="160"/>
                    </a:lnTo>
                    <a:lnTo>
                      <a:pt x="273" y="158"/>
                    </a:lnTo>
                    <a:lnTo>
                      <a:pt x="275" y="158"/>
                    </a:lnTo>
                    <a:lnTo>
                      <a:pt x="283" y="0"/>
                    </a:lnTo>
                    <a:close/>
                    <a:moveTo>
                      <a:pt x="103" y="1506"/>
                    </a:moveTo>
                    <a:lnTo>
                      <a:pt x="118" y="1513"/>
                    </a:lnTo>
                    <a:lnTo>
                      <a:pt x="151" y="1524"/>
                    </a:lnTo>
                    <a:lnTo>
                      <a:pt x="186" y="1530"/>
                    </a:lnTo>
                    <a:lnTo>
                      <a:pt x="221" y="1537"/>
                    </a:lnTo>
                    <a:lnTo>
                      <a:pt x="258" y="1544"/>
                    </a:lnTo>
                    <a:lnTo>
                      <a:pt x="293" y="1546"/>
                    </a:lnTo>
                    <a:lnTo>
                      <a:pt x="330" y="1546"/>
                    </a:lnTo>
                    <a:lnTo>
                      <a:pt x="367" y="1546"/>
                    </a:lnTo>
                    <a:lnTo>
                      <a:pt x="405" y="1544"/>
                    </a:lnTo>
                    <a:lnTo>
                      <a:pt x="440" y="1537"/>
                    </a:lnTo>
                    <a:lnTo>
                      <a:pt x="475" y="1530"/>
                    </a:lnTo>
                    <a:lnTo>
                      <a:pt x="510" y="1524"/>
                    </a:lnTo>
                    <a:lnTo>
                      <a:pt x="524" y="1519"/>
                    </a:lnTo>
                    <a:lnTo>
                      <a:pt x="458" y="1377"/>
                    </a:lnTo>
                    <a:lnTo>
                      <a:pt x="446" y="1379"/>
                    </a:lnTo>
                    <a:lnTo>
                      <a:pt x="419" y="1386"/>
                    </a:lnTo>
                    <a:lnTo>
                      <a:pt x="390" y="1388"/>
                    </a:lnTo>
                    <a:lnTo>
                      <a:pt x="361" y="1391"/>
                    </a:lnTo>
                    <a:lnTo>
                      <a:pt x="330" y="1393"/>
                    </a:lnTo>
                    <a:lnTo>
                      <a:pt x="301" y="1391"/>
                    </a:lnTo>
                    <a:lnTo>
                      <a:pt x="273" y="1388"/>
                    </a:lnTo>
                    <a:lnTo>
                      <a:pt x="244" y="1386"/>
                    </a:lnTo>
                    <a:lnTo>
                      <a:pt x="215" y="1379"/>
                    </a:lnTo>
                    <a:lnTo>
                      <a:pt x="188" y="1373"/>
                    </a:lnTo>
                    <a:lnTo>
                      <a:pt x="159" y="1364"/>
                    </a:lnTo>
                    <a:lnTo>
                      <a:pt x="132" y="1355"/>
                    </a:lnTo>
                    <a:lnTo>
                      <a:pt x="108" y="1344"/>
                    </a:lnTo>
                    <a:lnTo>
                      <a:pt x="81" y="1331"/>
                    </a:lnTo>
                    <a:lnTo>
                      <a:pt x="56" y="1317"/>
                    </a:lnTo>
                    <a:lnTo>
                      <a:pt x="33" y="1302"/>
                    </a:lnTo>
                    <a:lnTo>
                      <a:pt x="23" y="1295"/>
                    </a:lnTo>
                    <a:lnTo>
                      <a:pt x="23" y="1304"/>
                    </a:lnTo>
                    <a:lnTo>
                      <a:pt x="25" y="1311"/>
                    </a:lnTo>
                    <a:lnTo>
                      <a:pt x="27" y="1319"/>
                    </a:lnTo>
                    <a:lnTo>
                      <a:pt x="27" y="1328"/>
                    </a:lnTo>
                    <a:lnTo>
                      <a:pt x="29" y="1335"/>
                    </a:lnTo>
                    <a:lnTo>
                      <a:pt x="31" y="1344"/>
                    </a:lnTo>
                    <a:lnTo>
                      <a:pt x="33" y="1351"/>
                    </a:lnTo>
                    <a:lnTo>
                      <a:pt x="35" y="1359"/>
                    </a:lnTo>
                    <a:lnTo>
                      <a:pt x="93" y="1488"/>
                    </a:lnTo>
                    <a:lnTo>
                      <a:pt x="93" y="1490"/>
                    </a:lnTo>
                    <a:lnTo>
                      <a:pt x="95" y="1493"/>
                    </a:lnTo>
                    <a:lnTo>
                      <a:pt x="97" y="1495"/>
                    </a:lnTo>
                    <a:lnTo>
                      <a:pt x="97" y="1497"/>
                    </a:lnTo>
                    <a:lnTo>
                      <a:pt x="99" y="1499"/>
                    </a:lnTo>
                    <a:lnTo>
                      <a:pt x="99" y="1502"/>
                    </a:lnTo>
                    <a:lnTo>
                      <a:pt x="101" y="1504"/>
                    </a:lnTo>
                    <a:lnTo>
                      <a:pt x="103" y="150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7" name="Freeform 135">
                <a:extLst>
                  <a:ext uri="{FF2B5EF4-FFF2-40B4-BE49-F238E27FC236}">
                    <a16:creationId xmlns:a16="http://schemas.microsoft.com/office/drawing/2014/main" id="{35C65720-152D-7153-0C61-11FB69482C93}"/>
                  </a:ext>
                </a:extLst>
              </p:cNvPr>
              <p:cNvSpPr>
                <a:spLocks noEditPoints="1"/>
              </p:cNvSpPr>
              <p:nvPr/>
            </p:nvSpPr>
            <p:spPr bwMode="auto">
              <a:xfrm>
                <a:off x="1413" y="1439"/>
                <a:ext cx="505" cy="1235"/>
              </a:xfrm>
              <a:custGeom>
                <a:avLst/>
                <a:gdLst>
                  <a:gd name="T0" fmla="*/ 320 w 505"/>
                  <a:gd name="T1" fmla="*/ 0 h 1235"/>
                  <a:gd name="T2" fmla="*/ 262 w 505"/>
                  <a:gd name="T3" fmla="*/ 8 h 1235"/>
                  <a:gd name="T4" fmla="*/ 206 w 505"/>
                  <a:gd name="T5" fmla="*/ 24 h 1235"/>
                  <a:gd name="T6" fmla="*/ 155 w 505"/>
                  <a:gd name="T7" fmla="*/ 44 h 1235"/>
                  <a:gd name="T8" fmla="*/ 103 w 505"/>
                  <a:gd name="T9" fmla="*/ 71 h 1235"/>
                  <a:gd name="T10" fmla="*/ 56 w 505"/>
                  <a:gd name="T11" fmla="*/ 102 h 1235"/>
                  <a:gd name="T12" fmla="*/ 43 w 505"/>
                  <a:gd name="T13" fmla="*/ 126 h 1235"/>
                  <a:gd name="T14" fmla="*/ 33 w 505"/>
                  <a:gd name="T15" fmla="*/ 157 h 1235"/>
                  <a:gd name="T16" fmla="*/ 25 w 505"/>
                  <a:gd name="T17" fmla="*/ 191 h 1235"/>
                  <a:gd name="T18" fmla="*/ 18 w 505"/>
                  <a:gd name="T19" fmla="*/ 224 h 1235"/>
                  <a:gd name="T20" fmla="*/ 0 w 505"/>
                  <a:gd name="T21" fmla="*/ 384 h 1235"/>
                  <a:gd name="T22" fmla="*/ 0 w 505"/>
                  <a:gd name="T23" fmla="*/ 386 h 1235"/>
                  <a:gd name="T24" fmla="*/ 0 w 505"/>
                  <a:gd name="T25" fmla="*/ 388 h 1235"/>
                  <a:gd name="T26" fmla="*/ 0 w 505"/>
                  <a:gd name="T27" fmla="*/ 391 h 1235"/>
                  <a:gd name="T28" fmla="*/ 0 w 505"/>
                  <a:gd name="T29" fmla="*/ 393 h 1235"/>
                  <a:gd name="T30" fmla="*/ 45 w 505"/>
                  <a:gd name="T31" fmla="*/ 319 h 1235"/>
                  <a:gd name="T32" fmla="*/ 103 w 505"/>
                  <a:gd name="T33" fmla="*/ 257 h 1235"/>
                  <a:gd name="T34" fmla="*/ 173 w 505"/>
                  <a:gd name="T35" fmla="*/ 206 h 1235"/>
                  <a:gd name="T36" fmla="*/ 229 w 505"/>
                  <a:gd name="T37" fmla="*/ 179 h 1235"/>
                  <a:gd name="T38" fmla="*/ 270 w 505"/>
                  <a:gd name="T39" fmla="*/ 166 h 1235"/>
                  <a:gd name="T40" fmla="*/ 311 w 505"/>
                  <a:gd name="T41" fmla="*/ 155 h 1235"/>
                  <a:gd name="T42" fmla="*/ 322 w 505"/>
                  <a:gd name="T43" fmla="*/ 0 h 1235"/>
                  <a:gd name="T44" fmla="*/ 80 w 505"/>
                  <a:gd name="T45" fmla="*/ 1144 h 1235"/>
                  <a:gd name="T46" fmla="*/ 128 w 505"/>
                  <a:gd name="T47" fmla="*/ 1173 h 1235"/>
                  <a:gd name="T48" fmla="*/ 179 w 505"/>
                  <a:gd name="T49" fmla="*/ 1197 h 1235"/>
                  <a:gd name="T50" fmla="*/ 235 w 505"/>
                  <a:gd name="T51" fmla="*/ 1215 h 1235"/>
                  <a:gd name="T52" fmla="*/ 291 w 505"/>
                  <a:gd name="T53" fmla="*/ 1228 h 1235"/>
                  <a:gd name="T54" fmla="*/ 348 w 505"/>
                  <a:gd name="T55" fmla="*/ 1233 h 1235"/>
                  <a:gd name="T56" fmla="*/ 408 w 505"/>
                  <a:gd name="T57" fmla="*/ 1233 h 1235"/>
                  <a:gd name="T58" fmla="*/ 466 w 505"/>
                  <a:gd name="T59" fmla="*/ 1228 h 1235"/>
                  <a:gd name="T60" fmla="*/ 505 w 505"/>
                  <a:gd name="T61" fmla="*/ 1219 h 1235"/>
                  <a:gd name="T62" fmla="*/ 423 w 505"/>
                  <a:gd name="T63" fmla="*/ 1077 h 1235"/>
                  <a:gd name="T64" fmla="*/ 377 w 505"/>
                  <a:gd name="T65" fmla="*/ 1079 h 1235"/>
                  <a:gd name="T66" fmla="*/ 334 w 505"/>
                  <a:gd name="T67" fmla="*/ 1077 h 1235"/>
                  <a:gd name="T68" fmla="*/ 291 w 505"/>
                  <a:gd name="T69" fmla="*/ 1070 h 1235"/>
                  <a:gd name="T70" fmla="*/ 249 w 505"/>
                  <a:gd name="T71" fmla="*/ 1059 h 1235"/>
                  <a:gd name="T72" fmla="*/ 210 w 505"/>
                  <a:gd name="T73" fmla="*/ 1044 h 1235"/>
                  <a:gd name="T74" fmla="*/ 136 w 505"/>
                  <a:gd name="T75" fmla="*/ 999 h 1235"/>
                  <a:gd name="T76" fmla="*/ 72 w 505"/>
                  <a:gd name="T77" fmla="*/ 944 h 1235"/>
                  <a:gd name="T78" fmla="*/ 20 w 505"/>
                  <a:gd name="T79" fmla="*/ 877 h 1235"/>
                  <a:gd name="T80" fmla="*/ 27 w 505"/>
                  <a:gd name="T81" fmla="*/ 937 h 1235"/>
                  <a:gd name="T82" fmla="*/ 33 w 505"/>
                  <a:gd name="T83" fmla="*/ 999 h 1235"/>
                  <a:gd name="T84" fmla="*/ 45 w 505"/>
                  <a:gd name="T85" fmla="*/ 1057 h 1235"/>
                  <a:gd name="T86" fmla="*/ 66 w 505"/>
                  <a:gd name="T87" fmla="*/ 1115 h 1235"/>
                  <a:gd name="T88" fmla="*/ 68 w 505"/>
                  <a:gd name="T89" fmla="*/ 1121 h 1235"/>
                  <a:gd name="T90" fmla="*/ 68 w 505"/>
                  <a:gd name="T91" fmla="*/ 1126 h 1235"/>
                  <a:gd name="T92" fmla="*/ 68 w 505"/>
                  <a:gd name="T93" fmla="*/ 1133 h 1235"/>
                  <a:gd name="T94" fmla="*/ 70 w 505"/>
                  <a:gd name="T95" fmla="*/ 1137 h 1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5"/>
                  <a:gd name="T145" fmla="*/ 0 h 1235"/>
                  <a:gd name="T146" fmla="*/ 505 w 505"/>
                  <a:gd name="T147" fmla="*/ 1235 h 1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5" h="1235">
                    <a:moveTo>
                      <a:pt x="322" y="0"/>
                    </a:moveTo>
                    <a:lnTo>
                      <a:pt x="320" y="0"/>
                    </a:lnTo>
                    <a:lnTo>
                      <a:pt x="291" y="2"/>
                    </a:lnTo>
                    <a:lnTo>
                      <a:pt x="262" y="8"/>
                    </a:lnTo>
                    <a:lnTo>
                      <a:pt x="235" y="15"/>
                    </a:lnTo>
                    <a:lnTo>
                      <a:pt x="206" y="24"/>
                    </a:lnTo>
                    <a:lnTo>
                      <a:pt x="179" y="33"/>
                    </a:lnTo>
                    <a:lnTo>
                      <a:pt x="155" y="44"/>
                    </a:lnTo>
                    <a:lnTo>
                      <a:pt x="128" y="57"/>
                    </a:lnTo>
                    <a:lnTo>
                      <a:pt x="103" y="71"/>
                    </a:lnTo>
                    <a:lnTo>
                      <a:pt x="80" y="86"/>
                    </a:lnTo>
                    <a:lnTo>
                      <a:pt x="56" y="102"/>
                    </a:lnTo>
                    <a:lnTo>
                      <a:pt x="47" y="108"/>
                    </a:lnTo>
                    <a:lnTo>
                      <a:pt x="43" y="126"/>
                    </a:lnTo>
                    <a:lnTo>
                      <a:pt x="39" y="142"/>
                    </a:lnTo>
                    <a:lnTo>
                      <a:pt x="33" y="157"/>
                    </a:lnTo>
                    <a:lnTo>
                      <a:pt x="29" y="175"/>
                    </a:lnTo>
                    <a:lnTo>
                      <a:pt x="25" y="191"/>
                    </a:lnTo>
                    <a:lnTo>
                      <a:pt x="20" y="208"/>
                    </a:lnTo>
                    <a:lnTo>
                      <a:pt x="18" y="224"/>
                    </a:lnTo>
                    <a:lnTo>
                      <a:pt x="14" y="239"/>
                    </a:lnTo>
                    <a:lnTo>
                      <a:pt x="0" y="384"/>
                    </a:lnTo>
                    <a:lnTo>
                      <a:pt x="0" y="386"/>
                    </a:lnTo>
                    <a:lnTo>
                      <a:pt x="0" y="388"/>
                    </a:lnTo>
                    <a:lnTo>
                      <a:pt x="0" y="391"/>
                    </a:lnTo>
                    <a:lnTo>
                      <a:pt x="0" y="393"/>
                    </a:lnTo>
                    <a:lnTo>
                      <a:pt x="20" y="355"/>
                    </a:lnTo>
                    <a:lnTo>
                      <a:pt x="45" y="319"/>
                    </a:lnTo>
                    <a:lnTo>
                      <a:pt x="72" y="286"/>
                    </a:lnTo>
                    <a:lnTo>
                      <a:pt x="103" y="257"/>
                    </a:lnTo>
                    <a:lnTo>
                      <a:pt x="136" y="231"/>
                    </a:lnTo>
                    <a:lnTo>
                      <a:pt x="173" y="206"/>
                    </a:lnTo>
                    <a:lnTo>
                      <a:pt x="210" y="186"/>
                    </a:lnTo>
                    <a:lnTo>
                      <a:pt x="229" y="179"/>
                    </a:lnTo>
                    <a:lnTo>
                      <a:pt x="249" y="171"/>
                    </a:lnTo>
                    <a:lnTo>
                      <a:pt x="270" y="166"/>
                    </a:lnTo>
                    <a:lnTo>
                      <a:pt x="291" y="159"/>
                    </a:lnTo>
                    <a:lnTo>
                      <a:pt x="311" y="155"/>
                    </a:lnTo>
                    <a:lnTo>
                      <a:pt x="313" y="155"/>
                    </a:lnTo>
                    <a:lnTo>
                      <a:pt x="322" y="0"/>
                    </a:lnTo>
                    <a:close/>
                    <a:moveTo>
                      <a:pt x="70" y="1137"/>
                    </a:moveTo>
                    <a:lnTo>
                      <a:pt x="80" y="1144"/>
                    </a:lnTo>
                    <a:lnTo>
                      <a:pt x="103" y="1159"/>
                    </a:lnTo>
                    <a:lnTo>
                      <a:pt x="128" y="1173"/>
                    </a:lnTo>
                    <a:lnTo>
                      <a:pt x="155" y="1186"/>
                    </a:lnTo>
                    <a:lnTo>
                      <a:pt x="179" y="1197"/>
                    </a:lnTo>
                    <a:lnTo>
                      <a:pt x="206" y="1206"/>
                    </a:lnTo>
                    <a:lnTo>
                      <a:pt x="235" y="1215"/>
                    </a:lnTo>
                    <a:lnTo>
                      <a:pt x="262" y="1221"/>
                    </a:lnTo>
                    <a:lnTo>
                      <a:pt x="291" y="1228"/>
                    </a:lnTo>
                    <a:lnTo>
                      <a:pt x="320" y="1230"/>
                    </a:lnTo>
                    <a:lnTo>
                      <a:pt x="348" y="1233"/>
                    </a:lnTo>
                    <a:lnTo>
                      <a:pt x="377" y="1235"/>
                    </a:lnTo>
                    <a:lnTo>
                      <a:pt x="408" y="1233"/>
                    </a:lnTo>
                    <a:lnTo>
                      <a:pt x="437" y="1230"/>
                    </a:lnTo>
                    <a:lnTo>
                      <a:pt x="466" y="1228"/>
                    </a:lnTo>
                    <a:lnTo>
                      <a:pt x="493" y="1221"/>
                    </a:lnTo>
                    <a:lnTo>
                      <a:pt x="505" y="1219"/>
                    </a:lnTo>
                    <a:lnTo>
                      <a:pt x="439" y="1075"/>
                    </a:lnTo>
                    <a:lnTo>
                      <a:pt x="423" y="1077"/>
                    </a:lnTo>
                    <a:lnTo>
                      <a:pt x="400" y="1079"/>
                    </a:lnTo>
                    <a:lnTo>
                      <a:pt x="377" y="1079"/>
                    </a:lnTo>
                    <a:lnTo>
                      <a:pt x="355" y="1079"/>
                    </a:lnTo>
                    <a:lnTo>
                      <a:pt x="334" y="1077"/>
                    </a:lnTo>
                    <a:lnTo>
                      <a:pt x="311" y="1075"/>
                    </a:lnTo>
                    <a:lnTo>
                      <a:pt x="291" y="1070"/>
                    </a:lnTo>
                    <a:lnTo>
                      <a:pt x="270" y="1066"/>
                    </a:lnTo>
                    <a:lnTo>
                      <a:pt x="249" y="1059"/>
                    </a:lnTo>
                    <a:lnTo>
                      <a:pt x="229" y="1050"/>
                    </a:lnTo>
                    <a:lnTo>
                      <a:pt x="210" y="1044"/>
                    </a:lnTo>
                    <a:lnTo>
                      <a:pt x="173" y="1024"/>
                    </a:lnTo>
                    <a:lnTo>
                      <a:pt x="136" y="999"/>
                    </a:lnTo>
                    <a:lnTo>
                      <a:pt x="103" y="973"/>
                    </a:lnTo>
                    <a:lnTo>
                      <a:pt x="72" y="944"/>
                    </a:lnTo>
                    <a:lnTo>
                      <a:pt x="45" y="910"/>
                    </a:lnTo>
                    <a:lnTo>
                      <a:pt x="20" y="877"/>
                    </a:lnTo>
                    <a:lnTo>
                      <a:pt x="23" y="906"/>
                    </a:lnTo>
                    <a:lnTo>
                      <a:pt x="27" y="937"/>
                    </a:lnTo>
                    <a:lnTo>
                      <a:pt x="29" y="968"/>
                    </a:lnTo>
                    <a:lnTo>
                      <a:pt x="33" y="999"/>
                    </a:lnTo>
                    <a:lnTo>
                      <a:pt x="39" y="1028"/>
                    </a:lnTo>
                    <a:lnTo>
                      <a:pt x="45" y="1057"/>
                    </a:lnTo>
                    <a:lnTo>
                      <a:pt x="56" y="1086"/>
                    </a:lnTo>
                    <a:lnTo>
                      <a:pt x="66" y="1115"/>
                    </a:lnTo>
                    <a:lnTo>
                      <a:pt x="66" y="1117"/>
                    </a:lnTo>
                    <a:lnTo>
                      <a:pt x="68" y="1121"/>
                    </a:lnTo>
                    <a:lnTo>
                      <a:pt x="68" y="1124"/>
                    </a:lnTo>
                    <a:lnTo>
                      <a:pt x="68" y="1126"/>
                    </a:lnTo>
                    <a:lnTo>
                      <a:pt x="68" y="1128"/>
                    </a:lnTo>
                    <a:lnTo>
                      <a:pt x="68" y="1133"/>
                    </a:lnTo>
                    <a:lnTo>
                      <a:pt x="68" y="1135"/>
                    </a:lnTo>
                    <a:lnTo>
                      <a:pt x="70" y="1137"/>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8" name="Freeform 136">
                <a:extLst>
                  <a:ext uri="{FF2B5EF4-FFF2-40B4-BE49-F238E27FC236}">
                    <a16:creationId xmlns:a16="http://schemas.microsoft.com/office/drawing/2014/main" id="{D3D2CAAC-BC6B-65E7-74E5-D1E7745CBD02}"/>
                  </a:ext>
                </a:extLst>
              </p:cNvPr>
              <p:cNvSpPr>
                <a:spLocks/>
              </p:cNvSpPr>
              <p:nvPr/>
            </p:nvSpPr>
            <p:spPr bwMode="auto">
              <a:xfrm>
                <a:off x="1405" y="1594"/>
                <a:ext cx="447" cy="924"/>
              </a:xfrm>
              <a:custGeom>
                <a:avLst/>
                <a:gdLst>
                  <a:gd name="T0" fmla="*/ 319 w 447"/>
                  <a:gd name="T1" fmla="*/ 0 h 924"/>
                  <a:gd name="T2" fmla="*/ 278 w 447"/>
                  <a:gd name="T3" fmla="*/ 11 h 924"/>
                  <a:gd name="T4" fmla="*/ 237 w 447"/>
                  <a:gd name="T5" fmla="*/ 24 h 924"/>
                  <a:gd name="T6" fmla="*/ 181 w 447"/>
                  <a:gd name="T7" fmla="*/ 51 h 924"/>
                  <a:gd name="T8" fmla="*/ 111 w 447"/>
                  <a:gd name="T9" fmla="*/ 102 h 924"/>
                  <a:gd name="T10" fmla="*/ 53 w 447"/>
                  <a:gd name="T11" fmla="*/ 164 h 924"/>
                  <a:gd name="T12" fmla="*/ 8 w 447"/>
                  <a:gd name="T13" fmla="*/ 238 h 924"/>
                  <a:gd name="T14" fmla="*/ 8 w 447"/>
                  <a:gd name="T15" fmla="*/ 238 h 924"/>
                  <a:gd name="T16" fmla="*/ 8 w 447"/>
                  <a:gd name="T17" fmla="*/ 238 h 924"/>
                  <a:gd name="T18" fmla="*/ 8 w 447"/>
                  <a:gd name="T19" fmla="*/ 240 h 924"/>
                  <a:gd name="T20" fmla="*/ 8 w 447"/>
                  <a:gd name="T21" fmla="*/ 240 h 924"/>
                  <a:gd name="T22" fmla="*/ 6 w 447"/>
                  <a:gd name="T23" fmla="*/ 244 h 924"/>
                  <a:gd name="T24" fmla="*/ 6 w 447"/>
                  <a:gd name="T25" fmla="*/ 251 h 924"/>
                  <a:gd name="T26" fmla="*/ 4 w 447"/>
                  <a:gd name="T27" fmla="*/ 256 h 924"/>
                  <a:gd name="T28" fmla="*/ 4 w 447"/>
                  <a:gd name="T29" fmla="*/ 260 h 924"/>
                  <a:gd name="T30" fmla="*/ 0 w 447"/>
                  <a:gd name="T31" fmla="*/ 327 h 924"/>
                  <a:gd name="T32" fmla="*/ 2 w 447"/>
                  <a:gd name="T33" fmla="*/ 387 h 924"/>
                  <a:gd name="T34" fmla="*/ 8 w 447"/>
                  <a:gd name="T35" fmla="*/ 449 h 924"/>
                  <a:gd name="T36" fmla="*/ 10 w 447"/>
                  <a:gd name="T37" fmla="*/ 511 h 924"/>
                  <a:gd name="T38" fmla="*/ 10 w 447"/>
                  <a:gd name="T39" fmla="*/ 562 h 924"/>
                  <a:gd name="T40" fmla="*/ 18 w 447"/>
                  <a:gd name="T41" fmla="*/ 602 h 924"/>
                  <a:gd name="T42" fmla="*/ 22 w 447"/>
                  <a:gd name="T43" fmla="*/ 642 h 924"/>
                  <a:gd name="T44" fmla="*/ 26 w 447"/>
                  <a:gd name="T45" fmla="*/ 682 h 924"/>
                  <a:gd name="T46" fmla="*/ 28 w 447"/>
                  <a:gd name="T47" fmla="*/ 722 h 924"/>
                  <a:gd name="T48" fmla="*/ 80 w 447"/>
                  <a:gd name="T49" fmla="*/ 789 h 924"/>
                  <a:gd name="T50" fmla="*/ 144 w 447"/>
                  <a:gd name="T51" fmla="*/ 844 h 924"/>
                  <a:gd name="T52" fmla="*/ 218 w 447"/>
                  <a:gd name="T53" fmla="*/ 889 h 924"/>
                  <a:gd name="T54" fmla="*/ 257 w 447"/>
                  <a:gd name="T55" fmla="*/ 904 h 924"/>
                  <a:gd name="T56" fmla="*/ 299 w 447"/>
                  <a:gd name="T57" fmla="*/ 915 h 924"/>
                  <a:gd name="T58" fmla="*/ 342 w 447"/>
                  <a:gd name="T59" fmla="*/ 922 h 924"/>
                  <a:gd name="T60" fmla="*/ 385 w 447"/>
                  <a:gd name="T61" fmla="*/ 924 h 924"/>
                  <a:gd name="T62" fmla="*/ 431 w 447"/>
                  <a:gd name="T63" fmla="*/ 922 h 924"/>
                  <a:gd name="T64" fmla="*/ 443 w 447"/>
                  <a:gd name="T65" fmla="*/ 913 h 924"/>
                  <a:gd name="T66" fmla="*/ 385 w 447"/>
                  <a:gd name="T67" fmla="*/ 769 h 924"/>
                  <a:gd name="T68" fmla="*/ 328 w 447"/>
                  <a:gd name="T69" fmla="*/ 764 h 924"/>
                  <a:gd name="T70" fmla="*/ 274 w 447"/>
                  <a:gd name="T71" fmla="*/ 744 h 924"/>
                  <a:gd name="T72" fmla="*/ 224 w 447"/>
                  <a:gd name="T73" fmla="*/ 718 h 924"/>
                  <a:gd name="T74" fmla="*/ 183 w 447"/>
                  <a:gd name="T75" fmla="*/ 680 h 924"/>
                  <a:gd name="T76" fmla="*/ 148 w 447"/>
                  <a:gd name="T77" fmla="*/ 633 h 924"/>
                  <a:gd name="T78" fmla="*/ 121 w 447"/>
                  <a:gd name="T79" fmla="*/ 580 h 924"/>
                  <a:gd name="T80" fmla="*/ 105 w 447"/>
                  <a:gd name="T81" fmla="*/ 522 h 924"/>
                  <a:gd name="T82" fmla="*/ 99 w 447"/>
                  <a:gd name="T83" fmla="*/ 460 h 924"/>
                  <a:gd name="T84" fmla="*/ 105 w 447"/>
                  <a:gd name="T85" fmla="*/ 398 h 924"/>
                  <a:gd name="T86" fmla="*/ 121 w 447"/>
                  <a:gd name="T87" fmla="*/ 340 h 924"/>
                  <a:gd name="T88" fmla="*/ 148 w 447"/>
                  <a:gd name="T89" fmla="*/ 287 h 924"/>
                  <a:gd name="T90" fmla="*/ 183 w 447"/>
                  <a:gd name="T91" fmla="*/ 240 h 924"/>
                  <a:gd name="T92" fmla="*/ 224 w 447"/>
                  <a:gd name="T93" fmla="*/ 202 h 924"/>
                  <a:gd name="T94" fmla="*/ 274 w 447"/>
                  <a:gd name="T95" fmla="*/ 176 h 924"/>
                  <a:gd name="T96" fmla="*/ 313 w 447"/>
                  <a:gd name="T97" fmla="*/ 160 h 9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7"/>
                  <a:gd name="T148" fmla="*/ 0 h 924"/>
                  <a:gd name="T149" fmla="*/ 447 w 447"/>
                  <a:gd name="T150" fmla="*/ 924 h 9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7" h="924">
                    <a:moveTo>
                      <a:pt x="321" y="0"/>
                    </a:moveTo>
                    <a:lnTo>
                      <a:pt x="319" y="0"/>
                    </a:lnTo>
                    <a:lnTo>
                      <a:pt x="299" y="4"/>
                    </a:lnTo>
                    <a:lnTo>
                      <a:pt x="278" y="11"/>
                    </a:lnTo>
                    <a:lnTo>
                      <a:pt x="257" y="16"/>
                    </a:lnTo>
                    <a:lnTo>
                      <a:pt x="237" y="24"/>
                    </a:lnTo>
                    <a:lnTo>
                      <a:pt x="218" y="31"/>
                    </a:lnTo>
                    <a:lnTo>
                      <a:pt x="181" y="51"/>
                    </a:lnTo>
                    <a:lnTo>
                      <a:pt x="144" y="76"/>
                    </a:lnTo>
                    <a:lnTo>
                      <a:pt x="111" y="102"/>
                    </a:lnTo>
                    <a:lnTo>
                      <a:pt x="80" y="131"/>
                    </a:lnTo>
                    <a:lnTo>
                      <a:pt x="53" y="164"/>
                    </a:lnTo>
                    <a:lnTo>
                      <a:pt x="28" y="200"/>
                    </a:lnTo>
                    <a:lnTo>
                      <a:pt x="8" y="238"/>
                    </a:lnTo>
                    <a:lnTo>
                      <a:pt x="8" y="240"/>
                    </a:lnTo>
                    <a:lnTo>
                      <a:pt x="8" y="242"/>
                    </a:lnTo>
                    <a:lnTo>
                      <a:pt x="6" y="244"/>
                    </a:lnTo>
                    <a:lnTo>
                      <a:pt x="6" y="249"/>
                    </a:lnTo>
                    <a:lnTo>
                      <a:pt x="6" y="251"/>
                    </a:lnTo>
                    <a:lnTo>
                      <a:pt x="6" y="253"/>
                    </a:lnTo>
                    <a:lnTo>
                      <a:pt x="4" y="256"/>
                    </a:lnTo>
                    <a:lnTo>
                      <a:pt x="4" y="258"/>
                    </a:lnTo>
                    <a:lnTo>
                      <a:pt x="4" y="260"/>
                    </a:lnTo>
                    <a:lnTo>
                      <a:pt x="0" y="296"/>
                    </a:lnTo>
                    <a:lnTo>
                      <a:pt x="0" y="327"/>
                    </a:lnTo>
                    <a:lnTo>
                      <a:pt x="0" y="358"/>
                    </a:lnTo>
                    <a:lnTo>
                      <a:pt x="2" y="387"/>
                    </a:lnTo>
                    <a:lnTo>
                      <a:pt x="6" y="418"/>
                    </a:lnTo>
                    <a:lnTo>
                      <a:pt x="8" y="449"/>
                    </a:lnTo>
                    <a:lnTo>
                      <a:pt x="10" y="480"/>
                    </a:lnTo>
                    <a:lnTo>
                      <a:pt x="10" y="511"/>
                    </a:lnTo>
                    <a:lnTo>
                      <a:pt x="8" y="542"/>
                    </a:lnTo>
                    <a:lnTo>
                      <a:pt x="10" y="562"/>
                    </a:lnTo>
                    <a:lnTo>
                      <a:pt x="14" y="582"/>
                    </a:lnTo>
                    <a:lnTo>
                      <a:pt x="18" y="602"/>
                    </a:lnTo>
                    <a:lnTo>
                      <a:pt x="20" y="622"/>
                    </a:lnTo>
                    <a:lnTo>
                      <a:pt x="22" y="642"/>
                    </a:lnTo>
                    <a:lnTo>
                      <a:pt x="24" y="662"/>
                    </a:lnTo>
                    <a:lnTo>
                      <a:pt x="26" y="682"/>
                    </a:lnTo>
                    <a:lnTo>
                      <a:pt x="28" y="702"/>
                    </a:lnTo>
                    <a:lnTo>
                      <a:pt x="28" y="722"/>
                    </a:lnTo>
                    <a:lnTo>
                      <a:pt x="53" y="755"/>
                    </a:lnTo>
                    <a:lnTo>
                      <a:pt x="80" y="789"/>
                    </a:lnTo>
                    <a:lnTo>
                      <a:pt x="111" y="818"/>
                    </a:lnTo>
                    <a:lnTo>
                      <a:pt x="144" y="844"/>
                    </a:lnTo>
                    <a:lnTo>
                      <a:pt x="181" y="869"/>
                    </a:lnTo>
                    <a:lnTo>
                      <a:pt x="218" y="889"/>
                    </a:lnTo>
                    <a:lnTo>
                      <a:pt x="237" y="895"/>
                    </a:lnTo>
                    <a:lnTo>
                      <a:pt x="257" y="904"/>
                    </a:lnTo>
                    <a:lnTo>
                      <a:pt x="278" y="911"/>
                    </a:lnTo>
                    <a:lnTo>
                      <a:pt x="299" y="915"/>
                    </a:lnTo>
                    <a:lnTo>
                      <a:pt x="319" y="920"/>
                    </a:lnTo>
                    <a:lnTo>
                      <a:pt x="342" y="922"/>
                    </a:lnTo>
                    <a:lnTo>
                      <a:pt x="363" y="924"/>
                    </a:lnTo>
                    <a:lnTo>
                      <a:pt x="385" y="924"/>
                    </a:lnTo>
                    <a:lnTo>
                      <a:pt x="408" y="924"/>
                    </a:lnTo>
                    <a:lnTo>
                      <a:pt x="431" y="922"/>
                    </a:lnTo>
                    <a:lnTo>
                      <a:pt x="447" y="920"/>
                    </a:lnTo>
                    <a:lnTo>
                      <a:pt x="443" y="913"/>
                    </a:lnTo>
                    <a:lnTo>
                      <a:pt x="412" y="769"/>
                    </a:lnTo>
                    <a:lnTo>
                      <a:pt x="385" y="769"/>
                    </a:lnTo>
                    <a:lnTo>
                      <a:pt x="356" y="769"/>
                    </a:lnTo>
                    <a:lnTo>
                      <a:pt x="328" y="764"/>
                    </a:lnTo>
                    <a:lnTo>
                      <a:pt x="301" y="755"/>
                    </a:lnTo>
                    <a:lnTo>
                      <a:pt x="274" y="744"/>
                    </a:lnTo>
                    <a:lnTo>
                      <a:pt x="249" y="733"/>
                    </a:lnTo>
                    <a:lnTo>
                      <a:pt x="224" y="718"/>
                    </a:lnTo>
                    <a:lnTo>
                      <a:pt x="204" y="700"/>
                    </a:lnTo>
                    <a:lnTo>
                      <a:pt x="183" y="680"/>
                    </a:lnTo>
                    <a:lnTo>
                      <a:pt x="165" y="658"/>
                    </a:lnTo>
                    <a:lnTo>
                      <a:pt x="148" y="633"/>
                    </a:lnTo>
                    <a:lnTo>
                      <a:pt x="134" y="607"/>
                    </a:lnTo>
                    <a:lnTo>
                      <a:pt x="121" y="580"/>
                    </a:lnTo>
                    <a:lnTo>
                      <a:pt x="111" y="551"/>
                    </a:lnTo>
                    <a:lnTo>
                      <a:pt x="105" y="522"/>
                    </a:lnTo>
                    <a:lnTo>
                      <a:pt x="101" y="491"/>
                    </a:lnTo>
                    <a:lnTo>
                      <a:pt x="99" y="460"/>
                    </a:lnTo>
                    <a:lnTo>
                      <a:pt x="101" y="429"/>
                    </a:lnTo>
                    <a:lnTo>
                      <a:pt x="105" y="398"/>
                    </a:lnTo>
                    <a:lnTo>
                      <a:pt x="111" y="369"/>
                    </a:lnTo>
                    <a:lnTo>
                      <a:pt x="121" y="340"/>
                    </a:lnTo>
                    <a:lnTo>
                      <a:pt x="134" y="313"/>
                    </a:lnTo>
                    <a:lnTo>
                      <a:pt x="148" y="287"/>
                    </a:lnTo>
                    <a:lnTo>
                      <a:pt x="165" y="262"/>
                    </a:lnTo>
                    <a:lnTo>
                      <a:pt x="183" y="240"/>
                    </a:lnTo>
                    <a:lnTo>
                      <a:pt x="204" y="220"/>
                    </a:lnTo>
                    <a:lnTo>
                      <a:pt x="224" y="202"/>
                    </a:lnTo>
                    <a:lnTo>
                      <a:pt x="249" y="187"/>
                    </a:lnTo>
                    <a:lnTo>
                      <a:pt x="274" y="176"/>
                    </a:lnTo>
                    <a:lnTo>
                      <a:pt x="301" y="164"/>
                    </a:lnTo>
                    <a:lnTo>
                      <a:pt x="313" y="160"/>
                    </a:lnTo>
                    <a:lnTo>
                      <a:pt x="321"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9" name="Freeform 137">
                <a:extLst>
                  <a:ext uri="{FF2B5EF4-FFF2-40B4-BE49-F238E27FC236}">
                    <a16:creationId xmlns:a16="http://schemas.microsoft.com/office/drawing/2014/main" id="{BEE6E2B4-322B-CD69-57C8-DEADEECF9CD7}"/>
                  </a:ext>
                </a:extLst>
              </p:cNvPr>
              <p:cNvSpPr>
                <a:spLocks/>
              </p:cNvSpPr>
              <p:nvPr/>
            </p:nvSpPr>
            <p:spPr bwMode="auto">
              <a:xfrm>
                <a:off x="1504" y="1754"/>
                <a:ext cx="313" cy="609"/>
              </a:xfrm>
              <a:custGeom>
                <a:avLst/>
                <a:gdLst>
                  <a:gd name="T0" fmla="*/ 214 w 313"/>
                  <a:gd name="T1" fmla="*/ 0 h 609"/>
                  <a:gd name="T2" fmla="*/ 202 w 313"/>
                  <a:gd name="T3" fmla="*/ 4 h 609"/>
                  <a:gd name="T4" fmla="*/ 175 w 313"/>
                  <a:gd name="T5" fmla="*/ 16 h 609"/>
                  <a:gd name="T6" fmla="*/ 150 w 313"/>
                  <a:gd name="T7" fmla="*/ 27 h 609"/>
                  <a:gd name="T8" fmla="*/ 125 w 313"/>
                  <a:gd name="T9" fmla="*/ 42 h 609"/>
                  <a:gd name="T10" fmla="*/ 105 w 313"/>
                  <a:gd name="T11" fmla="*/ 60 h 609"/>
                  <a:gd name="T12" fmla="*/ 84 w 313"/>
                  <a:gd name="T13" fmla="*/ 80 h 609"/>
                  <a:gd name="T14" fmla="*/ 66 w 313"/>
                  <a:gd name="T15" fmla="*/ 102 h 609"/>
                  <a:gd name="T16" fmla="*/ 49 w 313"/>
                  <a:gd name="T17" fmla="*/ 127 h 609"/>
                  <a:gd name="T18" fmla="*/ 35 w 313"/>
                  <a:gd name="T19" fmla="*/ 153 h 609"/>
                  <a:gd name="T20" fmla="*/ 22 w 313"/>
                  <a:gd name="T21" fmla="*/ 180 h 609"/>
                  <a:gd name="T22" fmla="*/ 12 w 313"/>
                  <a:gd name="T23" fmla="*/ 209 h 609"/>
                  <a:gd name="T24" fmla="*/ 6 w 313"/>
                  <a:gd name="T25" fmla="*/ 238 h 609"/>
                  <a:gd name="T26" fmla="*/ 2 w 313"/>
                  <a:gd name="T27" fmla="*/ 269 h 609"/>
                  <a:gd name="T28" fmla="*/ 0 w 313"/>
                  <a:gd name="T29" fmla="*/ 300 h 609"/>
                  <a:gd name="T30" fmla="*/ 2 w 313"/>
                  <a:gd name="T31" fmla="*/ 331 h 609"/>
                  <a:gd name="T32" fmla="*/ 6 w 313"/>
                  <a:gd name="T33" fmla="*/ 362 h 609"/>
                  <a:gd name="T34" fmla="*/ 12 w 313"/>
                  <a:gd name="T35" fmla="*/ 391 h 609"/>
                  <a:gd name="T36" fmla="*/ 22 w 313"/>
                  <a:gd name="T37" fmla="*/ 420 h 609"/>
                  <a:gd name="T38" fmla="*/ 35 w 313"/>
                  <a:gd name="T39" fmla="*/ 447 h 609"/>
                  <a:gd name="T40" fmla="*/ 49 w 313"/>
                  <a:gd name="T41" fmla="*/ 473 h 609"/>
                  <a:gd name="T42" fmla="*/ 66 w 313"/>
                  <a:gd name="T43" fmla="*/ 498 h 609"/>
                  <a:gd name="T44" fmla="*/ 84 w 313"/>
                  <a:gd name="T45" fmla="*/ 520 h 609"/>
                  <a:gd name="T46" fmla="*/ 105 w 313"/>
                  <a:gd name="T47" fmla="*/ 540 h 609"/>
                  <a:gd name="T48" fmla="*/ 125 w 313"/>
                  <a:gd name="T49" fmla="*/ 558 h 609"/>
                  <a:gd name="T50" fmla="*/ 150 w 313"/>
                  <a:gd name="T51" fmla="*/ 573 h 609"/>
                  <a:gd name="T52" fmla="*/ 175 w 313"/>
                  <a:gd name="T53" fmla="*/ 584 h 609"/>
                  <a:gd name="T54" fmla="*/ 202 w 313"/>
                  <a:gd name="T55" fmla="*/ 595 h 609"/>
                  <a:gd name="T56" fmla="*/ 229 w 313"/>
                  <a:gd name="T57" fmla="*/ 604 h 609"/>
                  <a:gd name="T58" fmla="*/ 257 w 313"/>
                  <a:gd name="T59" fmla="*/ 609 h 609"/>
                  <a:gd name="T60" fmla="*/ 286 w 313"/>
                  <a:gd name="T61" fmla="*/ 609 h 609"/>
                  <a:gd name="T62" fmla="*/ 313 w 313"/>
                  <a:gd name="T63" fmla="*/ 609 h 609"/>
                  <a:gd name="T64" fmla="*/ 208 w 313"/>
                  <a:gd name="T65" fmla="*/ 102 h 609"/>
                  <a:gd name="T66" fmla="*/ 214 w 313"/>
                  <a:gd name="T67" fmla="*/ 0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609"/>
                  <a:gd name="T104" fmla="*/ 313 w 313"/>
                  <a:gd name="T105" fmla="*/ 609 h 6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609">
                    <a:moveTo>
                      <a:pt x="214" y="0"/>
                    </a:moveTo>
                    <a:lnTo>
                      <a:pt x="202" y="4"/>
                    </a:lnTo>
                    <a:lnTo>
                      <a:pt x="175" y="16"/>
                    </a:lnTo>
                    <a:lnTo>
                      <a:pt x="150" y="27"/>
                    </a:lnTo>
                    <a:lnTo>
                      <a:pt x="125" y="42"/>
                    </a:lnTo>
                    <a:lnTo>
                      <a:pt x="105" y="60"/>
                    </a:lnTo>
                    <a:lnTo>
                      <a:pt x="84" y="80"/>
                    </a:lnTo>
                    <a:lnTo>
                      <a:pt x="66" y="102"/>
                    </a:lnTo>
                    <a:lnTo>
                      <a:pt x="49" y="127"/>
                    </a:lnTo>
                    <a:lnTo>
                      <a:pt x="35" y="153"/>
                    </a:lnTo>
                    <a:lnTo>
                      <a:pt x="22" y="180"/>
                    </a:lnTo>
                    <a:lnTo>
                      <a:pt x="12" y="209"/>
                    </a:lnTo>
                    <a:lnTo>
                      <a:pt x="6" y="238"/>
                    </a:lnTo>
                    <a:lnTo>
                      <a:pt x="2" y="269"/>
                    </a:lnTo>
                    <a:lnTo>
                      <a:pt x="0" y="300"/>
                    </a:lnTo>
                    <a:lnTo>
                      <a:pt x="2" y="331"/>
                    </a:lnTo>
                    <a:lnTo>
                      <a:pt x="6" y="362"/>
                    </a:lnTo>
                    <a:lnTo>
                      <a:pt x="12" y="391"/>
                    </a:lnTo>
                    <a:lnTo>
                      <a:pt x="22" y="420"/>
                    </a:lnTo>
                    <a:lnTo>
                      <a:pt x="35" y="447"/>
                    </a:lnTo>
                    <a:lnTo>
                      <a:pt x="49" y="473"/>
                    </a:lnTo>
                    <a:lnTo>
                      <a:pt x="66" y="498"/>
                    </a:lnTo>
                    <a:lnTo>
                      <a:pt x="84" y="520"/>
                    </a:lnTo>
                    <a:lnTo>
                      <a:pt x="105" y="540"/>
                    </a:lnTo>
                    <a:lnTo>
                      <a:pt x="125" y="558"/>
                    </a:lnTo>
                    <a:lnTo>
                      <a:pt x="150" y="573"/>
                    </a:lnTo>
                    <a:lnTo>
                      <a:pt x="175" y="584"/>
                    </a:lnTo>
                    <a:lnTo>
                      <a:pt x="202" y="595"/>
                    </a:lnTo>
                    <a:lnTo>
                      <a:pt x="229" y="604"/>
                    </a:lnTo>
                    <a:lnTo>
                      <a:pt x="257" y="609"/>
                    </a:lnTo>
                    <a:lnTo>
                      <a:pt x="286" y="609"/>
                    </a:lnTo>
                    <a:lnTo>
                      <a:pt x="313" y="609"/>
                    </a:lnTo>
                    <a:lnTo>
                      <a:pt x="208" y="102"/>
                    </a:lnTo>
                    <a:lnTo>
                      <a:pt x="214"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0" name="Freeform 138">
                <a:extLst>
                  <a:ext uri="{FF2B5EF4-FFF2-40B4-BE49-F238E27FC236}">
                    <a16:creationId xmlns:a16="http://schemas.microsoft.com/office/drawing/2014/main" id="{9DD14F3D-A333-01E6-FFE6-64842278B709}"/>
                  </a:ext>
                </a:extLst>
              </p:cNvPr>
              <p:cNvSpPr>
                <a:spLocks/>
              </p:cNvSpPr>
              <p:nvPr/>
            </p:nvSpPr>
            <p:spPr bwMode="auto">
              <a:xfrm>
                <a:off x="1648" y="1916"/>
                <a:ext cx="138" cy="293"/>
              </a:xfrm>
              <a:custGeom>
                <a:avLst/>
                <a:gdLst>
                  <a:gd name="T0" fmla="*/ 76 w 138"/>
                  <a:gd name="T1" fmla="*/ 0 h 293"/>
                  <a:gd name="T2" fmla="*/ 74 w 138"/>
                  <a:gd name="T3" fmla="*/ 2 h 293"/>
                  <a:gd name="T4" fmla="*/ 62 w 138"/>
                  <a:gd name="T5" fmla="*/ 9 h 293"/>
                  <a:gd name="T6" fmla="*/ 52 w 138"/>
                  <a:gd name="T7" fmla="*/ 18 h 293"/>
                  <a:gd name="T8" fmla="*/ 41 w 138"/>
                  <a:gd name="T9" fmla="*/ 29 h 293"/>
                  <a:gd name="T10" fmla="*/ 31 w 138"/>
                  <a:gd name="T11" fmla="*/ 40 h 293"/>
                  <a:gd name="T12" fmla="*/ 23 w 138"/>
                  <a:gd name="T13" fmla="*/ 51 h 293"/>
                  <a:gd name="T14" fmla="*/ 16 w 138"/>
                  <a:gd name="T15" fmla="*/ 65 h 293"/>
                  <a:gd name="T16" fmla="*/ 10 w 138"/>
                  <a:gd name="T17" fmla="*/ 78 h 293"/>
                  <a:gd name="T18" fmla="*/ 6 w 138"/>
                  <a:gd name="T19" fmla="*/ 91 h 293"/>
                  <a:gd name="T20" fmla="*/ 2 w 138"/>
                  <a:gd name="T21" fmla="*/ 107 h 293"/>
                  <a:gd name="T22" fmla="*/ 0 w 138"/>
                  <a:gd name="T23" fmla="*/ 122 h 293"/>
                  <a:gd name="T24" fmla="*/ 0 w 138"/>
                  <a:gd name="T25" fmla="*/ 138 h 293"/>
                  <a:gd name="T26" fmla="*/ 0 w 138"/>
                  <a:gd name="T27" fmla="*/ 153 h 293"/>
                  <a:gd name="T28" fmla="*/ 2 w 138"/>
                  <a:gd name="T29" fmla="*/ 169 h 293"/>
                  <a:gd name="T30" fmla="*/ 6 w 138"/>
                  <a:gd name="T31" fmla="*/ 185 h 293"/>
                  <a:gd name="T32" fmla="*/ 10 w 138"/>
                  <a:gd name="T33" fmla="*/ 198 h 293"/>
                  <a:gd name="T34" fmla="*/ 16 w 138"/>
                  <a:gd name="T35" fmla="*/ 211 h 293"/>
                  <a:gd name="T36" fmla="*/ 23 w 138"/>
                  <a:gd name="T37" fmla="*/ 225 h 293"/>
                  <a:gd name="T38" fmla="*/ 31 w 138"/>
                  <a:gd name="T39" fmla="*/ 236 h 293"/>
                  <a:gd name="T40" fmla="*/ 41 w 138"/>
                  <a:gd name="T41" fmla="*/ 247 h 293"/>
                  <a:gd name="T42" fmla="*/ 52 w 138"/>
                  <a:gd name="T43" fmla="*/ 258 h 293"/>
                  <a:gd name="T44" fmla="*/ 62 w 138"/>
                  <a:gd name="T45" fmla="*/ 267 h 293"/>
                  <a:gd name="T46" fmla="*/ 74 w 138"/>
                  <a:gd name="T47" fmla="*/ 273 h 293"/>
                  <a:gd name="T48" fmla="*/ 87 w 138"/>
                  <a:gd name="T49" fmla="*/ 280 h 293"/>
                  <a:gd name="T50" fmla="*/ 101 w 138"/>
                  <a:gd name="T51" fmla="*/ 287 h 293"/>
                  <a:gd name="T52" fmla="*/ 113 w 138"/>
                  <a:gd name="T53" fmla="*/ 289 h 293"/>
                  <a:gd name="T54" fmla="*/ 128 w 138"/>
                  <a:gd name="T55" fmla="*/ 291 h 293"/>
                  <a:gd name="T56" fmla="*/ 138 w 138"/>
                  <a:gd name="T57" fmla="*/ 293 h 293"/>
                  <a:gd name="T58" fmla="*/ 76 w 138"/>
                  <a:gd name="T59" fmla="*/ 0 h 2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
                  <a:gd name="T91" fmla="*/ 0 h 293"/>
                  <a:gd name="T92" fmla="*/ 138 w 138"/>
                  <a:gd name="T93" fmla="*/ 293 h 2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 h="293">
                    <a:moveTo>
                      <a:pt x="76" y="0"/>
                    </a:moveTo>
                    <a:lnTo>
                      <a:pt x="74" y="2"/>
                    </a:lnTo>
                    <a:lnTo>
                      <a:pt x="62" y="9"/>
                    </a:lnTo>
                    <a:lnTo>
                      <a:pt x="52" y="18"/>
                    </a:lnTo>
                    <a:lnTo>
                      <a:pt x="41" y="29"/>
                    </a:lnTo>
                    <a:lnTo>
                      <a:pt x="31" y="40"/>
                    </a:lnTo>
                    <a:lnTo>
                      <a:pt x="23" y="51"/>
                    </a:lnTo>
                    <a:lnTo>
                      <a:pt x="16" y="65"/>
                    </a:lnTo>
                    <a:lnTo>
                      <a:pt x="10" y="78"/>
                    </a:lnTo>
                    <a:lnTo>
                      <a:pt x="6" y="91"/>
                    </a:lnTo>
                    <a:lnTo>
                      <a:pt x="2" y="107"/>
                    </a:lnTo>
                    <a:lnTo>
                      <a:pt x="0" y="122"/>
                    </a:lnTo>
                    <a:lnTo>
                      <a:pt x="0" y="138"/>
                    </a:lnTo>
                    <a:lnTo>
                      <a:pt x="0" y="153"/>
                    </a:lnTo>
                    <a:lnTo>
                      <a:pt x="2" y="169"/>
                    </a:lnTo>
                    <a:lnTo>
                      <a:pt x="6" y="185"/>
                    </a:lnTo>
                    <a:lnTo>
                      <a:pt x="10" y="198"/>
                    </a:lnTo>
                    <a:lnTo>
                      <a:pt x="16" y="211"/>
                    </a:lnTo>
                    <a:lnTo>
                      <a:pt x="23" y="225"/>
                    </a:lnTo>
                    <a:lnTo>
                      <a:pt x="31" y="236"/>
                    </a:lnTo>
                    <a:lnTo>
                      <a:pt x="41" y="247"/>
                    </a:lnTo>
                    <a:lnTo>
                      <a:pt x="52" y="258"/>
                    </a:lnTo>
                    <a:lnTo>
                      <a:pt x="62" y="267"/>
                    </a:lnTo>
                    <a:lnTo>
                      <a:pt x="74" y="273"/>
                    </a:lnTo>
                    <a:lnTo>
                      <a:pt x="87" y="280"/>
                    </a:lnTo>
                    <a:lnTo>
                      <a:pt x="101" y="287"/>
                    </a:lnTo>
                    <a:lnTo>
                      <a:pt x="113" y="289"/>
                    </a:lnTo>
                    <a:lnTo>
                      <a:pt x="128" y="291"/>
                    </a:lnTo>
                    <a:lnTo>
                      <a:pt x="138" y="293"/>
                    </a:lnTo>
                    <a:lnTo>
                      <a:pt x="76"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1" name="Freeform 139">
                <a:extLst>
                  <a:ext uri="{FF2B5EF4-FFF2-40B4-BE49-F238E27FC236}">
                    <a16:creationId xmlns:a16="http://schemas.microsoft.com/office/drawing/2014/main" id="{DFE65EF3-477E-60C7-71AB-0410F6203A11}"/>
                  </a:ext>
                </a:extLst>
              </p:cNvPr>
              <p:cNvSpPr>
                <a:spLocks/>
              </p:cNvSpPr>
              <p:nvPr/>
            </p:nvSpPr>
            <p:spPr bwMode="auto">
              <a:xfrm>
                <a:off x="1970" y="2329"/>
                <a:ext cx="786" cy="629"/>
              </a:xfrm>
              <a:custGeom>
                <a:avLst/>
                <a:gdLst>
                  <a:gd name="T0" fmla="*/ 239 w 786"/>
                  <a:gd name="T1" fmla="*/ 425 h 629"/>
                  <a:gd name="T2" fmla="*/ 414 w 786"/>
                  <a:gd name="T3" fmla="*/ 336 h 629"/>
                  <a:gd name="T4" fmla="*/ 557 w 786"/>
                  <a:gd name="T5" fmla="*/ 220 h 629"/>
                  <a:gd name="T6" fmla="*/ 786 w 786"/>
                  <a:gd name="T7" fmla="*/ 0 h 629"/>
                  <a:gd name="T8" fmla="*/ 600 w 786"/>
                  <a:gd name="T9" fmla="*/ 294 h 629"/>
                  <a:gd name="T10" fmla="*/ 583 w 786"/>
                  <a:gd name="T11" fmla="*/ 318 h 629"/>
                  <a:gd name="T12" fmla="*/ 567 w 786"/>
                  <a:gd name="T13" fmla="*/ 343 h 629"/>
                  <a:gd name="T14" fmla="*/ 548 w 786"/>
                  <a:gd name="T15" fmla="*/ 365 h 629"/>
                  <a:gd name="T16" fmla="*/ 530 w 786"/>
                  <a:gd name="T17" fmla="*/ 389 h 629"/>
                  <a:gd name="T18" fmla="*/ 511 w 786"/>
                  <a:gd name="T19" fmla="*/ 411 h 629"/>
                  <a:gd name="T20" fmla="*/ 491 w 786"/>
                  <a:gd name="T21" fmla="*/ 434 h 629"/>
                  <a:gd name="T22" fmla="*/ 470 w 786"/>
                  <a:gd name="T23" fmla="*/ 454 h 629"/>
                  <a:gd name="T24" fmla="*/ 449 w 786"/>
                  <a:gd name="T25" fmla="*/ 474 h 629"/>
                  <a:gd name="T26" fmla="*/ 433 w 786"/>
                  <a:gd name="T27" fmla="*/ 489 h 629"/>
                  <a:gd name="T28" fmla="*/ 414 w 786"/>
                  <a:gd name="T29" fmla="*/ 505 h 629"/>
                  <a:gd name="T30" fmla="*/ 396 w 786"/>
                  <a:gd name="T31" fmla="*/ 518 h 629"/>
                  <a:gd name="T32" fmla="*/ 375 w 786"/>
                  <a:gd name="T33" fmla="*/ 531 h 629"/>
                  <a:gd name="T34" fmla="*/ 357 w 786"/>
                  <a:gd name="T35" fmla="*/ 545 h 629"/>
                  <a:gd name="T36" fmla="*/ 336 w 786"/>
                  <a:gd name="T37" fmla="*/ 556 h 629"/>
                  <a:gd name="T38" fmla="*/ 313 w 786"/>
                  <a:gd name="T39" fmla="*/ 565 h 629"/>
                  <a:gd name="T40" fmla="*/ 291 w 786"/>
                  <a:gd name="T41" fmla="*/ 576 h 629"/>
                  <a:gd name="T42" fmla="*/ 245 w 786"/>
                  <a:gd name="T43" fmla="*/ 591 h 629"/>
                  <a:gd name="T44" fmla="*/ 196 w 786"/>
                  <a:gd name="T45" fmla="*/ 607 h 629"/>
                  <a:gd name="T46" fmla="*/ 146 w 786"/>
                  <a:gd name="T47" fmla="*/ 618 h 629"/>
                  <a:gd name="T48" fmla="*/ 93 w 786"/>
                  <a:gd name="T49" fmla="*/ 629 h 629"/>
                  <a:gd name="T50" fmla="*/ 0 w 786"/>
                  <a:gd name="T51" fmla="*/ 456 h 629"/>
                  <a:gd name="T52" fmla="*/ 12 w 786"/>
                  <a:gd name="T53" fmla="*/ 456 h 629"/>
                  <a:gd name="T54" fmla="*/ 41 w 786"/>
                  <a:gd name="T55" fmla="*/ 451 h 629"/>
                  <a:gd name="T56" fmla="*/ 80 w 786"/>
                  <a:gd name="T57" fmla="*/ 447 h 629"/>
                  <a:gd name="T58" fmla="*/ 128 w 786"/>
                  <a:gd name="T59" fmla="*/ 440 h 629"/>
                  <a:gd name="T60" fmla="*/ 173 w 786"/>
                  <a:gd name="T61" fmla="*/ 436 h 629"/>
                  <a:gd name="T62" fmla="*/ 210 w 786"/>
                  <a:gd name="T63" fmla="*/ 429 h 629"/>
                  <a:gd name="T64" fmla="*/ 235 w 786"/>
                  <a:gd name="T65" fmla="*/ 427 h 629"/>
                  <a:gd name="T66" fmla="*/ 239 w 786"/>
                  <a:gd name="T67" fmla="*/ 425 h 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6"/>
                  <a:gd name="T103" fmla="*/ 0 h 629"/>
                  <a:gd name="T104" fmla="*/ 786 w 786"/>
                  <a:gd name="T105" fmla="*/ 629 h 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6" h="629">
                    <a:moveTo>
                      <a:pt x="239" y="425"/>
                    </a:moveTo>
                    <a:lnTo>
                      <a:pt x="414" y="336"/>
                    </a:lnTo>
                    <a:lnTo>
                      <a:pt x="557" y="220"/>
                    </a:lnTo>
                    <a:lnTo>
                      <a:pt x="786" y="0"/>
                    </a:lnTo>
                    <a:lnTo>
                      <a:pt x="600" y="294"/>
                    </a:lnTo>
                    <a:lnTo>
                      <a:pt x="583" y="318"/>
                    </a:lnTo>
                    <a:lnTo>
                      <a:pt x="567" y="343"/>
                    </a:lnTo>
                    <a:lnTo>
                      <a:pt x="548" y="365"/>
                    </a:lnTo>
                    <a:lnTo>
                      <a:pt x="530" y="389"/>
                    </a:lnTo>
                    <a:lnTo>
                      <a:pt x="511" y="411"/>
                    </a:lnTo>
                    <a:lnTo>
                      <a:pt x="491" y="434"/>
                    </a:lnTo>
                    <a:lnTo>
                      <a:pt x="470" y="454"/>
                    </a:lnTo>
                    <a:lnTo>
                      <a:pt x="449" y="474"/>
                    </a:lnTo>
                    <a:lnTo>
                      <a:pt x="433" y="489"/>
                    </a:lnTo>
                    <a:lnTo>
                      <a:pt x="414" y="505"/>
                    </a:lnTo>
                    <a:lnTo>
                      <a:pt x="396" y="518"/>
                    </a:lnTo>
                    <a:lnTo>
                      <a:pt x="375" y="531"/>
                    </a:lnTo>
                    <a:lnTo>
                      <a:pt x="357" y="545"/>
                    </a:lnTo>
                    <a:lnTo>
                      <a:pt x="336" y="556"/>
                    </a:lnTo>
                    <a:lnTo>
                      <a:pt x="313" y="565"/>
                    </a:lnTo>
                    <a:lnTo>
                      <a:pt x="291" y="576"/>
                    </a:lnTo>
                    <a:lnTo>
                      <a:pt x="245" y="591"/>
                    </a:lnTo>
                    <a:lnTo>
                      <a:pt x="196" y="607"/>
                    </a:lnTo>
                    <a:lnTo>
                      <a:pt x="146" y="618"/>
                    </a:lnTo>
                    <a:lnTo>
                      <a:pt x="93" y="629"/>
                    </a:lnTo>
                    <a:lnTo>
                      <a:pt x="0" y="456"/>
                    </a:lnTo>
                    <a:lnTo>
                      <a:pt x="12" y="456"/>
                    </a:lnTo>
                    <a:lnTo>
                      <a:pt x="41" y="451"/>
                    </a:lnTo>
                    <a:lnTo>
                      <a:pt x="80" y="447"/>
                    </a:lnTo>
                    <a:lnTo>
                      <a:pt x="128" y="440"/>
                    </a:lnTo>
                    <a:lnTo>
                      <a:pt x="173" y="436"/>
                    </a:lnTo>
                    <a:lnTo>
                      <a:pt x="210" y="429"/>
                    </a:lnTo>
                    <a:lnTo>
                      <a:pt x="235" y="427"/>
                    </a:lnTo>
                    <a:lnTo>
                      <a:pt x="239" y="425"/>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2" name="Freeform 140">
                <a:extLst>
                  <a:ext uri="{FF2B5EF4-FFF2-40B4-BE49-F238E27FC236}">
                    <a16:creationId xmlns:a16="http://schemas.microsoft.com/office/drawing/2014/main" id="{8A377AF2-9318-3C7F-CB7E-F5B14DE2C2CE}"/>
                  </a:ext>
                </a:extLst>
              </p:cNvPr>
              <p:cNvSpPr>
                <a:spLocks/>
              </p:cNvSpPr>
              <p:nvPr/>
            </p:nvSpPr>
            <p:spPr bwMode="auto">
              <a:xfrm>
                <a:off x="1970" y="2329"/>
                <a:ext cx="786" cy="629"/>
              </a:xfrm>
              <a:custGeom>
                <a:avLst/>
                <a:gdLst>
                  <a:gd name="T0" fmla="*/ 239 w 786"/>
                  <a:gd name="T1" fmla="*/ 425 h 629"/>
                  <a:gd name="T2" fmla="*/ 414 w 786"/>
                  <a:gd name="T3" fmla="*/ 336 h 629"/>
                  <a:gd name="T4" fmla="*/ 557 w 786"/>
                  <a:gd name="T5" fmla="*/ 220 h 629"/>
                  <a:gd name="T6" fmla="*/ 786 w 786"/>
                  <a:gd name="T7" fmla="*/ 0 h 629"/>
                  <a:gd name="T8" fmla="*/ 600 w 786"/>
                  <a:gd name="T9" fmla="*/ 294 h 629"/>
                  <a:gd name="T10" fmla="*/ 583 w 786"/>
                  <a:gd name="T11" fmla="*/ 318 h 629"/>
                  <a:gd name="T12" fmla="*/ 567 w 786"/>
                  <a:gd name="T13" fmla="*/ 343 h 629"/>
                  <a:gd name="T14" fmla="*/ 548 w 786"/>
                  <a:gd name="T15" fmla="*/ 365 h 629"/>
                  <a:gd name="T16" fmla="*/ 530 w 786"/>
                  <a:gd name="T17" fmla="*/ 389 h 629"/>
                  <a:gd name="T18" fmla="*/ 511 w 786"/>
                  <a:gd name="T19" fmla="*/ 411 h 629"/>
                  <a:gd name="T20" fmla="*/ 491 w 786"/>
                  <a:gd name="T21" fmla="*/ 434 h 629"/>
                  <a:gd name="T22" fmla="*/ 470 w 786"/>
                  <a:gd name="T23" fmla="*/ 454 h 629"/>
                  <a:gd name="T24" fmla="*/ 449 w 786"/>
                  <a:gd name="T25" fmla="*/ 474 h 629"/>
                  <a:gd name="T26" fmla="*/ 433 w 786"/>
                  <a:gd name="T27" fmla="*/ 489 h 629"/>
                  <a:gd name="T28" fmla="*/ 414 w 786"/>
                  <a:gd name="T29" fmla="*/ 505 h 629"/>
                  <a:gd name="T30" fmla="*/ 396 w 786"/>
                  <a:gd name="T31" fmla="*/ 518 h 629"/>
                  <a:gd name="T32" fmla="*/ 375 w 786"/>
                  <a:gd name="T33" fmla="*/ 531 h 629"/>
                  <a:gd name="T34" fmla="*/ 357 w 786"/>
                  <a:gd name="T35" fmla="*/ 545 h 629"/>
                  <a:gd name="T36" fmla="*/ 336 w 786"/>
                  <a:gd name="T37" fmla="*/ 556 h 629"/>
                  <a:gd name="T38" fmla="*/ 313 w 786"/>
                  <a:gd name="T39" fmla="*/ 565 h 629"/>
                  <a:gd name="T40" fmla="*/ 291 w 786"/>
                  <a:gd name="T41" fmla="*/ 576 h 629"/>
                  <a:gd name="T42" fmla="*/ 245 w 786"/>
                  <a:gd name="T43" fmla="*/ 591 h 629"/>
                  <a:gd name="T44" fmla="*/ 196 w 786"/>
                  <a:gd name="T45" fmla="*/ 607 h 629"/>
                  <a:gd name="T46" fmla="*/ 146 w 786"/>
                  <a:gd name="T47" fmla="*/ 618 h 629"/>
                  <a:gd name="T48" fmla="*/ 93 w 786"/>
                  <a:gd name="T49" fmla="*/ 629 h 629"/>
                  <a:gd name="T50" fmla="*/ 0 w 786"/>
                  <a:gd name="T51" fmla="*/ 456 h 629"/>
                  <a:gd name="T52" fmla="*/ 12 w 786"/>
                  <a:gd name="T53" fmla="*/ 456 h 629"/>
                  <a:gd name="T54" fmla="*/ 41 w 786"/>
                  <a:gd name="T55" fmla="*/ 451 h 629"/>
                  <a:gd name="T56" fmla="*/ 80 w 786"/>
                  <a:gd name="T57" fmla="*/ 447 h 629"/>
                  <a:gd name="T58" fmla="*/ 128 w 786"/>
                  <a:gd name="T59" fmla="*/ 440 h 629"/>
                  <a:gd name="T60" fmla="*/ 173 w 786"/>
                  <a:gd name="T61" fmla="*/ 436 h 629"/>
                  <a:gd name="T62" fmla="*/ 210 w 786"/>
                  <a:gd name="T63" fmla="*/ 429 h 629"/>
                  <a:gd name="T64" fmla="*/ 235 w 786"/>
                  <a:gd name="T65" fmla="*/ 427 h 629"/>
                  <a:gd name="T66" fmla="*/ 239 w 786"/>
                  <a:gd name="T67" fmla="*/ 425 h 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6"/>
                  <a:gd name="T103" fmla="*/ 0 h 629"/>
                  <a:gd name="T104" fmla="*/ 786 w 786"/>
                  <a:gd name="T105" fmla="*/ 629 h 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6" h="629">
                    <a:moveTo>
                      <a:pt x="239" y="425"/>
                    </a:moveTo>
                    <a:lnTo>
                      <a:pt x="414" y="336"/>
                    </a:lnTo>
                    <a:lnTo>
                      <a:pt x="557" y="220"/>
                    </a:lnTo>
                    <a:lnTo>
                      <a:pt x="786" y="0"/>
                    </a:lnTo>
                    <a:lnTo>
                      <a:pt x="600" y="294"/>
                    </a:lnTo>
                    <a:lnTo>
                      <a:pt x="583" y="318"/>
                    </a:lnTo>
                    <a:lnTo>
                      <a:pt x="567" y="343"/>
                    </a:lnTo>
                    <a:lnTo>
                      <a:pt x="548" y="365"/>
                    </a:lnTo>
                    <a:lnTo>
                      <a:pt x="530" y="389"/>
                    </a:lnTo>
                    <a:lnTo>
                      <a:pt x="511" y="411"/>
                    </a:lnTo>
                    <a:lnTo>
                      <a:pt x="491" y="434"/>
                    </a:lnTo>
                    <a:lnTo>
                      <a:pt x="470" y="454"/>
                    </a:lnTo>
                    <a:lnTo>
                      <a:pt x="449" y="474"/>
                    </a:lnTo>
                    <a:lnTo>
                      <a:pt x="433" y="489"/>
                    </a:lnTo>
                    <a:lnTo>
                      <a:pt x="414" y="505"/>
                    </a:lnTo>
                    <a:lnTo>
                      <a:pt x="396" y="518"/>
                    </a:lnTo>
                    <a:lnTo>
                      <a:pt x="375" y="531"/>
                    </a:lnTo>
                    <a:lnTo>
                      <a:pt x="357" y="545"/>
                    </a:lnTo>
                    <a:lnTo>
                      <a:pt x="336" y="556"/>
                    </a:lnTo>
                    <a:lnTo>
                      <a:pt x="313" y="565"/>
                    </a:lnTo>
                    <a:lnTo>
                      <a:pt x="291" y="576"/>
                    </a:lnTo>
                    <a:lnTo>
                      <a:pt x="245" y="591"/>
                    </a:lnTo>
                    <a:lnTo>
                      <a:pt x="196" y="607"/>
                    </a:lnTo>
                    <a:lnTo>
                      <a:pt x="146" y="618"/>
                    </a:lnTo>
                    <a:lnTo>
                      <a:pt x="93" y="629"/>
                    </a:lnTo>
                    <a:lnTo>
                      <a:pt x="0" y="456"/>
                    </a:lnTo>
                    <a:lnTo>
                      <a:pt x="12" y="456"/>
                    </a:lnTo>
                    <a:lnTo>
                      <a:pt x="41" y="451"/>
                    </a:lnTo>
                    <a:lnTo>
                      <a:pt x="80" y="447"/>
                    </a:lnTo>
                    <a:lnTo>
                      <a:pt x="128" y="440"/>
                    </a:lnTo>
                    <a:lnTo>
                      <a:pt x="173" y="436"/>
                    </a:lnTo>
                    <a:lnTo>
                      <a:pt x="210" y="429"/>
                    </a:lnTo>
                    <a:lnTo>
                      <a:pt x="235" y="427"/>
                    </a:lnTo>
                    <a:lnTo>
                      <a:pt x="239"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3" name="Freeform 141">
                <a:extLst>
                  <a:ext uri="{FF2B5EF4-FFF2-40B4-BE49-F238E27FC236}">
                    <a16:creationId xmlns:a16="http://schemas.microsoft.com/office/drawing/2014/main" id="{4DD62916-2FFE-A4B1-6593-0F82021A5DCD}"/>
                  </a:ext>
                </a:extLst>
              </p:cNvPr>
              <p:cNvSpPr>
                <a:spLocks/>
              </p:cNvSpPr>
              <p:nvPr/>
            </p:nvSpPr>
            <p:spPr bwMode="auto">
              <a:xfrm>
                <a:off x="2052" y="2329"/>
                <a:ext cx="704" cy="629"/>
              </a:xfrm>
              <a:custGeom>
                <a:avLst/>
                <a:gdLst>
                  <a:gd name="T0" fmla="*/ 0 w 704"/>
                  <a:gd name="T1" fmla="*/ 611 h 629"/>
                  <a:gd name="T2" fmla="*/ 35 w 704"/>
                  <a:gd name="T3" fmla="*/ 598 h 629"/>
                  <a:gd name="T4" fmla="*/ 74 w 704"/>
                  <a:gd name="T5" fmla="*/ 580 h 629"/>
                  <a:gd name="T6" fmla="*/ 112 w 704"/>
                  <a:gd name="T7" fmla="*/ 562 h 629"/>
                  <a:gd name="T8" fmla="*/ 149 w 704"/>
                  <a:gd name="T9" fmla="*/ 542 h 629"/>
                  <a:gd name="T10" fmla="*/ 186 w 704"/>
                  <a:gd name="T11" fmla="*/ 520 h 629"/>
                  <a:gd name="T12" fmla="*/ 221 w 704"/>
                  <a:gd name="T13" fmla="*/ 496 h 629"/>
                  <a:gd name="T14" fmla="*/ 254 w 704"/>
                  <a:gd name="T15" fmla="*/ 469 h 629"/>
                  <a:gd name="T16" fmla="*/ 287 w 704"/>
                  <a:gd name="T17" fmla="*/ 442 h 629"/>
                  <a:gd name="T18" fmla="*/ 318 w 704"/>
                  <a:gd name="T19" fmla="*/ 414 h 629"/>
                  <a:gd name="T20" fmla="*/ 349 w 704"/>
                  <a:gd name="T21" fmla="*/ 382 h 629"/>
                  <a:gd name="T22" fmla="*/ 378 w 704"/>
                  <a:gd name="T23" fmla="*/ 349 h 629"/>
                  <a:gd name="T24" fmla="*/ 404 w 704"/>
                  <a:gd name="T25" fmla="*/ 316 h 629"/>
                  <a:gd name="T26" fmla="*/ 429 w 704"/>
                  <a:gd name="T27" fmla="*/ 280 h 629"/>
                  <a:gd name="T28" fmla="*/ 454 w 704"/>
                  <a:gd name="T29" fmla="*/ 245 h 629"/>
                  <a:gd name="T30" fmla="*/ 462 w 704"/>
                  <a:gd name="T31" fmla="*/ 231 h 629"/>
                  <a:gd name="T32" fmla="*/ 475 w 704"/>
                  <a:gd name="T33" fmla="*/ 220 h 629"/>
                  <a:gd name="T34" fmla="*/ 704 w 704"/>
                  <a:gd name="T35" fmla="*/ 0 h 629"/>
                  <a:gd name="T36" fmla="*/ 518 w 704"/>
                  <a:gd name="T37" fmla="*/ 294 h 629"/>
                  <a:gd name="T38" fmla="*/ 501 w 704"/>
                  <a:gd name="T39" fmla="*/ 318 h 629"/>
                  <a:gd name="T40" fmla="*/ 485 w 704"/>
                  <a:gd name="T41" fmla="*/ 343 h 629"/>
                  <a:gd name="T42" fmla="*/ 466 w 704"/>
                  <a:gd name="T43" fmla="*/ 365 h 629"/>
                  <a:gd name="T44" fmla="*/ 448 w 704"/>
                  <a:gd name="T45" fmla="*/ 389 h 629"/>
                  <a:gd name="T46" fmla="*/ 429 w 704"/>
                  <a:gd name="T47" fmla="*/ 411 h 629"/>
                  <a:gd name="T48" fmla="*/ 409 w 704"/>
                  <a:gd name="T49" fmla="*/ 434 h 629"/>
                  <a:gd name="T50" fmla="*/ 388 w 704"/>
                  <a:gd name="T51" fmla="*/ 454 h 629"/>
                  <a:gd name="T52" fmla="*/ 367 w 704"/>
                  <a:gd name="T53" fmla="*/ 474 h 629"/>
                  <a:gd name="T54" fmla="*/ 351 w 704"/>
                  <a:gd name="T55" fmla="*/ 489 h 629"/>
                  <a:gd name="T56" fmla="*/ 332 w 704"/>
                  <a:gd name="T57" fmla="*/ 505 h 629"/>
                  <a:gd name="T58" fmla="*/ 314 w 704"/>
                  <a:gd name="T59" fmla="*/ 518 h 629"/>
                  <a:gd name="T60" fmla="*/ 293 w 704"/>
                  <a:gd name="T61" fmla="*/ 531 h 629"/>
                  <a:gd name="T62" fmla="*/ 275 w 704"/>
                  <a:gd name="T63" fmla="*/ 545 h 629"/>
                  <a:gd name="T64" fmla="*/ 254 w 704"/>
                  <a:gd name="T65" fmla="*/ 556 h 629"/>
                  <a:gd name="T66" fmla="*/ 231 w 704"/>
                  <a:gd name="T67" fmla="*/ 565 h 629"/>
                  <a:gd name="T68" fmla="*/ 209 w 704"/>
                  <a:gd name="T69" fmla="*/ 576 h 629"/>
                  <a:gd name="T70" fmla="*/ 163 w 704"/>
                  <a:gd name="T71" fmla="*/ 591 h 629"/>
                  <a:gd name="T72" fmla="*/ 114 w 704"/>
                  <a:gd name="T73" fmla="*/ 607 h 629"/>
                  <a:gd name="T74" fmla="*/ 64 w 704"/>
                  <a:gd name="T75" fmla="*/ 618 h 629"/>
                  <a:gd name="T76" fmla="*/ 11 w 704"/>
                  <a:gd name="T77" fmla="*/ 629 h 629"/>
                  <a:gd name="T78" fmla="*/ 0 w 704"/>
                  <a:gd name="T79" fmla="*/ 611 h 6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4"/>
                  <a:gd name="T121" fmla="*/ 0 h 629"/>
                  <a:gd name="T122" fmla="*/ 704 w 704"/>
                  <a:gd name="T123" fmla="*/ 629 h 6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4" h="629">
                    <a:moveTo>
                      <a:pt x="0" y="611"/>
                    </a:moveTo>
                    <a:lnTo>
                      <a:pt x="35" y="598"/>
                    </a:lnTo>
                    <a:lnTo>
                      <a:pt x="74" y="580"/>
                    </a:lnTo>
                    <a:lnTo>
                      <a:pt x="112" y="562"/>
                    </a:lnTo>
                    <a:lnTo>
                      <a:pt x="149" y="542"/>
                    </a:lnTo>
                    <a:lnTo>
                      <a:pt x="186" y="520"/>
                    </a:lnTo>
                    <a:lnTo>
                      <a:pt x="221" y="496"/>
                    </a:lnTo>
                    <a:lnTo>
                      <a:pt x="254" y="469"/>
                    </a:lnTo>
                    <a:lnTo>
                      <a:pt x="287" y="442"/>
                    </a:lnTo>
                    <a:lnTo>
                      <a:pt x="318" y="414"/>
                    </a:lnTo>
                    <a:lnTo>
                      <a:pt x="349" y="382"/>
                    </a:lnTo>
                    <a:lnTo>
                      <a:pt x="378" y="349"/>
                    </a:lnTo>
                    <a:lnTo>
                      <a:pt x="404" y="316"/>
                    </a:lnTo>
                    <a:lnTo>
                      <a:pt x="429" y="280"/>
                    </a:lnTo>
                    <a:lnTo>
                      <a:pt x="454" y="245"/>
                    </a:lnTo>
                    <a:lnTo>
                      <a:pt x="462" y="231"/>
                    </a:lnTo>
                    <a:lnTo>
                      <a:pt x="475" y="220"/>
                    </a:lnTo>
                    <a:lnTo>
                      <a:pt x="704" y="0"/>
                    </a:lnTo>
                    <a:lnTo>
                      <a:pt x="518" y="294"/>
                    </a:lnTo>
                    <a:lnTo>
                      <a:pt x="501" y="318"/>
                    </a:lnTo>
                    <a:lnTo>
                      <a:pt x="485" y="343"/>
                    </a:lnTo>
                    <a:lnTo>
                      <a:pt x="466" y="365"/>
                    </a:lnTo>
                    <a:lnTo>
                      <a:pt x="448" y="389"/>
                    </a:lnTo>
                    <a:lnTo>
                      <a:pt x="429" y="411"/>
                    </a:lnTo>
                    <a:lnTo>
                      <a:pt x="409" y="434"/>
                    </a:lnTo>
                    <a:lnTo>
                      <a:pt x="388" y="454"/>
                    </a:lnTo>
                    <a:lnTo>
                      <a:pt x="367" y="474"/>
                    </a:lnTo>
                    <a:lnTo>
                      <a:pt x="351" y="489"/>
                    </a:lnTo>
                    <a:lnTo>
                      <a:pt x="332" y="505"/>
                    </a:lnTo>
                    <a:lnTo>
                      <a:pt x="314" y="518"/>
                    </a:lnTo>
                    <a:lnTo>
                      <a:pt x="293" y="531"/>
                    </a:lnTo>
                    <a:lnTo>
                      <a:pt x="275" y="545"/>
                    </a:lnTo>
                    <a:lnTo>
                      <a:pt x="254" y="556"/>
                    </a:lnTo>
                    <a:lnTo>
                      <a:pt x="231" y="565"/>
                    </a:lnTo>
                    <a:lnTo>
                      <a:pt x="209" y="576"/>
                    </a:lnTo>
                    <a:lnTo>
                      <a:pt x="163" y="591"/>
                    </a:lnTo>
                    <a:lnTo>
                      <a:pt x="114" y="607"/>
                    </a:lnTo>
                    <a:lnTo>
                      <a:pt x="64" y="618"/>
                    </a:lnTo>
                    <a:lnTo>
                      <a:pt x="11" y="629"/>
                    </a:lnTo>
                    <a:lnTo>
                      <a:pt x="0" y="611"/>
                    </a:lnTo>
                    <a:close/>
                  </a:path>
                </a:pathLst>
              </a:custGeom>
              <a:solidFill>
                <a:srgbClr val="E4E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4" name="Freeform 142">
                <a:extLst>
                  <a:ext uri="{FF2B5EF4-FFF2-40B4-BE49-F238E27FC236}">
                    <a16:creationId xmlns:a16="http://schemas.microsoft.com/office/drawing/2014/main" id="{8B725708-64B3-431B-D220-980DF4343335}"/>
                  </a:ext>
                </a:extLst>
              </p:cNvPr>
              <p:cNvSpPr>
                <a:spLocks/>
              </p:cNvSpPr>
              <p:nvPr/>
            </p:nvSpPr>
            <p:spPr bwMode="auto">
              <a:xfrm>
                <a:off x="1978" y="2560"/>
                <a:ext cx="536" cy="380"/>
              </a:xfrm>
              <a:custGeom>
                <a:avLst/>
                <a:gdLst>
                  <a:gd name="T0" fmla="*/ 74 w 536"/>
                  <a:gd name="T1" fmla="*/ 380 h 380"/>
                  <a:gd name="T2" fmla="*/ 109 w 536"/>
                  <a:gd name="T3" fmla="*/ 367 h 380"/>
                  <a:gd name="T4" fmla="*/ 148 w 536"/>
                  <a:gd name="T5" fmla="*/ 349 h 380"/>
                  <a:gd name="T6" fmla="*/ 186 w 536"/>
                  <a:gd name="T7" fmla="*/ 331 h 380"/>
                  <a:gd name="T8" fmla="*/ 223 w 536"/>
                  <a:gd name="T9" fmla="*/ 311 h 380"/>
                  <a:gd name="T10" fmla="*/ 260 w 536"/>
                  <a:gd name="T11" fmla="*/ 289 h 380"/>
                  <a:gd name="T12" fmla="*/ 295 w 536"/>
                  <a:gd name="T13" fmla="*/ 265 h 380"/>
                  <a:gd name="T14" fmla="*/ 328 w 536"/>
                  <a:gd name="T15" fmla="*/ 238 h 380"/>
                  <a:gd name="T16" fmla="*/ 361 w 536"/>
                  <a:gd name="T17" fmla="*/ 211 h 380"/>
                  <a:gd name="T18" fmla="*/ 392 w 536"/>
                  <a:gd name="T19" fmla="*/ 183 h 380"/>
                  <a:gd name="T20" fmla="*/ 423 w 536"/>
                  <a:gd name="T21" fmla="*/ 151 h 380"/>
                  <a:gd name="T22" fmla="*/ 452 w 536"/>
                  <a:gd name="T23" fmla="*/ 118 h 380"/>
                  <a:gd name="T24" fmla="*/ 478 w 536"/>
                  <a:gd name="T25" fmla="*/ 85 h 380"/>
                  <a:gd name="T26" fmla="*/ 503 w 536"/>
                  <a:gd name="T27" fmla="*/ 49 h 380"/>
                  <a:gd name="T28" fmla="*/ 528 w 536"/>
                  <a:gd name="T29" fmla="*/ 14 h 380"/>
                  <a:gd name="T30" fmla="*/ 536 w 536"/>
                  <a:gd name="T31" fmla="*/ 0 h 380"/>
                  <a:gd name="T32" fmla="*/ 406 w 536"/>
                  <a:gd name="T33" fmla="*/ 105 h 380"/>
                  <a:gd name="T34" fmla="*/ 231 w 536"/>
                  <a:gd name="T35" fmla="*/ 194 h 380"/>
                  <a:gd name="T36" fmla="*/ 231 w 536"/>
                  <a:gd name="T37" fmla="*/ 196 h 380"/>
                  <a:gd name="T38" fmla="*/ 223 w 536"/>
                  <a:gd name="T39" fmla="*/ 196 h 380"/>
                  <a:gd name="T40" fmla="*/ 206 w 536"/>
                  <a:gd name="T41" fmla="*/ 198 h 380"/>
                  <a:gd name="T42" fmla="*/ 184 w 536"/>
                  <a:gd name="T43" fmla="*/ 203 h 380"/>
                  <a:gd name="T44" fmla="*/ 159 w 536"/>
                  <a:gd name="T45" fmla="*/ 205 h 380"/>
                  <a:gd name="T46" fmla="*/ 130 w 536"/>
                  <a:gd name="T47" fmla="*/ 209 h 380"/>
                  <a:gd name="T48" fmla="*/ 101 w 536"/>
                  <a:gd name="T49" fmla="*/ 211 h 380"/>
                  <a:gd name="T50" fmla="*/ 72 w 536"/>
                  <a:gd name="T51" fmla="*/ 216 h 380"/>
                  <a:gd name="T52" fmla="*/ 60 w 536"/>
                  <a:gd name="T53" fmla="*/ 220 h 380"/>
                  <a:gd name="T54" fmla="*/ 27 w 536"/>
                  <a:gd name="T55" fmla="*/ 234 h 380"/>
                  <a:gd name="T56" fmla="*/ 0 w 536"/>
                  <a:gd name="T57" fmla="*/ 240 h 380"/>
                  <a:gd name="T58" fmla="*/ 74 w 536"/>
                  <a:gd name="T59" fmla="*/ 380 h 3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6"/>
                  <a:gd name="T91" fmla="*/ 0 h 380"/>
                  <a:gd name="T92" fmla="*/ 536 w 536"/>
                  <a:gd name="T93" fmla="*/ 380 h 3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6" h="380">
                    <a:moveTo>
                      <a:pt x="74" y="380"/>
                    </a:moveTo>
                    <a:lnTo>
                      <a:pt x="109" y="367"/>
                    </a:lnTo>
                    <a:lnTo>
                      <a:pt x="148" y="349"/>
                    </a:lnTo>
                    <a:lnTo>
                      <a:pt x="186" y="331"/>
                    </a:lnTo>
                    <a:lnTo>
                      <a:pt x="223" y="311"/>
                    </a:lnTo>
                    <a:lnTo>
                      <a:pt x="260" y="289"/>
                    </a:lnTo>
                    <a:lnTo>
                      <a:pt x="295" y="265"/>
                    </a:lnTo>
                    <a:lnTo>
                      <a:pt x="328" y="238"/>
                    </a:lnTo>
                    <a:lnTo>
                      <a:pt x="361" y="211"/>
                    </a:lnTo>
                    <a:lnTo>
                      <a:pt x="392" y="183"/>
                    </a:lnTo>
                    <a:lnTo>
                      <a:pt x="423" y="151"/>
                    </a:lnTo>
                    <a:lnTo>
                      <a:pt x="452" y="118"/>
                    </a:lnTo>
                    <a:lnTo>
                      <a:pt x="478" y="85"/>
                    </a:lnTo>
                    <a:lnTo>
                      <a:pt x="503" y="49"/>
                    </a:lnTo>
                    <a:lnTo>
                      <a:pt x="528" y="14"/>
                    </a:lnTo>
                    <a:lnTo>
                      <a:pt x="536" y="0"/>
                    </a:lnTo>
                    <a:lnTo>
                      <a:pt x="406" y="105"/>
                    </a:lnTo>
                    <a:lnTo>
                      <a:pt x="231" y="194"/>
                    </a:lnTo>
                    <a:lnTo>
                      <a:pt x="231" y="196"/>
                    </a:lnTo>
                    <a:lnTo>
                      <a:pt x="223" y="196"/>
                    </a:lnTo>
                    <a:lnTo>
                      <a:pt x="206" y="198"/>
                    </a:lnTo>
                    <a:lnTo>
                      <a:pt x="184" y="203"/>
                    </a:lnTo>
                    <a:lnTo>
                      <a:pt x="159" y="205"/>
                    </a:lnTo>
                    <a:lnTo>
                      <a:pt x="130" y="209"/>
                    </a:lnTo>
                    <a:lnTo>
                      <a:pt x="101" y="211"/>
                    </a:lnTo>
                    <a:lnTo>
                      <a:pt x="72" y="216"/>
                    </a:lnTo>
                    <a:lnTo>
                      <a:pt x="60" y="220"/>
                    </a:lnTo>
                    <a:lnTo>
                      <a:pt x="27" y="234"/>
                    </a:lnTo>
                    <a:lnTo>
                      <a:pt x="0" y="240"/>
                    </a:lnTo>
                    <a:lnTo>
                      <a:pt x="74" y="38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5" name="Freeform 143">
                <a:extLst>
                  <a:ext uri="{FF2B5EF4-FFF2-40B4-BE49-F238E27FC236}">
                    <a16:creationId xmlns:a16="http://schemas.microsoft.com/office/drawing/2014/main" id="{6AF7BD29-BA89-DE0E-F40A-273206A461E0}"/>
                  </a:ext>
                </a:extLst>
              </p:cNvPr>
              <p:cNvSpPr>
                <a:spLocks/>
              </p:cNvSpPr>
              <p:nvPr/>
            </p:nvSpPr>
            <p:spPr bwMode="auto">
              <a:xfrm>
                <a:off x="1970" y="2776"/>
                <a:ext cx="80" cy="24"/>
              </a:xfrm>
              <a:custGeom>
                <a:avLst/>
                <a:gdLst>
                  <a:gd name="T0" fmla="*/ 8 w 80"/>
                  <a:gd name="T1" fmla="*/ 24 h 24"/>
                  <a:gd name="T2" fmla="*/ 35 w 80"/>
                  <a:gd name="T3" fmla="*/ 18 h 24"/>
                  <a:gd name="T4" fmla="*/ 68 w 80"/>
                  <a:gd name="T5" fmla="*/ 4 h 24"/>
                  <a:gd name="T6" fmla="*/ 80 w 80"/>
                  <a:gd name="T7" fmla="*/ 0 h 24"/>
                  <a:gd name="T8" fmla="*/ 64 w 80"/>
                  <a:gd name="T9" fmla="*/ 2 h 24"/>
                  <a:gd name="T10" fmla="*/ 49 w 80"/>
                  <a:gd name="T11" fmla="*/ 4 h 24"/>
                  <a:gd name="T12" fmla="*/ 35 w 80"/>
                  <a:gd name="T13" fmla="*/ 7 h 24"/>
                  <a:gd name="T14" fmla="*/ 24 w 80"/>
                  <a:gd name="T15" fmla="*/ 7 h 24"/>
                  <a:gd name="T16" fmla="*/ 14 w 80"/>
                  <a:gd name="T17" fmla="*/ 9 h 24"/>
                  <a:gd name="T18" fmla="*/ 6 w 80"/>
                  <a:gd name="T19" fmla="*/ 9 h 24"/>
                  <a:gd name="T20" fmla="*/ 2 w 80"/>
                  <a:gd name="T21" fmla="*/ 9 h 24"/>
                  <a:gd name="T22" fmla="*/ 0 w 80"/>
                  <a:gd name="T23" fmla="*/ 9 h 24"/>
                  <a:gd name="T24" fmla="*/ 8 w 80"/>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4"/>
                  <a:gd name="T41" fmla="*/ 80 w 80"/>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4">
                    <a:moveTo>
                      <a:pt x="8" y="24"/>
                    </a:moveTo>
                    <a:lnTo>
                      <a:pt x="35" y="18"/>
                    </a:lnTo>
                    <a:lnTo>
                      <a:pt x="68" y="4"/>
                    </a:lnTo>
                    <a:lnTo>
                      <a:pt x="80" y="0"/>
                    </a:lnTo>
                    <a:lnTo>
                      <a:pt x="64" y="2"/>
                    </a:lnTo>
                    <a:lnTo>
                      <a:pt x="49" y="4"/>
                    </a:lnTo>
                    <a:lnTo>
                      <a:pt x="35" y="7"/>
                    </a:lnTo>
                    <a:lnTo>
                      <a:pt x="24" y="7"/>
                    </a:lnTo>
                    <a:lnTo>
                      <a:pt x="14" y="9"/>
                    </a:lnTo>
                    <a:lnTo>
                      <a:pt x="6" y="9"/>
                    </a:lnTo>
                    <a:lnTo>
                      <a:pt x="2" y="9"/>
                    </a:lnTo>
                    <a:lnTo>
                      <a:pt x="0" y="9"/>
                    </a:lnTo>
                    <a:lnTo>
                      <a:pt x="8" y="24"/>
                    </a:lnTo>
                    <a:close/>
                  </a:path>
                </a:pathLst>
              </a:custGeom>
              <a:solidFill>
                <a:srgbClr val="E1E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6" name="Freeform 144">
                <a:extLst>
                  <a:ext uri="{FF2B5EF4-FFF2-40B4-BE49-F238E27FC236}">
                    <a16:creationId xmlns:a16="http://schemas.microsoft.com/office/drawing/2014/main" id="{C7B95320-FDB6-2C1F-DA2F-BE0BD4AA6932}"/>
                  </a:ext>
                </a:extLst>
              </p:cNvPr>
              <p:cNvSpPr>
                <a:spLocks/>
              </p:cNvSpPr>
              <p:nvPr/>
            </p:nvSpPr>
            <p:spPr bwMode="auto">
              <a:xfrm>
                <a:off x="1970" y="2785"/>
                <a:ext cx="55" cy="104"/>
              </a:xfrm>
              <a:custGeom>
                <a:avLst/>
                <a:gdLst>
                  <a:gd name="T0" fmla="*/ 55 w 55"/>
                  <a:gd name="T1" fmla="*/ 104 h 104"/>
                  <a:gd name="T2" fmla="*/ 0 w 55"/>
                  <a:gd name="T3" fmla="*/ 0 h 104"/>
                  <a:gd name="T4" fmla="*/ 0 w 55"/>
                  <a:gd name="T5" fmla="*/ 0 h 104"/>
                  <a:gd name="T6" fmla="*/ 2 w 55"/>
                  <a:gd name="T7" fmla="*/ 0 h 104"/>
                  <a:gd name="T8" fmla="*/ 2 w 55"/>
                  <a:gd name="T9" fmla="*/ 0 h 104"/>
                  <a:gd name="T10" fmla="*/ 2 w 55"/>
                  <a:gd name="T11" fmla="*/ 0 h 104"/>
                  <a:gd name="T12" fmla="*/ 4 w 55"/>
                  <a:gd name="T13" fmla="*/ 0 h 104"/>
                  <a:gd name="T14" fmla="*/ 4 w 55"/>
                  <a:gd name="T15" fmla="*/ 0 h 104"/>
                  <a:gd name="T16" fmla="*/ 6 w 55"/>
                  <a:gd name="T17" fmla="*/ 0 h 104"/>
                  <a:gd name="T18" fmla="*/ 8 w 55"/>
                  <a:gd name="T19" fmla="*/ 0 h 104"/>
                  <a:gd name="T20" fmla="*/ 55 w 55"/>
                  <a:gd name="T21" fmla="*/ 104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4"/>
                  <a:gd name="T35" fmla="*/ 55 w 5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4">
                    <a:moveTo>
                      <a:pt x="55" y="104"/>
                    </a:moveTo>
                    <a:lnTo>
                      <a:pt x="0" y="0"/>
                    </a:lnTo>
                    <a:lnTo>
                      <a:pt x="2" y="0"/>
                    </a:lnTo>
                    <a:lnTo>
                      <a:pt x="4" y="0"/>
                    </a:lnTo>
                    <a:lnTo>
                      <a:pt x="6" y="0"/>
                    </a:lnTo>
                    <a:lnTo>
                      <a:pt x="8" y="0"/>
                    </a:lnTo>
                    <a:lnTo>
                      <a:pt x="55" y="10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7" name="Freeform 145">
                <a:extLst>
                  <a:ext uri="{FF2B5EF4-FFF2-40B4-BE49-F238E27FC236}">
                    <a16:creationId xmlns:a16="http://schemas.microsoft.com/office/drawing/2014/main" id="{6902B892-9B62-65E8-EDDB-D17EB3671408}"/>
                  </a:ext>
                </a:extLst>
              </p:cNvPr>
              <p:cNvSpPr>
                <a:spLocks/>
              </p:cNvSpPr>
              <p:nvPr/>
            </p:nvSpPr>
            <p:spPr bwMode="auto">
              <a:xfrm>
                <a:off x="1970" y="2785"/>
                <a:ext cx="55" cy="104"/>
              </a:xfrm>
              <a:custGeom>
                <a:avLst/>
                <a:gdLst>
                  <a:gd name="T0" fmla="*/ 55 w 55"/>
                  <a:gd name="T1" fmla="*/ 104 h 104"/>
                  <a:gd name="T2" fmla="*/ 0 w 55"/>
                  <a:gd name="T3" fmla="*/ 0 h 104"/>
                  <a:gd name="T4" fmla="*/ 0 w 55"/>
                  <a:gd name="T5" fmla="*/ 0 h 104"/>
                  <a:gd name="T6" fmla="*/ 2 w 55"/>
                  <a:gd name="T7" fmla="*/ 0 h 104"/>
                  <a:gd name="T8" fmla="*/ 2 w 55"/>
                  <a:gd name="T9" fmla="*/ 0 h 104"/>
                  <a:gd name="T10" fmla="*/ 2 w 55"/>
                  <a:gd name="T11" fmla="*/ 0 h 104"/>
                  <a:gd name="T12" fmla="*/ 4 w 55"/>
                  <a:gd name="T13" fmla="*/ 0 h 104"/>
                  <a:gd name="T14" fmla="*/ 4 w 55"/>
                  <a:gd name="T15" fmla="*/ 0 h 104"/>
                  <a:gd name="T16" fmla="*/ 6 w 55"/>
                  <a:gd name="T17" fmla="*/ 0 h 104"/>
                  <a:gd name="T18" fmla="*/ 8 w 55"/>
                  <a:gd name="T19" fmla="*/ 0 h 104"/>
                  <a:gd name="T20" fmla="*/ 55 w 55"/>
                  <a:gd name="T21" fmla="*/ 104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4"/>
                  <a:gd name="T35" fmla="*/ 55 w 5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4">
                    <a:moveTo>
                      <a:pt x="55" y="104"/>
                    </a:moveTo>
                    <a:lnTo>
                      <a:pt x="0" y="0"/>
                    </a:lnTo>
                    <a:lnTo>
                      <a:pt x="2" y="0"/>
                    </a:lnTo>
                    <a:lnTo>
                      <a:pt x="4" y="0"/>
                    </a:lnTo>
                    <a:lnTo>
                      <a:pt x="6" y="0"/>
                    </a:lnTo>
                    <a:lnTo>
                      <a:pt x="8" y="0"/>
                    </a:lnTo>
                    <a:lnTo>
                      <a:pt x="5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8" name="Freeform 146">
                <a:extLst>
                  <a:ext uri="{FF2B5EF4-FFF2-40B4-BE49-F238E27FC236}">
                    <a16:creationId xmlns:a16="http://schemas.microsoft.com/office/drawing/2014/main" id="{DC8FD3F3-8DF1-3A52-B310-D335B921F29F}"/>
                  </a:ext>
                </a:extLst>
              </p:cNvPr>
              <p:cNvSpPr>
                <a:spLocks/>
              </p:cNvSpPr>
              <p:nvPr/>
            </p:nvSpPr>
            <p:spPr bwMode="auto">
              <a:xfrm>
                <a:off x="1978" y="2800"/>
                <a:ext cx="47" cy="89"/>
              </a:xfrm>
              <a:custGeom>
                <a:avLst/>
                <a:gdLst>
                  <a:gd name="T0" fmla="*/ 0 w 47"/>
                  <a:gd name="T1" fmla="*/ 0 h 89"/>
                  <a:gd name="T2" fmla="*/ 6 w 47"/>
                  <a:gd name="T3" fmla="*/ 0 h 89"/>
                  <a:gd name="T4" fmla="*/ 47 w 47"/>
                  <a:gd name="T5" fmla="*/ 89 h 89"/>
                  <a:gd name="T6" fmla="*/ 0 w 47"/>
                  <a:gd name="T7" fmla="*/ 0 h 89"/>
                  <a:gd name="T8" fmla="*/ 0 60000 65536"/>
                  <a:gd name="T9" fmla="*/ 0 60000 65536"/>
                  <a:gd name="T10" fmla="*/ 0 60000 65536"/>
                  <a:gd name="T11" fmla="*/ 0 60000 65536"/>
                  <a:gd name="T12" fmla="*/ 0 w 47"/>
                  <a:gd name="T13" fmla="*/ 0 h 89"/>
                  <a:gd name="T14" fmla="*/ 47 w 47"/>
                  <a:gd name="T15" fmla="*/ 89 h 89"/>
                </a:gdLst>
                <a:ahLst/>
                <a:cxnLst>
                  <a:cxn ang="T8">
                    <a:pos x="T0" y="T1"/>
                  </a:cxn>
                  <a:cxn ang="T9">
                    <a:pos x="T2" y="T3"/>
                  </a:cxn>
                  <a:cxn ang="T10">
                    <a:pos x="T4" y="T5"/>
                  </a:cxn>
                  <a:cxn ang="T11">
                    <a:pos x="T6" y="T7"/>
                  </a:cxn>
                </a:cxnLst>
                <a:rect l="T12" t="T13" r="T14" b="T15"/>
                <a:pathLst>
                  <a:path w="47" h="89">
                    <a:moveTo>
                      <a:pt x="0" y="0"/>
                    </a:moveTo>
                    <a:lnTo>
                      <a:pt x="6" y="0"/>
                    </a:lnTo>
                    <a:lnTo>
                      <a:pt x="47" y="89"/>
                    </a:lnTo>
                    <a:lnTo>
                      <a:pt x="0" y="0"/>
                    </a:lnTo>
                    <a:close/>
                  </a:path>
                </a:pathLst>
              </a:custGeom>
              <a:solidFill>
                <a:srgbClr val="D6D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9" name="Freeform 147">
                <a:extLst>
                  <a:ext uri="{FF2B5EF4-FFF2-40B4-BE49-F238E27FC236}">
                    <a16:creationId xmlns:a16="http://schemas.microsoft.com/office/drawing/2014/main" id="{EA6B584C-15A7-D8E4-EFD3-8A771165F1F9}"/>
                  </a:ext>
                </a:extLst>
              </p:cNvPr>
              <p:cNvSpPr>
                <a:spLocks/>
              </p:cNvSpPr>
              <p:nvPr/>
            </p:nvSpPr>
            <p:spPr bwMode="auto">
              <a:xfrm>
                <a:off x="1970" y="2785"/>
                <a:ext cx="14" cy="15"/>
              </a:xfrm>
              <a:custGeom>
                <a:avLst/>
                <a:gdLst>
                  <a:gd name="T0" fmla="*/ 8 w 14"/>
                  <a:gd name="T1" fmla="*/ 15 h 15"/>
                  <a:gd name="T2" fmla="*/ 14 w 14"/>
                  <a:gd name="T3" fmla="*/ 15 h 15"/>
                  <a:gd name="T4" fmla="*/ 8 w 14"/>
                  <a:gd name="T5" fmla="*/ 0 h 15"/>
                  <a:gd name="T6" fmla="*/ 6 w 14"/>
                  <a:gd name="T7" fmla="*/ 0 h 15"/>
                  <a:gd name="T8" fmla="*/ 4 w 14"/>
                  <a:gd name="T9" fmla="*/ 0 h 15"/>
                  <a:gd name="T10" fmla="*/ 4 w 14"/>
                  <a:gd name="T11" fmla="*/ 0 h 15"/>
                  <a:gd name="T12" fmla="*/ 2 w 14"/>
                  <a:gd name="T13" fmla="*/ 0 h 15"/>
                  <a:gd name="T14" fmla="*/ 2 w 14"/>
                  <a:gd name="T15" fmla="*/ 0 h 15"/>
                  <a:gd name="T16" fmla="*/ 2 w 14"/>
                  <a:gd name="T17" fmla="*/ 0 h 15"/>
                  <a:gd name="T18" fmla="*/ 0 w 14"/>
                  <a:gd name="T19" fmla="*/ 0 h 15"/>
                  <a:gd name="T20" fmla="*/ 0 w 14"/>
                  <a:gd name="T21" fmla="*/ 0 h 15"/>
                  <a:gd name="T22" fmla="*/ 8 w 14"/>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5"/>
                  <a:gd name="T38" fmla="*/ 14 w 14"/>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5">
                    <a:moveTo>
                      <a:pt x="8" y="15"/>
                    </a:moveTo>
                    <a:lnTo>
                      <a:pt x="14" y="15"/>
                    </a:lnTo>
                    <a:lnTo>
                      <a:pt x="8" y="0"/>
                    </a:lnTo>
                    <a:lnTo>
                      <a:pt x="6" y="0"/>
                    </a:lnTo>
                    <a:lnTo>
                      <a:pt x="4" y="0"/>
                    </a:lnTo>
                    <a:lnTo>
                      <a:pt x="2" y="0"/>
                    </a:lnTo>
                    <a:lnTo>
                      <a:pt x="0" y="0"/>
                    </a:lnTo>
                    <a:lnTo>
                      <a:pt x="8" y="15"/>
                    </a:lnTo>
                    <a:close/>
                  </a:path>
                </a:pathLst>
              </a:custGeom>
              <a:solidFill>
                <a:srgbClr val="D4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39" name="Rectangle 148">
              <a:extLst>
                <a:ext uri="{FF2B5EF4-FFF2-40B4-BE49-F238E27FC236}">
                  <a16:creationId xmlns:a16="http://schemas.microsoft.com/office/drawing/2014/main" id="{C6CC3D0E-1FBE-0D5A-A0C8-F44D650D7D29}"/>
                </a:ext>
              </a:extLst>
            </p:cNvPr>
            <p:cNvSpPr>
              <a:spLocks noChangeArrowheads="1"/>
            </p:cNvSpPr>
            <p:nvPr/>
          </p:nvSpPr>
          <p:spPr bwMode="auto">
            <a:xfrm>
              <a:off x="228600" y="4892675"/>
              <a:ext cx="2819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3</a:t>
              </a:r>
              <a:r>
                <a:rPr lang="en-US" altLang="en-US" sz="1200"/>
                <a:t>. Bake for approximately 15-17 minutes, </a:t>
              </a:r>
            </a:p>
            <a:p>
              <a:pPr eaLnBrk="1" hangingPunct="1"/>
              <a:r>
                <a:rPr lang="en-US" altLang="en-US" sz="1200"/>
                <a:t>or until the mix is cooked throughout. </a:t>
              </a:r>
            </a:p>
            <a:p>
              <a:pPr eaLnBrk="1" hangingPunct="1"/>
              <a:r>
                <a:rPr lang="en-US" altLang="en-US" sz="1200"/>
                <a:t>Let cool for 10 minutes before cutting into</a:t>
              </a:r>
            </a:p>
            <a:p>
              <a:pPr eaLnBrk="1" hangingPunct="1"/>
              <a:r>
                <a:rPr lang="en-US" altLang="en-US" sz="1200"/>
                <a:t> 2” squares. Enjoy!</a:t>
              </a:r>
            </a:p>
            <a:p>
              <a:pPr eaLnBrk="1" hangingPunct="1"/>
              <a:endParaRPr lang="en-US" altLang="en-US" sz="1200"/>
            </a:p>
            <a:p>
              <a:pPr eaLnBrk="1" hangingPunct="1"/>
              <a:endParaRPr lang="en-US" altLang="en-US" sz="1200"/>
            </a:p>
          </p:txBody>
        </p:sp>
        <p:sp>
          <p:nvSpPr>
            <p:cNvPr id="5140" name="Rectangle 149">
              <a:extLst>
                <a:ext uri="{FF2B5EF4-FFF2-40B4-BE49-F238E27FC236}">
                  <a16:creationId xmlns:a16="http://schemas.microsoft.com/office/drawing/2014/main" id="{5F8910EB-24DA-E0C1-550F-12DB65B57F1B}"/>
                </a:ext>
              </a:extLst>
            </p:cNvPr>
            <p:cNvSpPr>
              <a:spLocks noChangeArrowheads="1"/>
            </p:cNvSpPr>
            <p:nvPr/>
          </p:nvSpPr>
          <p:spPr bwMode="auto">
            <a:xfrm>
              <a:off x="1295400" y="3325813"/>
              <a:ext cx="2209800" cy="137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200" b="1"/>
                <a:t>2</a:t>
              </a:r>
              <a:r>
                <a:rPr lang="en-US" altLang="en-US" sz="1200"/>
                <a:t>. Pour and spread batter     </a:t>
              </a:r>
            </a:p>
            <a:p>
              <a:pPr algn="r" eaLnBrk="1" hangingPunct="1"/>
              <a:r>
                <a:rPr lang="en-US" altLang="en-US" sz="1200"/>
                <a:t>evenly into a greased</a:t>
              </a:r>
            </a:p>
            <a:p>
              <a:pPr algn="r" eaLnBrk="1" hangingPunct="1"/>
              <a:r>
                <a:rPr lang="en-US" altLang="en-US" sz="1200"/>
                <a:t>9” by 11” pan. If the pan</a:t>
              </a:r>
            </a:p>
            <a:p>
              <a:pPr algn="r" eaLnBrk="1" hangingPunct="1"/>
              <a:r>
                <a:rPr lang="en-US" altLang="en-US" sz="1200"/>
                <a:t>is glass, reduce oven</a:t>
              </a:r>
            </a:p>
            <a:p>
              <a:pPr algn="r" eaLnBrk="1" hangingPunct="1"/>
              <a:r>
                <a:rPr lang="en-US" altLang="en-US" sz="1200"/>
                <a:t>heat by 50° as the</a:t>
              </a:r>
            </a:p>
            <a:p>
              <a:pPr algn="r" eaLnBrk="1" hangingPunct="1"/>
              <a:r>
                <a:rPr lang="en-US" altLang="en-US" sz="1200"/>
                <a:t>brownies could burn at                                              the higher temperature</a:t>
              </a:r>
            </a:p>
          </p:txBody>
        </p:sp>
        <p:sp>
          <p:nvSpPr>
            <p:cNvPr id="5141" name="Rectangle 150">
              <a:extLst>
                <a:ext uri="{FF2B5EF4-FFF2-40B4-BE49-F238E27FC236}">
                  <a16:creationId xmlns:a16="http://schemas.microsoft.com/office/drawing/2014/main" id="{3FA35910-A433-B39F-1B86-D4A7DE13A757}"/>
                </a:ext>
              </a:extLst>
            </p:cNvPr>
            <p:cNvSpPr>
              <a:spLocks noChangeArrowheads="1"/>
            </p:cNvSpPr>
            <p:nvPr/>
          </p:nvSpPr>
          <p:spPr bwMode="auto">
            <a:xfrm>
              <a:off x="228600" y="8540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INGREDIENTS:</a:t>
              </a:r>
            </a:p>
            <a:p>
              <a:pPr eaLnBrk="1" hangingPunct="1"/>
              <a:r>
                <a:rPr lang="en-US" altLang="en-US" sz="1200"/>
                <a:t>YOU WILL NEED:  2 EGGS,  ½ CUP OIL, AND  1 CUP OF WATER</a:t>
              </a:r>
            </a:p>
          </p:txBody>
        </p:sp>
        <p:sp>
          <p:nvSpPr>
            <p:cNvPr id="5142" name="Rectangle 151">
              <a:extLst>
                <a:ext uri="{FF2B5EF4-FFF2-40B4-BE49-F238E27FC236}">
                  <a16:creationId xmlns:a16="http://schemas.microsoft.com/office/drawing/2014/main" id="{753376DC-81A9-EE56-F194-021F0EA8F134}"/>
                </a:ext>
              </a:extLst>
            </p:cNvPr>
            <p:cNvSpPr>
              <a:spLocks noChangeArrowheads="1"/>
            </p:cNvSpPr>
            <p:nvPr/>
          </p:nvSpPr>
          <p:spPr bwMode="auto">
            <a:xfrm>
              <a:off x="228600" y="1697038"/>
              <a:ext cx="2895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INSTRUCTIONS:</a:t>
              </a:r>
            </a:p>
            <a:p>
              <a:pPr eaLnBrk="1" hangingPunct="1"/>
              <a:r>
                <a:rPr lang="en-US" altLang="en-US" sz="1200" b="1"/>
                <a:t>1</a:t>
              </a:r>
              <a:r>
                <a:rPr lang="en-US" altLang="en-US" sz="1200"/>
                <a:t>. Preheat the oven to 400°. Add the eggs, oil, and water to   brownie mix and stir thoroughly until batter is smooth. Make sure there are no lumps in the mix.	</a:t>
              </a:r>
            </a:p>
          </p:txBody>
        </p:sp>
        <p:sp>
          <p:nvSpPr>
            <p:cNvPr id="5272" name="Rectangle 152">
              <a:extLst>
                <a:ext uri="{FF2B5EF4-FFF2-40B4-BE49-F238E27FC236}">
                  <a16:creationId xmlns:a16="http://schemas.microsoft.com/office/drawing/2014/main" id="{6C520DCC-B1DB-409B-A5DC-7A9BA744DA05}"/>
                </a:ext>
              </a:extLst>
            </p:cNvPr>
            <p:cNvSpPr>
              <a:spLocks noChangeArrowheads="1"/>
            </p:cNvSpPr>
            <p:nvPr/>
          </p:nvSpPr>
          <p:spPr bwMode="auto">
            <a:xfrm>
              <a:off x="381000" y="244477"/>
              <a:ext cx="2971800" cy="533416"/>
            </a:xfrm>
            <a:prstGeom prst="rect">
              <a:avLst/>
            </a:prstGeom>
            <a:noFill/>
            <a:ln w="9525">
              <a:noFill/>
              <a:miter lim="800000"/>
              <a:headEnd/>
              <a:tailEnd/>
            </a:ln>
            <a:effectLst/>
          </p:spPr>
          <p:txBody>
            <a:bodyPr wrap="none" anchor="ctr"/>
            <a:lstStyle/>
            <a:p>
              <a:pPr algn="ctr">
                <a:defRPr/>
              </a:pPr>
              <a:r>
                <a:rPr lang="en-US" b="1" i="1" u="sng">
                  <a:effectLst>
                    <a:outerShdw blurRad="38100" dist="38100" dir="2700000" algn="tl">
                      <a:srgbClr val="C0C0C0"/>
                    </a:outerShdw>
                  </a:effectLst>
                  <a:latin typeface="Arial" charset="0"/>
                </a:rPr>
                <a:t>Delicious Brownies </a:t>
              </a:r>
            </a:p>
          </p:txBody>
        </p:sp>
        <p:pic>
          <p:nvPicPr>
            <p:cNvPr id="5144" name="Picture 153" descr="j0349039">
              <a:extLst>
                <a:ext uri="{FF2B5EF4-FFF2-40B4-BE49-F238E27FC236}">
                  <a16:creationId xmlns:a16="http://schemas.microsoft.com/office/drawing/2014/main" id="{F0A95172-76A2-A1B0-DA4B-29EC3D1903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86000" y="2278063"/>
              <a:ext cx="1143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79" name="Rectangle 159">
            <a:extLst>
              <a:ext uri="{FF2B5EF4-FFF2-40B4-BE49-F238E27FC236}">
                <a16:creationId xmlns:a16="http://schemas.microsoft.com/office/drawing/2014/main" id="{C415774F-8D7B-69FC-131E-C3DE504388B2}"/>
              </a:ext>
            </a:extLst>
          </p:cNvPr>
          <p:cNvSpPr>
            <a:spLocks noChangeArrowheads="1"/>
          </p:cNvSpPr>
          <p:nvPr/>
        </p:nvSpPr>
        <p:spPr bwMode="auto">
          <a:xfrm>
            <a:off x="1379538" y="517525"/>
            <a:ext cx="3883025" cy="1295400"/>
          </a:xfrm>
          <a:prstGeom prst="rect">
            <a:avLst/>
          </a:prstGeom>
          <a:noFill/>
          <a:ln w="9525">
            <a:noFill/>
            <a:miter lim="800000"/>
            <a:headEnd/>
            <a:tailEnd/>
          </a:ln>
          <a:effectLst/>
        </p:spPr>
        <p:txBody>
          <a:bodyPr wrap="none" anchor="ctr"/>
          <a:lstStyle/>
          <a:p>
            <a:pPr>
              <a:defRPr/>
            </a:pPr>
            <a:r>
              <a:rPr lang="en-US" sz="1600" b="1" dirty="0">
                <a:effectLst>
                  <a:outerShdw blurRad="38100" dist="38100" dir="2700000" algn="tl">
                    <a:srgbClr val="C0C0C0"/>
                  </a:outerShdw>
                </a:effectLst>
                <a:latin typeface="Arial" charset="0"/>
              </a:rPr>
              <a:t>1.</a:t>
            </a:r>
            <a:r>
              <a:rPr lang="en-US" sz="1600" b="1" dirty="0">
                <a:latin typeface="Arial" charset="0"/>
              </a:rPr>
              <a:t>  At which temperature should you </a:t>
            </a:r>
          </a:p>
          <a:p>
            <a:pPr>
              <a:defRPr/>
            </a:pPr>
            <a:r>
              <a:rPr lang="en-US" sz="1600" b="1" dirty="0">
                <a:latin typeface="Arial" charset="0"/>
              </a:rPr>
              <a:t>     cook the brownies if you are using </a:t>
            </a:r>
          </a:p>
          <a:p>
            <a:pPr>
              <a:defRPr/>
            </a:pPr>
            <a:r>
              <a:rPr lang="en-US" sz="1600" b="1" dirty="0">
                <a:latin typeface="Arial" charset="0"/>
              </a:rPr>
              <a:t>     a glass pan?</a:t>
            </a:r>
          </a:p>
        </p:txBody>
      </p:sp>
      <p:sp>
        <p:nvSpPr>
          <p:cNvPr id="3084" name="AutoShape 154">
            <a:hlinkClick r:id="" action="ppaction://noaction" highlightClick="1">
              <a:snd r:embed="rId6" name="Incorrect Answer.wav"/>
            </a:hlinkClick>
            <a:extLst>
              <a:ext uri="{FF2B5EF4-FFF2-40B4-BE49-F238E27FC236}">
                <a16:creationId xmlns:a16="http://schemas.microsoft.com/office/drawing/2014/main" id="{4BF61481-87BB-4BD8-6CE6-29170DBBCE72}"/>
              </a:ext>
            </a:extLst>
          </p:cNvPr>
          <p:cNvSpPr>
            <a:spLocks noChangeArrowheads="1"/>
          </p:cNvSpPr>
          <p:nvPr/>
        </p:nvSpPr>
        <p:spPr bwMode="auto">
          <a:xfrm>
            <a:off x="1936750" y="1665288"/>
            <a:ext cx="1304925" cy="477837"/>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A. 300 degrees</a:t>
            </a:r>
          </a:p>
        </p:txBody>
      </p:sp>
      <p:sp>
        <p:nvSpPr>
          <p:cNvPr id="3085" name="AutoShape 155">
            <a:hlinkClick r:id="" action="ppaction://hlinkshowjump?jump=nextslide" highlightClick="1">
              <a:snd r:embed="rId7" name="Correct Answer.wav"/>
            </a:hlinkClick>
            <a:extLst>
              <a:ext uri="{FF2B5EF4-FFF2-40B4-BE49-F238E27FC236}">
                <a16:creationId xmlns:a16="http://schemas.microsoft.com/office/drawing/2014/main" id="{740CD0D6-5C65-C7A9-C1A8-D17BA86A7EA0}"/>
              </a:ext>
            </a:extLst>
          </p:cNvPr>
          <p:cNvSpPr>
            <a:spLocks noChangeArrowheads="1"/>
          </p:cNvSpPr>
          <p:nvPr/>
        </p:nvSpPr>
        <p:spPr bwMode="auto">
          <a:xfrm>
            <a:off x="1919288" y="2228850"/>
            <a:ext cx="1304925" cy="477838"/>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350 degrees</a:t>
            </a:r>
          </a:p>
        </p:txBody>
      </p:sp>
      <p:sp>
        <p:nvSpPr>
          <p:cNvPr id="3086" name="AutoShape 156">
            <a:hlinkClick r:id="" action="ppaction://noaction" highlightClick="1">
              <a:snd r:embed="rId6" name="Incorrect Answer.wav"/>
            </a:hlinkClick>
            <a:extLst>
              <a:ext uri="{FF2B5EF4-FFF2-40B4-BE49-F238E27FC236}">
                <a16:creationId xmlns:a16="http://schemas.microsoft.com/office/drawing/2014/main" id="{86A00BA4-3AD4-43B9-AAD3-BEA06F4FC96F}"/>
              </a:ext>
            </a:extLst>
          </p:cNvPr>
          <p:cNvSpPr>
            <a:spLocks noChangeArrowheads="1"/>
          </p:cNvSpPr>
          <p:nvPr/>
        </p:nvSpPr>
        <p:spPr bwMode="auto">
          <a:xfrm>
            <a:off x="3619500" y="1665288"/>
            <a:ext cx="1316038" cy="477837"/>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a:latin typeface="Arial" pitchFamily="34" charset="0"/>
                <a:cs typeface="Arial" pitchFamily="34" charset="0"/>
              </a:rPr>
              <a:t>C. 400 degrees</a:t>
            </a:r>
          </a:p>
        </p:txBody>
      </p:sp>
      <p:sp>
        <p:nvSpPr>
          <p:cNvPr id="3087" name="AutoShape 157">
            <a:hlinkClick r:id="" action="ppaction://noaction" highlightClick="1">
              <a:snd r:embed="rId6" name="Incorrect Answer.wav"/>
            </a:hlinkClick>
            <a:extLst>
              <a:ext uri="{FF2B5EF4-FFF2-40B4-BE49-F238E27FC236}">
                <a16:creationId xmlns:a16="http://schemas.microsoft.com/office/drawing/2014/main" id="{6E150480-104B-479C-19AA-B2DB72BA870C}"/>
              </a:ext>
            </a:extLst>
          </p:cNvPr>
          <p:cNvSpPr>
            <a:spLocks noChangeArrowheads="1"/>
          </p:cNvSpPr>
          <p:nvPr/>
        </p:nvSpPr>
        <p:spPr bwMode="auto">
          <a:xfrm>
            <a:off x="3622675" y="2254250"/>
            <a:ext cx="1327150" cy="477838"/>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a:latin typeface="Arial" pitchFamily="34" charset="0"/>
                <a:cs typeface="Arial" pitchFamily="34" charset="0"/>
              </a:rPr>
              <a:t>D. 450 degrees</a:t>
            </a:r>
          </a:p>
        </p:txBody>
      </p:sp>
      <p:sp>
        <p:nvSpPr>
          <p:cNvPr id="5278" name="Rectangle 158">
            <a:extLst>
              <a:ext uri="{FF2B5EF4-FFF2-40B4-BE49-F238E27FC236}">
                <a16:creationId xmlns:a16="http://schemas.microsoft.com/office/drawing/2014/main" id="{B1ACDAA2-4506-C03B-956E-DA91F20413D9}"/>
              </a:ext>
            </a:extLst>
          </p:cNvPr>
          <p:cNvSpPr>
            <a:spLocks noChangeArrowheads="1"/>
          </p:cNvSpPr>
          <p:nvPr/>
        </p:nvSpPr>
        <p:spPr bwMode="auto">
          <a:xfrm>
            <a:off x="896938" y="3186113"/>
            <a:ext cx="4038600" cy="381000"/>
          </a:xfrm>
          <a:prstGeom prst="rect">
            <a:avLst/>
          </a:prstGeom>
          <a:noFill/>
          <a:ln w="9525">
            <a:noFill/>
            <a:miter lim="800000"/>
            <a:headEnd/>
            <a:tailEnd/>
          </a:ln>
          <a:effectLst/>
        </p:spPr>
        <p:txBody>
          <a:bodyPr wrap="none" anchor="ctr"/>
          <a:lstStyle/>
          <a:p>
            <a:pPr algn="ctr">
              <a:defRPr/>
            </a:pPr>
            <a:r>
              <a:rPr lang="en-US" sz="1600" b="1" dirty="0">
                <a:effectLst>
                  <a:outerShdw blurRad="38100" dist="38100" dir="2700000" algn="tl">
                    <a:srgbClr val="000000">
                      <a:alpha val="43137"/>
                    </a:srgbClr>
                  </a:outerShdw>
                </a:effectLst>
                <a:latin typeface="Arial" charset="0"/>
              </a:rPr>
              <a:t>2. </a:t>
            </a:r>
            <a:r>
              <a:rPr lang="en-US" sz="1600" b="1" dirty="0">
                <a:latin typeface="Arial" charset="0"/>
              </a:rPr>
              <a:t>When should you grease the pan?</a:t>
            </a:r>
          </a:p>
        </p:txBody>
      </p:sp>
      <p:sp>
        <p:nvSpPr>
          <p:cNvPr id="3093" name="AutoShape 163">
            <a:hlinkClick r:id="" action="ppaction://noaction" highlightClick="1">
              <a:snd r:embed="rId6" name="Incorrect Answer.wav"/>
            </a:hlinkClick>
            <a:extLst>
              <a:ext uri="{FF2B5EF4-FFF2-40B4-BE49-F238E27FC236}">
                <a16:creationId xmlns:a16="http://schemas.microsoft.com/office/drawing/2014/main" id="{25C05290-ACFE-334E-C136-E5B7114F36E3}"/>
              </a:ext>
            </a:extLst>
          </p:cNvPr>
          <p:cNvSpPr>
            <a:spLocks noChangeArrowheads="1"/>
          </p:cNvSpPr>
          <p:nvPr/>
        </p:nvSpPr>
        <p:spPr bwMode="auto">
          <a:xfrm>
            <a:off x="1504950" y="3673475"/>
            <a:ext cx="1411288" cy="71755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A. After pouring</a:t>
            </a:r>
          </a:p>
          <a:p>
            <a:pPr>
              <a:defRPr/>
            </a:pPr>
            <a:r>
              <a:rPr lang="en-US" sz="1400" dirty="0">
                <a:latin typeface="Arial" pitchFamily="34" charset="0"/>
                <a:cs typeface="Arial" pitchFamily="34" charset="0"/>
              </a:rPr>
              <a:t>the brownie mix</a:t>
            </a:r>
          </a:p>
        </p:txBody>
      </p:sp>
      <p:sp>
        <p:nvSpPr>
          <p:cNvPr id="3090" name="AutoShape 160">
            <a:hlinkClick r:id="" action="ppaction://noaction" highlightClick="1">
              <a:snd r:embed="rId6" name="Incorrect Answer.wav"/>
            </a:hlinkClick>
            <a:extLst>
              <a:ext uri="{FF2B5EF4-FFF2-40B4-BE49-F238E27FC236}">
                <a16:creationId xmlns:a16="http://schemas.microsoft.com/office/drawing/2014/main" id="{8BE4442E-23F3-EC18-0112-1B410D81E14D}"/>
              </a:ext>
            </a:extLst>
          </p:cNvPr>
          <p:cNvSpPr>
            <a:spLocks noChangeArrowheads="1"/>
          </p:cNvSpPr>
          <p:nvPr/>
        </p:nvSpPr>
        <p:spPr bwMode="auto">
          <a:xfrm>
            <a:off x="1492250" y="4664075"/>
            <a:ext cx="1411288" cy="71755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a:latin typeface="Arial" pitchFamily="34" charset="0"/>
                <a:cs typeface="Arial" pitchFamily="34" charset="0"/>
              </a:rPr>
              <a:t>B. After cutting</a:t>
            </a:r>
          </a:p>
          <a:p>
            <a:pPr>
              <a:defRPr/>
            </a:pPr>
            <a:r>
              <a:rPr lang="en-US" sz="1400">
                <a:latin typeface="Arial" pitchFamily="34" charset="0"/>
                <a:cs typeface="Arial" pitchFamily="34" charset="0"/>
              </a:rPr>
              <a:t>the brownies</a:t>
            </a:r>
          </a:p>
        </p:txBody>
      </p:sp>
      <p:sp>
        <p:nvSpPr>
          <p:cNvPr id="3091" name="AutoShape 161">
            <a:hlinkClick r:id="rId8" action="ppaction://hlinksldjump" highlightClick="1">
              <a:snd r:embed="rId7" name="Correct Answer.wav"/>
            </a:hlinkClick>
            <a:extLst>
              <a:ext uri="{FF2B5EF4-FFF2-40B4-BE49-F238E27FC236}">
                <a16:creationId xmlns:a16="http://schemas.microsoft.com/office/drawing/2014/main" id="{9BD8A89E-440B-47C3-B269-7AE3D6821536}"/>
              </a:ext>
            </a:extLst>
          </p:cNvPr>
          <p:cNvSpPr>
            <a:spLocks noChangeArrowheads="1"/>
          </p:cNvSpPr>
          <p:nvPr/>
        </p:nvSpPr>
        <p:spPr bwMode="auto">
          <a:xfrm>
            <a:off x="3268663" y="3698875"/>
            <a:ext cx="1760537" cy="71755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Before spreading</a:t>
            </a:r>
          </a:p>
          <a:p>
            <a:pPr>
              <a:defRPr/>
            </a:pPr>
            <a:r>
              <a:rPr lang="en-US" sz="1400" dirty="0">
                <a:latin typeface="Arial" pitchFamily="34" charset="0"/>
                <a:cs typeface="Arial" pitchFamily="34" charset="0"/>
              </a:rPr>
              <a:t>the mix</a:t>
            </a:r>
          </a:p>
        </p:txBody>
      </p:sp>
      <p:sp>
        <p:nvSpPr>
          <p:cNvPr id="3092" name="AutoShape 162">
            <a:hlinkClick r:id="" action="ppaction://noaction" highlightClick="1">
              <a:snd r:embed="rId6" name="Incorrect Answer.wav"/>
            </a:hlinkClick>
            <a:extLst>
              <a:ext uri="{FF2B5EF4-FFF2-40B4-BE49-F238E27FC236}">
                <a16:creationId xmlns:a16="http://schemas.microsoft.com/office/drawing/2014/main" id="{E0584B64-516A-D446-AE79-65B98191278D}"/>
              </a:ext>
            </a:extLst>
          </p:cNvPr>
          <p:cNvSpPr>
            <a:spLocks noChangeArrowheads="1"/>
          </p:cNvSpPr>
          <p:nvPr/>
        </p:nvSpPr>
        <p:spPr bwMode="auto">
          <a:xfrm>
            <a:off x="3252788" y="4664075"/>
            <a:ext cx="1776412" cy="71755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While the </a:t>
            </a:r>
          </a:p>
          <a:p>
            <a:pPr>
              <a:defRPr/>
            </a:pPr>
            <a:r>
              <a:rPr lang="en-US" sz="1400" dirty="0">
                <a:latin typeface="Arial" pitchFamily="34" charset="0"/>
                <a:cs typeface="Arial" pitchFamily="34" charset="0"/>
              </a:rPr>
              <a:t>brownies are cooling</a:t>
            </a: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TextBox 9">
            <a:extLst>
              <a:ext uri="{FF2B5EF4-FFF2-40B4-BE49-F238E27FC236}">
                <a16:creationId xmlns:a16="http://schemas.microsoft.com/office/drawing/2014/main" id="{705BD379-D08C-9C2C-F2D1-5BBDDD3977CF}"/>
              </a:ext>
            </a:extLst>
          </p:cNvPr>
          <p:cNvSpPr txBox="1">
            <a:spLocks noGrp="1" noChangeArrowheads="1"/>
          </p:cNvSpPr>
          <p:nvPr>
            <p:ph type="title" idx="4294967295"/>
          </p:nvPr>
        </p:nvSpPr>
        <p:spPr bwMode="auto">
          <a:xfrm>
            <a:off x="2895600" y="5715000"/>
            <a:ext cx="3810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#13 and #14</a:t>
            </a:r>
          </a:p>
        </p:txBody>
      </p:sp>
      <p:sp>
        <p:nvSpPr>
          <p:cNvPr id="21565" name="Rectangle 61">
            <a:extLst>
              <a:ext uri="{FF2B5EF4-FFF2-40B4-BE49-F238E27FC236}">
                <a16:creationId xmlns:a16="http://schemas.microsoft.com/office/drawing/2014/main" id="{937EAAC1-6F44-0173-3E2F-50C9246BEB9E}"/>
              </a:ext>
            </a:extLst>
          </p:cNvPr>
          <p:cNvSpPr>
            <a:spLocks noChangeArrowheads="1"/>
          </p:cNvSpPr>
          <p:nvPr/>
        </p:nvSpPr>
        <p:spPr bwMode="auto">
          <a:xfrm>
            <a:off x="762000" y="304800"/>
            <a:ext cx="7391400" cy="3016250"/>
          </a:xfrm>
          <a:prstGeom prst="rect">
            <a:avLst/>
          </a:prstGeom>
          <a:solidFill>
            <a:srgbClr val="FFFF99">
              <a:alpha val="98000"/>
            </a:srgbClr>
          </a:solidFill>
          <a:ln w="57150">
            <a:solidFill>
              <a:schemeClr val="tx2">
                <a:lumMod val="60000"/>
                <a:lumOff val="40000"/>
              </a:schemeClr>
            </a:solidFill>
            <a:miter lim="800000"/>
            <a:headEnd/>
            <a:tailEnd/>
          </a:ln>
          <a:effectLst/>
        </p:spPr>
        <p:txBody>
          <a:bodyPr>
            <a:spAutoFit/>
          </a:bodyPr>
          <a:lstStyle/>
          <a:p>
            <a:pPr algn="ctr">
              <a:defRPr/>
            </a:pPr>
            <a:r>
              <a:rPr lang="en-US" sz="2000" b="1" i="1" dirty="0">
                <a:effectLst>
                  <a:outerShdw blurRad="38100" dist="38100" dir="2700000" algn="tl">
                    <a:srgbClr val="FFFFFF"/>
                  </a:outerShdw>
                </a:effectLst>
                <a:latin typeface="Arial" charset="0"/>
              </a:rPr>
              <a:t>General maintenance of the MP3 Player</a:t>
            </a:r>
          </a:p>
          <a:p>
            <a:pPr>
              <a:defRPr/>
            </a:pPr>
            <a:endParaRPr lang="en-US" sz="1400" b="1" dirty="0">
              <a:latin typeface="Arial" charset="0"/>
            </a:endParaRPr>
          </a:p>
          <a:p>
            <a:pPr>
              <a:defRPr/>
            </a:pPr>
            <a:r>
              <a:rPr lang="en-US" sz="1200" b="1" dirty="0">
                <a:latin typeface="Arial" charset="0"/>
              </a:rPr>
              <a:t>To avoid damage or malfunction:</a:t>
            </a:r>
          </a:p>
          <a:p>
            <a:pPr>
              <a:defRPr/>
            </a:pPr>
            <a:r>
              <a:rPr lang="en-US" sz="1200" dirty="0">
                <a:latin typeface="Arial" charset="0"/>
              </a:rPr>
              <a:t>• Do not expose the player to excessive heat caused by heating equipment or direct</a:t>
            </a:r>
          </a:p>
          <a:p>
            <a:pPr>
              <a:defRPr/>
            </a:pPr>
            <a:r>
              <a:rPr lang="en-US" sz="1200" dirty="0">
                <a:latin typeface="Arial" charset="0"/>
              </a:rPr>
              <a:t>sunlight. </a:t>
            </a:r>
          </a:p>
          <a:p>
            <a:pPr>
              <a:defRPr/>
            </a:pPr>
            <a:r>
              <a:rPr lang="en-US" sz="1200" dirty="0">
                <a:latin typeface="Arial" charset="0"/>
              </a:rPr>
              <a:t>• Do not drop your player or allow objects to fall on your player.</a:t>
            </a:r>
          </a:p>
          <a:p>
            <a:pPr>
              <a:defRPr/>
            </a:pPr>
            <a:r>
              <a:rPr lang="en-US" sz="1200" dirty="0">
                <a:latin typeface="Arial" charset="0"/>
              </a:rPr>
              <a:t>• Do not allow your player to be submerged in water. Do not expose headphone socket or</a:t>
            </a:r>
          </a:p>
          <a:p>
            <a:pPr>
              <a:defRPr/>
            </a:pPr>
            <a:r>
              <a:rPr lang="en-US" sz="1200" dirty="0">
                <a:latin typeface="Arial" charset="0"/>
              </a:rPr>
              <a:t>battery compartment to water, as water entering the set may cause major damage.</a:t>
            </a:r>
          </a:p>
          <a:p>
            <a:pPr>
              <a:defRPr/>
            </a:pPr>
            <a:r>
              <a:rPr lang="en-US" sz="1200" dirty="0">
                <a:latin typeface="Arial" charset="0"/>
              </a:rPr>
              <a:t>• Do not use any cleaning agents containing alcohol, ammonia, benzene, or abrasives as</a:t>
            </a:r>
          </a:p>
          <a:p>
            <a:pPr>
              <a:defRPr/>
            </a:pPr>
            <a:r>
              <a:rPr lang="en-US" sz="1200" dirty="0">
                <a:latin typeface="Arial" charset="0"/>
              </a:rPr>
              <a:t>these may also harm the set.</a:t>
            </a:r>
          </a:p>
          <a:p>
            <a:pPr>
              <a:defRPr/>
            </a:pPr>
            <a:r>
              <a:rPr lang="en-US" dirty="0">
                <a:solidFill>
                  <a:srgbClr val="FF0000"/>
                </a:solidFill>
                <a:latin typeface="Arial" charset="0"/>
              </a:rPr>
              <a:t>• Active mobile phones in the vicinity </a:t>
            </a:r>
            <a:r>
              <a:rPr lang="en-US" b="1" dirty="0">
                <a:solidFill>
                  <a:srgbClr val="FF0000"/>
                </a:solidFill>
                <a:latin typeface="Arial" charset="0"/>
              </a:rPr>
              <a:t>may possibly cause temporary interference </a:t>
            </a:r>
            <a:r>
              <a:rPr lang="en-US" dirty="0">
                <a:solidFill>
                  <a:srgbClr val="FF0000"/>
                </a:solidFill>
                <a:latin typeface="Arial" charset="0"/>
              </a:rPr>
              <a:t>with your player’s function.</a:t>
            </a:r>
          </a:p>
          <a:p>
            <a:pPr>
              <a:defRPr/>
            </a:pPr>
            <a:r>
              <a:rPr lang="en-US" sz="1200" dirty="0">
                <a:latin typeface="Arial" charset="0"/>
              </a:rPr>
              <a:t>• Backup your files. Please ensure that you retain the original files you have downloaded to</a:t>
            </a:r>
          </a:p>
          <a:p>
            <a:pPr>
              <a:defRPr/>
            </a:pPr>
            <a:r>
              <a:rPr lang="en-US" sz="1200" dirty="0">
                <a:latin typeface="Arial" charset="0"/>
              </a:rPr>
              <a:t>your device in case of damage to your player.</a:t>
            </a:r>
          </a:p>
        </p:txBody>
      </p:sp>
      <p:pic>
        <p:nvPicPr>
          <p:cNvPr id="23556" name="Picture 85" descr="j0433863[1]">
            <a:extLst>
              <a:ext uri="{FF2B5EF4-FFF2-40B4-BE49-F238E27FC236}">
                <a16:creationId xmlns:a16="http://schemas.microsoft.com/office/drawing/2014/main" id="{3FB91411-DBF0-E640-5CAB-CB7B48ECCCB2}"/>
              </a:ext>
            </a:extLst>
          </p:cNvPr>
          <p:cNvPicPr>
            <a:picLocks noChangeAspect="1" noChangeArrowheads="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6781800" y="3810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Action Button: Forward or Next 11">
            <a:hlinkClick r:id="" action="ppaction://hlinkshowjump?jump=nextslide" highlightClick="1"/>
            <a:extLst>
              <a:ext uri="{FF2B5EF4-FFF2-40B4-BE49-F238E27FC236}">
                <a16:creationId xmlns:a16="http://schemas.microsoft.com/office/drawing/2014/main" id="{473A6392-0D7F-9EF1-198F-BF03E3ED8C8C}"/>
              </a:ext>
              <a:ext uri="{C183D7F6-B498-43B3-948B-1728B52AA6E4}">
                <adec:decorative xmlns:adec="http://schemas.microsoft.com/office/drawing/2017/decorative" val="1"/>
              </a:ext>
            </a:extLst>
          </p:cNvPr>
          <p:cNvSpPr/>
          <p:nvPr/>
        </p:nvSpPr>
        <p:spPr>
          <a:xfrm>
            <a:off x="4191000" y="4876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23559" name="Group 207">
            <a:extLst>
              <a:ext uri="{FF2B5EF4-FFF2-40B4-BE49-F238E27FC236}">
                <a16:creationId xmlns:a16="http://schemas.microsoft.com/office/drawing/2014/main" id="{D35881B9-BAAA-98C3-C43D-4D7606DDB0AE}"/>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4" name="Rectangle 13">
              <a:extLst>
                <a:ext uri="{FF2B5EF4-FFF2-40B4-BE49-F238E27FC236}">
                  <a16:creationId xmlns:a16="http://schemas.microsoft.com/office/drawing/2014/main" id="{77FA491D-3FDC-465F-7603-DAAAEED083F1}"/>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3562" name="Picture 2">
              <a:extLst>
                <a:ext uri="{FF2B5EF4-FFF2-40B4-BE49-F238E27FC236}">
                  <a16:creationId xmlns:a16="http://schemas.microsoft.com/office/drawing/2014/main" id="{6948F785-E291-AF6B-FDF3-3BBFF9B89D4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6281ED-DF39-818C-CCA4-FE4693DCFDF6}"/>
              </a:ext>
            </a:extLst>
          </p:cNvPr>
          <p:cNvSpPr txBox="1">
            <a:spLocks noGrp="1"/>
          </p:cNvSpPr>
          <p:nvPr>
            <p:ph type="title" idx="4294967295"/>
          </p:nvPr>
        </p:nvSpPr>
        <p:spPr>
          <a:xfrm>
            <a:off x="4160239" y="6192321"/>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Questions 13 &amp; 14</a:t>
            </a:r>
          </a:p>
        </p:txBody>
      </p:sp>
      <p:grpSp>
        <p:nvGrpSpPr>
          <p:cNvPr id="24593" name="Group 97">
            <a:extLst>
              <a:ext uri="{FF2B5EF4-FFF2-40B4-BE49-F238E27FC236}">
                <a16:creationId xmlns:a16="http://schemas.microsoft.com/office/drawing/2014/main" id="{5B994A1D-CB5D-1896-FA48-29F5B42E2935}"/>
              </a:ext>
              <a:ext uri="{C183D7F6-B498-43B3-948B-1728B52AA6E4}">
                <adec:decorative xmlns:adec="http://schemas.microsoft.com/office/drawing/2017/decorative" val="1"/>
              </a:ext>
            </a:extLst>
          </p:cNvPr>
          <p:cNvGrpSpPr>
            <a:grpSpLocks/>
          </p:cNvGrpSpPr>
          <p:nvPr/>
        </p:nvGrpSpPr>
        <p:grpSpPr bwMode="auto">
          <a:xfrm>
            <a:off x="288925" y="139700"/>
            <a:ext cx="4330700" cy="3124200"/>
            <a:chOff x="0" y="288"/>
            <a:chExt cx="2728" cy="1968"/>
          </a:xfrm>
        </p:grpSpPr>
        <p:sp>
          <p:nvSpPr>
            <p:cNvPr id="24595" name="AutoShape 81">
              <a:extLst>
                <a:ext uri="{FF2B5EF4-FFF2-40B4-BE49-F238E27FC236}">
                  <a16:creationId xmlns:a16="http://schemas.microsoft.com/office/drawing/2014/main" id="{EFAB8324-1F36-5098-5966-54E39DF35D3B}"/>
                </a:ext>
              </a:extLst>
            </p:cNvPr>
            <p:cNvSpPr>
              <a:spLocks noChangeArrowheads="1"/>
            </p:cNvSpPr>
            <p:nvPr/>
          </p:nvSpPr>
          <p:spPr bwMode="auto">
            <a:xfrm>
              <a:off x="276" y="324"/>
              <a:ext cx="2452" cy="17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4596" name="Picture 82">
              <a:extLst>
                <a:ext uri="{FF2B5EF4-FFF2-40B4-BE49-F238E27FC236}">
                  <a16:creationId xmlns:a16="http://schemas.microsoft.com/office/drawing/2014/main" id="{E35C106F-2F67-57B2-E871-644ED5E87C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 y="503"/>
              <a:ext cx="2215"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7" name="Rectangle 83">
              <a:extLst>
                <a:ext uri="{FF2B5EF4-FFF2-40B4-BE49-F238E27FC236}">
                  <a16:creationId xmlns:a16="http://schemas.microsoft.com/office/drawing/2014/main" id="{09779102-CCB1-9F21-C705-3C09AC3B861D}"/>
                </a:ext>
              </a:extLst>
            </p:cNvPr>
            <p:cNvSpPr>
              <a:spLocks noChangeArrowheads="1"/>
            </p:cNvSpPr>
            <p:nvPr/>
          </p:nvSpPr>
          <p:spPr bwMode="auto">
            <a:xfrm>
              <a:off x="0" y="288"/>
              <a:ext cx="162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rgbClr val="FF9900"/>
                  </a:solidFill>
                  <a:latin typeface="Bauhaus 93" panose="04030905020B02020C02" pitchFamily="82" charset="0"/>
                </a:rPr>
                <a:t>BECU</a:t>
              </a:r>
            </a:p>
          </p:txBody>
        </p:sp>
        <p:sp>
          <p:nvSpPr>
            <p:cNvPr id="24598" name="Rectangle 84">
              <a:extLst>
                <a:ext uri="{FF2B5EF4-FFF2-40B4-BE49-F238E27FC236}">
                  <a16:creationId xmlns:a16="http://schemas.microsoft.com/office/drawing/2014/main" id="{379355F7-6039-4BAE-0280-F53C3F8234BD}"/>
                </a:ext>
              </a:extLst>
            </p:cNvPr>
            <p:cNvSpPr>
              <a:spLocks noChangeArrowheads="1"/>
            </p:cNvSpPr>
            <p:nvPr/>
          </p:nvSpPr>
          <p:spPr bwMode="auto">
            <a:xfrm>
              <a:off x="35" y="288"/>
              <a:ext cx="162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latin typeface="Bauhaus 93" panose="04030905020B02020C02" pitchFamily="82" charset="0"/>
                </a:rPr>
                <a:t>BECU</a:t>
              </a:r>
            </a:p>
          </p:txBody>
        </p:sp>
        <p:sp>
          <p:nvSpPr>
            <p:cNvPr id="24599" name="Rectangle 85">
              <a:extLst>
                <a:ext uri="{FF2B5EF4-FFF2-40B4-BE49-F238E27FC236}">
                  <a16:creationId xmlns:a16="http://schemas.microsoft.com/office/drawing/2014/main" id="{82046EA9-3320-D1DF-166F-19CEA7ECCE10}"/>
                </a:ext>
              </a:extLst>
            </p:cNvPr>
            <p:cNvSpPr>
              <a:spLocks noChangeArrowheads="1"/>
            </p:cNvSpPr>
            <p:nvPr/>
          </p:nvSpPr>
          <p:spPr bwMode="auto">
            <a:xfrm rot="-865372">
              <a:off x="173" y="1047"/>
              <a:ext cx="1830"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a:solidFill>
                    <a:srgbClr val="FFCC99"/>
                  </a:solidFill>
                  <a:latin typeface="Bauhaus 93" panose="04030905020B02020C02" pitchFamily="82" charset="0"/>
                </a:rPr>
                <a:t>BECU</a:t>
              </a:r>
            </a:p>
          </p:txBody>
        </p:sp>
        <p:sp>
          <p:nvSpPr>
            <p:cNvPr id="24600" name="Rectangle 86">
              <a:extLst>
                <a:ext uri="{FF2B5EF4-FFF2-40B4-BE49-F238E27FC236}">
                  <a16:creationId xmlns:a16="http://schemas.microsoft.com/office/drawing/2014/main" id="{81BFB595-289A-F334-79AA-F5B24395DD8F}"/>
                </a:ext>
              </a:extLst>
            </p:cNvPr>
            <p:cNvSpPr>
              <a:spLocks noChangeArrowheads="1"/>
            </p:cNvSpPr>
            <p:nvPr/>
          </p:nvSpPr>
          <p:spPr bwMode="auto">
            <a:xfrm>
              <a:off x="1584" y="288"/>
              <a:ext cx="96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latin typeface="Tahoma" panose="020B0604030504040204" pitchFamily="34" charset="0"/>
                </a:rPr>
                <a:t>STUDENT</a:t>
              </a:r>
            </a:p>
            <a:p>
              <a:pPr eaLnBrk="1" hangingPunct="1"/>
              <a:r>
                <a:rPr lang="en-US" altLang="en-US" sz="1400" b="1">
                  <a:latin typeface="Tahoma" panose="020B0604030504040204" pitchFamily="34" charset="0"/>
                </a:rPr>
                <a:t>Library Card</a:t>
              </a:r>
            </a:p>
          </p:txBody>
        </p:sp>
        <p:sp>
          <p:nvSpPr>
            <p:cNvPr id="24601" name="Rectangle 87">
              <a:extLst>
                <a:ext uri="{FF2B5EF4-FFF2-40B4-BE49-F238E27FC236}">
                  <a16:creationId xmlns:a16="http://schemas.microsoft.com/office/drawing/2014/main" id="{58E66607-5FFA-E5E9-EE9F-1B3FC7C130E5}"/>
                </a:ext>
              </a:extLst>
            </p:cNvPr>
            <p:cNvSpPr>
              <a:spLocks noChangeArrowheads="1"/>
            </p:cNvSpPr>
            <p:nvPr/>
          </p:nvSpPr>
          <p:spPr bwMode="auto">
            <a:xfrm>
              <a:off x="449" y="753"/>
              <a:ext cx="13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latin typeface="Tahoma" panose="020B0604030504040204" pitchFamily="34" charset="0"/>
                </a:rPr>
                <a:t>Name: Elvis Presley</a:t>
              </a:r>
            </a:p>
          </p:txBody>
        </p:sp>
        <p:sp>
          <p:nvSpPr>
            <p:cNvPr id="24602" name="Rectangle 88">
              <a:extLst>
                <a:ext uri="{FF2B5EF4-FFF2-40B4-BE49-F238E27FC236}">
                  <a16:creationId xmlns:a16="http://schemas.microsoft.com/office/drawing/2014/main" id="{3959FC9E-E0D7-532F-E4FC-827376F3154A}"/>
                </a:ext>
              </a:extLst>
            </p:cNvPr>
            <p:cNvSpPr>
              <a:spLocks noChangeArrowheads="1"/>
            </p:cNvSpPr>
            <p:nvPr/>
          </p:nvSpPr>
          <p:spPr bwMode="auto">
            <a:xfrm>
              <a:off x="449" y="860"/>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latin typeface="Tahoma" panose="020B0604030504040204" pitchFamily="34" charset="0"/>
                </a:rPr>
                <a:t>Student</a:t>
              </a:r>
              <a:r>
                <a:rPr lang="en-US" altLang="en-US" sz="1200" b="1">
                  <a:latin typeface="Tahoma" panose="020B0604030504040204" pitchFamily="34" charset="0"/>
                </a:rPr>
                <a:t> #: 19830108</a:t>
              </a:r>
              <a:endParaRPr lang="en-US" altLang="en-US" sz="1600" b="1"/>
            </a:p>
          </p:txBody>
        </p:sp>
        <p:sp>
          <p:nvSpPr>
            <p:cNvPr id="24603" name="Rectangle 89">
              <a:extLst>
                <a:ext uri="{FF2B5EF4-FFF2-40B4-BE49-F238E27FC236}">
                  <a16:creationId xmlns:a16="http://schemas.microsoft.com/office/drawing/2014/main" id="{F90D157A-EDC4-A0DC-4887-57FC61B07091}"/>
                </a:ext>
              </a:extLst>
            </p:cNvPr>
            <p:cNvSpPr>
              <a:spLocks noChangeArrowheads="1"/>
            </p:cNvSpPr>
            <p:nvPr/>
          </p:nvSpPr>
          <p:spPr bwMode="auto">
            <a:xfrm>
              <a:off x="449" y="1003"/>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latin typeface="Tahoma" panose="020B0604030504040204" pitchFamily="34" charset="0"/>
                </a:rPr>
                <a:t>City: Memphis</a:t>
              </a:r>
            </a:p>
          </p:txBody>
        </p:sp>
        <p:sp>
          <p:nvSpPr>
            <p:cNvPr id="24604" name="Rectangle 90">
              <a:extLst>
                <a:ext uri="{FF2B5EF4-FFF2-40B4-BE49-F238E27FC236}">
                  <a16:creationId xmlns:a16="http://schemas.microsoft.com/office/drawing/2014/main" id="{F066BFBB-B4D1-4C2F-51C5-89CA99441D60}"/>
                </a:ext>
              </a:extLst>
            </p:cNvPr>
            <p:cNvSpPr>
              <a:spLocks noChangeArrowheads="1"/>
            </p:cNvSpPr>
            <p:nvPr/>
          </p:nvSpPr>
          <p:spPr bwMode="auto">
            <a:xfrm>
              <a:off x="449" y="1146"/>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latin typeface="Tahoma" panose="020B0604030504040204" pitchFamily="34" charset="0"/>
                </a:rPr>
                <a:t>Major: Music &amp; Show Business</a:t>
              </a:r>
            </a:p>
          </p:txBody>
        </p:sp>
        <p:sp>
          <p:nvSpPr>
            <p:cNvPr id="24605" name="Rectangle 91">
              <a:extLst>
                <a:ext uri="{FF2B5EF4-FFF2-40B4-BE49-F238E27FC236}">
                  <a16:creationId xmlns:a16="http://schemas.microsoft.com/office/drawing/2014/main" id="{D95F0E17-80C0-DF90-D583-0A7DDB1F63B2}"/>
                </a:ext>
              </a:extLst>
            </p:cNvPr>
            <p:cNvSpPr>
              <a:spLocks noChangeArrowheads="1"/>
            </p:cNvSpPr>
            <p:nvPr/>
          </p:nvSpPr>
          <p:spPr bwMode="auto">
            <a:xfrm>
              <a:off x="760" y="1540"/>
              <a:ext cx="3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Pro</a:t>
              </a:r>
            </a:p>
          </p:txBody>
        </p:sp>
        <p:pic>
          <p:nvPicPr>
            <p:cNvPr id="24606" name="Picture 92">
              <a:extLst>
                <a:ext uri="{FF2B5EF4-FFF2-40B4-BE49-F238E27FC236}">
                  <a16:creationId xmlns:a16="http://schemas.microsoft.com/office/drawing/2014/main" id="{235C0B84-15A1-5807-CDAF-CAFDAA097C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 y="681"/>
              <a:ext cx="631"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7" name="Rectangle 93">
              <a:extLst>
                <a:ext uri="{FF2B5EF4-FFF2-40B4-BE49-F238E27FC236}">
                  <a16:creationId xmlns:a16="http://schemas.microsoft.com/office/drawing/2014/main" id="{0E01D3E2-922E-3FFB-1E73-588F17DC5903}"/>
                </a:ext>
              </a:extLst>
            </p:cNvPr>
            <p:cNvSpPr>
              <a:spLocks noChangeArrowheads="1"/>
            </p:cNvSpPr>
            <p:nvPr/>
          </p:nvSpPr>
          <p:spPr bwMode="auto">
            <a:xfrm>
              <a:off x="2245" y="1576"/>
              <a:ext cx="38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00" b="1"/>
                <a:t>August 16, 1977</a:t>
              </a:r>
            </a:p>
          </p:txBody>
        </p:sp>
        <p:pic>
          <p:nvPicPr>
            <p:cNvPr id="24608" name="Picture 94">
              <a:extLst>
                <a:ext uri="{FF2B5EF4-FFF2-40B4-BE49-F238E27FC236}">
                  <a16:creationId xmlns:a16="http://schemas.microsoft.com/office/drawing/2014/main" id="{AD3ADA3F-5758-64B2-71E6-431389448F6B}"/>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3" y="1611"/>
              <a:ext cx="89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9" name="Rectangle 96">
              <a:extLst>
                <a:ext uri="{FF2B5EF4-FFF2-40B4-BE49-F238E27FC236}">
                  <a16:creationId xmlns:a16="http://schemas.microsoft.com/office/drawing/2014/main" id="{AAA8377D-D743-5129-3641-D7C0B780935B}"/>
                </a:ext>
              </a:extLst>
            </p:cNvPr>
            <p:cNvSpPr>
              <a:spLocks noChangeArrowheads="1"/>
            </p:cNvSpPr>
            <p:nvPr/>
          </p:nvSpPr>
          <p:spPr bwMode="auto">
            <a:xfrm>
              <a:off x="1680" y="1803"/>
              <a:ext cx="100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latin typeface="Tahoma" panose="020B0604030504040204" pitchFamily="34" charset="0"/>
                </a:rPr>
                <a:t>Internet Privileges</a:t>
              </a:r>
            </a:p>
            <a:p>
              <a:pPr eaLnBrk="1" hangingPunct="1"/>
              <a:r>
                <a:rPr lang="en-US" altLang="en-US" sz="900" b="1">
                  <a:latin typeface="Tahoma" panose="020B0604030504040204" pitchFamily="34" charset="0"/>
                </a:rPr>
                <a:t>Available on-site </a:t>
              </a:r>
            </a:p>
          </p:txBody>
        </p:sp>
      </p:grpSp>
      <p:sp>
        <p:nvSpPr>
          <p:cNvPr id="24580" name="Text Box 61">
            <a:extLst>
              <a:ext uri="{FF2B5EF4-FFF2-40B4-BE49-F238E27FC236}">
                <a16:creationId xmlns:a16="http://schemas.microsoft.com/office/drawing/2014/main" id="{AA1F6726-AF04-93ED-D00A-F30FC134F560}"/>
              </a:ext>
            </a:extLst>
          </p:cNvPr>
          <p:cNvSpPr txBox="1">
            <a:spLocks noChangeArrowheads="1"/>
          </p:cNvSpPr>
          <p:nvPr/>
        </p:nvSpPr>
        <p:spPr bwMode="auto">
          <a:xfrm>
            <a:off x="1287463" y="3263900"/>
            <a:ext cx="3781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13</a:t>
            </a:r>
            <a:r>
              <a:rPr lang="en-US" sz="1600" b="1" dirty="0"/>
              <a:t>.</a:t>
            </a:r>
            <a:r>
              <a:rPr lang="en-US" sz="1600" dirty="0"/>
              <a:t> </a:t>
            </a:r>
            <a:r>
              <a:rPr lang="en-US" sz="1600" b="1" dirty="0"/>
              <a:t>What is the purpose of this card?</a:t>
            </a:r>
          </a:p>
        </p:txBody>
      </p:sp>
      <p:sp>
        <p:nvSpPr>
          <p:cNvPr id="11268" name="AutoShape 62">
            <a:hlinkClick r:id="" action="ppaction://noaction" highlightClick="1">
              <a:snd r:embed="rId6" name="Incorrect Answer.wav"/>
            </a:hlinkClick>
            <a:extLst>
              <a:ext uri="{FF2B5EF4-FFF2-40B4-BE49-F238E27FC236}">
                <a16:creationId xmlns:a16="http://schemas.microsoft.com/office/drawing/2014/main" id="{67C069CC-5229-80E7-921C-62FF7212BE5F}"/>
              </a:ext>
            </a:extLst>
          </p:cNvPr>
          <p:cNvSpPr>
            <a:spLocks noChangeArrowheads="1"/>
          </p:cNvSpPr>
          <p:nvPr/>
        </p:nvSpPr>
        <p:spPr bwMode="auto">
          <a:xfrm>
            <a:off x="2093913" y="3708400"/>
            <a:ext cx="247808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For driving a car</a:t>
            </a:r>
          </a:p>
        </p:txBody>
      </p:sp>
      <p:sp>
        <p:nvSpPr>
          <p:cNvPr id="11269" name="AutoShape 63">
            <a:hlinkClick r:id="" action="ppaction://noaction" highlightClick="1">
              <a:snd r:embed="rId6" name="Incorrect Answer.wav"/>
            </a:hlinkClick>
            <a:extLst>
              <a:ext uri="{FF2B5EF4-FFF2-40B4-BE49-F238E27FC236}">
                <a16:creationId xmlns:a16="http://schemas.microsoft.com/office/drawing/2014/main" id="{78388759-FFCF-511F-8624-32553ABA707F}"/>
              </a:ext>
            </a:extLst>
          </p:cNvPr>
          <p:cNvSpPr>
            <a:spLocks noChangeArrowheads="1"/>
          </p:cNvSpPr>
          <p:nvPr/>
        </p:nvSpPr>
        <p:spPr bwMode="auto">
          <a:xfrm>
            <a:off x="2093913" y="4318000"/>
            <a:ext cx="247808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Using the internet at work</a:t>
            </a:r>
          </a:p>
        </p:txBody>
      </p:sp>
      <p:sp>
        <p:nvSpPr>
          <p:cNvPr id="11270" name="AutoShape 64">
            <a:hlinkClick r:id="" action="ppaction://hlinkshowjump?jump=nextslide" highlightClick="1">
              <a:snd r:embed="rId7" name="Correct Answer.wav"/>
            </a:hlinkClick>
            <a:extLst>
              <a:ext uri="{FF2B5EF4-FFF2-40B4-BE49-F238E27FC236}">
                <a16:creationId xmlns:a16="http://schemas.microsoft.com/office/drawing/2014/main" id="{8A27BB85-7129-8873-61D5-9030CF88A85E}"/>
              </a:ext>
            </a:extLst>
          </p:cNvPr>
          <p:cNvSpPr>
            <a:spLocks noChangeArrowheads="1"/>
          </p:cNvSpPr>
          <p:nvPr/>
        </p:nvSpPr>
        <p:spPr bwMode="auto">
          <a:xfrm>
            <a:off x="2093913" y="4927600"/>
            <a:ext cx="247808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Checking out books</a:t>
            </a:r>
          </a:p>
        </p:txBody>
      </p:sp>
      <p:sp>
        <p:nvSpPr>
          <p:cNvPr id="11271" name="AutoShape 65">
            <a:hlinkClick r:id="" action="ppaction://noaction" highlightClick="1">
              <a:snd r:embed="rId6" name="Incorrect Answer.wav"/>
            </a:hlinkClick>
            <a:extLst>
              <a:ext uri="{FF2B5EF4-FFF2-40B4-BE49-F238E27FC236}">
                <a16:creationId xmlns:a16="http://schemas.microsoft.com/office/drawing/2014/main" id="{725EB368-25CB-1125-1C9A-046AE1964579}"/>
              </a:ext>
            </a:extLst>
          </p:cNvPr>
          <p:cNvSpPr>
            <a:spLocks noChangeArrowheads="1"/>
          </p:cNvSpPr>
          <p:nvPr/>
        </p:nvSpPr>
        <p:spPr bwMode="auto">
          <a:xfrm>
            <a:off x="2093913" y="5537200"/>
            <a:ext cx="247808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Getting cash from an ATM</a:t>
            </a:r>
          </a:p>
        </p:txBody>
      </p:sp>
      <p:pic>
        <p:nvPicPr>
          <p:cNvPr id="24592" name="Picture 76" descr="Biohazard sign">
            <a:extLst>
              <a:ext uri="{FF2B5EF4-FFF2-40B4-BE49-F238E27FC236}">
                <a16:creationId xmlns:a16="http://schemas.microsoft.com/office/drawing/2014/main" id="{D1AF9017-E026-8A96-ED1B-7542D4F56892}"/>
              </a:ext>
            </a:extLst>
          </p:cNvPr>
          <p:cNvPicPr>
            <a:picLocks noChangeAspect="1" noChangeArrowheads="1"/>
          </p:cNvPicPr>
          <p:nvPr/>
        </p:nvPicPr>
        <p:blipFill>
          <a:blip r:embed="rId8">
            <a:clrChange>
              <a:clrFrom>
                <a:srgbClr val="FFFFFF"/>
              </a:clrFrom>
              <a:clrTo>
                <a:srgbClr val="FFFFFF">
                  <a:alpha val="0"/>
                </a:srgbClr>
              </a:clrTo>
            </a:clrChange>
            <a:lum bright="10000" contrast="60000"/>
            <a:extLst>
              <a:ext uri="{28A0092B-C50C-407E-A947-70E740481C1C}">
                <a14:useLocalDpi xmlns:a14="http://schemas.microsoft.com/office/drawing/2010/main" val="0"/>
              </a:ext>
            </a:extLst>
          </a:blip>
          <a:srcRect/>
          <a:stretch>
            <a:fillRect/>
          </a:stretch>
        </p:blipFill>
        <p:spPr bwMode="auto">
          <a:xfrm>
            <a:off x="5084763" y="230188"/>
            <a:ext cx="335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 Box 66">
            <a:extLst>
              <a:ext uri="{FF2B5EF4-FFF2-40B4-BE49-F238E27FC236}">
                <a16:creationId xmlns:a16="http://schemas.microsoft.com/office/drawing/2014/main" id="{AA245D7A-FEAC-A79F-80AC-F2B5174A9C73}"/>
              </a:ext>
            </a:extLst>
          </p:cNvPr>
          <p:cNvSpPr txBox="1">
            <a:spLocks noChangeArrowheads="1"/>
          </p:cNvSpPr>
          <p:nvPr/>
        </p:nvSpPr>
        <p:spPr bwMode="auto">
          <a:xfrm>
            <a:off x="4953000" y="2728913"/>
            <a:ext cx="39052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14</a:t>
            </a:r>
            <a:r>
              <a:rPr lang="en-US" sz="1600" dirty="0">
                <a:effectLst>
                  <a:outerShdw blurRad="38100" dist="38100" dir="2700000" algn="tl">
                    <a:srgbClr val="000000">
                      <a:alpha val="43137"/>
                    </a:srgbClr>
                  </a:outerShdw>
                </a:effectLst>
              </a:rPr>
              <a:t>.</a:t>
            </a:r>
            <a:r>
              <a:rPr lang="en-US" sz="1600" dirty="0"/>
              <a:t> </a:t>
            </a:r>
            <a:r>
              <a:rPr lang="en-US" sz="1600" b="1" dirty="0"/>
              <a:t>What does this sign warn against?</a:t>
            </a:r>
          </a:p>
        </p:txBody>
      </p:sp>
      <p:sp>
        <p:nvSpPr>
          <p:cNvPr id="11273" name="AutoShape 67">
            <a:hlinkClick r:id="" action="ppaction://noaction" highlightClick="1">
              <a:snd r:embed="rId6" name="Incorrect Answer.wav"/>
            </a:hlinkClick>
            <a:extLst>
              <a:ext uri="{FF2B5EF4-FFF2-40B4-BE49-F238E27FC236}">
                <a16:creationId xmlns:a16="http://schemas.microsoft.com/office/drawing/2014/main" id="{43A72251-AD80-E9F9-37D4-7051A066D12D}"/>
              </a:ext>
            </a:extLst>
          </p:cNvPr>
          <p:cNvSpPr>
            <a:spLocks noChangeArrowheads="1"/>
          </p:cNvSpPr>
          <p:nvPr/>
        </p:nvSpPr>
        <p:spPr bwMode="auto">
          <a:xfrm>
            <a:off x="5867400" y="3167063"/>
            <a:ext cx="2438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Danger from pollution</a:t>
            </a:r>
          </a:p>
        </p:txBody>
      </p:sp>
      <p:sp>
        <p:nvSpPr>
          <p:cNvPr id="11274" name="AutoShape 68">
            <a:hlinkClick r:id="" action="ppaction://noaction" highlightClick="1">
              <a:snd r:embed="rId6" name="Incorrect Answer.wav"/>
            </a:hlinkClick>
            <a:extLst>
              <a:ext uri="{FF2B5EF4-FFF2-40B4-BE49-F238E27FC236}">
                <a16:creationId xmlns:a16="http://schemas.microsoft.com/office/drawing/2014/main" id="{D81B9AED-980F-A0DE-8B82-7F1C2C003349}"/>
              </a:ext>
            </a:extLst>
          </p:cNvPr>
          <p:cNvSpPr>
            <a:spLocks noChangeArrowheads="1"/>
          </p:cNvSpPr>
          <p:nvPr/>
        </p:nvSpPr>
        <p:spPr bwMode="auto">
          <a:xfrm>
            <a:off x="5881688" y="3875088"/>
            <a:ext cx="2438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Danger from electrocution</a:t>
            </a:r>
          </a:p>
        </p:txBody>
      </p:sp>
      <p:sp>
        <p:nvSpPr>
          <p:cNvPr id="11275" name="AutoShape 69">
            <a:hlinkClick r:id="" action="ppaction://noaction" highlightClick="1">
              <a:snd r:embed="rId6" name="Incorrect Answer.wav"/>
            </a:hlinkClick>
            <a:extLst>
              <a:ext uri="{FF2B5EF4-FFF2-40B4-BE49-F238E27FC236}">
                <a16:creationId xmlns:a16="http://schemas.microsoft.com/office/drawing/2014/main" id="{79D6278B-535B-AFFE-BBB4-BDA9F4A2D6F9}"/>
              </a:ext>
            </a:extLst>
          </p:cNvPr>
          <p:cNvSpPr>
            <a:spLocks noChangeArrowheads="1"/>
          </p:cNvSpPr>
          <p:nvPr/>
        </p:nvSpPr>
        <p:spPr bwMode="auto">
          <a:xfrm>
            <a:off x="5867400" y="4598988"/>
            <a:ext cx="2438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Possible poisoning</a:t>
            </a:r>
          </a:p>
        </p:txBody>
      </p:sp>
      <p:sp>
        <p:nvSpPr>
          <p:cNvPr id="11276" name="AutoShape 70">
            <a:hlinkClick r:id="rId9" action="ppaction://hlinksldjump" highlightClick="1">
              <a:snd r:embed="rId7" name="Correct Answer.wav"/>
            </a:hlinkClick>
            <a:extLst>
              <a:ext uri="{FF2B5EF4-FFF2-40B4-BE49-F238E27FC236}">
                <a16:creationId xmlns:a16="http://schemas.microsoft.com/office/drawing/2014/main" id="{1F532F13-A416-9FB8-D2C1-CDCED58577D3}"/>
              </a:ext>
            </a:extLst>
          </p:cNvPr>
          <p:cNvSpPr>
            <a:spLocks noChangeArrowheads="1"/>
          </p:cNvSpPr>
          <p:nvPr/>
        </p:nvSpPr>
        <p:spPr bwMode="auto">
          <a:xfrm>
            <a:off x="5867400" y="5326063"/>
            <a:ext cx="2438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Danger from a possible </a:t>
            </a:r>
          </a:p>
          <a:p>
            <a:pPr>
              <a:defRPr/>
            </a:pPr>
            <a:r>
              <a:rPr lang="en-US" sz="1400" dirty="0">
                <a:latin typeface="Arial" pitchFamily="34" charset="0"/>
                <a:cs typeface="Arial" pitchFamily="34" charset="0"/>
              </a:rPr>
              <a:t>     biomedical situation</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8" name="TextBox 35">
            <a:extLst>
              <a:ext uri="{FF2B5EF4-FFF2-40B4-BE49-F238E27FC236}">
                <a16:creationId xmlns:a16="http://schemas.microsoft.com/office/drawing/2014/main" id="{CCC7CC03-71E1-1FB8-FBDB-D950ECE02815}"/>
              </a:ext>
            </a:extLst>
          </p:cNvPr>
          <p:cNvSpPr txBox="1">
            <a:spLocks noGrp="1" noChangeArrowheads="1"/>
          </p:cNvSpPr>
          <p:nvPr>
            <p:ph type="title" idx="4294967295"/>
          </p:nvPr>
        </p:nvSpPr>
        <p:spPr bwMode="auto">
          <a:xfrm>
            <a:off x="3429000" y="5715000"/>
            <a:ext cx="3048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#14</a:t>
            </a:r>
          </a:p>
        </p:txBody>
      </p:sp>
      <p:grpSp>
        <p:nvGrpSpPr>
          <p:cNvPr id="25607" name="Group 97">
            <a:extLst>
              <a:ext uri="{FF2B5EF4-FFF2-40B4-BE49-F238E27FC236}">
                <a16:creationId xmlns:a16="http://schemas.microsoft.com/office/drawing/2014/main" id="{421C555E-844F-3ECE-3C52-EEBA88EAB86F}"/>
              </a:ext>
              <a:ext uri="{C183D7F6-B498-43B3-948B-1728B52AA6E4}">
                <adec:decorative xmlns:adec="http://schemas.microsoft.com/office/drawing/2017/decorative" val="1"/>
              </a:ext>
            </a:extLst>
          </p:cNvPr>
          <p:cNvGrpSpPr>
            <a:grpSpLocks/>
          </p:cNvGrpSpPr>
          <p:nvPr/>
        </p:nvGrpSpPr>
        <p:grpSpPr bwMode="auto">
          <a:xfrm>
            <a:off x="0" y="457200"/>
            <a:ext cx="4330700" cy="3124200"/>
            <a:chOff x="0" y="288"/>
            <a:chExt cx="2728" cy="1968"/>
          </a:xfrm>
        </p:grpSpPr>
        <p:sp>
          <p:nvSpPr>
            <p:cNvPr id="25614" name="AutoShape 81">
              <a:extLst>
                <a:ext uri="{FF2B5EF4-FFF2-40B4-BE49-F238E27FC236}">
                  <a16:creationId xmlns:a16="http://schemas.microsoft.com/office/drawing/2014/main" id="{E45419DC-ECFB-BD9B-4AA2-5E6D84D2738D}"/>
                </a:ext>
              </a:extLst>
            </p:cNvPr>
            <p:cNvSpPr>
              <a:spLocks noChangeArrowheads="1"/>
            </p:cNvSpPr>
            <p:nvPr/>
          </p:nvSpPr>
          <p:spPr bwMode="auto">
            <a:xfrm>
              <a:off x="276" y="324"/>
              <a:ext cx="2452" cy="17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5615" name="Picture 82">
              <a:extLst>
                <a:ext uri="{FF2B5EF4-FFF2-40B4-BE49-F238E27FC236}">
                  <a16:creationId xmlns:a16="http://schemas.microsoft.com/office/drawing/2014/main" id="{44C77413-C319-C172-AE8F-AA807ACC25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 y="503"/>
              <a:ext cx="2215"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Rectangle 83">
              <a:extLst>
                <a:ext uri="{FF2B5EF4-FFF2-40B4-BE49-F238E27FC236}">
                  <a16:creationId xmlns:a16="http://schemas.microsoft.com/office/drawing/2014/main" id="{2AB817DA-05FD-B6C9-B1E4-1D99E81A7CF0}"/>
                </a:ext>
              </a:extLst>
            </p:cNvPr>
            <p:cNvSpPr>
              <a:spLocks noChangeArrowheads="1"/>
            </p:cNvSpPr>
            <p:nvPr/>
          </p:nvSpPr>
          <p:spPr bwMode="auto">
            <a:xfrm>
              <a:off x="0" y="288"/>
              <a:ext cx="162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rgbClr val="FF9900"/>
                  </a:solidFill>
                  <a:latin typeface="Bauhaus 93" panose="04030905020B02020C02" pitchFamily="82" charset="0"/>
                </a:rPr>
                <a:t>BECU</a:t>
              </a:r>
            </a:p>
          </p:txBody>
        </p:sp>
        <p:sp>
          <p:nvSpPr>
            <p:cNvPr id="25617" name="Rectangle 84">
              <a:extLst>
                <a:ext uri="{FF2B5EF4-FFF2-40B4-BE49-F238E27FC236}">
                  <a16:creationId xmlns:a16="http://schemas.microsoft.com/office/drawing/2014/main" id="{ADCA5332-39ED-C848-F38E-E843A41EE00B}"/>
                </a:ext>
              </a:extLst>
            </p:cNvPr>
            <p:cNvSpPr>
              <a:spLocks noChangeArrowheads="1"/>
            </p:cNvSpPr>
            <p:nvPr/>
          </p:nvSpPr>
          <p:spPr bwMode="auto">
            <a:xfrm>
              <a:off x="35" y="288"/>
              <a:ext cx="162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latin typeface="Bauhaus 93" panose="04030905020B02020C02" pitchFamily="82" charset="0"/>
                </a:rPr>
                <a:t>BECU</a:t>
              </a:r>
            </a:p>
          </p:txBody>
        </p:sp>
        <p:sp>
          <p:nvSpPr>
            <p:cNvPr id="25618" name="Rectangle 85">
              <a:extLst>
                <a:ext uri="{FF2B5EF4-FFF2-40B4-BE49-F238E27FC236}">
                  <a16:creationId xmlns:a16="http://schemas.microsoft.com/office/drawing/2014/main" id="{77AFA140-2E99-A104-6E05-54A06A9A82E3}"/>
                </a:ext>
              </a:extLst>
            </p:cNvPr>
            <p:cNvSpPr>
              <a:spLocks noChangeArrowheads="1"/>
            </p:cNvSpPr>
            <p:nvPr/>
          </p:nvSpPr>
          <p:spPr bwMode="auto">
            <a:xfrm rot="-865372">
              <a:off x="173" y="1047"/>
              <a:ext cx="1830"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a:solidFill>
                    <a:srgbClr val="FFCC99"/>
                  </a:solidFill>
                  <a:latin typeface="Bauhaus 93" panose="04030905020B02020C02" pitchFamily="82" charset="0"/>
                </a:rPr>
                <a:t>BECU</a:t>
              </a:r>
            </a:p>
          </p:txBody>
        </p:sp>
        <p:sp>
          <p:nvSpPr>
            <p:cNvPr id="25619" name="Rectangle 86">
              <a:extLst>
                <a:ext uri="{FF2B5EF4-FFF2-40B4-BE49-F238E27FC236}">
                  <a16:creationId xmlns:a16="http://schemas.microsoft.com/office/drawing/2014/main" id="{09222A6C-8003-DF9F-4FCB-EF4531C31A9F}"/>
                </a:ext>
              </a:extLst>
            </p:cNvPr>
            <p:cNvSpPr>
              <a:spLocks noChangeArrowheads="1"/>
            </p:cNvSpPr>
            <p:nvPr/>
          </p:nvSpPr>
          <p:spPr bwMode="auto">
            <a:xfrm>
              <a:off x="1584" y="288"/>
              <a:ext cx="96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latin typeface="Tahoma" panose="020B0604030504040204" pitchFamily="34" charset="0"/>
                </a:rPr>
                <a:t>STUDENT</a:t>
              </a:r>
            </a:p>
            <a:p>
              <a:pPr eaLnBrk="1" hangingPunct="1"/>
              <a:r>
                <a:rPr lang="en-US" altLang="en-US" b="1">
                  <a:solidFill>
                    <a:srgbClr val="FF0000"/>
                  </a:solidFill>
                  <a:latin typeface="Tahoma" panose="020B0604030504040204" pitchFamily="34" charset="0"/>
                </a:rPr>
                <a:t>Library Card</a:t>
              </a:r>
            </a:p>
          </p:txBody>
        </p:sp>
        <p:sp>
          <p:nvSpPr>
            <p:cNvPr id="25620" name="Rectangle 87">
              <a:extLst>
                <a:ext uri="{FF2B5EF4-FFF2-40B4-BE49-F238E27FC236}">
                  <a16:creationId xmlns:a16="http://schemas.microsoft.com/office/drawing/2014/main" id="{1AC0577A-A968-3812-DA43-FD26655AECE8}"/>
                </a:ext>
              </a:extLst>
            </p:cNvPr>
            <p:cNvSpPr>
              <a:spLocks noChangeArrowheads="1"/>
            </p:cNvSpPr>
            <p:nvPr/>
          </p:nvSpPr>
          <p:spPr bwMode="auto">
            <a:xfrm>
              <a:off x="449" y="753"/>
              <a:ext cx="13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latin typeface="Tahoma" panose="020B0604030504040204" pitchFamily="34" charset="0"/>
                </a:rPr>
                <a:t>Name: Elvis Presley</a:t>
              </a:r>
            </a:p>
          </p:txBody>
        </p:sp>
        <p:sp>
          <p:nvSpPr>
            <p:cNvPr id="25621" name="Rectangle 88">
              <a:extLst>
                <a:ext uri="{FF2B5EF4-FFF2-40B4-BE49-F238E27FC236}">
                  <a16:creationId xmlns:a16="http://schemas.microsoft.com/office/drawing/2014/main" id="{74B904F9-6801-3EF5-B8B7-BF1F8E001FDA}"/>
                </a:ext>
              </a:extLst>
            </p:cNvPr>
            <p:cNvSpPr>
              <a:spLocks noChangeArrowheads="1"/>
            </p:cNvSpPr>
            <p:nvPr/>
          </p:nvSpPr>
          <p:spPr bwMode="auto">
            <a:xfrm>
              <a:off x="449" y="860"/>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latin typeface="Tahoma" panose="020B0604030504040204" pitchFamily="34" charset="0"/>
                </a:rPr>
                <a:t>Student</a:t>
              </a:r>
              <a:r>
                <a:rPr lang="en-US" altLang="en-US" sz="1200" b="1">
                  <a:latin typeface="Tahoma" panose="020B0604030504040204" pitchFamily="34" charset="0"/>
                </a:rPr>
                <a:t> #: 19830108</a:t>
              </a:r>
              <a:endParaRPr lang="en-US" altLang="en-US" sz="1600" b="1"/>
            </a:p>
          </p:txBody>
        </p:sp>
        <p:sp>
          <p:nvSpPr>
            <p:cNvPr id="25622" name="Rectangle 89">
              <a:extLst>
                <a:ext uri="{FF2B5EF4-FFF2-40B4-BE49-F238E27FC236}">
                  <a16:creationId xmlns:a16="http://schemas.microsoft.com/office/drawing/2014/main" id="{C4FBB589-5991-1332-C340-DC8A925E40B8}"/>
                </a:ext>
              </a:extLst>
            </p:cNvPr>
            <p:cNvSpPr>
              <a:spLocks noChangeArrowheads="1"/>
            </p:cNvSpPr>
            <p:nvPr/>
          </p:nvSpPr>
          <p:spPr bwMode="auto">
            <a:xfrm>
              <a:off x="449" y="1003"/>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latin typeface="Tahoma" panose="020B0604030504040204" pitchFamily="34" charset="0"/>
                </a:rPr>
                <a:t>City: Memphis</a:t>
              </a:r>
            </a:p>
          </p:txBody>
        </p:sp>
        <p:sp>
          <p:nvSpPr>
            <p:cNvPr id="25623" name="Rectangle 90">
              <a:extLst>
                <a:ext uri="{FF2B5EF4-FFF2-40B4-BE49-F238E27FC236}">
                  <a16:creationId xmlns:a16="http://schemas.microsoft.com/office/drawing/2014/main" id="{5E3C0E90-ADE3-2A0E-97CD-2276BCE61E21}"/>
                </a:ext>
              </a:extLst>
            </p:cNvPr>
            <p:cNvSpPr>
              <a:spLocks noChangeArrowheads="1"/>
            </p:cNvSpPr>
            <p:nvPr/>
          </p:nvSpPr>
          <p:spPr bwMode="auto">
            <a:xfrm>
              <a:off x="449" y="1146"/>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latin typeface="Tahoma" panose="020B0604030504040204" pitchFamily="34" charset="0"/>
                </a:rPr>
                <a:t>Major: Music &amp; Show Business</a:t>
              </a:r>
            </a:p>
          </p:txBody>
        </p:sp>
        <p:sp>
          <p:nvSpPr>
            <p:cNvPr id="25624" name="Rectangle 91">
              <a:extLst>
                <a:ext uri="{FF2B5EF4-FFF2-40B4-BE49-F238E27FC236}">
                  <a16:creationId xmlns:a16="http://schemas.microsoft.com/office/drawing/2014/main" id="{F4E4A091-4633-C9DE-0B89-CA89C6E8E150}"/>
                </a:ext>
              </a:extLst>
            </p:cNvPr>
            <p:cNvSpPr>
              <a:spLocks noChangeArrowheads="1"/>
            </p:cNvSpPr>
            <p:nvPr/>
          </p:nvSpPr>
          <p:spPr bwMode="auto">
            <a:xfrm>
              <a:off x="760" y="1540"/>
              <a:ext cx="3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Pro</a:t>
              </a:r>
            </a:p>
          </p:txBody>
        </p:sp>
        <p:pic>
          <p:nvPicPr>
            <p:cNvPr id="25625" name="Picture 92">
              <a:extLst>
                <a:ext uri="{FF2B5EF4-FFF2-40B4-BE49-F238E27FC236}">
                  <a16:creationId xmlns:a16="http://schemas.microsoft.com/office/drawing/2014/main" id="{E14CDD6D-A45B-3CD0-1EAE-8139EA400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 y="681"/>
              <a:ext cx="631"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6" name="Rectangle 93">
              <a:extLst>
                <a:ext uri="{FF2B5EF4-FFF2-40B4-BE49-F238E27FC236}">
                  <a16:creationId xmlns:a16="http://schemas.microsoft.com/office/drawing/2014/main" id="{E06B7E7E-FB93-4BCC-23E3-B5198C4186D0}"/>
                </a:ext>
              </a:extLst>
            </p:cNvPr>
            <p:cNvSpPr>
              <a:spLocks noChangeArrowheads="1"/>
            </p:cNvSpPr>
            <p:nvPr/>
          </p:nvSpPr>
          <p:spPr bwMode="auto">
            <a:xfrm>
              <a:off x="2245" y="1576"/>
              <a:ext cx="38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00" b="1"/>
                <a:t>August 16, 1977</a:t>
              </a:r>
            </a:p>
          </p:txBody>
        </p:sp>
        <p:pic>
          <p:nvPicPr>
            <p:cNvPr id="25627" name="Picture 94">
              <a:extLst>
                <a:ext uri="{FF2B5EF4-FFF2-40B4-BE49-F238E27FC236}">
                  <a16:creationId xmlns:a16="http://schemas.microsoft.com/office/drawing/2014/main" id="{F70E8BE8-F763-D5CA-6E58-AB602325F5E3}"/>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3" y="1611"/>
              <a:ext cx="89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8" name="Rectangle 96">
              <a:extLst>
                <a:ext uri="{FF2B5EF4-FFF2-40B4-BE49-F238E27FC236}">
                  <a16:creationId xmlns:a16="http://schemas.microsoft.com/office/drawing/2014/main" id="{5D94FB3E-B13D-EA5C-55A9-3028B083AB56}"/>
                </a:ext>
              </a:extLst>
            </p:cNvPr>
            <p:cNvSpPr>
              <a:spLocks noChangeArrowheads="1"/>
            </p:cNvSpPr>
            <p:nvPr/>
          </p:nvSpPr>
          <p:spPr bwMode="auto">
            <a:xfrm>
              <a:off x="1680" y="1803"/>
              <a:ext cx="100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latin typeface="Tahoma" panose="020B0604030504040204" pitchFamily="34" charset="0"/>
                </a:rPr>
                <a:t>Internet Privileges</a:t>
              </a:r>
            </a:p>
            <a:p>
              <a:pPr eaLnBrk="1" hangingPunct="1"/>
              <a:r>
                <a:rPr lang="en-US" altLang="en-US" sz="900" b="1">
                  <a:latin typeface="Tahoma" panose="020B0604030504040204" pitchFamily="34" charset="0"/>
                </a:rPr>
                <a:t>Available on-site </a:t>
              </a:r>
            </a:p>
          </p:txBody>
        </p:sp>
      </p:grpSp>
      <p:pic>
        <p:nvPicPr>
          <p:cNvPr id="25606" name="Picture 76" descr="Biohazard sign">
            <a:extLst>
              <a:ext uri="{FF2B5EF4-FFF2-40B4-BE49-F238E27FC236}">
                <a16:creationId xmlns:a16="http://schemas.microsoft.com/office/drawing/2014/main" id="{1594B1F5-0A3E-3399-4AA9-F0D216F3072C}"/>
              </a:ext>
            </a:extLst>
          </p:cNvPr>
          <p:cNvPicPr>
            <a:picLocks noChangeAspect="1" noChangeArrowheads="1"/>
          </p:cNvPicPr>
          <p:nvPr/>
        </p:nvPicPr>
        <p:blipFill>
          <a:blip r:embed="rId6">
            <a:clrChange>
              <a:clrFrom>
                <a:srgbClr val="FFFFFF"/>
              </a:clrFrom>
              <a:clrTo>
                <a:srgbClr val="FFFFFF">
                  <a:alpha val="0"/>
                </a:srgbClr>
              </a:clrTo>
            </a:clrChange>
            <a:lum bright="10000" contrast="60000"/>
            <a:extLst>
              <a:ext uri="{28A0092B-C50C-407E-A947-70E740481C1C}">
                <a14:useLocalDpi xmlns:a14="http://schemas.microsoft.com/office/drawing/2010/main" val="0"/>
              </a:ext>
            </a:extLst>
          </a:blip>
          <a:srcRect/>
          <a:stretch>
            <a:fillRect/>
          </a:stretch>
        </p:blipFill>
        <p:spPr bwMode="auto">
          <a:xfrm>
            <a:off x="4953000" y="838200"/>
            <a:ext cx="335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9" name="Group 207">
            <a:extLst>
              <a:ext uri="{FF2B5EF4-FFF2-40B4-BE49-F238E27FC236}">
                <a16:creationId xmlns:a16="http://schemas.microsoft.com/office/drawing/2014/main" id="{5D3FF133-D90D-89A6-5D53-C3E30B28D4D1}"/>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28" name="Rectangle 27">
              <a:extLst>
                <a:ext uri="{FF2B5EF4-FFF2-40B4-BE49-F238E27FC236}">
                  <a16:creationId xmlns:a16="http://schemas.microsoft.com/office/drawing/2014/main" id="{BFB65EF3-57E8-6B57-28CA-195160C2F5CB}"/>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5613" name="Picture 2">
              <a:extLst>
                <a:ext uri="{FF2B5EF4-FFF2-40B4-BE49-F238E27FC236}">
                  <a16:creationId xmlns:a16="http://schemas.microsoft.com/office/drawing/2014/main" id="{2F918B77-86A3-4570-AF88-BB1EAA5F063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Action Button: Back or Previous 30">
            <a:hlinkClick r:id="" action="ppaction://hlinkshowjump?jump=previousslide" highlightClick="1"/>
            <a:extLst>
              <a:ext uri="{FF2B5EF4-FFF2-40B4-BE49-F238E27FC236}">
                <a16:creationId xmlns:a16="http://schemas.microsoft.com/office/drawing/2014/main" id="{ECC45D59-8CFE-F491-B76B-9C0FC1E8D6F3}"/>
              </a:ext>
              <a:ext uri="{C183D7F6-B498-43B3-948B-1728B52AA6E4}">
                <adec:decorative xmlns:adec="http://schemas.microsoft.com/office/drawing/2017/decorative" val="1"/>
              </a:ext>
            </a:extLst>
          </p:cNvPr>
          <p:cNvSpPr/>
          <p:nvPr/>
        </p:nvSpPr>
        <p:spPr>
          <a:xfrm>
            <a:off x="4191000" y="48879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3" name="TextBox 25">
            <a:extLst>
              <a:ext uri="{FF2B5EF4-FFF2-40B4-BE49-F238E27FC236}">
                <a16:creationId xmlns:a16="http://schemas.microsoft.com/office/drawing/2014/main" id="{0A0C70E5-5460-86EF-3A30-589D299DECF7}"/>
              </a:ext>
            </a:extLst>
          </p:cNvPr>
          <p:cNvSpPr txBox="1">
            <a:spLocks noGrp="1" noChangeArrowheads="1"/>
          </p:cNvSpPr>
          <p:nvPr>
            <p:ph type="title" idx="4294967295"/>
          </p:nvPr>
        </p:nvSpPr>
        <p:spPr bwMode="auto">
          <a:xfrm>
            <a:off x="3124200" y="5715000"/>
            <a:ext cx="41910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#15 and #16</a:t>
            </a:r>
          </a:p>
        </p:txBody>
      </p:sp>
      <p:grpSp>
        <p:nvGrpSpPr>
          <p:cNvPr id="26632" name="Group 97">
            <a:extLst>
              <a:ext uri="{FF2B5EF4-FFF2-40B4-BE49-F238E27FC236}">
                <a16:creationId xmlns:a16="http://schemas.microsoft.com/office/drawing/2014/main" id="{6A78EE84-8BBF-74BC-6D1F-4722AAD6661E}"/>
              </a:ext>
              <a:ext uri="{C183D7F6-B498-43B3-948B-1728B52AA6E4}">
                <adec:decorative xmlns:adec="http://schemas.microsoft.com/office/drawing/2017/decorative" val="1"/>
              </a:ext>
            </a:extLst>
          </p:cNvPr>
          <p:cNvGrpSpPr>
            <a:grpSpLocks/>
          </p:cNvGrpSpPr>
          <p:nvPr/>
        </p:nvGrpSpPr>
        <p:grpSpPr bwMode="auto">
          <a:xfrm>
            <a:off x="0" y="457200"/>
            <a:ext cx="4330700" cy="3124200"/>
            <a:chOff x="0" y="288"/>
            <a:chExt cx="2728" cy="1968"/>
          </a:xfrm>
        </p:grpSpPr>
        <p:sp>
          <p:nvSpPr>
            <p:cNvPr id="26640" name="AutoShape 81">
              <a:extLst>
                <a:ext uri="{FF2B5EF4-FFF2-40B4-BE49-F238E27FC236}">
                  <a16:creationId xmlns:a16="http://schemas.microsoft.com/office/drawing/2014/main" id="{D38E588C-5184-598E-D64E-473B48B04109}"/>
                </a:ext>
              </a:extLst>
            </p:cNvPr>
            <p:cNvSpPr>
              <a:spLocks noChangeArrowheads="1"/>
            </p:cNvSpPr>
            <p:nvPr/>
          </p:nvSpPr>
          <p:spPr bwMode="auto">
            <a:xfrm>
              <a:off x="276" y="324"/>
              <a:ext cx="2452" cy="1788"/>
            </a:xfrm>
            <a:prstGeom prst="roundRect">
              <a:avLst>
                <a:gd name="adj"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26641" name="Picture 82">
              <a:extLst>
                <a:ext uri="{FF2B5EF4-FFF2-40B4-BE49-F238E27FC236}">
                  <a16:creationId xmlns:a16="http://schemas.microsoft.com/office/drawing/2014/main" id="{9592DABB-65B9-C145-70A8-87B6A95DE6BF}"/>
                </a:ext>
              </a:extLst>
            </p:cNvPr>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414" y="503"/>
              <a:ext cx="2215" cy="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2" name="Rectangle 83">
              <a:extLst>
                <a:ext uri="{FF2B5EF4-FFF2-40B4-BE49-F238E27FC236}">
                  <a16:creationId xmlns:a16="http://schemas.microsoft.com/office/drawing/2014/main" id="{6CD5D0CC-F837-F47A-4728-B08070BFC396}"/>
                </a:ext>
              </a:extLst>
            </p:cNvPr>
            <p:cNvSpPr>
              <a:spLocks noChangeArrowheads="1"/>
            </p:cNvSpPr>
            <p:nvPr/>
          </p:nvSpPr>
          <p:spPr bwMode="auto">
            <a:xfrm>
              <a:off x="0" y="288"/>
              <a:ext cx="162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solidFill>
                    <a:srgbClr val="FF9900"/>
                  </a:solidFill>
                  <a:latin typeface="Bauhaus 93" panose="04030905020B02020C02" pitchFamily="82" charset="0"/>
                </a:rPr>
                <a:t>BECU</a:t>
              </a:r>
            </a:p>
          </p:txBody>
        </p:sp>
        <p:sp>
          <p:nvSpPr>
            <p:cNvPr id="26643" name="Rectangle 84">
              <a:extLst>
                <a:ext uri="{FF2B5EF4-FFF2-40B4-BE49-F238E27FC236}">
                  <a16:creationId xmlns:a16="http://schemas.microsoft.com/office/drawing/2014/main" id="{4150B9F0-95F9-4352-B472-23FC5777EF90}"/>
                </a:ext>
              </a:extLst>
            </p:cNvPr>
            <p:cNvSpPr>
              <a:spLocks noChangeArrowheads="1"/>
            </p:cNvSpPr>
            <p:nvPr/>
          </p:nvSpPr>
          <p:spPr bwMode="auto">
            <a:xfrm>
              <a:off x="35" y="288"/>
              <a:ext cx="1623" cy="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400">
                  <a:latin typeface="Bauhaus 93" panose="04030905020B02020C02" pitchFamily="82" charset="0"/>
                </a:rPr>
                <a:t>BECU</a:t>
              </a:r>
            </a:p>
          </p:txBody>
        </p:sp>
        <p:sp>
          <p:nvSpPr>
            <p:cNvPr id="26644" name="Rectangle 85">
              <a:extLst>
                <a:ext uri="{FF2B5EF4-FFF2-40B4-BE49-F238E27FC236}">
                  <a16:creationId xmlns:a16="http://schemas.microsoft.com/office/drawing/2014/main" id="{902615D0-E219-DE20-7036-C1B0237F82D9}"/>
                </a:ext>
              </a:extLst>
            </p:cNvPr>
            <p:cNvSpPr>
              <a:spLocks noChangeArrowheads="1"/>
            </p:cNvSpPr>
            <p:nvPr/>
          </p:nvSpPr>
          <p:spPr bwMode="auto">
            <a:xfrm rot="-865372">
              <a:off x="173" y="1047"/>
              <a:ext cx="1830" cy="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5400">
                  <a:solidFill>
                    <a:srgbClr val="FFCC99"/>
                  </a:solidFill>
                  <a:latin typeface="Bauhaus 93" panose="04030905020B02020C02" pitchFamily="82" charset="0"/>
                </a:rPr>
                <a:t>BECU</a:t>
              </a:r>
            </a:p>
          </p:txBody>
        </p:sp>
        <p:sp>
          <p:nvSpPr>
            <p:cNvPr id="26645" name="Rectangle 86">
              <a:extLst>
                <a:ext uri="{FF2B5EF4-FFF2-40B4-BE49-F238E27FC236}">
                  <a16:creationId xmlns:a16="http://schemas.microsoft.com/office/drawing/2014/main" id="{5834A077-B275-83D2-57DF-28334A669E70}"/>
                </a:ext>
              </a:extLst>
            </p:cNvPr>
            <p:cNvSpPr>
              <a:spLocks noChangeArrowheads="1"/>
            </p:cNvSpPr>
            <p:nvPr/>
          </p:nvSpPr>
          <p:spPr bwMode="auto">
            <a:xfrm>
              <a:off x="1584" y="288"/>
              <a:ext cx="960"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400" b="1">
                  <a:latin typeface="Tahoma" panose="020B0604030504040204" pitchFamily="34" charset="0"/>
                </a:rPr>
                <a:t>STUDENT</a:t>
              </a:r>
            </a:p>
            <a:p>
              <a:pPr eaLnBrk="1" hangingPunct="1"/>
              <a:r>
                <a:rPr lang="en-US" altLang="en-US" sz="1400" b="1">
                  <a:latin typeface="Tahoma" panose="020B0604030504040204" pitchFamily="34" charset="0"/>
                </a:rPr>
                <a:t>Library Card</a:t>
              </a:r>
            </a:p>
          </p:txBody>
        </p:sp>
        <p:sp>
          <p:nvSpPr>
            <p:cNvPr id="26646" name="Rectangle 87">
              <a:extLst>
                <a:ext uri="{FF2B5EF4-FFF2-40B4-BE49-F238E27FC236}">
                  <a16:creationId xmlns:a16="http://schemas.microsoft.com/office/drawing/2014/main" id="{F825CAA3-46D2-8ADB-7C07-EDB32350F3E0}"/>
                </a:ext>
              </a:extLst>
            </p:cNvPr>
            <p:cNvSpPr>
              <a:spLocks noChangeArrowheads="1"/>
            </p:cNvSpPr>
            <p:nvPr/>
          </p:nvSpPr>
          <p:spPr bwMode="auto">
            <a:xfrm>
              <a:off x="449" y="753"/>
              <a:ext cx="1381"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latin typeface="Tahoma" panose="020B0604030504040204" pitchFamily="34" charset="0"/>
                </a:rPr>
                <a:t>Name: Elvis Presley</a:t>
              </a:r>
            </a:p>
          </p:txBody>
        </p:sp>
        <p:sp>
          <p:nvSpPr>
            <p:cNvPr id="26647" name="Rectangle 88">
              <a:extLst>
                <a:ext uri="{FF2B5EF4-FFF2-40B4-BE49-F238E27FC236}">
                  <a16:creationId xmlns:a16="http://schemas.microsoft.com/office/drawing/2014/main" id="{73DCA94E-88EC-57C9-2DF3-C4A05B11B72B}"/>
                </a:ext>
              </a:extLst>
            </p:cNvPr>
            <p:cNvSpPr>
              <a:spLocks noChangeArrowheads="1"/>
            </p:cNvSpPr>
            <p:nvPr/>
          </p:nvSpPr>
          <p:spPr bwMode="auto">
            <a:xfrm>
              <a:off x="449" y="860"/>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latin typeface="Tahoma" panose="020B0604030504040204" pitchFamily="34" charset="0"/>
                </a:rPr>
                <a:t>Student</a:t>
              </a:r>
              <a:r>
                <a:rPr lang="en-US" altLang="en-US" sz="1200" b="1">
                  <a:latin typeface="Tahoma" panose="020B0604030504040204" pitchFamily="34" charset="0"/>
                </a:rPr>
                <a:t> #: 19830108</a:t>
              </a:r>
              <a:endParaRPr lang="en-US" altLang="en-US" sz="1600" b="1"/>
            </a:p>
          </p:txBody>
        </p:sp>
        <p:sp>
          <p:nvSpPr>
            <p:cNvPr id="26648" name="Rectangle 89">
              <a:extLst>
                <a:ext uri="{FF2B5EF4-FFF2-40B4-BE49-F238E27FC236}">
                  <a16:creationId xmlns:a16="http://schemas.microsoft.com/office/drawing/2014/main" id="{6E884DE7-9878-D5CC-BC7D-B9DB88DE56D3}"/>
                </a:ext>
              </a:extLst>
            </p:cNvPr>
            <p:cNvSpPr>
              <a:spLocks noChangeArrowheads="1"/>
            </p:cNvSpPr>
            <p:nvPr/>
          </p:nvSpPr>
          <p:spPr bwMode="auto">
            <a:xfrm>
              <a:off x="449" y="1003"/>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latin typeface="Tahoma" panose="020B0604030504040204" pitchFamily="34" charset="0"/>
                </a:rPr>
                <a:t>City: Memphis</a:t>
              </a:r>
            </a:p>
          </p:txBody>
        </p:sp>
        <p:sp>
          <p:nvSpPr>
            <p:cNvPr id="26649" name="Rectangle 90">
              <a:extLst>
                <a:ext uri="{FF2B5EF4-FFF2-40B4-BE49-F238E27FC236}">
                  <a16:creationId xmlns:a16="http://schemas.microsoft.com/office/drawing/2014/main" id="{BC8E2B89-C4B4-56A5-E231-F9F5EDB3FEA1}"/>
                </a:ext>
              </a:extLst>
            </p:cNvPr>
            <p:cNvSpPr>
              <a:spLocks noChangeArrowheads="1"/>
            </p:cNvSpPr>
            <p:nvPr/>
          </p:nvSpPr>
          <p:spPr bwMode="auto">
            <a:xfrm>
              <a:off x="449" y="1146"/>
              <a:ext cx="1381" cy="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00" b="1">
                  <a:latin typeface="Tahoma" panose="020B0604030504040204" pitchFamily="34" charset="0"/>
                </a:rPr>
                <a:t>Major: Music &amp; Show Business</a:t>
              </a:r>
            </a:p>
          </p:txBody>
        </p:sp>
        <p:sp>
          <p:nvSpPr>
            <p:cNvPr id="26650" name="Rectangle 91">
              <a:extLst>
                <a:ext uri="{FF2B5EF4-FFF2-40B4-BE49-F238E27FC236}">
                  <a16:creationId xmlns:a16="http://schemas.microsoft.com/office/drawing/2014/main" id="{B15BE05A-E172-0F76-9C68-DFF51F11CC82}"/>
                </a:ext>
              </a:extLst>
            </p:cNvPr>
            <p:cNvSpPr>
              <a:spLocks noChangeArrowheads="1"/>
            </p:cNvSpPr>
            <p:nvPr/>
          </p:nvSpPr>
          <p:spPr bwMode="auto">
            <a:xfrm>
              <a:off x="760" y="1540"/>
              <a:ext cx="345" cy="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200" b="1"/>
                <a:t>Pro</a:t>
              </a:r>
            </a:p>
          </p:txBody>
        </p:sp>
        <p:pic>
          <p:nvPicPr>
            <p:cNvPr id="26651" name="Picture 92">
              <a:extLst>
                <a:ext uri="{FF2B5EF4-FFF2-40B4-BE49-F238E27FC236}">
                  <a16:creationId xmlns:a16="http://schemas.microsoft.com/office/drawing/2014/main" id="{4AC90A77-B4B7-0272-F292-5CFA2C275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6" y="681"/>
              <a:ext cx="631" cy="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Rectangle 93">
              <a:extLst>
                <a:ext uri="{FF2B5EF4-FFF2-40B4-BE49-F238E27FC236}">
                  <a16:creationId xmlns:a16="http://schemas.microsoft.com/office/drawing/2014/main" id="{FDE76FAE-85B0-1876-5F1D-89B5D614AAC3}"/>
                </a:ext>
              </a:extLst>
            </p:cNvPr>
            <p:cNvSpPr>
              <a:spLocks noChangeArrowheads="1"/>
            </p:cNvSpPr>
            <p:nvPr/>
          </p:nvSpPr>
          <p:spPr bwMode="auto">
            <a:xfrm>
              <a:off x="2245" y="1576"/>
              <a:ext cx="380" cy="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700" b="1"/>
                <a:t>August 16, 1977</a:t>
              </a:r>
            </a:p>
          </p:txBody>
        </p:sp>
        <p:pic>
          <p:nvPicPr>
            <p:cNvPr id="26653" name="Picture 94">
              <a:extLst>
                <a:ext uri="{FF2B5EF4-FFF2-40B4-BE49-F238E27FC236}">
                  <a16:creationId xmlns:a16="http://schemas.microsoft.com/office/drawing/2014/main" id="{B3524913-4DF2-9644-54B5-260B173BBF6D}"/>
                </a:ext>
              </a:extLst>
            </p:cNvPr>
            <p:cNvPicPr>
              <a:picLocks noChangeAspect="1" noChangeArrowheads="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63" y="1611"/>
              <a:ext cx="898"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4" name="Rectangle 96">
              <a:extLst>
                <a:ext uri="{FF2B5EF4-FFF2-40B4-BE49-F238E27FC236}">
                  <a16:creationId xmlns:a16="http://schemas.microsoft.com/office/drawing/2014/main" id="{CEC6410F-36D2-2B26-4971-09AB31FD4D6F}"/>
                </a:ext>
              </a:extLst>
            </p:cNvPr>
            <p:cNvSpPr>
              <a:spLocks noChangeArrowheads="1"/>
            </p:cNvSpPr>
            <p:nvPr/>
          </p:nvSpPr>
          <p:spPr bwMode="auto">
            <a:xfrm>
              <a:off x="1680" y="1803"/>
              <a:ext cx="1008" cy="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latin typeface="Tahoma" panose="020B0604030504040204" pitchFamily="34" charset="0"/>
                </a:rPr>
                <a:t>Internet Privileges</a:t>
              </a:r>
            </a:p>
            <a:p>
              <a:pPr eaLnBrk="1" hangingPunct="1"/>
              <a:r>
                <a:rPr lang="en-US" altLang="en-US" sz="900" b="1">
                  <a:latin typeface="Tahoma" panose="020B0604030504040204" pitchFamily="34" charset="0"/>
                </a:rPr>
                <a:t>Available on-site </a:t>
              </a:r>
            </a:p>
          </p:txBody>
        </p:sp>
      </p:grpSp>
      <p:pic>
        <p:nvPicPr>
          <p:cNvPr id="26627" name="Picture 76" descr="Biohazard sign">
            <a:extLst>
              <a:ext uri="{FF2B5EF4-FFF2-40B4-BE49-F238E27FC236}">
                <a16:creationId xmlns:a16="http://schemas.microsoft.com/office/drawing/2014/main" id="{36BA17C5-1100-4FFC-D9E2-201DBC85A0D6}"/>
              </a:ext>
            </a:extLst>
          </p:cNvPr>
          <p:cNvPicPr>
            <a:picLocks noChangeAspect="1" noChangeArrowheads="1"/>
          </p:cNvPicPr>
          <p:nvPr/>
        </p:nvPicPr>
        <p:blipFill>
          <a:blip r:embed="rId6">
            <a:clrChange>
              <a:clrFrom>
                <a:srgbClr val="FFFFFF"/>
              </a:clrFrom>
              <a:clrTo>
                <a:srgbClr val="FFFFFF">
                  <a:alpha val="0"/>
                </a:srgbClr>
              </a:clrTo>
            </a:clrChange>
            <a:lum bright="10000" contrast="60000"/>
            <a:extLst>
              <a:ext uri="{28A0092B-C50C-407E-A947-70E740481C1C}">
                <a14:useLocalDpi xmlns:a14="http://schemas.microsoft.com/office/drawing/2010/main" val="0"/>
              </a:ext>
            </a:extLst>
          </a:blip>
          <a:srcRect/>
          <a:stretch>
            <a:fillRect/>
          </a:stretch>
        </p:blipFill>
        <p:spPr bwMode="auto">
          <a:xfrm>
            <a:off x="4953000" y="838200"/>
            <a:ext cx="33528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Box 27">
            <a:extLst>
              <a:ext uri="{FF2B5EF4-FFF2-40B4-BE49-F238E27FC236}">
                <a16:creationId xmlns:a16="http://schemas.microsoft.com/office/drawing/2014/main" id="{A1664877-DC30-B63B-2D2B-FC4CD4701486}"/>
              </a:ext>
              <a:ext uri="{C183D7F6-B498-43B3-948B-1728B52AA6E4}">
                <adec:decorative xmlns:adec="http://schemas.microsoft.com/office/drawing/2017/decorative" val="1"/>
              </a:ext>
            </a:extLst>
          </p:cNvPr>
          <p:cNvSpPr txBox="1">
            <a:spLocks noChangeArrowheads="1"/>
          </p:cNvSpPr>
          <p:nvPr/>
        </p:nvSpPr>
        <p:spPr bwMode="auto">
          <a:xfrm>
            <a:off x="6400800" y="1752600"/>
            <a:ext cx="1600200" cy="1477963"/>
          </a:xfrm>
          <a:prstGeom prst="rect">
            <a:avLst/>
          </a:prstGeom>
          <a:solidFill>
            <a:schemeClr val="bg1"/>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a:p>
            <a:pPr eaLnBrk="1" hangingPunct="1"/>
            <a:endParaRPr lang="en-US" altLang="en-US"/>
          </a:p>
          <a:p>
            <a:pPr eaLnBrk="1" hangingPunct="1"/>
            <a:endParaRPr lang="en-US" altLang="en-US"/>
          </a:p>
          <a:p>
            <a:pPr eaLnBrk="1" hangingPunct="1"/>
            <a:endParaRPr lang="en-US" altLang="en-US"/>
          </a:p>
          <a:p>
            <a:pPr eaLnBrk="1" hangingPunct="1"/>
            <a:endParaRPr lang="en-US" altLang="en-US"/>
          </a:p>
        </p:txBody>
      </p:sp>
      <p:sp>
        <p:nvSpPr>
          <p:cNvPr id="26634" name="TextBox 26">
            <a:extLst>
              <a:ext uri="{FF2B5EF4-FFF2-40B4-BE49-F238E27FC236}">
                <a16:creationId xmlns:a16="http://schemas.microsoft.com/office/drawing/2014/main" id="{4F301967-80E9-1A6F-1AEA-3A33642495CE}"/>
              </a:ext>
            </a:extLst>
          </p:cNvPr>
          <p:cNvSpPr txBox="1">
            <a:spLocks noChangeArrowheads="1"/>
          </p:cNvSpPr>
          <p:nvPr/>
        </p:nvSpPr>
        <p:spPr bwMode="auto">
          <a:xfrm>
            <a:off x="6400800" y="1676400"/>
            <a:ext cx="18288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400" b="1">
                <a:solidFill>
                  <a:srgbClr val="FF0000"/>
                </a:solidFill>
              </a:rPr>
              <a:t>Infection</a:t>
            </a:r>
          </a:p>
          <a:p>
            <a:pPr eaLnBrk="1" hangingPunct="1"/>
            <a:r>
              <a:rPr lang="en-US" altLang="en-US" sz="2400" b="1">
                <a:solidFill>
                  <a:srgbClr val="FF0000"/>
                </a:solidFill>
              </a:rPr>
              <a:t>Hazard</a:t>
            </a:r>
          </a:p>
          <a:p>
            <a:pPr eaLnBrk="1" hangingPunct="1"/>
            <a:r>
              <a:rPr lang="en-US" altLang="en-US" sz="1400" b="1"/>
              <a:t>Handle </a:t>
            </a:r>
          </a:p>
          <a:p>
            <a:pPr eaLnBrk="1" hangingPunct="1"/>
            <a:r>
              <a:rPr lang="en-US" altLang="en-US" sz="1400" b="1"/>
              <a:t>needles with </a:t>
            </a:r>
          </a:p>
          <a:p>
            <a:pPr eaLnBrk="1" hangingPunct="1"/>
            <a:r>
              <a:rPr lang="en-US" altLang="en-US" sz="1400" b="1"/>
              <a:t>care</a:t>
            </a:r>
          </a:p>
        </p:txBody>
      </p:sp>
      <p:grpSp>
        <p:nvGrpSpPr>
          <p:cNvPr id="26636" name="Group 207">
            <a:extLst>
              <a:ext uri="{FF2B5EF4-FFF2-40B4-BE49-F238E27FC236}">
                <a16:creationId xmlns:a16="http://schemas.microsoft.com/office/drawing/2014/main" id="{60E17D5C-6CE4-CB0B-0321-7C762C7C3E51}"/>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32" name="Rectangle 31">
              <a:extLst>
                <a:ext uri="{FF2B5EF4-FFF2-40B4-BE49-F238E27FC236}">
                  <a16:creationId xmlns:a16="http://schemas.microsoft.com/office/drawing/2014/main" id="{9D03C4EA-1F0D-221E-1688-0437C43CE301}"/>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6639" name="Picture 2">
              <a:extLst>
                <a:ext uri="{FF2B5EF4-FFF2-40B4-BE49-F238E27FC236}">
                  <a16:creationId xmlns:a16="http://schemas.microsoft.com/office/drawing/2014/main" id="{4A1A18CF-469B-9386-504D-5FA6822F7B6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 name="Action Button: Forward or Next 29">
            <a:hlinkClick r:id="" action="ppaction://hlinkshowjump?jump=nextslide" highlightClick="1"/>
            <a:extLst>
              <a:ext uri="{FF2B5EF4-FFF2-40B4-BE49-F238E27FC236}">
                <a16:creationId xmlns:a16="http://schemas.microsoft.com/office/drawing/2014/main" id="{AEA4724E-DDAF-61D9-5F43-9881E5023E6D}"/>
              </a:ext>
              <a:ext uri="{C183D7F6-B498-43B3-948B-1728B52AA6E4}">
                <adec:decorative xmlns:adec="http://schemas.microsoft.com/office/drawing/2017/decorative" val="1"/>
              </a:ext>
            </a:extLst>
          </p:cNvPr>
          <p:cNvSpPr/>
          <p:nvPr/>
        </p:nvSpPr>
        <p:spPr>
          <a:xfrm>
            <a:off x="4191000" y="4876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3F1F3C-62F2-D323-7664-F497FE610C43}"/>
              </a:ext>
            </a:extLst>
          </p:cNvPr>
          <p:cNvSpPr txBox="1">
            <a:spLocks noGrp="1"/>
          </p:cNvSpPr>
          <p:nvPr>
            <p:ph type="title" idx="4294967295"/>
          </p:nvPr>
        </p:nvSpPr>
        <p:spPr>
          <a:xfrm>
            <a:off x="7019026" y="225425"/>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 15</a:t>
            </a:r>
          </a:p>
        </p:txBody>
      </p:sp>
      <p:grpSp>
        <p:nvGrpSpPr>
          <p:cNvPr id="27657" name="Group 108">
            <a:extLst>
              <a:ext uri="{FF2B5EF4-FFF2-40B4-BE49-F238E27FC236}">
                <a16:creationId xmlns:a16="http://schemas.microsoft.com/office/drawing/2014/main" id="{E667725E-87FF-D1A0-06D1-7C67ED119423}"/>
              </a:ext>
              <a:ext uri="{C183D7F6-B498-43B3-948B-1728B52AA6E4}">
                <adec:decorative xmlns:adec="http://schemas.microsoft.com/office/drawing/2017/decorative" val="1"/>
              </a:ext>
            </a:extLst>
          </p:cNvPr>
          <p:cNvGrpSpPr>
            <a:grpSpLocks/>
          </p:cNvGrpSpPr>
          <p:nvPr/>
        </p:nvGrpSpPr>
        <p:grpSpPr bwMode="auto">
          <a:xfrm>
            <a:off x="3657600" y="206375"/>
            <a:ext cx="5257800" cy="5119688"/>
            <a:chOff x="3657600" y="206196"/>
            <a:chExt cx="5257801" cy="5119073"/>
          </a:xfrm>
        </p:grpSpPr>
        <p:sp>
          <p:nvSpPr>
            <p:cNvPr id="27659" name="Rectangle 62">
              <a:extLst>
                <a:ext uri="{FF2B5EF4-FFF2-40B4-BE49-F238E27FC236}">
                  <a16:creationId xmlns:a16="http://schemas.microsoft.com/office/drawing/2014/main" id="{16FF5639-E2BD-BC7F-74F6-785BF94E1701}"/>
                </a:ext>
              </a:extLst>
            </p:cNvPr>
            <p:cNvSpPr>
              <a:spLocks noChangeAspect="1" noChangeArrowheads="1"/>
            </p:cNvSpPr>
            <p:nvPr/>
          </p:nvSpPr>
          <p:spPr bwMode="auto">
            <a:xfrm>
              <a:off x="3657600" y="1536700"/>
              <a:ext cx="5257800" cy="3787775"/>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0" name="Rectangle 63">
              <a:extLst>
                <a:ext uri="{FF2B5EF4-FFF2-40B4-BE49-F238E27FC236}">
                  <a16:creationId xmlns:a16="http://schemas.microsoft.com/office/drawing/2014/main" id="{CCE76B93-21FC-C8DC-E276-A74E46A36DCC}"/>
                </a:ext>
              </a:extLst>
            </p:cNvPr>
            <p:cNvSpPr>
              <a:spLocks noChangeAspect="1" noChangeArrowheads="1"/>
            </p:cNvSpPr>
            <p:nvPr/>
          </p:nvSpPr>
          <p:spPr bwMode="auto">
            <a:xfrm>
              <a:off x="3657600" y="3051175"/>
              <a:ext cx="5257800" cy="2762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1" name="Rectangle 64">
              <a:extLst>
                <a:ext uri="{FF2B5EF4-FFF2-40B4-BE49-F238E27FC236}">
                  <a16:creationId xmlns:a16="http://schemas.microsoft.com/office/drawing/2014/main" id="{6C823291-FD61-595E-A225-8DD78CED0A83}"/>
                </a:ext>
              </a:extLst>
            </p:cNvPr>
            <p:cNvSpPr>
              <a:spLocks noChangeAspect="1" noChangeArrowheads="1"/>
            </p:cNvSpPr>
            <p:nvPr/>
          </p:nvSpPr>
          <p:spPr bwMode="auto">
            <a:xfrm>
              <a:off x="3657600" y="3395663"/>
              <a:ext cx="5257800" cy="2762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62" name="AutoShape 65">
              <a:extLst>
                <a:ext uri="{FF2B5EF4-FFF2-40B4-BE49-F238E27FC236}">
                  <a16:creationId xmlns:a16="http://schemas.microsoft.com/office/drawing/2014/main" id="{AA29BC47-38BB-8A42-6CB6-EFCF53560672}"/>
                </a:ext>
              </a:extLst>
            </p:cNvPr>
            <p:cNvSpPr>
              <a:spLocks noChangeAspect="1" noChangeArrowheads="1"/>
            </p:cNvSpPr>
            <p:nvPr/>
          </p:nvSpPr>
          <p:spPr bwMode="auto">
            <a:xfrm>
              <a:off x="371792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63" name="AutoShape 66">
              <a:extLst>
                <a:ext uri="{FF2B5EF4-FFF2-40B4-BE49-F238E27FC236}">
                  <a16:creationId xmlns:a16="http://schemas.microsoft.com/office/drawing/2014/main" id="{A8AB69B6-BE0F-2ADF-743B-3F11D4CD0800}"/>
                </a:ext>
              </a:extLst>
            </p:cNvPr>
            <p:cNvSpPr>
              <a:spLocks noChangeAspect="1" noChangeArrowheads="1"/>
            </p:cNvSpPr>
            <p:nvPr/>
          </p:nvSpPr>
          <p:spPr bwMode="auto">
            <a:xfrm>
              <a:off x="395605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64" name="AutoShape 67">
              <a:extLst>
                <a:ext uri="{FF2B5EF4-FFF2-40B4-BE49-F238E27FC236}">
                  <a16:creationId xmlns:a16="http://schemas.microsoft.com/office/drawing/2014/main" id="{59E970C2-8154-B676-68D9-58AAC0F74CDD}"/>
                </a:ext>
              </a:extLst>
            </p:cNvPr>
            <p:cNvSpPr>
              <a:spLocks noChangeAspect="1" noChangeArrowheads="1"/>
            </p:cNvSpPr>
            <p:nvPr/>
          </p:nvSpPr>
          <p:spPr bwMode="auto">
            <a:xfrm>
              <a:off x="4195763"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65" name="AutoShape 68">
              <a:extLst>
                <a:ext uri="{FF2B5EF4-FFF2-40B4-BE49-F238E27FC236}">
                  <a16:creationId xmlns:a16="http://schemas.microsoft.com/office/drawing/2014/main" id="{CB992ECA-BC95-E85E-75AA-87D47824AB93}"/>
                </a:ext>
              </a:extLst>
            </p:cNvPr>
            <p:cNvSpPr>
              <a:spLocks noChangeAspect="1" noChangeArrowheads="1"/>
            </p:cNvSpPr>
            <p:nvPr/>
          </p:nvSpPr>
          <p:spPr bwMode="auto">
            <a:xfrm>
              <a:off x="443388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66" name="AutoShape 69">
              <a:extLst>
                <a:ext uri="{FF2B5EF4-FFF2-40B4-BE49-F238E27FC236}">
                  <a16:creationId xmlns:a16="http://schemas.microsoft.com/office/drawing/2014/main" id="{A90549A6-8CF7-4B19-9C02-7518218F5F21}"/>
                </a:ext>
              </a:extLst>
            </p:cNvPr>
            <p:cNvSpPr>
              <a:spLocks noChangeAspect="1" noChangeArrowheads="1"/>
            </p:cNvSpPr>
            <p:nvPr/>
          </p:nvSpPr>
          <p:spPr bwMode="auto">
            <a:xfrm>
              <a:off x="467360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67" name="AutoShape 70">
              <a:extLst>
                <a:ext uri="{FF2B5EF4-FFF2-40B4-BE49-F238E27FC236}">
                  <a16:creationId xmlns:a16="http://schemas.microsoft.com/office/drawing/2014/main" id="{B1F7801E-AFD3-4633-5595-8524B8417C74}"/>
                </a:ext>
              </a:extLst>
            </p:cNvPr>
            <p:cNvSpPr>
              <a:spLocks noChangeAspect="1" noChangeArrowheads="1"/>
            </p:cNvSpPr>
            <p:nvPr/>
          </p:nvSpPr>
          <p:spPr bwMode="auto">
            <a:xfrm>
              <a:off x="491172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68" name="AutoShape 71">
              <a:extLst>
                <a:ext uri="{FF2B5EF4-FFF2-40B4-BE49-F238E27FC236}">
                  <a16:creationId xmlns:a16="http://schemas.microsoft.com/office/drawing/2014/main" id="{F51EE27D-8FFC-2DC2-60FA-F2F8D261709B}"/>
                </a:ext>
              </a:extLst>
            </p:cNvPr>
            <p:cNvSpPr>
              <a:spLocks noChangeAspect="1" noChangeArrowheads="1"/>
            </p:cNvSpPr>
            <p:nvPr/>
          </p:nvSpPr>
          <p:spPr bwMode="auto">
            <a:xfrm>
              <a:off x="574833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69" name="AutoShape 72">
              <a:extLst>
                <a:ext uri="{FF2B5EF4-FFF2-40B4-BE49-F238E27FC236}">
                  <a16:creationId xmlns:a16="http://schemas.microsoft.com/office/drawing/2014/main" id="{31FC23A8-2CC7-B4B9-41D0-E6A83F92E92F}"/>
                </a:ext>
              </a:extLst>
            </p:cNvPr>
            <p:cNvSpPr>
              <a:spLocks noChangeAspect="1" noChangeArrowheads="1"/>
            </p:cNvSpPr>
            <p:nvPr/>
          </p:nvSpPr>
          <p:spPr bwMode="auto">
            <a:xfrm>
              <a:off x="598805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0" name="AutoShape 73">
              <a:extLst>
                <a:ext uri="{FF2B5EF4-FFF2-40B4-BE49-F238E27FC236}">
                  <a16:creationId xmlns:a16="http://schemas.microsoft.com/office/drawing/2014/main" id="{D82F3392-EA8A-87AA-9EE7-B4B1A2205735}"/>
                </a:ext>
              </a:extLst>
            </p:cNvPr>
            <p:cNvSpPr>
              <a:spLocks noChangeAspect="1" noChangeArrowheads="1"/>
            </p:cNvSpPr>
            <p:nvPr/>
          </p:nvSpPr>
          <p:spPr bwMode="auto">
            <a:xfrm>
              <a:off x="622617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1" name="AutoShape 74">
              <a:extLst>
                <a:ext uri="{FF2B5EF4-FFF2-40B4-BE49-F238E27FC236}">
                  <a16:creationId xmlns:a16="http://schemas.microsoft.com/office/drawing/2014/main" id="{91C05B48-43E4-CA50-35B6-18F92E822A46}"/>
                </a:ext>
              </a:extLst>
            </p:cNvPr>
            <p:cNvSpPr>
              <a:spLocks noChangeAspect="1" noChangeArrowheads="1"/>
            </p:cNvSpPr>
            <p:nvPr/>
          </p:nvSpPr>
          <p:spPr bwMode="auto">
            <a:xfrm>
              <a:off x="646588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2" name="AutoShape 75">
              <a:extLst>
                <a:ext uri="{FF2B5EF4-FFF2-40B4-BE49-F238E27FC236}">
                  <a16:creationId xmlns:a16="http://schemas.microsoft.com/office/drawing/2014/main" id="{2614C15C-B744-B56D-FDAA-8CA108AACE7F}"/>
                </a:ext>
              </a:extLst>
            </p:cNvPr>
            <p:cNvSpPr>
              <a:spLocks noChangeAspect="1" noChangeArrowheads="1"/>
            </p:cNvSpPr>
            <p:nvPr/>
          </p:nvSpPr>
          <p:spPr bwMode="auto">
            <a:xfrm>
              <a:off x="6704013"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3" name="AutoShape 76">
              <a:extLst>
                <a:ext uri="{FF2B5EF4-FFF2-40B4-BE49-F238E27FC236}">
                  <a16:creationId xmlns:a16="http://schemas.microsoft.com/office/drawing/2014/main" id="{9187A6A5-ACCE-99B7-7433-EC456E9319C4}"/>
                </a:ext>
              </a:extLst>
            </p:cNvPr>
            <p:cNvSpPr>
              <a:spLocks noChangeAspect="1" noChangeArrowheads="1"/>
            </p:cNvSpPr>
            <p:nvPr/>
          </p:nvSpPr>
          <p:spPr bwMode="auto">
            <a:xfrm>
              <a:off x="694372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4" name="AutoShape 77">
              <a:extLst>
                <a:ext uri="{FF2B5EF4-FFF2-40B4-BE49-F238E27FC236}">
                  <a16:creationId xmlns:a16="http://schemas.microsoft.com/office/drawing/2014/main" id="{F91C08CA-6C7E-3856-4D04-AD1CD9D812E5}"/>
                </a:ext>
              </a:extLst>
            </p:cNvPr>
            <p:cNvSpPr>
              <a:spLocks noChangeAspect="1" noChangeArrowheads="1"/>
            </p:cNvSpPr>
            <p:nvPr/>
          </p:nvSpPr>
          <p:spPr bwMode="auto">
            <a:xfrm>
              <a:off x="819785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5" name="AutoShape 78">
              <a:extLst>
                <a:ext uri="{FF2B5EF4-FFF2-40B4-BE49-F238E27FC236}">
                  <a16:creationId xmlns:a16="http://schemas.microsoft.com/office/drawing/2014/main" id="{94701F9A-392E-6D58-D476-2557D4D91A13}"/>
                </a:ext>
              </a:extLst>
            </p:cNvPr>
            <p:cNvSpPr>
              <a:spLocks noChangeAspect="1" noChangeArrowheads="1"/>
            </p:cNvSpPr>
            <p:nvPr/>
          </p:nvSpPr>
          <p:spPr bwMode="auto">
            <a:xfrm>
              <a:off x="8437563"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6" name="AutoShape 79">
              <a:extLst>
                <a:ext uri="{FF2B5EF4-FFF2-40B4-BE49-F238E27FC236}">
                  <a16:creationId xmlns:a16="http://schemas.microsoft.com/office/drawing/2014/main" id="{08D3F89B-A175-1666-98C8-53D8FCE3B1B7}"/>
                </a:ext>
              </a:extLst>
            </p:cNvPr>
            <p:cNvSpPr>
              <a:spLocks noChangeAspect="1" noChangeArrowheads="1"/>
            </p:cNvSpPr>
            <p:nvPr/>
          </p:nvSpPr>
          <p:spPr bwMode="auto">
            <a:xfrm>
              <a:off x="867568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7677" name="Rectangle 80">
              <a:extLst>
                <a:ext uri="{FF2B5EF4-FFF2-40B4-BE49-F238E27FC236}">
                  <a16:creationId xmlns:a16="http://schemas.microsoft.com/office/drawing/2014/main" id="{5CD7AB18-ABFB-EBC5-6F04-9419EF9C7200}"/>
                </a:ext>
              </a:extLst>
            </p:cNvPr>
            <p:cNvSpPr>
              <a:spLocks noChangeAspect="1" noChangeArrowheads="1"/>
            </p:cNvSpPr>
            <p:nvPr/>
          </p:nvSpPr>
          <p:spPr bwMode="auto">
            <a:xfrm>
              <a:off x="5270500" y="1536700"/>
              <a:ext cx="239713" cy="37877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78" name="Rectangle 81">
              <a:extLst>
                <a:ext uri="{FF2B5EF4-FFF2-40B4-BE49-F238E27FC236}">
                  <a16:creationId xmlns:a16="http://schemas.microsoft.com/office/drawing/2014/main" id="{3BC08323-398D-4736-6F03-49765118E397}"/>
                </a:ext>
              </a:extLst>
            </p:cNvPr>
            <p:cNvSpPr>
              <a:spLocks noChangeAspect="1" noChangeArrowheads="1"/>
            </p:cNvSpPr>
            <p:nvPr/>
          </p:nvSpPr>
          <p:spPr bwMode="auto">
            <a:xfrm>
              <a:off x="7481888" y="1536700"/>
              <a:ext cx="238125" cy="37877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79" name="Rectangle 82">
              <a:extLst>
                <a:ext uri="{FF2B5EF4-FFF2-40B4-BE49-F238E27FC236}">
                  <a16:creationId xmlns:a16="http://schemas.microsoft.com/office/drawing/2014/main" id="{B60F9EE0-53E8-13C0-96C0-8AB57E55BD0E}"/>
                </a:ext>
              </a:extLst>
            </p:cNvPr>
            <p:cNvSpPr>
              <a:spLocks noChangeAspect="1" noChangeArrowheads="1"/>
            </p:cNvSpPr>
            <p:nvPr/>
          </p:nvSpPr>
          <p:spPr bwMode="auto">
            <a:xfrm>
              <a:off x="3657600" y="2225675"/>
              <a:ext cx="5257800" cy="27463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80" name="Rectangle 83">
              <a:extLst>
                <a:ext uri="{FF2B5EF4-FFF2-40B4-BE49-F238E27FC236}">
                  <a16:creationId xmlns:a16="http://schemas.microsoft.com/office/drawing/2014/main" id="{F605F600-F0E0-0BFE-BF4D-F784CD8103A2}"/>
                </a:ext>
              </a:extLst>
            </p:cNvPr>
            <p:cNvSpPr>
              <a:spLocks noChangeAspect="1" noChangeArrowheads="1"/>
            </p:cNvSpPr>
            <p:nvPr/>
          </p:nvSpPr>
          <p:spPr bwMode="auto">
            <a:xfrm>
              <a:off x="7600950" y="4222750"/>
              <a:ext cx="1314450" cy="27463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81" name="Rectangle 84">
              <a:extLst>
                <a:ext uri="{FF2B5EF4-FFF2-40B4-BE49-F238E27FC236}">
                  <a16:creationId xmlns:a16="http://schemas.microsoft.com/office/drawing/2014/main" id="{E14DDA9E-A44A-BF0F-A8C4-39452B640306}"/>
                </a:ext>
              </a:extLst>
            </p:cNvPr>
            <p:cNvSpPr>
              <a:spLocks noChangeAspect="1" noChangeArrowheads="1"/>
            </p:cNvSpPr>
            <p:nvPr/>
          </p:nvSpPr>
          <p:spPr bwMode="auto">
            <a:xfrm rot="-5400000">
              <a:off x="7964488" y="4821238"/>
              <a:ext cx="827088" cy="17938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82" name="AutoShape 85">
              <a:extLst>
                <a:ext uri="{FF2B5EF4-FFF2-40B4-BE49-F238E27FC236}">
                  <a16:creationId xmlns:a16="http://schemas.microsoft.com/office/drawing/2014/main" id="{50B8F455-17A1-2134-EA80-F644B426AE1E}"/>
                </a:ext>
              </a:extLst>
            </p:cNvPr>
            <p:cNvSpPr>
              <a:spLocks noChangeAspect="1" noChangeArrowheads="1"/>
            </p:cNvSpPr>
            <p:nvPr/>
          </p:nvSpPr>
          <p:spPr bwMode="auto">
            <a:xfrm rot="10800000">
              <a:off x="4254500" y="4222750"/>
              <a:ext cx="717550" cy="7572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69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7683" name="Rectangle 86">
              <a:extLst>
                <a:ext uri="{FF2B5EF4-FFF2-40B4-BE49-F238E27FC236}">
                  <a16:creationId xmlns:a16="http://schemas.microsoft.com/office/drawing/2014/main" id="{4BDEE1F2-A7C5-185D-6B27-59EFDAD1A81E}"/>
                </a:ext>
              </a:extLst>
            </p:cNvPr>
            <p:cNvSpPr>
              <a:spLocks noChangeAspect="1" noChangeArrowheads="1"/>
            </p:cNvSpPr>
            <p:nvPr/>
          </p:nvSpPr>
          <p:spPr bwMode="auto">
            <a:xfrm rot="-5400000">
              <a:off x="4217988" y="4989513"/>
              <a:ext cx="550863" cy="12065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84" name="Rectangle 87">
              <a:extLst>
                <a:ext uri="{FF2B5EF4-FFF2-40B4-BE49-F238E27FC236}">
                  <a16:creationId xmlns:a16="http://schemas.microsoft.com/office/drawing/2014/main" id="{8AF26CDD-7FFC-9002-A463-5F5B248D473A}"/>
                </a:ext>
              </a:extLst>
            </p:cNvPr>
            <p:cNvSpPr>
              <a:spLocks noChangeAspect="1" noChangeArrowheads="1"/>
            </p:cNvSpPr>
            <p:nvPr/>
          </p:nvSpPr>
          <p:spPr bwMode="auto">
            <a:xfrm>
              <a:off x="4792663" y="4429125"/>
              <a:ext cx="477838" cy="1381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7685" name="Group 88">
              <a:extLst>
                <a:ext uri="{FF2B5EF4-FFF2-40B4-BE49-F238E27FC236}">
                  <a16:creationId xmlns:a16="http://schemas.microsoft.com/office/drawing/2014/main" id="{823C589E-CB38-AA16-BCC0-A6CB35E8E6C8}"/>
                </a:ext>
              </a:extLst>
            </p:cNvPr>
            <p:cNvGrpSpPr>
              <a:grpSpLocks noChangeAspect="1"/>
            </p:cNvGrpSpPr>
            <p:nvPr/>
          </p:nvGrpSpPr>
          <p:grpSpPr bwMode="auto">
            <a:xfrm>
              <a:off x="3657600" y="3671888"/>
              <a:ext cx="477838" cy="825500"/>
              <a:chOff x="672" y="2112"/>
              <a:chExt cx="384" cy="576"/>
            </a:xfrm>
          </p:grpSpPr>
          <p:sp>
            <p:nvSpPr>
              <p:cNvPr id="27748" name="Rectangle 89">
                <a:extLst>
                  <a:ext uri="{FF2B5EF4-FFF2-40B4-BE49-F238E27FC236}">
                    <a16:creationId xmlns:a16="http://schemas.microsoft.com/office/drawing/2014/main" id="{8F30CC52-A647-9CD6-D592-29E8023A3E97}"/>
                  </a:ext>
                </a:extLst>
              </p:cNvPr>
              <p:cNvSpPr>
                <a:spLocks noChangeAspect="1" noChangeArrowheads="1"/>
              </p:cNvSpPr>
              <p:nvPr/>
            </p:nvSpPr>
            <p:spPr bwMode="auto">
              <a:xfrm>
                <a:off x="672" y="2112"/>
                <a:ext cx="384" cy="576"/>
              </a:xfrm>
              <a:prstGeom prst="rect">
                <a:avLst/>
              </a:prstGeom>
              <a:solidFill>
                <a:srgbClr val="CC00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49" name="Line 90">
                <a:extLst>
                  <a:ext uri="{FF2B5EF4-FFF2-40B4-BE49-F238E27FC236}">
                    <a16:creationId xmlns:a16="http://schemas.microsoft.com/office/drawing/2014/main" id="{22C97D39-60AC-00E1-B756-4EF54A938F1A}"/>
                  </a:ext>
                </a:extLst>
              </p:cNvPr>
              <p:cNvSpPr>
                <a:spLocks noChangeAspect="1" noChangeShapeType="1"/>
              </p:cNvSpPr>
              <p:nvPr/>
            </p:nvSpPr>
            <p:spPr bwMode="auto">
              <a:xfrm>
                <a:off x="672" y="2400"/>
                <a:ext cx="38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0" name="Rectangle 91">
                <a:extLst>
                  <a:ext uri="{FF2B5EF4-FFF2-40B4-BE49-F238E27FC236}">
                    <a16:creationId xmlns:a16="http://schemas.microsoft.com/office/drawing/2014/main" id="{BD86D349-D590-320A-94CB-9441B2C62E00}"/>
                  </a:ext>
                </a:extLst>
              </p:cNvPr>
              <p:cNvSpPr>
                <a:spLocks noChangeAspect="1" noChangeArrowheads="1"/>
              </p:cNvSpPr>
              <p:nvPr/>
            </p:nvSpPr>
            <p:spPr bwMode="auto">
              <a:xfrm>
                <a:off x="720" y="2160"/>
                <a:ext cx="274" cy="4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51" name="Line 92">
                <a:extLst>
                  <a:ext uri="{FF2B5EF4-FFF2-40B4-BE49-F238E27FC236}">
                    <a16:creationId xmlns:a16="http://schemas.microsoft.com/office/drawing/2014/main" id="{CBBA412A-C11A-332C-2484-CD4D3A38A9E7}"/>
                  </a:ext>
                </a:extLst>
              </p:cNvPr>
              <p:cNvSpPr>
                <a:spLocks noChangeAspect="1" noChangeShapeType="1"/>
              </p:cNvSpPr>
              <p:nvPr/>
            </p:nvSpPr>
            <p:spPr bwMode="auto">
              <a:xfrm>
                <a:off x="767" y="2160"/>
                <a:ext cx="1" cy="48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2" name="Line 93">
                <a:extLst>
                  <a:ext uri="{FF2B5EF4-FFF2-40B4-BE49-F238E27FC236}">
                    <a16:creationId xmlns:a16="http://schemas.microsoft.com/office/drawing/2014/main" id="{F6C8083A-E391-B09E-D6AA-7B9478B156DE}"/>
                  </a:ext>
                </a:extLst>
              </p:cNvPr>
              <p:cNvSpPr>
                <a:spLocks noChangeAspect="1" noChangeShapeType="1"/>
              </p:cNvSpPr>
              <p:nvPr/>
            </p:nvSpPr>
            <p:spPr bwMode="auto">
              <a:xfrm>
                <a:off x="960" y="2160"/>
                <a:ext cx="0" cy="48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3" name="Line 94">
                <a:extLst>
                  <a:ext uri="{FF2B5EF4-FFF2-40B4-BE49-F238E27FC236}">
                    <a16:creationId xmlns:a16="http://schemas.microsoft.com/office/drawing/2014/main" id="{0F35D663-657C-E41F-DC9B-6FF9B9D2496A}"/>
                  </a:ext>
                </a:extLst>
              </p:cNvPr>
              <p:cNvSpPr>
                <a:spLocks noChangeAspect="1" noChangeShapeType="1"/>
              </p:cNvSpPr>
              <p:nvPr/>
            </p:nvSpPr>
            <p:spPr bwMode="auto">
              <a:xfrm>
                <a:off x="768" y="2304"/>
                <a:ext cx="1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4" name="Line 95">
                <a:extLst>
                  <a:ext uri="{FF2B5EF4-FFF2-40B4-BE49-F238E27FC236}">
                    <a16:creationId xmlns:a16="http://schemas.microsoft.com/office/drawing/2014/main" id="{1D7F18B0-8544-0052-2AFE-B514AA88C7A8}"/>
                  </a:ext>
                </a:extLst>
              </p:cNvPr>
              <p:cNvSpPr>
                <a:spLocks noChangeAspect="1" noChangeShapeType="1"/>
              </p:cNvSpPr>
              <p:nvPr/>
            </p:nvSpPr>
            <p:spPr bwMode="auto">
              <a:xfrm>
                <a:off x="768" y="2496"/>
                <a:ext cx="1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55" name="Line 96">
                <a:extLst>
                  <a:ext uri="{FF2B5EF4-FFF2-40B4-BE49-F238E27FC236}">
                    <a16:creationId xmlns:a16="http://schemas.microsoft.com/office/drawing/2014/main" id="{D51C3D34-FD42-0A8E-D1F5-2A805C8495DE}"/>
                  </a:ext>
                </a:extLst>
              </p:cNvPr>
              <p:cNvSpPr>
                <a:spLocks noChangeAspect="1" noChangeShapeType="1"/>
              </p:cNvSpPr>
              <p:nvPr/>
            </p:nvSpPr>
            <p:spPr bwMode="auto">
              <a:xfrm flipV="1">
                <a:off x="864" y="2304"/>
                <a:ext cx="0" cy="1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686" name="Rectangle 97">
              <a:extLst>
                <a:ext uri="{FF2B5EF4-FFF2-40B4-BE49-F238E27FC236}">
                  <a16:creationId xmlns:a16="http://schemas.microsoft.com/office/drawing/2014/main" id="{47910C6C-B66C-F07B-5A75-11CA9955FD02}"/>
                </a:ext>
              </a:extLst>
            </p:cNvPr>
            <p:cNvSpPr>
              <a:spLocks noChangeAspect="1" noChangeArrowheads="1"/>
            </p:cNvSpPr>
            <p:nvPr/>
          </p:nvSpPr>
          <p:spPr bwMode="auto">
            <a:xfrm>
              <a:off x="3657600" y="4497388"/>
              <a:ext cx="477838" cy="827088"/>
            </a:xfrm>
            <a:prstGeom prst="rect">
              <a:avLst/>
            </a:prstGeom>
            <a:solidFill>
              <a:srgbClr val="33CC33"/>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87" name="Line 98">
              <a:extLst>
                <a:ext uri="{FF2B5EF4-FFF2-40B4-BE49-F238E27FC236}">
                  <a16:creationId xmlns:a16="http://schemas.microsoft.com/office/drawing/2014/main" id="{28C200DC-17F1-B9CE-E49B-3C97B3A263D1}"/>
                </a:ext>
              </a:extLst>
            </p:cNvPr>
            <p:cNvSpPr>
              <a:spLocks noChangeAspect="1" noChangeShapeType="1"/>
            </p:cNvSpPr>
            <p:nvPr/>
          </p:nvSpPr>
          <p:spPr bwMode="auto">
            <a:xfrm>
              <a:off x="3657600" y="4911725"/>
              <a:ext cx="4778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8" name="Rectangle 99">
              <a:extLst>
                <a:ext uri="{FF2B5EF4-FFF2-40B4-BE49-F238E27FC236}">
                  <a16:creationId xmlns:a16="http://schemas.microsoft.com/office/drawing/2014/main" id="{5729D361-647E-44D3-FA2F-F4A53A318855}"/>
                </a:ext>
              </a:extLst>
            </p:cNvPr>
            <p:cNvSpPr>
              <a:spLocks noChangeAspect="1" noChangeArrowheads="1"/>
            </p:cNvSpPr>
            <p:nvPr/>
          </p:nvSpPr>
          <p:spPr bwMode="auto">
            <a:xfrm>
              <a:off x="3717925" y="4567238"/>
              <a:ext cx="339725" cy="688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89" name="Line 100">
              <a:extLst>
                <a:ext uri="{FF2B5EF4-FFF2-40B4-BE49-F238E27FC236}">
                  <a16:creationId xmlns:a16="http://schemas.microsoft.com/office/drawing/2014/main" id="{F9315AED-83A9-E182-988E-47B703FCC995}"/>
                </a:ext>
              </a:extLst>
            </p:cNvPr>
            <p:cNvSpPr>
              <a:spLocks noChangeAspect="1" noChangeShapeType="1"/>
            </p:cNvSpPr>
            <p:nvPr/>
          </p:nvSpPr>
          <p:spPr bwMode="auto">
            <a:xfrm>
              <a:off x="3775075" y="4567238"/>
              <a:ext cx="1588" cy="6889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0" name="Line 101">
              <a:extLst>
                <a:ext uri="{FF2B5EF4-FFF2-40B4-BE49-F238E27FC236}">
                  <a16:creationId xmlns:a16="http://schemas.microsoft.com/office/drawing/2014/main" id="{93C7DF81-6097-1486-D1DC-2992B1F534EB}"/>
                </a:ext>
              </a:extLst>
            </p:cNvPr>
            <p:cNvSpPr>
              <a:spLocks noChangeAspect="1" noChangeShapeType="1"/>
            </p:cNvSpPr>
            <p:nvPr/>
          </p:nvSpPr>
          <p:spPr bwMode="auto">
            <a:xfrm>
              <a:off x="4016375" y="4567238"/>
              <a:ext cx="0" cy="6889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1" name="Line 102">
              <a:extLst>
                <a:ext uri="{FF2B5EF4-FFF2-40B4-BE49-F238E27FC236}">
                  <a16:creationId xmlns:a16="http://schemas.microsoft.com/office/drawing/2014/main" id="{825A89B3-EA3F-554A-84A2-29E2BD55BC05}"/>
                </a:ext>
              </a:extLst>
            </p:cNvPr>
            <p:cNvSpPr>
              <a:spLocks noChangeAspect="1" noChangeShapeType="1"/>
            </p:cNvSpPr>
            <p:nvPr/>
          </p:nvSpPr>
          <p:spPr bwMode="auto">
            <a:xfrm>
              <a:off x="3776663" y="4773613"/>
              <a:ext cx="239713"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2" name="Line 103">
              <a:extLst>
                <a:ext uri="{FF2B5EF4-FFF2-40B4-BE49-F238E27FC236}">
                  <a16:creationId xmlns:a16="http://schemas.microsoft.com/office/drawing/2014/main" id="{36832B3D-2AC0-879B-7E1F-8A392E369D0A}"/>
                </a:ext>
              </a:extLst>
            </p:cNvPr>
            <p:cNvSpPr>
              <a:spLocks noChangeAspect="1" noChangeShapeType="1"/>
            </p:cNvSpPr>
            <p:nvPr/>
          </p:nvSpPr>
          <p:spPr bwMode="auto">
            <a:xfrm>
              <a:off x="3776663" y="5048250"/>
              <a:ext cx="239713"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3" name="Line 104">
              <a:extLst>
                <a:ext uri="{FF2B5EF4-FFF2-40B4-BE49-F238E27FC236}">
                  <a16:creationId xmlns:a16="http://schemas.microsoft.com/office/drawing/2014/main" id="{A68D3E21-F2AD-845D-5C53-EE7AAD9D2DF4}"/>
                </a:ext>
              </a:extLst>
            </p:cNvPr>
            <p:cNvSpPr>
              <a:spLocks noChangeAspect="1" noChangeShapeType="1"/>
            </p:cNvSpPr>
            <p:nvPr/>
          </p:nvSpPr>
          <p:spPr bwMode="auto">
            <a:xfrm flipV="1">
              <a:off x="3897313" y="4773613"/>
              <a:ext cx="0" cy="27463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94" name="Rectangle 105">
              <a:extLst>
                <a:ext uri="{FF2B5EF4-FFF2-40B4-BE49-F238E27FC236}">
                  <a16:creationId xmlns:a16="http://schemas.microsoft.com/office/drawing/2014/main" id="{86E0E201-AD10-48D5-6FCD-E4770E684F3A}"/>
                </a:ext>
              </a:extLst>
            </p:cNvPr>
            <p:cNvSpPr>
              <a:spLocks noChangeAspect="1" noChangeArrowheads="1"/>
            </p:cNvSpPr>
            <p:nvPr/>
          </p:nvSpPr>
          <p:spPr bwMode="auto">
            <a:xfrm>
              <a:off x="4135438" y="4222750"/>
              <a:ext cx="60325" cy="11017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95" name="Rectangle 106">
              <a:extLst>
                <a:ext uri="{FF2B5EF4-FFF2-40B4-BE49-F238E27FC236}">
                  <a16:creationId xmlns:a16="http://schemas.microsoft.com/office/drawing/2014/main" id="{75565CE1-6EAA-8650-9858-BBAEBB625DA1}"/>
                </a:ext>
              </a:extLst>
            </p:cNvPr>
            <p:cNvSpPr>
              <a:spLocks noChangeAspect="1" noChangeArrowheads="1"/>
            </p:cNvSpPr>
            <p:nvPr/>
          </p:nvSpPr>
          <p:spPr bwMode="auto">
            <a:xfrm>
              <a:off x="5510213" y="4016375"/>
              <a:ext cx="1971675" cy="1381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96" name="Rectangle 107">
              <a:extLst>
                <a:ext uri="{FF2B5EF4-FFF2-40B4-BE49-F238E27FC236}">
                  <a16:creationId xmlns:a16="http://schemas.microsoft.com/office/drawing/2014/main" id="{0DB2561E-25CB-A028-1E59-CEEEFD1AAE11}"/>
                </a:ext>
              </a:extLst>
            </p:cNvPr>
            <p:cNvSpPr>
              <a:spLocks noChangeAspect="1" noChangeArrowheads="1"/>
            </p:cNvSpPr>
            <p:nvPr/>
          </p:nvSpPr>
          <p:spPr bwMode="auto">
            <a:xfrm>
              <a:off x="6046788" y="4429125"/>
              <a:ext cx="1435100" cy="1381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97" name="Rectangle 108">
              <a:extLst>
                <a:ext uri="{FF2B5EF4-FFF2-40B4-BE49-F238E27FC236}">
                  <a16:creationId xmlns:a16="http://schemas.microsoft.com/office/drawing/2014/main" id="{2EF24DA5-F5E3-A5A4-D689-9B69F0271E6B}"/>
                </a:ext>
              </a:extLst>
            </p:cNvPr>
            <p:cNvSpPr>
              <a:spLocks noChangeAspect="1" noChangeArrowheads="1"/>
            </p:cNvSpPr>
            <p:nvPr/>
          </p:nvSpPr>
          <p:spPr bwMode="auto">
            <a:xfrm>
              <a:off x="5510213" y="4911725"/>
              <a:ext cx="1971675" cy="1365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98" name="Rectangle 109">
              <a:extLst>
                <a:ext uri="{FF2B5EF4-FFF2-40B4-BE49-F238E27FC236}">
                  <a16:creationId xmlns:a16="http://schemas.microsoft.com/office/drawing/2014/main" id="{9FBDCFC0-A571-820B-29A2-73ADC00AEB39}"/>
                </a:ext>
              </a:extLst>
            </p:cNvPr>
            <p:cNvSpPr>
              <a:spLocks noChangeAspect="1" noChangeArrowheads="1"/>
            </p:cNvSpPr>
            <p:nvPr/>
          </p:nvSpPr>
          <p:spPr bwMode="auto">
            <a:xfrm rot="5400000">
              <a:off x="4056063" y="1795463"/>
              <a:ext cx="757238" cy="2397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699" name="Rectangle 110">
              <a:extLst>
                <a:ext uri="{FF2B5EF4-FFF2-40B4-BE49-F238E27FC236}">
                  <a16:creationId xmlns:a16="http://schemas.microsoft.com/office/drawing/2014/main" id="{BE5DDE43-DA57-C5AE-D89E-9653C06C353E}"/>
                </a:ext>
              </a:extLst>
            </p:cNvPr>
            <p:cNvSpPr>
              <a:spLocks noChangeAspect="1" noChangeArrowheads="1"/>
            </p:cNvSpPr>
            <p:nvPr/>
          </p:nvSpPr>
          <p:spPr bwMode="auto">
            <a:xfrm rot="5400000">
              <a:off x="6027738" y="1795463"/>
              <a:ext cx="757238" cy="2397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00" name="Oval 111">
              <a:extLst>
                <a:ext uri="{FF2B5EF4-FFF2-40B4-BE49-F238E27FC236}">
                  <a16:creationId xmlns:a16="http://schemas.microsoft.com/office/drawing/2014/main" id="{443E45DB-F39F-890C-90D0-F3F071B4191F}"/>
                </a:ext>
              </a:extLst>
            </p:cNvPr>
            <p:cNvSpPr>
              <a:spLocks noChangeAspect="1" noChangeArrowheads="1"/>
            </p:cNvSpPr>
            <p:nvPr/>
          </p:nvSpPr>
          <p:spPr bwMode="auto">
            <a:xfrm>
              <a:off x="5638800" y="4291013"/>
              <a:ext cx="468313" cy="4143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01" name="Line 112">
              <a:extLst>
                <a:ext uri="{FF2B5EF4-FFF2-40B4-BE49-F238E27FC236}">
                  <a16:creationId xmlns:a16="http://schemas.microsoft.com/office/drawing/2014/main" id="{58749DF0-8BE8-8069-AE01-8CC162C754E5}"/>
                </a:ext>
              </a:extLst>
            </p:cNvPr>
            <p:cNvSpPr>
              <a:spLocks noChangeAspect="1" noChangeShapeType="1"/>
            </p:cNvSpPr>
            <p:nvPr/>
          </p:nvSpPr>
          <p:spPr bwMode="auto">
            <a:xfrm>
              <a:off x="3657600" y="3189288"/>
              <a:ext cx="5257800"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2" name="Line 113">
              <a:extLst>
                <a:ext uri="{FF2B5EF4-FFF2-40B4-BE49-F238E27FC236}">
                  <a16:creationId xmlns:a16="http://schemas.microsoft.com/office/drawing/2014/main" id="{40D31B7A-E03B-67CA-67EA-66A67DF624D9}"/>
                </a:ext>
              </a:extLst>
            </p:cNvPr>
            <p:cNvSpPr>
              <a:spLocks noChangeAspect="1" noChangeShapeType="1"/>
            </p:cNvSpPr>
            <p:nvPr/>
          </p:nvSpPr>
          <p:spPr bwMode="auto">
            <a:xfrm>
              <a:off x="5389563" y="1536700"/>
              <a:ext cx="0" cy="3787775"/>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3" name="Line 114">
              <a:extLst>
                <a:ext uri="{FF2B5EF4-FFF2-40B4-BE49-F238E27FC236}">
                  <a16:creationId xmlns:a16="http://schemas.microsoft.com/office/drawing/2014/main" id="{D4D215D8-33A9-8A43-0858-97C0B5F70D02}"/>
                </a:ext>
              </a:extLst>
            </p:cNvPr>
            <p:cNvSpPr>
              <a:spLocks noChangeAspect="1" noChangeShapeType="1"/>
            </p:cNvSpPr>
            <p:nvPr/>
          </p:nvSpPr>
          <p:spPr bwMode="auto">
            <a:xfrm>
              <a:off x="7600950" y="1536700"/>
              <a:ext cx="0" cy="3787775"/>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4" name="Line 115">
              <a:extLst>
                <a:ext uri="{FF2B5EF4-FFF2-40B4-BE49-F238E27FC236}">
                  <a16:creationId xmlns:a16="http://schemas.microsoft.com/office/drawing/2014/main" id="{7DD4904A-74AA-967D-7C40-73526729EEA4}"/>
                </a:ext>
              </a:extLst>
            </p:cNvPr>
            <p:cNvSpPr>
              <a:spLocks noChangeAspect="1" noChangeShapeType="1"/>
            </p:cNvSpPr>
            <p:nvPr/>
          </p:nvSpPr>
          <p:spPr bwMode="auto">
            <a:xfrm>
              <a:off x="3657600" y="3533775"/>
              <a:ext cx="5257800"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5" name="Line 116">
              <a:extLst>
                <a:ext uri="{FF2B5EF4-FFF2-40B4-BE49-F238E27FC236}">
                  <a16:creationId xmlns:a16="http://schemas.microsoft.com/office/drawing/2014/main" id="{AD269B01-1289-23C5-B21D-C9EE576218F5}"/>
                </a:ext>
              </a:extLst>
            </p:cNvPr>
            <p:cNvSpPr>
              <a:spLocks noChangeAspect="1" noChangeShapeType="1"/>
            </p:cNvSpPr>
            <p:nvPr/>
          </p:nvSpPr>
          <p:spPr bwMode="auto">
            <a:xfrm>
              <a:off x="6107113" y="4497388"/>
              <a:ext cx="1374775"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117">
              <a:extLst>
                <a:ext uri="{FF2B5EF4-FFF2-40B4-BE49-F238E27FC236}">
                  <a16:creationId xmlns:a16="http://schemas.microsoft.com/office/drawing/2014/main" id="{61E6A777-F6EC-0BFC-B8A3-FDBC8D20FB7A}"/>
                </a:ext>
              </a:extLst>
            </p:cNvPr>
            <p:cNvSpPr>
              <a:spLocks noChangeAspect="1" noChangeShapeType="1"/>
            </p:cNvSpPr>
            <p:nvPr/>
          </p:nvSpPr>
          <p:spPr bwMode="auto">
            <a:xfrm>
              <a:off x="7720013" y="4360863"/>
              <a:ext cx="1195388" cy="0"/>
            </a:xfrm>
            <a:prstGeom prst="line">
              <a:avLst/>
            </a:prstGeom>
            <a:noFill/>
            <a:ln w="38100" cmpd="dbl">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Line 118">
              <a:extLst>
                <a:ext uri="{FF2B5EF4-FFF2-40B4-BE49-F238E27FC236}">
                  <a16:creationId xmlns:a16="http://schemas.microsoft.com/office/drawing/2014/main" id="{369FD2BF-A69A-1BD8-E674-23271C2B8B74}"/>
                </a:ext>
              </a:extLst>
            </p:cNvPr>
            <p:cNvSpPr>
              <a:spLocks noChangeAspect="1" noChangeShapeType="1"/>
            </p:cNvSpPr>
            <p:nvPr/>
          </p:nvSpPr>
          <p:spPr bwMode="auto">
            <a:xfrm>
              <a:off x="8377238" y="4497388"/>
              <a:ext cx="1588" cy="82708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8" name="Line 119">
              <a:extLst>
                <a:ext uri="{FF2B5EF4-FFF2-40B4-BE49-F238E27FC236}">
                  <a16:creationId xmlns:a16="http://schemas.microsoft.com/office/drawing/2014/main" id="{AFEDC704-61A3-4069-37AC-4FC41DE06C2A}"/>
                </a:ext>
              </a:extLst>
            </p:cNvPr>
            <p:cNvSpPr>
              <a:spLocks noChangeAspect="1" noChangeShapeType="1"/>
            </p:cNvSpPr>
            <p:nvPr/>
          </p:nvSpPr>
          <p:spPr bwMode="auto">
            <a:xfrm>
              <a:off x="6405563" y="1536700"/>
              <a:ext cx="0" cy="75723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09" name="Line 120">
              <a:extLst>
                <a:ext uri="{FF2B5EF4-FFF2-40B4-BE49-F238E27FC236}">
                  <a16:creationId xmlns:a16="http://schemas.microsoft.com/office/drawing/2014/main" id="{80B3152C-8446-2140-3544-F00363CA863C}"/>
                </a:ext>
              </a:extLst>
            </p:cNvPr>
            <p:cNvSpPr>
              <a:spLocks noChangeAspect="1" noChangeShapeType="1"/>
            </p:cNvSpPr>
            <p:nvPr/>
          </p:nvSpPr>
          <p:spPr bwMode="auto">
            <a:xfrm>
              <a:off x="4433888" y="1536700"/>
              <a:ext cx="0" cy="688975"/>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10" name="Line 121">
              <a:extLst>
                <a:ext uri="{FF2B5EF4-FFF2-40B4-BE49-F238E27FC236}">
                  <a16:creationId xmlns:a16="http://schemas.microsoft.com/office/drawing/2014/main" id="{3E98A344-425E-51EF-DDE9-30FBD3E70E87}"/>
                </a:ext>
              </a:extLst>
            </p:cNvPr>
            <p:cNvSpPr>
              <a:spLocks noChangeAspect="1" noChangeShapeType="1"/>
            </p:cNvSpPr>
            <p:nvPr/>
          </p:nvSpPr>
          <p:spPr bwMode="auto">
            <a:xfrm>
              <a:off x="3657600" y="2363788"/>
              <a:ext cx="1612900" cy="0"/>
            </a:xfrm>
            <a:prstGeom prst="line">
              <a:avLst/>
            </a:prstGeom>
            <a:noFill/>
            <a:ln w="38100" cmpd="dbl">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1" name="Line 122">
              <a:extLst>
                <a:ext uri="{FF2B5EF4-FFF2-40B4-BE49-F238E27FC236}">
                  <a16:creationId xmlns:a16="http://schemas.microsoft.com/office/drawing/2014/main" id="{414DB370-6C4F-45AE-33EB-C6DCA6343342}"/>
                </a:ext>
              </a:extLst>
            </p:cNvPr>
            <p:cNvSpPr>
              <a:spLocks noChangeAspect="1" noChangeShapeType="1"/>
            </p:cNvSpPr>
            <p:nvPr/>
          </p:nvSpPr>
          <p:spPr bwMode="auto">
            <a:xfrm>
              <a:off x="5510213" y="2363788"/>
              <a:ext cx="1971675" cy="0"/>
            </a:xfrm>
            <a:prstGeom prst="line">
              <a:avLst/>
            </a:prstGeom>
            <a:noFill/>
            <a:ln w="38100" cmpd="dbl">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12" name="Line 123">
              <a:extLst>
                <a:ext uri="{FF2B5EF4-FFF2-40B4-BE49-F238E27FC236}">
                  <a16:creationId xmlns:a16="http://schemas.microsoft.com/office/drawing/2014/main" id="{F65B9F73-FECF-A2E6-2727-CB10618DA736}"/>
                </a:ext>
              </a:extLst>
            </p:cNvPr>
            <p:cNvSpPr>
              <a:spLocks noChangeAspect="1" noChangeShapeType="1"/>
            </p:cNvSpPr>
            <p:nvPr/>
          </p:nvSpPr>
          <p:spPr bwMode="auto">
            <a:xfrm>
              <a:off x="7720013" y="2363788"/>
              <a:ext cx="1195388" cy="0"/>
            </a:xfrm>
            <a:prstGeom prst="line">
              <a:avLst/>
            </a:prstGeom>
            <a:noFill/>
            <a:ln w="38100" cmpd="dbl">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676" name="Rectangle 124">
              <a:extLst>
                <a:ext uri="{FF2B5EF4-FFF2-40B4-BE49-F238E27FC236}">
                  <a16:creationId xmlns:a16="http://schemas.microsoft.com/office/drawing/2014/main" id="{41436F59-CF09-FEDE-95B4-29BDA5A3A59B}"/>
                </a:ext>
              </a:extLst>
            </p:cNvPr>
            <p:cNvSpPr>
              <a:spLocks noChangeAspect="1" noChangeArrowheads="1"/>
            </p:cNvSpPr>
            <p:nvPr/>
          </p:nvSpPr>
          <p:spPr bwMode="auto">
            <a:xfrm>
              <a:off x="3657600" y="1536361"/>
              <a:ext cx="657225" cy="336510"/>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1</a:t>
              </a:r>
              <a:r>
                <a:rPr lang="en-US" sz="1000" b="1" baseline="30000">
                  <a:effectLst>
                    <a:outerShdw blurRad="38100" dist="38100" dir="2700000" algn="tl">
                      <a:srgbClr val="FFFFFF"/>
                    </a:outerShdw>
                  </a:effectLst>
                  <a:latin typeface="Arial" charset="0"/>
                </a:rPr>
                <a:t>st</a:t>
              </a:r>
              <a:r>
                <a:rPr lang="en-US" sz="1000" b="1">
                  <a:effectLst>
                    <a:outerShdw blurRad="38100" dist="38100" dir="2700000" algn="tl">
                      <a:srgbClr val="FFFFFF"/>
                    </a:outerShdw>
                  </a:effectLst>
                  <a:latin typeface="Arial" charset="0"/>
                </a:rPr>
                <a:t> Street</a:t>
              </a:r>
            </a:p>
          </p:txBody>
        </p:sp>
        <p:sp>
          <p:nvSpPr>
            <p:cNvPr id="23677" name="Rectangle 125">
              <a:extLst>
                <a:ext uri="{FF2B5EF4-FFF2-40B4-BE49-F238E27FC236}">
                  <a16:creationId xmlns:a16="http://schemas.microsoft.com/office/drawing/2014/main" id="{3B77FBC2-0FCD-FE95-266C-2DD718733EE8}"/>
                </a:ext>
              </a:extLst>
            </p:cNvPr>
            <p:cNvSpPr>
              <a:spLocks noChangeAspect="1" noChangeArrowheads="1"/>
            </p:cNvSpPr>
            <p:nvPr/>
          </p:nvSpPr>
          <p:spPr bwMode="auto">
            <a:xfrm>
              <a:off x="4613275" y="1536361"/>
              <a:ext cx="657225" cy="336510"/>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2</a:t>
              </a:r>
              <a:r>
                <a:rPr lang="en-US" sz="1000" b="1" baseline="30000">
                  <a:effectLst>
                    <a:outerShdw blurRad="38100" dist="38100" dir="2700000" algn="tl">
                      <a:srgbClr val="FFFFFF"/>
                    </a:outerShdw>
                  </a:effectLst>
                  <a:latin typeface="Arial" charset="0"/>
                </a:rPr>
                <a:t>nd</a:t>
              </a:r>
              <a:r>
                <a:rPr lang="en-US" sz="1000" b="1">
                  <a:effectLst>
                    <a:outerShdw blurRad="38100" dist="38100" dir="2700000" algn="tl">
                      <a:srgbClr val="FFFFFF"/>
                    </a:outerShdw>
                  </a:effectLst>
                  <a:latin typeface="Arial" charset="0"/>
                </a:rPr>
                <a:t> Street</a:t>
              </a:r>
            </a:p>
          </p:txBody>
        </p:sp>
        <p:sp>
          <p:nvSpPr>
            <p:cNvPr id="23678" name="Rectangle 126">
              <a:extLst>
                <a:ext uri="{FF2B5EF4-FFF2-40B4-BE49-F238E27FC236}">
                  <a16:creationId xmlns:a16="http://schemas.microsoft.com/office/drawing/2014/main" id="{93DA3CE2-C432-75D7-457F-E58CA4102D4C}"/>
                </a:ext>
              </a:extLst>
            </p:cNvPr>
            <p:cNvSpPr>
              <a:spLocks noChangeAspect="1" noChangeArrowheads="1"/>
            </p:cNvSpPr>
            <p:nvPr/>
          </p:nvSpPr>
          <p:spPr bwMode="auto">
            <a:xfrm>
              <a:off x="5629275" y="1536361"/>
              <a:ext cx="657225" cy="336510"/>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3</a:t>
              </a:r>
              <a:r>
                <a:rPr lang="en-US" sz="1000" b="1" baseline="30000">
                  <a:effectLst>
                    <a:outerShdw blurRad="38100" dist="38100" dir="2700000" algn="tl">
                      <a:srgbClr val="FFFFFF"/>
                    </a:outerShdw>
                  </a:effectLst>
                  <a:latin typeface="Arial" charset="0"/>
                </a:rPr>
                <a:t>rd</a:t>
              </a:r>
              <a:r>
                <a:rPr lang="en-US" sz="1000" b="1">
                  <a:effectLst>
                    <a:outerShdw blurRad="38100" dist="38100" dir="2700000" algn="tl">
                      <a:srgbClr val="FFFFFF"/>
                    </a:outerShdw>
                  </a:effectLst>
                  <a:latin typeface="Arial" charset="0"/>
                </a:rPr>
                <a:t> Street</a:t>
              </a:r>
            </a:p>
          </p:txBody>
        </p:sp>
        <p:sp>
          <p:nvSpPr>
            <p:cNvPr id="23679" name="Rectangle 127">
              <a:extLst>
                <a:ext uri="{FF2B5EF4-FFF2-40B4-BE49-F238E27FC236}">
                  <a16:creationId xmlns:a16="http://schemas.microsoft.com/office/drawing/2014/main" id="{AA137936-ED6F-A565-C6C0-FC0394D1E1BF}"/>
                </a:ext>
              </a:extLst>
            </p:cNvPr>
            <p:cNvSpPr>
              <a:spLocks noChangeAspect="1" noChangeArrowheads="1"/>
            </p:cNvSpPr>
            <p:nvPr/>
          </p:nvSpPr>
          <p:spPr bwMode="auto">
            <a:xfrm>
              <a:off x="6824664" y="1536361"/>
              <a:ext cx="657225" cy="336510"/>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4</a:t>
              </a:r>
              <a:r>
                <a:rPr lang="en-US" sz="1000" b="1" baseline="30000">
                  <a:effectLst>
                    <a:outerShdw blurRad="38100" dist="38100" dir="2700000" algn="tl">
                      <a:srgbClr val="FFFFFF"/>
                    </a:outerShdw>
                  </a:effectLst>
                  <a:latin typeface="Arial" charset="0"/>
                </a:rPr>
                <a:t>th</a:t>
              </a:r>
              <a:r>
                <a:rPr lang="en-US" sz="1000" b="1">
                  <a:effectLst>
                    <a:outerShdw blurRad="38100" dist="38100" dir="2700000" algn="tl">
                      <a:srgbClr val="FFFFFF"/>
                    </a:outerShdw>
                  </a:effectLst>
                  <a:latin typeface="Arial" charset="0"/>
                </a:rPr>
                <a:t> Street</a:t>
              </a:r>
            </a:p>
          </p:txBody>
        </p:sp>
        <p:sp>
          <p:nvSpPr>
            <p:cNvPr id="23680" name="Rectangle 128">
              <a:extLst>
                <a:ext uri="{FF2B5EF4-FFF2-40B4-BE49-F238E27FC236}">
                  <a16:creationId xmlns:a16="http://schemas.microsoft.com/office/drawing/2014/main" id="{48D28E40-2A6E-500F-5742-B25AE5BF28EF}"/>
                </a:ext>
              </a:extLst>
            </p:cNvPr>
            <p:cNvSpPr>
              <a:spLocks noChangeAspect="1" noChangeArrowheads="1"/>
            </p:cNvSpPr>
            <p:nvPr/>
          </p:nvSpPr>
          <p:spPr bwMode="auto">
            <a:xfrm>
              <a:off x="7899401" y="1536361"/>
              <a:ext cx="657225" cy="336510"/>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5</a:t>
              </a:r>
              <a:r>
                <a:rPr lang="en-US" sz="1000" b="1" baseline="30000">
                  <a:effectLst>
                    <a:outerShdw blurRad="38100" dist="38100" dir="2700000" algn="tl">
                      <a:srgbClr val="FFFFFF"/>
                    </a:outerShdw>
                  </a:effectLst>
                  <a:latin typeface="Arial" charset="0"/>
                </a:rPr>
                <a:t>th</a:t>
              </a:r>
              <a:r>
                <a:rPr lang="en-US" sz="1000" b="1">
                  <a:effectLst>
                    <a:outerShdw blurRad="38100" dist="38100" dir="2700000" algn="tl">
                      <a:srgbClr val="FFFFFF"/>
                    </a:outerShdw>
                  </a:effectLst>
                  <a:latin typeface="Arial" charset="0"/>
                </a:rPr>
                <a:t> Street</a:t>
              </a:r>
            </a:p>
          </p:txBody>
        </p:sp>
        <p:sp>
          <p:nvSpPr>
            <p:cNvPr id="23681" name="Rectangle 129">
              <a:extLst>
                <a:ext uri="{FF2B5EF4-FFF2-40B4-BE49-F238E27FC236}">
                  <a16:creationId xmlns:a16="http://schemas.microsoft.com/office/drawing/2014/main" id="{0EDDDBF1-5D4A-5CD7-099B-66D82785AC4E}"/>
                </a:ext>
              </a:extLst>
            </p:cNvPr>
            <p:cNvSpPr>
              <a:spLocks noChangeAspect="1" noChangeArrowheads="1"/>
            </p:cNvSpPr>
            <p:nvPr/>
          </p:nvSpPr>
          <p:spPr bwMode="auto">
            <a:xfrm>
              <a:off x="7780339" y="3877643"/>
              <a:ext cx="1016000" cy="276192"/>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National Avenue</a:t>
              </a:r>
            </a:p>
          </p:txBody>
        </p:sp>
        <p:sp>
          <p:nvSpPr>
            <p:cNvPr id="23682" name="Rectangle 130">
              <a:extLst>
                <a:ext uri="{FF2B5EF4-FFF2-40B4-BE49-F238E27FC236}">
                  <a16:creationId xmlns:a16="http://schemas.microsoft.com/office/drawing/2014/main" id="{9BFE59DA-2CD5-3388-4595-4D58A61CC658}"/>
                </a:ext>
              </a:extLst>
            </p:cNvPr>
            <p:cNvSpPr>
              <a:spLocks noChangeAspect="1" noChangeArrowheads="1"/>
            </p:cNvSpPr>
            <p:nvPr/>
          </p:nvSpPr>
          <p:spPr bwMode="auto">
            <a:xfrm>
              <a:off x="7840664" y="5117331"/>
              <a:ext cx="477837" cy="138096"/>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Top St.</a:t>
              </a:r>
            </a:p>
          </p:txBody>
        </p:sp>
        <p:sp>
          <p:nvSpPr>
            <p:cNvPr id="23683" name="Rectangle 131">
              <a:extLst>
                <a:ext uri="{FF2B5EF4-FFF2-40B4-BE49-F238E27FC236}">
                  <a16:creationId xmlns:a16="http://schemas.microsoft.com/office/drawing/2014/main" id="{361D3BBF-F8A0-A790-C4A4-78197914E6C4}"/>
                </a:ext>
              </a:extLst>
            </p:cNvPr>
            <p:cNvSpPr>
              <a:spLocks noChangeAspect="1" noChangeArrowheads="1"/>
            </p:cNvSpPr>
            <p:nvPr/>
          </p:nvSpPr>
          <p:spPr bwMode="auto">
            <a:xfrm>
              <a:off x="6226175" y="4222089"/>
              <a:ext cx="936625" cy="196826"/>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English Way</a:t>
              </a:r>
            </a:p>
          </p:txBody>
        </p:sp>
        <p:sp>
          <p:nvSpPr>
            <p:cNvPr id="23684" name="Rectangle 132">
              <a:extLst>
                <a:ext uri="{FF2B5EF4-FFF2-40B4-BE49-F238E27FC236}">
                  <a16:creationId xmlns:a16="http://schemas.microsoft.com/office/drawing/2014/main" id="{47C01DB6-E56A-54D7-860D-A511B96EAFF9}"/>
                </a:ext>
              </a:extLst>
            </p:cNvPr>
            <p:cNvSpPr>
              <a:spLocks noChangeAspect="1" noChangeArrowheads="1"/>
            </p:cNvSpPr>
            <p:nvPr/>
          </p:nvSpPr>
          <p:spPr bwMode="auto">
            <a:xfrm>
              <a:off x="5629275" y="3809388"/>
              <a:ext cx="538163" cy="138096"/>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Elm St.</a:t>
              </a:r>
            </a:p>
          </p:txBody>
        </p:sp>
        <p:sp>
          <p:nvSpPr>
            <p:cNvPr id="23685" name="Rectangle 133">
              <a:extLst>
                <a:ext uri="{FF2B5EF4-FFF2-40B4-BE49-F238E27FC236}">
                  <a16:creationId xmlns:a16="http://schemas.microsoft.com/office/drawing/2014/main" id="{EC5C8115-85C2-C37D-DD7F-9EA2507F70F6}"/>
                </a:ext>
              </a:extLst>
            </p:cNvPr>
            <p:cNvSpPr>
              <a:spLocks noChangeAspect="1" noChangeArrowheads="1"/>
            </p:cNvSpPr>
            <p:nvPr/>
          </p:nvSpPr>
          <p:spPr bwMode="auto">
            <a:xfrm>
              <a:off x="5689600" y="2706209"/>
              <a:ext cx="1625600" cy="276192"/>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SR - International Avenue</a:t>
              </a:r>
            </a:p>
          </p:txBody>
        </p:sp>
        <p:sp>
          <p:nvSpPr>
            <p:cNvPr id="27723" name="Line 134">
              <a:extLst>
                <a:ext uri="{FF2B5EF4-FFF2-40B4-BE49-F238E27FC236}">
                  <a16:creationId xmlns:a16="http://schemas.microsoft.com/office/drawing/2014/main" id="{68E18829-EA28-EC05-B2D1-6AD3A8BDF88D}"/>
                </a:ext>
              </a:extLst>
            </p:cNvPr>
            <p:cNvSpPr>
              <a:spLocks noChangeAspect="1" noChangeShapeType="1"/>
            </p:cNvSpPr>
            <p:nvPr/>
          </p:nvSpPr>
          <p:spPr bwMode="auto">
            <a:xfrm>
              <a:off x="6777038" y="3878263"/>
              <a:ext cx="538163" cy="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87" name="Rectangle 135">
              <a:extLst>
                <a:ext uri="{FF2B5EF4-FFF2-40B4-BE49-F238E27FC236}">
                  <a16:creationId xmlns:a16="http://schemas.microsoft.com/office/drawing/2014/main" id="{231E3799-20E0-C985-5C3D-DDE9A1079738}"/>
                </a:ext>
              </a:extLst>
            </p:cNvPr>
            <p:cNvSpPr>
              <a:spLocks noChangeAspect="1" noChangeArrowheads="1"/>
            </p:cNvSpPr>
            <p:nvPr/>
          </p:nvSpPr>
          <p:spPr bwMode="auto">
            <a:xfrm>
              <a:off x="6167438" y="3809388"/>
              <a:ext cx="536575" cy="136509"/>
            </a:xfrm>
            <a:prstGeom prst="rect">
              <a:avLst/>
            </a:prstGeom>
            <a:noFill/>
            <a:ln w="9525">
              <a:noFill/>
              <a:miter lim="800000"/>
              <a:headEnd/>
              <a:tailEnd/>
            </a:ln>
            <a:effectLst/>
          </p:spPr>
          <p:txBody>
            <a:bodyPr wrap="none" anchor="ctr"/>
            <a:lstStyle/>
            <a:p>
              <a:pPr algn="ctr">
                <a:defRPr/>
              </a:pPr>
              <a:r>
                <a:rPr lang="en-US" sz="1000" b="1">
                  <a:effectLst>
                    <a:outerShdw blurRad="38100" dist="38100" dir="2700000" algn="tl">
                      <a:srgbClr val="C0C0C0"/>
                    </a:outerShdw>
                  </a:effectLst>
                  <a:latin typeface="Arial" charset="0"/>
                </a:rPr>
                <a:t>ONLY</a:t>
              </a:r>
            </a:p>
          </p:txBody>
        </p:sp>
        <p:sp>
          <p:nvSpPr>
            <p:cNvPr id="27725" name="Line 136">
              <a:extLst>
                <a:ext uri="{FF2B5EF4-FFF2-40B4-BE49-F238E27FC236}">
                  <a16:creationId xmlns:a16="http://schemas.microsoft.com/office/drawing/2014/main" id="{06CC09BE-8151-39CD-9EDF-13A47FFE6048}"/>
                </a:ext>
              </a:extLst>
            </p:cNvPr>
            <p:cNvSpPr>
              <a:spLocks noChangeAspect="1" noChangeShapeType="1"/>
            </p:cNvSpPr>
            <p:nvPr/>
          </p:nvSpPr>
          <p:spPr bwMode="auto">
            <a:xfrm flipH="1">
              <a:off x="5568950" y="5186363"/>
              <a:ext cx="477838" cy="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689" name="Rectangle 137">
              <a:extLst>
                <a:ext uri="{FF2B5EF4-FFF2-40B4-BE49-F238E27FC236}">
                  <a16:creationId xmlns:a16="http://schemas.microsoft.com/office/drawing/2014/main" id="{4B7D4261-6363-7250-F2FD-890E0CD0AFBD}"/>
                </a:ext>
              </a:extLst>
            </p:cNvPr>
            <p:cNvSpPr>
              <a:spLocks noChangeAspect="1" noChangeArrowheads="1"/>
            </p:cNvSpPr>
            <p:nvPr/>
          </p:nvSpPr>
          <p:spPr bwMode="auto">
            <a:xfrm>
              <a:off x="6019800" y="5117331"/>
              <a:ext cx="538163" cy="138096"/>
            </a:xfrm>
            <a:prstGeom prst="rect">
              <a:avLst/>
            </a:prstGeom>
            <a:noFill/>
            <a:ln w="9525">
              <a:noFill/>
              <a:miter lim="800000"/>
              <a:headEnd/>
              <a:tailEnd/>
            </a:ln>
            <a:effectLst/>
          </p:spPr>
          <p:txBody>
            <a:bodyPr wrap="none" anchor="ctr"/>
            <a:lstStyle/>
            <a:p>
              <a:pPr algn="ctr">
                <a:defRPr/>
              </a:pPr>
              <a:r>
                <a:rPr lang="en-US" sz="1000" b="1">
                  <a:effectLst>
                    <a:outerShdw blurRad="38100" dist="38100" dir="2700000" algn="tl">
                      <a:srgbClr val="C0C0C0"/>
                    </a:outerShdw>
                  </a:effectLst>
                  <a:latin typeface="Arial" charset="0"/>
                </a:rPr>
                <a:t>ONLY</a:t>
              </a:r>
            </a:p>
          </p:txBody>
        </p:sp>
        <p:sp>
          <p:nvSpPr>
            <p:cNvPr id="23690" name="Rectangle 138">
              <a:extLst>
                <a:ext uri="{FF2B5EF4-FFF2-40B4-BE49-F238E27FC236}">
                  <a16:creationId xmlns:a16="http://schemas.microsoft.com/office/drawing/2014/main" id="{0D5220E5-A93D-2491-8320-BE0D4B7E0E04}"/>
                </a:ext>
              </a:extLst>
            </p:cNvPr>
            <p:cNvSpPr>
              <a:spLocks noChangeAspect="1" noChangeArrowheads="1"/>
            </p:cNvSpPr>
            <p:nvPr/>
          </p:nvSpPr>
          <p:spPr bwMode="auto">
            <a:xfrm>
              <a:off x="6499226" y="5047489"/>
              <a:ext cx="815975" cy="133334"/>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Sesame St.</a:t>
              </a:r>
            </a:p>
          </p:txBody>
        </p:sp>
        <p:sp>
          <p:nvSpPr>
            <p:cNvPr id="23691" name="Rectangle 139">
              <a:extLst>
                <a:ext uri="{FF2B5EF4-FFF2-40B4-BE49-F238E27FC236}">
                  <a16:creationId xmlns:a16="http://schemas.microsoft.com/office/drawing/2014/main" id="{D2AB8A2E-1F1E-2BA7-ED7A-7C7D7A6DE579}"/>
                </a:ext>
              </a:extLst>
            </p:cNvPr>
            <p:cNvSpPr>
              <a:spLocks noChangeAspect="1" noChangeArrowheads="1"/>
            </p:cNvSpPr>
            <p:nvPr/>
          </p:nvSpPr>
          <p:spPr bwMode="auto">
            <a:xfrm>
              <a:off x="7747001" y="2536366"/>
              <a:ext cx="1016000" cy="206350"/>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Americana Blvd.</a:t>
              </a:r>
            </a:p>
          </p:txBody>
        </p:sp>
        <p:sp>
          <p:nvSpPr>
            <p:cNvPr id="27729" name="Line 141">
              <a:extLst>
                <a:ext uri="{FF2B5EF4-FFF2-40B4-BE49-F238E27FC236}">
                  <a16:creationId xmlns:a16="http://schemas.microsoft.com/office/drawing/2014/main" id="{C5E86674-E8CF-9012-2425-EF3D5E6849ED}"/>
                </a:ext>
              </a:extLst>
            </p:cNvPr>
            <p:cNvSpPr>
              <a:spLocks noChangeAspect="1" noChangeShapeType="1"/>
            </p:cNvSpPr>
            <p:nvPr/>
          </p:nvSpPr>
          <p:spPr bwMode="auto">
            <a:xfrm>
              <a:off x="4911725" y="4497388"/>
              <a:ext cx="358775"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30" name="Line 142">
              <a:extLst>
                <a:ext uri="{FF2B5EF4-FFF2-40B4-BE49-F238E27FC236}">
                  <a16:creationId xmlns:a16="http://schemas.microsoft.com/office/drawing/2014/main" id="{8C265BA7-3E39-5CAD-8778-87910B3C2461}"/>
                </a:ext>
              </a:extLst>
            </p:cNvPr>
            <p:cNvSpPr>
              <a:spLocks noChangeAspect="1" noChangeShapeType="1"/>
            </p:cNvSpPr>
            <p:nvPr/>
          </p:nvSpPr>
          <p:spPr bwMode="auto">
            <a:xfrm>
              <a:off x="4494213" y="4979988"/>
              <a:ext cx="0" cy="34448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31" name="Rectangle 143">
              <a:extLst>
                <a:ext uri="{FF2B5EF4-FFF2-40B4-BE49-F238E27FC236}">
                  <a16:creationId xmlns:a16="http://schemas.microsoft.com/office/drawing/2014/main" id="{54F9539B-00DB-74DF-196F-E33D2726DCFE}"/>
                </a:ext>
              </a:extLst>
            </p:cNvPr>
            <p:cNvSpPr>
              <a:spLocks noChangeAspect="1" noChangeArrowheads="1"/>
            </p:cNvSpPr>
            <p:nvPr/>
          </p:nvSpPr>
          <p:spPr bwMode="auto">
            <a:xfrm rot="5400000">
              <a:off x="8297863" y="1795463"/>
              <a:ext cx="757238" cy="2397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32" name="Line 144">
              <a:extLst>
                <a:ext uri="{FF2B5EF4-FFF2-40B4-BE49-F238E27FC236}">
                  <a16:creationId xmlns:a16="http://schemas.microsoft.com/office/drawing/2014/main" id="{271B4B38-FA29-93A4-D3F1-18C1652D6E3B}"/>
                </a:ext>
              </a:extLst>
            </p:cNvPr>
            <p:cNvSpPr>
              <a:spLocks noChangeAspect="1" noChangeShapeType="1"/>
            </p:cNvSpPr>
            <p:nvPr/>
          </p:nvSpPr>
          <p:spPr bwMode="auto">
            <a:xfrm>
              <a:off x="8675688" y="1536700"/>
              <a:ext cx="0" cy="75723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7733" name="Line 145">
              <a:extLst>
                <a:ext uri="{FF2B5EF4-FFF2-40B4-BE49-F238E27FC236}">
                  <a16:creationId xmlns:a16="http://schemas.microsoft.com/office/drawing/2014/main" id="{07F366FC-FE90-42D5-5B29-177C6A99E93C}"/>
                </a:ext>
              </a:extLst>
            </p:cNvPr>
            <p:cNvSpPr>
              <a:spLocks noChangeAspect="1" noChangeShapeType="1"/>
            </p:cNvSpPr>
            <p:nvPr/>
          </p:nvSpPr>
          <p:spPr bwMode="auto">
            <a:xfrm>
              <a:off x="5748338" y="408463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34" name="Line 146">
              <a:extLst>
                <a:ext uri="{FF2B5EF4-FFF2-40B4-BE49-F238E27FC236}">
                  <a16:creationId xmlns:a16="http://schemas.microsoft.com/office/drawing/2014/main" id="{C9E8C4ED-594C-FA93-C620-4AD6A44B7939}"/>
                </a:ext>
              </a:extLst>
            </p:cNvPr>
            <p:cNvSpPr>
              <a:spLocks noChangeAspect="1" noChangeShapeType="1"/>
            </p:cNvSpPr>
            <p:nvPr/>
          </p:nvSpPr>
          <p:spPr bwMode="auto">
            <a:xfrm>
              <a:off x="6704013" y="408463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35" name="Line 147">
              <a:extLst>
                <a:ext uri="{FF2B5EF4-FFF2-40B4-BE49-F238E27FC236}">
                  <a16:creationId xmlns:a16="http://schemas.microsoft.com/office/drawing/2014/main" id="{3716CFA8-6781-8321-CD73-FC448F24F7CC}"/>
                </a:ext>
              </a:extLst>
            </p:cNvPr>
            <p:cNvSpPr>
              <a:spLocks noChangeAspect="1" noChangeShapeType="1"/>
            </p:cNvSpPr>
            <p:nvPr/>
          </p:nvSpPr>
          <p:spPr bwMode="auto">
            <a:xfrm flipH="1">
              <a:off x="5748338" y="497998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36" name="Line 148">
              <a:extLst>
                <a:ext uri="{FF2B5EF4-FFF2-40B4-BE49-F238E27FC236}">
                  <a16:creationId xmlns:a16="http://schemas.microsoft.com/office/drawing/2014/main" id="{FE73721E-D75A-6EA3-1D38-7E31C39D9642}"/>
                </a:ext>
              </a:extLst>
            </p:cNvPr>
            <p:cNvSpPr>
              <a:spLocks noChangeAspect="1" noChangeShapeType="1"/>
            </p:cNvSpPr>
            <p:nvPr/>
          </p:nvSpPr>
          <p:spPr bwMode="auto">
            <a:xfrm flipH="1">
              <a:off x="6704013" y="497998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37" name="AutoShape 149">
              <a:extLst>
                <a:ext uri="{FF2B5EF4-FFF2-40B4-BE49-F238E27FC236}">
                  <a16:creationId xmlns:a16="http://schemas.microsoft.com/office/drawing/2014/main" id="{D9CCC3AA-CC44-AAFF-CE34-9F0DC1404A13}"/>
                </a:ext>
              </a:extLst>
            </p:cNvPr>
            <p:cNvSpPr>
              <a:spLocks noChangeAspect="1" noChangeArrowheads="1"/>
            </p:cNvSpPr>
            <p:nvPr/>
          </p:nvSpPr>
          <p:spPr bwMode="auto">
            <a:xfrm rot="-663508">
              <a:off x="4135438" y="3878263"/>
              <a:ext cx="717550" cy="8953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2255 h 21600"/>
              </a:gdLst>
              <a:ahLst/>
              <a:cxnLst>
                <a:cxn ang="T8">
                  <a:pos x="T0" y="T1"/>
                </a:cxn>
                <a:cxn ang="T9">
                  <a:pos x="T2" y="T3"/>
                </a:cxn>
                <a:cxn ang="T10">
                  <a:pos x="T4" y="T5"/>
                </a:cxn>
                <a:cxn ang="T11">
                  <a:pos x="T6" y="T7"/>
                </a:cxn>
              </a:cxnLst>
              <a:rect l="T12" t="T13" r="T14" b="T15"/>
              <a:pathLst>
                <a:path w="21600" h="21600">
                  <a:moveTo>
                    <a:pt x="9345" y="11396"/>
                  </a:moveTo>
                  <a:cubicBezTo>
                    <a:pt x="9267" y="11207"/>
                    <a:pt x="9228" y="11004"/>
                    <a:pt x="9228" y="10800"/>
                  </a:cubicBezTo>
                  <a:cubicBezTo>
                    <a:pt x="9228" y="9931"/>
                    <a:pt x="9931" y="9228"/>
                    <a:pt x="10800" y="9228"/>
                  </a:cubicBezTo>
                  <a:cubicBezTo>
                    <a:pt x="11668" y="9228"/>
                    <a:pt x="12372" y="9931"/>
                    <a:pt x="12372" y="10800"/>
                  </a:cubicBezTo>
                  <a:cubicBezTo>
                    <a:pt x="12372" y="11004"/>
                    <a:pt x="12332" y="11207"/>
                    <a:pt x="12254" y="11396"/>
                  </a:cubicBezTo>
                  <a:lnTo>
                    <a:pt x="20791" y="14899"/>
                  </a:lnTo>
                  <a:cubicBezTo>
                    <a:pt x="21325" y="13598"/>
                    <a:pt x="21600" y="12206"/>
                    <a:pt x="21600" y="10800"/>
                  </a:cubicBezTo>
                  <a:cubicBezTo>
                    <a:pt x="21600" y="4835"/>
                    <a:pt x="16764" y="0"/>
                    <a:pt x="10800" y="0"/>
                  </a:cubicBezTo>
                  <a:cubicBezTo>
                    <a:pt x="4835" y="0"/>
                    <a:pt x="0" y="4835"/>
                    <a:pt x="0" y="10800"/>
                  </a:cubicBezTo>
                  <a:cubicBezTo>
                    <a:pt x="-1" y="12206"/>
                    <a:pt x="274" y="13598"/>
                    <a:pt x="808" y="14899"/>
                  </a:cubicBezTo>
                  <a:lnTo>
                    <a:pt x="9345" y="11396"/>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738" name="Rectangle 150">
              <a:extLst>
                <a:ext uri="{FF2B5EF4-FFF2-40B4-BE49-F238E27FC236}">
                  <a16:creationId xmlns:a16="http://schemas.microsoft.com/office/drawing/2014/main" id="{4163A4C7-1D28-04FA-5E31-9E6E67D0B230}"/>
                </a:ext>
              </a:extLst>
            </p:cNvPr>
            <p:cNvSpPr>
              <a:spLocks noChangeAspect="1" noChangeArrowheads="1"/>
            </p:cNvSpPr>
            <p:nvPr/>
          </p:nvSpPr>
          <p:spPr bwMode="auto">
            <a:xfrm>
              <a:off x="4433888" y="4016375"/>
              <a:ext cx="60325" cy="68263"/>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39" name="Rectangle 151">
              <a:extLst>
                <a:ext uri="{FF2B5EF4-FFF2-40B4-BE49-F238E27FC236}">
                  <a16:creationId xmlns:a16="http://schemas.microsoft.com/office/drawing/2014/main" id="{97D46532-37A8-195D-9157-CB2C58133A24}"/>
                </a:ext>
              </a:extLst>
            </p:cNvPr>
            <p:cNvSpPr>
              <a:spLocks noChangeAspect="1" noChangeArrowheads="1"/>
            </p:cNvSpPr>
            <p:nvPr/>
          </p:nvSpPr>
          <p:spPr bwMode="auto">
            <a:xfrm>
              <a:off x="4613275" y="4084638"/>
              <a:ext cx="60325" cy="69850"/>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40" name="Rectangle 152">
              <a:extLst>
                <a:ext uri="{FF2B5EF4-FFF2-40B4-BE49-F238E27FC236}">
                  <a16:creationId xmlns:a16="http://schemas.microsoft.com/office/drawing/2014/main" id="{114029A5-AD5B-4048-4F2F-4487E4BC2235}"/>
                </a:ext>
              </a:extLst>
            </p:cNvPr>
            <p:cNvSpPr>
              <a:spLocks noChangeAspect="1" noChangeArrowheads="1"/>
            </p:cNvSpPr>
            <p:nvPr/>
          </p:nvSpPr>
          <p:spPr bwMode="auto">
            <a:xfrm>
              <a:off x="4314825" y="4084638"/>
              <a:ext cx="60325" cy="69850"/>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41" name="Rectangle 153">
              <a:extLst>
                <a:ext uri="{FF2B5EF4-FFF2-40B4-BE49-F238E27FC236}">
                  <a16:creationId xmlns:a16="http://schemas.microsoft.com/office/drawing/2014/main" id="{3CEF9DD2-B6AB-86D3-AF0A-CA3DBCAB734B}"/>
                </a:ext>
              </a:extLst>
            </p:cNvPr>
            <p:cNvSpPr>
              <a:spLocks noChangeAspect="1" noChangeArrowheads="1"/>
            </p:cNvSpPr>
            <p:nvPr/>
          </p:nvSpPr>
          <p:spPr bwMode="auto">
            <a:xfrm>
              <a:off x="4195763" y="4222750"/>
              <a:ext cx="58738" cy="68263"/>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7742" name="AutoShape 154">
              <a:extLst>
                <a:ext uri="{FF2B5EF4-FFF2-40B4-BE49-F238E27FC236}">
                  <a16:creationId xmlns:a16="http://schemas.microsoft.com/office/drawing/2014/main" id="{6FC01747-39B6-3975-ABC8-AB48A01B3348}"/>
                </a:ext>
              </a:extLst>
            </p:cNvPr>
            <p:cNvSpPr>
              <a:spLocks noChangeAspect="1" noChangeArrowheads="1"/>
            </p:cNvSpPr>
            <p:nvPr/>
          </p:nvSpPr>
          <p:spPr bwMode="auto">
            <a:xfrm>
              <a:off x="4254500" y="4222750"/>
              <a:ext cx="717550" cy="7572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69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7743" name="Oval 155">
              <a:extLst>
                <a:ext uri="{FF2B5EF4-FFF2-40B4-BE49-F238E27FC236}">
                  <a16:creationId xmlns:a16="http://schemas.microsoft.com/office/drawing/2014/main" id="{E5CBBF73-0AF5-F545-D423-727F09251762}"/>
                </a:ext>
              </a:extLst>
            </p:cNvPr>
            <p:cNvSpPr>
              <a:spLocks noChangeAspect="1" noChangeArrowheads="1"/>
            </p:cNvSpPr>
            <p:nvPr/>
          </p:nvSpPr>
          <p:spPr bwMode="auto">
            <a:xfrm>
              <a:off x="4314825" y="4291013"/>
              <a:ext cx="596900" cy="620713"/>
            </a:xfrm>
            <a:prstGeom prst="ellipse">
              <a:avLst/>
            </a:pr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3708" name="Rectangle 156">
              <a:extLst>
                <a:ext uri="{FF2B5EF4-FFF2-40B4-BE49-F238E27FC236}">
                  <a16:creationId xmlns:a16="http://schemas.microsoft.com/office/drawing/2014/main" id="{9DE1656C-345A-50F5-EBEE-4F898BE46254}"/>
                </a:ext>
              </a:extLst>
            </p:cNvPr>
            <p:cNvSpPr>
              <a:spLocks noChangeAspect="1" noChangeArrowheads="1"/>
            </p:cNvSpPr>
            <p:nvPr/>
          </p:nvSpPr>
          <p:spPr bwMode="auto">
            <a:xfrm>
              <a:off x="4314825" y="3739547"/>
              <a:ext cx="896938" cy="206350"/>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Tennis Courts</a:t>
              </a:r>
            </a:p>
          </p:txBody>
        </p:sp>
        <p:pic>
          <p:nvPicPr>
            <p:cNvPr id="27745" name="Picture 364" descr="j0329243[1]">
              <a:extLst>
                <a:ext uri="{FF2B5EF4-FFF2-40B4-BE49-F238E27FC236}">
                  <a16:creationId xmlns:a16="http://schemas.microsoft.com/office/drawing/2014/main" id="{577C8818-D794-2EE2-ABA7-AF58F9C2E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3562" y="206196"/>
              <a:ext cx="115093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46" name="Line 134">
              <a:extLst>
                <a:ext uri="{FF2B5EF4-FFF2-40B4-BE49-F238E27FC236}">
                  <a16:creationId xmlns:a16="http://schemas.microsoft.com/office/drawing/2014/main" id="{544BC634-5E9A-9D4C-C70D-E2CD2BA3BF29}"/>
                </a:ext>
              </a:extLst>
            </p:cNvPr>
            <p:cNvSpPr>
              <a:spLocks noChangeAspect="1" noChangeShapeType="1"/>
            </p:cNvSpPr>
            <p:nvPr/>
          </p:nvSpPr>
          <p:spPr bwMode="auto">
            <a:xfrm flipH="1" flipV="1">
              <a:off x="8610600" y="2438400"/>
              <a:ext cx="152400" cy="228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747" name="Line 134">
              <a:extLst>
                <a:ext uri="{FF2B5EF4-FFF2-40B4-BE49-F238E27FC236}">
                  <a16:creationId xmlns:a16="http://schemas.microsoft.com/office/drawing/2014/main" id="{724A49E1-0A38-A8BC-0A10-4BF2AC69DB77}"/>
                </a:ext>
              </a:extLst>
            </p:cNvPr>
            <p:cNvSpPr>
              <a:spLocks noChangeAspect="1" noChangeShapeType="1"/>
            </p:cNvSpPr>
            <p:nvPr/>
          </p:nvSpPr>
          <p:spPr bwMode="auto">
            <a:xfrm>
              <a:off x="5181600" y="1828800"/>
              <a:ext cx="152400" cy="228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6630" name="Text Box 360">
            <a:extLst>
              <a:ext uri="{FF2B5EF4-FFF2-40B4-BE49-F238E27FC236}">
                <a16:creationId xmlns:a16="http://schemas.microsoft.com/office/drawing/2014/main" id="{5BAE83ED-DD5C-3908-2C00-0F581A46E404}"/>
              </a:ext>
            </a:extLst>
          </p:cNvPr>
          <p:cNvSpPr txBox="1">
            <a:spLocks noChangeArrowheads="1"/>
          </p:cNvSpPr>
          <p:nvPr/>
        </p:nvSpPr>
        <p:spPr bwMode="auto">
          <a:xfrm>
            <a:off x="195263" y="225425"/>
            <a:ext cx="5194300" cy="585788"/>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15. </a:t>
            </a:r>
            <a:r>
              <a:rPr lang="en-US" sz="1600" b="1" dirty="0"/>
              <a:t>Carlos needs to get from 5</a:t>
            </a:r>
            <a:r>
              <a:rPr lang="en-US" sz="1600" b="1" baseline="30000" dirty="0"/>
              <a:t>th</a:t>
            </a:r>
            <a:r>
              <a:rPr lang="en-US" sz="1600" b="1" dirty="0"/>
              <a:t> Street to the tennis courts. What is the best route for him to take?</a:t>
            </a:r>
          </a:p>
        </p:txBody>
      </p:sp>
      <p:sp>
        <p:nvSpPr>
          <p:cNvPr id="12290" name="AutoShape 162">
            <a:hlinkClick r:id="" action="ppaction://noaction" highlightClick="1">
              <a:snd r:embed="rId4" name="Incorrect Answer.wav"/>
            </a:hlinkClick>
            <a:extLst>
              <a:ext uri="{FF2B5EF4-FFF2-40B4-BE49-F238E27FC236}">
                <a16:creationId xmlns:a16="http://schemas.microsoft.com/office/drawing/2014/main" id="{1D808AD0-2887-BDBA-F50E-EC8C99E07DB7}"/>
              </a:ext>
            </a:extLst>
          </p:cNvPr>
          <p:cNvSpPr>
            <a:spLocks noChangeArrowheads="1"/>
          </p:cNvSpPr>
          <p:nvPr/>
        </p:nvSpPr>
        <p:spPr bwMode="auto">
          <a:xfrm>
            <a:off x="228600" y="1041400"/>
            <a:ext cx="3200400" cy="9906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normAutofit/>
          </a:bodyPr>
          <a:lstStyle/>
          <a:p>
            <a:pPr>
              <a:defRPr/>
            </a:pPr>
            <a:r>
              <a:rPr lang="en-US" sz="1400" dirty="0">
                <a:latin typeface="Arial" pitchFamily="34" charset="0"/>
                <a:cs typeface="Arial" pitchFamily="34" charset="0"/>
              </a:rPr>
              <a:t>A. He should take 5th St. south, and </a:t>
            </a:r>
          </a:p>
          <a:p>
            <a:pPr>
              <a:defRPr/>
            </a:pPr>
            <a:r>
              <a:rPr lang="en-US" sz="1400" dirty="0">
                <a:latin typeface="Arial" pitchFamily="34" charset="0"/>
                <a:cs typeface="Arial" pitchFamily="34" charset="0"/>
              </a:rPr>
              <a:t>Americana Blvd. west for three  blocks, then go north on 2nd St. until he sees the tennis courts.  </a:t>
            </a:r>
          </a:p>
        </p:txBody>
      </p:sp>
      <p:sp>
        <p:nvSpPr>
          <p:cNvPr id="12293" name="AutoShape 361">
            <a:hlinkClick r:id="" action="ppaction://noaction" highlightClick="1">
              <a:snd r:embed="rId4" name="Incorrect Answer.wav"/>
            </a:hlinkClick>
            <a:extLst>
              <a:ext uri="{FF2B5EF4-FFF2-40B4-BE49-F238E27FC236}">
                <a16:creationId xmlns:a16="http://schemas.microsoft.com/office/drawing/2014/main" id="{F367D2DC-D575-BEF5-4ED5-4D3691F9667A}"/>
              </a:ext>
            </a:extLst>
          </p:cNvPr>
          <p:cNvSpPr>
            <a:spLocks noChangeArrowheads="1"/>
          </p:cNvSpPr>
          <p:nvPr/>
        </p:nvSpPr>
        <p:spPr bwMode="auto">
          <a:xfrm>
            <a:off x="228600" y="2144713"/>
            <a:ext cx="3200400" cy="9906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normAutofit/>
          </a:bodyPr>
          <a:lstStyle/>
          <a:p>
            <a:pPr marL="342900" indent="-342900">
              <a:defRPr/>
            </a:pPr>
            <a:r>
              <a:rPr lang="en-US" sz="1400" dirty="0">
                <a:latin typeface="Arial" pitchFamily="34" charset="0"/>
                <a:cs typeface="Arial" pitchFamily="34" charset="0"/>
              </a:rPr>
              <a:t>B. He should take 5th St. south, and </a:t>
            </a:r>
          </a:p>
          <a:p>
            <a:pPr marL="342900" indent="-342900">
              <a:defRPr/>
            </a:pPr>
            <a:r>
              <a:rPr lang="en-US" sz="1400" dirty="0">
                <a:latin typeface="Arial" pitchFamily="34" charset="0"/>
                <a:cs typeface="Arial" pitchFamily="34" charset="0"/>
              </a:rPr>
              <a:t>Americana Blvd. west for one block, </a:t>
            </a:r>
          </a:p>
          <a:p>
            <a:pPr marL="342900" indent="-342900">
              <a:defRPr/>
            </a:pPr>
            <a:r>
              <a:rPr lang="en-US" sz="1400" dirty="0">
                <a:latin typeface="Arial" pitchFamily="34" charset="0"/>
                <a:cs typeface="Arial" pitchFamily="34" charset="0"/>
              </a:rPr>
              <a:t>then go south on 4th St. until he sees </a:t>
            </a:r>
          </a:p>
          <a:p>
            <a:pPr marL="342900" indent="-342900">
              <a:defRPr/>
            </a:pPr>
            <a:r>
              <a:rPr lang="en-US" sz="1400" dirty="0">
                <a:latin typeface="Arial" pitchFamily="34" charset="0"/>
                <a:cs typeface="Arial" pitchFamily="34" charset="0"/>
              </a:rPr>
              <a:t>the tennis courts</a:t>
            </a:r>
            <a:r>
              <a:rPr lang="en-US" sz="1400" b="1" dirty="0">
                <a:latin typeface="Arial" pitchFamily="34" charset="0"/>
                <a:cs typeface="Arial" pitchFamily="34" charset="0"/>
              </a:rPr>
              <a:t>.  </a:t>
            </a:r>
          </a:p>
        </p:txBody>
      </p:sp>
      <p:sp>
        <p:nvSpPr>
          <p:cNvPr id="12294" name="AutoShape 362">
            <a:hlinkClick r:id="" action="ppaction://hlinkshowjump?jump=nextslide" highlightClick="1">
              <a:snd r:embed="rId5" name="Correct Answer.wav"/>
            </a:hlinkClick>
            <a:extLst>
              <a:ext uri="{FF2B5EF4-FFF2-40B4-BE49-F238E27FC236}">
                <a16:creationId xmlns:a16="http://schemas.microsoft.com/office/drawing/2014/main" id="{D0684A9E-1FF9-0E11-5149-0BF5CD348E6E}"/>
              </a:ext>
            </a:extLst>
          </p:cNvPr>
          <p:cNvSpPr>
            <a:spLocks noChangeArrowheads="1"/>
          </p:cNvSpPr>
          <p:nvPr/>
        </p:nvSpPr>
        <p:spPr bwMode="auto">
          <a:xfrm>
            <a:off x="195263" y="3224213"/>
            <a:ext cx="3200400" cy="1295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normAutofit/>
          </a:bodyPr>
          <a:lstStyle/>
          <a:p>
            <a:pPr marL="342900" indent="-342900">
              <a:defRPr/>
            </a:pPr>
            <a:r>
              <a:rPr lang="en-US" sz="1400" dirty="0">
                <a:latin typeface="Arial" pitchFamily="34" charset="0"/>
                <a:cs typeface="Arial" pitchFamily="34" charset="0"/>
              </a:rPr>
              <a:t>C. He should take 5th St. to </a:t>
            </a:r>
          </a:p>
          <a:p>
            <a:pPr marL="342900" indent="-342900">
              <a:defRPr/>
            </a:pPr>
            <a:r>
              <a:rPr lang="en-US" sz="1400" dirty="0">
                <a:latin typeface="Arial" pitchFamily="34" charset="0"/>
                <a:cs typeface="Arial" pitchFamily="34" charset="0"/>
              </a:rPr>
              <a:t>Americana Blvd., then go south on 4th </a:t>
            </a:r>
          </a:p>
          <a:p>
            <a:pPr marL="342900" indent="-342900">
              <a:defRPr/>
            </a:pPr>
            <a:r>
              <a:rPr lang="en-US" sz="1400" dirty="0">
                <a:latin typeface="Arial" pitchFamily="34" charset="0"/>
                <a:cs typeface="Arial" pitchFamily="34" charset="0"/>
              </a:rPr>
              <a:t>St. to Sesame St. He should continue </a:t>
            </a:r>
          </a:p>
          <a:p>
            <a:pPr marL="342900" indent="-342900">
              <a:defRPr/>
            </a:pPr>
            <a:r>
              <a:rPr lang="en-US" sz="1400" dirty="0">
                <a:latin typeface="Arial" pitchFamily="34" charset="0"/>
                <a:cs typeface="Arial" pitchFamily="34" charset="0"/>
              </a:rPr>
              <a:t>on Sesame St. until he sees the </a:t>
            </a:r>
          </a:p>
          <a:p>
            <a:pPr marL="342900" indent="-342900">
              <a:defRPr/>
            </a:pPr>
            <a:r>
              <a:rPr lang="en-US" sz="1400" dirty="0">
                <a:latin typeface="Arial" pitchFamily="34" charset="0"/>
                <a:cs typeface="Arial" pitchFamily="34" charset="0"/>
              </a:rPr>
              <a:t>tennis courts. </a:t>
            </a:r>
          </a:p>
        </p:txBody>
      </p:sp>
      <p:sp>
        <p:nvSpPr>
          <p:cNvPr id="12295" name="AutoShape 363">
            <a:hlinkClick r:id="" action="ppaction://noaction" highlightClick="1">
              <a:snd r:embed="rId4" name="Incorrect Answer.wav"/>
            </a:hlinkClick>
            <a:extLst>
              <a:ext uri="{FF2B5EF4-FFF2-40B4-BE49-F238E27FC236}">
                <a16:creationId xmlns:a16="http://schemas.microsoft.com/office/drawing/2014/main" id="{CA71E0B3-26BC-3FB4-782F-756A60A6BAB7}"/>
              </a:ext>
            </a:extLst>
          </p:cNvPr>
          <p:cNvSpPr>
            <a:spLocks noChangeArrowheads="1"/>
          </p:cNvSpPr>
          <p:nvPr/>
        </p:nvSpPr>
        <p:spPr bwMode="auto">
          <a:xfrm>
            <a:off x="195263" y="4622800"/>
            <a:ext cx="3200400" cy="9906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normAutofit fontScale="92500"/>
          </a:bodyPr>
          <a:lstStyle/>
          <a:p>
            <a:pPr marL="342900" indent="-342900">
              <a:defRPr/>
            </a:pPr>
            <a:r>
              <a:rPr lang="en-US" sz="1400" dirty="0">
                <a:latin typeface="Arial" pitchFamily="34" charset="0"/>
                <a:cs typeface="Arial" pitchFamily="34" charset="0"/>
              </a:rPr>
              <a:t>D. He should take 5th St. to Americana </a:t>
            </a:r>
          </a:p>
          <a:p>
            <a:pPr marL="342900" indent="-342900">
              <a:defRPr/>
            </a:pPr>
            <a:r>
              <a:rPr lang="en-US" sz="1400" dirty="0">
                <a:latin typeface="Arial" pitchFamily="34" charset="0"/>
                <a:cs typeface="Arial" pitchFamily="34" charset="0"/>
              </a:rPr>
              <a:t>Blvd. then go south on 4th St. to Elm St. </a:t>
            </a:r>
          </a:p>
          <a:p>
            <a:pPr marL="342900" indent="-342900">
              <a:defRPr/>
            </a:pPr>
            <a:r>
              <a:rPr lang="en-US" sz="1400" dirty="0">
                <a:latin typeface="Arial" pitchFamily="34" charset="0"/>
                <a:cs typeface="Arial" pitchFamily="34" charset="0"/>
              </a:rPr>
              <a:t>He should go left on Elm St. until he </a:t>
            </a:r>
          </a:p>
          <a:p>
            <a:pPr marL="342900" indent="-342900">
              <a:defRPr/>
            </a:pPr>
            <a:r>
              <a:rPr lang="en-US" sz="1400" dirty="0">
                <a:latin typeface="Arial" pitchFamily="34" charset="0"/>
                <a:cs typeface="Arial" pitchFamily="34" charset="0"/>
              </a:rPr>
              <a:t>sees the tennis courts.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66">
            <a:extLst>
              <a:ext uri="{FF2B5EF4-FFF2-40B4-BE49-F238E27FC236}">
                <a16:creationId xmlns:a16="http://schemas.microsoft.com/office/drawing/2014/main" id="{B797513C-D2EE-07E0-C663-4B62ED0023FD}"/>
              </a:ext>
              <a:ext uri="{C183D7F6-B498-43B3-948B-1728B52AA6E4}">
                <adec:decorative xmlns:adec="http://schemas.microsoft.com/office/drawing/2017/decorative" val="1"/>
              </a:ext>
            </a:extLst>
          </p:cNvPr>
          <p:cNvSpPr>
            <a:spLocks noChangeArrowheads="1"/>
          </p:cNvSpPr>
          <p:nvPr/>
        </p:nvSpPr>
        <p:spPr bwMode="auto">
          <a:xfrm>
            <a:off x="304800" y="990600"/>
            <a:ext cx="3276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600"/>
          </a:p>
        </p:txBody>
      </p:sp>
      <p:sp>
        <p:nvSpPr>
          <p:cNvPr id="28676" name="TextBox 115">
            <a:extLst>
              <a:ext uri="{FF2B5EF4-FFF2-40B4-BE49-F238E27FC236}">
                <a16:creationId xmlns:a16="http://schemas.microsoft.com/office/drawing/2014/main" id="{9A801933-3BC4-22E5-1D29-0A6FB00D278D}"/>
              </a:ext>
            </a:extLst>
          </p:cNvPr>
          <p:cNvSpPr txBox="1">
            <a:spLocks noGrp="1" noChangeArrowheads="1"/>
          </p:cNvSpPr>
          <p:nvPr>
            <p:ph type="title" idx="4294967295"/>
          </p:nvPr>
        </p:nvSpPr>
        <p:spPr bwMode="auto">
          <a:xfrm>
            <a:off x="304800" y="33528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#16</a:t>
            </a:r>
          </a:p>
        </p:txBody>
      </p:sp>
      <p:sp>
        <p:nvSpPr>
          <p:cNvPr id="27652" name="AutoShape 362">
            <a:hlinkClick r:id="" action="ppaction://noaction" highlightClick="1"/>
            <a:extLst>
              <a:ext uri="{FF2B5EF4-FFF2-40B4-BE49-F238E27FC236}">
                <a16:creationId xmlns:a16="http://schemas.microsoft.com/office/drawing/2014/main" id="{BF4DAA26-4FE7-BD33-4B88-BDC14ACEC0CA}"/>
              </a:ext>
            </a:extLst>
          </p:cNvPr>
          <p:cNvSpPr>
            <a:spLocks noChangeArrowheads="1"/>
          </p:cNvSpPr>
          <p:nvPr/>
        </p:nvSpPr>
        <p:spPr bwMode="auto">
          <a:xfrm>
            <a:off x="152400" y="4267200"/>
            <a:ext cx="3429000" cy="1295400"/>
          </a:xfrm>
          <a:prstGeom prst="actionButtonBlank">
            <a:avLst/>
          </a:prstGeom>
          <a:ln/>
        </p:spPr>
        <p:style>
          <a:lnRef idx="3">
            <a:schemeClr val="lt1"/>
          </a:lnRef>
          <a:fillRef idx="1">
            <a:schemeClr val="accent1"/>
          </a:fillRef>
          <a:effectRef idx="1">
            <a:schemeClr val="accent1"/>
          </a:effectRef>
          <a:fontRef idx="minor">
            <a:schemeClr val="lt1"/>
          </a:fontRef>
        </p:style>
        <p:txBody>
          <a:bodyPr anchor="ctr"/>
          <a:lstStyle/>
          <a:p>
            <a:pPr marL="342900" indent="-342900">
              <a:defRPr/>
            </a:pPr>
            <a:r>
              <a:rPr lang="en-US" sz="1400" b="1" dirty="0">
                <a:latin typeface="Arial" pitchFamily="34" charset="0"/>
                <a:cs typeface="Arial" pitchFamily="34" charset="0"/>
              </a:rPr>
              <a:t>C. He should take 5th St. to Americana</a:t>
            </a:r>
          </a:p>
          <a:p>
            <a:pPr marL="342900" indent="-342900">
              <a:defRPr/>
            </a:pPr>
            <a:r>
              <a:rPr lang="en-US" sz="1400" b="1" dirty="0">
                <a:latin typeface="Arial" pitchFamily="34" charset="0"/>
                <a:cs typeface="Arial" pitchFamily="34" charset="0"/>
              </a:rPr>
              <a:t>Blvd., then go south on 4th St. to </a:t>
            </a:r>
          </a:p>
          <a:p>
            <a:pPr marL="342900" indent="-342900">
              <a:defRPr/>
            </a:pPr>
            <a:r>
              <a:rPr lang="en-US" sz="1400" b="1" dirty="0">
                <a:latin typeface="Arial" pitchFamily="34" charset="0"/>
                <a:cs typeface="Arial" pitchFamily="34" charset="0"/>
              </a:rPr>
              <a:t>Sesame St. He should continue on </a:t>
            </a:r>
          </a:p>
          <a:p>
            <a:pPr marL="342900" indent="-342900">
              <a:defRPr/>
            </a:pPr>
            <a:r>
              <a:rPr lang="en-US" sz="1400" b="1" dirty="0">
                <a:latin typeface="Arial" pitchFamily="34" charset="0"/>
                <a:cs typeface="Arial" pitchFamily="34" charset="0"/>
              </a:rPr>
              <a:t>Sesame St. until he sees the tennis </a:t>
            </a:r>
          </a:p>
          <a:p>
            <a:pPr marL="342900" indent="-342900">
              <a:defRPr/>
            </a:pPr>
            <a:r>
              <a:rPr lang="en-US" sz="1400" b="1" dirty="0">
                <a:latin typeface="Arial" pitchFamily="34" charset="0"/>
                <a:cs typeface="Arial" pitchFamily="34" charset="0"/>
              </a:rPr>
              <a:t>courts. </a:t>
            </a:r>
          </a:p>
        </p:txBody>
      </p:sp>
      <p:grpSp>
        <p:nvGrpSpPr>
          <p:cNvPr id="28678" name="Group 207">
            <a:extLst>
              <a:ext uri="{FF2B5EF4-FFF2-40B4-BE49-F238E27FC236}">
                <a16:creationId xmlns:a16="http://schemas.microsoft.com/office/drawing/2014/main" id="{5C28EEEB-458A-5627-5E51-554A385EF3EB}"/>
              </a:ext>
              <a:ext uri="{C183D7F6-B498-43B3-948B-1728B52AA6E4}">
                <adec:decorative xmlns:adec="http://schemas.microsoft.com/office/drawing/2017/decorative" val="1"/>
              </a:ext>
            </a:extLst>
          </p:cNvPr>
          <p:cNvGrpSpPr>
            <a:grpSpLocks/>
          </p:cNvGrpSpPr>
          <p:nvPr/>
        </p:nvGrpSpPr>
        <p:grpSpPr bwMode="auto">
          <a:xfrm rot="-1438066">
            <a:off x="-352425" y="909638"/>
            <a:ext cx="4724400" cy="1143000"/>
            <a:chOff x="3886199" y="2362200"/>
            <a:chExt cx="4724401" cy="1143000"/>
          </a:xfrm>
        </p:grpSpPr>
        <p:sp>
          <p:nvSpPr>
            <p:cNvPr id="306" name="Rectangle 305">
              <a:extLst>
                <a:ext uri="{FF2B5EF4-FFF2-40B4-BE49-F238E27FC236}">
                  <a16:creationId xmlns:a16="http://schemas.microsoft.com/office/drawing/2014/main" id="{E98B5002-F850-9AE8-3BC8-B82E7A2BCDD0}"/>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28781" name="Picture 2">
              <a:extLst>
                <a:ext uri="{FF2B5EF4-FFF2-40B4-BE49-F238E27FC236}">
                  <a16:creationId xmlns:a16="http://schemas.microsoft.com/office/drawing/2014/main" id="{F32AFB5F-C50F-8B0E-2951-F5AECB2A25D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38066">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0" name="Action Button: Forward or Next 309">
            <a:hlinkClick r:id="" action="ppaction://hlinkshowjump?jump=nextslide" highlightClick="1"/>
            <a:extLst>
              <a:ext uri="{FF2B5EF4-FFF2-40B4-BE49-F238E27FC236}">
                <a16:creationId xmlns:a16="http://schemas.microsoft.com/office/drawing/2014/main" id="{C55A44CA-6E12-C879-42C7-BFC3C606CD4C}"/>
              </a:ext>
              <a:ext uri="{C183D7F6-B498-43B3-948B-1728B52AA6E4}">
                <adec:decorative xmlns:adec="http://schemas.microsoft.com/office/drawing/2017/decorative" val="1"/>
              </a:ext>
            </a:extLst>
          </p:cNvPr>
          <p:cNvSpPr/>
          <p:nvPr/>
        </p:nvSpPr>
        <p:spPr>
          <a:xfrm>
            <a:off x="1371600" y="2590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28680" name="Group 310">
            <a:extLst>
              <a:ext uri="{FF2B5EF4-FFF2-40B4-BE49-F238E27FC236}">
                <a16:creationId xmlns:a16="http://schemas.microsoft.com/office/drawing/2014/main" id="{59DC80E5-12D8-C08F-7B9E-84086ED2525A}"/>
              </a:ext>
              <a:ext uri="{C183D7F6-B498-43B3-948B-1728B52AA6E4}">
                <adec:decorative xmlns:adec="http://schemas.microsoft.com/office/drawing/2017/decorative" val="1"/>
              </a:ext>
            </a:extLst>
          </p:cNvPr>
          <p:cNvGrpSpPr>
            <a:grpSpLocks/>
          </p:cNvGrpSpPr>
          <p:nvPr/>
        </p:nvGrpSpPr>
        <p:grpSpPr bwMode="auto">
          <a:xfrm>
            <a:off x="3657600" y="228600"/>
            <a:ext cx="5257800" cy="5097463"/>
            <a:chOff x="3657600" y="228600"/>
            <a:chExt cx="5257801" cy="5096669"/>
          </a:xfrm>
        </p:grpSpPr>
        <p:sp>
          <p:nvSpPr>
            <p:cNvPr id="28683" name="Rectangle 62">
              <a:extLst>
                <a:ext uri="{FF2B5EF4-FFF2-40B4-BE49-F238E27FC236}">
                  <a16:creationId xmlns:a16="http://schemas.microsoft.com/office/drawing/2014/main" id="{9149C85A-4526-1197-651F-2352FFD55690}"/>
                </a:ext>
              </a:extLst>
            </p:cNvPr>
            <p:cNvSpPr>
              <a:spLocks noChangeAspect="1" noChangeArrowheads="1"/>
            </p:cNvSpPr>
            <p:nvPr/>
          </p:nvSpPr>
          <p:spPr bwMode="auto">
            <a:xfrm>
              <a:off x="3657600" y="1536700"/>
              <a:ext cx="5257800" cy="3787775"/>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4" name="Rectangle 63">
              <a:extLst>
                <a:ext uri="{FF2B5EF4-FFF2-40B4-BE49-F238E27FC236}">
                  <a16:creationId xmlns:a16="http://schemas.microsoft.com/office/drawing/2014/main" id="{F15DCB69-FDB1-F630-3523-E31BE24780A6}"/>
                </a:ext>
              </a:extLst>
            </p:cNvPr>
            <p:cNvSpPr>
              <a:spLocks noChangeAspect="1" noChangeArrowheads="1"/>
            </p:cNvSpPr>
            <p:nvPr/>
          </p:nvSpPr>
          <p:spPr bwMode="auto">
            <a:xfrm>
              <a:off x="3657600" y="3051175"/>
              <a:ext cx="5257800" cy="2762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5" name="Rectangle 64">
              <a:extLst>
                <a:ext uri="{FF2B5EF4-FFF2-40B4-BE49-F238E27FC236}">
                  <a16:creationId xmlns:a16="http://schemas.microsoft.com/office/drawing/2014/main" id="{9033C446-ABB9-47C0-E8AA-DCDB3DE124C2}"/>
                </a:ext>
              </a:extLst>
            </p:cNvPr>
            <p:cNvSpPr>
              <a:spLocks noChangeAspect="1" noChangeArrowheads="1"/>
            </p:cNvSpPr>
            <p:nvPr/>
          </p:nvSpPr>
          <p:spPr bwMode="auto">
            <a:xfrm>
              <a:off x="3657600" y="3395663"/>
              <a:ext cx="5257800" cy="2762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686" name="AutoShape 65">
              <a:extLst>
                <a:ext uri="{FF2B5EF4-FFF2-40B4-BE49-F238E27FC236}">
                  <a16:creationId xmlns:a16="http://schemas.microsoft.com/office/drawing/2014/main" id="{242F487E-8531-D043-8FA8-255E1E14C77B}"/>
                </a:ext>
              </a:extLst>
            </p:cNvPr>
            <p:cNvSpPr>
              <a:spLocks noChangeAspect="1" noChangeArrowheads="1"/>
            </p:cNvSpPr>
            <p:nvPr/>
          </p:nvSpPr>
          <p:spPr bwMode="auto">
            <a:xfrm>
              <a:off x="371792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87" name="AutoShape 66">
              <a:extLst>
                <a:ext uri="{FF2B5EF4-FFF2-40B4-BE49-F238E27FC236}">
                  <a16:creationId xmlns:a16="http://schemas.microsoft.com/office/drawing/2014/main" id="{E29DC86B-B65B-2BB8-F888-89423E7EB21F}"/>
                </a:ext>
              </a:extLst>
            </p:cNvPr>
            <p:cNvSpPr>
              <a:spLocks noChangeAspect="1" noChangeArrowheads="1"/>
            </p:cNvSpPr>
            <p:nvPr/>
          </p:nvSpPr>
          <p:spPr bwMode="auto">
            <a:xfrm>
              <a:off x="395605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88" name="AutoShape 67">
              <a:extLst>
                <a:ext uri="{FF2B5EF4-FFF2-40B4-BE49-F238E27FC236}">
                  <a16:creationId xmlns:a16="http://schemas.microsoft.com/office/drawing/2014/main" id="{0A0FC32B-956B-5A6A-26BD-1C5A6C22BC05}"/>
                </a:ext>
              </a:extLst>
            </p:cNvPr>
            <p:cNvSpPr>
              <a:spLocks noChangeAspect="1" noChangeArrowheads="1"/>
            </p:cNvSpPr>
            <p:nvPr/>
          </p:nvSpPr>
          <p:spPr bwMode="auto">
            <a:xfrm>
              <a:off x="4195763"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89" name="AutoShape 68">
              <a:extLst>
                <a:ext uri="{FF2B5EF4-FFF2-40B4-BE49-F238E27FC236}">
                  <a16:creationId xmlns:a16="http://schemas.microsoft.com/office/drawing/2014/main" id="{21E6BB4E-EBFE-A73C-0EAF-BED6257F8C03}"/>
                </a:ext>
              </a:extLst>
            </p:cNvPr>
            <p:cNvSpPr>
              <a:spLocks noChangeAspect="1" noChangeArrowheads="1"/>
            </p:cNvSpPr>
            <p:nvPr/>
          </p:nvSpPr>
          <p:spPr bwMode="auto">
            <a:xfrm>
              <a:off x="443388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0" name="AutoShape 69">
              <a:extLst>
                <a:ext uri="{FF2B5EF4-FFF2-40B4-BE49-F238E27FC236}">
                  <a16:creationId xmlns:a16="http://schemas.microsoft.com/office/drawing/2014/main" id="{5AD4AEEC-1BA6-2A01-C1A1-3D33B0183445}"/>
                </a:ext>
              </a:extLst>
            </p:cNvPr>
            <p:cNvSpPr>
              <a:spLocks noChangeAspect="1" noChangeArrowheads="1"/>
            </p:cNvSpPr>
            <p:nvPr/>
          </p:nvSpPr>
          <p:spPr bwMode="auto">
            <a:xfrm>
              <a:off x="467360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1" name="AutoShape 70">
              <a:extLst>
                <a:ext uri="{FF2B5EF4-FFF2-40B4-BE49-F238E27FC236}">
                  <a16:creationId xmlns:a16="http://schemas.microsoft.com/office/drawing/2014/main" id="{8E795B37-9418-36F2-7B21-4EB57D4E8A33}"/>
                </a:ext>
              </a:extLst>
            </p:cNvPr>
            <p:cNvSpPr>
              <a:spLocks noChangeAspect="1" noChangeArrowheads="1"/>
            </p:cNvSpPr>
            <p:nvPr/>
          </p:nvSpPr>
          <p:spPr bwMode="auto">
            <a:xfrm>
              <a:off x="491172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2" name="AutoShape 71">
              <a:extLst>
                <a:ext uri="{FF2B5EF4-FFF2-40B4-BE49-F238E27FC236}">
                  <a16:creationId xmlns:a16="http://schemas.microsoft.com/office/drawing/2014/main" id="{4A9DFD62-AF44-974D-732F-BFD9A48FCC52}"/>
                </a:ext>
              </a:extLst>
            </p:cNvPr>
            <p:cNvSpPr>
              <a:spLocks noChangeAspect="1" noChangeArrowheads="1"/>
            </p:cNvSpPr>
            <p:nvPr/>
          </p:nvSpPr>
          <p:spPr bwMode="auto">
            <a:xfrm>
              <a:off x="574833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3" name="AutoShape 72">
              <a:extLst>
                <a:ext uri="{FF2B5EF4-FFF2-40B4-BE49-F238E27FC236}">
                  <a16:creationId xmlns:a16="http://schemas.microsoft.com/office/drawing/2014/main" id="{6BA17FD2-1559-E495-9D68-D0383970D80E}"/>
                </a:ext>
              </a:extLst>
            </p:cNvPr>
            <p:cNvSpPr>
              <a:spLocks noChangeAspect="1" noChangeArrowheads="1"/>
            </p:cNvSpPr>
            <p:nvPr/>
          </p:nvSpPr>
          <p:spPr bwMode="auto">
            <a:xfrm>
              <a:off x="598805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4" name="AutoShape 73">
              <a:extLst>
                <a:ext uri="{FF2B5EF4-FFF2-40B4-BE49-F238E27FC236}">
                  <a16:creationId xmlns:a16="http://schemas.microsoft.com/office/drawing/2014/main" id="{F32F5123-EAB0-5155-70E9-B4D67ADC0EDE}"/>
                </a:ext>
              </a:extLst>
            </p:cNvPr>
            <p:cNvSpPr>
              <a:spLocks noChangeAspect="1" noChangeArrowheads="1"/>
            </p:cNvSpPr>
            <p:nvPr/>
          </p:nvSpPr>
          <p:spPr bwMode="auto">
            <a:xfrm>
              <a:off x="622617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5" name="AutoShape 74">
              <a:extLst>
                <a:ext uri="{FF2B5EF4-FFF2-40B4-BE49-F238E27FC236}">
                  <a16:creationId xmlns:a16="http://schemas.microsoft.com/office/drawing/2014/main" id="{1CB2D200-199A-2F51-2E60-CBABF83CF51D}"/>
                </a:ext>
              </a:extLst>
            </p:cNvPr>
            <p:cNvSpPr>
              <a:spLocks noChangeAspect="1" noChangeArrowheads="1"/>
            </p:cNvSpPr>
            <p:nvPr/>
          </p:nvSpPr>
          <p:spPr bwMode="auto">
            <a:xfrm>
              <a:off x="646588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6" name="AutoShape 75">
              <a:extLst>
                <a:ext uri="{FF2B5EF4-FFF2-40B4-BE49-F238E27FC236}">
                  <a16:creationId xmlns:a16="http://schemas.microsoft.com/office/drawing/2014/main" id="{CF5763B5-B450-23E6-F331-255F13B3529C}"/>
                </a:ext>
              </a:extLst>
            </p:cNvPr>
            <p:cNvSpPr>
              <a:spLocks noChangeAspect="1" noChangeArrowheads="1"/>
            </p:cNvSpPr>
            <p:nvPr/>
          </p:nvSpPr>
          <p:spPr bwMode="auto">
            <a:xfrm>
              <a:off x="6704013"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7" name="AutoShape 76">
              <a:extLst>
                <a:ext uri="{FF2B5EF4-FFF2-40B4-BE49-F238E27FC236}">
                  <a16:creationId xmlns:a16="http://schemas.microsoft.com/office/drawing/2014/main" id="{C3DCABDA-7A16-DE49-588B-EF7F9612DCE3}"/>
                </a:ext>
              </a:extLst>
            </p:cNvPr>
            <p:cNvSpPr>
              <a:spLocks noChangeAspect="1" noChangeArrowheads="1"/>
            </p:cNvSpPr>
            <p:nvPr/>
          </p:nvSpPr>
          <p:spPr bwMode="auto">
            <a:xfrm>
              <a:off x="6943725"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8" name="AutoShape 77">
              <a:extLst>
                <a:ext uri="{FF2B5EF4-FFF2-40B4-BE49-F238E27FC236}">
                  <a16:creationId xmlns:a16="http://schemas.microsoft.com/office/drawing/2014/main" id="{86DD6B2E-F3EC-340B-ED97-21E3E814761A}"/>
                </a:ext>
              </a:extLst>
            </p:cNvPr>
            <p:cNvSpPr>
              <a:spLocks noChangeAspect="1" noChangeArrowheads="1"/>
            </p:cNvSpPr>
            <p:nvPr/>
          </p:nvSpPr>
          <p:spPr bwMode="auto">
            <a:xfrm>
              <a:off x="8197850"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699" name="AutoShape 78">
              <a:extLst>
                <a:ext uri="{FF2B5EF4-FFF2-40B4-BE49-F238E27FC236}">
                  <a16:creationId xmlns:a16="http://schemas.microsoft.com/office/drawing/2014/main" id="{25BEFCB8-858C-5B82-5681-183ED10BBCD9}"/>
                </a:ext>
              </a:extLst>
            </p:cNvPr>
            <p:cNvSpPr>
              <a:spLocks noChangeAspect="1" noChangeArrowheads="1"/>
            </p:cNvSpPr>
            <p:nvPr/>
          </p:nvSpPr>
          <p:spPr bwMode="auto">
            <a:xfrm>
              <a:off x="8437563"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700" name="AutoShape 79">
              <a:extLst>
                <a:ext uri="{FF2B5EF4-FFF2-40B4-BE49-F238E27FC236}">
                  <a16:creationId xmlns:a16="http://schemas.microsoft.com/office/drawing/2014/main" id="{68D5CD89-5801-3988-9D79-0F7F030E22C3}"/>
                </a:ext>
              </a:extLst>
            </p:cNvPr>
            <p:cNvSpPr>
              <a:spLocks noChangeAspect="1" noChangeArrowheads="1"/>
            </p:cNvSpPr>
            <p:nvPr/>
          </p:nvSpPr>
          <p:spPr bwMode="auto">
            <a:xfrm>
              <a:off x="8675688" y="3259138"/>
              <a:ext cx="179388" cy="206375"/>
            </a:xfrm>
            <a:prstGeom prst="cloudCallout">
              <a:avLst>
                <a:gd name="adj1" fmla="val 2083"/>
                <a:gd name="adj2" fmla="val 15972"/>
              </a:avLst>
            </a:prstGeom>
            <a:solidFill>
              <a:schemeClr val="folHlink"/>
            </a:solidFill>
            <a:ln w="9525">
              <a:solidFill>
                <a:schemeClr val="tx1"/>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a:p>
          </p:txBody>
        </p:sp>
        <p:sp>
          <p:nvSpPr>
            <p:cNvPr id="28701" name="Rectangle 80">
              <a:extLst>
                <a:ext uri="{FF2B5EF4-FFF2-40B4-BE49-F238E27FC236}">
                  <a16:creationId xmlns:a16="http://schemas.microsoft.com/office/drawing/2014/main" id="{5FA0ED82-A95D-8391-F4EE-D5D5D803760A}"/>
                </a:ext>
              </a:extLst>
            </p:cNvPr>
            <p:cNvSpPr>
              <a:spLocks noChangeAspect="1" noChangeArrowheads="1"/>
            </p:cNvSpPr>
            <p:nvPr/>
          </p:nvSpPr>
          <p:spPr bwMode="auto">
            <a:xfrm>
              <a:off x="5270500" y="1536700"/>
              <a:ext cx="239713" cy="37877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2" name="Rectangle 81">
              <a:extLst>
                <a:ext uri="{FF2B5EF4-FFF2-40B4-BE49-F238E27FC236}">
                  <a16:creationId xmlns:a16="http://schemas.microsoft.com/office/drawing/2014/main" id="{3EEEECAD-8A6F-B073-A077-AF442EEEE9EF}"/>
                </a:ext>
              </a:extLst>
            </p:cNvPr>
            <p:cNvSpPr>
              <a:spLocks noChangeAspect="1" noChangeArrowheads="1"/>
            </p:cNvSpPr>
            <p:nvPr/>
          </p:nvSpPr>
          <p:spPr bwMode="auto">
            <a:xfrm>
              <a:off x="7481888" y="1536700"/>
              <a:ext cx="238125" cy="378777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3" name="Rectangle 82">
              <a:extLst>
                <a:ext uri="{FF2B5EF4-FFF2-40B4-BE49-F238E27FC236}">
                  <a16:creationId xmlns:a16="http://schemas.microsoft.com/office/drawing/2014/main" id="{48427BD7-3C6E-47C7-B754-2D5259FE6C37}"/>
                </a:ext>
              </a:extLst>
            </p:cNvPr>
            <p:cNvSpPr>
              <a:spLocks noChangeAspect="1" noChangeArrowheads="1"/>
            </p:cNvSpPr>
            <p:nvPr/>
          </p:nvSpPr>
          <p:spPr bwMode="auto">
            <a:xfrm>
              <a:off x="3657600" y="2225675"/>
              <a:ext cx="5257800" cy="27463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4" name="Rectangle 83">
              <a:extLst>
                <a:ext uri="{FF2B5EF4-FFF2-40B4-BE49-F238E27FC236}">
                  <a16:creationId xmlns:a16="http://schemas.microsoft.com/office/drawing/2014/main" id="{61C84F1F-3EA7-8D90-F90B-AA9D7437DEAE}"/>
                </a:ext>
              </a:extLst>
            </p:cNvPr>
            <p:cNvSpPr>
              <a:spLocks noChangeAspect="1" noChangeArrowheads="1"/>
            </p:cNvSpPr>
            <p:nvPr/>
          </p:nvSpPr>
          <p:spPr bwMode="auto">
            <a:xfrm>
              <a:off x="7600950" y="4222750"/>
              <a:ext cx="1314450" cy="27463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5" name="Rectangle 84">
              <a:extLst>
                <a:ext uri="{FF2B5EF4-FFF2-40B4-BE49-F238E27FC236}">
                  <a16:creationId xmlns:a16="http://schemas.microsoft.com/office/drawing/2014/main" id="{439F9A11-D2E1-B6D0-9B0E-19D19141ADE1}"/>
                </a:ext>
              </a:extLst>
            </p:cNvPr>
            <p:cNvSpPr>
              <a:spLocks noChangeAspect="1" noChangeArrowheads="1"/>
            </p:cNvSpPr>
            <p:nvPr/>
          </p:nvSpPr>
          <p:spPr bwMode="auto">
            <a:xfrm rot="-5400000">
              <a:off x="7964488" y="4821238"/>
              <a:ext cx="827088" cy="179388"/>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6" name="AutoShape 85">
              <a:extLst>
                <a:ext uri="{FF2B5EF4-FFF2-40B4-BE49-F238E27FC236}">
                  <a16:creationId xmlns:a16="http://schemas.microsoft.com/office/drawing/2014/main" id="{48297F33-BF06-0D3B-2FA5-AD7D76406627}"/>
                </a:ext>
              </a:extLst>
            </p:cNvPr>
            <p:cNvSpPr>
              <a:spLocks noChangeAspect="1" noChangeArrowheads="1"/>
            </p:cNvSpPr>
            <p:nvPr/>
          </p:nvSpPr>
          <p:spPr bwMode="auto">
            <a:xfrm rot="10800000">
              <a:off x="4254500" y="4222750"/>
              <a:ext cx="717550" cy="7572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69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8707" name="Rectangle 86">
              <a:extLst>
                <a:ext uri="{FF2B5EF4-FFF2-40B4-BE49-F238E27FC236}">
                  <a16:creationId xmlns:a16="http://schemas.microsoft.com/office/drawing/2014/main" id="{21F15488-1232-DF07-2710-1A78F49A6D21}"/>
                </a:ext>
              </a:extLst>
            </p:cNvPr>
            <p:cNvSpPr>
              <a:spLocks noChangeAspect="1" noChangeArrowheads="1"/>
            </p:cNvSpPr>
            <p:nvPr/>
          </p:nvSpPr>
          <p:spPr bwMode="auto">
            <a:xfrm rot="-5400000">
              <a:off x="4217988" y="4989513"/>
              <a:ext cx="550863" cy="120650"/>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08" name="Rectangle 87">
              <a:extLst>
                <a:ext uri="{FF2B5EF4-FFF2-40B4-BE49-F238E27FC236}">
                  <a16:creationId xmlns:a16="http://schemas.microsoft.com/office/drawing/2014/main" id="{01A320CA-5194-C9DD-8BE0-A9315A4FF62C}"/>
                </a:ext>
              </a:extLst>
            </p:cNvPr>
            <p:cNvSpPr>
              <a:spLocks noChangeAspect="1" noChangeArrowheads="1"/>
            </p:cNvSpPr>
            <p:nvPr/>
          </p:nvSpPr>
          <p:spPr bwMode="auto">
            <a:xfrm>
              <a:off x="4792663" y="4429125"/>
              <a:ext cx="477838" cy="1381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28709" name="Group 88">
              <a:extLst>
                <a:ext uri="{FF2B5EF4-FFF2-40B4-BE49-F238E27FC236}">
                  <a16:creationId xmlns:a16="http://schemas.microsoft.com/office/drawing/2014/main" id="{E5E023D5-A6EB-ED12-56B3-86F1EB2D68B0}"/>
                </a:ext>
              </a:extLst>
            </p:cNvPr>
            <p:cNvGrpSpPr>
              <a:grpSpLocks noChangeAspect="1"/>
            </p:cNvGrpSpPr>
            <p:nvPr/>
          </p:nvGrpSpPr>
          <p:grpSpPr bwMode="auto">
            <a:xfrm>
              <a:off x="3657600" y="3671888"/>
              <a:ext cx="477838" cy="825500"/>
              <a:chOff x="672" y="2112"/>
              <a:chExt cx="384" cy="576"/>
            </a:xfrm>
          </p:grpSpPr>
          <p:sp>
            <p:nvSpPr>
              <p:cNvPr id="28772" name="Rectangle 89">
                <a:extLst>
                  <a:ext uri="{FF2B5EF4-FFF2-40B4-BE49-F238E27FC236}">
                    <a16:creationId xmlns:a16="http://schemas.microsoft.com/office/drawing/2014/main" id="{460652CF-18F5-A92F-9BBD-12EA1D4A6931}"/>
                  </a:ext>
                </a:extLst>
              </p:cNvPr>
              <p:cNvSpPr>
                <a:spLocks noChangeAspect="1" noChangeArrowheads="1"/>
              </p:cNvSpPr>
              <p:nvPr/>
            </p:nvSpPr>
            <p:spPr bwMode="auto">
              <a:xfrm>
                <a:off x="672" y="2112"/>
                <a:ext cx="384" cy="576"/>
              </a:xfrm>
              <a:prstGeom prst="rect">
                <a:avLst/>
              </a:prstGeom>
              <a:solidFill>
                <a:srgbClr val="CC0000"/>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73" name="Line 90">
                <a:extLst>
                  <a:ext uri="{FF2B5EF4-FFF2-40B4-BE49-F238E27FC236}">
                    <a16:creationId xmlns:a16="http://schemas.microsoft.com/office/drawing/2014/main" id="{298BAF0A-BFDC-65AA-6ABE-0F754C0152AB}"/>
                  </a:ext>
                </a:extLst>
              </p:cNvPr>
              <p:cNvSpPr>
                <a:spLocks noChangeAspect="1" noChangeShapeType="1"/>
              </p:cNvSpPr>
              <p:nvPr/>
            </p:nvSpPr>
            <p:spPr bwMode="auto">
              <a:xfrm>
                <a:off x="672" y="2400"/>
                <a:ext cx="384"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4" name="Rectangle 91">
                <a:extLst>
                  <a:ext uri="{FF2B5EF4-FFF2-40B4-BE49-F238E27FC236}">
                    <a16:creationId xmlns:a16="http://schemas.microsoft.com/office/drawing/2014/main" id="{AE269937-4079-3FB0-FD5C-F0491AE96F34}"/>
                  </a:ext>
                </a:extLst>
              </p:cNvPr>
              <p:cNvSpPr>
                <a:spLocks noChangeAspect="1" noChangeArrowheads="1"/>
              </p:cNvSpPr>
              <p:nvPr/>
            </p:nvSpPr>
            <p:spPr bwMode="auto">
              <a:xfrm>
                <a:off x="720" y="2160"/>
                <a:ext cx="274" cy="48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75" name="Line 92">
                <a:extLst>
                  <a:ext uri="{FF2B5EF4-FFF2-40B4-BE49-F238E27FC236}">
                    <a16:creationId xmlns:a16="http://schemas.microsoft.com/office/drawing/2014/main" id="{6DE394FF-B2EB-E2E0-44A2-824E2E0C926E}"/>
                  </a:ext>
                </a:extLst>
              </p:cNvPr>
              <p:cNvSpPr>
                <a:spLocks noChangeAspect="1" noChangeShapeType="1"/>
              </p:cNvSpPr>
              <p:nvPr/>
            </p:nvSpPr>
            <p:spPr bwMode="auto">
              <a:xfrm>
                <a:off x="767" y="2160"/>
                <a:ext cx="1" cy="48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6" name="Line 93">
                <a:extLst>
                  <a:ext uri="{FF2B5EF4-FFF2-40B4-BE49-F238E27FC236}">
                    <a16:creationId xmlns:a16="http://schemas.microsoft.com/office/drawing/2014/main" id="{586D7790-4501-BF36-FD4B-15D494D80E13}"/>
                  </a:ext>
                </a:extLst>
              </p:cNvPr>
              <p:cNvSpPr>
                <a:spLocks noChangeAspect="1" noChangeShapeType="1"/>
              </p:cNvSpPr>
              <p:nvPr/>
            </p:nvSpPr>
            <p:spPr bwMode="auto">
              <a:xfrm>
                <a:off x="960" y="2160"/>
                <a:ext cx="0" cy="48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7" name="Line 94">
                <a:extLst>
                  <a:ext uri="{FF2B5EF4-FFF2-40B4-BE49-F238E27FC236}">
                    <a16:creationId xmlns:a16="http://schemas.microsoft.com/office/drawing/2014/main" id="{D14533B3-78C5-F830-4071-C9BD7B9F7785}"/>
                  </a:ext>
                </a:extLst>
              </p:cNvPr>
              <p:cNvSpPr>
                <a:spLocks noChangeAspect="1" noChangeShapeType="1"/>
              </p:cNvSpPr>
              <p:nvPr/>
            </p:nvSpPr>
            <p:spPr bwMode="auto">
              <a:xfrm>
                <a:off x="768" y="2304"/>
                <a:ext cx="1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8" name="Line 95">
                <a:extLst>
                  <a:ext uri="{FF2B5EF4-FFF2-40B4-BE49-F238E27FC236}">
                    <a16:creationId xmlns:a16="http://schemas.microsoft.com/office/drawing/2014/main" id="{F91DA80F-1158-7D30-27CE-FD03520A37A4}"/>
                  </a:ext>
                </a:extLst>
              </p:cNvPr>
              <p:cNvSpPr>
                <a:spLocks noChangeAspect="1" noChangeShapeType="1"/>
              </p:cNvSpPr>
              <p:nvPr/>
            </p:nvSpPr>
            <p:spPr bwMode="auto">
              <a:xfrm>
                <a:off x="768" y="2496"/>
                <a:ext cx="192"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79" name="Line 96">
                <a:extLst>
                  <a:ext uri="{FF2B5EF4-FFF2-40B4-BE49-F238E27FC236}">
                    <a16:creationId xmlns:a16="http://schemas.microsoft.com/office/drawing/2014/main" id="{923AD591-F62A-C4B9-9205-5BAB5207188E}"/>
                  </a:ext>
                </a:extLst>
              </p:cNvPr>
              <p:cNvSpPr>
                <a:spLocks noChangeAspect="1" noChangeShapeType="1"/>
              </p:cNvSpPr>
              <p:nvPr/>
            </p:nvSpPr>
            <p:spPr bwMode="auto">
              <a:xfrm flipV="1">
                <a:off x="864" y="2304"/>
                <a:ext cx="0" cy="192"/>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8710" name="Rectangle 97">
              <a:extLst>
                <a:ext uri="{FF2B5EF4-FFF2-40B4-BE49-F238E27FC236}">
                  <a16:creationId xmlns:a16="http://schemas.microsoft.com/office/drawing/2014/main" id="{5C944C8C-163D-A13C-F034-6AA972E55C25}"/>
                </a:ext>
              </a:extLst>
            </p:cNvPr>
            <p:cNvSpPr>
              <a:spLocks noChangeAspect="1" noChangeArrowheads="1"/>
            </p:cNvSpPr>
            <p:nvPr/>
          </p:nvSpPr>
          <p:spPr bwMode="auto">
            <a:xfrm>
              <a:off x="3657600" y="4497388"/>
              <a:ext cx="477838" cy="827088"/>
            </a:xfrm>
            <a:prstGeom prst="rect">
              <a:avLst/>
            </a:prstGeom>
            <a:solidFill>
              <a:srgbClr val="33CC33"/>
            </a:solidFill>
            <a:ln w="12700">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11" name="Line 98">
              <a:extLst>
                <a:ext uri="{FF2B5EF4-FFF2-40B4-BE49-F238E27FC236}">
                  <a16:creationId xmlns:a16="http://schemas.microsoft.com/office/drawing/2014/main" id="{3927DE56-EE04-BCC2-24D0-BA4CE0C023F7}"/>
                </a:ext>
              </a:extLst>
            </p:cNvPr>
            <p:cNvSpPr>
              <a:spLocks noChangeAspect="1" noChangeShapeType="1"/>
            </p:cNvSpPr>
            <p:nvPr/>
          </p:nvSpPr>
          <p:spPr bwMode="auto">
            <a:xfrm>
              <a:off x="3657600" y="4911725"/>
              <a:ext cx="4778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2" name="Rectangle 99">
              <a:extLst>
                <a:ext uri="{FF2B5EF4-FFF2-40B4-BE49-F238E27FC236}">
                  <a16:creationId xmlns:a16="http://schemas.microsoft.com/office/drawing/2014/main" id="{9246C5A1-93DE-A955-31F8-D554B36FACCF}"/>
                </a:ext>
              </a:extLst>
            </p:cNvPr>
            <p:cNvSpPr>
              <a:spLocks noChangeAspect="1" noChangeArrowheads="1"/>
            </p:cNvSpPr>
            <p:nvPr/>
          </p:nvSpPr>
          <p:spPr bwMode="auto">
            <a:xfrm>
              <a:off x="3717925" y="4567238"/>
              <a:ext cx="339725" cy="6889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13" name="Line 100">
              <a:extLst>
                <a:ext uri="{FF2B5EF4-FFF2-40B4-BE49-F238E27FC236}">
                  <a16:creationId xmlns:a16="http://schemas.microsoft.com/office/drawing/2014/main" id="{2E11DE31-D5E0-D558-E3AD-8AF544A40EAB}"/>
                </a:ext>
              </a:extLst>
            </p:cNvPr>
            <p:cNvSpPr>
              <a:spLocks noChangeAspect="1" noChangeShapeType="1"/>
            </p:cNvSpPr>
            <p:nvPr/>
          </p:nvSpPr>
          <p:spPr bwMode="auto">
            <a:xfrm>
              <a:off x="3775075" y="4567238"/>
              <a:ext cx="1588" cy="6889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4" name="Line 101">
              <a:extLst>
                <a:ext uri="{FF2B5EF4-FFF2-40B4-BE49-F238E27FC236}">
                  <a16:creationId xmlns:a16="http://schemas.microsoft.com/office/drawing/2014/main" id="{1F03441D-E20B-323B-7F3B-DA90A44C19C3}"/>
                </a:ext>
              </a:extLst>
            </p:cNvPr>
            <p:cNvSpPr>
              <a:spLocks noChangeAspect="1" noChangeShapeType="1"/>
            </p:cNvSpPr>
            <p:nvPr/>
          </p:nvSpPr>
          <p:spPr bwMode="auto">
            <a:xfrm>
              <a:off x="4016375" y="4567238"/>
              <a:ext cx="0" cy="6889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5" name="Line 102">
              <a:extLst>
                <a:ext uri="{FF2B5EF4-FFF2-40B4-BE49-F238E27FC236}">
                  <a16:creationId xmlns:a16="http://schemas.microsoft.com/office/drawing/2014/main" id="{6F8061F4-B655-3AB5-AEAE-B4C5582D71D2}"/>
                </a:ext>
              </a:extLst>
            </p:cNvPr>
            <p:cNvSpPr>
              <a:spLocks noChangeAspect="1" noChangeShapeType="1"/>
            </p:cNvSpPr>
            <p:nvPr/>
          </p:nvSpPr>
          <p:spPr bwMode="auto">
            <a:xfrm>
              <a:off x="3776663" y="4773613"/>
              <a:ext cx="239713"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6" name="Line 103">
              <a:extLst>
                <a:ext uri="{FF2B5EF4-FFF2-40B4-BE49-F238E27FC236}">
                  <a16:creationId xmlns:a16="http://schemas.microsoft.com/office/drawing/2014/main" id="{39C9421B-61E9-0659-8634-49A44C4C04F3}"/>
                </a:ext>
              </a:extLst>
            </p:cNvPr>
            <p:cNvSpPr>
              <a:spLocks noChangeAspect="1" noChangeShapeType="1"/>
            </p:cNvSpPr>
            <p:nvPr/>
          </p:nvSpPr>
          <p:spPr bwMode="auto">
            <a:xfrm>
              <a:off x="3776663" y="5048250"/>
              <a:ext cx="239713"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7" name="Line 104">
              <a:extLst>
                <a:ext uri="{FF2B5EF4-FFF2-40B4-BE49-F238E27FC236}">
                  <a16:creationId xmlns:a16="http://schemas.microsoft.com/office/drawing/2014/main" id="{04712B4B-9901-A26B-BD28-312A2EA37B2C}"/>
                </a:ext>
              </a:extLst>
            </p:cNvPr>
            <p:cNvSpPr>
              <a:spLocks noChangeAspect="1" noChangeShapeType="1"/>
            </p:cNvSpPr>
            <p:nvPr/>
          </p:nvSpPr>
          <p:spPr bwMode="auto">
            <a:xfrm flipV="1">
              <a:off x="3897313" y="4773613"/>
              <a:ext cx="0" cy="274638"/>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18" name="Rectangle 105">
              <a:extLst>
                <a:ext uri="{FF2B5EF4-FFF2-40B4-BE49-F238E27FC236}">
                  <a16:creationId xmlns:a16="http://schemas.microsoft.com/office/drawing/2014/main" id="{7674590A-792B-90DE-F012-B0D80676239B}"/>
                </a:ext>
              </a:extLst>
            </p:cNvPr>
            <p:cNvSpPr>
              <a:spLocks noChangeAspect="1" noChangeArrowheads="1"/>
            </p:cNvSpPr>
            <p:nvPr/>
          </p:nvSpPr>
          <p:spPr bwMode="auto">
            <a:xfrm>
              <a:off x="4135438" y="4222750"/>
              <a:ext cx="60325" cy="11017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19" name="Rectangle 106">
              <a:extLst>
                <a:ext uri="{FF2B5EF4-FFF2-40B4-BE49-F238E27FC236}">
                  <a16:creationId xmlns:a16="http://schemas.microsoft.com/office/drawing/2014/main" id="{7ED2D4D8-7C8E-F6DA-BE45-8F3A1E0B0D0C}"/>
                </a:ext>
              </a:extLst>
            </p:cNvPr>
            <p:cNvSpPr>
              <a:spLocks noChangeAspect="1" noChangeArrowheads="1"/>
            </p:cNvSpPr>
            <p:nvPr/>
          </p:nvSpPr>
          <p:spPr bwMode="auto">
            <a:xfrm>
              <a:off x="5510213" y="4016375"/>
              <a:ext cx="1971675" cy="1381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20" name="Rectangle 107">
              <a:extLst>
                <a:ext uri="{FF2B5EF4-FFF2-40B4-BE49-F238E27FC236}">
                  <a16:creationId xmlns:a16="http://schemas.microsoft.com/office/drawing/2014/main" id="{C987E2AA-BECA-B64E-5537-07117637BE4F}"/>
                </a:ext>
              </a:extLst>
            </p:cNvPr>
            <p:cNvSpPr>
              <a:spLocks noChangeAspect="1" noChangeArrowheads="1"/>
            </p:cNvSpPr>
            <p:nvPr/>
          </p:nvSpPr>
          <p:spPr bwMode="auto">
            <a:xfrm>
              <a:off x="6046788" y="4429125"/>
              <a:ext cx="1435100" cy="1381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21" name="Rectangle 108">
              <a:extLst>
                <a:ext uri="{FF2B5EF4-FFF2-40B4-BE49-F238E27FC236}">
                  <a16:creationId xmlns:a16="http://schemas.microsoft.com/office/drawing/2014/main" id="{7FB5F3AA-B6CB-92FF-F60F-71BCB658C881}"/>
                </a:ext>
              </a:extLst>
            </p:cNvPr>
            <p:cNvSpPr>
              <a:spLocks noChangeAspect="1" noChangeArrowheads="1"/>
            </p:cNvSpPr>
            <p:nvPr/>
          </p:nvSpPr>
          <p:spPr bwMode="auto">
            <a:xfrm>
              <a:off x="5510213" y="4911725"/>
              <a:ext cx="1971675" cy="136525"/>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22" name="Rectangle 109">
              <a:extLst>
                <a:ext uri="{FF2B5EF4-FFF2-40B4-BE49-F238E27FC236}">
                  <a16:creationId xmlns:a16="http://schemas.microsoft.com/office/drawing/2014/main" id="{2494BFD5-19B5-67D9-4CD8-601B4F597011}"/>
                </a:ext>
              </a:extLst>
            </p:cNvPr>
            <p:cNvSpPr>
              <a:spLocks noChangeAspect="1" noChangeArrowheads="1"/>
            </p:cNvSpPr>
            <p:nvPr/>
          </p:nvSpPr>
          <p:spPr bwMode="auto">
            <a:xfrm rot="5400000">
              <a:off x="4056063" y="1795463"/>
              <a:ext cx="757238" cy="2397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23" name="Rectangle 110">
              <a:extLst>
                <a:ext uri="{FF2B5EF4-FFF2-40B4-BE49-F238E27FC236}">
                  <a16:creationId xmlns:a16="http://schemas.microsoft.com/office/drawing/2014/main" id="{86A85ACA-211B-09BE-BEA1-B1993480F841}"/>
                </a:ext>
              </a:extLst>
            </p:cNvPr>
            <p:cNvSpPr>
              <a:spLocks noChangeAspect="1" noChangeArrowheads="1"/>
            </p:cNvSpPr>
            <p:nvPr/>
          </p:nvSpPr>
          <p:spPr bwMode="auto">
            <a:xfrm rot="5400000">
              <a:off x="6027738" y="1795463"/>
              <a:ext cx="757238" cy="2397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24" name="Oval 111">
              <a:extLst>
                <a:ext uri="{FF2B5EF4-FFF2-40B4-BE49-F238E27FC236}">
                  <a16:creationId xmlns:a16="http://schemas.microsoft.com/office/drawing/2014/main" id="{E23D8501-F87B-7A3D-0954-C46C4D8C067D}"/>
                </a:ext>
              </a:extLst>
            </p:cNvPr>
            <p:cNvSpPr>
              <a:spLocks noChangeAspect="1" noChangeArrowheads="1"/>
            </p:cNvSpPr>
            <p:nvPr/>
          </p:nvSpPr>
          <p:spPr bwMode="auto">
            <a:xfrm>
              <a:off x="5638800" y="4291013"/>
              <a:ext cx="468313" cy="41433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25" name="Line 112">
              <a:extLst>
                <a:ext uri="{FF2B5EF4-FFF2-40B4-BE49-F238E27FC236}">
                  <a16:creationId xmlns:a16="http://schemas.microsoft.com/office/drawing/2014/main" id="{95B6A391-4A67-F6F5-AB3B-CF990B500AFB}"/>
                </a:ext>
              </a:extLst>
            </p:cNvPr>
            <p:cNvSpPr>
              <a:spLocks noChangeAspect="1" noChangeShapeType="1"/>
            </p:cNvSpPr>
            <p:nvPr/>
          </p:nvSpPr>
          <p:spPr bwMode="auto">
            <a:xfrm>
              <a:off x="3657600" y="3189288"/>
              <a:ext cx="5257800"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26" name="Line 113">
              <a:extLst>
                <a:ext uri="{FF2B5EF4-FFF2-40B4-BE49-F238E27FC236}">
                  <a16:creationId xmlns:a16="http://schemas.microsoft.com/office/drawing/2014/main" id="{599C9483-7EAF-90DA-E541-A09B4E741BA5}"/>
                </a:ext>
              </a:extLst>
            </p:cNvPr>
            <p:cNvSpPr>
              <a:spLocks noChangeAspect="1" noChangeShapeType="1"/>
            </p:cNvSpPr>
            <p:nvPr/>
          </p:nvSpPr>
          <p:spPr bwMode="auto">
            <a:xfrm>
              <a:off x="5389563" y="1536700"/>
              <a:ext cx="0" cy="3787775"/>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27" name="Line 114">
              <a:extLst>
                <a:ext uri="{FF2B5EF4-FFF2-40B4-BE49-F238E27FC236}">
                  <a16:creationId xmlns:a16="http://schemas.microsoft.com/office/drawing/2014/main" id="{1C3E84BF-8580-C37C-F2C2-8316F3DE898C}"/>
                </a:ext>
              </a:extLst>
            </p:cNvPr>
            <p:cNvSpPr>
              <a:spLocks noChangeAspect="1" noChangeShapeType="1"/>
            </p:cNvSpPr>
            <p:nvPr/>
          </p:nvSpPr>
          <p:spPr bwMode="auto">
            <a:xfrm>
              <a:off x="7600950" y="1536700"/>
              <a:ext cx="0" cy="3787775"/>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28" name="Line 115">
              <a:extLst>
                <a:ext uri="{FF2B5EF4-FFF2-40B4-BE49-F238E27FC236}">
                  <a16:creationId xmlns:a16="http://schemas.microsoft.com/office/drawing/2014/main" id="{5A1C562E-A736-8B18-EFF2-9DCD156820A4}"/>
                </a:ext>
              </a:extLst>
            </p:cNvPr>
            <p:cNvSpPr>
              <a:spLocks noChangeAspect="1" noChangeShapeType="1"/>
            </p:cNvSpPr>
            <p:nvPr/>
          </p:nvSpPr>
          <p:spPr bwMode="auto">
            <a:xfrm>
              <a:off x="3657600" y="3533775"/>
              <a:ext cx="5257800"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29" name="Line 116">
              <a:extLst>
                <a:ext uri="{FF2B5EF4-FFF2-40B4-BE49-F238E27FC236}">
                  <a16:creationId xmlns:a16="http://schemas.microsoft.com/office/drawing/2014/main" id="{A6A8AE0B-E449-9251-09B9-4BDDF81FAA0D}"/>
                </a:ext>
              </a:extLst>
            </p:cNvPr>
            <p:cNvSpPr>
              <a:spLocks noChangeAspect="1" noChangeShapeType="1"/>
            </p:cNvSpPr>
            <p:nvPr/>
          </p:nvSpPr>
          <p:spPr bwMode="auto">
            <a:xfrm>
              <a:off x="6107113" y="4497388"/>
              <a:ext cx="1374775"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30" name="Line 117">
              <a:extLst>
                <a:ext uri="{FF2B5EF4-FFF2-40B4-BE49-F238E27FC236}">
                  <a16:creationId xmlns:a16="http://schemas.microsoft.com/office/drawing/2014/main" id="{2F959FA8-0495-4F79-4043-772FEDF33E43}"/>
                </a:ext>
              </a:extLst>
            </p:cNvPr>
            <p:cNvSpPr>
              <a:spLocks noChangeAspect="1" noChangeShapeType="1"/>
            </p:cNvSpPr>
            <p:nvPr/>
          </p:nvSpPr>
          <p:spPr bwMode="auto">
            <a:xfrm>
              <a:off x="7720013" y="4360863"/>
              <a:ext cx="1195388" cy="0"/>
            </a:xfrm>
            <a:prstGeom prst="line">
              <a:avLst/>
            </a:prstGeom>
            <a:noFill/>
            <a:ln w="38100" cmpd="dbl">
              <a:solidFill>
                <a:schemeClr val="bg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31" name="Line 118">
              <a:extLst>
                <a:ext uri="{FF2B5EF4-FFF2-40B4-BE49-F238E27FC236}">
                  <a16:creationId xmlns:a16="http://schemas.microsoft.com/office/drawing/2014/main" id="{5DFCB09D-6B67-43DC-A6D0-D7142936E465}"/>
                </a:ext>
              </a:extLst>
            </p:cNvPr>
            <p:cNvSpPr>
              <a:spLocks noChangeAspect="1" noChangeShapeType="1"/>
            </p:cNvSpPr>
            <p:nvPr/>
          </p:nvSpPr>
          <p:spPr bwMode="auto">
            <a:xfrm>
              <a:off x="8377238" y="4497388"/>
              <a:ext cx="1588" cy="82708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32" name="Line 119">
              <a:extLst>
                <a:ext uri="{FF2B5EF4-FFF2-40B4-BE49-F238E27FC236}">
                  <a16:creationId xmlns:a16="http://schemas.microsoft.com/office/drawing/2014/main" id="{0411D899-2B91-4B7A-E435-3FB719A0E0A1}"/>
                </a:ext>
              </a:extLst>
            </p:cNvPr>
            <p:cNvSpPr>
              <a:spLocks noChangeAspect="1" noChangeShapeType="1"/>
            </p:cNvSpPr>
            <p:nvPr/>
          </p:nvSpPr>
          <p:spPr bwMode="auto">
            <a:xfrm>
              <a:off x="6405563" y="1536700"/>
              <a:ext cx="0" cy="75723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33" name="Line 120">
              <a:extLst>
                <a:ext uri="{FF2B5EF4-FFF2-40B4-BE49-F238E27FC236}">
                  <a16:creationId xmlns:a16="http://schemas.microsoft.com/office/drawing/2014/main" id="{FE9C41F1-7423-837D-54AF-2BE6EFC3FB58}"/>
                </a:ext>
              </a:extLst>
            </p:cNvPr>
            <p:cNvSpPr>
              <a:spLocks noChangeAspect="1" noChangeShapeType="1"/>
            </p:cNvSpPr>
            <p:nvPr/>
          </p:nvSpPr>
          <p:spPr bwMode="auto">
            <a:xfrm>
              <a:off x="4433888" y="1536700"/>
              <a:ext cx="0" cy="688975"/>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34" name="Line 121">
              <a:extLst>
                <a:ext uri="{FF2B5EF4-FFF2-40B4-BE49-F238E27FC236}">
                  <a16:creationId xmlns:a16="http://schemas.microsoft.com/office/drawing/2014/main" id="{D89E9021-110C-EF70-9557-66CE5787E93F}"/>
                </a:ext>
              </a:extLst>
            </p:cNvPr>
            <p:cNvSpPr>
              <a:spLocks noChangeAspect="1" noChangeShapeType="1"/>
            </p:cNvSpPr>
            <p:nvPr/>
          </p:nvSpPr>
          <p:spPr bwMode="auto">
            <a:xfrm>
              <a:off x="3657600" y="2363788"/>
              <a:ext cx="1612900" cy="0"/>
            </a:xfrm>
            <a:prstGeom prst="line">
              <a:avLst/>
            </a:prstGeom>
            <a:noFill/>
            <a:ln w="38100" cmpd="dbl">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5" name="Line 122">
              <a:extLst>
                <a:ext uri="{FF2B5EF4-FFF2-40B4-BE49-F238E27FC236}">
                  <a16:creationId xmlns:a16="http://schemas.microsoft.com/office/drawing/2014/main" id="{B713E5BD-2D95-9E77-B262-497410C84678}"/>
                </a:ext>
              </a:extLst>
            </p:cNvPr>
            <p:cNvSpPr>
              <a:spLocks noChangeAspect="1" noChangeShapeType="1"/>
            </p:cNvSpPr>
            <p:nvPr/>
          </p:nvSpPr>
          <p:spPr bwMode="auto">
            <a:xfrm>
              <a:off x="5510213" y="2363788"/>
              <a:ext cx="1971675" cy="0"/>
            </a:xfrm>
            <a:prstGeom prst="line">
              <a:avLst/>
            </a:prstGeom>
            <a:noFill/>
            <a:ln w="38100" cmpd="dbl">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736" name="Line 123">
              <a:extLst>
                <a:ext uri="{FF2B5EF4-FFF2-40B4-BE49-F238E27FC236}">
                  <a16:creationId xmlns:a16="http://schemas.microsoft.com/office/drawing/2014/main" id="{97AEB3CA-C4ED-4771-B528-D14E662E3F39}"/>
                </a:ext>
              </a:extLst>
            </p:cNvPr>
            <p:cNvSpPr>
              <a:spLocks noChangeAspect="1" noChangeShapeType="1"/>
            </p:cNvSpPr>
            <p:nvPr/>
          </p:nvSpPr>
          <p:spPr bwMode="auto">
            <a:xfrm>
              <a:off x="7720013" y="2363788"/>
              <a:ext cx="1195388" cy="0"/>
            </a:xfrm>
            <a:prstGeom prst="line">
              <a:avLst/>
            </a:prstGeom>
            <a:noFill/>
            <a:ln w="38100" cmpd="dbl">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6" name="Rectangle 124">
              <a:extLst>
                <a:ext uri="{FF2B5EF4-FFF2-40B4-BE49-F238E27FC236}">
                  <a16:creationId xmlns:a16="http://schemas.microsoft.com/office/drawing/2014/main" id="{9575F656-90BB-EF6A-2F48-10C15AB689A8}"/>
                </a:ext>
              </a:extLst>
            </p:cNvPr>
            <p:cNvSpPr>
              <a:spLocks noChangeAspect="1" noChangeArrowheads="1"/>
            </p:cNvSpPr>
            <p:nvPr/>
          </p:nvSpPr>
          <p:spPr bwMode="auto">
            <a:xfrm>
              <a:off x="3657600" y="1536496"/>
              <a:ext cx="657225" cy="336498"/>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1</a:t>
              </a:r>
              <a:r>
                <a:rPr lang="en-US" sz="1000" b="1" baseline="30000">
                  <a:effectLst>
                    <a:outerShdw blurRad="38100" dist="38100" dir="2700000" algn="tl">
                      <a:srgbClr val="FFFFFF"/>
                    </a:outerShdw>
                  </a:effectLst>
                  <a:latin typeface="Arial" charset="0"/>
                </a:rPr>
                <a:t>st</a:t>
              </a:r>
              <a:r>
                <a:rPr lang="en-US" sz="1000" b="1">
                  <a:effectLst>
                    <a:outerShdw blurRad="38100" dist="38100" dir="2700000" algn="tl">
                      <a:srgbClr val="FFFFFF"/>
                    </a:outerShdw>
                  </a:effectLst>
                  <a:latin typeface="Arial" charset="0"/>
                </a:rPr>
                <a:t> Street</a:t>
              </a:r>
            </a:p>
          </p:txBody>
        </p:sp>
        <p:sp>
          <p:nvSpPr>
            <p:cNvPr id="367" name="Rectangle 125">
              <a:extLst>
                <a:ext uri="{FF2B5EF4-FFF2-40B4-BE49-F238E27FC236}">
                  <a16:creationId xmlns:a16="http://schemas.microsoft.com/office/drawing/2014/main" id="{95760AFB-87B8-AF73-ECAB-8B52E9F7BD49}"/>
                </a:ext>
              </a:extLst>
            </p:cNvPr>
            <p:cNvSpPr>
              <a:spLocks noChangeAspect="1" noChangeArrowheads="1"/>
            </p:cNvSpPr>
            <p:nvPr/>
          </p:nvSpPr>
          <p:spPr bwMode="auto">
            <a:xfrm>
              <a:off x="4613275" y="1536496"/>
              <a:ext cx="657225" cy="336498"/>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2</a:t>
              </a:r>
              <a:r>
                <a:rPr lang="en-US" sz="1000" b="1" baseline="30000">
                  <a:effectLst>
                    <a:outerShdw blurRad="38100" dist="38100" dir="2700000" algn="tl">
                      <a:srgbClr val="FFFFFF"/>
                    </a:outerShdw>
                  </a:effectLst>
                  <a:latin typeface="Arial" charset="0"/>
                </a:rPr>
                <a:t>nd</a:t>
              </a:r>
              <a:r>
                <a:rPr lang="en-US" sz="1000" b="1">
                  <a:effectLst>
                    <a:outerShdw blurRad="38100" dist="38100" dir="2700000" algn="tl">
                      <a:srgbClr val="FFFFFF"/>
                    </a:outerShdw>
                  </a:effectLst>
                  <a:latin typeface="Arial" charset="0"/>
                </a:rPr>
                <a:t> Street</a:t>
              </a:r>
            </a:p>
          </p:txBody>
        </p:sp>
        <p:sp>
          <p:nvSpPr>
            <p:cNvPr id="368" name="Rectangle 126">
              <a:extLst>
                <a:ext uri="{FF2B5EF4-FFF2-40B4-BE49-F238E27FC236}">
                  <a16:creationId xmlns:a16="http://schemas.microsoft.com/office/drawing/2014/main" id="{57E154DF-D29D-15BC-E746-AF6B9EAF6821}"/>
                </a:ext>
              </a:extLst>
            </p:cNvPr>
            <p:cNvSpPr>
              <a:spLocks noChangeAspect="1" noChangeArrowheads="1"/>
            </p:cNvSpPr>
            <p:nvPr/>
          </p:nvSpPr>
          <p:spPr bwMode="auto">
            <a:xfrm>
              <a:off x="5629275" y="1536496"/>
              <a:ext cx="657225" cy="336498"/>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3</a:t>
              </a:r>
              <a:r>
                <a:rPr lang="en-US" sz="1000" b="1" baseline="30000">
                  <a:effectLst>
                    <a:outerShdw blurRad="38100" dist="38100" dir="2700000" algn="tl">
                      <a:srgbClr val="FFFFFF"/>
                    </a:outerShdw>
                  </a:effectLst>
                  <a:latin typeface="Arial" charset="0"/>
                </a:rPr>
                <a:t>rd</a:t>
              </a:r>
              <a:r>
                <a:rPr lang="en-US" sz="1000" b="1">
                  <a:effectLst>
                    <a:outerShdw blurRad="38100" dist="38100" dir="2700000" algn="tl">
                      <a:srgbClr val="FFFFFF"/>
                    </a:outerShdw>
                  </a:effectLst>
                  <a:latin typeface="Arial" charset="0"/>
                </a:rPr>
                <a:t> Street</a:t>
              </a:r>
            </a:p>
          </p:txBody>
        </p:sp>
        <p:sp>
          <p:nvSpPr>
            <p:cNvPr id="369" name="Rectangle 127">
              <a:extLst>
                <a:ext uri="{FF2B5EF4-FFF2-40B4-BE49-F238E27FC236}">
                  <a16:creationId xmlns:a16="http://schemas.microsoft.com/office/drawing/2014/main" id="{DE1A20E9-CC7A-8F46-227F-C5F02339547A}"/>
                </a:ext>
              </a:extLst>
            </p:cNvPr>
            <p:cNvSpPr>
              <a:spLocks noChangeAspect="1" noChangeArrowheads="1"/>
            </p:cNvSpPr>
            <p:nvPr/>
          </p:nvSpPr>
          <p:spPr bwMode="auto">
            <a:xfrm>
              <a:off x="6824664" y="1536496"/>
              <a:ext cx="657225" cy="336498"/>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4</a:t>
              </a:r>
              <a:r>
                <a:rPr lang="en-US" sz="1000" b="1" baseline="30000">
                  <a:effectLst>
                    <a:outerShdw blurRad="38100" dist="38100" dir="2700000" algn="tl">
                      <a:srgbClr val="FFFFFF"/>
                    </a:outerShdw>
                  </a:effectLst>
                  <a:latin typeface="Arial" charset="0"/>
                </a:rPr>
                <a:t>th</a:t>
              </a:r>
              <a:r>
                <a:rPr lang="en-US" sz="1000" b="1">
                  <a:effectLst>
                    <a:outerShdw blurRad="38100" dist="38100" dir="2700000" algn="tl">
                      <a:srgbClr val="FFFFFF"/>
                    </a:outerShdw>
                  </a:effectLst>
                  <a:latin typeface="Arial" charset="0"/>
                </a:rPr>
                <a:t> Street</a:t>
              </a:r>
            </a:p>
          </p:txBody>
        </p:sp>
        <p:sp>
          <p:nvSpPr>
            <p:cNvPr id="370" name="Rectangle 128">
              <a:extLst>
                <a:ext uri="{FF2B5EF4-FFF2-40B4-BE49-F238E27FC236}">
                  <a16:creationId xmlns:a16="http://schemas.microsoft.com/office/drawing/2014/main" id="{0884A341-F33D-B3EC-95BD-1A815D255565}"/>
                </a:ext>
              </a:extLst>
            </p:cNvPr>
            <p:cNvSpPr>
              <a:spLocks noChangeAspect="1" noChangeArrowheads="1"/>
            </p:cNvSpPr>
            <p:nvPr/>
          </p:nvSpPr>
          <p:spPr bwMode="auto">
            <a:xfrm>
              <a:off x="7899401" y="1536496"/>
              <a:ext cx="657225" cy="336498"/>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5</a:t>
              </a:r>
              <a:r>
                <a:rPr lang="en-US" sz="1000" b="1" baseline="30000">
                  <a:effectLst>
                    <a:outerShdw blurRad="38100" dist="38100" dir="2700000" algn="tl">
                      <a:srgbClr val="FFFFFF"/>
                    </a:outerShdw>
                  </a:effectLst>
                  <a:latin typeface="Arial" charset="0"/>
                </a:rPr>
                <a:t>th</a:t>
              </a:r>
              <a:r>
                <a:rPr lang="en-US" sz="1000" b="1">
                  <a:effectLst>
                    <a:outerShdw blurRad="38100" dist="38100" dir="2700000" algn="tl">
                      <a:srgbClr val="FFFFFF"/>
                    </a:outerShdw>
                  </a:effectLst>
                  <a:latin typeface="Arial" charset="0"/>
                </a:rPr>
                <a:t> Street</a:t>
              </a:r>
            </a:p>
          </p:txBody>
        </p:sp>
        <p:sp>
          <p:nvSpPr>
            <p:cNvPr id="371" name="Rectangle 129">
              <a:extLst>
                <a:ext uri="{FF2B5EF4-FFF2-40B4-BE49-F238E27FC236}">
                  <a16:creationId xmlns:a16="http://schemas.microsoft.com/office/drawing/2014/main" id="{F81F0824-9E19-1F99-A364-9C2CADE872F3}"/>
                </a:ext>
              </a:extLst>
            </p:cNvPr>
            <p:cNvSpPr>
              <a:spLocks noChangeAspect="1" noChangeArrowheads="1"/>
            </p:cNvSpPr>
            <p:nvPr/>
          </p:nvSpPr>
          <p:spPr bwMode="auto">
            <a:xfrm>
              <a:off x="7780339" y="3877695"/>
              <a:ext cx="1016000" cy="276182"/>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National Avenue</a:t>
              </a:r>
            </a:p>
          </p:txBody>
        </p:sp>
        <p:sp>
          <p:nvSpPr>
            <p:cNvPr id="372" name="Rectangle 130">
              <a:extLst>
                <a:ext uri="{FF2B5EF4-FFF2-40B4-BE49-F238E27FC236}">
                  <a16:creationId xmlns:a16="http://schemas.microsoft.com/office/drawing/2014/main" id="{D990D00D-EA64-A137-F532-11DB287B71A5}"/>
                </a:ext>
              </a:extLst>
            </p:cNvPr>
            <p:cNvSpPr>
              <a:spLocks noChangeAspect="1" noChangeArrowheads="1"/>
            </p:cNvSpPr>
            <p:nvPr/>
          </p:nvSpPr>
          <p:spPr bwMode="auto">
            <a:xfrm>
              <a:off x="7840664" y="5117338"/>
              <a:ext cx="477837" cy="138091"/>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Top St.</a:t>
              </a:r>
            </a:p>
          </p:txBody>
        </p:sp>
        <p:sp>
          <p:nvSpPr>
            <p:cNvPr id="373" name="Rectangle 131">
              <a:extLst>
                <a:ext uri="{FF2B5EF4-FFF2-40B4-BE49-F238E27FC236}">
                  <a16:creationId xmlns:a16="http://schemas.microsoft.com/office/drawing/2014/main" id="{FF2FE77C-C789-8232-8910-5FCF407CBD5C}"/>
                </a:ext>
              </a:extLst>
            </p:cNvPr>
            <p:cNvSpPr>
              <a:spLocks noChangeAspect="1" noChangeArrowheads="1"/>
            </p:cNvSpPr>
            <p:nvPr/>
          </p:nvSpPr>
          <p:spPr bwMode="auto">
            <a:xfrm>
              <a:off x="6226175" y="4222128"/>
              <a:ext cx="936625" cy="196819"/>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English Way</a:t>
              </a:r>
            </a:p>
          </p:txBody>
        </p:sp>
        <p:sp>
          <p:nvSpPr>
            <p:cNvPr id="374" name="Rectangle 132">
              <a:extLst>
                <a:ext uri="{FF2B5EF4-FFF2-40B4-BE49-F238E27FC236}">
                  <a16:creationId xmlns:a16="http://schemas.microsoft.com/office/drawing/2014/main" id="{FE156824-85A4-72C1-E382-9C5304085307}"/>
                </a:ext>
              </a:extLst>
            </p:cNvPr>
            <p:cNvSpPr>
              <a:spLocks noChangeAspect="1" noChangeArrowheads="1"/>
            </p:cNvSpPr>
            <p:nvPr/>
          </p:nvSpPr>
          <p:spPr bwMode="auto">
            <a:xfrm>
              <a:off x="5629275" y="3809442"/>
              <a:ext cx="538163" cy="138091"/>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Elm St.</a:t>
              </a:r>
            </a:p>
          </p:txBody>
        </p:sp>
        <p:sp>
          <p:nvSpPr>
            <p:cNvPr id="375" name="Rectangle 133">
              <a:extLst>
                <a:ext uri="{FF2B5EF4-FFF2-40B4-BE49-F238E27FC236}">
                  <a16:creationId xmlns:a16="http://schemas.microsoft.com/office/drawing/2014/main" id="{3A24177D-1FD4-32BF-9A6A-BC28C4B784A3}"/>
                </a:ext>
              </a:extLst>
            </p:cNvPr>
            <p:cNvSpPr>
              <a:spLocks noChangeAspect="1" noChangeArrowheads="1"/>
            </p:cNvSpPr>
            <p:nvPr/>
          </p:nvSpPr>
          <p:spPr bwMode="auto">
            <a:xfrm>
              <a:off x="5689600" y="2706302"/>
              <a:ext cx="1625600" cy="276182"/>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SR - International Avenue</a:t>
              </a:r>
            </a:p>
          </p:txBody>
        </p:sp>
        <p:sp>
          <p:nvSpPr>
            <p:cNvPr id="28747" name="Line 134">
              <a:extLst>
                <a:ext uri="{FF2B5EF4-FFF2-40B4-BE49-F238E27FC236}">
                  <a16:creationId xmlns:a16="http://schemas.microsoft.com/office/drawing/2014/main" id="{4C95A87A-FD70-F3FF-E48E-F4C03AEDB832}"/>
                </a:ext>
              </a:extLst>
            </p:cNvPr>
            <p:cNvSpPr>
              <a:spLocks noChangeAspect="1" noChangeShapeType="1"/>
            </p:cNvSpPr>
            <p:nvPr/>
          </p:nvSpPr>
          <p:spPr bwMode="auto">
            <a:xfrm>
              <a:off x="6777038" y="3878263"/>
              <a:ext cx="538163" cy="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7" name="Rectangle 135">
              <a:extLst>
                <a:ext uri="{FF2B5EF4-FFF2-40B4-BE49-F238E27FC236}">
                  <a16:creationId xmlns:a16="http://schemas.microsoft.com/office/drawing/2014/main" id="{C51D16F7-8556-5D31-1156-33C4F64C4CF2}"/>
                </a:ext>
              </a:extLst>
            </p:cNvPr>
            <p:cNvSpPr>
              <a:spLocks noChangeAspect="1" noChangeArrowheads="1"/>
            </p:cNvSpPr>
            <p:nvPr/>
          </p:nvSpPr>
          <p:spPr bwMode="auto">
            <a:xfrm>
              <a:off x="6167438" y="3809442"/>
              <a:ext cx="536575" cy="136504"/>
            </a:xfrm>
            <a:prstGeom prst="rect">
              <a:avLst/>
            </a:prstGeom>
            <a:noFill/>
            <a:ln w="9525">
              <a:noFill/>
              <a:miter lim="800000"/>
              <a:headEnd/>
              <a:tailEnd/>
            </a:ln>
            <a:effectLst/>
          </p:spPr>
          <p:txBody>
            <a:bodyPr wrap="none" anchor="ctr"/>
            <a:lstStyle/>
            <a:p>
              <a:pPr algn="ctr">
                <a:defRPr/>
              </a:pPr>
              <a:r>
                <a:rPr lang="en-US" sz="1000" b="1">
                  <a:effectLst>
                    <a:outerShdw blurRad="38100" dist="38100" dir="2700000" algn="tl">
                      <a:srgbClr val="C0C0C0"/>
                    </a:outerShdw>
                  </a:effectLst>
                  <a:latin typeface="Arial" charset="0"/>
                </a:rPr>
                <a:t>ONLY</a:t>
              </a:r>
            </a:p>
          </p:txBody>
        </p:sp>
        <p:sp>
          <p:nvSpPr>
            <p:cNvPr id="28749" name="Line 136">
              <a:extLst>
                <a:ext uri="{FF2B5EF4-FFF2-40B4-BE49-F238E27FC236}">
                  <a16:creationId xmlns:a16="http://schemas.microsoft.com/office/drawing/2014/main" id="{8F23CA33-BD43-4783-7F52-825E9B41F11C}"/>
                </a:ext>
              </a:extLst>
            </p:cNvPr>
            <p:cNvSpPr>
              <a:spLocks noChangeAspect="1" noChangeShapeType="1"/>
            </p:cNvSpPr>
            <p:nvPr/>
          </p:nvSpPr>
          <p:spPr bwMode="auto">
            <a:xfrm flipH="1">
              <a:off x="5568950" y="5186363"/>
              <a:ext cx="477838" cy="0"/>
            </a:xfrm>
            <a:prstGeom prst="line">
              <a:avLst/>
            </a:prstGeom>
            <a:noFill/>
            <a:ln w="57150">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9" name="Rectangle 137">
              <a:extLst>
                <a:ext uri="{FF2B5EF4-FFF2-40B4-BE49-F238E27FC236}">
                  <a16:creationId xmlns:a16="http://schemas.microsoft.com/office/drawing/2014/main" id="{7CF7F047-03E1-0DBB-3E72-E5E6D17DB67D}"/>
                </a:ext>
              </a:extLst>
            </p:cNvPr>
            <p:cNvSpPr>
              <a:spLocks noChangeAspect="1" noChangeArrowheads="1"/>
            </p:cNvSpPr>
            <p:nvPr/>
          </p:nvSpPr>
          <p:spPr bwMode="auto">
            <a:xfrm>
              <a:off x="6019800" y="5117338"/>
              <a:ext cx="538163" cy="138091"/>
            </a:xfrm>
            <a:prstGeom prst="rect">
              <a:avLst/>
            </a:prstGeom>
            <a:noFill/>
            <a:ln w="9525">
              <a:noFill/>
              <a:miter lim="800000"/>
              <a:headEnd/>
              <a:tailEnd/>
            </a:ln>
            <a:effectLst/>
          </p:spPr>
          <p:txBody>
            <a:bodyPr wrap="none" anchor="ctr"/>
            <a:lstStyle/>
            <a:p>
              <a:pPr algn="ctr">
                <a:defRPr/>
              </a:pPr>
              <a:r>
                <a:rPr lang="en-US" sz="1000" b="1">
                  <a:effectLst>
                    <a:outerShdw blurRad="38100" dist="38100" dir="2700000" algn="tl">
                      <a:srgbClr val="C0C0C0"/>
                    </a:outerShdw>
                  </a:effectLst>
                  <a:latin typeface="Arial" charset="0"/>
                </a:rPr>
                <a:t>ONLY</a:t>
              </a:r>
            </a:p>
          </p:txBody>
        </p:sp>
        <p:sp>
          <p:nvSpPr>
            <p:cNvPr id="380" name="Rectangle 138">
              <a:extLst>
                <a:ext uri="{FF2B5EF4-FFF2-40B4-BE49-F238E27FC236}">
                  <a16:creationId xmlns:a16="http://schemas.microsoft.com/office/drawing/2014/main" id="{04BE1E2A-96CA-2BC0-51AF-2B99D0959F3E}"/>
                </a:ext>
              </a:extLst>
            </p:cNvPr>
            <p:cNvSpPr>
              <a:spLocks noChangeAspect="1" noChangeArrowheads="1"/>
            </p:cNvSpPr>
            <p:nvPr/>
          </p:nvSpPr>
          <p:spPr bwMode="auto">
            <a:xfrm>
              <a:off x="6499226" y="5047499"/>
              <a:ext cx="815975" cy="133329"/>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Sesame St.</a:t>
              </a:r>
            </a:p>
          </p:txBody>
        </p:sp>
        <p:sp>
          <p:nvSpPr>
            <p:cNvPr id="381" name="Rectangle 139">
              <a:extLst>
                <a:ext uri="{FF2B5EF4-FFF2-40B4-BE49-F238E27FC236}">
                  <a16:creationId xmlns:a16="http://schemas.microsoft.com/office/drawing/2014/main" id="{7BC3C081-1095-94E4-43DB-1E1EAA355AC0}"/>
                </a:ext>
              </a:extLst>
            </p:cNvPr>
            <p:cNvSpPr>
              <a:spLocks noChangeAspect="1" noChangeArrowheads="1"/>
            </p:cNvSpPr>
            <p:nvPr/>
          </p:nvSpPr>
          <p:spPr bwMode="auto">
            <a:xfrm>
              <a:off x="7747001" y="2536465"/>
              <a:ext cx="1016000" cy="206343"/>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Americana Blvd.</a:t>
              </a:r>
            </a:p>
          </p:txBody>
        </p:sp>
        <p:sp>
          <p:nvSpPr>
            <p:cNvPr id="28753" name="Line 141">
              <a:extLst>
                <a:ext uri="{FF2B5EF4-FFF2-40B4-BE49-F238E27FC236}">
                  <a16:creationId xmlns:a16="http://schemas.microsoft.com/office/drawing/2014/main" id="{453926A8-6252-F33D-D2DC-B3B8F079BE8C}"/>
                </a:ext>
              </a:extLst>
            </p:cNvPr>
            <p:cNvSpPr>
              <a:spLocks noChangeAspect="1" noChangeShapeType="1"/>
            </p:cNvSpPr>
            <p:nvPr/>
          </p:nvSpPr>
          <p:spPr bwMode="auto">
            <a:xfrm>
              <a:off x="4911725" y="4497388"/>
              <a:ext cx="358775" cy="0"/>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54" name="Line 142">
              <a:extLst>
                <a:ext uri="{FF2B5EF4-FFF2-40B4-BE49-F238E27FC236}">
                  <a16:creationId xmlns:a16="http://schemas.microsoft.com/office/drawing/2014/main" id="{57A3C824-0986-ECCA-7B19-338109F7645E}"/>
                </a:ext>
              </a:extLst>
            </p:cNvPr>
            <p:cNvSpPr>
              <a:spLocks noChangeAspect="1" noChangeShapeType="1"/>
            </p:cNvSpPr>
            <p:nvPr/>
          </p:nvSpPr>
          <p:spPr bwMode="auto">
            <a:xfrm>
              <a:off x="4494213" y="4979988"/>
              <a:ext cx="0" cy="34448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55" name="Rectangle 143">
              <a:extLst>
                <a:ext uri="{FF2B5EF4-FFF2-40B4-BE49-F238E27FC236}">
                  <a16:creationId xmlns:a16="http://schemas.microsoft.com/office/drawing/2014/main" id="{91E44830-5063-7EAC-3FAA-D9CC67BFFE57}"/>
                </a:ext>
              </a:extLst>
            </p:cNvPr>
            <p:cNvSpPr>
              <a:spLocks noChangeAspect="1" noChangeArrowheads="1"/>
            </p:cNvSpPr>
            <p:nvPr/>
          </p:nvSpPr>
          <p:spPr bwMode="auto">
            <a:xfrm rot="5400000">
              <a:off x="8297863" y="1795463"/>
              <a:ext cx="757238" cy="239713"/>
            </a:xfrm>
            <a:prstGeom prst="rect">
              <a:avLst/>
            </a:prstGeom>
            <a:solidFill>
              <a:schemeClr val="tx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56" name="Line 144">
              <a:extLst>
                <a:ext uri="{FF2B5EF4-FFF2-40B4-BE49-F238E27FC236}">
                  <a16:creationId xmlns:a16="http://schemas.microsoft.com/office/drawing/2014/main" id="{B1EDA201-9273-257C-FBF5-22B0AB2D4254}"/>
                </a:ext>
              </a:extLst>
            </p:cNvPr>
            <p:cNvSpPr>
              <a:spLocks noChangeAspect="1" noChangeShapeType="1"/>
            </p:cNvSpPr>
            <p:nvPr/>
          </p:nvSpPr>
          <p:spPr bwMode="auto">
            <a:xfrm>
              <a:off x="8675688" y="1536700"/>
              <a:ext cx="0" cy="757238"/>
            </a:xfrm>
            <a:prstGeom prst="line">
              <a:avLst/>
            </a:prstGeom>
            <a:noFill/>
            <a:ln w="9525">
              <a:solidFill>
                <a:schemeClr val="bg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28757" name="Line 145">
              <a:extLst>
                <a:ext uri="{FF2B5EF4-FFF2-40B4-BE49-F238E27FC236}">
                  <a16:creationId xmlns:a16="http://schemas.microsoft.com/office/drawing/2014/main" id="{7F28DF80-AE1B-5711-0BE3-A633DE42D640}"/>
                </a:ext>
              </a:extLst>
            </p:cNvPr>
            <p:cNvSpPr>
              <a:spLocks noChangeAspect="1" noChangeShapeType="1"/>
            </p:cNvSpPr>
            <p:nvPr/>
          </p:nvSpPr>
          <p:spPr bwMode="auto">
            <a:xfrm>
              <a:off x="5748338" y="408463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58" name="Line 146">
              <a:extLst>
                <a:ext uri="{FF2B5EF4-FFF2-40B4-BE49-F238E27FC236}">
                  <a16:creationId xmlns:a16="http://schemas.microsoft.com/office/drawing/2014/main" id="{3AA7D5A7-37E2-5362-8604-F2D94AD92FD9}"/>
                </a:ext>
              </a:extLst>
            </p:cNvPr>
            <p:cNvSpPr>
              <a:spLocks noChangeAspect="1" noChangeShapeType="1"/>
            </p:cNvSpPr>
            <p:nvPr/>
          </p:nvSpPr>
          <p:spPr bwMode="auto">
            <a:xfrm>
              <a:off x="6704013" y="408463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59" name="Line 147">
              <a:extLst>
                <a:ext uri="{FF2B5EF4-FFF2-40B4-BE49-F238E27FC236}">
                  <a16:creationId xmlns:a16="http://schemas.microsoft.com/office/drawing/2014/main" id="{BC841D04-6CB8-10F2-46F8-327C670141F3}"/>
                </a:ext>
              </a:extLst>
            </p:cNvPr>
            <p:cNvSpPr>
              <a:spLocks noChangeAspect="1" noChangeShapeType="1"/>
            </p:cNvSpPr>
            <p:nvPr/>
          </p:nvSpPr>
          <p:spPr bwMode="auto">
            <a:xfrm flipH="1">
              <a:off x="5748338" y="497998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60" name="Line 148">
              <a:extLst>
                <a:ext uri="{FF2B5EF4-FFF2-40B4-BE49-F238E27FC236}">
                  <a16:creationId xmlns:a16="http://schemas.microsoft.com/office/drawing/2014/main" id="{F96C4DC0-B0DA-75C6-E461-C0C6159E6544}"/>
                </a:ext>
              </a:extLst>
            </p:cNvPr>
            <p:cNvSpPr>
              <a:spLocks noChangeAspect="1" noChangeShapeType="1"/>
            </p:cNvSpPr>
            <p:nvPr/>
          </p:nvSpPr>
          <p:spPr bwMode="auto">
            <a:xfrm flipH="1">
              <a:off x="6704013" y="4979988"/>
              <a:ext cx="179388" cy="0"/>
            </a:xfrm>
            <a:prstGeom prst="line">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61" name="AutoShape 149">
              <a:extLst>
                <a:ext uri="{FF2B5EF4-FFF2-40B4-BE49-F238E27FC236}">
                  <a16:creationId xmlns:a16="http://schemas.microsoft.com/office/drawing/2014/main" id="{F904BA14-5D86-C204-2E0C-55F40229ADD1}"/>
                </a:ext>
              </a:extLst>
            </p:cNvPr>
            <p:cNvSpPr>
              <a:spLocks noChangeAspect="1" noChangeArrowheads="1"/>
            </p:cNvSpPr>
            <p:nvPr/>
          </p:nvSpPr>
          <p:spPr bwMode="auto">
            <a:xfrm rot="-663508">
              <a:off x="4135438" y="3878263"/>
              <a:ext cx="717550" cy="8953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12255 h 21600"/>
              </a:gdLst>
              <a:ahLst/>
              <a:cxnLst>
                <a:cxn ang="T8">
                  <a:pos x="T0" y="T1"/>
                </a:cxn>
                <a:cxn ang="T9">
                  <a:pos x="T2" y="T3"/>
                </a:cxn>
                <a:cxn ang="T10">
                  <a:pos x="T4" y="T5"/>
                </a:cxn>
                <a:cxn ang="T11">
                  <a:pos x="T6" y="T7"/>
                </a:cxn>
              </a:cxnLst>
              <a:rect l="T12" t="T13" r="T14" b="T15"/>
              <a:pathLst>
                <a:path w="21600" h="21600">
                  <a:moveTo>
                    <a:pt x="9345" y="11396"/>
                  </a:moveTo>
                  <a:cubicBezTo>
                    <a:pt x="9267" y="11207"/>
                    <a:pt x="9228" y="11004"/>
                    <a:pt x="9228" y="10800"/>
                  </a:cubicBezTo>
                  <a:cubicBezTo>
                    <a:pt x="9228" y="9931"/>
                    <a:pt x="9931" y="9228"/>
                    <a:pt x="10800" y="9228"/>
                  </a:cubicBezTo>
                  <a:cubicBezTo>
                    <a:pt x="11668" y="9228"/>
                    <a:pt x="12372" y="9931"/>
                    <a:pt x="12372" y="10800"/>
                  </a:cubicBezTo>
                  <a:cubicBezTo>
                    <a:pt x="12372" y="11004"/>
                    <a:pt x="12332" y="11207"/>
                    <a:pt x="12254" y="11396"/>
                  </a:cubicBezTo>
                  <a:lnTo>
                    <a:pt x="20791" y="14899"/>
                  </a:lnTo>
                  <a:cubicBezTo>
                    <a:pt x="21325" y="13598"/>
                    <a:pt x="21600" y="12206"/>
                    <a:pt x="21600" y="10800"/>
                  </a:cubicBezTo>
                  <a:cubicBezTo>
                    <a:pt x="21600" y="4835"/>
                    <a:pt x="16764" y="0"/>
                    <a:pt x="10800" y="0"/>
                  </a:cubicBezTo>
                  <a:cubicBezTo>
                    <a:pt x="4835" y="0"/>
                    <a:pt x="0" y="4835"/>
                    <a:pt x="0" y="10800"/>
                  </a:cubicBezTo>
                  <a:cubicBezTo>
                    <a:pt x="-1" y="12206"/>
                    <a:pt x="274" y="13598"/>
                    <a:pt x="808" y="14899"/>
                  </a:cubicBezTo>
                  <a:lnTo>
                    <a:pt x="9345" y="11396"/>
                  </a:ln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8762" name="Rectangle 150">
              <a:extLst>
                <a:ext uri="{FF2B5EF4-FFF2-40B4-BE49-F238E27FC236}">
                  <a16:creationId xmlns:a16="http://schemas.microsoft.com/office/drawing/2014/main" id="{C2305129-EBC2-FA6F-A266-9F6C5693AD15}"/>
                </a:ext>
              </a:extLst>
            </p:cNvPr>
            <p:cNvSpPr>
              <a:spLocks noChangeAspect="1" noChangeArrowheads="1"/>
            </p:cNvSpPr>
            <p:nvPr/>
          </p:nvSpPr>
          <p:spPr bwMode="auto">
            <a:xfrm>
              <a:off x="4433888" y="4016375"/>
              <a:ext cx="60325" cy="68263"/>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63" name="Rectangle 151">
              <a:extLst>
                <a:ext uri="{FF2B5EF4-FFF2-40B4-BE49-F238E27FC236}">
                  <a16:creationId xmlns:a16="http://schemas.microsoft.com/office/drawing/2014/main" id="{7FD5BC55-6CCC-1E83-E96E-B03708E163BF}"/>
                </a:ext>
              </a:extLst>
            </p:cNvPr>
            <p:cNvSpPr>
              <a:spLocks noChangeAspect="1" noChangeArrowheads="1"/>
            </p:cNvSpPr>
            <p:nvPr/>
          </p:nvSpPr>
          <p:spPr bwMode="auto">
            <a:xfrm>
              <a:off x="4613275" y="4084638"/>
              <a:ext cx="60325" cy="69850"/>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64" name="Rectangle 152">
              <a:extLst>
                <a:ext uri="{FF2B5EF4-FFF2-40B4-BE49-F238E27FC236}">
                  <a16:creationId xmlns:a16="http://schemas.microsoft.com/office/drawing/2014/main" id="{15F526A4-643B-B604-78A9-6B2EB5AB3B32}"/>
                </a:ext>
              </a:extLst>
            </p:cNvPr>
            <p:cNvSpPr>
              <a:spLocks noChangeAspect="1" noChangeArrowheads="1"/>
            </p:cNvSpPr>
            <p:nvPr/>
          </p:nvSpPr>
          <p:spPr bwMode="auto">
            <a:xfrm>
              <a:off x="4314825" y="4084638"/>
              <a:ext cx="60325" cy="69850"/>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65" name="Rectangle 153">
              <a:extLst>
                <a:ext uri="{FF2B5EF4-FFF2-40B4-BE49-F238E27FC236}">
                  <a16:creationId xmlns:a16="http://schemas.microsoft.com/office/drawing/2014/main" id="{03A110DA-8A3E-6D6F-B460-C982FB2AFC86}"/>
                </a:ext>
              </a:extLst>
            </p:cNvPr>
            <p:cNvSpPr>
              <a:spLocks noChangeAspect="1" noChangeArrowheads="1"/>
            </p:cNvSpPr>
            <p:nvPr/>
          </p:nvSpPr>
          <p:spPr bwMode="auto">
            <a:xfrm>
              <a:off x="4195763" y="4222750"/>
              <a:ext cx="58738" cy="68263"/>
            </a:xfrm>
            <a:prstGeom prst="rect">
              <a:avLst/>
            </a:prstGeom>
            <a:solidFill>
              <a:srgbClr val="EBFD07"/>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8766" name="AutoShape 154">
              <a:extLst>
                <a:ext uri="{FF2B5EF4-FFF2-40B4-BE49-F238E27FC236}">
                  <a16:creationId xmlns:a16="http://schemas.microsoft.com/office/drawing/2014/main" id="{3C4C89F9-12BB-AB6A-73DC-6C1F76C38716}"/>
                </a:ext>
              </a:extLst>
            </p:cNvPr>
            <p:cNvSpPr>
              <a:spLocks noChangeAspect="1" noChangeArrowheads="1"/>
            </p:cNvSpPr>
            <p:nvPr/>
          </p:nvSpPr>
          <p:spPr bwMode="auto">
            <a:xfrm>
              <a:off x="4254500" y="4222750"/>
              <a:ext cx="717550" cy="7572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698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tx1"/>
            </a:solidFill>
            <a:ln w="9525">
              <a:solidFill>
                <a:schemeClr val="tx1"/>
              </a:solidFill>
              <a:miter lim="800000"/>
              <a:headEnd/>
              <a:tailEnd/>
            </a:ln>
          </p:spPr>
          <p:txBody>
            <a:bodyPr wrap="none" anchor="ctr"/>
            <a:lstStyle/>
            <a:p>
              <a:endParaRPr lang="en-US"/>
            </a:p>
          </p:txBody>
        </p:sp>
        <p:sp>
          <p:nvSpPr>
            <p:cNvPr id="28767" name="Oval 155">
              <a:extLst>
                <a:ext uri="{FF2B5EF4-FFF2-40B4-BE49-F238E27FC236}">
                  <a16:creationId xmlns:a16="http://schemas.microsoft.com/office/drawing/2014/main" id="{3A9E9837-67A4-E5B8-DD1B-67C7761AFB14}"/>
                </a:ext>
              </a:extLst>
            </p:cNvPr>
            <p:cNvSpPr>
              <a:spLocks noChangeAspect="1" noChangeArrowheads="1"/>
            </p:cNvSpPr>
            <p:nvPr/>
          </p:nvSpPr>
          <p:spPr bwMode="auto">
            <a:xfrm>
              <a:off x="4314825" y="4291013"/>
              <a:ext cx="596900" cy="620713"/>
            </a:xfrm>
            <a:prstGeom prst="ellipse">
              <a:avLst/>
            </a:prstGeom>
            <a:noFill/>
            <a:ln w="952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98" name="Rectangle 156">
              <a:extLst>
                <a:ext uri="{FF2B5EF4-FFF2-40B4-BE49-F238E27FC236}">
                  <a16:creationId xmlns:a16="http://schemas.microsoft.com/office/drawing/2014/main" id="{ADE2E6F4-BE62-D7AE-C44B-BCAC2ACF4B3A}"/>
                </a:ext>
              </a:extLst>
            </p:cNvPr>
            <p:cNvSpPr>
              <a:spLocks noChangeAspect="1" noChangeArrowheads="1"/>
            </p:cNvSpPr>
            <p:nvPr/>
          </p:nvSpPr>
          <p:spPr bwMode="auto">
            <a:xfrm>
              <a:off x="4314825" y="3739603"/>
              <a:ext cx="896938" cy="206343"/>
            </a:xfrm>
            <a:prstGeom prst="rect">
              <a:avLst/>
            </a:prstGeom>
            <a:solidFill>
              <a:srgbClr val="FFFFCC"/>
            </a:solidFill>
            <a:ln w="9525">
              <a:solidFill>
                <a:schemeClr val="tx1"/>
              </a:solidFill>
              <a:miter lim="800000"/>
              <a:headEnd/>
              <a:tailEnd/>
            </a:ln>
            <a:effectLst/>
          </p:spPr>
          <p:txBody>
            <a:bodyPr wrap="none" anchor="ctr"/>
            <a:lstStyle/>
            <a:p>
              <a:pPr algn="ctr">
                <a:defRPr/>
              </a:pPr>
              <a:r>
                <a:rPr lang="en-US" sz="1000" b="1">
                  <a:effectLst>
                    <a:outerShdw blurRad="38100" dist="38100" dir="2700000" algn="tl">
                      <a:srgbClr val="FFFFFF"/>
                    </a:outerShdw>
                  </a:effectLst>
                  <a:latin typeface="Arial" charset="0"/>
                </a:rPr>
                <a:t>Tennis Courts</a:t>
              </a:r>
            </a:p>
          </p:txBody>
        </p:sp>
        <p:pic>
          <p:nvPicPr>
            <p:cNvPr id="28769" name="Picture 364" descr="j0329243[1]">
              <a:extLst>
                <a:ext uri="{FF2B5EF4-FFF2-40B4-BE49-F238E27FC236}">
                  <a16:creationId xmlns:a16="http://schemas.microsoft.com/office/drawing/2014/main" id="{1297FFB5-4EC8-932B-4F22-F9CC4C6757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28600"/>
              <a:ext cx="1150938"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70" name="Line 134">
              <a:extLst>
                <a:ext uri="{FF2B5EF4-FFF2-40B4-BE49-F238E27FC236}">
                  <a16:creationId xmlns:a16="http://schemas.microsoft.com/office/drawing/2014/main" id="{EBB9349E-708D-FDD6-837C-4E23A66C0E9D}"/>
                </a:ext>
              </a:extLst>
            </p:cNvPr>
            <p:cNvSpPr>
              <a:spLocks noChangeAspect="1" noChangeShapeType="1"/>
            </p:cNvSpPr>
            <p:nvPr/>
          </p:nvSpPr>
          <p:spPr bwMode="auto">
            <a:xfrm flipH="1" flipV="1">
              <a:off x="8610600" y="2438400"/>
              <a:ext cx="152400" cy="228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771" name="Line 134">
              <a:extLst>
                <a:ext uri="{FF2B5EF4-FFF2-40B4-BE49-F238E27FC236}">
                  <a16:creationId xmlns:a16="http://schemas.microsoft.com/office/drawing/2014/main" id="{099F2822-20CE-89D9-B731-2625ECCC489B}"/>
                </a:ext>
              </a:extLst>
            </p:cNvPr>
            <p:cNvSpPr>
              <a:spLocks noChangeAspect="1" noChangeShapeType="1"/>
            </p:cNvSpPr>
            <p:nvPr/>
          </p:nvSpPr>
          <p:spPr bwMode="auto">
            <a:xfrm>
              <a:off x="5181600" y="1828800"/>
              <a:ext cx="152400" cy="22860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411" name="Picture 2">
            <a:extLst>
              <a:ext uri="{FF2B5EF4-FFF2-40B4-BE49-F238E27FC236}">
                <a16:creationId xmlns:a16="http://schemas.microsoft.com/office/drawing/2014/main" id="{5FC5A489-832A-109D-2E4F-DB0A66CF525D}"/>
              </a:ext>
              <a:ext uri="{C183D7F6-B498-43B3-948B-1728B52AA6E4}">
                <adec:decorative xmlns:adec="http://schemas.microsoft.com/office/drawing/2017/decorative" val="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58200" y="1371600"/>
            <a:ext cx="457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accel="50000" decel="50000" fill="hold" nodeType="withEffect">
                                  <p:stCondLst>
                                    <p:cond delay="0"/>
                                  </p:stCondLst>
                                  <p:childTnLst>
                                    <p:animMotion origin="layout" path="M -0.00521 0.04352 C -0.00486 0.05694 -0.00399 0.07037 -0.00399 0.0838 C -0.00399 0.09375 0.00208 0.09722 -0.00399 0.10301 C -0.0125 0.11111 -0.02622 0.10602 -0.03681 0.10648 C -0.06076 0.11204 -0.09271 0.11343 -0.11719 0.11528 C -0.11892 0.11574 -0.12344 0.10903 -0.125 0.11019 C -0.12778 0.11204 -0.125 0.13125 -0.125 0.13148 C -0.13038 0.15069 -0.12483 0.12917 -0.1276 0.18032 C -0.12795 0.18681 -0.12378 0.20718 -0.125 0.21366 C -0.12448 0.2412 -0.12812 0.25625 -0.1276 0.2838 C -0.12726 0.30208 -0.12101 0.33611 -0.12639 0.35579 C -0.12674 0.39907 -0.12552 0.43704 -0.12639 0.48032 C -0.12656 0.48495 -0.13507 0.49861 -0.13819 0.50139 C -0.1408 0.5037 -0.14444 0.50347 -0.1474 0.50486 C -0.18333 0.50069 -0.21858 0.5037 -0.25521 0.50486 C -0.26267 0.50417 -0.27882 0.50023 -0.28819 0.50301 C -0.30868 0.49468 -0.33889 0.50208 -0.3592 0.50301 C -0.3625 0.49097 -0.36007 0.5044 -0.35781 0.49421 C -0.35677 0.48981 -0.35729 0.48495 -0.3566 0.48032 C -0.35642 0.47847 -0.35573 0.47685 -0.35521 0.475 C -0.3566 0.46435 -0.35781 0.45046 -0.36319 0.44167 C -0.36441 0.43981 -0.36597 0.43819 -0.36719 0.43634 C -0.36823 0.43472 -0.36858 0.43241 -0.36979 0.43125 C -0.37205 0.42917 -0.3776 0.42755 -0.3776 0.42778 C -0.38889 0.42917 -0.39566 0.42824 -0.4066 0.42593 C -0.41458 0.42245 -0.41458 0.42106 -0.42101 0.41528 C -0.4283 0.40116 -0.43646 0.40486 -0.44601 0.39606 C -0.45243 0.39907 -0.4592 0.40046 -0.4658 0.40301 C -0.4684 0.40394 -0.47361 0.40648 -0.47361 0.40671 C -0.48125 0.41667 -0.47917 0.41852 -0.48021 0.43634 C -0.47934 0.45255 -0.47587 0.48426 -0.46441 0.49421 C -0.46007 0.50301 -0.45451 0.50162 -0.4474 0.50486 C -0.43924 0.50347 -0.43385 0.50231 -0.42639 0.49954 C -0.42292 0.49514 -0.41927 0.4919 -0.4158 0.48727 C -0.41163 0.4706 -0.41302 0.48056 -0.41441 0.45741 C -0.41354 0.44815 -0.41146 0.4412 -0.4184 0.43634 " pathEditMode="fixed" rAng="0" ptsTypes="ffffffffffffffffffffffffffffffffffff">
                                      <p:cBhvr>
                                        <p:cTn id="6" dur="5000" fill="hold"/>
                                        <p:tgtEl>
                                          <p:spTgt spid="411"/>
                                        </p:tgtEl>
                                        <p:attrNameLst>
                                          <p:attrName>ppt_x</p:attrName>
                                          <p:attrName>ppt_y</p:attrName>
                                        </p:attrNameLst>
                                      </p:cBhvr>
                                      <p:rCtr x="-23400" y="231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408C-5FDD-5FCA-3038-3D22A9A50573}"/>
              </a:ext>
            </a:extLst>
          </p:cNvPr>
          <p:cNvSpPr txBox="1">
            <a:spLocks noGrp="1"/>
          </p:cNvSpPr>
          <p:nvPr>
            <p:ph type="title" idx="4294967295"/>
          </p:nvPr>
        </p:nvSpPr>
        <p:spPr>
          <a:xfrm>
            <a:off x="4557623" y="6172200"/>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 16</a:t>
            </a:r>
          </a:p>
        </p:txBody>
      </p:sp>
      <p:sp>
        <p:nvSpPr>
          <p:cNvPr id="28676" name="Rectangle 4">
            <a:extLst>
              <a:ext uri="{FF2B5EF4-FFF2-40B4-BE49-F238E27FC236}">
                <a16:creationId xmlns:a16="http://schemas.microsoft.com/office/drawing/2014/main" id="{6D1040C4-D55A-1AD7-E9FE-239B7C1FA186}"/>
              </a:ext>
              <a:ext uri="{C183D7F6-B498-43B3-948B-1728B52AA6E4}">
                <adec:decorative xmlns:adec="http://schemas.microsoft.com/office/drawing/2017/decorative" val="1"/>
              </a:ext>
            </a:extLst>
          </p:cNvPr>
          <p:cNvSpPr>
            <a:spLocks noChangeArrowheads="1"/>
          </p:cNvSpPr>
          <p:nvPr/>
        </p:nvSpPr>
        <p:spPr bwMode="auto">
          <a:xfrm>
            <a:off x="152400" y="122238"/>
            <a:ext cx="8839200" cy="3633787"/>
          </a:xfrm>
          <a:prstGeom prst="rect">
            <a:avLst/>
          </a:prstGeom>
          <a:solidFill>
            <a:srgbClr val="FFFF99">
              <a:alpha val="98038"/>
            </a:srgbClr>
          </a:solidFill>
          <a:ln w="7620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25616" name="Text Box 16">
            <a:extLst>
              <a:ext uri="{FF2B5EF4-FFF2-40B4-BE49-F238E27FC236}">
                <a16:creationId xmlns:a16="http://schemas.microsoft.com/office/drawing/2014/main" id="{068706E5-C0E9-6FB5-1FAE-3B99EC4BB989}"/>
              </a:ext>
            </a:extLst>
          </p:cNvPr>
          <p:cNvSpPr txBox="1">
            <a:spLocks noChangeArrowheads="1"/>
          </p:cNvSpPr>
          <p:nvPr/>
        </p:nvSpPr>
        <p:spPr bwMode="auto">
          <a:xfrm>
            <a:off x="457200" y="174625"/>
            <a:ext cx="2362200" cy="688975"/>
          </a:xfrm>
          <a:prstGeom prst="rect">
            <a:avLst/>
          </a:prstGeom>
          <a:noFill/>
          <a:ln w="9525">
            <a:noFill/>
            <a:miter lim="800000"/>
            <a:headEnd/>
            <a:tailEnd/>
          </a:ln>
          <a:effectLst/>
        </p:spPr>
        <p:txBody>
          <a:bodyPr>
            <a:spAutoFit/>
          </a:bodyPr>
          <a:lstStyle/>
          <a:p>
            <a:pPr>
              <a:lnSpc>
                <a:spcPct val="60000"/>
              </a:lnSpc>
              <a:spcBef>
                <a:spcPct val="50000"/>
              </a:spcBef>
              <a:defRPr/>
            </a:pPr>
            <a:r>
              <a:rPr lang="en-US" sz="1000" b="1" dirty="0">
                <a:effectLst>
                  <a:outerShdw blurRad="38100" dist="38100" dir="2700000" algn="tl">
                    <a:srgbClr val="C0C0C0"/>
                  </a:outerShdw>
                </a:effectLst>
                <a:latin typeface="Arial" charset="0"/>
              </a:rPr>
              <a:t>Tom Kaplan, Director of Marketing</a:t>
            </a:r>
          </a:p>
          <a:p>
            <a:pPr>
              <a:lnSpc>
                <a:spcPct val="60000"/>
              </a:lnSpc>
              <a:spcBef>
                <a:spcPct val="50000"/>
              </a:spcBef>
              <a:defRPr/>
            </a:pPr>
            <a:r>
              <a:rPr lang="en-US" sz="1000" b="1" dirty="0">
                <a:effectLst>
                  <a:outerShdw blurRad="38100" dist="38100" dir="2700000" algn="tl">
                    <a:srgbClr val="C0C0C0"/>
                  </a:outerShdw>
                </a:effectLst>
                <a:latin typeface="Arial" charset="0"/>
              </a:rPr>
              <a:t>Primo Salons</a:t>
            </a:r>
          </a:p>
          <a:p>
            <a:pPr>
              <a:lnSpc>
                <a:spcPct val="60000"/>
              </a:lnSpc>
              <a:spcBef>
                <a:spcPct val="50000"/>
              </a:spcBef>
              <a:defRPr/>
            </a:pPr>
            <a:r>
              <a:rPr lang="en-US" sz="1000" b="1" dirty="0">
                <a:effectLst>
                  <a:outerShdw blurRad="38100" dist="38100" dir="2700000" algn="tl">
                    <a:srgbClr val="C0C0C0"/>
                  </a:outerShdw>
                </a:effectLst>
                <a:latin typeface="Arial" charset="0"/>
              </a:rPr>
              <a:t>4698 Main St.</a:t>
            </a:r>
          </a:p>
          <a:p>
            <a:pPr>
              <a:lnSpc>
                <a:spcPct val="60000"/>
              </a:lnSpc>
              <a:spcBef>
                <a:spcPct val="50000"/>
              </a:spcBef>
              <a:defRPr/>
            </a:pPr>
            <a:r>
              <a:rPr lang="en-US" sz="1000" b="1" dirty="0">
                <a:effectLst>
                  <a:outerShdw blurRad="38100" dist="38100" dir="2700000" algn="tl">
                    <a:srgbClr val="C0C0C0"/>
                  </a:outerShdw>
                </a:effectLst>
                <a:latin typeface="Arial" charset="0"/>
              </a:rPr>
              <a:t>Chicago, IL 67521</a:t>
            </a:r>
          </a:p>
        </p:txBody>
      </p:sp>
      <p:sp>
        <p:nvSpPr>
          <p:cNvPr id="29709" name="WordArt 22">
            <a:extLst>
              <a:ext uri="{FF2B5EF4-FFF2-40B4-BE49-F238E27FC236}">
                <a16:creationId xmlns:a16="http://schemas.microsoft.com/office/drawing/2014/main" id="{63DEF5D8-8453-5493-D180-93E55BF44845}"/>
              </a:ext>
              <a:ext uri="{C183D7F6-B498-43B3-948B-1728B52AA6E4}">
                <adec:decorative xmlns:adec="http://schemas.microsoft.com/office/drawing/2017/decorative" val="1"/>
              </a:ext>
            </a:extLst>
          </p:cNvPr>
          <p:cNvSpPr>
            <a:spLocks noChangeArrowheads="1" noChangeShapeType="1" noTextEdit="1"/>
          </p:cNvSpPr>
          <p:nvPr/>
        </p:nvSpPr>
        <p:spPr bwMode="auto">
          <a:xfrm>
            <a:off x="5018088" y="15875"/>
            <a:ext cx="2362200" cy="11684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YUMMY FOODS              </a:t>
            </a:r>
          </a:p>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    MARKETS </a:t>
            </a:r>
          </a:p>
        </p:txBody>
      </p:sp>
      <p:pic>
        <p:nvPicPr>
          <p:cNvPr id="29710" name="Picture 23">
            <a:extLst>
              <a:ext uri="{FF2B5EF4-FFF2-40B4-BE49-F238E27FC236}">
                <a16:creationId xmlns:a16="http://schemas.microsoft.com/office/drawing/2014/main" id="{C1C07ED0-88A0-52AE-D792-EDA2D72DE43D}"/>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174625"/>
            <a:ext cx="860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8" name="Text Box 19">
            <a:extLst>
              <a:ext uri="{FF2B5EF4-FFF2-40B4-BE49-F238E27FC236}">
                <a16:creationId xmlns:a16="http://schemas.microsoft.com/office/drawing/2014/main" id="{C32D2E56-1B10-C5D2-0080-18DD7AA032BD}"/>
              </a:ext>
            </a:extLst>
          </p:cNvPr>
          <p:cNvSpPr txBox="1">
            <a:spLocks noChangeArrowheads="1"/>
          </p:cNvSpPr>
          <p:nvPr/>
        </p:nvSpPr>
        <p:spPr bwMode="auto">
          <a:xfrm>
            <a:off x="457200" y="863600"/>
            <a:ext cx="83058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Dear Mr. Kaplan: </a:t>
            </a:r>
          </a:p>
          <a:p>
            <a:pPr eaLnBrk="1" hangingPunct="1">
              <a:spcBef>
                <a:spcPct val="50000"/>
              </a:spcBef>
            </a:pPr>
            <a:r>
              <a:rPr lang="en-US" altLang="en-US" sz="1200"/>
              <a:t>I am writing in regards to your requests for information concerning Jackson Green’s employment with our company. Jackson worked as a marketing associate, and was well-liked and respected by customers, vendors, and coworkers as well. During his time with us, Jackson not only demonstrated a clear ability to communicate information about our products well, but also was creative and innovative in his marketing strategies. He was responsible for the creation of numerous television and radio ads, and started a very successful Sunday newspaper ad campaign which continues to this very day. All in all, Jackson proved that he has the skills and ability to be a leader. Should you give him the chance to develop his skills as a supervisor, I don’t think you will be disappointed.</a:t>
            </a:r>
          </a:p>
          <a:p>
            <a:pPr eaLnBrk="1" hangingPunct="1">
              <a:spcBef>
                <a:spcPct val="50000"/>
              </a:spcBef>
            </a:pPr>
            <a:r>
              <a:rPr lang="en-US" altLang="en-US" sz="1200"/>
              <a:t>Thank you for your consideration, and please do not hesitate to contact me if you have any questions or have need for any further information.</a:t>
            </a:r>
          </a:p>
          <a:p>
            <a:pPr eaLnBrk="1" hangingPunct="1">
              <a:lnSpc>
                <a:spcPct val="60000"/>
              </a:lnSpc>
              <a:spcBef>
                <a:spcPct val="50000"/>
              </a:spcBef>
            </a:pPr>
            <a:r>
              <a:rPr lang="en-US" altLang="en-US" sz="1200"/>
              <a:t>Sincerely,</a:t>
            </a:r>
            <a:br>
              <a:rPr lang="en-US" altLang="en-US" sz="1200"/>
            </a:br>
            <a:endParaRPr lang="en-US" altLang="en-US" sz="1200"/>
          </a:p>
          <a:p>
            <a:pPr eaLnBrk="1" hangingPunct="1">
              <a:lnSpc>
                <a:spcPct val="60000"/>
              </a:lnSpc>
              <a:spcBef>
                <a:spcPct val="50000"/>
              </a:spcBef>
            </a:pPr>
            <a:r>
              <a:rPr lang="en-US" altLang="en-US" sz="1200" b="1"/>
              <a:t>Alison Cooper, Staff Manager</a:t>
            </a:r>
          </a:p>
          <a:p>
            <a:pPr eaLnBrk="1" hangingPunct="1">
              <a:lnSpc>
                <a:spcPct val="60000"/>
              </a:lnSpc>
              <a:spcBef>
                <a:spcPct val="50000"/>
              </a:spcBef>
            </a:pPr>
            <a:r>
              <a:rPr lang="en-US" altLang="en-US" sz="1200" b="1"/>
              <a:t>Yummy Foods Markets</a:t>
            </a:r>
          </a:p>
        </p:txBody>
      </p:sp>
      <p:sp>
        <p:nvSpPr>
          <p:cNvPr id="28678" name="Text Box 6">
            <a:extLst>
              <a:ext uri="{FF2B5EF4-FFF2-40B4-BE49-F238E27FC236}">
                <a16:creationId xmlns:a16="http://schemas.microsoft.com/office/drawing/2014/main" id="{08C641C8-F47A-9CB9-7A10-E7B73FAAABA2}"/>
              </a:ext>
            </a:extLst>
          </p:cNvPr>
          <p:cNvSpPr txBox="1">
            <a:spLocks noChangeArrowheads="1"/>
          </p:cNvSpPr>
          <p:nvPr/>
        </p:nvSpPr>
        <p:spPr bwMode="auto">
          <a:xfrm>
            <a:off x="1371600" y="3932238"/>
            <a:ext cx="6400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16. </a:t>
            </a:r>
            <a:r>
              <a:rPr lang="en-US" sz="1600" b="1" dirty="0"/>
              <a:t>As an employee, Jackson could be described as:</a:t>
            </a:r>
          </a:p>
        </p:txBody>
      </p:sp>
      <p:sp>
        <p:nvSpPr>
          <p:cNvPr id="13319" name="AutoShape 7">
            <a:hlinkClick r:id="" action="ppaction://hlinkshowjump?jump=nextslide" highlightClick="1">
              <a:snd r:embed="rId4" name="Correct Answer.wav"/>
            </a:hlinkClick>
            <a:extLst>
              <a:ext uri="{FF2B5EF4-FFF2-40B4-BE49-F238E27FC236}">
                <a16:creationId xmlns:a16="http://schemas.microsoft.com/office/drawing/2014/main" id="{CB77352E-4D4E-5241-2FAB-E92165C7FDB9}"/>
              </a:ext>
            </a:extLst>
          </p:cNvPr>
          <p:cNvSpPr>
            <a:spLocks noChangeArrowheads="1"/>
          </p:cNvSpPr>
          <p:nvPr/>
        </p:nvSpPr>
        <p:spPr bwMode="auto">
          <a:xfrm>
            <a:off x="2339975" y="4419600"/>
            <a:ext cx="274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Hard-working and creative </a:t>
            </a:r>
          </a:p>
        </p:txBody>
      </p:sp>
      <p:sp>
        <p:nvSpPr>
          <p:cNvPr id="13320" name="AutoShape 8">
            <a:hlinkClick r:id="" action="ppaction://noaction" highlightClick="1">
              <a:snd r:embed="rId5" name="Incorrect Answer.wav"/>
            </a:hlinkClick>
            <a:extLst>
              <a:ext uri="{FF2B5EF4-FFF2-40B4-BE49-F238E27FC236}">
                <a16:creationId xmlns:a16="http://schemas.microsoft.com/office/drawing/2014/main" id="{029ADA42-D83C-4A37-AAF7-F3934C5D75D3}"/>
              </a:ext>
            </a:extLst>
          </p:cNvPr>
          <p:cNvSpPr>
            <a:spLocks noChangeArrowheads="1"/>
          </p:cNvSpPr>
          <p:nvPr/>
        </p:nvSpPr>
        <p:spPr bwMode="auto">
          <a:xfrm>
            <a:off x="2339975" y="5197475"/>
            <a:ext cx="274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B.  Strategic and unfriendly</a:t>
            </a:r>
          </a:p>
        </p:txBody>
      </p:sp>
      <p:sp>
        <p:nvSpPr>
          <p:cNvPr id="13321" name="AutoShape 9">
            <a:hlinkClick r:id="" action="ppaction://noaction" highlightClick="1">
              <a:snd r:embed="rId5" name="Incorrect Answer.wav"/>
            </a:hlinkClick>
            <a:extLst>
              <a:ext uri="{FF2B5EF4-FFF2-40B4-BE49-F238E27FC236}">
                <a16:creationId xmlns:a16="http://schemas.microsoft.com/office/drawing/2014/main" id="{18AB5BD9-D490-1958-2353-9A0AEE79274C}"/>
              </a:ext>
            </a:extLst>
          </p:cNvPr>
          <p:cNvSpPr>
            <a:spLocks noChangeArrowheads="1"/>
          </p:cNvSpPr>
          <p:nvPr/>
        </p:nvSpPr>
        <p:spPr bwMode="auto">
          <a:xfrm>
            <a:off x="5464175" y="4419600"/>
            <a:ext cx="274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C.  Shy and skilled</a:t>
            </a:r>
          </a:p>
        </p:txBody>
      </p:sp>
      <p:sp>
        <p:nvSpPr>
          <p:cNvPr id="13322" name="AutoShape 10">
            <a:hlinkClick r:id="" action="ppaction://noaction" highlightClick="1">
              <a:snd r:embed="rId5" name="Incorrect Answer.wav"/>
            </a:hlinkClick>
            <a:extLst>
              <a:ext uri="{FF2B5EF4-FFF2-40B4-BE49-F238E27FC236}">
                <a16:creationId xmlns:a16="http://schemas.microsoft.com/office/drawing/2014/main" id="{DD743BD0-E7D9-235B-480F-8AED199BEFCC}"/>
              </a:ext>
            </a:extLst>
          </p:cNvPr>
          <p:cNvSpPr>
            <a:spLocks noChangeArrowheads="1"/>
          </p:cNvSpPr>
          <p:nvPr/>
        </p:nvSpPr>
        <p:spPr bwMode="auto">
          <a:xfrm>
            <a:off x="5464175" y="5165725"/>
            <a:ext cx="2743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D.  Innovative and lazy</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1" name="TextBox 12">
            <a:extLst>
              <a:ext uri="{FF2B5EF4-FFF2-40B4-BE49-F238E27FC236}">
                <a16:creationId xmlns:a16="http://schemas.microsoft.com/office/drawing/2014/main" id="{95B0009C-EE76-5D2B-F3A3-AB93BB9CE2CE}"/>
              </a:ext>
            </a:extLst>
          </p:cNvPr>
          <p:cNvSpPr txBox="1">
            <a:spLocks noGrp="1" noChangeArrowheads="1"/>
          </p:cNvSpPr>
          <p:nvPr>
            <p:ph type="title" idx="4294967295"/>
          </p:nvPr>
        </p:nvSpPr>
        <p:spPr bwMode="auto">
          <a:xfrm>
            <a:off x="4516438" y="5270500"/>
            <a:ext cx="2743200" cy="371475"/>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 #17</a:t>
            </a:r>
          </a:p>
        </p:txBody>
      </p:sp>
      <p:sp>
        <p:nvSpPr>
          <p:cNvPr id="29700" name="Rectangle 4">
            <a:extLst>
              <a:ext uri="{FF2B5EF4-FFF2-40B4-BE49-F238E27FC236}">
                <a16:creationId xmlns:a16="http://schemas.microsoft.com/office/drawing/2014/main" id="{AFEBE553-C89A-ED05-DC40-C04C23C2DB00}"/>
              </a:ext>
              <a:ext uri="{C183D7F6-B498-43B3-948B-1728B52AA6E4}">
                <adec:decorative xmlns:adec="http://schemas.microsoft.com/office/drawing/2017/decorative" val="1"/>
              </a:ext>
            </a:extLst>
          </p:cNvPr>
          <p:cNvSpPr>
            <a:spLocks noChangeArrowheads="1"/>
          </p:cNvSpPr>
          <p:nvPr/>
        </p:nvSpPr>
        <p:spPr bwMode="auto">
          <a:xfrm>
            <a:off x="381000" y="228600"/>
            <a:ext cx="8458200" cy="3581400"/>
          </a:xfrm>
          <a:prstGeom prst="rect">
            <a:avLst/>
          </a:prstGeom>
          <a:solidFill>
            <a:srgbClr val="FFFF99">
              <a:alpha val="98038"/>
            </a:srgbClr>
          </a:solidFill>
          <a:ln w="5715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25616" name="Text Box 16">
            <a:extLst>
              <a:ext uri="{FF2B5EF4-FFF2-40B4-BE49-F238E27FC236}">
                <a16:creationId xmlns:a16="http://schemas.microsoft.com/office/drawing/2014/main" id="{05056524-E457-B3F0-DC26-227DF888308D}"/>
              </a:ext>
            </a:extLst>
          </p:cNvPr>
          <p:cNvSpPr txBox="1">
            <a:spLocks noChangeArrowheads="1"/>
          </p:cNvSpPr>
          <p:nvPr/>
        </p:nvSpPr>
        <p:spPr bwMode="auto">
          <a:xfrm>
            <a:off x="457200" y="304800"/>
            <a:ext cx="2362200" cy="688975"/>
          </a:xfrm>
          <a:prstGeom prst="rect">
            <a:avLst/>
          </a:prstGeom>
          <a:noFill/>
          <a:ln w="9525">
            <a:noFill/>
            <a:miter lim="800000"/>
            <a:headEnd/>
            <a:tailEnd/>
          </a:ln>
          <a:effectLst/>
        </p:spPr>
        <p:txBody>
          <a:bodyPr>
            <a:spAutoFit/>
          </a:bodyPr>
          <a:lstStyle/>
          <a:p>
            <a:pPr>
              <a:lnSpc>
                <a:spcPct val="60000"/>
              </a:lnSpc>
              <a:spcBef>
                <a:spcPct val="50000"/>
              </a:spcBef>
              <a:defRPr/>
            </a:pPr>
            <a:r>
              <a:rPr lang="en-US" sz="1000" b="1">
                <a:effectLst>
                  <a:outerShdw blurRad="38100" dist="38100" dir="2700000" algn="tl">
                    <a:srgbClr val="C0C0C0"/>
                  </a:outerShdw>
                </a:effectLst>
                <a:latin typeface="Arial" charset="0"/>
              </a:rPr>
              <a:t>Tom Kaplan, Director of Marketing</a:t>
            </a:r>
          </a:p>
          <a:p>
            <a:pPr>
              <a:lnSpc>
                <a:spcPct val="60000"/>
              </a:lnSpc>
              <a:spcBef>
                <a:spcPct val="50000"/>
              </a:spcBef>
              <a:defRPr/>
            </a:pPr>
            <a:r>
              <a:rPr lang="en-US" sz="1000" b="1">
                <a:effectLst>
                  <a:outerShdw blurRad="38100" dist="38100" dir="2700000" algn="tl">
                    <a:srgbClr val="C0C0C0"/>
                  </a:outerShdw>
                </a:effectLst>
                <a:latin typeface="Arial" charset="0"/>
              </a:rPr>
              <a:t>Primo Salons</a:t>
            </a:r>
          </a:p>
          <a:p>
            <a:pPr>
              <a:lnSpc>
                <a:spcPct val="60000"/>
              </a:lnSpc>
              <a:spcBef>
                <a:spcPct val="50000"/>
              </a:spcBef>
              <a:defRPr/>
            </a:pPr>
            <a:r>
              <a:rPr lang="en-US" sz="1000" b="1">
                <a:effectLst>
                  <a:outerShdw blurRad="38100" dist="38100" dir="2700000" algn="tl">
                    <a:srgbClr val="C0C0C0"/>
                  </a:outerShdw>
                </a:effectLst>
                <a:latin typeface="Arial" charset="0"/>
              </a:rPr>
              <a:t>4698 Main St.</a:t>
            </a:r>
          </a:p>
          <a:p>
            <a:pPr>
              <a:lnSpc>
                <a:spcPct val="60000"/>
              </a:lnSpc>
              <a:spcBef>
                <a:spcPct val="50000"/>
              </a:spcBef>
              <a:defRPr/>
            </a:pPr>
            <a:r>
              <a:rPr lang="en-US" sz="1000" b="1">
                <a:effectLst>
                  <a:outerShdw blurRad="38100" dist="38100" dir="2700000" algn="tl">
                    <a:srgbClr val="C0C0C0"/>
                  </a:outerShdw>
                </a:effectLst>
                <a:latin typeface="Arial" charset="0"/>
              </a:rPr>
              <a:t>Chicago, IL 67521</a:t>
            </a:r>
          </a:p>
        </p:txBody>
      </p:sp>
      <p:sp>
        <p:nvSpPr>
          <p:cNvPr id="30728" name="WordArt 22">
            <a:extLst>
              <a:ext uri="{FF2B5EF4-FFF2-40B4-BE49-F238E27FC236}">
                <a16:creationId xmlns:a16="http://schemas.microsoft.com/office/drawing/2014/main" id="{7D3884BF-9C03-C0DA-D868-D89E5AAD1887}"/>
              </a:ext>
              <a:ext uri="{C183D7F6-B498-43B3-948B-1728B52AA6E4}">
                <adec:decorative xmlns:adec="http://schemas.microsoft.com/office/drawing/2017/decorative" val="1"/>
              </a:ext>
            </a:extLst>
          </p:cNvPr>
          <p:cNvSpPr>
            <a:spLocks noChangeArrowheads="1" noChangeShapeType="1" noTextEdit="1"/>
          </p:cNvSpPr>
          <p:nvPr/>
        </p:nvSpPr>
        <p:spPr bwMode="auto">
          <a:xfrm>
            <a:off x="5029200" y="228600"/>
            <a:ext cx="2362200" cy="11684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YUMMY FOODS              </a:t>
            </a:r>
          </a:p>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    MARKETS </a:t>
            </a:r>
          </a:p>
        </p:txBody>
      </p:sp>
      <p:pic>
        <p:nvPicPr>
          <p:cNvPr id="30729" name="Picture 23">
            <a:extLst>
              <a:ext uri="{FF2B5EF4-FFF2-40B4-BE49-F238E27FC236}">
                <a16:creationId xmlns:a16="http://schemas.microsoft.com/office/drawing/2014/main" id="{CE46BE76-E09B-FFA2-AA3A-81928D317C0A}"/>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81000"/>
            <a:ext cx="860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19">
            <a:extLst>
              <a:ext uri="{FF2B5EF4-FFF2-40B4-BE49-F238E27FC236}">
                <a16:creationId xmlns:a16="http://schemas.microsoft.com/office/drawing/2014/main" id="{577B848E-8178-9A0E-9520-9862310B00ED}"/>
              </a:ext>
            </a:extLst>
          </p:cNvPr>
          <p:cNvSpPr txBox="1">
            <a:spLocks noChangeArrowheads="1"/>
          </p:cNvSpPr>
          <p:nvPr/>
        </p:nvSpPr>
        <p:spPr bwMode="auto">
          <a:xfrm>
            <a:off x="457200" y="990600"/>
            <a:ext cx="83058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Dear Mr. Kaplan: </a:t>
            </a:r>
          </a:p>
          <a:p>
            <a:pPr eaLnBrk="1" hangingPunct="1">
              <a:spcBef>
                <a:spcPct val="50000"/>
              </a:spcBef>
            </a:pPr>
            <a:r>
              <a:rPr lang="en-US" altLang="en-US" sz="1200"/>
              <a:t>I am writing in regards to your requests for information concerning Jackson Green’s employment with our company. Jackson worked as a marketing associate, and was well-liked and respected by customers, vendors, and coworkers as well. During his time with us, Jackson not only demonstrated a clear ability to communicate information about our products well, </a:t>
            </a:r>
            <a:r>
              <a:rPr lang="en-US" altLang="en-US" sz="1600">
                <a:solidFill>
                  <a:srgbClr val="FF0000"/>
                </a:solidFill>
              </a:rPr>
              <a:t>but also was creative </a:t>
            </a:r>
            <a:r>
              <a:rPr lang="en-US" altLang="en-US" sz="1200"/>
              <a:t>and innovative in his marketing strategies. </a:t>
            </a:r>
            <a:r>
              <a:rPr lang="en-US" altLang="en-US" sz="1600">
                <a:solidFill>
                  <a:srgbClr val="FF0000"/>
                </a:solidFill>
              </a:rPr>
              <a:t>He was responsible for the creation of numerous television and radio ads, and started a very successful Sunday newspaper ad campaign which continues to this very day. </a:t>
            </a:r>
            <a:r>
              <a:rPr lang="en-US" altLang="en-US" sz="1200"/>
              <a:t>All in all, Jackson proved that he has the skills and ability to be a leader. Should you give him the chance to develop his skills as a supervisor, I don’t think you will be disappointed. Thank you for your consideration, and please do not hesitate to contact me if you have any questions or have need for any further information.</a:t>
            </a:r>
          </a:p>
          <a:p>
            <a:pPr eaLnBrk="1" hangingPunct="1">
              <a:lnSpc>
                <a:spcPct val="60000"/>
              </a:lnSpc>
              <a:spcBef>
                <a:spcPct val="50000"/>
              </a:spcBef>
            </a:pPr>
            <a:r>
              <a:rPr lang="en-US" altLang="en-US" sz="1200"/>
              <a:t>Sincerely,</a:t>
            </a:r>
          </a:p>
          <a:p>
            <a:pPr eaLnBrk="1" hangingPunct="1">
              <a:lnSpc>
                <a:spcPct val="60000"/>
              </a:lnSpc>
              <a:spcBef>
                <a:spcPct val="50000"/>
              </a:spcBef>
            </a:pPr>
            <a:r>
              <a:rPr lang="en-US" altLang="en-US" sz="1200" b="1"/>
              <a:t>Alison Cooper, Staff Manager</a:t>
            </a:r>
          </a:p>
          <a:p>
            <a:pPr eaLnBrk="1" hangingPunct="1">
              <a:lnSpc>
                <a:spcPct val="60000"/>
              </a:lnSpc>
              <a:spcBef>
                <a:spcPct val="50000"/>
              </a:spcBef>
            </a:pPr>
            <a:r>
              <a:rPr lang="en-US" altLang="en-US" sz="1200" b="1"/>
              <a:t>Yummy Foods Markets</a:t>
            </a:r>
          </a:p>
        </p:txBody>
      </p:sp>
      <p:grpSp>
        <p:nvGrpSpPr>
          <p:cNvPr id="30730" name="Group 207">
            <a:extLst>
              <a:ext uri="{FF2B5EF4-FFF2-40B4-BE49-F238E27FC236}">
                <a16:creationId xmlns:a16="http://schemas.microsoft.com/office/drawing/2014/main" id="{06D99E62-A073-EF80-AA69-5EC7788BF1CA}"/>
              </a:ext>
              <a:ext uri="{C183D7F6-B498-43B3-948B-1728B52AA6E4}">
                <adec:decorative xmlns:adec="http://schemas.microsoft.com/office/drawing/2017/decorative" val="1"/>
              </a:ext>
            </a:extLst>
          </p:cNvPr>
          <p:cNvGrpSpPr>
            <a:grpSpLocks/>
          </p:cNvGrpSpPr>
          <p:nvPr/>
        </p:nvGrpSpPr>
        <p:grpSpPr bwMode="auto">
          <a:xfrm>
            <a:off x="2438400" y="3733800"/>
            <a:ext cx="4724400" cy="1143000"/>
            <a:chOff x="3886199" y="2362200"/>
            <a:chExt cx="4724401" cy="1143000"/>
          </a:xfrm>
        </p:grpSpPr>
        <p:sp>
          <p:nvSpPr>
            <p:cNvPr id="11" name="Rectangle 10">
              <a:extLst>
                <a:ext uri="{FF2B5EF4-FFF2-40B4-BE49-F238E27FC236}">
                  <a16:creationId xmlns:a16="http://schemas.microsoft.com/office/drawing/2014/main" id="{86D95643-2E79-3D38-DD4C-655CD9A4C205}"/>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0735" name="Picture 2">
              <a:extLst>
                <a:ext uri="{FF2B5EF4-FFF2-40B4-BE49-F238E27FC236}">
                  <a16:creationId xmlns:a16="http://schemas.microsoft.com/office/drawing/2014/main" id="{BE60B994-7218-4883-A674-F9A6F152B30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Action Button: Back or Previous 13">
            <a:hlinkClick r:id="" action="ppaction://hlinkshowjump?jump=nextslide" highlightClick="1"/>
            <a:extLst>
              <a:ext uri="{FF2B5EF4-FFF2-40B4-BE49-F238E27FC236}">
                <a16:creationId xmlns:a16="http://schemas.microsoft.com/office/drawing/2014/main" id="{0B6CF102-B931-8A5E-36C0-FA87F35F5ADB}"/>
              </a:ext>
              <a:ext uri="{C183D7F6-B498-43B3-948B-1728B52AA6E4}">
                <adec:decorative xmlns:adec="http://schemas.microsoft.com/office/drawing/2017/decorative" val="1"/>
              </a:ext>
            </a:extLst>
          </p:cNvPr>
          <p:cNvSpPr/>
          <p:nvPr/>
        </p:nvSpPr>
        <p:spPr>
          <a:xfrm rot="10800000">
            <a:off x="3503613" y="50911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289D7-E663-CB15-6ECD-7CBC233F405C}"/>
              </a:ext>
            </a:extLst>
          </p:cNvPr>
          <p:cNvSpPr txBox="1">
            <a:spLocks noGrp="1"/>
          </p:cNvSpPr>
          <p:nvPr>
            <p:ph type="title" idx="4294967295"/>
          </p:nvPr>
        </p:nvSpPr>
        <p:spPr>
          <a:xfrm>
            <a:off x="4570922" y="6172200"/>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 17</a:t>
            </a:r>
          </a:p>
        </p:txBody>
      </p:sp>
      <p:sp>
        <p:nvSpPr>
          <p:cNvPr id="24" name="Rectangle 4">
            <a:extLst>
              <a:ext uri="{FF2B5EF4-FFF2-40B4-BE49-F238E27FC236}">
                <a16:creationId xmlns:a16="http://schemas.microsoft.com/office/drawing/2014/main" id="{7F5AAF9C-B6F5-50E2-5610-ABD0573FAB44}"/>
              </a:ext>
              <a:ext uri="{C183D7F6-B498-43B3-948B-1728B52AA6E4}">
                <adec:decorative xmlns:adec="http://schemas.microsoft.com/office/drawing/2017/decorative" val="1"/>
              </a:ext>
            </a:extLst>
          </p:cNvPr>
          <p:cNvSpPr>
            <a:spLocks noChangeArrowheads="1"/>
          </p:cNvSpPr>
          <p:nvPr/>
        </p:nvSpPr>
        <p:spPr bwMode="auto">
          <a:xfrm>
            <a:off x="152400" y="122238"/>
            <a:ext cx="8839200" cy="3633787"/>
          </a:xfrm>
          <a:prstGeom prst="rect">
            <a:avLst/>
          </a:prstGeom>
          <a:solidFill>
            <a:srgbClr val="FFFF99">
              <a:alpha val="98038"/>
            </a:srgbClr>
          </a:solidFill>
          <a:ln w="7620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25" name="Text Box 16">
            <a:extLst>
              <a:ext uri="{FF2B5EF4-FFF2-40B4-BE49-F238E27FC236}">
                <a16:creationId xmlns:a16="http://schemas.microsoft.com/office/drawing/2014/main" id="{3CCB758F-83CD-B290-0C48-8A8E6455C45C}"/>
              </a:ext>
            </a:extLst>
          </p:cNvPr>
          <p:cNvSpPr txBox="1">
            <a:spLocks noChangeArrowheads="1"/>
          </p:cNvSpPr>
          <p:nvPr/>
        </p:nvSpPr>
        <p:spPr bwMode="auto">
          <a:xfrm>
            <a:off x="457200" y="174625"/>
            <a:ext cx="2362200" cy="688975"/>
          </a:xfrm>
          <a:prstGeom prst="rect">
            <a:avLst/>
          </a:prstGeom>
          <a:noFill/>
          <a:ln w="9525">
            <a:noFill/>
            <a:miter lim="800000"/>
            <a:headEnd/>
            <a:tailEnd/>
          </a:ln>
          <a:effectLst/>
        </p:spPr>
        <p:txBody>
          <a:bodyPr>
            <a:spAutoFit/>
          </a:bodyPr>
          <a:lstStyle/>
          <a:p>
            <a:pPr>
              <a:lnSpc>
                <a:spcPct val="60000"/>
              </a:lnSpc>
              <a:spcBef>
                <a:spcPct val="50000"/>
              </a:spcBef>
              <a:defRPr/>
            </a:pPr>
            <a:r>
              <a:rPr lang="en-US" sz="1000" b="1" dirty="0">
                <a:effectLst>
                  <a:outerShdw blurRad="38100" dist="38100" dir="2700000" algn="tl">
                    <a:srgbClr val="C0C0C0"/>
                  </a:outerShdw>
                </a:effectLst>
                <a:latin typeface="Arial" charset="0"/>
              </a:rPr>
              <a:t>Tom Kaplan, Director of Marketing</a:t>
            </a:r>
          </a:p>
          <a:p>
            <a:pPr>
              <a:lnSpc>
                <a:spcPct val="60000"/>
              </a:lnSpc>
              <a:spcBef>
                <a:spcPct val="50000"/>
              </a:spcBef>
              <a:defRPr/>
            </a:pPr>
            <a:r>
              <a:rPr lang="en-US" sz="1000" b="1" dirty="0">
                <a:effectLst>
                  <a:outerShdw blurRad="38100" dist="38100" dir="2700000" algn="tl">
                    <a:srgbClr val="C0C0C0"/>
                  </a:outerShdw>
                </a:effectLst>
                <a:latin typeface="Arial" charset="0"/>
              </a:rPr>
              <a:t>Primo Salons</a:t>
            </a:r>
          </a:p>
          <a:p>
            <a:pPr>
              <a:lnSpc>
                <a:spcPct val="60000"/>
              </a:lnSpc>
              <a:spcBef>
                <a:spcPct val="50000"/>
              </a:spcBef>
              <a:defRPr/>
            </a:pPr>
            <a:r>
              <a:rPr lang="en-US" sz="1000" b="1" dirty="0">
                <a:effectLst>
                  <a:outerShdw blurRad="38100" dist="38100" dir="2700000" algn="tl">
                    <a:srgbClr val="C0C0C0"/>
                  </a:outerShdw>
                </a:effectLst>
                <a:latin typeface="Arial" charset="0"/>
              </a:rPr>
              <a:t>4698 Main St.</a:t>
            </a:r>
          </a:p>
          <a:p>
            <a:pPr>
              <a:lnSpc>
                <a:spcPct val="60000"/>
              </a:lnSpc>
              <a:spcBef>
                <a:spcPct val="50000"/>
              </a:spcBef>
              <a:defRPr/>
            </a:pPr>
            <a:r>
              <a:rPr lang="en-US" sz="1000" b="1" dirty="0">
                <a:effectLst>
                  <a:outerShdw blurRad="38100" dist="38100" dir="2700000" algn="tl">
                    <a:srgbClr val="C0C0C0"/>
                  </a:outerShdw>
                </a:effectLst>
                <a:latin typeface="Arial" charset="0"/>
              </a:rPr>
              <a:t>Chicago, IL 67521</a:t>
            </a:r>
          </a:p>
        </p:txBody>
      </p:sp>
      <p:sp>
        <p:nvSpPr>
          <p:cNvPr id="31759" name="WordArt 22">
            <a:extLst>
              <a:ext uri="{FF2B5EF4-FFF2-40B4-BE49-F238E27FC236}">
                <a16:creationId xmlns:a16="http://schemas.microsoft.com/office/drawing/2014/main" id="{0DFCA89B-172B-9CBB-0804-DDC69834C521}"/>
              </a:ext>
              <a:ext uri="{C183D7F6-B498-43B3-948B-1728B52AA6E4}">
                <adec:decorative xmlns:adec="http://schemas.microsoft.com/office/drawing/2017/decorative" val="1"/>
              </a:ext>
            </a:extLst>
          </p:cNvPr>
          <p:cNvSpPr>
            <a:spLocks noChangeArrowheads="1" noChangeShapeType="1" noTextEdit="1"/>
          </p:cNvSpPr>
          <p:nvPr/>
        </p:nvSpPr>
        <p:spPr bwMode="auto">
          <a:xfrm>
            <a:off x="5018088" y="15875"/>
            <a:ext cx="2362200" cy="11684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YUMMY FOODS              </a:t>
            </a:r>
          </a:p>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    MARKETS </a:t>
            </a:r>
          </a:p>
        </p:txBody>
      </p:sp>
      <p:pic>
        <p:nvPicPr>
          <p:cNvPr id="31760" name="Picture 23">
            <a:extLst>
              <a:ext uri="{FF2B5EF4-FFF2-40B4-BE49-F238E27FC236}">
                <a16:creationId xmlns:a16="http://schemas.microsoft.com/office/drawing/2014/main" id="{D94BD308-D4DF-DD4C-C592-0D7DE7C20C25}"/>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1188" y="174625"/>
            <a:ext cx="860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8" name="Text Box 19">
            <a:extLst>
              <a:ext uri="{FF2B5EF4-FFF2-40B4-BE49-F238E27FC236}">
                <a16:creationId xmlns:a16="http://schemas.microsoft.com/office/drawing/2014/main" id="{751901EB-36A7-AFCF-58A1-F6A1C3ECD453}"/>
              </a:ext>
            </a:extLst>
          </p:cNvPr>
          <p:cNvSpPr txBox="1">
            <a:spLocks noChangeArrowheads="1"/>
          </p:cNvSpPr>
          <p:nvPr/>
        </p:nvSpPr>
        <p:spPr bwMode="auto">
          <a:xfrm>
            <a:off x="457200" y="863600"/>
            <a:ext cx="8305800" cy="284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Dear Mr. Kaplan: </a:t>
            </a:r>
          </a:p>
          <a:p>
            <a:pPr eaLnBrk="1" hangingPunct="1">
              <a:spcBef>
                <a:spcPct val="50000"/>
              </a:spcBef>
            </a:pPr>
            <a:r>
              <a:rPr lang="en-US" altLang="en-US" sz="1200"/>
              <a:t>I am writing in regards to your requests for information concerning Jackson Green’s employment with our company. Jackson worked as a marketing associate, and was well-liked and respected by customers, vendors, and coworkers as well. During his time with us, Jackson not only demonstrated a clear ability to communicate information about our products well, but also was creative and innovative in his marketing strategies. He was responsible for the creation of numerous television and radio ads, and started a very successful Sunday newspaper ad campaign which continues to this very day. All in all, Jackson proved that he has the skills and ability to be a leader. Should you give him the chance to develop his skills as a supervisor, I don’t think you will be disappointed.</a:t>
            </a:r>
          </a:p>
          <a:p>
            <a:pPr eaLnBrk="1" hangingPunct="1">
              <a:spcBef>
                <a:spcPct val="50000"/>
              </a:spcBef>
            </a:pPr>
            <a:r>
              <a:rPr lang="en-US" altLang="en-US" sz="1200"/>
              <a:t>Thank you for your consideration, and please do not hesitate to contact me if you have any questions or have need for any further information.</a:t>
            </a:r>
          </a:p>
          <a:p>
            <a:pPr eaLnBrk="1" hangingPunct="1">
              <a:lnSpc>
                <a:spcPct val="60000"/>
              </a:lnSpc>
              <a:spcBef>
                <a:spcPct val="50000"/>
              </a:spcBef>
            </a:pPr>
            <a:r>
              <a:rPr lang="en-US" altLang="en-US" sz="1200"/>
              <a:t>Sincerely,</a:t>
            </a:r>
            <a:br>
              <a:rPr lang="en-US" altLang="en-US" sz="1200"/>
            </a:br>
            <a:endParaRPr lang="en-US" altLang="en-US" sz="1200"/>
          </a:p>
          <a:p>
            <a:pPr eaLnBrk="1" hangingPunct="1">
              <a:lnSpc>
                <a:spcPct val="60000"/>
              </a:lnSpc>
              <a:spcBef>
                <a:spcPct val="50000"/>
              </a:spcBef>
            </a:pPr>
            <a:r>
              <a:rPr lang="en-US" altLang="en-US" sz="1200" b="1"/>
              <a:t>Alison Cooper, Staff Manager</a:t>
            </a:r>
          </a:p>
          <a:p>
            <a:pPr eaLnBrk="1" hangingPunct="1">
              <a:lnSpc>
                <a:spcPct val="60000"/>
              </a:lnSpc>
              <a:spcBef>
                <a:spcPct val="50000"/>
              </a:spcBef>
            </a:pPr>
            <a:r>
              <a:rPr lang="en-US" altLang="en-US" sz="1200" b="1"/>
              <a:t>Yummy Foods Markets</a:t>
            </a:r>
          </a:p>
        </p:txBody>
      </p:sp>
      <p:sp>
        <p:nvSpPr>
          <p:cNvPr id="28691" name="Text Box 11">
            <a:extLst>
              <a:ext uri="{FF2B5EF4-FFF2-40B4-BE49-F238E27FC236}">
                <a16:creationId xmlns:a16="http://schemas.microsoft.com/office/drawing/2014/main" id="{E184BE11-6DC1-EF11-81DE-A26BF042A81C}"/>
              </a:ext>
            </a:extLst>
          </p:cNvPr>
          <p:cNvSpPr txBox="1">
            <a:spLocks noChangeArrowheads="1"/>
          </p:cNvSpPr>
          <p:nvPr/>
        </p:nvSpPr>
        <p:spPr bwMode="auto">
          <a:xfrm>
            <a:off x="1323975" y="3929063"/>
            <a:ext cx="766286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17</a:t>
            </a:r>
            <a:r>
              <a:rPr lang="en-US" sz="1600" dirty="0">
                <a:effectLst>
                  <a:outerShdw blurRad="38100" dist="38100" dir="2700000" algn="tl">
                    <a:srgbClr val="000000">
                      <a:alpha val="43137"/>
                    </a:srgbClr>
                  </a:outerShdw>
                </a:effectLst>
              </a:rPr>
              <a:t>. </a:t>
            </a:r>
            <a:r>
              <a:rPr lang="en-US" sz="1600" b="1" dirty="0"/>
              <a:t>Alison feels that Jackson, in the future, has the ability to:</a:t>
            </a:r>
          </a:p>
        </p:txBody>
      </p:sp>
      <p:sp>
        <p:nvSpPr>
          <p:cNvPr id="13324" name="AutoShape 12">
            <a:hlinkClick r:id="" action="ppaction://noaction" highlightClick="1">
              <a:snd r:embed="rId4" name="Incorrect Answer.wav"/>
            </a:hlinkClick>
            <a:extLst>
              <a:ext uri="{FF2B5EF4-FFF2-40B4-BE49-F238E27FC236}">
                <a16:creationId xmlns:a16="http://schemas.microsoft.com/office/drawing/2014/main" id="{1041FB67-B788-B5A6-563E-063207A4CBD8}"/>
              </a:ext>
            </a:extLst>
          </p:cNvPr>
          <p:cNvSpPr>
            <a:spLocks noChangeArrowheads="1"/>
          </p:cNvSpPr>
          <p:nvPr/>
        </p:nvSpPr>
        <p:spPr bwMode="auto">
          <a:xfrm>
            <a:off x="2451100" y="4545013"/>
            <a:ext cx="27051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dirty="0">
                <a:latin typeface="Arial" pitchFamily="34" charset="0"/>
                <a:cs typeface="Arial" pitchFamily="34" charset="0"/>
              </a:rPr>
              <a:t>A. Go on television and radio </a:t>
            </a:r>
          </a:p>
          <a:p>
            <a:pPr>
              <a:defRPr/>
            </a:pPr>
            <a:r>
              <a:rPr lang="en-US" sz="1400" dirty="0">
                <a:latin typeface="Arial" pitchFamily="34" charset="0"/>
                <a:cs typeface="Arial" pitchFamily="34" charset="0"/>
              </a:rPr>
              <a:t>to promote the company</a:t>
            </a:r>
          </a:p>
        </p:txBody>
      </p:sp>
      <p:sp>
        <p:nvSpPr>
          <p:cNvPr id="13325" name="AutoShape 13">
            <a:hlinkClick r:id="" action="ppaction://noaction" highlightClick="1">
              <a:snd r:embed="rId4" name="Incorrect Answer.wav"/>
            </a:hlinkClick>
            <a:extLst>
              <a:ext uri="{FF2B5EF4-FFF2-40B4-BE49-F238E27FC236}">
                <a16:creationId xmlns:a16="http://schemas.microsoft.com/office/drawing/2014/main" id="{2EE919C5-2B4B-DD36-BD0C-6F8E15742AB6}"/>
              </a:ext>
            </a:extLst>
          </p:cNvPr>
          <p:cNvSpPr>
            <a:spLocks noChangeArrowheads="1"/>
          </p:cNvSpPr>
          <p:nvPr/>
        </p:nvSpPr>
        <p:spPr bwMode="auto">
          <a:xfrm>
            <a:off x="2451100" y="5295900"/>
            <a:ext cx="27051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marL="342900" indent="-342900">
              <a:defRPr/>
            </a:pPr>
            <a:r>
              <a:rPr lang="en-US" sz="1400" dirty="0">
                <a:latin typeface="Arial" pitchFamily="34" charset="0"/>
                <a:cs typeface="Arial" pitchFamily="34" charset="0"/>
              </a:rPr>
              <a:t>B. Develop new and exciting </a:t>
            </a:r>
          </a:p>
          <a:p>
            <a:pPr marL="342900" indent="-342900">
              <a:defRPr/>
            </a:pPr>
            <a:r>
              <a:rPr lang="en-US" sz="1400" dirty="0">
                <a:latin typeface="Arial" pitchFamily="34" charset="0"/>
                <a:cs typeface="Arial" pitchFamily="34" charset="0"/>
              </a:rPr>
              <a:t>communications strategies</a:t>
            </a:r>
          </a:p>
        </p:txBody>
      </p:sp>
      <p:sp>
        <p:nvSpPr>
          <p:cNvPr id="13326" name="AutoShape 14">
            <a:hlinkClick r:id="" action="ppaction://noaction" highlightClick="1">
              <a:snd r:embed="rId4" name="Incorrect Answer.wav"/>
            </a:hlinkClick>
            <a:extLst>
              <a:ext uri="{FF2B5EF4-FFF2-40B4-BE49-F238E27FC236}">
                <a16:creationId xmlns:a16="http://schemas.microsoft.com/office/drawing/2014/main" id="{E991DD04-8D8C-1681-D6B1-74C4D2D3D89C}"/>
              </a:ext>
            </a:extLst>
          </p:cNvPr>
          <p:cNvSpPr>
            <a:spLocks noChangeArrowheads="1"/>
          </p:cNvSpPr>
          <p:nvPr/>
        </p:nvSpPr>
        <p:spPr bwMode="auto">
          <a:xfrm>
            <a:off x="5622925" y="4527550"/>
            <a:ext cx="24003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C. Bring more customers to </a:t>
            </a:r>
          </a:p>
          <a:p>
            <a:pPr marL="342900" indent="-342900">
              <a:defRPr/>
            </a:pPr>
            <a:r>
              <a:rPr lang="en-US" sz="1400" dirty="0">
                <a:latin typeface="Arial" pitchFamily="34" charset="0"/>
                <a:cs typeface="Arial" pitchFamily="34" charset="0"/>
              </a:rPr>
              <a:t>the company</a:t>
            </a:r>
          </a:p>
        </p:txBody>
      </p:sp>
      <p:sp>
        <p:nvSpPr>
          <p:cNvPr id="13327" name="AutoShape 15">
            <a:hlinkClick r:id="rId5" action="ppaction://hlinksldjump" highlightClick="1">
              <a:snd r:embed="rId6" name="Correct Answer.wav"/>
            </a:hlinkClick>
            <a:extLst>
              <a:ext uri="{FF2B5EF4-FFF2-40B4-BE49-F238E27FC236}">
                <a16:creationId xmlns:a16="http://schemas.microsoft.com/office/drawing/2014/main" id="{2BD13F59-17AC-E7D6-99BA-D6F6D604C7E2}"/>
              </a:ext>
            </a:extLst>
          </p:cNvPr>
          <p:cNvSpPr>
            <a:spLocks noChangeArrowheads="1"/>
          </p:cNvSpPr>
          <p:nvPr/>
        </p:nvSpPr>
        <p:spPr bwMode="auto">
          <a:xfrm>
            <a:off x="5657850" y="5278438"/>
            <a:ext cx="24003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D. Become a manager in </a:t>
            </a:r>
          </a:p>
          <a:p>
            <a:pPr marL="342900" indent="-342900">
              <a:defRPr/>
            </a:pPr>
            <a:r>
              <a:rPr lang="en-US" sz="1400" dirty="0">
                <a:latin typeface="Arial" pitchFamily="34" charset="0"/>
                <a:cs typeface="Arial" pitchFamily="34" charset="0"/>
              </a:rPr>
              <a:t>the marketing field</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9" name="TextBox 9">
            <a:extLst>
              <a:ext uri="{FF2B5EF4-FFF2-40B4-BE49-F238E27FC236}">
                <a16:creationId xmlns:a16="http://schemas.microsoft.com/office/drawing/2014/main" id="{EF8F0E1D-B31D-91B6-F66D-145D0F0827F6}"/>
              </a:ext>
            </a:extLst>
          </p:cNvPr>
          <p:cNvSpPr txBox="1">
            <a:spLocks noGrp="1" noChangeArrowheads="1"/>
          </p:cNvSpPr>
          <p:nvPr>
            <p:ph type="title" idx="4294967295"/>
          </p:nvPr>
        </p:nvSpPr>
        <p:spPr bwMode="auto">
          <a:xfrm>
            <a:off x="2835275" y="5718175"/>
            <a:ext cx="3870325"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#18 and #19</a:t>
            </a:r>
          </a:p>
        </p:txBody>
      </p:sp>
      <p:sp>
        <p:nvSpPr>
          <p:cNvPr id="30724" name="Rectangle 4">
            <a:extLst>
              <a:ext uri="{FF2B5EF4-FFF2-40B4-BE49-F238E27FC236}">
                <a16:creationId xmlns:a16="http://schemas.microsoft.com/office/drawing/2014/main" id="{80CFE29E-F4ED-A5DD-DFBE-454D7D86AFFA}"/>
              </a:ext>
              <a:ext uri="{C183D7F6-B498-43B3-948B-1728B52AA6E4}">
                <adec:decorative xmlns:adec="http://schemas.microsoft.com/office/drawing/2017/decorative" val="1"/>
              </a:ext>
            </a:extLst>
          </p:cNvPr>
          <p:cNvSpPr>
            <a:spLocks noChangeArrowheads="1"/>
          </p:cNvSpPr>
          <p:nvPr/>
        </p:nvSpPr>
        <p:spPr bwMode="auto">
          <a:xfrm>
            <a:off x="381000" y="76200"/>
            <a:ext cx="8458200" cy="3581400"/>
          </a:xfrm>
          <a:prstGeom prst="rect">
            <a:avLst/>
          </a:prstGeom>
          <a:solidFill>
            <a:srgbClr val="FFFF99">
              <a:alpha val="98038"/>
            </a:srgbClr>
          </a:solidFill>
          <a:ln w="5715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32777" name="WordArt 22">
            <a:extLst>
              <a:ext uri="{FF2B5EF4-FFF2-40B4-BE49-F238E27FC236}">
                <a16:creationId xmlns:a16="http://schemas.microsoft.com/office/drawing/2014/main" id="{26B3F7F0-DD9E-F429-79F3-F5860724E7DA}"/>
              </a:ext>
              <a:ext uri="{C183D7F6-B498-43B3-948B-1728B52AA6E4}">
                <adec:decorative xmlns:adec="http://schemas.microsoft.com/office/drawing/2017/decorative" val="1"/>
              </a:ext>
            </a:extLst>
          </p:cNvPr>
          <p:cNvSpPr>
            <a:spLocks noChangeArrowheads="1" noChangeShapeType="1" noTextEdit="1"/>
          </p:cNvSpPr>
          <p:nvPr/>
        </p:nvSpPr>
        <p:spPr bwMode="auto">
          <a:xfrm>
            <a:off x="4876800" y="76200"/>
            <a:ext cx="2362200" cy="1168400"/>
          </a:xfrm>
          <a:prstGeom prst="rect">
            <a:avLst/>
          </a:prstGeom>
        </p:spPr>
        <p:txBody>
          <a:bodyPr wrap="none" fromWordArt="1">
            <a:prstTxWarp prst="textSlantUp">
              <a:avLst>
                <a:gd name="adj" fmla="val 32056"/>
              </a:avLst>
            </a:prstTxWarp>
          </a:bodyPr>
          <a:lstStyle/>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YUMMY FOODS              </a:t>
            </a:r>
          </a:p>
          <a:p>
            <a:pPr algn="ctr"/>
            <a:r>
              <a:rPr lang="en-US" sz="3600" b="1"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Harrington" panose="04040505050A02020702" pitchFamily="82" charset="0"/>
              </a:rPr>
              <a:t>    MARKETS </a:t>
            </a:r>
          </a:p>
        </p:txBody>
      </p:sp>
      <p:pic>
        <p:nvPicPr>
          <p:cNvPr id="32778" name="Picture 23">
            <a:extLst>
              <a:ext uri="{FF2B5EF4-FFF2-40B4-BE49-F238E27FC236}">
                <a16:creationId xmlns:a16="http://schemas.microsoft.com/office/drawing/2014/main" id="{334D40B1-EB07-4DB1-D4ED-E09EF9178D1B}"/>
              </a:ex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788" y="142875"/>
            <a:ext cx="860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6" name="Text Box 16">
            <a:extLst>
              <a:ext uri="{FF2B5EF4-FFF2-40B4-BE49-F238E27FC236}">
                <a16:creationId xmlns:a16="http://schemas.microsoft.com/office/drawing/2014/main" id="{72ADC3E6-7C98-9086-2325-797632469DD0}"/>
              </a:ext>
            </a:extLst>
          </p:cNvPr>
          <p:cNvSpPr txBox="1">
            <a:spLocks noChangeArrowheads="1"/>
          </p:cNvSpPr>
          <p:nvPr/>
        </p:nvSpPr>
        <p:spPr bwMode="auto">
          <a:xfrm>
            <a:off x="473075" y="142875"/>
            <a:ext cx="2362200" cy="688975"/>
          </a:xfrm>
          <a:prstGeom prst="rect">
            <a:avLst/>
          </a:prstGeom>
          <a:noFill/>
          <a:ln w="9525">
            <a:noFill/>
            <a:miter lim="800000"/>
            <a:headEnd/>
            <a:tailEnd/>
          </a:ln>
          <a:effectLst/>
        </p:spPr>
        <p:txBody>
          <a:bodyPr>
            <a:spAutoFit/>
          </a:bodyPr>
          <a:lstStyle/>
          <a:p>
            <a:pPr>
              <a:lnSpc>
                <a:spcPct val="60000"/>
              </a:lnSpc>
              <a:spcBef>
                <a:spcPct val="50000"/>
              </a:spcBef>
              <a:defRPr/>
            </a:pPr>
            <a:r>
              <a:rPr lang="en-US" sz="1000" b="1" dirty="0">
                <a:effectLst>
                  <a:outerShdw blurRad="38100" dist="38100" dir="2700000" algn="tl">
                    <a:srgbClr val="C0C0C0"/>
                  </a:outerShdw>
                </a:effectLst>
                <a:latin typeface="Arial" charset="0"/>
              </a:rPr>
              <a:t>Tom Kaplan, Director of Marketing</a:t>
            </a:r>
          </a:p>
          <a:p>
            <a:pPr>
              <a:lnSpc>
                <a:spcPct val="60000"/>
              </a:lnSpc>
              <a:spcBef>
                <a:spcPct val="50000"/>
              </a:spcBef>
              <a:defRPr/>
            </a:pPr>
            <a:r>
              <a:rPr lang="en-US" sz="1000" b="1" dirty="0">
                <a:effectLst>
                  <a:outerShdw blurRad="38100" dist="38100" dir="2700000" algn="tl">
                    <a:srgbClr val="C0C0C0"/>
                  </a:outerShdw>
                </a:effectLst>
                <a:latin typeface="Arial" charset="0"/>
              </a:rPr>
              <a:t>Primo Salons</a:t>
            </a:r>
          </a:p>
          <a:p>
            <a:pPr>
              <a:lnSpc>
                <a:spcPct val="60000"/>
              </a:lnSpc>
              <a:spcBef>
                <a:spcPct val="50000"/>
              </a:spcBef>
              <a:defRPr/>
            </a:pPr>
            <a:r>
              <a:rPr lang="en-US" sz="1000" b="1" dirty="0">
                <a:effectLst>
                  <a:outerShdw blurRad="38100" dist="38100" dir="2700000" algn="tl">
                    <a:srgbClr val="C0C0C0"/>
                  </a:outerShdw>
                </a:effectLst>
                <a:latin typeface="Arial" charset="0"/>
              </a:rPr>
              <a:t>4698 Main St.</a:t>
            </a:r>
          </a:p>
          <a:p>
            <a:pPr>
              <a:lnSpc>
                <a:spcPct val="60000"/>
              </a:lnSpc>
              <a:spcBef>
                <a:spcPct val="50000"/>
              </a:spcBef>
              <a:defRPr/>
            </a:pPr>
            <a:r>
              <a:rPr lang="en-US" sz="1000" b="1" dirty="0">
                <a:effectLst>
                  <a:outerShdw blurRad="38100" dist="38100" dir="2700000" algn="tl">
                    <a:srgbClr val="C0C0C0"/>
                  </a:outerShdw>
                </a:effectLst>
                <a:latin typeface="Arial" charset="0"/>
              </a:rPr>
              <a:t>Chicago, IL 67521</a:t>
            </a:r>
          </a:p>
        </p:txBody>
      </p:sp>
      <p:sp>
        <p:nvSpPr>
          <p:cNvPr id="32776" name="Text Box 19">
            <a:extLst>
              <a:ext uri="{FF2B5EF4-FFF2-40B4-BE49-F238E27FC236}">
                <a16:creationId xmlns:a16="http://schemas.microsoft.com/office/drawing/2014/main" id="{6C7474EC-80B5-1E94-EFAD-E5005C11944C}"/>
              </a:ext>
            </a:extLst>
          </p:cNvPr>
          <p:cNvSpPr txBox="1">
            <a:spLocks noChangeArrowheads="1"/>
          </p:cNvSpPr>
          <p:nvPr/>
        </p:nvSpPr>
        <p:spPr bwMode="auto">
          <a:xfrm>
            <a:off x="492125" y="873125"/>
            <a:ext cx="8305800"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a:t>Dear Mr. Kaplan: </a:t>
            </a:r>
          </a:p>
          <a:p>
            <a:pPr eaLnBrk="1" hangingPunct="1">
              <a:spcBef>
                <a:spcPct val="50000"/>
              </a:spcBef>
            </a:pPr>
            <a:r>
              <a:rPr lang="en-US" altLang="en-US" sz="1200"/>
              <a:t>I am writing in regards to your requests for information concerning Jackson Green’s employment with our company. Jackson worked as a marketing associate, and was well-liked and respected by customers, vendors, and coworkers as well. During his time with us, Jackson not only demonstrated a clear ability to communicate information about our products well, but also was creative and innovative in his marketing strategies. He was responsible for the creation of numerous television and radio ads, and started a very successful Sunday newspaper ad campaign which continues to this very day. </a:t>
            </a:r>
            <a:r>
              <a:rPr lang="en-US" altLang="en-US" sz="1600">
                <a:solidFill>
                  <a:srgbClr val="FF0000"/>
                </a:solidFill>
              </a:rPr>
              <a:t>All in all, Jackson proved that he has the skills and ability to be a leader. Should you give him the chance to develop his skills as a supervisor, I don’t think you will be disappointed. </a:t>
            </a:r>
            <a:r>
              <a:rPr lang="en-US" altLang="en-US" sz="1200"/>
              <a:t>Thank you for your consideration, and please do not hesitate to contact me if you have any questions or have need for any further information.</a:t>
            </a:r>
          </a:p>
          <a:p>
            <a:pPr eaLnBrk="1" hangingPunct="1">
              <a:lnSpc>
                <a:spcPct val="60000"/>
              </a:lnSpc>
              <a:spcBef>
                <a:spcPct val="50000"/>
              </a:spcBef>
            </a:pPr>
            <a:r>
              <a:rPr lang="en-US" altLang="en-US" sz="1200"/>
              <a:t>Sincerely,</a:t>
            </a:r>
          </a:p>
          <a:p>
            <a:pPr eaLnBrk="1" hangingPunct="1">
              <a:lnSpc>
                <a:spcPct val="60000"/>
              </a:lnSpc>
              <a:spcBef>
                <a:spcPct val="50000"/>
              </a:spcBef>
            </a:pPr>
            <a:r>
              <a:rPr lang="en-US" altLang="en-US" sz="1200" b="1"/>
              <a:t>Alison Cooper, Staff Manager</a:t>
            </a:r>
          </a:p>
          <a:p>
            <a:pPr eaLnBrk="1" hangingPunct="1">
              <a:lnSpc>
                <a:spcPct val="60000"/>
              </a:lnSpc>
              <a:spcBef>
                <a:spcPct val="50000"/>
              </a:spcBef>
            </a:pPr>
            <a:r>
              <a:rPr lang="en-US" altLang="en-US" sz="1200" b="1"/>
              <a:t>Yummy Foods Markets</a:t>
            </a:r>
          </a:p>
        </p:txBody>
      </p:sp>
      <p:grpSp>
        <p:nvGrpSpPr>
          <p:cNvPr id="32781" name="Group 14">
            <a:extLst>
              <a:ext uri="{FF2B5EF4-FFF2-40B4-BE49-F238E27FC236}">
                <a16:creationId xmlns:a16="http://schemas.microsoft.com/office/drawing/2014/main" id="{FA23BBE8-DE88-D178-CD32-7432F0CD9D55}"/>
              </a:ext>
              <a:ext uri="{C183D7F6-B498-43B3-948B-1728B52AA6E4}">
                <adec:decorative xmlns:adec="http://schemas.microsoft.com/office/drawing/2017/decorative" val="1"/>
              </a:ext>
            </a:extLst>
          </p:cNvPr>
          <p:cNvGrpSpPr>
            <a:grpSpLocks/>
          </p:cNvGrpSpPr>
          <p:nvPr/>
        </p:nvGrpSpPr>
        <p:grpSpPr bwMode="auto">
          <a:xfrm>
            <a:off x="2457450" y="3657600"/>
            <a:ext cx="4724400" cy="1143000"/>
            <a:chOff x="2457862" y="3657600"/>
            <a:chExt cx="4724400" cy="1143000"/>
          </a:xfrm>
        </p:grpSpPr>
        <p:sp>
          <p:nvSpPr>
            <p:cNvPr id="13" name="Rectangle 12">
              <a:extLst>
                <a:ext uri="{FF2B5EF4-FFF2-40B4-BE49-F238E27FC236}">
                  <a16:creationId xmlns:a16="http://schemas.microsoft.com/office/drawing/2014/main" id="{2363F529-22E2-52CC-5347-CB4DEB80FB73}"/>
                </a:ext>
              </a:extLst>
            </p:cNvPr>
            <p:cNvSpPr/>
            <p:nvPr/>
          </p:nvSpPr>
          <p:spPr bwMode="auto">
            <a:xfrm>
              <a:off x="2457862" y="3657600"/>
              <a:ext cx="4724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2784" name="Picture 2">
              <a:extLst>
                <a:ext uri="{FF2B5EF4-FFF2-40B4-BE49-F238E27FC236}">
                  <a16:creationId xmlns:a16="http://schemas.microsoft.com/office/drawing/2014/main" id="{843DBAD6-AE24-ADDD-D204-13F79CF0AE9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3949" y="3954607"/>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Action Button: Forward or Next 10">
            <a:hlinkClick r:id="" action="ppaction://hlinkshowjump?jump=nextslide" highlightClick="1"/>
            <a:extLst>
              <a:ext uri="{FF2B5EF4-FFF2-40B4-BE49-F238E27FC236}">
                <a16:creationId xmlns:a16="http://schemas.microsoft.com/office/drawing/2014/main" id="{0A78835B-6180-4AF1-462F-8400DC7DA7FD}"/>
              </a:ext>
              <a:ext uri="{C183D7F6-B498-43B3-948B-1728B52AA6E4}">
                <adec:decorative xmlns:adec="http://schemas.microsoft.com/office/drawing/2017/decorative" val="1"/>
              </a:ext>
            </a:extLst>
          </p:cNvPr>
          <p:cNvSpPr/>
          <p:nvPr/>
        </p:nvSpPr>
        <p:spPr>
          <a:xfrm>
            <a:off x="4268788" y="4840288"/>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7" name="Group 107">
            <a:extLst>
              <a:ext uri="{FF2B5EF4-FFF2-40B4-BE49-F238E27FC236}">
                <a16:creationId xmlns:a16="http://schemas.microsoft.com/office/drawing/2014/main" id="{3ECEFBE7-1D62-458F-9D14-4F01CF2A3A8F}"/>
              </a:ext>
              <a:ext uri="{C183D7F6-B498-43B3-948B-1728B52AA6E4}">
                <adec:decorative xmlns:adec="http://schemas.microsoft.com/office/drawing/2017/decorative" val="1"/>
              </a:ext>
            </a:extLst>
          </p:cNvPr>
          <p:cNvGrpSpPr>
            <a:grpSpLocks/>
          </p:cNvGrpSpPr>
          <p:nvPr/>
        </p:nvGrpSpPr>
        <p:grpSpPr bwMode="auto">
          <a:xfrm>
            <a:off x="5473700" y="77788"/>
            <a:ext cx="3375025" cy="6094412"/>
            <a:chOff x="206375" y="244476"/>
            <a:chExt cx="3375025" cy="6318987"/>
          </a:xfrm>
        </p:grpSpPr>
        <p:sp>
          <p:nvSpPr>
            <p:cNvPr id="2" name="Rectangle 59">
              <a:extLst>
                <a:ext uri="{FF2B5EF4-FFF2-40B4-BE49-F238E27FC236}">
                  <a16:creationId xmlns:a16="http://schemas.microsoft.com/office/drawing/2014/main" id="{FD147314-2E41-9C60-0F7F-10DF3F65CBD6}"/>
                </a:ext>
              </a:extLst>
            </p:cNvPr>
            <p:cNvSpPr>
              <a:spLocks noChangeArrowheads="1"/>
            </p:cNvSpPr>
            <p:nvPr/>
          </p:nvSpPr>
          <p:spPr bwMode="auto">
            <a:xfrm>
              <a:off x="206375" y="400845"/>
              <a:ext cx="3375025" cy="6162618"/>
            </a:xfrm>
            <a:prstGeom prst="rect">
              <a:avLst/>
            </a:prstGeom>
            <a:solidFill>
              <a:srgbClr val="FFFF99">
                <a:alpha val="98038"/>
              </a:srgbClr>
            </a:solidFill>
            <a:ln w="57150">
              <a:solidFill>
                <a:schemeClr val="tx2">
                  <a:lumMod val="60000"/>
                  <a:lumOff val="40000"/>
                </a:schemeClr>
              </a:solidFill>
              <a:miter lim="800000"/>
              <a:headEnd/>
              <a:tailEnd/>
            </a:ln>
          </p:spPr>
          <p:txBody>
            <a:bodyPr wrap="none" anchor="ctr"/>
            <a:lstStyle/>
            <a:p>
              <a:pPr>
                <a:defRPr/>
              </a:pPr>
              <a:endParaRPr lang="en-US">
                <a:latin typeface="Arial" charset="0"/>
              </a:endParaRPr>
            </a:p>
          </p:txBody>
        </p:sp>
        <p:pic>
          <p:nvPicPr>
            <p:cNvPr id="6154" name="Picture 60" descr="j0182692">
              <a:extLst>
                <a:ext uri="{FF2B5EF4-FFF2-40B4-BE49-F238E27FC236}">
                  <a16:creationId xmlns:a16="http://schemas.microsoft.com/office/drawing/2014/main" id="{F01F81EA-27FF-39FB-9463-A09BAC7234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3834" y="5783223"/>
              <a:ext cx="1364054" cy="645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61" descr="j0175410">
              <a:extLst>
                <a:ext uri="{FF2B5EF4-FFF2-40B4-BE49-F238E27FC236}">
                  <a16:creationId xmlns:a16="http://schemas.microsoft.com/office/drawing/2014/main" id="{05C16033-8678-86BC-8BB0-1B760AC097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02075"/>
              <a:ext cx="1028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7" name="Group 62">
              <a:extLst>
                <a:ext uri="{FF2B5EF4-FFF2-40B4-BE49-F238E27FC236}">
                  <a16:creationId xmlns:a16="http://schemas.microsoft.com/office/drawing/2014/main" id="{39605241-9AAE-A3EB-7782-741056F4C0BD}"/>
                </a:ext>
              </a:extLst>
            </p:cNvPr>
            <p:cNvGrpSpPr>
              <a:grpSpLocks/>
            </p:cNvGrpSpPr>
            <p:nvPr/>
          </p:nvGrpSpPr>
          <p:grpSpPr bwMode="auto">
            <a:xfrm>
              <a:off x="304800" y="3292475"/>
              <a:ext cx="838200" cy="990600"/>
              <a:chOff x="528" y="250"/>
              <a:chExt cx="3496" cy="4512"/>
            </a:xfrm>
          </p:grpSpPr>
          <p:sp>
            <p:nvSpPr>
              <p:cNvPr id="6164" name="AutoShape 63">
                <a:extLst>
                  <a:ext uri="{FF2B5EF4-FFF2-40B4-BE49-F238E27FC236}">
                    <a16:creationId xmlns:a16="http://schemas.microsoft.com/office/drawing/2014/main" id="{D95E6FF9-F9C6-3370-2D22-867C4A7C7F44}"/>
                  </a:ext>
                </a:extLst>
              </p:cNvPr>
              <p:cNvSpPr>
                <a:spLocks noChangeAspect="1" noChangeArrowheads="1" noTextEdit="1"/>
              </p:cNvSpPr>
              <p:nvPr/>
            </p:nvSpPr>
            <p:spPr bwMode="auto">
              <a:xfrm>
                <a:off x="528" y="250"/>
                <a:ext cx="3496" cy="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165" name="Freeform 64">
                <a:extLst>
                  <a:ext uri="{FF2B5EF4-FFF2-40B4-BE49-F238E27FC236}">
                    <a16:creationId xmlns:a16="http://schemas.microsoft.com/office/drawing/2014/main" id="{4ABB61B1-CC18-A508-7DC3-AE7711CFF6A7}"/>
                  </a:ext>
                </a:extLst>
              </p:cNvPr>
              <p:cNvSpPr>
                <a:spLocks/>
              </p:cNvSpPr>
              <p:nvPr/>
            </p:nvSpPr>
            <p:spPr bwMode="auto">
              <a:xfrm>
                <a:off x="542" y="250"/>
                <a:ext cx="3468" cy="4505"/>
              </a:xfrm>
              <a:custGeom>
                <a:avLst/>
                <a:gdLst>
                  <a:gd name="T0" fmla="*/ 2562 w 3468"/>
                  <a:gd name="T1" fmla="*/ 147 h 4505"/>
                  <a:gd name="T2" fmla="*/ 2772 w 3468"/>
                  <a:gd name="T3" fmla="*/ 331 h 4505"/>
                  <a:gd name="T4" fmla="*/ 2983 w 3468"/>
                  <a:gd name="T5" fmla="*/ 609 h 4505"/>
                  <a:gd name="T6" fmla="*/ 3020 w 3468"/>
                  <a:gd name="T7" fmla="*/ 680 h 4505"/>
                  <a:gd name="T8" fmla="*/ 3067 w 3468"/>
                  <a:gd name="T9" fmla="*/ 733 h 4505"/>
                  <a:gd name="T10" fmla="*/ 3175 w 3468"/>
                  <a:gd name="T11" fmla="*/ 766 h 4505"/>
                  <a:gd name="T12" fmla="*/ 3327 w 3468"/>
                  <a:gd name="T13" fmla="*/ 849 h 4505"/>
                  <a:gd name="T14" fmla="*/ 3377 w 3468"/>
                  <a:gd name="T15" fmla="*/ 975 h 4505"/>
                  <a:gd name="T16" fmla="*/ 3435 w 3468"/>
                  <a:gd name="T17" fmla="*/ 1213 h 4505"/>
                  <a:gd name="T18" fmla="*/ 3468 w 3468"/>
                  <a:gd name="T19" fmla="*/ 1424 h 4505"/>
                  <a:gd name="T20" fmla="*/ 3432 w 3468"/>
                  <a:gd name="T21" fmla="*/ 1580 h 4505"/>
                  <a:gd name="T22" fmla="*/ 3331 w 3468"/>
                  <a:gd name="T23" fmla="*/ 1706 h 4505"/>
                  <a:gd name="T24" fmla="*/ 3270 w 3468"/>
                  <a:gd name="T25" fmla="*/ 1768 h 4505"/>
                  <a:gd name="T26" fmla="*/ 3261 w 3468"/>
                  <a:gd name="T27" fmla="*/ 1897 h 4505"/>
                  <a:gd name="T28" fmla="*/ 3220 w 3468"/>
                  <a:gd name="T29" fmla="*/ 2126 h 4505"/>
                  <a:gd name="T30" fmla="*/ 3166 w 3468"/>
                  <a:gd name="T31" fmla="*/ 2317 h 4505"/>
                  <a:gd name="T32" fmla="*/ 3222 w 3468"/>
                  <a:gd name="T33" fmla="*/ 2479 h 4505"/>
                  <a:gd name="T34" fmla="*/ 3206 w 3468"/>
                  <a:gd name="T35" fmla="*/ 2761 h 4505"/>
                  <a:gd name="T36" fmla="*/ 3039 w 3468"/>
                  <a:gd name="T37" fmla="*/ 3139 h 4505"/>
                  <a:gd name="T38" fmla="*/ 2960 w 3468"/>
                  <a:gd name="T39" fmla="*/ 3386 h 4505"/>
                  <a:gd name="T40" fmla="*/ 2948 w 3468"/>
                  <a:gd name="T41" fmla="*/ 3737 h 4505"/>
                  <a:gd name="T42" fmla="*/ 2915 w 3468"/>
                  <a:gd name="T43" fmla="*/ 4032 h 4505"/>
                  <a:gd name="T44" fmla="*/ 2822 w 3468"/>
                  <a:gd name="T45" fmla="*/ 4312 h 4505"/>
                  <a:gd name="T46" fmla="*/ 2717 w 3468"/>
                  <a:gd name="T47" fmla="*/ 4452 h 4505"/>
                  <a:gd name="T48" fmla="*/ 2620 w 3468"/>
                  <a:gd name="T49" fmla="*/ 4501 h 4505"/>
                  <a:gd name="T50" fmla="*/ 2521 w 3468"/>
                  <a:gd name="T51" fmla="*/ 4492 h 4505"/>
                  <a:gd name="T52" fmla="*/ 2449 w 3468"/>
                  <a:gd name="T53" fmla="*/ 4423 h 4505"/>
                  <a:gd name="T54" fmla="*/ 2381 w 3468"/>
                  <a:gd name="T55" fmla="*/ 4239 h 4505"/>
                  <a:gd name="T56" fmla="*/ 2358 w 3468"/>
                  <a:gd name="T57" fmla="*/ 4001 h 4505"/>
                  <a:gd name="T58" fmla="*/ 2346 w 3468"/>
                  <a:gd name="T59" fmla="*/ 3839 h 4505"/>
                  <a:gd name="T60" fmla="*/ 2306 w 3468"/>
                  <a:gd name="T61" fmla="*/ 3719 h 4505"/>
                  <a:gd name="T62" fmla="*/ 2178 w 3468"/>
                  <a:gd name="T63" fmla="*/ 3586 h 4505"/>
                  <a:gd name="T64" fmla="*/ 2137 w 3468"/>
                  <a:gd name="T65" fmla="*/ 3470 h 4505"/>
                  <a:gd name="T66" fmla="*/ 2108 w 3468"/>
                  <a:gd name="T67" fmla="*/ 3379 h 4505"/>
                  <a:gd name="T68" fmla="*/ 2040 w 3468"/>
                  <a:gd name="T69" fmla="*/ 3348 h 4505"/>
                  <a:gd name="T70" fmla="*/ 1952 w 3468"/>
                  <a:gd name="T71" fmla="*/ 3375 h 4505"/>
                  <a:gd name="T72" fmla="*/ 1743 w 3468"/>
                  <a:gd name="T73" fmla="*/ 3395 h 4505"/>
                  <a:gd name="T74" fmla="*/ 1343 w 3468"/>
                  <a:gd name="T75" fmla="*/ 3375 h 4505"/>
                  <a:gd name="T76" fmla="*/ 924 w 3468"/>
                  <a:gd name="T77" fmla="*/ 3290 h 4505"/>
                  <a:gd name="T78" fmla="*/ 675 w 3468"/>
                  <a:gd name="T79" fmla="*/ 3146 h 4505"/>
                  <a:gd name="T80" fmla="*/ 452 w 3468"/>
                  <a:gd name="T81" fmla="*/ 2948 h 4505"/>
                  <a:gd name="T82" fmla="*/ 345 w 3468"/>
                  <a:gd name="T83" fmla="*/ 2810 h 4505"/>
                  <a:gd name="T84" fmla="*/ 170 w 3468"/>
                  <a:gd name="T85" fmla="*/ 2501 h 4505"/>
                  <a:gd name="T86" fmla="*/ 75 w 3468"/>
                  <a:gd name="T87" fmla="*/ 2259 h 4505"/>
                  <a:gd name="T88" fmla="*/ 17 w 3468"/>
                  <a:gd name="T89" fmla="*/ 1906 h 4505"/>
                  <a:gd name="T90" fmla="*/ 0 w 3468"/>
                  <a:gd name="T91" fmla="*/ 1728 h 4505"/>
                  <a:gd name="T92" fmla="*/ 0 w 3468"/>
                  <a:gd name="T93" fmla="*/ 1626 h 4505"/>
                  <a:gd name="T94" fmla="*/ 17 w 3468"/>
                  <a:gd name="T95" fmla="*/ 1500 h 4505"/>
                  <a:gd name="T96" fmla="*/ 56 w 3468"/>
                  <a:gd name="T97" fmla="*/ 1351 h 4505"/>
                  <a:gd name="T98" fmla="*/ 87 w 3468"/>
                  <a:gd name="T99" fmla="*/ 1202 h 4505"/>
                  <a:gd name="T100" fmla="*/ 178 w 3468"/>
                  <a:gd name="T101" fmla="*/ 922 h 4505"/>
                  <a:gd name="T102" fmla="*/ 194 w 3468"/>
                  <a:gd name="T103" fmla="*/ 873 h 4505"/>
                  <a:gd name="T104" fmla="*/ 267 w 3468"/>
                  <a:gd name="T105" fmla="*/ 711 h 4505"/>
                  <a:gd name="T106" fmla="*/ 401 w 3468"/>
                  <a:gd name="T107" fmla="*/ 515 h 4505"/>
                  <a:gd name="T108" fmla="*/ 545 w 3468"/>
                  <a:gd name="T109" fmla="*/ 364 h 4505"/>
                  <a:gd name="T110" fmla="*/ 887 w 3468"/>
                  <a:gd name="T111" fmla="*/ 220 h 4505"/>
                  <a:gd name="T112" fmla="*/ 1339 w 3468"/>
                  <a:gd name="T113" fmla="*/ 96 h 4505"/>
                  <a:gd name="T114" fmla="*/ 1617 w 3468"/>
                  <a:gd name="T115" fmla="*/ 51 h 4505"/>
                  <a:gd name="T116" fmla="*/ 1842 w 3468"/>
                  <a:gd name="T117" fmla="*/ 9 h 4505"/>
                  <a:gd name="T118" fmla="*/ 2193 w 3468"/>
                  <a:gd name="T119" fmla="*/ 18 h 4505"/>
                  <a:gd name="T120" fmla="*/ 2447 w 3468"/>
                  <a:gd name="T121" fmla="*/ 84 h 45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68"/>
                  <a:gd name="T184" fmla="*/ 0 h 4505"/>
                  <a:gd name="T185" fmla="*/ 3468 w 3468"/>
                  <a:gd name="T186" fmla="*/ 4505 h 45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68" h="4505">
                    <a:moveTo>
                      <a:pt x="2447" y="84"/>
                    </a:moveTo>
                    <a:lnTo>
                      <a:pt x="2471" y="91"/>
                    </a:lnTo>
                    <a:lnTo>
                      <a:pt x="2496" y="102"/>
                    </a:lnTo>
                    <a:lnTo>
                      <a:pt x="2519" y="116"/>
                    </a:lnTo>
                    <a:lnTo>
                      <a:pt x="2539" y="131"/>
                    </a:lnTo>
                    <a:lnTo>
                      <a:pt x="2562" y="147"/>
                    </a:lnTo>
                    <a:lnTo>
                      <a:pt x="2583" y="162"/>
                    </a:lnTo>
                    <a:lnTo>
                      <a:pt x="2605" y="178"/>
                    </a:lnTo>
                    <a:lnTo>
                      <a:pt x="2628" y="189"/>
                    </a:lnTo>
                    <a:lnTo>
                      <a:pt x="2678" y="233"/>
                    </a:lnTo>
                    <a:lnTo>
                      <a:pt x="2725" y="282"/>
                    </a:lnTo>
                    <a:lnTo>
                      <a:pt x="2772" y="331"/>
                    </a:lnTo>
                    <a:lnTo>
                      <a:pt x="2820" y="380"/>
                    </a:lnTo>
                    <a:lnTo>
                      <a:pt x="2863" y="433"/>
                    </a:lnTo>
                    <a:lnTo>
                      <a:pt x="2904" y="487"/>
                    </a:lnTo>
                    <a:lnTo>
                      <a:pt x="2942" y="542"/>
                    </a:lnTo>
                    <a:lnTo>
                      <a:pt x="2977" y="598"/>
                    </a:lnTo>
                    <a:lnTo>
                      <a:pt x="2983" y="609"/>
                    </a:lnTo>
                    <a:lnTo>
                      <a:pt x="2987" y="622"/>
                    </a:lnTo>
                    <a:lnTo>
                      <a:pt x="2991" y="638"/>
                    </a:lnTo>
                    <a:lnTo>
                      <a:pt x="2997" y="651"/>
                    </a:lnTo>
                    <a:lnTo>
                      <a:pt x="3003" y="662"/>
                    </a:lnTo>
                    <a:lnTo>
                      <a:pt x="3012" y="673"/>
                    </a:lnTo>
                    <a:lnTo>
                      <a:pt x="3020" y="680"/>
                    </a:lnTo>
                    <a:lnTo>
                      <a:pt x="3032" y="686"/>
                    </a:lnTo>
                    <a:lnTo>
                      <a:pt x="3036" y="698"/>
                    </a:lnTo>
                    <a:lnTo>
                      <a:pt x="3043" y="709"/>
                    </a:lnTo>
                    <a:lnTo>
                      <a:pt x="3051" y="718"/>
                    </a:lnTo>
                    <a:lnTo>
                      <a:pt x="3059" y="726"/>
                    </a:lnTo>
                    <a:lnTo>
                      <a:pt x="3067" y="733"/>
                    </a:lnTo>
                    <a:lnTo>
                      <a:pt x="3078" y="740"/>
                    </a:lnTo>
                    <a:lnTo>
                      <a:pt x="3088" y="744"/>
                    </a:lnTo>
                    <a:lnTo>
                      <a:pt x="3100" y="749"/>
                    </a:lnTo>
                    <a:lnTo>
                      <a:pt x="3125" y="755"/>
                    </a:lnTo>
                    <a:lnTo>
                      <a:pt x="3150" y="762"/>
                    </a:lnTo>
                    <a:lnTo>
                      <a:pt x="3175" y="766"/>
                    </a:lnTo>
                    <a:lnTo>
                      <a:pt x="3197" y="771"/>
                    </a:lnTo>
                    <a:lnTo>
                      <a:pt x="3288" y="771"/>
                    </a:lnTo>
                    <a:lnTo>
                      <a:pt x="3296" y="791"/>
                    </a:lnTo>
                    <a:lnTo>
                      <a:pt x="3307" y="811"/>
                    </a:lnTo>
                    <a:lnTo>
                      <a:pt x="3317" y="829"/>
                    </a:lnTo>
                    <a:lnTo>
                      <a:pt x="3327" y="849"/>
                    </a:lnTo>
                    <a:lnTo>
                      <a:pt x="3338" y="869"/>
                    </a:lnTo>
                    <a:lnTo>
                      <a:pt x="3348" y="889"/>
                    </a:lnTo>
                    <a:lnTo>
                      <a:pt x="3354" y="909"/>
                    </a:lnTo>
                    <a:lnTo>
                      <a:pt x="3358" y="931"/>
                    </a:lnTo>
                    <a:lnTo>
                      <a:pt x="3369" y="953"/>
                    </a:lnTo>
                    <a:lnTo>
                      <a:pt x="3377" y="975"/>
                    </a:lnTo>
                    <a:lnTo>
                      <a:pt x="3385" y="997"/>
                    </a:lnTo>
                    <a:lnTo>
                      <a:pt x="3393" y="1020"/>
                    </a:lnTo>
                    <a:lnTo>
                      <a:pt x="3406" y="1066"/>
                    </a:lnTo>
                    <a:lnTo>
                      <a:pt x="3416" y="1115"/>
                    </a:lnTo>
                    <a:lnTo>
                      <a:pt x="3426" y="1164"/>
                    </a:lnTo>
                    <a:lnTo>
                      <a:pt x="3435" y="1213"/>
                    </a:lnTo>
                    <a:lnTo>
                      <a:pt x="3447" y="1262"/>
                    </a:lnTo>
                    <a:lnTo>
                      <a:pt x="3461" y="1309"/>
                    </a:lnTo>
                    <a:lnTo>
                      <a:pt x="3463" y="1337"/>
                    </a:lnTo>
                    <a:lnTo>
                      <a:pt x="3465" y="1366"/>
                    </a:lnTo>
                    <a:lnTo>
                      <a:pt x="3468" y="1395"/>
                    </a:lnTo>
                    <a:lnTo>
                      <a:pt x="3468" y="1424"/>
                    </a:lnTo>
                    <a:lnTo>
                      <a:pt x="3465" y="1451"/>
                    </a:lnTo>
                    <a:lnTo>
                      <a:pt x="3461" y="1477"/>
                    </a:lnTo>
                    <a:lnTo>
                      <a:pt x="3457" y="1504"/>
                    </a:lnTo>
                    <a:lnTo>
                      <a:pt x="3451" y="1531"/>
                    </a:lnTo>
                    <a:lnTo>
                      <a:pt x="3443" y="1555"/>
                    </a:lnTo>
                    <a:lnTo>
                      <a:pt x="3432" y="1580"/>
                    </a:lnTo>
                    <a:lnTo>
                      <a:pt x="3420" y="1602"/>
                    </a:lnTo>
                    <a:lnTo>
                      <a:pt x="3408" y="1626"/>
                    </a:lnTo>
                    <a:lnTo>
                      <a:pt x="3391" y="1646"/>
                    </a:lnTo>
                    <a:lnTo>
                      <a:pt x="3373" y="1668"/>
                    </a:lnTo>
                    <a:lnTo>
                      <a:pt x="3352" y="1688"/>
                    </a:lnTo>
                    <a:lnTo>
                      <a:pt x="3331" y="1706"/>
                    </a:lnTo>
                    <a:lnTo>
                      <a:pt x="3313" y="1713"/>
                    </a:lnTo>
                    <a:lnTo>
                      <a:pt x="3298" y="1719"/>
                    </a:lnTo>
                    <a:lnTo>
                      <a:pt x="3288" y="1728"/>
                    </a:lnTo>
                    <a:lnTo>
                      <a:pt x="3280" y="1739"/>
                    </a:lnTo>
                    <a:lnTo>
                      <a:pt x="3274" y="1753"/>
                    </a:lnTo>
                    <a:lnTo>
                      <a:pt x="3270" y="1768"/>
                    </a:lnTo>
                    <a:lnTo>
                      <a:pt x="3265" y="1782"/>
                    </a:lnTo>
                    <a:lnTo>
                      <a:pt x="3265" y="1797"/>
                    </a:lnTo>
                    <a:lnTo>
                      <a:pt x="3263" y="1831"/>
                    </a:lnTo>
                    <a:lnTo>
                      <a:pt x="3263" y="1864"/>
                    </a:lnTo>
                    <a:lnTo>
                      <a:pt x="3263" y="1882"/>
                    </a:lnTo>
                    <a:lnTo>
                      <a:pt x="3261" y="1897"/>
                    </a:lnTo>
                    <a:lnTo>
                      <a:pt x="3259" y="1913"/>
                    </a:lnTo>
                    <a:lnTo>
                      <a:pt x="3255" y="1926"/>
                    </a:lnTo>
                    <a:lnTo>
                      <a:pt x="3245" y="1975"/>
                    </a:lnTo>
                    <a:lnTo>
                      <a:pt x="3237" y="2026"/>
                    </a:lnTo>
                    <a:lnTo>
                      <a:pt x="3228" y="2075"/>
                    </a:lnTo>
                    <a:lnTo>
                      <a:pt x="3220" y="2126"/>
                    </a:lnTo>
                    <a:lnTo>
                      <a:pt x="3210" y="2175"/>
                    </a:lnTo>
                    <a:lnTo>
                      <a:pt x="3199" y="2224"/>
                    </a:lnTo>
                    <a:lnTo>
                      <a:pt x="3191" y="2248"/>
                    </a:lnTo>
                    <a:lnTo>
                      <a:pt x="3185" y="2270"/>
                    </a:lnTo>
                    <a:lnTo>
                      <a:pt x="3175" y="2295"/>
                    </a:lnTo>
                    <a:lnTo>
                      <a:pt x="3166" y="2317"/>
                    </a:lnTo>
                    <a:lnTo>
                      <a:pt x="3175" y="2335"/>
                    </a:lnTo>
                    <a:lnTo>
                      <a:pt x="3185" y="2353"/>
                    </a:lnTo>
                    <a:lnTo>
                      <a:pt x="3193" y="2373"/>
                    </a:lnTo>
                    <a:lnTo>
                      <a:pt x="3199" y="2393"/>
                    </a:lnTo>
                    <a:lnTo>
                      <a:pt x="3212" y="2435"/>
                    </a:lnTo>
                    <a:lnTo>
                      <a:pt x="3222" y="2479"/>
                    </a:lnTo>
                    <a:lnTo>
                      <a:pt x="3228" y="2524"/>
                    </a:lnTo>
                    <a:lnTo>
                      <a:pt x="3230" y="2570"/>
                    </a:lnTo>
                    <a:lnTo>
                      <a:pt x="3230" y="2615"/>
                    </a:lnTo>
                    <a:lnTo>
                      <a:pt x="3228" y="2659"/>
                    </a:lnTo>
                    <a:lnTo>
                      <a:pt x="3218" y="2710"/>
                    </a:lnTo>
                    <a:lnTo>
                      <a:pt x="3206" y="2761"/>
                    </a:lnTo>
                    <a:lnTo>
                      <a:pt x="3189" y="2810"/>
                    </a:lnTo>
                    <a:lnTo>
                      <a:pt x="3171" y="2859"/>
                    </a:lnTo>
                    <a:lnTo>
                      <a:pt x="3127" y="2952"/>
                    </a:lnTo>
                    <a:lnTo>
                      <a:pt x="3082" y="3046"/>
                    </a:lnTo>
                    <a:lnTo>
                      <a:pt x="3059" y="3092"/>
                    </a:lnTo>
                    <a:lnTo>
                      <a:pt x="3039" y="3139"/>
                    </a:lnTo>
                    <a:lnTo>
                      <a:pt x="3018" y="3186"/>
                    </a:lnTo>
                    <a:lnTo>
                      <a:pt x="2999" y="3232"/>
                    </a:lnTo>
                    <a:lnTo>
                      <a:pt x="2983" y="3283"/>
                    </a:lnTo>
                    <a:lnTo>
                      <a:pt x="2968" y="3332"/>
                    </a:lnTo>
                    <a:lnTo>
                      <a:pt x="2964" y="3359"/>
                    </a:lnTo>
                    <a:lnTo>
                      <a:pt x="2960" y="3386"/>
                    </a:lnTo>
                    <a:lnTo>
                      <a:pt x="2956" y="3412"/>
                    </a:lnTo>
                    <a:lnTo>
                      <a:pt x="2954" y="3439"/>
                    </a:lnTo>
                    <a:lnTo>
                      <a:pt x="2952" y="3512"/>
                    </a:lnTo>
                    <a:lnTo>
                      <a:pt x="2950" y="3586"/>
                    </a:lnTo>
                    <a:lnTo>
                      <a:pt x="2950" y="3661"/>
                    </a:lnTo>
                    <a:lnTo>
                      <a:pt x="2948" y="3737"/>
                    </a:lnTo>
                    <a:lnTo>
                      <a:pt x="2944" y="3812"/>
                    </a:lnTo>
                    <a:lnTo>
                      <a:pt x="2937" y="3886"/>
                    </a:lnTo>
                    <a:lnTo>
                      <a:pt x="2933" y="3923"/>
                    </a:lnTo>
                    <a:lnTo>
                      <a:pt x="2927" y="3959"/>
                    </a:lnTo>
                    <a:lnTo>
                      <a:pt x="2921" y="3997"/>
                    </a:lnTo>
                    <a:lnTo>
                      <a:pt x="2915" y="4032"/>
                    </a:lnTo>
                    <a:lnTo>
                      <a:pt x="2894" y="4101"/>
                    </a:lnTo>
                    <a:lnTo>
                      <a:pt x="2876" y="4172"/>
                    </a:lnTo>
                    <a:lnTo>
                      <a:pt x="2863" y="4208"/>
                    </a:lnTo>
                    <a:lnTo>
                      <a:pt x="2851" y="4243"/>
                    </a:lnTo>
                    <a:lnTo>
                      <a:pt x="2838" y="4279"/>
                    </a:lnTo>
                    <a:lnTo>
                      <a:pt x="2822" y="4312"/>
                    </a:lnTo>
                    <a:lnTo>
                      <a:pt x="2805" y="4345"/>
                    </a:lnTo>
                    <a:lnTo>
                      <a:pt x="2787" y="4374"/>
                    </a:lnTo>
                    <a:lnTo>
                      <a:pt x="2766" y="4403"/>
                    </a:lnTo>
                    <a:lnTo>
                      <a:pt x="2744" y="4430"/>
                    </a:lnTo>
                    <a:lnTo>
                      <a:pt x="2731" y="4441"/>
                    </a:lnTo>
                    <a:lnTo>
                      <a:pt x="2717" y="4452"/>
                    </a:lnTo>
                    <a:lnTo>
                      <a:pt x="2702" y="4463"/>
                    </a:lnTo>
                    <a:lnTo>
                      <a:pt x="2688" y="4472"/>
                    </a:lnTo>
                    <a:lnTo>
                      <a:pt x="2671" y="4481"/>
                    </a:lnTo>
                    <a:lnTo>
                      <a:pt x="2655" y="4490"/>
                    </a:lnTo>
                    <a:lnTo>
                      <a:pt x="2638" y="4496"/>
                    </a:lnTo>
                    <a:lnTo>
                      <a:pt x="2620" y="4501"/>
                    </a:lnTo>
                    <a:lnTo>
                      <a:pt x="2603" y="4505"/>
                    </a:lnTo>
                    <a:lnTo>
                      <a:pt x="2587" y="4505"/>
                    </a:lnTo>
                    <a:lnTo>
                      <a:pt x="2570" y="4505"/>
                    </a:lnTo>
                    <a:lnTo>
                      <a:pt x="2554" y="4503"/>
                    </a:lnTo>
                    <a:lnTo>
                      <a:pt x="2537" y="4499"/>
                    </a:lnTo>
                    <a:lnTo>
                      <a:pt x="2521" y="4492"/>
                    </a:lnTo>
                    <a:lnTo>
                      <a:pt x="2506" y="4485"/>
                    </a:lnTo>
                    <a:lnTo>
                      <a:pt x="2490" y="4476"/>
                    </a:lnTo>
                    <a:lnTo>
                      <a:pt x="2478" y="4463"/>
                    </a:lnTo>
                    <a:lnTo>
                      <a:pt x="2467" y="4450"/>
                    </a:lnTo>
                    <a:lnTo>
                      <a:pt x="2457" y="4436"/>
                    </a:lnTo>
                    <a:lnTo>
                      <a:pt x="2449" y="4423"/>
                    </a:lnTo>
                    <a:lnTo>
                      <a:pt x="2434" y="4394"/>
                    </a:lnTo>
                    <a:lnTo>
                      <a:pt x="2422" y="4363"/>
                    </a:lnTo>
                    <a:lnTo>
                      <a:pt x="2412" y="4332"/>
                    </a:lnTo>
                    <a:lnTo>
                      <a:pt x="2403" y="4301"/>
                    </a:lnTo>
                    <a:lnTo>
                      <a:pt x="2393" y="4270"/>
                    </a:lnTo>
                    <a:lnTo>
                      <a:pt x="2381" y="4239"/>
                    </a:lnTo>
                    <a:lnTo>
                      <a:pt x="2374" y="4201"/>
                    </a:lnTo>
                    <a:lnTo>
                      <a:pt x="2370" y="4161"/>
                    </a:lnTo>
                    <a:lnTo>
                      <a:pt x="2366" y="4121"/>
                    </a:lnTo>
                    <a:lnTo>
                      <a:pt x="2364" y="4081"/>
                    </a:lnTo>
                    <a:lnTo>
                      <a:pt x="2362" y="4041"/>
                    </a:lnTo>
                    <a:lnTo>
                      <a:pt x="2358" y="4001"/>
                    </a:lnTo>
                    <a:lnTo>
                      <a:pt x="2358" y="3963"/>
                    </a:lnTo>
                    <a:lnTo>
                      <a:pt x="2356" y="3926"/>
                    </a:lnTo>
                    <a:lnTo>
                      <a:pt x="2352" y="3906"/>
                    </a:lnTo>
                    <a:lnTo>
                      <a:pt x="2350" y="3883"/>
                    </a:lnTo>
                    <a:lnTo>
                      <a:pt x="2348" y="3861"/>
                    </a:lnTo>
                    <a:lnTo>
                      <a:pt x="2346" y="3839"/>
                    </a:lnTo>
                    <a:lnTo>
                      <a:pt x="2341" y="3817"/>
                    </a:lnTo>
                    <a:lnTo>
                      <a:pt x="2337" y="3794"/>
                    </a:lnTo>
                    <a:lnTo>
                      <a:pt x="2333" y="3772"/>
                    </a:lnTo>
                    <a:lnTo>
                      <a:pt x="2325" y="3752"/>
                    </a:lnTo>
                    <a:lnTo>
                      <a:pt x="2317" y="3734"/>
                    </a:lnTo>
                    <a:lnTo>
                      <a:pt x="2306" y="3719"/>
                    </a:lnTo>
                    <a:lnTo>
                      <a:pt x="2296" y="3703"/>
                    </a:lnTo>
                    <a:lnTo>
                      <a:pt x="2284" y="3690"/>
                    </a:lnTo>
                    <a:lnTo>
                      <a:pt x="2259" y="3663"/>
                    </a:lnTo>
                    <a:lnTo>
                      <a:pt x="2230" y="3639"/>
                    </a:lnTo>
                    <a:lnTo>
                      <a:pt x="2203" y="3612"/>
                    </a:lnTo>
                    <a:lnTo>
                      <a:pt x="2178" y="3586"/>
                    </a:lnTo>
                    <a:lnTo>
                      <a:pt x="2168" y="3572"/>
                    </a:lnTo>
                    <a:lnTo>
                      <a:pt x="2158" y="3557"/>
                    </a:lnTo>
                    <a:lnTo>
                      <a:pt x="2148" y="3541"/>
                    </a:lnTo>
                    <a:lnTo>
                      <a:pt x="2139" y="3523"/>
                    </a:lnTo>
                    <a:lnTo>
                      <a:pt x="2139" y="3497"/>
                    </a:lnTo>
                    <a:lnTo>
                      <a:pt x="2137" y="3470"/>
                    </a:lnTo>
                    <a:lnTo>
                      <a:pt x="2135" y="3446"/>
                    </a:lnTo>
                    <a:lnTo>
                      <a:pt x="2129" y="3421"/>
                    </a:lnTo>
                    <a:lnTo>
                      <a:pt x="2125" y="3410"/>
                    </a:lnTo>
                    <a:lnTo>
                      <a:pt x="2121" y="3399"/>
                    </a:lnTo>
                    <a:lnTo>
                      <a:pt x="2115" y="3388"/>
                    </a:lnTo>
                    <a:lnTo>
                      <a:pt x="2108" y="3379"/>
                    </a:lnTo>
                    <a:lnTo>
                      <a:pt x="2100" y="3370"/>
                    </a:lnTo>
                    <a:lnTo>
                      <a:pt x="2092" y="3363"/>
                    </a:lnTo>
                    <a:lnTo>
                      <a:pt x="2082" y="3355"/>
                    </a:lnTo>
                    <a:lnTo>
                      <a:pt x="2069" y="3350"/>
                    </a:lnTo>
                    <a:lnTo>
                      <a:pt x="2055" y="3348"/>
                    </a:lnTo>
                    <a:lnTo>
                      <a:pt x="2040" y="3348"/>
                    </a:lnTo>
                    <a:lnTo>
                      <a:pt x="2024" y="3350"/>
                    </a:lnTo>
                    <a:lnTo>
                      <a:pt x="2009" y="3355"/>
                    </a:lnTo>
                    <a:lnTo>
                      <a:pt x="1995" y="3361"/>
                    </a:lnTo>
                    <a:lnTo>
                      <a:pt x="1980" y="3366"/>
                    </a:lnTo>
                    <a:lnTo>
                      <a:pt x="1966" y="3372"/>
                    </a:lnTo>
                    <a:lnTo>
                      <a:pt x="1952" y="3375"/>
                    </a:lnTo>
                    <a:lnTo>
                      <a:pt x="1912" y="3375"/>
                    </a:lnTo>
                    <a:lnTo>
                      <a:pt x="1875" y="3377"/>
                    </a:lnTo>
                    <a:lnTo>
                      <a:pt x="1842" y="3381"/>
                    </a:lnTo>
                    <a:lnTo>
                      <a:pt x="1809" y="3386"/>
                    </a:lnTo>
                    <a:lnTo>
                      <a:pt x="1776" y="3390"/>
                    </a:lnTo>
                    <a:lnTo>
                      <a:pt x="1743" y="3395"/>
                    </a:lnTo>
                    <a:lnTo>
                      <a:pt x="1708" y="3399"/>
                    </a:lnTo>
                    <a:lnTo>
                      <a:pt x="1673" y="3401"/>
                    </a:lnTo>
                    <a:lnTo>
                      <a:pt x="1591" y="3399"/>
                    </a:lnTo>
                    <a:lnTo>
                      <a:pt x="1508" y="3392"/>
                    </a:lnTo>
                    <a:lnTo>
                      <a:pt x="1426" y="3386"/>
                    </a:lnTo>
                    <a:lnTo>
                      <a:pt x="1343" y="3375"/>
                    </a:lnTo>
                    <a:lnTo>
                      <a:pt x="1259" y="3361"/>
                    </a:lnTo>
                    <a:lnTo>
                      <a:pt x="1176" y="3350"/>
                    </a:lnTo>
                    <a:lnTo>
                      <a:pt x="1094" y="3339"/>
                    </a:lnTo>
                    <a:lnTo>
                      <a:pt x="1013" y="3328"/>
                    </a:lnTo>
                    <a:lnTo>
                      <a:pt x="968" y="3310"/>
                    </a:lnTo>
                    <a:lnTo>
                      <a:pt x="924" y="3290"/>
                    </a:lnTo>
                    <a:lnTo>
                      <a:pt x="881" y="3270"/>
                    </a:lnTo>
                    <a:lnTo>
                      <a:pt x="838" y="3250"/>
                    </a:lnTo>
                    <a:lnTo>
                      <a:pt x="797" y="3228"/>
                    </a:lnTo>
                    <a:lnTo>
                      <a:pt x="755" y="3203"/>
                    </a:lnTo>
                    <a:lnTo>
                      <a:pt x="714" y="3177"/>
                    </a:lnTo>
                    <a:lnTo>
                      <a:pt x="675" y="3146"/>
                    </a:lnTo>
                    <a:lnTo>
                      <a:pt x="638" y="3112"/>
                    </a:lnTo>
                    <a:lnTo>
                      <a:pt x="601" y="3079"/>
                    </a:lnTo>
                    <a:lnTo>
                      <a:pt x="564" y="3046"/>
                    </a:lnTo>
                    <a:lnTo>
                      <a:pt x="524" y="3015"/>
                    </a:lnTo>
                    <a:lnTo>
                      <a:pt x="487" y="2981"/>
                    </a:lnTo>
                    <a:lnTo>
                      <a:pt x="452" y="2948"/>
                    </a:lnTo>
                    <a:lnTo>
                      <a:pt x="436" y="2928"/>
                    </a:lnTo>
                    <a:lnTo>
                      <a:pt x="419" y="2910"/>
                    </a:lnTo>
                    <a:lnTo>
                      <a:pt x="403" y="2888"/>
                    </a:lnTo>
                    <a:lnTo>
                      <a:pt x="388" y="2866"/>
                    </a:lnTo>
                    <a:lnTo>
                      <a:pt x="366" y="2839"/>
                    </a:lnTo>
                    <a:lnTo>
                      <a:pt x="345" y="2810"/>
                    </a:lnTo>
                    <a:lnTo>
                      <a:pt x="324" y="2781"/>
                    </a:lnTo>
                    <a:lnTo>
                      <a:pt x="304" y="2753"/>
                    </a:lnTo>
                    <a:lnTo>
                      <a:pt x="267" y="2693"/>
                    </a:lnTo>
                    <a:lnTo>
                      <a:pt x="234" y="2628"/>
                    </a:lnTo>
                    <a:lnTo>
                      <a:pt x="201" y="2566"/>
                    </a:lnTo>
                    <a:lnTo>
                      <a:pt x="170" y="2501"/>
                    </a:lnTo>
                    <a:lnTo>
                      <a:pt x="141" y="2437"/>
                    </a:lnTo>
                    <a:lnTo>
                      <a:pt x="112" y="2370"/>
                    </a:lnTo>
                    <a:lnTo>
                      <a:pt x="102" y="2344"/>
                    </a:lnTo>
                    <a:lnTo>
                      <a:pt x="91" y="2317"/>
                    </a:lnTo>
                    <a:lnTo>
                      <a:pt x="81" y="2288"/>
                    </a:lnTo>
                    <a:lnTo>
                      <a:pt x="75" y="2259"/>
                    </a:lnTo>
                    <a:lnTo>
                      <a:pt x="62" y="2202"/>
                    </a:lnTo>
                    <a:lnTo>
                      <a:pt x="52" y="2144"/>
                    </a:lnTo>
                    <a:lnTo>
                      <a:pt x="44" y="2086"/>
                    </a:lnTo>
                    <a:lnTo>
                      <a:pt x="38" y="2026"/>
                    </a:lnTo>
                    <a:lnTo>
                      <a:pt x="27" y="1966"/>
                    </a:lnTo>
                    <a:lnTo>
                      <a:pt x="17" y="1906"/>
                    </a:lnTo>
                    <a:lnTo>
                      <a:pt x="19" y="1877"/>
                    </a:lnTo>
                    <a:lnTo>
                      <a:pt x="17" y="1848"/>
                    </a:lnTo>
                    <a:lnTo>
                      <a:pt x="13" y="1819"/>
                    </a:lnTo>
                    <a:lnTo>
                      <a:pt x="7" y="1788"/>
                    </a:lnTo>
                    <a:lnTo>
                      <a:pt x="3" y="1759"/>
                    </a:lnTo>
                    <a:lnTo>
                      <a:pt x="0" y="1728"/>
                    </a:lnTo>
                    <a:lnTo>
                      <a:pt x="0" y="1713"/>
                    </a:lnTo>
                    <a:lnTo>
                      <a:pt x="0" y="1697"/>
                    </a:lnTo>
                    <a:lnTo>
                      <a:pt x="3" y="1684"/>
                    </a:lnTo>
                    <a:lnTo>
                      <a:pt x="7" y="1668"/>
                    </a:lnTo>
                    <a:lnTo>
                      <a:pt x="3" y="1648"/>
                    </a:lnTo>
                    <a:lnTo>
                      <a:pt x="0" y="1626"/>
                    </a:lnTo>
                    <a:lnTo>
                      <a:pt x="3" y="1606"/>
                    </a:lnTo>
                    <a:lnTo>
                      <a:pt x="5" y="1584"/>
                    </a:lnTo>
                    <a:lnTo>
                      <a:pt x="9" y="1564"/>
                    </a:lnTo>
                    <a:lnTo>
                      <a:pt x="13" y="1542"/>
                    </a:lnTo>
                    <a:lnTo>
                      <a:pt x="15" y="1520"/>
                    </a:lnTo>
                    <a:lnTo>
                      <a:pt x="17" y="1500"/>
                    </a:lnTo>
                    <a:lnTo>
                      <a:pt x="21" y="1473"/>
                    </a:lnTo>
                    <a:lnTo>
                      <a:pt x="27" y="1448"/>
                    </a:lnTo>
                    <a:lnTo>
                      <a:pt x="36" y="1424"/>
                    </a:lnTo>
                    <a:lnTo>
                      <a:pt x="44" y="1400"/>
                    </a:lnTo>
                    <a:lnTo>
                      <a:pt x="52" y="1375"/>
                    </a:lnTo>
                    <a:lnTo>
                      <a:pt x="56" y="1351"/>
                    </a:lnTo>
                    <a:lnTo>
                      <a:pt x="58" y="1337"/>
                    </a:lnTo>
                    <a:lnTo>
                      <a:pt x="58" y="1324"/>
                    </a:lnTo>
                    <a:lnTo>
                      <a:pt x="58" y="1311"/>
                    </a:lnTo>
                    <a:lnTo>
                      <a:pt x="58" y="1295"/>
                    </a:lnTo>
                    <a:lnTo>
                      <a:pt x="75" y="1249"/>
                    </a:lnTo>
                    <a:lnTo>
                      <a:pt x="87" y="1202"/>
                    </a:lnTo>
                    <a:lnTo>
                      <a:pt x="102" y="1153"/>
                    </a:lnTo>
                    <a:lnTo>
                      <a:pt x="114" y="1106"/>
                    </a:lnTo>
                    <a:lnTo>
                      <a:pt x="126" y="1057"/>
                    </a:lnTo>
                    <a:lnTo>
                      <a:pt x="141" y="1011"/>
                    </a:lnTo>
                    <a:lnTo>
                      <a:pt x="159" y="966"/>
                    </a:lnTo>
                    <a:lnTo>
                      <a:pt x="178" y="922"/>
                    </a:lnTo>
                    <a:lnTo>
                      <a:pt x="176" y="913"/>
                    </a:lnTo>
                    <a:lnTo>
                      <a:pt x="178" y="902"/>
                    </a:lnTo>
                    <a:lnTo>
                      <a:pt x="180" y="895"/>
                    </a:lnTo>
                    <a:lnTo>
                      <a:pt x="184" y="889"/>
                    </a:lnTo>
                    <a:lnTo>
                      <a:pt x="190" y="880"/>
                    </a:lnTo>
                    <a:lnTo>
                      <a:pt x="194" y="873"/>
                    </a:lnTo>
                    <a:lnTo>
                      <a:pt x="196" y="864"/>
                    </a:lnTo>
                    <a:lnTo>
                      <a:pt x="194" y="855"/>
                    </a:lnTo>
                    <a:lnTo>
                      <a:pt x="209" y="818"/>
                    </a:lnTo>
                    <a:lnTo>
                      <a:pt x="225" y="780"/>
                    </a:lnTo>
                    <a:lnTo>
                      <a:pt x="244" y="746"/>
                    </a:lnTo>
                    <a:lnTo>
                      <a:pt x="267" y="711"/>
                    </a:lnTo>
                    <a:lnTo>
                      <a:pt x="287" y="678"/>
                    </a:lnTo>
                    <a:lnTo>
                      <a:pt x="310" y="644"/>
                    </a:lnTo>
                    <a:lnTo>
                      <a:pt x="333" y="609"/>
                    </a:lnTo>
                    <a:lnTo>
                      <a:pt x="355" y="575"/>
                    </a:lnTo>
                    <a:lnTo>
                      <a:pt x="378" y="544"/>
                    </a:lnTo>
                    <a:lnTo>
                      <a:pt x="401" y="515"/>
                    </a:lnTo>
                    <a:lnTo>
                      <a:pt x="423" y="489"/>
                    </a:lnTo>
                    <a:lnTo>
                      <a:pt x="446" y="462"/>
                    </a:lnTo>
                    <a:lnTo>
                      <a:pt x="469" y="435"/>
                    </a:lnTo>
                    <a:lnTo>
                      <a:pt x="493" y="411"/>
                    </a:lnTo>
                    <a:lnTo>
                      <a:pt x="518" y="387"/>
                    </a:lnTo>
                    <a:lnTo>
                      <a:pt x="545" y="364"/>
                    </a:lnTo>
                    <a:lnTo>
                      <a:pt x="586" y="342"/>
                    </a:lnTo>
                    <a:lnTo>
                      <a:pt x="627" y="320"/>
                    </a:lnTo>
                    <a:lnTo>
                      <a:pt x="671" y="302"/>
                    </a:lnTo>
                    <a:lnTo>
                      <a:pt x="712" y="282"/>
                    </a:lnTo>
                    <a:lnTo>
                      <a:pt x="799" y="251"/>
                    </a:lnTo>
                    <a:lnTo>
                      <a:pt x="887" y="220"/>
                    </a:lnTo>
                    <a:lnTo>
                      <a:pt x="976" y="195"/>
                    </a:lnTo>
                    <a:lnTo>
                      <a:pt x="1067" y="171"/>
                    </a:lnTo>
                    <a:lnTo>
                      <a:pt x="1158" y="147"/>
                    </a:lnTo>
                    <a:lnTo>
                      <a:pt x="1248" y="122"/>
                    </a:lnTo>
                    <a:lnTo>
                      <a:pt x="1294" y="109"/>
                    </a:lnTo>
                    <a:lnTo>
                      <a:pt x="1339" y="96"/>
                    </a:lnTo>
                    <a:lnTo>
                      <a:pt x="1384" y="84"/>
                    </a:lnTo>
                    <a:lnTo>
                      <a:pt x="1430" y="76"/>
                    </a:lnTo>
                    <a:lnTo>
                      <a:pt x="1475" y="67"/>
                    </a:lnTo>
                    <a:lnTo>
                      <a:pt x="1523" y="58"/>
                    </a:lnTo>
                    <a:lnTo>
                      <a:pt x="1570" y="53"/>
                    </a:lnTo>
                    <a:lnTo>
                      <a:pt x="1617" y="51"/>
                    </a:lnTo>
                    <a:lnTo>
                      <a:pt x="1657" y="42"/>
                    </a:lnTo>
                    <a:lnTo>
                      <a:pt x="1694" y="33"/>
                    </a:lnTo>
                    <a:lnTo>
                      <a:pt x="1731" y="27"/>
                    </a:lnTo>
                    <a:lnTo>
                      <a:pt x="1766" y="20"/>
                    </a:lnTo>
                    <a:lnTo>
                      <a:pt x="1803" y="13"/>
                    </a:lnTo>
                    <a:lnTo>
                      <a:pt x="1842" y="9"/>
                    </a:lnTo>
                    <a:lnTo>
                      <a:pt x="1879" y="4"/>
                    </a:lnTo>
                    <a:lnTo>
                      <a:pt x="1921" y="0"/>
                    </a:lnTo>
                    <a:lnTo>
                      <a:pt x="1989" y="2"/>
                    </a:lnTo>
                    <a:lnTo>
                      <a:pt x="2057" y="4"/>
                    </a:lnTo>
                    <a:lnTo>
                      <a:pt x="2125" y="11"/>
                    </a:lnTo>
                    <a:lnTo>
                      <a:pt x="2193" y="18"/>
                    </a:lnTo>
                    <a:lnTo>
                      <a:pt x="2259" y="29"/>
                    </a:lnTo>
                    <a:lnTo>
                      <a:pt x="2325" y="42"/>
                    </a:lnTo>
                    <a:lnTo>
                      <a:pt x="2356" y="51"/>
                    </a:lnTo>
                    <a:lnTo>
                      <a:pt x="2387" y="62"/>
                    </a:lnTo>
                    <a:lnTo>
                      <a:pt x="2418" y="73"/>
                    </a:lnTo>
                    <a:lnTo>
                      <a:pt x="244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6" name="Freeform 65">
                <a:extLst>
                  <a:ext uri="{FF2B5EF4-FFF2-40B4-BE49-F238E27FC236}">
                    <a16:creationId xmlns:a16="http://schemas.microsoft.com/office/drawing/2014/main" id="{366A73C7-ED2F-4C67-931B-686E64613B5D}"/>
                  </a:ext>
                </a:extLst>
              </p:cNvPr>
              <p:cNvSpPr>
                <a:spLocks/>
              </p:cNvSpPr>
              <p:nvPr/>
            </p:nvSpPr>
            <p:spPr bwMode="auto">
              <a:xfrm>
                <a:off x="1141" y="279"/>
                <a:ext cx="2840" cy="3294"/>
              </a:xfrm>
              <a:custGeom>
                <a:avLst/>
                <a:gdLst>
                  <a:gd name="T0" fmla="*/ 1683 w 2840"/>
                  <a:gd name="T1" fmla="*/ 31 h 3294"/>
                  <a:gd name="T2" fmla="*/ 1800 w 2840"/>
                  <a:gd name="T3" fmla="*/ 69 h 3294"/>
                  <a:gd name="T4" fmla="*/ 2066 w 2840"/>
                  <a:gd name="T5" fmla="*/ 233 h 3294"/>
                  <a:gd name="T6" fmla="*/ 2310 w 2840"/>
                  <a:gd name="T7" fmla="*/ 509 h 3294"/>
                  <a:gd name="T8" fmla="*/ 2431 w 2840"/>
                  <a:gd name="T9" fmla="*/ 715 h 3294"/>
                  <a:gd name="T10" fmla="*/ 2569 w 2840"/>
                  <a:gd name="T11" fmla="*/ 769 h 3294"/>
                  <a:gd name="T12" fmla="*/ 2739 w 2840"/>
                  <a:gd name="T13" fmla="*/ 906 h 3294"/>
                  <a:gd name="T14" fmla="*/ 2831 w 2840"/>
                  <a:gd name="T15" fmla="*/ 1302 h 3294"/>
                  <a:gd name="T16" fmla="*/ 2796 w 2840"/>
                  <a:gd name="T17" fmla="*/ 1551 h 3294"/>
                  <a:gd name="T18" fmla="*/ 2677 w 2840"/>
                  <a:gd name="T19" fmla="*/ 1686 h 3294"/>
                  <a:gd name="T20" fmla="*/ 2590 w 2840"/>
                  <a:gd name="T21" fmla="*/ 2110 h 3294"/>
                  <a:gd name="T22" fmla="*/ 2547 w 2840"/>
                  <a:gd name="T23" fmla="*/ 2190 h 3294"/>
                  <a:gd name="T24" fmla="*/ 2596 w 2840"/>
                  <a:gd name="T25" fmla="*/ 1924 h 3294"/>
                  <a:gd name="T26" fmla="*/ 2576 w 2840"/>
                  <a:gd name="T27" fmla="*/ 1466 h 3294"/>
                  <a:gd name="T28" fmla="*/ 2541 w 2840"/>
                  <a:gd name="T29" fmla="*/ 1244 h 3294"/>
                  <a:gd name="T30" fmla="*/ 2470 w 2840"/>
                  <a:gd name="T31" fmla="*/ 975 h 3294"/>
                  <a:gd name="T32" fmla="*/ 2407 w 2840"/>
                  <a:gd name="T33" fmla="*/ 797 h 3294"/>
                  <a:gd name="T34" fmla="*/ 2341 w 2840"/>
                  <a:gd name="T35" fmla="*/ 649 h 3294"/>
                  <a:gd name="T36" fmla="*/ 2223 w 2840"/>
                  <a:gd name="T37" fmla="*/ 435 h 3294"/>
                  <a:gd name="T38" fmla="*/ 2087 w 2840"/>
                  <a:gd name="T39" fmla="*/ 293 h 3294"/>
                  <a:gd name="T40" fmla="*/ 1821 w 2840"/>
                  <a:gd name="T41" fmla="*/ 113 h 3294"/>
                  <a:gd name="T42" fmla="*/ 1643 w 2840"/>
                  <a:gd name="T43" fmla="*/ 55 h 3294"/>
                  <a:gd name="T44" fmla="*/ 1460 w 2840"/>
                  <a:gd name="T45" fmla="*/ 33 h 3294"/>
                  <a:gd name="T46" fmla="*/ 1080 w 2840"/>
                  <a:gd name="T47" fmla="*/ 87 h 3294"/>
                  <a:gd name="T48" fmla="*/ 985 w 2840"/>
                  <a:gd name="T49" fmla="*/ 147 h 3294"/>
                  <a:gd name="T50" fmla="*/ 810 w 2840"/>
                  <a:gd name="T51" fmla="*/ 260 h 3294"/>
                  <a:gd name="T52" fmla="*/ 676 w 2840"/>
                  <a:gd name="T53" fmla="*/ 386 h 3294"/>
                  <a:gd name="T54" fmla="*/ 468 w 2840"/>
                  <a:gd name="T55" fmla="*/ 666 h 3294"/>
                  <a:gd name="T56" fmla="*/ 311 w 2840"/>
                  <a:gd name="T57" fmla="*/ 1186 h 3294"/>
                  <a:gd name="T58" fmla="*/ 241 w 2840"/>
                  <a:gd name="T59" fmla="*/ 1462 h 3294"/>
                  <a:gd name="T60" fmla="*/ 270 w 2840"/>
                  <a:gd name="T61" fmla="*/ 2101 h 3294"/>
                  <a:gd name="T62" fmla="*/ 342 w 2840"/>
                  <a:gd name="T63" fmla="*/ 2432 h 3294"/>
                  <a:gd name="T64" fmla="*/ 418 w 2840"/>
                  <a:gd name="T65" fmla="*/ 2575 h 3294"/>
                  <a:gd name="T66" fmla="*/ 480 w 2840"/>
                  <a:gd name="T67" fmla="*/ 2652 h 3294"/>
                  <a:gd name="T68" fmla="*/ 521 w 2840"/>
                  <a:gd name="T69" fmla="*/ 2699 h 3294"/>
                  <a:gd name="T70" fmla="*/ 779 w 2840"/>
                  <a:gd name="T71" fmla="*/ 2961 h 3294"/>
                  <a:gd name="T72" fmla="*/ 1029 w 2840"/>
                  <a:gd name="T73" fmla="*/ 3121 h 3294"/>
                  <a:gd name="T74" fmla="*/ 1200 w 2840"/>
                  <a:gd name="T75" fmla="*/ 3206 h 3294"/>
                  <a:gd name="T76" fmla="*/ 1268 w 2840"/>
                  <a:gd name="T77" fmla="*/ 3230 h 3294"/>
                  <a:gd name="T78" fmla="*/ 1384 w 2840"/>
                  <a:gd name="T79" fmla="*/ 3294 h 3294"/>
                  <a:gd name="T80" fmla="*/ 1165 w 2840"/>
                  <a:gd name="T81" fmla="*/ 3248 h 3294"/>
                  <a:gd name="T82" fmla="*/ 856 w 2840"/>
                  <a:gd name="T83" fmla="*/ 3075 h 3294"/>
                  <a:gd name="T84" fmla="*/ 583 w 2840"/>
                  <a:gd name="T85" fmla="*/ 2821 h 3294"/>
                  <a:gd name="T86" fmla="*/ 408 w 2840"/>
                  <a:gd name="T87" fmla="*/ 2681 h 3294"/>
                  <a:gd name="T88" fmla="*/ 185 w 2840"/>
                  <a:gd name="T89" fmla="*/ 2686 h 3294"/>
                  <a:gd name="T90" fmla="*/ 61 w 2840"/>
                  <a:gd name="T91" fmla="*/ 2455 h 3294"/>
                  <a:gd name="T92" fmla="*/ 12 w 2840"/>
                  <a:gd name="T93" fmla="*/ 2126 h 3294"/>
                  <a:gd name="T94" fmla="*/ 16 w 2840"/>
                  <a:gd name="T95" fmla="*/ 1848 h 3294"/>
                  <a:gd name="T96" fmla="*/ 105 w 2840"/>
                  <a:gd name="T97" fmla="*/ 1779 h 3294"/>
                  <a:gd name="T98" fmla="*/ 169 w 2840"/>
                  <a:gd name="T99" fmla="*/ 1708 h 3294"/>
                  <a:gd name="T100" fmla="*/ 202 w 2840"/>
                  <a:gd name="T101" fmla="*/ 1542 h 3294"/>
                  <a:gd name="T102" fmla="*/ 305 w 2840"/>
                  <a:gd name="T103" fmla="*/ 991 h 3294"/>
                  <a:gd name="T104" fmla="*/ 451 w 2840"/>
                  <a:gd name="T105" fmla="*/ 640 h 3294"/>
                  <a:gd name="T106" fmla="*/ 641 w 2840"/>
                  <a:gd name="T107" fmla="*/ 382 h 3294"/>
                  <a:gd name="T108" fmla="*/ 1087 w 2840"/>
                  <a:gd name="T109" fmla="*/ 47 h 3294"/>
                  <a:gd name="T110" fmla="*/ 1282 w 2840"/>
                  <a:gd name="T111" fmla="*/ 9 h 32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40"/>
                  <a:gd name="T169" fmla="*/ 0 h 3294"/>
                  <a:gd name="T170" fmla="*/ 2840 w 2840"/>
                  <a:gd name="T171" fmla="*/ 3294 h 32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40" h="3294">
                    <a:moveTo>
                      <a:pt x="1447" y="9"/>
                    </a:moveTo>
                    <a:lnTo>
                      <a:pt x="1476" y="7"/>
                    </a:lnTo>
                    <a:lnTo>
                      <a:pt x="1505" y="7"/>
                    </a:lnTo>
                    <a:lnTo>
                      <a:pt x="1534" y="11"/>
                    </a:lnTo>
                    <a:lnTo>
                      <a:pt x="1563" y="15"/>
                    </a:lnTo>
                    <a:lnTo>
                      <a:pt x="1592" y="20"/>
                    </a:lnTo>
                    <a:lnTo>
                      <a:pt x="1623" y="24"/>
                    </a:lnTo>
                    <a:lnTo>
                      <a:pt x="1652" y="29"/>
                    </a:lnTo>
                    <a:lnTo>
                      <a:pt x="1683" y="31"/>
                    </a:lnTo>
                    <a:lnTo>
                      <a:pt x="1691" y="38"/>
                    </a:lnTo>
                    <a:lnTo>
                      <a:pt x="1701" y="42"/>
                    </a:lnTo>
                    <a:lnTo>
                      <a:pt x="1714" y="44"/>
                    </a:lnTo>
                    <a:lnTo>
                      <a:pt x="1724" y="44"/>
                    </a:lnTo>
                    <a:lnTo>
                      <a:pt x="1736" y="47"/>
                    </a:lnTo>
                    <a:lnTo>
                      <a:pt x="1747" y="49"/>
                    </a:lnTo>
                    <a:lnTo>
                      <a:pt x="1759" y="51"/>
                    </a:lnTo>
                    <a:lnTo>
                      <a:pt x="1769" y="55"/>
                    </a:lnTo>
                    <a:lnTo>
                      <a:pt x="1800" y="69"/>
                    </a:lnTo>
                    <a:lnTo>
                      <a:pt x="1831" y="80"/>
                    </a:lnTo>
                    <a:lnTo>
                      <a:pt x="1862" y="93"/>
                    </a:lnTo>
                    <a:lnTo>
                      <a:pt x="1891" y="109"/>
                    </a:lnTo>
                    <a:lnTo>
                      <a:pt x="1918" y="124"/>
                    </a:lnTo>
                    <a:lnTo>
                      <a:pt x="1947" y="142"/>
                    </a:lnTo>
                    <a:lnTo>
                      <a:pt x="1973" y="162"/>
                    </a:lnTo>
                    <a:lnTo>
                      <a:pt x="2000" y="186"/>
                    </a:lnTo>
                    <a:lnTo>
                      <a:pt x="2035" y="209"/>
                    </a:lnTo>
                    <a:lnTo>
                      <a:pt x="2066" y="233"/>
                    </a:lnTo>
                    <a:lnTo>
                      <a:pt x="2099" y="260"/>
                    </a:lnTo>
                    <a:lnTo>
                      <a:pt x="2128" y="286"/>
                    </a:lnTo>
                    <a:lnTo>
                      <a:pt x="2159" y="315"/>
                    </a:lnTo>
                    <a:lnTo>
                      <a:pt x="2186" y="344"/>
                    </a:lnTo>
                    <a:lnTo>
                      <a:pt x="2213" y="375"/>
                    </a:lnTo>
                    <a:lnTo>
                      <a:pt x="2239" y="406"/>
                    </a:lnTo>
                    <a:lnTo>
                      <a:pt x="2264" y="440"/>
                    </a:lnTo>
                    <a:lnTo>
                      <a:pt x="2289" y="473"/>
                    </a:lnTo>
                    <a:lnTo>
                      <a:pt x="2310" y="509"/>
                    </a:lnTo>
                    <a:lnTo>
                      <a:pt x="2332" y="544"/>
                    </a:lnTo>
                    <a:lnTo>
                      <a:pt x="2353" y="580"/>
                    </a:lnTo>
                    <a:lnTo>
                      <a:pt x="2371" y="615"/>
                    </a:lnTo>
                    <a:lnTo>
                      <a:pt x="2390" y="653"/>
                    </a:lnTo>
                    <a:lnTo>
                      <a:pt x="2407" y="691"/>
                    </a:lnTo>
                    <a:lnTo>
                      <a:pt x="2411" y="700"/>
                    </a:lnTo>
                    <a:lnTo>
                      <a:pt x="2419" y="704"/>
                    </a:lnTo>
                    <a:lnTo>
                      <a:pt x="2425" y="711"/>
                    </a:lnTo>
                    <a:lnTo>
                      <a:pt x="2431" y="715"/>
                    </a:lnTo>
                    <a:lnTo>
                      <a:pt x="2440" y="720"/>
                    </a:lnTo>
                    <a:lnTo>
                      <a:pt x="2446" y="724"/>
                    </a:lnTo>
                    <a:lnTo>
                      <a:pt x="2450" y="729"/>
                    </a:lnTo>
                    <a:lnTo>
                      <a:pt x="2454" y="737"/>
                    </a:lnTo>
                    <a:lnTo>
                      <a:pt x="2473" y="751"/>
                    </a:lnTo>
                    <a:lnTo>
                      <a:pt x="2497" y="755"/>
                    </a:lnTo>
                    <a:lnTo>
                      <a:pt x="2520" y="760"/>
                    </a:lnTo>
                    <a:lnTo>
                      <a:pt x="2545" y="764"/>
                    </a:lnTo>
                    <a:lnTo>
                      <a:pt x="2569" y="769"/>
                    </a:lnTo>
                    <a:lnTo>
                      <a:pt x="2594" y="773"/>
                    </a:lnTo>
                    <a:lnTo>
                      <a:pt x="2617" y="777"/>
                    </a:lnTo>
                    <a:lnTo>
                      <a:pt x="2642" y="782"/>
                    </a:lnTo>
                    <a:lnTo>
                      <a:pt x="2664" y="784"/>
                    </a:lnTo>
                    <a:lnTo>
                      <a:pt x="2679" y="802"/>
                    </a:lnTo>
                    <a:lnTo>
                      <a:pt x="2693" y="822"/>
                    </a:lnTo>
                    <a:lnTo>
                      <a:pt x="2706" y="842"/>
                    </a:lnTo>
                    <a:lnTo>
                      <a:pt x="2718" y="864"/>
                    </a:lnTo>
                    <a:lnTo>
                      <a:pt x="2739" y="906"/>
                    </a:lnTo>
                    <a:lnTo>
                      <a:pt x="2755" y="951"/>
                    </a:lnTo>
                    <a:lnTo>
                      <a:pt x="2772" y="995"/>
                    </a:lnTo>
                    <a:lnTo>
                      <a:pt x="2784" y="1042"/>
                    </a:lnTo>
                    <a:lnTo>
                      <a:pt x="2794" y="1088"/>
                    </a:lnTo>
                    <a:lnTo>
                      <a:pt x="2803" y="1135"/>
                    </a:lnTo>
                    <a:lnTo>
                      <a:pt x="2811" y="1177"/>
                    </a:lnTo>
                    <a:lnTo>
                      <a:pt x="2817" y="1217"/>
                    </a:lnTo>
                    <a:lnTo>
                      <a:pt x="2825" y="1260"/>
                    </a:lnTo>
                    <a:lnTo>
                      <a:pt x="2831" y="1302"/>
                    </a:lnTo>
                    <a:lnTo>
                      <a:pt x="2838" y="1344"/>
                    </a:lnTo>
                    <a:lnTo>
                      <a:pt x="2840" y="1386"/>
                    </a:lnTo>
                    <a:lnTo>
                      <a:pt x="2840" y="1428"/>
                    </a:lnTo>
                    <a:lnTo>
                      <a:pt x="2833" y="1471"/>
                    </a:lnTo>
                    <a:lnTo>
                      <a:pt x="2825" y="1486"/>
                    </a:lnTo>
                    <a:lnTo>
                      <a:pt x="2819" y="1504"/>
                    </a:lnTo>
                    <a:lnTo>
                      <a:pt x="2813" y="1519"/>
                    </a:lnTo>
                    <a:lnTo>
                      <a:pt x="2805" y="1535"/>
                    </a:lnTo>
                    <a:lnTo>
                      <a:pt x="2796" y="1551"/>
                    </a:lnTo>
                    <a:lnTo>
                      <a:pt x="2786" y="1566"/>
                    </a:lnTo>
                    <a:lnTo>
                      <a:pt x="2774" y="1577"/>
                    </a:lnTo>
                    <a:lnTo>
                      <a:pt x="2759" y="1588"/>
                    </a:lnTo>
                    <a:lnTo>
                      <a:pt x="2749" y="1608"/>
                    </a:lnTo>
                    <a:lnTo>
                      <a:pt x="2737" y="1626"/>
                    </a:lnTo>
                    <a:lnTo>
                      <a:pt x="2724" y="1642"/>
                    </a:lnTo>
                    <a:lnTo>
                      <a:pt x="2710" y="1659"/>
                    </a:lnTo>
                    <a:lnTo>
                      <a:pt x="2693" y="1673"/>
                    </a:lnTo>
                    <a:lnTo>
                      <a:pt x="2677" y="1686"/>
                    </a:lnTo>
                    <a:lnTo>
                      <a:pt x="2660" y="1697"/>
                    </a:lnTo>
                    <a:lnTo>
                      <a:pt x="2642" y="1706"/>
                    </a:lnTo>
                    <a:lnTo>
                      <a:pt x="2633" y="1728"/>
                    </a:lnTo>
                    <a:lnTo>
                      <a:pt x="2633" y="1790"/>
                    </a:lnTo>
                    <a:lnTo>
                      <a:pt x="2629" y="1853"/>
                    </a:lnTo>
                    <a:lnTo>
                      <a:pt x="2623" y="1917"/>
                    </a:lnTo>
                    <a:lnTo>
                      <a:pt x="2615" y="1982"/>
                    </a:lnTo>
                    <a:lnTo>
                      <a:pt x="2602" y="2046"/>
                    </a:lnTo>
                    <a:lnTo>
                      <a:pt x="2590" y="2110"/>
                    </a:lnTo>
                    <a:lnTo>
                      <a:pt x="2576" y="2175"/>
                    </a:lnTo>
                    <a:lnTo>
                      <a:pt x="2563" y="2237"/>
                    </a:lnTo>
                    <a:lnTo>
                      <a:pt x="2551" y="2257"/>
                    </a:lnTo>
                    <a:lnTo>
                      <a:pt x="2547" y="2253"/>
                    </a:lnTo>
                    <a:lnTo>
                      <a:pt x="2545" y="2244"/>
                    </a:lnTo>
                    <a:lnTo>
                      <a:pt x="2543" y="2237"/>
                    </a:lnTo>
                    <a:lnTo>
                      <a:pt x="2543" y="2228"/>
                    </a:lnTo>
                    <a:lnTo>
                      <a:pt x="2545" y="2210"/>
                    </a:lnTo>
                    <a:lnTo>
                      <a:pt x="2547" y="2190"/>
                    </a:lnTo>
                    <a:lnTo>
                      <a:pt x="2553" y="2173"/>
                    </a:lnTo>
                    <a:lnTo>
                      <a:pt x="2559" y="2153"/>
                    </a:lnTo>
                    <a:lnTo>
                      <a:pt x="2563" y="2133"/>
                    </a:lnTo>
                    <a:lnTo>
                      <a:pt x="2567" y="2113"/>
                    </a:lnTo>
                    <a:lnTo>
                      <a:pt x="2576" y="2077"/>
                    </a:lnTo>
                    <a:lnTo>
                      <a:pt x="2582" y="2039"/>
                    </a:lnTo>
                    <a:lnTo>
                      <a:pt x="2588" y="2002"/>
                    </a:lnTo>
                    <a:lnTo>
                      <a:pt x="2594" y="1962"/>
                    </a:lnTo>
                    <a:lnTo>
                      <a:pt x="2596" y="1924"/>
                    </a:lnTo>
                    <a:lnTo>
                      <a:pt x="2600" y="1886"/>
                    </a:lnTo>
                    <a:lnTo>
                      <a:pt x="2600" y="1848"/>
                    </a:lnTo>
                    <a:lnTo>
                      <a:pt x="2602" y="1810"/>
                    </a:lnTo>
                    <a:lnTo>
                      <a:pt x="2600" y="1735"/>
                    </a:lnTo>
                    <a:lnTo>
                      <a:pt x="2594" y="1659"/>
                    </a:lnTo>
                    <a:lnTo>
                      <a:pt x="2586" y="1586"/>
                    </a:lnTo>
                    <a:lnTo>
                      <a:pt x="2574" y="1513"/>
                    </a:lnTo>
                    <a:lnTo>
                      <a:pt x="2576" y="1491"/>
                    </a:lnTo>
                    <a:lnTo>
                      <a:pt x="2576" y="1466"/>
                    </a:lnTo>
                    <a:lnTo>
                      <a:pt x="2574" y="1442"/>
                    </a:lnTo>
                    <a:lnTo>
                      <a:pt x="2572" y="1417"/>
                    </a:lnTo>
                    <a:lnTo>
                      <a:pt x="2567" y="1393"/>
                    </a:lnTo>
                    <a:lnTo>
                      <a:pt x="2563" y="1371"/>
                    </a:lnTo>
                    <a:lnTo>
                      <a:pt x="2559" y="1346"/>
                    </a:lnTo>
                    <a:lnTo>
                      <a:pt x="2555" y="1326"/>
                    </a:lnTo>
                    <a:lnTo>
                      <a:pt x="2553" y="1299"/>
                    </a:lnTo>
                    <a:lnTo>
                      <a:pt x="2547" y="1273"/>
                    </a:lnTo>
                    <a:lnTo>
                      <a:pt x="2541" y="1244"/>
                    </a:lnTo>
                    <a:lnTo>
                      <a:pt x="2534" y="1217"/>
                    </a:lnTo>
                    <a:lnTo>
                      <a:pt x="2526" y="1191"/>
                    </a:lnTo>
                    <a:lnTo>
                      <a:pt x="2520" y="1164"/>
                    </a:lnTo>
                    <a:lnTo>
                      <a:pt x="2514" y="1137"/>
                    </a:lnTo>
                    <a:lnTo>
                      <a:pt x="2512" y="1111"/>
                    </a:lnTo>
                    <a:lnTo>
                      <a:pt x="2501" y="1077"/>
                    </a:lnTo>
                    <a:lnTo>
                      <a:pt x="2491" y="1042"/>
                    </a:lnTo>
                    <a:lnTo>
                      <a:pt x="2481" y="1008"/>
                    </a:lnTo>
                    <a:lnTo>
                      <a:pt x="2470" y="975"/>
                    </a:lnTo>
                    <a:lnTo>
                      <a:pt x="2458" y="942"/>
                    </a:lnTo>
                    <a:lnTo>
                      <a:pt x="2448" y="909"/>
                    </a:lnTo>
                    <a:lnTo>
                      <a:pt x="2435" y="875"/>
                    </a:lnTo>
                    <a:lnTo>
                      <a:pt x="2421" y="842"/>
                    </a:lnTo>
                    <a:lnTo>
                      <a:pt x="2421" y="833"/>
                    </a:lnTo>
                    <a:lnTo>
                      <a:pt x="2419" y="822"/>
                    </a:lnTo>
                    <a:lnTo>
                      <a:pt x="2415" y="813"/>
                    </a:lnTo>
                    <a:lnTo>
                      <a:pt x="2411" y="806"/>
                    </a:lnTo>
                    <a:lnTo>
                      <a:pt x="2407" y="797"/>
                    </a:lnTo>
                    <a:lnTo>
                      <a:pt x="2400" y="789"/>
                    </a:lnTo>
                    <a:lnTo>
                      <a:pt x="2396" y="780"/>
                    </a:lnTo>
                    <a:lnTo>
                      <a:pt x="2394" y="771"/>
                    </a:lnTo>
                    <a:lnTo>
                      <a:pt x="2390" y="749"/>
                    </a:lnTo>
                    <a:lnTo>
                      <a:pt x="2382" y="726"/>
                    </a:lnTo>
                    <a:lnTo>
                      <a:pt x="2374" y="706"/>
                    </a:lnTo>
                    <a:lnTo>
                      <a:pt x="2361" y="686"/>
                    </a:lnTo>
                    <a:lnTo>
                      <a:pt x="2351" y="669"/>
                    </a:lnTo>
                    <a:lnTo>
                      <a:pt x="2341" y="649"/>
                    </a:lnTo>
                    <a:lnTo>
                      <a:pt x="2330" y="629"/>
                    </a:lnTo>
                    <a:lnTo>
                      <a:pt x="2324" y="611"/>
                    </a:lnTo>
                    <a:lnTo>
                      <a:pt x="2314" y="582"/>
                    </a:lnTo>
                    <a:lnTo>
                      <a:pt x="2299" y="555"/>
                    </a:lnTo>
                    <a:lnTo>
                      <a:pt x="2283" y="531"/>
                    </a:lnTo>
                    <a:lnTo>
                      <a:pt x="2266" y="506"/>
                    </a:lnTo>
                    <a:lnTo>
                      <a:pt x="2250" y="484"/>
                    </a:lnTo>
                    <a:lnTo>
                      <a:pt x="2235" y="460"/>
                    </a:lnTo>
                    <a:lnTo>
                      <a:pt x="2223" y="435"/>
                    </a:lnTo>
                    <a:lnTo>
                      <a:pt x="2213" y="406"/>
                    </a:lnTo>
                    <a:lnTo>
                      <a:pt x="2198" y="389"/>
                    </a:lnTo>
                    <a:lnTo>
                      <a:pt x="2180" y="373"/>
                    </a:lnTo>
                    <a:lnTo>
                      <a:pt x="2161" y="358"/>
                    </a:lnTo>
                    <a:lnTo>
                      <a:pt x="2140" y="342"/>
                    </a:lnTo>
                    <a:lnTo>
                      <a:pt x="2122" y="326"/>
                    </a:lnTo>
                    <a:lnTo>
                      <a:pt x="2103" y="311"/>
                    </a:lnTo>
                    <a:lnTo>
                      <a:pt x="2095" y="302"/>
                    </a:lnTo>
                    <a:lnTo>
                      <a:pt x="2087" y="293"/>
                    </a:lnTo>
                    <a:lnTo>
                      <a:pt x="2081" y="282"/>
                    </a:lnTo>
                    <a:lnTo>
                      <a:pt x="2077" y="271"/>
                    </a:lnTo>
                    <a:lnTo>
                      <a:pt x="2041" y="246"/>
                    </a:lnTo>
                    <a:lnTo>
                      <a:pt x="2004" y="222"/>
                    </a:lnTo>
                    <a:lnTo>
                      <a:pt x="1969" y="200"/>
                    </a:lnTo>
                    <a:lnTo>
                      <a:pt x="1932" y="178"/>
                    </a:lnTo>
                    <a:lnTo>
                      <a:pt x="1895" y="155"/>
                    </a:lnTo>
                    <a:lnTo>
                      <a:pt x="1858" y="135"/>
                    </a:lnTo>
                    <a:lnTo>
                      <a:pt x="1821" y="113"/>
                    </a:lnTo>
                    <a:lnTo>
                      <a:pt x="1784" y="93"/>
                    </a:lnTo>
                    <a:lnTo>
                      <a:pt x="1765" y="91"/>
                    </a:lnTo>
                    <a:lnTo>
                      <a:pt x="1749" y="87"/>
                    </a:lnTo>
                    <a:lnTo>
                      <a:pt x="1730" y="82"/>
                    </a:lnTo>
                    <a:lnTo>
                      <a:pt x="1714" y="75"/>
                    </a:lnTo>
                    <a:lnTo>
                      <a:pt x="1697" y="71"/>
                    </a:lnTo>
                    <a:lnTo>
                      <a:pt x="1678" y="64"/>
                    </a:lnTo>
                    <a:lnTo>
                      <a:pt x="1662" y="60"/>
                    </a:lnTo>
                    <a:lnTo>
                      <a:pt x="1643" y="55"/>
                    </a:lnTo>
                    <a:lnTo>
                      <a:pt x="1629" y="53"/>
                    </a:lnTo>
                    <a:lnTo>
                      <a:pt x="1612" y="53"/>
                    </a:lnTo>
                    <a:lnTo>
                      <a:pt x="1598" y="51"/>
                    </a:lnTo>
                    <a:lnTo>
                      <a:pt x="1582" y="49"/>
                    </a:lnTo>
                    <a:lnTo>
                      <a:pt x="1567" y="47"/>
                    </a:lnTo>
                    <a:lnTo>
                      <a:pt x="1553" y="42"/>
                    </a:lnTo>
                    <a:lnTo>
                      <a:pt x="1538" y="38"/>
                    </a:lnTo>
                    <a:lnTo>
                      <a:pt x="1526" y="31"/>
                    </a:lnTo>
                    <a:lnTo>
                      <a:pt x="1460" y="33"/>
                    </a:lnTo>
                    <a:lnTo>
                      <a:pt x="1394" y="35"/>
                    </a:lnTo>
                    <a:lnTo>
                      <a:pt x="1328" y="35"/>
                    </a:lnTo>
                    <a:lnTo>
                      <a:pt x="1264" y="40"/>
                    </a:lnTo>
                    <a:lnTo>
                      <a:pt x="1233" y="42"/>
                    </a:lnTo>
                    <a:lnTo>
                      <a:pt x="1202" y="47"/>
                    </a:lnTo>
                    <a:lnTo>
                      <a:pt x="1171" y="53"/>
                    </a:lnTo>
                    <a:lnTo>
                      <a:pt x="1140" y="62"/>
                    </a:lnTo>
                    <a:lnTo>
                      <a:pt x="1109" y="73"/>
                    </a:lnTo>
                    <a:lnTo>
                      <a:pt x="1080" y="87"/>
                    </a:lnTo>
                    <a:lnTo>
                      <a:pt x="1051" y="102"/>
                    </a:lnTo>
                    <a:lnTo>
                      <a:pt x="1023" y="122"/>
                    </a:lnTo>
                    <a:lnTo>
                      <a:pt x="1014" y="122"/>
                    </a:lnTo>
                    <a:lnTo>
                      <a:pt x="1008" y="124"/>
                    </a:lnTo>
                    <a:lnTo>
                      <a:pt x="1004" y="127"/>
                    </a:lnTo>
                    <a:lnTo>
                      <a:pt x="998" y="131"/>
                    </a:lnTo>
                    <a:lnTo>
                      <a:pt x="996" y="135"/>
                    </a:lnTo>
                    <a:lnTo>
                      <a:pt x="990" y="142"/>
                    </a:lnTo>
                    <a:lnTo>
                      <a:pt x="985" y="147"/>
                    </a:lnTo>
                    <a:lnTo>
                      <a:pt x="979" y="149"/>
                    </a:lnTo>
                    <a:lnTo>
                      <a:pt x="959" y="166"/>
                    </a:lnTo>
                    <a:lnTo>
                      <a:pt x="938" y="180"/>
                    </a:lnTo>
                    <a:lnTo>
                      <a:pt x="917" y="195"/>
                    </a:lnTo>
                    <a:lnTo>
                      <a:pt x="897" y="206"/>
                    </a:lnTo>
                    <a:lnTo>
                      <a:pt x="874" y="220"/>
                    </a:lnTo>
                    <a:lnTo>
                      <a:pt x="853" y="231"/>
                    </a:lnTo>
                    <a:lnTo>
                      <a:pt x="831" y="244"/>
                    </a:lnTo>
                    <a:lnTo>
                      <a:pt x="810" y="260"/>
                    </a:lnTo>
                    <a:lnTo>
                      <a:pt x="800" y="271"/>
                    </a:lnTo>
                    <a:lnTo>
                      <a:pt x="787" y="282"/>
                    </a:lnTo>
                    <a:lnTo>
                      <a:pt x="775" y="293"/>
                    </a:lnTo>
                    <a:lnTo>
                      <a:pt x="763" y="302"/>
                    </a:lnTo>
                    <a:lnTo>
                      <a:pt x="750" y="313"/>
                    </a:lnTo>
                    <a:lnTo>
                      <a:pt x="736" y="322"/>
                    </a:lnTo>
                    <a:lnTo>
                      <a:pt x="724" y="333"/>
                    </a:lnTo>
                    <a:lnTo>
                      <a:pt x="711" y="344"/>
                    </a:lnTo>
                    <a:lnTo>
                      <a:pt x="676" y="386"/>
                    </a:lnTo>
                    <a:lnTo>
                      <a:pt x="637" y="429"/>
                    </a:lnTo>
                    <a:lnTo>
                      <a:pt x="598" y="473"/>
                    </a:lnTo>
                    <a:lnTo>
                      <a:pt x="561" y="518"/>
                    </a:lnTo>
                    <a:lnTo>
                      <a:pt x="542" y="542"/>
                    </a:lnTo>
                    <a:lnTo>
                      <a:pt x="526" y="566"/>
                    </a:lnTo>
                    <a:lnTo>
                      <a:pt x="509" y="589"/>
                    </a:lnTo>
                    <a:lnTo>
                      <a:pt x="495" y="615"/>
                    </a:lnTo>
                    <a:lnTo>
                      <a:pt x="480" y="640"/>
                    </a:lnTo>
                    <a:lnTo>
                      <a:pt x="468" y="666"/>
                    </a:lnTo>
                    <a:lnTo>
                      <a:pt x="457" y="693"/>
                    </a:lnTo>
                    <a:lnTo>
                      <a:pt x="449" y="720"/>
                    </a:lnTo>
                    <a:lnTo>
                      <a:pt x="422" y="784"/>
                    </a:lnTo>
                    <a:lnTo>
                      <a:pt x="400" y="849"/>
                    </a:lnTo>
                    <a:lnTo>
                      <a:pt x="379" y="915"/>
                    </a:lnTo>
                    <a:lnTo>
                      <a:pt x="361" y="984"/>
                    </a:lnTo>
                    <a:lnTo>
                      <a:pt x="344" y="1051"/>
                    </a:lnTo>
                    <a:lnTo>
                      <a:pt x="328" y="1120"/>
                    </a:lnTo>
                    <a:lnTo>
                      <a:pt x="311" y="1186"/>
                    </a:lnTo>
                    <a:lnTo>
                      <a:pt x="290" y="1253"/>
                    </a:lnTo>
                    <a:lnTo>
                      <a:pt x="284" y="1280"/>
                    </a:lnTo>
                    <a:lnTo>
                      <a:pt x="276" y="1306"/>
                    </a:lnTo>
                    <a:lnTo>
                      <a:pt x="270" y="1333"/>
                    </a:lnTo>
                    <a:lnTo>
                      <a:pt x="264" y="1357"/>
                    </a:lnTo>
                    <a:lnTo>
                      <a:pt x="257" y="1382"/>
                    </a:lnTo>
                    <a:lnTo>
                      <a:pt x="253" y="1408"/>
                    </a:lnTo>
                    <a:lnTo>
                      <a:pt x="247" y="1435"/>
                    </a:lnTo>
                    <a:lnTo>
                      <a:pt x="241" y="1462"/>
                    </a:lnTo>
                    <a:lnTo>
                      <a:pt x="237" y="1508"/>
                    </a:lnTo>
                    <a:lnTo>
                      <a:pt x="233" y="1553"/>
                    </a:lnTo>
                    <a:lnTo>
                      <a:pt x="231" y="1599"/>
                    </a:lnTo>
                    <a:lnTo>
                      <a:pt x="231" y="1644"/>
                    </a:lnTo>
                    <a:lnTo>
                      <a:pt x="233" y="1735"/>
                    </a:lnTo>
                    <a:lnTo>
                      <a:pt x="241" y="1826"/>
                    </a:lnTo>
                    <a:lnTo>
                      <a:pt x="249" y="1917"/>
                    </a:lnTo>
                    <a:lnTo>
                      <a:pt x="259" y="2008"/>
                    </a:lnTo>
                    <a:lnTo>
                      <a:pt x="270" y="2101"/>
                    </a:lnTo>
                    <a:lnTo>
                      <a:pt x="280" y="2195"/>
                    </a:lnTo>
                    <a:lnTo>
                      <a:pt x="288" y="2213"/>
                    </a:lnTo>
                    <a:lnTo>
                      <a:pt x="295" y="2233"/>
                    </a:lnTo>
                    <a:lnTo>
                      <a:pt x="301" y="2250"/>
                    </a:lnTo>
                    <a:lnTo>
                      <a:pt x="305" y="2270"/>
                    </a:lnTo>
                    <a:lnTo>
                      <a:pt x="313" y="2313"/>
                    </a:lnTo>
                    <a:lnTo>
                      <a:pt x="321" y="2353"/>
                    </a:lnTo>
                    <a:lnTo>
                      <a:pt x="332" y="2393"/>
                    </a:lnTo>
                    <a:lnTo>
                      <a:pt x="342" y="2432"/>
                    </a:lnTo>
                    <a:lnTo>
                      <a:pt x="350" y="2450"/>
                    </a:lnTo>
                    <a:lnTo>
                      <a:pt x="358" y="2470"/>
                    </a:lnTo>
                    <a:lnTo>
                      <a:pt x="369" y="2486"/>
                    </a:lnTo>
                    <a:lnTo>
                      <a:pt x="381" y="2504"/>
                    </a:lnTo>
                    <a:lnTo>
                      <a:pt x="387" y="2517"/>
                    </a:lnTo>
                    <a:lnTo>
                      <a:pt x="394" y="2532"/>
                    </a:lnTo>
                    <a:lnTo>
                      <a:pt x="400" y="2546"/>
                    </a:lnTo>
                    <a:lnTo>
                      <a:pt x="410" y="2561"/>
                    </a:lnTo>
                    <a:lnTo>
                      <a:pt x="418" y="2575"/>
                    </a:lnTo>
                    <a:lnTo>
                      <a:pt x="427" y="2588"/>
                    </a:lnTo>
                    <a:lnTo>
                      <a:pt x="437" y="2604"/>
                    </a:lnTo>
                    <a:lnTo>
                      <a:pt x="445" y="2617"/>
                    </a:lnTo>
                    <a:lnTo>
                      <a:pt x="451" y="2624"/>
                    </a:lnTo>
                    <a:lnTo>
                      <a:pt x="457" y="2628"/>
                    </a:lnTo>
                    <a:lnTo>
                      <a:pt x="464" y="2635"/>
                    </a:lnTo>
                    <a:lnTo>
                      <a:pt x="470" y="2639"/>
                    </a:lnTo>
                    <a:lnTo>
                      <a:pt x="476" y="2646"/>
                    </a:lnTo>
                    <a:lnTo>
                      <a:pt x="480" y="2652"/>
                    </a:lnTo>
                    <a:lnTo>
                      <a:pt x="482" y="2661"/>
                    </a:lnTo>
                    <a:lnTo>
                      <a:pt x="484" y="2668"/>
                    </a:lnTo>
                    <a:lnTo>
                      <a:pt x="486" y="2675"/>
                    </a:lnTo>
                    <a:lnTo>
                      <a:pt x="490" y="2681"/>
                    </a:lnTo>
                    <a:lnTo>
                      <a:pt x="497" y="2686"/>
                    </a:lnTo>
                    <a:lnTo>
                      <a:pt x="503" y="2690"/>
                    </a:lnTo>
                    <a:lnTo>
                      <a:pt x="509" y="2692"/>
                    </a:lnTo>
                    <a:lnTo>
                      <a:pt x="515" y="2697"/>
                    </a:lnTo>
                    <a:lnTo>
                      <a:pt x="521" y="2699"/>
                    </a:lnTo>
                    <a:lnTo>
                      <a:pt x="528" y="2704"/>
                    </a:lnTo>
                    <a:lnTo>
                      <a:pt x="542" y="2730"/>
                    </a:lnTo>
                    <a:lnTo>
                      <a:pt x="561" y="2755"/>
                    </a:lnTo>
                    <a:lnTo>
                      <a:pt x="579" y="2779"/>
                    </a:lnTo>
                    <a:lnTo>
                      <a:pt x="600" y="2803"/>
                    </a:lnTo>
                    <a:lnTo>
                      <a:pt x="641" y="2846"/>
                    </a:lnTo>
                    <a:lnTo>
                      <a:pt x="686" y="2886"/>
                    </a:lnTo>
                    <a:lnTo>
                      <a:pt x="734" y="2923"/>
                    </a:lnTo>
                    <a:lnTo>
                      <a:pt x="779" y="2961"/>
                    </a:lnTo>
                    <a:lnTo>
                      <a:pt x="825" y="2999"/>
                    </a:lnTo>
                    <a:lnTo>
                      <a:pt x="870" y="3037"/>
                    </a:lnTo>
                    <a:lnTo>
                      <a:pt x="891" y="3050"/>
                    </a:lnTo>
                    <a:lnTo>
                      <a:pt x="913" y="3063"/>
                    </a:lnTo>
                    <a:lnTo>
                      <a:pt x="936" y="3077"/>
                    </a:lnTo>
                    <a:lnTo>
                      <a:pt x="959" y="3088"/>
                    </a:lnTo>
                    <a:lnTo>
                      <a:pt x="981" y="3101"/>
                    </a:lnTo>
                    <a:lnTo>
                      <a:pt x="1006" y="3112"/>
                    </a:lnTo>
                    <a:lnTo>
                      <a:pt x="1029" y="3121"/>
                    </a:lnTo>
                    <a:lnTo>
                      <a:pt x="1054" y="3130"/>
                    </a:lnTo>
                    <a:lnTo>
                      <a:pt x="1070" y="3146"/>
                    </a:lnTo>
                    <a:lnTo>
                      <a:pt x="1087" y="3157"/>
                    </a:lnTo>
                    <a:lnTo>
                      <a:pt x="1105" y="3166"/>
                    </a:lnTo>
                    <a:lnTo>
                      <a:pt x="1124" y="3174"/>
                    </a:lnTo>
                    <a:lnTo>
                      <a:pt x="1144" y="3181"/>
                    </a:lnTo>
                    <a:lnTo>
                      <a:pt x="1163" y="3188"/>
                    </a:lnTo>
                    <a:lnTo>
                      <a:pt x="1181" y="3197"/>
                    </a:lnTo>
                    <a:lnTo>
                      <a:pt x="1200" y="3206"/>
                    </a:lnTo>
                    <a:lnTo>
                      <a:pt x="1208" y="3203"/>
                    </a:lnTo>
                    <a:lnTo>
                      <a:pt x="1216" y="3206"/>
                    </a:lnTo>
                    <a:lnTo>
                      <a:pt x="1223" y="3208"/>
                    </a:lnTo>
                    <a:lnTo>
                      <a:pt x="1229" y="3212"/>
                    </a:lnTo>
                    <a:lnTo>
                      <a:pt x="1235" y="3217"/>
                    </a:lnTo>
                    <a:lnTo>
                      <a:pt x="1241" y="3221"/>
                    </a:lnTo>
                    <a:lnTo>
                      <a:pt x="1247" y="3226"/>
                    </a:lnTo>
                    <a:lnTo>
                      <a:pt x="1254" y="3228"/>
                    </a:lnTo>
                    <a:lnTo>
                      <a:pt x="1268" y="3230"/>
                    </a:lnTo>
                    <a:lnTo>
                      <a:pt x="1280" y="3232"/>
                    </a:lnTo>
                    <a:lnTo>
                      <a:pt x="1293" y="3237"/>
                    </a:lnTo>
                    <a:lnTo>
                      <a:pt x="1305" y="3243"/>
                    </a:lnTo>
                    <a:lnTo>
                      <a:pt x="1318" y="3248"/>
                    </a:lnTo>
                    <a:lnTo>
                      <a:pt x="1330" y="3252"/>
                    </a:lnTo>
                    <a:lnTo>
                      <a:pt x="1344" y="3257"/>
                    </a:lnTo>
                    <a:lnTo>
                      <a:pt x="1357" y="3261"/>
                    </a:lnTo>
                    <a:lnTo>
                      <a:pt x="1406" y="3290"/>
                    </a:lnTo>
                    <a:lnTo>
                      <a:pt x="1384" y="3294"/>
                    </a:lnTo>
                    <a:lnTo>
                      <a:pt x="1361" y="3292"/>
                    </a:lnTo>
                    <a:lnTo>
                      <a:pt x="1338" y="3290"/>
                    </a:lnTo>
                    <a:lnTo>
                      <a:pt x="1315" y="3283"/>
                    </a:lnTo>
                    <a:lnTo>
                      <a:pt x="1293" y="3279"/>
                    </a:lnTo>
                    <a:lnTo>
                      <a:pt x="1268" y="3274"/>
                    </a:lnTo>
                    <a:lnTo>
                      <a:pt x="1243" y="3270"/>
                    </a:lnTo>
                    <a:lnTo>
                      <a:pt x="1219" y="3270"/>
                    </a:lnTo>
                    <a:lnTo>
                      <a:pt x="1192" y="3259"/>
                    </a:lnTo>
                    <a:lnTo>
                      <a:pt x="1165" y="3248"/>
                    </a:lnTo>
                    <a:lnTo>
                      <a:pt x="1138" y="3234"/>
                    </a:lnTo>
                    <a:lnTo>
                      <a:pt x="1113" y="3223"/>
                    </a:lnTo>
                    <a:lnTo>
                      <a:pt x="1087" y="3210"/>
                    </a:lnTo>
                    <a:lnTo>
                      <a:pt x="1060" y="3199"/>
                    </a:lnTo>
                    <a:lnTo>
                      <a:pt x="1031" y="3190"/>
                    </a:lnTo>
                    <a:lnTo>
                      <a:pt x="1004" y="3186"/>
                    </a:lnTo>
                    <a:lnTo>
                      <a:pt x="955" y="3148"/>
                    </a:lnTo>
                    <a:lnTo>
                      <a:pt x="905" y="3112"/>
                    </a:lnTo>
                    <a:lnTo>
                      <a:pt x="856" y="3075"/>
                    </a:lnTo>
                    <a:lnTo>
                      <a:pt x="806" y="3035"/>
                    </a:lnTo>
                    <a:lnTo>
                      <a:pt x="759" y="2995"/>
                    </a:lnTo>
                    <a:lnTo>
                      <a:pt x="711" y="2955"/>
                    </a:lnTo>
                    <a:lnTo>
                      <a:pt x="664" y="2912"/>
                    </a:lnTo>
                    <a:lnTo>
                      <a:pt x="616" y="2868"/>
                    </a:lnTo>
                    <a:lnTo>
                      <a:pt x="610" y="2855"/>
                    </a:lnTo>
                    <a:lnTo>
                      <a:pt x="602" y="2841"/>
                    </a:lnTo>
                    <a:lnTo>
                      <a:pt x="594" y="2830"/>
                    </a:lnTo>
                    <a:lnTo>
                      <a:pt x="583" y="2821"/>
                    </a:lnTo>
                    <a:lnTo>
                      <a:pt x="563" y="2801"/>
                    </a:lnTo>
                    <a:lnTo>
                      <a:pt x="540" y="2784"/>
                    </a:lnTo>
                    <a:lnTo>
                      <a:pt x="519" y="2768"/>
                    </a:lnTo>
                    <a:lnTo>
                      <a:pt x="497" y="2748"/>
                    </a:lnTo>
                    <a:lnTo>
                      <a:pt x="476" y="2728"/>
                    </a:lnTo>
                    <a:lnTo>
                      <a:pt x="455" y="2704"/>
                    </a:lnTo>
                    <a:lnTo>
                      <a:pt x="441" y="2692"/>
                    </a:lnTo>
                    <a:lnTo>
                      <a:pt x="424" y="2686"/>
                    </a:lnTo>
                    <a:lnTo>
                      <a:pt x="408" y="2681"/>
                    </a:lnTo>
                    <a:lnTo>
                      <a:pt x="391" y="2679"/>
                    </a:lnTo>
                    <a:lnTo>
                      <a:pt x="356" y="2677"/>
                    </a:lnTo>
                    <a:lnTo>
                      <a:pt x="323" y="2679"/>
                    </a:lnTo>
                    <a:lnTo>
                      <a:pt x="288" y="2684"/>
                    </a:lnTo>
                    <a:lnTo>
                      <a:pt x="253" y="2688"/>
                    </a:lnTo>
                    <a:lnTo>
                      <a:pt x="237" y="2688"/>
                    </a:lnTo>
                    <a:lnTo>
                      <a:pt x="220" y="2688"/>
                    </a:lnTo>
                    <a:lnTo>
                      <a:pt x="202" y="2688"/>
                    </a:lnTo>
                    <a:lnTo>
                      <a:pt x="185" y="2686"/>
                    </a:lnTo>
                    <a:lnTo>
                      <a:pt x="163" y="2666"/>
                    </a:lnTo>
                    <a:lnTo>
                      <a:pt x="142" y="2644"/>
                    </a:lnTo>
                    <a:lnTo>
                      <a:pt x="125" y="2619"/>
                    </a:lnTo>
                    <a:lnTo>
                      <a:pt x="111" y="2590"/>
                    </a:lnTo>
                    <a:lnTo>
                      <a:pt x="99" y="2564"/>
                    </a:lnTo>
                    <a:lnTo>
                      <a:pt x="86" y="2532"/>
                    </a:lnTo>
                    <a:lnTo>
                      <a:pt x="78" y="2504"/>
                    </a:lnTo>
                    <a:lnTo>
                      <a:pt x="72" y="2475"/>
                    </a:lnTo>
                    <a:lnTo>
                      <a:pt x="61" y="2455"/>
                    </a:lnTo>
                    <a:lnTo>
                      <a:pt x="53" y="2432"/>
                    </a:lnTo>
                    <a:lnTo>
                      <a:pt x="47" y="2413"/>
                    </a:lnTo>
                    <a:lnTo>
                      <a:pt x="41" y="2393"/>
                    </a:lnTo>
                    <a:lnTo>
                      <a:pt x="33" y="2348"/>
                    </a:lnTo>
                    <a:lnTo>
                      <a:pt x="28" y="2304"/>
                    </a:lnTo>
                    <a:lnTo>
                      <a:pt x="24" y="2259"/>
                    </a:lnTo>
                    <a:lnTo>
                      <a:pt x="22" y="2215"/>
                    </a:lnTo>
                    <a:lnTo>
                      <a:pt x="18" y="2170"/>
                    </a:lnTo>
                    <a:lnTo>
                      <a:pt x="12" y="2126"/>
                    </a:lnTo>
                    <a:lnTo>
                      <a:pt x="12" y="2090"/>
                    </a:lnTo>
                    <a:lnTo>
                      <a:pt x="10" y="2057"/>
                    </a:lnTo>
                    <a:lnTo>
                      <a:pt x="8" y="2022"/>
                    </a:lnTo>
                    <a:lnTo>
                      <a:pt x="4" y="1986"/>
                    </a:lnTo>
                    <a:lnTo>
                      <a:pt x="2" y="1953"/>
                    </a:lnTo>
                    <a:lnTo>
                      <a:pt x="0" y="1919"/>
                    </a:lnTo>
                    <a:lnTo>
                      <a:pt x="0" y="1884"/>
                    </a:lnTo>
                    <a:lnTo>
                      <a:pt x="4" y="1850"/>
                    </a:lnTo>
                    <a:lnTo>
                      <a:pt x="16" y="1848"/>
                    </a:lnTo>
                    <a:lnTo>
                      <a:pt x="28" y="1842"/>
                    </a:lnTo>
                    <a:lnTo>
                      <a:pt x="37" y="1833"/>
                    </a:lnTo>
                    <a:lnTo>
                      <a:pt x="45" y="1824"/>
                    </a:lnTo>
                    <a:lnTo>
                      <a:pt x="53" y="1813"/>
                    </a:lnTo>
                    <a:lnTo>
                      <a:pt x="61" y="1802"/>
                    </a:lnTo>
                    <a:lnTo>
                      <a:pt x="72" y="1793"/>
                    </a:lnTo>
                    <a:lnTo>
                      <a:pt x="84" y="1788"/>
                    </a:lnTo>
                    <a:lnTo>
                      <a:pt x="94" y="1784"/>
                    </a:lnTo>
                    <a:lnTo>
                      <a:pt x="105" y="1779"/>
                    </a:lnTo>
                    <a:lnTo>
                      <a:pt x="115" y="1775"/>
                    </a:lnTo>
                    <a:lnTo>
                      <a:pt x="125" y="1770"/>
                    </a:lnTo>
                    <a:lnTo>
                      <a:pt x="136" y="1764"/>
                    </a:lnTo>
                    <a:lnTo>
                      <a:pt x="144" y="1757"/>
                    </a:lnTo>
                    <a:lnTo>
                      <a:pt x="152" y="1748"/>
                    </a:lnTo>
                    <a:lnTo>
                      <a:pt x="158" y="1737"/>
                    </a:lnTo>
                    <a:lnTo>
                      <a:pt x="158" y="1726"/>
                    </a:lnTo>
                    <a:lnTo>
                      <a:pt x="163" y="1717"/>
                    </a:lnTo>
                    <a:lnTo>
                      <a:pt x="169" y="1708"/>
                    </a:lnTo>
                    <a:lnTo>
                      <a:pt x="175" y="1699"/>
                    </a:lnTo>
                    <a:lnTo>
                      <a:pt x="179" y="1690"/>
                    </a:lnTo>
                    <a:lnTo>
                      <a:pt x="181" y="1682"/>
                    </a:lnTo>
                    <a:lnTo>
                      <a:pt x="181" y="1675"/>
                    </a:lnTo>
                    <a:lnTo>
                      <a:pt x="181" y="1670"/>
                    </a:lnTo>
                    <a:lnTo>
                      <a:pt x="177" y="1666"/>
                    </a:lnTo>
                    <a:lnTo>
                      <a:pt x="173" y="1662"/>
                    </a:lnTo>
                    <a:lnTo>
                      <a:pt x="189" y="1599"/>
                    </a:lnTo>
                    <a:lnTo>
                      <a:pt x="202" y="1542"/>
                    </a:lnTo>
                    <a:lnTo>
                      <a:pt x="212" y="1482"/>
                    </a:lnTo>
                    <a:lnTo>
                      <a:pt x="220" y="1424"/>
                    </a:lnTo>
                    <a:lnTo>
                      <a:pt x="229" y="1364"/>
                    </a:lnTo>
                    <a:lnTo>
                      <a:pt x="237" y="1304"/>
                    </a:lnTo>
                    <a:lnTo>
                      <a:pt x="247" y="1244"/>
                    </a:lnTo>
                    <a:lnTo>
                      <a:pt x="259" y="1182"/>
                    </a:lnTo>
                    <a:lnTo>
                      <a:pt x="272" y="1117"/>
                    </a:lnTo>
                    <a:lnTo>
                      <a:pt x="288" y="1053"/>
                    </a:lnTo>
                    <a:lnTo>
                      <a:pt x="305" y="991"/>
                    </a:lnTo>
                    <a:lnTo>
                      <a:pt x="325" y="928"/>
                    </a:lnTo>
                    <a:lnTo>
                      <a:pt x="348" y="869"/>
                    </a:lnTo>
                    <a:lnTo>
                      <a:pt x="375" y="811"/>
                    </a:lnTo>
                    <a:lnTo>
                      <a:pt x="402" y="751"/>
                    </a:lnTo>
                    <a:lnTo>
                      <a:pt x="433" y="695"/>
                    </a:lnTo>
                    <a:lnTo>
                      <a:pt x="433" y="680"/>
                    </a:lnTo>
                    <a:lnTo>
                      <a:pt x="437" y="666"/>
                    </a:lnTo>
                    <a:lnTo>
                      <a:pt x="443" y="653"/>
                    </a:lnTo>
                    <a:lnTo>
                      <a:pt x="451" y="640"/>
                    </a:lnTo>
                    <a:lnTo>
                      <a:pt x="462" y="629"/>
                    </a:lnTo>
                    <a:lnTo>
                      <a:pt x="470" y="617"/>
                    </a:lnTo>
                    <a:lnTo>
                      <a:pt x="478" y="606"/>
                    </a:lnTo>
                    <a:lnTo>
                      <a:pt x="484" y="593"/>
                    </a:lnTo>
                    <a:lnTo>
                      <a:pt x="511" y="546"/>
                    </a:lnTo>
                    <a:lnTo>
                      <a:pt x="542" y="502"/>
                    </a:lnTo>
                    <a:lnTo>
                      <a:pt x="573" y="460"/>
                    </a:lnTo>
                    <a:lnTo>
                      <a:pt x="606" y="420"/>
                    </a:lnTo>
                    <a:lnTo>
                      <a:pt x="641" y="382"/>
                    </a:lnTo>
                    <a:lnTo>
                      <a:pt x="676" y="344"/>
                    </a:lnTo>
                    <a:lnTo>
                      <a:pt x="715" y="309"/>
                    </a:lnTo>
                    <a:lnTo>
                      <a:pt x="752" y="275"/>
                    </a:lnTo>
                    <a:lnTo>
                      <a:pt x="794" y="242"/>
                    </a:lnTo>
                    <a:lnTo>
                      <a:pt x="833" y="211"/>
                    </a:lnTo>
                    <a:lnTo>
                      <a:pt x="874" y="182"/>
                    </a:lnTo>
                    <a:lnTo>
                      <a:pt x="915" y="153"/>
                    </a:lnTo>
                    <a:lnTo>
                      <a:pt x="1000" y="98"/>
                    </a:lnTo>
                    <a:lnTo>
                      <a:pt x="1087" y="47"/>
                    </a:lnTo>
                    <a:lnTo>
                      <a:pt x="1107" y="38"/>
                    </a:lnTo>
                    <a:lnTo>
                      <a:pt x="1130" y="29"/>
                    </a:lnTo>
                    <a:lnTo>
                      <a:pt x="1155" y="24"/>
                    </a:lnTo>
                    <a:lnTo>
                      <a:pt x="1177" y="20"/>
                    </a:lnTo>
                    <a:lnTo>
                      <a:pt x="1202" y="15"/>
                    </a:lnTo>
                    <a:lnTo>
                      <a:pt x="1227" y="11"/>
                    </a:lnTo>
                    <a:lnTo>
                      <a:pt x="1249" y="7"/>
                    </a:lnTo>
                    <a:lnTo>
                      <a:pt x="1274" y="0"/>
                    </a:lnTo>
                    <a:lnTo>
                      <a:pt x="1282" y="9"/>
                    </a:lnTo>
                    <a:lnTo>
                      <a:pt x="1301" y="4"/>
                    </a:lnTo>
                    <a:lnTo>
                      <a:pt x="1322" y="2"/>
                    </a:lnTo>
                    <a:lnTo>
                      <a:pt x="1342" y="0"/>
                    </a:lnTo>
                    <a:lnTo>
                      <a:pt x="1363" y="2"/>
                    </a:lnTo>
                    <a:lnTo>
                      <a:pt x="1384" y="4"/>
                    </a:lnTo>
                    <a:lnTo>
                      <a:pt x="1404" y="7"/>
                    </a:lnTo>
                    <a:lnTo>
                      <a:pt x="1427" y="9"/>
                    </a:lnTo>
                    <a:lnTo>
                      <a:pt x="1447" y="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7" name="Freeform 66">
                <a:extLst>
                  <a:ext uri="{FF2B5EF4-FFF2-40B4-BE49-F238E27FC236}">
                    <a16:creationId xmlns:a16="http://schemas.microsoft.com/office/drawing/2014/main" id="{C6970F7B-B117-CDCD-B23B-328893CE610C}"/>
                  </a:ext>
                </a:extLst>
              </p:cNvPr>
              <p:cNvSpPr>
                <a:spLocks/>
              </p:cNvSpPr>
              <p:nvPr/>
            </p:nvSpPr>
            <p:spPr bwMode="auto">
              <a:xfrm>
                <a:off x="1264" y="334"/>
                <a:ext cx="883" cy="227"/>
              </a:xfrm>
              <a:custGeom>
                <a:avLst/>
                <a:gdLst>
                  <a:gd name="T0" fmla="*/ 584 w 883"/>
                  <a:gd name="T1" fmla="*/ 220 h 227"/>
                  <a:gd name="T2" fmla="*/ 0 w 883"/>
                  <a:gd name="T3" fmla="*/ 227 h 227"/>
                  <a:gd name="T4" fmla="*/ 11 w 883"/>
                  <a:gd name="T5" fmla="*/ 225 h 227"/>
                  <a:gd name="T6" fmla="*/ 23 w 883"/>
                  <a:gd name="T7" fmla="*/ 220 h 227"/>
                  <a:gd name="T8" fmla="*/ 33 w 883"/>
                  <a:gd name="T9" fmla="*/ 216 h 227"/>
                  <a:gd name="T10" fmla="*/ 44 w 883"/>
                  <a:gd name="T11" fmla="*/ 211 h 227"/>
                  <a:gd name="T12" fmla="*/ 56 w 883"/>
                  <a:gd name="T13" fmla="*/ 207 h 227"/>
                  <a:gd name="T14" fmla="*/ 66 w 883"/>
                  <a:gd name="T15" fmla="*/ 200 h 227"/>
                  <a:gd name="T16" fmla="*/ 77 w 883"/>
                  <a:gd name="T17" fmla="*/ 194 h 227"/>
                  <a:gd name="T18" fmla="*/ 85 w 883"/>
                  <a:gd name="T19" fmla="*/ 187 h 227"/>
                  <a:gd name="T20" fmla="*/ 151 w 883"/>
                  <a:gd name="T21" fmla="*/ 165 h 227"/>
                  <a:gd name="T22" fmla="*/ 217 w 883"/>
                  <a:gd name="T23" fmla="*/ 147 h 227"/>
                  <a:gd name="T24" fmla="*/ 285 w 883"/>
                  <a:gd name="T25" fmla="*/ 131 h 227"/>
                  <a:gd name="T26" fmla="*/ 351 w 883"/>
                  <a:gd name="T27" fmla="*/ 116 h 227"/>
                  <a:gd name="T28" fmla="*/ 419 w 883"/>
                  <a:gd name="T29" fmla="*/ 100 h 227"/>
                  <a:gd name="T30" fmla="*/ 485 w 883"/>
                  <a:gd name="T31" fmla="*/ 83 h 227"/>
                  <a:gd name="T32" fmla="*/ 551 w 883"/>
                  <a:gd name="T33" fmla="*/ 63 h 227"/>
                  <a:gd name="T34" fmla="*/ 617 w 883"/>
                  <a:gd name="T35" fmla="*/ 38 h 227"/>
                  <a:gd name="T36" fmla="*/ 650 w 883"/>
                  <a:gd name="T37" fmla="*/ 32 h 227"/>
                  <a:gd name="T38" fmla="*/ 683 w 883"/>
                  <a:gd name="T39" fmla="*/ 25 h 227"/>
                  <a:gd name="T40" fmla="*/ 718 w 883"/>
                  <a:gd name="T41" fmla="*/ 18 h 227"/>
                  <a:gd name="T42" fmla="*/ 751 w 883"/>
                  <a:gd name="T43" fmla="*/ 14 h 227"/>
                  <a:gd name="T44" fmla="*/ 784 w 883"/>
                  <a:gd name="T45" fmla="*/ 7 h 227"/>
                  <a:gd name="T46" fmla="*/ 819 w 883"/>
                  <a:gd name="T47" fmla="*/ 3 h 227"/>
                  <a:gd name="T48" fmla="*/ 852 w 883"/>
                  <a:gd name="T49" fmla="*/ 0 h 227"/>
                  <a:gd name="T50" fmla="*/ 883 w 883"/>
                  <a:gd name="T51" fmla="*/ 0 h 227"/>
                  <a:gd name="T52" fmla="*/ 846 w 883"/>
                  <a:gd name="T53" fmla="*/ 25 h 227"/>
                  <a:gd name="T54" fmla="*/ 807 w 883"/>
                  <a:gd name="T55" fmla="*/ 49 h 227"/>
                  <a:gd name="T56" fmla="*/ 770 w 883"/>
                  <a:gd name="T57" fmla="*/ 76 h 227"/>
                  <a:gd name="T58" fmla="*/ 730 w 883"/>
                  <a:gd name="T59" fmla="*/ 103 h 227"/>
                  <a:gd name="T60" fmla="*/ 693 w 883"/>
                  <a:gd name="T61" fmla="*/ 131 h 227"/>
                  <a:gd name="T62" fmla="*/ 656 w 883"/>
                  <a:gd name="T63" fmla="*/ 160 h 227"/>
                  <a:gd name="T64" fmla="*/ 621 w 883"/>
                  <a:gd name="T65" fmla="*/ 189 h 227"/>
                  <a:gd name="T66" fmla="*/ 584 w 883"/>
                  <a:gd name="T67" fmla="*/ 220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3"/>
                  <a:gd name="T103" fmla="*/ 0 h 227"/>
                  <a:gd name="T104" fmla="*/ 883 w 883"/>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3" h="227">
                    <a:moveTo>
                      <a:pt x="584" y="220"/>
                    </a:moveTo>
                    <a:lnTo>
                      <a:pt x="0" y="227"/>
                    </a:lnTo>
                    <a:lnTo>
                      <a:pt x="11" y="225"/>
                    </a:lnTo>
                    <a:lnTo>
                      <a:pt x="23" y="220"/>
                    </a:lnTo>
                    <a:lnTo>
                      <a:pt x="33" y="216"/>
                    </a:lnTo>
                    <a:lnTo>
                      <a:pt x="44" y="211"/>
                    </a:lnTo>
                    <a:lnTo>
                      <a:pt x="56" y="207"/>
                    </a:lnTo>
                    <a:lnTo>
                      <a:pt x="66" y="200"/>
                    </a:lnTo>
                    <a:lnTo>
                      <a:pt x="77" y="194"/>
                    </a:lnTo>
                    <a:lnTo>
                      <a:pt x="85" y="187"/>
                    </a:lnTo>
                    <a:lnTo>
                      <a:pt x="151" y="165"/>
                    </a:lnTo>
                    <a:lnTo>
                      <a:pt x="217" y="147"/>
                    </a:lnTo>
                    <a:lnTo>
                      <a:pt x="285" y="131"/>
                    </a:lnTo>
                    <a:lnTo>
                      <a:pt x="351" y="116"/>
                    </a:lnTo>
                    <a:lnTo>
                      <a:pt x="419" y="100"/>
                    </a:lnTo>
                    <a:lnTo>
                      <a:pt x="485" y="83"/>
                    </a:lnTo>
                    <a:lnTo>
                      <a:pt x="551" y="63"/>
                    </a:lnTo>
                    <a:lnTo>
                      <a:pt x="617" y="38"/>
                    </a:lnTo>
                    <a:lnTo>
                      <a:pt x="650" y="32"/>
                    </a:lnTo>
                    <a:lnTo>
                      <a:pt x="683" y="25"/>
                    </a:lnTo>
                    <a:lnTo>
                      <a:pt x="718" y="18"/>
                    </a:lnTo>
                    <a:lnTo>
                      <a:pt x="751" y="14"/>
                    </a:lnTo>
                    <a:lnTo>
                      <a:pt x="784" y="7"/>
                    </a:lnTo>
                    <a:lnTo>
                      <a:pt x="819" y="3"/>
                    </a:lnTo>
                    <a:lnTo>
                      <a:pt x="852" y="0"/>
                    </a:lnTo>
                    <a:lnTo>
                      <a:pt x="883" y="0"/>
                    </a:lnTo>
                    <a:lnTo>
                      <a:pt x="846" y="25"/>
                    </a:lnTo>
                    <a:lnTo>
                      <a:pt x="807" y="49"/>
                    </a:lnTo>
                    <a:lnTo>
                      <a:pt x="770" y="76"/>
                    </a:lnTo>
                    <a:lnTo>
                      <a:pt x="730" y="103"/>
                    </a:lnTo>
                    <a:lnTo>
                      <a:pt x="693" y="131"/>
                    </a:lnTo>
                    <a:lnTo>
                      <a:pt x="656" y="160"/>
                    </a:lnTo>
                    <a:lnTo>
                      <a:pt x="621" y="189"/>
                    </a:lnTo>
                    <a:lnTo>
                      <a:pt x="584" y="220"/>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8" name="Freeform 67">
                <a:extLst>
                  <a:ext uri="{FF2B5EF4-FFF2-40B4-BE49-F238E27FC236}">
                    <a16:creationId xmlns:a16="http://schemas.microsoft.com/office/drawing/2014/main" id="{30A211F1-3FDE-8168-7DEE-A5BE4C245B33}"/>
                  </a:ext>
                </a:extLst>
              </p:cNvPr>
              <p:cNvSpPr>
                <a:spLocks/>
              </p:cNvSpPr>
              <p:nvPr/>
            </p:nvSpPr>
            <p:spPr bwMode="auto">
              <a:xfrm>
                <a:off x="1037" y="554"/>
                <a:ext cx="811" cy="151"/>
              </a:xfrm>
              <a:custGeom>
                <a:avLst/>
                <a:gdLst>
                  <a:gd name="T0" fmla="*/ 227 w 811"/>
                  <a:gd name="T1" fmla="*/ 7 h 151"/>
                  <a:gd name="T2" fmla="*/ 811 w 811"/>
                  <a:gd name="T3" fmla="*/ 0 h 151"/>
                  <a:gd name="T4" fmla="*/ 792 w 811"/>
                  <a:gd name="T5" fmla="*/ 18 h 151"/>
                  <a:gd name="T6" fmla="*/ 776 w 811"/>
                  <a:gd name="T7" fmla="*/ 36 h 151"/>
                  <a:gd name="T8" fmla="*/ 757 w 811"/>
                  <a:gd name="T9" fmla="*/ 51 h 151"/>
                  <a:gd name="T10" fmla="*/ 739 w 811"/>
                  <a:gd name="T11" fmla="*/ 69 h 151"/>
                  <a:gd name="T12" fmla="*/ 722 w 811"/>
                  <a:gd name="T13" fmla="*/ 87 h 151"/>
                  <a:gd name="T14" fmla="*/ 706 w 811"/>
                  <a:gd name="T15" fmla="*/ 107 h 151"/>
                  <a:gd name="T16" fmla="*/ 689 w 811"/>
                  <a:gd name="T17" fmla="*/ 125 h 151"/>
                  <a:gd name="T18" fmla="*/ 673 w 811"/>
                  <a:gd name="T19" fmla="*/ 143 h 151"/>
                  <a:gd name="T20" fmla="*/ 0 w 811"/>
                  <a:gd name="T21" fmla="*/ 151 h 151"/>
                  <a:gd name="T22" fmla="*/ 15 w 811"/>
                  <a:gd name="T23" fmla="*/ 131 h 151"/>
                  <a:gd name="T24" fmla="*/ 33 w 811"/>
                  <a:gd name="T25" fmla="*/ 116 h 151"/>
                  <a:gd name="T26" fmla="*/ 50 w 811"/>
                  <a:gd name="T27" fmla="*/ 98 h 151"/>
                  <a:gd name="T28" fmla="*/ 69 w 811"/>
                  <a:gd name="T29" fmla="*/ 85 h 151"/>
                  <a:gd name="T30" fmla="*/ 87 w 811"/>
                  <a:gd name="T31" fmla="*/ 71 h 151"/>
                  <a:gd name="T32" fmla="*/ 108 w 811"/>
                  <a:gd name="T33" fmla="*/ 60 h 151"/>
                  <a:gd name="T34" fmla="*/ 128 w 811"/>
                  <a:gd name="T35" fmla="*/ 51 h 151"/>
                  <a:gd name="T36" fmla="*/ 151 w 811"/>
                  <a:gd name="T37" fmla="*/ 47 h 151"/>
                  <a:gd name="T38" fmla="*/ 161 w 811"/>
                  <a:gd name="T39" fmla="*/ 40 h 151"/>
                  <a:gd name="T40" fmla="*/ 170 w 811"/>
                  <a:gd name="T41" fmla="*/ 34 h 151"/>
                  <a:gd name="T42" fmla="*/ 178 w 811"/>
                  <a:gd name="T43" fmla="*/ 27 h 151"/>
                  <a:gd name="T44" fmla="*/ 188 w 811"/>
                  <a:gd name="T45" fmla="*/ 23 h 151"/>
                  <a:gd name="T46" fmla="*/ 196 w 811"/>
                  <a:gd name="T47" fmla="*/ 18 h 151"/>
                  <a:gd name="T48" fmla="*/ 207 w 811"/>
                  <a:gd name="T49" fmla="*/ 14 h 151"/>
                  <a:gd name="T50" fmla="*/ 217 w 811"/>
                  <a:gd name="T51" fmla="*/ 11 h 151"/>
                  <a:gd name="T52" fmla="*/ 227 w 811"/>
                  <a:gd name="T53" fmla="*/ 7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1"/>
                  <a:gd name="T82" fmla="*/ 0 h 151"/>
                  <a:gd name="T83" fmla="*/ 811 w 811"/>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1" h="151">
                    <a:moveTo>
                      <a:pt x="227" y="7"/>
                    </a:moveTo>
                    <a:lnTo>
                      <a:pt x="811" y="0"/>
                    </a:lnTo>
                    <a:lnTo>
                      <a:pt x="792" y="18"/>
                    </a:lnTo>
                    <a:lnTo>
                      <a:pt x="776" y="36"/>
                    </a:lnTo>
                    <a:lnTo>
                      <a:pt x="757" y="51"/>
                    </a:lnTo>
                    <a:lnTo>
                      <a:pt x="739" y="69"/>
                    </a:lnTo>
                    <a:lnTo>
                      <a:pt x="722" y="87"/>
                    </a:lnTo>
                    <a:lnTo>
                      <a:pt x="706" y="107"/>
                    </a:lnTo>
                    <a:lnTo>
                      <a:pt x="689" y="125"/>
                    </a:lnTo>
                    <a:lnTo>
                      <a:pt x="673" y="143"/>
                    </a:lnTo>
                    <a:lnTo>
                      <a:pt x="0" y="151"/>
                    </a:lnTo>
                    <a:lnTo>
                      <a:pt x="15" y="131"/>
                    </a:lnTo>
                    <a:lnTo>
                      <a:pt x="33" y="116"/>
                    </a:lnTo>
                    <a:lnTo>
                      <a:pt x="50" y="98"/>
                    </a:lnTo>
                    <a:lnTo>
                      <a:pt x="69" y="85"/>
                    </a:lnTo>
                    <a:lnTo>
                      <a:pt x="87" y="71"/>
                    </a:lnTo>
                    <a:lnTo>
                      <a:pt x="108" y="60"/>
                    </a:lnTo>
                    <a:lnTo>
                      <a:pt x="128" y="51"/>
                    </a:lnTo>
                    <a:lnTo>
                      <a:pt x="151" y="47"/>
                    </a:lnTo>
                    <a:lnTo>
                      <a:pt x="161" y="40"/>
                    </a:lnTo>
                    <a:lnTo>
                      <a:pt x="170" y="34"/>
                    </a:lnTo>
                    <a:lnTo>
                      <a:pt x="178" y="27"/>
                    </a:lnTo>
                    <a:lnTo>
                      <a:pt x="188" y="23"/>
                    </a:lnTo>
                    <a:lnTo>
                      <a:pt x="196" y="18"/>
                    </a:lnTo>
                    <a:lnTo>
                      <a:pt x="207" y="14"/>
                    </a:lnTo>
                    <a:lnTo>
                      <a:pt x="217" y="11"/>
                    </a:lnTo>
                    <a:lnTo>
                      <a:pt x="227" y="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69" name="Freeform 68">
                <a:extLst>
                  <a:ext uri="{FF2B5EF4-FFF2-40B4-BE49-F238E27FC236}">
                    <a16:creationId xmlns:a16="http://schemas.microsoft.com/office/drawing/2014/main" id="{1B76D7C7-879A-4CED-38C2-0D6CEF8C30CB}"/>
                  </a:ext>
                </a:extLst>
              </p:cNvPr>
              <p:cNvSpPr>
                <a:spLocks/>
              </p:cNvSpPr>
              <p:nvPr/>
            </p:nvSpPr>
            <p:spPr bwMode="auto">
              <a:xfrm>
                <a:off x="928" y="697"/>
                <a:ext cx="782" cy="148"/>
              </a:xfrm>
              <a:custGeom>
                <a:avLst/>
                <a:gdLst>
                  <a:gd name="T0" fmla="*/ 109 w 782"/>
                  <a:gd name="T1" fmla="*/ 8 h 148"/>
                  <a:gd name="T2" fmla="*/ 782 w 782"/>
                  <a:gd name="T3" fmla="*/ 0 h 148"/>
                  <a:gd name="T4" fmla="*/ 767 w 782"/>
                  <a:gd name="T5" fmla="*/ 17 h 148"/>
                  <a:gd name="T6" fmla="*/ 753 w 782"/>
                  <a:gd name="T7" fmla="*/ 35 h 148"/>
                  <a:gd name="T8" fmla="*/ 739 w 782"/>
                  <a:gd name="T9" fmla="*/ 51 h 148"/>
                  <a:gd name="T10" fmla="*/ 726 w 782"/>
                  <a:gd name="T11" fmla="*/ 68 h 148"/>
                  <a:gd name="T12" fmla="*/ 714 w 782"/>
                  <a:gd name="T13" fmla="*/ 86 h 148"/>
                  <a:gd name="T14" fmla="*/ 699 w 782"/>
                  <a:gd name="T15" fmla="*/ 104 h 148"/>
                  <a:gd name="T16" fmla="*/ 687 w 782"/>
                  <a:gd name="T17" fmla="*/ 124 h 148"/>
                  <a:gd name="T18" fmla="*/ 675 w 782"/>
                  <a:gd name="T19" fmla="*/ 142 h 148"/>
                  <a:gd name="T20" fmla="*/ 0 w 782"/>
                  <a:gd name="T21" fmla="*/ 148 h 148"/>
                  <a:gd name="T22" fmla="*/ 2 w 782"/>
                  <a:gd name="T23" fmla="*/ 144 h 148"/>
                  <a:gd name="T24" fmla="*/ 6 w 782"/>
                  <a:gd name="T25" fmla="*/ 139 h 148"/>
                  <a:gd name="T26" fmla="*/ 10 w 782"/>
                  <a:gd name="T27" fmla="*/ 133 h 148"/>
                  <a:gd name="T28" fmla="*/ 15 w 782"/>
                  <a:gd name="T29" fmla="*/ 128 h 148"/>
                  <a:gd name="T30" fmla="*/ 17 w 782"/>
                  <a:gd name="T31" fmla="*/ 122 h 148"/>
                  <a:gd name="T32" fmla="*/ 21 w 782"/>
                  <a:gd name="T33" fmla="*/ 117 h 148"/>
                  <a:gd name="T34" fmla="*/ 23 w 782"/>
                  <a:gd name="T35" fmla="*/ 111 h 148"/>
                  <a:gd name="T36" fmla="*/ 25 w 782"/>
                  <a:gd name="T37" fmla="*/ 104 h 148"/>
                  <a:gd name="T38" fmla="*/ 35 w 782"/>
                  <a:gd name="T39" fmla="*/ 93 h 148"/>
                  <a:gd name="T40" fmla="*/ 46 w 782"/>
                  <a:gd name="T41" fmla="*/ 82 h 148"/>
                  <a:gd name="T42" fmla="*/ 56 w 782"/>
                  <a:gd name="T43" fmla="*/ 68 h 148"/>
                  <a:gd name="T44" fmla="*/ 66 w 782"/>
                  <a:gd name="T45" fmla="*/ 57 h 148"/>
                  <a:gd name="T46" fmla="*/ 79 w 782"/>
                  <a:gd name="T47" fmla="*/ 44 h 148"/>
                  <a:gd name="T48" fmla="*/ 89 w 782"/>
                  <a:gd name="T49" fmla="*/ 33 h 148"/>
                  <a:gd name="T50" fmla="*/ 99 w 782"/>
                  <a:gd name="T51" fmla="*/ 20 h 148"/>
                  <a:gd name="T52" fmla="*/ 109 w 782"/>
                  <a:gd name="T53" fmla="*/ 8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2"/>
                  <a:gd name="T82" fmla="*/ 0 h 148"/>
                  <a:gd name="T83" fmla="*/ 782 w 782"/>
                  <a:gd name="T84" fmla="*/ 148 h 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2" h="148">
                    <a:moveTo>
                      <a:pt x="109" y="8"/>
                    </a:moveTo>
                    <a:lnTo>
                      <a:pt x="782" y="0"/>
                    </a:lnTo>
                    <a:lnTo>
                      <a:pt x="767" y="17"/>
                    </a:lnTo>
                    <a:lnTo>
                      <a:pt x="753" y="35"/>
                    </a:lnTo>
                    <a:lnTo>
                      <a:pt x="739" y="51"/>
                    </a:lnTo>
                    <a:lnTo>
                      <a:pt x="726" y="68"/>
                    </a:lnTo>
                    <a:lnTo>
                      <a:pt x="714" y="86"/>
                    </a:lnTo>
                    <a:lnTo>
                      <a:pt x="699" y="104"/>
                    </a:lnTo>
                    <a:lnTo>
                      <a:pt x="687" y="124"/>
                    </a:lnTo>
                    <a:lnTo>
                      <a:pt x="675" y="142"/>
                    </a:lnTo>
                    <a:lnTo>
                      <a:pt x="0" y="148"/>
                    </a:lnTo>
                    <a:lnTo>
                      <a:pt x="2" y="144"/>
                    </a:lnTo>
                    <a:lnTo>
                      <a:pt x="6" y="139"/>
                    </a:lnTo>
                    <a:lnTo>
                      <a:pt x="10" y="133"/>
                    </a:lnTo>
                    <a:lnTo>
                      <a:pt x="15" y="128"/>
                    </a:lnTo>
                    <a:lnTo>
                      <a:pt x="17" y="122"/>
                    </a:lnTo>
                    <a:lnTo>
                      <a:pt x="21" y="117"/>
                    </a:lnTo>
                    <a:lnTo>
                      <a:pt x="23" y="111"/>
                    </a:lnTo>
                    <a:lnTo>
                      <a:pt x="25" y="104"/>
                    </a:lnTo>
                    <a:lnTo>
                      <a:pt x="35" y="93"/>
                    </a:lnTo>
                    <a:lnTo>
                      <a:pt x="46" y="82"/>
                    </a:lnTo>
                    <a:lnTo>
                      <a:pt x="56" y="68"/>
                    </a:lnTo>
                    <a:lnTo>
                      <a:pt x="66" y="57"/>
                    </a:lnTo>
                    <a:lnTo>
                      <a:pt x="79" y="44"/>
                    </a:lnTo>
                    <a:lnTo>
                      <a:pt x="89" y="33"/>
                    </a:lnTo>
                    <a:lnTo>
                      <a:pt x="99" y="20"/>
                    </a:lnTo>
                    <a:lnTo>
                      <a:pt x="109" y="8"/>
                    </a:lnTo>
                    <a:close/>
                  </a:path>
                </a:pathLst>
              </a:custGeom>
              <a:solidFill>
                <a:srgbClr val="A0D3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0" name="Freeform 69">
                <a:extLst>
                  <a:ext uri="{FF2B5EF4-FFF2-40B4-BE49-F238E27FC236}">
                    <a16:creationId xmlns:a16="http://schemas.microsoft.com/office/drawing/2014/main" id="{23238B94-50F9-64D3-AF4C-7CB112434ACE}"/>
                  </a:ext>
                </a:extLst>
              </p:cNvPr>
              <p:cNvSpPr>
                <a:spLocks/>
              </p:cNvSpPr>
              <p:nvPr/>
            </p:nvSpPr>
            <p:spPr bwMode="auto">
              <a:xfrm>
                <a:off x="823" y="839"/>
                <a:ext cx="780" cy="149"/>
              </a:xfrm>
              <a:custGeom>
                <a:avLst/>
                <a:gdLst>
                  <a:gd name="T0" fmla="*/ 105 w 780"/>
                  <a:gd name="T1" fmla="*/ 6 h 149"/>
                  <a:gd name="T2" fmla="*/ 780 w 780"/>
                  <a:gd name="T3" fmla="*/ 0 h 149"/>
                  <a:gd name="T4" fmla="*/ 773 w 780"/>
                  <a:gd name="T5" fmla="*/ 11 h 149"/>
                  <a:gd name="T6" fmla="*/ 767 w 780"/>
                  <a:gd name="T7" fmla="*/ 22 h 149"/>
                  <a:gd name="T8" fmla="*/ 759 w 780"/>
                  <a:gd name="T9" fmla="*/ 33 h 149"/>
                  <a:gd name="T10" fmla="*/ 753 w 780"/>
                  <a:gd name="T11" fmla="*/ 46 h 149"/>
                  <a:gd name="T12" fmla="*/ 747 w 780"/>
                  <a:gd name="T13" fmla="*/ 57 h 149"/>
                  <a:gd name="T14" fmla="*/ 740 w 780"/>
                  <a:gd name="T15" fmla="*/ 69 h 149"/>
                  <a:gd name="T16" fmla="*/ 734 w 780"/>
                  <a:gd name="T17" fmla="*/ 80 h 149"/>
                  <a:gd name="T18" fmla="*/ 728 w 780"/>
                  <a:gd name="T19" fmla="*/ 93 h 149"/>
                  <a:gd name="T20" fmla="*/ 726 w 780"/>
                  <a:gd name="T21" fmla="*/ 100 h 149"/>
                  <a:gd name="T22" fmla="*/ 724 w 780"/>
                  <a:gd name="T23" fmla="*/ 104 h 149"/>
                  <a:gd name="T24" fmla="*/ 722 w 780"/>
                  <a:gd name="T25" fmla="*/ 111 h 149"/>
                  <a:gd name="T26" fmla="*/ 720 w 780"/>
                  <a:gd name="T27" fmla="*/ 117 h 149"/>
                  <a:gd name="T28" fmla="*/ 718 w 780"/>
                  <a:gd name="T29" fmla="*/ 124 h 149"/>
                  <a:gd name="T30" fmla="*/ 716 w 780"/>
                  <a:gd name="T31" fmla="*/ 129 h 149"/>
                  <a:gd name="T32" fmla="*/ 714 w 780"/>
                  <a:gd name="T33" fmla="*/ 135 h 149"/>
                  <a:gd name="T34" fmla="*/ 712 w 780"/>
                  <a:gd name="T35" fmla="*/ 140 h 149"/>
                  <a:gd name="T36" fmla="*/ 0 w 780"/>
                  <a:gd name="T37" fmla="*/ 149 h 149"/>
                  <a:gd name="T38" fmla="*/ 6 w 780"/>
                  <a:gd name="T39" fmla="*/ 137 h 149"/>
                  <a:gd name="T40" fmla="*/ 12 w 780"/>
                  <a:gd name="T41" fmla="*/ 126 h 149"/>
                  <a:gd name="T42" fmla="*/ 19 w 780"/>
                  <a:gd name="T43" fmla="*/ 117 h 149"/>
                  <a:gd name="T44" fmla="*/ 27 w 780"/>
                  <a:gd name="T45" fmla="*/ 109 h 149"/>
                  <a:gd name="T46" fmla="*/ 35 w 780"/>
                  <a:gd name="T47" fmla="*/ 100 h 149"/>
                  <a:gd name="T48" fmla="*/ 43 w 780"/>
                  <a:gd name="T49" fmla="*/ 91 h 149"/>
                  <a:gd name="T50" fmla="*/ 54 w 780"/>
                  <a:gd name="T51" fmla="*/ 82 h 149"/>
                  <a:gd name="T52" fmla="*/ 64 w 780"/>
                  <a:gd name="T53" fmla="*/ 75 h 149"/>
                  <a:gd name="T54" fmla="*/ 66 w 780"/>
                  <a:gd name="T55" fmla="*/ 64 h 149"/>
                  <a:gd name="T56" fmla="*/ 70 w 780"/>
                  <a:gd name="T57" fmla="*/ 55 h 149"/>
                  <a:gd name="T58" fmla="*/ 74 w 780"/>
                  <a:gd name="T59" fmla="*/ 46 h 149"/>
                  <a:gd name="T60" fmla="*/ 78 w 780"/>
                  <a:gd name="T61" fmla="*/ 37 h 149"/>
                  <a:gd name="T62" fmla="*/ 85 w 780"/>
                  <a:gd name="T63" fmla="*/ 31 h 149"/>
                  <a:gd name="T64" fmla="*/ 91 w 780"/>
                  <a:gd name="T65" fmla="*/ 22 h 149"/>
                  <a:gd name="T66" fmla="*/ 97 w 780"/>
                  <a:gd name="T67" fmla="*/ 15 h 149"/>
                  <a:gd name="T68" fmla="*/ 105 w 780"/>
                  <a:gd name="T69" fmla="*/ 6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0"/>
                  <a:gd name="T106" fmla="*/ 0 h 149"/>
                  <a:gd name="T107" fmla="*/ 780 w 780"/>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0" h="149">
                    <a:moveTo>
                      <a:pt x="105" y="6"/>
                    </a:moveTo>
                    <a:lnTo>
                      <a:pt x="780" y="0"/>
                    </a:lnTo>
                    <a:lnTo>
                      <a:pt x="773" y="11"/>
                    </a:lnTo>
                    <a:lnTo>
                      <a:pt x="767" y="22"/>
                    </a:lnTo>
                    <a:lnTo>
                      <a:pt x="759" y="33"/>
                    </a:lnTo>
                    <a:lnTo>
                      <a:pt x="753" y="46"/>
                    </a:lnTo>
                    <a:lnTo>
                      <a:pt x="747" y="57"/>
                    </a:lnTo>
                    <a:lnTo>
                      <a:pt x="740" y="69"/>
                    </a:lnTo>
                    <a:lnTo>
                      <a:pt x="734" y="80"/>
                    </a:lnTo>
                    <a:lnTo>
                      <a:pt x="728" y="93"/>
                    </a:lnTo>
                    <a:lnTo>
                      <a:pt x="726" y="100"/>
                    </a:lnTo>
                    <a:lnTo>
                      <a:pt x="724" y="104"/>
                    </a:lnTo>
                    <a:lnTo>
                      <a:pt x="722" y="111"/>
                    </a:lnTo>
                    <a:lnTo>
                      <a:pt x="720" y="117"/>
                    </a:lnTo>
                    <a:lnTo>
                      <a:pt x="718" y="124"/>
                    </a:lnTo>
                    <a:lnTo>
                      <a:pt x="716" y="129"/>
                    </a:lnTo>
                    <a:lnTo>
                      <a:pt x="714" y="135"/>
                    </a:lnTo>
                    <a:lnTo>
                      <a:pt x="712" y="140"/>
                    </a:lnTo>
                    <a:lnTo>
                      <a:pt x="0" y="149"/>
                    </a:lnTo>
                    <a:lnTo>
                      <a:pt x="6" y="137"/>
                    </a:lnTo>
                    <a:lnTo>
                      <a:pt x="12" y="126"/>
                    </a:lnTo>
                    <a:lnTo>
                      <a:pt x="19" y="117"/>
                    </a:lnTo>
                    <a:lnTo>
                      <a:pt x="27" y="109"/>
                    </a:lnTo>
                    <a:lnTo>
                      <a:pt x="35" y="100"/>
                    </a:lnTo>
                    <a:lnTo>
                      <a:pt x="43" y="91"/>
                    </a:lnTo>
                    <a:lnTo>
                      <a:pt x="54" y="82"/>
                    </a:lnTo>
                    <a:lnTo>
                      <a:pt x="64" y="75"/>
                    </a:lnTo>
                    <a:lnTo>
                      <a:pt x="66" y="64"/>
                    </a:lnTo>
                    <a:lnTo>
                      <a:pt x="70" y="55"/>
                    </a:lnTo>
                    <a:lnTo>
                      <a:pt x="74" y="46"/>
                    </a:lnTo>
                    <a:lnTo>
                      <a:pt x="78" y="37"/>
                    </a:lnTo>
                    <a:lnTo>
                      <a:pt x="85" y="31"/>
                    </a:lnTo>
                    <a:lnTo>
                      <a:pt x="91" y="22"/>
                    </a:lnTo>
                    <a:lnTo>
                      <a:pt x="97" y="15"/>
                    </a:lnTo>
                    <a:lnTo>
                      <a:pt x="105" y="6"/>
                    </a:lnTo>
                    <a:close/>
                  </a:path>
                </a:pathLst>
              </a:custGeom>
              <a:solidFill>
                <a:srgbClr val="A8DB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1" name="Freeform 70">
                <a:extLst>
                  <a:ext uri="{FF2B5EF4-FFF2-40B4-BE49-F238E27FC236}">
                    <a16:creationId xmlns:a16="http://schemas.microsoft.com/office/drawing/2014/main" id="{DF542589-2780-E0F3-8FEB-D5B8EB6997F1}"/>
                  </a:ext>
                </a:extLst>
              </p:cNvPr>
              <p:cNvSpPr>
                <a:spLocks/>
              </p:cNvSpPr>
              <p:nvPr/>
            </p:nvSpPr>
            <p:spPr bwMode="auto">
              <a:xfrm>
                <a:off x="759" y="979"/>
                <a:ext cx="776" cy="149"/>
              </a:xfrm>
              <a:custGeom>
                <a:avLst/>
                <a:gdLst>
                  <a:gd name="T0" fmla="*/ 64 w 776"/>
                  <a:gd name="T1" fmla="*/ 9 h 149"/>
                  <a:gd name="T2" fmla="*/ 776 w 776"/>
                  <a:gd name="T3" fmla="*/ 0 h 149"/>
                  <a:gd name="T4" fmla="*/ 769 w 776"/>
                  <a:gd name="T5" fmla="*/ 20 h 149"/>
                  <a:gd name="T6" fmla="*/ 761 w 776"/>
                  <a:gd name="T7" fmla="*/ 37 h 149"/>
                  <a:gd name="T8" fmla="*/ 753 w 776"/>
                  <a:gd name="T9" fmla="*/ 53 h 149"/>
                  <a:gd name="T10" fmla="*/ 745 w 776"/>
                  <a:gd name="T11" fmla="*/ 71 h 149"/>
                  <a:gd name="T12" fmla="*/ 734 w 776"/>
                  <a:gd name="T13" fmla="*/ 89 h 149"/>
                  <a:gd name="T14" fmla="*/ 726 w 776"/>
                  <a:gd name="T15" fmla="*/ 106 h 149"/>
                  <a:gd name="T16" fmla="*/ 718 w 776"/>
                  <a:gd name="T17" fmla="*/ 124 h 149"/>
                  <a:gd name="T18" fmla="*/ 710 w 776"/>
                  <a:gd name="T19" fmla="*/ 142 h 149"/>
                  <a:gd name="T20" fmla="*/ 0 w 776"/>
                  <a:gd name="T21" fmla="*/ 149 h 149"/>
                  <a:gd name="T22" fmla="*/ 0 w 776"/>
                  <a:gd name="T23" fmla="*/ 149 h 149"/>
                  <a:gd name="T24" fmla="*/ 0 w 776"/>
                  <a:gd name="T25" fmla="*/ 149 h 149"/>
                  <a:gd name="T26" fmla="*/ 0 w 776"/>
                  <a:gd name="T27" fmla="*/ 149 h 149"/>
                  <a:gd name="T28" fmla="*/ 0 w 776"/>
                  <a:gd name="T29" fmla="*/ 149 h 149"/>
                  <a:gd name="T30" fmla="*/ 0 w 776"/>
                  <a:gd name="T31" fmla="*/ 149 h 149"/>
                  <a:gd name="T32" fmla="*/ 0 w 776"/>
                  <a:gd name="T33" fmla="*/ 149 h 149"/>
                  <a:gd name="T34" fmla="*/ 0 w 776"/>
                  <a:gd name="T35" fmla="*/ 149 h 149"/>
                  <a:gd name="T36" fmla="*/ 2 w 776"/>
                  <a:gd name="T37" fmla="*/ 146 h 149"/>
                  <a:gd name="T38" fmla="*/ 10 w 776"/>
                  <a:gd name="T39" fmla="*/ 131 h 149"/>
                  <a:gd name="T40" fmla="*/ 19 w 776"/>
                  <a:gd name="T41" fmla="*/ 115 h 149"/>
                  <a:gd name="T42" fmla="*/ 27 w 776"/>
                  <a:gd name="T43" fmla="*/ 97 h 149"/>
                  <a:gd name="T44" fmla="*/ 33 w 776"/>
                  <a:gd name="T45" fmla="*/ 80 h 149"/>
                  <a:gd name="T46" fmla="*/ 41 w 776"/>
                  <a:gd name="T47" fmla="*/ 62 h 149"/>
                  <a:gd name="T48" fmla="*/ 47 w 776"/>
                  <a:gd name="T49" fmla="*/ 44 h 149"/>
                  <a:gd name="T50" fmla="*/ 56 w 776"/>
                  <a:gd name="T51" fmla="*/ 26 h 149"/>
                  <a:gd name="T52" fmla="*/ 64 w 776"/>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149"/>
                  <a:gd name="T83" fmla="*/ 776 w 776"/>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149">
                    <a:moveTo>
                      <a:pt x="64" y="9"/>
                    </a:moveTo>
                    <a:lnTo>
                      <a:pt x="776" y="0"/>
                    </a:lnTo>
                    <a:lnTo>
                      <a:pt x="769" y="20"/>
                    </a:lnTo>
                    <a:lnTo>
                      <a:pt x="761" y="37"/>
                    </a:lnTo>
                    <a:lnTo>
                      <a:pt x="753" y="53"/>
                    </a:lnTo>
                    <a:lnTo>
                      <a:pt x="745" y="71"/>
                    </a:lnTo>
                    <a:lnTo>
                      <a:pt x="734" y="89"/>
                    </a:lnTo>
                    <a:lnTo>
                      <a:pt x="726" y="106"/>
                    </a:lnTo>
                    <a:lnTo>
                      <a:pt x="718" y="124"/>
                    </a:lnTo>
                    <a:lnTo>
                      <a:pt x="710" y="142"/>
                    </a:lnTo>
                    <a:lnTo>
                      <a:pt x="0" y="149"/>
                    </a:lnTo>
                    <a:lnTo>
                      <a:pt x="2" y="146"/>
                    </a:lnTo>
                    <a:lnTo>
                      <a:pt x="10" y="131"/>
                    </a:lnTo>
                    <a:lnTo>
                      <a:pt x="19" y="115"/>
                    </a:lnTo>
                    <a:lnTo>
                      <a:pt x="27" y="97"/>
                    </a:lnTo>
                    <a:lnTo>
                      <a:pt x="33" y="80"/>
                    </a:lnTo>
                    <a:lnTo>
                      <a:pt x="41" y="62"/>
                    </a:lnTo>
                    <a:lnTo>
                      <a:pt x="47" y="44"/>
                    </a:lnTo>
                    <a:lnTo>
                      <a:pt x="56" y="26"/>
                    </a:lnTo>
                    <a:lnTo>
                      <a:pt x="64" y="9"/>
                    </a:lnTo>
                    <a:close/>
                  </a:path>
                </a:pathLst>
              </a:custGeom>
              <a:solidFill>
                <a:srgbClr val="B0E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2" name="Freeform 71">
                <a:extLst>
                  <a:ext uri="{FF2B5EF4-FFF2-40B4-BE49-F238E27FC236}">
                    <a16:creationId xmlns:a16="http://schemas.microsoft.com/office/drawing/2014/main" id="{44D87A16-B378-606B-8F47-69FD7D4FFE39}"/>
                  </a:ext>
                </a:extLst>
              </p:cNvPr>
              <p:cNvSpPr>
                <a:spLocks/>
              </p:cNvSpPr>
              <p:nvPr/>
            </p:nvSpPr>
            <p:spPr bwMode="auto">
              <a:xfrm>
                <a:off x="710" y="1121"/>
                <a:ext cx="759" cy="149"/>
              </a:xfrm>
              <a:custGeom>
                <a:avLst/>
                <a:gdLst>
                  <a:gd name="T0" fmla="*/ 49 w 759"/>
                  <a:gd name="T1" fmla="*/ 7 h 149"/>
                  <a:gd name="T2" fmla="*/ 759 w 759"/>
                  <a:gd name="T3" fmla="*/ 0 h 149"/>
                  <a:gd name="T4" fmla="*/ 759 w 759"/>
                  <a:gd name="T5" fmla="*/ 2 h 149"/>
                  <a:gd name="T6" fmla="*/ 756 w 759"/>
                  <a:gd name="T7" fmla="*/ 2 h 149"/>
                  <a:gd name="T8" fmla="*/ 756 w 759"/>
                  <a:gd name="T9" fmla="*/ 4 h 149"/>
                  <a:gd name="T10" fmla="*/ 756 w 759"/>
                  <a:gd name="T11" fmla="*/ 4 h 149"/>
                  <a:gd name="T12" fmla="*/ 756 w 759"/>
                  <a:gd name="T13" fmla="*/ 7 h 149"/>
                  <a:gd name="T14" fmla="*/ 754 w 759"/>
                  <a:gd name="T15" fmla="*/ 7 h 149"/>
                  <a:gd name="T16" fmla="*/ 754 w 759"/>
                  <a:gd name="T17" fmla="*/ 9 h 149"/>
                  <a:gd name="T18" fmla="*/ 754 w 759"/>
                  <a:gd name="T19" fmla="*/ 11 h 149"/>
                  <a:gd name="T20" fmla="*/ 748 w 759"/>
                  <a:gd name="T21" fmla="*/ 27 h 149"/>
                  <a:gd name="T22" fmla="*/ 742 w 759"/>
                  <a:gd name="T23" fmla="*/ 42 h 149"/>
                  <a:gd name="T24" fmla="*/ 736 w 759"/>
                  <a:gd name="T25" fmla="*/ 58 h 149"/>
                  <a:gd name="T26" fmla="*/ 730 w 759"/>
                  <a:gd name="T27" fmla="*/ 73 h 149"/>
                  <a:gd name="T28" fmla="*/ 723 w 759"/>
                  <a:gd name="T29" fmla="*/ 91 h 149"/>
                  <a:gd name="T30" fmla="*/ 719 w 759"/>
                  <a:gd name="T31" fmla="*/ 106 h 149"/>
                  <a:gd name="T32" fmla="*/ 713 w 759"/>
                  <a:gd name="T33" fmla="*/ 124 h 149"/>
                  <a:gd name="T34" fmla="*/ 709 w 759"/>
                  <a:gd name="T35" fmla="*/ 140 h 149"/>
                  <a:gd name="T36" fmla="*/ 0 w 759"/>
                  <a:gd name="T37" fmla="*/ 149 h 149"/>
                  <a:gd name="T38" fmla="*/ 6 w 759"/>
                  <a:gd name="T39" fmla="*/ 131 h 149"/>
                  <a:gd name="T40" fmla="*/ 12 w 759"/>
                  <a:gd name="T41" fmla="*/ 113 h 149"/>
                  <a:gd name="T42" fmla="*/ 20 w 759"/>
                  <a:gd name="T43" fmla="*/ 95 h 149"/>
                  <a:gd name="T44" fmla="*/ 26 w 759"/>
                  <a:gd name="T45" fmla="*/ 78 h 149"/>
                  <a:gd name="T46" fmla="*/ 33 w 759"/>
                  <a:gd name="T47" fmla="*/ 60 h 149"/>
                  <a:gd name="T48" fmla="*/ 39 w 759"/>
                  <a:gd name="T49" fmla="*/ 42 h 149"/>
                  <a:gd name="T50" fmla="*/ 43 w 759"/>
                  <a:gd name="T51" fmla="*/ 24 h 149"/>
                  <a:gd name="T52" fmla="*/ 49 w 759"/>
                  <a:gd name="T53" fmla="*/ 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9"/>
                  <a:gd name="T82" fmla="*/ 0 h 149"/>
                  <a:gd name="T83" fmla="*/ 759 w 759"/>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9" h="149">
                    <a:moveTo>
                      <a:pt x="49" y="7"/>
                    </a:moveTo>
                    <a:lnTo>
                      <a:pt x="759" y="0"/>
                    </a:lnTo>
                    <a:lnTo>
                      <a:pt x="759" y="2"/>
                    </a:lnTo>
                    <a:lnTo>
                      <a:pt x="756" y="2"/>
                    </a:lnTo>
                    <a:lnTo>
                      <a:pt x="756" y="4"/>
                    </a:lnTo>
                    <a:lnTo>
                      <a:pt x="756" y="7"/>
                    </a:lnTo>
                    <a:lnTo>
                      <a:pt x="754" y="7"/>
                    </a:lnTo>
                    <a:lnTo>
                      <a:pt x="754" y="9"/>
                    </a:lnTo>
                    <a:lnTo>
                      <a:pt x="754" y="11"/>
                    </a:lnTo>
                    <a:lnTo>
                      <a:pt x="748" y="27"/>
                    </a:lnTo>
                    <a:lnTo>
                      <a:pt x="742" y="42"/>
                    </a:lnTo>
                    <a:lnTo>
                      <a:pt x="736" y="58"/>
                    </a:lnTo>
                    <a:lnTo>
                      <a:pt x="730" y="73"/>
                    </a:lnTo>
                    <a:lnTo>
                      <a:pt x="723" y="91"/>
                    </a:lnTo>
                    <a:lnTo>
                      <a:pt x="719" y="106"/>
                    </a:lnTo>
                    <a:lnTo>
                      <a:pt x="713" y="124"/>
                    </a:lnTo>
                    <a:lnTo>
                      <a:pt x="709" y="140"/>
                    </a:lnTo>
                    <a:lnTo>
                      <a:pt x="0" y="149"/>
                    </a:lnTo>
                    <a:lnTo>
                      <a:pt x="6" y="131"/>
                    </a:lnTo>
                    <a:lnTo>
                      <a:pt x="12" y="113"/>
                    </a:lnTo>
                    <a:lnTo>
                      <a:pt x="20" y="95"/>
                    </a:lnTo>
                    <a:lnTo>
                      <a:pt x="26" y="78"/>
                    </a:lnTo>
                    <a:lnTo>
                      <a:pt x="33" y="60"/>
                    </a:lnTo>
                    <a:lnTo>
                      <a:pt x="39" y="42"/>
                    </a:lnTo>
                    <a:lnTo>
                      <a:pt x="43" y="24"/>
                    </a:lnTo>
                    <a:lnTo>
                      <a:pt x="49" y="7"/>
                    </a:lnTo>
                    <a:close/>
                  </a:path>
                </a:pathLst>
              </a:custGeom>
              <a:solidFill>
                <a:srgbClr val="B7EA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3" name="Freeform 72">
                <a:extLst>
                  <a:ext uri="{FF2B5EF4-FFF2-40B4-BE49-F238E27FC236}">
                    <a16:creationId xmlns:a16="http://schemas.microsoft.com/office/drawing/2014/main" id="{B71384D4-972B-FEFF-BC1A-457720111266}"/>
                  </a:ext>
                </a:extLst>
              </p:cNvPr>
              <p:cNvSpPr>
                <a:spLocks/>
              </p:cNvSpPr>
              <p:nvPr/>
            </p:nvSpPr>
            <p:spPr bwMode="auto">
              <a:xfrm>
                <a:off x="664" y="1261"/>
                <a:ext cx="755" cy="149"/>
              </a:xfrm>
              <a:custGeom>
                <a:avLst/>
                <a:gdLst>
                  <a:gd name="T0" fmla="*/ 46 w 755"/>
                  <a:gd name="T1" fmla="*/ 9 h 149"/>
                  <a:gd name="T2" fmla="*/ 755 w 755"/>
                  <a:gd name="T3" fmla="*/ 0 h 149"/>
                  <a:gd name="T4" fmla="*/ 749 w 755"/>
                  <a:gd name="T5" fmla="*/ 18 h 149"/>
                  <a:gd name="T6" fmla="*/ 745 w 755"/>
                  <a:gd name="T7" fmla="*/ 35 h 149"/>
                  <a:gd name="T8" fmla="*/ 741 w 755"/>
                  <a:gd name="T9" fmla="*/ 53 h 149"/>
                  <a:gd name="T10" fmla="*/ 736 w 755"/>
                  <a:gd name="T11" fmla="*/ 71 h 149"/>
                  <a:gd name="T12" fmla="*/ 732 w 755"/>
                  <a:gd name="T13" fmla="*/ 89 h 149"/>
                  <a:gd name="T14" fmla="*/ 726 w 755"/>
                  <a:gd name="T15" fmla="*/ 106 h 149"/>
                  <a:gd name="T16" fmla="*/ 722 w 755"/>
                  <a:gd name="T17" fmla="*/ 124 h 149"/>
                  <a:gd name="T18" fmla="*/ 718 w 755"/>
                  <a:gd name="T19" fmla="*/ 142 h 149"/>
                  <a:gd name="T20" fmla="*/ 0 w 755"/>
                  <a:gd name="T21" fmla="*/ 149 h 149"/>
                  <a:gd name="T22" fmla="*/ 2 w 755"/>
                  <a:gd name="T23" fmla="*/ 140 h 149"/>
                  <a:gd name="T24" fmla="*/ 4 w 755"/>
                  <a:gd name="T25" fmla="*/ 133 h 149"/>
                  <a:gd name="T26" fmla="*/ 6 w 755"/>
                  <a:gd name="T27" fmla="*/ 124 h 149"/>
                  <a:gd name="T28" fmla="*/ 8 w 755"/>
                  <a:gd name="T29" fmla="*/ 115 h 149"/>
                  <a:gd name="T30" fmla="*/ 10 w 755"/>
                  <a:gd name="T31" fmla="*/ 109 h 149"/>
                  <a:gd name="T32" fmla="*/ 15 w 755"/>
                  <a:gd name="T33" fmla="*/ 100 h 149"/>
                  <a:gd name="T34" fmla="*/ 17 w 755"/>
                  <a:gd name="T35" fmla="*/ 93 h 149"/>
                  <a:gd name="T36" fmla="*/ 21 w 755"/>
                  <a:gd name="T37" fmla="*/ 86 h 149"/>
                  <a:gd name="T38" fmla="*/ 25 w 755"/>
                  <a:gd name="T39" fmla="*/ 75 h 149"/>
                  <a:gd name="T40" fmla="*/ 27 w 755"/>
                  <a:gd name="T41" fmla="*/ 66 h 149"/>
                  <a:gd name="T42" fmla="*/ 29 w 755"/>
                  <a:gd name="T43" fmla="*/ 58 h 149"/>
                  <a:gd name="T44" fmla="*/ 33 w 755"/>
                  <a:gd name="T45" fmla="*/ 46 h 149"/>
                  <a:gd name="T46" fmla="*/ 35 w 755"/>
                  <a:gd name="T47" fmla="*/ 38 h 149"/>
                  <a:gd name="T48" fmla="*/ 39 w 755"/>
                  <a:gd name="T49" fmla="*/ 26 h 149"/>
                  <a:gd name="T50" fmla="*/ 43 w 755"/>
                  <a:gd name="T51" fmla="*/ 18 h 149"/>
                  <a:gd name="T52" fmla="*/ 46 w 755"/>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46" y="9"/>
                    </a:moveTo>
                    <a:lnTo>
                      <a:pt x="755" y="0"/>
                    </a:lnTo>
                    <a:lnTo>
                      <a:pt x="749" y="18"/>
                    </a:lnTo>
                    <a:lnTo>
                      <a:pt x="745" y="35"/>
                    </a:lnTo>
                    <a:lnTo>
                      <a:pt x="741" y="53"/>
                    </a:lnTo>
                    <a:lnTo>
                      <a:pt x="736" y="71"/>
                    </a:lnTo>
                    <a:lnTo>
                      <a:pt x="732" y="89"/>
                    </a:lnTo>
                    <a:lnTo>
                      <a:pt x="726" y="106"/>
                    </a:lnTo>
                    <a:lnTo>
                      <a:pt x="722" y="124"/>
                    </a:lnTo>
                    <a:lnTo>
                      <a:pt x="718" y="142"/>
                    </a:lnTo>
                    <a:lnTo>
                      <a:pt x="0" y="149"/>
                    </a:lnTo>
                    <a:lnTo>
                      <a:pt x="2" y="140"/>
                    </a:lnTo>
                    <a:lnTo>
                      <a:pt x="4" y="133"/>
                    </a:lnTo>
                    <a:lnTo>
                      <a:pt x="6" y="124"/>
                    </a:lnTo>
                    <a:lnTo>
                      <a:pt x="8" y="115"/>
                    </a:lnTo>
                    <a:lnTo>
                      <a:pt x="10" y="109"/>
                    </a:lnTo>
                    <a:lnTo>
                      <a:pt x="15" y="100"/>
                    </a:lnTo>
                    <a:lnTo>
                      <a:pt x="17" y="93"/>
                    </a:lnTo>
                    <a:lnTo>
                      <a:pt x="21" y="86"/>
                    </a:lnTo>
                    <a:lnTo>
                      <a:pt x="25" y="75"/>
                    </a:lnTo>
                    <a:lnTo>
                      <a:pt x="27" y="66"/>
                    </a:lnTo>
                    <a:lnTo>
                      <a:pt x="29" y="58"/>
                    </a:lnTo>
                    <a:lnTo>
                      <a:pt x="33" y="46"/>
                    </a:lnTo>
                    <a:lnTo>
                      <a:pt x="35" y="38"/>
                    </a:lnTo>
                    <a:lnTo>
                      <a:pt x="39" y="26"/>
                    </a:lnTo>
                    <a:lnTo>
                      <a:pt x="43" y="18"/>
                    </a:lnTo>
                    <a:lnTo>
                      <a:pt x="46" y="9"/>
                    </a:lnTo>
                    <a:close/>
                  </a:path>
                </a:pathLst>
              </a:custGeom>
              <a:solidFill>
                <a:srgbClr val="C0F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4" name="Freeform 73">
                <a:extLst>
                  <a:ext uri="{FF2B5EF4-FFF2-40B4-BE49-F238E27FC236}">
                    <a16:creationId xmlns:a16="http://schemas.microsoft.com/office/drawing/2014/main" id="{287F8A2E-1D1B-7A6C-E794-C8A297125CF9}"/>
                  </a:ext>
                </a:extLst>
              </p:cNvPr>
              <p:cNvSpPr>
                <a:spLocks/>
              </p:cNvSpPr>
              <p:nvPr/>
            </p:nvSpPr>
            <p:spPr bwMode="auto">
              <a:xfrm>
                <a:off x="627" y="1403"/>
                <a:ext cx="755" cy="149"/>
              </a:xfrm>
              <a:custGeom>
                <a:avLst/>
                <a:gdLst>
                  <a:gd name="T0" fmla="*/ 37 w 755"/>
                  <a:gd name="T1" fmla="*/ 7 h 149"/>
                  <a:gd name="T2" fmla="*/ 755 w 755"/>
                  <a:gd name="T3" fmla="*/ 0 h 149"/>
                  <a:gd name="T4" fmla="*/ 751 w 755"/>
                  <a:gd name="T5" fmla="*/ 18 h 149"/>
                  <a:gd name="T6" fmla="*/ 749 w 755"/>
                  <a:gd name="T7" fmla="*/ 36 h 149"/>
                  <a:gd name="T8" fmla="*/ 745 w 755"/>
                  <a:gd name="T9" fmla="*/ 53 h 149"/>
                  <a:gd name="T10" fmla="*/ 740 w 755"/>
                  <a:gd name="T11" fmla="*/ 69 h 149"/>
                  <a:gd name="T12" fmla="*/ 736 w 755"/>
                  <a:gd name="T13" fmla="*/ 87 h 149"/>
                  <a:gd name="T14" fmla="*/ 732 w 755"/>
                  <a:gd name="T15" fmla="*/ 104 h 149"/>
                  <a:gd name="T16" fmla="*/ 728 w 755"/>
                  <a:gd name="T17" fmla="*/ 122 h 149"/>
                  <a:gd name="T18" fmla="*/ 724 w 755"/>
                  <a:gd name="T19" fmla="*/ 140 h 149"/>
                  <a:gd name="T20" fmla="*/ 0 w 755"/>
                  <a:gd name="T21" fmla="*/ 149 h 149"/>
                  <a:gd name="T22" fmla="*/ 2 w 755"/>
                  <a:gd name="T23" fmla="*/ 144 h 149"/>
                  <a:gd name="T24" fmla="*/ 4 w 755"/>
                  <a:gd name="T25" fmla="*/ 140 h 149"/>
                  <a:gd name="T26" fmla="*/ 6 w 755"/>
                  <a:gd name="T27" fmla="*/ 136 h 149"/>
                  <a:gd name="T28" fmla="*/ 8 w 755"/>
                  <a:gd name="T29" fmla="*/ 131 h 149"/>
                  <a:gd name="T30" fmla="*/ 10 w 755"/>
                  <a:gd name="T31" fmla="*/ 127 h 149"/>
                  <a:gd name="T32" fmla="*/ 12 w 755"/>
                  <a:gd name="T33" fmla="*/ 122 h 149"/>
                  <a:gd name="T34" fmla="*/ 17 w 755"/>
                  <a:gd name="T35" fmla="*/ 118 h 149"/>
                  <a:gd name="T36" fmla="*/ 21 w 755"/>
                  <a:gd name="T37" fmla="*/ 113 h 149"/>
                  <a:gd name="T38" fmla="*/ 23 w 755"/>
                  <a:gd name="T39" fmla="*/ 100 h 149"/>
                  <a:gd name="T40" fmla="*/ 27 w 755"/>
                  <a:gd name="T41" fmla="*/ 87 h 149"/>
                  <a:gd name="T42" fmla="*/ 29 w 755"/>
                  <a:gd name="T43" fmla="*/ 73 h 149"/>
                  <a:gd name="T44" fmla="*/ 31 w 755"/>
                  <a:gd name="T45" fmla="*/ 60 h 149"/>
                  <a:gd name="T46" fmla="*/ 33 w 755"/>
                  <a:gd name="T47" fmla="*/ 47 h 149"/>
                  <a:gd name="T48" fmla="*/ 35 w 755"/>
                  <a:gd name="T49" fmla="*/ 33 h 149"/>
                  <a:gd name="T50" fmla="*/ 35 w 755"/>
                  <a:gd name="T51" fmla="*/ 20 h 149"/>
                  <a:gd name="T52" fmla="*/ 37 w 755"/>
                  <a:gd name="T53" fmla="*/ 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37" y="7"/>
                    </a:moveTo>
                    <a:lnTo>
                      <a:pt x="755" y="0"/>
                    </a:lnTo>
                    <a:lnTo>
                      <a:pt x="751" y="18"/>
                    </a:lnTo>
                    <a:lnTo>
                      <a:pt x="749" y="36"/>
                    </a:lnTo>
                    <a:lnTo>
                      <a:pt x="745" y="53"/>
                    </a:lnTo>
                    <a:lnTo>
                      <a:pt x="740" y="69"/>
                    </a:lnTo>
                    <a:lnTo>
                      <a:pt x="736" y="87"/>
                    </a:lnTo>
                    <a:lnTo>
                      <a:pt x="732" y="104"/>
                    </a:lnTo>
                    <a:lnTo>
                      <a:pt x="728" y="122"/>
                    </a:lnTo>
                    <a:lnTo>
                      <a:pt x="724" y="140"/>
                    </a:lnTo>
                    <a:lnTo>
                      <a:pt x="0" y="149"/>
                    </a:lnTo>
                    <a:lnTo>
                      <a:pt x="2" y="144"/>
                    </a:lnTo>
                    <a:lnTo>
                      <a:pt x="4" y="140"/>
                    </a:lnTo>
                    <a:lnTo>
                      <a:pt x="6" y="136"/>
                    </a:lnTo>
                    <a:lnTo>
                      <a:pt x="8" y="131"/>
                    </a:lnTo>
                    <a:lnTo>
                      <a:pt x="10" y="127"/>
                    </a:lnTo>
                    <a:lnTo>
                      <a:pt x="12" y="122"/>
                    </a:lnTo>
                    <a:lnTo>
                      <a:pt x="17" y="118"/>
                    </a:lnTo>
                    <a:lnTo>
                      <a:pt x="21" y="113"/>
                    </a:lnTo>
                    <a:lnTo>
                      <a:pt x="23" y="100"/>
                    </a:lnTo>
                    <a:lnTo>
                      <a:pt x="27" y="87"/>
                    </a:lnTo>
                    <a:lnTo>
                      <a:pt x="29" y="73"/>
                    </a:lnTo>
                    <a:lnTo>
                      <a:pt x="31" y="60"/>
                    </a:lnTo>
                    <a:lnTo>
                      <a:pt x="33" y="47"/>
                    </a:lnTo>
                    <a:lnTo>
                      <a:pt x="35" y="33"/>
                    </a:lnTo>
                    <a:lnTo>
                      <a:pt x="35" y="20"/>
                    </a:lnTo>
                    <a:lnTo>
                      <a:pt x="37" y="7"/>
                    </a:lnTo>
                    <a:close/>
                  </a:path>
                </a:pathLst>
              </a:custGeom>
              <a:solidFill>
                <a:srgbClr val="C8F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5" name="Freeform 74">
                <a:extLst>
                  <a:ext uri="{FF2B5EF4-FFF2-40B4-BE49-F238E27FC236}">
                    <a16:creationId xmlns:a16="http://schemas.microsoft.com/office/drawing/2014/main" id="{97E04356-0E0C-2506-CA18-3188ABDF737A}"/>
                  </a:ext>
                </a:extLst>
              </p:cNvPr>
              <p:cNvSpPr>
                <a:spLocks/>
              </p:cNvSpPr>
              <p:nvPr/>
            </p:nvSpPr>
            <p:spPr bwMode="auto">
              <a:xfrm>
                <a:off x="600" y="1543"/>
                <a:ext cx="751" cy="149"/>
              </a:xfrm>
              <a:custGeom>
                <a:avLst/>
                <a:gdLst>
                  <a:gd name="T0" fmla="*/ 27 w 751"/>
                  <a:gd name="T1" fmla="*/ 9 h 149"/>
                  <a:gd name="T2" fmla="*/ 751 w 751"/>
                  <a:gd name="T3" fmla="*/ 0 h 149"/>
                  <a:gd name="T4" fmla="*/ 749 w 751"/>
                  <a:gd name="T5" fmla="*/ 7 h 149"/>
                  <a:gd name="T6" fmla="*/ 749 w 751"/>
                  <a:gd name="T7" fmla="*/ 16 h 149"/>
                  <a:gd name="T8" fmla="*/ 747 w 751"/>
                  <a:gd name="T9" fmla="*/ 22 h 149"/>
                  <a:gd name="T10" fmla="*/ 745 w 751"/>
                  <a:gd name="T11" fmla="*/ 29 h 149"/>
                  <a:gd name="T12" fmla="*/ 743 w 751"/>
                  <a:gd name="T13" fmla="*/ 35 h 149"/>
                  <a:gd name="T14" fmla="*/ 741 w 751"/>
                  <a:gd name="T15" fmla="*/ 42 h 149"/>
                  <a:gd name="T16" fmla="*/ 739 w 751"/>
                  <a:gd name="T17" fmla="*/ 51 h 149"/>
                  <a:gd name="T18" fmla="*/ 739 w 751"/>
                  <a:gd name="T19" fmla="*/ 58 h 149"/>
                  <a:gd name="T20" fmla="*/ 737 w 751"/>
                  <a:gd name="T21" fmla="*/ 69 h 149"/>
                  <a:gd name="T22" fmla="*/ 737 w 751"/>
                  <a:gd name="T23" fmla="*/ 78 h 149"/>
                  <a:gd name="T24" fmla="*/ 734 w 751"/>
                  <a:gd name="T25" fmla="*/ 89 h 149"/>
                  <a:gd name="T26" fmla="*/ 734 w 751"/>
                  <a:gd name="T27" fmla="*/ 100 h 149"/>
                  <a:gd name="T28" fmla="*/ 732 w 751"/>
                  <a:gd name="T29" fmla="*/ 109 h 149"/>
                  <a:gd name="T30" fmla="*/ 732 w 751"/>
                  <a:gd name="T31" fmla="*/ 120 h 149"/>
                  <a:gd name="T32" fmla="*/ 730 w 751"/>
                  <a:gd name="T33" fmla="*/ 131 h 149"/>
                  <a:gd name="T34" fmla="*/ 730 w 751"/>
                  <a:gd name="T35" fmla="*/ 140 h 149"/>
                  <a:gd name="T36" fmla="*/ 0 w 751"/>
                  <a:gd name="T37" fmla="*/ 149 h 149"/>
                  <a:gd name="T38" fmla="*/ 11 w 751"/>
                  <a:gd name="T39" fmla="*/ 131 h 149"/>
                  <a:gd name="T40" fmla="*/ 17 w 751"/>
                  <a:gd name="T41" fmla="*/ 115 h 149"/>
                  <a:gd name="T42" fmla="*/ 19 w 751"/>
                  <a:gd name="T43" fmla="*/ 98 h 149"/>
                  <a:gd name="T44" fmla="*/ 21 w 751"/>
                  <a:gd name="T45" fmla="*/ 80 h 149"/>
                  <a:gd name="T46" fmla="*/ 21 w 751"/>
                  <a:gd name="T47" fmla="*/ 60 h 149"/>
                  <a:gd name="T48" fmla="*/ 21 w 751"/>
                  <a:gd name="T49" fmla="*/ 42 h 149"/>
                  <a:gd name="T50" fmla="*/ 23 w 751"/>
                  <a:gd name="T51" fmla="*/ 24 h 149"/>
                  <a:gd name="T52" fmla="*/ 27 w 751"/>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1"/>
                  <a:gd name="T82" fmla="*/ 0 h 149"/>
                  <a:gd name="T83" fmla="*/ 751 w 75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1" h="149">
                    <a:moveTo>
                      <a:pt x="27" y="9"/>
                    </a:moveTo>
                    <a:lnTo>
                      <a:pt x="751" y="0"/>
                    </a:lnTo>
                    <a:lnTo>
                      <a:pt x="749" y="7"/>
                    </a:lnTo>
                    <a:lnTo>
                      <a:pt x="749" y="16"/>
                    </a:lnTo>
                    <a:lnTo>
                      <a:pt x="747" y="22"/>
                    </a:lnTo>
                    <a:lnTo>
                      <a:pt x="745" y="29"/>
                    </a:lnTo>
                    <a:lnTo>
                      <a:pt x="743" y="35"/>
                    </a:lnTo>
                    <a:lnTo>
                      <a:pt x="741" y="42"/>
                    </a:lnTo>
                    <a:lnTo>
                      <a:pt x="739" y="51"/>
                    </a:lnTo>
                    <a:lnTo>
                      <a:pt x="739" y="58"/>
                    </a:lnTo>
                    <a:lnTo>
                      <a:pt x="737" y="69"/>
                    </a:lnTo>
                    <a:lnTo>
                      <a:pt x="737" y="78"/>
                    </a:lnTo>
                    <a:lnTo>
                      <a:pt x="734" y="89"/>
                    </a:lnTo>
                    <a:lnTo>
                      <a:pt x="734" y="100"/>
                    </a:lnTo>
                    <a:lnTo>
                      <a:pt x="732" y="109"/>
                    </a:lnTo>
                    <a:lnTo>
                      <a:pt x="732" y="120"/>
                    </a:lnTo>
                    <a:lnTo>
                      <a:pt x="730" y="131"/>
                    </a:lnTo>
                    <a:lnTo>
                      <a:pt x="730" y="140"/>
                    </a:lnTo>
                    <a:lnTo>
                      <a:pt x="0" y="149"/>
                    </a:lnTo>
                    <a:lnTo>
                      <a:pt x="11" y="131"/>
                    </a:lnTo>
                    <a:lnTo>
                      <a:pt x="17" y="115"/>
                    </a:lnTo>
                    <a:lnTo>
                      <a:pt x="19" y="98"/>
                    </a:lnTo>
                    <a:lnTo>
                      <a:pt x="21" y="80"/>
                    </a:lnTo>
                    <a:lnTo>
                      <a:pt x="21" y="60"/>
                    </a:lnTo>
                    <a:lnTo>
                      <a:pt x="21" y="42"/>
                    </a:lnTo>
                    <a:lnTo>
                      <a:pt x="23" y="24"/>
                    </a:lnTo>
                    <a:lnTo>
                      <a:pt x="27" y="9"/>
                    </a:lnTo>
                    <a:close/>
                  </a:path>
                </a:pathLst>
              </a:custGeom>
              <a:solidFill>
                <a:srgbClr val="CAFD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6" name="Freeform 75">
                <a:extLst>
                  <a:ext uri="{FF2B5EF4-FFF2-40B4-BE49-F238E27FC236}">
                    <a16:creationId xmlns:a16="http://schemas.microsoft.com/office/drawing/2014/main" id="{15AC10ED-6A2C-1F9A-5EAF-32A01B69E435}"/>
                  </a:ext>
                </a:extLst>
              </p:cNvPr>
              <p:cNvSpPr>
                <a:spLocks/>
              </p:cNvSpPr>
              <p:nvPr/>
            </p:nvSpPr>
            <p:spPr bwMode="auto">
              <a:xfrm>
                <a:off x="575" y="1683"/>
                <a:ext cx="755" cy="149"/>
              </a:xfrm>
              <a:custGeom>
                <a:avLst/>
                <a:gdLst>
                  <a:gd name="T0" fmla="*/ 25 w 755"/>
                  <a:gd name="T1" fmla="*/ 9 h 149"/>
                  <a:gd name="T2" fmla="*/ 755 w 755"/>
                  <a:gd name="T3" fmla="*/ 0 h 149"/>
                  <a:gd name="T4" fmla="*/ 753 w 755"/>
                  <a:gd name="T5" fmla="*/ 18 h 149"/>
                  <a:gd name="T6" fmla="*/ 751 w 755"/>
                  <a:gd name="T7" fmla="*/ 35 h 149"/>
                  <a:gd name="T8" fmla="*/ 749 w 755"/>
                  <a:gd name="T9" fmla="*/ 53 h 149"/>
                  <a:gd name="T10" fmla="*/ 747 w 755"/>
                  <a:gd name="T11" fmla="*/ 71 h 149"/>
                  <a:gd name="T12" fmla="*/ 745 w 755"/>
                  <a:gd name="T13" fmla="*/ 89 h 149"/>
                  <a:gd name="T14" fmla="*/ 743 w 755"/>
                  <a:gd name="T15" fmla="*/ 107 h 149"/>
                  <a:gd name="T16" fmla="*/ 741 w 755"/>
                  <a:gd name="T17" fmla="*/ 124 h 149"/>
                  <a:gd name="T18" fmla="*/ 737 w 755"/>
                  <a:gd name="T19" fmla="*/ 140 h 149"/>
                  <a:gd name="T20" fmla="*/ 0 w 755"/>
                  <a:gd name="T21" fmla="*/ 149 h 149"/>
                  <a:gd name="T22" fmla="*/ 3 w 755"/>
                  <a:gd name="T23" fmla="*/ 131 h 149"/>
                  <a:gd name="T24" fmla="*/ 5 w 755"/>
                  <a:gd name="T25" fmla="*/ 115 h 149"/>
                  <a:gd name="T26" fmla="*/ 7 w 755"/>
                  <a:gd name="T27" fmla="*/ 98 h 149"/>
                  <a:gd name="T28" fmla="*/ 9 w 755"/>
                  <a:gd name="T29" fmla="*/ 82 h 149"/>
                  <a:gd name="T30" fmla="*/ 11 w 755"/>
                  <a:gd name="T31" fmla="*/ 64 h 149"/>
                  <a:gd name="T32" fmla="*/ 13 w 755"/>
                  <a:gd name="T33" fmla="*/ 49 h 149"/>
                  <a:gd name="T34" fmla="*/ 17 w 755"/>
                  <a:gd name="T35" fmla="*/ 31 h 149"/>
                  <a:gd name="T36" fmla="*/ 21 w 755"/>
                  <a:gd name="T37" fmla="*/ 15 h 149"/>
                  <a:gd name="T38" fmla="*/ 21 w 755"/>
                  <a:gd name="T39" fmla="*/ 13 h 149"/>
                  <a:gd name="T40" fmla="*/ 21 w 755"/>
                  <a:gd name="T41" fmla="*/ 13 h 149"/>
                  <a:gd name="T42" fmla="*/ 21 w 755"/>
                  <a:gd name="T43" fmla="*/ 13 h 149"/>
                  <a:gd name="T44" fmla="*/ 23 w 755"/>
                  <a:gd name="T45" fmla="*/ 11 h 149"/>
                  <a:gd name="T46" fmla="*/ 23 w 755"/>
                  <a:gd name="T47" fmla="*/ 11 h 149"/>
                  <a:gd name="T48" fmla="*/ 23 w 755"/>
                  <a:gd name="T49" fmla="*/ 11 h 149"/>
                  <a:gd name="T50" fmla="*/ 25 w 755"/>
                  <a:gd name="T51" fmla="*/ 9 h 149"/>
                  <a:gd name="T52" fmla="*/ 25 w 755"/>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25" y="9"/>
                    </a:moveTo>
                    <a:lnTo>
                      <a:pt x="755" y="0"/>
                    </a:lnTo>
                    <a:lnTo>
                      <a:pt x="753" y="18"/>
                    </a:lnTo>
                    <a:lnTo>
                      <a:pt x="751" y="35"/>
                    </a:lnTo>
                    <a:lnTo>
                      <a:pt x="749" y="53"/>
                    </a:lnTo>
                    <a:lnTo>
                      <a:pt x="747" y="71"/>
                    </a:lnTo>
                    <a:lnTo>
                      <a:pt x="745" y="89"/>
                    </a:lnTo>
                    <a:lnTo>
                      <a:pt x="743" y="107"/>
                    </a:lnTo>
                    <a:lnTo>
                      <a:pt x="741" y="124"/>
                    </a:lnTo>
                    <a:lnTo>
                      <a:pt x="737" y="140"/>
                    </a:lnTo>
                    <a:lnTo>
                      <a:pt x="0" y="149"/>
                    </a:lnTo>
                    <a:lnTo>
                      <a:pt x="3" y="131"/>
                    </a:lnTo>
                    <a:lnTo>
                      <a:pt x="5" y="115"/>
                    </a:lnTo>
                    <a:lnTo>
                      <a:pt x="7" y="98"/>
                    </a:lnTo>
                    <a:lnTo>
                      <a:pt x="9" y="82"/>
                    </a:lnTo>
                    <a:lnTo>
                      <a:pt x="11" y="64"/>
                    </a:lnTo>
                    <a:lnTo>
                      <a:pt x="13" y="49"/>
                    </a:lnTo>
                    <a:lnTo>
                      <a:pt x="17" y="31"/>
                    </a:lnTo>
                    <a:lnTo>
                      <a:pt x="21" y="15"/>
                    </a:lnTo>
                    <a:lnTo>
                      <a:pt x="21" y="13"/>
                    </a:lnTo>
                    <a:lnTo>
                      <a:pt x="23" y="11"/>
                    </a:lnTo>
                    <a:lnTo>
                      <a:pt x="25" y="9"/>
                    </a:lnTo>
                    <a:close/>
                  </a:path>
                </a:pathLst>
              </a:custGeom>
              <a:solidFill>
                <a:srgbClr val="C4F7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7" name="Freeform 76">
                <a:extLst>
                  <a:ext uri="{FF2B5EF4-FFF2-40B4-BE49-F238E27FC236}">
                    <a16:creationId xmlns:a16="http://schemas.microsoft.com/office/drawing/2014/main" id="{9AF87082-187B-89ED-06F6-F88FA385A915}"/>
                  </a:ext>
                </a:extLst>
              </p:cNvPr>
              <p:cNvSpPr>
                <a:spLocks/>
              </p:cNvSpPr>
              <p:nvPr/>
            </p:nvSpPr>
            <p:spPr bwMode="auto">
              <a:xfrm>
                <a:off x="573" y="1823"/>
                <a:ext cx="739" cy="149"/>
              </a:xfrm>
              <a:custGeom>
                <a:avLst/>
                <a:gdLst>
                  <a:gd name="T0" fmla="*/ 2 w 739"/>
                  <a:gd name="T1" fmla="*/ 9 h 149"/>
                  <a:gd name="T2" fmla="*/ 739 w 739"/>
                  <a:gd name="T3" fmla="*/ 0 h 149"/>
                  <a:gd name="T4" fmla="*/ 737 w 739"/>
                  <a:gd name="T5" fmla="*/ 18 h 149"/>
                  <a:gd name="T6" fmla="*/ 735 w 739"/>
                  <a:gd name="T7" fmla="*/ 33 h 149"/>
                  <a:gd name="T8" fmla="*/ 733 w 739"/>
                  <a:gd name="T9" fmla="*/ 51 h 149"/>
                  <a:gd name="T10" fmla="*/ 728 w 739"/>
                  <a:gd name="T11" fmla="*/ 67 h 149"/>
                  <a:gd name="T12" fmla="*/ 726 w 739"/>
                  <a:gd name="T13" fmla="*/ 84 h 149"/>
                  <a:gd name="T14" fmla="*/ 724 w 739"/>
                  <a:gd name="T15" fmla="*/ 100 h 149"/>
                  <a:gd name="T16" fmla="*/ 720 w 739"/>
                  <a:gd name="T17" fmla="*/ 118 h 149"/>
                  <a:gd name="T18" fmla="*/ 718 w 739"/>
                  <a:gd name="T19" fmla="*/ 133 h 149"/>
                  <a:gd name="T20" fmla="*/ 718 w 739"/>
                  <a:gd name="T21" fmla="*/ 135 h 149"/>
                  <a:gd name="T22" fmla="*/ 716 w 739"/>
                  <a:gd name="T23" fmla="*/ 135 h 149"/>
                  <a:gd name="T24" fmla="*/ 716 w 739"/>
                  <a:gd name="T25" fmla="*/ 135 h 149"/>
                  <a:gd name="T26" fmla="*/ 716 w 739"/>
                  <a:gd name="T27" fmla="*/ 138 h 149"/>
                  <a:gd name="T28" fmla="*/ 716 w 739"/>
                  <a:gd name="T29" fmla="*/ 138 h 149"/>
                  <a:gd name="T30" fmla="*/ 716 w 739"/>
                  <a:gd name="T31" fmla="*/ 140 h 149"/>
                  <a:gd name="T32" fmla="*/ 716 w 739"/>
                  <a:gd name="T33" fmla="*/ 140 h 149"/>
                  <a:gd name="T34" fmla="*/ 716 w 739"/>
                  <a:gd name="T35" fmla="*/ 142 h 149"/>
                  <a:gd name="T36" fmla="*/ 2 w 739"/>
                  <a:gd name="T37" fmla="*/ 149 h 149"/>
                  <a:gd name="T38" fmla="*/ 0 w 739"/>
                  <a:gd name="T39" fmla="*/ 131 h 149"/>
                  <a:gd name="T40" fmla="*/ 0 w 739"/>
                  <a:gd name="T41" fmla="*/ 113 h 149"/>
                  <a:gd name="T42" fmla="*/ 0 w 739"/>
                  <a:gd name="T43" fmla="*/ 98 h 149"/>
                  <a:gd name="T44" fmla="*/ 0 w 739"/>
                  <a:gd name="T45" fmla="*/ 80 h 149"/>
                  <a:gd name="T46" fmla="*/ 0 w 739"/>
                  <a:gd name="T47" fmla="*/ 62 h 149"/>
                  <a:gd name="T48" fmla="*/ 0 w 739"/>
                  <a:gd name="T49" fmla="*/ 44 h 149"/>
                  <a:gd name="T50" fmla="*/ 2 w 739"/>
                  <a:gd name="T51" fmla="*/ 27 h 149"/>
                  <a:gd name="T52" fmla="*/ 2 w 739"/>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9"/>
                  <a:gd name="T82" fmla="*/ 0 h 149"/>
                  <a:gd name="T83" fmla="*/ 739 w 739"/>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9" h="149">
                    <a:moveTo>
                      <a:pt x="2" y="9"/>
                    </a:moveTo>
                    <a:lnTo>
                      <a:pt x="739" y="0"/>
                    </a:lnTo>
                    <a:lnTo>
                      <a:pt x="737" y="18"/>
                    </a:lnTo>
                    <a:lnTo>
                      <a:pt x="735" y="33"/>
                    </a:lnTo>
                    <a:lnTo>
                      <a:pt x="733" y="51"/>
                    </a:lnTo>
                    <a:lnTo>
                      <a:pt x="728" y="67"/>
                    </a:lnTo>
                    <a:lnTo>
                      <a:pt x="726" y="84"/>
                    </a:lnTo>
                    <a:lnTo>
                      <a:pt x="724" y="100"/>
                    </a:lnTo>
                    <a:lnTo>
                      <a:pt x="720" y="118"/>
                    </a:lnTo>
                    <a:lnTo>
                      <a:pt x="718" y="133"/>
                    </a:lnTo>
                    <a:lnTo>
                      <a:pt x="718" y="135"/>
                    </a:lnTo>
                    <a:lnTo>
                      <a:pt x="716" y="135"/>
                    </a:lnTo>
                    <a:lnTo>
                      <a:pt x="716" y="138"/>
                    </a:lnTo>
                    <a:lnTo>
                      <a:pt x="716" y="140"/>
                    </a:lnTo>
                    <a:lnTo>
                      <a:pt x="716" y="142"/>
                    </a:lnTo>
                    <a:lnTo>
                      <a:pt x="2" y="149"/>
                    </a:lnTo>
                    <a:lnTo>
                      <a:pt x="0" y="131"/>
                    </a:lnTo>
                    <a:lnTo>
                      <a:pt x="0" y="113"/>
                    </a:lnTo>
                    <a:lnTo>
                      <a:pt x="0" y="98"/>
                    </a:lnTo>
                    <a:lnTo>
                      <a:pt x="0" y="80"/>
                    </a:lnTo>
                    <a:lnTo>
                      <a:pt x="0" y="62"/>
                    </a:lnTo>
                    <a:lnTo>
                      <a:pt x="0" y="44"/>
                    </a:lnTo>
                    <a:lnTo>
                      <a:pt x="2" y="27"/>
                    </a:lnTo>
                    <a:lnTo>
                      <a:pt x="2" y="9"/>
                    </a:lnTo>
                    <a:close/>
                  </a:path>
                </a:pathLst>
              </a:custGeom>
              <a:solidFill>
                <a:srgbClr val="BDF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8" name="Freeform 77">
                <a:extLst>
                  <a:ext uri="{FF2B5EF4-FFF2-40B4-BE49-F238E27FC236}">
                    <a16:creationId xmlns:a16="http://schemas.microsoft.com/office/drawing/2014/main" id="{9A362D36-1FDA-914E-DAF0-1C1DB3CE02C4}"/>
                  </a:ext>
                </a:extLst>
              </p:cNvPr>
              <p:cNvSpPr>
                <a:spLocks/>
              </p:cNvSpPr>
              <p:nvPr/>
            </p:nvSpPr>
            <p:spPr bwMode="auto">
              <a:xfrm>
                <a:off x="575" y="1965"/>
                <a:ext cx="714" cy="147"/>
              </a:xfrm>
              <a:custGeom>
                <a:avLst/>
                <a:gdLst>
                  <a:gd name="T0" fmla="*/ 0 w 714"/>
                  <a:gd name="T1" fmla="*/ 7 h 147"/>
                  <a:gd name="T2" fmla="*/ 714 w 714"/>
                  <a:gd name="T3" fmla="*/ 0 h 147"/>
                  <a:gd name="T4" fmla="*/ 708 w 714"/>
                  <a:gd name="T5" fmla="*/ 13 h 147"/>
                  <a:gd name="T6" fmla="*/ 702 w 714"/>
                  <a:gd name="T7" fmla="*/ 24 h 147"/>
                  <a:gd name="T8" fmla="*/ 693 w 714"/>
                  <a:gd name="T9" fmla="*/ 36 h 147"/>
                  <a:gd name="T10" fmla="*/ 685 w 714"/>
                  <a:gd name="T11" fmla="*/ 44 h 147"/>
                  <a:gd name="T12" fmla="*/ 665 w 714"/>
                  <a:gd name="T13" fmla="*/ 60 h 147"/>
                  <a:gd name="T14" fmla="*/ 642 w 714"/>
                  <a:gd name="T15" fmla="*/ 73 h 147"/>
                  <a:gd name="T16" fmla="*/ 617 w 714"/>
                  <a:gd name="T17" fmla="*/ 87 h 147"/>
                  <a:gd name="T18" fmla="*/ 594 w 714"/>
                  <a:gd name="T19" fmla="*/ 102 h 147"/>
                  <a:gd name="T20" fmla="*/ 584 w 714"/>
                  <a:gd name="T21" fmla="*/ 111 h 147"/>
                  <a:gd name="T22" fmla="*/ 574 w 714"/>
                  <a:gd name="T23" fmla="*/ 120 h 147"/>
                  <a:gd name="T24" fmla="*/ 566 w 714"/>
                  <a:gd name="T25" fmla="*/ 129 h 147"/>
                  <a:gd name="T26" fmla="*/ 555 w 714"/>
                  <a:gd name="T27" fmla="*/ 142 h 147"/>
                  <a:gd name="T28" fmla="*/ 11 w 714"/>
                  <a:gd name="T29" fmla="*/ 147 h 147"/>
                  <a:gd name="T30" fmla="*/ 9 w 714"/>
                  <a:gd name="T31" fmla="*/ 131 h 147"/>
                  <a:gd name="T32" fmla="*/ 7 w 714"/>
                  <a:gd name="T33" fmla="*/ 113 h 147"/>
                  <a:gd name="T34" fmla="*/ 5 w 714"/>
                  <a:gd name="T35" fmla="*/ 96 h 147"/>
                  <a:gd name="T36" fmla="*/ 5 w 714"/>
                  <a:gd name="T37" fmla="*/ 78 h 147"/>
                  <a:gd name="T38" fmla="*/ 3 w 714"/>
                  <a:gd name="T39" fmla="*/ 60 h 147"/>
                  <a:gd name="T40" fmla="*/ 0 w 714"/>
                  <a:gd name="T41" fmla="*/ 42 h 147"/>
                  <a:gd name="T42" fmla="*/ 0 w 714"/>
                  <a:gd name="T43" fmla="*/ 24 h 147"/>
                  <a:gd name="T44" fmla="*/ 0 w 714"/>
                  <a:gd name="T45" fmla="*/ 7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4"/>
                  <a:gd name="T70" fmla="*/ 0 h 147"/>
                  <a:gd name="T71" fmla="*/ 714 w 714"/>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4" h="147">
                    <a:moveTo>
                      <a:pt x="0" y="7"/>
                    </a:moveTo>
                    <a:lnTo>
                      <a:pt x="714" y="0"/>
                    </a:lnTo>
                    <a:lnTo>
                      <a:pt x="708" y="13"/>
                    </a:lnTo>
                    <a:lnTo>
                      <a:pt x="702" y="24"/>
                    </a:lnTo>
                    <a:lnTo>
                      <a:pt x="693" y="36"/>
                    </a:lnTo>
                    <a:lnTo>
                      <a:pt x="685" y="44"/>
                    </a:lnTo>
                    <a:lnTo>
                      <a:pt x="665" y="60"/>
                    </a:lnTo>
                    <a:lnTo>
                      <a:pt x="642" y="73"/>
                    </a:lnTo>
                    <a:lnTo>
                      <a:pt x="617" y="87"/>
                    </a:lnTo>
                    <a:lnTo>
                      <a:pt x="594" y="102"/>
                    </a:lnTo>
                    <a:lnTo>
                      <a:pt x="584" y="111"/>
                    </a:lnTo>
                    <a:lnTo>
                      <a:pt x="574" y="120"/>
                    </a:lnTo>
                    <a:lnTo>
                      <a:pt x="566" y="129"/>
                    </a:lnTo>
                    <a:lnTo>
                      <a:pt x="555" y="142"/>
                    </a:lnTo>
                    <a:lnTo>
                      <a:pt x="11" y="147"/>
                    </a:lnTo>
                    <a:lnTo>
                      <a:pt x="9" y="131"/>
                    </a:lnTo>
                    <a:lnTo>
                      <a:pt x="7" y="113"/>
                    </a:lnTo>
                    <a:lnTo>
                      <a:pt x="5" y="96"/>
                    </a:lnTo>
                    <a:lnTo>
                      <a:pt x="5" y="78"/>
                    </a:lnTo>
                    <a:lnTo>
                      <a:pt x="3" y="60"/>
                    </a:lnTo>
                    <a:lnTo>
                      <a:pt x="0" y="42"/>
                    </a:lnTo>
                    <a:lnTo>
                      <a:pt x="0" y="24"/>
                    </a:lnTo>
                    <a:lnTo>
                      <a:pt x="0" y="7"/>
                    </a:lnTo>
                    <a:close/>
                  </a:path>
                </a:pathLst>
              </a:custGeom>
              <a:solidFill>
                <a:srgbClr val="B8EB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79" name="Freeform 78">
                <a:extLst>
                  <a:ext uri="{FF2B5EF4-FFF2-40B4-BE49-F238E27FC236}">
                    <a16:creationId xmlns:a16="http://schemas.microsoft.com/office/drawing/2014/main" id="{573E8176-27E0-0E7A-BA4E-620BAFF561E2}"/>
                  </a:ext>
                </a:extLst>
              </p:cNvPr>
              <p:cNvSpPr>
                <a:spLocks/>
              </p:cNvSpPr>
              <p:nvPr/>
            </p:nvSpPr>
            <p:spPr bwMode="auto">
              <a:xfrm>
                <a:off x="586" y="2107"/>
                <a:ext cx="544" cy="145"/>
              </a:xfrm>
              <a:custGeom>
                <a:avLst/>
                <a:gdLst>
                  <a:gd name="T0" fmla="*/ 0 w 544"/>
                  <a:gd name="T1" fmla="*/ 5 h 145"/>
                  <a:gd name="T2" fmla="*/ 544 w 544"/>
                  <a:gd name="T3" fmla="*/ 0 h 145"/>
                  <a:gd name="T4" fmla="*/ 544 w 544"/>
                  <a:gd name="T5" fmla="*/ 0 h 145"/>
                  <a:gd name="T6" fmla="*/ 544 w 544"/>
                  <a:gd name="T7" fmla="*/ 0 h 145"/>
                  <a:gd name="T8" fmla="*/ 544 w 544"/>
                  <a:gd name="T9" fmla="*/ 0 h 145"/>
                  <a:gd name="T10" fmla="*/ 544 w 544"/>
                  <a:gd name="T11" fmla="*/ 0 h 145"/>
                  <a:gd name="T12" fmla="*/ 544 w 544"/>
                  <a:gd name="T13" fmla="*/ 0 h 145"/>
                  <a:gd name="T14" fmla="*/ 544 w 544"/>
                  <a:gd name="T15" fmla="*/ 2 h 145"/>
                  <a:gd name="T16" fmla="*/ 544 w 544"/>
                  <a:gd name="T17" fmla="*/ 2 h 145"/>
                  <a:gd name="T18" fmla="*/ 544 w 544"/>
                  <a:gd name="T19" fmla="*/ 2 h 145"/>
                  <a:gd name="T20" fmla="*/ 524 w 544"/>
                  <a:gd name="T21" fmla="*/ 27 h 145"/>
                  <a:gd name="T22" fmla="*/ 524 w 544"/>
                  <a:gd name="T23" fmla="*/ 42 h 145"/>
                  <a:gd name="T24" fmla="*/ 522 w 544"/>
                  <a:gd name="T25" fmla="*/ 56 h 145"/>
                  <a:gd name="T26" fmla="*/ 522 w 544"/>
                  <a:gd name="T27" fmla="*/ 71 h 145"/>
                  <a:gd name="T28" fmla="*/ 522 w 544"/>
                  <a:gd name="T29" fmla="*/ 85 h 145"/>
                  <a:gd name="T30" fmla="*/ 522 w 544"/>
                  <a:gd name="T31" fmla="*/ 98 h 145"/>
                  <a:gd name="T32" fmla="*/ 522 w 544"/>
                  <a:gd name="T33" fmla="*/ 114 h 145"/>
                  <a:gd name="T34" fmla="*/ 522 w 544"/>
                  <a:gd name="T35" fmla="*/ 127 h 145"/>
                  <a:gd name="T36" fmla="*/ 522 w 544"/>
                  <a:gd name="T37" fmla="*/ 140 h 145"/>
                  <a:gd name="T38" fmla="*/ 22 w 544"/>
                  <a:gd name="T39" fmla="*/ 145 h 145"/>
                  <a:gd name="T40" fmla="*/ 20 w 544"/>
                  <a:gd name="T41" fmla="*/ 142 h 145"/>
                  <a:gd name="T42" fmla="*/ 20 w 544"/>
                  <a:gd name="T43" fmla="*/ 140 h 145"/>
                  <a:gd name="T44" fmla="*/ 20 w 544"/>
                  <a:gd name="T45" fmla="*/ 136 h 145"/>
                  <a:gd name="T46" fmla="*/ 18 w 544"/>
                  <a:gd name="T47" fmla="*/ 134 h 145"/>
                  <a:gd name="T48" fmla="*/ 18 w 544"/>
                  <a:gd name="T49" fmla="*/ 129 h 145"/>
                  <a:gd name="T50" fmla="*/ 18 w 544"/>
                  <a:gd name="T51" fmla="*/ 127 h 145"/>
                  <a:gd name="T52" fmla="*/ 18 w 544"/>
                  <a:gd name="T53" fmla="*/ 125 h 145"/>
                  <a:gd name="T54" fmla="*/ 16 w 544"/>
                  <a:gd name="T55" fmla="*/ 120 h 145"/>
                  <a:gd name="T56" fmla="*/ 14 w 544"/>
                  <a:gd name="T57" fmla="*/ 107 h 145"/>
                  <a:gd name="T58" fmla="*/ 12 w 544"/>
                  <a:gd name="T59" fmla="*/ 94 h 145"/>
                  <a:gd name="T60" fmla="*/ 10 w 544"/>
                  <a:gd name="T61" fmla="*/ 78 h 145"/>
                  <a:gd name="T62" fmla="*/ 8 w 544"/>
                  <a:gd name="T63" fmla="*/ 65 h 145"/>
                  <a:gd name="T64" fmla="*/ 6 w 544"/>
                  <a:gd name="T65" fmla="*/ 49 h 145"/>
                  <a:gd name="T66" fmla="*/ 4 w 544"/>
                  <a:gd name="T67" fmla="*/ 36 h 145"/>
                  <a:gd name="T68" fmla="*/ 2 w 544"/>
                  <a:gd name="T69" fmla="*/ 20 h 145"/>
                  <a:gd name="T70" fmla="*/ 0 w 544"/>
                  <a:gd name="T71" fmla="*/ 5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145"/>
                  <a:gd name="T110" fmla="*/ 544 w 544"/>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145">
                    <a:moveTo>
                      <a:pt x="0" y="5"/>
                    </a:moveTo>
                    <a:lnTo>
                      <a:pt x="544" y="0"/>
                    </a:lnTo>
                    <a:lnTo>
                      <a:pt x="544" y="2"/>
                    </a:lnTo>
                    <a:lnTo>
                      <a:pt x="524" y="27"/>
                    </a:lnTo>
                    <a:lnTo>
                      <a:pt x="524" y="42"/>
                    </a:lnTo>
                    <a:lnTo>
                      <a:pt x="522" y="56"/>
                    </a:lnTo>
                    <a:lnTo>
                      <a:pt x="522" y="71"/>
                    </a:lnTo>
                    <a:lnTo>
                      <a:pt x="522" y="85"/>
                    </a:lnTo>
                    <a:lnTo>
                      <a:pt x="522" y="98"/>
                    </a:lnTo>
                    <a:lnTo>
                      <a:pt x="522" y="114"/>
                    </a:lnTo>
                    <a:lnTo>
                      <a:pt x="522" y="127"/>
                    </a:lnTo>
                    <a:lnTo>
                      <a:pt x="522" y="140"/>
                    </a:lnTo>
                    <a:lnTo>
                      <a:pt x="22" y="145"/>
                    </a:lnTo>
                    <a:lnTo>
                      <a:pt x="20" y="142"/>
                    </a:lnTo>
                    <a:lnTo>
                      <a:pt x="20" y="140"/>
                    </a:lnTo>
                    <a:lnTo>
                      <a:pt x="20" y="136"/>
                    </a:lnTo>
                    <a:lnTo>
                      <a:pt x="18" y="134"/>
                    </a:lnTo>
                    <a:lnTo>
                      <a:pt x="18" y="129"/>
                    </a:lnTo>
                    <a:lnTo>
                      <a:pt x="18" y="127"/>
                    </a:lnTo>
                    <a:lnTo>
                      <a:pt x="18" y="125"/>
                    </a:lnTo>
                    <a:lnTo>
                      <a:pt x="16" y="120"/>
                    </a:lnTo>
                    <a:lnTo>
                      <a:pt x="14" y="107"/>
                    </a:lnTo>
                    <a:lnTo>
                      <a:pt x="12" y="94"/>
                    </a:lnTo>
                    <a:lnTo>
                      <a:pt x="10" y="78"/>
                    </a:lnTo>
                    <a:lnTo>
                      <a:pt x="8" y="65"/>
                    </a:lnTo>
                    <a:lnTo>
                      <a:pt x="6" y="49"/>
                    </a:lnTo>
                    <a:lnTo>
                      <a:pt x="4" y="36"/>
                    </a:lnTo>
                    <a:lnTo>
                      <a:pt x="2" y="20"/>
                    </a:lnTo>
                    <a:lnTo>
                      <a:pt x="0" y="5"/>
                    </a:lnTo>
                    <a:close/>
                  </a:path>
                </a:pathLst>
              </a:custGeom>
              <a:solidFill>
                <a:srgbClr val="B2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0" name="Freeform 79">
                <a:extLst>
                  <a:ext uri="{FF2B5EF4-FFF2-40B4-BE49-F238E27FC236}">
                    <a16:creationId xmlns:a16="http://schemas.microsoft.com/office/drawing/2014/main" id="{54721348-A8D0-CCE2-CEA2-0EE5D61549FE}"/>
                  </a:ext>
                </a:extLst>
              </p:cNvPr>
              <p:cNvSpPr>
                <a:spLocks/>
              </p:cNvSpPr>
              <p:nvPr/>
            </p:nvSpPr>
            <p:spPr bwMode="auto">
              <a:xfrm>
                <a:off x="608" y="2247"/>
                <a:ext cx="516" cy="147"/>
              </a:xfrm>
              <a:custGeom>
                <a:avLst/>
                <a:gdLst>
                  <a:gd name="T0" fmla="*/ 0 w 516"/>
                  <a:gd name="T1" fmla="*/ 5 h 147"/>
                  <a:gd name="T2" fmla="*/ 500 w 516"/>
                  <a:gd name="T3" fmla="*/ 0 h 147"/>
                  <a:gd name="T4" fmla="*/ 502 w 516"/>
                  <a:gd name="T5" fmla="*/ 18 h 147"/>
                  <a:gd name="T6" fmla="*/ 504 w 516"/>
                  <a:gd name="T7" fmla="*/ 36 h 147"/>
                  <a:gd name="T8" fmla="*/ 506 w 516"/>
                  <a:gd name="T9" fmla="*/ 54 h 147"/>
                  <a:gd name="T10" fmla="*/ 508 w 516"/>
                  <a:gd name="T11" fmla="*/ 71 h 147"/>
                  <a:gd name="T12" fmla="*/ 510 w 516"/>
                  <a:gd name="T13" fmla="*/ 89 h 147"/>
                  <a:gd name="T14" fmla="*/ 512 w 516"/>
                  <a:gd name="T15" fmla="*/ 105 h 147"/>
                  <a:gd name="T16" fmla="*/ 514 w 516"/>
                  <a:gd name="T17" fmla="*/ 122 h 147"/>
                  <a:gd name="T18" fmla="*/ 516 w 516"/>
                  <a:gd name="T19" fmla="*/ 140 h 147"/>
                  <a:gd name="T20" fmla="*/ 11 w 516"/>
                  <a:gd name="T21" fmla="*/ 147 h 147"/>
                  <a:gd name="T22" fmla="*/ 9 w 516"/>
                  <a:gd name="T23" fmla="*/ 129 h 147"/>
                  <a:gd name="T24" fmla="*/ 9 w 516"/>
                  <a:gd name="T25" fmla="*/ 111 h 147"/>
                  <a:gd name="T26" fmla="*/ 7 w 516"/>
                  <a:gd name="T27" fmla="*/ 93 h 147"/>
                  <a:gd name="T28" fmla="*/ 7 w 516"/>
                  <a:gd name="T29" fmla="*/ 76 h 147"/>
                  <a:gd name="T30" fmla="*/ 5 w 516"/>
                  <a:gd name="T31" fmla="*/ 58 h 147"/>
                  <a:gd name="T32" fmla="*/ 5 w 516"/>
                  <a:gd name="T33" fmla="*/ 40 h 147"/>
                  <a:gd name="T34" fmla="*/ 3 w 516"/>
                  <a:gd name="T35" fmla="*/ 22 h 147"/>
                  <a:gd name="T36" fmla="*/ 0 w 516"/>
                  <a:gd name="T37" fmla="*/ 5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6"/>
                  <a:gd name="T58" fmla="*/ 0 h 147"/>
                  <a:gd name="T59" fmla="*/ 516 w 516"/>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6" h="147">
                    <a:moveTo>
                      <a:pt x="0" y="5"/>
                    </a:moveTo>
                    <a:lnTo>
                      <a:pt x="500" y="0"/>
                    </a:lnTo>
                    <a:lnTo>
                      <a:pt x="502" y="18"/>
                    </a:lnTo>
                    <a:lnTo>
                      <a:pt x="504" y="36"/>
                    </a:lnTo>
                    <a:lnTo>
                      <a:pt x="506" y="54"/>
                    </a:lnTo>
                    <a:lnTo>
                      <a:pt x="508" y="71"/>
                    </a:lnTo>
                    <a:lnTo>
                      <a:pt x="510" y="89"/>
                    </a:lnTo>
                    <a:lnTo>
                      <a:pt x="512" y="105"/>
                    </a:lnTo>
                    <a:lnTo>
                      <a:pt x="514" y="122"/>
                    </a:lnTo>
                    <a:lnTo>
                      <a:pt x="516" y="140"/>
                    </a:lnTo>
                    <a:lnTo>
                      <a:pt x="11" y="147"/>
                    </a:lnTo>
                    <a:lnTo>
                      <a:pt x="9" y="129"/>
                    </a:lnTo>
                    <a:lnTo>
                      <a:pt x="9" y="111"/>
                    </a:lnTo>
                    <a:lnTo>
                      <a:pt x="7" y="93"/>
                    </a:lnTo>
                    <a:lnTo>
                      <a:pt x="7" y="76"/>
                    </a:lnTo>
                    <a:lnTo>
                      <a:pt x="5" y="58"/>
                    </a:lnTo>
                    <a:lnTo>
                      <a:pt x="5" y="40"/>
                    </a:lnTo>
                    <a:lnTo>
                      <a:pt x="3" y="22"/>
                    </a:lnTo>
                    <a:lnTo>
                      <a:pt x="0" y="5"/>
                    </a:lnTo>
                    <a:close/>
                  </a:path>
                </a:pathLst>
              </a:custGeom>
              <a:solidFill>
                <a:srgbClr val="ABDE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1" name="Freeform 80">
                <a:extLst>
                  <a:ext uri="{FF2B5EF4-FFF2-40B4-BE49-F238E27FC236}">
                    <a16:creationId xmlns:a16="http://schemas.microsoft.com/office/drawing/2014/main" id="{EADF941F-EC27-E89F-B49D-3D16E4FC081A}"/>
                  </a:ext>
                </a:extLst>
              </p:cNvPr>
              <p:cNvSpPr>
                <a:spLocks/>
              </p:cNvSpPr>
              <p:nvPr/>
            </p:nvSpPr>
            <p:spPr bwMode="auto">
              <a:xfrm>
                <a:off x="619" y="2387"/>
                <a:ext cx="526" cy="147"/>
              </a:xfrm>
              <a:custGeom>
                <a:avLst/>
                <a:gdLst>
                  <a:gd name="T0" fmla="*/ 0 w 526"/>
                  <a:gd name="T1" fmla="*/ 7 h 147"/>
                  <a:gd name="T2" fmla="*/ 505 w 526"/>
                  <a:gd name="T3" fmla="*/ 0 h 147"/>
                  <a:gd name="T4" fmla="*/ 507 w 526"/>
                  <a:gd name="T5" fmla="*/ 18 h 147"/>
                  <a:gd name="T6" fmla="*/ 511 w 526"/>
                  <a:gd name="T7" fmla="*/ 36 h 147"/>
                  <a:gd name="T8" fmla="*/ 513 w 526"/>
                  <a:gd name="T9" fmla="*/ 53 h 147"/>
                  <a:gd name="T10" fmla="*/ 515 w 526"/>
                  <a:gd name="T11" fmla="*/ 69 h 147"/>
                  <a:gd name="T12" fmla="*/ 517 w 526"/>
                  <a:gd name="T13" fmla="*/ 87 h 147"/>
                  <a:gd name="T14" fmla="*/ 522 w 526"/>
                  <a:gd name="T15" fmla="*/ 105 h 147"/>
                  <a:gd name="T16" fmla="*/ 524 w 526"/>
                  <a:gd name="T17" fmla="*/ 122 h 147"/>
                  <a:gd name="T18" fmla="*/ 526 w 526"/>
                  <a:gd name="T19" fmla="*/ 140 h 147"/>
                  <a:gd name="T20" fmla="*/ 35 w 526"/>
                  <a:gd name="T21" fmla="*/ 147 h 147"/>
                  <a:gd name="T22" fmla="*/ 33 w 526"/>
                  <a:gd name="T23" fmla="*/ 145 h 147"/>
                  <a:gd name="T24" fmla="*/ 33 w 526"/>
                  <a:gd name="T25" fmla="*/ 145 h 147"/>
                  <a:gd name="T26" fmla="*/ 33 w 526"/>
                  <a:gd name="T27" fmla="*/ 142 h 147"/>
                  <a:gd name="T28" fmla="*/ 33 w 526"/>
                  <a:gd name="T29" fmla="*/ 142 h 147"/>
                  <a:gd name="T30" fmla="*/ 33 w 526"/>
                  <a:gd name="T31" fmla="*/ 140 h 147"/>
                  <a:gd name="T32" fmla="*/ 33 w 526"/>
                  <a:gd name="T33" fmla="*/ 140 h 147"/>
                  <a:gd name="T34" fmla="*/ 31 w 526"/>
                  <a:gd name="T35" fmla="*/ 138 h 147"/>
                  <a:gd name="T36" fmla="*/ 31 w 526"/>
                  <a:gd name="T37" fmla="*/ 138 h 147"/>
                  <a:gd name="T38" fmla="*/ 25 w 526"/>
                  <a:gd name="T39" fmla="*/ 122 h 147"/>
                  <a:gd name="T40" fmla="*/ 18 w 526"/>
                  <a:gd name="T41" fmla="*/ 107 h 147"/>
                  <a:gd name="T42" fmla="*/ 12 w 526"/>
                  <a:gd name="T43" fmla="*/ 91 h 147"/>
                  <a:gd name="T44" fmla="*/ 10 w 526"/>
                  <a:gd name="T45" fmla="*/ 73 h 147"/>
                  <a:gd name="T46" fmla="*/ 6 w 526"/>
                  <a:gd name="T47" fmla="*/ 58 h 147"/>
                  <a:gd name="T48" fmla="*/ 4 w 526"/>
                  <a:gd name="T49" fmla="*/ 40 h 147"/>
                  <a:gd name="T50" fmla="*/ 2 w 526"/>
                  <a:gd name="T51" fmla="*/ 22 h 147"/>
                  <a:gd name="T52" fmla="*/ 0 w 526"/>
                  <a:gd name="T53" fmla="*/ 7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6"/>
                  <a:gd name="T82" fmla="*/ 0 h 147"/>
                  <a:gd name="T83" fmla="*/ 526 w 526"/>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6" h="147">
                    <a:moveTo>
                      <a:pt x="0" y="7"/>
                    </a:moveTo>
                    <a:lnTo>
                      <a:pt x="505" y="0"/>
                    </a:lnTo>
                    <a:lnTo>
                      <a:pt x="507" y="18"/>
                    </a:lnTo>
                    <a:lnTo>
                      <a:pt x="511" y="36"/>
                    </a:lnTo>
                    <a:lnTo>
                      <a:pt x="513" y="53"/>
                    </a:lnTo>
                    <a:lnTo>
                      <a:pt x="515" y="69"/>
                    </a:lnTo>
                    <a:lnTo>
                      <a:pt x="517" y="87"/>
                    </a:lnTo>
                    <a:lnTo>
                      <a:pt x="522" y="105"/>
                    </a:lnTo>
                    <a:lnTo>
                      <a:pt x="524" y="122"/>
                    </a:lnTo>
                    <a:lnTo>
                      <a:pt x="526" y="140"/>
                    </a:lnTo>
                    <a:lnTo>
                      <a:pt x="35" y="147"/>
                    </a:lnTo>
                    <a:lnTo>
                      <a:pt x="33" y="145"/>
                    </a:lnTo>
                    <a:lnTo>
                      <a:pt x="33" y="142"/>
                    </a:lnTo>
                    <a:lnTo>
                      <a:pt x="33" y="140"/>
                    </a:lnTo>
                    <a:lnTo>
                      <a:pt x="31" y="138"/>
                    </a:lnTo>
                    <a:lnTo>
                      <a:pt x="25" y="122"/>
                    </a:lnTo>
                    <a:lnTo>
                      <a:pt x="18" y="107"/>
                    </a:lnTo>
                    <a:lnTo>
                      <a:pt x="12" y="91"/>
                    </a:lnTo>
                    <a:lnTo>
                      <a:pt x="10" y="73"/>
                    </a:lnTo>
                    <a:lnTo>
                      <a:pt x="6" y="58"/>
                    </a:lnTo>
                    <a:lnTo>
                      <a:pt x="4" y="40"/>
                    </a:lnTo>
                    <a:lnTo>
                      <a:pt x="2" y="22"/>
                    </a:lnTo>
                    <a:lnTo>
                      <a:pt x="0" y="7"/>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2" name="Freeform 81">
                <a:extLst>
                  <a:ext uri="{FF2B5EF4-FFF2-40B4-BE49-F238E27FC236}">
                    <a16:creationId xmlns:a16="http://schemas.microsoft.com/office/drawing/2014/main" id="{4C067CFA-DC4F-43DD-DDD0-FEBC61198341}"/>
                  </a:ext>
                </a:extLst>
              </p:cNvPr>
              <p:cNvSpPr>
                <a:spLocks/>
              </p:cNvSpPr>
              <p:nvPr/>
            </p:nvSpPr>
            <p:spPr bwMode="auto">
              <a:xfrm>
                <a:off x="654" y="2527"/>
                <a:ext cx="501" cy="145"/>
              </a:xfrm>
              <a:custGeom>
                <a:avLst/>
                <a:gdLst>
                  <a:gd name="T0" fmla="*/ 0 w 501"/>
                  <a:gd name="T1" fmla="*/ 7 h 145"/>
                  <a:gd name="T2" fmla="*/ 491 w 501"/>
                  <a:gd name="T3" fmla="*/ 0 h 145"/>
                  <a:gd name="T4" fmla="*/ 491 w 501"/>
                  <a:gd name="T5" fmla="*/ 16 h 145"/>
                  <a:gd name="T6" fmla="*/ 493 w 501"/>
                  <a:gd name="T7" fmla="*/ 31 h 145"/>
                  <a:gd name="T8" fmla="*/ 495 w 501"/>
                  <a:gd name="T9" fmla="*/ 47 h 145"/>
                  <a:gd name="T10" fmla="*/ 495 w 501"/>
                  <a:gd name="T11" fmla="*/ 62 h 145"/>
                  <a:gd name="T12" fmla="*/ 495 w 501"/>
                  <a:gd name="T13" fmla="*/ 78 h 145"/>
                  <a:gd name="T14" fmla="*/ 495 w 501"/>
                  <a:gd name="T15" fmla="*/ 93 h 145"/>
                  <a:gd name="T16" fmla="*/ 495 w 501"/>
                  <a:gd name="T17" fmla="*/ 109 h 145"/>
                  <a:gd name="T18" fmla="*/ 495 w 501"/>
                  <a:gd name="T19" fmla="*/ 125 h 145"/>
                  <a:gd name="T20" fmla="*/ 497 w 501"/>
                  <a:gd name="T21" fmla="*/ 127 h 145"/>
                  <a:gd name="T22" fmla="*/ 497 w 501"/>
                  <a:gd name="T23" fmla="*/ 129 h 145"/>
                  <a:gd name="T24" fmla="*/ 497 w 501"/>
                  <a:gd name="T25" fmla="*/ 131 h 145"/>
                  <a:gd name="T26" fmla="*/ 499 w 501"/>
                  <a:gd name="T27" fmla="*/ 131 h 145"/>
                  <a:gd name="T28" fmla="*/ 499 w 501"/>
                  <a:gd name="T29" fmla="*/ 133 h 145"/>
                  <a:gd name="T30" fmla="*/ 499 w 501"/>
                  <a:gd name="T31" fmla="*/ 136 h 145"/>
                  <a:gd name="T32" fmla="*/ 501 w 501"/>
                  <a:gd name="T33" fmla="*/ 138 h 145"/>
                  <a:gd name="T34" fmla="*/ 501 w 501"/>
                  <a:gd name="T35" fmla="*/ 140 h 145"/>
                  <a:gd name="T36" fmla="*/ 49 w 501"/>
                  <a:gd name="T37" fmla="*/ 145 h 145"/>
                  <a:gd name="T38" fmla="*/ 43 w 501"/>
                  <a:gd name="T39" fmla="*/ 129 h 145"/>
                  <a:gd name="T40" fmla="*/ 37 w 501"/>
                  <a:gd name="T41" fmla="*/ 111 h 145"/>
                  <a:gd name="T42" fmla="*/ 29 w 501"/>
                  <a:gd name="T43" fmla="*/ 93 h 145"/>
                  <a:gd name="T44" fmla="*/ 23 w 501"/>
                  <a:gd name="T45" fmla="*/ 76 h 145"/>
                  <a:gd name="T46" fmla="*/ 16 w 501"/>
                  <a:gd name="T47" fmla="*/ 58 h 145"/>
                  <a:gd name="T48" fmla="*/ 10 w 501"/>
                  <a:gd name="T49" fmla="*/ 40 h 145"/>
                  <a:gd name="T50" fmla="*/ 4 w 501"/>
                  <a:gd name="T51" fmla="*/ 22 h 145"/>
                  <a:gd name="T52" fmla="*/ 0 w 501"/>
                  <a:gd name="T53" fmla="*/ 7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1"/>
                  <a:gd name="T82" fmla="*/ 0 h 145"/>
                  <a:gd name="T83" fmla="*/ 501 w 501"/>
                  <a:gd name="T84" fmla="*/ 145 h 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1" h="145">
                    <a:moveTo>
                      <a:pt x="0" y="7"/>
                    </a:moveTo>
                    <a:lnTo>
                      <a:pt x="491" y="0"/>
                    </a:lnTo>
                    <a:lnTo>
                      <a:pt x="491" y="16"/>
                    </a:lnTo>
                    <a:lnTo>
                      <a:pt x="493" y="31"/>
                    </a:lnTo>
                    <a:lnTo>
                      <a:pt x="495" y="47"/>
                    </a:lnTo>
                    <a:lnTo>
                      <a:pt x="495" y="62"/>
                    </a:lnTo>
                    <a:lnTo>
                      <a:pt x="495" y="78"/>
                    </a:lnTo>
                    <a:lnTo>
                      <a:pt x="495" y="93"/>
                    </a:lnTo>
                    <a:lnTo>
                      <a:pt x="495" y="109"/>
                    </a:lnTo>
                    <a:lnTo>
                      <a:pt x="495" y="125"/>
                    </a:lnTo>
                    <a:lnTo>
                      <a:pt x="497" y="127"/>
                    </a:lnTo>
                    <a:lnTo>
                      <a:pt x="497" y="129"/>
                    </a:lnTo>
                    <a:lnTo>
                      <a:pt x="497" y="131"/>
                    </a:lnTo>
                    <a:lnTo>
                      <a:pt x="499" y="131"/>
                    </a:lnTo>
                    <a:lnTo>
                      <a:pt x="499" y="133"/>
                    </a:lnTo>
                    <a:lnTo>
                      <a:pt x="499" y="136"/>
                    </a:lnTo>
                    <a:lnTo>
                      <a:pt x="501" y="138"/>
                    </a:lnTo>
                    <a:lnTo>
                      <a:pt x="501" y="140"/>
                    </a:lnTo>
                    <a:lnTo>
                      <a:pt x="49" y="145"/>
                    </a:lnTo>
                    <a:lnTo>
                      <a:pt x="43" y="129"/>
                    </a:lnTo>
                    <a:lnTo>
                      <a:pt x="37" y="111"/>
                    </a:lnTo>
                    <a:lnTo>
                      <a:pt x="29" y="93"/>
                    </a:lnTo>
                    <a:lnTo>
                      <a:pt x="23" y="76"/>
                    </a:lnTo>
                    <a:lnTo>
                      <a:pt x="16" y="58"/>
                    </a:lnTo>
                    <a:lnTo>
                      <a:pt x="10" y="40"/>
                    </a:lnTo>
                    <a:lnTo>
                      <a:pt x="4" y="22"/>
                    </a:lnTo>
                    <a:lnTo>
                      <a:pt x="0" y="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3" name="Freeform 82">
                <a:extLst>
                  <a:ext uri="{FF2B5EF4-FFF2-40B4-BE49-F238E27FC236}">
                    <a16:creationId xmlns:a16="http://schemas.microsoft.com/office/drawing/2014/main" id="{8B0B74E7-D38A-CA49-A79F-D178274AA273}"/>
                  </a:ext>
                </a:extLst>
              </p:cNvPr>
              <p:cNvSpPr>
                <a:spLocks/>
              </p:cNvSpPr>
              <p:nvPr/>
            </p:nvSpPr>
            <p:spPr bwMode="auto">
              <a:xfrm>
                <a:off x="703" y="2667"/>
                <a:ext cx="1692" cy="951"/>
              </a:xfrm>
              <a:custGeom>
                <a:avLst/>
                <a:gdLst>
                  <a:gd name="T0" fmla="*/ 452 w 1692"/>
                  <a:gd name="T1" fmla="*/ 0 h 951"/>
                  <a:gd name="T2" fmla="*/ 475 w 1692"/>
                  <a:gd name="T3" fmla="*/ 76 h 951"/>
                  <a:gd name="T4" fmla="*/ 495 w 1692"/>
                  <a:gd name="T5" fmla="*/ 151 h 951"/>
                  <a:gd name="T6" fmla="*/ 520 w 1692"/>
                  <a:gd name="T7" fmla="*/ 224 h 951"/>
                  <a:gd name="T8" fmla="*/ 557 w 1692"/>
                  <a:gd name="T9" fmla="*/ 293 h 951"/>
                  <a:gd name="T10" fmla="*/ 578 w 1692"/>
                  <a:gd name="T11" fmla="*/ 313 h 951"/>
                  <a:gd name="T12" fmla="*/ 601 w 1692"/>
                  <a:gd name="T13" fmla="*/ 327 h 951"/>
                  <a:gd name="T14" fmla="*/ 650 w 1692"/>
                  <a:gd name="T15" fmla="*/ 338 h 951"/>
                  <a:gd name="T16" fmla="*/ 700 w 1692"/>
                  <a:gd name="T17" fmla="*/ 336 h 951"/>
                  <a:gd name="T18" fmla="*/ 753 w 1692"/>
                  <a:gd name="T19" fmla="*/ 327 h 951"/>
                  <a:gd name="T20" fmla="*/ 774 w 1692"/>
                  <a:gd name="T21" fmla="*/ 322 h 951"/>
                  <a:gd name="T22" fmla="*/ 794 w 1692"/>
                  <a:gd name="T23" fmla="*/ 322 h 951"/>
                  <a:gd name="T24" fmla="*/ 815 w 1692"/>
                  <a:gd name="T25" fmla="*/ 324 h 951"/>
                  <a:gd name="T26" fmla="*/ 836 w 1692"/>
                  <a:gd name="T27" fmla="*/ 327 h 951"/>
                  <a:gd name="T28" fmla="*/ 867 w 1692"/>
                  <a:gd name="T29" fmla="*/ 353 h 951"/>
                  <a:gd name="T30" fmla="*/ 881 w 1692"/>
                  <a:gd name="T31" fmla="*/ 362 h 951"/>
                  <a:gd name="T32" fmla="*/ 895 w 1692"/>
                  <a:gd name="T33" fmla="*/ 376 h 951"/>
                  <a:gd name="T34" fmla="*/ 910 w 1692"/>
                  <a:gd name="T35" fmla="*/ 387 h 951"/>
                  <a:gd name="T36" fmla="*/ 943 w 1692"/>
                  <a:gd name="T37" fmla="*/ 411 h 951"/>
                  <a:gd name="T38" fmla="*/ 988 w 1692"/>
                  <a:gd name="T39" fmla="*/ 451 h 951"/>
                  <a:gd name="T40" fmla="*/ 1032 w 1692"/>
                  <a:gd name="T41" fmla="*/ 498 h 951"/>
                  <a:gd name="T42" fmla="*/ 1077 w 1692"/>
                  <a:gd name="T43" fmla="*/ 544 h 951"/>
                  <a:gd name="T44" fmla="*/ 1137 w 1692"/>
                  <a:gd name="T45" fmla="*/ 604 h 951"/>
                  <a:gd name="T46" fmla="*/ 1217 w 1692"/>
                  <a:gd name="T47" fmla="*/ 671 h 951"/>
                  <a:gd name="T48" fmla="*/ 1300 w 1692"/>
                  <a:gd name="T49" fmla="*/ 735 h 951"/>
                  <a:gd name="T50" fmla="*/ 1384 w 1692"/>
                  <a:gd name="T51" fmla="*/ 798 h 951"/>
                  <a:gd name="T52" fmla="*/ 1461 w 1692"/>
                  <a:gd name="T53" fmla="*/ 840 h 951"/>
                  <a:gd name="T54" fmla="*/ 1527 w 1692"/>
                  <a:gd name="T55" fmla="*/ 864 h 951"/>
                  <a:gd name="T56" fmla="*/ 1593 w 1692"/>
                  <a:gd name="T57" fmla="*/ 893 h 951"/>
                  <a:gd name="T58" fmla="*/ 1659 w 1692"/>
                  <a:gd name="T59" fmla="*/ 920 h 951"/>
                  <a:gd name="T60" fmla="*/ 1646 w 1692"/>
                  <a:gd name="T61" fmla="*/ 938 h 951"/>
                  <a:gd name="T62" fmla="*/ 1547 w 1692"/>
                  <a:gd name="T63" fmla="*/ 949 h 951"/>
                  <a:gd name="T64" fmla="*/ 1440 w 1692"/>
                  <a:gd name="T65" fmla="*/ 951 h 951"/>
                  <a:gd name="T66" fmla="*/ 1329 w 1692"/>
                  <a:gd name="T67" fmla="*/ 944 h 951"/>
                  <a:gd name="T68" fmla="*/ 1258 w 1692"/>
                  <a:gd name="T69" fmla="*/ 935 h 951"/>
                  <a:gd name="T70" fmla="*/ 1230 w 1692"/>
                  <a:gd name="T71" fmla="*/ 933 h 951"/>
                  <a:gd name="T72" fmla="*/ 1199 w 1692"/>
                  <a:gd name="T73" fmla="*/ 929 h 951"/>
                  <a:gd name="T74" fmla="*/ 1168 w 1692"/>
                  <a:gd name="T75" fmla="*/ 926 h 951"/>
                  <a:gd name="T76" fmla="*/ 1114 w 1692"/>
                  <a:gd name="T77" fmla="*/ 915 h 951"/>
                  <a:gd name="T78" fmla="*/ 1038 w 1692"/>
                  <a:gd name="T79" fmla="*/ 900 h 951"/>
                  <a:gd name="T80" fmla="*/ 961 w 1692"/>
                  <a:gd name="T81" fmla="*/ 889 h 951"/>
                  <a:gd name="T82" fmla="*/ 885 w 1692"/>
                  <a:gd name="T83" fmla="*/ 878 h 951"/>
                  <a:gd name="T84" fmla="*/ 825 w 1692"/>
                  <a:gd name="T85" fmla="*/ 864 h 951"/>
                  <a:gd name="T86" fmla="*/ 786 w 1692"/>
                  <a:gd name="T87" fmla="*/ 849 h 951"/>
                  <a:gd name="T88" fmla="*/ 749 w 1692"/>
                  <a:gd name="T89" fmla="*/ 833 h 951"/>
                  <a:gd name="T90" fmla="*/ 712 w 1692"/>
                  <a:gd name="T91" fmla="*/ 818 h 951"/>
                  <a:gd name="T92" fmla="*/ 691 w 1692"/>
                  <a:gd name="T93" fmla="*/ 804 h 951"/>
                  <a:gd name="T94" fmla="*/ 687 w 1692"/>
                  <a:gd name="T95" fmla="*/ 802 h 951"/>
                  <a:gd name="T96" fmla="*/ 683 w 1692"/>
                  <a:gd name="T97" fmla="*/ 804 h 951"/>
                  <a:gd name="T98" fmla="*/ 677 w 1692"/>
                  <a:gd name="T99" fmla="*/ 804 h 951"/>
                  <a:gd name="T100" fmla="*/ 638 w 1692"/>
                  <a:gd name="T101" fmla="*/ 780 h 951"/>
                  <a:gd name="T102" fmla="*/ 565 w 1692"/>
                  <a:gd name="T103" fmla="*/ 727 h 951"/>
                  <a:gd name="T104" fmla="*/ 497 w 1692"/>
                  <a:gd name="T105" fmla="*/ 669 h 951"/>
                  <a:gd name="T106" fmla="*/ 433 w 1692"/>
                  <a:gd name="T107" fmla="*/ 609 h 951"/>
                  <a:gd name="T108" fmla="*/ 382 w 1692"/>
                  <a:gd name="T109" fmla="*/ 571 h 951"/>
                  <a:gd name="T110" fmla="*/ 343 w 1692"/>
                  <a:gd name="T111" fmla="*/ 542 h 951"/>
                  <a:gd name="T112" fmla="*/ 310 w 1692"/>
                  <a:gd name="T113" fmla="*/ 507 h 951"/>
                  <a:gd name="T114" fmla="*/ 277 w 1692"/>
                  <a:gd name="T115" fmla="*/ 469 h 951"/>
                  <a:gd name="T116" fmla="*/ 223 w 1692"/>
                  <a:gd name="T117" fmla="*/ 398 h 951"/>
                  <a:gd name="T118" fmla="*/ 149 w 1692"/>
                  <a:gd name="T119" fmla="*/ 291 h 951"/>
                  <a:gd name="T120" fmla="*/ 85 w 1692"/>
                  <a:gd name="T121" fmla="*/ 180 h 951"/>
                  <a:gd name="T122" fmla="*/ 27 w 1692"/>
                  <a:gd name="T123" fmla="*/ 64 h 9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2"/>
                  <a:gd name="T187" fmla="*/ 0 h 951"/>
                  <a:gd name="T188" fmla="*/ 1692 w 1692"/>
                  <a:gd name="T189" fmla="*/ 951 h 9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2" h="951">
                    <a:moveTo>
                      <a:pt x="0" y="5"/>
                    </a:moveTo>
                    <a:lnTo>
                      <a:pt x="452" y="0"/>
                    </a:lnTo>
                    <a:lnTo>
                      <a:pt x="464" y="38"/>
                    </a:lnTo>
                    <a:lnTo>
                      <a:pt x="475" y="76"/>
                    </a:lnTo>
                    <a:lnTo>
                      <a:pt x="485" y="113"/>
                    </a:lnTo>
                    <a:lnTo>
                      <a:pt x="495" y="151"/>
                    </a:lnTo>
                    <a:lnTo>
                      <a:pt x="506" y="189"/>
                    </a:lnTo>
                    <a:lnTo>
                      <a:pt x="520" y="224"/>
                    </a:lnTo>
                    <a:lnTo>
                      <a:pt x="537" y="260"/>
                    </a:lnTo>
                    <a:lnTo>
                      <a:pt x="557" y="293"/>
                    </a:lnTo>
                    <a:lnTo>
                      <a:pt x="568" y="304"/>
                    </a:lnTo>
                    <a:lnTo>
                      <a:pt x="578" y="313"/>
                    </a:lnTo>
                    <a:lnTo>
                      <a:pt x="590" y="320"/>
                    </a:lnTo>
                    <a:lnTo>
                      <a:pt x="601" y="327"/>
                    </a:lnTo>
                    <a:lnTo>
                      <a:pt x="625" y="333"/>
                    </a:lnTo>
                    <a:lnTo>
                      <a:pt x="650" y="338"/>
                    </a:lnTo>
                    <a:lnTo>
                      <a:pt x="675" y="338"/>
                    </a:lnTo>
                    <a:lnTo>
                      <a:pt x="700" y="336"/>
                    </a:lnTo>
                    <a:lnTo>
                      <a:pt x="726" y="331"/>
                    </a:lnTo>
                    <a:lnTo>
                      <a:pt x="753" y="327"/>
                    </a:lnTo>
                    <a:lnTo>
                      <a:pt x="763" y="324"/>
                    </a:lnTo>
                    <a:lnTo>
                      <a:pt x="774" y="322"/>
                    </a:lnTo>
                    <a:lnTo>
                      <a:pt x="784" y="322"/>
                    </a:lnTo>
                    <a:lnTo>
                      <a:pt x="794" y="322"/>
                    </a:lnTo>
                    <a:lnTo>
                      <a:pt x="805" y="322"/>
                    </a:lnTo>
                    <a:lnTo>
                      <a:pt x="815" y="324"/>
                    </a:lnTo>
                    <a:lnTo>
                      <a:pt x="825" y="324"/>
                    </a:lnTo>
                    <a:lnTo>
                      <a:pt x="836" y="327"/>
                    </a:lnTo>
                    <a:lnTo>
                      <a:pt x="858" y="353"/>
                    </a:lnTo>
                    <a:lnTo>
                      <a:pt x="867" y="353"/>
                    </a:lnTo>
                    <a:lnTo>
                      <a:pt x="873" y="358"/>
                    </a:lnTo>
                    <a:lnTo>
                      <a:pt x="881" y="362"/>
                    </a:lnTo>
                    <a:lnTo>
                      <a:pt x="887" y="369"/>
                    </a:lnTo>
                    <a:lnTo>
                      <a:pt x="895" y="376"/>
                    </a:lnTo>
                    <a:lnTo>
                      <a:pt x="902" y="382"/>
                    </a:lnTo>
                    <a:lnTo>
                      <a:pt x="910" y="387"/>
                    </a:lnTo>
                    <a:lnTo>
                      <a:pt x="918" y="391"/>
                    </a:lnTo>
                    <a:lnTo>
                      <a:pt x="943" y="411"/>
                    </a:lnTo>
                    <a:lnTo>
                      <a:pt x="966" y="431"/>
                    </a:lnTo>
                    <a:lnTo>
                      <a:pt x="988" y="451"/>
                    </a:lnTo>
                    <a:lnTo>
                      <a:pt x="1011" y="473"/>
                    </a:lnTo>
                    <a:lnTo>
                      <a:pt x="1032" y="498"/>
                    </a:lnTo>
                    <a:lnTo>
                      <a:pt x="1054" y="520"/>
                    </a:lnTo>
                    <a:lnTo>
                      <a:pt x="1077" y="544"/>
                    </a:lnTo>
                    <a:lnTo>
                      <a:pt x="1100" y="569"/>
                    </a:lnTo>
                    <a:lnTo>
                      <a:pt x="1137" y="604"/>
                    </a:lnTo>
                    <a:lnTo>
                      <a:pt x="1176" y="638"/>
                    </a:lnTo>
                    <a:lnTo>
                      <a:pt x="1217" y="671"/>
                    </a:lnTo>
                    <a:lnTo>
                      <a:pt x="1258" y="704"/>
                    </a:lnTo>
                    <a:lnTo>
                      <a:pt x="1300" y="735"/>
                    </a:lnTo>
                    <a:lnTo>
                      <a:pt x="1341" y="767"/>
                    </a:lnTo>
                    <a:lnTo>
                      <a:pt x="1384" y="798"/>
                    </a:lnTo>
                    <a:lnTo>
                      <a:pt x="1426" y="831"/>
                    </a:lnTo>
                    <a:lnTo>
                      <a:pt x="1461" y="840"/>
                    </a:lnTo>
                    <a:lnTo>
                      <a:pt x="1494" y="851"/>
                    </a:lnTo>
                    <a:lnTo>
                      <a:pt x="1527" y="864"/>
                    </a:lnTo>
                    <a:lnTo>
                      <a:pt x="1560" y="880"/>
                    </a:lnTo>
                    <a:lnTo>
                      <a:pt x="1593" y="893"/>
                    </a:lnTo>
                    <a:lnTo>
                      <a:pt x="1626" y="909"/>
                    </a:lnTo>
                    <a:lnTo>
                      <a:pt x="1659" y="920"/>
                    </a:lnTo>
                    <a:lnTo>
                      <a:pt x="1692" y="929"/>
                    </a:lnTo>
                    <a:lnTo>
                      <a:pt x="1646" y="938"/>
                    </a:lnTo>
                    <a:lnTo>
                      <a:pt x="1597" y="944"/>
                    </a:lnTo>
                    <a:lnTo>
                      <a:pt x="1547" y="949"/>
                    </a:lnTo>
                    <a:lnTo>
                      <a:pt x="1494" y="951"/>
                    </a:lnTo>
                    <a:lnTo>
                      <a:pt x="1440" y="951"/>
                    </a:lnTo>
                    <a:lnTo>
                      <a:pt x="1384" y="949"/>
                    </a:lnTo>
                    <a:lnTo>
                      <a:pt x="1329" y="944"/>
                    </a:lnTo>
                    <a:lnTo>
                      <a:pt x="1271" y="938"/>
                    </a:lnTo>
                    <a:lnTo>
                      <a:pt x="1258" y="935"/>
                    </a:lnTo>
                    <a:lnTo>
                      <a:pt x="1244" y="933"/>
                    </a:lnTo>
                    <a:lnTo>
                      <a:pt x="1230" y="933"/>
                    </a:lnTo>
                    <a:lnTo>
                      <a:pt x="1215" y="931"/>
                    </a:lnTo>
                    <a:lnTo>
                      <a:pt x="1199" y="929"/>
                    </a:lnTo>
                    <a:lnTo>
                      <a:pt x="1184" y="926"/>
                    </a:lnTo>
                    <a:lnTo>
                      <a:pt x="1168" y="926"/>
                    </a:lnTo>
                    <a:lnTo>
                      <a:pt x="1153" y="924"/>
                    </a:lnTo>
                    <a:lnTo>
                      <a:pt x="1114" y="915"/>
                    </a:lnTo>
                    <a:lnTo>
                      <a:pt x="1077" y="909"/>
                    </a:lnTo>
                    <a:lnTo>
                      <a:pt x="1038" y="900"/>
                    </a:lnTo>
                    <a:lnTo>
                      <a:pt x="1001" y="893"/>
                    </a:lnTo>
                    <a:lnTo>
                      <a:pt x="961" y="889"/>
                    </a:lnTo>
                    <a:lnTo>
                      <a:pt x="924" y="882"/>
                    </a:lnTo>
                    <a:lnTo>
                      <a:pt x="885" y="878"/>
                    </a:lnTo>
                    <a:lnTo>
                      <a:pt x="844" y="873"/>
                    </a:lnTo>
                    <a:lnTo>
                      <a:pt x="825" y="864"/>
                    </a:lnTo>
                    <a:lnTo>
                      <a:pt x="807" y="858"/>
                    </a:lnTo>
                    <a:lnTo>
                      <a:pt x="786" y="849"/>
                    </a:lnTo>
                    <a:lnTo>
                      <a:pt x="768" y="842"/>
                    </a:lnTo>
                    <a:lnTo>
                      <a:pt x="749" y="833"/>
                    </a:lnTo>
                    <a:lnTo>
                      <a:pt x="730" y="824"/>
                    </a:lnTo>
                    <a:lnTo>
                      <a:pt x="712" y="818"/>
                    </a:lnTo>
                    <a:lnTo>
                      <a:pt x="693" y="809"/>
                    </a:lnTo>
                    <a:lnTo>
                      <a:pt x="691" y="804"/>
                    </a:lnTo>
                    <a:lnTo>
                      <a:pt x="689" y="802"/>
                    </a:lnTo>
                    <a:lnTo>
                      <a:pt x="687" y="802"/>
                    </a:lnTo>
                    <a:lnTo>
                      <a:pt x="685" y="804"/>
                    </a:lnTo>
                    <a:lnTo>
                      <a:pt x="683" y="804"/>
                    </a:lnTo>
                    <a:lnTo>
                      <a:pt x="679" y="804"/>
                    </a:lnTo>
                    <a:lnTo>
                      <a:pt x="677" y="804"/>
                    </a:lnTo>
                    <a:lnTo>
                      <a:pt x="675" y="802"/>
                    </a:lnTo>
                    <a:lnTo>
                      <a:pt x="638" y="780"/>
                    </a:lnTo>
                    <a:lnTo>
                      <a:pt x="603" y="753"/>
                    </a:lnTo>
                    <a:lnTo>
                      <a:pt x="565" y="727"/>
                    </a:lnTo>
                    <a:lnTo>
                      <a:pt x="532" y="698"/>
                    </a:lnTo>
                    <a:lnTo>
                      <a:pt x="497" y="669"/>
                    </a:lnTo>
                    <a:lnTo>
                      <a:pt x="464" y="638"/>
                    </a:lnTo>
                    <a:lnTo>
                      <a:pt x="433" y="609"/>
                    </a:lnTo>
                    <a:lnTo>
                      <a:pt x="403" y="582"/>
                    </a:lnTo>
                    <a:lnTo>
                      <a:pt x="382" y="571"/>
                    </a:lnTo>
                    <a:lnTo>
                      <a:pt x="361" y="560"/>
                    </a:lnTo>
                    <a:lnTo>
                      <a:pt x="343" y="542"/>
                    </a:lnTo>
                    <a:lnTo>
                      <a:pt x="326" y="524"/>
                    </a:lnTo>
                    <a:lnTo>
                      <a:pt x="310" y="507"/>
                    </a:lnTo>
                    <a:lnTo>
                      <a:pt x="293" y="487"/>
                    </a:lnTo>
                    <a:lnTo>
                      <a:pt x="277" y="469"/>
                    </a:lnTo>
                    <a:lnTo>
                      <a:pt x="262" y="449"/>
                    </a:lnTo>
                    <a:lnTo>
                      <a:pt x="223" y="398"/>
                    </a:lnTo>
                    <a:lnTo>
                      <a:pt x="186" y="344"/>
                    </a:lnTo>
                    <a:lnTo>
                      <a:pt x="149" y="291"/>
                    </a:lnTo>
                    <a:lnTo>
                      <a:pt x="116" y="236"/>
                    </a:lnTo>
                    <a:lnTo>
                      <a:pt x="85" y="180"/>
                    </a:lnTo>
                    <a:lnTo>
                      <a:pt x="54" y="122"/>
                    </a:lnTo>
                    <a:lnTo>
                      <a:pt x="27" y="64"/>
                    </a:lnTo>
                    <a:lnTo>
                      <a:pt x="0" y="5"/>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4" name="Freeform 83">
                <a:extLst>
                  <a:ext uri="{FF2B5EF4-FFF2-40B4-BE49-F238E27FC236}">
                    <a16:creationId xmlns:a16="http://schemas.microsoft.com/office/drawing/2014/main" id="{A6EC1A87-BFBC-27DF-D530-C536F0557558}"/>
                  </a:ext>
                </a:extLst>
              </p:cNvPr>
              <p:cNvSpPr>
                <a:spLocks/>
              </p:cNvSpPr>
              <p:nvPr/>
            </p:nvSpPr>
            <p:spPr bwMode="auto">
              <a:xfrm>
                <a:off x="1825" y="346"/>
                <a:ext cx="1454" cy="348"/>
              </a:xfrm>
              <a:custGeom>
                <a:avLst/>
                <a:gdLst>
                  <a:gd name="T0" fmla="*/ 1454 w 1454"/>
                  <a:gd name="T1" fmla="*/ 326 h 348"/>
                  <a:gd name="T2" fmla="*/ 0 w 1454"/>
                  <a:gd name="T3" fmla="*/ 348 h 348"/>
                  <a:gd name="T4" fmla="*/ 0 w 1454"/>
                  <a:gd name="T5" fmla="*/ 348 h 348"/>
                  <a:gd name="T6" fmla="*/ 0 w 1454"/>
                  <a:gd name="T7" fmla="*/ 348 h 348"/>
                  <a:gd name="T8" fmla="*/ 0 w 1454"/>
                  <a:gd name="T9" fmla="*/ 348 h 348"/>
                  <a:gd name="T10" fmla="*/ 0 w 1454"/>
                  <a:gd name="T11" fmla="*/ 348 h 348"/>
                  <a:gd name="T12" fmla="*/ 0 w 1454"/>
                  <a:gd name="T13" fmla="*/ 348 h 348"/>
                  <a:gd name="T14" fmla="*/ 0 w 1454"/>
                  <a:gd name="T15" fmla="*/ 348 h 348"/>
                  <a:gd name="T16" fmla="*/ 0 w 1454"/>
                  <a:gd name="T17" fmla="*/ 348 h 348"/>
                  <a:gd name="T18" fmla="*/ 0 w 1454"/>
                  <a:gd name="T19" fmla="*/ 348 h 348"/>
                  <a:gd name="T20" fmla="*/ 75 w 1454"/>
                  <a:gd name="T21" fmla="*/ 288 h 348"/>
                  <a:gd name="T22" fmla="*/ 151 w 1454"/>
                  <a:gd name="T23" fmla="*/ 226 h 348"/>
                  <a:gd name="T24" fmla="*/ 188 w 1454"/>
                  <a:gd name="T25" fmla="*/ 197 h 348"/>
                  <a:gd name="T26" fmla="*/ 227 w 1454"/>
                  <a:gd name="T27" fmla="*/ 168 h 348"/>
                  <a:gd name="T28" fmla="*/ 266 w 1454"/>
                  <a:gd name="T29" fmla="*/ 142 h 348"/>
                  <a:gd name="T30" fmla="*/ 306 w 1454"/>
                  <a:gd name="T31" fmla="*/ 115 h 348"/>
                  <a:gd name="T32" fmla="*/ 347 w 1454"/>
                  <a:gd name="T33" fmla="*/ 91 h 348"/>
                  <a:gd name="T34" fmla="*/ 388 w 1454"/>
                  <a:gd name="T35" fmla="*/ 68 h 348"/>
                  <a:gd name="T36" fmla="*/ 429 w 1454"/>
                  <a:gd name="T37" fmla="*/ 51 h 348"/>
                  <a:gd name="T38" fmla="*/ 473 w 1454"/>
                  <a:gd name="T39" fmla="*/ 33 h 348"/>
                  <a:gd name="T40" fmla="*/ 518 w 1454"/>
                  <a:gd name="T41" fmla="*/ 20 h 348"/>
                  <a:gd name="T42" fmla="*/ 563 w 1454"/>
                  <a:gd name="T43" fmla="*/ 11 h 348"/>
                  <a:gd name="T44" fmla="*/ 609 w 1454"/>
                  <a:gd name="T45" fmla="*/ 4 h 348"/>
                  <a:gd name="T46" fmla="*/ 656 w 1454"/>
                  <a:gd name="T47" fmla="*/ 2 h 348"/>
                  <a:gd name="T48" fmla="*/ 700 w 1454"/>
                  <a:gd name="T49" fmla="*/ 0 h 348"/>
                  <a:gd name="T50" fmla="*/ 741 w 1454"/>
                  <a:gd name="T51" fmla="*/ 0 h 348"/>
                  <a:gd name="T52" fmla="*/ 784 w 1454"/>
                  <a:gd name="T53" fmla="*/ 2 h 348"/>
                  <a:gd name="T54" fmla="*/ 825 w 1454"/>
                  <a:gd name="T55" fmla="*/ 6 h 348"/>
                  <a:gd name="T56" fmla="*/ 869 w 1454"/>
                  <a:gd name="T57" fmla="*/ 11 h 348"/>
                  <a:gd name="T58" fmla="*/ 912 w 1454"/>
                  <a:gd name="T59" fmla="*/ 17 h 348"/>
                  <a:gd name="T60" fmla="*/ 955 w 1454"/>
                  <a:gd name="T61" fmla="*/ 24 h 348"/>
                  <a:gd name="T62" fmla="*/ 999 w 1454"/>
                  <a:gd name="T63" fmla="*/ 31 h 348"/>
                  <a:gd name="T64" fmla="*/ 1009 w 1454"/>
                  <a:gd name="T65" fmla="*/ 37 h 348"/>
                  <a:gd name="T66" fmla="*/ 1021 w 1454"/>
                  <a:gd name="T67" fmla="*/ 42 h 348"/>
                  <a:gd name="T68" fmla="*/ 1032 w 1454"/>
                  <a:gd name="T69" fmla="*/ 48 h 348"/>
                  <a:gd name="T70" fmla="*/ 1044 w 1454"/>
                  <a:gd name="T71" fmla="*/ 51 h 348"/>
                  <a:gd name="T72" fmla="*/ 1056 w 1454"/>
                  <a:gd name="T73" fmla="*/ 55 h 348"/>
                  <a:gd name="T74" fmla="*/ 1069 w 1454"/>
                  <a:gd name="T75" fmla="*/ 57 h 348"/>
                  <a:gd name="T76" fmla="*/ 1081 w 1454"/>
                  <a:gd name="T77" fmla="*/ 62 h 348"/>
                  <a:gd name="T78" fmla="*/ 1093 w 1454"/>
                  <a:gd name="T79" fmla="*/ 64 h 348"/>
                  <a:gd name="T80" fmla="*/ 1139 w 1454"/>
                  <a:gd name="T81" fmla="*/ 88 h 348"/>
                  <a:gd name="T82" fmla="*/ 1186 w 1454"/>
                  <a:gd name="T83" fmla="*/ 115 h 348"/>
                  <a:gd name="T84" fmla="*/ 1234 w 1454"/>
                  <a:gd name="T85" fmla="*/ 142 h 348"/>
                  <a:gd name="T86" fmla="*/ 1281 w 1454"/>
                  <a:gd name="T87" fmla="*/ 171 h 348"/>
                  <a:gd name="T88" fmla="*/ 1327 w 1454"/>
                  <a:gd name="T89" fmla="*/ 202 h 348"/>
                  <a:gd name="T90" fmla="*/ 1368 w 1454"/>
                  <a:gd name="T91" fmla="*/ 237 h 348"/>
                  <a:gd name="T92" fmla="*/ 1388 w 1454"/>
                  <a:gd name="T93" fmla="*/ 255 h 348"/>
                  <a:gd name="T94" fmla="*/ 1407 w 1454"/>
                  <a:gd name="T95" fmla="*/ 275 h 348"/>
                  <a:gd name="T96" fmla="*/ 1426 w 1454"/>
                  <a:gd name="T97" fmla="*/ 297 h 348"/>
                  <a:gd name="T98" fmla="*/ 1442 w 1454"/>
                  <a:gd name="T99" fmla="*/ 319 h 348"/>
                  <a:gd name="T100" fmla="*/ 1444 w 1454"/>
                  <a:gd name="T101" fmla="*/ 319 h 348"/>
                  <a:gd name="T102" fmla="*/ 1446 w 1454"/>
                  <a:gd name="T103" fmla="*/ 322 h 348"/>
                  <a:gd name="T104" fmla="*/ 1446 w 1454"/>
                  <a:gd name="T105" fmla="*/ 322 h 348"/>
                  <a:gd name="T106" fmla="*/ 1448 w 1454"/>
                  <a:gd name="T107" fmla="*/ 322 h 348"/>
                  <a:gd name="T108" fmla="*/ 1450 w 1454"/>
                  <a:gd name="T109" fmla="*/ 324 h 348"/>
                  <a:gd name="T110" fmla="*/ 1450 w 1454"/>
                  <a:gd name="T111" fmla="*/ 324 h 348"/>
                  <a:gd name="T112" fmla="*/ 1452 w 1454"/>
                  <a:gd name="T113" fmla="*/ 326 h 348"/>
                  <a:gd name="T114" fmla="*/ 1454 w 1454"/>
                  <a:gd name="T115" fmla="*/ 326 h 3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4"/>
                  <a:gd name="T175" fmla="*/ 0 h 348"/>
                  <a:gd name="T176" fmla="*/ 1454 w 1454"/>
                  <a:gd name="T177" fmla="*/ 348 h 3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4" h="348">
                    <a:moveTo>
                      <a:pt x="1454" y="326"/>
                    </a:moveTo>
                    <a:lnTo>
                      <a:pt x="0" y="348"/>
                    </a:lnTo>
                    <a:lnTo>
                      <a:pt x="75" y="288"/>
                    </a:lnTo>
                    <a:lnTo>
                      <a:pt x="151" y="226"/>
                    </a:lnTo>
                    <a:lnTo>
                      <a:pt x="188" y="197"/>
                    </a:lnTo>
                    <a:lnTo>
                      <a:pt x="227" y="168"/>
                    </a:lnTo>
                    <a:lnTo>
                      <a:pt x="266" y="142"/>
                    </a:lnTo>
                    <a:lnTo>
                      <a:pt x="306" y="115"/>
                    </a:lnTo>
                    <a:lnTo>
                      <a:pt x="347" y="91"/>
                    </a:lnTo>
                    <a:lnTo>
                      <a:pt x="388" y="68"/>
                    </a:lnTo>
                    <a:lnTo>
                      <a:pt x="429" y="51"/>
                    </a:lnTo>
                    <a:lnTo>
                      <a:pt x="473" y="33"/>
                    </a:lnTo>
                    <a:lnTo>
                      <a:pt x="518" y="20"/>
                    </a:lnTo>
                    <a:lnTo>
                      <a:pt x="563" y="11"/>
                    </a:lnTo>
                    <a:lnTo>
                      <a:pt x="609" y="4"/>
                    </a:lnTo>
                    <a:lnTo>
                      <a:pt x="656" y="2"/>
                    </a:lnTo>
                    <a:lnTo>
                      <a:pt x="700" y="0"/>
                    </a:lnTo>
                    <a:lnTo>
                      <a:pt x="741" y="0"/>
                    </a:lnTo>
                    <a:lnTo>
                      <a:pt x="784" y="2"/>
                    </a:lnTo>
                    <a:lnTo>
                      <a:pt x="825" y="6"/>
                    </a:lnTo>
                    <a:lnTo>
                      <a:pt x="869" y="11"/>
                    </a:lnTo>
                    <a:lnTo>
                      <a:pt x="912" y="17"/>
                    </a:lnTo>
                    <a:lnTo>
                      <a:pt x="955" y="24"/>
                    </a:lnTo>
                    <a:lnTo>
                      <a:pt x="999" y="31"/>
                    </a:lnTo>
                    <a:lnTo>
                      <a:pt x="1009" y="37"/>
                    </a:lnTo>
                    <a:lnTo>
                      <a:pt x="1021" y="42"/>
                    </a:lnTo>
                    <a:lnTo>
                      <a:pt x="1032" y="48"/>
                    </a:lnTo>
                    <a:lnTo>
                      <a:pt x="1044" y="51"/>
                    </a:lnTo>
                    <a:lnTo>
                      <a:pt x="1056" y="55"/>
                    </a:lnTo>
                    <a:lnTo>
                      <a:pt x="1069" y="57"/>
                    </a:lnTo>
                    <a:lnTo>
                      <a:pt x="1081" y="62"/>
                    </a:lnTo>
                    <a:lnTo>
                      <a:pt x="1093" y="64"/>
                    </a:lnTo>
                    <a:lnTo>
                      <a:pt x="1139" y="88"/>
                    </a:lnTo>
                    <a:lnTo>
                      <a:pt x="1186" y="115"/>
                    </a:lnTo>
                    <a:lnTo>
                      <a:pt x="1234" y="142"/>
                    </a:lnTo>
                    <a:lnTo>
                      <a:pt x="1281" y="171"/>
                    </a:lnTo>
                    <a:lnTo>
                      <a:pt x="1327" y="202"/>
                    </a:lnTo>
                    <a:lnTo>
                      <a:pt x="1368" y="237"/>
                    </a:lnTo>
                    <a:lnTo>
                      <a:pt x="1388" y="255"/>
                    </a:lnTo>
                    <a:lnTo>
                      <a:pt x="1407" y="275"/>
                    </a:lnTo>
                    <a:lnTo>
                      <a:pt x="1426" y="297"/>
                    </a:lnTo>
                    <a:lnTo>
                      <a:pt x="1442" y="319"/>
                    </a:lnTo>
                    <a:lnTo>
                      <a:pt x="1444" y="319"/>
                    </a:lnTo>
                    <a:lnTo>
                      <a:pt x="1446" y="322"/>
                    </a:lnTo>
                    <a:lnTo>
                      <a:pt x="1448" y="322"/>
                    </a:lnTo>
                    <a:lnTo>
                      <a:pt x="1450" y="324"/>
                    </a:lnTo>
                    <a:lnTo>
                      <a:pt x="1452" y="326"/>
                    </a:lnTo>
                    <a:lnTo>
                      <a:pt x="1454" y="3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5" name="Freeform 84">
                <a:extLst>
                  <a:ext uri="{FF2B5EF4-FFF2-40B4-BE49-F238E27FC236}">
                    <a16:creationId xmlns:a16="http://schemas.microsoft.com/office/drawing/2014/main" id="{E1EA63A5-84CE-8F6B-7C14-C24363C0D780}"/>
                  </a:ext>
                </a:extLst>
              </p:cNvPr>
              <p:cNvSpPr>
                <a:spLocks/>
              </p:cNvSpPr>
              <p:nvPr/>
            </p:nvSpPr>
            <p:spPr bwMode="auto">
              <a:xfrm>
                <a:off x="1741" y="672"/>
                <a:ext cx="1617" cy="122"/>
              </a:xfrm>
              <a:custGeom>
                <a:avLst/>
                <a:gdLst>
                  <a:gd name="T0" fmla="*/ 84 w 1617"/>
                  <a:gd name="T1" fmla="*/ 22 h 122"/>
                  <a:gd name="T2" fmla="*/ 1538 w 1617"/>
                  <a:gd name="T3" fmla="*/ 0 h 122"/>
                  <a:gd name="T4" fmla="*/ 1551 w 1617"/>
                  <a:gd name="T5" fmla="*/ 9 h 122"/>
                  <a:gd name="T6" fmla="*/ 1561 w 1617"/>
                  <a:gd name="T7" fmla="*/ 20 h 122"/>
                  <a:gd name="T8" fmla="*/ 1571 w 1617"/>
                  <a:gd name="T9" fmla="*/ 31 h 122"/>
                  <a:gd name="T10" fmla="*/ 1582 w 1617"/>
                  <a:gd name="T11" fmla="*/ 42 h 122"/>
                  <a:gd name="T12" fmla="*/ 1592 w 1617"/>
                  <a:gd name="T13" fmla="*/ 56 h 122"/>
                  <a:gd name="T14" fmla="*/ 1600 w 1617"/>
                  <a:gd name="T15" fmla="*/ 69 h 122"/>
                  <a:gd name="T16" fmla="*/ 1609 w 1617"/>
                  <a:gd name="T17" fmla="*/ 82 h 122"/>
                  <a:gd name="T18" fmla="*/ 1617 w 1617"/>
                  <a:gd name="T19" fmla="*/ 96 h 122"/>
                  <a:gd name="T20" fmla="*/ 371 w 1617"/>
                  <a:gd name="T21" fmla="*/ 116 h 122"/>
                  <a:gd name="T22" fmla="*/ 352 w 1617"/>
                  <a:gd name="T23" fmla="*/ 111 h 122"/>
                  <a:gd name="T24" fmla="*/ 334 w 1617"/>
                  <a:gd name="T25" fmla="*/ 107 h 122"/>
                  <a:gd name="T26" fmla="*/ 313 w 1617"/>
                  <a:gd name="T27" fmla="*/ 102 h 122"/>
                  <a:gd name="T28" fmla="*/ 295 w 1617"/>
                  <a:gd name="T29" fmla="*/ 100 h 122"/>
                  <a:gd name="T30" fmla="*/ 274 w 1617"/>
                  <a:gd name="T31" fmla="*/ 100 h 122"/>
                  <a:gd name="T32" fmla="*/ 256 w 1617"/>
                  <a:gd name="T33" fmla="*/ 100 h 122"/>
                  <a:gd name="T34" fmla="*/ 235 w 1617"/>
                  <a:gd name="T35" fmla="*/ 102 h 122"/>
                  <a:gd name="T36" fmla="*/ 214 w 1617"/>
                  <a:gd name="T37" fmla="*/ 107 h 122"/>
                  <a:gd name="T38" fmla="*/ 204 w 1617"/>
                  <a:gd name="T39" fmla="*/ 107 h 122"/>
                  <a:gd name="T40" fmla="*/ 192 w 1617"/>
                  <a:gd name="T41" fmla="*/ 109 h 122"/>
                  <a:gd name="T42" fmla="*/ 181 w 1617"/>
                  <a:gd name="T43" fmla="*/ 109 h 122"/>
                  <a:gd name="T44" fmla="*/ 171 w 1617"/>
                  <a:gd name="T45" fmla="*/ 111 h 122"/>
                  <a:gd name="T46" fmla="*/ 161 w 1617"/>
                  <a:gd name="T47" fmla="*/ 113 h 122"/>
                  <a:gd name="T48" fmla="*/ 150 w 1617"/>
                  <a:gd name="T49" fmla="*/ 113 h 122"/>
                  <a:gd name="T50" fmla="*/ 140 w 1617"/>
                  <a:gd name="T51" fmla="*/ 116 h 122"/>
                  <a:gd name="T52" fmla="*/ 130 w 1617"/>
                  <a:gd name="T53" fmla="*/ 120 h 122"/>
                  <a:gd name="T54" fmla="*/ 0 w 1617"/>
                  <a:gd name="T55" fmla="*/ 122 h 122"/>
                  <a:gd name="T56" fmla="*/ 12 w 1617"/>
                  <a:gd name="T57" fmla="*/ 109 h 122"/>
                  <a:gd name="T58" fmla="*/ 22 w 1617"/>
                  <a:gd name="T59" fmla="*/ 98 h 122"/>
                  <a:gd name="T60" fmla="*/ 35 w 1617"/>
                  <a:gd name="T61" fmla="*/ 87 h 122"/>
                  <a:gd name="T62" fmla="*/ 45 w 1617"/>
                  <a:gd name="T63" fmla="*/ 76 h 122"/>
                  <a:gd name="T64" fmla="*/ 58 w 1617"/>
                  <a:gd name="T65" fmla="*/ 65 h 122"/>
                  <a:gd name="T66" fmla="*/ 68 w 1617"/>
                  <a:gd name="T67" fmla="*/ 51 h 122"/>
                  <a:gd name="T68" fmla="*/ 76 w 1617"/>
                  <a:gd name="T69" fmla="*/ 38 h 122"/>
                  <a:gd name="T70" fmla="*/ 84 w 1617"/>
                  <a:gd name="T71" fmla="*/ 22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7"/>
                  <a:gd name="T109" fmla="*/ 0 h 122"/>
                  <a:gd name="T110" fmla="*/ 1617 w 161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7" h="122">
                    <a:moveTo>
                      <a:pt x="84" y="22"/>
                    </a:moveTo>
                    <a:lnTo>
                      <a:pt x="1538" y="0"/>
                    </a:lnTo>
                    <a:lnTo>
                      <a:pt x="1551" y="9"/>
                    </a:lnTo>
                    <a:lnTo>
                      <a:pt x="1561" y="20"/>
                    </a:lnTo>
                    <a:lnTo>
                      <a:pt x="1571" y="31"/>
                    </a:lnTo>
                    <a:lnTo>
                      <a:pt x="1582" y="42"/>
                    </a:lnTo>
                    <a:lnTo>
                      <a:pt x="1592" y="56"/>
                    </a:lnTo>
                    <a:lnTo>
                      <a:pt x="1600" y="69"/>
                    </a:lnTo>
                    <a:lnTo>
                      <a:pt x="1609" y="82"/>
                    </a:lnTo>
                    <a:lnTo>
                      <a:pt x="1617" y="96"/>
                    </a:lnTo>
                    <a:lnTo>
                      <a:pt x="371" y="116"/>
                    </a:lnTo>
                    <a:lnTo>
                      <a:pt x="352" y="111"/>
                    </a:lnTo>
                    <a:lnTo>
                      <a:pt x="334" y="107"/>
                    </a:lnTo>
                    <a:lnTo>
                      <a:pt x="313" y="102"/>
                    </a:lnTo>
                    <a:lnTo>
                      <a:pt x="295" y="100"/>
                    </a:lnTo>
                    <a:lnTo>
                      <a:pt x="274" y="100"/>
                    </a:lnTo>
                    <a:lnTo>
                      <a:pt x="256" y="100"/>
                    </a:lnTo>
                    <a:lnTo>
                      <a:pt x="235" y="102"/>
                    </a:lnTo>
                    <a:lnTo>
                      <a:pt x="214" y="107"/>
                    </a:lnTo>
                    <a:lnTo>
                      <a:pt x="204" y="107"/>
                    </a:lnTo>
                    <a:lnTo>
                      <a:pt x="192" y="109"/>
                    </a:lnTo>
                    <a:lnTo>
                      <a:pt x="181" y="109"/>
                    </a:lnTo>
                    <a:lnTo>
                      <a:pt x="171" y="111"/>
                    </a:lnTo>
                    <a:lnTo>
                      <a:pt x="161" y="113"/>
                    </a:lnTo>
                    <a:lnTo>
                      <a:pt x="150" y="113"/>
                    </a:lnTo>
                    <a:lnTo>
                      <a:pt x="140" y="116"/>
                    </a:lnTo>
                    <a:lnTo>
                      <a:pt x="130" y="120"/>
                    </a:lnTo>
                    <a:lnTo>
                      <a:pt x="0" y="122"/>
                    </a:lnTo>
                    <a:lnTo>
                      <a:pt x="12" y="109"/>
                    </a:lnTo>
                    <a:lnTo>
                      <a:pt x="22" y="98"/>
                    </a:lnTo>
                    <a:lnTo>
                      <a:pt x="35" y="87"/>
                    </a:lnTo>
                    <a:lnTo>
                      <a:pt x="45" y="76"/>
                    </a:lnTo>
                    <a:lnTo>
                      <a:pt x="58" y="65"/>
                    </a:lnTo>
                    <a:lnTo>
                      <a:pt x="68" y="51"/>
                    </a:lnTo>
                    <a:lnTo>
                      <a:pt x="76" y="38"/>
                    </a:lnTo>
                    <a:lnTo>
                      <a:pt x="84" y="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6" name="Freeform 85">
                <a:extLst>
                  <a:ext uri="{FF2B5EF4-FFF2-40B4-BE49-F238E27FC236}">
                    <a16:creationId xmlns:a16="http://schemas.microsoft.com/office/drawing/2014/main" id="{482AB296-927F-B233-FE25-1085B54ADE51}"/>
                  </a:ext>
                </a:extLst>
              </p:cNvPr>
              <p:cNvSpPr>
                <a:spLocks noEditPoints="1"/>
              </p:cNvSpPr>
              <p:nvPr/>
            </p:nvSpPr>
            <p:spPr bwMode="auto">
              <a:xfrm>
                <a:off x="1708" y="768"/>
                <a:ext cx="1708" cy="113"/>
              </a:xfrm>
              <a:custGeom>
                <a:avLst/>
                <a:gdLst>
                  <a:gd name="T0" fmla="*/ 33 w 1708"/>
                  <a:gd name="T1" fmla="*/ 26 h 113"/>
                  <a:gd name="T2" fmla="*/ 163 w 1708"/>
                  <a:gd name="T3" fmla="*/ 24 h 113"/>
                  <a:gd name="T4" fmla="*/ 142 w 1708"/>
                  <a:gd name="T5" fmla="*/ 29 h 113"/>
                  <a:gd name="T6" fmla="*/ 124 w 1708"/>
                  <a:gd name="T7" fmla="*/ 35 h 113"/>
                  <a:gd name="T8" fmla="*/ 103 w 1708"/>
                  <a:gd name="T9" fmla="*/ 42 h 113"/>
                  <a:gd name="T10" fmla="*/ 82 w 1708"/>
                  <a:gd name="T11" fmla="*/ 48 h 113"/>
                  <a:gd name="T12" fmla="*/ 62 w 1708"/>
                  <a:gd name="T13" fmla="*/ 55 h 113"/>
                  <a:gd name="T14" fmla="*/ 41 w 1708"/>
                  <a:gd name="T15" fmla="*/ 62 h 113"/>
                  <a:gd name="T16" fmla="*/ 20 w 1708"/>
                  <a:gd name="T17" fmla="*/ 66 h 113"/>
                  <a:gd name="T18" fmla="*/ 0 w 1708"/>
                  <a:gd name="T19" fmla="*/ 71 h 113"/>
                  <a:gd name="T20" fmla="*/ 4 w 1708"/>
                  <a:gd name="T21" fmla="*/ 64 h 113"/>
                  <a:gd name="T22" fmla="*/ 6 w 1708"/>
                  <a:gd name="T23" fmla="*/ 57 h 113"/>
                  <a:gd name="T24" fmla="*/ 10 w 1708"/>
                  <a:gd name="T25" fmla="*/ 51 h 113"/>
                  <a:gd name="T26" fmla="*/ 14 w 1708"/>
                  <a:gd name="T27" fmla="*/ 46 h 113"/>
                  <a:gd name="T28" fmla="*/ 18 w 1708"/>
                  <a:gd name="T29" fmla="*/ 40 h 113"/>
                  <a:gd name="T30" fmla="*/ 25 w 1708"/>
                  <a:gd name="T31" fmla="*/ 35 h 113"/>
                  <a:gd name="T32" fmla="*/ 29 w 1708"/>
                  <a:gd name="T33" fmla="*/ 31 h 113"/>
                  <a:gd name="T34" fmla="*/ 33 w 1708"/>
                  <a:gd name="T35" fmla="*/ 26 h 113"/>
                  <a:gd name="T36" fmla="*/ 404 w 1708"/>
                  <a:gd name="T37" fmla="*/ 20 h 113"/>
                  <a:gd name="T38" fmla="*/ 1650 w 1708"/>
                  <a:gd name="T39" fmla="*/ 0 h 113"/>
                  <a:gd name="T40" fmla="*/ 1658 w 1708"/>
                  <a:gd name="T41" fmla="*/ 13 h 113"/>
                  <a:gd name="T42" fmla="*/ 1664 w 1708"/>
                  <a:gd name="T43" fmla="*/ 24 h 113"/>
                  <a:gd name="T44" fmla="*/ 1670 w 1708"/>
                  <a:gd name="T45" fmla="*/ 35 h 113"/>
                  <a:gd name="T46" fmla="*/ 1677 w 1708"/>
                  <a:gd name="T47" fmla="*/ 48 h 113"/>
                  <a:gd name="T48" fmla="*/ 1685 w 1708"/>
                  <a:gd name="T49" fmla="*/ 60 h 113"/>
                  <a:gd name="T50" fmla="*/ 1691 w 1708"/>
                  <a:gd name="T51" fmla="*/ 73 h 113"/>
                  <a:gd name="T52" fmla="*/ 1699 w 1708"/>
                  <a:gd name="T53" fmla="*/ 84 h 113"/>
                  <a:gd name="T54" fmla="*/ 1708 w 1708"/>
                  <a:gd name="T55" fmla="*/ 95 h 113"/>
                  <a:gd name="T56" fmla="*/ 581 w 1708"/>
                  <a:gd name="T57" fmla="*/ 113 h 113"/>
                  <a:gd name="T58" fmla="*/ 575 w 1708"/>
                  <a:gd name="T59" fmla="*/ 108 h 113"/>
                  <a:gd name="T60" fmla="*/ 567 w 1708"/>
                  <a:gd name="T61" fmla="*/ 104 h 113"/>
                  <a:gd name="T62" fmla="*/ 561 w 1708"/>
                  <a:gd name="T63" fmla="*/ 100 h 113"/>
                  <a:gd name="T64" fmla="*/ 553 w 1708"/>
                  <a:gd name="T65" fmla="*/ 95 h 113"/>
                  <a:gd name="T66" fmla="*/ 546 w 1708"/>
                  <a:gd name="T67" fmla="*/ 91 h 113"/>
                  <a:gd name="T68" fmla="*/ 540 w 1708"/>
                  <a:gd name="T69" fmla="*/ 86 h 113"/>
                  <a:gd name="T70" fmla="*/ 534 w 1708"/>
                  <a:gd name="T71" fmla="*/ 80 h 113"/>
                  <a:gd name="T72" fmla="*/ 526 w 1708"/>
                  <a:gd name="T73" fmla="*/ 75 h 113"/>
                  <a:gd name="T74" fmla="*/ 511 w 1708"/>
                  <a:gd name="T75" fmla="*/ 66 h 113"/>
                  <a:gd name="T76" fmla="*/ 497 w 1708"/>
                  <a:gd name="T77" fmla="*/ 60 h 113"/>
                  <a:gd name="T78" fmla="*/ 482 w 1708"/>
                  <a:gd name="T79" fmla="*/ 51 h 113"/>
                  <a:gd name="T80" fmla="*/ 466 w 1708"/>
                  <a:gd name="T81" fmla="*/ 44 h 113"/>
                  <a:gd name="T82" fmla="*/ 451 w 1708"/>
                  <a:gd name="T83" fmla="*/ 37 h 113"/>
                  <a:gd name="T84" fmla="*/ 435 w 1708"/>
                  <a:gd name="T85" fmla="*/ 31 h 113"/>
                  <a:gd name="T86" fmla="*/ 418 w 1708"/>
                  <a:gd name="T87" fmla="*/ 24 h 113"/>
                  <a:gd name="T88" fmla="*/ 404 w 1708"/>
                  <a:gd name="T89" fmla="*/ 2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8"/>
                  <a:gd name="T136" fmla="*/ 0 h 113"/>
                  <a:gd name="T137" fmla="*/ 1708 w 1708"/>
                  <a:gd name="T138" fmla="*/ 113 h 1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8" h="113">
                    <a:moveTo>
                      <a:pt x="33" y="26"/>
                    </a:moveTo>
                    <a:lnTo>
                      <a:pt x="163" y="24"/>
                    </a:lnTo>
                    <a:lnTo>
                      <a:pt x="142" y="29"/>
                    </a:lnTo>
                    <a:lnTo>
                      <a:pt x="124" y="35"/>
                    </a:lnTo>
                    <a:lnTo>
                      <a:pt x="103" y="42"/>
                    </a:lnTo>
                    <a:lnTo>
                      <a:pt x="82" y="48"/>
                    </a:lnTo>
                    <a:lnTo>
                      <a:pt x="62" y="55"/>
                    </a:lnTo>
                    <a:lnTo>
                      <a:pt x="41" y="62"/>
                    </a:lnTo>
                    <a:lnTo>
                      <a:pt x="20" y="66"/>
                    </a:lnTo>
                    <a:lnTo>
                      <a:pt x="0" y="71"/>
                    </a:lnTo>
                    <a:lnTo>
                      <a:pt x="4" y="64"/>
                    </a:lnTo>
                    <a:lnTo>
                      <a:pt x="6" y="57"/>
                    </a:lnTo>
                    <a:lnTo>
                      <a:pt x="10" y="51"/>
                    </a:lnTo>
                    <a:lnTo>
                      <a:pt x="14" y="46"/>
                    </a:lnTo>
                    <a:lnTo>
                      <a:pt x="18" y="40"/>
                    </a:lnTo>
                    <a:lnTo>
                      <a:pt x="25" y="35"/>
                    </a:lnTo>
                    <a:lnTo>
                      <a:pt x="29" y="31"/>
                    </a:lnTo>
                    <a:lnTo>
                      <a:pt x="33" y="26"/>
                    </a:lnTo>
                    <a:close/>
                    <a:moveTo>
                      <a:pt x="404" y="20"/>
                    </a:moveTo>
                    <a:lnTo>
                      <a:pt x="1650" y="0"/>
                    </a:lnTo>
                    <a:lnTo>
                      <a:pt x="1658" y="13"/>
                    </a:lnTo>
                    <a:lnTo>
                      <a:pt x="1664" y="24"/>
                    </a:lnTo>
                    <a:lnTo>
                      <a:pt x="1670" y="35"/>
                    </a:lnTo>
                    <a:lnTo>
                      <a:pt x="1677" y="48"/>
                    </a:lnTo>
                    <a:lnTo>
                      <a:pt x="1685" y="60"/>
                    </a:lnTo>
                    <a:lnTo>
                      <a:pt x="1691" y="73"/>
                    </a:lnTo>
                    <a:lnTo>
                      <a:pt x="1699" y="84"/>
                    </a:lnTo>
                    <a:lnTo>
                      <a:pt x="1708" y="95"/>
                    </a:lnTo>
                    <a:lnTo>
                      <a:pt x="581" y="113"/>
                    </a:lnTo>
                    <a:lnTo>
                      <a:pt x="575" y="108"/>
                    </a:lnTo>
                    <a:lnTo>
                      <a:pt x="567" y="104"/>
                    </a:lnTo>
                    <a:lnTo>
                      <a:pt x="561" y="100"/>
                    </a:lnTo>
                    <a:lnTo>
                      <a:pt x="553" y="95"/>
                    </a:lnTo>
                    <a:lnTo>
                      <a:pt x="546" y="91"/>
                    </a:lnTo>
                    <a:lnTo>
                      <a:pt x="540" y="86"/>
                    </a:lnTo>
                    <a:lnTo>
                      <a:pt x="534" y="80"/>
                    </a:lnTo>
                    <a:lnTo>
                      <a:pt x="526" y="75"/>
                    </a:lnTo>
                    <a:lnTo>
                      <a:pt x="511" y="66"/>
                    </a:lnTo>
                    <a:lnTo>
                      <a:pt x="497" y="60"/>
                    </a:lnTo>
                    <a:lnTo>
                      <a:pt x="482" y="51"/>
                    </a:lnTo>
                    <a:lnTo>
                      <a:pt x="466" y="44"/>
                    </a:lnTo>
                    <a:lnTo>
                      <a:pt x="451" y="37"/>
                    </a:lnTo>
                    <a:lnTo>
                      <a:pt x="435" y="31"/>
                    </a:lnTo>
                    <a:lnTo>
                      <a:pt x="418" y="24"/>
                    </a:lnTo>
                    <a:lnTo>
                      <a:pt x="404" y="2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7" name="Freeform 86">
                <a:extLst>
                  <a:ext uri="{FF2B5EF4-FFF2-40B4-BE49-F238E27FC236}">
                    <a16:creationId xmlns:a16="http://schemas.microsoft.com/office/drawing/2014/main" id="{449D1003-A55E-A7B7-D86A-004A7E079BF9}"/>
                  </a:ext>
                </a:extLst>
              </p:cNvPr>
              <p:cNvSpPr>
                <a:spLocks/>
              </p:cNvSpPr>
              <p:nvPr/>
            </p:nvSpPr>
            <p:spPr bwMode="auto">
              <a:xfrm>
                <a:off x="2289" y="863"/>
                <a:ext cx="1174" cy="113"/>
              </a:xfrm>
              <a:custGeom>
                <a:avLst/>
                <a:gdLst>
                  <a:gd name="T0" fmla="*/ 0 w 1174"/>
                  <a:gd name="T1" fmla="*/ 18 h 113"/>
                  <a:gd name="T2" fmla="*/ 1127 w 1174"/>
                  <a:gd name="T3" fmla="*/ 0 h 113"/>
                  <a:gd name="T4" fmla="*/ 1127 w 1174"/>
                  <a:gd name="T5" fmla="*/ 2 h 113"/>
                  <a:gd name="T6" fmla="*/ 1127 w 1174"/>
                  <a:gd name="T7" fmla="*/ 2 h 113"/>
                  <a:gd name="T8" fmla="*/ 1129 w 1174"/>
                  <a:gd name="T9" fmla="*/ 5 h 113"/>
                  <a:gd name="T10" fmla="*/ 1129 w 1174"/>
                  <a:gd name="T11" fmla="*/ 5 h 113"/>
                  <a:gd name="T12" fmla="*/ 1129 w 1174"/>
                  <a:gd name="T13" fmla="*/ 7 h 113"/>
                  <a:gd name="T14" fmla="*/ 1131 w 1174"/>
                  <a:gd name="T15" fmla="*/ 7 h 113"/>
                  <a:gd name="T16" fmla="*/ 1131 w 1174"/>
                  <a:gd name="T17" fmla="*/ 9 h 113"/>
                  <a:gd name="T18" fmla="*/ 1131 w 1174"/>
                  <a:gd name="T19" fmla="*/ 9 h 113"/>
                  <a:gd name="T20" fmla="*/ 1137 w 1174"/>
                  <a:gd name="T21" fmla="*/ 20 h 113"/>
                  <a:gd name="T22" fmla="*/ 1143 w 1174"/>
                  <a:gd name="T23" fmla="*/ 31 h 113"/>
                  <a:gd name="T24" fmla="*/ 1147 w 1174"/>
                  <a:gd name="T25" fmla="*/ 42 h 113"/>
                  <a:gd name="T26" fmla="*/ 1153 w 1174"/>
                  <a:gd name="T27" fmla="*/ 53 h 113"/>
                  <a:gd name="T28" fmla="*/ 1157 w 1174"/>
                  <a:gd name="T29" fmla="*/ 65 h 113"/>
                  <a:gd name="T30" fmla="*/ 1164 w 1174"/>
                  <a:gd name="T31" fmla="*/ 76 h 113"/>
                  <a:gd name="T32" fmla="*/ 1168 w 1174"/>
                  <a:gd name="T33" fmla="*/ 87 h 113"/>
                  <a:gd name="T34" fmla="*/ 1174 w 1174"/>
                  <a:gd name="T35" fmla="*/ 98 h 113"/>
                  <a:gd name="T36" fmla="*/ 141 w 1174"/>
                  <a:gd name="T37" fmla="*/ 113 h 113"/>
                  <a:gd name="T38" fmla="*/ 141 w 1174"/>
                  <a:gd name="T39" fmla="*/ 113 h 113"/>
                  <a:gd name="T40" fmla="*/ 141 w 1174"/>
                  <a:gd name="T41" fmla="*/ 113 h 113"/>
                  <a:gd name="T42" fmla="*/ 141 w 1174"/>
                  <a:gd name="T43" fmla="*/ 111 h 113"/>
                  <a:gd name="T44" fmla="*/ 139 w 1174"/>
                  <a:gd name="T45" fmla="*/ 111 h 113"/>
                  <a:gd name="T46" fmla="*/ 139 w 1174"/>
                  <a:gd name="T47" fmla="*/ 111 h 113"/>
                  <a:gd name="T48" fmla="*/ 139 w 1174"/>
                  <a:gd name="T49" fmla="*/ 111 h 113"/>
                  <a:gd name="T50" fmla="*/ 139 w 1174"/>
                  <a:gd name="T51" fmla="*/ 111 h 113"/>
                  <a:gd name="T52" fmla="*/ 139 w 1174"/>
                  <a:gd name="T53" fmla="*/ 111 h 113"/>
                  <a:gd name="T54" fmla="*/ 122 w 1174"/>
                  <a:gd name="T55" fmla="*/ 96 h 113"/>
                  <a:gd name="T56" fmla="*/ 106 w 1174"/>
                  <a:gd name="T57" fmla="*/ 82 h 113"/>
                  <a:gd name="T58" fmla="*/ 89 w 1174"/>
                  <a:gd name="T59" fmla="*/ 69 h 113"/>
                  <a:gd name="T60" fmla="*/ 73 w 1174"/>
                  <a:gd name="T61" fmla="*/ 58 h 113"/>
                  <a:gd name="T62" fmla="*/ 54 w 1174"/>
                  <a:gd name="T63" fmla="*/ 49 h 113"/>
                  <a:gd name="T64" fmla="*/ 35 w 1174"/>
                  <a:gd name="T65" fmla="*/ 38 h 113"/>
                  <a:gd name="T66" fmla="*/ 19 w 1174"/>
                  <a:gd name="T67" fmla="*/ 29 h 113"/>
                  <a:gd name="T68" fmla="*/ 0 w 1174"/>
                  <a:gd name="T69" fmla="*/ 18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13"/>
                  <a:gd name="T107" fmla="*/ 1174 w 1174"/>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13">
                    <a:moveTo>
                      <a:pt x="0" y="18"/>
                    </a:moveTo>
                    <a:lnTo>
                      <a:pt x="1127" y="0"/>
                    </a:lnTo>
                    <a:lnTo>
                      <a:pt x="1127" y="2"/>
                    </a:lnTo>
                    <a:lnTo>
                      <a:pt x="1129" y="5"/>
                    </a:lnTo>
                    <a:lnTo>
                      <a:pt x="1129" y="7"/>
                    </a:lnTo>
                    <a:lnTo>
                      <a:pt x="1131" y="7"/>
                    </a:lnTo>
                    <a:lnTo>
                      <a:pt x="1131" y="9"/>
                    </a:lnTo>
                    <a:lnTo>
                      <a:pt x="1137" y="20"/>
                    </a:lnTo>
                    <a:lnTo>
                      <a:pt x="1143" y="31"/>
                    </a:lnTo>
                    <a:lnTo>
                      <a:pt x="1147" y="42"/>
                    </a:lnTo>
                    <a:lnTo>
                      <a:pt x="1153" y="53"/>
                    </a:lnTo>
                    <a:lnTo>
                      <a:pt x="1157" y="65"/>
                    </a:lnTo>
                    <a:lnTo>
                      <a:pt x="1164" y="76"/>
                    </a:lnTo>
                    <a:lnTo>
                      <a:pt x="1168" y="87"/>
                    </a:lnTo>
                    <a:lnTo>
                      <a:pt x="1174" y="98"/>
                    </a:lnTo>
                    <a:lnTo>
                      <a:pt x="141" y="113"/>
                    </a:lnTo>
                    <a:lnTo>
                      <a:pt x="141" y="111"/>
                    </a:lnTo>
                    <a:lnTo>
                      <a:pt x="139" y="111"/>
                    </a:lnTo>
                    <a:lnTo>
                      <a:pt x="122" y="96"/>
                    </a:lnTo>
                    <a:lnTo>
                      <a:pt x="106" y="82"/>
                    </a:lnTo>
                    <a:lnTo>
                      <a:pt x="89" y="69"/>
                    </a:lnTo>
                    <a:lnTo>
                      <a:pt x="73" y="58"/>
                    </a:lnTo>
                    <a:lnTo>
                      <a:pt x="54" y="49"/>
                    </a:lnTo>
                    <a:lnTo>
                      <a:pt x="35" y="38"/>
                    </a:lnTo>
                    <a:lnTo>
                      <a:pt x="19" y="29"/>
                    </a:lnTo>
                    <a:lnTo>
                      <a:pt x="0" y="18"/>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8" name="Freeform 87">
                <a:extLst>
                  <a:ext uri="{FF2B5EF4-FFF2-40B4-BE49-F238E27FC236}">
                    <a16:creationId xmlns:a16="http://schemas.microsoft.com/office/drawing/2014/main" id="{8AB60211-7E76-9452-F008-4F689FF012B0}"/>
                  </a:ext>
                </a:extLst>
              </p:cNvPr>
              <p:cNvSpPr>
                <a:spLocks/>
              </p:cNvSpPr>
              <p:nvPr/>
            </p:nvSpPr>
            <p:spPr bwMode="auto">
              <a:xfrm>
                <a:off x="2430" y="961"/>
                <a:ext cx="1074" cy="111"/>
              </a:xfrm>
              <a:custGeom>
                <a:avLst/>
                <a:gdLst>
                  <a:gd name="T0" fmla="*/ 0 w 1074"/>
                  <a:gd name="T1" fmla="*/ 15 h 111"/>
                  <a:gd name="T2" fmla="*/ 1033 w 1074"/>
                  <a:gd name="T3" fmla="*/ 0 h 111"/>
                  <a:gd name="T4" fmla="*/ 1037 w 1074"/>
                  <a:gd name="T5" fmla="*/ 11 h 111"/>
                  <a:gd name="T6" fmla="*/ 1043 w 1074"/>
                  <a:gd name="T7" fmla="*/ 22 h 111"/>
                  <a:gd name="T8" fmla="*/ 1049 w 1074"/>
                  <a:gd name="T9" fmla="*/ 35 h 111"/>
                  <a:gd name="T10" fmla="*/ 1054 w 1074"/>
                  <a:gd name="T11" fmla="*/ 47 h 111"/>
                  <a:gd name="T12" fmla="*/ 1060 w 1074"/>
                  <a:gd name="T13" fmla="*/ 60 h 111"/>
                  <a:gd name="T14" fmla="*/ 1064 w 1074"/>
                  <a:gd name="T15" fmla="*/ 71 h 111"/>
                  <a:gd name="T16" fmla="*/ 1070 w 1074"/>
                  <a:gd name="T17" fmla="*/ 84 h 111"/>
                  <a:gd name="T18" fmla="*/ 1074 w 1074"/>
                  <a:gd name="T19" fmla="*/ 95 h 111"/>
                  <a:gd name="T20" fmla="*/ 70 w 1074"/>
                  <a:gd name="T21" fmla="*/ 111 h 111"/>
                  <a:gd name="T22" fmla="*/ 64 w 1074"/>
                  <a:gd name="T23" fmla="*/ 98 h 111"/>
                  <a:gd name="T24" fmla="*/ 55 w 1074"/>
                  <a:gd name="T25" fmla="*/ 84 h 111"/>
                  <a:gd name="T26" fmla="*/ 47 w 1074"/>
                  <a:gd name="T27" fmla="*/ 73 h 111"/>
                  <a:gd name="T28" fmla="*/ 39 w 1074"/>
                  <a:gd name="T29" fmla="*/ 60 h 111"/>
                  <a:gd name="T30" fmla="*/ 31 w 1074"/>
                  <a:gd name="T31" fmla="*/ 49 h 111"/>
                  <a:gd name="T32" fmla="*/ 22 w 1074"/>
                  <a:gd name="T33" fmla="*/ 35 h 111"/>
                  <a:gd name="T34" fmla="*/ 12 w 1074"/>
                  <a:gd name="T35" fmla="*/ 27 h 111"/>
                  <a:gd name="T36" fmla="*/ 0 w 1074"/>
                  <a:gd name="T37" fmla="*/ 1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4"/>
                  <a:gd name="T58" fmla="*/ 0 h 111"/>
                  <a:gd name="T59" fmla="*/ 1074 w 1074"/>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4" h="111">
                    <a:moveTo>
                      <a:pt x="0" y="15"/>
                    </a:moveTo>
                    <a:lnTo>
                      <a:pt x="1033" y="0"/>
                    </a:lnTo>
                    <a:lnTo>
                      <a:pt x="1037" y="11"/>
                    </a:lnTo>
                    <a:lnTo>
                      <a:pt x="1043" y="22"/>
                    </a:lnTo>
                    <a:lnTo>
                      <a:pt x="1049" y="35"/>
                    </a:lnTo>
                    <a:lnTo>
                      <a:pt x="1054" y="47"/>
                    </a:lnTo>
                    <a:lnTo>
                      <a:pt x="1060" y="60"/>
                    </a:lnTo>
                    <a:lnTo>
                      <a:pt x="1064" y="71"/>
                    </a:lnTo>
                    <a:lnTo>
                      <a:pt x="1070" y="84"/>
                    </a:lnTo>
                    <a:lnTo>
                      <a:pt x="1074" y="95"/>
                    </a:lnTo>
                    <a:lnTo>
                      <a:pt x="70" y="111"/>
                    </a:lnTo>
                    <a:lnTo>
                      <a:pt x="64" y="98"/>
                    </a:lnTo>
                    <a:lnTo>
                      <a:pt x="55" y="84"/>
                    </a:lnTo>
                    <a:lnTo>
                      <a:pt x="47" y="73"/>
                    </a:lnTo>
                    <a:lnTo>
                      <a:pt x="39" y="60"/>
                    </a:lnTo>
                    <a:lnTo>
                      <a:pt x="31" y="49"/>
                    </a:lnTo>
                    <a:lnTo>
                      <a:pt x="22" y="35"/>
                    </a:lnTo>
                    <a:lnTo>
                      <a:pt x="12" y="27"/>
                    </a:lnTo>
                    <a:lnTo>
                      <a:pt x="0" y="15"/>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89" name="Freeform 88">
                <a:extLst>
                  <a:ext uri="{FF2B5EF4-FFF2-40B4-BE49-F238E27FC236}">
                    <a16:creationId xmlns:a16="http://schemas.microsoft.com/office/drawing/2014/main" id="{816ADDAF-DE38-7A57-6858-BB6E8DE75DFE}"/>
                  </a:ext>
                </a:extLst>
              </p:cNvPr>
              <p:cNvSpPr>
                <a:spLocks/>
              </p:cNvSpPr>
              <p:nvPr/>
            </p:nvSpPr>
            <p:spPr bwMode="auto">
              <a:xfrm>
                <a:off x="2500" y="1056"/>
                <a:ext cx="1043" cy="112"/>
              </a:xfrm>
              <a:custGeom>
                <a:avLst/>
                <a:gdLst>
                  <a:gd name="T0" fmla="*/ 0 w 1043"/>
                  <a:gd name="T1" fmla="*/ 16 h 112"/>
                  <a:gd name="T2" fmla="*/ 1004 w 1043"/>
                  <a:gd name="T3" fmla="*/ 0 h 112"/>
                  <a:gd name="T4" fmla="*/ 1010 w 1043"/>
                  <a:gd name="T5" fmla="*/ 12 h 112"/>
                  <a:gd name="T6" fmla="*/ 1015 w 1043"/>
                  <a:gd name="T7" fmla="*/ 25 h 112"/>
                  <a:gd name="T8" fmla="*/ 1019 w 1043"/>
                  <a:gd name="T9" fmla="*/ 36 h 112"/>
                  <a:gd name="T10" fmla="*/ 1025 w 1043"/>
                  <a:gd name="T11" fmla="*/ 49 h 112"/>
                  <a:gd name="T12" fmla="*/ 1029 w 1043"/>
                  <a:gd name="T13" fmla="*/ 60 h 112"/>
                  <a:gd name="T14" fmla="*/ 1033 w 1043"/>
                  <a:gd name="T15" fmla="*/ 72 h 112"/>
                  <a:gd name="T16" fmla="*/ 1037 w 1043"/>
                  <a:gd name="T17" fmla="*/ 85 h 112"/>
                  <a:gd name="T18" fmla="*/ 1043 w 1043"/>
                  <a:gd name="T19" fmla="*/ 96 h 112"/>
                  <a:gd name="T20" fmla="*/ 72 w 1043"/>
                  <a:gd name="T21" fmla="*/ 112 h 112"/>
                  <a:gd name="T22" fmla="*/ 72 w 1043"/>
                  <a:gd name="T23" fmla="*/ 112 h 112"/>
                  <a:gd name="T24" fmla="*/ 72 w 1043"/>
                  <a:gd name="T25" fmla="*/ 109 h 112"/>
                  <a:gd name="T26" fmla="*/ 70 w 1043"/>
                  <a:gd name="T27" fmla="*/ 109 h 112"/>
                  <a:gd name="T28" fmla="*/ 70 w 1043"/>
                  <a:gd name="T29" fmla="*/ 109 h 112"/>
                  <a:gd name="T30" fmla="*/ 70 w 1043"/>
                  <a:gd name="T31" fmla="*/ 107 h 112"/>
                  <a:gd name="T32" fmla="*/ 70 w 1043"/>
                  <a:gd name="T33" fmla="*/ 107 h 112"/>
                  <a:gd name="T34" fmla="*/ 68 w 1043"/>
                  <a:gd name="T35" fmla="*/ 105 h 112"/>
                  <a:gd name="T36" fmla="*/ 68 w 1043"/>
                  <a:gd name="T37" fmla="*/ 105 h 112"/>
                  <a:gd name="T38" fmla="*/ 58 w 1043"/>
                  <a:gd name="T39" fmla="*/ 96 h 112"/>
                  <a:gd name="T40" fmla="*/ 47 w 1043"/>
                  <a:gd name="T41" fmla="*/ 85 h 112"/>
                  <a:gd name="T42" fmla="*/ 37 w 1043"/>
                  <a:gd name="T43" fmla="*/ 74 h 112"/>
                  <a:gd name="T44" fmla="*/ 29 w 1043"/>
                  <a:gd name="T45" fmla="*/ 63 h 112"/>
                  <a:gd name="T46" fmla="*/ 20 w 1043"/>
                  <a:gd name="T47" fmla="*/ 52 h 112"/>
                  <a:gd name="T48" fmla="*/ 14 w 1043"/>
                  <a:gd name="T49" fmla="*/ 40 h 112"/>
                  <a:gd name="T50" fmla="*/ 6 w 1043"/>
                  <a:gd name="T51" fmla="*/ 29 h 112"/>
                  <a:gd name="T52" fmla="*/ 0 w 1043"/>
                  <a:gd name="T53" fmla="*/ 16 h 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3"/>
                  <a:gd name="T82" fmla="*/ 0 h 112"/>
                  <a:gd name="T83" fmla="*/ 1043 w 1043"/>
                  <a:gd name="T84" fmla="*/ 112 h 1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3" h="112">
                    <a:moveTo>
                      <a:pt x="0" y="16"/>
                    </a:moveTo>
                    <a:lnTo>
                      <a:pt x="1004" y="0"/>
                    </a:lnTo>
                    <a:lnTo>
                      <a:pt x="1010" y="12"/>
                    </a:lnTo>
                    <a:lnTo>
                      <a:pt x="1015" y="25"/>
                    </a:lnTo>
                    <a:lnTo>
                      <a:pt x="1019" y="36"/>
                    </a:lnTo>
                    <a:lnTo>
                      <a:pt x="1025" y="49"/>
                    </a:lnTo>
                    <a:lnTo>
                      <a:pt x="1029" y="60"/>
                    </a:lnTo>
                    <a:lnTo>
                      <a:pt x="1033" y="72"/>
                    </a:lnTo>
                    <a:lnTo>
                      <a:pt x="1037" y="85"/>
                    </a:lnTo>
                    <a:lnTo>
                      <a:pt x="1043" y="96"/>
                    </a:lnTo>
                    <a:lnTo>
                      <a:pt x="72" y="112"/>
                    </a:lnTo>
                    <a:lnTo>
                      <a:pt x="72" y="109"/>
                    </a:lnTo>
                    <a:lnTo>
                      <a:pt x="70" y="109"/>
                    </a:lnTo>
                    <a:lnTo>
                      <a:pt x="70" y="107"/>
                    </a:lnTo>
                    <a:lnTo>
                      <a:pt x="68" y="105"/>
                    </a:lnTo>
                    <a:lnTo>
                      <a:pt x="58" y="96"/>
                    </a:lnTo>
                    <a:lnTo>
                      <a:pt x="47" y="85"/>
                    </a:lnTo>
                    <a:lnTo>
                      <a:pt x="37" y="74"/>
                    </a:lnTo>
                    <a:lnTo>
                      <a:pt x="29" y="63"/>
                    </a:lnTo>
                    <a:lnTo>
                      <a:pt x="20" y="52"/>
                    </a:lnTo>
                    <a:lnTo>
                      <a:pt x="14" y="40"/>
                    </a:lnTo>
                    <a:lnTo>
                      <a:pt x="6" y="29"/>
                    </a:lnTo>
                    <a:lnTo>
                      <a:pt x="0" y="1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0" name="Freeform 89">
                <a:extLst>
                  <a:ext uri="{FF2B5EF4-FFF2-40B4-BE49-F238E27FC236}">
                    <a16:creationId xmlns:a16="http://schemas.microsoft.com/office/drawing/2014/main" id="{5AC18FD1-CB87-19F9-71A6-A64506FC0705}"/>
                  </a:ext>
                </a:extLst>
              </p:cNvPr>
              <p:cNvSpPr>
                <a:spLocks/>
              </p:cNvSpPr>
              <p:nvPr/>
            </p:nvSpPr>
            <p:spPr bwMode="auto">
              <a:xfrm>
                <a:off x="2572" y="1152"/>
                <a:ext cx="1006" cy="111"/>
              </a:xfrm>
              <a:custGeom>
                <a:avLst/>
                <a:gdLst>
                  <a:gd name="T0" fmla="*/ 0 w 1006"/>
                  <a:gd name="T1" fmla="*/ 16 h 111"/>
                  <a:gd name="T2" fmla="*/ 971 w 1006"/>
                  <a:gd name="T3" fmla="*/ 0 h 111"/>
                  <a:gd name="T4" fmla="*/ 976 w 1006"/>
                  <a:gd name="T5" fmla="*/ 13 h 111"/>
                  <a:gd name="T6" fmla="*/ 980 w 1006"/>
                  <a:gd name="T7" fmla="*/ 24 h 111"/>
                  <a:gd name="T8" fmla="*/ 984 w 1006"/>
                  <a:gd name="T9" fmla="*/ 38 h 111"/>
                  <a:gd name="T10" fmla="*/ 988 w 1006"/>
                  <a:gd name="T11" fmla="*/ 49 h 111"/>
                  <a:gd name="T12" fmla="*/ 994 w 1006"/>
                  <a:gd name="T13" fmla="*/ 60 h 111"/>
                  <a:gd name="T14" fmla="*/ 998 w 1006"/>
                  <a:gd name="T15" fmla="*/ 73 h 111"/>
                  <a:gd name="T16" fmla="*/ 1002 w 1006"/>
                  <a:gd name="T17" fmla="*/ 84 h 111"/>
                  <a:gd name="T18" fmla="*/ 1006 w 1006"/>
                  <a:gd name="T19" fmla="*/ 98 h 111"/>
                  <a:gd name="T20" fmla="*/ 66 w 1006"/>
                  <a:gd name="T21" fmla="*/ 111 h 111"/>
                  <a:gd name="T22" fmla="*/ 58 w 1006"/>
                  <a:gd name="T23" fmla="*/ 100 h 111"/>
                  <a:gd name="T24" fmla="*/ 49 w 1006"/>
                  <a:gd name="T25" fmla="*/ 89 h 111"/>
                  <a:gd name="T26" fmla="*/ 41 w 1006"/>
                  <a:gd name="T27" fmla="*/ 75 h 111"/>
                  <a:gd name="T28" fmla="*/ 33 w 1006"/>
                  <a:gd name="T29" fmla="*/ 64 h 111"/>
                  <a:gd name="T30" fmla="*/ 25 w 1006"/>
                  <a:gd name="T31" fmla="*/ 53 h 111"/>
                  <a:gd name="T32" fmla="*/ 16 w 1006"/>
                  <a:gd name="T33" fmla="*/ 40 h 111"/>
                  <a:gd name="T34" fmla="*/ 8 w 1006"/>
                  <a:gd name="T35" fmla="*/ 29 h 111"/>
                  <a:gd name="T36" fmla="*/ 0 w 1006"/>
                  <a:gd name="T37" fmla="*/ 16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6"/>
                  <a:gd name="T58" fmla="*/ 0 h 111"/>
                  <a:gd name="T59" fmla="*/ 1006 w 1006"/>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6" h="111">
                    <a:moveTo>
                      <a:pt x="0" y="16"/>
                    </a:moveTo>
                    <a:lnTo>
                      <a:pt x="971" y="0"/>
                    </a:lnTo>
                    <a:lnTo>
                      <a:pt x="976" y="13"/>
                    </a:lnTo>
                    <a:lnTo>
                      <a:pt x="980" y="24"/>
                    </a:lnTo>
                    <a:lnTo>
                      <a:pt x="984" y="38"/>
                    </a:lnTo>
                    <a:lnTo>
                      <a:pt x="988" y="49"/>
                    </a:lnTo>
                    <a:lnTo>
                      <a:pt x="994" y="60"/>
                    </a:lnTo>
                    <a:lnTo>
                      <a:pt x="998" y="73"/>
                    </a:lnTo>
                    <a:lnTo>
                      <a:pt x="1002" y="84"/>
                    </a:lnTo>
                    <a:lnTo>
                      <a:pt x="1006" y="98"/>
                    </a:lnTo>
                    <a:lnTo>
                      <a:pt x="66" y="111"/>
                    </a:lnTo>
                    <a:lnTo>
                      <a:pt x="58" y="100"/>
                    </a:lnTo>
                    <a:lnTo>
                      <a:pt x="49" y="89"/>
                    </a:lnTo>
                    <a:lnTo>
                      <a:pt x="41" y="75"/>
                    </a:lnTo>
                    <a:lnTo>
                      <a:pt x="33" y="64"/>
                    </a:lnTo>
                    <a:lnTo>
                      <a:pt x="25" y="53"/>
                    </a:lnTo>
                    <a:lnTo>
                      <a:pt x="16" y="40"/>
                    </a:lnTo>
                    <a:lnTo>
                      <a:pt x="8" y="29"/>
                    </a:lnTo>
                    <a:lnTo>
                      <a:pt x="0" y="16"/>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1" name="Freeform 90">
                <a:extLst>
                  <a:ext uri="{FF2B5EF4-FFF2-40B4-BE49-F238E27FC236}">
                    <a16:creationId xmlns:a16="http://schemas.microsoft.com/office/drawing/2014/main" id="{2425DD6A-5E3A-A077-DD33-9B30B9DFF7E7}"/>
                  </a:ext>
                </a:extLst>
              </p:cNvPr>
              <p:cNvSpPr>
                <a:spLocks/>
              </p:cNvSpPr>
              <p:nvPr/>
            </p:nvSpPr>
            <p:spPr bwMode="auto">
              <a:xfrm>
                <a:off x="2638" y="1250"/>
                <a:ext cx="973" cy="109"/>
              </a:xfrm>
              <a:custGeom>
                <a:avLst/>
                <a:gdLst>
                  <a:gd name="T0" fmla="*/ 0 w 973"/>
                  <a:gd name="T1" fmla="*/ 13 h 109"/>
                  <a:gd name="T2" fmla="*/ 940 w 973"/>
                  <a:gd name="T3" fmla="*/ 0 h 109"/>
                  <a:gd name="T4" fmla="*/ 945 w 973"/>
                  <a:gd name="T5" fmla="*/ 11 h 109"/>
                  <a:gd name="T6" fmla="*/ 949 w 973"/>
                  <a:gd name="T7" fmla="*/ 22 h 109"/>
                  <a:gd name="T8" fmla="*/ 953 w 973"/>
                  <a:gd name="T9" fmla="*/ 33 h 109"/>
                  <a:gd name="T10" fmla="*/ 957 w 973"/>
                  <a:gd name="T11" fmla="*/ 44 h 109"/>
                  <a:gd name="T12" fmla="*/ 959 w 973"/>
                  <a:gd name="T13" fmla="*/ 55 h 109"/>
                  <a:gd name="T14" fmla="*/ 963 w 973"/>
                  <a:gd name="T15" fmla="*/ 66 h 109"/>
                  <a:gd name="T16" fmla="*/ 967 w 973"/>
                  <a:gd name="T17" fmla="*/ 77 h 109"/>
                  <a:gd name="T18" fmla="*/ 971 w 973"/>
                  <a:gd name="T19" fmla="*/ 89 h 109"/>
                  <a:gd name="T20" fmla="*/ 971 w 973"/>
                  <a:gd name="T21" fmla="*/ 89 h 109"/>
                  <a:gd name="T22" fmla="*/ 971 w 973"/>
                  <a:gd name="T23" fmla="*/ 91 h 109"/>
                  <a:gd name="T24" fmla="*/ 971 w 973"/>
                  <a:gd name="T25" fmla="*/ 91 h 109"/>
                  <a:gd name="T26" fmla="*/ 971 w 973"/>
                  <a:gd name="T27" fmla="*/ 93 h 109"/>
                  <a:gd name="T28" fmla="*/ 971 w 973"/>
                  <a:gd name="T29" fmla="*/ 93 h 109"/>
                  <a:gd name="T30" fmla="*/ 971 w 973"/>
                  <a:gd name="T31" fmla="*/ 93 h 109"/>
                  <a:gd name="T32" fmla="*/ 973 w 973"/>
                  <a:gd name="T33" fmla="*/ 95 h 109"/>
                  <a:gd name="T34" fmla="*/ 973 w 973"/>
                  <a:gd name="T35" fmla="*/ 95 h 109"/>
                  <a:gd name="T36" fmla="*/ 76 w 973"/>
                  <a:gd name="T37" fmla="*/ 109 h 109"/>
                  <a:gd name="T38" fmla="*/ 68 w 973"/>
                  <a:gd name="T39" fmla="*/ 97 h 109"/>
                  <a:gd name="T40" fmla="*/ 58 w 973"/>
                  <a:gd name="T41" fmla="*/ 86 h 109"/>
                  <a:gd name="T42" fmla="*/ 47 w 973"/>
                  <a:gd name="T43" fmla="*/ 73 h 109"/>
                  <a:gd name="T44" fmla="*/ 39 w 973"/>
                  <a:gd name="T45" fmla="*/ 62 h 109"/>
                  <a:gd name="T46" fmla="*/ 29 w 973"/>
                  <a:gd name="T47" fmla="*/ 51 h 109"/>
                  <a:gd name="T48" fmla="*/ 19 w 973"/>
                  <a:gd name="T49" fmla="*/ 37 h 109"/>
                  <a:gd name="T50" fmla="*/ 10 w 973"/>
                  <a:gd name="T51" fmla="*/ 26 h 109"/>
                  <a:gd name="T52" fmla="*/ 0 w 973"/>
                  <a:gd name="T53" fmla="*/ 13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3"/>
                  <a:gd name="T82" fmla="*/ 0 h 109"/>
                  <a:gd name="T83" fmla="*/ 973 w 973"/>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3" h="109">
                    <a:moveTo>
                      <a:pt x="0" y="13"/>
                    </a:moveTo>
                    <a:lnTo>
                      <a:pt x="940" y="0"/>
                    </a:lnTo>
                    <a:lnTo>
                      <a:pt x="945" y="11"/>
                    </a:lnTo>
                    <a:lnTo>
                      <a:pt x="949" y="22"/>
                    </a:lnTo>
                    <a:lnTo>
                      <a:pt x="953" y="33"/>
                    </a:lnTo>
                    <a:lnTo>
                      <a:pt x="957" y="44"/>
                    </a:lnTo>
                    <a:lnTo>
                      <a:pt x="959" y="55"/>
                    </a:lnTo>
                    <a:lnTo>
                      <a:pt x="963" y="66"/>
                    </a:lnTo>
                    <a:lnTo>
                      <a:pt x="967" y="77"/>
                    </a:lnTo>
                    <a:lnTo>
                      <a:pt x="971" y="89"/>
                    </a:lnTo>
                    <a:lnTo>
                      <a:pt x="971" y="91"/>
                    </a:lnTo>
                    <a:lnTo>
                      <a:pt x="971" y="93"/>
                    </a:lnTo>
                    <a:lnTo>
                      <a:pt x="973" y="95"/>
                    </a:lnTo>
                    <a:lnTo>
                      <a:pt x="76" y="109"/>
                    </a:lnTo>
                    <a:lnTo>
                      <a:pt x="68" y="97"/>
                    </a:lnTo>
                    <a:lnTo>
                      <a:pt x="58" y="86"/>
                    </a:lnTo>
                    <a:lnTo>
                      <a:pt x="47" y="73"/>
                    </a:lnTo>
                    <a:lnTo>
                      <a:pt x="39" y="62"/>
                    </a:lnTo>
                    <a:lnTo>
                      <a:pt x="29" y="51"/>
                    </a:lnTo>
                    <a:lnTo>
                      <a:pt x="19" y="37"/>
                    </a:lnTo>
                    <a:lnTo>
                      <a:pt x="10" y="26"/>
                    </a:lnTo>
                    <a:lnTo>
                      <a:pt x="0" y="1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2" name="Freeform 91">
                <a:extLst>
                  <a:ext uri="{FF2B5EF4-FFF2-40B4-BE49-F238E27FC236}">
                    <a16:creationId xmlns:a16="http://schemas.microsoft.com/office/drawing/2014/main" id="{5B628E53-57C9-28D5-449E-1C1BE12062B7}"/>
                  </a:ext>
                </a:extLst>
              </p:cNvPr>
              <p:cNvSpPr>
                <a:spLocks/>
              </p:cNvSpPr>
              <p:nvPr/>
            </p:nvSpPr>
            <p:spPr bwMode="auto">
              <a:xfrm>
                <a:off x="2714" y="1345"/>
                <a:ext cx="916" cy="109"/>
              </a:xfrm>
              <a:custGeom>
                <a:avLst/>
                <a:gdLst>
                  <a:gd name="T0" fmla="*/ 0 w 916"/>
                  <a:gd name="T1" fmla="*/ 14 h 109"/>
                  <a:gd name="T2" fmla="*/ 897 w 916"/>
                  <a:gd name="T3" fmla="*/ 0 h 109"/>
                  <a:gd name="T4" fmla="*/ 900 w 916"/>
                  <a:gd name="T5" fmla="*/ 14 h 109"/>
                  <a:gd name="T6" fmla="*/ 902 w 916"/>
                  <a:gd name="T7" fmla="*/ 25 h 109"/>
                  <a:gd name="T8" fmla="*/ 904 w 916"/>
                  <a:gd name="T9" fmla="*/ 38 h 109"/>
                  <a:gd name="T10" fmla="*/ 906 w 916"/>
                  <a:gd name="T11" fmla="*/ 49 h 109"/>
                  <a:gd name="T12" fmla="*/ 908 w 916"/>
                  <a:gd name="T13" fmla="*/ 60 h 109"/>
                  <a:gd name="T14" fmla="*/ 910 w 916"/>
                  <a:gd name="T15" fmla="*/ 74 h 109"/>
                  <a:gd name="T16" fmla="*/ 912 w 916"/>
                  <a:gd name="T17" fmla="*/ 85 h 109"/>
                  <a:gd name="T18" fmla="*/ 916 w 916"/>
                  <a:gd name="T19" fmla="*/ 98 h 109"/>
                  <a:gd name="T20" fmla="*/ 77 w 916"/>
                  <a:gd name="T21" fmla="*/ 109 h 109"/>
                  <a:gd name="T22" fmla="*/ 66 w 916"/>
                  <a:gd name="T23" fmla="*/ 98 h 109"/>
                  <a:gd name="T24" fmla="*/ 58 w 916"/>
                  <a:gd name="T25" fmla="*/ 87 h 109"/>
                  <a:gd name="T26" fmla="*/ 48 w 916"/>
                  <a:gd name="T27" fmla="*/ 74 h 109"/>
                  <a:gd name="T28" fmla="*/ 39 w 916"/>
                  <a:gd name="T29" fmla="*/ 62 h 109"/>
                  <a:gd name="T30" fmla="*/ 29 w 916"/>
                  <a:gd name="T31" fmla="*/ 49 h 109"/>
                  <a:gd name="T32" fmla="*/ 21 w 916"/>
                  <a:gd name="T33" fmla="*/ 38 h 109"/>
                  <a:gd name="T34" fmla="*/ 11 w 916"/>
                  <a:gd name="T35" fmla="*/ 27 h 109"/>
                  <a:gd name="T36" fmla="*/ 0 w 916"/>
                  <a:gd name="T37" fmla="*/ 14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109"/>
                  <a:gd name="T59" fmla="*/ 916 w 91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109">
                    <a:moveTo>
                      <a:pt x="0" y="14"/>
                    </a:moveTo>
                    <a:lnTo>
                      <a:pt x="897" y="0"/>
                    </a:lnTo>
                    <a:lnTo>
                      <a:pt x="900" y="14"/>
                    </a:lnTo>
                    <a:lnTo>
                      <a:pt x="902" y="25"/>
                    </a:lnTo>
                    <a:lnTo>
                      <a:pt x="904" y="38"/>
                    </a:lnTo>
                    <a:lnTo>
                      <a:pt x="906" y="49"/>
                    </a:lnTo>
                    <a:lnTo>
                      <a:pt x="908" y="60"/>
                    </a:lnTo>
                    <a:lnTo>
                      <a:pt x="910" y="74"/>
                    </a:lnTo>
                    <a:lnTo>
                      <a:pt x="912" y="85"/>
                    </a:lnTo>
                    <a:lnTo>
                      <a:pt x="916" y="98"/>
                    </a:lnTo>
                    <a:lnTo>
                      <a:pt x="77" y="109"/>
                    </a:lnTo>
                    <a:lnTo>
                      <a:pt x="66" y="98"/>
                    </a:lnTo>
                    <a:lnTo>
                      <a:pt x="58" y="87"/>
                    </a:lnTo>
                    <a:lnTo>
                      <a:pt x="48" y="74"/>
                    </a:lnTo>
                    <a:lnTo>
                      <a:pt x="39" y="62"/>
                    </a:lnTo>
                    <a:lnTo>
                      <a:pt x="29" y="49"/>
                    </a:lnTo>
                    <a:lnTo>
                      <a:pt x="21" y="38"/>
                    </a:lnTo>
                    <a:lnTo>
                      <a:pt x="11" y="27"/>
                    </a:lnTo>
                    <a:lnTo>
                      <a:pt x="0" y="1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3" name="Freeform 92">
                <a:extLst>
                  <a:ext uri="{FF2B5EF4-FFF2-40B4-BE49-F238E27FC236}">
                    <a16:creationId xmlns:a16="http://schemas.microsoft.com/office/drawing/2014/main" id="{1E4F0285-FB09-E855-9D48-28498D0D7346}"/>
                  </a:ext>
                </a:extLst>
              </p:cNvPr>
              <p:cNvSpPr>
                <a:spLocks/>
              </p:cNvSpPr>
              <p:nvPr/>
            </p:nvSpPr>
            <p:spPr bwMode="auto">
              <a:xfrm>
                <a:off x="2791" y="1443"/>
                <a:ext cx="862" cy="109"/>
              </a:xfrm>
              <a:custGeom>
                <a:avLst/>
                <a:gdLst>
                  <a:gd name="T0" fmla="*/ 0 w 862"/>
                  <a:gd name="T1" fmla="*/ 11 h 109"/>
                  <a:gd name="T2" fmla="*/ 839 w 862"/>
                  <a:gd name="T3" fmla="*/ 0 h 109"/>
                  <a:gd name="T4" fmla="*/ 841 w 862"/>
                  <a:gd name="T5" fmla="*/ 11 h 109"/>
                  <a:gd name="T6" fmla="*/ 845 w 862"/>
                  <a:gd name="T7" fmla="*/ 24 h 109"/>
                  <a:gd name="T8" fmla="*/ 847 w 862"/>
                  <a:gd name="T9" fmla="*/ 36 h 109"/>
                  <a:gd name="T10" fmla="*/ 849 w 862"/>
                  <a:gd name="T11" fmla="*/ 47 h 109"/>
                  <a:gd name="T12" fmla="*/ 853 w 862"/>
                  <a:gd name="T13" fmla="*/ 60 h 109"/>
                  <a:gd name="T14" fmla="*/ 856 w 862"/>
                  <a:gd name="T15" fmla="*/ 71 h 109"/>
                  <a:gd name="T16" fmla="*/ 860 w 862"/>
                  <a:gd name="T17" fmla="*/ 84 h 109"/>
                  <a:gd name="T18" fmla="*/ 862 w 862"/>
                  <a:gd name="T19" fmla="*/ 96 h 109"/>
                  <a:gd name="T20" fmla="*/ 64 w 862"/>
                  <a:gd name="T21" fmla="*/ 109 h 109"/>
                  <a:gd name="T22" fmla="*/ 55 w 862"/>
                  <a:gd name="T23" fmla="*/ 96 h 109"/>
                  <a:gd name="T24" fmla="*/ 49 w 862"/>
                  <a:gd name="T25" fmla="*/ 84 h 109"/>
                  <a:gd name="T26" fmla="*/ 41 w 862"/>
                  <a:gd name="T27" fmla="*/ 71 h 109"/>
                  <a:gd name="T28" fmla="*/ 33 w 862"/>
                  <a:gd name="T29" fmla="*/ 60 h 109"/>
                  <a:gd name="T30" fmla="*/ 24 w 862"/>
                  <a:gd name="T31" fmla="*/ 47 h 109"/>
                  <a:gd name="T32" fmla="*/ 16 w 862"/>
                  <a:gd name="T33" fmla="*/ 36 h 109"/>
                  <a:gd name="T34" fmla="*/ 8 w 862"/>
                  <a:gd name="T35" fmla="*/ 24 h 109"/>
                  <a:gd name="T36" fmla="*/ 0 w 862"/>
                  <a:gd name="T37" fmla="*/ 11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2"/>
                  <a:gd name="T58" fmla="*/ 0 h 109"/>
                  <a:gd name="T59" fmla="*/ 862 w 86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2" h="109">
                    <a:moveTo>
                      <a:pt x="0" y="11"/>
                    </a:moveTo>
                    <a:lnTo>
                      <a:pt x="839" y="0"/>
                    </a:lnTo>
                    <a:lnTo>
                      <a:pt x="841" y="11"/>
                    </a:lnTo>
                    <a:lnTo>
                      <a:pt x="845" y="24"/>
                    </a:lnTo>
                    <a:lnTo>
                      <a:pt x="847" y="36"/>
                    </a:lnTo>
                    <a:lnTo>
                      <a:pt x="849" y="47"/>
                    </a:lnTo>
                    <a:lnTo>
                      <a:pt x="853" y="60"/>
                    </a:lnTo>
                    <a:lnTo>
                      <a:pt x="856" y="71"/>
                    </a:lnTo>
                    <a:lnTo>
                      <a:pt x="860" y="84"/>
                    </a:lnTo>
                    <a:lnTo>
                      <a:pt x="862" y="96"/>
                    </a:lnTo>
                    <a:lnTo>
                      <a:pt x="64" y="109"/>
                    </a:lnTo>
                    <a:lnTo>
                      <a:pt x="55" y="96"/>
                    </a:lnTo>
                    <a:lnTo>
                      <a:pt x="49" y="84"/>
                    </a:lnTo>
                    <a:lnTo>
                      <a:pt x="41" y="71"/>
                    </a:lnTo>
                    <a:lnTo>
                      <a:pt x="33" y="60"/>
                    </a:lnTo>
                    <a:lnTo>
                      <a:pt x="24" y="47"/>
                    </a:lnTo>
                    <a:lnTo>
                      <a:pt x="16" y="36"/>
                    </a:lnTo>
                    <a:lnTo>
                      <a:pt x="8" y="24"/>
                    </a:lnTo>
                    <a:lnTo>
                      <a:pt x="0" y="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4" name="Freeform 93">
                <a:extLst>
                  <a:ext uri="{FF2B5EF4-FFF2-40B4-BE49-F238E27FC236}">
                    <a16:creationId xmlns:a16="http://schemas.microsoft.com/office/drawing/2014/main" id="{ABF89CC1-D326-6826-83F1-85B6D3EB3219}"/>
                  </a:ext>
                </a:extLst>
              </p:cNvPr>
              <p:cNvSpPr>
                <a:spLocks/>
              </p:cNvSpPr>
              <p:nvPr/>
            </p:nvSpPr>
            <p:spPr bwMode="auto">
              <a:xfrm>
                <a:off x="2855" y="1539"/>
                <a:ext cx="820" cy="108"/>
              </a:xfrm>
              <a:custGeom>
                <a:avLst/>
                <a:gdLst>
                  <a:gd name="T0" fmla="*/ 0 w 820"/>
                  <a:gd name="T1" fmla="*/ 13 h 108"/>
                  <a:gd name="T2" fmla="*/ 798 w 820"/>
                  <a:gd name="T3" fmla="*/ 0 h 108"/>
                  <a:gd name="T4" fmla="*/ 802 w 820"/>
                  <a:gd name="T5" fmla="*/ 11 h 108"/>
                  <a:gd name="T6" fmla="*/ 804 w 820"/>
                  <a:gd name="T7" fmla="*/ 24 h 108"/>
                  <a:gd name="T8" fmla="*/ 808 w 820"/>
                  <a:gd name="T9" fmla="*/ 35 h 108"/>
                  <a:gd name="T10" fmla="*/ 810 w 820"/>
                  <a:gd name="T11" fmla="*/ 48 h 108"/>
                  <a:gd name="T12" fmla="*/ 814 w 820"/>
                  <a:gd name="T13" fmla="*/ 59 h 108"/>
                  <a:gd name="T14" fmla="*/ 816 w 820"/>
                  <a:gd name="T15" fmla="*/ 73 h 108"/>
                  <a:gd name="T16" fmla="*/ 818 w 820"/>
                  <a:gd name="T17" fmla="*/ 84 h 108"/>
                  <a:gd name="T18" fmla="*/ 820 w 820"/>
                  <a:gd name="T19" fmla="*/ 97 h 108"/>
                  <a:gd name="T20" fmla="*/ 47 w 820"/>
                  <a:gd name="T21" fmla="*/ 108 h 108"/>
                  <a:gd name="T22" fmla="*/ 41 w 820"/>
                  <a:gd name="T23" fmla="*/ 95 h 108"/>
                  <a:gd name="T24" fmla="*/ 37 w 820"/>
                  <a:gd name="T25" fmla="*/ 84 h 108"/>
                  <a:gd name="T26" fmla="*/ 30 w 820"/>
                  <a:gd name="T27" fmla="*/ 71 h 108"/>
                  <a:gd name="T28" fmla="*/ 24 w 820"/>
                  <a:gd name="T29" fmla="*/ 59 h 108"/>
                  <a:gd name="T30" fmla="*/ 18 w 820"/>
                  <a:gd name="T31" fmla="*/ 46 h 108"/>
                  <a:gd name="T32" fmla="*/ 12 w 820"/>
                  <a:gd name="T33" fmla="*/ 35 h 108"/>
                  <a:gd name="T34" fmla="*/ 6 w 820"/>
                  <a:gd name="T35" fmla="*/ 24 h 108"/>
                  <a:gd name="T36" fmla="*/ 0 w 820"/>
                  <a:gd name="T37" fmla="*/ 1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0"/>
                  <a:gd name="T58" fmla="*/ 0 h 108"/>
                  <a:gd name="T59" fmla="*/ 820 w 820"/>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0" h="108">
                    <a:moveTo>
                      <a:pt x="0" y="13"/>
                    </a:moveTo>
                    <a:lnTo>
                      <a:pt x="798" y="0"/>
                    </a:lnTo>
                    <a:lnTo>
                      <a:pt x="802" y="11"/>
                    </a:lnTo>
                    <a:lnTo>
                      <a:pt x="804" y="24"/>
                    </a:lnTo>
                    <a:lnTo>
                      <a:pt x="808" y="35"/>
                    </a:lnTo>
                    <a:lnTo>
                      <a:pt x="810" y="48"/>
                    </a:lnTo>
                    <a:lnTo>
                      <a:pt x="814" y="59"/>
                    </a:lnTo>
                    <a:lnTo>
                      <a:pt x="816" y="73"/>
                    </a:lnTo>
                    <a:lnTo>
                      <a:pt x="818" y="84"/>
                    </a:lnTo>
                    <a:lnTo>
                      <a:pt x="820" y="97"/>
                    </a:lnTo>
                    <a:lnTo>
                      <a:pt x="47" y="108"/>
                    </a:lnTo>
                    <a:lnTo>
                      <a:pt x="41" y="95"/>
                    </a:lnTo>
                    <a:lnTo>
                      <a:pt x="37" y="84"/>
                    </a:lnTo>
                    <a:lnTo>
                      <a:pt x="30" y="71"/>
                    </a:lnTo>
                    <a:lnTo>
                      <a:pt x="24" y="59"/>
                    </a:lnTo>
                    <a:lnTo>
                      <a:pt x="18" y="46"/>
                    </a:lnTo>
                    <a:lnTo>
                      <a:pt x="12" y="35"/>
                    </a:lnTo>
                    <a:lnTo>
                      <a:pt x="6" y="24"/>
                    </a:lnTo>
                    <a:lnTo>
                      <a:pt x="0"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5" name="Freeform 94">
                <a:extLst>
                  <a:ext uri="{FF2B5EF4-FFF2-40B4-BE49-F238E27FC236}">
                    <a16:creationId xmlns:a16="http://schemas.microsoft.com/office/drawing/2014/main" id="{D40F6B57-3EEB-351C-9EDE-688E7D4E6C04}"/>
                  </a:ext>
                </a:extLst>
              </p:cNvPr>
              <p:cNvSpPr>
                <a:spLocks/>
              </p:cNvSpPr>
              <p:nvPr/>
            </p:nvSpPr>
            <p:spPr bwMode="auto">
              <a:xfrm>
                <a:off x="2902" y="1636"/>
                <a:ext cx="786" cy="107"/>
              </a:xfrm>
              <a:custGeom>
                <a:avLst/>
                <a:gdLst>
                  <a:gd name="T0" fmla="*/ 0 w 786"/>
                  <a:gd name="T1" fmla="*/ 11 h 107"/>
                  <a:gd name="T2" fmla="*/ 773 w 786"/>
                  <a:gd name="T3" fmla="*/ 0 h 107"/>
                  <a:gd name="T4" fmla="*/ 775 w 786"/>
                  <a:gd name="T5" fmla="*/ 2 h 107"/>
                  <a:gd name="T6" fmla="*/ 775 w 786"/>
                  <a:gd name="T7" fmla="*/ 5 h 107"/>
                  <a:gd name="T8" fmla="*/ 775 w 786"/>
                  <a:gd name="T9" fmla="*/ 7 h 107"/>
                  <a:gd name="T10" fmla="*/ 775 w 786"/>
                  <a:gd name="T11" fmla="*/ 9 h 107"/>
                  <a:gd name="T12" fmla="*/ 778 w 786"/>
                  <a:gd name="T13" fmla="*/ 11 h 107"/>
                  <a:gd name="T14" fmla="*/ 778 w 786"/>
                  <a:gd name="T15" fmla="*/ 16 h 107"/>
                  <a:gd name="T16" fmla="*/ 778 w 786"/>
                  <a:gd name="T17" fmla="*/ 18 h 107"/>
                  <a:gd name="T18" fmla="*/ 778 w 786"/>
                  <a:gd name="T19" fmla="*/ 20 h 107"/>
                  <a:gd name="T20" fmla="*/ 780 w 786"/>
                  <a:gd name="T21" fmla="*/ 29 h 107"/>
                  <a:gd name="T22" fmla="*/ 782 w 786"/>
                  <a:gd name="T23" fmla="*/ 40 h 107"/>
                  <a:gd name="T24" fmla="*/ 782 w 786"/>
                  <a:gd name="T25" fmla="*/ 49 h 107"/>
                  <a:gd name="T26" fmla="*/ 784 w 786"/>
                  <a:gd name="T27" fmla="*/ 60 h 107"/>
                  <a:gd name="T28" fmla="*/ 784 w 786"/>
                  <a:gd name="T29" fmla="*/ 69 h 107"/>
                  <a:gd name="T30" fmla="*/ 784 w 786"/>
                  <a:gd name="T31" fmla="*/ 78 h 107"/>
                  <a:gd name="T32" fmla="*/ 786 w 786"/>
                  <a:gd name="T33" fmla="*/ 87 h 107"/>
                  <a:gd name="T34" fmla="*/ 786 w 786"/>
                  <a:gd name="T35" fmla="*/ 96 h 107"/>
                  <a:gd name="T36" fmla="*/ 54 w 786"/>
                  <a:gd name="T37" fmla="*/ 107 h 107"/>
                  <a:gd name="T38" fmla="*/ 47 w 786"/>
                  <a:gd name="T39" fmla="*/ 98 h 107"/>
                  <a:gd name="T40" fmla="*/ 43 w 786"/>
                  <a:gd name="T41" fmla="*/ 89 h 107"/>
                  <a:gd name="T42" fmla="*/ 37 w 786"/>
                  <a:gd name="T43" fmla="*/ 80 h 107"/>
                  <a:gd name="T44" fmla="*/ 31 w 786"/>
                  <a:gd name="T45" fmla="*/ 71 h 107"/>
                  <a:gd name="T46" fmla="*/ 25 w 786"/>
                  <a:gd name="T47" fmla="*/ 62 h 107"/>
                  <a:gd name="T48" fmla="*/ 21 w 786"/>
                  <a:gd name="T49" fmla="*/ 54 h 107"/>
                  <a:gd name="T50" fmla="*/ 14 w 786"/>
                  <a:gd name="T51" fmla="*/ 45 h 107"/>
                  <a:gd name="T52" fmla="*/ 8 w 786"/>
                  <a:gd name="T53" fmla="*/ 36 h 107"/>
                  <a:gd name="T54" fmla="*/ 6 w 786"/>
                  <a:gd name="T55" fmla="*/ 34 h 107"/>
                  <a:gd name="T56" fmla="*/ 6 w 786"/>
                  <a:gd name="T57" fmla="*/ 31 h 107"/>
                  <a:gd name="T58" fmla="*/ 4 w 786"/>
                  <a:gd name="T59" fmla="*/ 27 h 107"/>
                  <a:gd name="T60" fmla="*/ 4 w 786"/>
                  <a:gd name="T61" fmla="*/ 25 h 107"/>
                  <a:gd name="T62" fmla="*/ 2 w 786"/>
                  <a:gd name="T63" fmla="*/ 20 h 107"/>
                  <a:gd name="T64" fmla="*/ 2 w 786"/>
                  <a:gd name="T65" fmla="*/ 18 h 107"/>
                  <a:gd name="T66" fmla="*/ 0 w 786"/>
                  <a:gd name="T67" fmla="*/ 14 h 107"/>
                  <a:gd name="T68" fmla="*/ 0 w 786"/>
                  <a:gd name="T69" fmla="*/ 11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6"/>
                  <a:gd name="T106" fmla="*/ 0 h 107"/>
                  <a:gd name="T107" fmla="*/ 786 w 786"/>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6" h="107">
                    <a:moveTo>
                      <a:pt x="0" y="11"/>
                    </a:moveTo>
                    <a:lnTo>
                      <a:pt x="773" y="0"/>
                    </a:lnTo>
                    <a:lnTo>
                      <a:pt x="775" y="2"/>
                    </a:lnTo>
                    <a:lnTo>
                      <a:pt x="775" y="5"/>
                    </a:lnTo>
                    <a:lnTo>
                      <a:pt x="775" y="7"/>
                    </a:lnTo>
                    <a:lnTo>
                      <a:pt x="775" y="9"/>
                    </a:lnTo>
                    <a:lnTo>
                      <a:pt x="778" y="11"/>
                    </a:lnTo>
                    <a:lnTo>
                      <a:pt x="778" y="16"/>
                    </a:lnTo>
                    <a:lnTo>
                      <a:pt x="778" y="18"/>
                    </a:lnTo>
                    <a:lnTo>
                      <a:pt x="778" y="20"/>
                    </a:lnTo>
                    <a:lnTo>
                      <a:pt x="780" y="29"/>
                    </a:lnTo>
                    <a:lnTo>
                      <a:pt x="782" y="40"/>
                    </a:lnTo>
                    <a:lnTo>
                      <a:pt x="782" y="49"/>
                    </a:lnTo>
                    <a:lnTo>
                      <a:pt x="784" y="60"/>
                    </a:lnTo>
                    <a:lnTo>
                      <a:pt x="784" y="69"/>
                    </a:lnTo>
                    <a:lnTo>
                      <a:pt x="784" y="78"/>
                    </a:lnTo>
                    <a:lnTo>
                      <a:pt x="786" y="87"/>
                    </a:lnTo>
                    <a:lnTo>
                      <a:pt x="786" y="96"/>
                    </a:lnTo>
                    <a:lnTo>
                      <a:pt x="54" y="107"/>
                    </a:lnTo>
                    <a:lnTo>
                      <a:pt x="47" y="98"/>
                    </a:lnTo>
                    <a:lnTo>
                      <a:pt x="43" y="89"/>
                    </a:lnTo>
                    <a:lnTo>
                      <a:pt x="37" y="80"/>
                    </a:lnTo>
                    <a:lnTo>
                      <a:pt x="31" y="71"/>
                    </a:lnTo>
                    <a:lnTo>
                      <a:pt x="25" y="62"/>
                    </a:lnTo>
                    <a:lnTo>
                      <a:pt x="21" y="54"/>
                    </a:lnTo>
                    <a:lnTo>
                      <a:pt x="14" y="45"/>
                    </a:lnTo>
                    <a:lnTo>
                      <a:pt x="8" y="36"/>
                    </a:lnTo>
                    <a:lnTo>
                      <a:pt x="6" y="34"/>
                    </a:lnTo>
                    <a:lnTo>
                      <a:pt x="6" y="31"/>
                    </a:lnTo>
                    <a:lnTo>
                      <a:pt x="4" y="27"/>
                    </a:lnTo>
                    <a:lnTo>
                      <a:pt x="4" y="25"/>
                    </a:lnTo>
                    <a:lnTo>
                      <a:pt x="2" y="20"/>
                    </a:lnTo>
                    <a:lnTo>
                      <a:pt x="2" y="18"/>
                    </a:lnTo>
                    <a:lnTo>
                      <a:pt x="0" y="14"/>
                    </a:lnTo>
                    <a:lnTo>
                      <a:pt x="0" y="11"/>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6" name="Freeform 95">
                <a:extLst>
                  <a:ext uri="{FF2B5EF4-FFF2-40B4-BE49-F238E27FC236}">
                    <a16:creationId xmlns:a16="http://schemas.microsoft.com/office/drawing/2014/main" id="{2A0A6573-4D9A-BF70-F557-6545C663BBC2}"/>
                  </a:ext>
                </a:extLst>
              </p:cNvPr>
              <p:cNvSpPr>
                <a:spLocks/>
              </p:cNvSpPr>
              <p:nvPr/>
            </p:nvSpPr>
            <p:spPr bwMode="auto">
              <a:xfrm>
                <a:off x="2956" y="1732"/>
                <a:ext cx="738" cy="106"/>
              </a:xfrm>
              <a:custGeom>
                <a:avLst/>
                <a:gdLst>
                  <a:gd name="T0" fmla="*/ 0 w 738"/>
                  <a:gd name="T1" fmla="*/ 11 h 106"/>
                  <a:gd name="T2" fmla="*/ 732 w 738"/>
                  <a:gd name="T3" fmla="*/ 0 h 106"/>
                  <a:gd name="T4" fmla="*/ 732 w 738"/>
                  <a:gd name="T5" fmla="*/ 13 h 106"/>
                  <a:gd name="T6" fmla="*/ 734 w 738"/>
                  <a:gd name="T7" fmla="*/ 24 h 106"/>
                  <a:gd name="T8" fmla="*/ 734 w 738"/>
                  <a:gd name="T9" fmla="*/ 35 h 106"/>
                  <a:gd name="T10" fmla="*/ 734 w 738"/>
                  <a:gd name="T11" fmla="*/ 49 h 106"/>
                  <a:gd name="T12" fmla="*/ 736 w 738"/>
                  <a:gd name="T13" fmla="*/ 60 h 106"/>
                  <a:gd name="T14" fmla="*/ 736 w 738"/>
                  <a:gd name="T15" fmla="*/ 73 h 106"/>
                  <a:gd name="T16" fmla="*/ 736 w 738"/>
                  <a:gd name="T17" fmla="*/ 84 h 106"/>
                  <a:gd name="T18" fmla="*/ 738 w 738"/>
                  <a:gd name="T19" fmla="*/ 98 h 106"/>
                  <a:gd name="T20" fmla="*/ 57 w 738"/>
                  <a:gd name="T21" fmla="*/ 106 h 106"/>
                  <a:gd name="T22" fmla="*/ 49 w 738"/>
                  <a:gd name="T23" fmla="*/ 95 h 106"/>
                  <a:gd name="T24" fmla="*/ 43 w 738"/>
                  <a:gd name="T25" fmla="*/ 84 h 106"/>
                  <a:gd name="T26" fmla="*/ 35 w 738"/>
                  <a:gd name="T27" fmla="*/ 71 h 106"/>
                  <a:gd name="T28" fmla="*/ 28 w 738"/>
                  <a:gd name="T29" fmla="*/ 60 h 106"/>
                  <a:gd name="T30" fmla="*/ 22 w 738"/>
                  <a:gd name="T31" fmla="*/ 46 h 106"/>
                  <a:gd name="T32" fmla="*/ 14 w 738"/>
                  <a:gd name="T33" fmla="*/ 35 h 106"/>
                  <a:gd name="T34" fmla="*/ 8 w 738"/>
                  <a:gd name="T35" fmla="*/ 24 h 106"/>
                  <a:gd name="T36" fmla="*/ 0 w 738"/>
                  <a:gd name="T37" fmla="*/ 11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8"/>
                  <a:gd name="T58" fmla="*/ 0 h 106"/>
                  <a:gd name="T59" fmla="*/ 738 w 738"/>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8" h="106">
                    <a:moveTo>
                      <a:pt x="0" y="11"/>
                    </a:moveTo>
                    <a:lnTo>
                      <a:pt x="732" y="0"/>
                    </a:lnTo>
                    <a:lnTo>
                      <a:pt x="732" y="13"/>
                    </a:lnTo>
                    <a:lnTo>
                      <a:pt x="734" y="24"/>
                    </a:lnTo>
                    <a:lnTo>
                      <a:pt x="734" y="35"/>
                    </a:lnTo>
                    <a:lnTo>
                      <a:pt x="734" y="49"/>
                    </a:lnTo>
                    <a:lnTo>
                      <a:pt x="736" y="60"/>
                    </a:lnTo>
                    <a:lnTo>
                      <a:pt x="736" y="73"/>
                    </a:lnTo>
                    <a:lnTo>
                      <a:pt x="736" y="84"/>
                    </a:lnTo>
                    <a:lnTo>
                      <a:pt x="738" y="98"/>
                    </a:lnTo>
                    <a:lnTo>
                      <a:pt x="57" y="106"/>
                    </a:lnTo>
                    <a:lnTo>
                      <a:pt x="49" y="95"/>
                    </a:lnTo>
                    <a:lnTo>
                      <a:pt x="43" y="84"/>
                    </a:lnTo>
                    <a:lnTo>
                      <a:pt x="35" y="71"/>
                    </a:lnTo>
                    <a:lnTo>
                      <a:pt x="28" y="60"/>
                    </a:lnTo>
                    <a:lnTo>
                      <a:pt x="22" y="46"/>
                    </a:lnTo>
                    <a:lnTo>
                      <a:pt x="14" y="35"/>
                    </a:lnTo>
                    <a:lnTo>
                      <a:pt x="8" y="24"/>
                    </a:lnTo>
                    <a:lnTo>
                      <a:pt x="0" y="1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7" name="Freeform 96">
                <a:extLst>
                  <a:ext uri="{FF2B5EF4-FFF2-40B4-BE49-F238E27FC236}">
                    <a16:creationId xmlns:a16="http://schemas.microsoft.com/office/drawing/2014/main" id="{F0041ED5-6107-CE03-94BB-C9D3F46F5417}"/>
                  </a:ext>
                </a:extLst>
              </p:cNvPr>
              <p:cNvSpPr>
                <a:spLocks/>
              </p:cNvSpPr>
              <p:nvPr/>
            </p:nvSpPr>
            <p:spPr bwMode="auto">
              <a:xfrm>
                <a:off x="3013" y="1830"/>
                <a:ext cx="691" cy="106"/>
              </a:xfrm>
              <a:custGeom>
                <a:avLst/>
                <a:gdLst>
                  <a:gd name="T0" fmla="*/ 0 w 691"/>
                  <a:gd name="T1" fmla="*/ 8 h 106"/>
                  <a:gd name="T2" fmla="*/ 681 w 691"/>
                  <a:gd name="T3" fmla="*/ 0 h 106"/>
                  <a:gd name="T4" fmla="*/ 681 w 691"/>
                  <a:gd name="T5" fmla="*/ 6 h 106"/>
                  <a:gd name="T6" fmla="*/ 681 w 691"/>
                  <a:gd name="T7" fmla="*/ 13 h 106"/>
                  <a:gd name="T8" fmla="*/ 683 w 691"/>
                  <a:gd name="T9" fmla="*/ 20 h 106"/>
                  <a:gd name="T10" fmla="*/ 683 w 691"/>
                  <a:gd name="T11" fmla="*/ 28 h 106"/>
                  <a:gd name="T12" fmla="*/ 683 w 691"/>
                  <a:gd name="T13" fmla="*/ 35 h 106"/>
                  <a:gd name="T14" fmla="*/ 685 w 691"/>
                  <a:gd name="T15" fmla="*/ 44 h 106"/>
                  <a:gd name="T16" fmla="*/ 685 w 691"/>
                  <a:gd name="T17" fmla="*/ 51 h 106"/>
                  <a:gd name="T18" fmla="*/ 687 w 691"/>
                  <a:gd name="T19" fmla="*/ 60 h 106"/>
                  <a:gd name="T20" fmla="*/ 687 w 691"/>
                  <a:gd name="T21" fmla="*/ 64 h 106"/>
                  <a:gd name="T22" fmla="*/ 689 w 691"/>
                  <a:gd name="T23" fmla="*/ 68 h 106"/>
                  <a:gd name="T24" fmla="*/ 689 w 691"/>
                  <a:gd name="T25" fmla="*/ 73 h 106"/>
                  <a:gd name="T26" fmla="*/ 689 w 691"/>
                  <a:gd name="T27" fmla="*/ 77 h 106"/>
                  <a:gd name="T28" fmla="*/ 691 w 691"/>
                  <a:gd name="T29" fmla="*/ 82 h 106"/>
                  <a:gd name="T30" fmla="*/ 691 w 691"/>
                  <a:gd name="T31" fmla="*/ 86 h 106"/>
                  <a:gd name="T32" fmla="*/ 691 w 691"/>
                  <a:gd name="T33" fmla="*/ 91 h 106"/>
                  <a:gd name="T34" fmla="*/ 691 w 691"/>
                  <a:gd name="T35" fmla="*/ 95 h 106"/>
                  <a:gd name="T36" fmla="*/ 58 w 691"/>
                  <a:gd name="T37" fmla="*/ 106 h 106"/>
                  <a:gd name="T38" fmla="*/ 50 w 691"/>
                  <a:gd name="T39" fmla="*/ 93 h 106"/>
                  <a:gd name="T40" fmla="*/ 42 w 691"/>
                  <a:gd name="T41" fmla="*/ 82 h 106"/>
                  <a:gd name="T42" fmla="*/ 35 w 691"/>
                  <a:gd name="T43" fmla="*/ 71 h 106"/>
                  <a:gd name="T44" fmla="*/ 27 w 691"/>
                  <a:gd name="T45" fmla="*/ 57 h 106"/>
                  <a:gd name="T46" fmla="*/ 21 w 691"/>
                  <a:gd name="T47" fmla="*/ 46 h 106"/>
                  <a:gd name="T48" fmla="*/ 13 w 691"/>
                  <a:gd name="T49" fmla="*/ 33 h 106"/>
                  <a:gd name="T50" fmla="*/ 7 w 691"/>
                  <a:gd name="T51" fmla="*/ 22 h 106"/>
                  <a:gd name="T52" fmla="*/ 0 w 691"/>
                  <a:gd name="T53" fmla="*/ 8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1"/>
                  <a:gd name="T82" fmla="*/ 0 h 106"/>
                  <a:gd name="T83" fmla="*/ 691 w 691"/>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1" h="106">
                    <a:moveTo>
                      <a:pt x="0" y="8"/>
                    </a:moveTo>
                    <a:lnTo>
                      <a:pt x="681" y="0"/>
                    </a:lnTo>
                    <a:lnTo>
                      <a:pt x="681" y="6"/>
                    </a:lnTo>
                    <a:lnTo>
                      <a:pt x="681" y="13"/>
                    </a:lnTo>
                    <a:lnTo>
                      <a:pt x="683" y="20"/>
                    </a:lnTo>
                    <a:lnTo>
                      <a:pt x="683" y="28"/>
                    </a:lnTo>
                    <a:lnTo>
                      <a:pt x="683" y="35"/>
                    </a:lnTo>
                    <a:lnTo>
                      <a:pt x="685" y="44"/>
                    </a:lnTo>
                    <a:lnTo>
                      <a:pt x="685" y="51"/>
                    </a:lnTo>
                    <a:lnTo>
                      <a:pt x="687" y="60"/>
                    </a:lnTo>
                    <a:lnTo>
                      <a:pt x="687" y="64"/>
                    </a:lnTo>
                    <a:lnTo>
                      <a:pt x="689" y="68"/>
                    </a:lnTo>
                    <a:lnTo>
                      <a:pt x="689" y="73"/>
                    </a:lnTo>
                    <a:lnTo>
                      <a:pt x="689" y="77"/>
                    </a:lnTo>
                    <a:lnTo>
                      <a:pt x="691" y="82"/>
                    </a:lnTo>
                    <a:lnTo>
                      <a:pt x="691" y="86"/>
                    </a:lnTo>
                    <a:lnTo>
                      <a:pt x="691" y="91"/>
                    </a:lnTo>
                    <a:lnTo>
                      <a:pt x="691" y="95"/>
                    </a:lnTo>
                    <a:lnTo>
                      <a:pt x="58" y="106"/>
                    </a:lnTo>
                    <a:lnTo>
                      <a:pt x="50" y="93"/>
                    </a:lnTo>
                    <a:lnTo>
                      <a:pt x="42" y="82"/>
                    </a:lnTo>
                    <a:lnTo>
                      <a:pt x="35" y="71"/>
                    </a:lnTo>
                    <a:lnTo>
                      <a:pt x="27" y="57"/>
                    </a:lnTo>
                    <a:lnTo>
                      <a:pt x="21" y="46"/>
                    </a:lnTo>
                    <a:lnTo>
                      <a:pt x="13" y="33"/>
                    </a:lnTo>
                    <a:lnTo>
                      <a:pt x="7" y="22"/>
                    </a:lnTo>
                    <a:lnTo>
                      <a:pt x="0" y="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8" name="Freeform 97">
                <a:extLst>
                  <a:ext uri="{FF2B5EF4-FFF2-40B4-BE49-F238E27FC236}">
                    <a16:creationId xmlns:a16="http://schemas.microsoft.com/office/drawing/2014/main" id="{AB55F669-603F-D6B0-6BB3-F1369411DA8E}"/>
                  </a:ext>
                </a:extLst>
              </p:cNvPr>
              <p:cNvSpPr>
                <a:spLocks/>
              </p:cNvSpPr>
              <p:nvPr/>
            </p:nvSpPr>
            <p:spPr bwMode="auto">
              <a:xfrm>
                <a:off x="3071" y="1925"/>
                <a:ext cx="642" cy="107"/>
              </a:xfrm>
              <a:custGeom>
                <a:avLst/>
                <a:gdLst>
                  <a:gd name="T0" fmla="*/ 0 w 642"/>
                  <a:gd name="T1" fmla="*/ 11 h 107"/>
                  <a:gd name="T2" fmla="*/ 633 w 642"/>
                  <a:gd name="T3" fmla="*/ 0 h 107"/>
                  <a:gd name="T4" fmla="*/ 635 w 642"/>
                  <a:gd name="T5" fmla="*/ 13 h 107"/>
                  <a:gd name="T6" fmla="*/ 637 w 642"/>
                  <a:gd name="T7" fmla="*/ 24 h 107"/>
                  <a:gd name="T8" fmla="*/ 637 w 642"/>
                  <a:gd name="T9" fmla="*/ 38 h 107"/>
                  <a:gd name="T10" fmla="*/ 639 w 642"/>
                  <a:gd name="T11" fmla="*/ 49 h 107"/>
                  <a:gd name="T12" fmla="*/ 639 w 642"/>
                  <a:gd name="T13" fmla="*/ 62 h 107"/>
                  <a:gd name="T14" fmla="*/ 639 w 642"/>
                  <a:gd name="T15" fmla="*/ 73 h 107"/>
                  <a:gd name="T16" fmla="*/ 639 w 642"/>
                  <a:gd name="T17" fmla="*/ 84 h 107"/>
                  <a:gd name="T18" fmla="*/ 642 w 642"/>
                  <a:gd name="T19" fmla="*/ 98 h 107"/>
                  <a:gd name="T20" fmla="*/ 68 w 642"/>
                  <a:gd name="T21" fmla="*/ 107 h 107"/>
                  <a:gd name="T22" fmla="*/ 58 w 642"/>
                  <a:gd name="T23" fmla="*/ 96 h 107"/>
                  <a:gd name="T24" fmla="*/ 50 w 642"/>
                  <a:gd name="T25" fmla="*/ 82 h 107"/>
                  <a:gd name="T26" fmla="*/ 41 w 642"/>
                  <a:gd name="T27" fmla="*/ 71 h 107"/>
                  <a:gd name="T28" fmla="*/ 33 w 642"/>
                  <a:gd name="T29" fmla="*/ 58 h 107"/>
                  <a:gd name="T30" fmla="*/ 23 w 642"/>
                  <a:gd name="T31" fmla="*/ 47 h 107"/>
                  <a:gd name="T32" fmla="*/ 15 w 642"/>
                  <a:gd name="T33" fmla="*/ 36 h 107"/>
                  <a:gd name="T34" fmla="*/ 8 w 642"/>
                  <a:gd name="T35" fmla="*/ 22 h 107"/>
                  <a:gd name="T36" fmla="*/ 0 w 642"/>
                  <a:gd name="T37" fmla="*/ 11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07"/>
                  <a:gd name="T59" fmla="*/ 642 w 64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07">
                    <a:moveTo>
                      <a:pt x="0" y="11"/>
                    </a:moveTo>
                    <a:lnTo>
                      <a:pt x="633" y="0"/>
                    </a:lnTo>
                    <a:lnTo>
                      <a:pt x="635" y="13"/>
                    </a:lnTo>
                    <a:lnTo>
                      <a:pt x="637" y="24"/>
                    </a:lnTo>
                    <a:lnTo>
                      <a:pt x="637" y="38"/>
                    </a:lnTo>
                    <a:lnTo>
                      <a:pt x="639" y="49"/>
                    </a:lnTo>
                    <a:lnTo>
                      <a:pt x="639" y="62"/>
                    </a:lnTo>
                    <a:lnTo>
                      <a:pt x="639" y="73"/>
                    </a:lnTo>
                    <a:lnTo>
                      <a:pt x="639" y="84"/>
                    </a:lnTo>
                    <a:lnTo>
                      <a:pt x="642" y="98"/>
                    </a:lnTo>
                    <a:lnTo>
                      <a:pt x="68" y="107"/>
                    </a:lnTo>
                    <a:lnTo>
                      <a:pt x="58" y="96"/>
                    </a:lnTo>
                    <a:lnTo>
                      <a:pt x="50" y="82"/>
                    </a:lnTo>
                    <a:lnTo>
                      <a:pt x="41" y="71"/>
                    </a:lnTo>
                    <a:lnTo>
                      <a:pt x="33" y="58"/>
                    </a:lnTo>
                    <a:lnTo>
                      <a:pt x="23" y="47"/>
                    </a:lnTo>
                    <a:lnTo>
                      <a:pt x="15" y="36"/>
                    </a:lnTo>
                    <a:lnTo>
                      <a:pt x="8" y="22"/>
                    </a:lnTo>
                    <a:lnTo>
                      <a:pt x="0"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99" name="Freeform 98">
                <a:extLst>
                  <a:ext uri="{FF2B5EF4-FFF2-40B4-BE49-F238E27FC236}">
                    <a16:creationId xmlns:a16="http://schemas.microsoft.com/office/drawing/2014/main" id="{E7988A21-098B-99C9-1466-5414A9FF576B}"/>
                  </a:ext>
                </a:extLst>
              </p:cNvPr>
              <p:cNvSpPr>
                <a:spLocks/>
              </p:cNvSpPr>
              <p:nvPr/>
            </p:nvSpPr>
            <p:spPr bwMode="auto">
              <a:xfrm>
                <a:off x="3139" y="2023"/>
                <a:ext cx="574" cy="104"/>
              </a:xfrm>
              <a:custGeom>
                <a:avLst/>
                <a:gdLst>
                  <a:gd name="T0" fmla="*/ 0 w 574"/>
                  <a:gd name="T1" fmla="*/ 9 h 104"/>
                  <a:gd name="T2" fmla="*/ 574 w 574"/>
                  <a:gd name="T3" fmla="*/ 0 h 104"/>
                  <a:gd name="T4" fmla="*/ 574 w 574"/>
                  <a:gd name="T5" fmla="*/ 11 h 104"/>
                  <a:gd name="T6" fmla="*/ 574 w 574"/>
                  <a:gd name="T7" fmla="*/ 24 h 104"/>
                  <a:gd name="T8" fmla="*/ 574 w 574"/>
                  <a:gd name="T9" fmla="*/ 35 h 104"/>
                  <a:gd name="T10" fmla="*/ 574 w 574"/>
                  <a:gd name="T11" fmla="*/ 49 h 104"/>
                  <a:gd name="T12" fmla="*/ 571 w 574"/>
                  <a:gd name="T13" fmla="*/ 60 h 104"/>
                  <a:gd name="T14" fmla="*/ 571 w 574"/>
                  <a:gd name="T15" fmla="*/ 73 h 104"/>
                  <a:gd name="T16" fmla="*/ 571 w 574"/>
                  <a:gd name="T17" fmla="*/ 84 h 104"/>
                  <a:gd name="T18" fmla="*/ 571 w 574"/>
                  <a:gd name="T19" fmla="*/ 95 h 104"/>
                  <a:gd name="T20" fmla="*/ 93 w 574"/>
                  <a:gd name="T21" fmla="*/ 104 h 104"/>
                  <a:gd name="T22" fmla="*/ 85 w 574"/>
                  <a:gd name="T23" fmla="*/ 95 h 104"/>
                  <a:gd name="T24" fmla="*/ 74 w 574"/>
                  <a:gd name="T25" fmla="*/ 86 h 104"/>
                  <a:gd name="T26" fmla="*/ 66 w 574"/>
                  <a:gd name="T27" fmla="*/ 78 h 104"/>
                  <a:gd name="T28" fmla="*/ 58 w 574"/>
                  <a:gd name="T29" fmla="*/ 71 h 104"/>
                  <a:gd name="T30" fmla="*/ 50 w 574"/>
                  <a:gd name="T31" fmla="*/ 62 h 104"/>
                  <a:gd name="T32" fmla="*/ 39 w 574"/>
                  <a:gd name="T33" fmla="*/ 53 h 104"/>
                  <a:gd name="T34" fmla="*/ 31 w 574"/>
                  <a:gd name="T35" fmla="*/ 44 h 104"/>
                  <a:gd name="T36" fmla="*/ 23 w 574"/>
                  <a:gd name="T37" fmla="*/ 35 h 104"/>
                  <a:gd name="T38" fmla="*/ 21 w 574"/>
                  <a:gd name="T39" fmla="*/ 31 h 104"/>
                  <a:gd name="T40" fmla="*/ 17 w 574"/>
                  <a:gd name="T41" fmla="*/ 29 h 104"/>
                  <a:gd name="T42" fmla="*/ 15 w 574"/>
                  <a:gd name="T43" fmla="*/ 24 h 104"/>
                  <a:gd name="T44" fmla="*/ 10 w 574"/>
                  <a:gd name="T45" fmla="*/ 22 h 104"/>
                  <a:gd name="T46" fmla="*/ 8 w 574"/>
                  <a:gd name="T47" fmla="*/ 18 h 104"/>
                  <a:gd name="T48" fmla="*/ 6 w 574"/>
                  <a:gd name="T49" fmla="*/ 15 h 104"/>
                  <a:gd name="T50" fmla="*/ 2 w 574"/>
                  <a:gd name="T51" fmla="*/ 11 h 104"/>
                  <a:gd name="T52" fmla="*/ 0 w 574"/>
                  <a:gd name="T53" fmla="*/ 9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4"/>
                  <a:gd name="T82" fmla="*/ 0 h 104"/>
                  <a:gd name="T83" fmla="*/ 574 w 574"/>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4" h="104">
                    <a:moveTo>
                      <a:pt x="0" y="9"/>
                    </a:moveTo>
                    <a:lnTo>
                      <a:pt x="574" y="0"/>
                    </a:lnTo>
                    <a:lnTo>
                      <a:pt x="574" y="11"/>
                    </a:lnTo>
                    <a:lnTo>
                      <a:pt x="574" y="24"/>
                    </a:lnTo>
                    <a:lnTo>
                      <a:pt x="574" y="35"/>
                    </a:lnTo>
                    <a:lnTo>
                      <a:pt x="574" y="49"/>
                    </a:lnTo>
                    <a:lnTo>
                      <a:pt x="571" y="60"/>
                    </a:lnTo>
                    <a:lnTo>
                      <a:pt x="571" y="73"/>
                    </a:lnTo>
                    <a:lnTo>
                      <a:pt x="571" y="84"/>
                    </a:lnTo>
                    <a:lnTo>
                      <a:pt x="571" y="95"/>
                    </a:lnTo>
                    <a:lnTo>
                      <a:pt x="93" y="104"/>
                    </a:lnTo>
                    <a:lnTo>
                      <a:pt x="85" y="95"/>
                    </a:lnTo>
                    <a:lnTo>
                      <a:pt x="74" y="86"/>
                    </a:lnTo>
                    <a:lnTo>
                      <a:pt x="66" y="78"/>
                    </a:lnTo>
                    <a:lnTo>
                      <a:pt x="58" y="71"/>
                    </a:lnTo>
                    <a:lnTo>
                      <a:pt x="50" y="62"/>
                    </a:lnTo>
                    <a:lnTo>
                      <a:pt x="39" y="53"/>
                    </a:lnTo>
                    <a:lnTo>
                      <a:pt x="31" y="44"/>
                    </a:lnTo>
                    <a:lnTo>
                      <a:pt x="23" y="35"/>
                    </a:lnTo>
                    <a:lnTo>
                      <a:pt x="21" y="31"/>
                    </a:lnTo>
                    <a:lnTo>
                      <a:pt x="17" y="29"/>
                    </a:lnTo>
                    <a:lnTo>
                      <a:pt x="15" y="24"/>
                    </a:lnTo>
                    <a:lnTo>
                      <a:pt x="10" y="22"/>
                    </a:lnTo>
                    <a:lnTo>
                      <a:pt x="8" y="18"/>
                    </a:lnTo>
                    <a:lnTo>
                      <a:pt x="6" y="15"/>
                    </a:lnTo>
                    <a:lnTo>
                      <a:pt x="2" y="11"/>
                    </a:lnTo>
                    <a:lnTo>
                      <a:pt x="0"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0" name="Freeform 99">
                <a:extLst>
                  <a:ext uri="{FF2B5EF4-FFF2-40B4-BE49-F238E27FC236}">
                    <a16:creationId xmlns:a16="http://schemas.microsoft.com/office/drawing/2014/main" id="{4FC071FD-5E16-71BD-8B50-C4A026EAE86A}"/>
                  </a:ext>
                </a:extLst>
              </p:cNvPr>
              <p:cNvSpPr>
                <a:spLocks/>
              </p:cNvSpPr>
              <p:nvPr/>
            </p:nvSpPr>
            <p:spPr bwMode="auto">
              <a:xfrm>
                <a:off x="3232" y="2118"/>
                <a:ext cx="478" cy="369"/>
              </a:xfrm>
              <a:custGeom>
                <a:avLst/>
                <a:gdLst>
                  <a:gd name="T0" fmla="*/ 0 w 478"/>
                  <a:gd name="T1" fmla="*/ 9 h 369"/>
                  <a:gd name="T2" fmla="*/ 478 w 478"/>
                  <a:gd name="T3" fmla="*/ 0 h 369"/>
                  <a:gd name="T4" fmla="*/ 474 w 478"/>
                  <a:gd name="T5" fmla="*/ 40 h 369"/>
                  <a:gd name="T6" fmla="*/ 470 w 478"/>
                  <a:gd name="T7" fmla="*/ 80 h 369"/>
                  <a:gd name="T8" fmla="*/ 466 w 478"/>
                  <a:gd name="T9" fmla="*/ 118 h 369"/>
                  <a:gd name="T10" fmla="*/ 460 w 478"/>
                  <a:gd name="T11" fmla="*/ 158 h 369"/>
                  <a:gd name="T12" fmla="*/ 456 w 478"/>
                  <a:gd name="T13" fmla="*/ 196 h 369"/>
                  <a:gd name="T14" fmla="*/ 450 w 478"/>
                  <a:gd name="T15" fmla="*/ 236 h 369"/>
                  <a:gd name="T16" fmla="*/ 443 w 478"/>
                  <a:gd name="T17" fmla="*/ 274 h 369"/>
                  <a:gd name="T18" fmla="*/ 435 w 478"/>
                  <a:gd name="T19" fmla="*/ 314 h 369"/>
                  <a:gd name="T20" fmla="*/ 412 w 478"/>
                  <a:gd name="T21" fmla="*/ 369 h 369"/>
                  <a:gd name="T22" fmla="*/ 402 w 478"/>
                  <a:gd name="T23" fmla="*/ 360 h 369"/>
                  <a:gd name="T24" fmla="*/ 392 w 478"/>
                  <a:gd name="T25" fmla="*/ 349 h 369"/>
                  <a:gd name="T26" fmla="*/ 382 w 478"/>
                  <a:gd name="T27" fmla="*/ 338 h 369"/>
                  <a:gd name="T28" fmla="*/ 371 w 478"/>
                  <a:gd name="T29" fmla="*/ 325 h 369"/>
                  <a:gd name="T30" fmla="*/ 361 w 478"/>
                  <a:gd name="T31" fmla="*/ 314 h 369"/>
                  <a:gd name="T32" fmla="*/ 349 w 478"/>
                  <a:gd name="T33" fmla="*/ 305 h 369"/>
                  <a:gd name="T34" fmla="*/ 336 w 478"/>
                  <a:gd name="T35" fmla="*/ 298 h 369"/>
                  <a:gd name="T36" fmla="*/ 322 w 478"/>
                  <a:gd name="T37" fmla="*/ 296 h 369"/>
                  <a:gd name="T38" fmla="*/ 283 w 478"/>
                  <a:gd name="T39" fmla="*/ 258 h 369"/>
                  <a:gd name="T40" fmla="*/ 243 w 478"/>
                  <a:gd name="T41" fmla="*/ 220 h 369"/>
                  <a:gd name="T42" fmla="*/ 202 w 478"/>
                  <a:gd name="T43" fmla="*/ 185 h 369"/>
                  <a:gd name="T44" fmla="*/ 161 w 478"/>
                  <a:gd name="T45" fmla="*/ 149 h 369"/>
                  <a:gd name="T46" fmla="*/ 120 w 478"/>
                  <a:gd name="T47" fmla="*/ 116 h 369"/>
                  <a:gd name="T48" fmla="*/ 80 w 478"/>
                  <a:gd name="T49" fmla="*/ 80 h 369"/>
                  <a:gd name="T50" fmla="*/ 39 w 478"/>
                  <a:gd name="T51" fmla="*/ 45 h 369"/>
                  <a:gd name="T52" fmla="*/ 0 w 478"/>
                  <a:gd name="T53" fmla="*/ 9 h 3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8"/>
                  <a:gd name="T82" fmla="*/ 0 h 369"/>
                  <a:gd name="T83" fmla="*/ 478 w 478"/>
                  <a:gd name="T84" fmla="*/ 369 h 3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8" h="369">
                    <a:moveTo>
                      <a:pt x="0" y="9"/>
                    </a:moveTo>
                    <a:lnTo>
                      <a:pt x="478" y="0"/>
                    </a:lnTo>
                    <a:lnTo>
                      <a:pt x="474" y="40"/>
                    </a:lnTo>
                    <a:lnTo>
                      <a:pt x="470" y="80"/>
                    </a:lnTo>
                    <a:lnTo>
                      <a:pt x="466" y="118"/>
                    </a:lnTo>
                    <a:lnTo>
                      <a:pt x="460" y="158"/>
                    </a:lnTo>
                    <a:lnTo>
                      <a:pt x="456" y="196"/>
                    </a:lnTo>
                    <a:lnTo>
                      <a:pt x="450" y="236"/>
                    </a:lnTo>
                    <a:lnTo>
                      <a:pt x="443" y="274"/>
                    </a:lnTo>
                    <a:lnTo>
                      <a:pt x="435" y="314"/>
                    </a:lnTo>
                    <a:lnTo>
                      <a:pt x="412" y="369"/>
                    </a:lnTo>
                    <a:lnTo>
                      <a:pt x="402" y="360"/>
                    </a:lnTo>
                    <a:lnTo>
                      <a:pt x="392" y="349"/>
                    </a:lnTo>
                    <a:lnTo>
                      <a:pt x="382" y="338"/>
                    </a:lnTo>
                    <a:lnTo>
                      <a:pt x="371" y="325"/>
                    </a:lnTo>
                    <a:lnTo>
                      <a:pt x="361" y="314"/>
                    </a:lnTo>
                    <a:lnTo>
                      <a:pt x="349" y="305"/>
                    </a:lnTo>
                    <a:lnTo>
                      <a:pt x="336" y="298"/>
                    </a:lnTo>
                    <a:lnTo>
                      <a:pt x="322" y="296"/>
                    </a:lnTo>
                    <a:lnTo>
                      <a:pt x="283" y="258"/>
                    </a:lnTo>
                    <a:lnTo>
                      <a:pt x="243" y="220"/>
                    </a:lnTo>
                    <a:lnTo>
                      <a:pt x="202" y="185"/>
                    </a:lnTo>
                    <a:lnTo>
                      <a:pt x="161" y="149"/>
                    </a:lnTo>
                    <a:lnTo>
                      <a:pt x="120" y="116"/>
                    </a:lnTo>
                    <a:lnTo>
                      <a:pt x="80" y="80"/>
                    </a:lnTo>
                    <a:lnTo>
                      <a:pt x="39" y="45"/>
                    </a:lnTo>
                    <a:lnTo>
                      <a:pt x="0"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1" name="Freeform 100">
                <a:extLst>
                  <a:ext uri="{FF2B5EF4-FFF2-40B4-BE49-F238E27FC236}">
                    <a16:creationId xmlns:a16="http://schemas.microsoft.com/office/drawing/2014/main" id="{03D1E433-6EFD-CA10-5BAB-B38D2485E3E4}"/>
                  </a:ext>
                </a:extLst>
              </p:cNvPr>
              <p:cNvSpPr>
                <a:spLocks/>
              </p:cNvSpPr>
              <p:nvPr/>
            </p:nvSpPr>
            <p:spPr bwMode="auto">
              <a:xfrm>
                <a:off x="2840" y="2663"/>
                <a:ext cx="910" cy="2066"/>
              </a:xfrm>
              <a:custGeom>
                <a:avLst/>
                <a:gdLst>
                  <a:gd name="T0" fmla="*/ 35 w 910"/>
                  <a:gd name="T1" fmla="*/ 1217 h 2066"/>
                  <a:gd name="T2" fmla="*/ 116 w 910"/>
                  <a:gd name="T3" fmla="*/ 1159 h 2066"/>
                  <a:gd name="T4" fmla="*/ 192 w 910"/>
                  <a:gd name="T5" fmla="*/ 1097 h 2066"/>
                  <a:gd name="T6" fmla="*/ 266 w 910"/>
                  <a:gd name="T7" fmla="*/ 1030 h 2066"/>
                  <a:gd name="T8" fmla="*/ 338 w 910"/>
                  <a:gd name="T9" fmla="*/ 959 h 2066"/>
                  <a:gd name="T10" fmla="*/ 406 w 910"/>
                  <a:gd name="T11" fmla="*/ 886 h 2066"/>
                  <a:gd name="T12" fmla="*/ 472 w 910"/>
                  <a:gd name="T13" fmla="*/ 810 h 2066"/>
                  <a:gd name="T14" fmla="*/ 532 w 910"/>
                  <a:gd name="T15" fmla="*/ 728 h 2066"/>
                  <a:gd name="T16" fmla="*/ 592 w 910"/>
                  <a:gd name="T17" fmla="*/ 646 h 2066"/>
                  <a:gd name="T18" fmla="*/ 646 w 910"/>
                  <a:gd name="T19" fmla="*/ 559 h 2066"/>
                  <a:gd name="T20" fmla="*/ 695 w 910"/>
                  <a:gd name="T21" fmla="*/ 471 h 2066"/>
                  <a:gd name="T22" fmla="*/ 743 w 910"/>
                  <a:gd name="T23" fmla="*/ 377 h 2066"/>
                  <a:gd name="T24" fmla="*/ 784 w 910"/>
                  <a:gd name="T25" fmla="*/ 284 h 2066"/>
                  <a:gd name="T26" fmla="*/ 823 w 910"/>
                  <a:gd name="T27" fmla="*/ 186 h 2066"/>
                  <a:gd name="T28" fmla="*/ 856 w 910"/>
                  <a:gd name="T29" fmla="*/ 86 h 2066"/>
                  <a:gd name="T30" fmla="*/ 883 w 910"/>
                  <a:gd name="T31" fmla="*/ 0 h 2066"/>
                  <a:gd name="T32" fmla="*/ 895 w 910"/>
                  <a:gd name="T33" fmla="*/ 44 h 2066"/>
                  <a:gd name="T34" fmla="*/ 903 w 910"/>
                  <a:gd name="T35" fmla="*/ 91 h 2066"/>
                  <a:gd name="T36" fmla="*/ 908 w 910"/>
                  <a:gd name="T37" fmla="*/ 137 h 2066"/>
                  <a:gd name="T38" fmla="*/ 910 w 910"/>
                  <a:gd name="T39" fmla="*/ 186 h 2066"/>
                  <a:gd name="T40" fmla="*/ 897 w 910"/>
                  <a:gd name="T41" fmla="*/ 282 h 2066"/>
                  <a:gd name="T42" fmla="*/ 873 w 910"/>
                  <a:gd name="T43" fmla="*/ 371 h 2066"/>
                  <a:gd name="T44" fmla="*/ 840 w 910"/>
                  <a:gd name="T45" fmla="*/ 455 h 2066"/>
                  <a:gd name="T46" fmla="*/ 802 w 910"/>
                  <a:gd name="T47" fmla="*/ 537 h 2066"/>
                  <a:gd name="T48" fmla="*/ 722 w 910"/>
                  <a:gd name="T49" fmla="*/ 702 h 2066"/>
                  <a:gd name="T50" fmla="*/ 685 w 910"/>
                  <a:gd name="T51" fmla="*/ 786 h 2066"/>
                  <a:gd name="T52" fmla="*/ 656 w 910"/>
                  <a:gd name="T53" fmla="*/ 873 h 2066"/>
                  <a:gd name="T54" fmla="*/ 644 w 910"/>
                  <a:gd name="T55" fmla="*/ 933 h 2066"/>
                  <a:gd name="T56" fmla="*/ 635 w 910"/>
                  <a:gd name="T57" fmla="*/ 995 h 2066"/>
                  <a:gd name="T58" fmla="*/ 629 w 910"/>
                  <a:gd name="T59" fmla="*/ 1119 h 2066"/>
                  <a:gd name="T60" fmla="*/ 629 w 910"/>
                  <a:gd name="T61" fmla="*/ 1244 h 2066"/>
                  <a:gd name="T62" fmla="*/ 627 w 910"/>
                  <a:gd name="T63" fmla="*/ 1368 h 2066"/>
                  <a:gd name="T64" fmla="*/ 609 w 910"/>
                  <a:gd name="T65" fmla="*/ 1521 h 2066"/>
                  <a:gd name="T66" fmla="*/ 580 w 910"/>
                  <a:gd name="T67" fmla="*/ 1672 h 2066"/>
                  <a:gd name="T68" fmla="*/ 559 w 910"/>
                  <a:gd name="T69" fmla="*/ 1748 h 2066"/>
                  <a:gd name="T70" fmla="*/ 534 w 910"/>
                  <a:gd name="T71" fmla="*/ 1821 h 2066"/>
                  <a:gd name="T72" fmla="*/ 503 w 910"/>
                  <a:gd name="T73" fmla="*/ 1890 h 2066"/>
                  <a:gd name="T74" fmla="*/ 466 w 910"/>
                  <a:gd name="T75" fmla="*/ 1957 h 2066"/>
                  <a:gd name="T76" fmla="*/ 466 w 910"/>
                  <a:gd name="T77" fmla="*/ 1972 h 2066"/>
                  <a:gd name="T78" fmla="*/ 454 w 910"/>
                  <a:gd name="T79" fmla="*/ 1979 h 2066"/>
                  <a:gd name="T80" fmla="*/ 441 w 910"/>
                  <a:gd name="T81" fmla="*/ 1981 h 2066"/>
                  <a:gd name="T82" fmla="*/ 431 w 910"/>
                  <a:gd name="T83" fmla="*/ 1992 h 2066"/>
                  <a:gd name="T84" fmla="*/ 402 w 910"/>
                  <a:gd name="T85" fmla="*/ 2019 h 2066"/>
                  <a:gd name="T86" fmla="*/ 371 w 910"/>
                  <a:gd name="T87" fmla="*/ 2046 h 2066"/>
                  <a:gd name="T88" fmla="*/ 338 w 910"/>
                  <a:gd name="T89" fmla="*/ 2061 h 2066"/>
                  <a:gd name="T90" fmla="*/ 318 w 910"/>
                  <a:gd name="T91" fmla="*/ 2066 h 2066"/>
                  <a:gd name="T92" fmla="*/ 297 w 910"/>
                  <a:gd name="T93" fmla="*/ 2063 h 2066"/>
                  <a:gd name="T94" fmla="*/ 272 w 910"/>
                  <a:gd name="T95" fmla="*/ 2063 h 2066"/>
                  <a:gd name="T96" fmla="*/ 252 w 910"/>
                  <a:gd name="T97" fmla="*/ 2059 h 2066"/>
                  <a:gd name="T98" fmla="*/ 231 w 910"/>
                  <a:gd name="T99" fmla="*/ 2048 h 2066"/>
                  <a:gd name="T100" fmla="*/ 213 w 910"/>
                  <a:gd name="T101" fmla="*/ 2035 h 2066"/>
                  <a:gd name="T102" fmla="*/ 182 w 910"/>
                  <a:gd name="T103" fmla="*/ 1999 h 2066"/>
                  <a:gd name="T104" fmla="*/ 157 w 910"/>
                  <a:gd name="T105" fmla="*/ 1957 h 2066"/>
                  <a:gd name="T106" fmla="*/ 134 w 910"/>
                  <a:gd name="T107" fmla="*/ 1897 h 2066"/>
                  <a:gd name="T108" fmla="*/ 118 w 910"/>
                  <a:gd name="T109" fmla="*/ 1835 h 2066"/>
                  <a:gd name="T110" fmla="*/ 97 w 910"/>
                  <a:gd name="T111" fmla="*/ 1704 h 2066"/>
                  <a:gd name="T112" fmla="*/ 87 w 910"/>
                  <a:gd name="T113" fmla="*/ 1570 h 2066"/>
                  <a:gd name="T114" fmla="*/ 83 w 910"/>
                  <a:gd name="T115" fmla="*/ 1446 h 2066"/>
                  <a:gd name="T116" fmla="*/ 70 w 910"/>
                  <a:gd name="T117" fmla="*/ 1390 h 2066"/>
                  <a:gd name="T118" fmla="*/ 56 w 910"/>
                  <a:gd name="T119" fmla="*/ 1335 h 2066"/>
                  <a:gd name="T120" fmla="*/ 33 w 910"/>
                  <a:gd name="T121" fmla="*/ 1284 h 2066"/>
                  <a:gd name="T122" fmla="*/ 0 w 910"/>
                  <a:gd name="T123" fmla="*/ 1239 h 20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0"/>
                  <a:gd name="T187" fmla="*/ 0 h 2066"/>
                  <a:gd name="T188" fmla="*/ 910 w 910"/>
                  <a:gd name="T189" fmla="*/ 2066 h 20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0" h="2066">
                    <a:moveTo>
                      <a:pt x="0" y="1239"/>
                    </a:moveTo>
                    <a:lnTo>
                      <a:pt x="35" y="1217"/>
                    </a:lnTo>
                    <a:lnTo>
                      <a:pt x="74" y="1188"/>
                    </a:lnTo>
                    <a:lnTo>
                      <a:pt x="116" y="1159"/>
                    </a:lnTo>
                    <a:lnTo>
                      <a:pt x="155" y="1128"/>
                    </a:lnTo>
                    <a:lnTo>
                      <a:pt x="192" y="1097"/>
                    </a:lnTo>
                    <a:lnTo>
                      <a:pt x="231" y="1064"/>
                    </a:lnTo>
                    <a:lnTo>
                      <a:pt x="266" y="1030"/>
                    </a:lnTo>
                    <a:lnTo>
                      <a:pt x="303" y="995"/>
                    </a:lnTo>
                    <a:lnTo>
                      <a:pt x="338" y="959"/>
                    </a:lnTo>
                    <a:lnTo>
                      <a:pt x="373" y="924"/>
                    </a:lnTo>
                    <a:lnTo>
                      <a:pt x="406" y="886"/>
                    </a:lnTo>
                    <a:lnTo>
                      <a:pt x="439" y="848"/>
                    </a:lnTo>
                    <a:lnTo>
                      <a:pt x="472" y="810"/>
                    </a:lnTo>
                    <a:lnTo>
                      <a:pt x="503" y="771"/>
                    </a:lnTo>
                    <a:lnTo>
                      <a:pt x="532" y="728"/>
                    </a:lnTo>
                    <a:lnTo>
                      <a:pt x="563" y="688"/>
                    </a:lnTo>
                    <a:lnTo>
                      <a:pt x="592" y="646"/>
                    </a:lnTo>
                    <a:lnTo>
                      <a:pt x="619" y="604"/>
                    </a:lnTo>
                    <a:lnTo>
                      <a:pt x="646" y="559"/>
                    </a:lnTo>
                    <a:lnTo>
                      <a:pt x="670" y="515"/>
                    </a:lnTo>
                    <a:lnTo>
                      <a:pt x="695" y="471"/>
                    </a:lnTo>
                    <a:lnTo>
                      <a:pt x="720" y="424"/>
                    </a:lnTo>
                    <a:lnTo>
                      <a:pt x="743" y="377"/>
                    </a:lnTo>
                    <a:lnTo>
                      <a:pt x="763" y="331"/>
                    </a:lnTo>
                    <a:lnTo>
                      <a:pt x="784" y="284"/>
                    </a:lnTo>
                    <a:lnTo>
                      <a:pt x="804" y="235"/>
                    </a:lnTo>
                    <a:lnTo>
                      <a:pt x="823" y="186"/>
                    </a:lnTo>
                    <a:lnTo>
                      <a:pt x="840" y="135"/>
                    </a:lnTo>
                    <a:lnTo>
                      <a:pt x="856" y="86"/>
                    </a:lnTo>
                    <a:lnTo>
                      <a:pt x="873" y="35"/>
                    </a:lnTo>
                    <a:lnTo>
                      <a:pt x="883" y="0"/>
                    </a:lnTo>
                    <a:lnTo>
                      <a:pt x="889" y="22"/>
                    </a:lnTo>
                    <a:lnTo>
                      <a:pt x="895" y="44"/>
                    </a:lnTo>
                    <a:lnTo>
                      <a:pt x="899" y="66"/>
                    </a:lnTo>
                    <a:lnTo>
                      <a:pt x="903" y="91"/>
                    </a:lnTo>
                    <a:lnTo>
                      <a:pt x="906" y="113"/>
                    </a:lnTo>
                    <a:lnTo>
                      <a:pt x="908" y="137"/>
                    </a:lnTo>
                    <a:lnTo>
                      <a:pt x="910" y="162"/>
                    </a:lnTo>
                    <a:lnTo>
                      <a:pt x="910" y="186"/>
                    </a:lnTo>
                    <a:lnTo>
                      <a:pt x="906" y="235"/>
                    </a:lnTo>
                    <a:lnTo>
                      <a:pt x="897" y="282"/>
                    </a:lnTo>
                    <a:lnTo>
                      <a:pt x="887" y="326"/>
                    </a:lnTo>
                    <a:lnTo>
                      <a:pt x="873" y="371"/>
                    </a:lnTo>
                    <a:lnTo>
                      <a:pt x="858" y="413"/>
                    </a:lnTo>
                    <a:lnTo>
                      <a:pt x="840" y="455"/>
                    </a:lnTo>
                    <a:lnTo>
                      <a:pt x="821" y="497"/>
                    </a:lnTo>
                    <a:lnTo>
                      <a:pt x="802" y="537"/>
                    </a:lnTo>
                    <a:lnTo>
                      <a:pt x="761" y="619"/>
                    </a:lnTo>
                    <a:lnTo>
                      <a:pt x="722" y="702"/>
                    </a:lnTo>
                    <a:lnTo>
                      <a:pt x="703" y="742"/>
                    </a:lnTo>
                    <a:lnTo>
                      <a:pt x="685" y="786"/>
                    </a:lnTo>
                    <a:lnTo>
                      <a:pt x="668" y="828"/>
                    </a:lnTo>
                    <a:lnTo>
                      <a:pt x="656" y="873"/>
                    </a:lnTo>
                    <a:lnTo>
                      <a:pt x="650" y="902"/>
                    </a:lnTo>
                    <a:lnTo>
                      <a:pt x="644" y="933"/>
                    </a:lnTo>
                    <a:lnTo>
                      <a:pt x="639" y="964"/>
                    </a:lnTo>
                    <a:lnTo>
                      <a:pt x="635" y="995"/>
                    </a:lnTo>
                    <a:lnTo>
                      <a:pt x="631" y="1057"/>
                    </a:lnTo>
                    <a:lnTo>
                      <a:pt x="629" y="1119"/>
                    </a:lnTo>
                    <a:lnTo>
                      <a:pt x="627" y="1181"/>
                    </a:lnTo>
                    <a:lnTo>
                      <a:pt x="629" y="1244"/>
                    </a:lnTo>
                    <a:lnTo>
                      <a:pt x="629" y="1306"/>
                    </a:lnTo>
                    <a:lnTo>
                      <a:pt x="627" y="1368"/>
                    </a:lnTo>
                    <a:lnTo>
                      <a:pt x="619" y="1444"/>
                    </a:lnTo>
                    <a:lnTo>
                      <a:pt x="609" y="1521"/>
                    </a:lnTo>
                    <a:lnTo>
                      <a:pt x="596" y="1597"/>
                    </a:lnTo>
                    <a:lnTo>
                      <a:pt x="580" y="1672"/>
                    </a:lnTo>
                    <a:lnTo>
                      <a:pt x="571" y="1710"/>
                    </a:lnTo>
                    <a:lnTo>
                      <a:pt x="559" y="1748"/>
                    </a:lnTo>
                    <a:lnTo>
                      <a:pt x="549" y="1786"/>
                    </a:lnTo>
                    <a:lnTo>
                      <a:pt x="534" y="1821"/>
                    </a:lnTo>
                    <a:lnTo>
                      <a:pt x="520" y="1857"/>
                    </a:lnTo>
                    <a:lnTo>
                      <a:pt x="503" y="1890"/>
                    </a:lnTo>
                    <a:lnTo>
                      <a:pt x="487" y="1926"/>
                    </a:lnTo>
                    <a:lnTo>
                      <a:pt x="466" y="1957"/>
                    </a:lnTo>
                    <a:lnTo>
                      <a:pt x="468" y="1966"/>
                    </a:lnTo>
                    <a:lnTo>
                      <a:pt x="466" y="1972"/>
                    </a:lnTo>
                    <a:lnTo>
                      <a:pt x="460" y="1977"/>
                    </a:lnTo>
                    <a:lnTo>
                      <a:pt x="454" y="1979"/>
                    </a:lnTo>
                    <a:lnTo>
                      <a:pt x="448" y="1979"/>
                    </a:lnTo>
                    <a:lnTo>
                      <a:pt x="441" y="1981"/>
                    </a:lnTo>
                    <a:lnTo>
                      <a:pt x="435" y="1986"/>
                    </a:lnTo>
                    <a:lnTo>
                      <a:pt x="431" y="1992"/>
                    </a:lnTo>
                    <a:lnTo>
                      <a:pt x="417" y="2006"/>
                    </a:lnTo>
                    <a:lnTo>
                      <a:pt x="402" y="2019"/>
                    </a:lnTo>
                    <a:lnTo>
                      <a:pt x="388" y="2035"/>
                    </a:lnTo>
                    <a:lnTo>
                      <a:pt x="371" y="2046"/>
                    </a:lnTo>
                    <a:lnTo>
                      <a:pt x="355" y="2055"/>
                    </a:lnTo>
                    <a:lnTo>
                      <a:pt x="338" y="2061"/>
                    </a:lnTo>
                    <a:lnTo>
                      <a:pt x="328" y="2063"/>
                    </a:lnTo>
                    <a:lnTo>
                      <a:pt x="318" y="2066"/>
                    </a:lnTo>
                    <a:lnTo>
                      <a:pt x="307" y="2063"/>
                    </a:lnTo>
                    <a:lnTo>
                      <a:pt x="297" y="2063"/>
                    </a:lnTo>
                    <a:lnTo>
                      <a:pt x="285" y="2063"/>
                    </a:lnTo>
                    <a:lnTo>
                      <a:pt x="272" y="2063"/>
                    </a:lnTo>
                    <a:lnTo>
                      <a:pt x="262" y="2061"/>
                    </a:lnTo>
                    <a:lnTo>
                      <a:pt x="252" y="2059"/>
                    </a:lnTo>
                    <a:lnTo>
                      <a:pt x="241" y="2055"/>
                    </a:lnTo>
                    <a:lnTo>
                      <a:pt x="231" y="2048"/>
                    </a:lnTo>
                    <a:lnTo>
                      <a:pt x="221" y="2041"/>
                    </a:lnTo>
                    <a:lnTo>
                      <a:pt x="213" y="2035"/>
                    </a:lnTo>
                    <a:lnTo>
                      <a:pt x="196" y="2017"/>
                    </a:lnTo>
                    <a:lnTo>
                      <a:pt x="182" y="1999"/>
                    </a:lnTo>
                    <a:lnTo>
                      <a:pt x="169" y="1977"/>
                    </a:lnTo>
                    <a:lnTo>
                      <a:pt x="157" y="1957"/>
                    </a:lnTo>
                    <a:lnTo>
                      <a:pt x="144" y="1928"/>
                    </a:lnTo>
                    <a:lnTo>
                      <a:pt x="134" y="1897"/>
                    </a:lnTo>
                    <a:lnTo>
                      <a:pt x="126" y="1866"/>
                    </a:lnTo>
                    <a:lnTo>
                      <a:pt x="118" y="1835"/>
                    </a:lnTo>
                    <a:lnTo>
                      <a:pt x="105" y="1770"/>
                    </a:lnTo>
                    <a:lnTo>
                      <a:pt x="97" y="1704"/>
                    </a:lnTo>
                    <a:lnTo>
                      <a:pt x="91" y="1637"/>
                    </a:lnTo>
                    <a:lnTo>
                      <a:pt x="87" y="1570"/>
                    </a:lnTo>
                    <a:lnTo>
                      <a:pt x="85" y="1506"/>
                    </a:lnTo>
                    <a:lnTo>
                      <a:pt x="83" y="1446"/>
                    </a:lnTo>
                    <a:lnTo>
                      <a:pt x="76" y="1417"/>
                    </a:lnTo>
                    <a:lnTo>
                      <a:pt x="70" y="1390"/>
                    </a:lnTo>
                    <a:lnTo>
                      <a:pt x="64" y="1361"/>
                    </a:lnTo>
                    <a:lnTo>
                      <a:pt x="56" y="1335"/>
                    </a:lnTo>
                    <a:lnTo>
                      <a:pt x="45" y="1308"/>
                    </a:lnTo>
                    <a:lnTo>
                      <a:pt x="33" y="1284"/>
                    </a:lnTo>
                    <a:lnTo>
                      <a:pt x="19" y="1261"/>
                    </a:lnTo>
                    <a:lnTo>
                      <a:pt x="0" y="123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2" name="Freeform 101">
                <a:extLst>
                  <a:ext uri="{FF2B5EF4-FFF2-40B4-BE49-F238E27FC236}">
                    <a16:creationId xmlns:a16="http://schemas.microsoft.com/office/drawing/2014/main" id="{B8527156-C375-9A9E-EA98-98911AB60937}"/>
                  </a:ext>
                </a:extLst>
              </p:cNvPr>
              <p:cNvSpPr>
                <a:spLocks/>
              </p:cNvSpPr>
              <p:nvPr/>
            </p:nvSpPr>
            <p:spPr bwMode="auto">
              <a:xfrm>
                <a:off x="2720" y="2500"/>
                <a:ext cx="1003" cy="1402"/>
              </a:xfrm>
              <a:custGeom>
                <a:avLst/>
                <a:gdLst>
                  <a:gd name="T0" fmla="*/ 155 w 1003"/>
                  <a:gd name="T1" fmla="*/ 1380 h 1402"/>
                  <a:gd name="T2" fmla="*/ 236 w 1003"/>
                  <a:gd name="T3" fmla="*/ 1322 h 1402"/>
                  <a:gd name="T4" fmla="*/ 312 w 1003"/>
                  <a:gd name="T5" fmla="*/ 1260 h 1402"/>
                  <a:gd name="T6" fmla="*/ 386 w 1003"/>
                  <a:gd name="T7" fmla="*/ 1193 h 1402"/>
                  <a:gd name="T8" fmla="*/ 458 w 1003"/>
                  <a:gd name="T9" fmla="*/ 1122 h 1402"/>
                  <a:gd name="T10" fmla="*/ 526 w 1003"/>
                  <a:gd name="T11" fmla="*/ 1049 h 1402"/>
                  <a:gd name="T12" fmla="*/ 592 w 1003"/>
                  <a:gd name="T13" fmla="*/ 973 h 1402"/>
                  <a:gd name="T14" fmla="*/ 652 w 1003"/>
                  <a:gd name="T15" fmla="*/ 891 h 1402"/>
                  <a:gd name="T16" fmla="*/ 712 w 1003"/>
                  <a:gd name="T17" fmla="*/ 809 h 1402"/>
                  <a:gd name="T18" fmla="*/ 766 w 1003"/>
                  <a:gd name="T19" fmla="*/ 722 h 1402"/>
                  <a:gd name="T20" fmla="*/ 815 w 1003"/>
                  <a:gd name="T21" fmla="*/ 634 h 1402"/>
                  <a:gd name="T22" fmla="*/ 863 w 1003"/>
                  <a:gd name="T23" fmla="*/ 540 h 1402"/>
                  <a:gd name="T24" fmla="*/ 904 w 1003"/>
                  <a:gd name="T25" fmla="*/ 447 h 1402"/>
                  <a:gd name="T26" fmla="*/ 943 w 1003"/>
                  <a:gd name="T27" fmla="*/ 349 h 1402"/>
                  <a:gd name="T28" fmla="*/ 976 w 1003"/>
                  <a:gd name="T29" fmla="*/ 249 h 1402"/>
                  <a:gd name="T30" fmla="*/ 1003 w 1003"/>
                  <a:gd name="T31" fmla="*/ 163 h 1402"/>
                  <a:gd name="T32" fmla="*/ 995 w 1003"/>
                  <a:gd name="T33" fmla="*/ 143 h 1402"/>
                  <a:gd name="T34" fmla="*/ 986 w 1003"/>
                  <a:gd name="T35" fmla="*/ 123 h 1402"/>
                  <a:gd name="T36" fmla="*/ 978 w 1003"/>
                  <a:gd name="T37" fmla="*/ 105 h 1402"/>
                  <a:gd name="T38" fmla="*/ 968 w 1003"/>
                  <a:gd name="T39" fmla="*/ 87 h 1402"/>
                  <a:gd name="T40" fmla="*/ 957 w 1003"/>
                  <a:gd name="T41" fmla="*/ 80 h 1402"/>
                  <a:gd name="T42" fmla="*/ 951 w 1003"/>
                  <a:gd name="T43" fmla="*/ 69 h 1402"/>
                  <a:gd name="T44" fmla="*/ 945 w 1003"/>
                  <a:gd name="T45" fmla="*/ 58 h 1402"/>
                  <a:gd name="T46" fmla="*/ 933 w 1003"/>
                  <a:gd name="T47" fmla="*/ 54 h 1402"/>
                  <a:gd name="T48" fmla="*/ 922 w 1003"/>
                  <a:gd name="T49" fmla="*/ 40 h 1402"/>
                  <a:gd name="T50" fmla="*/ 914 w 1003"/>
                  <a:gd name="T51" fmla="*/ 27 h 1402"/>
                  <a:gd name="T52" fmla="*/ 904 w 1003"/>
                  <a:gd name="T53" fmla="*/ 14 h 1402"/>
                  <a:gd name="T54" fmla="*/ 891 w 1003"/>
                  <a:gd name="T55" fmla="*/ 0 h 1402"/>
                  <a:gd name="T56" fmla="*/ 879 w 1003"/>
                  <a:gd name="T57" fmla="*/ 56 h 1402"/>
                  <a:gd name="T58" fmla="*/ 854 w 1003"/>
                  <a:gd name="T59" fmla="*/ 152 h 1402"/>
                  <a:gd name="T60" fmla="*/ 825 w 1003"/>
                  <a:gd name="T61" fmla="*/ 247 h 1402"/>
                  <a:gd name="T62" fmla="*/ 792 w 1003"/>
                  <a:gd name="T63" fmla="*/ 338 h 1402"/>
                  <a:gd name="T64" fmla="*/ 755 w 1003"/>
                  <a:gd name="T65" fmla="*/ 427 h 1402"/>
                  <a:gd name="T66" fmla="*/ 714 w 1003"/>
                  <a:gd name="T67" fmla="*/ 514 h 1402"/>
                  <a:gd name="T68" fmla="*/ 669 w 1003"/>
                  <a:gd name="T69" fmla="*/ 598 h 1402"/>
                  <a:gd name="T70" fmla="*/ 619 w 1003"/>
                  <a:gd name="T71" fmla="*/ 680 h 1402"/>
                  <a:gd name="T72" fmla="*/ 568 w 1003"/>
                  <a:gd name="T73" fmla="*/ 758 h 1402"/>
                  <a:gd name="T74" fmla="*/ 512 w 1003"/>
                  <a:gd name="T75" fmla="*/ 834 h 1402"/>
                  <a:gd name="T76" fmla="*/ 454 w 1003"/>
                  <a:gd name="T77" fmla="*/ 907 h 1402"/>
                  <a:gd name="T78" fmla="*/ 392 w 1003"/>
                  <a:gd name="T79" fmla="*/ 978 h 1402"/>
                  <a:gd name="T80" fmla="*/ 326 w 1003"/>
                  <a:gd name="T81" fmla="*/ 1045 h 1402"/>
                  <a:gd name="T82" fmla="*/ 258 w 1003"/>
                  <a:gd name="T83" fmla="*/ 1107 h 1402"/>
                  <a:gd name="T84" fmla="*/ 188 w 1003"/>
                  <a:gd name="T85" fmla="*/ 1167 h 1402"/>
                  <a:gd name="T86" fmla="*/ 116 w 1003"/>
                  <a:gd name="T87" fmla="*/ 1222 h 1402"/>
                  <a:gd name="T88" fmla="*/ 40 w 1003"/>
                  <a:gd name="T89" fmla="*/ 1276 h 1402"/>
                  <a:gd name="T90" fmla="*/ 0 w 1003"/>
                  <a:gd name="T91" fmla="*/ 1300 h 1402"/>
                  <a:gd name="T92" fmla="*/ 9 w 1003"/>
                  <a:gd name="T93" fmla="*/ 1320 h 1402"/>
                  <a:gd name="T94" fmla="*/ 23 w 1003"/>
                  <a:gd name="T95" fmla="*/ 1338 h 1402"/>
                  <a:gd name="T96" fmla="*/ 42 w 1003"/>
                  <a:gd name="T97" fmla="*/ 1353 h 1402"/>
                  <a:gd name="T98" fmla="*/ 69 w 1003"/>
                  <a:gd name="T99" fmla="*/ 1367 h 1402"/>
                  <a:gd name="T100" fmla="*/ 83 w 1003"/>
                  <a:gd name="T101" fmla="*/ 1373 h 1402"/>
                  <a:gd name="T102" fmla="*/ 97 w 1003"/>
                  <a:gd name="T103" fmla="*/ 1382 h 1402"/>
                  <a:gd name="T104" fmla="*/ 110 w 1003"/>
                  <a:gd name="T105" fmla="*/ 1393 h 1402"/>
                  <a:gd name="T106" fmla="*/ 120 w 1003"/>
                  <a:gd name="T107" fmla="*/ 1402 h 1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3"/>
                  <a:gd name="T163" fmla="*/ 0 h 1402"/>
                  <a:gd name="T164" fmla="*/ 1003 w 1003"/>
                  <a:gd name="T165" fmla="*/ 1402 h 1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3" h="1402">
                    <a:moveTo>
                      <a:pt x="120" y="1402"/>
                    </a:moveTo>
                    <a:lnTo>
                      <a:pt x="155" y="1380"/>
                    </a:lnTo>
                    <a:lnTo>
                      <a:pt x="194" y="1351"/>
                    </a:lnTo>
                    <a:lnTo>
                      <a:pt x="236" y="1322"/>
                    </a:lnTo>
                    <a:lnTo>
                      <a:pt x="275" y="1291"/>
                    </a:lnTo>
                    <a:lnTo>
                      <a:pt x="312" y="1260"/>
                    </a:lnTo>
                    <a:lnTo>
                      <a:pt x="351" y="1227"/>
                    </a:lnTo>
                    <a:lnTo>
                      <a:pt x="386" y="1193"/>
                    </a:lnTo>
                    <a:lnTo>
                      <a:pt x="423" y="1158"/>
                    </a:lnTo>
                    <a:lnTo>
                      <a:pt x="458" y="1122"/>
                    </a:lnTo>
                    <a:lnTo>
                      <a:pt x="493" y="1087"/>
                    </a:lnTo>
                    <a:lnTo>
                      <a:pt x="526" y="1049"/>
                    </a:lnTo>
                    <a:lnTo>
                      <a:pt x="559" y="1011"/>
                    </a:lnTo>
                    <a:lnTo>
                      <a:pt x="592" y="973"/>
                    </a:lnTo>
                    <a:lnTo>
                      <a:pt x="623" y="934"/>
                    </a:lnTo>
                    <a:lnTo>
                      <a:pt x="652" y="891"/>
                    </a:lnTo>
                    <a:lnTo>
                      <a:pt x="683" y="851"/>
                    </a:lnTo>
                    <a:lnTo>
                      <a:pt x="712" y="809"/>
                    </a:lnTo>
                    <a:lnTo>
                      <a:pt x="739" y="767"/>
                    </a:lnTo>
                    <a:lnTo>
                      <a:pt x="766" y="722"/>
                    </a:lnTo>
                    <a:lnTo>
                      <a:pt x="790" y="678"/>
                    </a:lnTo>
                    <a:lnTo>
                      <a:pt x="815" y="634"/>
                    </a:lnTo>
                    <a:lnTo>
                      <a:pt x="840" y="587"/>
                    </a:lnTo>
                    <a:lnTo>
                      <a:pt x="863" y="540"/>
                    </a:lnTo>
                    <a:lnTo>
                      <a:pt x="883" y="494"/>
                    </a:lnTo>
                    <a:lnTo>
                      <a:pt x="904" y="447"/>
                    </a:lnTo>
                    <a:lnTo>
                      <a:pt x="924" y="398"/>
                    </a:lnTo>
                    <a:lnTo>
                      <a:pt x="943" y="349"/>
                    </a:lnTo>
                    <a:lnTo>
                      <a:pt x="960" y="298"/>
                    </a:lnTo>
                    <a:lnTo>
                      <a:pt x="976" y="249"/>
                    </a:lnTo>
                    <a:lnTo>
                      <a:pt x="993" y="198"/>
                    </a:lnTo>
                    <a:lnTo>
                      <a:pt x="1003" y="163"/>
                    </a:lnTo>
                    <a:lnTo>
                      <a:pt x="999" y="152"/>
                    </a:lnTo>
                    <a:lnTo>
                      <a:pt x="995" y="143"/>
                    </a:lnTo>
                    <a:lnTo>
                      <a:pt x="990" y="134"/>
                    </a:lnTo>
                    <a:lnTo>
                      <a:pt x="986" y="123"/>
                    </a:lnTo>
                    <a:lnTo>
                      <a:pt x="982" y="114"/>
                    </a:lnTo>
                    <a:lnTo>
                      <a:pt x="978" y="105"/>
                    </a:lnTo>
                    <a:lnTo>
                      <a:pt x="974" y="96"/>
                    </a:lnTo>
                    <a:lnTo>
                      <a:pt x="968" y="87"/>
                    </a:lnTo>
                    <a:lnTo>
                      <a:pt x="962" y="85"/>
                    </a:lnTo>
                    <a:lnTo>
                      <a:pt x="957" y="80"/>
                    </a:lnTo>
                    <a:lnTo>
                      <a:pt x="955" y="76"/>
                    </a:lnTo>
                    <a:lnTo>
                      <a:pt x="951" y="69"/>
                    </a:lnTo>
                    <a:lnTo>
                      <a:pt x="949" y="65"/>
                    </a:lnTo>
                    <a:lnTo>
                      <a:pt x="945" y="58"/>
                    </a:lnTo>
                    <a:lnTo>
                      <a:pt x="939" y="56"/>
                    </a:lnTo>
                    <a:lnTo>
                      <a:pt x="933" y="54"/>
                    </a:lnTo>
                    <a:lnTo>
                      <a:pt x="929" y="47"/>
                    </a:lnTo>
                    <a:lnTo>
                      <a:pt x="922" y="40"/>
                    </a:lnTo>
                    <a:lnTo>
                      <a:pt x="918" y="34"/>
                    </a:lnTo>
                    <a:lnTo>
                      <a:pt x="914" y="27"/>
                    </a:lnTo>
                    <a:lnTo>
                      <a:pt x="908" y="20"/>
                    </a:lnTo>
                    <a:lnTo>
                      <a:pt x="904" y="14"/>
                    </a:lnTo>
                    <a:lnTo>
                      <a:pt x="898" y="7"/>
                    </a:lnTo>
                    <a:lnTo>
                      <a:pt x="891" y="0"/>
                    </a:lnTo>
                    <a:lnTo>
                      <a:pt x="891" y="9"/>
                    </a:lnTo>
                    <a:lnTo>
                      <a:pt x="879" y="56"/>
                    </a:lnTo>
                    <a:lnTo>
                      <a:pt x="867" y="105"/>
                    </a:lnTo>
                    <a:lnTo>
                      <a:pt x="854" y="152"/>
                    </a:lnTo>
                    <a:lnTo>
                      <a:pt x="840" y="200"/>
                    </a:lnTo>
                    <a:lnTo>
                      <a:pt x="825" y="247"/>
                    </a:lnTo>
                    <a:lnTo>
                      <a:pt x="809" y="291"/>
                    </a:lnTo>
                    <a:lnTo>
                      <a:pt x="792" y="338"/>
                    </a:lnTo>
                    <a:lnTo>
                      <a:pt x="774" y="383"/>
                    </a:lnTo>
                    <a:lnTo>
                      <a:pt x="755" y="427"/>
                    </a:lnTo>
                    <a:lnTo>
                      <a:pt x="735" y="469"/>
                    </a:lnTo>
                    <a:lnTo>
                      <a:pt x="714" y="514"/>
                    </a:lnTo>
                    <a:lnTo>
                      <a:pt x="691" y="556"/>
                    </a:lnTo>
                    <a:lnTo>
                      <a:pt x="669" y="598"/>
                    </a:lnTo>
                    <a:lnTo>
                      <a:pt x="644" y="638"/>
                    </a:lnTo>
                    <a:lnTo>
                      <a:pt x="619" y="680"/>
                    </a:lnTo>
                    <a:lnTo>
                      <a:pt x="594" y="718"/>
                    </a:lnTo>
                    <a:lnTo>
                      <a:pt x="568" y="758"/>
                    </a:lnTo>
                    <a:lnTo>
                      <a:pt x="541" y="796"/>
                    </a:lnTo>
                    <a:lnTo>
                      <a:pt x="512" y="834"/>
                    </a:lnTo>
                    <a:lnTo>
                      <a:pt x="483" y="871"/>
                    </a:lnTo>
                    <a:lnTo>
                      <a:pt x="454" y="907"/>
                    </a:lnTo>
                    <a:lnTo>
                      <a:pt x="423" y="942"/>
                    </a:lnTo>
                    <a:lnTo>
                      <a:pt x="392" y="978"/>
                    </a:lnTo>
                    <a:lnTo>
                      <a:pt x="359" y="1011"/>
                    </a:lnTo>
                    <a:lnTo>
                      <a:pt x="326" y="1045"/>
                    </a:lnTo>
                    <a:lnTo>
                      <a:pt x="293" y="1076"/>
                    </a:lnTo>
                    <a:lnTo>
                      <a:pt x="258" y="1107"/>
                    </a:lnTo>
                    <a:lnTo>
                      <a:pt x="223" y="1138"/>
                    </a:lnTo>
                    <a:lnTo>
                      <a:pt x="188" y="1167"/>
                    </a:lnTo>
                    <a:lnTo>
                      <a:pt x="151" y="1196"/>
                    </a:lnTo>
                    <a:lnTo>
                      <a:pt x="116" y="1222"/>
                    </a:lnTo>
                    <a:lnTo>
                      <a:pt x="77" y="1249"/>
                    </a:lnTo>
                    <a:lnTo>
                      <a:pt x="40" y="1276"/>
                    </a:lnTo>
                    <a:lnTo>
                      <a:pt x="0" y="1300"/>
                    </a:lnTo>
                    <a:lnTo>
                      <a:pt x="5" y="1311"/>
                    </a:lnTo>
                    <a:lnTo>
                      <a:pt x="9" y="1320"/>
                    </a:lnTo>
                    <a:lnTo>
                      <a:pt x="15" y="1331"/>
                    </a:lnTo>
                    <a:lnTo>
                      <a:pt x="23" y="1338"/>
                    </a:lnTo>
                    <a:lnTo>
                      <a:pt x="31" y="1347"/>
                    </a:lnTo>
                    <a:lnTo>
                      <a:pt x="42" y="1353"/>
                    </a:lnTo>
                    <a:lnTo>
                      <a:pt x="54" y="1360"/>
                    </a:lnTo>
                    <a:lnTo>
                      <a:pt x="69" y="1367"/>
                    </a:lnTo>
                    <a:lnTo>
                      <a:pt x="75" y="1369"/>
                    </a:lnTo>
                    <a:lnTo>
                      <a:pt x="83" y="1373"/>
                    </a:lnTo>
                    <a:lnTo>
                      <a:pt x="89" y="1378"/>
                    </a:lnTo>
                    <a:lnTo>
                      <a:pt x="97" y="1382"/>
                    </a:lnTo>
                    <a:lnTo>
                      <a:pt x="104" y="1387"/>
                    </a:lnTo>
                    <a:lnTo>
                      <a:pt x="110" y="1393"/>
                    </a:lnTo>
                    <a:lnTo>
                      <a:pt x="114" y="1398"/>
                    </a:lnTo>
                    <a:lnTo>
                      <a:pt x="120" y="140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3" name="Freeform 102">
                <a:extLst>
                  <a:ext uri="{FF2B5EF4-FFF2-40B4-BE49-F238E27FC236}">
                    <a16:creationId xmlns:a16="http://schemas.microsoft.com/office/drawing/2014/main" id="{CA5E265E-4DB2-2B52-696B-D8A82544C909}"/>
                  </a:ext>
                </a:extLst>
              </p:cNvPr>
              <p:cNvSpPr>
                <a:spLocks/>
              </p:cNvSpPr>
              <p:nvPr/>
            </p:nvSpPr>
            <p:spPr bwMode="auto">
              <a:xfrm>
                <a:off x="2694" y="2389"/>
                <a:ext cx="917" cy="1411"/>
              </a:xfrm>
              <a:custGeom>
                <a:avLst/>
                <a:gdLst>
                  <a:gd name="T0" fmla="*/ 26 w 917"/>
                  <a:gd name="T1" fmla="*/ 1411 h 1411"/>
                  <a:gd name="T2" fmla="*/ 103 w 917"/>
                  <a:gd name="T3" fmla="*/ 1360 h 1411"/>
                  <a:gd name="T4" fmla="*/ 177 w 917"/>
                  <a:gd name="T5" fmla="*/ 1307 h 1411"/>
                  <a:gd name="T6" fmla="*/ 249 w 917"/>
                  <a:gd name="T7" fmla="*/ 1249 h 1411"/>
                  <a:gd name="T8" fmla="*/ 319 w 917"/>
                  <a:gd name="T9" fmla="*/ 1187 h 1411"/>
                  <a:gd name="T10" fmla="*/ 385 w 917"/>
                  <a:gd name="T11" fmla="*/ 1122 h 1411"/>
                  <a:gd name="T12" fmla="*/ 449 w 917"/>
                  <a:gd name="T13" fmla="*/ 1053 h 1411"/>
                  <a:gd name="T14" fmla="*/ 509 w 917"/>
                  <a:gd name="T15" fmla="*/ 982 h 1411"/>
                  <a:gd name="T16" fmla="*/ 567 w 917"/>
                  <a:gd name="T17" fmla="*/ 907 h 1411"/>
                  <a:gd name="T18" fmla="*/ 620 w 917"/>
                  <a:gd name="T19" fmla="*/ 829 h 1411"/>
                  <a:gd name="T20" fmla="*/ 670 w 917"/>
                  <a:gd name="T21" fmla="*/ 749 h 1411"/>
                  <a:gd name="T22" fmla="*/ 717 w 917"/>
                  <a:gd name="T23" fmla="*/ 667 h 1411"/>
                  <a:gd name="T24" fmla="*/ 761 w 917"/>
                  <a:gd name="T25" fmla="*/ 580 h 1411"/>
                  <a:gd name="T26" fmla="*/ 800 w 917"/>
                  <a:gd name="T27" fmla="*/ 494 h 1411"/>
                  <a:gd name="T28" fmla="*/ 835 w 917"/>
                  <a:gd name="T29" fmla="*/ 402 h 1411"/>
                  <a:gd name="T30" fmla="*/ 866 w 917"/>
                  <a:gd name="T31" fmla="*/ 311 h 1411"/>
                  <a:gd name="T32" fmla="*/ 893 w 917"/>
                  <a:gd name="T33" fmla="*/ 216 h 1411"/>
                  <a:gd name="T34" fmla="*/ 917 w 917"/>
                  <a:gd name="T35" fmla="*/ 120 h 1411"/>
                  <a:gd name="T36" fmla="*/ 903 w 917"/>
                  <a:gd name="T37" fmla="*/ 96 h 1411"/>
                  <a:gd name="T38" fmla="*/ 874 w 917"/>
                  <a:gd name="T39" fmla="*/ 67 h 1411"/>
                  <a:gd name="T40" fmla="*/ 841 w 917"/>
                  <a:gd name="T41" fmla="*/ 40 h 1411"/>
                  <a:gd name="T42" fmla="*/ 808 w 917"/>
                  <a:gd name="T43" fmla="*/ 14 h 1411"/>
                  <a:gd name="T44" fmla="*/ 785 w 917"/>
                  <a:gd name="T45" fmla="*/ 40 h 1411"/>
                  <a:gd name="T46" fmla="*/ 767 w 917"/>
                  <a:gd name="T47" fmla="*/ 129 h 1411"/>
                  <a:gd name="T48" fmla="*/ 744 w 917"/>
                  <a:gd name="T49" fmla="*/ 218 h 1411"/>
                  <a:gd name="T50" fmla="*/ 715 w 917"/>
                  <a:gd name="T51" fmla="*/ 305 h 1411"/>
                  <a:gd name="T52" fmla="*/ 684 w 917"/>
                  <a:gd name="T53" fmla="*/ 389 h 1411"/>
                  <a:gd name="T54" fmla="*/ 612 w 917"/>
                  <a:gd name="T55" fmla="*/ 551 h 1411"/>
                  <a:gd name="T56" fmla="*/ 526 w 917"/>
                  <a:gd name="T57" fmla="*/ 705 h 1411"/>
                  <a:gd name="T58" fmla="*/ 427 w 917"/>
                  <a:gd name="T59" fmla="*/ 847 h 1411"/>
                  <a:gd name="T60" fmla="*/ 315 w 917"/>
                  <a:gd name="T61" fmla="*/ 978 h 1411"/>
                  <a:gd name="T62" fmla="*/ 194 w 917"/>
                  <a:gd name="T63" fmla="*/ 1098 h 1411"/>
                  <a:gd name="T64" fmla="*/ 62 w 917"/>
                  <a:gd name="T65" fmla="*/ 1204 h 1411"/>
                  <a:gd name="T66" fmla="*/ 6 w 917"/>
                  <a:gd name="T67" fmla="*/ 1267 h 1411"/>
                  <a:gd name="T68" fmla="*/ 10 w 917"/>
                  <a:gd name="T69" fmla="*/ 1309 h 1411"/>
                  <a:gd name="T70" fmla="*/ 14 w 917"/>
                  <a:gd name="T71" fmla="*/ 1351 h 1411"/>
                  <a:gd name="T72" fmla="*/ 20 w 917"/>
                  <a:gd name="T73" fmla="*/ 1393 h 1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1411"/>
                  <a:gd name="T113" fmla="*/ 917 w 917"/>
                  <a:gd name="T114" fmla="*/ 1411 h 1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1411">
                    <a:moveTo>
                      <a:pt x="26" y="1411"/>
                    </a:moveTo>
                    <a:lnTo>
                      <a:pt x="26" y="1411"/>
                    </a:lnTo>
                    <a:lnTo>
                      <a:pt x="66" y="1387"/>
                    </a:lnTo>
                    <a:lnTo>
                      <a:pt x="103" y="1360"/>
                    </a:lnTo>
                    <a:lnTo>
                      <a:pt x="142" y="1333"/>
                    </a:lnTo>
                    <a:lnTo>
                      <a:pt x="177" y="1307"/>
                    </a:lnTo>
                    <a:lnTo>
                      <a:pt x="214" y="1278"/>
                    </a:lnTo>
                    <a:lnTo>
                      <a:pt x="249" y="1249"/>
                    </a:lnTo>
                    <a:lnTo>
                      <a:pt x="284" y="1218"/>
                    </a:lnTo>
                    <a:lnTo>
                      <a:pt x="319" y="1187"/>
                    </a:lnTo>
                    <a:lnTo>
                      <a:pt x="352" y="1156"/>
                    </a:lnTo>
                    <a:lnTo>
                      <a:pt x="385" y="1122"/>
                    </a:lnTo>
                    <a:lnTo>
                      <a:pt x="418" y="1089"/>
                    </a:lnTo>
                    <a:lnTo>
                      <a:pt x="449" y="1053"/>
                    </a:lnTo>
                    <a:lnTo>
                      <a:pt x="480" y="1018"/>
                    </a:lnTo>
                    <a:lnTo>
                      <a:pt x="509" y="982"/>
                    </a:lnTo>
                    <a:lnTo>
                      <a:pt x="538" y="945"/>
                    </a:lnTo>
                    <a:lnTo>
                      <a:pt x="567" y="907"/>
                    </a:lnTo>
                    <a:lnTo>
                      <a:pt x="594" y="869"/>
                    </a:lnTo>
                    <a:lnTo>
                      <a:pt x="620" y="829"/>
                    </a:lnTo>
                    <a:lnTo>
                      <a:pt x="645" y="791"/>
                    </a:lnTo>
                    <a:lnTo>
                      <a:pt x="670" y="749"/>
                    </a:lnTo>
                    <a:lnTo>
                      <a:pt x="695" y="709"/>
                    </a:lnTo>
                    <a:lnTo>
                      <a:pt x="717" y="667"/>
                    </a:lnTo>
                    <a:lnTo>
                      <a:pt x="740" y="625"/>
                    </a:lnTo>
                    <a:lnTo>
                      <a:pt x="761" y="580"/>
                    </a:lnTo>
                    <a:lnTo>
                      <a:pt x="781" y="538"/>
                    </a:lnTo>
                    <a:lnTo>
                      <a:pt x="800" y="494"/>
                    </a:lnTo>
                    <a:lnTo>
                      <a:pt x="818" y="449"/>
                    </a:lnTo>
                    <a:lnTo>
                      <a:pt x="835" y="402"/>
                    </a:lnTo>
                    <a:lnTo>
                      <a:pt x="851" y="358"/>
                    </a:lnTo>
                    <a:lnTo>
                      <a:pt x="866" y="311"/>
                    </a:lnTo>
                    <a:lnTo>
                      <a:pt x="880" y="263"/>
                    </a:lnTo>
                    <a:lnTo>
                      <a:pt x="893" y="216"/>
                    </a:lnTo>
                    <a:lnTo>
                      <a:pt x="905" y="167"/>
                    </a:lnTo>
                    <a:lnTo>
                      <a:pt x="917" y="120"/>
                    </a:lnTo>
                    <a:lnTo>
                      <a:pt x="917" y="111"/>
                    </a:lnTo>
                    <a:lnTo>
                      <a:pt x="903" y="96"/>
                    </a:lnTo>
                    <a:lnTo>
                      <a:pt x="889" y="83"/>
                    </a:lnTo>
                    <a:lnTo>
                      <a:pt x="874" y="67"/>
                    </a:lnTo>
                    <a:lnTo>
                      <a:pt x="858" y="54"/>
                    </a:lnTo>
                    <a:lnTo>
                      <a:pt x="841" y="40"/>
                    </a:lnTo>
                    <a:lnTo>
                      <a:pt x="825" y="27"/>
                    </a:lnTo>
                    <a:lnTo>
                      <a:pt x="808" y="14"/>
                    </a:lnTo>
                    <a:lnTo>
                      <a:pt x="792" y="0"/>
                    </a:lnTo>
                    <a:lnTo>
                      <a:pt x="785" y="40"/>
                    </a:lnTo>
                    <a:lnTo>
                      <a:pt x="777" y="85"/>
                    </a:lnTo>
                    <a:lnTo>
                      <a:pt x="767" y="129"/>
                    </a:lnTo>
                    <a:lnTo>
                      <a:pt x="755" y="174"/>
                    </a:lnTo>
                    <a:lnTo>
                      <a:pt x="744" y="218"/>
                    </a:lnTo>
                    <a:lnTo>
                      <a:pt x="730" y="260"/>
                    </a:lnTo>
                    <a:lnTo>
                      <a:pt x="715" y="305"/>
                    </a:lnTo>
                    <a:lnTo>
                      <a:pt x="701" y="347"/>
                    </a:lnTo>
                    <a:lnTo>
                      <a:pt x="684" y="389"/>
                    </a:lnTo>
                    <a:lnTo>
                      <a:pt x="651" y="471"/>
                    </a:lnTo>
                    <a:lnTo>
                      <a:pt x="612" y="551"/>
                    </a:lnTo>
                    <a:lnTo>
                      <a:pt x="571" y="629"/>
                    </a:lnTo>
                    <a:lnTo>
                      <a:pt x="526" y="705"/>
                    </a:lnTo>
                    <a:lnTo>
                      <a:pt x="478" y="776"/>
                    </a:lnTo>
                    <a:lnTo>
                      <a:pt x="427" y="847"/>
                    </a:lnTo>
                    <a:lnTo>
                      <a:pt x="373" y="913"/>
                    </a:lnTo>
                    <a:lnTo>
                      <a:pt x="315" y="978"/>
                    </a:lnTo>
                    <a:lnTo>
                      <a:pt x="255" y="1040"/>
                    </a:lnTo>
                    <a:lnTo>
                      <a:pt x="194" y="1098"/>
                    </a:lnTo>
                    <a:lnTo>
                      <a:pt x="128" y="1153"/>
                    </a:lnTo>
                    <a:lnTo>
                      <a:pt x="62" y="1204"/>
                    </a:lnTo>
                    <a:lnTo>
                      <a:pt x="0" y="1247"/>
                    </a:lnTo>
                    <a:lnTo>
                      <a:pt x="6" y="1267"/>
                    </a:lnTo>
                    <a:lnTo>
                      <a:pt x="8" y="1287"/>
                    </a:lnTo>
                    <a:lnTo>
                      <a:pt x="10" y="1309"/>
                    </a:lnTo>
                    <a:lnTo>
                      <a:pt x="12" y="1329"/>
                    </a:lnTo>
                    <a:lnTo>
                      <a:pt x="14" y="1351"/>
                    </a:lnTo>
                    <a:lnTo>
                      <a:pt x="16" y="1371"/>
                    </a:lnTo>
                    <a:lnTo>
                      <a:pt x="20" y="1393"/>
                    </a:lnTo>
                    <a:lnTo>
                      <a:pt x="26" y="141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4" name="Freeform 103">
                <a:extLst>
                  <a:ext uri="{FF2B5EF4-FFF2-40B4-BE49-F238E27FC236}">
                    <a16:creationId xmlns:a16="http://schemas.microsoft.com/office/drawing/2014/main" id="{C79FAE0C-1E8C-BF00-9A9B-64C3608C6BBA}"/>
                  </a:ext>
                </a:extLst>
              </p:cNvPr>
              <p:cNvSpPr>
                <a:spLocks/>
              </p:cNvSpPr>
              <p:nvPr/>
            </p:nvSpPr>
            <p:spPr bwMode="auto">
              <a:xfrm>
                <a:off x="2576" y="2274"/>
                <a:ext cx="910" cy="1362"/>
              </a:xfrm>
              <a:custGeom>
                <a:avLst/>
                <a:gdLst>
                  <a:gd name="T0" fmla="*/ 180 w 910"/>
                  <a:gd name="T1" fmla="*/ 1319 h 1362"/>
                  <a:gd name="T2" fmla="*/ 312 w 910"/>
                  <a:gd name="T3" fmla="*/ 1213 h 1362"/>
                  <a:gd name="T4" fmla="*/ 433 w 910"/>
                  <a:gd name="T5" fmla="*/ 1093 h 1362"/>
                  <a:gd name="T6" fmla="*/ 545 w 910"/>
                  <a:gd name="T7" fmla="*/ 962 h 1362"/>
                  <a:gd name="T8" fmla="*/ 644 w 910"/>
                  <a:gd name="T9" fmla="*/ 820 h 1362"/>
                  <a:gd name="T10" fmla="*/ 730 w 910"/>
                  <a:gd name="T11" fmla="*/ 666 h 1362"/>
                  <a:gd name="T12" fmla="*/ 802 w 910"/>
                  <a:gd name="T13" fmla="*/ 504 h 1362"/>
                  <a:gd name="T14" fmla="*/ 833 w 910"/>
                  <a:gd name="T15" fmla="*/ 420 h 1362"/>
                  <a:gd name="T16" fmla="*/ 862 w 910"/>
                  <a:gd name="T17" fmla="*/ 333 h 1362"/>
                  <a:gd name="T18" fmla="*/ 885 w 910"/>
                  <a:gd name="T19" fmla="*/ 244 h 1362"/>
                  <a:gd name="T20" fmla="*/ 903 w 910"/>
                  <a:gd name="T21" fmla="*/ 155 h 1362"/>
                  <a:gd name="T22" fmla="*/ 895 w 910"/>
                  <a:gd name="T23" fmla="*/ 104 h 1362"/>
                  <a:gd name="T24" fmla="*/ 866 w 910"/>
                  <a:gd name="T25" fmla="*/ 80 h 1362"/>
                  <a:gd name="T26" fmla="*/ 840 w 910"/>
                  <a:gd name="T27" fmla="*/ 53 h 1362"/>
                  <a:gd name="T28" fmla="*/ 813 w 910"/>
                  <a:gd name="T29" fmla="*/ 27 h 1362"/>
                  <a:gd name="T30" fmla="*/ 798 w 910"/>
                  <a:gd name="T31" fmla="*/ 11 h 1362"/>
                  <a:gd name="T32" fmla="*/ 794 w 910"/>
                  <a:gd name="T33" fmla="*/ 9 h 1362"/>
                  <a:gd name="T34" fmla="*/ 790 w 910"/>
                  <a:gd name="T35" fmla="*/ 4 h 1362"/>
                  <a:gd name="T36" fmla="*/ 784 w 910"/>
                  <a:gd name="T37" fmla="*/ 2 h 1362"/>
                  <a:gd name="T38" fmla="*/ 778 w 910"/>
                  <a:gd name="T39" fmla="*/ 40 h 1362"/>
                  <a:gd name="T40" fmla="*/ 745 w 910"/>
                  <a:gd name="T41" fmla="*/ 206 h 1362"/>
                  <a:gd name="T42" fmla="*/ 699 w 910"/>
                  <a:gd name="T43" fmla="*/ 366 h 1362"/>
                  <a:gd name="T44" fmla="*/ 639 w 910"/>
                  <a:gd name="T45" fmla="*/ 517 h 1362"/>
                  <a:gd name="T46" fmla="*/ 567 w 910"/>
                  <a:gd name="T47" fmla="*/ 664 h 1362"/>
                  <a:gd name="T48" fmla="*/ 481 w 910"/>
                  <a:gd name="T49" fmla="*/ 800 h 1362"/>
                  <a:gd name="T50" fmla="*/ 384 w 910"/>
                  <a:gd name="T51" fmla="*/ 924 h 1362"/>
                  <a:gd name="T52" fmla="*/ 276 w 910"/>
                  <a:gd name="T53" fmla="*/ 1040 h 1362"/>
                  <a:gd name="T54" fmla="*/ 161 w 910"/>
                  <a:gd name="T55" fmla="*/ 1144 h 1362"/>
                  <a:gd name="T56" fmla="*/ 35 w 910"/>
                  <a:gd name="T57" fmla="*/ 1237 h 1362"/>
                  <a:gd name="T58" fmla="*/ 6 w 910"/>
                  <a:gd name="T59" fmla="*/ 1262 h 1362"/>
                  <a:gd name="T60" fmla="*/ 19 w 910"/>
                  <a:gd name="T61" fmla="*/ 1271 h 1362"/>
                  <a:gd name="T62" fmla="*/ 31 w 910"/>
                  <a:gd name="T63" fmla="*/ 1279 h 1362"/>
                  <a:gd name="T64" fmla="*/ 45 w 910"/>
                  <a:gd name="T65" fmla="*/ 1288 h 1362"/>
                  <a:gd name="T66" fmla="*/ 64 w 910"/>
                  <a:gd name="T67" fmla="*/ 1297 h 1362"/>
                  <a:gd name="T68" fmla="*/ 87 w 910"/>
                  <a:gd name="T69" fmla="*/ 1313 h 1362"/>
                  <a:gd name="T70" fmla="*/ 103 w 910"/>
                  <a:gd name="T71" fmla="*/ 1331 h 1362"/>
                  <a:gd name="T72" fmla="*/ 114 w 910"/>
                  <a:gd name="T73" fmla="*/ 1351 h 1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0"/>
                  <a:gd name="T112" fmla="*/ 0 h 1362"/>
                  <a:gd name="T113" fmla="*/ 910 w 910"/>
                  <a:gd name="T114" fmla="*/ 1362 h 13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0" h="1362">
                    <a:moveTo>
                      <a:pt x="118" y="1362"/>
                    </a:moveTo>
                    <a:lnTo>
                      <a:pt x="180" y="1319"/>
                    </a:lnTo>
                    <a:lnTo>
                      <a:pt x="246" y="1268"/>
                    </a:lnTo>
                    <a:lnTo>
                      <a:pt x="312" y="1213"/>
                    </a:lnTo>
                    <a:lnTo>
                      <a:pt x="373" y="1155"/>
                    </a:lnTo>
                    <a:lnTo>
                      <a:pt x="433" y="1093"/>
                    </a:lnTo>
                    <a:lnTo>
                      <a:pt x="491" y="1028"/>
                    </a:lnTo>
                    <a:lnTo>
                      <a:pt x="545" y="962"/>
                    </a:lnTo>
                    <a:lnTo>
                      <a:pt x="596" y="891"/>
                    </a:lnTo>
                    <a:lnTo>
                      <a:pt x="644" y="820"/>
                    </a:lnTo>
                    <a:lnTo>
                      <a:pt x="689" y="744"/>
                    </a:lnTo>
                    <a:lnTo>
                      <a:pt x="730" y="666"/>
                    </a:lnTo>
                    <a:lnTo>
                      <a:pt x="769" y="586"/>
                    </a:lnTo>
                    <a:lnTo>
                      <a:pt x="802" y="504"/>
                    </a:lnTo>
                    <a:lnTo>
                      <a:pt x="819" y="462"/>
                    </a:lnTo>
                    <a:lnTo>
                      <a:pt x="833" y="420"/>
                    </a:lnTo>
                    <a:lnTo>
                      <a:pt x="848" y="375"/>
                    </a:lnTo>
                    <a:lnTo>
                      <a:pt x="862" y="333"/>
                    </a:lnTo>
                    <a:lnTo>
                      <a:pt x="873" y="289"/>
                    </a:lnTo>
                    <a:lnTo>
                      <a:pt x="885" y="244"/>
                    </a:lnTo>
                    <a:lnTo>
                      <a:pt x="895" y="200"/>
                    </a:lnTo>
                    <a:lnTo>
                      <a:pt x="903" y="155"/>
                    </a:lnTo>
                    <a:lnTo>
                      <a:pt x="910" y="115"/>
                    </a:lnTo>
                    <a:lnTo>
                      <a:pt x="895" y="104"/>
                    </a:lnTo>
                    <a:lnTo>
                      <a:pt x="881" y="91"/>
                    </a:lnTo>
                    <a:lnTo>
                      <a:pt x="866" y="80"/>
                    </a:lnTo>
                    <a:lnTo>
                      <a:pt x="854" y="66"/>
                    </a:lnTo>
                    <a:lnTo>
                      <a:pt x="840" y="53"/>
                    </a:lnTo>
                    <a:lnTo>
                      <a:pt x="827" y="40"/>
                    </a:lnTo>
                    <a:lnTo>
                      <a:pt x="813" y="27"/>
                    </a:lnTo>
                    <a:lnTo>
                      <a:pt x="802" y="13"/>
                    </a:lnTo>
                    <a:lnTo>
                      <a:pt x="798" y="11"/>
                    </a:lnTo>
                    <a:lnTo>
                      <a:pt x="796" y="9"/>
                    </a:lnTo>
                    <a:lnTo>
                      <a:pt x="794" y="9"/>
                    </a:lnTo>
                    <a:lnTo>
                      <a:pt x="792" y="7"/>
                    </a:lnTo>
                    <a:lnTo>
                      <a:pt x="790" y="4"/>
                    </a:lnTo>
                    <a:lnTo>
                      <a:pt x="786" y="2"/>
                    </a:lnTo>
                    <a:lnTo>
                      <a:pt x="784" y="2"/>
                    </a:lnTo>
                    <a:lnTo>
                      <a:pt x="782" y="0"/>
                    </a:lnTo>
                    <a:lnTo>
                      <a:pt x="778" y="40"/>
                    </a:lnTo>
                    <a:lnTo>
                      <a:pt x="763" y="124"/>
                    </a:lnTo>
                    <a:lnTo>
                      <a:pt x="745" y="206"/>
                    </a:lnTo>
                    <a:lnTo>
                      <a:pt x="724" y="286"/>
                    </a:lnTo>
                    <a:lnTo>
                      <a:pt x="699" y="366"/>
                    </a:lnTo>
                    <a:lnTo>
                      <a:pt x="670" y="442"/>
                    </a:lnTo>
                    <a:lnTo>
                      <a:pt x="639" y="517"/>
                    </a:lnTo>
                    <a:lnTo>
                      <a:pt x="604" y="591"/>
                    </a:lnTo>
                    <a:lnTo>
                      <a:pt x="567" y="664"/>
                    </a:lnTo>
                    <a:lnTo>
                      <a:pt x="526" y="733"/>
                    </a:lnTo>
                    <a:lnTo>
                      <a:pt x="481" y="800"/>
                    </a:lnTo>
                    <a:lnTo>
                      <a:pt x="433" y="864"/>
                    </a:lnTo>
                    <a:lnTo>
                      <a:pt x="384" y="924"/>
                    </a:lnTo>
                    <a:lnTo>
                      <a:pt x="332" y="984"/>
                    </a:lnTo>
                    <a:lnTo>
                      <a:pt x="276" y="1040"/>
                    </a:lnTo>
                    <a:lnTo>
                      <a:pt x="221" y="1095"/>
                    </a:lnTo>
                    <a:lnTo>
                      <a:pt x="161" y="1144"/>
                    </a:lnTo>
                    <a:lnTo>
                      <a:pt x="99" y="1193"/>
                    </a:lnTo>
                    <a:lnTo>
                      <a:pt x="35" y="1237"/>
                    </a:lnTo>
                    <a:lnTo>
                      <a:pt x="0" y="1257"/>
                    </a:lnTo>
                    <a:lnTo>
                      <a:pt x="6" y="1262"/>
                    </a:lnTo>
                    <a:lnTo>
                      <a:pt x="12" y="1266"/>
                    </a:lnTo>
                    <a:lnTo>
                      <a:pt x="19" y="1271"/>
                    </a:lnTo>
                    <a:lnTo>
                      <a:pt x="25" y="1275"/>
                    </a:lnTo>
                    <a:lnTo>
                      <a:pt x="31" y="1279"/>
                    </a:lnTo>
                    <a:lnTo>
                      <a:pt x="39" y="1284"/>
                    </a:lnTo>
                    <a:lnTo>
                      <a:pt x="45" y="1288"/>
                    </a:lnTo>
                    <a:lnTo>
                      <a:pt x="52" y="1293"/>
                    </a:lnTo>
                    <a:lnTo>
                      <a:pt x="64" y="1297"/>
                    </a:lnTo>
                    <a:lnTo>
                      <a:pt x="76" y="1306"/>
                    </a:lnTo>
                    <a:lnTo>
                      <a:pt x="87" y="1313"/>
                    </a:lnTo>
                    <a:lnTo>
                      <a:pt x="95" y="1322"/>
                    </a:lnTo>
                    <a:lnTo>
                      <a:pt x="103" y="1331"/>
                    </a:lnTo>
                    <a:lnTo>
                      <a:pt x="109" y="1342"/>
                    </a:lnTo>
                    <a:lnTo>
                      <a:pt x="114" y="1351"/>
                    </a:lnTo>
                    <a:lnTo>
                      <a:pt x="118" y="136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5" name="Freeform 104">
                <a:extLst>
                  <a:ext uri="{FF2B5EF4-FFF2-40B4-BE49-F238E27FC236}">
                    <a16:creationId xmlns:a16="http://schemas.microsoft.com/office/drawing/2014/main" id="{E3E96A71-9C22-864D-869D-8B84700F1C9E}"/>
                  </a:ext>
                </a:extLst>
              </p:cNvPr>
              <p:cNvSpPr>
                <a:spLocks/>
              </p:cNvSpPr>
              <p:nvPr/>
            </p:nvSpPr>
            <p:spPr bwMode="auto">
              <a:xfrm>
                <a:off x="2397" y="2154"/>
                <a:ext cx="961" cy="1377"/>
              </a:xfrm>
              <a:custGeom>
                <a:avLst/>
                <a:gdLst>
                  <a:gd name="T0" fmla="*/ 214 w 961"/>
                  <a:gd name="T1" fmla="*/ 1357 h 1377"/>
                  <a:gd name="T2" fmla="*/ 340 w 961"/>
                  <a:gd name="T3" fmla="*/ 1264 h 1377"/>
                  <a:gd name="T4" fmla="*/ 455 w 961"/>
                  <a:gd name="T5" fmla="*/ 1160 h 1377"/>
                  <a:gd name="T6" fmla="*/ 563 w 961"/>
                  <a:gd name="T7" fmla="*/ 1044 h 1377"/>
                  <a:gd name="T8" fmla="*/ 660 w 961"/>
                  <a:gd name="T9" fmla="*/ 920 h 1377"/>
                  <a:gd name="T10" fmla="*/ 746 w 961"/>
                  <a:gd name="T11" fmla="*/ 784 h 1377"/>
                  <a:gd name="T12" fmla="*/ 818 w 961"/>
                  <a:gd name="T13" fmla="*/ 637 h 1377"/>
                  <a:gd name="T14" fmla="*/ 878 w 961"/>
                  <a:gd name="T15" fmla="*/ 486 h 1377"/>
                  <a:gd name="T16" fmla="*/ 924 w 961"/>
                  <a:gd name="T17" fmla="*/ 326 h 1377"/>
                  <a:gd name="T18" fmla="*/ 957 w 961"/>
                  <a:gd name="T19" fmla="*/ 160 h 1377"/>
                  <a:gd name="T20" fmla="*/ 944 w 961"/>
                  <a:gd name="T21" fmla="*/ 107 h 1377"/>
                  <a:gd name="T22" fmla="*/ 911 w 961"/>
                  <a:gd name="T23" fmla="*/ 78 h 1377"/>
                  <a:gd name="T24" fmla="*/ 878 w 961"/>
                  <a:gd name="T25" fmla="*/ 47 h 1377"/>
                  <a:gd name="T26" fmla="*/ 845 w 961"/>
                  <a:gd name="T27" fmla="*/ 15 h 1377"/>
                  <a:gd name="T28" fmla="*/ 823 w 961"/>
                  <a:gd name="T29" fmla="*/ 58 h 1377"/>
                  <a:gd name="T30" fmla="*/ 802 w 961"/>
                  <a:gd name="T31" fmla="*/ 211 h 1377"/>
                  <a:gd name="T32" fmla="*/ 767 w 961"/>
                  <a:gd name="T33" fmla="*/ 360 h 1377"/>
                  <a:gd name="T34" fmla="*/ 717 w 961"/>
                  <a:gd name="T35" fmla="*/ 502 h 1377"/>
                  <a:gd name="T36" fmla="*/ 658 w 961"/>
                  <a:gd name="T37" fmla="*/ 637 h 1377"/>
                  <a:gd name="T38" fmla="*/ 585 w 961"/>
                  <a:gd name="T39" fmla="*/ 766 h 1377"/>
                  <a:gd name="T40" fmla="*/ 503 w 961"/>
                  <a:gd name="T41" fmla="*/ 884 h 1377"/>
                  <a:gd name="T42" fmla="*/ 410 w 961"/>
                  <a:gd name="T43" fmla="*/ 995 h 1377"/>
                  <a:gd name="T44" fmla="*/ 307 w 961"/>
                  <a:gd name="T45" fmla="*/ 1095 h 1377"/>
                  <a:gd name="T46" fmla="*/ 198 w 961"/>
                  <a:gd name="T47" fmla="*/ 1184 h 1377"/>
                  <a:gd name="T48" fmla="*/ 78 w 961"/>
                  <a:gd name="T49" fmla="*/ 1262 h 1377"/>
                  <a:gd name="T50" fmla="*/ 0 w 961"/>
                  <a:gd name="T51" fmla="*/ 1304 h 1377"/>
                  <a:gd name="T52" fmla="*/ 6 w 961"/>
                  <a:gd name="T53" fmla="*/ 1308 h 1377"/>
                  <a:gd name="T54" fmla="*/ 10 w 961"/>
                  <a:gd name="T55" fmla="*/ 1313 h 1377"/>
                  <a:gd name="T56" fmla="*/ 16 w 961"/>
                  <a:gd name="T57" fmla="*/ 1317 h 1377"/>
                  <a:gd name="T58" fmla="*/ 22 w 961"/>
                  <a:gd name="T59" fmla="*/ 1322 h 1377"/>
                  <a:gd name="T60" fmla="*/ 62 w 961"/>
                  <a:gd name="T61" fmla="*/ 1333 h 1377"/>
                  <a:gd name="T62" fmla="*/ 103 w 961"/>
                  <a:gd name="T63" fmla="*/ 1344 h 1377"/>
                  <a:gd name="T64" fmla="*/ 140 w 961"/>
                  <a:gd name="T65" fmla="*/ 1359 h 1377"/>
                  <a:gd name="T66" fmla="*/ 179 w 961"/>
                  <a:gd name="T67" fmla="*/ 1377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1"/>
                  <a:gd name="T103" fmla="*/ 0 h 1377"/>
                  <a:gd name="T104" fmla="*/ 961 w 961"/>
                  <a:gd name="T105" fmla="*/ 1377 h 13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1" h="1377">
                    <a:moveTo>
                      <a:pt x="179" y="1377"/>
                    </a:moveTo>
                    <a:lnTo>
                      <a:pt x="214" y="1357"/>
                    </a:lnTo>
                    <a:lnTo>
                      <a:pt x="278" y="1313"/>
                    </a:lnTo>
                    <a:lnTo>
                      <a:pt x="340" y="1264"/>
                    </a:lnTo>
                    <a:lnTo>
                      <a:pt x="400" y="1215"/>
                    </a:lnTo>
                    <a:lnTo>
                      <a:pt x="455" y="1160"/>
                    </a:lnTo>
                    <a:lnTo>
                      <a:pt x="511" y="1104"/>
                    </a:lnTo>
                    <a:lnTo>
                      <a:pt x="563" y="1044"/>
                    </a:lnTo>
                    <a:lnTo>
                      <a:pt x="612" y="984"/>
                    </a:lnTo>
                    <a:lnTo>
                      <a:pt x="660" y="920"/>
                    </a:lnTo>
                    <a:lnTo>
                      <a:pt x="705" y="853"/>
                    </a:lnTo>
                    <a:lnTo>
                      <a:pt x="746" y="784"/>
                    </a:lnTo>
                    <a:lnTo>
                      <a:pt x="783" y="711"/>
                    </a:lnTo>
                    <a:lnTo>
                      <a:pt x="818" y="637"/>
                    </a:lnTo>
                    <a:lnTo>
                      <a:pt x="849" y="562"/>
                    </a:lnTo>
                    <a:lnTo>
                      <a:pt x="878" y="486"/>
                    </a:lnTo>
                    <a:lnTo>
                      <a:pt x="903" y="406"/>
                    </a:lnTo>
                    <a:lnTo>
                      <a:pt x="924" y="326"/>
                    </a:lnTo>
                    <a:lnTo>
                      <a:pt x="942" y="244"/>
                    </a:lnTo>
                    <a:lnTo>
                      <a:pt x="957" y="160"/>
                    </a:lnTo>
                    <a:lnTo>
                      <a:pt x="961" y="120"/>
                    </a:lnTo>
                    <a:lnTo>
                      <a:pt x="944" y="107"/>
                    </a:lnTo>
                    <a:lnTo>
                      <a:pt x="928" y="91"/>
                    </a:lnTo>
                    <a:lnTo>
                      <a:pt x="911" y="78"/>
                    </a:lnTo>
                    <a:lnTo>
                      <a:pt x="895" y="62"/>
                    </a:lnTo>
                    <a:lnTo>
                      <a:pt x="878" y="47"/>
                    </a:lnTo>
                    <a:lnTo>
                      <a:pt x="862" y="31"/>
                    </a:lnTo>
                    <a:lnTo>
                      <a:pt x="845" y="15"/>
                    </a:lnTo>
                    <a:lnTo>
                      <a:pt x="827" y="0"/>
                    </a:lnTo>
                    <a:lnTo>
                      <a:pt x="823" y="58"/>
                    </a:lnTo>
                    <a:lnTo>
                      <a:pt x="814" y="135"/>
                    </a:lnTo>
                    <a:lnTo>
                      <a:pt x="802" y="211"/>
                    </a:lnTo>
                    <a:lnTo>
                      <a:pt x="785" y="286"/>
                    </a:lnTo>
                    <a:lnTo>
                      <a:pt x="767" y="360"/>
                    </a:lnTo>
                    <a:lnTo>
                      <a:pt x="744" y="433"/>
                    </a:lnTo>
                    <a:lnTo>
                      <a:pt x="717" y="502"/>
                    </a:lnTo>
                    <a:lnTo>
                      <a:pt x="689" y="571"/>
                    </a:lnTo>
                    <a:lnTo>
                      <a:pt x="658" y="637"/>
                    </a:lnTo>
                    <a:lnTo>
                      <a:pt x="623" y="702"/>
                    </a:lnTo>
                    <a:lnTo>
                      <a:pt x="585" y="766"/>
                    </a:lnTo>
                    <a:lnTo>
                      <a:pt x="544" y="826"/>
                    </a:lnTo>
                    <a:lnTo>
                      <a:pt x="503" y="884"/>
                    </a:lnTo>
                    <a:lnTo>
                      <a:pt x="458" y="942"/>
                    </a:lnTo>
                    <a:lnTo>
                      <a:pt x="410" y="995"/>
                    </a:lnTo>
                    <a:lnTo>
                      <a:pt x="361" y="1046"/>
                    </a:lnTo>
                    <a:lnTo>
                      <a:pt x="307" y="1095"/>
                    </a:lnTo>
                    <a:lnTo>
                      <a:pt x="253" y="1140"/>
                    </a:lnTo>
                    <a:lnTo>
                      <a:pt x="198" y="1184"/>
                    </a:lnTo>
                    <a:lnTo>
                      <a:pt x="138" y="1224"/>
                    </a:lnTo>
                    <a:lnTo>
                      <a:pt x="78" y="1262"/>
                    </a:lnTo>
                    <a:lnTo>
                      <a:pt x="16" y="1295"/>
                    </a:lnTo>
                    <a:lnTo>
                      <a:pt x="0" y="1304"/>
                    </a:lnTo>
                    <a:lnTo>
                      <a:pt x="2" y="1306"/>
                    </a:lnTo>
                    <a:lnTo>
                      <a:pt x="6" y="1308"/>
                    </a:lnTo>
                    <a:lnTo>
                      <a:pt x="8" y="1311"/>
                    </a:lnTo>
                    <a:lnTo>
                      <a:pt x="10" y="1313"/>
                    </a:lnTo>
                    <a:lnTo>
                      <a:pt x="14" y="1315"/>
                    </a:lnTo>
                    <a:lnTo>
                      <a:pt x="16" y="1317"/>
                    </a:lnTo>
                    <a:lnTo>
                      <a:pt x="20" y="1319"/>
                    </a:lnTo>
                    <a:lnTo>
                      <a:pt x="22" y="1322"/>
                    </a:lnTo>
                    <a:lnTo>
                      <a:pt x="43" y="1326"/>
                    </a:lnTo>
                    <a:lnTo>
                      <a:pt x="62" y="1333"/>
                    </a:lnTo>
                    <a:lnTo>
                      <a:pt x="82" y="1337"/>
                    </a:lnTo>
                    <a:lnTo>
                      <a:pt x="103" y="1344"/>
                    </a:lnTo>
                    <a:lnTo>
                      <a:pt x="121" y="1353"/>
                    </a:lnTo>
                    <a:lnTo>
                      <a:pt x="140" y="1359"/>
                    </a:lnTo>
                    <a:lnTo>
                      <a:pt x="161" y="1368"/>
                    </a:lnTo>
                    <a:lnTo>
                      <a:pt x="179" y="1377"/>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6" name="Freeform 105">
                <a:extLst>
                  <a:ext uri="{FF2B5EF4-FFF2-40B4-BE49-F238E27FC236}">
                    <a16:creationId xmlns:a16="http://schemas.microsoft.com/office/drawing/2014/main" id="{18867AE4-9498-1A6F-199B-EA60BC8BEC1F}"/>
                  </a:ext>
                </a:extLst>
              </p:cNvPr>
              <p:cNvSpPr>
                <a:spLocks/>
              </p:cNvSpPr>
              <p:nvPr/>
            </p:nvSpPr>
            <p:spPr bwMode="auto">
              <a:xfrm>
                <a:off x="2203" y="2007"/>
                <a:ext cx="1021" cy="1451"/>
              </a:xfrm>
              <a:custGeom>
                <a:avLst/>
                <a:gdLst>
                  <a:gd name="T0" fmla="*/ 210 w 1021"/>
                  <a:gd name="T1" fmla="*/ 1442 h 1451"/>
                  <a:gd name="T2" fmla="*/ 332 w 1021"/>
                  <a:gd name="T3" fmla="*/ 1371 h 1451"/>
                  <a:gd name="T4" fmla="*/ 447 w 1021"/>
                  <a:gd name="T5" fmla="*/ 1287 h 1451"/>
                  <a:gd name="T6" fmla="*/ 555 w 1021"/>
                  <a:gd name="T7" fmla="*/ 1193 h 1451"/>
                  <a:gd name="T8" fmla="*/ 652 w 1021"/>
                  <a:gd name="T9" fmla="*/ 1089 h 1451"/>
                  <a:gd name="T10" fmla="*/ 738 w 1021"/>
                  <a:gd name="T11" fmla="*/ 973 h 1451"/>
                  <a:gd name="T12" fmla="*/ 817 w 1021"/>
                  <a:gd name="T13" fmla="*/ 849 h 1451"/>
                  <a:gd name="T14" fmla="*/ 883 w 1021"/>
                  <a:gd name="T15" fmla="*/ 718 h 1451"/>
                  <a:gd name="T16" fmla="*/ 938 w 1021"/>
                  <a:gd name="T17" fmla="*/ 580 h 1451"/>
                  <a:gd name="T18" fmla="*/ 979 w 1021"/>
                  <a:gd name="T19" fmla="*/ 433 h 1451"/>
                  <a:gd name="T20" fmla="*/ 1008 w 1021"/>
                  <a:gd name="T21" fmla="*/ 282 h 1451"/>
                  <a:gd name="T22" fmla="*/ 1021 w 1021"/>
                  <a:gd name="T23" fmla="*/ 147 h 1451"/>
                  <a:gd name="T24" fmla="*/ 1019 w 1021"/>
                  <a:gd name="T25" fmla="*/ 145 h 1451"/>
                  <a:gd name="T26" fmla="*/ 1017 w 1021"/>
                  <a:gd name="T27" fmla="*/ 142 h 1451"/>
                  <a:gd name="T28" fmla="*/ 1017 w 1021"/>
                  <a:gd name="T29" fmla="*/ 142 h 1451"/>
                  <a:gd name="T30" fmla="*/ 1015 w 1021"/>
                  <a:gd name="T31" fmla="*/ 140 h 1451"/>
                  <a:gd name="T32" fmla="*/ 986 w 1021"/>
                  <a:gd name="T33" fmla="*/ 120 h 1451"/>
                  <a:gd name="T34" fmla="*/ 959 w 1021"/>
                  <a:gd name="T35" fmla="*/ 96 h 1451"/>
                  <a:gd name="T36" fmla="*/ 936 w 1021"/>
                  <a:gd name="T37" fmla="*/ 74 h 1451"/>
                  <a:gd name="T38" fmla="*/ 913 w 1021"/>
                  <a:gd name="T39" fmla="*/ 47 h 1451"/>
                  <a:gd name="T40" fmla="*/ 880 w 1021"/>
                  <a:gd name="T41" fmla="*/ 0 h 1451"/>
                  <a:gd name="T42" fmla="*/ 889 w 1021"/>
                  <a:gd name="T43" fmla="*/ 14 h 1451"/>
                  <a:gd name="T44" fmla="*/ 897 w 1021"/>
                  <a:gd name="T45" fmla="*/ 25 h 1451"/>
                  <a:gd name="T46" fmla="*/ 905 w 1021"/>
                  <a:gd name="T47" fmla="*/ 36 h 1451"/>
                  <a:gd name="T48" fmla="*/ 913 w 1021"/>
                  <a:gd name="T49" fmla="*/ 47 h 1451"/>
                  <a:gd name="T50" fmla="*/ 878 w 1021"/>
                  <a:gd name="T51" fmla="*/ 118 h 1451"/>
                  <a:gd name="T52" fmla="*/ 866 w 1021"/>
                  <a:gd name="T53" fmla="*/ 260 h 1451"/>
                  <a:gd name="T54" fmla="*/ 839 w 1021"/>
                  <a:gd name="T55" fmla="*/ 396 h 1451"/>
                  <a:gd name="T56" fmla="*/ 802 w 1021"/>
                  <a:gd name="T57" fmla="*/ 527 h 1451"/>
                  <a:gd name="T58" fmla="*/ 753 w 1021"/>
                  <a:gd name="T59" fmla="*/ 651 h 1451"/>
                  <a:gd name="T60" fmla="*/ 693 w 1021"/>
                  <a:gd name="T61" fmla="*/ 769 h 1451"/>
                  <a:gd name="T62" fmla="*/ 625 w 1021"/>
                  <a:gd name="T63" fmla="*/ 880 h 1451"/>
                  <a:gd name="T64" fmla="*/ 544 w 1021"/>
                  <a:gd name="T65" fmla="*/ 984 h 1451"/>
                  <a:gd name="T66" fmla="*/ 458 w 1021"/>
                  <a:gd name="T67" fmla="*/ 1078 h 1451"/>
                  <a:gd name="T68" fmla="*/ 361 w 1021"/>
                  <a:gd name="T69" fmla="*/ 1164 h 1451"/>
                  <a:gd name="T70" fmla="*/ 258 w 1021"/>
                  <a:gd name="T71" fmla="*/ 1238 h 1451"/>
                  <a:gd name="T72" fmla="*/ 148 w 1021"/>
                  <a:gd name="T73" fmla="*/ 1302 h 1451"/>
                  <a:gd name="T74" fmla="*/ 33 w 1021"/>
                  <a:gd name="T75" fmla="*/ 1355 h 1451"/>
                  <a:gd name="T76" fmla="*/ 8 w 1021"/>
                  <a:gd name="T77" fmla="*/ 1375 h 1451"/>
                  <a:gd name="T78" fmla="*/ 29 w 1021"/>
                  <a:gd name="T79" fmla="*/ 1391 h 1451"/>
                  <a:gd name="T80" fmla="*/ 49 w 1021"/>
                  <a:gd name="T81" fmla="*/ 1402 h 1451"/>
                  <a:gd name="T82" fmla="*/ 72 w 1021"/>
                  <a:gd name="T83" fmla="*/ 1409 h 1451"/>
                  <a:gd name="T84" fmla="*/ 99 w 1021"/>
                  <a:gd name="T85" fmla="*/ 1413 h 1451"/>
                  <a:gd name="T86" fmla="*/ 126 w 1021"/>
                  <a:gd name="T87" fmla="*/ 1427 h 1451"/>
                  <a:gd name="T88" fmla="*/ 152 w 1021"/>
                  <a:gd name="T89" fmla="*/ 1435 h 1451"/>
                  <a:gd name="T90" fmla="*/ 179 w 1021"/>
                  <a:gd name="T91" fmla="*/ 1444 h 14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1451"/>
                  <a:gd name="T140" fmla="*/ 1021 w 1021"/>
                  <a:gd name="T141" fmla="*/ 1451 h 14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1451">
                    <a:moveTo>
                      <a:pt x="194" y="1451"/>
                    </a:moveTo>
                    <a:lnTo>
                      <a:pt x="210" y="1442"/>
                    </a:lnTo>
                    <a:lnTo>
                      <a:pt x="272" y="1409"/>
                    </a:lnTo>
                    <a:lnTo>
                      <a:pt x="332" y="1371"/>
                    </a:lnTo>
                    <a:lnTo>
                      <a:pt x="392" y="1331"/>
                    </a:lnTo>
                    <a:lnTo>
                      <a:pt x="447" y="1287"/>
                    </a:lnTo>
                    <a:lnTo>
                      <a:pt x="501" y="1242"/>
                    </a:lnTo>
                    <a:lnTo>
                      <a:pt x="555" y="1193"/>
                    </a:lnTo>
                    <a:lnTo>
                      <a:pt x="604" y="1142"/>
                    </a:lnTo>
                    <a:lnTo>
                      <a:pt x="652" y="1089"/>
                    </a:lnTo>
                    <a:lnTo>
                      <a:pt x="697" y="1031"/>
                    </a:lnTo>
                    <a:lnTo>
                      <a:pt x="738" y="973"/>
                    </a:lnTo>
                    <a:lnTo>
                      <a:pt x="779" y="913"/>
                    </a:lnTo>
                    <a:lnTo>
                      <a:pt x="817" y="849"/>
                    </a:lnTo>
                    <a:lnTo>
                      <a:pt x="852" y="784"/>
                    </a:lnTo>
                    <a:lnTo>
                      <a:pt x="883" y="718"/>
                    </a:lnTo>
                    <a:lnTo>
                      <a:pt x="911" y="649"/>
                    </a:lnTo>
                    <a:lnTo>
                      <a:pt x="938" y="580"/>
                    </a:lnTo>
                    <a:lnTo>
                      <a:pt x="961" y="507"/>
                    </a:lnTo>
                    <a:lnTo>
                      <a:pt x="979" y="433"/>
                    </a:lnTo>
                    <a:lnTo>
                      <a:pt x="996" y="358"/>
                    </a:lnTo>
                    <a:lnTo>
                      <a:pt x="1008" y="282"/>
                    </a:lnTo>
                    <a:lnTo>
                      <a:pt x="1017" y="205"/>
                    </a:lnTo>
                    <a:lnTo>
                      <a:pt x="1021" y="147"/>
                    </a:lnTo>
                    <a:lnTo>
                      <a:pt x="1021" y="145"/>
                    </a:lnTo>
                    <a:lnTo>
                      <a:pt x="1019" y="145"/>
                    </a:lnTo>
                    <a:lnTo>
                      <a:pt x="1017" y="142"/>
                    </a:lnTo>
                    <a:lnTo>
                      <a:pt x="1015" y="140"/>
                    </a:lnTo>
                    <a:lnTo>
                      <a:pt x="1000" y="129"/>
                    </a:lnTo>
                    <a:lnTo>
                      <a:pt x="986" y="120"/>
                    </a:lnTo>
                    <a:lnTo>
                      <a:pt x="973" y="109"/>
                    </a:lnTo>
                    <a:lnTo>
                      <a:pt x="959" y="96"/>
                    </a:lnTo>
                    <a:lnTo>
                      <a:pt x="946" y="85"/>
                    </a:lnTo>
                    <a:lnTo>
                      <a:pt x="936" y="74"/>
                    </a:lnTo>
                    <a:lnTo>
                      <a:pt x="924" y="60"/>
                    </a:lnTo>
                    <a:lnTo>
                      <a:pt x="913" y="47"/>
                    </a:lnTo>
                    <a:lnTo>
                      <a:pt x="880" y="47"/>
                    </a:lnTo>
                    <a:lnTo>
                      <a:pt x="880" y="0"/>
                    </a:lnTo>
                    <a:lnTo>
                      <a:pt x="885" y="7"/>
                    </a:lnTo>
                    <a:lnTo>
                      <a:pt x="889" y="14"/>
                    </a:lnTo>
                    <a:lnTo>
                      <a:pt x="893" y="18"/>
                    </a:lnTo>
                    <a:lnTo>
                      <a:pt x="897" y="25"/>
                    </a:lnTo>
                    <a:lnTo>
                      <a:pt x="901" y="29"/>
                    </a:lnTo>
                    <a:lnTo>
                      <a:pt x="905" y="36"/>
                    </a:lnTo>
                    <a:lnTo>
                      <a:pt x="909" y="42"/>
                    </a:lnTo>
                    <a:lnTo>
                      <a:pt x="913" y="47"/>
                    </a:lnTo>
                    <a:lnTo>
                      <a:pt x="880" y="47"/>
                    </a:lnTo>
                    <a:lnTo>
                      <a:pt x="878" y="118"/>
                    </a:lnTo>
                    <a:lnTo>
                      <a:pt x="874" y="189"/>
                    </a:lnTo>
                    <a:lnTo>
                      <a:pt x="866" y="260"/>
                    </a:lnTo>
                    <a:lnTo>
                      <a:pt x="854" y="327"/>
                    </a:lnTo>
                    <a:lnTo>
                      <a:pt x="839" y="396"/>
                    </a:lnTo>
                    <a:lnTo>
                      <a:pt x="823" y="462"/>
                    </a:lnTo>
                    <a:lnTo>
                      <a:pt x="802" y="527"/>
                    </a:lnTo>
                    <a:lnTo>
                      <a:pt x="779" y="589"/>
                    </a:lnTo>
                    <a:lnTo>
                      <a:pt x="753" y="651"/>
                    </a:lnTo>
                    <a:lnTo>
                      <a:pt x="724" y="711"/>
                    </a:lnTo>
                    <a:lnTo>
                      <a:pt x="693" y="769"/>
                    </a:lnTo>
                    <a:lnTo>
                      <a:pt x="660" y="827"/>
                    </a:lnTo>
                    <a:lnTo>
                      <a:pt x="625" y="880"/>
                    </a:lnTo>
                    <a:lnTo>
                      <a:pt x="586" y="933"/>
                    </a:lnTo>
                    <a:lnTo>
                      <a:pt x="544" y="984"/>
                    </a:lnTo>
                    <a:lnTo>
                      <a:pt x="503" y="1033"/>
                    </a:lnTo>
                    <a:lnTo>
                      <a:pt x="458" y="1078"/>
                    </a:lnTo>
                    <a:lnTo>
                      <a:pt x="410" y="1122"/>
                    </a:lnTo>
                    <a:lnTo>
                      <a:pt x="361" y="1164"/>
                    </a:lnTo>
                    <a:lnTo>
                      <a:pt x="311" y="1202"/>
                    </a:lnTo>
                    <a:lnTo>
                      <a:pt x="258" y="1238"/>
                    </a:lnTo>
                    <a:lnTo>
                      <a:pt x="204" y="1273"/>
                    </a:lnTo>
                    <a:lnTo>
                      <a:pt x="148" y="1302"/>
                    </a:lnTo>
                    <a:lnTo>
                      <a:pt x="91" y="1331"/>
                    </a:lnTo>
                    <a:lnTo>
                      <a:pt x="33" y="1355"/>
                    </a:lnTo>
                    <a:lnTo>
                      <a:pt x="0" y="1369"/>
                    </a:lnTo>
                    <a:lnTo>
                      <a:pt x="8" y="1375"/>
                    </a:lnTo>
                    <a:lnTo>
                      <a:pt x="18" y="1382"/>
                    </a:lnTo>
                    <a:lnTo>
                      <a:pt x="29" y="1391"/>
                    </a:lnTo>
                    <a:lnTo>
                      <a:pt x="39" y="1398"/>
                    </a:lnTo>
                    <a:lnTo>
                      <a:pt x="49" y="1402"/>
                    </a:lnTo>
                    <a:lnTo>
                      <a:pt x="60" y="1407"/>
                    </a:lnTo>
                    <a:lnTo>
                      <a:pt x="72" y="1409"/>
                    </a:lnTo>
                    <a:lnTo>
                      <a:pt x="86" y="1407"/>
                    </a:lnTo>
                    <a:lnTo>
                      <a:pt x="99" y="1413"/>
                    </a:lnTo>
                    <a:lnTo>
                      <a:pt x="111" y="1420"/>
                    </a:lnTo>
                    <a:lnTo>
                      <a:pt x="126" y="1427"/>
                    </a:lnTo>
                    <a:lnTo>
                      <a:pt x="138" y="1431"/>
                    </a:lnTo>
                    <a:lnTo>
                      <a:pt x="152" y="1435"/>
                    </a:lnTo>
                    <a:lnTo>
                      <a:pt x="167" y="1440"/>
                    </a:lnTo>
                    <a:lnTo>
                      <a:pt x="179" y="1444"/>
                    </a:lnTo>
                    <a:lnTo>
                      <a:pt x="194" y="145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7" name="Freeform 106">
                <a:extLst>
                  <a:ext uri="{FF2B5EF4-FFF2-40B4-BE49-F238E27FC236}">
                    <a16:creationId xmlns:a16="http://schemas.microsoft.com/office/drawing/2014/main" id="{24B7CB95-9B36-82F7-1A7A-1802D24F44BD}"/>
                  </a:ext>
                </a:extLst>
              </p:cNvPr>
              <p:cNvSpPr>
                <a:spLocks noEditPoints="1"/>
              </p:cNvSpPr>
              <p:nvPr/>
            </p:nvSpPr>
            <p:spPr bwMode="auto">
              <a:xfrm>
                <a:off x="1900" y="810"/>
                <a:ext cx="1183" cy="2566"/>
              </a:xfrm>
              <a:custGeom>
                <a:avLst/>
                <a:gdLst>
                  <a:gd name="T0" fmla="*/ 1161 w 1183"/>
                  <a:gd name="T1" fmla="*/ 1164 h 2566"/>
                  <a:gd name="T2" fmla="*/ 1097 w 1183"/>
                  <a:gd name="T3" fmla="*/ 1053 h 2566"/>
                  <a:gd name="T4" fmla="*/ 1031 w 1183"/>
                  <a:gd name="T5" fmla="*/ 946 h 2566"/>
                  <a:gd name="T6" fmla="*/ 1000 w 1183"/>
                  <a:gd name="T7" fmla="*/ 893 h 2566"/>
                  <a:gd name="T8" fmla="*/ 988 w 1183"/>
                  <a:gd name="T9" fmla="*/ 862 h 2566"/>
                  <a:gd name="T10" fmla="*/ 975 w 1183"/>
                  <a:gd name="T11" fmla="*/ 833 h 2566"/>
                  <a:gd name="T12" fmla="*/ 1016 w 1183"/>
                  <a:gd name="T13" fmla="*/ 995 h 2566"/>
                  <a:gd name="T14" fmla="*/ 1039 w 1183"/>
                  <a:gd name="T15" fmla="*/ 1179 h 2566"/>
                  <a:gd name="T16" fmla="*/ 1181 w 1183"/>
                  <a:gd name="T17" fmla="*/ 1315 h 2566"/>
                  <a:gd name="T18" fmla="*/ 1157 w 1183"/>
                  <a:gd name="T19" fmla="*/ 1524 h 2566"/>
                  <a:gd name="T20" fmla="*/ 1105 w 1183"/>
                  <a:gd name="T21" fmla="*/ 1724 h 2566"/>
                  <a:gd name="T22" fmla="*/ 1027 w 1183"/>
                  <a:gd name="T23" fmla="*/ 1908 h 2566"/>
                  <a:gd name="T24" fmla="*/ 928 w 1183"/>
                  <a:gd name="T25" fmla="*/ 2077 h 2566"/>
                  <a:gd name="T26" fmla="*/ 806 w 1183"/>
                  <a:gd name="T27" fmla="*/ 2230 h 2566"/>
                  <a:gd name="T28" fmla="*/ 664 w 1183"/>
                  <a:gd name="T29" fmla="*/ 2361 h 2566"/>
                  <a:gd name="T30" fmla="*/ 507 w 1183"/>
                  <a:gd name="T31" fmla="*/ 2470 h 2566"/>
                  <a:gd name="T32" fmla="*/ 336 w 1183"/>
                  <a:gd name="T33" fmla="*/ 2552 h 2566"/>
                  <a:gd name="T34" fmla="*/ 299 w 1183"/>
                  <a:gd name="T35" fmla="*/ 2564 h 2566"/>
                  <a:gd name="T36" fmla="*/ 292 w 1183"/>
                  <a:gd name="T37" fmla="*/ 2559 h 2566"/>
                  <a:gd name="T38" fmla="*/ 286 w 1183"/>
                  <a:gd name="T39" fmla="*/ 2557 h 2566"/>
                  <a:gd name="T40" fmla="*/ 251 w 1183"/>
                  <a:gd name="T41" fmla="*/ 2541 h 2566"/>
                  <a:gd name="T42" fmla="*/ 220 w 1183"/>
                  <a:gd name="T43" fmla="*/ 2519 h 2566"/>
                  <a:gd name="T44" fmla="*/ 200 w 1183"/>
                  <a:gd name="T45" fmla="*/ 2517 h 2566"/>
                  <a:gd name="T46" fmla="*/ 187 w 1183"/>
                  <a:gd name="T47" fmla="*/ 2512 h 2566"/>
                  <a:gd name="T48" fmla="*/ 177 w 1183"/>
                  <a:gd name="T49" fmla="*/ 2506 h 2566"/>
                  <a:gd name="T50" fmla="*/ 165 w 1183"/>
                  <a:gd name="T51" fmla="*/ 2506 h 2566"/>
                  <a:gd name="T52" fmla="*/ 146 w 1183"/>
                  <a:gd name="T53" fmla="*/ 2488 h 2566"/>
                  <a:gd name="T54" fmla="*/ 127 w 1183"/>
                  <a:gd name="T55" fmla="*/ 2470 h 2566"/>
                  <a:gd name="T56" fmla="*/ 123 w 1183"/>
                  <a:gd name="T57" fmla="*/ 2457 h 2566"/>
                  <a:gd name="T58" fmla="*/ 286 w 1183"/>
                  <a:gd name="T59" fmla="*/ 2408 h 2566"/>
                  <a:gd name="T60" fmla="*/ 439 w 1183"/>
                  <a:gd name="T61" fmla="*/ 2332 h 2566"/>
                  <a:gd name="T62" fmla="*/ 579 w 1183"/>
                  <a:gd name="T63" fmla="*/ 2237 h 2566"/>
                  <a:gd name="T64" fmla="*/ 703 w 1183"/>
                  <a:gd name="T65" fmla="*/ 2119 h 2566"/>
                  <a:gd name="T66" fmla="*/ 812 w 1183"/>
                  <a:gd name="T67" fmla="*/ 1986 h 2566"/>
                  <a:gd name="T68" fmla="*/ 901 w 1183"/>
                  <a:gd name="T69" fmla="*/ 1835 h 2566"/>
                  <a:gd name="T70" fmla="*/ 971 w 1183"/>
                  <a:gd name="T71" fmla="*/ 1670 h 2566"/>
                  <a:gd name="T72" fmla="*/ 1016 w 1183"/>
                  <a:gd name="T73" fmla="*/ 1493 h 2566"/>
                  <a:gd name="T74" fmla="*/ 1039 w 1183"/>
                  <a:gd name="T75" fmla="*/ 1308 h 2566"/>
                  <a:gd name="T76" fmla="*/ 536 w 1183"/>
                  <a:gd name="T77" fmla="*/ 220 h 2566"/>
                  <a:gd name="T78" fmla="*/ 439 w 1183"/>
                  <a:gd name="T79" fmla="*/ 155 h 2566"/>
                  <a:gd name="T80" fmla="*/ 286 w 1183"/>
                  <a:gd name="T81" fmla="*/ 80 h 2566"/>
                  <a:gd name="T82" fmla="*/ 123 w 1183"/>
                  <a:gd name="T83" fmla="*/ 31 h 2566"/>
                  <a:gd name="T84" fmla="*/ 0 w 1183"/>
                  <a:gd name="T85" fmla="*/ 11 h 2566"/>
                  <a:gd name="T86" fmla="*/ 10 w 1183"/>
                  <a:gd name="T87" fmla="*/ 11 h 2566"/>
                  <a:gd name="T88" fmla="*/ 20 w 1183"/>
                  <a:gd name="T89" fmla="*/ 11 h 2566"/>
                  <a:gd name="T90" fmla="*/ 47 w 1183"/>
                  <a:gd name="T91" fmla="*/ 6 h 2566"/>
                  <a:gd name="T92" fmla="*/ 107 w 1183"/>
                  <a:gd name="T93" fmla="*/ 0 h 2566"/>
                  <a:gd name="T94" fmla="*/ 218 w 1183"/>
                  <a:gd name="T95" fmla="*/ 18 h 2566"/>
                  <a:gd name="T96" fmla="*/ 321 w 1183"/>
                  <a:gd name="T97" fmla="*/ 62 h 2566"/>
                  <a:gd name="T98" fmla="*/ 534 w 1183"/>
                  <a:gd name="T99" fmla="*/ 215 h 2566"/>
                  <a:gd name="T100" fmla="*/ 536 w 1183"/>
                  <a:gd name="T101" fmla="*/ 215 h 2566"/>
                  <a:gd name="T102" fmla="*/ 536 w 1183"/>
                  <a:gd name="T103" fmla="*/ 218 h 2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3"/>
                  <a:gd name="T157" fmla="*/ 0 h 2566"/>
                  <a:gd name="T158" fmla="*/ 1183 w 1183"/>
                  <a:gd name="T159" fmla="*/ 2566 h 2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3" h="2566">
                    <a:moveTo>
                      <a:pt x="1183" y="1244"/>
                    </a:moveTo>
                    <a:lnTo>
                      <a:pt x="1183" y="1197"/>
                    </a:lnTo>
                    <a:lnTo>
                      <a:pt x="1161" y="1164"/>
                    </a:lnTo>
                    <a:lnTo>
                      <a:pt x="1138" y="1126"/>
                    </a:lnTo>
                    <a:lnTo>
                      <a:pt x="1117" y="1091"/>
                    </a:lnTo>
                    <a:lnTo>
                      <a:pt x="1097" y="1053"/>
                    </a:lnTo>
                    <a:lnTo>
                      <a:pt x="1076" y="1017"/>
                    </a:lnTo>
                    <a:lnTo>
                      <a:pt x="1054" y="982"/>
                    </a:lnTo>
                    <a:lnTo>
                      <a:pt x="1031" y="946"/>
                    </a:lnTo>
                    <a:lnTo>
                      <a:pt x="1006" y="913"/>
                    </a:lnTo>
                    <a:lnTo>
                      <a:pt x="1004" y="904"/>
                    </a:lnTo>
                    <a:lnTo>
                      <a:pt x="1000" y="893"/>
                    </a:lnTo>
                    <a:lnTo>
                      <a:pt x="996" y="882"/>
                    </a:lnTo>
                    <a:lnTo>
                      <a:pt x="992" y="873"/>
                    </a:lnTo>
                    <a:lnTo>
                      <a:pt x="988" y="862"/>
                    </a:lnTo>
                    <a:lnTo>
                      <a:pt x="983" y="853"/>
                    </a:lnTo>
                    <a:lnTo>
                      <a:pt x="979" y="842"/>
                    </a:lnTo>
                    <a:lnTo>
                      <a:pt x="975" y="833"/>
                    </a:lnTo>
                    <a:lnTo>
                      <a:pt x="988" y="875"/>
                    </a:lnTo>
                    <a:lnTo>
                      <a:pt x="1004" y="935"/>
                    </a:lnTo>
                    <a:lnTo>
                      <a:pt x="1016" y="995"/>
                    </a:lnTo>
                    <a:lnTo>
                      <a:pt x="1027" y="1055"/>
                    </a:lnTo>
                    <a:lnTo>
                      <a:pt x="1035" y="1117"/>
                    </a:lnTo>
                    <a:lnTo>
                      <a:pt x="1039" y="1179"/>
                    </a:lnTo>
                    <a:lnTo>
                      <a:pt x="1041" y="1244"/>
                    </a:lnTo>
                    <a:lnTo>
                      <a:pt x="1183" y="1244"/>
                    </a:lnTo>
                    <a:lnTo>
                      <a:pt x="1181" y="1315"/>
                    </a:lnTo>
                    <a:lnTo>
                      <a:pt x="1177" y="1386"/>
                    </a:lnTo>
                    <a:lnTo>
                      <a:pt x="1169" y="1457"/>
                    </a:lnTo>
                    <a:lnTo>
                      <a:pt x="1157" y="1524"/>
                    </a:lnTo>
                    <a:lnTo>
                      <a:pt x="1142" y="1593"/>
                    </a:lnTo>
                    <a:lnTo>
                      <a:pt x="1126" y="1659"/>
                    </a:lnTo>
                    <a:lnTo>
                      <a:pt x="1105" y="1724"/>
                    </a:lnTo>
                    <a:lnTo>
                      <a:pt x="1082" y="1786"/>
                    </a:lnTo>
                    <a:lnTo>
                      <a:pt x="1056" y="1848"/>
                    </a:lnTo>
                    <a:lnTo>
                      <a:pt x="1027" y="1908"/>
                    </a:lnTo>
                    <a:lnTo>
                      <a:pt x="996" y="1966"/>
                    </a:lnTo>
                    <a:lnTo>
                      <a:pt x="963" y="2024"/>
                    </a:lnTo>
                    <a:lnTo>
                      <a:pt x="928" y="2077"/>
                    </a:lnTo>
                    <a:lnTo>
                      <a:pt x="889" y="2130"/>
                    </a:lnTo>
                    <a:lnTo>
                      <a:pt x="847" y="2181"/>
                    </a:lnTo>
                    <a:lnTo>
                      <a:pt x="806" y="2230"/>
                    </a:lnTo>
                    <a:lnTo>
                      <a:pt x="761" y="2275"/>
                    </a:lnTo>
                    <a:lnTo>
                      <a:pt x="713" y="2319"/>
                    </a:lnTo>
                    <a:lnTo>
                      <a:pt x="664" y="2361"/>
                    </a:lnTo>
                    <a:lnTo>
                      <a:pt x="614" y="2399"/>
                    </a:lnTo>
                    <a:lnTo>
                      <a:pt x="561" y="2435"/>
                    </a:lnTo>
                    <a:lnTo>
                      <a:pt x="507" y="2470"/>
                    </a:lnTo>
                    <a:lnTo>
                      <a:pt x="451" y="2499"/>
                    </a:lnTo>
                    <a:lnTo>
                      <a:pt x="394" y="2528"/>
                    </a:lnTo>
                    <a:lnTo>
                      <a:pt x="336" y="2552"/>
                    </a:lnTo>
                    <a:lnTo>
                      <a:pt x="303" y="2566"/>
                    </a:lnTo>
                    <a:lnTo>
                      <a:pt x="301" y="2564"/>
                    </a:lnTo>
                    <a:lnTo>
                      <a:pt x="299" y="2564"/>
                    </a:lnTo>
                    <a:lnTo>
                      <a:pt x="297" y="2561"/>
                    </a:lnTo>
                    <a:lnTo>
                      <a:pt x="295" y="2561"/>
                    </a:lnTo>
                    <a:lnTo>
                      <a:pt x="292" y="2559"/>
                    </a:lnTo>
                    <a:lnTo>
                      <a:pt x="290" y="2559"/>
                    </a:lnTo>
                    <a:lnTo>
                      <a:pt x="288" y="2557"/>
                    </a:lnTo>
                    <a:lnTo>
                      <a:pt x="286" y="2557"/>
                    </a:lnTo>
                    <a:lnTo>
                      <a:pt x="274" y="2555"/>
                    </a:lnTo>
                    <a:lnTo>
                      <a:pt x="264" y="2550"/>
                    </a:lnTo>
                    <a:lnTo>
                      <a:pt x="251" y="2541"/>
                    </a:lnTo>
                    <a:lnTo>
                      <a:pt x="241" y="2532"/>
                    </a:lnTo>
                    <a:lnTo>
                      <a:pt x="231" y="2526"/>
                    </a:lnTo>
                    <a:lnTo>
                      <a:pt x="220" y="2519"/>
                    </a:lnTo>
                    <a:lnTo>
                      <a:pt x="214" y="2517"/>
                    </a:lnTo>
                    <a:lnTo>
                      <a:pt x="208" y="2517"/>
                    </a:lnTo>
                    <a:lnTo>
                      <a:pt x="200" y="2517"/>
                    </a:lnTo>
                    <a:lnTo>
                      <a:pt x="193" y="2519"/>
                    </a:lnTo>
                    <a:lnTo>
                      <a:pt x="189" y="2515"/>
                    </a:lnTo>
                    <a:lnTo>
                      <a:pt x="187" y="2512"/>
                    </a:lnTo>
                    <a:lnTo>
                      <a:pt x="183" y="2510"/>
                    </a:lnTo>
                    <a:lnTo>
                      <a:pt x="181" y="2508"/>
                    </a:lnTo>
                    <a:lnTo>
                      <a:pt x="177" y="2506"/>
                    </a:lnTo>
                    <a:lnTo>
                      <a:pt x="173" y="2506"/>
                    </a:lnTo>
                    <a:lnTo>
                      <a:pt x="169" y="2506"/>
                    </a:lnTo>
                    <a:lnTo>
                      <a:pt x="165" y="2506"/>
                    </a:lnTo>
                    <a:lnTo>
                      <a:pt x="158" y="2499"/>
                    </a:lnTo>
                    <a:lnTo>
                      <a:pt x="152" y="2495"/>
                    </a:lnTo>
                    <a:lnTo>
                      <a:pt x="146" y="2488"/>
                    </a:lnTo>
                    <a:lnTo>
                      <a:pt x="140" y="2481"/>
                    </a:lnTo>
                    <a:lnTo>
                      <a:pt x="134" y="2477"/>
                    </a:lnTo>
                    <a:lnTo>
                      <a:pt x="127" y="2470"/>
                    </a:lnTo>
                    <a:lnTo>
                      <a:pt x="121" y="2466"/>
                    </a:lnTo>
                    <a:lnTo>
                      <a:pt x="115" y="2459"/>
                    </a:lnTo>
                    <a:lnTo>
                      <a:pt x="123" y="2457"/>
                    </a:lnTo>
                    <a:lnTo>
                      <a:pt x="177" y="2444"/>
                    </a:lnTo>
                    <a:lnTo>
                      <a:pt x="233" y="2426"/>
                    </a:lnTo>
                    <a:lnTo>
                      <a:pt x="286" y="2408"/>
                    </a:lnTo>
                    <a:lnTo>
                      <a:pt x="338" y="2386"/>
                    </a:lnTo>
                    <a:lnTo>
                      <a:pt x="389" y="2361"/>
                    </a:lnTo>
                    <a:lnTo>
                      <a:pt x="439" y="2332"/>
                    </a:lnTo>
                    <a:lnTo>
                      <a:pt x="486" y="2304"/>
                    </a:lnTo>
                    <a:lnTo>
                      <a:pt x="534" y="2270"/>
                    </a:lnTo>
                    <a:lnTo>
                      <a:pt x="579" y="2237"/>
                    </a:lnTo>
                    <a:lnTo>
                      <a:pt x="622" y="2199"/>
                    </a:lnTo>
                    <a:lnTo>
                      <a:pt x="664" y="2161"/>
                    </a:lnTo>
                    <a:lnTo>
                      <a:pt x="703" y="2119"/>
                    </a:lnTo>
                    <a:lnTo>
                      <a:pt x="742" y="2077"/>
                    </a:lnTo>
                    <a:lnTo>
                      <a:pt x="777" y="2033"/>
                    </a:lnTo>
                    <a:lnTo>
                      <a:pt x="812" y="1986"/>
                    </a:lnTo>
                    <a:lnTo>
                      <a:pt x="843" y="1937"/>
                    </a:lnTo>
                    <a:lnTo>
                      <a:pt x="874" y="1886"/>
                    </a:lnTo>
                    <a:lnTo>
                      <a:pt x="901" y="1835"/>
                    </a:lnTo>
                    <a:lnTo>
                      <a:pt x="928" y="1782"/>
                    </a:lnTo>
                    <a:lnTo>
                      <a:pt x="950" y="1726"/>
                    </a:lnTo>
                    <a:lnTo>
                      <a:pt x="971" y="1670"/>
                    </a:lnTo>
                    <a:lnTo>
                      <a:pt x="988" y="1613"/>
                    </a:lnTo>
                    <a:lnTo>
                      <a:pt x="1004" y="1553"/>
                    </a:lnTo>
                    <a:lnTo>
                      <a:pt x="1016" y="1493"/>
                    </a:lnTo>
                    <a:lnTo>
                      <a:pt x="1027" y="1433"/>
                    </a:lnTo>
                    <a:lnTo>
                      <a:pt x="1035" y="1371"/>
                    </a:lnTo>
                    <a:lnTo>
                      <a:pt x="1039" y="1308"/>
                    </a:lnTo>
                    <a:lnTo>
                      <a:pt x="1041" y="1244"/>
                    </a:lnTo>
                    <a:lnTo>
                      <a:pt x="1183" y="1244"/>
                    </a:lnTo>
                    <a:close/>
                    <a:moveTo>
                      <a:pt x="536" y="220"/>
                    </a:moveTo>
                    <a:lnTo>
                      <a:pt x="534" y="218"/>
                    </a:lnTo>
                    <a:lnTo>
                      <a:pt x="486" y="184"/>
                    </a:lnTo>
                    <a:lnTo>
                      <a:pt x="439" y="155"/>
                    </a:lnTo>
                    <a:lnTo>
                      <a:pt x="389" y="126"/>
                    </a:lnTo>
                    <a:lnTo>
                      <a:pt x="338" y="102"/>
                    </a:lnTo>
                    <a:lnTo>
                      <a:pt x="286" y="80"/>
                    </a:lnTo>
                    <a:lnTo>
                      <a:pt x="233" y="62"/>
                    </a:lnTo>
                    <a:lnTo>
                      <a:pt x="177" y="44"/>
                    </a:lnTo>
                    <a:lnTo>
                      <a:pt x="123" y="31"/>
                    </a:lnTo>
                    <a:lnTo>
                      <a:pt x="66" y="20"/>
                    </a:lnTo>
                    <a:lnTo>
                      <a:pt x="8" y="11"/>
                    </a:lnTo>
                    <a:lnTo>
                      <a:pt x="0" y="11"/>
                    </a:lnTo>
                    <a:lnTo>
                      <a:pt x="4" y="11"/>
                    </a:lnTo>
                    <a:lnTo>
                      <a:pt x="8" y="11"/>
                    </a:lnTo>
                    <a:lnTo>
                      <a:pt x="10" y="11"/>
                    </a:lnTo>
                    <a:lnTo>
                      <a:pt x="14" y="11"/>
                    </a:lnTo>
                    <a:lnTo>
                      <a:pt x="18" y="11"/>
                    </a:lnTo>
                    <a:lnTo>
                      <a:pt x="20" y="11"/>
                    </a:lnTo>
                    <a:lnTo>
                      <a:pt x="24" y="11"/>
                    </a:lnTo>
                    <a:lnTo>
                      <a:pt x="28" y="11"/>
                    </a:lnTo>
                    <a:lnTo>
                      <a:pt x="47" y="6"/>
                    </a:lnTo>
                    <a:lnTo>
                      <a:pt x="68" y="2"/>
                    </a:lnTo>
                    <a:lnTo>
                      <a:pt x="86" y="0"/>
                    </a:lnTo>
                    <a:lnTo>
                      <a:pt x="107" y="0"/>
                    </a:lnTo>
                    <a:lnTo>
                      <a:pt x="144" y="2"/>
                    </a:lnTo>
                    <a:lnTo>
                      <a:pt x="181" y="6"/>
                    </a:lnTo>
                    <a:lnTo>
                      <a:pt x="218" y="18"/>
                    </a:lnTo>
                    <a:lnTo>
                      <a:pt x="253" y="31"/>
                    </a:lnTo>
                    <a:lnTo>
                      <a:pt x="288" y="44"/>
                    </a:lnTo>
                    <a:lnTo>
                      <a:pt x="321" y="62"/>
                    </a:lnTo>
                    <a:lnTo>
                      <a:pt x="416" y="126"/>
                    </a:lnTo>
                    <a:lnTo>
                      <a:pt x="433" y="126"/>
                    </a:lnTo>
                    <a:lnTo>
                      <a:pt x="534" y="215"/>
                    </a:lnTo>
                    <a:lnTo>
                      <a:pt x="536" y="215"/>
                    </a:lnTo>
                    <a:lnTo>
                      <a:pt x="536" y="218"/>
                    </a:lnTo>
                    <a:lnTo>
                      <a:pt x="536" y="22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8" name="Freeform 107">
                <a:extLst>
                  <a:ext uri="{FF2B5EF4-FFF2-40B4-BE49-F238E27FC236}">
                    <a16:creationId xmlns:a16="http://schemas.microsoft.com/office/drawing/2014/main" id="{C255DB93-C05C-7A7F-5121-6D5119CA22F1}"/>
                  </a:ext>
                </a:extLst>
              </p:cNvPr>
              <p:cNvSpPr>
                <a:spLocks/>
              </p:cNvSpPr>
              <p:nvPr/>
            </p:nvSpPr>
            <p:spPr bwMode="auto">
              <a:xfrm>
                <a:off x="1631" y="821"/>
                <a:ext cx="1310" cy="2448"/>
              </a:xfrm>
              <a:custGeom>
                <a:avLst/>
                <a:gdLst>
                  <a:gd name="T0" fmla="*/ 1304 w 1310"/>
                  <a:gd name="T1" fmla="*/ 1106 h 2448"/>
                  <a:gd name="T2" fmla="*/ 1273 w 1310"/>
                  <a:gd name="T3" fmla="*/ 924 h 2448"/>
                  <a:gd name="T4" fmla="*/ 1219 w 1310"/>
                  <a:gd name="T5" fmla="*/ 775 h 2448"/>
                  <a:gd name="T6" fmla="*/ 1131 w 1310"/>
                  <a:gd name="T7" fmla="*/ 646 h 2448"/>
                  <a:gd name="T8" fmla="*/ 1032 w 1310"/>
                  <a:gd name="T9" fmla="*/ 522 h 2448"/>
                  <a:gd name="T10" fmla="*/ 978 w 1310"/>
                  <a:gd name="T11" fmla="*/ 442 h 2448"/>
                  <a:gd name="T12" fmla="*/ 929 w 1310"/>
                  <a:gd name="T13" fmla="*/ 375 h 2448"/>
                  <a:gd name="T14" fmla="*/ 848 w 1310"/>
                  <a:gd name="T15" fmla="*/ 280 h 2448"/>
                  <a:gd name="T16" fmla="*/ 815 w 1310"/>
                  <a:gd name="T17" fmla="*/ 229 h 2448"/>
                  <a:gd name="T18" fmla="*/ 755 w 1310"/>
                  <a:gd name="T19" fmla="*/ 173 h 2448"/>
                  <a:gd name="T20" fmla="*/ 607 w 1310"/>
                  <a:gd name="T21" fmla="*/ 91 h 2448"/>
                  <a:gd name="T22" fmla="*/ 446 w 1310"/>
                  <a:gd name="T23" fmla="*/ 33 h 2448"/>
                  <a:gd name="T24" fmla="*/ 277 w 1310"/>
                  <a:gd name="T25" fmla="*/ 0 h 2448"/>
                  <a:gd name="T26" fmla="*/ 219 w 1310"/>
                  <a:gd name="T27" fmla="*/ 9 h 2448"/>
                  <a:gd name="T28" fmla="*/ 147 w 1310"/>
                  <a:gd name="T29" fmla="*/ 35 h 2448"/>
                  <a:gd name="T30" fmla="*/ 73 w 1310"/>
                  <a:gd name="T31" fmla="*/ 55 h 2448"/>
                  <a:gd name="T32" fmla="*/ 33 w 1310"/>
                  <a:gd name="T33" fmla="*/ 87 h 2448"/>
                  <a:gd name="T34" fmla="*/ 13 w 1310"/>
                  <a:gd name="T35" fmla="*/ 131 h 2448"/>
                  <a:gd name="T36" fmla="*/ 7 w 1310"/>
                  <a:gd name="T37" fmla="*/ 162 h 2448"/>
                  <a:gd name="T38" fmla="*/ 159 w 1310"/>
                  <a:gd name="T39" fmla="*/ 149 h 2448"/>
                  <a:gd name="T40" fmla="*/ 312 w 1310"/>
                  <a:gd name="T41" fmla="*/ 162 h 2448"/>
                  <a:gd name="T42" fmla="*/ 458 w 1310"/>
                  <a:gd name="T43" fmla="*/ 198 h 2448"/>
                  <a:gd name="T44" fmla="*/ 597 w 1310"/>
                  <a:gd name="T45" fmla="*/ 255 h 2448"/>
                  <a:gd name="T46" fmla="*/ 722 w 1310"/>
                  <a:gd name="T47" fmla="*/ 335 h 2448"/>
                  <a:gd name="T48" fmla="*/ 836 w 1310"/>
                  <a:gd name="T49" fmla="*/ 431 h 2448"/>
                  <a:gd name="T50" fmla="*/ 935 w 1310"/>
                  <a:gd name="T51" fmla="*/ 544 h 2448"/>
                  <a:gd name="T52" fmla="*/ 1019 w 1310"/>
                  <a:gd name="T53" fmla="*/ 671 h 2448"/>
                  <a:gd name="T54" fmla="*/ 1087 w 1310"/>
                  <a:gd name="T55" fmla="*/ 811 h 2448"/>
                  <a:gd name="T56" fmla="*/ 1133 w 1310"/>
                  <a:gd name="T57" fmla="*/ 962 h 2448"/>
                  <a:gd name="T58" fmla="*/ 1160 w 1310"/>
                  <a:gd name="T59" fmla="*/ 1122 h 2448"/>
                  <a:gd name="T60" fmla="*/ 1310 w 1310"/>
                  <a:gd name="T61" fmla="*/ 1233 h 2448"/>
                  <a:gd name="T62" fmla="*/ 1296 w 1310"/>
                  <a:gd name="T63" fmla="*/ 1422 h 2448"/>
                  <a:gd name="T64" fmla="*/ 1257 w 1310"/>
                  <a:gd name="T65" fmla="*/ 1602 h 2448"/>
                  <a:gd name="T66" fmla="*/ 1197 w 1310"/>
                  <a:gd name="T67" fmla="*/ 1771 h 2448"/>
                  <a:gd name="T68" fmla="*/ 1112 w 1310"/>
                  <a:gd name="T69" fmla="*/ 1926 h 2448"/>
                  <a:gd name="T70" fmla="*/ 1011 w 1310"/>
                  <a:gd name="T71" fmla="*/ 2066 h 2448"/>
                  <a:gd name="T72" fmla="*/ 891 w 1310"/>
                  <a:gd name="T73" fmla="*/ 2188 h 2448"/>
                  <a:gd name="T74" fmla="*/ 755 w 1310"/>
                  <a:gd name="T75" fmla="*/ 2293 h 2448"/>
                  <a:gd name="T76" fmla="*/ 607 w 1310"/>
                  <a:gd name="T77" fmla="*/ 2375 h 2448"/>
                  <a:gd name="T78" fmla="*/ 446 w 1310"/>
                  <a:gd name="T79" fmla="*/ 2433 h 2448"/>
                  <a:gd name="T80" fmla="*/ 363 w 1310"/>
                  <a:gd name="T81" fmla="*/ 2430 h 2448"/>
                  <a:gd name="T82" fmla="*/ 304 w 1310"/>
                  <a:gd name="T83" fmla="*/ 2381 h 2448"/>
                  <a:gd name="T84" fmla="*/ 242 w 1310"/>
                  <a:gd name="T85" fmla="*/ 2330 h 2448"/>
                  <a:gd name="T86" fmla="*/ 312 w 1310"/>
                  <a:gd name="T87" fmla="*/ 2304 h 2448"/>
                  <a:gd name="T88" fmla="*/ 458 w 1310"/>
                  <a:gd name="T89" fmla="*/ 2268 h 2448"/>
                  <a:gd name="T90" fmla="*/ 597 w 1310"/>
                  <a:gd name="T91" fmla="*/ 2210 h 2448"/>
                  <a:gd name="T92" fmla="*/ 722 w 1310"/>
                  <a:gd name="T93" fmla="*/ 2133 h 2448"/>
                  <a:gd name="T94" fmla="*/ 836 w 1310"/>
                  <a:gd name="T95" fmla="*/ 2035 h 2448"/>
                  <a:gd name="T96" fmla="*/ 935 w 1310"/>
                  <a:gd name="T97" fmla="*/ 1922 h 2448"/>
                  <a:gd name="T98" fmla="*/ 1019 w 1310"/>
                  <a:gd name="T99" fmla="*/ 1795 h 2448"/>
                  <a:gd name="T100" fmla="*/ 1087 w 1310"/>
                  <a:gd name="T101" fmla="*/ 1655 h 2448"/>
                  <a:gd name="T102" fmla="*/ 1133 w 1310"/>
                  <a:gd name="T103" fmla="*/ 1504 h 2448"/>
                  <a:gd name="T104" fmla="*/ 1160 w 1310"/>
                  <a:gd name="T105" fmla="*/ 1344 h 2448"/>
                  <a:gd name="T106" fmla="*/ 1310 w 1310"/>
                  <a:gd name="T107" fmla="*/ 1233 h 2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0"/>
                  <a:gd name="T163" fmla="*/ 0 h 2448"/>
                  <a:gd name="T164" fmla="*/ 1310 w 1310"/>
                  <a:gd name="T165" fmla="*/ 2448 h 24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0" h="2448">
                    <a:moveTo>
                      <a:pt x="1310" y="1233"/>
                    </a:moveTo>
                    <a:lnTo>
                      <a:pt x="1308" y="1168"/>
                    </a:lnTo>
                    <a:lnTo>
                      <a:pt x="1304" y="1106"/>
                    </a:lnTo>
                    <a:lnTo>
                      <a:pt x="1296" y="1044"/>
                    </a:lnTo>
                    <a:lnTo>
                      <a:pt x="1285" y="984"/>
                    </a:lnTo>
                    <a:lnTo>
                      <a:pt x="1273" y="924"/>
                    </a:lnTo>
                    <a:lnTo>
                      <a:pt x="1257" y="864"/>
                    </a:lnTo>
                    <a:lnTo>
                      <a:pt x="1244" y="822"/>
                    </a:lnTo>
                    <a:lnTo>
                      <a:pt x="1219" y="775"/>
                    </a:lnTo>
                    <a:lnTo>
                      <a:pt x="1193" y="731"/>
                    </a:lnTo>
                    <a:lnTo>
                      <a:pt x="1162" y="689"/>
                    </a:lnTo>
                    <a:lnTo>
                      <a:pt x="1131" y="646"/>
                    </a:lnTo>
                    <a:lnTo>
                      <a:pt x="1098" y="604"/>
                    </a:lnTo>
                    <a:lnTo>
                      <a:pt x="1065" y="562"/>
                    </a:lnTo>
                    <a:lnTo>
                      <a:pt x="1032" y="522"/>
                    </a:lnTo>
                    <a:lnTo>
                      <a:pt x="999" y="478"/>
                    </a:lnTo>
                    <a:lnTo>
                      <a:pt x="990" y="460"/>
                    </a:lnTo>
                    <a:lnTo>
                      <a:pt x="978" y="442"/>
                    </a:lnTo>
                    <a:lnTo>
                      <a:pt x="968" y="424"/>
                    </a:lnTo>
                    <a:lnTo>
                      <a:pt x="955" y="406"/>
                    </a:lnTo>
                    <a:lnTo>
                      <a:pt x="929" y="375"/>
                    </a:lnTo>
                    <a:lnTo>
                      <a:pt x="900" y="344"/>
                    </a:lnTo>
                    <a:lnTo>
                      <a:pt x="873" y="313"/>
                    </a:lnTo>
                    <a:lnTo>
                      <a:pt x="848" y="280"/>
                    </a:lnTo>
                    <a:lnTo>
                      <a:pt x="836" y="264"/>
                    </a:lnTo>
                    <a:lnTo>
                      <a:pt x="825" y="247"/>
                    </a:lnTo>
                    <a:lnTo>
                      <a:pt x="815" y="229"/>
                    </a:lnTo>
                    <a:lnTo>
                      <a:pt x="805" y="209"/>
                    </a:lnTo>
                    <a:lnTo>
                      <a:pt x="803" y="207"/>
                    </a:lnTo>
                    <a:lnTo>
                      <a:pt x="755" y="173"/>
                    </a:lnTo>
                    <a:lnTo>
                      <a:pt x="708" y="144"/>
                    </a:lnTo>
                    <a:lnTo>
                      <a:pt x="658" y="115"/>
                    </a:lnTo>
                    <a:lnTo>
                      <a:pt x="607" y="91"/>
                    </a:lnTo>
                    <a:lnTo>
                      <a:pt x="555" y="69"/>
                    </a:lnTo>
                    <a:lnTo>
                      <a:pt x="502" y="51"/>
                    </a:lnTo>
                    <a:lnTo>
                      <a:pt x="446" y="33"/>
                    </a:lnTo>
                    <a:lnTo>
                      <a:pt x="392" y="20"/>
                    </a:lnTo>
                    <a:lnTo>
                      <a:pt x="335" y="9"/>
                    </a:lnTo>
                    <a:lnTo>
                      <a:pt x="277" y="0"/>
                    </a:lnTo>
                    <a:lnTo>
                      <a:pt x="269" y="0"/>
                    </a:lnTo>
                    <a:lnTo>
                      <a:pt x="244" y="4"/>
                    </a:lnTo>
                    <a:lnTo>
                      <a:pt x="219" y="9"/>
                    </a:lnTo>
                    <a:lnTo>
                      <a:pt x="194" y="18"/>
                    </a:lnTo>
                    <a:lnTo>
                      <a:pt x="172" y="27"/>
                    </a:lnTo>
                    <a:lnTo>
                      <a:pt x="147" y="35"/>
                    </a:lnTo>
                    <a:lnTo>
                      <a:pt x="122" y="42"/>
                    </a:lnTo>
                    <a:lnTo>
                      <a:pt x="97" y="51"/>
                    </a:lnTo>
                    <a:lnTo>
                      <a:pt x="73" y="55"/>
                    </a:lnTo>
                    <a:lnTo>
                      <a:pt x="56" y="64"/>
                    </a:lnTo>
                    <a:lnTo>
                      <a:pt x="44" y="75"/>
                    </a:lnTo>
                    <a:lnTo>
                      <a:pt x="33" y="87"/>
                    </a:lnTo>
                    <a:lnTo>
                      <a:pt x="25" y="100"/>
                    </a:lnTo>
                    <a:lnTo>
                      <a:pt x="19" y="115"/>
                    </a:lnTo>
                    <a:lnTo>
                      <a:pt x="13" y="131"/>
                    </a:lnTo>
                    <a:lnTo>
                      <a:pt x="7" y="147"/>
                    </a:lnTo>
                    <a:lnTo>
                      <a:pt x="0" y="162"/>
                    </a:lnTo>
                    <a:lnTo>
                      <a:pt x="7" y="162"/>
                    </a:lnTo>
                    <a:lnTo>
                      <a:pt x="56" y="155"/>
                    </a:lnTo>
                    <a:lnTo>
                      <a:pt x="108" y="151"/>
                    </a:lnTo>
                    <a:lnTo>
                      <a:pt x="159" y="149"/>
                    </a:lnTo>
                    <a:lnTo>
                      <a:pt x="211" y="151"/>
                    </a:lnTo>
                    <a:lnTo>
                      <a:pt x="262" y="155"/>
                    </a:lnTo>
                    <a:lnTo>
                      <a:pt x="312" y="162"/>
                    </a:lnTo>
                    <a:lnTo>
                      <a:pt x="361" y="171"/>
                    </a:lnTo>
                    <a:lnTo>
                      <a:pt x="411" y="184"/>
                    </a:lnTo>
                    <a:lnTo>
                      <a:pt x="458" y="198"/>
                    </a:lnTo>
                    <a:lnTo>
                      <a:pt x="506" y="215"/>
                    </a:lnTo>
                    <a:lnTo>
                      <a:pt x="551" y="235"/>
                    </a:lnTo>
                    <a:lnTo>
                      <a:pt x="597" y="255"/>
                    </a:lnTo>
                    <a:lnTo>
                      <a:pt x="640" y="280"/>
                    </a:lnTo>
                    <a:lnTo>
                      <a:pt x="681" y="307"/>
                    </a:lnTo>
                    <a:lnTo>
                      <a:pt x="722" y="335"/>
                    </a:lnTo>
                    <a:lnTo>
                      <a:pt x="762" y="364"/>
                    </a:lnTo>
                    <a:lnTo>
                      <a:pt x="799" y="398"/>
                    </a:lnTo>
                    <a:lnTo>
                      <a:pt x="836" y="431"/>
                    </a:lnTo>
                    <a:lnTo>
                      <a:pt x="871" y="466"/>
                    </a:lnTo>
                    <a:lnTo>
                      <a:pt x="904" y="504"/>
                    </a:lnTo>
                    <a:lnTo>
                      <a:pt x="935" y="544"/>
                    </a:lnTo>
                    <a:lnTo>
                      <a:pt x="966" y="584"/>
                    </a:lnTo>
                    <a:lnTo>
                      <a:pt x="995" y="626"/>
                    </a:lnTo>
                    <a:lnTo>
                      <a:pt x="1019" y="671"/>
                    </a:lnTo>
                    <a:lnTo>
                      <a:pt x="1044" y="718"/>
                    </a:lnTo>
                    <a:lnTo>
                      <a:pt x="1067" y="764"/>
                    </a:lnTo>
                    <a:lnTo>
                      <a:pt x="1087" y="811"/>
                    </a:lnTo>
                    <a:lnTo>
                      <a:pt x="1104" y="860"/>
                    </a:lnTo>
                    <a:lnTo>
                      <a:pt x="1120" y="911"/>
                    </a:lnTo>
                    <a:lnTo>
                      <a:pt x="1133" y="962"/>
                    </a:lnTo>
                    <a:lnTo>
                      <a:pt x="1145" y="1015"/>
                    </a:lnTo>
                    <a:lnTo>
                      <a:pt x="1153" y="1069"/>
                    </a:lnTo>
                    <a:lnTo>
                      <a:pt x="1160" y="1122"/>
                    </a:lnTo>
                    <a:lnTo>
                      <a:pt x="1164" y="1177"/>
                    </a:lnTo>
                    <a:lnTo>
                      <a:pt x="1166" y="1233"/>
                    </a:lnTo>
                    <a:lnTo>
                      <a:pt x="1310" y="1233"/>
                    </a:lnTo>
                    <a:lnTo>
                      <a:pt x="1308" y="1297"/>
                    </a:lnTo>
                    <a:lnTo>
                      <a:pt x="1304" y="1360"/>
                    </a:lnTo>
                    <a:lnTo>
                      <a:pt x="1296" y="1422"/>
                    </a:lnTo>
                    <a:lnTo>
                      <a:pt x="1285" y="1482"/>
                    </a:lnTo>
                    <a:lnTo>
                      <a:pt x="1273" y="1542"/>
                    </a:lnTo>
                    <a:lnTo>
                      <a:pt x="1257" y="1602"/>
                    </a:lnTo>
                    <a:lnTo>
                      <a:pt x="1240" y="1659"/>
                    </a:lnTo>
                    <a:lnTo>
                      <a:pt x="1219" y="1715"/>
                    </a:lnTo>
                    <a:lnTo>
                      <a:pt x="1197" y="1771"/>
                    </a:lnTo>
                    <a:lnTo>
                      <a:pt x="1170" y="1824"/>
                    </a:lnTo>
                    <a:lnTo>
                      <a:pt x="1143" y="1875"/>
                    </a:lnTo>
                    <a:lnTo>
                      <a:pt x="1112" y="1926"/>
                    </a:lnTo>
                    <a:lnTo>
                      <a:pt x="1081" y="1975"/>
                    </a:lnTo>
                    <a:lnTo>
                      <a:pt x="1046" y="2022"/>
                    </a:lnTo>
                    <a:lnTo>
                      <a:pt x="1011" y="2066"/>
                    </a:lnTo>
                    <a:lnTo>
                      <a:pt x="972" y="2108"/>
                    </a:lnTo>
                    <a:lnTo>
                      <a:pt x="933" y="2150"/>
                    </a:lnTo>
                    <a:lnTo>
                      <a:pt x="891" y="2188"/>
                    </a:lnTo>
                    <a:lnTo>
                      <a:pt x="848" y="2226"/>
                    </a:lnTo>
                    <a:lnTo>
                      <a:pt x="803" y="2259"/>
                    </a:lnTo>
                    <a:lnTo>
                      <a:pt x="755" y="2293"/>
                    </a:lnTo>
                    <a:lnTo>
                      <a:pt x="708" y="2321"/>
                    </a:lnTo>
                    <a:lnTo>
                      <a:pt x="658" y="2350"/>
                    </a:lnTo>
                    <a:lnTo>
                      <a:pt x="607" y="2375"/>
                    </a:lnTo>
                    <a:lnTo>
                      <a:pt x="555" y="2397"/>
                    </a:lnTo>
                    <a:lnTo>
                      <a:pt x="502" y="2415"/>
                    </a:lnTo>
                    <a:lnTo>
                      <a:pt x="446" y="2433"/>
                    </a:lnTo>
                    <a:lnTo>
                      <a:pt x="392" y="2446"/>
                    </a:lnTo>
                    <a:lnTo>
                      <a:pt x="384" y="2448"/>
                    </a:lnTo>
                    <a:lnTo>
                      <a:pt x="363" y="2430"/>
                    </a:lnTo>
                    <a:lnTo>
                      <a:pt x="343" y="2415"/>
                    </a:lnTo>
                    <a:lnTo>
                      <a:pt x="324" y="2397"/>
                    </a:lnTo>
                    <a:lnTo>
                      <a:pt x="304" y="2381"/>
                    </a:lnTo>
                    <a:lnTo>
                      <a:pt x="283" y="2364"/>
                    </a:lnTo>
                    <a:lnTo>
                      <a:pt x="262" y="2348"/>
                    </a:lnTo>
                    <a:lnTo>
                      <a:pt x="242" y="2330"/>
                    </a:lnTo>
                    <a:lnTo>
                      <a:pt x="223" y="2315"/>
                    </a:lnTo>
                    <a:lnTo>
                      <a:pt x="262" y="2310"/>
                    </a:lnTo>
                    <a:lnTo>
                      <a:pt x="312" y="2304"/>
                    </a:lnTo>
                    <a:lnTo>
                      <a:pt x="361" y="2295"/>
                    </a:lnTo>
                    <a:lnTo>
                      <a:pt x="411" y="2284"/>
                    </a:lnTo>
                    <a:lnTo>
                      <a:pt x="458" y="2268"/>
                    </a:lnTo>
                    <a:lnTo>
                      <a:pt x="506" y="2250"/>
                    </a:lnTo>
                    <a:lnTo>
                      <a:pt x="551" y="2233"/>
                    </a:lnTo>
                    <a:lnTo>
                      <a:pt x="597" y="2210"/>
                    </a:lnTo>
                    <a:lnTo>
                      <a:pt x="640" y="2186"/>
                    </a:lnTo>
                    <a:lnTo>
                      <a:pt x="681" y="2159"/>
                    </a:lnTo>
                    <a:lnTo>
                      <a:pt x="722" y="2133"/>
                    </a:lnTo>
                    <a:lnTo>
                      <a:pt x="762" y="2102"/>
                    </a:lnTo>
                    <a:lnTo>
                      <a:pt x="799" y="2068"/>
                    </a:lnTo>
                    <a:lnTo>
                      <a:pt x="836" y="2035"/>
                    </a:lnTo>
                    <a:lnTo>
                      <a:pt x="871" y="1999"/>
                    </a:lnTo>
                    <a:lnTo>
                      <a:pt x="904" y="1962"/>
                    </a:lnTo>
                    <a:lnTo>
                      <a:pt x="935" y="1922"/>
                    </a:lnTo>
                    <a:lnTo>
                      <a:pt x="966" y="1882"/>
                    </a:lnTo>
                    <a:lnTo>
                      <a:pt x="995" y="1839"/>
                    </a:lnTo>
                    <a:lnTo>
                      <a:pt x="1019" y="1795"/>
                    </a:lnTo>
                    <a:lnTo>
                      <a:pt x="1044" y="1751"/>
                    </a:lnTo>
                    <a:lnTo>
                      <a:pt x="1067" y="1704"/>
                    </a:lnTo>
                    <a:lnTo>
                      <a:pt x="1087" y="1655"/>
                    </a:lnTo>
                    <a:lnTo>
                      <a:pt x="1104" y="1606"/>
                    </a:lnTo>
                    <a:lnTo>
                      <a:pt x="1120" y="1555"/>
                    </a:lnTo>
                    <a:lnTo>
                      <a:pt x="1133" y="1504"/>
                    </a:lnTo>
                    <a:lnTo>
                      <a:pt x="1145" y="1451"/>
                    </a:lnTo>
                    <a:lnTo>
                      <a:pt x="1153" y="1397"/>
                    </a:lnTo>
                    <a:lnTo>
                      <a:pt x="1160" y="1344"/>
                    </a:lnTo>
                    <a:lnTo>
                      <a:pt x="1164" y="1288"/>
                    </a:lnTo>
                    <a:lnTo>
                      <a:pt x="1166" y="1233"/>
                    </a:lnTo>
                    <a:lnTo>
                      <a:pt x="1310" y="123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09" name="Freeform 108">
                <a:extLst>
                  <a:ext uri="{FF2B5EF4-FFF2-40B4-BE49-F238E27FC236}">
                    <a16:creationId xmlns:a16="http://schemas.microsoft.com/office/drawing/2014/main" id="{0A6CB6F5-5B2E-CAF5-BA0F-E43D235A1977}"/>
                  </a:ext>
                </a:extLst>
              </p:cNvPr>
              <p:cNvSpPr>
                <a:spLocks/>
              </p:cNvSpPr>
              <p:nvPr/>
            </p:nvSpPr>
            <p:spPr bwMode="auto">
              <a:xfrm>
                <a:off x="1563" y="970"/>
                <a:ext cx="1234" cy="2166"/>
              </a:xfrm>
              <a:custGeom>
                <a:avLst/>
                <a:gdLst>
                  <a:gd name="T0" fmla="*/ 1228 w 1234"/>
                  <a:gd name="T1" fmla="*/ 973 h 2166"/>
                  <a:gd name="T2" fmla="*/ 1201 w 1234"/>
                  <a:gd name="T3" fmla="*/ 813 h 2166"/>
                  <a:gd name="T4" fmla="*/ 1155 w 1234"/>
                  <a:gd name="T5" fmla="*/ 662 h 2166"/>
                  <a:gd name="T6" fmla="*/ 1087 w 1234"/>
                  <a:gd name="T7" fmla="*/ 522 h 2166"/>
                  <a:gd name="T8" fmla="*/ 1003 w 1234"/>
                  <a:gd name="T9" fmla="*/ 395 h 2166"/>
                  <a:gd name="T10" fmla="*/ 904 w 1234"/>
                  <a:gd name="T11" fmla="*/ 282 h 2166"/>
                  <a:gd name="T12" fmla="*/ 790 w 1234"/>
                  <a:gd name="T13" fmla="*/ 186 h 2166"/>
                  <a:gd name="T14" fmla="*/ 665 w 1234"/>
                  <a:gd name="T15" fmla="*/ 106 h 2166"/>
                  <a:gd name="T16" fmla="*/ 526 w 1234"/>
                  <a:gd name="T17" fmla="*/ 49 h 2166"/>
                  <a:gd name="T18" fmla="*/ 380 w 1234"/>
                  <a:gd name="T19" fmla="*/ 13 h 2166"/>
                  <a:gd name="T20" fmla="*/ 227 w 1234"/>
                  <a:gd name="T21" fmla="*/ 0 h 2166"/>
                  <a:gd name="T22" fmla="*/ 75 w 1234"/>
                  <a:gd name="T23" fmla="*/ 13 h 2166"/>
                  <a:gd name="T24" fmla="*/ 62 w 1234"/>
                  <a:gd name="T25" fmla="*/ 31 h 2166"/>
                  <a:gd name="T26" fmla="*/ 52 w 1234"/>
                  <a:gd name="T27" fmla="*/ 58 h 2166"/>
                  <a:gd name="T28" fmla="*/ 40 w 1234"/>
                  <a:gd name="T29" fmla="*/ 80 h 2166"/>
                  <a:gd name="T30" fmla="*/ 23 w 1234"/>
                  <a:gd name="T31" fmla="*/ 120 h 2166"/>
                  <a:gd name="T32" fmla="*/ 9 w 1234"/>
                  <a:gd name="T33" fmla="*/ 160 h 2166"/>
                  <a:gd name="T34" fmla="*/ 13 w 1234"/>
                  <a:gd name="T35" fmla="*/ 184 h 2166"/>
                  <a:gd name="T36" fmla="*/ 139 w 1234"/>
                  <a:gd name="T37" fmla="*/ 160 h 2166"/>
                  <a:gd name="T38" fmla="*/ 273 w 1234"/>
                  <a:gd name="T39" fmla="*/ 155 h 2166"/>
                  <a:gd name="T40" fmla="*/ 401 w 1234"/>
                  <a:gd name="T41" fmla="*/ 173 h 2166"/>
                  <a:gd name="T42" fmla="*/ 524 w 1234"/>
                  <a:gd name="T43" fmla="*/ 211 h 2166"/>
                  <a:gd name="T44" fmla="*/ 638 w 1234"/>
                  <a:gd name="T45" fmla="*/ 266 h 2166"/>
                  <a:gd name="T46" fmla="*/ 743 w 1234"/>
                  <a:gd name="T47" fmla="*/ 340 h 2166"/>
                  <a:gd name="T48" fmla="*/ 838 w 1234"/>
                  <a:gd name="T49" fmla="*/ 426 h 2166"/>
                  <a:gd name="T50" fmla="*/ 918 w 1234"/>
                  <a:gd name="T51" fmla="*/ 529 h 2166"/>
                  <a:gd name="T52" fmla="*/ 986 w 1234"/>
                  <a:gd name="T53" fmla="*/ 642 h 2166"/>
                  <a:gd name="T54" fmla="*/ 1038 w 1234"/>
                  <a:gd name="T55" fmla="*/ 764 h 2166"/>
                  <a:gd name="T56" fmla="*/ 1073 w 1234"/>
                  <a:gd name="T57" fmla="*/ 897 h 2166"/>
                  <a:gd name="T58" fmla="*/ 1089 w 1234"/>
                  <a:gd name="T59" fmla="*/ 1037 h 2166"/>
                  <a:gd name="T60" fmla="*/ 1232 w 1234"/>
                  <a:gd name="T61" fmla="*/ 1139 h 2166"/>
                  <a:gd name="T62" fmla="*/ 1213 w 1234"/>
                  <a:gd name="T63" fmla="*/ 1302 h 2166"/>
                  <a:gd name="T64" fmla="*/ 1172 w 1234"/>
                  <a:gd name="T65" fmla="*/ 1457 h 2166"/>
                  <a:gd name="T66" fmla="*/ 1112 w 1234"/>
                  <a:gd name="T67" fmla="*/ 1602 h 2166"/>
                  <a:gd name="T68" fmla="*/ 1034 w 1234"/>
                  <a:gd name="T69" fmla="*/ 1733 h 2166"/>
                  <a:gd name="T70" fmla="*/ 939 w 1234"/>
                  <a:gd name="T71" fmla="*/ 1850 h 2166"/>
                  <a:gd name="T72" fmla="*/ 830 w 1234"/>
                  <a:gd name="T73" fmla="*/ 1953 h 2166"/>
                  <a:gd name="T74" fmla="*/ 708 w 1234"/>
                  <a:gd name="T75" fmla="*/ 2037 h 2166"/>
                  <a:gd name="T76" fmla="*/ 574 w 1234"/>
                  <a:gd name="T77" fmla="*/ 2101 h 2166"/>
                  <a:gd name="T78" fmla="*/ 429 w 1234"/>
                  <a:gd name="T79" fmla="*/ 2146 h 2166"/>
                  <a:gd name="T80" fmla="*/ 291 w 1234"/>
                  <a:gd name="T81" fmla="*/ 2166 h 2166"/>
                  <a:gd name="T82" fmla="*/ 231 w 1234"/>
                  <a:gd name="T83" fmla="*/ 2112 h 2166"/>
                  <a:gd name="T84" fmla="*/ 176 w 1234"/>
                  <a:gd name="T85" fmla="*/ 2053 h 2166"/>
                  <a:gd name="T86" fmla="*/ 184 w 1234"/>
                  <a:gd name="T87" fmla="*/ 2013 h 2166"/>
                  <a:gd name="T88" fmla="*/ 316 w 1234"/>
                  <a:gd name="T89" fmla="*/ 2008 h 2166"/>
                  <a:gd name="T90" fmla="*/ 444 w 1234"/>
                  <a:gd name="T91" fmla="*/ 1984 h 2166"/>
                  <a:gd name="T92" fmla="*/ 563 w 1234"/>
                  <a:gd name="T93" fmla="*/ 1939 h 2166"/>
                  <a:gd name="T94" fmla="*/ 675 w 1234"/>
                  <a:gd name="T95" fmla="*/ 1879 h 2166"/>
                  <a:gd name="T96" fmla="*/ 776 w 1234"/>
                  <a:gd name="T97" fmla="*/ 1801 h 2166"/>
                  <a:gd name="T98" fmla="*/ 867 w 1234"/>
                  <a:gd name="T99" fmla="*/ 1708 h 2166"/>
                  <a:gd name="T100" fmla="*/ 943 w 1234"/>
                  <a:gd name="T101" fmla="*/ 1604 h 2166"/>
                  <a:gd name="T102" fmla="*/ 1005 w 1234"/>
                  <a:gd name="T103" fmla="*/ 1486 h 2166"/>
                  <a:gd name="T104" fmla="*/ 1050 w 1234"/>
                  <a:gd name="T105" fmla="*/ 1359 h 2166"/>
                  <a:gd name="T106" fmla="*/ 1079 w 1234"/>
                  <a:gd name="T107" fmla="*/ 1226 h 2166"/>
                  <a:gd name="T108" fmla="*/ 1089 w 1234"/>
                  <a:gd name="T109" fmla="*/ 1084 h 2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4"/>
                  <a:gd name="T166" fmla="*/ 0 h 2166"/>
                  <a:gd name="T167" fmla="*/ 1234 w 1234"/>
                  <a:gd name="T168" fmla="*/ 2166 h 2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4" h="2166">
                    <a:moveTo>
                      <a:pt x="1234" y="1084"/>
                    </a:moveTo>
                    <a:lnTo>
                      <a:pt x="1232" y="1028"/>
                    </a:lnTo>
                    <a:lnTo>
                      <a:pt x="1228" y="973"/>
                    </a:lnTo>
                    <a:lnTo>
                      <a:pt x="1221" y="920"/>
                    </a:lnTo>
                    <a:lnTo>
                      <a:pt x="1213" y="866"/>
                    </a:lnTo>
                    <a:lnTo>
                      <a:pt x="1201" y="813"/>
                    </a:lnTo>
                    <a:lnTo>
                      <a:pt x="1188" y="762"/>
                    </a:lnTo>
                    <a:lnTo>
                      <a:pt x="1172" y="711"/>
                    </a:lnTo>
                    <a:lnTo>
                      <a:pt x="1155" y="662"/>
                    </a:lnTo>
                    <a:lnTo>
                      <a:pt x="1135" y="615"/>
                    </a:lnTo>
                    <a:lnTo>
                      <a:pt x="1112" y="569"/>
                    </a:lnTo>
                    <a:lnTo>
                      <a:pt x="1087" y="522"/>
                    </a:lnTo>
                    <a:lnTo>
                      <a:pt x="1063" y="477"/>
                    </a:lnTo>
                    <a:lnTo>
                      <a:pt x="1034" y="435"/>
                    </a:lnTo>
                    <a:lnTo>
                      <a:pt x="1003" y="395"/>
                    </a:lnTo>
                    <a:lnTo>
                      <a:pt x="972" y="355"/>
                    </a:lnTo>
                    <a:lnTo>
                      <a:pt x="939" y="317"/>
                    </a:lnTo>
                    <a:lnTo>
                      <a:pt x="904" y="282"/>
                    </a:lnTo>
                    <a:lnTo>
                      <a:pt x="867" y="249"/>
                    </a:lnTo>
                    <a:lnTo>
                      <a:pt x="830" y="215"/>
                    </a:lnTo>
                    <a:lnTo>
                      <a:pt x="790" y="186"/>
                    </a:lnTo>
                    <a:lnTo>
                      <a:pt x="749" y="158"/>
                    </a:lnTo>
                    <a:lnTo>
                      <a:pt x="708" y="131"/>
                    </a:lnTo>
                    <a:lnTo>
                      <a:pt x="665" y="106"/>
                    </a:lnTo>
                    <a:lnTo>
                      <a:pt x="619" y="86"/>
                    </a:lnTo>
                    <a:lnTo>
                      <a:pt x="574" y="66"/>
                    </a:lnTo>
                    <a:lnTo>
                      <a:pt x="526" y="49"/>
                    </a:lnTo>
                    <a:lnTo>
                      <a:pt x="479" y="35"/>
                    </a:lnTo>
                    <a:lnTo>
                      <a:pt x="429" y="22"/>
                    </a:lnTo>
                    <a:lnTo>
                      <a:pt x="380" y="13"/>
                    </a:lnTo>
                    <a:lnTo>
                      <a:pt x="330" y="6"/>
                    </a:lnTo>
                    <a:lnTo>
                      <a:pt x="279" y="2"/>
                    </a:lnTo>
                    <a:lnTo>
                      <a:pt x="227" y="0"/>
                    </a:lnTo>
                    <a:lnTo>
                      <a:pt x="176" y="2"/>
                    </a:lnTo>
                    <a:lnTo>
                      <a:pt x="124" y="6"/>
                    </a:lnTo>
                    <a:lnTo>
                      <a:pt x="75" y="13"/>
                    </a:lnTo>
                    <a:lnTo>
                      <a:pt x="68" y="13"/>
                    </a:lnTo>
                    <a:lnTo>
                      <a:pt x="66" y="22"/>
                    </a:lnTo>
                    <a:lnTo>
                      <a:pt x="62" y="31"/>
                    </a:lnTo>
                    <a:lnTo>
                      <a:pt x="60" y="40"/>
                    </a:lnTo>
                    <a:lnTo>
                      <a:pt x="56" y="49"/>
                    </a:lnTo>
                    <a:lnTo>
                      <a:pt x="52" y="58"/>
                    </a:lnTo>
                    <a:lnTo>
                      <a:pt x="48" y="66"/>
                    </a:lnTo>
                    <a:lnTo>
                      <a:pt x="44" y="73"/>
                    </a:lnTo>
                    <a:lnTo>
                      <a:pt x="40" y="80"/>
                    </a:lnTo>
                    <a:lnTo>
                      <a:pt x="33" y="93"/>
                    </a:lnTo>
                    <a:lnTo>
                      <a:pt x="27" y="106"/>
                    </a:lnTo>
                    <a:lnTo>
                      <a:pt x="23" y="120"/>
                    </a:lnTo>
                    <a:lnTo>
                      <a:pt x="17" y="133"/>
                    </a:lnTo>
                    <a:lnTo>
                      <a:pt x="13" y="146"/>
                    </a:lnTo>
                    <a:lnTo>
                      <a:pt x="9" y="160"/>
                    </a:lnTo>
                    <a:lnTo>
                      <a:pt x="5" y="175"/>
                    </a:lnTo>
                    <a:lnTo>
                      <a:pt x="0" y="189"/>
                    </a:lnTo>
                    <a:lnTo>
                      <a:pt x="13" y="184"/>
                    </a:lnTo>
                    <a:lnTo>
                      <a:pt x="54" y="173"/>
                    </a:lnTo>
                    <a:lnTo>
                      <a:pt x="97" y="166"/>
                    </a:lnTo>
                    <a:lnTo>
                      <a:pt x="139" y="160"/>
                    </a:lnTo>
                    <a:lnTo>
                      <a:pt x="184" y="155"/>
                    </a:lnTo>
                    <a:lnTo>
                      <a:pt x="227" y="155"/>
                    </a:lnTo>
                    <a:lnTo>
                      <a:pt x="273" y="155"/>
                    </a:lnTo>
                    <a:lnTo>
                      <a:pt x="316" y="160"/>
                    </a:lnTo>
                    <a:lnTo>
                      <a:pt x="359" y="166"/>
                    </a:lnTo>
                    <a:lnTo>
                      <a:pt x="401" y="173"/>
                    </a:lnTo>
                    <a:lnTo>
                      <a:pt x="444" y="184"/>
                    </a:lnTo>
                    <a:lnTo>
                      <a:pt x="485" y="198"/>
                    </a:lnTo>
                    <a:lnTo>
                      <a:pt x="524" y="211"/>
                    </a:lnTo>
                    <a:lnTo>
                      <a:pt x="563" y="229"/>
                    </a:lnTo>
                    <a:lnTo>
                      <a:pt x="601" y="246"/>
                    </a:lnTo>
                    <a:lnTo>
                      <a:pt x="638" y="266"/>
                    </a:lnTo>
                    <a:lnTo>
                      <a:pt x="675" y="289"/>
                    </a:lnTo>
                    <a:lnTo>
                      <a:pt x="710" y="313"/>
                    </a:lnTo>
                    <a:lnTo>
                      <a:pt x="743" y="340"/>
                    </a:lnTo>
                    <a:lnTo>
                      <a:pt x="776" y="366"/>
                    </a:lnTo>
                    <a:lnTo>
                      <a:pt x="807" y="397"/>
                    </a:lnTo>
                    <a:lnTo>
                      <a:pt x="838" y="426"/>
                    </a:lnTo>
                    <a:lnTo>
                      <a:pt x="867" y="460"/>
                    </a:lnTo>
                    <a:lnTo>
                      <a:pt x="893" y="493"/>
                    </a:lnTo>
                    <a:lnTo>
                      <a:pt x="918" y="529"/>
                    </a:lnTo>
                    <a:lnTo>
                      <a:pt x="943" y="564"/>
                    </a:lnTo>
                    <a:lnTo>
                      <a:pt x="966" y="602"/>
                    </a:lnTo>
                    <a:lnTo>
                      <a:pt x="986" y="642"/>
                    </a:lnTo>
                    <a:lnTo>
                      <a:pt x="1005" y="682"/>
                    </a:lnTo>
                    <a:lnTo>
                      <a:pt x="1021" y="722"/>
                    </a:lnTo>
                    <a:lnTo>
                      <a:pt x="1038" y="764"/>
                    </a:lnTo>
                    <a:lnTo>
                      <a:pt x="1050" y="808"/>
                    </a:lnTo>
                    <a:lnTo>
                      <a:pt x="1063" y="853"/>
                    </a:lnTo>
                    <a:lnTo>
                      <a:pt x="1073" y="897"/>
                    </a:lnTo>
                    <a:lnTo>
                      <a:pt x="1079" y="942"/>
                    </a:lnTo>
                    <a:lnTo>
                      <a:pt x="1085" y="988"/>
                    </a:lnTo>
                    <a:lnTo>
                      <a:pt x="1089" y="1037"/>
                    </a:lnTo>
                    <a:lnTo>
                      <a:pt x="1089" y="1084"/>
                    </a:lnTo>
                    <a:lnTo>
                      <a:pt x="1234" y="1084"/>
                    </a:lnTo>
                    <a:lnTo>
                      <a:pt x="1232" y="1139"/>
                    </a:lnTo>
                    <a:lnTo>
                      <a:pt x="1228" y="1195"/>
                    </a:lnTo>
                    <a:lnTo>
                      <a:pt x="1221" y="1248"/>
                    </a:lnTo>
                    <a:lnTo>
                      <a:pt x="1213" y="1302"/>
                    </a:lnTo>
                    <a:lnTo>
                      <a:pt x="1201" y="1355"/>
                    </a:lnTo>
                    <a:lnTo>
                      <a:pt x="1188" y="1406"/>
                    </a:lnTo>
                    <a:lnTo>
                      <a:pt x="1172" y="1457"/>
                    </a:lnTo>
                    <a:lnTo>
                      <a:pt x="1155" y="1506"/>
                    </a:lnTo>
                    <a:lnTo>
                      <a:pt x="1135" y="1555"/>
                    </a:lnTo>
                    <a:lnTo>
                      <a:pt x="1112" y="1602"/>
                    </a:lnTo>
                    <a:lnTo>
                      <a:pt x="1087" y="1646"/>
                    </a:lnTo>
                    <a:lnTo>
                      <a:pt x="1063" y="1690"/>
                    </a:lnTo>
                    <a:lnTo>
                      <a:pt x="1034" y="1733"/>
                    </a:lnTo>
                    <a:lnTo>
                      <a:pt x="1003" y="1773"/>
                    </a:lnTo>
                    <a:lnTo>
                      <a:pt x="972" y="1813"/>
                    </a:lnTo>
                    <a:lnTo>
                      <a:pt x="939" y="1850"/>
                    </a:lnTo>
                    <a:lnTo>
                      <a:pt x="904" y="1886"/>
                    </a:lnTo>
                    <a:lnTo>
                      <a:pt x="867" y="1919"/>
                    </a:lnTo>
                    <a:lnTo>
                      <a:pt x="830" y="1953"/>
                    </a:lnTo>
                    <a:lnTo>
                      <a:pt x="790" y="1984"/>
                    </a:lnTo>
                    <a:lnTo>
                      <a:pt x="749" y="2010"/>
                    </a:lnTo>
                    <a:lnTo>
                      <a:pt x="708" y="2037"/>
                    </a:lnTo>
                    <a:lnTo>
                      <a:pt x="665" y="2061"/>
                    </a:lnTo>
                    <a:lnTo>
                      <a:pt x="619" y="2084"/>
                    </a:lnTo>
                    <a:lnTo>
                      <a:pt x="574" y="2101"/>
                    </a:lnTo>
                    <a:lnTo>
                      <a:pt x="526" y="2119"/>
                    </a:lnTo>
                    <a:lnTo>
                      <a:pt x="479" y="2135"/>
                    </a:lnTo>
                    <a:lnTo>
                      <a:pt x="429" y="2146"/>
                    </a:lnTo>
                    <a:lnTo>
                      <a:pt x="380" y="2155"/>
                    </a:lnTo>
                    <a:lnTo>
                      <a:pt x="330" y="2161"/>
                    </a:lnTo>
                    <a:lnTo>
                      <a:pt x="291" y="2166"/>
                    </a:lnTo>
                    <a:lnTo>
                      <a:pt x="271" y="2148"/>
                    </a:lnTo>
                    <a:lnTo>
                      <a:pt x="250" y="2130"/>
                    </a:lnTo>
                    <a:lnTo>
                      <a:pt x="231" y="2112"/>
                    </a:lnTo>
                    <a:lnTo>
                      <a:pt x="211" y="2093"/>
                    </a:lnTo>
                    <a:lnTo>
                      <a:pt x="192" y="2073"/>
                    </a:lnTo>
                    <a:lnTo>
                      <a:pt x="176" y="2053"/>
                    </a:lnTo>
                    <a:lnTo>
                      <a:pt x="157" y="2030"/>
                    </a:lnTo>
                    <a:lnTo>
                      <a:pt x="141" y="2008"/>
                    </a:lnTo>
                    <a:lnTo>
                      <a:pt x="184" y="2013"/>
                    </a:lnTo>
                    <a:lnTo>
                      <a:pt x="227" y="2013"/>
                    </a:lnTo>
                    <a:lnTo>
                      <a:pt x="273" y="2013"/>
                    </a:lnTo>
                    <a:lnTo>
                      <a:pt x="316" y="2008"/>
                    </a:lnTo>
                    <a:lnTo>
                      <a:pt x="359" y="2001"/>
                    </a:lnTo>
                    <a:lnTo>
                      <a:pt x="401" y="1995"/>
                    </a:lnTo>
                    <a:lnTo>
                      <a:pt x="444" y="1984"/>
                    </a:lnTo>
                    <a:lnTo>
                      <a:pt x="485" y="1970"/>
                    </a:lnTo>
                    <a:lnTo>
                      <a:pt x="524" y="1957"/>
                    </a:lnTo>
                    <a:lnTo>
                      <a:pt x="563" y="1939"/>
                    </a:lnTo>
                    <a:lnTo>
                      <a:pt x="601" y="1921"/>
                    </a:lnTo>
                    <a:lnTo>
                      <a:pt x="638" y="1901"/>
                    </a:lnTo>
                    <a:lnTo>
                      <a:pt x="675" y="1879"/>
                    </a:lnTo>
                    <a:lnTo>
                      <a:pt x="710" y="1855"/>
                    </a:lnTo>
                    <a:lnTo>
                      <a:pt x="743" y="1828"/>
                    </a:lnTo>
                    <a:lnTo>
                      <a:pt x="776" y="1801"/>
                    </a:lnTo>
                    <a:lnTo>
                      <a:pt x="807" y="1773"/>
                    </a:lnTo>
                    <a:lnTo>
                      <a:pt x="838" y="1741"/>
                    </a:lnTo>
                    <a:lnTo>
                      <a:pt x="867" y="1708"/>
                    </a:lnTo>
                    <a:lnTo>
                      <a:pt x="893" y="1675"/>
                    </a:lnTo>
                    <a:lnTo>
                      <a:pt x="918" y="1639"/>
                    </a:lnTo>
                    <a:lnTo>
                      <a:pt x="943" y="1604"/>
                    </a:lnTo>
                    <a:lnTo>
                      <a:pt x="966" y="1566"/>
                    </a:lnTo>
                    <a:lnTo>
                      <a:pt x="986" y="1526"/>
                    </a:lnTo>
                    <a:lnTo>
                      <a:pt x="1005" y="1486"/>
                    </a:lnTo>
                    <a:lnTo>
                      <a:pt x="1021" y="1446"/>
                    </a:lnTo>
                    <a:lnTo>
                      <a:pt x="1038" y="1404"/>
                    </a:lnTo>
                    <a:lnTo>
                      <a:pt x="1050" y="1359"/>
                    </a:lnTo>
                    <a:lnTo>
                      <a:pt x="1063" y="1317"/>
                    </a:lnTo>
                    <a:lnTo>
                      <a:pt x="1073" y="1271"/>
                    </a:lnTo>
                    <a:lnTo>
                      <a:pt x="1079" y="1226"/>
                    </a:lnTo>
                    <a:lnTo>
                      <a:pt x="1085" y="1179"/>
                    </a:lnTo>
                    <a:lnTo>
                      <a:pt x="1089" y="1133"/>
                    </a:lnTo>
                    <a:lnTo>
                      <a:pt x="1089" y="1084"/>
                    </a:lnTo>
                    <a:lnTo>
                      <a:pt x="1234" y="108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0" name="Freeform 109">
                <a:extLst>
                  <a:ext uri="{FF2B5EF4-FFF2-40B4-BE49-F238E27FC236}">
                    <a16:creationId xmlns:a16="http://schemas.microsoft.com/office/drawing/2014/main" id="{314035E2-070D-2DB2-E2F5-439B441A81A9}"/>
                  </a:ext>
                </a:extLst>
              </p:cNvPr>
              <p:cNvSpPr>
                <a:spLocks/>
              </p:cNvSpPr>
              <p:nvPr/>
            </p:nvSpPr>
            <p:spPr bwMode="auto">
              <a:xfrm>
                <a:off x="1518" y="1125"/>
                <a:ext cx="1134" cy="1858"/>
              </a:xfrm>
              <a:custGeom>
                <a:avLst/>
                <a:gdLst>
                  <a:gd name="T0" fmla="*/ 1130 w 1134"/>
                  <a:gd name="T1" fmla="*/ 833 h 1858"/>
                  <a:gd name="T2" fmla="*/ 1108 w 1134"/>
                  <a:gd name="T3" fmla="*/ 698 h 1858"/>
                  <a:gd name="T4" fmla="*/ 1066 w 1134"/>
                  <a:gd name="T5" fmla="*/ 567 h 1858"/>
                  <a:gd name="T6" fmla="*/ 1011 w 1134"/>
                  <a:gd name="T7" fmla="*/ 447 h 1858"/>
                  <a:gd name="T8" fmla="*/ 938 w 1134"/>
                  <a:gd name="T9" fmla="*/ 338 h 1858"/>
                  <a:gd name="T10" fmla="*/ 852 w 1134"/>
                  <a:gd name="T11" fmla="*/ 242 h 1858"/>
                  <a:gd name="T12" fmla="*/ 755 w 1134"/>
                  <a:gd name="T13" fmla="*/ 158 h 1858"/>
                  <a:gd name="T14" fmla="*/ 646 w 1134"/>
                  <a:gd name="T15" fmla="*/ 91 h 1858"/>
                  <a:gd name="T16" fmla="*/ 530 w 1134"/>
                  <a:gd name="T17" fmla="*/ 43 h 1858"/>
                  <a:gd name="T18" fmla="*/ 404 w 1134"/>
                  <a:gd name="T19" fmla="*/ 11 h 1858"/>
                  <a:gd name="T20" fmla="*/ 272 w 1134"/>
                  <a:gd name="T21" fmla="*/ 0 h 1858"/>
                  <a:gd name="T22" fmla="*/ 142 w 1134"/>
                  <a:gd name="T23" fmla="*/ 11 h 1858"/>
                  <a:gd name="T24" fmla="*/ 45 w 1134"/>
                  <a:gd name="T25" fmla="*/ 34 h 1858"/>
                  <a:gd name="T26" fmla="*/ 27 w 1134"/>
                  <a:gd name="T27" fmla="*/ 100 h 1858"/>
                  <a:gd name="T28" fmla="*/ 10 w 1134"/>
                  <a:gd name="T29" fmla="*/ 167 h 1858"/>
                  <a:gd name="T30" fmla="*/ 25 w 1134"/>
                  <a:gd name="T31" fmla="*/ 202 h 1858"/>
                  <a:gd name="T32" fmla="*/ 128 w 1134"/>
                  <a:gd name="T33" fmla="*/ 171 h 1858"/>
                  <a:gd name="T34" fmla="*/ 235 w 1134"/>
                  <a:gd name="T35" fmla="*/ 156 h 1858"/>
                  <a:gd name="T36" fmla="*/ 347 w 1134"/>
                  <a:gd name="T37" fmla="*/ 158 h 1858"/>
                  <a:gd name="T38" fmla="*/ 452 w 1134"/>
                  <a:gd name="T39" fmla="*/ 180 h 1858"/>
                  <a:gd name="T40" fmla="*/ 553 w 1134"/>
                  <a:gd name="T41" fmla="*/ 216 h 1858"/>
                  <a:gd name="T42" fmla="*/ 646 w 1134"/>
                  <a:gd name="T43" fmla="*/ 267 h 1858"/>
                  <a:gd name="T44" fmla="*/ 730 w 1134"/>
                  <a:gd name="T45" fmla="*/ 331 h 1858"/>
                  <a:gd name="T46" fmla="*/ 804 w 1134"/>
                  <a:gd name="T47" fmla="*/ 409 h 1858"/>
                  <a:gd name="T48" fmla="*/ 868 w 1134"/>
                  <a:gd name="T49" fmla="*/ 496 h 1858"/>
                  <a:gd name="T50" fmla="*/ 920 w 1134"/>
                  <a:gd name="T51" fmla="*/ 593 h 1858"/>
                  <a:gd name="T52" fmla="*/ 959 w 1134"/>
                  <a:gd name="T53" fmla="*/ 698 h 1858"/>
                  <a:gd name="T54" fmla="*/ 984 w 1134"/>
                  <a:gd name="T55" fmla="*/ 811 h 1858"/>
                  <a:gd name="T56" fmla="*/ 992 w 1134"/>
                  <a:gd name="T57" fmla="*/ 929 h 1858"/>
                  <a:gd name="T58" fmla="*/ 1130 w 1134"/>
                  <a:gd name="T59" fmla="*/ 1024 h 1858"/>
                  <a:gd name="T60" fmla="*/ 1108 w 1134"/>
                  <a:gd name="T61" fmla="*/ 1162 h 1858"/>
                  <a:gd name="T62" fmla="*/ 1066 w 1134"/>
                  <a:gd name="T63" fmla="*/ 1291 h 1858"/>
                  <a:gd name="T64" fmla="*/ 1011 w 1134"/>
                  <a:gd name="T65" fmla="*/ 1411 h 1858"/>
                  <a:gd name="T66" fmla="*/ 938 w 1134"/>
                  <a:gd name="T67" fmla="*/ 1520 h 1858"/>
                  <a:gd name="T68" fmla="*/ 852 w 1134"/>
                  <a:gd name="T69" fmla="*/ 1618 h 1858"/>
                  <a:gd name="T70" fmla="*/ 755 w 1134"/>
                  <a:gd name="T71" fmla="*/ 1700 h 1858"/>
                  <a:gd name="T72" fmla="*/ 646 w 1134"/>
                  <a:gd name="T73" fmla="*/ 1766 h 1858"/>
                  <a:gd name="T74" fmla="*/ 530 w 1134"/>
                  <a:gd name="T75" fmla="*/ 1815 h 1858"/>
                  <a:gd name="T76" fmla="*/ 404 w 1134"/>
                  <a:gd name="T77" fmla="*/ 1846 h 1858"/>
                  <a:gd name="T78" fmla="*/ 272 w 1134"/>
                  <a:gd name="T79" fmla="*/ 1858 h 1858"/>
                  <a:gd name="T80" fmla="*/ 186 w 1134"/>
                  <a:gd name="T81" fmla="*/ 1853 h 1858"/>
                  <a:gd name="T82" fmla="*/ 186 w 1134"/>
                  <a:gd name="T83" fmla="*/ 1853 h 1858"/>
                  <a:gd name="T84" fmla="*/ 186 w 1134"/>
                  <a:gd name="T85" fmla="*/ 1853 h 1858"/>
                  <a:gd name="T86" fmla="*/ 153 w 1134"/>
                  <a:gd name="T87" fmla="*/ 1822 h 1858"/>
                  <a:gd name="T88" fmla="*/ 118 w 1134"/>
                  <a:gd name="T89" fmla="*/ 1773 h 1858"/>
                  <a:gd name="T90" fmla="*/ 78 w 1134"/>
                  <a:gd name="T91" fmla="*/ 1724 h 1858"/>
                  <a:gd name="T92" fmla="*/ 66 w 1134"/>
                  <a:gd name="T93" fmla="*/ 1702 h 1858"/>
                  <a:gd name="T94" fmla="*/ 54 w 1134"/>
                  <a:gd name="T95" fmla="*/ 1678 h 1858"/>
                  <a:gd name="T96" fmla="*/ 60 w 1134"/>
                  <a:gd name="T97" fmla="*/ 1669 h 1858"/>
                  <a:gd name="T98" fmla="*/ 163 w 1134"/>
                  <a:gd name="T99" fmla="*/ 1693 h 1858"/>
                  <a:gd name="T100" fmla="*/ 272 w 1134"/>
                  <a:gd name="T101" fmla="*/ 1702 h 1858"/>
                  <a:gd name="T102" fmla="*/ 382 w 1134"/>
                  <a:gd name="T103" fmla="*/ 1693 h 1858"/>
                  <a:gd name="T104" fmla="*/ 487 w 1134"/>
                  <a:gd name="T105" fmla="*/ 1669 h 1858"/>
                  <a:gd name="T106" fmla="*/ 584 w 1134"/>
                  <a:gd name="T107" fmla="*/ 1626 h 1858"/>
                  <a:gd name="T108" fmla="*/ 674 w 1134"/>
                  <a:gd name="T109" fmla="*/ 1571 h 1858"/>
                  <a:gd name="T110" fmla="*/ 755 w 1134"/>
                  <a:gd name="T111" fmla="*/ 1502 h 1858"/>
                  <a:gd name="T112" fmla="*/ 827 w 1134"/>
                  <a:gd name="T113" fmla="*/ 1422 h 1858"/>
                  <a:gd name="T114" fmla="*/ 887 w 1134"/>
                  <a:gd name="T115" fmla="*/ 1331 h 1858"/>
                  <a:gd name="T116" fmla="*/ 934 w 1134"/>
                  <a:gd name="T117" fmla="*/ 1231 h 1858"/>
                  <a:gd name="T118" fmla="*/ 969 w 1134"/>
                  <a:gd name="T119" fmla="*/ 1122 h 1858"/>
                  <a:gd name="T120" fmla="*/ 988 w 1134"/>
                  <a:gd name="T121" fmla="*/ 1009 h 1858"/>
                  <a:gd name="T122" fmla="*/ 1134 w 1134"/>
                  <a:gd name="T123" fmla="*/ 929 h 18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4"/>
                  <a:gd name="T187" fmla="*/ 0 h 1858"/>
                  <a:gd name="T188" fmla="*/ 1134 w 1134"/>
                  <a:gd name="T189" fmla="*/ 1858 h 18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4" h="1858">
                    <a:moveTo>
                      <a:pt x="1134" y="929"/>
                    </a:moveTo>
                    <a:lnTo>
                      <a:pt x="1134" y="882"/>
                    </a:lnTo>
                    <a:lnTo>
                      <a:pt x="1130" y="833"/>
                    </a:lnTo>
                    <a:lnTo>
                      <a:pt x="1124" y="787"/>
                    </a:lnTo>
                    <a:lnTo>
                      <a:pt x="1118" y="742"/>
                    </a:lnTo>
                    <a:lnTo>
                      <a:pt x="1108" y="698"/>
                    </a:lnTo>
                    <a:lnTo>
                      <a:pt x="1095" y="653"/>
                    </a:lnTo>
                    <a:lnTo>
                      <a:pt x="1083" y="609"/>
                    </a:lnTo>
                    <a:lnTo>
                      <a:pt x="1066" y="567"/>
                    </a:lnTo>
                    <a:lnTo>
                      <a:pt x="1050" y="527"/>
                    </a:lnTo>
                    <a:lnTo>
                      <a:pt x="1031" y="487"/>
                    </a:lnTo>
                    <a:lnTo>
                      <a:pt x="1011" y="447"/>
                    </a:lnTo>
                    <a:lnTo>
                      <a:pt x="988" y="409"/>
                    </a:lnTo>
                    <a:lnTo>
                      <a:pt x="963" y="374"/>
                    </a:lnTo>
                    <a:lnTo>
                      <a:pt x="938" y="338"/>
                    </a:lnTo>
                    <a:lnTo>
                      <a:pt x="912" y="305"/>
                    </a:lnTo>
                    <a:lnTo>
                      <a:pt x="883" y="271"/>
                    </a:lnTo>
                    <a:lnTo>
                      <a:pt x="852" y="242"/>
                    </a:lnTo>
                    <a:lnTo>
                      <a:pt x="821" y="211"/>
                    </a:lnTo>
                    <a:lnTo>
                      <a:pt x="788" y="185"/>
                    </a:lnTo>
                    <a:lnTo>
                      <a:pt x="755" y="158"/>
                    </a:lnTo>
                    <a:lnTo>
                      <a:pt x="720" y="134"/>
                    </a:lnTo>
                    <a:lnTo>
                      <a:pt x="683" y="111"/>
                    </a:lnTo>
                    <a:lnTo>
                      <a:pt x="646" y="91"/>
                    </a:lnTo>
                    <a:lnTo>
                      <a:pt x="608" y="74"/>
                    </a:lnTo>
                    <a:lnTo>
                      <a:pt x="569" y="56"/>
                    </a:lnTo>
                    <a:lnTo>
                      <a:pt x="530" y="43"/>
                    </a:lnTo>
                    <a:lnTo>
                      <a:pt x="489" y="29"/>
                    </a:lnTo>
                    <a:lnTo>
                      <a:pt x="446" y="18"/>
                    </a:lnTo>
                    <a:lnTo>
                      <a:pt x="404" y="11"/>
                    </a:lnTo>
                    <a:lnTo>
                      <a:pt x="361" y="5"/>
                    </a:lnTo>
                    <a:lnTo>
                      <a:pt x="318" y="0"/>
                    </a:lnTo>
                    <a:lnTo>
                      <a:pt x="272" y="0"/>
                    </a:lnTo>
                    <a:lnTo>
                      <a:pt x="229" y="0"/>
                    </a:lnTo>
                    <a:lnTo>
                      <a:pt x="184" y="5"/>
                    </a:lnTo>
                    <a:lnTo>
                      <a:pt x="142" y="11"/>
                    </a:lnTo>
                    <a:lnTo>
                      <a:pt x="99" y="18"/>
                    </a:lnTo>
                    <a:lnTo>
                      <a:pt x="58" y="29"/>
                    </a:lnTo>
                    <a:lnTo>
                      <a:pt x="45" y="34"/>
                    </a:lnTo>
                    <a:lnTo>
                      <a:pt x="39" y="56"/>
                    </a:lnTo>
                    <a:lnTo>
                      <a:pt x="33" y="78"/>
                    </a:lnTo>
                    <a:lnTo>
                      <a:pt x="27" y="100"/>
                    </a:lnTo>
                    <a:lnTo>
                      <a:pt x="21" y="122"/>
                    </a:lnTo>
                    <a:lnTo>
                      <a:pt x="17" y="145"/>
                    </a:lnTo>
                    <a:lnTo>
                      <a:pt x="10" y="167"/>
                    </a:lnTo>
                    <a:lnTo>
                      <a:pt x="6" y="191"/>
                    </a:lnTo>
                    <a:lnTo>
                      <a:pt x="0" y="214"/>
                    </a:lnTo>
                    <a:lnTo>
                      <a:pt x="25" y="202"/>
                    </a:lnTo>
                    <a:lnTo>
                      <a:pt x="60" y="189"/>
                    </a:lnTo>
                    <a:lnTo>
                      <a:pt x="93" y="180"/>
                    </a:lnTo>
                    <a:lnTo>
                      <a:pt x="128" y="171"/>
                    </a:lnTo>
                    <a:lnTo>
                      <a:pt x="163" y="165"/>
                    </a:lnTo>
                    <a:lnTo>
                      <a:pt x="200" y="158"/>
                    </a:lnTo>
                    <a:lnTo>
                      <a:pt x="235" y="156"/>
                    </a:lnTo>
                    <a:lnTo>
                      <a:pt x="272" y="156"/>
                    </a:lnTo>
                    <a:lnTo>
                      <a:pt x="309" y="156"/>
                    </a:lnTo>
                    <a:lnTo>
                      <a:pt x="347" y="158"/>
                    </a:lnTo>
                    <a:lnTo>
                      <a:pt x="382" y="165"/>
                    </a:lnTo>
                    <a:lnTo>
                      <a:pt x="417" y="171"/>
                    </a:lnTo>
                    <a:lnTo>
                      <a:pt x="452" y="180"/>
                    </a:lnTo>
                    <a:lnTo>
                      <a:pt x="487" y="189"/>
                    </a:lnTo>
                    <a:lnTo>
                      <a:pt x="520" y="202"/>
                    </a:lnTo>
                    <a:lnTo>
                      <a:pt x="553" y="216"/>
                    </a:lnTo>
                    <a:lnTo>
                      <a:pt x="584" y="231"/>
                    </a:lnTo>
                    <a:lnTo>
                      <a:pt x="615" y="249"/>
                    </a:lnTo>
                    <a:lnTo>
                      <a:pt x="646" y="267"/>
                    </a:lnTo>
                    <a:lnTo>
                      <a:pt x="674" y="287"/>
                    </a:lnTo>
                    <a:lnTo>
                      <a:pt x="703" y="309"/>
                    </a:lnTo>
                    <a:lnTo>
                      <a:pt x="730" y="331"/>
                    </a:lnTo>
                    <a:lnTo>
                      <a:pt x="755" y="356"/>
                    </a:lnTo>
                    <a:lnTo>
                      <a:pt x="782" y="382"/>
                    </a:lnTo>
                    <a:lnTo>
                      <a:pt x="804" y="409"/>
                    </a:lnTo>
                    <a:lnTo>
                      <a:pt x="827" y="436"/>
                    </a:lnTo>
                    <a:lnTo>
                      <a:pt x="848" y="467"/>
                    </a:lnTo>
                    <a:lnTo>
                      <a:pt x="868" y="496"/>
                    </a:lnTo>
                    <a:lnTo>
                      <a:pt x="887" y="527"/>
                    </a:lnTo>
                    <a:lnTo>
                      <a:pt x="903" y="560"/>
                    </a:lnTo>
                    <a:lnTo>
                      <a:pt x="920" y="593"/>
                    </a:lnTo>
                    <a:lnTo>
                      <a:pt x="934" y="627"/>
                    </a:lnTo>
                    <a:lnTo>
                      <a:pt x="947" y="662"/>
                    </a:lnTo>
                    <a:lnTo>
                      <a:pt x="959" y="698"/>
                    </a:lnTo>
                    <a:lnTo>
                      <a:pt x="969" y="736"/>
                    </a:lnTo>
                    <a:lnTo>
                      <a:pt x="976" y="773"/>
                    </a:lnTo>
                    <a:lnTo>
                      <a:pt x="984" y="811"/>
                    </a:lnTo>
                    <a:lnTo>
                      <a:pt x="988" y="849"/>
                    </a:lnTo>
                    <a:lnTo>
                      <a:pt x="990" y="889"/>
                    </a:lnTo>
                    <a:lnTo>
                      <a:pt x="992" y="929"/>
                    </a:lnTo>
                    <a:lnTo>
                      <a:pt x="1134" y="929"/>
                    </a:lnTo>
                    <a:lnTo>
                      <a:pt x="1134" y="978"/>
                    </a:lnTo>
                    <a:lnTo>
                      <a:pt x="1130" y="1024"/>
                    </a:lnTo>
                    <a:lnTo>
                      <a:pt x="1124" y="1071"/>
                    </a:lnTo>
                    <a:lnTo>
                      <a:pt x="1118" y="1116"/>
                    </a:lnTo>
                    <a:lnTo>
                      <a:pt x="1108" y="1162"/>
                    </a:lnTo>
                    <a:lnTo>
                      <a:pt x="1095" y="1204"/>
                    </a:lnTo>
                    <a:lnTo>
                      <a:pt x="1083" y="1249"/>
                    </a:lnTo>
                    <a:lnTo>
                      <a:pt x="1066" y="1291"/>
                    </a:lnTo>
                    <a:lnTo>
                      <a:pt x="1050" y="1331"/>
                    </a:lnTo>
                    <a:lnTo>
                      <a:pt x="1031" y="1371"/>
                    </a:lnTo>
                    <a:lnTo>
                      <a:pt x="1011" y="1411"/>
                    </a:lnTo>
                    <a:lnTo>
                      <a:pt x="988" y="1449"/>
                    </a:lnTo>
                    <a:lnTo>
                      <a:pt x="963" y="1484"/>
                    </a:lnTo>
                    <a:lnTo>
                      <a:pt x="938" y="1520"/>
                    </a:lnTo>
                    <a:lnTo>
                      <a:pt x="912" y="1553"/>
                    </a:lnTo>
                    <a:lnTo>
                      <a:pt x="883" y="1586"/>
                    </a:lnTo>
                    <a:lnTo>
                      <a:pt x="852" y="1618"/>
                    </a:lnTo>
                    <a:lnTo>
                      <a:pt x="821" y="1646"/>
                    </a:lnTo>
                    <a:lnTo>
                      <a:pt x="788" y="1673"/>
                    </a:lnTo>
                    <a:lnTo>
                      <a:pt x="755" y="1700"/>
                    </a:lnTo>
                    <a:lnTo>
                      <a:pt x="720" y="1724"/>
                    </a:lnTo>
                    <a:lnTo>
                      <a:pt x="683" y="1746"/>
                    </a:lnTo>
                    <a:lnTo>
                      <a:pt x="646" y="1766"/>
                    </a:lnTo>
                    <a:lnTo>
                      <a:pt x="608" y="1784"/>
                    </a:lnTo>
                    <a:lnTo>
                      <a:pt x="569" y="1802"/>
                    </a:lnTo>
                    <a:lnTo>
                      <a:pt x="530" y="1815"/>
                    </a:lnTo>
                    <a:lnTo>
                      <a:pt x="489" y="1829"/>
                    </a:lnTo>
                    <a:lnTo>
                      <a:pt x="446" y="1840"/>
                    </a:lnTo>
                    <a:lnTo>
                      <a:pt x="404" y="1846"/>
                    </a:lnTo>
                    <a:lnTo>
                      <a:pt x="361" y="1853"/>
                    </a:lnTo>
                    <a:lnTo>
                      <a:pt x="318" y="1858"/>
                    </a:lnTo>
                    <a:lnTo>
                      <a:pt x="272" y="1858"/>
                    </a:lnTo>
                    <a:lnTo>
                      <a:pt x="229" y="1858"/>
                    </a:lnTo>
                    <a:lnTo>
                      <a:pt x="186" y="1853"/>
                    </a:lnTo>
                    <a:lnTo>
                      <a:pt x="167" y="1838"/>
                    </a:lnTo>
                    <a:lnTo>
                      <a:pt x="153" y="1822"/>
                    </a:lnTo>
                    <a:lnTo>
                      <a:pt x="140" y="1806"/>
                    </a:lnTo>
                    <a:lnTo>
                      <a:pt x="130" y="1789"/>
                    </a:lnTo>
                    <a:lnTo>
                      <a:pt x="118" y="1773"/>
                    </a:lnTo>
                    <a:lnTo>
                      <a:pt x="107" y="1755"/>
                    </a:lnTo>
                    <a:lnTo>
                      <a:pt x="95" y="1740"/>
                    </a:lnTo>
                    <a:lnTo>
                      <a:pt x="78" y="1724"/>
                    </a:lnTo>
                    <a:lnTo>
                      <a:pt x="74" y="1718"/>
                    </a:lnTo>
                    <a:lnTo>
                      <a:pt x="70" y="1709"/>
                    </a:lnTo>
                    <a:lnTo>
                      <a:pt x="66" y="1702"/>
                    </a:lnTo>
                    <a:lnTo>
                      <a:pt x="62" y="1693"/>
                    </a:lnTo>
                    <a:lnTo>
                      <a:pt x="58" y="1686"/>
                    </a:lnTo>
                    <a:lnTo>
                      <a:pt x="54" y="1678"/>
                    </a:lnTo>
                    <a:lnTo>
                      <a:pt x="50" y="1671"/>
                    </a:lnTo>
                    <a:lnTo>
                      <a:pt x="45" y="1662"/>
                    </a:lnTo>
                    <a:lnTo>
                      <a:pt x="60" y="1669"/>
                    </a:lnTo>
                    <a:lnTo>
                      <a:pt x="93" y="1680"/>
                    </a:lnTo>
                    <a:lnTo>
                      <a:pt x="128" y="1686"/>
                    </a:lnTo>
                    <a:lnTo>
                      <a:pt x="163" y="1693"/>
                    </a:lnTo>
                    <a:lnTo>
                      <a:pt x="200" y="1700"/>
                    </a:lnTo>
                    <a:lnTo>
                      <a:pt x="235" y="1702"/>
                    </a:lnTo>
                    <a:lnTo>
                      <a:pt x="272" y="1702"/>
                    </a:lnTo>
                    <a:lnTo>
                      <a:pt x="309" y="1702"/>
                    </a:lnTo>
                    <a:lnTo>
                      <a:pt x="347" y="1700"/>
                    </a:lnTo>
                    <a:lnTo>
                      <a:pt x="382" y="1693"/>
                    </a:lnTo>
                    <a:lnTo>
                      <a:pt x="417" y="1686"/>
                    </a:lnTo>
                    <a:lnTo>
                      <a:pt x="452" y="1680"/>
                    </a:lnTo>
                    <a:lnTo>
                      <a:pt x="487" y="1669"/>
                    </a:lnTo>
                    <a:lnTo>
                      <a:pt x="520" y="1655"/>
                    </a:lnTo>
                    <a:lnTo>
                      <a:pt x="553" y="1642"/>
                    </a:lnTo>
                    <a:lnTo>
                      <a:pt x="584" y="1626"/>
                    </a:lnTo>
                    <a:lnTo>
                      <a:pt x="615" y="1609"/>
                    </a:lnTo>
                    <a:lnTo>
                      <a:pt x="646" y="1591"/>
                    </a:lnTo>
                    <a:lnTo>
                      <a:pt x="674" y="1571"/>
                    </a:lnTo>
                    <a:lnTo>
                      <a:pt x="703" y="1549"/>
                    </a:lnTo>
                    <a:lnTo>
                      <a:pt x="730" y="1527"/>
                    </a:lnTo>
                    <a:lnTo>
                      <a:pt x="755" y="1502"/>
                    </a:lnTo>
                    <a:lnTo>
                      <a:pt x="782" y="1475"/>
                    </a:lnTo>
                    <a:lnTo>
                      <a:pt x="804" y="1449"/>
                    </a:lnTo>
                    <a:lnTo>
                      <a:pt x="827" y="1422"/>
                    </a:lnTo>
                    <a:lnTo>
                      <a:pt x="848" y="1393"/>
                    </a:lnTo>
                    <a:lnTo>
                      <a:pt x="868" y="1362"/>
                    </a:lnTo>
                    <a:lnTo>
                      <a:pt x="887" y="1331"/>
                    </a:lnTo>
                    <a:lnTo>
                      <a:pt x="903" y="1298"/>
                    </a:lnTo>
                    <a:lnTo>
                      <a:pt x="920" y="1264"/>
                    </a:lnTo>
                    <a:lnTo>
                      <a:pt x="934" y="1231"/>
                    </a:lnTo>
                    <a:lnTo>
                      <a:pt x="947" y="1195"/>
                    </a:lnTo>
                    <a:lnTo>
                      <a:pt x="959" y="1160"/>
                    </a:lnTo>
                    <a:lnTo>
                      <a:pt x="969" y="1122"/>
                    </a:lnTo>
                    <a:lnTo>
                      <a:pt x="976" y="1084"/>
                    </a:lnTo>
                    <a:lnTo>
                      <a:pt x="984" y="1047"/>
                    </a:lnTo>
                    <a:lnTo>
                      <a:pt x="988" y="1009"/>
                    </a:lnTo>
                    <a:lnTo>
                      <a:pt x="990" y="969"/>
                    </a:lnTo>
                    <a:lnTo>
                      <a:pt x="992" y="929"/>
                    </a:lnTo>
                    <a:lnTo>
                      <a:pt x="1134" y="92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1" name="Freeform 110">
                <a:extLst>
                  <a:ext uri="{FF2B5EF4-FFF2-40B4-BE49-F238E27FC236}">
                    <a16:creationId xmlns:a16="http://schemas.microsoft.com/office/drawing/2014/main" id="{8B980D1F-3FBB-FCBD-6903-148FF41BD3F7}"/>
                  </a:ext>
                </a:extLst>
              </p:cNvPr>
              <p:cNvSpPr>
                <a:spLocks/>
              </p:cNvSpPr>
              <p:nvPr/>
            </p:nvSpPr>
            <p:spPr bwMode="auto">
              <a:xfrm>
                <a:off x="1460" y="1281"/>
                <a:ext cx="1050" cy="1546"/>
              </a:xfrm>
              <a:custGeom>
                <a:avLst/>
                <a:gdLst>
                  <a:gd name="T0" fmla="*/ 1042 w 1050"/>
                  <a:gd name="T1" fmla="*/ 655 h 1546"/>
                  <a:gd name="T2" fmla="*/ 1005 w 1050"/>
                  <a:gd name="T3" fmla="*/ 506 h 1546"/>
                  <a:gd name="T4" fmla="*/ 945 w 1050"/>
                  <a:gd name="T5" fmla="*/ 371 h 1546"/>
                  <a:gd name="T6" fmla="*/ 862 w 1050"/>
                  <a:gd name="T7" fmla="*/ 253 h 1546"/>
                  <a:gd name="T8" fmla="*/ 761 w 1050"/>
                  <a:gd name="T9" fmla="*/ 153 h 1546"/>
                  <a:gd name="T10" fmla="*/ 642 w 1050"/>
                  <a:gd name="T11" fmla="*/ 75 h 1546"/>
                  <a:gd name="T12" fmla="*/ 510 w 1050"/>
                  <a:gd name="T13" fmla="*/ 24 h 1546"/>
                  <a:gd name="T14" fmla="*/ 367 w 1050"/>
                  <a:gd name="T15" fmla="*/ 0 h 1546"/>
                  <a:gd name="T16" fmla="*/ 221 w 1050"/>
                  <a:gd name="T17" fmla="*/ 9 h 1546"/>
                  <a:gd name="T18" fmla="*/ 83 w 1050"/>
                  <a:gd name="T19" fmla="*/ 46 h 1546"/>
                  <a:gd name="T20" fmla="*/ 44 w 1050"/>
                  <a:gd name="T21" fmla="*/ 109 h 1546"/>
                  <a:gd name="T22" fmla="*/ 21 w 1050"/>
                  <a:gd name="T23" fmla="*/ 175 h 1546"/>
                  <a:gd name="T24" fmla="*/ 11 w 1050"/>
                  <a:gd name="T25" fmla="*/ 220 h 1546"/>
                  <a:gd name="T26" fmla="*/ 2 w 1050"/>
                  <a:gd name="T27" fmla="*/ 258 h 1546"/>
                  <a:gd name="T28" fmla="*/ 56 w 1050"/>
                  <a:gd name="T29" fmla="*/ 229 h 1546"/>
                  <a:gd name="T30" fmla="*/ 159 w 1050"/>
                  <a:gd name="T31" fmla="*/ 182 h 1546"/>
                  <a:gd name="T32" fmla="*/ 273 w 1050"/>
                  <a:gd name="T33" fmla="*/ 158 h 1546"/>
                  <a:gd name="T34" fmla="*/ 390 w 1050"/>
                  <a:gd name="T35" fmla="*/ 158 h 1546"/>
                  <a:gd name="T36" fmla="*/ 501 w 1050"/>
                  <a:gd name="T37" fmla="*/ 182 h 1546"/>
                  <a:gd name="T38" fmla="*/ 605 w 1050"/>
                  <a:gd name="T39" fmla="*/ 229 h 1546"/>
                  <a:gd name="T40" fmla="*/ 695 w 1050"/>
                  <a:gd name="T41" fmla="*/ 295 h 1546"/>
                  <a:gd name="T42" fmla="*/ 774 w 1050"/>
                  <a:gd name="T43" fmla="*/ 380 h 1546"/>
                  <a:gd name="T44" fmla="*/ 836 w 1050"/>
                  <a:gd name="T45" fmla="*/ 477 h 1546"/>
                  <a:gd name="T46" fmla="*/ 879 w 1050"/>
                  <a:gd name="T47" fmla="*/ 589 h 1546"/>
                  <a:gd name="T48" fmla="*/ 902 w 1050"/>
                  <a:gd name="T49" fmla="*/ 711 h 1546"/>
                  <a:gd name="T50" fmla="*/ 1048 w 1050"/>
                  <a:gd name="T51" fmla="*/ 813 h 1546"/>
                  <a:gd name="T52" fmla="*/ 1027 w 1050"/>
                  <a:gd name="T53" fmla="*/ 966 h 1546"/>
                  <a:gd name="T54" fmla="*/ 978 w 1050"/>
                  <a:gd name="T55" fmla="*/ 1108 h 1546"/>
                  <a:gd name="T56" fmla="*/ 906 w 1050"/>
                  <a:gd name="T57" fmla="*/ 1237 h 1546"/>
                  <a:gd name="T58" fmla="*/ 813 w 1050"/>
                  <a:gd name="T59" fmla="*/ 1346 h 1546"/>
                  <a:gd name="T60" fmla="*/ 704 w 1050"/>
                  <a:gd name="T61" fmla="*/ 1435 h 1546"/>
                  <a:gd name="T62" fmla="*/ 578 w 1050"/>
                  <a:gd name="T63" fmla="*/ 1499 h 1546"/>
                  <a:gd name="T64" fmla="*/ 440 w 1050"/>
                  <a:gd name="T65" fmla="*/ 1537 h 1546"/>
                  <a:gd name="T66" fmla="*/ 293 w 1050"/>
                  <a:gd name="T67" fmla="*/ 1546 h 1546"/>
                  <a:gd name="T68" fmla="*/ 151 w 1050"/>
                  <a:gd name="T69" fmla="*/ 1524 h 1546"/>
                  <a:gd name="T70" fmla="*/ 77 w 1050"/>
                  <a:gd name="T71" fmla="*/ 1457 h 1546"/>
                  <a:gd name="T72" fmla="*/ 33 w 1050"/>
                  <a:gd name="T73" fmla="*/ 1353 h 1546"/>
                  <a:gd name="T74" fmla="*/ 56 w 1050"/>
                  <a:gd name="T75" fmla="*/ 1317 h 1546"/>
                  <a:gd name="T76" fmla="*/ 159 w 1050"/>
                  <a:gd name="T77" fmla="*/ 1364 h 1546"/>
                  <a:gd name="T78" fmla="*/ 273 w 1050"/>
                  <a:gd name="T79" fmla="*/ 1388 h 1546"/>
                  <a:gd name="T80" fmla="*/ 390 w 1050"/>
                  <a:gd name="T81" fmla="*/ 1388 h 1546"/>
                  <a:gd name="T82" fmla="*/ 501 w 1050"/>
                  <a:gd name="T83" fmla="*/ 1364 h 1546"/>
                  <a:gd name="T84" fmla="*/ 605 w 1050"/>
                  <a:gd name="T85" fmla="*/ 1317 h 1546"/>
                  <a:gd name="T86" fmla="*/ 695 w 1050"/>
                  <a:gd name="T87" fmla="*/ 1251 h 1546"/>
                  <a:gd name="T88" fmla="*/ 774 w 1050"/>
                  <a:gd name="T89" fmla="*/ 1166 h 1546"/>
                  <a:gd name="T90" fmla="*/ 836 w 1050"/>
                  <a:gd name="T91" fmla="*/ 1068 h 1546"/>
                  <a:gd name="T92" fmla="*/ 879 w 1050"/>
                  <a:gd name="T93" fmla="*/ 957 h 1546"/>
                  <a:gd name="T94" fmla="*/ 902 w 1050"/>
                  <a:gd name="T95" fmla="*/ 837 h 15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0"/>
                  <a:gd name="T145" fmla="*/ 0 h 1546"/>
                  <a:gd name="T146" fmla="*/ 1050 w 1050"/>
                  <a:gd name="T147" fmla="*/ 1546 h 15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0" h="1546">
                    <a:moveTo>
                      <a:pt x="1050" y="773"/>
                    </a:moveTo>
                    <a:lnTo>
                      <a:pt x="1048" y="733"/>
                    </a:lnTo>
                    <a:lnTo>
                      <a:pt x="1046" y="693"/>
                    </a:lnTo>
                    <a:lnTo>
                      <a:pt x="1042" y="655"/>
                    </a:lnTo>
                    <a:lnTo>
                      <a:pt x="1034" y="617"/>
                    </a:lnTo>
                    <a:lnTo>
                      <a:pt x="1027" y="580"/>
                    </a:lnTo>
                    <a:lnTo>
                      <a:pt x="1017" y="542"/>
                    </a:lnTo>
                    <a:lnTo>
                      <a:pt x="1005" y="506"/>
                    </a:lnTo>
                    <a:lnTo>
                      <a:pt x="992" y="471"/>
                    </a:lnTo>
                    <a:lnTo>
                      <a:pt x="978" y="437"/>
                    </a:lnTo>
                    <a:lnTo>
                      <a:pt x="961" y="404"/>
                    </a:lnTo>
                    <a:lnTo>
                      <a:pt x="945" y="371"/>
                    </a:lnTo>
                    <a:lnTo>
                      <a:pt x="926" y="340"/>
                    </a:lnTo>
                    <a:lnTo>
                      <a:pt x="906" y="311"/>
                    </a:lnTo>
                    <a:lnTo>
                      <a:pt x="885" y="280"/>
                    </a:lnTo>
                    <a:lnTo>
                      <a:pt x="862" y="253"/>
                    </a:lnTo>
                    <a:lnTo>
                      <a:pt x="840" y="226"/>
                    </a:lnTo>
                    <a:lnTo>
                      <a:pt x="813" y="200"/>
                    </a:lnTo>
                    <a:lnTo>
                      <a:pt x="788" y="175"/>
                    </a:lnTo>
                    <a:lnTo>
                      <a:pt x="761" y="153"/>
                    </a:lnTo>
                    <a:lnTo>
                      <a:pt x="732" y="131"/>
                    </a:lnTo>
                    <a:lnTo>
                      <a:pt x="704" y="111"/>
                    </a:lnTo>
                    <a:lnTo>
                      <a:pt x="673" y="93"/>
                    </a:lnTo>
                    <a:lnTo>
                      <a:pt x="642" y="75"/>
                    </a:lnTo>
                    <a:lnTo>
                      <a:pt x="611" y="60"/>
                    </a:lnTo>
                    <a:lnTo>
                      <a:pt x="578" y="46"/>
                    </a:lnTo>
                    <a:lnTo>
                      <a:pt x="545" y="33"/>
                    </a:lnTo>
                    <a:lnTo>
                      <a:pt x="510" y="24"/>
                    </a:lnTo>
                    <a:lnTo>
                      <a:pt x="475" y="15"/>
                    </a:lnTo>
                    <a:lnTo>
                      <a:pt x="440" y="9"/>
                    </a:lnTo>
                    <a:lnTo>
                      <a:pt x="405" y="2"/>
                    </a:lnTo>
                    <a:lnTo>
                      <a:pt x="367" y="0"/>
                    </a:lnTo>
                    <a:lnTo>
                      <a:pt x="330" y="0"/>
                    </a:lnTo>
                    <a:lnTo>
                      <a:pt x="293" y="0"/>
                    </a:lnTo>
                    <a:lnTo>
                      <a:pt x="258" y="2"/>
                    </a:lnTo>
                    <a:lnTo>
                      <a:pt x="221" y="9"/>
                    </a:lnTo>
                    <a:lnTo>
                      <a:pt x="186" y="15"/>
                    </a:lnTo>
                    <a:lnTo>
                      <a:pt x="151" y="24"/>
                    </a:lnTo>
                    <a:lnTo>
                      <a:pt x="118" y="33"/>
                    </a:lnTo>
                    <a:lnTo>
                      <a:pt x="83" y="46"/>
                    </a:lnTo>
                    <a:lnTo>
                      <a:pt x="58" y="58"/>
                    </a:lnTo>
                    <a:lnTo>
                      <a:pt x="54" y="75"/>
                    </a:lnTo>
                    <a:lnTo>
                      <a:pt x="48" y="91"/>
                    </a:lnTo>
                    <a:lnTo>
                      <a:pt x="44" y="109"/>
                    </a:lnTo>
                    <a:lnTo>
                      <a:pt x="39" y="126"/>
                    </a:lnTo>
                    <a:lnTo>
                      <a:pt x="33" y="142"/>
                    </a:lnTo>
                    <a:lnTo>
                      <a:pt x="27" y="160"/>
                    </a:lnTo>
                    <a:lnTo>
                      <a:pt x="21" y="175"/>
                    </a:lnTo>
                    <a:lnTo>
                      <a:pt x="15" y="193"/>
                    </a:lnTo>
                    <a:lnTo>
                      <a:pt x="13" y="202"/>
                    </a:lnTo>
                    <a:lnTo>
                      <a:pt x="13" y="211"/>
                    </a:lnTo>
                    <a:lnTo>
                      <a:pt x="11" y="220"/>
                    </a:lnTo>
                    <a:lnTo>
                      <a:pt x="9" y="231"/>
                    </a:lnTo>
                    <a:lnTo>
                      <a:pt x="6" y="240"/>
                    </a:lnTo>
                    <a:lnTo>
                      <a:pt x="4" y="249"/>
                    </a:lnTo>
                    <a:lnTo>
                      <a:pt x="2" y="258"/>
                    </a:lnTo>
                    <a:lnTo>
                      <a:pt x="0" y="266"/>
                    </a:lnTo>
                    <a:lnTo>
                      <a:pt x="9" y="260"/>
                    </a:lnTo>
                    <a:lnTo>
                      <a:pt x="33" y="244"/>
                    </a:lnTo>
                    <a:lnTo>
                      <a:pt x="56" y="229"/>
                    </a:lnTo>
                    <a:lnTo>
                      <a:pt x="81" y="215"/>
                    </a:lnTo>
                    <a:lnTo>
                      <a:pt x="108" y="202"/>
                    </a:lnTo>
                    <a:lnTo>
                      <a:pt x="132" y="191"/>
                    </a:lnTo>
                    <a:lnTo>
                      <a:pt x="159" y="182"/>
                    </a:lnTo>
                    <a:lnTo>
                      <a:pt x="188" y="173"/>
                    </a:lnTo>
                    <a:lnTo>
                      <a:pt x="215" y="166"/>
                    </a:lnTo>
                    <a:lnTo>
                      <a:pt x="244" y="160"/>
                    </a:lnTo>
                    <a:lnTo>
                      <a:pt x="273" y="158"/>
                    </a:lnTo>
                    <a:lnTo>
                      <a:pt x="301" y="155"/>
                    </a:lnTo>
                    <a:lnTo>
                      <a:pt x="330" y="153"/>
                    </a:lnTo>
                    <a:lnTo>
                      <a:pt x="361" y="155"/>
                    </a:lnTo>
                    <a:lnTo>
                      <a:pt x="390" y="158"/>
                    </a:lnTo>
                    <a:lnTo>
                      <a:pt x="419" y="160"/>
                    </a:lnTo>
                    <a:lnTo>
                      <a:pt x="446" y="166"/>
                    </a:lnTo>
                    <a:lnTo>
                      <a:pt x="475" y="173"/>
                    </a:lnTo>
                    <a:lnTo>
                      <a:pt x="501" y="182"/>
                    </a:lnTo>
                    <a:lnTo>
                      <a:pt x="528" y="191"/>
                    </a:lnTo>
                    <a:lnTo>
                      <a:pt x="555" y="202"/>
                    </a:lnTo>
                    <a:lnTo>
                      <a:pt x="580" y="215"/>
                    </a:lnTo>
                    <a:lnTo>
                      <a:pt x="605" y="229"/>
                    </a:lnTo>
                    <a:lnTo>
                      <a:pt x="629" y="244"/>
                    </a:lnTo>
                    <a:lnTo>
                      <a:pt x="652" y="260"/>
                    </a:lnTo>
                    <a:lnTo>
                      <a:pt x="675" y="278"/>
                    </a:lnTo>
                    <a:lnTo>
                      <a:pt x="695" y="295"/>
                    </a:lnTo>
                    <a:lnTo>
                      <a:pt x="718" y="315"/>
                    </a:lnTo>
                    <a:lnTo>
                      <a:pt x="737" y="335"/>
                    </a:lnTo>
                    <a:lnTo>
                      <a:pt x="755" y="357"/>
                    </a:lnTo>
                    <a:lnTo>
                      <a:pt x="774" y="380"/>
                    </a:lnTo>
                    <a:lnTo>
                      <a:pt x="792" y="402"/>
                    </a:lnTo>
                    <a:lnTo>
                      <a:pt x="807" y="426"/>
                    </a:lnTo>
                    <a:lnTo>
                      <a:pt x="823" y="451"/>
                    </a:lnTo>
                    <a:lnTo>
                      <a:pt x="836" y="477"/>
                    </a:lnTo>
                    <a:lnTo>
                      <a:pt x="848" y="504"/>
                    </a:lnTo>
                    <a:lnTo>
                      <a:pt x="860" y="533"/>
                    </a:lnTo>
                    <a:lnTo>
                      <a:pt x="871" y="560"/>
                    </a:lnTo>
                    <a:lnTo>
                      <a:pt x="879" y="589"/>
                    </a:lnTo>
                    <a:lnTo>
                      <a:pt x="887" y="617"/>
                    </a:lnTo>
                    <a:lnTo>
                      <a:pt x="893" y="649"/>
                    </a:lnTo>
                    <a:lnTo>
                      <a:pt x="900" y="680"/>
                    </a:lnTo>
                    <a:lnTo>
                      <a:pt x="902" y="711"/>
                    </a:lnTo>
                    <a:lnTo>
                      <a:pt x="906" y="742"/>
                    </a:lnTo>
                    <a:lnTo>
                      <a:pt x="906" y="773"/>
                    </a:lnTo>
                    <a:lnTo>
                      <a:pt x="1050" y="773"/>
                    </a:lnTo>
                    <a:lnTo>
                      <a:pt x="1048" y="813"/>
                    </a:lnTo>
                    <a:lnTo>
                      <a:pt x="1046" y="853"/>
                    </a:lnTo>
                    <a:lnTo>
                      <a:pt x="1042" y="891"/>
                    </a:lnTo>
                    <a:lnTo>
                      <a:pt x="1034" y="928"/>
                    </a:lnTo>
                    <a:lnTo>
                      <a:pt x="1027" y="966"/>
                    </a:lnTo>
                    <a:lnTo>
                      <a:pt x="1017" y="1004"/>
                    </a:lnTo>
                    <a:lnTo>
                      <a:pt x="1005" y="1039"/>
                    </a:lnTo>
                    <a:lnTo>
                      <a:pt x="992" y="1075"/>
                    </a:lnTo>
                    <a:lnTo>
                      <a:pt x="978" y="1108"/>
                    </a:lnTo>
                    <a:lnTo>
                      <a:pt x="961" y="1142"/>
                    </a:lnTo>
                    <a:lnTo>
                      <a:pt x="945" y="1175"/>
                    </a:lnTo>
                    <a:lnTo>
                      <a:pt x="926" y="1206"/>
                    </a:lnTo>
                    <a:lnTo>
                      <a:pt x="906" y="1237"/>
                    </a:lnTo>
                    <a:lnTo>
                      <a:pt x="885" y="1266"/>
                    </a:lnTo>
                    <a:lnTo>
                      <a:pt x="862" y="1293"/>
                    </a:lnTo>
                    <a:lnTo>
                      <a:pt x="840" y="1319"/>
                    </a:lnTo>
                    <a:lnTo>
                      <a:pt x="813" y="1346"/>
                    </a:lnTo>
                    <a:lnTo>
                      <a:pt x="788" y="1371"/>
                    </a:lnTo>
                    <a:lnTo>
                      <a:pt x="761" y="1393"/>
                    </a:lnTo>
                    <a:lnTo>
                      <a:pt x="732" y="1415"/>
                    </a:lnTo>
                    <a:lnTo>
                      <a:pt x="704" y="1435"/>
                    </a:lnTo>
                    <a:lnTo>
                      <a:pt x="673" y="1453"/>
                    </a:lnTo>
                    <a:lnTo>
                      <a:pt x="642" y="1470"/>
                    </a:lnTo>
                    <a:lnTo>
                      <a:pt x="611" y="1486"/>
                    </a:lnTo>
                    <a:lnTo>
                      <a:pt x="578" y="1499"/>
                    </a:lnTo>
                    <a:lnTo>
                      <a:pt x="545" y="1513"/>
                    </a:lnTo>
                    <a:lnTo>
                      <a:pt x="510" y="1524"/>
                    </a:lnTo>
                    <a:lnTo>
                      <a:pt x="475" y="1530"/>
                    </a:lnTo>
                    <a:lnTo>
                      <a:pt x="440" y="1537"/>
                    </a:lnTo>
                    <a:lnTo>
                      <a:pt x="405" y="1544"/>
                    </a:lnTo>
                    <a:lnTo>
                      <a:pt x="367" y="1546"/>
                    </a:lnTo>
                    <a:lnTo>
                      <a:pt x="330" y="1546"/>
                    </a:lnTo>
                    <a:lnTo>
                      <a:pt x="293" y="1546"/>
                    </a:lnTo>
                    <a:lnTo>
                      <a:pt x="258" y="1544"/>
                    </a:lnTo>
                    <a:lnTo>
                      <a:pt x="221" y="1537"/>
                    </a:lnTo>
                    <a:lnTo>
                      <a:pt x="186" y="1530"/>
                    </a:lnTo>
                    <a:lnTo>
                      <a:pt x="151" y="1524"/>
                    </a:lnTo>
                    <a:lnTo>
                      <a:pt x="118" y="1513"/>
                    </a:lnTo>
                    <a:lnTo>
                      <a:pt x="103" y="1506"/>
                    </a:lnTo>
                    <a:lnTo>
                      <a:pt x="89" y="1482"/>
                    </a:lnTo>
                    <a:lnTo>
                      <a:pt x="77" y="1457"/>
                    </a:lnTo>
                    <a:lnTo>
                      <a:pt x="64" y="1430"/>
                    </a:lnTo>
                    <a:lnTo>
                      <a:pt x="52" y="1406"/>
                    </a:lnTo>
                    <a:lnTo>
                      <a:pt x="44" y="1379"/>
                    </a:lnTo>
                    <a:lnTo>
                      <a:pt x="33" y="1353"/>
                    </a:lnTo>
                    <a:lnTo>
                      <a:pt x="27" y="1324"/>
                    </a:lnTo>
                    <a:lnTo>
                      <a:pt x="23" y="1295"/>
                    </a:lnTo>
                    <a:lnTo>
                      <a:pt x="33" y="1302"/>
                    </a:lnTo>
                    <a:lnTo>
                      <a:pt x="56" y="1317"/>
                    </a:lnTo>
                    <a:lnTo>
                      <a:pt x="81" y="1331"/>
                    </a:lnTo>
                    <a:lnTo>
                      <a:pt x="108" y="1344"/>
                    </a:lnTo>
                    <a:lnTo>
                      <a:pt x="132" y="1355"/>
                    </a:lnTo>
                    <a:lnTo>
                      <a:pt x="159" y="1364"/>
                    </a:lnTo>
                    <a:lnTo>
                      <a:pt x="188" y="1373"/>
                    </a:lnTo>
                    <a:lnTo>
                      <a:pt x="215" y="1379"/>
                    </a:lnTo>
                    <a:lnTo>
                      <a:pt x="244" y="1386"/>
                    </a:lnTo>
                    <a:lnTo>
                      <a:pt x="273" y="1388"/>
                    </a:lnTo>
                    <a:lnTo>
                      <a:pt x="301" y="1391"/>
                    </a:lnTo>
                    <a:lnTo>
                      <a:pt x="330" y="1393"/>
                    </a:lnTo>
                    <a:lnTo>
                      <a:pt x="361" y="1391"/>
                    </a:lnTo>
                    <a:lnTo>
                      <a:pt x="390" y="1388"/>
                    </a:lnTo>
                    <a:lnTo>
                      <a:pt x="419" y="1386"/>
                    </a:lnTo>
                    <a:lnTo>
                      <a:pt x="446" y="1379"/>
                    </a:lnTo>
                    <a:lnTo>
                      <a:pt x="475" y="1373"/>
                    </a:lnTo>
                    <a:lnTo>
                      <a:pt x="501" y="1364"/>
                    </a:lnTo>
                    <a:lnTo>
                      <a:pt x="528" y="1355"/>
                    </a:lnTo>
                    <a:lnTo>
                      <a:pt x="555" y="1344"/>
                    </a:lnTo>
                    <a:lnTo>
                      <a:pt x="580" y="1331"/>
                    </a:lnTo>
                    <a:lnTo>
                      <a:pt x="605" y="1317"/>
                    </a:lnTo>
                    <a:lnTo>
                      <a:pt x="629" y="1302"/>
                    </a:lnTo>
                    <a:lnTo>
                      <a:pt x="652" y="1286"/>
                    </a:lnTo>
                    <a:lnTo>
                      <a:pt x="675" y="1268"/>
                    </a:lnTo>
                    <a:lnTo>
                      <a:pt x="695" y="1251"/>
                    </a:lnTo>
                    <a:lnTo>
                      <a:pt x="718" y="1231"/>
                    </a:lnTo>
                    <a:lnTo>
                      <a:pt x="737" y="1211"/>
                    </a:lnTo>
                    <a:lnTo>
                      <a:pt x="755" y="1188"/>
                    </a:lnTo>
                    <a:lnTo>
                      <a:pt x="774" y="1166"/>
                    </a:lnTo>
                    <a:lnTo>
                      <a:pt x="792" y="1144"/>
                    </a:lnTo>
                    <a:lnTo>
                      <a:pt x="807" y="1119"/>
                    </a:lnTo>
                    <a:lnTo>
                      <a:pt x="823" y="1095"/>
                    </a:lnTo>
                    <a:lnTo>
                      <a:pt x="836" y="1068"/>
                    </a:lnTo>
                    <a:lnTo>
                      <a:pt x="848" y="1042"/>
                    </a:lnTo>
                    <a:lnTo>
                      <a:pt x="860" y="1015"/>
                    </a:lnTo>
                    <a:lnTo>
                      <a:pt x="871" y="986"/>
                    </a:lnTo>
                    <a:lnTo>
                      <a:pt x="879" y="957"/>
                    </a:lnTo>
                    <a:lnTo>
                      <a:pt x="887" y="928"/>
                    </a:lnTo>
                    <a:lnTo>
                      <a:pt x="893" y="897"/>
                    </a:lnTo>
                    <a:lnTo>
                      <a:pt x="900" y="866"/>
                    </a:lnTo>
                    <a:lnTo>
                      <a:pt x="902" y="837"/>
                    </a:lnTo>
                    <a:lnTo>
                      <a:pt x="906" y="804"/>
                    </a:lnTo>
                    <a:lnTo>
                      <a:pt x="906" y="773"/>
                    </a:lnTo>
                    <a:lnTo>
                      <a:pt x="1050" y="77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2" name="Freeform 111">
                <a:extLst>
                  <a:ext uri="{FF2B5EF4-FFF2-40B4-BE49-F238E27FC236}">
                    <a16:creationId xmlns:a16="http://schemas.microsoft.com/office/drawing/2014/main" id="{F607C0EC-5592-9A6C-5745-277E6BB31186}"/>
                  </a:ext>
                </a:extLst>
              </p:cNvPr>
              <p:cNvSpPr>
                <a:spLocks/>
              </p:cNvSpPr>
              <p:nvPr/>
            </p:nvSpPr>
            <p:spPr bwMode="auto">
              <a:xfrm>
                <a:off x="1411" y="1434"/>
                <a:ext cx="955" cy="1240"/>
              </a:xfrm>
              <a:custGeom>
                <a:avLst/>
                <a:gdLst>
                  <a:gd name="T0" fmla="*/ 949 w 955"/>
                  <a:gd name="T1" fmla="*/ 527 h 1240"/>
                  <a:gd name="T2" fmla="*/ 920 w 955"/>
                  <a:gd name="T3" fmla="*/ 407 h 1240"/>
                  <a:gd name="T4" fmla="*/ 872 w 955"/>
                  <a:gd name="T5" fmla="*/ 298 h 1240"/>
                  <a:gd name="T6" fmla="*/ 804 w 955"/>
                  <a:gd name="T7" fmla="*/ 204 h 1240"/>
                  <a:gd name="T8" fmla="*/ 724 w 955"/>
                  <a:gd name="T9" fmla="*/ 125 h 1240"/>
                  <a:gd name="T10" fmla="*/ 629 w 955"/>
                  <a:gd name="T11" fmla="*/ 62 h 1240"/>
                  <a:gd name="T12" fmla="*/ 524 w 955"/>
                  <a:gd name="T13" fmla="*/ 20 h 1240"/>
                  <a:gd name="T14" fmla="*/ 410 w 955"/>
                  <a:gd name="T15" fmla="*/ 2 h 1240"/>
                  <a:gd name="T16" fmla="*/ 293 w 955"/>
                  <a:gd name="T17" fmla="*/ 7 h 1240"/>
                  <a:gd name="T18" fmla="*/ 181 w 955"/>
                  <a:gd name="T19" fmla="*/ 38 h 1240"/>
                  <a:gd name="T20" fmla="*/ 82 w 955"/>
                  <a:gd name="T21" fmla="*/ 91 h 1240"/>
                  <a:gd name="T22" fmla="*/ 31 w 955"/>
                  <a:gd name="T23" fmla="*/ 184 h 1240"/>
                  <a:gd name="T24" fmla="*/ 4 w 955"/>
                  <a:gd name="T25" fmla="*/ 327 h 1240"/>
                  <a:gd name="T26" fmla="*/ 47 w 955"/>
                  <a:gd name="T27" fmla="*/ 324 h 1240"/>
                  <a:gd name="T28" fmla="*/ 175 w 955"/>
                  <a:gd name="T29" fmla="*/ 211 h 1240"/>
                  <a:gd name="T30" fmla="*/ 272 w 955"/>
                  <a:gd name="T31" fmla="*/ 171 h 1240"/>
                  <a:gd name="T32" fmla="*/ 357 w 955"/>
                  <a:gd name="T33" fmla="*/ 156 h 1240"/>
                  <a:gd name="T34" fmla="*/ 445 w 955"/>
                  <a:gd name="T35" fmla="*/ 160 h 1240"/>
                  <a:gd name="T36" fmla="*/ 528 w 955"/>
                  <a:gd name="T37" fmla="*/ 184 h 1240"/>
                  <a:gd name="T38" fmla="*/ 654 w 955"/>
                  <a:gd name="T39" fmla="*/ 262 h 1240"/>
                  <a:gd name="T40" fmla="*/ 759 w 955"/>
                  <a:gd name="T41" fmla="*/ 398 h 1240"/>
                  <a:gd name="T42" fmla="*/ 798 w 955"/>
                  <a:gd name="T43" fmla="*/ 504 h 1240"/>
                  <a:gd name="T44" fmla="*/ 810 w 955"/>
                  <a:gd name="T45" fmla="*/ 595 h 1240"/>
                  <a:gd name="T46" fmla="*/ 951 w 955"/>
                  <a:gd name="T47" fmla="*/ 684 h 1240"/>
                  <a:gd name="T48" fmla="*/ 928 w 955"/>
                  <a:gd name="T49" fmla="*/ 804 h 1240"/>
                  <a:gd name="T50" fmla="*/ 885 w 955"/>
                  <a:gd name="T51" fmla="*/ 915 h 1240"/>
                  <a:gd name="T52" fmla="*/ 823 w 955"/>
                  <a:gd name="T53" fmla="*/ 1013 h 1240"/>
                  <a:gd name="T54" fmla="*/ 744 w 955"/>
                  <a:gd name="T55" fmla="*/ 1098 h 1240"/>
                  <a:gd name="T56" fmla="*/ 654 w 955"/>
                  <a:gd name="T57" fmla="*/ 1164 h 1240"/>
                  <a:gd name="T58" fmla="*/ 550 w 955"/>
                  <a:gd name="T59" fmla="*/ 1211 h 1240"/>
                  <a:gd name="T60" fmla="*/ 439 w 955"/>
                  <a:gd name="T61" fmla="*/ 1235 h 1240"/>
                  <a:gd name="T62" fmla="*/ 322 w 955"/>
                  <a:gd name="T63" fmla="*/ 1235 h 1240"/>
                  <a:gd name="T64" fmla="*/ 208 w 955"/>
                  <a:gd name="T65" fmla="*/ 1211 h 1240"/>
                  <a:gd name="T66" fmla="*/ 105 w 955"/>
                  <a:gd name="T67" fmla="*/ 1164 h 1240"/>
                  <a:gd name="T68" fmla="*/ 70 w 955"/>
                  <a:gd name="T69" fmla="*/ 1138 h 1240"/>
                  <a:gd name="T70" fmla="*/ 70 w 955"/>
                  <a:gd name="T71" fmla="*/ 1126 h 1240"/>
                  <a:gd name="T72" fmla="*/ 47 w 955"/>
                  <a:gd name="T73" fmla="*/ 1062 h 1240"/>
                  <a:gd name="T74" fmla="*/ 29 w 955"/>
                  <a:gd name="T75" fmla="*/ 942 h 1240"/>
                  <a:gd name="T76" fmla="*/ 74 w 955"/>
                  <a:gd name="T77" fmla="*/ 949 h 1240"/>
                  <a:gd name="T78" fmla="*/ 212 w 955"/>
                  <a:gd name="T79" fmla="*/ 1049 h 1240"/>
                  <a:gd name="T80" fmla="*/ 293 w 955"/>
                  <a:gd name="T81" fmla="*/ 1075 h 1240"/>
                  <a:gd name="T82" fmla="*/ 379 w 955"/>
                  <a:gd name="T83" fmla="*/ 1084 h 1240"/>
                  <a:gd name="T84" fmla="*/ 466 w 955"/>
                  <a:gd name="T85" fmla="*/ 1075 h 1240"/>
                  <a:gd name="T86" fmla="*/ 548 w 955"/>
                  <a:gd name="T87" fmla="*/ 1049 h 1240"/>
                  <a:gd name="T88" fmla="*/ 685 w 955"/>
                  <a:gd name="T89" fmla="*/ 949 h 1240"/>
                  <a:gd name="T90" fmla="*/ 777 w 955"/>
                  <a:gd name="T91" fmla="*/ 800 h 1240"/>
                  <a:gd name="T92" fmla="*/ 802 w 955"/>
                  <a:gd name="T93" fmla="*/ 713 h 1240"/>
                  <a:gd name="T94" fmla="*/ 810 w 955"/>
                  <a:gd name="T95" fmla="*/ 620 h 1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5"/>
                  <a:gd name="T145" fmla="*/ 0 h 1240"/>
                  <a:gd name="T146" fmla="*/ 955 w 955"/>
                  <a:gd name="T147" fmla="*/ 1240 h 1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5" h="1240">
                    <a:moveTo>
                      <a:pt x="955" y="620"/>
                    </a:moveTo>
                    <a:lnTo>
                      <a:pt x="955" y="589"/>
                    </a:lnTo>
                    <a:lnTo>
                      <a:pt x="951" y="558"/>
                    </a:lnTo>
                    <a:lnTo>
                      <a:pt x="949" y="527"/>
                    </a:lnTo>
                    <a:lnTo>
                      <a:pt x="942" y="496"/>
                    </a:lnTo>
                    <a:lnTo>
                      <a:pt x="936" y="464"/>
                    </a:lnTo>
                    <a:lnTo>
                      <a:pt x="928" y="436"/>
                    </a:lnTo>
                    <a:lnTo>
                      <a:pt x="920" y="407"/>
                    </a:lnTo>
                    <a:lnTo>
                      <a:pt x="909" y="380"/>
                    </a:lnTo>
                    <a:lnTo>
                      <a:pt x="897" y="351"/>
                    </a:lnTo>
                    <a:lnTo>
                      <a:pt x="885" y="324"/>
                    </a:lnTo>
                    <a:lnTo>
                      <a:pt x="872" y="298"/>
                    </a:lnTo>
                    <a:lnTo>
                      <a:pt x="856" y="273"/>
                    </a:lnTo>
                    <a:lnTo>
                      <a:pt x="841" y="249"/>
                    </a:lnTo>
                    <a:lnTo>
                      <a:pt x="823" y="227"/>
                    </a:lnTo>
                    <a:lnTo>
                      <a:pt x="804" y="204"/>
                    </a:lnTo>
                    <a:lnTo>
                      <a:pt x="786" y="182"/>
                    </a:lnTo>
                    <a:lnTo>
                      <a:pt x="767" y="162"/>
                    </a:lnTo>
                    <a:lnTo>
                      <a:pt x="744" y="142"/>
                    </a:lnTo>
                    <a:lnTo>
                      <a:pt x="724" y="125"/>
                    </a:lnTo>
                    <a:lnTo>
                      <a:pt x="701" y="107"/>
                    </a:lnTo>
                    <a:lnTo>
                      <a:pt x="678" y="91"/>
                    </a:lnTo>
                    <a:lnTo>
                      <a:pt x="654" y="76"/>
                    </a:lnTo>
                    <a:lnTo>
                      <a:pt x="629" y="62"/>
                    </a:lnTo>
                    <a:lnTo>
                      <a:pt x="604" y="49"/>
                    </a:lnTo>
                    <a:lnTo>
                      <a:pt x="577" y="38"/>
                    </a:lnTo>
                    <a:lnTo>
                      <a:pt x="550" y="29"/>
                    </a:lnTo>
                    <a:lnTo>
                      <a:pt x="524" y="20"/>
                    </a:lnTo>
                    <a:lnTo>
                      <a:pt x="495" y="13"/>
                    </a:lnTo>
                    <a:lnTo>
                      <a:pt x="468" y="7"/>
                    </a:lnTo>
                    <a:lnTo>
                      <a:pt x="439" y="5"/>
                    </a:lnTo>
                    <a:lnTo>
                      <a:pt x="410" y="2"/>
                    </a:lnTo>
                    <a:lnTo>
                      <a:pt x="379" y="0"/>
                    </a:lnTo>
                    <a:lnTo>
                      <a:pt x="350" y="2"/>
                    </a:lnTo>
                    <a:lnTo>
                      <a:pt x="322" y="5"/>
                    </a:lnTo>
                    <a:lnTo>
                      <a:pt x="293" y="7"/>
                    </a:lnTo>
                    <a:lnTo>
                      <a:pt x="264" y="13"/>
                    </a:lnTo>
                    <a:lnTo>
                      <a:pt x="237" y="20"/>
                    </a:lnTo>
                    <a:lnTo>
                      <a:pt x="208" y="29"/>
                    </a:lnTo>
                    <a:lnTo>
                      <a:pt x="181" y="38"/>
                    </a:lnTo>
                    <a:lnTo>
                      <a:pt x="157" y="49"/>
                    </a:lnTo>
                    <a:lnTo>
                      <a:pt x="130" y="62"/>
                    </a:lnTo>
                    <a:lnTo>
                      <a:pt x="105" y="76"/>
                    </a:lnTo>
                    <a:lnTo>
                      <a:pt x="82" y="91"/>
                    </a:lnTo>
                    <a:lnTo>
                      <a:pt x="58" y="107"/>
                    </a:lnTo>
                    <a:lnTo>
                      <a:pt x="49" y="113"/>
                    </a:lnTo>
                    <a:lnTo>
                      <a:pt x="39" y="149"/>
                    </a:lnTo>
                    <a:lnTo>
                      <a:pt x="31" y="184"/>
                    </a:lnTo>
                    <a:lnTo>
                      <a:pt x="22" y="220"/>
                    </a:lnTo>
                    <a:lnTo>
                      <a:pt x="14" y="256"/>
                    </a:lnTo>
                    <a:lnTo>
                      <a:pt x="8" y="291"/>
                    </a:lnTo>
                    <a:lnTo>
                      <a:pt x="4" y="327"/>
                    </a:lnTo>
                    <a:lnTo>
                      <a:pt x="0" y="362"/>
                    </a:lnTo>
                    <a:lnTo>
                      <a:pt x="2" y="398"/>
                    </a:lnTo>
                    <a:lnTo>
                      <a:pt x="22" y="360"/>
                    </a:lnTo>
                    <a:lnTo>
                      <a:pt x="47" y="324"/>
                    </a:lnTo>
                    <a:lnTo>
                      <a:pt x="74" y="291"/>
                    </a:lnTo>
                    <a:lnTo>
                      <a:pt x="105" y="262"/>
                    </a:lnTo>
                    <a:lnTo>
                      <a:pt x="138" y="236"/>
                    </a:lnTo>
                    <a:lnTo>
                      <a:pt x="175" y="211"/>
                    </a:lnTo>
                    <a:lnTo>
                      <a:pt x="212" y="191"/>
                    </a:lnTo>
                    <a:lnTo>
                      <a:pt x="231" y="184"/>
                    </a:lnTo>
                    <a:lnTo>
                      <a:pt x="251" y="176"/>
                    </a:lnTo>
                    <a:lnTo>
                      <a:pt x="272" y="171"/>
                    </a:lnTo>
                    <a:lnTo>
                      <a:pt x="293" y="164"/>
                    </a:lnTo>
                    <a:lnTo>
                      <a:pt x="313" y="160"/>
                    </a:lnTo>
                    <a:lnTo>
                      <a:pt x="336" y="158"/>
                    </a:lnTo>
                    <a:lnTo>
                      <a:pt x="357" y="156"/>
                    </a:lnTo>
                    <a:lnTo>
                      <a:pt x="379" y="156"/>
                    </a:lnTo>
                    <a:lnTo>
                      <a:pt x="402" y="156"/>
                    </a:lnTo>
                    <a:lnTo>
                      <a:pt x="425" y="158"/>
                    </a:lnTo>
                    <a:lnTo>
                      <a:pt x="445" y="160"/>
                    </a:lnTo>
                    <a:lnTo>
                      <a:pt x="466" y="164"/>
                    </a:lnTo>
                    <a:lnTo>
                      <a:pt x="487" y="171"/>
                    </a:lnTo>
                    <a:lnTo>
                      <a:pt x="507" y="176"/>
                    </a:lnTo>
                    <a:lnTo>
                      <a:pt x="528" y="184"/>
                    </a:lnTo>
                    <a:lnTo>
                      <a:pt x="548" y="191"/>
                    </a:lnTo>
                    <a:lnTo>
                      <a:pt x="586" y="211"/>
                    </a:lnTo>
                    <a:lnTo>
                      <a:pt x="621" y="236"/>
                    </a:lnTo>
                    <a:lnTo>
                      <a:pt x="654" y="262"/>
                    </a:lnTo>
                    <a:lnTo>
                      <a:pt x="685" y="291"/>
                    </a:lnTo>
                    <a:lnTo>
                      <a:pt x="711" y="324"/>
                    </a:lnTo>
                    <a:lnTo>
                      <a:pt x="738" y="360"/>
                    </a:lnTo>
                    <a:lnTo>
                      <a:pt x="759" y="398"/>
                    </a:lnTo>
                    <a:lnTo>
                      <a:pt x="777" y="440"/>
                    </a:lnTo>
                    <a:lnTo>
                      <a:pt x="786" y="460"/>
                    </a:lnTo>
                    <a:lnTo>
                      <a:pt x="792" y="482"/>
                    </a:lnTo>
                    <a:lnTo>
                      <a:pt x="798" y="504"/>
                    </a:lnTo>
                    <a:lnTo>
                      <a:pt x="802" y="527"/>
                    </a:lnTo>
                    <a:lnTo>
                      <a:pt x="806" y="549"/>
                    </a:lnTo>
                    <a:lnTo>
                      <a:pt x="808" y="573"/>
                    </a:lnTo>
                    <a:lnTo>
                      <a:pt x="810" y="595"/>
                    </a:lnTo>
                    <a:lnTo>
                      <a:pt x="810" y="620"/>
                    </a:lnTo>
                    <a:lnTo>
                      <a:pt x="955" y="620"/>
                    </a:lnTo>
                    <a:lnTo>
                      <a:pt x="955" y="651"/>
                    </a:lnTo>
                    <a:lnTo>
                      <a:pt x="951" y="684"/>
                    </a:lnTo>
                    <a:lnTo>
                      <a:pt x="949" y="713"/>
                    </a:lnTo>
                    <a:lnTo>
                      <a:pt x="942" y="744"/>
                    </a:lnTo>
                    <a:lnTo>
                      <a:pt x="936" y="775"/>
                    </a:lnTo>
                    <a:lnTo>
                      <a:pt x="928" y="804"/>
                    </a:lnTo>
                    <a:lnTo>
                      <a:pt x="920" y="833"/>
                    </a:lnTo>
                    <a:lnTo>
                      <a:pt x="909" y="862"/>
                    </a:lnTo>
                    <a:lnTo>
                      <a:pt x="897" y="889"/>
                    </a:lnTo>
                    <a:lnTo>
                      <a:pt x="885" y="915"/>
                    </a:lnTo>
                    <a:lnTo>
                      <a:pt x="872" y="942"/>
                    </a:lnTo>
                    <a:lnTo>
                      <a:pt x="856" y="966"/>
                    </a:lnTo>
                    <a:lnTo>
                      <a:pt x="841" y="991"/>
                    </a:lnTo>
                    <a:lnTo>
                      <a:pt x="823" y="1013"/>
                    </a:lnTo>
                    <a:lnTo>
                      <a:pt x="804" y="1035"/>
                    </a:lnTo>
                    <a:lnTo>
                      <a:pt x="786" y="1058"/>
                    </a:lnTo>
                    <a:lnTo>
                      <a:pt x="767" y="1078"/>
                    </a:lnTo>
                    <a:lnTo>
                      <a:pt x="744" y="1098"/>
                    </a:lnTo>
                    <a:lnTo>
                      <a:pt x="724" y="1115"/>
                    </a:lnTo>
                    <a:lnTo>
                      <a:pt x="701" y="1133"/>
                    </a:lnTo>
                    <a:lnTo>
                      <a:pt x="678" y="1149"/>
                    </a:lnTo>
                    <a:lnTo>
                      <a:pt x="654" y="1164"/>
                    </a:lnTo>
                    <a:lnTo>
                      <a:pt x="629" y="1178"/>
                    </a:lnTo>
                    <a:lnTo>
                      <a:pt x="604" y="1191"/>
                    </a:lnTo>
                    <a:lnTo>
                      <a:pt x="577" y="1202"/>
                    </a:lnTo>
                    <a:lnTo>
                      <a:pt x="550" y="1211"/>
                    </a:lnTo>
                    <a:lnTo>
                      <a:pt x="524" y="1220"/>
                    </a:lnTo>
                    <a:lnTo>
                      <a:pt x="495" y="1226"/>
                    </a:lnTo>
                    <a:lnTo>
                      <a:pt x="468" y="1233"/>
                    </a:lnTo>
                    <a:lnTo>
                      <a:pt x="439" y="1235"/>
                    </a:lnTo>
                    <a:lnTo>
                      <a:pt x="410" y="1238"/>
                    </a:lnTo>
                    <a:lnTo>
                      <a:pt x="379" y="1240"/>
                    </a:lnTo>
                    <a:lnTo>
                      <a:pt x="350" y="1238"/>
                    </a:lnTo>
                    <a:lnTo>
                      <a:pt x="322" y="1235"/>
                    </a:lnTo>
                    <a:lnTo>
                      <a:pt x="293" y="1233"/>
                    </a:lnTo>
                    <a:lnTo>
                      <a:pt x="264" y="1226"/>
                    </a:lnTo>
                    <a:lnTo>
                      <a:pt x="237" y="1220"/>
                    </a:lnTo>
                    <a:lnTo>
                      <a:pt x="208" y="1211"/>
                    </a:lnTo>
                    <a:lnTo>
                      <a:pt x="181" y="1202"/>
                    </a:lnTo>
                    <a:lnTo>
                      <a:pt x="157" y="1191"/>
                    </a:lnTo>
                    <a:lnTo>
                      <a:pt x="130" y="1178"/>
                    </a:lnTo>
                    <a:lnTo>
                      <a:pt x="105" y="1164"/>
                    </a:lnTo>
                    <a:lnTo>
                      <a:pt x="82" y="1149"/>
                    </a:lnTo>
                    <a:lnTo>
                      <a:pt x="72" y="1142"/>
                    </a:lnTo>
                    <a:lnTo>
                      <a:pt x="70" y="1140"/>
                    </a:lnTo>
                    <a:lnTo>
                      <a:pt x="70" y="1138"/>
                    </a:lnTo>
                    <a:lnTo>
                      <a:pt x="70" y="1133"/>
                    </a:lnTo>
                    <a:lnTo>
                      <a:pt x="70" y="1131"/>
                    </a:lnTo>
                    <a:lnTo>
                      <a:pt x="70" y="1129"/>
                    </a:lnTo>
                    <a:lnTo>
                      <a:pt x="70" y="1126"/>
                    </a:lnTo>
                    <a:lnTo>
                      <a:pt x="68" y="1122"/>
                    </a:lnTo>
                    <a:lnTo>
                      <a:pt x="68" y="1120"/>
                    </a:lnTo>
                    <a:lnTo>
                      <a:pt x="58" y="1091"/>
                    </a:lnTo>
                    <a:lnTo>
                      <a:pt x="47" y="1062"/>
                    </a:lnTo>
                    <a:lnTo>
                      <a:pt x="41" y="1033"/>
                    </a:lnTo>
                    <a:lnTo>
                      <a:pt x="35" y="1004"/>
                    </a:lnTo>
                    <a:lnTo>
                      <a:pt x="31" y="973"/>
                    </a:lnTo>
                    <a:lnTo>
                      <a:pt x="29" y="942"/>
                    </a:lnTo>
                    <a:lnTo>
                      <a:pt x="25" y="911"/>
                    </a:lnTo>
                    <a:lnTo>
                      <a:pt x="22" y="882"/>
                    </a:lnTo>
                    <a:lnTo>
                      <a:pt x="47" y="915"/>
                    </a:lnTo>
                    <a:lnTo>
                      <a:pt x="74" y="949"/>
                    </a:lnTo>
                    <a:lnTo>
                      <a:pt x="105" y="978"/>
                    </a:lnTo>
                    <a:lnTo>
                      <a:pt x="138" y="1004"/>
                    </a:lnTo>
                    <a:lnTo>
                      <a:pt x="175" y="1029"/>
                    </a:lnTo>
                    <a:lnTo>
                      <a:pt x="212" y="1049"/>
                    </a:lnTo>
                    <a:lnTo>
                      <a:pt x="231" y="1055"/>
                    </a:lnTo>
                    <a:lnTo>
                      <a:pt x="251" y="1064"/>
                    </a:lnTo>
                    <a:lnTo>
                      <a:pt x="272" y="1071"/>
                    </a:lnTo>
                    <a:lnTo>
                      <a:pt x="293" y="1075"/>
                    </a:lnTo>
                    <a:lnTo>
                      <a:pt x="313" y="1080"/>
                    </a:lnTo>
                    <a:lnTo>
                      <a:pt x="336" y="1082"/>
                    </a:lnTo>
                    <a:lnTo>
                      <a:pt x="357" y="1084"/>
                    </a:lnTo>
                    <a:lnTo>
                      <a:pt x="379" y="1084"/>
                    </a:lnTo>
                    <a:lnTo>
                      <a:pt x="402" y="1084"/>
                    </a:lnTo>
                    <a:lnTo>
                      <a:pt x="425" y="1082"/>
                    </a:lnTo>
                    <a:lnTo>
                      <a:pt x="445" y="1080"/>
                    </a:lnTo>
                    <a:lnTo>
                      <a:pt x="466" y="1075"/>
                    </a:lnTo>
                    <a:lnTo>
                      <a:pt x="487" y="1071"/>
                    </a:lnTo>
                    <a:lnTo>
                      <a:pt x="507" y="1064"/>
                    </a:lnTo>
                    <a:lnTo>
                      <a:pt x="528" y="1055"/>
                    </a:lnTo>
                    <a:lnTo>
                      <a:pt x="548" y="1049"/>
                    </a:lnTo>
                    <a:lnTo>
                      <a:pt x="586" y="1029"/>
                    </a:lnTo>
                    <a:lnTo>
                      <a:pt x="621" y="1004"/>
                    </a:lnTo>
                    <a:lnTo>
                      <a:pt x="654" y="978"/>
                    </a:lnTo>
                    <a:lnTo>
                      <a:pt x="685" y="949"/>
                    </a:lnTo>
                    <a:lnTo>
                      <a:pt x="711" y="915"/>
                    </a:lnTo>
                    <a:lnTo>
                      <a:pt x="738" y="880"/>
                    </a:lnTo>
                    <a:lnTo>
                      <a:pt x="759" y="842"/>
                    </a:lnTo>
                    <a:lnTo>
                      <a:pt x="777" y="800"/>
                    </a:lnTo>
                    <a:lnTo>
                      <a:pt x="786" y="780"/>
                    </a:lnTo>
                    <a:lnTo>
                      <a:pt x="792" y="758"/>
                    </a:lnTo>
                    <a:lnTo>
                      <a:pt x="798" y="735"/>
                    </a:lnTo>
                    <a:lnTo>
                      <a:pt x="802" y="713"/>
                    </a:lnTo>
                    <a:lnTo>
                      <a:pt x="806" y="691"/>
                    </a:lnTo>
                    <a:lnTo>
                      <a:pt x="808" y="667"/>
                    </a:lnTo>
                    <a:lnTo>
                      <a:pt x="810" y="644"/>
                    </a:lnTo>
                    <a:lnTo>
                      <a:pt x="810" y="620"/>
                    </a:lnTo>
                    <a:lnTo>
                      <a:pt x="955" y="62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3" name="Freeform 112">
                <a:extLst>
                  <a:ext uri="{FF2B5EF4-FFF2-40B4-BE49-F238E27FC236}">
                    <a16:creationId xmlns:a16="http://schemas.microsoft.com/office/drawing/2014/main" id="{3A1FB7ED-63F5-869D-FA84-616D3CA45CAB}"/>
                  </a:ext>
                </a:extLst>
              </p:cNvPr>
              <p:cNvSpPr>
                <a:spLocks/>
              </p:cNvSpPr>
              <p:nvPr/>
            </p:nvSpPr>
            <p:spPr bwMode="auto">
              <a:xfrm>
                <a:off x="1405" y="1590"/>
                <a:ext cx="816" cy="928"/>
              </a:xfrm>
              <a:custGeom>
                <a:avLst/>
                <a:gdLst>
                  <a:gd name="T0" fmla="*/ 814 w 816"/>
                  <a:gd name="T1" fmla="*/ 417 h 928"/>
                  <a:gd name="T2" fmla="*/ 804 w 816"/>
                  <a:gd name="T3" fmla="*/ 348 h 928"/>
                  <a:gd name="T4" fmla="*/ 783 w 816"/>
                  <a:gd name="T5" fmla="*/ 284 h 928"/>
                  <a:gd name="T6" fmla="*/ 717 w 816"/>
                  <a:gd name="T7" fmla="*/ 168 h 928"/>
                  <a:gd name="T8" fmla="*/ 627 w 816"/>
                  <a:gd name="T9" fmla="*/ 80 h 928"/>
                  <a:gd name="T10" fmla="*/ 534 w 816"/>
                  <a:gd name="T11" fmla="*/ 28 h 928"/>
                  <a:gd name="T12" fmla="*/ 472 w 816"/>
                  <a:gd name="T13" fmla="*/ 8 h 928"/>
                  <a:gd name="T14" fmla="*/ 408 w 816"/>
                  <a:gd name="T15" fmla="*/ 0 h 928"/>
                  <a:gd name="T16" fmla="*/ 342 w 816"/>
                  <a:gd name="T17" fmla="*/ 2 h 928"/>
                  <a:gd name="T18" fmla="*/ 278 w 816"/>
                  <a:gd name="T19" fmla="*/ 15 h 928"/>
                  <a:gd name="T20" fmla="*/ 218 w 816"/>
                  <a:gd name="T21" fmla="*/ 35 h 928"/>
                  <a:gd name="T22" fmla="*/ 111 w 816"/>
                  <a:gd name="T23" fmla="*/ 106 h 928"/>
                  <a:gd name="T24" fmla="*/ 28 w 816"/>
                  <a:gd name="T25" fmla="*/ 204 h 928"/>
                  <a:gd name="T26" fmla="*/ 8 w 816"/>
                  <a:gd name="T27" fmla="*/ 242 h 928"/>
                  <a:gd name="T28" fmla="*/ 8 w 816"/>
                  <a:gd name="T29" fmla="*/ 244 h 928"/>
                  <a:gd name="T30" fmla="*/ 8 w 816"/>
                  <a:gd name="T31" fmla="*/ 244 h 928"/>
                  <a:gd name="T32" fmla="*/ 0 w 816"/>
                  <a:gd name="T33" fmla="*/ 362 h 928"/>
                  <a:gd name="T34" fmla="*/ 10 w 816"/>
                  <a:gd name="T35" fmla="*/ 477 h 928"/>
                  <a:gd name="T36" fmla="*/ 12 w 816"/>
                  <a:gd name="T37" fmla="*/ 577 h 928"/>
                  <a:gd name="T38" fmla="*/ 22 w 816"/>
                  <a:gd name="T39" fmla="*/ 639 h 928"/>
                  <a:gd name="T40" fmla="*/ 28 w 816"/>
                  <a:gd name="T41" fmla="*/ 704 h 928"/>
                  <a:gd name="T42" fmla="*/ 80 w 816"/>
                  <a:gd name="T43" fmla="*/ 793 h 928"/>
                  <a:gd name="T44" fmla="*/ 181 w 816"/>
                  <a:gd name="T45" fmla="*/ 873 h 928"/>
                  <a:gd name="T46" fmla="*/ 257 w 816"/>
                  <a:gd name="T47" fmla="*/ 908 h 928"/>
                  <a:gd name="T48" fmla="*/ 319 w 816"/>
                  <a:gd name="T49" fmla="*/ 924 h 928"/>
                  <a:gd name="T50" fmla="*/ 385 w 816"/>
                  <a:gd name="T51" fmla="*/ 928 h 928"/>
                  <a:gd name="T52" fmla="*/ 451 w 816"/>
                  <a:gd name="T53" fmla="*/ 924 h 928"/>
                  <a:gd name="T54" fmla="*/ 513 w 816"/>
                  <a:gd name="T55" fmla="*/ 908 h 928"/>
                  <a:gd name="T56" fmla="*/ 592 w 816"/>
                  <a:gd name="T57" fmla="*/ 873 h 928"/>
                  <a:gd name="T58" fmla="*/ 691 w 816"/>
                  <a:gd name="T59" fmla="*/ 793 h 928"/>
                  <a:gd name="T60" fmla="*/ 765 w 816"/>
                  <a:gd name="T61" fmla="*/ 686 h 928"/>
                  <a:gd name="T62" fmla="*/ 798 w 816"/>
                  <a:gd name="T63" fmla="*/ 602 h 928"/>
                  <a:gd name="T64" fmla="*/ 812 w 816"/>
                  <a:gd name="T65" fmla="*/ 535 h 928"/>
                  <a:gd name="T66" fmla="*/ 816 w 816"/>
                  <a:gd name="T67" fmla="*/ 464 h 928"/>
                  <a:gd name="T68" fmla="*/ 668 w 816"/>
                  <a:gd name="T69" fmla="*/ 402 h 928"/>
                  <a:gd name="T70" fmla="*/ 639 w 816"/>
                  <a:gd name="T71" fmla="*/ 317 h 928"/>
                  <a:gd name="T72" fmla="*/ 589 w 816"/>
                  <a:gd name="T73" fmla="*/ 244 h 928"/>
                  <a:gd name="T74" fmla="*/ 523 w 816"/>
                  <a:gd name="T75" fmla="*/ 191 h 928"/>
                  <a:gd name="T76" fmla="*/ 443 w 816"/>
                  <a:gd name="T77" fmla="*/ 160 h 928"/>
                  <a:gd name="T78" fmla="*/ 356 w 816"/>
                  <a:gd name="T79" fmla="*/ 155 h 928"/>
                  <a:gd name="T80" fmla="*/ 274 w 816"/>
                  <a:gd name="T81" fmla="*/ 180 h 928"/>
                  <a:gd name="T82" fmla="*/ 204 w 816"/>
                  <a:gd name="T83" fmla="*/ 224 h 928"/>
                  <a:gd name="T84" fmla="*/ 148 w 816"/>
                  <a:gd name="T85" fmla="*/ 291 h 928"/>
                  <a:gd name="T86" fmla="*/ 111 w 816"/>
                  <a:gd name="T87" fmla="*/ 373 h 928"/>
                  <a:gd name="T88" fmla="*/ 99 w 816"/>
                  <a:gd name="T89" fmla="*/ 464 h 928"/>
                  <a:gd name="T90" fmla="*/ 111 w 816"/>
                  <a:gd name="T91" fmla="*/ 555 h 928"/>
                  <a:gd name="T92" fmla="*/ 148 w 816"/>
                  <a:gd name="T93" fmla="*/ 637 h 928"/>
                  <a:gd name="T94" fmla="*/ 204 w 816"/>
                  <a:gd name="T95" fmla="*/ 704 h 928"/>
                  <a:gd name="T96" fmla="*/ 274 w 816"/>
                  <a:gd name="T97" fmla="*/ 748 h 928"/>
                  <a:gd name="T98" fmla="*/ 356 w 816"/>
                  <a:gd name="T99" fmla="*/ 773 h 928"/>
                  <a:gd name="T100" fmla="*/ 443 w 816"/>
                  <a:gd name="T101" fmla="*/ 768 h 928"/>
                  <a:gd name="T102" fmla="*/ 523 w 816"/>
                  <a:gd name="T103" fmla="*/ 737 h 928"/>
                  <a:gd name="T104" fmla="*/ 589 w 816"/>
                  <a:gd name="T105" fmla="*/ 684 h 928"/>
                  <a:gd name="T106" fmla="*/ 639 w 816"/>
                  <a:gd name="T107" fmla="*/ 611 h 928"/>
                  <a:gd name="T108" fmla="*/ 668 w 816"/>
                  <a:gd name="T109" fmla="*/ 526 h 928"/>
                  <a:gd name="T110" fmla="*/ 816 w 816"/>
                  <a:gd name="T111" fmla="*/ 464 h 9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6"/>
                  <a:gd name="T169" fmla="*/ 0 h 928"/>
                  <a:gd name="T170" fmla="*/ 816 w 816"/>
                  <a:gd name="T171" fmla="*/ 928 h 9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6" h="928">
                    <a:moveTo>
                      <a:pt x="816" y="464"/>
                    </a:moveTo>
                    <a:lnTo>
                      <a:pt x="816" y="439"/>
                    </a:lnTo>
                    <a:lnTo>
                      <a:pt x="814" y="417"/>
                    </a:lnTo>
                    <a:lnTo>
                      <a:pt x="812" y="393"/>
                    </a:lnTo>
                    <a:lnTo>
                      <a:pt x="808" y="371"/>
                    </a:lnTo>
                    <a:lnTo>
                      <a:pt x="804" y="348"/>
                    </a:lnTo>
                    <a:lnTo>
                      <a:pt x="798" y="326"/>
                    </a:lnTo>
                    <a:lnTo>
                      <a:pt x="792" y="304"/>
                    </a:lnTo>
                    <a:lnTo>
                      <a:pt x="783" y="284"/>
                    </a:lnTo>
                    <a:lnTo>
                      <a:pt x="765" y="242"/>
                    </a:lnTo>
                    <a:lnTo>
                      <a:pt x="744" y="204"/>
                    </a:lnTo>
                    <a:lnTo>
                      <a:pt x="717" y="168"/>
                    </a:lnTo>
                    <a:lnTo>
                      <a:pt x="691" y="135"/>
                    </a:lnTo>
                    <a:lnTo>
                      <a:pt x="660" y="106"/>
                    </a:lnTo>
                    <a:lnTo>
                      <a:pt x="627" y="80"/>
                    </a:lnTo>
                    <a:lnTo>
                      <a:pt x="592" y="55"/>
                    </a:lnTo>
                    <a:lnTo>
                      <a:pt x="554" y="35"/>
                    </a:lnTo>
                    <a:lnTo>
                      <a:pt x="534" y="28"/>
                    </a:lnTo>
                    <a:lnTo>
                      <a:pt x="513" y="20"/>
                    </a:lnTo>
                    <a:lnTo>
                      <a:pt x="493" y="15"/>
                    </a:lnTo>
                    <a:lnTo>
                      <a:pt x="472" y="8"/>
                    </a:lnTo>
                    <a:lnTo>
                      <a:pt x="451" y="4"/>
                    </a:lnTo>
                    <a:lnTo>
                      <a:pt x="431" y="2"/>
                    </a:lnTo>
                    <a:lnTo>
                      <a:pt x="408" y="0"/>
                    </a:lnTo>
                    <a:lnTo>
                      <a:pt x="385" y="0"/>
                    </a:lnTo>
                    <a:lnTo>
                      <a:pt x="363" y="0"/>
                    </a:lnTo>
                    <a:lnTo>
                      <a:pt x="342" y="2"/>
                    </a:lnTo>
                    <a:lnTo>
                      <a:pt x="319" y="4"/>
                    </a:lnTo>
                    <a:lnTo>
                      <a:pt x="299" y="8"/>
                    </a:lnTo>
                    <a:lnTo>
                      <a:pt x="278" y="15"/>
                    </a:lnTo>
                    <a:lnTo>
                      <a:pt x="257" y="20"/>
                    </a:lnTo>
                    <a:lnTo>
                      <a:pt x="237" y="28"/>
                    </a:lnTo>
                    <a:lnTo>
                      <a:pt x="218" y="35"/>
                    </a:lnTo>
                    <a:lnTo>
                      <a:pt x="181" y="55"/>
                    </a:lnTo>
                    <a:lnTo>
                      <a:pt x="144" y="80"/>
                    </a:lnTo>
                    <a:lnTo>
                      <a:pt x="111" y="106"/>
                    </a:lnTo>
                    <a:lnTo>
                      <a:pt x="80" y="135"/>
                    </a:lnTo>
                    <a:lnTo>
                      <a:pt x="53" y="168"/>
                    </a:lnTo>
                    <a:lnTo>
                      <a:pt x="28" y="204"/>
                    </a:lnTo>
                    <a:lnTo>
                      <a:pt x="8" y="242"/>
                    </a:lnTo>
                    <a:lnTo>
                      <a:pt x="8" y="244"/>
                    </a:lnTo>
                    <a:lnTo>
                      <a:pt x="2" y="284"/>
                    </a:lnTo>
                    <a:lnTo>
                      <a:pt x="0" y="324"/>
                    </a:lnTo>
                    <a:lnTo>
                      <a:pt x="0" y="362"/>
                    </a:lnTo>
                    <a:lnTo>
                      <a:pt x="4" y="399"/>
                    </a:lnTo>
                    <a:lnTo>
                      <a:pt x="6" y="439"/>
                    </a:lnTo>
                    <a:lnTo>
                      <a:pt x="10" y="477"/>
                    </a:lnTo>
                    <a:lnTo>
                      <a:pt x="10" y="517"/>
                    </a:lnTo>
                    <a:lnTo>
                      <a:pt x="8" y="557"/>
                    </a:lnTo>
                    <a:lnTo>
                      <a:pt x="12" y="577"/>
                    </a:lnTo>
                    <a:lnTo>
                      <a:pt x="16" y="599"/>
                    </a:lnTo>
                    <a:lnTo>
                      <a:pt x="20" y="619"/>
                    </a:lnTo>
                    <a:lnTo>
                      <a:pt x="22" y="639"/>
                    </a:lnTo>
                    <a:lnTo>
                      <a:pt x="24" y="662"/>
                    </a:lnTo>
                    <a:lnTo>
                      <a:pt x="26" y="684"/>
                    </a:lnTo>
                    <a:lnTo>
                      <a:pt x="28" y="704"/>
                    </a:lnTo>
                    <a:lnTo>
                      <a:pt x="28" y="726"/>
                    </a:lnTo>
                    <a:lnTo>
                      <a:pt x="53" y="759"/>
                    </a:lnTo>
                    <a:lnTo>
                      <a:pt x="80" y="793"/>
                    </a:lnTo>
                    <a:lnTo>
                      <a:pt x="111" y="822"/>
                    </a:lnTo>
                    <a:lnTo>
                      <a:pt x="144" y="848"/>
                    </a:lnTo>
                    <a:lnTo>
                      <a:pt x="181" y="873"/>
                    </a:lnTo>
                    <a:lnTo>
                      <a:pt x="218" y="893"/>
                    </a:lnTo>
                    <a:lnTo>
                      <a:pt x="237" y="899"/>
                    </a:lnTo>
                    <a:lnTo>
                      <a:pt x="257" y="908"/>
                    </a:lnTo>
                    <a:lnTo>
                      <a:pt x="278" y="915"/>
                    </a:lnTo>
                    <a:lnTo>
                      <a:pt x="299" y="919"/>
                    </a:lnTo>
                    <a:lnTo>
                      <a:pt x="319" y="924"/>
                    </a:lnTo>
                    <a:lnTo>
                      <a:pt x="342" y="926"/>
                    </a:lnTo>
                    <a:lnTo>
                      <a:pt x="363" y="928"/>
                    </a:lnTo>
                    <a:lnTo>
                      <a:pt x="385" y="928"/>
                    </a:lnTo>
                    <a:lnTo>
                      <a:pt x="408" y="928"/>
                    </a:lnTo>
                    <a:lnTo>
                      <a:pt x="431" y="926"/>
                    </a:lnTo>
                    <a:lnTo>
                      <a:pt x="451" y="924"/>
                    </a:lnTo>
                    <a:lnTo>
                      <a:pt x="472" y="919"/>
                    </a:lnTo>
                    <a:lnTo>
                      <a:pt x="493" y="915"/>
                    </a:lnTo>
                    <a:lnTo>
                      <a:pt x="513" y="908"/>
                    </a:lnTo>
                    <a:lnTo>
                      <a:pt x="534" y="899"/>
                    </a:lnTo>
                    <a:lnTo>
                      <a:pt x="554" y="893"/>
                    </a:lnTo>
                    <a:lnTo>
                      <a:pt x="592" y="873"/>
                    </a:lnTo>
                    <a:lnTo>
                      <a:pt x="627" y="848"/>
                    </a:lnTo>
                    <a:lnTo>
                      <a:pt x="660" y="822"/>
                    </a:lnTo>
                    <a:lnTo>
                      <a:pt x="691" y="793"/>
                    </a:lnTo>
                    <a:lnTo>
                      <a:pt x="717" y="759"/>
                    </a:lnTo>
                    <a:lnTo>
                      <a:pt x="744" y="724"/>
                    </a:lnTo>
                    <a:lnTo>
                      <a:pt x="765" y="686"/>
                    </a:lnTo>
                    <a:lnTo>
                      <a:pt x="783" y="644"/>
                    </a:lnTo>
                    <a:lnTo>
                      <a:pt x="792" y="624"/>
                    </a:lnTo>
                    <a:lnTo>
                      <a:pt x="798" y="602"/>
                    </a:lnTo>
                    <a:lnTo>
                      <a:pt x="804" y="579"/>
                    </a:lnTo>
                    <a:lnTo>
                      <a:pt x="808" y="557"/>
                    </a:lnTo>
                    <a:lnTo>
                      <a:pt x="812" y="535"/>
                    </a:lnTo>
                    <a:lnTo>
                      <a:pt x="814" y="511"/>
                    </a:lnTo>
                    <a:lnTo>
                      <a:pt x="816" y="488"/>
                    </a:lnTo>
                    <a:lnTo>
                      <a:pt x="816" y="464"/>
                    </a:lnTo>
                    <a:lnTo>
                      <a:pt x="674" y="464"/>
                    </a:lnTo>
                    <a:lnTo>
                      <a:pt x="672" y="433"/>
                    </a:lnTo>
                    <a:lnTo>
                      <a:pt x="668" y="402"/>
                    </a:lnTo>
                    <a:lnTo>
                      <a:pt x="660" y="373"/>
                    </a:lnTo>
                    <a:lnTo>
                      <a:pt x="651" y="344"/>
                    </a:lnTo>
                    <a:lnTo>
                      <a:pt x="639" y="317"/>
                    </a:lnTo>
                    <a:lnTo>
                      <a:pt x="625" y="291"/>
                    </a:lnTo>
                    <a:lnTo>
                      <a:pt x="608" y="266"/>
                    </a:lnTo>
                    <a:lnTo>
                      <a:pt x="589" y="244"/>
                    </a:lnTo>
                    <a:lnTo>
                      <a:pt x="569" y="224"/>
                    </a:lnTo>
                    <a:lnTo>
                      <a:pt x="546" y="206"/>
                    </a:lnTo>
                    <a:lnTo>
                      <a:pt x="523" y="191"/>
                    </a:lnTo>
                    <a:lnTo>
                      <a:pt x="497" y="180"/>
                    </a:lnTo>
                    <a:lnTo>
                      <a:pt x="472" y="168"/>
                    </a:lnTo>
                    <a:lnTo>
                      <a:pt x="443" y="160"/>
                    </a:lnTo>
                    <a:lnTo>
                      <a:pt x="414" y="155"/>
                    </a:lnTo>
                    <a:lnTo>
                      <a:pt x="385" y="155"/>
                    </a:lnTo>
                    <a:lnTo>
                      <a:pt x="356" y="155"/>
                    </a:lnTo>
                    <a:lnTo>
                      <a:pt x="328" y="160"/>
                    </a:lnTo>
                    <a:lnTo>
                      <a:pt x="301" y="168"/>
                    </a:lnTo>
                    <a:lnTo>
                      <a:pt x="274" y="180"/>
                    </a:lnTo>
                    <a:lnTo>
                      <a:pt x="249" y="191"/>
                    </a:lnTo>
                    <a:lnTo>
                      <a:pt x="224" y="206"/>
                    </a:lnTo>
                    <a:lnTo>
                      <a:pt x="204" y="224"/>
                    </a:lnTo>
                    <a:lnTo>
                      <a:pt x="183" y="244"/>
                    </a:lnTo>
                    <a:lnTo>
                      <a:pt x="165" y="266"/>
                    </a:lnTo>
                    <a:lnTo>
                      <a:pt x="148" y="291"/>
                    </a:lnTo>
                    <a:lnTo>
                      <a:pt x="134" y="317"/>
                    </a:lnTo>
                    <a:lnTo>
                      <a:pt x="121" y="344"/>
                    </a:lnTo>
                    <a:lnTo>
                      <a:pt x="111" y="373"/>
                    </a:lnTo>
                    <a:lnTo>
                      <a:pt x="105" y="402"/>
                    </a:lnTo>
                    <a:lnTo>
                      <a:pt x="101" y="433"/>
                    </a:lnTo>
                    <a:lnTo>
                      <a:pt x="99" y="464"/>
                    </a:lnTo>
                    <a:lnTo>
                      <a:pt x="101" y="495"/>
                    </a:lnTo>
                    <a:lnTo>
                      <a:pt x="105" y="526"/>
                    </a:lnTo>
                    <a:lnTo>
                      <a:pt x="111" y="555"/>
                    </a:lnTo>
                    <a:lnTo>
                      <a:pt x="121" y="584"/>
                    </a:lnTo>
                    <a:lnTo>
                      <a:pt x="134" y="611"/>
                    </a:lnTo>
                    <a:lnTo>
                      <a:pt x="148" y="637"/>
                    </a:lnTo>
                    <a:lnTo>
                      <a:pt x="165" y="662"/>
                    </a:lnTo>
                    <a:lnTo>
                      <a:pt x="183" y="684"/>
                    </a:lnTo>
                    <a:lnTo>
                      <a:pt x="204" y="704"/>
                    </a:lnTo>
                    <a:lnTo>
                      <a:pt x="224" y="722"/>
                    </a:lnTo>
                    <a:lnTo>
                      <a:pt x="249" y="737"/>
                    </a:lnTo>
                    <a:lnTo>
                      <a:pt x="274" y="748"/>
                    </a:lnTo>
                    <a:lnTo>
                      <a:pt x="301" y="759"/>
                    </a:lnTo>
                    <a:lnTo>
                      <a:pt x="328" y="768"/>
                    </a:lnTo>
                    <a:lnTo>
                      <a:pt x="356" y="773"/>
                    </a:lnTo>
                    <a:lnTo>
                      <a:pt x="385" y="773"/>
                    </a:lnTo>
                    <a:lnTo>
                      <a:pt x="414" y="773"/>
                    </a:lnTo>
                    <a:lnTo>
                      <a:pt x="443" y="768"/>
                    </a:lnTo>
                    <a:lnTo>
                      <a:pt x="472" y="759"/>
                    </a:lnTo>
                    <a:lnTo>
                      <a:pt x="497" y="748"/>
                    </a:lnTo>
                    <a:lnTo>
                      <a:pt x="523" y="737"/>
                    </a:lnTo>
                    <a:lnTo>
                      <a:pt x="546" y="722"/>
                    </a:lnTo>
                    <a:lnTo>
                      <a:pt x="569" y="704"/>
                    </a:lnTo>
                    <a:lnTo>
                      <a:pt x="589" y="684"/>
                    </a:lnTo>
                    <a:lnTo>
                      <a:pt x="608" y="662"/>
                    </a:lnTo>
                    <a:lnTo>
                      <a:pt x="625" y="637"/>
                    </a:lnTo>
                    <a:lnTo>
                      <a:pt x="639" y="611"/>
                    </a:lnTo>
                    <a:lnTo>
                      <a:pt x="651" y="584"/>
                    </a:lnTo>
                    <a:lnTo>
                      <a:pt x="660" y="555"/>
                    </a:lnTo>
                    <a:lnTo>
                      <a:pt x="668" y="526"/>
                    </a:lnTo>
                    <a:lnTo>
                      <a:pt x="672" y="495"/>
                    </a:lnTo>
                    <a:lnTo>
                      <a:pt x="674" y="464"/>
                    </a:lnTo>
                    <a:lnTo>
                      <a:pt x="816" y="4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4" name="Freeform 113">
                <a:extLst>
                  <a:ext uri="{FF2B5EF4-FFF2-40B4-BE49-F238E27FC236}">
                    <a16:creationId xmlns:a16="http://schemas.microsoft.com/office/drawing/2014/main" id="{24D08112-574F-2E8A-9C28-6EB24A410EBE}"/>
                  </a:ext>
                </a:extLst>
              </p:cNvPr>
              <p:cNvSpPr>
                <a:spLocks/>
              </p:cNvSpPr>
              <p:nvPr/>
            </p:nvSpPr>
            <p:spPr bwMode="auto">
              <a:xfrm>
                <a:off x="1504" y="1745"/>
                <a:ext cx="575" cy="618"/>
              </a:xfrm>
              <a:custGeom>
                <a:avLst/>
                <a:gdLst>
                  <a:gd name="T0" fmla="*/ 573 w 575"/>
                  <a:gd name="T1" fmla="*/ 278 h 618"/>
                  <a:gd name="T2" fmla="*/ 561 w 575"/>
                  <a:gd name="T3" fmla="*/ 218 h 618"/>
                  <a:gd name="T4" fmla="*/ 540 w 575"/>
                  <a:gd name="T5" fmla="*/ 162 h 618"/>
                  <a:gd name="T6" fmla="*/ 509 w 575"/>
                  <a:gd name="T7" fmla="*/ 111 h 618"/>
                  <a:gd name="T8" fmla="*/ 470 w 575"/>
                  <a:gd name="T9" fmla="*/ 69 h 618"/>
                  <a:gd name="T10" fmla="*/ 424 w 575"/>
                  <a:gd name="T11" fmla="*/ 36 h 618"/>
                  <a:gd name="T12" fmla="*/ 373 w 575"/>
                  <a:gd name="T13" fmla="*/ 13 h 618"/>
                  <a:gd name="T14" fmla="*/ 315 w 575"/>
                  <a:gd name="T15" fmla="*/ 0 h 618"/>
                  <a:gd name="T16" fmla="*/ 257 w 575"/>
                  <a:gd name="T17" fmla="*/ 0 h 618"/>
                  <a:gd name="T18" fmla="*/ 202 w 575"/>
                  <a:gd name="T19" fmla="*/ 13 h 618"/>
                  <a:gd name="T20" fmla="*/ 150 w 575"/>
                  <a:gd name="T21" fmla="*/ 36 h 618"/>
                  <a:gd name="T22" fmla="*/ 105 w 575"/>
                  <a:gd name="T23" fmla="*/ 69 h 618"/>
                  <a:gd name="T24" fmla="*/ 66 w 575"/>
                  <a:gd name="T25" fmla="*/ 111 h 618"/>
                  <a:gd name="T26" fmla="*/ 35 w 575"/>
                  <a:gd name="T27" fmla="*/ 162 h 618"/>
                  <a:gd name="T28" fmla="*/ 12 w 575"/>
                  <a:gd name="T29" fmla="*/ 218 h 618"/>
                  <a:gd name="T30" fmla="*/ 2 w 575"/>
                  <a:gd name="T31" fmla="*/ 278 h 618"/>
                  <a:gd name="T32" fmla="*/ 2 w 575"/>
                  <a:gd name="T33" fmla="*/ 340 h 618"/>
                  <a:gd name="T34" fmla="*/ 12 w 575"/>
                  <a:gd name="T35" fmla="*/ 400 h 618"/>
                  <a:gd name="T36" fmla="*/ 35 w 575"/>
                  <a:gd name="T37" fmla="*/ 456 h 618"/>
                  <a:gd name="T38" fmla="*/ 66 w 575"/>
                  <a:gd name="T39" fmla="*/ 507 h 618"/>
                  <a:gd name="T40" fmla="*/ 105 w 575"/>
                  <a:gd name="T41" fmla="*/ 549 h 618"/>
                  <a:gd name="T42" fmla="*/ 150 w 575"/>
                  <a:gd name="T43" fmla="*/ 582 h 618"/>
                  <a:gd name="T44" fmla="*/ 202 w 575"/>
                  <a:gd name="T45" fmla="*/ 604 h 618"/>
                  <a:gd name="T46" fmla="*/ 257 w 575"/>
                  <a:gd name="T47" fmla="*/ 618 h 618"/>
                  <a:gd name="T48" fmla="*/ 315 w 575"/>
                  <a:gd name="T49" fmla="*/ 618 h 618"/>
                  <a:gd name="T50" fmla="*/ 373 w 575"/>
                  <a:gd name="T51" fmla="*/ 604 h 618"/>
                  <a:gd name="T52" fmla="*/ 424 w 575"/>
                  <a:gd name="T53" fmla="*/ 582 h 618"/>
                  <a:gd name="T54" fmla="*/ 470 w 575"/>
                  <a:gd name="T55" fmla="*/ 549 h 618"/>
                  <a:gd name="T56" fmla="*/ 509 w 575"/>
                  <a:gd name="T57" fmla="*/ 507 h 618"/>
                  <a:gd name="T58" fmla="*/ 540 w 575"/>
                  <a:gd name="T59" fmla="*/ 456 h 618"/>
                  <a:gd name="T60" fmla="*/ 561 w 575"/>
                  <a:gd name="T61" fmla="*/ 400 h 618"/>
                  <a:gd name="T62" fmla="*/ 573 w 575"/>
                  <a:gd name="T63" fmla="*/ 340 h 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5"/>
                  <a:gd name="T97" fmla="*/ 0 h 618"/>
                  <a:gd name="T98" fmla="*/ 575 w 575"/>
                  <a:gd name="T99" fmla="*/ 618 h 6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5" h="618">
                    <a:moveTo>
                      <a:pt x="575" y="309"/>
                    </a:moveTo>
                    <a:lnTo>
                      <a:pt x="573" y="278"/>
                    </a:lnTo>
                    <a:lnTo>
                      <a:pt x="569" y="247"/>
                    </a:lnTo>
                    <a:lnTo>
                      <a:pt x="561" y="218"/>
                    </a:lnTo>
                    <a:lnTo>
                      <a:pt x="552" y="189"/>
                    </a:lnTo>
                    <a:lnTo>
                      <a:pt x="540" y="162"/>
                    </a:lnTo>
                    <a:lnTo>
                      <a:pt x="526" y="136"/>
                    </a:lnTo>
                    <a:lnTo>
                      <a:pt x="509" y="111"/>
                    </a:lnTo>
                    <a:lnTo>
                      <a:pt x="490" y="89"/>
                    </a:lnTo>
                    <a:lnTo>
                      <a:pt x="470" y="69"/>
                    </a:lnTo>
                    <a:lnTo>
                      <a:pt x="447" y="51"/>
                    </a:lnTo>
                    <a:lnTo>
                      <a:pt x="424" y="36"/>
                    </a:lnTo>
                    <a:lnTo>
                      <a:pt x="398" y="25"/>
                    </a:lnTo>
                    <a:lnTo>
                      <a:pt x="373" y="13"/>
                    </a:lnTo>
                    <a:lnTo>
                      <a:pt x="344" y="5"/>
                    </a:lnTo>
                    <a:lnTo>
                      <a:pt x="315" y="0"/>
                    </a:lnTo>
                    <a:lnTo>
                      <a:pt x="286" y="0"/>
                    </a:lnTo>
                    <a:lnTo>
                      <a:pt x="257" y="0"/>
                    </a:lnTo>
                    <a:lnTo>
                      <a:pt x="229" y="5"/>
                    </a:lnTo>
                    <a:lnTo>
                      <a:pt x="202" y="13"/>
                    </a:lnTo>
                    <a:lnTo>
                      <a:pt x="175" y="25"/>
                    </a:lnTo>
                    <a:lnTo>
                      <a:pt x="150" y="36"/>
                    </a:lnTo>
                    <a:lnTo>
                      <a:pt x="125" y="51"/>
                    </a:lnTo>
                    <a:lnTo>
                      <a:pt x="105" y="69"/>
                    </a:lnTo>
                    <a:lnTo>
                      <a:pt x="84" y="89"/>
                    </a:lnTo>
                    <a:lnTo>
                      <a:pt x="66" y="111"/>
                    </a:lnTo>
                    <a:lnTo>
                      <a:pt x="49" y="136"/>
                    </a:lnTo>
                    <a:lnTo>
                      <a:pt x="35" y="162"/>
                    </a:lnTo>
                    <a:lnTo>
                      <a:pt x="22" y="189"/>
                    </a:lnTo>
                    <a:lnTo>
                      <a:pt x="12" y="218"/>
                    </a:lnTo>
                    <a:lnTo>
                      <a:pt x="6" y="247"/>
                    </a:lnTo>
                    <a:lnTo>
                      <a:pt x="2" y="278"/>
                    </a:lnTo>
                    <a:lnTo>
                      <a:pt x="0" y="309"/>
                    </a:lnTo>
                    <a:lnTo>
                      <a:pt x="2" y="340"/>
                    </a:lnTo>
                    <a:lnTo>
                      <a:pt x="6" y="371"/>
                    </a:lnTo>
                    <a:lnTo>
                      <a:pt x="12" y="400"/>
                    </a:lnTo>
                    <a:lnTo>
                      <a:pt x="22" y="429"/>
                    </a:lnTo>
                    <a:lnTo>
                      <a:pt x="35" y="456"/>
                    </a:lnTo>
                    <a:lnTo>
                      <a:pt x="49" y="482"/>
                    </a:lnTo>
                    <a:lnTo>
                      <a:pt x="66" y="507"/>
                    </a:lnTo>
                    <a:lnTo>
                      <a:pt x="84" y="529"/>
                    </a:lnTo>
                    <a:lnTo>
                      <a:pt x="105" y="549"/>
                    </a:lnTo>
                    <a:lnTo>
                      <a:pt x="125" y="567"/>
                    </a:lnTo>
                    <a:lnTo>
                      <a:pt x="150" y="582"/>
                    </a:lnTo>
                    <a:lnTo>
                      <a:pt x="175" y="593"/>
                    </a:lnTo>
                    <a:lnTo>
                      <a:pt x="202" y="604"/>
                    </a:lnTo>
                    <a:lnTo>
                      <a:pt x="229" y="613"/>
                    </a:lnTo>
                    <a:lnTo>
                      <a:pt x="257" y="618"/>
                    </a:lnTo>
                    <a:lnTo>
                      <a:pt x="286" y="618"/>
                    </a:lnTo>
                    <a:lnTo>
                      <a:pt x="315" y="618"/>
                    </a:lnTo>
                    <a:lnTo>
                      <a:pt x="344" y="613"/>
                    </a:lnTo>
                    <a:lnTo>
                      <a:pt x="373" y="604"/>
                    </a:lnTo>
                    <a:lnTo>
                      <a:pt x="398" y="593"/>
                    </a:lnTo>
                    <a:lnTo>
                      <a:pt x="424" y="582"/>
                    </a:lnTo>
                    <a:lnTo>
                      <a:pt x="447" y="567"/>
                    </a:lnTo>
                    <a:lnTo>
                      <a:pt x="470" y="549"/>
                    </a:lnTo>
                    <a:lnTo>
                      <a:pt x="490" y="529"/>
                    </a:lnTo>
                    <a:lnTo>
                      <a:pt x="509" y="507"/>
                    </a:lnTo>
                    <a:lnTo>
                      <a:pt x="526" y="482"/>
                    </a:lnTo>
                    <a:lnTo>
                      <a:pt x="540" y="456"/>
                    </a:lnTo>
                    <a:lnTo>
                      <a:pt x="552" y="429"/>
                    </a:lnTo>
                    <a:lnTo>
                      <a:pt x="561" y="400"/>
                    </a:lnTo>
                    <a:lnTo>
                      <a:pt x="569" y="371"/>
                    </a:lnTo>
                    <a:lnTo>
                      <a:pt x="573" y="340"/>
                    </a:lnTo>
                    <a:lnTo>
                      <a:pt x="575" y="3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5" name="Freeform 114">
                <a:extLst>
                  <a:ext uri="{FF2B5EF4-FFF2-40B4-BE49-F238E27FC236}">
                    <a16:creationId xmlns:a16="http://schemas.microsoft.com/office/drawing/2014/main" id="{C96F69B3-0C8A-DF64-B8C9-624467373FE2}"/>
                  </a:ext>
                </a:extLst>
              </p:cNvPr>
              <p:cNvSpPr>
                <a:spLocks/>
              </p:cNvSpPr>
              <p:nvPr/>
            </p:nvSpPr>
            <p:spPr bwMode="auto">
              <a:xfrm>
                <a:off x="1648" y="1898"/>
                <a:ext cx="287" cy="311"/>
              </a:xfrm>
              <a:custGeom>
                <a:avLst/>
                <a:gdLst>
                  <a:gd name="T0" fmla="*/ 287 w 287"/>
                  <a:gd name="T1" fmla="*/ 140 h 311"/>
                  <a:gd name="T2" fmla="*/ 280 w 287"/>
                  <a:gd name="T3" fmla="*/ 109 h 311"/>
                  <a:gd name="T4" fmla="*/ 268 w 287"/>
                  <a:gd name="T5" fmla="*/ 83 h 311"/>
                  <a:gd name="T6" fmla="*/ 254 w 287"/>
                  <a:gd name="T7" fmla="*/ 58 h 311"/>
                  <a:gd name="T8" fmla="*/ 235 w 287"/>
                  <a:gd name="T9" fmla="*/ 36 h 311"/>
                  <a:gd name="T10" fmla="*/ 210 w 287"/>
                  <a:gd name="T11" fmla="*/ 20 h 311"/>
                  <a:gd name="T12" fmla="*/ 186 w 287"/>
                  <a:gd name="T13" fmla="*/ 7 h 311"/>
                  <a:gd name="T14" fmla="*/ 157 w 287"/>
                  <a:gd name="T15" fmla="*/ 3 h 311"/>
                  <a:gd name="T16" fmla="*/ 128 w 287"/>
                  <a:gd name="T17" fmla="*/ 3 h 311"/>
                  <a:gd name="T18" fmla="*/ 101 w 287"/>
                  <a:gd name="T19" fmla="*/ 7 h 311"/>
                  <a:gd name="T20" fmla="*/ 74 w 287"/>
                  <a:gd name="T21" fmla="*/ 20 h 311"/>
                  <a:gd name="T22" fmla="*/ 52 w 287"/>
                  <a:gd name="T23" fmla="*/ 36 h 311"/>
                  <a:gd name="T24" fmla="*/ 31 w 287"/>
                  <a:gd name="T25" fmla="*/ 58 h 311"/>
                  <a:gd name="T26" fmla="*/ 16 w 287"/>
                  <a:gd name="T27" fmla="*/ 83 h 311"/>
                  <a:gd name="T28" fmla="*/ 6 w 287"/>
                  <a:gd name="T29" fmla="*/ 109 h 311"/>
                  <a:gd name="T30" fmla="*/ 0 w 287"/>
                  <a:gd name="T31" fmla="*/ 140 h 311"/>
                  <a:gd name="T32" fmla="*/ 0 w 287"/>
                  <a:gd name="T33" fmla="*/ 171 h 311"/>
                  <a:gd name="T34" fmla="*/ 6 w 287"/>
                  <a:gd name="T35" fmla="*/ 203 h 311"/>
                  <a:gd name="T36" fmla="*/ 16 w 287"/>
                  <a:gd name="T37" fmla="*/ 229 h 311"/>
                  <a:gd name="T38" fmla="*/ 31 w 287"/>
                  <a:gd name="T39" fmla="*/ 254 h 311"/>
                  <a:gd name="T40" fmla="*/ 52 w 287"/>
                  <a:gd name="T41" fmla="*/ 276 h 311"/>
                  <a:gd name="T42" fmla="*/ 74 w 287"/>
                  <a:gd name="T43" fmla="*/ 291 h 311"/>
                  <a:gd name="T44" fmla="*/ 101 w 287"/>
                  <a:gd name="T45" fmla="*/ 305 h 311"/>
                  <a:gd name="T46" fmla="*/ 128 w 287"/>
                  <a:gd name="T47" fmla="*/ 309 h 311"/>
                  <a:gd name="T48" fmla="*/ 157 w 287"/>
                  <a:gd name="T49" fmla="*/ 309 h 311"/>
                  <a:gd name="T50" fmla="*/ 186 w 287"/>
                  <a:gd name="T51" fmla="*/ 305 h 311"/>
                  <a:gd name="T52" fmla="*/ 210 w 287"/>
                  <a:gd name="T53" fmla="*/ 291 h 311"/>
                  <a:gd name="T54" fmla="*/ 235 w 287"/>
                  <a:gd name="T55" fmla="*/ 276 h 311"/>
                  <a:gd name="T56" fmla="*/ 254 w 287"/>
                  <a:gd name="T57" fmla="*/ 254 h 311"/>
                  <a:gd name="T58" fmla="*/ 268 w 287"/>
                  <a:gd name="T59" fmla="*/ 229 h 311"/>
                  <a:gd name="T60" fmla="*/ 280 w 287"/>
                  <a:gd name="T61" fmla="*/ 203 h 311"/>
                  <a:gd name="T62" fmla="*/ 287 w 287"/>
                  <a:gd name="T63" fmla="*/ 171 h 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311"/>
                  <a:gd name="T98" fmla="*/ 287 w 287"/>
                  <a:gd name="T99" fmla="*/ 311 h 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311">
                    <a:moveTo>
                      <a:pt x="287" y="156"/>
                    </a:moveTo>
                    <a:lnTo>
                      <a:pt x="287" y="140"/>
                    </a:lnTo>
                    <a:lnTo>
                      <a:pt x="283" y="125"/>
                    </a:lnTo>
                    <a:lnTo>
                      <a:pt x="280" y="109"/>
                    </a:lnTo>
                    <a:lnTo>
                      <a:pt x="274" y="96"/>
                    </a:lnTo>
                    <a:lnTo>
                      <a:pt x="268" y="83"/>
                    </a:lnTo>
                    <a:lnTo>
                      <a:pt x="262" y="69"/>
                    </a:lnTo>
                    <a:lnTo>
                      <a:pt x="254" y="58"/>
                    </a:lnTo>
                    <a:lnTo>
                      <a:pt x="243" y="47"/>
                    </a:lnTo>
                    <a:lnTo>
                      <a:pt x="235" y="36"/>
                    </a:lnTo>
                    <a:lnTo>
                      <a:pt x="223" y="27"/>
                    </a:lnTo>
                    <a:lnTo>
                      <a:pt x="210" y="20"/>
                    </a:lnTo>
                    <a:lnTo>
                      <a:pt x="198" y="14"/>
                    </a:lnTo>
                    <a:lnTo>
                      <a:pt x="186" y="7"/>
                    </a:lnTo>
                    <a:lnTo>
                      <a:pt x="171" y="5"/>
                    </a:lnTo>
                    <a:lnTo>
                      <a:pt x="157" y="3"/>
                    </a:lnTo>
                    <a:lnTo>
                      <a:pt x="142" y="0"/>
                    </a:lnTo>
                    <a:lnTo>
                      <a:pt x="128" y="3"/>
                    </a:lnTo>
                    <a:lnTo>
                      <a:pt x="113" y="5"/>
                    </a:lnTo>
                    <a:lnTo>
                      <a:pt x="101" y="7"/>
                    </a:lnTo>
                    <a:lnTo>
                      <a:pt x="87" y="14"/>
                    </a:lnTo>
                    <a:lnTo>
                      <a:pt x="74" y="20"/>
                    </a:lnTo>
                    <a:lnTo>
                      <a:pt x="62" y="27"/>
                    </a:lnTo>
                    <a:lnTo>
                      <a:pt x="52" y="36"/>
                    </a:lnTo>
                    <a:lnTo>
                      <a:pt x="41" y="47"/>
                    </a:lnTo>
                    <a:lnTo>
                      <a:pt x="31" y="58"/>
                    </a:lnTo>
                    <a:lnTo>
                      <a:pt x="23" y="69"/>
                    </a:lnTo>
                    <a:lnTo>
                      <a:pt x="16" y="83"/>
                    </a:lnTo>
                    <a:lnTo>
                      <a:pt x="10" y="96"/>
                    </a:lnTo>
                    <a:lnTo>
                      <a:pt x="6" y="109"/>
                    </a:lnTo>
                    <a:lnTo>
                      <a:pt x="2" y="125"/>
                    </a:lnTo>
                    <a:lnTo>
                      <a:pt x="0" y="140"/>
                    </a:lnTo>
                    <a:lnTo>
                      <a:pt x="0" y="156"/>
                    </a:lnTo>
                    <a:lnTo>
                      <a:pt x="0" y="171"/>
                    </a:lnTo>
                    <a:lnTo>
                      <a:pt x="2" y="187"/>
                    </a:lnTo>
                    <a:lnTo>
                      <a:pt x="6" y="203"/>
                    </a:lnTo>
                    <a:lnTo>
                      <a:pt x="10" y="216"/>
                    </a:lnTo>
                    <a:lnTo>
                      <a:pt x="16" y="229"/>
                    </a:lnTo>
                    <a:lnTo>
                      <a:pt x="23" y="243"/>
                    </a:lnTo>
                    <a:lnTo>
                      <a:pt x="31" y="254"/>
                    </a:lnTo>
                    <a:lnTo>
                      <a:pt x="41" y="265"/>
                    </a:lnTo>
                    <a:lnTo>
                      <a:pt x="52" y="276"/>
                    </a:lnTo>
                    <a:lnTo>
                      <a:pt x="62" y="285"/>
                    </a:lnTo>
                    <a:lnTo>
                      <a:pt x="74" y="291"/>
                    </a:lnTo>
                    <a:lnTo>
                      <a:pt x="87" y="298"/>
                    </a:lnTo>
                    <a:lnTo>
                      <a:pt x="101" y="305"/>
                    </a:lnTo>
                    <a:lnTo>
                      <a:pt x="113" y="307"/>
                    </a:lnTo>
                    <a:lnTo>
                      <a:pt x="128" y="309"/>
                    </a:lnTo>
                    <a:lnTo>
                      <a:pt x="142" y="311"/>
                    </a:lnTo>
                    <a:lnTo>
                      <a:pt x="157" y="309"/>
                    </a:lnTo>
                    <a:lnTo>
                      <a:pt x="171" y="307"/>
                    </a:lnTo>
                    <a:lnTo>
                      <a:pt x="186" y="305"/>
                    </a:lnTo>
                    <a:lnTo>
                      <a:pt x="198" y="298"/>
                    </a:lnTo>
                    <a:lnTo>
                      <a:pt x="210" y="291"/>
                    </a:lnTo>
                    <a:lnTo>
                      <a:pt x="223" y="285"/>
                    </a:lnTo>
                    <a:lnTo>
                      <a:pt x="235" y="276"/>
                    </a:lnTo>
                    <a:lnTo>
                      <a:pt x="243" y="265"/>
                    </a:lnTo>
                    <a:lnTo>
                      <a:pt x="254" y="254"/>
                    </a:lnTo>
                    <a:lnTo>
                      <a:pt x="262" y="243"/>
                    </a:lnTo>
                    <a:lnTo>
                      <a:pt x="268" y="229"/>
                    </a:lnTo>
                    <a:lnTo>
                      <a:pt x="274" y="216"/>
                    </a:lnTo>
                    <a:lnTo>
                      <a:pt x="280" y="203"/>
                    </a:lnTo>
                    <a:lnTo>
                      <a:pt x="283" y="187"/>
                    </a:lnTo>
                    <a:lnTo>
                      <a:pt x="287" y="171"/>
                    </a:lnTo>
                    <a:lnTo>
                      <a:pt x="287" y="15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6" name="Freeform 115">
                <a:extLst>
                  <a:ext uri="{FF2B5EF4-FFF2-40B4-BE49-F238E27FC236}">
                    <a16:creationId xmlns:a16="http://schemas.microsoft.com/office/drawing/2014/main" id="{F21DDF6E-8F51-BDD8-8E49-948D63982CBD}"/>
                  </a:ext>
                </a:extLst>
              </p:cNvPr>
              <p:cNvSpPr>
                <a:spLocks/>
              </p:cNvSpPr>
              <p:nvPr/>
            </p:nvSpPr>
            <p:spPr bwMode="auto">
              <a:xfrm>
                <a:off x="2411" y="3596"/>
                <a:ext cx="17" cy="0"/>
              </a:xfrm>
              <a:custGeom>
                <a:avLst/>
                <a:gdLst>
                  <a:gd name="T0" fmla="*/ 0 w 17"/>
                  <a:gd name="T1" fmla="*/ 17 w 17"/>
                  <a:gd name="T2" fmla="*/ 0 w 17"/>
                  <a:gd name="T3" fmla="*/ 0 60000 65536"/>
                  <a:gd name="T4" fmla="*/ 0 60000 65536"/>
                  <a:gd name="T5" fmla="*/ 0 60000 65536"/>
                  <a:gd name="T6" fmla="*/ 0 w 17"/>
                  <a:gd name="T7" fmla="*/ 17 w 17"/>
                </a:gdLst>
                <a:ahLst/>
                <a:cxnLst>
                  <a:cxn ang="T3">
                    <a:pos x="T0" y="0"/>
                  </a:cxn>
                  <a:cxn ang="T4">
                    <a:pos x="T1" y="0"/>
                  </a:cxn>
                  <a:cxn ang="T5">
                    <a:pos x="T2" y="0"/>
                  </a:cxn>
                </a:cxnLst>
                <a:rect l="T6" t="0" r="T7" b="0"/>
                <a:pathLst>
                  <a:path w="17">
                    <a:moveTo>
                      <a:pt x="0" y="0"/>
                    </a:move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7" name="Freeform 116">
                <a:extLst>
                  <a:ext uri="{FF2B5EF4-FFF2-40B4-BE49-F238E27FC236}">
                    <a16:creationId xmlns:a16="http://schemas.microsoft.com/office/drawing/2014/main" id="{8CB9FA22-8923-5BE7-69C6-90D89ED17C09}"/>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8" name="Freeform 117">
                <a:extLst>
                  <a:ext uri="{FF2B5EF4-FFF2-40B4-BE49-F238E27FC236}">
                    <a16:creationId xmlns:a16="http://schemas.microsoft.com/office/drawing/2014/main" id="{094DEA5C-D8CC-7CC3-92C3-6782FA049B1C}"/>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19" name="Freeform 118">
                <a:extLst>
                  <a:ext uri="{FF2B5EF4-FFF2-40B4-BE49-F238E27FC236}">
                    <a16:creationId xmlns:a16="http://schemas.microsoft.com/office/drawing/2014/main" id="{07AEDE63-FC6B-2110-E8A3-F3D430C21673}"/>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0" name="Freeform 119">
                <a:extLst>
                  <a:ext uri="{FF2B5EF4-FFF2-40B4-BE49-F238E27FC236}">
                    <a16:creationId xmlns:a16="http://schemas.microsoft.com/office/drawing/2014/main" id="{4E9894D4-FBBE-1374-6EDD-330D238200BB}"/>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1" name="Freeform 120">
                <a:extLst>
                  <a:ext uri="{FF2B5EF4-FFF2-40B4-BE49-F238E27FC236}">
                    <a16:creationId xmlns:a16="http://schemas.microsoft.com/office/drawing/2014/main" id="{DC897868-9DA1-8E49-95DF-635BCAEB9CC6}"/>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2" name="Freeform 121">
                <a:extLst>
                  <a:ext uri="{FF2B5EF4-FFF2-40B4-BE49-F238E27FC236}">
                    <a16:creationId xmlns:a16="http://schemas.microsoft.com/office/drawing/2014/main" id="{5F663067-C7B8-082F-59D0-25015D1846C5}"/>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3" name="Freeform 122">
                <a:extLst>
                  <a:ext uri="{FF2B5EF4-FFF2-40B4-BE49-F238E27FC236}">
                    <a16:creationId xmlns:a16="http://schemas.microsoft.com/office/drawing/2014/main" id="{D1E02085-876A-3950-C6AC-E956D63EA17D}"/>
                  </a:ext>
                </a:extLst>
              </p:cNvPr>
              <p:cNvSpPr>
                <a:spLocks/>
              </p:cNvSpPr>
              <p:nvPr/>
            </p:nvSpPr>
            <p:spPr bwMode="auto">
              <a:xfrm>
                <a:off x="2974" y="4002"/>
                <a:ext cx="318" cy="611"/>
              </a:xfrm>
              <a:custGeom>
                <a:avLst/>
                <a:gdLst>
                  <a:gd name="T0" fmla="*/ 25 w 318"/>
                  <a:gd name="T1" fmla="*/ 171 h 611"/>
                  <a:gd name="T2" fmla="*/ 25 w 318"/>
                  <a:gd name="T3" fmla="*/ 267 h 611"/>
                  <a:gd name="T4" fmla="*/ 25 w 318"/>
                  <a:gd name="T5" fmla="*/ 367 h 611"/>
                  <a:gd name="T6" fmla="*/ 31 w 318"/>
                  <a:gd name="T7" fmla="*/ 438 h 611"/>
                  <a:gd name="T8" fmla="*/ 39 w 318"/>
                  <a:gd name="T9" fmla="*/ 480 h 611"/>
                  <a:gd name="T10" fmla="*/ 54 w 318"/>
                  <a:gd name="T11" fmla="*/ 518 h 611"/>
                  <a:gd name="T12" fmla="*/ 99 w 318"/>
                  <a:gd name="T13" fmla="*/ 562 h 611"/>
                  <a:gd name="T14" fmla="*/ 142 w 318"/>
                  <a:gd name="T15" fmla="*/ 596 h 611"/>
                  <a:gd name="T16" fmla="*/ 169 w 318"/>
                  <a:gd name="T17" fmla="*/ 609 h 611"/>
                  <a:gd name="T18" fmla="*/ 192 w 318"/>
                  <a:gd name="T19" fmla="*/ 611 h 611"/>
                  <a:gd name="T20" fmla="*/ 202 w 318"/>
                  <a:gd name="T21" fmla="*/ 607 h 611"/>
                  <a:gd name="T22" fmla="*/ 204 w 318"/>
                  <a:gd name="T23" fmla="*/ 596 h 611"/>
                  <a:gd name="T24" fmla="*/ 211 w 318"/>
                  <a:gd name="T25" fmla="*/ 589 h 611"/>
                  <a:gd name="T26" fmla="*/ 227 w 318"/>
                  <a:gd name="T27" fmla="*/ 576 h 611"/>
                  <a:gd name="T28" fmla="*/ 254 w 318"/>
                  <a:gd name="T29" fmla="*/ 540 h 611"/>
                  <a:gd name="T30" fmla="*/ 289 w 318"/>
                  <a:gd name="T31" fmla="*/ 480 h 611"/>
                  <a:gd name="T32" fmla="*/ 314 w 318"/>
                  <a:gd name="T33" fmla="*/ 427 h 611"/>
                  <a:gd name="T34" fmla="*/ 312 w 318"/>
                  <a:gd name="T35" fmla="*/ 413 h 611"/>
                  <a:gd name="T36" fmla="*/ 289 w 318"/>
                  <a:gd name="T37" fmla="*/ 422 h 611"/>
                  <a:gd name="T38" fmla="*/ 260 w 318"/>
                  <a:gd name="T39" fmla="*/ 433 h 611"/>
                  <a:gd name="T40" fmla="*/ 239 w 318"/>
                  <a:gd name="T41" fmla="*/ 445 h 611"/>
                  <a:gd name="T42" fmla="*/ 204 w 318"/>
                  <a:gd name="T43" fmla="*/ 449 h 611"/>
                  <a:gd name="T44" fmla="*/ 140 w 318"/>
                  <a:gd name="T45" fmla="*/ 396 h 611"/>
                  <a:gd name="T46" fmla="*/ 134 w 318"/>
                  <a:gd name="T47" fmla="*/ 367 h 611"/>
                  <a:gd name="T48" fmla="*/ 124 w 318"/>
                  <a:gd name="T49" fmla="*/ 336 h 611"/>
                  <a:gd name="T50" fmla="*/ 116 w 318"/>
                  <a:gd name="T51" fmla="*/ 307 h 611"/>
                  <a:gd name="T52" fmla="*/ 107 w 318"/>
                  <a:gd name="T53" fmla="*/ 269 h 611"/>
                  <a:gd name="T54" fmla="*/ 95 w 318"/>
                  <a:gd name="T55" fmla="*/ 180 h 611"/>
                  <a:gd name="T56" fmla="*/ 81 w 318"/>
                  <a:gd name="T57" fmla="*/ 105 h 611"/>
                  <a:gd name="T58" fmla="*/ 64 w 318"/>
                  <a:gd name="T59" fmla="*/ 60 h 611"/>
                  <a:gd name="T60" fmla="*/ 43 w 318"/>
                  <a:gd name="T61" fmla="*/ 25 h 611"/>
                  <a:gd name="T62" fmla="*/ 25 w 318"/>
                  <a:gd name="T63" fmla="*/ 9 h 611"/>
                  <a:gd name="T64" fmla="*/ 8 w 318"/>
                  <a:gd name="T65" fmla="*/ 2 h 611"/>
                  <a:gd name="T66" fmla="*/ 0 w 318"/>
                  <a:gd name="T67" fmla="*/ 0 h 611"/>
                  <a:gd name="T68" fmla="*/ 0 w 318"/>
                  <a:gd name="T69" fmla="*/ 0 h 611"/>
                  <a:gd name="T70" fmla="*/ 2 w 318"/>
                  <a:gd name="T71" fmla="*/ 0 h 611"/>
                  <a:gd name="T72" fmla="*/ 4 w 318"/>
                  <a:gd name="T73" fmla="*/ 2 h 611"/>
                  <a:gd name="T74" fmla="*/ 6 w 318"/>
                  <a:gd name="T75" fmla="*/ 18 h 611"/>
                  <a:gd name="T76" fmla="*/ 10 w 318"/>
                  <a:gd name="T77" fmla="*/ 51 h 611"/>
                  <a:gd name="T78" fmla="*/ 19 w 318"/>
                  <a:gd name="T79" fmla="*/ 85 h 611"/>
                  <a:gd name="T80" fmla="*/ 25 w 318"/>
                  <a:gd name="T81" fmla="*/ 116 h 6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611"/>
                  <a:gd name="T125" fmla="*/ 318 w 318"/>
                  <a:gd name="T126" fmla="*/ 611 h 6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611">
                    <a:moveTo>
                      <a:pt x="25" y="129"/>
                    </a:moveTo>
                    <a:lnTo>
                      <a:pt x="25" y="171"/>
                    </a:lnTo>
                    <a:lnTo>
                      <a:pt x="25" y="218"/>
                    </a:lnTo>
                    <a:lnTo>
                      <a:pt x="25" y="267"/>
                    </a:lnTo>
                    <a:lnTo>
                      <a:pt x="23" y="316"/>
                    </a:lnTo>
                    <a:lnTo>
                      <a:pt x="25" y="367"/>
                    </a:lnTo>
                    <a:lnTo>
                      <a:pt x="27" y="413"/>
                    </a:lnTo>
                    <a:lnTo>
                      <a:pt x="31" y="438"/>
                    </a:lnTo>
                    <a:lnTo>
                      <a:pt x="33" y="460"/>
                    </a:lnTo>
                    <a:lnTo>
                      <a:pt x="39" y="480"/>
                    </a:lnTo>
                    <a:lnTo>
                      <a:pt x="43" y="500"/>
                    </a:lnTo>
                    <a:lnTo>
                      <a:pt x="54" y="518"/>
                    </a:lnTo>
                    <a:lnTo>
                      <a:pt x="74" y="538"/>
                    </a:lnTo>
                    <a:lnTo>
                      <a:pt x="99" y="562"/>
                    </a:lnTo>
                    <a:lnTo>
                      <a:pt x="128" y="584"/>
                    </a:lnTo>
                    <a:lnTo>
                      <a:pt x="142" y="596"/>
                    </a:lnTo>
                    <a:lnTo>
                      <a:pt x="157" y="602"/>
                    </a:lnTo>
                    <a:lnTo>
                      <a:pt x="169" y="609"/>
                    </a:lnTo>
                    <a:lnTo>
                      <a:pt x="182" y="611"/>
                    </a:lnTo>
                    <a:lnTo>
                      <a:pt x="192" y="611"/>
                    </a:lnTo>
                    <a:lnTo>
                      <a:pt x="198" y="609"/>
                    </a:lnTo>
                    <a:lnTo>
                      <a:pt x="202" y="607"/>
                    </a:lnTo>
                    <a:lnTo>
                      <a:pt x="204" y="602"/>
                    </a:lnTo>
                    <a:lnTo>
                      <a:pt x="204" y="596"/>
                    </a:lnTo>
                    <a:lnTo>
                      <a:pt x="204" y="591"/>
                    </a:lnTo>
                    <a:lnTo>
                      <a:pt x="211" y="589"/>
                    </a:lnTo>
                    <a:lnTo>
                      <a:pt x="219" y="584"/>
                    </a:lnTo>
                    <a:lnTo>
                      <a:pt x="227" y="576"/>
                    </a:lnTo>
                    <a:lnTo>
                      <a:pt x="235" y="567"/>
                    </a:lnTo>
                    <a:lnTo>
                      <a:pt x="254" y="540"/>
                    </a:lnTo>
                    <a:lnTo>
                      <a:pt x="272" y="511"/>
                    </a:lnTo>
                    <a:lnTo>
                      <a:pt x="289" y="480"/>
                    </a:lnTo>
                    <a:lnTo>
                      <a:pt x="303" y="451"/>
                    </a:lnTo>
                    <a:lnTo>
                      <a:pt x="314" y="427"/>
                    </a:lnTo>
                    <a:lnTo>
                      <a:pt x="318" y="411"/>
                    </a:lnTo>
                    <a:lnTo>
                      <a:pt x="312" y="413"/>
                    </a:lnTo>
                    <a:lnTo>
                      <a:pt x="301" y="416"/>
                    </a:lnTo>
                    <a:lnTo>
                      <a:pt x="289" y="422"/>
                    </a:lnTo>
                    <a:lnTo>
                      <a:pt x="274" y="429"/>
                    </a:lnTo>
                    <a:lnTo>
                      <a:pt x="260" y="433"/>
                    </a:lnTo>
                    <a:lnTo>
                      <a:pt x="248" y="440"/>
                    </a:lnTo>
                    <a:lnTo>
                      <a:pt x="239" y="445"/>
                    </a:lnTo>
                    <a:lnTo>
                      <a:pt x="235" y="449"/>
                    </a:lnTo>
                    <a:lnTo>
                      <a:pt x="204" y="449"/>
                    </a:lnTo>
                    <a:lnTo>
                      <a:pt x="142" y="407"/>
                    </a:lnTo>
                    <a:lnTo>
                      <a:pt x="140" y="396"/>
                    </a:lnTo>
                    <a:lnTo>
                      <a:pt x="138" y="382"/>
                    </a:lnTo>
                    <a:lnTo>
                      <a:pt x="134" y="367"/>
                    </a:lnTo>
                    <a:lnTo>
                      <a:pt x="128" y="351"/>
                    </a:lnTo>
                    <a:lnTo>
                      <a:pt x="124" y="336"/>
                    </a:lnTo>
                    <a:lnTo>
                      <a:pt x="120" y="320"/>
                    </a:lnTo>
                    <a:lnTo>
                      <a:pt x="116" y="307"/>
                    </a:lnTo>
                    <a:lnTo>
                      <a:pt x="112" y="296"/>
                    </a:lnTo>
                    <a:lnTo>
                      <a:pt x="107" y="269"/>
                    </a:lnTo>
                    <a:lnTo>
                      <a:pt x="101" y="229"/>
                    </a:lnTo>
                    <a:lnTo>
                      <a:pt x="95" y="180"/>
                    </a:lnTo>
                    <a:lnTo>
                      <a:pt x="85" y="129"/>
                    </a:lnTo>
                    <a:lnTo>
                      <a:pt x="81" y="105"/>
                    </a:lnTo>
                    <a:lnTo>
                      <a:pt x="72" y="80"/>
                    </a:lnTo>
                    <a:lnTo>
                      <a:pt x="64" y="60"/>
                    </a:lnTo>
                    <a:lnTo>
                      <a:pt x="56" y="40"/>
                    </a:lnTo>
                    <a:lnTo>
                      <a:pt x="43" y="25"/>
                    </a:lnTo>
                    <a:lnTo>
                      <a:pt x="31" y="14"/>
                    </a:lnTo>
                    <a:lnTo>
                      <a:pt x="25" y="9"/>
                    </a:lnTo>
                    <a:lnTo>
                      <a:pt x="17" y="5"/>
                    </a:lnTo>
                    <a:lnTo>
                      <a:pt x="8" y="2"/>
                    </a:lnTo>
                    <a:lnTo>
                      <a:pt x="0" y="2"/>
                    </a:lnTo>
                    <a:lnTo>
                      <a:pt x="0" y="0"/>
                    </a:lnTo>
                    <a:lnTo>
                      <a:pt x="2" y="0"/>
                    </a:lnTo>
                    <a:lnTo>
                      <a:pt x="2" y="2"/>
                    </a:lnTo>
                    <a:lnTo>
                      <a:pt x="4" y="2"/>
                    </a:lnTo>
                    <a:lnTo>
                      <a:pt x="6" y="18"/>
                    </a:lnTo>
                    <a:lnTo>
                      <a:pt x="8" y="36"/>
                    </a:lnTo>
                    <a:lnTo>
                      <a:pt x="10" y="51"/>
                    </a:lnTo>
                    <a:lnTo>
                      <a:pt x="15" y="69"/>
                    </a:lnTo>
                    <a:lnTo>
                      <a:pt x="19" y="85"/>
                    </a:lnTo>
                    <a:lnTo>
                      <a:pt x="21" y="100"/>
                    </a:lnTo>
                    <a:lnTo>
                      <a:pt x="25" y="116"/>
                    </a:lnTo>
                    <a:lnTo>
                      <a:pt x="25" y="129"/>
                    </a:lnTo>
                    <a:close/>
                  </a:path>
                </a:pathLst>
              </a:custGeom>
              <a:solidFill>
                <a:srgbClr val="ED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4" name="Freeform 123">
                <a:extLst>
                  <a:ext uri="{FF2B5EF4-FFF2-40B4-BE49-F238E27FC236}">
                    <a16:creationId xmlns:a16="http://schemas.microsoft.com/office/drawing/2014/main" id="{97D8B378-CD4C-85CD-B1D3-5BEDF31F3BFA}"/>
                  </a:ext>
                </a:extLst>
              </p:cNvPr>
              <p:cNvSpPr>
                <a:spLocks/>
              </p:cNvSpPr>
              <p:nvPr/>
            </p:nvSpPr>
            <p:spPr bwMode="auto">
              <a:xfrm>
                <a:off x="2789" y="3585"/>
                <a:ext cx="156" cy="304"/>
              </a:xfrm>
              <a:custGeom>
                <a:avLst/>
                <a:gdLst>
                  <a:gd name="T0" fmla="*/ 12 w 156"/>
                  <a:gd name="T1" fmla="*/ 31 h 304"/>
                  <a:gd name="T2" fmla="*/ 28 w 156"/>
                  <a:gd name="T3" fmla="*/ 73 h 304"/>
                  <a:gd name="T4" fmla="*/ 35 w 156"/>
                  <a:gd name="T5" fmla="*/ 120 h 304"/>
                  <a:gd name="T6" fmla="*/ 35 w 156"/>
                  <a:gd name="T7" fmla="*/ 168 h 304"/>
                  <a:gd name="T8" fmla="*/ 45 w 156"/>
                  <a:gd name="T9" fmla="*/ 200 h 304"/>
                  <a:gd name="T10" fmla="*/ 55 w 156"/>
                  <a:gd name="T11" fmla="*/ 215 h 304"/>
                  <a:gd name="T12" fmla="*/ 72 w 156"/>
                  <a:gd name="T13" fmla="*/ 233 h 304"/>
                  <a:gd name="T14" fmla="*/ 90 w 156"/>
                  <a:gd name="T15" fmla="*/ 248 h 304"/>
                  <a:gd name="T16" fmla="*/ 107 w 156"/>
                  <a:gd name="T17" fmla="*/ 257 h 304"/>
                  <a:gd name="T18" fmla="*/ 115 w 156"/>
                  <a:gd name="T19" fmla="*/ 266 h 304"/>
                  <a:gd name="T20" fmla="*/ 127 w 156"/>
                  <a:gd name="T21" fmla="*/ 279 h 304"/>
                  <a:gd name="T22" fmla="*/ 140 w 156"/>
                  <a:gd name="T23" fmla="*/ 288 h 304"/>
                  <a:gd name="T24" fmla="*/ 146 w 156"/>
                  <a:gd name="T25" fmla="*/ 293 h 304"/>
                  <a:gd name="T26" fmla="*/ 148 w 156"/>
                  <a:gd name="T27" fmla="*/ 297 h 304"/>
                  <a:gd name="T28" fmla="*/ 150 w 156"/>
                  <a:gd name="T29" fmla="*/ 299 h 304"/>
                  <a:gd name="T30" fmla="*/ 152 w 156"/>
                  <a:gd name="T31" fmla="*/ 302 h 304"/>
                  <a:gd name="T32" fmla="*/ 156 w 156"/>
                  <a:gd name="T33" fmla="*/ 304 h 304"/>
                  <a:gd name="T34" fmla="*/ 152 w 156"/>
                  <a:gd name="T35" fmla="*/ 286 h 304"/>
                  <a:gd name="T36" fmla="*/ 148 w 156"/>
                  <a:gd name="T37" fmla="*/ 257 h 304"/>
                  <a:gd name="T38" fmla="*/ 142 w 156"/>
                  <a:gd name="T39" fmla="*/ 231 h 304"/>
                  <a:gd name="T40" fmla="*/ 132 w 156"/>
                  <a:gd name="T41" fmla="*/ 220 h 304"/>
                  <a:gd name="T42" fmla="*/ 132 w 156"/>
                  <a:gd name="T43" fmla="*/ 208 h 304"/>
                  <a:gd name="T44" fmla="*/ 129 w 156"/>
                  <a:gd name="T45" fmla="*/ 206 h 304"/>
                  <a:gd name="T46" fmla="*/ 121 w 156"/>
                  <a:gd name="T47" fmla="*/ 197 h 304"/>
                  <a:gd name="T48" fmla="*/ 115 w 156"/>
                  <a:gd name="T49" fmla="*/ 188 h 304"/>
                  <a:gd name="T50" fmla="*/ 113 w 156"/>
                  <a:gd name="T51" fmla="*/ 182 h 304"/>
                  <a:gd name="T52" fmla="*/ 109 w 156"/>
                  <a:gd name="T53" fmla="*/ 182 h 304"/>
                  <a:gd name="T54" fmla="*/ 103 w 156"/>
                  <a:gd name="T55" fmla="*/ 177 h 304"/>
                  <a:gd name="T56" fmla="*/ 99 w 156"/>
                  <a:gd name="T57" fmla="*/ 171 h 304"/>
                  <a:gd name="T58" fmla="*/ 99 w 156"/>
                  <a:gd name="T59" fmla="*/ 166 h 304"/>
                  <a:gd name="T60" fmla="*/ 88 w 156"/>
                  <a:gd name="T61" fmla="*/ 162 h 304"/>
                  <a:gd name="T62" fmla="*/ 82 w 156"/>
                  <a:gd name="T63" fmla="*/ 148 h 304"/>
                  <a:gd name="T64" fmla="*/ 68 w 156"/>
                  <a:gd name="T65" fmla="*/ 104 h 304"/>
                  <a:gd name="T66" fmla="*/ 55 w 156"/>
                  <a:gd name="T67" fmla="*/ 60 h 304"/>
                  <a:gd name="T68" fmla="*/ 45 w 156"/>
                  <a:gd name="T69" fmla="*/ 31 h 304"/>
                  <a:gd name="T70" fmla="*/ 37 w 156"/>
                  <a:gd name="T71" fmla="*/ 26 h 304"/>
                  <a:gd name="T72" fmla="*/ 30 w 156"/>
                  <a:gd name="T73" fmla="*/ 20 h 304"/>
                  <a:gd name="T74" fmla="*/ 22 w 156"/>
                  <a:gd name="T75" fmla="*/ 11 h 304"/>
                  <a:gd name="T76" fmla="*/ 14 w 156"/>
                  <a:gd name="T77" fmla="*/ 4 h 304"/>
                  <a:gd name="T78" fmla="*/ 6 w 156"/>
                  <a:gd name="T79" fmla="*/ 0 h 304"/>
                  <a:gd name="T80" fmla="*/ 0 w 156"/>
                  <a:gd name="T81" fmla="*/ 15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
                  <a:gd name="T124" fmla="*/ 0 h 304"/>
                  <a:gd name="T125" fmla="*/ 156 w 156"/>
                  <a:gd name="T126" fmla="*/ 304 h 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 h="304">
                    <a:moveTo>
                      <a:pt x="0" y="8"/>
                    </a:moveTo>
                    <a:lnTo>
                      <a:pt x="12" y="31"/>
                    </a:lnTo>
                    <a:lnTo>
                      <a:pt x="22" y="51"/>
                    </a:lnTo>
                    <a:lnTo>
                      <a:pt x="28" y="73"/>
                    </a:lnTo>
                    <a:lnTo>
                      <a:pt x="33" y="95"/>
                    </a:lnTo>
                    <a:lnTo>
                      <a:pt x="35" y="120"/>
                    </a:lnTo>
                    <a:lnTo>
                      <a:pt x="35" y="144"/>
                    </a:lnTo>
                    <a:lnTo>
                      <a:pt x="35" y="168"/>
                    </a:lnTo>
                    <a:lnTo>
                      <a:pt x="35" y="193"/>
                    </a:lnTo>
                    <a:lnTo>
                      <a:pt x="45" y="200"/>
                    </a:lnTo>
                    <a:lnTo>
                      <a:pt x="49" y="206"/>
                    </a:lnTo>
                    <a:lnTo>
                      <a:pt x="55" y="215"/>
                    </a:lnTo>
                    <a:lnTo>
                      <a:pt x="63" y="224"/>
                    </a:lnTo>
                    <a:lnTo>
                      <a:pt x="72" y="233"/>
                    </a:lnTo>
                    <a:lnTo>
                      <a:pt x="82" y="242"/>
                    </a:lnTo>
                    <a:lnTo>
                      <a:pt x="90" y="248"/>
                    </a:lnTo>
                    <a:lnTo>
                      <a:pt x="99" y="255"/>
                    </a:lnTo>
                    <a:lnTo>
                      <a:pt x="107" y="257"/>
                    </a:lnTo>
                    <a:lnTo>
                      <a:pt x="111" y="262"/>
                    </a:lnTo>
                    <a:lnTo>
                      <a:pt x="115" y="266"/>
                    </a:lnTo>
                    <a:lnTo>
                      <a:pt x="121" y="273"/>
                    </a:lnTo>
                    <a:lnTo>
                      <a:pt x="127" y="279"/>
                    </a:lnTo>
                    <a:lnTo>
                      <a:pt x="134" y="284"/>
                    </a:lnTo>
                    <a:lnTo>
                      <a:pt x="140" y="288"/>
                    </a:lnTo>
                    <a:lnTo>
                      <a:pt x="144" y="293"/>
                    </a:lnTo>
                    <a:lnTo>
                      <a:pt x="146" y="293"/>
                    </a:lnTo>
                    <a:lnTo>
                      <a:pt x="146" y="295"/>
                    </a:lnTo>
                    <a:lnTo>
                      <a:pt x="148" y="297"/>
                    </a:lnTo>
                    <a:lnTo>
                      <a:pt x="148" y="299"/>
                    </a:lnTo>
                    <a:lnTo>
                      <a:pt x="150" y="299"/>
                    </a:lnTo>
                    <a:lnTo>
                      <a:pt x="150" y="302"/>
                    </a:lnTo>
                    <a:lnTo>
                      <a:pt x="152" y="302"/>
                    </a:lnTo>
                    <a:lnTo>
                      <a:pt x="154" y="304"/>
                    </a:lnTo>
                    <a:lnTo>
                      <a:pt x="156" y="304"/>
                    </a:lnTo>
                    <a:lnTo>
                      <a:pt x="154" y="297"/>
                    </a:lnTo>
                    <a:lnTo>
                      <a:pt x="152" y="286"/>
                    </a:lnTo>
                    <a:lnTo>
                      <a:pt x="150" y="273"/>
                    </a:lnTo>
                    <a:lnTo>
                      <a:pt x="148" y="257"/>
                    </a:lnTo>
                    <a:lnTo>
                      <a:pt x="144" y="244"/>
                    </a:lnTo>
                    <a:lnTo>
                      <a:pt x="142" y="231"/>
                    </a:lnTo>
                    <a:lnTo>
                      <a:pt x="138" y="222"/>
                    </a:lnTo>
                    <a:lnTo>
                      <a:pt x="132" y="220"/>
                    </a:lnTo>
                    <a:lnTo>
                      <a:pt x="132" y="215"/>
                    </a:lnTo>
                    <a:lnTo>
                      <a:pt x="132" y="208"/>
                    </a:lnTo>
                    <a:lnTo>
                      <a:pt x="129" y="206"/>
                    </a:lnTo>
                    <a:lnTo>
                      <a:pt x="125" y="202"/>
                    </a:lnTo>
                    <a:lnTo>
                      <a:pt x="121" y="197"/>
                    </a:lnTo>
                    <a:lnTo>
                      <a:pt x="119" y="193"/>
                    </a:lnTo>
                    <a:lnTo>
                      <a:pt x="115" y="188"/>
                    </a:lnTo>
                    <a:lnTo>
                      <a:pt x="113" y="186"/>
                    </a:lnTo>
                    <a:lnTo>
                      <a:pt x="113" y="182"/>
                    </a:lnTo>
                    <a:lnTo>
                      <a:pt x="111" y="182"/>
                    </a:lnTo>
                    <a:lnTo>
                      <a:pt x="109" y="182"/>
                    </a:lnTo>
                    <a:lnTo>
                      <a:pt x="105" y="180"/>
                    </a:lnTo>
                    <a:lnTo>
                      <a:pt x="103" y="177"/>
                    </a:lnTo>
                    <a:lnTo>
                      <a:pt x="101" y="175"/>
                    </a:lnTo>
                    <a:lnTo>
                      <a:pt x="99" y="171"/>
                    </a:lnTo>
                    <a:lnTo>
                      <a:pt x="99" y="168"/>
                    </a:lnTo>
                    <a:lnTo>
                      <a:pt x="99" y="166"/>
                    </a:lnTo>
                    <a:lnTo>
                      <a:pt x="92" y="166"/>
                    </a:lnTo>
                    <a:lnTo>
                      <a:pt x="88" y="162"/>
                    </a:lnTo>
                    <a:lnTo>
                      <a:pt x="84" y="155"/>
                    </a:lnTo>
                    <a:lnTo>
                      <a:pt x="82" y="148"/>
                    </a:lnTo>
                    <a:lnTo>
                      <a:pt x="74" y="128"/>
                    </a:lnTo>
                    <a:lnTo>
                      <a:pt x="68" y="104"/>
                    </a:lnTo>
                    <a:lnTo>
                      <a:pt x="61" y="80"/>
                    </a:lnTo>
                    <a:lnTo>
                      <a:pt x="55" y="60"/>
                    </a:lnTo>
                    <a:lnTo>
                      <a:pt x="49" y="42"/>
                    </a:lnTo>
                    <a:lnTo>
                      <a:pt x="45" y="31"/>
                    </a:lnTo>
                    <a:lnTo>
                      <a:pt x="39" y="31"/>
                    </a:lnTo>
                    <a:lnTo>
                      <a:pt x="37" y="26"/>
                    </a:lnTo>
                    <a:lnTo>
                      <a:pt x="35" y="22"/>
                    </a:lnTo>
                    <a:lnTo>
                      <a:pt x="30" y="20"/>
                    </a:lnTo>
                    <a:lnTo>
                      <a:pt x="26" y="15"/>
                    </a:lnTo>
                    <a:lnTo>
                      <a:pt x="22" y="11"/>
                    </a:lnTo>
                    <a:lnTo>
                      <a:pt x="18" y="6"/>
                    </a:lnTo>
                    <a:lnTo>
                      <a:pt x="14" y="4"/>
                    </a:lnTo>
                    <a:lnTo>
                      <a:pt x="10" y="0"/>
                    </a:lnTo>
                    <a:lnTo>
                      <a:pt x="6" y="0"/>
                    </a:lnTo>
                    <a:lnTo>
                      <a:pt x="0" y="0"/>
                    </a:lnTo>
                    <a:lnTo>
                      <a:pt x="0" y="15"/>
                    </a:lnTo>
                    <a:lnTo>
                      <a:pt x="0" y="8"/>
                    </a:lnTo>
                    <a:close/>
                  </a:path>
                </a:pathLst>
              </a:custGeom>
              <a:solidFill>
                <a:srgbClr val="ED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5" name="Freeform 124">
                <a:extLst>
                  <a:ext uri="{FF2B5EF4-FFF2-40B4-BE49-F238E27FC236}">
                    <a16:creationId xmlns:a16="http://schemas.microsoft.com/office/drawing/2014/main" id="{4909C2AB-BBE2-B211-2AD9-2F8C9CFE9F13}"/>
                  </a:ext>
                </a:extLst>
              </p:cNvPr>
              <p:cNvSpPr>
                <a:spLocks/>
              </p:cNvSpPr>
              <p:nvPr/>
            </p:nvSpPr>
            <p:spPr bwMode="auto">
              <a:xfrm>
                <a:off x="2512" y="2865"/>
                <a:ext cx="827" cy="1333"/>
              </a:xfrm>
              <a:custGeom>
                <a:avLst/>
                <a:gdLst>
                  <a:gd name="T0" fmla="*/ 138 w 827"/>
                  <a:gd name="T1" fmla="*/ 266 h 1333"/>
                  <a:gd name="T2" fmla="*/ 204 w 827"/>
                  <a:gd name="T3" fmla="*/ 249 h 1333"/>
                  <a:gd name="T4" fmla="*/ 260 w 827"/>
                  <a:gd name="T5" fmla="*/ 222 h 1333"/>
                  <a:gd name="T6" fmla="*/ 355 w 827"/>
                  <a:gd name="T7" fmla="*/ 153 h 1333"/>
                  <a:gd name="T8" fmla="*/ 442 w 827"/>
                  <a:gd name="T9" fmla="*/ 80 h 1333"/>
                  <a:gd name="T10" fmla="*/ 518 w 827"/>
                  <a:gd name="T11" fmla="*/ 31 h 1333"/>
                  <a:gd name="T12" fmla="*/ 569 w 827"/>
                  <a:gd name="T13" fmla="*/ 11 h 1333"/>
                  <a:gd name="T14" fmla="*/ 631 w 827"/>
                  <a:gd name="T15" fmla="*/ 0 h 1333"/>
                  <a:gd name="T16" fmla="*/ 670 w 827"/>
                  <a:gd name="T17" fmla="*/ 53 h 1333"/>
                  <a:gd name="T18" fmla="*/ 697 w 827"/>
                  <a:gd name="T19" fmla="*/ 146 h 1333"/>
                  <a:gd name="T20" fmla="*/ 712 w 827"/>
                  <a:gd name="T21" fmla="*/ 231 h 1333"/>
                  <a:gd name="T22" fmla="*/ 743 w 827"/>
                  <a:gd name="T23" fmla="*/ 255 h 1333"/>
                  <a:gd name="T24" fmla="*/ 763 w 827"/>
                  <a:gd name="T25" fmla="*/ 295 h 1333"/>
                  <a:gd name="T26" fmla="*/ 782 w 827"/>
                  <a:gd name="T27" fmla="*/ 364 h 1333"/>
                  <a:gd name="T28" fmla="*/ 788 w 827"/>
                  <a:gd name="T29" fmla="*/ 493 h 1333"/>
                  <a:gd name="T30" fmla="*/ 772 w 827"/>
                  <a:gd name="T31" fmla="*/ 746 h 1333"/>
                  <a:gd name="T32" fmla="*/ 786 w 827"/>
                  <a:gd name="T33" fmla="*/ 822 h 1333"/>
                  <a:gd name="T34" fmla="*/ 807 w 827"/>
                  <a:gd name="T35" fmla="*/ 857 h 1333"/>
                  <a:gd name="T36" fmla="*/ 819 w 827"/>
                  <a:gd name="T37" fmla="*/ 906 h 1333"/>
                  <a:gd name="T38" fmla="*/ 827 w 827"/>
                  <a:gd name="T39" fmla="*/ 1031 h 1333"/>
                  <a:gd name="T40" fmla="*/ 815 w 827"/>
                  <a:gd name="T41" fmla="*/ 1164 h 1333"/>
                  <a:gd name="T42" fmla="*/ 784 w 827"/>
                  <a:gd name="T43" fmla="*/ 1275 h 1333"/>
                  <a:gd name="T44" fmla="*/ 757 w 827"/>
                  <a:gd name="T45" fmla="*/ 1322 h 1333"/>
                  <a:gd name="T46" fmla="*/ 722 w 827"/>
                  <a:gd name="T47" fmla="*/ 1288 h 1333"/>
                  <a:gd name="T48" fmla="*/ 689 w 827"/>
                  <a:gd name="T49" fmla="*/ 1142 h 1333"/>
                  <a:gd name="T50" fmla="*/ 658 w 827"/>
                  <a:gd name="T51" fmla="*/ 900 h 1333"/>
                  <a:gd name="T52" fmla="*/ 623 w 827"/>
                  <a:gd name="T53" fmla="*/ 768 h 1333"/>
                  <a:gd name="T54" fmla="*/ 592 w 827"/>
                  <a:gd name="T55" fmla="*/ 711 h 1333"/>
                  <a:gd name="T56" fmla="*/ 551 w 827"/>
                  <a:gd name="T57" fmla="*/ 660 h 1333"/>
                  <a:gd name="T58" fmla="*/ 505 w 827"/>
                  <a:gd name="T59" fmla="*/ 608 h 1333"/>
                  <a:gd name="T60" fmla="*/ 487 w 827"/>
                  <a:gd name="T61" fmla="*/ 591 h 1333"/>
                  <a:gd name="T62" fmla="*/ 450 w 827"/>
                  <a:gd name="T63" fmla="*/ 531 h 1333"/>
                  <a:gd name="T64" fmla="*/ 415 w 827"/>
                  <a:gd name="T65" fmla="*/ 475 h 1333"/>
                  <a:gd name="T66" fmla="*/ 398 w 827"/>
                  <a:gd name="T67" fmla="*/ 462 h 1333"/>
                  <a:gd name="T68" fmla="*/ 394 w 827"/>
                  <a:gd name="T69" fmla="*/ 446 h 1333"/>
                  <a:gd name="T70" fmla="*/ 371 w 827"/>
                  <a:gd name="T71" fmla="*/ 433 h 1333"/>
                  <a:gd name="T72" fmla="*/ 340 w 827"/>
                  <a:gd name="T73" fmla="*/ 424 h 1333"/>
                  <a:gd name="T74" fmla="*/ 314 w 827"/>
                  <a:gd name="T75" fmla="*/ 404 h 1333"/>
                  <a:gd name="T76" fmla="*/ 256 w 827"/>
                  <a:gd name="T77" fmla="*/ 400 h 1333"/>
                  <a:gd name="T78" fmla="*/ 128 w 827"/>
                  <a:gd name="T79" fmla="*/ 411 h 1333"/>
                  <a:gd name="T80" fmla="*/ 52 w 827"/>
                  <a:gd name="T81" fmla="*/ 404 h 1333"/>
                  <a:gd name="T82" fmla="*/ 19 w 827"/>
                  <a:gd name="T83" fmla="*/ 377 h 1333"/>
                  <a:gd name="T84" fmla="*/ 0 w 827"/>
                  <a:gd name="T85" fmla="*/ 355 h 1333"/>
                  <a:gd name="T86" fmla="*/ 6 w 827"/>
                  <a:gd name="T87" fmla="*/ 366 h 1333"/>
                  <a:gd name="T88" fmla="*/ 19 w 827"/>
                  <a:gd name="T89" fmla="*/ 364 h 1333"/>
                  <a:gd name="T90" fmla="*/ 35 w 827"/>
                  <a:gd name="T91" fmla="*/ 344 h 1333"/>
                  <a:gd name="T92" fmla="*/ 58 w 827"/>
                  <a:gd name="T93" fmla="*/ 309 h 1333"/>
                  <a:gd name="T94" fmla="*/ 81 w 827"/>
                  <a:gd name="T95" fmla="*/ 275 h 1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7"/>
                  <a:gd name="T145" fmla="*/ 0 h 1333"/>
                  <a:gd name="T146" fmla="*/ 827 w 827"/>
                  <a:gd name="T147" fmla="*/ 1333 h 1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7" h="1333">
                    <a:moveTo>
                      <a:pt x="87" y="273"/>
                    </a:moveTo>
                    <a:lnTo>
                      <a:pt x="114" y="271"/>
                    </a:lnTo>
                    <a:lnTo>
                      <a:pt x="138" y="266"/>
                    </a:lnTo>
                    <a:lnTo>
                      <a:pt x="161" y="262"/>
                    </a:lnTo>
                    <a:lnTo>
                      <a:pt x="184" y="255"/>
                    </a:lnTo>
                    <a:lnTo>
                      <a:pt x="204" y="249"/>
                    </a:lnTo>
                    <a:lnTo>
                      <a:pt x="223" y="240"/>
                    </a:lnTo>
                    <a:lnTo>
                      <a:pt x="241" y="231"/>
                    </a:lnTo>
                    <a:lnTo>
                      <a:pt x="260" y="222"/>
                    </a:lnTo>
                    <a:lnTo>
                      <a:pt x="295" y="200"/>
                    </a:lnTo>
                    <a:lnTo>
                      <a:pt x="326" y="178"/>
                    </a:lnTo>
                    <a:lnTo>
                      <a:pt x="355" y="153"/>
                    </a:lnTo>
                    <a:lnTo>
                      <a:pt x="384" y="129"/>
                    </a:lnTo>
                    <a:lnTo>
                      <a:pt x="413" y="104"/>
                    </a:lnTo>
                    <a:lnTo>
                      <a:pt x="442" y="80"/>
                    </a:lnTo>
                    <a:lnTo>
                      <a:pt x="470" y="60"/>
                    </a:lnTo>
                    <a:lnTo>
                      <a:pt x="501" y="40"/>
                    </a:lnTo>
                    <a:lnTo>
                      <a:pt x="518" y="31"/>
                    </a:lnTo>
                    <a:lnTo>
                      <a:pt x="534" y="22"/>
                    </a:lnTo>
                    <a:lnTo>
                      <a:pt x="551" y="15"/>
                    </a:lnTo>
                    <a:lnTo>
                      <a:pt x="569" y="11"/>
                    </a:lnTo>
                    <a:lnTo>
                      <a:pt x="590" y="6"/>
                    </a:lnTo>
                    <a:lnTo>
                      <a:pt x="609" y="2"/>
                    </a:lnTo>
                    <a:lnTo>
                      <a:pt x="631" y="0"/>
                    </a:lnTo>
                    <a:lnTo>
                      <a:pt x="652" y="0"/>
                    </a:lnTo>
                    <a:lnTo>
                      <a:pt x="660" y="24"/>
                    </a:lnTo>
                    <a:lnTo>
                      <a:pt x="670" y="53"/>
                    </a:lnTo>
                    <a:lnTo>
                      <a:pt x="679" y="84"/>
                    </a:lnTo>
                    <a:lnTo>
                      <a:pt x="689" y="115"/>
                    </a:lnTo>
                    <a:lnTo>
                      <a:pt x="697" y="146"/>
                    </a:lnTo>
                    <a:lnTo>
                      <a:pt x="706" y="178"/>
                    </a:lnTo>
                    <a:lnTo>
                      <a:pt x="710" y="206"/>
                    </a:lnTo>
                    <a:lnTo>
                      <a:pt x="712" y="231"/>
                    </a:lnTo>
                    <a:lnTo>
                      <a:pt x="722" y="237"/>
                    </a:lnTo>
                    <a:lnTo>
                      <a:pt x="732" y="246"/>
                    </a:lnTo>
                    <a:lnTo>
                      <a:pt x="743" y="255"/>
                    </a:lnTo>
                    <a:lnTo>
                      <a:pt x="751" y="269"/>
                    </a:lnTo>
                    <a:lnTo>
                      <a:pt x="757" y="282"/>
                    </a:lnTo>
                    <a:lnTo>
                      <a:pt x="763" y="295"/>
                    </a:lnTo>
                    <a:lnTo>
                      <a:pt x="769" y="311"/>
                    </a:lnTo>
                    <a:lnTo>
                      <a:pt x="774" y="329"/>
                    </a:lnTo>
                    <a:lnTo>
                      <a:pt x="782" y="364"/>
                    </a:lnTo>
                    <a:lnTo>
                      <a:pt x="786" y="406"/>
                    </a:lnTo>
                    <a:lnTo>
                      <a:pt x="788" y="449"/>
                    </a:lnTo>
                    <a:lnTo>
                      <a:pt x="788" y="493"/>
                    </a:lnTo>
                    <a:lnTo>
                      <a:pt x="784" y="582"/>
                    </a:lnTo>
                    <a:lnTo>
                      <a:pt x="778" y="668"/>
                    </a:lnTo>
                    <a:lnTo>
                      <a:pt x="772" y="746"/>
                    </a:lnTo>
                    <a:lnTo>
                      <a:pt x="769" y="808"/>
                    </a:lnTo>
                    <a:lnTo>
                      <a:pt x="778" y="815"/>
                    </a:lnTo>
                    <a:lnTo>
                      <a:pt x="786" y="822"/>
                    </a:lnTo>
                    <a:lnTo>
                      <a:pt x="794" y="833"/>
                    </a:lnTo>
                    <a:lnTo>
                      <a:pt x="800" y="844"/>
                    </a:lnTo>
                    <a:lnTo>
                      <a:pt x="807" y="857"/>
                    </a:lnTo>
                    <a:lnTo>
                      <a:pt x="811" y="873"/>
                    </a:lnTo>
                    <a:lnTo>
                      <a:pt x="815" y="888"/>
                    </a:lnTo>
                    <a:lnTo>
                      <a:pt x="819" y="906"/>
                    </a:lnTo>
                    <a:lnTo>
                      <a:pt x="823" y="946"/>
                    </a:lnTo>
                    <a:lnTo>
                      <a:pt x="827" y="986"/>
                    </a:lnTo>
                    <a:lnTo>
                      <a:pt x="827" y="1031"/>
                    </a:lnTo>
                    <a:lnTo>
                      <a:pt x="825" y="1075"/>
                    </a:lnTo>
                    <a:lnTo>
                      <a:pt x="821" y="1119"/>
                    </a:lnTo>
                    <a:lnTo>
                      <a:pt x="815" y="1164"/>
                    </a:lnTo>
                    <a:lnTo>
                      <a:pt x="807" y="1204"/>
                    </a:lnTo>
                    <a:lnTo>
                      <a:pt x="796" y="1242"/>
                    </a:lnTo>
                    <a:lnTo>
                      <a:pt x="784" y="1275"/>
                    </a:lnTo>
                    <a:lnTo>
                      <a:pt x="772" y="1302"/>
                    </a:lnTo>
                    <a:lnTo>
                      <a:pt x="763" y="1313"/>
                    </a:lnTo>
                    <a:lnTo>
                      <a:pt x="757" y="1322"/>
                    </a:lnTo>
                    <a:lnTo>
                      <a:pt x="749" y="1328"/>
                    </a:lnTo>
                    <a:lnTo>
                      <a:pt x="741" y="1333"/>
                    </a:lnTo>
                    <a:lnTo>
                      <a:pt x="722" y="1288"/>
                    </a:lnTo>
                    <a:lnTo>
                      <a:pt x="708" y="1239"/>
                    </a:lnTo>
                    <a:lnTo>
                      <a:pt x="697" y="1193"/>
                    </a:lnTo>
                    <a:lnTo>
                      <a:pt x="689" y="1142"/>
                    </a:lnTo>
                    <a:lnTo>
                      <a:pt x="677" y="1044"/>
                    </a:lnTo>
                    <a:lnTo>
                      <a:pt x="664" y="946"/>
                    </a:lnTo>
                    <a:lnTo>
                      <a:pt x="658" y="900"/>
                    </a:lnTo>
                    <a:lnTo>
                      <a:pt x="650" y="853"/>
                    </a:lnTo>
                    <a:lnTo>
                      <a:pt x="637" y="811"/>
                    </a:lnTo>
                    <a:lnTo>
                      <a:pt x="623" y="768"/>
                    </a:lnTo>
                    <a:lnTo>
                      <a:pt x="613" y="748"/>
                    </a:lnTo>
                    <a:lnTo>
                      <a:pt x="604" y="728"/>
                    </a:lnTo>
                    <a:lnTo>
                      <a:pt x="592" y="711"/>
                    </a:lnTo>
                    <a:lnTo>
                      <a:pt x="580" y="693"/>
                    </a:lnTo>
                    <a:lnTo>
                      <a:pt x="567" y="675"/>
                    </a:lnTo>
                    <a:lnTo>
                      <a:pt x="551" y="660"/>
                    </a:lnTo>
                    <a:lnTo>
                      <a:pt x="534" y="644"/>
                    </a:lnTo>
                    <a:lnTo>
                      <a:pt x="516" y="631"/>
                    </a:lnTo>
                    <a:lnTo>
                      <a:pt x="505" y="608"/>
                    </a:lnTo>
                    <a:lnTo>
                      <a:pt x="501" y="606"/>
                    </a:lnTo>
                    <a:lnTo>
                      <a:pt x="495" y="600"/>
                    </a:lnTo>
                    <a:lnTo>
                      <a:pt x="487" y="591"/>
                    </a:lnTo>
                    <a:lnTo>
                      <a:pt x="481" y="582"/>
                    </a:lnTo>
                    <a:lnTo>
                      <a:pt x="464" y="557"/>
                    </a:lnTo>
                    <a:lnTo>
                      <a:pt x="450" y="531"/>
                    </a:lnTo>
                    <a:lnTo>
                      <a:pt x="433" y="506"/>
                    </a:lnTo>
                    <a:lnTo>
                      <a:pt x="421" y="484"/>
                    </a:lnTo>
                    <a:lnTo>
                      <a:pt x="415" y="475"/>
                    </a:lnTo>
                    <a:lnTo>
                      <a:pt x="409" y="469"/>
                    </a:lnTo>
                    <a:lnTo>
                      <a:pt x="402" y="464"/>
                    </a:lnTo>
                    <a:lnTo>
                      <a:pt x="398" y="462"/>
                    </a:lnTo>
                    <a:lnTo>
                      <a:pt x="398" y="457"/>
                    </a:lnTo>
                    <a:lnTo>
                      <a:pt x="396" y="451"/>
                    </a:lnTo>
                    <a:lnTo>
                      <a:pt x="394" y="446"/>
                    </a:lnTo>
                    <a:lnTo>
                      <a:pt x="392" y="444"/>
                    </a:lnTo>
                    <a:lnTo>
                      <a:pt x="382" y="437"/>
                    </a:lnTo>
                    <a:lnTo>
                      <a:pt x="371" y="433"/>
                    </a:lnTo>
                    <a:lnTo>
                      <a:pt x="361" y="429"/>
                    </a:lnTo>
                    <a:lnTo>
                      <a:pt x="351" y="426"/>
                    </a:lnTo>
                    <a:lnTo>
                      <a:pt x="340" y="424"/>
                    </a:lnTo>
                    <a:lnTo>
                      <a:pt x="330" y="420"/>
                    </a:lnTo>
                    <a:lnTo>
                      <a:pt x="330" y="409"/>
                    </a:lnTo>
                    <a:lnTo>
                      <a:pt x="314" y="404"/>
                    </a:lnTo>
                    <a:lnTo>
                      <a:pt x="295" y="402"/>
                    </a:lnTo>
                    <a:lnTo>
                      <a:pt x="277" y="400"/>
                    </a:lnTo>
                    <a:lnTo>
                      <a:pt x="256" y="400"/>
                    </a:lnTo>
                    <a:lnTo>
                      <a:pt x="215" y="402"/>
                    </a:lnTo>
                    <a:lnTo>
                      <a:pt x="171" y="406"/>
                    </a:lnTo>
                    <a:lnTo>
                      <a:pt x="128" y="411"/>
                    </a:lnTo>
                    <a:lnTo>
                      <a:pt x="89" y="409"/>
                    </a:lnTo>
                    <a:lnTo>
                      <a:pt x="68" y="406"/>
                    </a:lnTo>
                    <a:lnTo>
                      <a:pt x="52" y="404"/>
                    </a:lnTo>
                    <a:lnTo>
                      <a:pt x="35" y="397"/>
                    </a:lnTo>
                    <a:lnTo>
                      <a:pt x="19" y="389"/>
                    </a:lnTo>
                    <a:lnTo>
                      <a:pt x="19" y="377"/>
                    </a:lnTo>
                    <a:lnTo>
                      <a:pt x="0" y="377"/>
                    </a:lnTo>
                    <a:lnTo>
                      <a:pt x="0" y="362"/>
                    </a:lnTo>
                    <a:lnTo>
                      <a:pt x="0" y="355"/>
                    </a:lnTo>
                    <a:lnTo>
                      <a:pt x="0" y="357"/>
                    </a:lnTo>
                    <a:lnTo>
                      <a:pt x="2" y="362"/>
                    </a:lnTo>
                    <a:lnTo>
                      <a:pt x="6" y="366"/>
                    </a:lnTo>
                    <a:lnTo>
                      <a:pt x="13" y="369"/>
                    </a:lnTo>
                    <a:lnTo>
                      <a:pt x="15" y="366"/>
                    </a:lnTo>
                    <a:lnTo>
                      <a:pt x="19" y="364"/>
                    </a:lnTo>
                    <a:lnTo>
                      <a:pt x="23" y="357"/>
                    </a:lnTo>
                    <a:lnTo>
                      <a:pt x="29" y="346"/>
                    </a:lnTo>
                    <a:lnTo>
                      <a:pt x="35" y="344"/>
                    </a:lnTo>
                    <a:lnTo>
                      <a:pt x="43" y="335"/>
                    </a:lnTo>
                    <a:lnTo>
                      <a:pt x="50" y="324"/>
                    </a:lnTo>
                    <a:lnTo>
                      <a:pt x="58" y="309"/>
                    </a:lnTo>
                    <a:lnTo>
                      <a:pt x="66" y="295"/>
                    </a:lnTo>
                    <a:lnTo>
                      <a:pt x="72" y="284"/>
                    </a:lnTo>
                    <a:lnTo>
                      <a:pt x="81" y="275"/>
                    </a:lnTo>
                    <a:lnTo>
                      <a:pt x="87" y="273"/>
                    </a:lnTo>
                    <a:close/>
                  </a:path>
                </a:pathLst>
              </a:custGeom>
              <a:solidFill>
                <a:srgbClr val="F2F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6" name="Freeform 125">
                <a:extLst>
                  <a:ext uri="{FF2B5EF4-FFF2-40B4-BE49-F238E27FC236}">
                    <a16:creationId xmlns:a16="http://schemas.microsoft.com/office/drawing/2014/main" id="{BCDB80EE-8FCA-54D3-A5E6-211BD077679E}"/>
                  </a:ext>
                </a:extLst>
              </p:cNvPr>
              <p:cNvSpPr>
                <a:spLocks/>
              </p:cNvSpPr>
              <p:nvPr/>
            </p:nvSpPr>
            <p:spPr bwMode="auto">
              <a:xfrm>
                <a:off x="1400" y="805"/>
                <a:ext cx="1151" cy="2775"/>
              </a:xfrm>
              <a:custGeom>
                <a:avLst/>
                <a:gdLst>
                  <a:gd name="T0" fmla="*/ 273 w 1151"/>
                  <a:gd name="T1" fmla="*/ 85 h 2775"/>
                  <a:gd name="T2" fmla="*/ 566 w 1151"/>
                  <a:gd name="T3" fmla="*/ 0 h 2775"/>
                  <a:gd name="T4" fmla="*/ 351 w 1151"/>
                  <a:gd name="T5" fmla="*/ 336 h 2775"/>
                  <a:gd name="T6" fmla="*/ 312 w 1151"/>
                  <a:gd name="T7" fmla="*/ 1051 h 2775"/>
                  <a:gd name="T8" fmla="*/ 448 w 1151"/>
                  <a:gd name="T9" fmla="*/ 1702 h 2775"/>
                  <a:gd name="T10" fmla="*/ 702 w 1151"/>
                  <a:gd name="T11" fmla="*/ 2249 h 2775"/>
                  <a:gd name="T12" fmla="*/ 937 w 1151"/>
                  <a:gd name="T13" fmla="*/ 2564 h 2775"/>
                  <a:gd name="T14" fmla="*/ 1151 w 1151"/>
                  <a:gd name="T15" fmla="*/ 2775 h 2775"/>
                  <a:gd name="T16" fmla="*/ 741 w 1151"/>
                  <a:gd name="T17" fmla="*/ 2564 h 2775"/>
                  <a:gd name="T18" fmla="*/ 409 w 1151"/>
                  <a:gd name="T19" fmla="*/ 2333 h 2775"/>
                  <a:gd name="T20" fmla="*/ 176 w 1151"/>
                  <a:gd name="T21" fmla="*/ 2018 h 2775"/>
                  <a:gd name="T22" fmla="*/ 40 w 1151"/>
                  <a:gd name="T23" fmla="*/ 1702 h 2775"/>
                  <a:gd name="T24" fmla="*/ 0 w 1151"/>
                  <a:gd name="T25" fmla="*/ 1136 h 2775"/>
                  <a:gd name="T26" fmla="*/ 40 w 1151"/>
                  <a:gd name="T27" fmla="*/ 756 h 2775"/>
                  <a:gd name="T28" fmla="*/ 116 w 1151"/>
                  <a:gd name="T29" fmla="*/ 358 h 2775"/>
                  <a:gd name="T30" fmla="*/ 273 w 1151"/>
                  <a:gd name="T31" fmla="*/ 85 h 27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1"/>
                  <a:gd name="T49" fmla="*/ 0 h 2775"/>
                  <a:gd name="T50" fmla="*/ 1151 w 1151"/>
                  <a:gd name="T51" fmla="*/ 2775 h 27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1" h="2775">
                    <a:moveTo>
                      <a:pt x="273" y="85"/>
                    </a:moveTo>
                    <a:lnTo>
                      <a:pt x="566" y="0"/>
                    </a:lnTo>
                    <a:lnTo>
                      <a:pt x="351" y="336"/>
                    </a:lnTo>
                    <a:lnTo>
                      <a:pt x="312" y="1051"/>
                    </a:lnTo>
                    <a:lnTo>
                      <a:pt x="448" y="1702"/>
                    </a:lnTo>
                    <a:lnTo>
                      <a:pt x="702" y="2249"/>
                    </a:lnTo>
                    <a:lnTo>
                      <a:pt x="937" y="2564"/>
                    </a:lnTo>
                    <a:lnTo>
                      <a:pt x="1151" y="2775"/>
                    </a:lnTo>
                    <a:lnTo>
                      <a:pt x="741" y="2564"/>
                    </a:lnTo>
                    <a:lnTo>
                      <a:pt x="409" y="2333"/>
                    </a:lnTo>
                    <a:lnTo>
                      <a:pt x="176" y="2018"/>
                    </a:lnTo>
                    <a:lnTo>
                      <a:pt x="40" y="1702"/>
                    </a:lnTo>
                    <a:lnTo>
                      <a:pt x="0" y="1136"/>
                    </a:lnTo>
                    <a:lnTo>
                      <a:pt x="40" y="756"/>
                    </a:lnTo>
                    <a:lnTo>
                      <a:pt x="116" y="358"/>
                    </a:lnTo>
                    <a:lnTo>
                      <a:pt x="273" y="85"/>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7" name="Freeform 126">
                <a:extLst>
                  <a:ext uri="{FF2B5EF4-FFF2-40B4-BE49-F238E27FC236}">
                    <a16:creationId xmlns:a16="http://schemas.microsoft.com/office/drawing/2014/main" id="{A5F92F92-921C-F366-D83C-33162EB5E1C8}"/>
                  </a:ext>
                </a:extLst>
              </p:cNvPr>
              <p:cNvSpPr>
                <a:spLocks/>
              </p:cNvSpPr>
              <p:nvPr/>
            </p:nvSpPr>
            <p:spPr bwMode="auto">
              <a:xfrm>
                <a:off x="1400" y="805"/>
                <a:ext cx="1151" cy="2775"/>
              </a:xfrm>
              <a:custGeom>
                <a:avLst/>
                <a:gdLst>
                  <a:gd name="T0" fmla="*/ 273 w 1151"/>
                  <a:gd name="T1" fmla="*/ 85 h 2775"/>
                  <a:gd name="T2" fmla="*/ 566 w 1151"/>
                  <a:gd name="T3" fmla="*/ 0 h 2775"/>
                  <a:gd name="T4" fmla="*/ 351 w 1151"/>
                  <a:gd name="T5" fmla="*/ 336 h 2775"/>
                  <a:gd name="T6" fmla="*/ 312 w 1151"/>
                  <a:gd name="T7" fmla="*/ 1051 h 2775"/>
                  <a:gd name="T8" fmla="*/ 448 w 1151"/>
                  <a:gd name="T9" fmla="*/ 1702 h 2775"/>
                  <a:gd name="T10" fmla="*/ 702 w 1151"/>
                  <a:gd name="T11" fmla="*/ 2249 h 2775"/>
                  <a:gd name="T12" fmla="*/ 937 w 1151"/>
                  <a:gd name="T13" fmla="*/ 2564 h 2775"/>
                  <a:gd name="T14" fmla="*/ 1151 w 1151"/>
                  <a:gd name="T15" fmla="*/ 2775 h 2775"/>
                  <a:gd name="T16" fmla="*/ 741 w 1151"/>
                  <a:gd name="T17" fmla="*/ 2564 h 2775"/>
                  <a:gd name="T18" fmla="*/ 409 w 1151"/>
                  <a:gd name="T19" fmla="*/ 2333 h 2775"/>
                  <a:gd name="T20" fmla="*/ 176 w 1151"/>
                  <a:gd name="T21" fmla="*/ 2018 h 2775"/>
                  <a:gd name="T22" fmla="*/ 40 w 1151"/>
                  <a:gd name="T23" fmla="*/ 1702 h 2775"/>
                  <a:gd name="T24" fmla="*/ 0 w 1151"/>
                  <a:gd name="T25" fmla="*/ 1136 h 2775"/>
                  <a:gd name="T26" fmla="*/ 40 w 1151"/>
                  <a:gd name="T27" fmla="*/ 756 h 2775"/>
                  <a:gd name="T28" fmla="*/ 116 w 1151"/>
                  <a:gd name="T29" fmla="*/ 358 h 2775"/>
                  <a:gd name="T30" fmla="*/ 273 w 1151"/>
                  <a:gd name="T31" fmla="*/ 85 h 27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1"/>
                  <a:gd name="T49" fmla="*/ 0 h 2775"/>
                  <a:gd name="T50" fmla="*/ 1151 w 1151"/>
                  <a:gd name="T51" fmla="*/ 2775 h 27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1" h="2775">
                    <a:moveTo>
                      <a:pt x="273" y="85"/>
                    </a:moveTo>
                    <a:lnTo>
                      <a:pt x="566" y="0"/>
                    </a:lnTo>
                    <a:lnTo>
                      <a:pt x="351" y="336"/>
                    </a:lnTo>
                    <a:lnTo>
                      <a:pt x="312" y="1051"/>
                    </a:lnTo>
                    <a:lnTo>
                      <a:pt x="448" y="1702"/>
                    </a:lnTo>
                    <a:lnTo>
                      <a:pt x="702" y="2249"/>
                    </a:lnTo>
                    <a:lnTo>
                      <a:pt x="937" y="2564"/>
                    </a:lnTo>
                    <a:lnTo>
                      <a:pt x="1151" y="2775"/>
                    </a:lnTo>
                    <a:lnTo>
                      <a:pt x="741" y="2564"/>
                    </a:lnTo>
                    <a:lnTo>
                      <a:pt x="409" y="2333"/>
                    </a:lnTo>
                    <a:lnTo>
                      <a:pt x="176" y="2018"/>
                    </a:lnTo>
                    <a:lnTo>
                      <a:pt x="40" y="1702"/>
                    </a:lnTo>
                    <a:lnTo>
                      <a:pt x="0" y="1136"/>
                    </a:lnTo>
                    <a:lnTo>
                      <a:pt x="40" y="756"/>
                    </a:lnTo>
                    <a:lnTo>
                      <a:pt x="116" y="358"/>
                    </a:lnTo>
                    <a:lnTo>
                      <a:pt x="27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8" name="Freeform 127">
                <a:extLst>
                  <a:ext uri="{FF2B5EF4-FFF2-40B4-BE49-F238E27FC236}">
                    <a16:creationId xmlns:a16="http://schemas.microsoft.com/office/drawing/2014/main" id="{42EC4B7F-1A51-6A08-6AEF-96A4C32AD040}"/>
                  </a:ext>
                </a:extLst>
              </p:cNvPr>
              <p:cNvSpPr>
                <a:spLocks noEditPoints="1"/>
              </p:cNvSpPr>
              <p:nvPr/>
            </p:nvSpPr>
            <p:spPr bwMode="auto">
              <a:xfrm>
                <a:off x="1481" y="1112"/>
                <a:ext cx="1062" cy="2459"/>
              </a:xfrm>
              <a:custGeom>
                <a:avLst/>
                <a:gdLst>
                  <a:gd name="T0" fmla="*/ 64 w 1062"/>
                  <a:gd name="T1" fmla="*/ 0 h 2459"/>
                  <a:gd name="T2" fmla="*/ 56 w 1062"/>
                  <a:gd name="T3" fmla="*/ 29 h 2459"/>
                  <a:gd name="T4" fmla="*/ 47 w 1062"/>
                  <a:gd name="T5" fmla="*/ 58 h 2459"/>
                  <a:gd name="T6" fmla="*/ 39 w 1062"/>
                  <a:gd name="T7" fmla="*/ 87 h 2459"/>
                  <a:gd name="T8" fmla="*/ 31 w 1062"/>
                  <a:gd name="T9" fmla="*/ 118 h 2459"/>
                  <a:gd name="T10" fmla="*/ 23 w 1062"/>
                  <a:gd name="T11" fmla="*/ 147 h 2459"/>
                  <a:gd name="T12" fmla="*/ 14 w 1062"/>
                  <a:gd name="T13" fmla="*/ 175 h 2459"/>
                  <a:gd name="T14" fmla="*/ 8 w 1062"/>
                  <a:gd name="T15" fmla="*/ 207 h 2459"/>
                  <a:gd name="T16" fmla="*/ 0 w 1062"/>
                  <a:gd name="T17" fmla="*/ 235 h 2459"/>
                  <a:gd name="T18" fmla="*/ 35 w 1062"/>
                  <a:gd name="T19" fmla="*/ 51 h 2459"/>
                  <a:gd name="T20" fmla="*/ 64 w 1062"/>
                  <a:gd name="T21" fmla="*/ 0 h 2459"/>
                  <a:gd name="T22" fmla="*/ 934 w 1062"/>
                  <a:gd name="T23" fmla="*/ 2397 h 2459"/>
                  <a:gd name="T24" fmla="*/ 945 w 1062"/>
                  <a:gd name="T25" fmla="*/ 2401 h 2459"/>
                  <a:gd name="T26" fmla="*/ 955 w 1062"/>
                  <a:gd name="T27" fmla="*/ 2406 h 2459"/>
                  <a:gd name="T28" fmla="*/ 965 w 1062"/>
                  <a:gd name="T29" fmla="*/ 2410 h 2459"/>
                  <a:gd name="T30" fmla="*/ 975 w 1062"/>
                  <a:gd name="T31" fmla="*/ 2415 h 2459"/>
                  <a:gd name="T32" fmla="*/ 986 w 1062"/>
                  <a:gd name="T33" fmla="*/ 2417 h 2459"/>
                  <a:gd name="T34" fmla="*/ 996 w 1062"/>
                  <a:gd name="T35" fmla="*/ 2421 h 2459"/>
                  <a:gd name="T36" fmla="*/ 1006 w 1062"/>
                  <a:gd name="T37" fmla="*/ 2426 h 2459"/>
                  <a:gd name="T38" fmla="*/ 1017 w 1062"/>
                  <a:gd name="T39" fmla="*/ 2428 h 2459"/>
                  <a:gd name="T40" fmla="*/ 1050 w 1062"/>
                  <a:gd name="T41" fmla="*/ 2448 h 2459"/>
                  <a:gd name="T42" fmla="*/ 1062 w 1062"/>
                  <a:gd name="T43" fmla="*/ 2459 h 2459"/>
                  <a:gd name="T44" fmla="*/ 1060 w 1062"/>
                  <a:gd name="T45" fmla="*/ 2459 h 2459"/>
                  <a:gd name="T46" fmla="*/ 1060 w 1062"/>
                  <a:gd name="T47" fmla="*/ 2459 h 2459"/>
                  <a:gd name="T48" fmla="*/ 1060 w 1062"/>
                  <a:gd name="T49" fmla="*/ 2459 h 2459"/>
                  <a:gd name="T50" fmla="*/ 1058 w 1062"/>
                  <a:gd name="T51" fmla="*/ 2459 h 2459"/>
                  <a:gd name="T52" fmla="*/ 1058 w 1062"/>
                  <a:gd name="T53" fmla="*/ 2459 h 2459"/>
                  <a:gd name="T54" fmla="*/ 1058 w 1062"/>
                  <a:gd name="T55" fmla="*/ 2459 h 2459"/>
                  <a:gd name="T56" fmla="*/ 1056 w 1062"/>
                  <a:gd name="T57" fmla="*/ 2459 h 2459"/>
                  <a:gd name="T58" fmla="*/ 1056 w 1062"/>
                  <a:gd name="T59" fmla="*/ 2459 h 2459"/>
                  <a:gd name="T60" fmla="*/ 934 w 1062"/>
                  <a:gd name="T61" fmla="*/ 2397 h 24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2"/>
                  <a:gd name="T94" fmla="*/ 0 h 2459"/>
                  <a:gd name="T95" fmla="*/ 1062 w 1062"/>
                  <a:gd name="T96" fmla="*/ 2459 h 24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2" h="2459">
                    <a:moveTo>
                      <a:pt x="64" y="0"/>
                    </a:moveTo>
                    <a:lnTo>
                      <a:pt x="56" y="29"/>
                    </a:lnTo>
                    <a:lnTo>
                      <a:pt x="47" y="58"/>
                    </a:lnTo>
                    <a:lnTo>
                      <a:pt x="39" y="87"/>
                    </a:lnTo>
                    <a:lnTo>
                      <a:pt x="31" y="118"/>
                    </a:lnTo>
                    <a:lnTo>
                      <a:pt x="23" y="147"/>
                    </a:lnTo>
                    <a:lnTo>
                      <a:pt x="14" y="175"/>
                    </a:lnTo>
                    <a:lnTo>
                      <a:pt x="8" y="207"/>
                    </a:lnTo>
                    <a:lnTo>
                      <a:pt x="0" y="235"/>
                    </a:lnTo>
                    <a:lnTo>
                      <a:pt x="35" y="51"/>
                    </a:lnTo>
                    <a:lnTo>
                      <a:pt x="64" y="0"/>
                    </a:lnTo>
                    <a:close/>
                    <a:moveTo>
                      <a:pt x="934" y="2397"/>
                    </a:moveTo>
                    <a:lnTo>
                      <a:pt x="945" y="2401"/>
                    </a:lnTo>
                    <a:lnTo>
                      <a:pt x="955" y="2406"/>
                    </a:lnTo>
                    <a:lnTo>
                      <a:pt x="965" y="2410"/>
                    </a:lnTo>
                    <a:lnTo>
                      <a:pt x="975" y="2415"/>
                    </a:lnTo>
                    <a:lnTo>
                      <a:pt x="986" y="2417"/>
                    </a:lnTo>
                    <a:lnTo>
                      <a:pt x="996" y="2421"/>
                    </a:lnTo>
                    <a:lnTo>
                      <a:pt x="1006" y="2426"/>
                    </a:lnTo>
                    <a:lnTo>
                      <a:pt x="1017" y="2428"/>
                    </a:lnTo>
                    <a:lnTo>
                      <a:pt x="1050" y="2448"/>
                    </a:lnTo>
                    <a:lnTo>
                      <a:pt x="1062" y="2459"/>
                    </a:lnTo>
                    <a:lnTo>
                      <a:pt x="1060" y="2459"/>
                    </a:lnTo>
                    <a:lnTo>
                      <a:pt x="1058" y="2459"/>
                    </a:lnTo>
                    <a:lnTo>
                      <a:pt x="1056" y="2459"/>
                    </a:lnTo>
                    <a:lnTo>
                      <a:pt x="934" y="2397"/>
                    </a:lnTo>
                    <a:close/>
                  </a:path>
                </a:pathLst>
              </a:custGeom>
              <a:solidFill>
                <a:srgbClr val="BF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29" name="Freeform 128">
                <a:extLst>
                  <a:ext uri="{FF2B5EF4-FFF2-40B4-BE49-F238E27FC236}">
                    <a16:creationId xmlns:a16="http://schemas.microsoft.com/office/drawing/2014/main" id="{459C1641-39AF-BF53-72FE-E8C7894C4247}"/>
                  </a:ext>
                </a:extLst>
              </p:cNvPr>
              <p:cNvSpPr>
                <a:spLocks/>
              </p:cNvSpPr>
              <p:nvPr/>
            </p:nvSpPr>
            <p:spPr bwMode="auto">
              <a:xfrm>
                <a:off x="2397" y="3447"/>
                <a:ext cx="57" cy="38"/>
              </a:xfrm>
              <a:custGeom>
                <a:avLst/>
                <a:gdLst>
                  <a:gd name="T0" fmla="*/ 0 w 57"/>
                  <a:gd name="T1" fmla="*/ 11 h 38"/>
                  <a:gd name="T2" fmla="*/ 16 w 57"/>
                  <a:gd name="T3" fmla="*/ 2 h 38"/>
                  <a:gd name="T4" fmla="*/ 20 w 57"/>
                  <a:gd name="T5" fmla="*/ 0 h 38"/>
                  <a:gd name="T6" fmla="*/ 57 w 57"/>
                  <a:gd name="T7" fmla="*/ 38 h 38"/>
                  <a:gd name="T8" fmla="*/ 53 w 57"/>
                  <a:gd name="T9" fmla="*/ 38 h 38"/>
                  <a:gd name="T10" fmla="*/ 49 w 57"/>
                  <a:gd name="T11" fmla="*/ 35 h 38"/>
                  <a:gd name="T12" fmla="*/ 45 w 57"/>
                  <a:gd name="T13" fmla="*/ 35 h 38"/>
                  <a:gd name="T14" fmla="*/ 39 w 57"/>
                  <a:gd name="T15" fmla="*/ 33 h 38"/>
                  <a:gd name="T16" fmla="*/ 35 w 57"/>
                  <a:gd name="T17" fmla="*/ 33 h 38"/>
                  <a:gd name="T18" fmla="*/ 31 w 57"/>
                  <a:gd name="T19" fmla="*/ 31 h 38"/>
                  <a:gd name="T20" fmla="*/ 26 w 57"/>
                  <a:gd name="T21" fmla="*/ 31 h 38"/>
                  <a:gd name="T22" fmla="*/ 22 w 57"/>
                  <a:gd name="T23" fmla="*/ 29 h 38"/>
                  <a:gd name="T24" fmla="*/ 20 w 57"/>
                  <a:gd name="T25" fmla="*/ 26 h 38"/>
                  <a:gd name="T26" fmla="*/ 16 w 57"/>
                  <a:gd name="T27" fmla="*/ 24 h 38"/>
                  <a:gd name="T28" fmla="*/ 14 w 57"/>
                  <a:gd name="T29" fmla="*/ 22 h 38"/>
                  <a:gd name="T30" fmla="*/ 10 w 57"/>
                  <a:gd name="T31" fmla="*/ 20 h 38"/>
                  <a:gd name="T32" fmla="*/ 8 w 57"/>
                  <a:gd name="T33" fmla="*/ 18 h 38"/>
                  <a:gd name="T34" fmla="*/ 6 w 57"/>
                  <a:gd name="T35" fmla="*/ 15 h 38"/>
                  <a:gd name="T36" fmla="*/ 2 w 57"/>
                  <a:gd name="T37" fmla="*/ 13 h 38"/>
                  <a:gd name="T38" fmla="*/ 0 w 57"/>
                  <a:gd name="T39" fmla="*/ 11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38"/>
                  <a:gd name="T62" fmla="*/ 57 w 57"/>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38">
                    <a:moveTo>
                      <a:pt x="0" y="11"/>
                    </a:moveTo>
                    <a:lnTo>
                      <a:pt x="16" y="2"/>
                    </a:lnTo>
                    <a:lnTo>
                      <a:pt x="20" y="0"/>
                    </a:lnTo>
                    <a:lnTo>
                      <a:pt x="57" y="38"/>
                    </a:lnTo>
                    <a:lnTo>
                      <a:pt x="53" y="38"/>
                    </a:lnTo>
                    <a:lnTo>
                      <a:pt x="49" y="35"/>
                    </a:lnTo>
                    <a:lnTo>
                      <a:pt x="45" y="35"/>
                    </a:lnTo>
                    <a:lnTo>
                      <a:pt x="39" y="33"/>
                    </a:lnTo>
                    <a:lnTo>
                      <a:pt x="35" y="33"/>
                    </a:lnTo>
                    <a:lnTo>
                      <a:pt x="31" y="31"/>
                    </a:lnTo>
                    <a:lnTo>
                      <a:pt x="26" y="31"/>
                    </a:lnTo>
                    <a:lnTo>
                      <a:pt x="22" y="29"/>
                    </a:lnTo>
                    <a:lnTo>
                      <a:pt x="20" y="26"/>
                    </a:lnTo>
                    <a:lnTo>
                      <a:pt x="16" y="24"/>
                    </a:lnTo>
                    <a:lnTo>
                      <a:pt x="14" y="22"/>
                    </a:lnTo>
                    <a:lnTo>
                      <a:pt x="10" y="20"/>
                    </a:lnTo>
                    <a:lnTo>
                      <a:pt x="8" y="18"/>
                    </a:lnTo>
                    <a:lnTo>
                      <a:pt x="6" y="15"/>
                    </a:lnTo>
                    <a:lnTo>
                      <a:pt x="2" y="13"/>
                    </a:lnTo>
                    <a:lnTo>
                      <a:pt x="0" y="11"/>
                    </a:lnTo>
                    <a:close/>
                  </a:path>
                </a:pathLst>
              </a:custGeom>
              <a:solidFill>
                <a:srgbClr val="EB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 name="Freeform 129">
                <a:extLst>
                  <a:ext uri="{FF2B5EF4-FFF2-40B4-BE49-F238E27FC236}">
                    <a16:creationId xmlns:a16="http://schemas.microsoft.com/office/drawing/2014/main" id="{64A37D0F-A7ED-B382-A8E6-A728C8B3F1BA}"/>
                  </a:ext>
                </a:extLst>
              </p:cNvPr>
              <p:cNvSpPr>
                <a:spLocks/>
              </p:cNvSpPr>
              <p:nvPr/>
            </p:nvSpPr>
            <p:spPr bwMode="auto">
              <a:xfrm>
                <a:off x="2203" y="3331"/>
                <a:ext cx="214" cy="127"/>
              </a:xfrm>
              <a:custGeom>
                <a:avLst/>
                <a:gdLst>
                  <a:gd name="T0" fmla="*/ 194 w 214"/>
                  <a:gd name="T1" fmla="*/ 127 h 127"/>
                  <a:gd name="T2" fmla="*/ 210 w 214"/>
                  <a:gd name="T3" fmla="*/ 118 h 127"/>
                  <a:gd name="T4" fmla="*/ 214 w 214"/>
                  <a:gd name="T5" fmla="*/ 116 h 127"/>
                  <a:gd name="T6" fmla="*/ 134 w 214"/>
                  <a:gd name="T7" fmla="*/ 38 h 127"/>
                  <a:gd name="T8" fmla="*/ 105 w 214"/>
                  <a:gd name="T9" fmla="*/ 0 h 127"/>
                  <a:gd name="T10" fmla="*/ 91 w 214"/>
                  <a:gd name="T11" fmla="*/ 7 h 127"/>
                  <a:gd name="T12" fmla="*/ 33 w 214"/>
                  <a:gd name="T13" fmla="*/ 31 h 127"/>
                  <a:gd name="T14" fmla="*/ 0 w 214"/>
                  <a:gd name="T15" fmla="*/ 45 h 127"/>
                  <a:gd name="T16" fmla="*/ 8 w 214"/>
                  <a:gd name="T17" fmla="*/ 51 h 127"/>
                  <a:gd name="T18" fmla="*/ 18 w 214"/>
                  <a:gd name="T19" fmla="*/ 58 h 127"/>
                  <a:gd name="T20" fmla="*/ 29 w 214"/>
                  <a:gd name="T21" fmla="*/ 67 h 127"/>
                  <a:gd name="T22" fmla="*/ 39 w 214"/>
                  <a:gd name="T23" fmla="*/ 74 h 127"/>
                  <a:gd name="T24" fmla="*/ 49 w 214"/>
                  <a:gd name="T25" fmla="*/ 78 h 127"/>
                  <a:gd name="T26" fmla="*/ 60 w 214"/>
                  <a:gd name="T27" fmla="*/ 83 h 127"/>
                  <a:gd name="T28" fmla="*/ 72 w 214"/>
                  <a:gd name="T29" fmla="*/ 85 h 127"/>
                  <a:gd name="T30" fmla="*/ 86 w 214"/>
                  <a:gd name="T31" fmla="*/ 83 h 127"/>
                  <a:gd name="T32" fmla="*/ 99 w 214"/>
                  <a:gd name="T33" fmla="*/ 89 h 127"/>
                  <a:gd name="T34" fmla="*/ 111 w 214"/>
                  <a:gd name="T35" fmla="*/ 96 h 127"/>
                  <a:gd name="T36" fmla="*/ 126 w 214"/>
                  <a:gd name="T37" fmla="*/ 103 h 127"/>
                  <a:gd name="T38" fmla="*/ 138 w 214"/>
                  <a:gd name="T39" fmla="*/ 107 h 127"/>
                  <a:gd name="T40" fmla="*/ 152 w 214"/>
                  <a:gd name="T41" fmla="*/ 111 h 127"/>
                  <a:gd name="T42" fmla="*/ 167 w 214"/>
                  <a:gd name="T43" fmla="*/ 116 h 127"/>
                  <a:gd name="T44" fmla="*/ 179 w 214"/>
                  <a:gd name="T45" fmla="*/ 120 h 127"/>
                  <a:gd name="T46" fmla="*/ 194 w 214"/>
                  <a:gd name="T47" fmla="*/ 127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4"/>
                  <a:gd name="T73" fmla="*/ 0 h 127"/>
                  <a:gd name="T74" fmla="*/ 214 w 214"/>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4" h="127">
                    <a:moveTo>
                      <a:pt x="194" y="127"/>
                    </a:moveTo>
                    <a:lnTo>
                      <a:pt x="210" y="118"/>
                    </a:lnTo>
                    <a:lnTo>
                      <a:pt x="214" y="116"/>
                    </a:lnTo>
                    <a:lnTo>
                      <a:pt x="134" y="38"/>
                    </a:lnTo>
                    <a:lnTo>
                      <a:pt x="105" y="0"/>
                    </a:lnTo>
                    <a:lnTo>
                      <a:pt x="91" y="7"/>
                    </a:lnTo>
                    <a:lnTo>
                      <a:pt x="33" y="31"/>
                    </a:lnTo>
                    <a:lnTo>
                      <a:pt x="0" y="45"/>
                    </a:lnTo>
                    <a:lnTo>
                      <a:pt x="8" y="51"/>
                    </a:lnTo>
                    <a:lnTo>
                      <a:pt x="18" y="58"/>
                    </a:lnTo>
                    <a:lnTo>
                      <a:pt x="29" y="67"/>
                    </a:lnTo>
                    <a:lnTo>
                      <a:pt x="39" y="74"/>
                    </a:lnTo>
                    <a:lnTo>
                      <a:pt x="49" y="78"/>
                    </a:lnTo>
                    <a:lnTo>
                      <a:pt x="60" y="83"/>
                    </a:lnTo>
                    <a:lnTo>
                      <a:pt x="72" y="85"/>
                    </a:lnTo>
                    <a:lnTo>
                      <a:pt x="86" y="83"/>
                    </a:lnTo>
                    <a:lnTo>
                      <a:pt x="99" y="89"/>
                    </a:lnTo>
                    <a:lnTo>
                      <a:pt x="111" y="96"/>
                    </a:lnTo>
                    <a:lnTo>
                      <a:pt x="126" y="103"/>
                    </a:lnTo>
                    <a:lnTo>
                      <a:pt x="138" y="107"/>
                    </a:lnTo>
                    <a:lnTo>
                      <a:pt x="152" y="111"/>
                    </a:lnTo>
                    <a:lnTo>
                      <a:pt x="167" y="116"/>
                    </a:lnTo>
                    <a:lnTo>
                      <a:pt x="179" y="120"/>
                    </a:lnTo>
                    <a:lnTo>
                      <a:pt x="194" y="127"/>
                    </a:lnTo>
                    <a:close/>
                  </a:path>
                </a:pathLst>
              </a:custGeom>
              <a:solidFill>
                <a:srgbClr val="EAEA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1" name="Freeform 130">
                <a:extLst>
                  <a:ext uri="{FF2B5EF4-FFF2-40B4-BE49-F238E27FC236}">
                    <a16:creationId xmlns:a16="http://schemas.microsoft.com/office/drawing/2014/main" id="{64A0716E-CA05-6B3E-2662-9C2C967D463F}"/>
                  </a:ext>
                </a:extLst>
              </p:cNvPr>
              <p:cNvSpPr>
                <a:spLocks noEditPoints="1"/>
              </p:cNvSpPr>
              <p:nvPr/>
            </p:nvSpPr>
            <p:spPr bwMode="auto">
              <a:xfrm>
                <a:off x="1908" y="814"/>
                <a:ext cx="400" cy="2562"/>
              </a:xfrm>
              <a:custGeom>
                <a:avLst/>
                <a:gdLst>
                  <a:gd name="T0" fmla="*/ 328 w 400"/>
                  <a:gd name="T1" fmla="*/ 2548 h 2562"/>
                  <a:gd name="T2" fmla="*/ 400 w 400"/>
                  <a:gd name="T3" fmla="*/ 2517 h 2562"/>
                  <a:gd name="T4" fmla="*/ 278 w 400"/>
                  <a:gd name="T5" fmla="*/ 2404 h 2562"/>
                  <a:gd name="T6" fmla="*/ 169 w 400"/>
                  <a:gd name="T7" fmla="*/ 2440 h 2562"/>
                  <a:gd name="T8" fmla="*/ 107 w 400"/>
                  <a:gd name="T9" fmla="*/ 2455 h 2562"/>
                  <a:gd name="T10" fmla="*/ 119 w 400"/>
                  <a:gd name="T11" fmla="*/ 2466 h 2562"/>
                  <a:gd name="T12" fmla="*/ 132 w 400"/>
                  <a:gd name="T13" fmla="*/ 2477 h 2562"/>
                  <a:gd name="T14" fmla="*/ 144 w 400"/>
                  <a:gd name="T15" fmla="*/ 2491 h 2562"/>
                  <a:gd name="T16" fmla="*/ 157 w 400"/>
                  <a:gd name="T17" fmla="*/ 2502 h 2562"/>
                  <a:gd name="T18" fmla="*/ 161 w 400"/>
                  <a:gd name="T19" fmla="*/ 2502 h 2562"/>
                  <a:gd name="T20" fmla="*/ 169 w 400"/>
                  <a:gd name="T21" fmla="*/ 2502 h 2562"/>
                  <a:gd name="T22" fmla="*/ 175 w 400"/>
                  <a:gd name="T23" fmla="*/ 2506 h 2562"/>
                  <a:gd name="T24" fmla="*/ 181 w 400"/>
                  <a:gd name="T25" fmla="*/ 2511 h 2562"/>
                  <a:gd name="T26" fmla="*/ 192 w 400"/>
                  <a:gd name="T27" fmla="*/ 2513 h 2562"/>
                  <a:gd name="T28" fmla="*/ 206 w 400"/>
                  <a:gd name="T29" fmla="*/ 2513 h 2562"/>
                  <a:gd name="T30" fmla="*/ 223 w 400"/>
                  <a:gd name="T31" fmla="*/ 2522 h 2562"/>
                  <a:gd name="T32" fmla="*/ 243 w 400"/>
                  <a:gd name="T33" fmla="*/ 2537 h 2562"/>
                  <a:gd name="T34" fmla="*/ 266 w 400"/>
                  <a:gd name="T35" fmla="*/ 2551 h 2562"/>
                  <a:gd name="T36" fmla="*/ 280 w 400"/>
                  <a:gd name="T37" fmla="*/ 2553 h 2562"/>
                  <a:gd name="T38" fmla="*/ 284 w 400"/>
                  <a:gd name="T39" fmla="*/ 2555 h 2562"/>
                  <a:gd name="T40" fmla="*/ 289 w 400"/>
                  <a:gd name="T41" fmla="*/ 2557 h 2562"/>
                  <a:gd name="T42" fmla="*/ 293 w 400"/>
                  <a:gd name="T43" fmla="*/ 2560 h 2562"/>
                  <a:gd name="T44" fmla="*/ 43 w 400"/>
                  <a:gd name="T45" fmla="*/ 14 h 2562"/>
                  <a:gd name="T46" fmla="*/ 0 w 400"/>
                  <a:gd name="T47" fmla="*/ 7 h 2562"/>
                  <a:gd name="T48" fmla="*/ 6 w 400"/>
                  <a:gd name="T49" fmla="*/ 7 h 2562"/>
                  <a:gd name="T50" fmla="*/ 10 w 400"/>
                  <a:gd name="T51" fmla="*/ 7 h 2562"/>
                  <a:gd name="T52" fmla="*/ 14 w 400"/>
                  <a:gd name="T53" fmla="*/ 7 h 2562"/>
                  <a:gd name="T54" fmla="*/ 18 w 400"/>
                  <a:gd name="T55" fmla="*/ 7 h 2562"/>
                  <a:gd name="T56" fmla="*/ 23 w 400"/>
                  <a:gd name="T57" fmla="*/ 7 h 2562"/>
                  <a:gd name="T58" fmla="*/ 31 w 400"/>
                  <a:gd name="T59" fmla="*/ 5 h 2562"/>
                  <a:gd name="T60" fmla="*/ 39 w 400"/>
                  <a:gd name="T61" fmla="*/ 2 h 2562"/>
                  <a:gd name="T62" fmla="*/ 47 w 400"/>
                  <a:gd name="T63" fmla="*/ 0 h 2562"/>
                  <a:gd name="T64" fmla="*/ 43 w 400"/>
                  <a:gd name="T65" fmla="*/ 14 h 25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2562"/>
                  <a:gd name="T101" fmla="*/ 400 w 400"/>
                  <a:gd name="T102" fmla="*/ 2562 h 25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2562">
                    <a:moveTo>
                      <a:pt x="295" y="2562"/>
                    </a:moveTo>
                    <a:lnTo>
                      <a:pt x="328" y="2548"/>
                    </a:lnTo>
                    <a:lnTo>
                      <a:pt x="386" y="2524"/>
                    </a:lnTo>
                    <a:lnTo>
                      <a:pt x="400" y="2517"/>
                    </a:lnTo>
                    <a:lnTo>
                      <a:pt x="307" y="2391"/>
                    </a:lnTo>
                    <a:lnTo>
                      <a:pt x="278" y="2404"/>
                    </a:lnTo>
                    <a:lnTo>
                      <a:pt x="225" y="2422"/>
                    </a:lnTo>
                    <a:lnTo>
                      <a:pt x="169" y="2440"/>
                    </a:lnTo>
                    <a:lnTo>
                      <a:pt x="115" y="2453"/>
                    </a:lnTo>
                    <a:lnTo>
                      <a:pt x="107" y="2455"/>
                    </a:lnTo>
                    <a:lnTo>
                      <a:pt x="113" y="2460"/>
                    </a:lnTo>
                    <a:lnTo>
                      <a:pt x="119" y="2466"/>
                    </a:lnTo>
                    <a:lnTo>
                      <a:pt x="126" y="2473"/>
                    </a:lnTo>
                    <a:lnTo>
                      <a:pt x="132" y="2477"/>
                    </a:lnTo>
                    <a:lnTo>
                      <a:pt x="138" y="2484"/>
                    </a:lnTo>
                    <a:lnTo>
                      <a:pt x="144" y="2491"/>
                    </a:lnTo>
                    <a:lnTo>
                      <a:pt x="150" y="2495"/>
                    </a:lnTo>
                    <a:lnTo>
                      <a:pt x="157" y="2502"/>
                    </a:lnTo>
                    <a:lnTo>
                      <a:pt x="161" y="2502"/>
                    </a:lnTo>
                    <a:lnTo>
                      <a:pt x="165" y="2502"/>
                    </a:lnTo>
                    <a:lnTo>
                      <a:pt x="169" y="2502"/>
                    </a:lnTo>
                    <a:lnTo>
                      <a:pt x="173" y="2504"/>
                    </a:lnTo>
                    <a:lnTo>
                      <a:pt x="175" y="2506"/>
                    </a:lnTo>
                    <a:lnTo>
                      <a:pt x="179" y="2508"/>
                    </a:lnTo>
                    <a:lnTo>
                      <a:pt x="181" y="2511"/>
                    </a:lnTo>
                    <a:lnTo>
                      <a:pt x="185" y="2515"/>
                    </a:lnTo>
                    <a:lnTo>
                      <a:pt x="192" y="2513"/>
                    </a:lnTo>
                    <a:lnTo>
                      <a:pt x="200" y="2513"/>
                    </a:lnTo>
                    <a:lnTo>
                      <a:pt x="206" y="2513"/>
                    </a:lnTo>
                    <a:lnTo>
                      <a:pt x="212" y="2515"/>
                    </a:lnTo>
                    <a:lnTo>
                      <a:pt x="223" y="2522"/>
                    </a:lnTo>
                    <a:lnTo>
                      <a:pt x="233" y="2528"/>
                    </a:lnTo>
                    <a:lnTo>
                      <a:pt x="243" y="2537"/>
                    </a:lnTo>
                    <a:lnTo>
                      <a:pt x="256" y="2546"/>
                    </a:lnTo>
                    <a:lnTo>
                      <a:pt x="266" y="2551"/>
                    </a:lnTo>
                    <a:lnTo>
                      <a:pt x="278" y="2553"/>
                    </a:lnTo>
                    <a:lnTo>
                      <a:pt x="280" y="2553"/>
                    </a:lnTo>
                    <a:lnTo>
                      <a:pt x="282" y="2555"/>
                    </a:lnTo>
                    <a:lnTo>
                      <a:pt x="284" y="2555"/>
                    </a:lnTo>
                    <a:lnTo>
                      <a:pt x="287" y="2557"/>
                    </a:lnTo>
                    <a:lnTo>
                      <a:pt x="289" y="2557"/>
                    </a:lnTo>
                    <a:lnTo>
                      <a:pt x="291" y="2560"/>
                    </a:lnTo>
                    <a:lnTo>
                      <a:pt x="293" y="2560"/>
                    </a:lnTo>
                    <a:lnTo>
                      <a:pt x="295" y="2562"/>
                    </a:lnTo>
                    <a:close/>
                    <a:moveTo>
                      <a:pt x="43" y="14"/>
                    </a:moveTo>
                    <a:lnTo>
                      <a:pt x="0" y="7"/>
                    </a:lnTo>
                    <a:lnTo>
                      <a:pt x="4" y="7"/>
                    </a:lnTo>
                    <a:lnTo>
                      <a:pt x="6" y="7"/>
                    </a:lnTo>
                    <a:lnTo>
                      <a:pt x="8" y="7"/>
                    </a:lnTo>
                    <a:lnTo>
                      <a:pt x="10" y="7"/>
                    </a:lnTo>
                    <a:lnTo>
                      <a:pt x="12" y="7"/>
                    </a:lnTo>
                    <a:lnTo>
                      <a:pt x="14" y="7"/>
                    </a:lnTo>
                    <a:lnTo>
                      <a:pt x="16" y="7"/>
                    </a:lnTo>
                    <a:lnTo>
                      <a:pt x="18" y="7"/>
                    </a:lnTo>
                    <a:lnTo>
                      <a:pt x="20" y="7"/>
                    </a:lnTo>
                    <a:lnTo>
                      <a:pt x="23" y="7"/>
                    </a:lnTo>
                    <a:lnTo>
                      <a:pt x="27" y="5"/>
                    </a:lnTo>
                    <a:lnTo>
                      <a:pt x="31" y="5"/>
                    </a:lnTo>
                    <a:lnTo>
                      <a:pt x="35" y="2"/>
                    </a:lnTo>
                    <a:lnTo>
                      <a:pt x="39" y="2"/>
                    </a:lnTo>
                    <a:lnTo>
                      <a:pt x="43" y="2"/>
                    </a:lnTo>
                    <a:lnTo>
                      <a:pt x="47" y="0"/>
                    </a:lnTo>
                    <a:lnTo>
                      <a:pt x="51" y="0"/>
                    </a:lnTo>
                    <a:lnTo>
                      <a:pt x="43" y="1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2" name="Freeform 131">
                <a:extLst>
                  <a:ext uri="{FF2B5EF4-FFF2-40B4-BE49-F238E27FC236}">
                    <a16:creationId xmlns:a16="http://schemas.microsoft.com/office/drawing/2014/main" id="{37D26A56-AF10-EF03-ACB4-E4B215B731B2}"/>
                  </a:ext>
                </a:extLst>
              </p:cNvPr>
              <p:cNvSpPr>
                <a:spLocks noEditPoints="1"/>
              </p:cNvSpPr>
              <p:nvPr/>
            </p:nvSpPr>
            <p:spPr bwMode="auto">
              <a:xfrm>
                <a:off x="1631" y="821"/>
                <a:ext cx="584" cy="2448"/>
              </a:xfrm>
              <a:custGeom>
                <a:avLst/>
                <a:gdLst>
                  <a:gd name="T0" fmla="*/ 320 w 584"/>
                  <a:gd name="T1" fmla="*/ 7 h 2448"/>
                  <a:gd name="T2" fmla="*/ 277 w 584"/>
                  <a:gd name="T3" fmla="*/ 0 h 2448"/>
                  <a:gd name="T4" fmla="*/ 277 w 584"/>
                  <a:gd name="T5" fmla="*/ 0 h 2448"/>
                  <a:gd name="T6" fmla="*/ 56 w 584"/>
                  <a:gd name="T7" fmla="*/ 64 h 2448"/>
                  <a:gd name="T8" fmla="*/ 46 w 584"/>
                  <a:gd name="T9" fmla="*/ 73 h 2448"/>
                  <a:gd name="T10" fmla="*/ 36 w 584"/>
                  <a:gd name="T11" fmla="*/ 84 h 2448"/>
                  <a:gd name="T12" fmla="*/ 29 w 584"/>
                  <a:gd name="T13" fmla="*/ 95 h 2448"/>
                  <a:gd name="T14" fmla="*/ 21 w 584"/>
                  <a:gd name="T15" fmla="*/ 109 h 2448"/>
                  <a:gd name="T16" fmla="*/ 15 w 584"/>
                  <a:gd name="T17" fmla="*/ 122 h 2448"/>
                  <a:gd name="T18" fmla="*/ 11 w 584"/>
                  <a:gd name="T19" fmla="*/ 135 h 2448"/>
                  <a:gd name="T20" fmla="*/ 7 w 584"/>
                  <a:gd name="T21" fmla="*/ 149 h 2448"/>
                  <a:gd name="T22" fmla="*/ 0 w 584"/>
                  <a:gd name="T23" fmla="*/ 162 h 2448"/>
                  <a:gd name="T24" fmla="*/ 7 w 584"/>
                  <a:gd name="T25" fmla="*/ 162 h 2448"/>
                  <a:gd name="T26" fmla="*/ 56 w 584"/>
                  <a:gd name="T27" fmla="*/ 155 h 2448"/>
                  <a:gd name="T28" fmla="*/ 108 w 584"/>
                  <a:gd name="T29" fmla="*/ 151 h 2448"/>
                  <a:gd name="T30" fmla="*/ 159 w 584"/>
                  <a:gd name="T31" fmla="*/ 149 h 2448"/>
                  <a:gd name="T32" fmla="*/ 211 w 584"/>
                  <a:gd name="T33" fmla="*/ 151 h 2448"/>
                  <a:gd name="T34" fmla="*/ 227 w 584"/>
                  <a:gd name="T35" fmla="*/ 151 h 2448"/>
                  <a:gd name="T36" fmla="*/ 320 w 584"/>
                  <a:gd name="T37" fmla="*/ 7 h 2448"/>
                  <a:gd name="T38" fmla="*/ 384 w 584"/>
                  <a:gd name="T39" fmla="*/ 2448 h 2448"/>
                  <a:gd name="T40" fmla="*/ 392 w 584"/>
                  <a:gd name="T41" fmla="*/ 2446 h 2448"/>
                  <a:gd name="T42" fmla="*/ 446 w 584"/>
                  <a:gd name="T43" fmla="*/ 2433 h 2448"/>
                  <a:gd name="T44" fmla="*/ 502 w 584"/>
                  <a:gd name="T45" fmla="*/ 2415 h 2448"/>
                  <a:gd name="T46" fmla="*/ 555 w 584"/>
                  <a:gd name="T47" fmla="*/ 2397 h 2448"/>
                  <a:gd name="T48" fmla="*/ 584 w 584"/>
                  <a:gd name="T49" fmla="*/ 2384 h 2448"/>
                  <a:gd name="T50" fmla="*/ 489 w 584"/>
                  <a:gd name="T51" fmla="*/ 2257 h 2448"/>
                  <a:gd name="T52" fmla="*/ 458 w 584"/>
                  <a:gd name="T53" fmla="*/ 2268 h 2448"/>
                  <a:gd name="T54" fmla="*/ 411 w 584"/>
                  <a:gd name="T55" fmla="*/ 2284 h 2448"/>
                  <a:gd name="T56" fmla="*/ 361 w 584"/>
                  <a:gd name="T57" fmla="*/ 2295 h 2448"/>
                  <a:gd name="T58" fmla="*/ 312 w 584"/>
                  <a:gd name="T59" fmla="*/ 2304 h 2448"/>
                  <a:gd name="T60" fmla="*/ 262 w 584"/>
                  <a:gd name="T61" fmla="*/ 2310 h 2448"/>
                  <a:gd name="T62" fmla="*/ 223 w 584"/>
                  <a:gd name="T63" fmla="*/ 2315 h 2448"/>
                  <a:gd name="T64" fmla="*/ 242 w 584"/>
                  <a:gd name="T65" fmla="*/ 2330 h 2448"/>
                  <a:gd name="T66" fmla="*/ 262 w 584"/>
                  <a:gd name="T67" fmla="*/ 2348 h 2448"/>
                  <a:gd name="T68" fmla="*/ 283 w 584"/>
                  <a:gd name="T69" fmla="*/ 2364 h 2448"/>
                  <a:gd name="T70" fmla="*/ 304 w 584"/>
                  <a:gd name="T71" fmla="*/ 2381 h 2448"/>
                  <a:gd name="T72" fmla="*/ 324 w 584"/>
                  <a:gd name="T73" fmla="*/ 2397 h 2448"/>
                  <a:gd name="T74" fmla="*/ 343 w 584"/>
                  <a:gd name="T75" fmla="*/ 2415 h 2448"/>
                  <a:gd name="T76" fmla="*/ 363 w 584"/>
                  <a:gd name="T77" fmla="*/ 2430 h 2448"/>
                  <a:gd name="T78" fmla="*/ 384 w 584"/>
                  <a:gd name="T79" fmla="*/ 2448 h 24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4"/>
                  <a:gd name="T121" fmla="*/ 0 h 2448"/>
                  <a:gd name="T122" fmla="*/ 584 w 584"/>
                  <a:gd name="T123" fmla="*/ 2448 h 24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4" h="2448">
                    <a:moveTo>
                      <a:pt x="320" y="7"/>
                    </a:moveTo>
                    <a:lnTo>
                      <a:pt x="277" y="0"/>
                    </a:lnTo>
                    <a:lnTo>
                      <a:pt x="56" y="64"/>
                    </a:lnTo>
                    <a:lnTo>
                      <a:pt x="46" y="73"/>
                    </a:lnTo>
                    <a:lnTo>
                      <a:pt x="36" y="84"/>
                    </a:lnTo>
                    <a:lnTo>
                      <a:pt x="29" y="95"/>
                    </a:lnTo>
                    <a:lnTo>
                      <a:pt x="21" y="109"/>
                    </a:lnTo>
                    <a:lnTo>
                      <a:pt x="15" y="122"/>
                    </a:lnTo>
                    <a:lnTo>
                      <a:pt x="11" y="135"/>
                    </a:lnTo>
                    <a:lnTo>
                      <a:pt x="7" y="149"/>
                    </a:lnTo>
                    <a:lnTo>
                      <a:pt x="0" y="162"/>
                    </a:lnTo>
                    <a:lnTo>
                      <a:pt x="7" y="162"/>
                    </a:lnTo>
                    <a:lnTo>
                      <a:pt x="56" y="155"/>
                    </a:lnTo>
                    <a:lnTo>
                      <a:pt x="108" y="151"/>
                    </a:lnTo>
                    <a:lnTo>
                      <a:pt x="159" y="149"/>
                    </a:lnTo>
                    <a:lnTo>
                      <a:pt x="211" y="151"/>
                    </a:lnTo>
                    <a:lnTo>
                      <a:pt x="227" y="151"/>
                    </a:lnTo>
                    <a:lnTo>
                      <a:pt x="320" y="7"/>
                    </a:lnTo>
                    <a:close/>
                    <a:moveTo>
                      <a:pt x="384" y="2448"/>
                    </a:moveTo>
                    <a:lnTo>
                      <a:pt x="392" y="2446"/>
                    </a:lnTo>
                    <a:lnTo>
                      <a:pt x="446" y="2433"/>
                    </a:lnTo>
                    <a:lnTo>
                      <a:pt x="502" y="2415"/>
                    </a:lnTo>
                    <a:lnTo>
                      <a:pt x="555" y="2397"/>
                    </a:lnTo>
                    <a:lnTo>
                      <a:pt x="584" y="2384"/>
                    </a:lnTo>
                    <a:lnTo>
                      <a:pt x="489" y="2257"/>
                    </a:lnTo>
                    <a:lnTo>
                      <a:pt x="458" y="2268"/>
                    </a:lnTo>
                    <a:lnTo>
                      <a:pt x="411" y="2284"/>
                    </a:lnTo>
                    <a:lnTo>
                      <a:pt x="361" y="2295"/>
                    </a:lnTo>
                    <a:lnTo>
                      <a:pt x="312" y="2304"/>
                    </a:lnTo>
                    <a:lnTo>
                      <a:pt x="262" y="2310"/>
                    </a:lnTo>
                    <a:lnTo>
                      <a:pt x="223" y="2315"/>
                    </a:lnTo>
                    <a:lnTo>
                      <a:pt x="242" y="2330"/>
                    </a:lnTo>
                    <a:lnTo>
                      <a:pt x="262" y="2348"/>
                    </a:lnTo>
                    <a:lnTo>
                      <a:pt x="283" y="2364"/>
                    </a:lnTo>
                    <a:lnTo>
                      <a:pt x="304" y="2381"/>
                    </a:lnTo>
                    <a:lnTo>
                      <a:pt x="324" y="2397"/>
                    </a:lnTo>
                    <a:lnTo>
                      <a:pt x="343" y="2415"/>
                    </a:lnTo>
                    <a:lnTo>
                      <a:pt x="363" y="2430"/>
                    </a:lnTo>
                    <a:lnTo>
                      <a:pt x="384" y="24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3" name="Freeform 132">
                <a:extLst>
                  <a:ext uri="{FF2B5EF4-FFF2-40B4-BE49-F238E27FC236}">
                    <a16:creationId xmlns:a16="http://schemas.microsoft.com/office/drawing/2014/main" id="{29DE0B8C-3587-F4D7-971E-A4ECC39C167F}"/>
                  </a:ext>
                </a:extLst>
              </p:cNvPr>
              <p:cNvSpPr>
                <a:spLocks noEditPoints="1"/>
              </p:cNvSpPr>
              <p:nvPr/>
            </p:nvSpPr>
            <p:spPr bwMode="auto">
              <a:xfrm>
                <a:off x="1563" y="970"/>
                <a:ext cx="557" cy="2166"/>
              </a:xfrm>
              <a:custGeom>
                <a:avLst/>
                <a:gdLst>
                  <a:gd name="T0" fmla="*/ 295 w 557"/>
                  <a:gd name="T1" fmla="*/ 2 h 2166"/>
                  <a:gd name="T2" fmla="*/ 279 w 557"/>
                  <a:gd name="T3" fmla="*/ 2 h 2166"/>
                  <a:gd name="T4" fmla="*/ 227 w 557"/>
                  <a:gd name="T5" fmla="*/ 0 h 2166"/>
                  <a:gd name="T6" fmla="*/ 176 w 557"/>
                  <a:gd name="T7" fmla="*/ 2 h 2166"/>
                  <a:gd name="T8" fmla="*/ 124 w 557"/>
                  <a:gd name="T9" fmla="*/ 6 h 2166"/>
                  <a:gd name="T10" fmla="*/ 75 w 557"/>
                  <a:gd name="T11" fmla="*/ 13 h 2166"/>
                  <a:gd name="T12" fmla="*/ 68 w 557"/>
                  <a:gd name="T13" fmla="*/ 13 h 2166"/>
                  <a:gd name="T14" fmla="*/ 66 w 557"/>
                  <a:gd name="T15" fmla="*/ 22 h 2166"/>
                  <a:gd name="T16" fmla="*/ 62 w 557"/>
                  <a:gd name="T17" fmla="*/ 31 h 2166"/>
                  <a:gd name="T18" fmla="*/ 60 w 557"/>
                  <a:gd name="T19" fmla="*/ 40 h 2166"/>
                  <a:gd name="T20" fmla="*/ 56 w 557"/>
                  <a:gd name="T21" fmla="*/ 49 h 2166"/>
                  <a:gd name="T22" fmla="*/ 52 w 557"/>
                  <a:gd name="T23" fmla="*/ 58 h 2166"/>
                  <a:gd name="T24" fmla="*/ 48 w 557"/>
                  <a:gd name="T25" fmla="*/ 66 h 2166"/>
                  <a:gd name="T26" fmla="*/ 44 w 557"/>
                  <a:gd name="T27" fmla="*/ 73 h 2166"/>
                  <a:gd name="T28" fmla="*/ 40 w 557"/>
                  <a:gd name="T29" fmla="*/ 80 h 2166"/>
                  <a:gd name="T30" fmla="*/ 33 w 557"/>
                  <a:gd name="T31" fmla="*/ 93 h 2166"/>
                  <a:gd name="T32" fmla="*/ 27 w 557"/>
                  <a:gd name="T33" fmla="*/ 106 h 2166"/>
                  <a:gd name="T34" fmla="*/ 23 w 557"/>
                  <a:gd name="T35" fmla="*/ 120 h 2166"/>
                  <a:gd name="T36" fmla="*/ 17 w 557"/>
                  <a:gd name="T37" fmla="*/ 133 h 2166"/>
                  <a:gd name="T38" fmla="*/ 13 w 557"/>
                  <a:gd name="T39" fmla="*/ 146 h 2166"/>
                  <a:gd name="T40" fmla="*/ 9 w 557"/>
                  <a:gd name="T41" fmla="*/ 160 h 2166"/>
                  <a:gd name="T42" fmla="*/ 5 w 557"/>
                  <a:gd name="T43" fmla="*/ 175 h 2166"/>
                  <a:gd name="T44" fmla="*/ 0 w 557"/>
                  <a:gd name="T45" fmla="*/ 189 h 2166"/>
                  <a:gd name="T46" fmla="*/ 13 w 557"/>
                  <a:gd name="T47" fmla="*/ 184 h 2166"/>
                  <a:gd name="T48" fmla="*/ 54 w 557"/>
                  <a:gd name="T49" fmla="*/ 173 h 2166"/>
                  <a:gd name="T50" fmla="*/ 97 w 557"/>
                  <a:gd name="T51" fmla="*/ 166 h 2166"/>
                  <a:gd name="T52" fmla="*/ 139 w 557"/>
                  <a:gd name="T53" fmla="*/ 160 h 2166"/>
                  <a:gd name="T54" fmla="*/ 184 w 557"/>
                  <a:gd name="T55" fmla="*/ 155 h 2166"/>
                  <a:gd name="T56" fmla="*/ 198 w 557"/>
                  <a:gd name="T57" fmla="*/ 155 h 2166"/>
                  <a:gd name="T58" fmla="*/ 295 w 557"/>
                  <a:gd name="T59" fmla="*/ 2 h 2166"/>
                  <a:gd name="T60" fmla="*/ 291 w 557"/>
                  <a:gd name="T61" fmla="*/ 2166 h 2166"/>
                  <a:gd name="T62" fmla="*/ 330 w 557"/>
                  <a:gd name="T63" fmla="*/ 2161 h 2166"/>
                  <a:gd name="T64" fmla="*/ 380 w 557"/>
                  <a:gd name="T65" fmla="*/ 2155 h 2166"/>
                  <a:gd name="T66" fmla="*/ 429 w 557"/>
                  <a:gd name="T67" fmla="*/ 2146 h 2166"/>
                  <a:gd name="T68" fmla="*/ 479 w 557"/>
                  <a:gd name="T69" fmla="*/ 2135 h 2166"/>
                  <a:gd name="T70" fmla="*/ 526 w 557"/>
                  <a:gd name="T71" fmla="*/ 2119 h 2166"/>
                  <a:gd name="T72" fmla="*/ 557 w 557"/>
                  <a:gd name="T73" fmla="*/ 2108 h 2166"/>
                  <a:gd name="T74" fmla="*/ 539 w 557"/>
                  <a:gd name="T75" fmla="*/ 2084 h 2166"/>
                  <a:gd name="T76" fmla="*/ 487 w 557"/>
                  <a:gd name="T77" fmla="*/ 1970 h 2166"/>
                  <a:gd name="T78" fmla="*/ 485 w 557"/>
                  <a:gd name="T79" fmla="*/ 1970 h 2166"/>
                  <a:gd name="T80" fmla="*/ 444 w 557"/>
                  <a:gd name="T81" fmla="*/ 1984 h 2166"/>
                  <a:gd name="T82" fmla="*/ 401 w 557"/>
                  <a:gd name="T83" fmla="*/ 1995 h 2166"/>
                  <a:gd name="T84" fmla="*/ 359 w 557"/>
                  <a:gd name="T85" fmla="*/ 2001 h 2166"/>
                  <a:gd name="T86" fmla="*/ 316 w 557"/>
                  <a:gd name="T87" fmla="*/ 2008 h 2166"/>
                  <a:gd name="T88" fmla="*/ 273 w 557"/>
                  <a:gd name="T89" fmla="*/ 2013 h 2166"/>
                  <a:gd name="T90" fmla="*/ 227 w 557"/>
                  <a:gd name="T91" fmla="*/ 2013 h 2166"/>
                  <a:gd name="T92" fmla="*/ 184 w 557"/>
                  <a:gd name="T93" fmla="*/ 2013 h 2166"/>
                  <a:gd name="T94" fmla="*/ 141 w 557"/>
                  <a:gd name="T95" fmla="*/ 2008 h 2166"/>
                  <a:gd name="T96" fmla="*/ 157 w 557"/>
                  <a:gd name="T97" fmla="*/ 2030 h 2166"/>
                  <a:gd name="T98" fmla="*/ 176 w 557"/>
                  <a:gd name="T99" fmla="*/ 2053 h 2166"/>
                  <a:gd name="T100" fmla="*/ 192 w 557"/>
                  <a:gd name="T101" fmla="*/ 2073 h 2166"/>
                  <a:gd name="T102" fmla="*/ 211 w 557"/>
                  <a:gd name="T103" fmla="*/ 2093 h 2166"/>
                  <a:gd name="T104" fmla="*/ 231 w 557"/>
                  <a:gd name="T105" fmla="*/ 2112 h 2166"/>
                  <a:gd name="T106" fmla="*/ 250 w 557"/>
                  <a:gd name="T107" fmla="*/ 2130 h 2166"/>
                  <a:gd name="T108" fmla="*/ 271 w 557"/>
                  <a:gd name="T109" fmla="*/ 2148 h 2166"/>
                  <a:gd name="T110" fmla="*/ 291 w 557"/>
                  <a:gd name="T111" fmla="*/ 2166 h 2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7"/>
                  <a:gd name="T169" fmla="*/ 0 h 2166"/>
                  <a:gd name="T170" fmla="*/ 557 w 557"/>
                  <a:gd name="T171" fmla="*/ 2166 h 21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7" h="2166">
                    <a:moveTo>
                      <a:pt x="295" y="2"/>
                    </a:moveTo>
                    <a:lnTo>
                      <a:pt x="279" y="2"/>
                    </a:lnTo>
                    <a:lnTo>
                      <a:pt x="227" y="0"/>
                    </a:lnTo>
                    <a:lnTo>
                      <a:pt x="176" y="2"/>
                    </a:lnTo>
                    <a:lnTo>
                      <a:pt x="124" y="6"/>
                    </a:lnTo>
                    <a:lnTo>
                      <a:pt x="75" y="13"/>
                    </a:lnTo>
                    <a:lnTo>
                      <a:pt x="68" y="13"/>
                    </a:lnTo>
                    <a:lnTo>
                      <a:pt x="66" y="22"/>
                    </a:lnTo>
                    <a:lnTo>
                      <a:pt x="62" y="31"/>
                    </a:lnTo>
                    <a:lnTo>
                      <a:pt x="60" y="40"/>
                    </a:lnTo>
                    <a:lnTo>
                      <a:pt x="56" y="49"/>
                    </a:lnTo>
                    <a:lnTo>
                      <a:pt x="52" y="58"/>
                    </a:lnTo>
                    <a:lnTo>
                      <a:pt x="48" y="66"/>
                    </a:lnTo>
                    <a:lnTo>
                      <a:pt x="44" y="73"/>
                    </a:lnTo>
                    <a:lnTo>
                      <a:pt x="40" y="80"/>
                    </a:lnTo>
                    <a:lnTo>
                      <a:pt x="33" y="93"/>
                    </a:lnTo>
                    <a:lnTo>
                      <a:pt x="27" y="106"/>
                    </a:lnTo>
                    <a:lnTo>
                      <a:pt x="23" y="120"/>
                    </a:lnTo>
                    <a:lnTo>
                      <a:pt x="17" y="133"/>
                    </a:lnTo>
                    <a:lnTo>
                      <a:pt x="13" y="146"/>
                    </a:lnTo>
                    <a:lnTo>
                      <a:pt x="9" y="160"/>
                    </a:lnTo>
                    <a:lnTo>
                      <a:pt x="5" y="175"/>
                    </a:lnTo>
                    <a:lnTo>
                      <a:pt x="0" y="189"/>
                    </a:lnTo>
                    <a:lnTo>
                      <a:pt x="13" y="184"/>
                    </a:lnTo>
                    <a:lnTo>
                      <a:pt x="54" y="173"/>
                    </a:lnTo>
                    <a:lnTo>
                      <a:pt x="97" y="166"/>
                    </a:lnTo>
                    <a:lnTo>
                      <a:pt x="139" y="160"/>
                    </a:lnTo>
                    <a:lnTo>
                      <a:pt x="184" y="155"/>
                    </a:lnTo>
                    <a:lnTo>
                      <a:pt x="198" y="155"/>
                    </a:lnTo>
                    <a:lnTo>
                      <a:pt x="295" y="2"/>
                    </a:lnTo>
                    <a:close/>
                    <a:moveTo>
                      <a:pt x="291" y="2166"/>
                    </a:moveTo>
                    <a:lnTo>
                      <a:pt x="330" y="2161"/>
                    </a:lnTo>
                    <a:lnTo>
                      <a:pt x="380" y="2155"/>
                    </a:lnTo>
                    <a:lnTo>
                      <a:pt x="429" y="2146"/>
                    </a:lnTo>
                    <a:lnTo>
                      <a:pt x="479" y="2135"/>
                    </a:lnTo>
                    <a:lnTo>
                      <a:pt x="526" y="2119"/>
                    </a:lnTo>
                    <a:lnTo>
                      <a:pt x="557" y="2108"/>
                    </a:lnTo>
                    <a:lnTo>
                      <a:pt x="539" y="2084"/>
                    </a:lnTo>
                    <a:lnTo>
                      <a:pt x="487" y="1970"/>
                    </a:lnTo>
                    <a:lnTo>
                      <a:pt x="485" y="1970"/>
                    </a:lnTo>
                    <a:lnTo>
                      <a:pt x="444" y="1984"/>
                    </a:lnTo>
                    <a:lnTo>
                      <a:pt x="401" y="1995"/>
                    </a:lnTo>
                    <a:lnTo>
                      <a:pt x="359" y="2001"/>
                    </a:lnTo>
                    <a:lnTo>
                      <a:pt x="316" y="2008"/>
                    </a:lnTo>
                    <a:lnTo>
                      <a:pt x="273" y="2013"/>
                    </a:lnTo>
                    <a:lnTo>
                      <a:pt x="227" y="2013"/>
                    </a:lnTo>
                    <a:lnTo>
                      <a:pt x="184" y="2013"/>
                    </a:lnTo>
                    <a:lnTo>
                      <a:pt x="141" y="2008"/>
                    </a:lnTo>
                    <a:lnTo>
                      <a:pt x="157" y="2030"/>
                    </a:lnTo>
                    <a:lnTo>
                      <a:pt x="176" y="2053"/>
                    </a:lnTo>
                    <a:lnTo>
                      <a:pt x="192" y="2073"/>
                    </a:lnTo>
                    <a:lnTo>
                      <a:pt x="211" y="2093"/>
                    </a:lnTo>
                    <a:lnTo>
                      <a:pt x="231" y="2112"/>
                    </a:lnTo>
                    <a:lnTo>
                      <a:pt x="250" y="2130"/>
                    </a:lnTo>
                    <a:lnTo>
                      <a:pt x="271" y="2148"/>
                    </a:lnTo>
                    <a:lnTo>
                      <a:pt x="291" y="216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4" name="Freeform 133">
                <a:extLst>
                  <a:ext uri="{FF2B5EF4-FFF2-40B4-BE49-F238E27FC236}">
                    <a16:creationId xmlns:a16="http://schemas.microsoft.com/office/drawing/2014/main" id="{456FA53C-045E-DA89-E7C6-21013B814DA0}"/>
                  </a:ext>
                </a:extLst>
              </p:cNvPr>
              <p:cNvSpPr>
                <a:spLocks noEditPoints="1"/>
              </p:cNvSpPr>
              <p:nvPr/>
            </p:nvSpPr>
            <p:spPr bwMode="auto">
              <a:xfrm>
                <a:off x="1518" y="1125"/>
                <a:ext cx="532" cy="1858"/>
              </a:xfrm>
              <a:custGeom>
                <a:avLst/>
                <a:gdLst>
                  <a:gd name="T0" fmla="*/ 229 w 532"/>
                  <a:gd name="T1" fmla="*/ 0 h 1858"/>
                  <a:gd name="T2" fmla="*/ 142 w 532"/>
                  <a:gd name="T3" fmla="*/ 11 h 1858"/>
                  <a:gd name="T4" fmla="*/ 58 w 532"/>
                  <a:gd name="T5" fmla="*/ 29 h 1858"/>
                  <a:gd name="T6" fmla="*/ 39 w 532"/>
                  <a:gd name="T7" fmla="*/ 56 h 1858"/>
                  <a:gd name="T8" fmla="*/ 27 w 532"/>
                  <a:gd name="T9" fmla="*/ 100 h 1858"/>
                  <a:gd name="T10" fmla="*/ 17 w 532"/>
                  <a:gd name="T11" fmla="*/ 145 h 1858"/>
                  <a:gd name="T12" fmla="*/ 6 w 532"/>
                  <a:gd name="T13" fmla="*/ 191 h 1858"/>
                  <a:gd name="T14" fmla="*/ 25 w 532"/>
                  <a:gd name="T15" fmla="*/ 202 h 1858"/>
                  <a:gd name="T16" fmla="*/ 93 w 532"/>
                  <a:gd name="T17" fmla="*/ 180 h 1858"/>
                  <a:gd name="T18" fmla="*/ 163 w 532"/>
                  <a:gd name="T19" fmla="*/ 165 h 1858"/>
                  <a:gd name="T20" fmla="*/ 225 w 532"/>
                  <a:gd name="T21" fmla="*/ 156 h 1858"/>
                  <a:gd name="T22" fmla="*/ 243 w 532"/>
                  <a:gd name="T23" fmla="*/ 0 h 1858"/>
                  <a:gd name="T24" fmla="*/ 229 w 532"/>
                  <a:gd name="T25" fmla="*/ 1858 h 1858"/>
                  <a:gd name="T26" fmla="*/ 318 w 532"/>
                  <a:gd name="T27" fmla="*/ 1858 h 1858"/>
                  <a:gd name="T28" fmla="*/ 404 w 532"/>
                  <a:gd name="T29" fmla="*/ 1846 h 1858"/>
                  <a:gd name="T30" fmla="*/ 489 w 532"/>
                  <a:gd name="T31" fmla="*/ 1829 h 1858"/>
                  <a:gd name="T32" fmla="*/ 532 w 532"/>
                  <a:gd name="T33" fmla="*/ 1815 h 1858"/>
                  <a:gd name="T34" fmla="*/ 452 w 532"/>
                  <a:gd name="T35" fmla="*/ 1680 h 1858"/>
                  <a:gd name="T36" fmla="*/ 382 w 532"/>
                  <a:gd name="T37" fmla="*/ 1693 h 1858"/>
                  <a:gd name="T38" fmla="*/ 309 w 532"/>
                  <a:gd name="T39" fmla="*/ 1702 h 1858"/>
                  <a:gd name="T40" fmla="*/ 235 w 532"/>
                  <a:gd name="T41" fmla="*/ 1702 h 1858"/>
                  <a:gd name="T42" fmla="*/ 163 w 532"/>
                  <a:gd name="T43" fmla="*/ 1693 h 1858"/>
                  <a:gd name="T44" fmla="*/ 93 w 532"/>
                  <a:gd name="T45" fmla="*/ 1680 h 1858"/>
                  <a:gd name="T46" fmla="*/ 45 w 532"/>
                  <a:gd name="T47" fmla="*/ 1662 h 1858"/>
                  <a:gd name="T48" fmla="*/ 54 w 532"/>
                  <a:gd name="T49" fmla="*/ 1678 h 1858"/>
                  <a:gd name="T50" fmla="*/ 62 w 532"/>
                  <a:gd name="T51" fmla="*/ 1693 h 1858"/>
                  <a:gd name="T52" fmla="*/ 70 w 532"/>
                  <a:gd name="T53" fmla="*/ 1709 h 1858"/>
                  <a:gd name="T54" fmla="*/ 78 w 532"/>
                  <a:gd name="T55" fmla="*/ 1724 h 1858"/>
                  <a:gd name="T56" fmla="*/ 107 w 532"/>
                  <a:gd name="T57" fmla="*/ 1755 h 1858"/>
                  <a:gd name="T58" fmla="*/ 130 w 532"/>
                  <a:gd name="T59" fmla="*/ 1789 h 1858"/>
                  <a:gd name="T60" fmla="*/ 153 w 532"/>
                  <a:gd name="T61" fmla="*/ 1822 h 1858"/>
                  <a:gd name="T62" fmla="*/ 186 w 532"/>
                  <a:gd name="T63" fmla="*/ 1853 h 1858"/>
                  <a:gd name="T64" fmla="*/ 186 w 532"/>
                  <a:gd name="T65" fmla="*/ 1853 h 1858"/>
                  <a:gd name="T66" fmla="*/ 186 w 532"/>
                  <a:gd name="T67" fmla="*/ 1853 h 1858"/>
                  <a:gd name="T68" fmla="*/ 186 w 532"/>
                  <a:gd name="T69" fmla="*/ 1853 h 1858"/>
                  <a:gd name="T70" fmla="*/ 186 w 532"/>
                  <a:gd name="T71" fmla="*/ 1853 h 18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1858"/>
                  <a:gd name="T110" fmla="*/ 532 w 532"/>
                  <a:gd name="T111" fmla="*/ 1858 h 18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1858">
                    <a:moveTo>
                      <a:pt x="243" y="0"/>
                    </a:moveTo>
                    <a:lnTo>
                      <a:pt x="229" y="0"/>
                    </a:lnTo>
                    <a:lnTo>
                      <a:pt x="184" y="5"/>
                    </a:lnTo>
                    <a:lnTo>
                      <a:pt x="142" y="11"/>
                    </a:lnTo>
                    <a:lnTo>
                      <a:pt x="99" y="18"/>
                    </a:lnTo>
                    <a:lnTo>
                      <a:pt x="58" y="29"/>
                    </a:lnTo>
                    <a:lnTo>
                      <a:pt x="45" y="34"/>
                    </a:lnTo>
                    <a:lnTo>
                      <a:pt x="39" y="56"/>
                    </a:lnTo>
                    <a:lnTo>
                      <a:pt x="33" y="78"/>
                    </a:lnTo>
                    <a:lnTo>
                      <a:pt x="27" y="100"/>
                    </a:lnTo>
                    <a:lnTo>
                      <a:pt x="21" y="122"/>
                    </a:lnTo>
                    <a:lnTo>
                      <a:pt x="17" y="145"/>
                    </a:lnTo>
                    <a:lnTo>
                      <a:pt x="10" y="167"/>
                    </a:lnTo>
                    <a:lnTo>
                      <a:pt x="6" y="191"/>
                    </a:lnTo>
                    <a:lnTo>
                      <a:pt x="0" y="214"/>
                    </a:lnTo>
                    <a:lnTo>
                      <a:pt x="25" y="202"/>
                    </a:lnTo>
                    <a:lnTo>
                      <a:pt x="60" y="189"/>
                    </a:lnTo>
                    <a:lnTo>
                      <a:pt x="93" y="180"/>
                    </a:lnTo>
                    <a:lnTo>
                      <a:pt x="128" y="171"/>
                    </a:lnTo>
                    <a:lnTo>
                      <a:pt x="163" y="165"/>
                    </a:lnTo>
                    <a:lnTo>
                      <a:pt x="200" y="158"/>
                    </a:lnTo>
                    <a:lnTo>
                      <a:pt x="225" y="156"/>
                    </a:lnTo>
                    <a:lnTo>
                      <a:pt x="233" y="16"/>
                    </a:lnTo>
                    <a:lnTo>
                      <a:pt x="243" y="0"/>
                    </a:lnTo>
                    <a:close/>
                    <a:moveTo>
                      <a:pt x="186" y="1853"/>
                    </a:moveTo>
                    <a:lnTo>
                      <a:pt x="229" y="1858"/>
                    </a:lnTo>
                    <a:lnTo>
                      <a:pt x="272" y="1858"/>
                    </a:lnTo>
                    <a:lnTo>
                      <a:pt x="318" y="1858"/>
                    </a:lnTo>
                    <a:lnTo>
                      <a:pt x="361" y="1853"/>
                    </a:lnTo>
                    <a:lnTo>
                      <a:pt x="404" y="1846"/>
                    </a:lnTo>
                    <a:lnTo>
                      <a:pt x="446" y="1840"/>
                    </a:lnTo>
                    <a:lnTo>
                      <a:pt x="489" y="1829"/>
                    </a:lnTo>
                    <a:lnTo>
                      <a:pt x="530" y="1815"/>
                    </a:lnTo>
                    <a:lnTo>
                      <a:pt x="532" y="1815"/>
                    </a:lnTo>
                    <a:lnTo>
                      <a:pt x="466" y="1675"/>
                    </a:lnTo>
                    <a:lnTo>
                      <a:pt x="452" y="1680"/>
                    </a:lnTo>
                    <a:lnTo>
                      <a:pt x="417" y="1686"/>
                    </a:lnTo>
                    <a:lnTo>
                      <a:pt x="382" y="1693"/>
                    </a:lnTo>
                    <a:lnTo>
                      <a:pt x="347" y="1700"/>
                    </a:lnTo>
                    <a:lnTo>
                      <a:pt x="309" y="1702"/>
                    </a:lnTo>
                    <a:lnTo>
                      <a:pt x="272" y="1702"/>
                    </a:lnTo>
                    <a:lnTo>
                      <a:pt x="235" y="1702"/>
                    </a:lnTo>
                    <a:lnTo>
                      <a:pt x="200" y="1700"/>
                    </a:lnTo>
                    <a:lnTo>
                      <a:pt x="163" y="1693"/>
                    </a:lnTo>
                    <a:lnTo>
                      <a:pt x="128" y="1686"/>
                    </a:lnTo>
                    <a:lnTo>
                      <a:pt x="93" y="1680"/>
                    </a:lnTo>
                    <a:lnTo>
                      <a:pt x="60" y="1669"/>
                    </a:lnTo>
                    <a:lnTo>
                      <a:pt x="45" y="1662"/>
                    </a:lnTo>
                    <a:lnTo>
                      <a:pt x="50" y="1671"/>
                    </a:lnTo>
                    <a:lnTo>
                      <a:pt x="54" y="1678"/>
                    </a:lnTo>
                    <a:lnTo>
                      <a:pt x="58" y="1686"/>
                    </a:lnTo>
                    <a:lnTo>
                      <a:pt x="62" y="1693"/>
                    </a:lnTo>
                    <a:lnTo>
                      <a:pt x="66" y="1702"/>
                    </a:lnTo>
                    <a:lnTo>
                      <a:pt x="70" y="1709"/>
                    </a:lnTo>
                    <a:lnTo>
                      <a:pt x="74" y="1718"/>
                    </a:lnTo>
                    <a:lnTo>
                      <a:pt x="78" y="1724"/>
                    </a:lnTo>
                    <a:lnTo>
                      <a:pt x="95" y="1740"/>
                    </a:lnTo>
                    <a:lnTo>
                      <a:pt x="107" y="1755"/>
                    </a:lnTo>
                    <a:lnTo>
                      <a:pt x="118" y="1773"/>
                    </a:lnTo>
                    <a:lnTo>
                      <a:pt x="130" y="1789"/>
                    </a:lnTo>
                    <a:lnTo>
                      <a:pt x="140" y="1806"/>
                    </a:lnTo>
                    <a:lnTo>
                      <a:pt x="153" y="1822"/>
                    </a:lnTo>
                    <a:lnTo>
                      <a:pt x="167" y="1838"/>
                    </a:lnTo>
                    <a:lnTo>
                      <a:pt x="186" y="185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5" name="Freeform 134">
                <a:extLst>
                  <a:ext uri="{FF2B5EF4-FFF2-40B4-BE49-F238E27FC236}">
                    <a16:creationId xmlns:a16="http://schemas.microsoft.com/office/drawing/2014/main" id="{69353589-7CFC-167F-E103-485C6B2017F6}"/>
                  </a:ext>
                </a:extLst>
              </p:cNvPr>
              <p:cNvSpPr>
                <a:spLocks noEditPoints="1"/>
              </p:cNvSpPr>
              <p:nvPr/>
            </p:nvSpPr>
            <p:spPr bwMode="auto">
              <a:xfrm>
                <a:off x="1460" y="1281"/>
                <a:ext cx="524" cy="1546"/>
              </a:xfrm>
              <a:custGeom>
                <a:avLst/>
                <a:gdLst>
                  <a:gd name="T0" fmla="*/ 258 w 524"/>
                  <a:gd name="T1" fmla="*/ 2 h 1546"/>
                  <a:gd name="T2" fmla="*/ 186 w 524"/>
                  <a:gd name="T3" fmla="*/ 15 h 1546"/>
                  <a:gd name="T4" fmla="*/ 118 w 524"/>
                  <a:gd name="T5" fmla="*/ 33 h 1546"/>
                  <a:gd name="T6" fmla="*/ 58 w 524"/>
                  <a:gd name="T7" fmla="*/ 58 h 1546"/>
                  <a:gd name="T8" fmla="*/ 48 w 524"/>
                  <a:gd name="T9" fmla="*/ 91 h 1546"/>
                  <a:gd name="T10" fmla="*/ 39 w 524"/>
                  <a:gd name="T11" fmla="*/ 126 h 1546"/>
                  <a:gd name="T12" fmla="*/ 27 w 524"/>
                  <a:gd name="T13" fmla="*/ 160 h 1546"/>
                  <a:gd name="T14" fmla="*/ 15 w 524"/>
                  <a:gd name="T15" fmla="*/ 193 h 1546"/>
                  <a:gd name="T16" fmla="*/ 13 w 524"/>
                  <a:gd name="T17" fmla="*/ 211 h 1546"/>
                  <a:gd name="T18" fmla="*/ 9 w 524"/>
                  <a:gd name="T19" fmla="*/ 231 h 1546"/>
                  <a:gd name="T20" fmla="*/ 4 w 524"/>
                  <a:gd name="T21" fmla="*/ 249 h 1546"/>
                  <a:gd name="T22" fmla="*/ 0 w 524"/>
                  <a:gd name="T23" fmla="*/ 266 h 1546"/>
                  <a:gd name="T24" fmla="*/ 33 w 524"/>
                  <a:gd name="T25" fmla="*/ 244 h 1546"/>
                  <a:gd name="T26" fmla="*/ 81 w 524"/>
                  <a:gd name="T27" fmla="*/ 215 h 1546"/>
                  <a:gd name="T28" fmla="*/ 132 w 524"/>
                  <a:gd name="T29" fmla="*/ 191 h 1546"/>
                  <a:gd name="T30" fmla="*/ 188 w 524"/>
                  <a:gd name="T31" fmla="*/ 173 h 1546"/>
                  <a:gd name="T32" fmla="*/ 244 w 524"/>
                  <a:gd name="T33" fmla="*/ 160 h 1546"/>
                  <a:gd name="T34" fmla="*/ 275 w 524"/>
                  <a:gd name="T35" fmla="*/ 158 h 1546"/>
                  <a:gd name="T36" fmla="*/ 103 w 524"/>
                  <a:gd name="T37" fmla="*/ 1506 h 1546"/>
                  <a:gd name="T38" fmla="*/ 151 w 524"/>
                  <a:gd name="T39" fmla="*/ 1524 h 1546"/>
                  <a:gd name="T40" fmla="*/ 221 w 524"/>
                  <a:gd name="T41" fmla="*/ 1537 h 1546"/>
                  <a:gd name="T42" fmla="*/ 293 w 524"/>
                  <a:gd name="T43" fmla="*/ 1546 h 1546"/>
                  <a:gd name="T44" fmla="*/ 367 w 524"/>
                  <a:gd name="T45" fmla="*/ 1546 h 1546"/>
                  <a:gd name="T46" fmla="*/ 440 w 524"/>
                  <a:gd name="T47" fmla="*/ 1537 h 1546"/>
                  <a:gd name="T48" fmla="*/ 510 w 524"/>
                  <a:gd name="T49" fmla="*/ 1524 h 1546"/>
                  <a:gd name="T50" fmla="*/ 458 w 524"/>
                  <a:gd name="T51" fmla="*/ 1377 h 1546"/>
                  <a:gd name="T52" fmla="*/ 419 w 524"/>
                  <a:gd name="T53" fmla="*/ 1386 h 1546"/>
                  <a:gd name="T54" fmla="*/ 361 w 524"/>
                  <a:gd name="T55" fmla="*/ 1391 h 1546"/>
                  <a:gd name="T56" fmla="*/ 301 w 524"/>
                  <a:gd name="T57" fmla="*/ 1391 h 1546"/>
                  <a:gd name="T58" fmla="*/ 244 w 524"/>
                  <a:gd name="T59" fmla="*/ 1386 h 1546"/>
                  <a:gd name="T60" fmla="*/ 188 w 524"/>
                  <a:gd name="T61" fmla="*/ 1373 h 1546"/>
                  <a:gd name="T62" fmla="*/ 132 w 524"/>
                  <a:gd name="T63" fmla="*/ 1355 h 1546"/>
                  <a:gd name="T64" fmla="*/ 81 w 524"/>
                  <a:gd name="T65" fmla="*/ 1331 h 1546"/>
                  <a:gd name="T66" fmla="*/ 33 w 524"/>
                  <a:gd name="T67" fmla="*/ 1302 h 1546"/>
                  <a:gd name="T68" fmla="*/ 23 w 524"/>
                  <a:gd name="T69" fmla="*/ 1304 h 1546"/>
                  <a:gd name="T70" fmla="*/ 27 w 524"/>
                  <a:gd name="T71" fmla="*/ 1319 h 1546"/>
                  <a:gd name="T72" fmla="*/ 29 w 524"/>
                  <a:gd name="T73" fmla="*/ 1335 h 1546"/>
                  <a:gd name="T74" fmla="*/ 33 w 524"/>
                  <a:gd name="T75" fmla="*/ 1351 h 1546"/>
                  <a:gd name="T76" fmla="*/ 93 w 524"/>
                  <a:gd name="T77" fmla="*/ 1488 h 1546"/>
                  <a:gd name="T78" fmla="*/ 95 w 524"/>
                  <a:gd name="T79" fmla="*/ 1493 h 1546"/>
                  <a:gd name="T80" fmla="*/ 97 w 524"/>
                  <a:gd name="T81" fmla="*/ 1497 h 1546"/>
                  <a:gd name="T82" fmla="*/ 99 w 524"/>
                  <a:gd name="T83" fmla="*/ 1502 h 1546"/>
                  <a:gd name="T84" fmla="*/ 103 w 524"/>
                  <a:gd name="T85" fmla="*/ 1506 h 1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1546"/>
                  <a:gd name="T131" fmla="*/ 524 w 524"/>
                  <a:gd name="T132" fmla="*/ 1546 h 1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1546">
                    <a:moveTo>
                      <a:pt x="283" y="0"/>
                    </a:moveTo>
                    <a:lnTo>
                      <a:pt x="258" y="2"/>
                    </a:lnTo>
                    <a:lnTo>
                      <a:pt x="221" y="9"/>
                    </a:lnTo>
                    <a:lnTo>
                      <a:pt x="186" y="15"/>
                    </a:lnTo>
                    <a:lnTo>
                      <a:pt x="151" y="24"/>
                    </a:lnTo>
                    <a:lnTo>
                      <a:pt x="118" y="33"/>
                    </a:lnTo>
                    <a:lnTo>
                      <a:pt x="83" y="46"/>
                    </a:lnTo>
                    <a:lnTo>
                      <a:pt x="58" y="58"/>
                    </a:lnTo>
                    <a:lnTo>
                      <a:pt x="54" y="75"/>
                    </a:lnTo>
                    <a:lnTo>
                      <a:pt x="48" y="91"/>
                    </a:lnTo>
                    <a:lnTo>
                      <a:pt x="44" y="109"/>
                    </a:lnTo>
                    <a:lnTo>
                      <a:pt x="39" y="126"/>
                    </a:lnTo>
                    <a:lnTo>
                      <a:pt x="33" y="142"/>
                    </a:lnTo>
                    <a:lnTo>
                      <a:pt x="27" y="160"/>
                    </a:lnTo>
                    <a:lnTo>
                      <a:pt x="21" y="175"/>
                    </a:lnTo>
                    <a:lnTo>
                      <a:pt x="15" y="193"/>
                    </a:lnTo>
                    <a:lnTo>
                      <a:pt x="13" y="202"/>
                    </a:lnTo>
                    <a:lnTo>
                      <a:pt x="13" y="211"/>
                    </a:lnTo>
                    <a:lnTo>
                      <a:pt x="11" y="220"/>
                    </a:lnTo>
                    <a:lnTo>
                      <a:pt x="9" y="231"/>
                    </a:lnTo>
                    <a:lnTo>
                      <a:pt x="6" y="240"/>
                    </a:lnTo>
                    <a:lnTo>
                      <a:pt x="4" y="249"/>
                    </a:lnTo>
                    <a:lnTo>
                      <a:pt x="2" y="258"/>
                    </a:lnTo>
                    <a:lnTo>
                      <a:pt x="0" y="266"/>
                    </a:lnTo>
                    <a:lnTo>
                      <a:pt x="9" y="260"/>
                    </a:lnTo>
                    <a:lnTo>
                      <a:pt x="33" y="244"/>
                    </a:lnTo>
                    <a:lnTo>
                      <a:pt x="56" y="229"/>
                    </a:lnTo>
                    <a:lnTo>
                      <a:pt x="81" y="215"/>
                    </a:lnTo>
                    <a:lnTo>
                      <a:pt x="108" y="202"/>
                    </a:lnTo>
                    <a:lnTo>
                      <a:pt x="132" y="191"/>
                    </a:lnTo>
                    <a:lnTo>
                      <a:pt x="159" y="182"/>
                    </a:lnTo>
                    <a:lnTo>
                      <a:pt x="188" y="173"/>
                    </a:lnTo>
                    <a:lnTo>
                      <a:pt x="215" y="166"/>
                    </a:lnTo>
                    <a:lnTo>
                      <a:pt x="244" y="160"/>
                    </a:lnTo>
                    <a:lnTo>
                      <a:pt x="273" y="158"/>
                    </a:lnTo>
                    <a:lnTo>
                      <a:pt x="275" y="158"/>
                    </a:lnTo>
                    <a:lnTo>
                      <a:pt x="283" y="0"/>
                    </a:lnTo>
                    <a:close/>
                    <a:moveTo>
                      <a:pt x="103" y="1506"/>
                    </a:moveTo>
                    <a:lnTo>
                      <a:pt x="118" y="1513"/>
                    </a:lnTo>
                    <a:lnTo>
                      <a:pt x="151" y="1524"/>
                    </a:lnTo>
                    <a:lnTo>
                      <a:pt x="186" y="1530"/>
                    </a:lnTo>
                    <a:lnTo>
                      <a:pt x="221" y="1537"/>
                    </a:lnTo>
                    <a:lnTo>
                      <a:pt x="258" y="1544"/>
                    </a:lnTo>
                    <a:lnTo>
                      <a:pt x="293" y="1546"/>
                    </a:lnTo>
                    <a:lnTo>
                      <a:pt x="330" y="1546"/>
                    </a:lnTo>
                    <a:lnTo>
                      <a:pt x="367" y="1546"/>
                    </a:lnTo>
                    <a:lnTo>
                      <a:pt x="405" y="1544"/>
                    </a:lnTo>
                    <a:lnTo>
                      <a:pt x="440" y="1537"/>
                    </a:lnTo>
                    <a:lnTo>
                      <a:pt x="475" y="1530"/>
                    </a:lnTo>
                    <a:lnTo>
                      <a:pt x="510" y="1524"/>
                    </a:lnTo>
                    <a:lnTo>
                      <a:pt x="524" y="1519"/>
                    </a:lnTo>
                    <a:lnTo>
                      <a:pt x="458" y="1377"/>
                    </a:lnTo>
                    <a:lnTo>
                      <a:pt x="446" y="1379"/>
                    </a:lnTo>
                    <a:lnTo>
                      <a:pt x="419" y="1386"/>
                    </a:lnTo>
                    <a:lnTo>
                      <a:pt x="390" y="1388"/>
                    </a:lnTo>
                    <a:lnTo>
                      <a:pt x="361" y="1391"/>
                    </a:lnTo>
                    <a:lnTo>
                      <a:pt x="330" y="1393"/>
                    </a:lnTo>
                    <a:lnTo>
                      <a:pt x="301" y="1391"/>
                    </a:lnTo>
                    <a:lnTo>
                      <a:pt x="273" y="1388"/>
                    </a:lnTo>
                    <a:lnTo>
                      <a:pt x="244" y="1386"/>
                    </a:lnTo>
                    <a:lnTo>
                      <a:pt x="215" y="1379"/>
                    </a:lnTo>
                    <a:lnTo>
                      <a:pt x="188" y="1373"/>
                    </a:lnTo>
                    <a:lnTo>
                      <a:pt x="159" y="1364"/>
                    </a:lnTo>
                    <a:lnTo>
                      <a:pt x="132" y="1355"/>
                    </a:lnTo>
                    <a:lnTo>
                      <a:pt x="108" y="1344"/>
                    </a:lnTo>
                    <a:lnTo>
                      <a:pt x="81" y="1331"/>
                    </a:lnTo>
                    <a:lnTo>
                      <a:pt x="56" y="1317"/>
                    </a:lnTo>
                    <a:lnTo>
                      <a:pt x="33" y="1302"/>
                    </a:lnTo>
                    <a:lnTo>
                      <a:pt x="23" y="1295"/>
                    </a:lnTo>
                    <a:lnTo>
                      <a:pt x="23" y="1304"/>
                    </a:lnTo>
                    <a:lnTo>
                      <a:pt x="25" y="1311"/>
                    </a:lnTo>
                    <a:lnTo>
                      <a:pt x="27" y="1319"/>
                    </a:lnTo>
                    <a:lnTo>
                      <a:pt x="27" y="1328"/>
                    </a:lnTo>
                    <a:lnTo>
                      <a:pt x="29" y="1335"/>
                    </a:lnTo>
                    <a:lnTo>
                      <a:pt x="31" y="1344"/>
                    </a:lnTo>
                    <a:lnTo>
                      <a:pt x="33" y="1351"/>
                    </a:lnTo>
                    <a:lnTo>
                      <a:pt x="35" y="1359"/>
                    </a:lnTo>
                    <a:lnTo>
                      <a:pt x="93" y="1488"/>
                    </a:lnTo>
                    <a:lnTo>
                      <a:pt x="93" y="1490"/>
                    </a:lnTo>
                    <a:lnTo>
                      <a:pt x="95" y="1493"/>
                    </a:lnTo>
                    <a:lnTo>
                      <a:pt x="97" y="1495"/>
                    </a:lnTo>
                    <a:lnTo>
                      <a:pt x="97" y="1497"/>
                    </a:lnTo>
                    <a:lnTo>
                      <a:pt x="99" y="1499"/>
                    </a:lnTo>
                    <a:lnTo>
                      <a:pt x="99" y="1502"/>
                    </a:lnTo>
                    <a:lnTo>
                      <a:pt x="101" y="1504"/>
                    </a:lnTo>
                    <a:lnTo>
                      <a:pt x="103" y="150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6" name="Freeform 135">
                <a:extLst>
                  <a:ext uri="{FF2B5EF4-FFF2-40B4-BE49-F238E27FC236}">
                    <a16:creationId xmlns:a16="http://schemas.microsoft.com/office/drawing/2014/main" id="{91618C1C-BFF4-7EB2-3FF3-08C182911A74}"/>
                  </a:ext>
                </a:extLst>
              </p:cNvPr>
              <p:cNvSpPr>
                <a:spLocks noEditPoints="1"/>
              </p:cNvSpPr>
              <p:nvPr/>
            </p:nvSpPr>
            <p:spPr bwMode="auto">
              <a:xfrm>
                <a:off x="1413" y="1439"/>
                <a:ext cx="505" cy="1235"/>
              </a:xfrm>
              <a:custGeom>
                <a:avLst/>
                <a:gdLst>
                  <a:gd name="T0" fmla="*/ 320 w 505"/>
                  <a:gd name="T1" fmla="*/ 0 h 1235"/>
                  <a:gd name="T2" fmla="*/ 262 w 505"/>
                  <a:gd name="T3" fmla="*/ 8 h 1235"/>
                  <a:gd name="T4" fmla="*/ 206 w 505"/>
                  <a:gd name="T5" fmla="*/ 24 h 1235"/>
                  <a:gd name="T6" fmla="*/ 155 w 505"/>
                  <a:gd name="T7" fmla="*/ 44 h 1235"/>
                  <a:gd name="T8" fmla="*/ 103 w 505"/>
                  <a:gd name="T9" fmla="*/ 71 h 1235"/>
                  <a:gd name="T10" fmla="*/ 56 w 505"/>
                  <a:gd name="T11" fmla="*/ 102 h 1235"/>
                  <a:gd name="T12" fmla="*/ 43 w 505"/>
                  <a:gd name="T13" fmla="*/ 126 h 1235"/>
                  <a:gd name="T14" fmla="*/ 33 w 505"/>
                  <a:gd name="T15" fmla="*/ 157 h 1235"/>
                  <a:gd name="T16" fmla="*/ 25 w 505"/>
                  <a:gd name="T17" fmla="*/ 191 h 1235"/>
                  <a:gd name="T18" fmla="*/ 18 w 505"/>
                  <a:gd name="T19" fmla="*/ 224 h 1235"/>
                  <a:gd name="T20" fmla="*/ 0 w 505"/>
                  <a:gd name="T21" fmla="*/ 384 h 1235"/>
                  <a:gd name="T22" fmla="*/ 0 w 505"/>
                  <a:gd name="T23" fmla="*/ 386 h 1235"/>
                  <a:gd name="T24" fmla="*/ 0 w 505"/>
                  <a:gd name="T25" fmla="*/ 388 h 1235"/>
                  <a:gd name="T26" fmla="*/ 0 w 505"/>
                  <a:gd name="T27" fmla="*/ 391 h 1235"/>
                  <a:gd name="T28" fmla="*/ 0 w 505"/>
                  <a:gd name="T29" fmla="*/ 393 h 1235"/>
                  <a:gd name="T30" fmla="*/ 45 w 505"/>
                  <a:gd name="T31" fmla="*/ 319 h 1235"/>
                  <a:gd name="T32" fmla="*/ 103 w 505"/>
                  <a:gd name="T33" fmla="*/ 257 h 1235"/>
                  <a:gd name="T34" fmla="*/ 173 w 505"/>
                  <a:gd name="T35" fmla="*/ 206 h 1235"/>
                  <a:gd name="T36" fmla="*/ 229 w 505"/>
                  <a:gd name="T37" fmla="*/ 179 h 1235"/>
                  <a:gd name="T38" fmla="*/ 270 w 505"/>
                  <a:gd name="T39" fmla="*/ 166 h 1235"/>
                  <a:gd name="T40" fmla="*/ 311 w 505"/>
                  <a:gd name="T41" fmla="*/ 155 h 1235"/>
                  <a:gd name="T42" fmla="*/ 322 w 505"/>
                  <a:gd name="T43" fmla="*/ 0 h 1235"/>
                  <a:gd name="T44" fmla="*/ 80 w 505"/>
                  <a:gd name="T45" fmla="*/ 1144 h 1235"/>
                  <a:gd name="T46" fmla="*/ 128 w 505"/>
                  <a:gd name="T47" fmla="*/ 1173 h 1235"/>
                  <a:gd name="T48" fmla="*/ 179 w 505"/>
                  <a:gd name="T49" fmla="*/ 1197 h 1235"/>
                  <a:gd name="T50" fmla="*/ 235 w 505"/>
                  <a:gd name="T51" fmla="*/ 1215 h 1235"/>
                  <a:gd name="T52" fmla="*/ 291 w 505"/>
                  <a:gd name="T53" fmla="*/ 1228 h 1235"/>
                  <a:gd name="T54" fmla="*/ 348 w 505"/>
                  <a:gd name="T55" fmla="*/ 1233 h 1235"/>
                  <a:gd name="T56" fmla="*/ 408 w 505"/>
                  <a:gd name="T57" fmla="*/ 1233 h 1235"/>
                  <a:gd name="T58" fmla="*/ 466 w 505"/>
                  <a:gd name="T59" fmla="*/ 1228 h 1235"/>
                  <a:gd name="T60" fmla="*/ 505 w 505"/>
                  <a:gd name="T61" fmla="*/ 1219 h 1235"/>
                  <a:gd name="T62" fmla="*/ 423 w 505"/>
                  <a:gd name="T63" fmla="*/ 1077 h 1235"/>
                  <a:gd name="T64" fmla="*/ 377 w 505"/>
                  <a:gd name="T65" fmla="*/ 1079 h 1235"/>
                  <a:gd name="T66" fmla="*/ 334 w 505"/>
                  <a:gd name="T67" fmla="*/ 1077 h 1235"/>
                  <a:gd name="T68" fmla="*/ 291 w 505"/>
                  <a:gd name="T69" fmla="*/ 1070 h 1235"/>
                  <a:gd name="T70" fmla="*/ 249 w 505"/>
                  <a:gd name="T71" fmla="*/ 1059 h 1235"/>
                  <a:gd name="T72" fmla="*/ 210 w 505"/>
                  <a:gd name="T73" fmla="*/ 1044 h 1235"/>
                  <a:gd name="T74" fmla="*/ 136 w 505"/>
                  <a:gd name="T75" fmla="*/ 999 h 1235"/>
                  <a:gd name="T76" fmla="*/ 72 w 505"/>
                  <a:gd name="T77" fmla="*/ 944 h 1235"/>
                  <a:gd name="T78" fmla="*/ 20 w 505"/>
                  <a:gd name="T79" fmla="*/ 877 h 1235"/>
                  <a:gd name="T80" fmla="*/ 27 w 505"/>
                  <a:gd name="T81" fmla="*/ 937 h 1235"/>
                  <a:gd name="T82" fmla="*/ 33 w 505"/>
                  <a:gd name="T83" fmla="*/ 999 h 1235"/>
                  <a:gd name="T84" fmla="*/ 45 w 505"/>
                  <a:gd name="T85" fmla="*/ 1057 h 1235"/>
                  <a:gd name="T86" fmla="*/ 66 w 505"/>
                  <a:gd name="T87" fmla="*/ 1115 h 1235"/>
                  <a:gd name="T88" fmla="*/ 68 w 505"/>
                  <a:gd name="T89" fmla="*/ 1121 h 1235"/>
                  <a:gd name="T90" fmla="*/ 68 w 505"/>
                  <a:gd name="T91" fmla="*/ 1126 h 1235"/>
                  <a:gd name="T92" fmla="*/ 68 w 505"/>
                  <a:gd name="T93" fmla="*/ 1133 h 1235"/>
                  <a:gd name="T94" fmla="*/ 70 w 505"/>
                  <a:gd name="T95" fmla="*/ 1137 h 1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5"/>
                  <a:gd name="T145" fmla="*/ 0 h 1235"/>
                  <a:gd name="T146" fmla="*/ 505 w 505"/>
                  <a:gd name="T147" fmla="*/ 1235 h 1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5" h="1235">
                    <a:moveTo>
                      <a:pt x="322" y="0"/>
                    </a:moveTo>
                    <a:lnTo>
                      <a:pt x="320" y="0"/>
                    </a:lnTo>
                    <a:lnTo>
                      <a:pt x="291" y="2"/>
                    </a:lnTo>
                    <a:lnTo>
                      <a:pt x="262" y="8"/>
                    </a:lnTo>
                    <a:lnTo>
                      <a:pt x="235" y="15"/>
                    </a:lnTo>
                    <a:lnTo>
                      <a:pt x="206" y="24"/>
                    </a:lnTo>
                    <a:lnTo>
                      <a:pt x="179" y="33"/>
                    </a:lnTo>
                    <a:lnTo>
                      <a:pt x="155" y="44"/>
                    </a:lnTo>
                    <a:lnTo>
                      <a:pt x="128" y="57"/>
                    </a:lnTo>
                    <a:lnTo>
                      <a:pt x="103" y="71"/>
                    </a:lnTo>
                    <a:lnTo>
                      <a:pt x="80" y="86"/>
                    </a:lnTo>
                    <a:lnTo>
                      <a:pt x="56" y="102"/>
                    </a:lnTo>
                    <a:lnTo>
                      <a:pt x="47" y="108"/>
                    </a:lnTo>
                    <a:lnTo>
                      <a:pt x="43" y="126"/>
                    </a:lnTo>
                    <a:lnTo>
                      <a:pt x="39" y="142"/>
                    </a:lnTo>
                    <a:lnTo>
                      <a:pt x="33" y="157"/>
                    </a:lnTo>
                    <a:lnTo>
                      <a:pt x="29" y="175"/>
                    </a:lnTo>
                    <a:lnTo>
                      <a:pt x="25" y="191"/>
                    </a:lnTo>
                    <a:lnTo>
                      <a:pt x="20" y="208"/>
                    </a:lnTo>
                    <a:lnTo>
                      <a:pt x="18" y="224"/>
                    </a:lnTo>
                    <a:lnTo>
                      <a:pt x="14" y="239"/>
                    </a:lnTo>
                    <a:lnTo>
                      <a:pt x="0" y="384"/>
                    </a:lnTo>
                    <a:lnTo>
                      <a:pt x="0" y="386"/>
                    </a:lnTo>
                    <a:lnTo>
                      <a:pt x="0" y="388"/>
                    </a:lnTo>
                    <a:lnTo>
                      <a:pt x="0" y="391"/>
                    </a:lnTo>
                    <a:lnTo>
                      <a:pt x="0" y="393"/>
                    </a:lnTo>
                    <a:lnTo>
                      <a:pt x="20" y="355"/>
                    </a:lnTo>
                    <a:lnTo>
                      <a:pt x="45" y="319"/>
                    </a:lnTo>
                    <a:lnTo>
                      <a:pt x="72" y="286"/>
                    </a:lnTo>
                    <a:lnTo>
                      <a:pt x="103" y="257"/>
                    </a:lnTo>
                    <a:lnTo>
                      <a:pt x="136" y="231"/>
                    </a:lnTo>
                    <a:lnTo>
                      <a:pt x="173" y="206"/>
                    </a:lnTo>
                    <a:lnTo>
                      <a:pt x="210" y="186"/>
                    </a:lnTo>
                    <a:lnTo>
                      <a:pt x="229" y="179"/>
                    </a:lnTo>
                    <a:lnTo>
                      <a:pt x="249" y="171"/>
                    </a:lnTo>
                    <a:lnTo>
                      <a:pt x="270" y="166"/>
                    </a:lnTo>
                    <a:lnTo>
                      <a:pt x="291" y="159"/>
                    </a:lnTo>
                    <a:lnTo>
                      <a:pt x="311" y="155"/>
                    </a:lnTo>
                    <a:lnTo>
                      <a:pt x="313" y="155"/>
                    </a:lnTo>
                    <a:lnTo>
                      <a:pt x="322" y="0"/>
                    </a:lnTo>
                    <a:close/>
                    <a:moveTo>
                      <a:pt x="70" y="1137"/>
                    </a:moveTo>
                    <a:lnTo>
                      <a:pt x="80" y="1144"/>
                    </a:lnTo>
                    <a:lnTo>
                      <a:pt x="103" y="1159"/>
                    </a:lnTo>
                    <a:lnTo>
                      <a:pt x="128" y="1173"/>
                    </a:lnTo>
                    <a:lnTo>
                      <a:pt x="155" y="1186"/>
                    </a:lnTo>
                    <a:lnTo>
                      <a:pt x="179" y="1197"/>
                    </a:lnTo>
                    <a:lnTo>
                      <a:pt x="206" y="1206"/>
                    </a:lnTo>
                    <a:lnTo>
                      <a:pt x="235" y="1215"/>
                    </a:lnTo>
                    <a:lnTo>
                      <a:pt x="262" y="1221"/>
                    </a:lnTo>
                    <a:lnTo>
                      <a:pt x="291" y="1228"/>
                    </a:lnTo>
                    <a:lnTo>
                      <a:pt x="320" y="1230"/>
                    </a:lnTo>
                    <a:lnTo>
                      <a:pt x="348" y="1233"/>
                    </a:lnTo>
                    <a:lnTo>
                      <a:pt x="377" y="1235"/>
                    </a:lnTo>
                    <a:lnTo>
                      <a:pt x="408" y="1233"/>
                    </a:lnTo>
                    <a:lnTo>
                      <a:pt x="437" y="1230"/>
                    </a:lnTo>
                    <a:lnTo>
                      <a:pt x="466" y="1228"/>
                    </a:lnTo>
                    <a:lnTo>
                      <a:pt x="493" y="1221"/>
                    </a:lnTo>
                    <a:lnTo>
                      <a:pt x="505" y="1219"/>
                    </a:lnTo>
                    <a:lnTo>
                      <a:pt x="439" y="1075"/>
                    </a:lnTo>
                    <a:lnTo>
                      <a:pt x="423" y="1077"/>
                    </a:lnTo>
                    <a:lnTo>
                      <a:pt x="400" y="1079"/>
                    </a:lnTo>
                    <a:lnTo>
                      <a:pt x="377" y="1079"/>
                    </a:lnTo>
                    <a:lnTo>
                      <a:pt x="355" y="1079"/>
                    </a:lnTo>
                    <a:lnTo>
                      <a:pt x="334" y="1077"/>
                    </a:lnTo>
                    <a:lnTo>
                      <a:pt x="311" y="1075"/>
                    </a:lnTo>
                    <a:lnTo>
                      <a:pt x="291" y="1070"/>
                    </a:lnTo>
                    <a:lnTo>
                      <a:pt x="270" y="1066"/>
                    </a:lnTo>
                    <a:lnTo>
                      <a:pt x="249" y="1059"/>
                    </a:lnTo>
                    <a:lnTo>
                      <a:pt x="229" y="1050"/>
                    </a:lnTo>
                    <a:lnTo>
                      <a:pt x="210" y="1044"/>
                    </a:lnTo>
                    <a:lnTo>
                      <a:pt x="173" y="1024"/>
                    </a:lnTo>
                    <a:lnTo>
                      <a:pt x="136" y="999"/>
                    </a:lnTo>
                    <a:lnTo>
                      <a:pt x="103" y="973"/>
                    </a:lnTo>
                    <a:lnTo>
                      <a:pt x="72" y="944"/>
                    </a:lnTo>
                    <a:lnTo>
                      <a:pt x="45" y="910"/>
                    </a:lnTo>
                    <a:lnTo>
                      <a:pt x="20" y="877"/>
                    </a:lnTo>
                    <a:lnTo>
                      <a:pt x="23" y="906"/>
                    </a:lnTo>
                    <a:lnTo>
                      <a:pt x="27" y="937"/>
                    </a:lnTo>
                    <a:lnTo>
                      <a:pt x="29" y="968"/>
                    </a:lnTo>
                    <a:lnTo>
                      <a:pt x="33" y="999"/>
                    </a:lnTo>
                    <a:lnTo>
                      <a:pt x="39" y="1028"/>
                    </a:lnTo>
                    <a:lnTo>
                      <a:pt x="45" y="1057"/>
                    </a:lnTo>
                    <a:lnTo>
                      <a:pt x="56" y="1086"/>
                    </a:lnTo>
                    <a:lnTo>
                      <a:pt x="66" y="1115"/>
                    </a:lnTo>
                    <a:lnTo>
                      <a:pt x="66" y="1117"/>
                    </a:lnTo>
                    <a:lnTo>
                      <a:pt x="68" y="1121"/>
                    </a:lnTo>
                    <a:lnTo>
                      <a:pt x="68" y="1124"/>
                    </a:lnTo>
                    <a:lnTo>
                      <a:pt x="68" y="1126"/>
                    </a:lnTo>
                    <a:lnTo>
                      <a:pt x="68" y="1128"/>
                    </a:lnTo>
                    <a:lnTo>
                      <a:pt x="68" y="1133"/>
                    </a:lnTo>
                    <a:lnTo>
                      <a:pt x="68" y="1135"/>
                    </a:lnTo>
                    <a:lnTo>
                      <a:pt x="70" y="1137"/>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7" name="Freeform 136">
                <a:extLst>
                  <a:ext uri="{FF2B5EF4-FFF2-40B4-BE49-F238E27FC236}">
                    <a16:creationId xmlns:a16="http://schemas.microsoft.com/office/drawing/2014/main" id="{95187E41-EC4B-6EC6-5985-380E5E22C480}"/>
                  </a:ext>
                </a:extLst>
              </p:cNvPr>
              <p:cNvSpPr>
                <a:spLocks/>
              </p:cNvSpPr>
              <p:nvPr/>
            </p:nvSpPr>
            <p:spPr bwMode="auto">
              <a:xfrm>
                <a:off x="1405" y="1594"/>
                <a:ext cx="447" cy="924"/>
              </a:xfrm>
              <a:custGeom>
                <a:avLst/>
                <a:gdLst>
                  <a:gd name="T0" fmla="*/ 319 w 447"/>
                  <a:gd name="T1" fmla="*/ 0 h 924"/>
                  <a:gd name="T2" fmla="*/ 278 w 447"/>
                  <a:gd name="T3" fmla="*/ 11 h 924"/>
                  <a:gd name="T4" fmla="*/ 237 w 447"/>
                  <a:gd name="T5" fmla="*/ 24 h 924"/>
                  <a:gd name="T6" fmla="*/ 181 w 447"/>
                  <a:gd name="T7" fmla="*/ 51 h 924"/>
                  <a:gd name="T8" fmla="*/ 111 w 447"/>
                  <a:gd name="T9" fmla="*/ 102 h 924"/>
                  <a:gd name="T10" fmla="*/ 53 w 447"/>
                  <a:gd name="T11" fmla="*/ 164 h 924"/>
                  <a:gd name="T12" fmla="*/ 8 w 447"/>
                  <a:gd name="T13" fmla="*/ 238 h 924"/>
                  <a:gd name="T14" fmla="*/ 8 w 447"/>
                  <a:gd name="T15" fmla="*/ 238 h 924"/>
                  <a:gd name="T16" fmla="*/ 8 w 447"/>
                  <a:gd name="T17" fmla="*/ 238 h 924"/>
                  <a:gd name="T18" fmla="*/ 8 w 447"/>
                  <a:gd name="T19" fmla="*/ 240 h 924"/>
                  <a:gd name="T20" fmla="*/ 8 w 447"/>
                  <a:gd name="T21" fmla="*/ 240 h 924"/>
                  <a:gd name="T22" fmla="*/ 6 w 447"/>
                  <a:gd name="T23" fmla="*/ 244 h 924"/>
                  <a:gd name="T24" fmla="*/ 6 w 447"/>
                  <a:gd name="T25" fmla="*/ 251 h 924"/>
                  <a:gd name="T26" fmla="*/ 4 w 447"/>
                  <a:gd name="T27" fmla="*/ 256 h 924"/>
                  <a:gd name="T28" fmla="*/ 4 w 447"/>
                  <a:gd name="T29" fmla="*/ 260 h 924"/>
                  <a:gd name="T30" fmla="*/ 0 w 447"/>
                  <a:gd name="T31" fmla="*/ 327 h 924"/>
                  <a:gd name="T32" fmla="*/ 2 w 447"/>
                  <a:gd name="T33" fmla="*/ 387 h 924"/>
                  <a:gd name="T34" fmla="*/ 8 w 447"/>
                  <a:gd name="T35" fmla="*/ 449 h 924"/>
                  <a:gd name="T36" fmla="*/ 10 w 447"/>
                  <a:gd name="T37" fmla="*/ 511 h 924"/>
                  <a:gd name="T38" fmla="*/ 10 w 447"/>
                  <a:gd name="T39" fmla="*/ 562 h 924"/>
                  <a:gd name="T40" fmla="*/ 18 w 447"/>
                  <a:gd name="T41" fmla="*/ 602 h 924"/>
                  <a:gd name="T42" fmla="*/ 22 w 447"/>
                  <a:gd name="T43" fmla="*/ 642 h 924"/>
                  <a:gd name="T44" fmla="*/ 26 w 447"/>
                  <a:gd name="T45" fmla="*/ 682 h 924"/>
                  <a:gd name="T46" fmla="*/ 28 w 447"/>
                  <a:gd name="T47" fmla="*/ 722 h 924"/>
                  <a:gd name="T48" fmla="*/ 80 w 447"/>
                  <a:gd name="T49" fmla="*/ 789 h 924"/>
                  <a:gd name="T50" fmla="*/ 144 w 447"/>
                  <a:gd name="T51" fmla="*/ 844 h 924"/>
                  <a:gd name="T52" fmla="*/ 218 w 447"/>
                  <a:gd name="T53" fmla="*/ 889 h 924"/>
                  <a:gd name="T54" fmla="*/ 257 w 447"/>
                  <a:gd name="T55" fmla="*/ 904 h 924"/>
                  <a:gd name="T56" fmla="*/ 299 w 447"/>
                  <a:gd name="T57" fmla="*/ 915 h 924"/>
                  <a:gd name="T58" fmla="*/ 342 w 447"/>
                  <a:gd name="T59" fmla="*/ 922 h 924"/>
                  <a:gd name="T60" fmla="*/ 385 w 447"/>
                  <a:gd name="T61" fmla="*/ 924 h 924"/>
                  <a:gd name="T62" fmla="*/ 431 w 447"/>
                  <a:gd name="T63" fmla="*/ 922 h 924"/>
                  <a:gd name="T64" fmla="*/ 443 w 447"/>
                  <a:gd name="T65" fmla="*/ 913 h 924"/>
                  <a:gd name="T66" fmla="*/ 385 w 447"/>
                  <a:gd name="T67" fmla="*/ 769 h 924"/>
                  <a:gd name="T68" fmla="*/ 328 w 447"/>
                  <a:gd name="T69" fmla="*/ 764 h 924"/>
                  <a:gd name="T70" fmla="*/ 274 w 447"/>
                  <a:gd name="T71" fmla="*/ 744 h 924"/>
                  <a:gd name="T72" fmla="*/ 224 w 447"/>
                  <a:gd name="T73" fmla="*/ 718 h 924"/>
                  <a:gd name="T74" fmla="*/ 183 w 447"/>
                  <a:gd name="T75" fmla="*/ 680 h 924"/>
                  <a:gd name="T76" fmla="*/ 148 w 447"/>
                  <a:gd name="T77" fmla="*/ 633 h 924"/>
                  <a:gd name="T78" fmla="*/ 121 w 447"/>
                  <a:gd name="T79" fmla="*/ 580 h 924"/>
                  <a:gd name="T80" fmla="*/ 105 w 447"/>
                  <a:gd name="T81" fmla="*/ 522 h 924"/>
                  <a:gd name="T82" fmla="*/ 99 w 447"/>
                  <a:gd name="T83" fmla="*/ 460 h 924"/>
                  <a:gd name="T84" fmla="*/ 105 w 447"/>
                  <a:gd name="T85" fmla="*/ 398 h 924"/>
                  <a:gd name="T86" fmla="*/ 121 w 447"/>
                  <a:gd name="T87" fmla="*/ 340 h 924"/>
                  <a:gd name="T88" fmla="*/ 148 w 447"/>
                  <a:gd name="T89" fmla="*/ 287 h 924"/>
                  <a:gd name="T90" fmla="*/ 183 w 447"/>
                  <a:gd name="T91" fmla="*/ 240 h 924"/>
                  <a:gd name="T92" fmla="*/ 224 w 447"/>
                  <a:gd name="T93" fmla="*/ 202 h 924"/>
                  <a:gd name="T94" fmla="*/ 274 w 447"/>
                  <a:gd name="T95" fmla="*/ 176 h 924"/>
                  <a:gd name="T96" fmla="*/ 313 w 447"/>
                  <a:gd name="T97" fmla="*/ 160 h 9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7"/>
                  <a:gd name="T148" fmla="*/ 0 h 924"/>
                  <a:gd name="T149" fmla="*/ 447 w 447"/>
                  <a:gd name="T150" fmla="*/ 924 h 9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7" h="924">
                    <a:moveTo>
                      <a:pt x="321" y="0"/>
                    </a:moveTo>
                    <a:lnTo>
                      <a:pt x="319" y="0"/>
                    </a:lnTo>
                    <a:lnTo>
                      <a:pt x="299" y="4"/>
                    </a:lnTo>
                    <a:lnTo>
                      <a:pt x="278" y="11"/>
                    </a:lnTo>
                    <a:lnTo>
                      <a:pt x="257" y="16"/>
                    </a:lnTo>
                    <a:lnTo>
                      <a:pt x="237" y="24"/>
                    </a:lnTo>
                    <a:lnTo>
                      <a:pt x="218" y="31"/>
                    </a:lnTo>
                    <a:lnTo>
                      <a:pt x="181" y="51"/>
                    </a:lnTo>
                    <a:lnTo>
                      <a:pt x="144" y="76"/>
                    </a:lnTo>
                    <a:lnTo>
                      <a:pt x="111" y="102"/>
                    </a:lnTo>
                    <a:lnTo>
                      <a:pt x="80" y="131"/>
                    </a:lnTo>
                    <a:lnTo>
                      <a:pt x="53" y="164"/>
                    </a:lnTo>
                    <a:lnTo>
                      <a:pt x="28" y="200"/>
                    </a:lnTo>
                    <a:lnTo>
                      <a:pt x="8" y="238"/>
                    </a:lnTo>
                    <a:lnTo>
                      <a:pt x="8" y="240"/>
                    </a:lnTo>
                    <a:lnTo>
                      <a:pt x="8" y="242"/>
                    </a:lnTo>
                    <a:lnTo>
                      <a:pt x="6" y="244"/>
                    </a:lnTo>
                    <a:lnTo>
                      <a:pt x="6" y="249"/>
                    </a:lnTo>
                    <a:lnTo>
                      <a:pt x="6" y="251"/>
                    </a:lnTo>
                    <a:lnTo>
                      <a:pt x="6" y="253"/>
                    </a:lnTo>
                    <a:lnTo>
                      <a:pt x="4" y="256"/>
                    </a:lnTo>
                    <a:lnTo>
                      <a:pt x="4" y="258"/>
                    </a:lnTo>
                    <a:lnTo>
                      <a:pt x="4" y="260"/>
                    </a:lnTo>
                    <a:lnTo>
                      <a:pt x="0" y="296"/>
                    </a:lnTo>
                    <a:lnTo>
                      <a:pt x="0" y="327"/>
                    </a:lnTo>
                    <a:lnTo>
                      <a:pt x="0" y="358"/>
                    </a:lnTo>
                    <a:lnTo>
                      <a:pt x="2" y="387"/>
                    </a:lnTo>
                    <a:lnTo>
                      <a:pt x="6" y="418"/>
                    </a:lnTo>
                    <a:lnTo>
                      <a:pt x="8" y="449"/>
                    </a:lnTo>
                    <a:lnTo>
                      <a:pt x="10" y="480"/>
                    </a:lnTo>
                    <a:lnTo>
                      <a:pt x="10" y="511"/>
                    </a:lnTo>
                    <a:lnTo>
                      <a:pt x="8" y="542"/>
                    </a:lnTo>
                    <a:lnTo>
                      <a:pt x="10" y="562"/>
                    </a:lnTo>
                    <a:lnTo>
                      <a:pt x="14" y="582"/>
                    </a:lnTo>
                    <a:lnTo>
                      <a:pt x="18" y="602"/>
                    </a:lnTo>
                    <a:lnTo>
                      <a:pt x="20" y="622"/>
                    </a:lnTo>
                    <a:lnTo>
                      <a:pt x="22" y="642"/>
                    </a:lnTo>
                    <a:lnTo>
                      <a:pt x="24" y="662"/>
                    </a:lnTo>
                    <a:lnTo>
                      <a:pt x="26" y="682"/>
                    </a:lnTo>
                    <a:lnTo>
                      <a:pt x="28" y="702"/>
                    </a:lnTo>
                    <a:lnTo>
                      <a:pt x="28" y="722"/>
                    </a:lnTo>
                    <a:lnTo>
                      <a:pt x="53" y="755"/>
                    </a:lnTo>
                    <a:lnTo>
                      <a:pt x="80" y="789"/>
                    </a:lnTo>
                    <a:lnTo>
                      <a:pt x="111" y="818"/>
                    </a:lnTo>
                    <a:lnTo>
                      <a:pt x="144" y="844"/>
                    </a:lnTo>
                    <a:lnTo>
                      <a:pt x="181" y="869"/>
                    </a:lnTo>
                    <a:lnTo>
                      <a:pt x="218" y="889"/>
                    </a:lnTo>
                    <a:lnTo>
                      <a:pt x="237" y="895"/>
                    </a:lnTo>
                    <a:lnTo>
                      <a:pt x="257" y="904"/>
                    </a:lnTo>
                    <a:lnTo>
                      <a:pt x="278" y="911"/>
                    </a:lnTo>
                    <a:lnTo>
                      <a:pt x="299" y="915"/>
                    </a:lnTo>
                    <a:lnTo>
                      <a:pt x="319" y="920"/>
                    </a:lnTo>
                    <a:lnTo>
                      <a:pt x="342" y="922"/>
                    </a:lnTo>
                    <a:lnTo>
                      <a:pt x="363" y="924"/>
                    </a:lnTo>
                    <a:lnTo>
                      <a:pt x="385" y="924"/>
                    </a:lnTo>
                    <a:lnTo>
                      <a:pt x="408" y="924"/>
                    </a:lnTo>
                    <a:lnTo>
                      <a:pt x="431" y="922"/>
                    </a:lnTo>
                    <a:lnTo>
                      <a:pt x="447" y="920"/>
                    </a:lnTo>
                    <a:lnTo>
                      <a:pt x="443" y="913"/>
                    </a:lnTo>
                    <a:lnTo>
                      <a:pt x="412" y="769"/>
                    </a:lnTo>
                    <a:lnTo>
                      <a:pt x="385" y="769"/>
                    </a:lnTo>
                    <a:lnTo>
                      <a:pt x="356" y="769"/>
                    </a:lnTo>
                    <a:lnTo>
                      <a:pt x="328" y="764"/>
                    </a:lnTo>
                    <a:lnTo>
                      <a:pt x="301" y="755"/>
                    </a:lnTo>
                    <a:lnTo>
                      <a:pt x="274" y="744"/>
                    </a:lnTo>
                    <a:lnTo>
                      <a:pt x="249" y="733"/>
                    </a:lnTo>
                    <a:lnTo>
                      <a:pt x="224" y="718"/>
                    </a:lnTo>
                    <a:lnTo>
                      <a:pt x="204" y="700"/>
                    </a:lnTo>
                    <a:lnTo>
                      <a:pt x="183" y="680"/>
                    </a:lnTo>
                    <a:lnTo>
                      <a:pt x="165" y="658"/>
                    </a:lnTo>
                    <a:lnTo>
                      <a:pt x="148" y="633"/>
                    </a:lnTo>
                    <a:lnTo>
                      <a:pt x="134" y="607"/>
                    </a:lnTo>
                    <a:lnTo>
                      <a:pt x="121" y="580"/>
                    </a:lnTo>
                    <a:lnTo>
                      <a:pt x="111" y="551"/>
                    </a:lnTo>
                    <a:lnTo>
                      <a:pt x="105" y="522"/>
                    </a:lnTo>
                    <a:lnTo>
                      <a:pt x="101" y="491"/>
                    </a:lnTo>
                    <a:lnTo>
                      <a:pt x="99" y="460"/>
                    </a:lnTo>
                    <a:lnTo>
                      <a:pt x="101" y="429"/>
                    </a:lnTo>
                    <a:lnTo>
                      <a:pt x="105" y="398"/>
                    </a:lnTo>
                    <a:lnTo>
                      <a:pt x="111" y="369"/>
                    </a:lnTo>
                    <a:lnTo>
                      <a:pt x="121" y="340"/>
                    </a:lnTo>
                    <a:lnTo>
                      <a:pt x="134" y="313"/>
                    </a:lnTo>
                    <a:lnTo>
                      <a:pt x="148" y="287"/>
                    </a:lnTo>
                    <a:lnTo>
                      <a:pt x="165" y="262"/>
                    </a:lnTo>
                    <a:lnTo>
                      <a:pt x="183" y="240"/>
                    </a:lnTo>
                    <a:lnTo>
                      <a:pt x="204" y="220"/>
                    </a:lnTo>
                    <a:lnTo>
                      <a:pt x="224" y="202"/>
                    </a:lnTo>
                    <a:lnTo>
                      <a:pt x="249" y="187"/>
                    </a:lnTo>
                    <a:lnTo>
                      <a:pt x="274" y="176"/>
                    </a:lnTo>
                    <a:lnTo>
                      <a:pt x="301" y="164"/>
                    </a:lnTo>
                    <a:lnTo>
                      <a:pt x="313" y="160"/>
                    </a:lnTo>
                    <a:lnTo>
                      <a:pt x="321"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8" name="Freeform 137">
                <a:extLst>
                  <a:ext uri="{FF2B5EF4-FFF2-40B4-BE49-F238E27FC236}">
                    <a16:creationId xmlns:a16="http://schemas.microsoft.com/office/drawing/2014/main" id="{F6DE8588-497C-6C2F-2897-6C439DE77466}"/>
                  </a:ext>
                </a:extLst>
              </p:cNvPr>
              <p:cNvSpPr>
                <a:spLocks/>
              </p:cNvSpPr>
              <p:nvPr/>
            </p:nvSpPr>
            <p:spPr bwMode="auto">
              <a:xfrm>
                <a:off x="1504" y="1754"/>
                <a:ext cx="313" cy="609"/>
              </a:xfrm>
              <a:custGeom>
                <a:avLst/>
                <a:gdLst>
                  <a:gd name="T0" fmla="*/ 214 w 313"/>
                  <a:gd name="T1" fmla="*/ 0 h 609"/>
                  <a:gd name="T2" fmla="*/ 202 w 313"/>
                  <a:gd name="T3" fmla="*/ 4 h 609"/>
                  <a:gd name="T4" fmla="*/ 175 w 313"/>
                  <a:gd name="T5" fmla="*/ 16 h 609"/>
                  <a:gd name="T6" fmla="*/ 150 w 313"/>
                  <a:gd name="T7" fmla="*/ 27 h 609"/>
                  <a:gd name="T8" fmla="*/ 125 w 313"/>
                  <a:gd name="T9" fmla="*/ 42 h 609"/>
                  <a:gd name="T10" fmla="*/ 105 w 313"/>
                  <a:gd name="T11" fmla="*/ 60 h 609"/>
                  <a:gd name="T12" fmla="*/ 84 w 313"/>
                  <a:gd name="T13" fmla="*/ 80 h 609"/>
                  <a:gd name="T14" fmla="*/ 66 w 313"/>
                  <a:gd name="T15" fmla="*/ 102 h 609"/>
                  <a:gd name="T16" fmla="*/ 49 w 313"/>
                  <a:gd name="T17" fmla="*/ 127 h 609"/>
                  <a:gd name="T18" fmla="*/ 35 w 313"/>
                  <a:gd name="T19" fmla="*/ 153 h 609"/>
                  <a:gd name="T20" fmla="*/ 22 w 313"/>
                  <a:gd name="T21" fmla="*/ 180 h 609"/>
                  <a:gd name="T22" fmla="*/ 12 w 313"/>
                  <a:gd name="T23" fmla="*/ 209 h 609"/>
                  <a:gd name="T24" fmla="*/ 6 w 313"/>
                  <a:gd name="T25" fmla="*/ 238 h 609"/>
                  <a:gd name="T26" fmla="*/ 2 w 313"/>
                  <a:gd name="T27" fmla="*/ 269 h 609"/>
                  <a:gd name="T28" fmla="*/ 0 w 313"/>
                  <a:gd name="T29" fmla="*/ 300 h 609"/>
                  <a:gd name="T30" fmla="*/ 2 w 313"/>
                  <a:gd name="T31" fmla="*/ 331 h 609"/>
                  <a:gd name="T32" fmla="*/ 6 w 313"/>
                  <a:gd name="T33" fmla="*/ 362 h 609"/>
                  <a:gd name="T34" fmla="*/ 12 w 313"/>
                  <a:gd name="T35" fmla="*/ 391 h 609"/>
                  <a:gd name="T36" fmla="*/ 22 w 313"/>
                  <a:gd name="T37" fmla="*/ 420 h 609"/>
                  <a:gd name="T38" fmla="*/ 35 w 313"/>
                  <a:gd name="T39" fmla="*/ 447 h 609"/>
                  <a:gd name="T40" fmla="*/ 49 w 313"/>
                  <a:gd name="T41" fmla="*/ 473 h 609"/>
                  <a:gd name="T42" fmla="*/ 66 w 313"/>
                  <a:gd name="T43" fmla="*/ 498 h 609"/>
                  <a:gd name="T44" fmla="*/ 84 w 313"/>
                  <a:gd name="T45" fmla="*/ 520 h 609"/>
                  <a:gd name="T46" fmla="*/ 105 w 313"/>
                  <a:gd name="T47" fmla="*/ 540 h 609"/>
                  <a:gd name="T48" fmla="*/ 125 w 313"/>
                  <a:gd name="T49" fmla="*/ 558 h 609"/>
                  <a:gd name="T50" fmla="*/ 150 w 313"/>
                  <a:gd name="T51" fmla="*/ 573 h 609"/>
                  <a:gd name="T52" fmla="*/ 175 w 313"/>
                  <a:gd name="T53" fmla="*/ 584 h 609"/>
                  <a:gd name="T54" fmla="*/ 202 w 313"/>
                  <a:gd name="T55" fmla="*/ 595 h 609"/>
                  <a:gd name="T56" fmla="*/ 229 w 313"/>
                  <a:gd name="T57" fmla="*/ 604 h 609"/>
                  <a:gd name="T58" fmla="*/ 257 w 313"/>
                  <a:gd name="T59" fmla="*/ 609 h 609"/>
                  <a:gd name="T60" fmla="*/ 286 w 313"/>
                  <a:gd name="T61" fmla="*/ 609 h 609"/>
                  <a:gd name="T62" fmla="*/ 313 w 313"/>
                  <a:gd name="T63" fmla="*/ 609 h 609"/>
                  <a:gd name="T64" fmla="*/ 208 w 313"/>
                  <a:gd name="T65" fmla="*/ 102 h 609"/>
                  <a:gd name="T66" fmla="*/ 214 w 313"/>
                  <a:gd name="T67" fmla="*/ 0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609"/>
                  <a:gd name="T104" fmla="*/ 313 w 313"/>
                  <a:gd name="T105" fmla="*/ 609 h 6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609">
                    <a:moveTo>
                      <a:pt x="214" y="0"/>
                    </a:moveTo>
                    <a:lnTo>
                      <a:pt x="202" y="4"/>
                    </a:lnTo>
                    <a:lnTo>
                      <a:pt x="175" y="16"/>
                    </a:lnTo>
                    <a:lnTo>
                      <a:pt x="150" y="27"/>
                    </a:lnTo>
                    <a:lnTo>
                      <a:pt x="125" y="42"/>
                    </a:lnTo>
                    <a:lnTo>
                      <a:pt x="105" y="60"/>
                    </a:lnTo>
                    <a:lnTo>
                      <a:pt x="84" y="80"/>
                    </a:lnTo>
                    <a:lnTo>
                      <a:pt x="66" y="102"/>
                    </a:lnTo>
                    <a:lnTo>
                      <a:pt x="49" y="127"/>
                    </a:lnTo>
                    <a:lnTo>
                      <a:pt x="35" y="153"/>
                    </a:lnTo>
                    <a:lnTo>
                      <a:pt x="22" y="180"/>
                    </a:lnTo>
                    <a:lnTo>
                      <a:pt x="12" y="209"/>
                    </a:lnTo>
                    <a:lnTo>
                      <a:pt x="6" y="238"/>
                    </a:lnTo>
                    <a:lnTo>
                      <a:pt x="2" y="269"/>
                    </a:lnTo>
                    <a:lnTo>
                      <a:pt x="0" y="300"/>
                    </a:lnTo>
                    <a:lnTo>
                      <a:pt x="2" y="331"/>
                    </a:lnTo>
                    <a:lnTo>
                      <a:pt x="6" y="362"/>
                    </a:lnTo>
                    <a:lnTo>
                      <a:pt x="12" y="391"/>
                    </a:lnTo>
                    <a:lnTo>
                      <a:pt x="22" y="420"/>
                    </a:lnTo>
                    <a:lnTo>
                      <a:pt x="35" y="447"/>
                    </a:lnTo>
                    <a:lnTo>
                      <a:pt x="49" y="473"/>
                    </a:lnTo>
                    <a:lnTo>
                      <a:pt x="66" y="498"/>
                    </a:lnTo>
                    <a:lnTo>
                      <a:pt x="84" y="520"/>
                    </a:lnTo>
                    <a:lnTo>
                      <a:pt x="105" y="540"/>
                    </a:lnTo>
                    <a:lnTo>
                      <a:pt x="125" y="558"/>
                    </a:lnTo>
                    <a:lnTo>
                      <a:pt x="150" y="573"/>
                    </a:lnTo>
                    <a:lnTo>
                      <a:pt x="175" y="584"/>
                    </a:lnTo>
                    <a:lnTo>
                      <a:pt x="202" y="595"/>
                    </a:lnTo>
                    <a:lnTo>
                      <a:pt x="229" y="604"/>
                    </a:lnTo>
                    <a:lnTo>
                      <a:pt x="257" y="609"/>
                    </a:lnTo>
                    <a:lnTo>
                      <a:pt x="286" y="609"/>
                    </a:lnTo>
                    <a:lnTo>
                      <a:pt x="313" y="609"/>
                    </a:lnTo>
                    <a:lnTo>
                      <a:pt x="208" y="102"/>
                    </a:lnTo>
                    <a:lnTo>
                      <a:pt x="214"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9" name="Freeform 138">
                <a:extLst>
                  <a:ext uri="{FF2B5EF4-FFF2-40B4-BE49-F238E27FC236}">
                    <a16:creationId xmlns:a16="http://schemas.microsoft.com/office/drawing/2014/main" id="{F56A4676-E6F9-665A-E7A1-FAF6367A0B42}"/>
                  </a:ext>
                </a:extLst>
              </p:cNvPr>
              <p:cNvSpPr>
                <a:spLocks/>
              </p:cNvSpPr>
              <p:nvPr/>
            </p:nvSpPr>
            <p:spPr bwMode="auto">
              <a:xfrm>
                <a:off x="1648" y="1916"/>
                <a:ext cx="138" cy="293"/>
              </a:xfrm>
              <a:custGeom>
                <a:avLst/>
                <a:gdLst>
                  <a:gd name="T0" fmla="*/ 76 w 138"/>
                  <a:gd name="T1" fmla="*/ 0 h 293"/>
                  <a:gd name="T2" fmla="*/ 74 w 138"/>
                  <a:gd name="T3" fmla="*/ 2 h 293"/>
                  <a:gd name="T4" fmla="*/ 62 w 138"/>
                  <a:gd name="T5" fmla="*/ 9 h 293"/>
                  <a:gd name="T6" fmla="*/ 52 w 138"/>
                  <a:gd name="T7" fmla="*/ 18 h 293"/>
                  <a:gd name="T8" fmla="*/ 41 w 138"/>
                  <a:gd name="T9" fmla="*/ 29 h 293"/>
                  <a:gd name="T10" fmla="*/ 31 w 138"/>
                  <a:gd name="T11" fmla="*/ 40 h 293"/>
                  <a:gd name="T12" fmla="*/ 23 w 138"/>
                  <a:gd name="T13" fmla="*/ 51 h 293"/>
                  <a:gd name="T14" fmla="*/ 16 w 138"/>
                  <a:gd name="T15" fmla="*/ 65 h 293"/>
                  <a:gd name="T16" fmla="*/ 10 w 138"/>
                  <a:gd name="T17" fmla="*/ 78 h 293"/>
                  <a:gd name="T18" fmla="*/ 6 w 138"/>
                  <a:gd name="T19" fmla="*/ 91 h 293"/>
                  <a:gd name="T20" fmla="*/ 2 w 138"/>
                  <a:gd name="T21" fmla="*/ 107 h 293"/>
                  <a:gd name="T22" fmla="*/ 0 w 138"/>
                  <a:gd name="T23" fmla="*/ 122 h 293"/>
                  <a:gd name="T24" fmla="*/ 0 w 138"/>
                  <a:gd name="T25" fmla="*/ 138 h 293"/>
                  <a:gd name="T26" fmla="*/ 0 w 138"/>
                  <a:gd name="T27" fmla="*/ 153 h 293"/>
                  <a:gd name="T28" fmla="*/ 2 w 138"/>
                  <a:gd name="T29" fmla="*/ 169 h 293"/>
                  <a:gd name="T30" fmla="*/ 6 w 138"/>
                  <a:gd name="T31" fmla="*/ 185 h 293"/>
                  <a:gd name="T32" fmla="*/ 10 w 138"/>
                  <a:gd name="T33" fmla="*/ 198 h 293"/>
                  <a:gd name="T34" fmla="*/ 16 w 138"/>
                  <a:gd name="T35" fmla="*/ 211 h 293"/>
                  <a:gd name="T36" fmla="*/ 23 w 138"/>
                  <a:gd name="T37" fmla="*/ 225 h 293"/>
                  <a:gd name="T38" fmla="*/ 31 w 138"/>
                  <a:gd name="T39" fmla="*/ 236 h 293"/>
                  <a:gd name="T40" fmla="*/ 41 w 138"/>
                  <a:gd name="T41" fmla="*/ 247 h 293"/>
                  <a:gd name="T42" fmla="*/ 52 w 138"/>
                  <a:gd name="T43" fmla="*/ 258 h 293"/>
                  <a:gd name="T44" fmla="*/ 62 w 138"/>
                  <a:gd name="T45" fmla="*/ 267 h 293"/>
                  <a:gd name="T46" fmla="*/ 74 w 138"/>
                  <a:gd name="T47" fmla="*/ 273 h 293"/>
                  <a:gd name="T48" fmla="*/ 87 w 138"/>
                  <a:gd name="T49" fmla="*/ 280 h 293"/>
                  <a:gd name="T50" fmla="*/ 101 w 138"/>
                  <a:gd name="T51" fmla="*/ 287 h 293"/>
                  <a:gd name="T52" fmla="*/ 113 w 138"/>
                  <a:gd name="T53" fmla="*/ 289 h 293"/>
                  <a:gd name="T54" fmla="*/ 128 w 138"/>
                  <a:gd name="T55" fmla="*/ 291 h 293"/>
                  <a:gd name="T56" fmla="*/ 138 w 138"/>
                  <a:gd name="T57" fmla="*/ 293 h 293"/>
                  <a:gd name="T58" fmla="*/ 76 w 138"/>
                  <a:gd name="T59" fmla="*/ 0 h 2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
                  <a:gd name="T91" fmla="*/ 0 h 293"/>
                  <a:gd name="T92" fmla="*/ 138 w 138"/>
                  <a:gd name="T93" fmla="*/ 293 h 2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 h="293">
                    <a:moveTo>
                      <a:pt x="76" y="0"/>
                    </a:moveTo>
                    <a:lnTo>
                      <a:pt x="74" y="2"/>
                    </a:lnTo>
                    <a:lnTo>
                      <a:pt x="62" y="9"/>
                    </a:lnTo>
                    <a:lnTo>
                      <a:pt x="52" y="18"/>
                    </a:lnTo>
                    <a:lnTo>
                      <a:pt x="41" y="29"/>
                    </a:lnTo>
                    <a:lnTo>
                      <a:pt x="31" y="40"/>
                    </a:lnTo>
                    <a:lnTo>
                      <a:pt x="23" y="51"/>
                    </a:lnTo>
                    <a:lnTo>
                      <a:pt x="16" y="65"/>
                    </a:lnTo>
                    <a:lnTo>
                      <a:pt x="10" y="78"/>
                    </a:lnTo>
                    <a:lnTo>
                      <a:pt x="6" y="91"/>
                    </a:lnTo>
                    <a:lnTo>
                      <a:pt x="2" y="107"/>
                    </a:lnTo>
                    <a:lnTo>
                      <a:pt x="0" y="122"/>
                    </a:lnTo>
                    <a:lnTo>
                      <a:pt x="0" y="138"/>
                    </a:lnTo>
                    <a:lnTo>
                      <a:pt x="0" y="153"/>
                    </a:lnTo>
                    <a:lnTo>
                      <a:pt x="2" y="169"/>
                    </a:lnTo>
                    <a:lnTo>
                      <a:pt x="6" y="185"/>
                    </a:lnTo>
                    <a:lnTo>
                      <a:pt x="10" y="198"/>
                    </a:lnTo>
                    <a:lnTo>
                      <a:pt x="16" y="211"/>
                    </a:lnTo>
                    <a:lnTo>
                      <a:pt x="23" y="225"/>
                    </a:lnTo>
                    <a:lnTo>
                      <a:pt x="31" y="236"/>
                    </a:lnTo>
                    <a:lnTo>
                      <a:pt x="41" y="247"/>
                    </a:lnTo>
                    <a:lnTo>
                      <a:pt x="52" y="258"/>
                    </a:lnTo>
                    <a:lnTo>
                      <a:pt x="62" y="267"/>
                    </a:lnTo>
                    <a:lnTo>
                      <a:pt x="74" y="273"/>
                    </a:lnTo>
                    <a:lnTo>
                      <a:pt x="87" y="280"/>
                    </a:lnTo>
                    <a:lnTo>
                      <a:pt x="101" y="287"/>
                    </a:lnTo>
                    <a:lnTo>
                      <a:pt x="113" y="289"/>
                    </a:lnTo>
                    <a:lnTo>
                      <a:pt x="128" y="291"/>
                    </a:lnTo>
                    <a:lnTo>
                      <a:pt x="138" y="293"/>
                    </a:lnTo>
                    <a:lnTo>
                      <a:pt x="76"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0" name="Freeform 139">
                <a:extLst>
                  <a:ext uri="{FF2B5EF4-FFF2-40B4-BE49-F238E27FC236}">
                    <a16:creationId xmlns:a16="http://schemas.microsoft.com/office/drawing/2014/main" id="{5C445E85-5F52-6AA6-113D-61A151D4A1B2}"/>
                  </a:ext>
                </a:extLst>
              </p:cNvPr>
              <p:cNvSpPr>
                <a:spLocks/>
              </p:cNvSpPr>
              <p:nvPr/>
            </p:nvSpPr>
            <p:spPr bwMode="auto">
              <a:xfrm>
                <a:off x="1970" y="2329"/>
                <a:ext cx="786" cy="629"/>
              </a:xfrm>
              <a:custGeom>
                <a:avLst/>
                <a:gdLst>
                  <a:gd name="T0" fmla="*/ 239 w 786"/>
                  <a:gd name="T1" fmla="*/ 425 h 629"/>
                  <a:gd name="T2" fmla="*/ 414 w 786"/>
                  <a:gd name="T3" fmla="*/ 336 h 629"/>
                  <a:gd name="T4" fmla="*/ 557 w 786"/>
                  <a:gd name="T5" fmla="*/ 220 h 629"/>
                  <a:gd name="T6" fmla="*/ 786 w 786"/>
                  <a:gd name="T7" fmla="*/ 0 h 629"/>
                  <a:gd name="T8" fmla="*/ 600 w 786"/>
                  <a:gd name="T9" fmla="*/ 294 h 629"/>
                  <a:gd name="T10" fmla="*/ 583 w 786"/>
                  <a:gd name="T11" fmla="*/ 318 h 629"/>
                  <a:gd name="T12" fmla="*/ 567 w 786"/>
                  <a:gd name="T13" fmla="*/ 343 h 629"/>
                  <a:gd name="T14" fmla="*/ 548 w 786"/>
                  <a:gd name="T15" fmla="*/ 365 h 629"/>
                  <a:gd name="T16" fmla="*/ 530 w 786"/>
                  <a:gd name="T17" fmla="*/ 389 h 629"/>
                  <a:gd name="T18" fmla="*/ 511 w 786"/>
                  <a:gd name="T19" fmla="*/ 411 h 629"/>
                  <a:gd name="T20" fmla="*/ 491 w 786"/>
                  <a:gd name="T21" fmla="*/ 434 h 629"/>
                  <a:gd name="T22" fmla="*/ 470 w 786"/>
                  <a:gd name="T23" fmla="*/ 454 h 629"/>
                  <a:gd name="T24" fmla="*/ 449 w 786"/>
                  <a:gd name="T25" fmla="*/ 474 h 629"/>
                  <a:gd name="T26" fmla="*/ 433 w 786"/>
                  <a:gd name="T27" fmla="*/ 489 h 629"/>
                  <a:gd name="T28" fmla="*/ 414 w 786"/>
                  <a:gd name="T29" fmla="*/ 505 h 629"/>
                  <a:gd name="T30" fmla="*/ 396 w 786"/>
                  <a:gd name="T31" fmla="*/ 518 h 629"/>
                  <a:gd name="T32" fmla="*/ 375 w 786"/>
                  <a:gd name="T33" fmla="*/ 531 h 629"/>
                  <a:gd name="T34" fmla="*/ 357 w 786"/>
                  <a:gd name="T35" fmla="*/ 545 h 629"/>
                  <a:gd name="T36" fmla="*/ 336 w 786"/>
                  <a:gd name="T37" fmla="*/ 556 h 629"/>
                  <a:gd name="T38" fmla="*/ 313 w 786"/>
                  <a:gd name="T39" fmla="*/ 565 h 629"/>
                  <a:gd name="T40" fmla="*/ 291 w 786"/>
                  <a:gd name="T41" fmla="*/ 576 h 629"/>
                  <a:gd name="T42" fmla="*/ 245 w 786"/>
                  <a:gd name="T43" fmla="*/ 591 h 629"/>
                  <a:gd name="T44" fmla="*/ 196 w 786"/>
                  <a:gd name="T45" fmla="*/ 607 h 629"/>
                  <a:gd name="T46" fmla="*/ 146 w 786"/>
                  <a:gd name="T47" fmla="*/ 618 h 629"/>
                  <a:gd name="T48" fmla="*/ 93 w 786"/>
                  <a:gd name="T49" fmla="*/ 629 h 629"/>
                  <a:gd name="T50" fmla="*/ 0 w 786"/>
                  <a:gd name="T51" fmla="*/ 456 h 629"/>
                  <a:gd name="T52" fmla="*/ 12 w 786"/>
                  <a:gd name="T53" fmla="*/ 456 h 629"/>
                  <a:gd name="T54" fmla="*/ 41 w 786"/>
                  <a:gd name="T55" fmla="*/ 451 h 629"/>
                  <a:gd name="T56" fmla="*/ 80 w 786"/>
                  <a:gd name="T57" fmla="*/ 447 h 629"/>
                  <a:gd name="T58" fmla="*/ 128 w 786"/>
                  <a:gd name="T59" fmla="*/ 440 h 629"/>
                  <a:gd name="T60" fmla="*/ 173 w 786"/>
                  <a:gd name="T61" fmla="*/ 436 h 629"/>
                  <a:gd name="T62" fmla="*/ 210 w 786"/>
                  <a:gd name="T63" fmla="*/ 429 h 629"/>
                  <a:gd name="T64" fmla="*/ 235 w 786"/>
                  <a:gd name="T65" fmla="*/ 427 h 629"/>
                  <a:gd name="T66" fmla="*/ 239 w 786"/>
                  <a:gd name="T67" fmla="*/ 425 h 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6"/>
                  <a:gd name="T103" fmla="*/ 0 h 629"/>
                  <a:gd name="T104" fmla="*/ 786 w 786"/>
                  <a:gd name="T105" fmla="*/ 629 h 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6" h="629">
                    <a:moveTo>
                      <a:pt x="239" y="425"/>
                    </a:moveTo>
                    <a:lnTo>
                      <a:pt x="414" y="336"/>
                    </a:lnTo>
                    <a:lnTo>
                      <a:pt x="557" y="220"/>
                    </a:lnTo>
                    <a:lnTo>
                      <a:pt x="786" y="0"/>
                    </a:lnTo>
                    <a:lnTo>
                      <a:pt x="600" y="294"/>
                    </a:lnTo>
                    <a:lnTo>
                      <a:pt x="583" y="318"/>
                    </a:lnTo>
                    <a:lnTo>
                      <a:pt x="567" y="343"/>
                    </a:lnTo>
                    <a:lnTo>
                      <a:pt x="548" y="365"/>
                    </a:lnTo>
                    <a:lnTo>
                      <a:pt x="530" y="389"/>
                    </a:lnTo>
                    <a:lnTo>
                      <a:pt x="511" y="411"/>
                    </a:lnTo>
                    <a:lnTo>
                      <a:pt x="491" y="434"/>
                    </a:lnTo>
                    <a:lnTo>
                      <a:pt x="470" y="454"/>
                    </a:lnTo>
                    <a:lnTo>
                      <a:pt x="449" y="474"/>
                    </a:lnTo>
                    <a:lnTo>
                      <a:pt x="433" y="489"/>
                    </a:lnTo>
                    <a:lnTo>
                      <a:pt x="414" y="505"/>
                    </a:lnTo>
                    <a:lnTo>
                      <a:pt x="396" y="518"/>
                    </a:lnTo>
                    <a:lnTo>
                      <a:pt x="375" y="531"/>
                    </a:lnTo>
                    <a:lnTo>
                      <a:pt x="357" y="545"/>
                    </a:lnTo>
                    <a:lnTo>
                      <a:pt x="336" y="556"/>
                    </a:lnTo>
                    <a:lnTo>
                      <a:pt x="313" y="565"/>
                    </a:lnTo>
                    <a:lnTo>
                      <a:pt x="291" y="576"/>
                    </a:lnTo>
                    <a:lnTo>
                      <a:pt x="245" y="591"/>
                    </a:lnTo>
                    <a:lnTo>
                      <a:pt x="196" y="607"/>
                    </a:lnTo>
                    <a:lnTo>
                      <a:pt x="146" y="618"/>
                    </a:lnTo>
                    <a:lnTo>
                      <a:pt x="93" y="629"/>
                    </a:lnTo>
                    <a:lnTo>
                      <a:pt x="0" y="456"/>
                    </a:lnTo>
                    <a:lnTo>
                      <a:pt x="12" y="456"/>
                    </a:lnTo>
                    <a:lnTo>
                      <a:pt x="41" y="451"/>
                    </a:lnTo>
                    <a:lnTo>
                      <a:pt x="80" y="447"/>
                    </a:lnTo>
                    <a:lnTo>
                      <a:pt x="128" y="440"/>
                    </a:lnTo>
                    <a:lnTo>
                      <a:pt x="173" y="436"/>
                    </a:lnTo>
                    <a:lnTo>
                      <a:pt x="210" y="429"/>
                    </a:lnTo>
                    <a:lnTo>
                      <a:pt x="235" y="427"/>
                    </a:lnTo>
                    <a:lnTo>
                      <a:pt x="239" y="425"/>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1" name="Freeform 140">
                <a:extLst>
                  <a:ext uri="{FF2B5EF4-FFF2-40B4-BE49-F238E27FC236}">
                    <a16:creationId xmlns:a16="http://schemas.microsoft.com/office/drawing/2014/main" id="{F54C7448-D5E4-1C4E-02FC-98E8C6D2FAA6}"/>
                  </a:ext>
                </a:extLst>
              </p:cNvPr>
              <p:cNvSpPr>
                <a:spLocks/>
              </p:cNvSpPr>
              <p:nvPr/>
            </p:nvSpPr>
            <p:spPr bwMode="auto">
              <a:xfrm>
                <a:off x="1970" y="2329"/>
                <a:ext cx="786" cy="629"/>
              </a:xfrm>
              <a:custGeom>
                <a:avLst/>
                <a:gdLst>
                  <a:gd name="T0" fmla="*/ 239 w 786"/>
                  <a:gd name="T1" fmla="*/ 425 h 629"/>
                  <a:gd name="T2" fmla="*/ 414 w 786"/>
                  <a:gd name="T3" fmla="*/ 336 h 629"/>
                  <a:gd name="T4" fmla="*/ 557 w 786"/>
                  <a:gd name="T5" fmla="*/ 220 h 629"/>
                  <a:gd name="T6" fmla="*/ 786 w 786"/>
                  <a:gd name="T7" fmla="*/ 0 h 629"/>
                  <a:gd name="T8" fmla="*/ 600 w 786"/>
                  <a:gd name="T9" fmla="*/ 294 h 629"/>
                  <a:gd name="T10" fmla="*/ 583 w 786"/>
                  <a:gd name="T11" fmla="*/ 318 h 629"/>
                  <a:gd name="T12" fmla="*/ 567 w 786"/>
                  <a:gd name="T13" fmla="*/ 343 h 629"/>
                  <a:gd name="T14" fmla="*/ 548 w 786"/>
                  <a:gd name="T15" fmla="*/ 365 h 629"/>
                  <a:gd name="T16" fmla="*/ 530 w 786"/>
                  <a:gd name="T17" fmla="*/ 389 h 629"/>
                  <a:gd name="T18" fmla="*/ 511 w 786"/>
                  <a:gd name="T19" fmla="*/ 411 h 629"/>
                  <a:gd name="T20" fmla="*/ 491 w 786"/>
                  <a:gd name="T21" fmla="*/ 434 h 629"/>
                  <a:gd name="T22" fmla="*/ 470 w 786"/>
                  <a:gd name="T23" fmla="*/ 454 h 629"/>
                  <a:gd name="T24" fmla="*/ 449 w 786"/>
                  <a:gd name="T25" fmla="*/ 474 h 629"/>
                  <a:gd name="T26" fmla="*/ 433 w 786"/>
                  <a:gd name="T27" fmla="*/ 489 h 629"/>
                  <a:gd name="T28" fmla="*/ 414 w 786"/>
                  <a:gd name="T29" fmla="*/ 505 h 629"/>
                  <a:gd name="T30" fmla="*/ 396 w 786"/>
                  <a:gd name="T31" fmla="*/ 518 h 629"/>
                  <a:gd name="T32" fmla="*/ 375 w 786"/>
                  <a:gd name="T33" fmla="*/ 531 h 629"/>
                  <a:gd name="T34" fmla="*/ 357 w 786"/>
                  <a:gd name="T35" fmla="*/ 545 h 629"/>
                  <a:gd name="T36" fmla="*/ 336 w 786"/>
                  <a:gd name="T37" fmla="*/ 556 h 629"/>
                  <a:gd name="T38" fmla="*/ 313 w 786"/>
                  <a:gd name="T39" fmla="*/ 565 h 629"/>
                  <a:gd name="T40" fmla="*/ 291 w 786"/>
                  <a:gd name="T41" fmla="*/ 576 h 629"/>
                  <a:gd name="T42" fmla="*/ 245 w 786"/>
                  <a:gd name="T43" fmla="*/ 591 h 629"/>
                  <a:gd name="T44" fmla="*/ 196 w 786"/>
                  <a:gd name="T45" fmla="*/ 607 h 629"/>
                  <a:gd name="T46" fmla="*/ 146 w 786"/>
                  <a:gd name="T47" fmla="*/ 618 h 629"/>
                  <a:gd name="T48" fmla="*/ 93 w 786"/>
                  <a:gd name="T49" fmla="*/ 629 h 629"/>
                  <a:gd name="T50" fmla="*/ 0 w 786"/>
                  <a:gd name="T51" fmla="*/ 456 h 629"/>
                  <a:gd name="T52" fmla="*/ 12 w 786"/>
                  <a:gd name="T53" fmla="*/ 456 h 629"/>
                  <a:gd name="T54" fmla="*/ 41 w 786"/>
                  <a:gd name="T55" fmla="*/ 451 h 629"/>
                  <a:gd name="T56" fmla="*/ 80 w 786"/>
                  <a:gd name="T57" fmla="*/ 447 h 629"/>
                  <a:gd name="T58" fmla="*/ 128 w 786"/>
                  <a:gd name="T59" fmla="*/ 440 h 629"/>
                  <a:gd name="T60" fmla="*/ 173 w 786"/>
                  <a:gd name="T61" fmla="*/ 436 h 629"/>
                  <a:gd name="T62" fmla="*/ 210 w 786"/>
                  <a:gd name="T63" fmla="*/ 429 h 629"/>
                  <a:gd name="T64" fmla="*/ 235 w 786"/>
                  <a:gd name="T65" fmla="*/ 427 h 629"/>
                  <a:gd name="T66" fmla="*/ 239 w 786"/>
                  <a:gd name="T67" fmla="*/ 425 h 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6"/>
                  <a:gd name="T103" fmla="*/ 0 h 629"/>
                  <a:gd name="T104" fmla="*/ 786 w 786"/>
                  <a:gd name="T105" fmla="*/ 629 h 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6" h="629">
                    <a:moveTo>
                      <a:pt x="239" y="425"/>
                    </a:moveTo>
                    <a:lnTo>
                      <a:pt x="414" y="336"/>
                    </a:lnTo>
                    <a:lnTo>
                      <a:pt x="557" y="220"/>
                    </a:lnTo>
                    <a:lnTo>
                      <a:pt x="786" y="0"/>
                    </a:lnTo>
                    <a:lnTo>
                      <a:pt x="600" y="294"/>
                    </a:lnTo>
                    <a:lnTo>
                      <a:pt x="583" y="318"/>
                    </a:lnTo>
                    <a:lnTo>
                      <a:pt x="567" y="343"/>
                    </a:lnTo>
                    <a:lnTo>
                      <a:pt x="548" y="365"/>
                    </a:lnTo>
                    <a:lnTo>
                      <a:pt x="530" y="389"/>
                    </a:lnTo>
                    <a:lnTo>
                      <a:pt x="511" y="411"/>
                    </a:lnTo>
                    <a:lnTo>
                      <a:pt x="491" y="434"/>
                    </a:lnTo>
                    <a:lnTo>
                      <a:pt x="470" y="454"/>
                    </a:lnTo>
                    <a:lnTo>
                      <a:pt x="449" y="474"/>
                    </a:lnTo>
                    <a:lnTo>
                      <a:pt x="433" y="489"/>
                    </a:lnTo>
                    <a:lnTo>
                      <a:pt x="414" y="505"/>
                    </a:lnTo>
                    <a:lnTo>
                      <a:pt x="396" y="518"/>
                    </a:lnTo>
                    <a:lnTo>
                      <a:pt x="375" y="531"/>
                    </a:lnTo>
                    <a:lnTo>
                      <a:pt x="357" y="545"/>
                    </a:lnTo>
                    <a:lnTo>
                      <a:pt x="336" y="556"/>
                    </a:lnTo>
                    <a:lnTo>
                      <a:pt x="313" y="565"/>
                    </a:lnTo>
                    <a:lnTo>
                      <a:pt x="291" y="576"/>
                    </a:lnTo>
                    <a:lnTo>
                      <a:pt x="245" y="591"/>
                    </a:lnTo>
                    <a:lnTo>
                      <a:pt x="196" y="607"/>
                    </a:lnTo>
                    <a:lnTo>
                      <a:pt x="146" y="618"/>
                    </a:lnTo>
                    <a:lnTo>
                      <a:pt x="93" y="629"/>
                    </a:lnTo>
                    <a:lnTo>
                      <a:pt x="0" y="456"/>
                    </a:lnTo>
                    <a:lnTo>
                      <a:pt x="12" y="456"/>
                    </a:lnTo>
                    <a:lnTo>
                      <a:pt x="41" y="451"/>
                    </a:lnTo>
                    <a:lnTo>
                      <a:pt x="80" y="447"/>
                    </a:lnTo>
                    <a:lnTo>
                      <a:pt x="128" y="440"/>
                    </a:lnTo>
                    <a:lnTo>
                      <a:pt x="173" y="436"/>
                    </a:lnTo>
                    <a:lnTo>
                      <a:pt x="210" y="429"/>
                    </a:lnTo>
                    <a:lnTo>
                      <a:pt x="235" y="427"/>
                    </a:lnTo>
                    <a:lnTo>
                      <a:pt x="239"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2" name="Freeform 141">
                <a:extLst>
                  <a:ext uri="{FF2B5EF4-FFF2-40B4-BE49-F238E27FC236}">
                    <a16:creationId xmlns:a16="http://schemas.microsoft.com/office/drawing/2014/main" id="{6C81B633-AB18-D64F-B203-D114E915F213}"/>
                  </a:ext>
                </a:extLst>
              </p:cNvPr>
              <p:cNvSpPr>
                <a:spLocks/>
              </p:cNvSpPr>
              <p:nvPr/>
            </p:nvSpPr>
            <p:spPr bwMode="auto">
              <a:xfrm>
                <a:off x="2052" y="2329"/>
                <a:ext cx="704" cy="629"/>
              </a:xfrm>
              <a:custGeom>
                <a:avLst/>
                <a:gdLst>
                  <a:gd name="T0" fmla="*/ 0 w 704"/>
                  <a:gd name="T1" fmla="*/ 611 h 629"/>
                  <a:gd name="T2" fmla="*/ 35 w 704"/>
                  <a:gd name="T3" fmla="*/ 598 h 629"/>
                  <a:gd name="T4" fmla="*/ 74 w 704"/>
                  <a:gd name="T5" fmla="*/ 580 h 629"/>
                  <a:gd name="T6" fmla="*/ 112 w 704"/>
                  <a:gd name="T7" fmla="*/ 562 h 629"/>
                  <a:gd name="T8" fmla="*/ 149 w 704"/>
                  <a:gd name="T9" fmla="*/ 542 h 629"/>
                  <a:gd name="T10" fmla="*/ 186 w 704"/>
                  <a:gd name="T11" fmla="*/ 520 h 629"/>
                  <a:gd name="T12" fmla="*/ 221 w 704"/>
                  <a:gd name="T13" fmla="*/ 496 h 629"/>
                  <a:gd name="T14" fmla="*/ 254 w 704"/>
                  <a:gd name="T15" fmla="*/ 469 h 629"/>
                  <a:gd name="T16" fmla="*/ 287 w 704"/>
                  <a:gd name="T17" fmla="*/ 442 h 629"/>
                  <a:gd name="T18" fmla="*/ 318 w 704"/>
                  <a:gd name="T19" fmla="*/ 414 h 629"/>
                  <a:gd name="T20" fmla="*/ 349 w 704"/>
                  <a:gd name="T21" fmla="*/ 382 h 629"/>
                  <a:gd name="T22" fmla="*/ 378 w 704"/>
                  <a:gd name="T23" fmla="*/ 349 h 629"/>
                  <a:gd name="T24" fmla="*/ 404 w 704"/>
                  <a:gd name="T25" fmla="*/ 316 h 629"/>
                  <a:gd name="T26" fmla="*/ 429 w 704"/>
                  <a:gd name="T27" fmla="*/ 280 h 629"/>
                  <a:gd name="T28" fmla="*/ 454 w 704"/>
                  <a:gd name="T29" fmla="*/ 245 h 629"/>
                  <a:gd name="T30" fmla="*/ 462 w 704"/>
                  <a:gd name="T31" fmla="*/ 231 h 629"/>
                  <a:gd name="T32" fmla="*/ 475 w 704"/>
                  <a:gd name="T33" fmla="*/ 220 h 629"/>
                  <a:gd name="T34" fmla="*/ 704 w 704"/>
                  <a:gd name="T35" fmla="*/ 0 h 629"/>
                  <a:gd name="T36" fmla="*/ 518 w 704"/>
                  <a:gd name="T37" fmla="*/ 294 h 629"/>
                  <a:gd name="T38" fmla="*/ 501 w 704"/>
                  <a:gd name="T39" fmla="*/ 318 h 629"/>
                  <a:gd name="T40" fmla="*/ 485 w 704"/>
                  <a:gd name="T41" fmla="*/ 343 h 629"/>
                  <a:gd name="T42" fmla="*/ 466 w 704"/>
                  <a:gd name="T43" fmla="*/ 365 h 629"/>
                  <a:gd name="T44" fmla="*/ 448 w 704"/>
                  <a:gd name="T45" fmla="*/ 389 h 629"/>
                  <a:gd name="T46" fmla="*/ 429 w 704"/>
                  <a:gd name="T47" fmla="*/ 411 h 629"/>
                  <a:gd name="T48" fmla="*/ 409 w 704"/>
                  <a:gd name="T49" fmla="*/ 434 h 629"/>
                  <a:gd name="T50" fmla="*/ 388 w 704"/>
                  <a:gd name="T51" fmla="*/ 454 h 629"/>
                  <a:gd name="T52" fmla="*/ 367 w 704"/>
                  <a:gd name="T53" fmla="*/ 474 h 629"/>
                  <a:gd name="T54" fmla="*/ 351 w 704"/>
                  <a:gd name="T55" fmla="*/ 489 h 629"/>
                  <a:gd name="T56" fmla="*/ 332 w 704"/>
                  <a:gd name="T57" fmla="*/ 505 h 629"/>
                  <a:gd name="T58" fmla="*/ 314 w 704"/>
                  <a:gd name="T59" fmla="*/ 518 h 629"/>
                  <a:gd name="T60" fmla="*/ 293 w 704"/>
                  <a:gd name="T61" fmla="*/ 531 h 629"/>
                  <a:gd name="T62" fmla="*/ 275 w 704"/>
                  <a:gd name="T63" fmla="*/ 545 h 629"/>
                  <a:gd name="T64" fmla="*/ 254 w 704"/>
                  <a:gd name="T65" fmla="*/ 556 h 629"/>
                  <a:gd name="T66" fmla="*/ 231 w 704"/>
                  <a:gd name="T67" fmla="*/ 565 h 629"/>
                  <a:gd name="T68" fmla="*/ 209 w 704"/>
                  <a:gd name="T69" fmla="*/ 576 h 629"/>
                  <a:gd name="T70" fmla="*/ 163 w 704"/>
                  <a:gd name="T71" fmla="*/ 591 h 629"/>
                  <a:gd name="T72" fmla="*/ 114 w 704"/>
                  <a:gd name="T73" fmla="*/ 607 h 629"/>
                  <a:gd name="T74" fmla="*/ 64 w 704"/>
                  <a:gd name="T75" fmla="*/ 618 h 629"/>
                  <a:gd name="T76" fmla="*/ 11 w 704"/>
                  <a:gd name="T77" fmla="*/ 629 h 629"/>
                  <a:gd name="T78" fmla="*/ 0 w 704"/>
                  <a:gd name="T79" fmla="*/ 611 h 6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4"/>
                  <a:gd name="T121" fmla="*/ 0 h 629"/>
                  <a:gd name="T122" fmla="*/ 704 w 704"/>
                  <a:gd name="T123" fmla="*/ 629 h 6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4" h="629">
                    <a:moveTo>
                      <a:pt x="0" y="611"/>
                    </a:moveTo>
                    <a:lnTo>
                      <a:pt x="35" y="598"/>
                    </a:lnTo>
                    <a:lnTo>
                      <a:pt x="74" y="580"/>
                    </a:lnTo>
                    <a:lnTo>
                      <a:pt x="112" y="562"/>
                    </a:lnTo>
                    <a:lnTo>
                      <a:pt x="149" y="542"/>
                    </a:lnTo>
                    <a:lnTo>
                      <a:pt x="186" y="520"/>
                    </a:lnTo>
                    <a:lnTo>
                      <a:pt x="221" y="496"/>
                    </a:lnTo>
                    <a:lnTo>
                      <a:pt x="254" y="469"/>
                    </a:lnTo>
                    <a:lnTo>
                      <a:pt x="287" y="442"/>
                    </a:lnTo>
                    <a:lnTo>
                      <a:pt x="318" y="414"/>
                    </a:lnTo>
                    <a:lnTo>
                      <a:pt x="349" y="382"/>
                    </a:lnTo>
                    <a:lnTo>
                      <a:pt x="378" y="349"/>
                    </a:lnTo>
                    <a:lnTo>
                      <a:pt x="404" y="316"/>
                    </a:lnTo>
                    <a:lnTo>
                      <a:pt x="429" y="280"/>
                    </a:lnTo>
                    <a:lnTo>
                      <a:pt x="454" y="245"/>
                    </a:lnTo>
                    <a:lnTo>
                      <a:pt x="462" y="231"/>
                    </a:lnTo>
                    <a:lnTo>
                      <a:pt x="475" y="220"/>
                    </a:lnTo>
                    <a:lnTo>
                      <a:pt x="704" y="0"/>
                    </a:lnTo>
                    <a:lnTo>
                      <a:pt x="518" y="294"/>
                    </a:lnTo>
                    <a:lnTo>
                      <a:pt x="501" y="318"/>
                    </a:lnTo>
                    <a:lnTo>
                      <a:pt x="485" y="343"/>
                    </a:lnTo>
                    <a:lnTo>
                      <a:pt x="466" y="365"/>
                    </a:lnTo>
                    <a:lnTo>
                      <a:pt x="448" y="389"/>
                    </a:lnTo>
                    <a:lnTo>
                      <a:pt x="429" y="411"/>
                    </a:lnTo>
                    <a:lnTo>
                      <a:pt x="409" y="434"/>
                    </a:lnTo>
                    <a:lnTo>
                      <a:pt x="388" y="454"/>
                    </a:lnTo>
                    <a:lnTo>
                      <a:pt x="367" y="474"/>
                    </a:lnTo>
                    <a:lnTo>
                      <a:pt x="351" y="489"/>
                    </a:lnTo>
                    <a:lnTo>
                      <a:pt x="332" y="505"/>
                    </a:lnTo>
                    <a:lnTo>
                      <a:pt x="314" y="518"/>
                    </a:lnTo>
                    <a:lnTo>
                      <a:pt x="293" y="531"/>
                    </a:lnTo>
                    <a:lnTo>
                      <a:pt x="275" y="545"/>
                    </a:lnTo>
                    <a:lnTo>
                      <a:pt x="254" y="556"/>
                    </a:lnTo>
                    <a:lnTo>
                      <a:pt x="231" y="565"/>
                    </a:lnTo>
                    <a:lnTo>
                      <a:pt x="209" y="576"/>
                    </a:lnTo>
                    <a:lnTo>
                      <a:pt x="163" y="591"/>
                    </a:lnTo>
                    <a:lnTo>
                      <a:pt x="114" y="607"/>
                    </a:lnTo>
                    <a:lnTo>
                      <a:pt x="64" y="618"/>
                    </a:lnTo>
                    <a:lnTo>
                      <a:pt x="11" y="629"/>
                    </a:lnTo>
                    <a:lnTo>
                      <a:pt x="0" y="611"/>
                    </a:lnTo>
                    <a:close/>
                  </a:path>
                </a:pathLst>
              </a:custGeom>
              <a:solidFill>
                <a:srgbClr val="E4E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3" name="Freeform 142">
                <a:extLst>
                  <a:ext uri="{FF2B5EF4-FFF2-40B4-BE49-F238E27FC236}">
                    <a16:creationId xmlns:a16="http://schemas.microsoft.com/office/drawing/2014/main" id="{0C4FDCB6-074B-57E3-6344-FD70B27622D7}"/>
                  </a:ext>
                </a:extLst>
              </p:cNvPr>
              <p:cNvSpPr>
                <a:spLocks/>
              </p:cNvSpPr>
              <p:nvPr/>
            </p:nvSpPr>
            <p:spPr bwMode="auto">
              <a:xfrm>
                <a:off x="1978" y="2560"/>
                <a:ext cx="536" cy="380"/>
              </a:xfrm>
              <a:custGeom>
                <a:avLst/>
                <a:gdLst>
                  <a:gd name="T0" fmla="*/ 74 w 536"/>
                  <a:gd name="T1" fmla="*/ 380 h 380"/>
                  <a:gd name="T2" fmla="*/ 109 w 536"/>
                  <a:gd name="T3" fmla="*/ 367 h 380"/>
                  <a:gd name="T4" fmla="*/ 148 w 536"/>
                  <a:gd name="T5" fmla="*/ 349 h 380"/>
                  <a:gd name="T6" fmla="*/ 186 w 536"/>
                  <a:gd name="T7" fmla="*/ 331 h 380"/>
                  <a:gd name="T8" fmla="*/ 223 w 536"/>
                  <a:gd name="T9" fmla="*/ 311 h 380"/>
                  <a:gd name="T10" fmla="*/ 260 w 536"/>
                  <a:gd name="T11" fmla="*/ 289 h 380"/>
                  <a:gd name="T12" fmla="*/ 295 w 536"/>
                  <a:gd name="T13" fmla="*/ 265 h 380"/>
                  <a:gd name="T14" fmla="*/ 328 w 536"/>
                  <a:gd name="T15" fmla="*/ 238 h 380"/>
                  <a:gd name="T16" fmla="*/ 361 w 536"/>
                  <a:gd name="T17" fmla="*/ 211 h 380"/>
                  <a:gd name="T18" fmla="*/ 392 w 536"/>
                  <a:gd name="T19" fmla="*/ 183 h 380"/>
                  <a:gd name="T20" fmla="*/ 423 w 536"/>
                  <a:gd name="T21" fmla="*/ 151 h 380"/>
                  <a:gd name="T22" fmla="*/ 452 w 536"/>
                  <a:gd name="T23" fmla="*/ 118 h 380"/>
                  <a:gd name="T24" fmla="*/ 478 w 536"/>
                  <a:gd name="T25" fmla="*/ 85 h 380"/>
                  <a:gd name="T26" fmla="*/ 503 w 536"/>
                  <a:gd name="T27" fmla="*/ 49 h 380"/>
                  <a:gd name="T28" fmla="*/ 528 w 536"/>
                  <a:gd name="T29" fmla="*/ 14 h 380"/>
                  <a:gd name="T30" fmla="*/ 536 w 536"/>
                  <a:gd name="T31" fmla="*/ 0 h 380"/>
                  <a:gd name="T32" fmla="*/ 406 w 536"/>
                  <a:gd name="T33" fmla="*/ 105 h 380"/>
                  <a:gd name="T34" fmla="*/ 231 w 536"/>
                  <a:gd name="T35" fmla="*/ 194 h 380"/>
                  <a:gd name="T36" fmla="*/ 231 w 536"/>
                  <a:gd name="T37" fmla="*/ 196 h 380"/>
                  <a:gd name="T38" fmla="*/ 223 w 536"/>
                  <a:gd name="T39" fmla="*/ 196 h 380"/>
                  <a:gd name="T40" fmla="*/ 206 w 536"/>
                  <a:gd name="T41" fmla="*/ 198 h 380"/>
                  <a:gd name="T42" fmla="*/ 184 w 536"/>
                  <a:gd name="T43" fmla="*/ 203 h 380"/>
                  <a:gd name="T44" fmla="*/ 159 w 536"/>
                  <a:gd name="T45" fmla="*/ 205 h 380"/>
                  <a:gd name="T46" fmla="*/ 130 w 536"/>
                  <a:gd name="T47" fmla="*/ 209 h 380"/>
                  <a:gd name="T48" fmla="*/ 101 w 536"/>
                  <a:gd name="T49" fmla="*/ 211 h 380"/>
                  <a:gd name="T50" fmla="*/ 72 w 536"/>
                  <a:gd name="T51" fmla="*/ 216 h 380"/>
                  <a:gd name="T52" fmla="*/ 60 w 536"/>
                  <a:gd name="T53" fmla="*/ 220 h 380"/>
                  <a:gd name="T54" fmla="*/ 27 w 536"/>
                  <a:gd name="T55" fmla="*/ 234 h 380"/>
                  <a:gd name="T56" fmla="*/ 0 w 536"/>
                  <a:gd name="T57" fmla="*/ 240 h 380"/>
                  <a:gd name="T58" fmla="*/ 74 w 536"/>
                  <a:gd name="T59" fmla="*/ 380 h 3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6"/>
                  <a:gd name="T91" fmla="*/ 0 h 380"/>
                  <a:gd name="T92" fmla="*/ 536 w 536"/>
                  <a:gd name="T93" fmla="*/ 380 h 3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6" h="380">
                    <a:moveTo>
                      <a:pt x="74" y="380"/>
                    </a:moveTo>
                    <a:lnTo>
                      <a:pt x="109" y="367"/>
                    </a:lnTo>
                    <a:lnTo>
                      <a:pt x="148" y="349"/>
                    </a:lnTo>
                    <a:lnTo>
                      <a:pt x="186" y="331"/>
                    </a:lnTo>
                    <a:lnTo>
                      <a:pt x="223" y="311"/>
                    </a:lnTo>
                    <a:lnTo>
                      <a:pt x="260" y="289"/>
                    </a:lnTo>
                    <a:lnTo>
                      <a:pt x="295" y="265"/>
                    </a:lnTo>
                    <a:lnTo>
                      <a:pt x="328" y="238"/>
                    </a:lnTo>
                    <a:lnTo>
                      <a:pt x="361" y="211"/>
                    </a:lnTo>
                    <a:lnTo>
                      <a:pt x="392" y="183"/>
                    </a:lnTo>
                    <a:lnTo>
                      <a:pt x="423" y="151"/>
                    </a:lnTo>
                    <a:lnTo>
                      <a:pt x="452" y="118"/>
                    </a:lnTo>
                    <a:lnTo>
                      <a:pt x="478" y="85"/>
                    </a:lnTo>
                    <a:lnTo>
                      <a:pt x="503" y="49"/>
                    </a:lnTo>
                    <a:lnTo>
                      <a:pt x="528" y="14"/>
                    </a:lnTo>
                    <a:lnTo>
                      <a:pt x="536" y="0"/>
                    </a:lnTo>
                    <a:lnTo>
                      <a:pt x="406" y="105"/>
                    </a:lnTo>
                    <a:lnTo>
                      <a:pt x="231" y="194"/>
                    </a:lnTo>
                    <a:lnTo>
                      <a:pt x="231" y="196"/>
                    </a:lnTo>
                    <a:lnTo>
                      <a:pt x="223" y="196"/>
                    </a:lnTo>
                    <a:lnTo>
                      <a:pt x="206" y="198"/>
                    </a:lnTo>
                    <a:lnTo>
                      <a:pt x="184" y="203"/>
                    </a:lnTo>
                    <a:lnTo>
                      <a:pt x="159" y="205"/>
                    </a:lnTo>
                    <a:lnTo>
                      <a:pt x="130" y="209"/>
                    </a:lnTo>
                    <a:lnTo>
                      <a:pt x="101" y="211"/>
                    </a:lnTo>
                    <a:lnTo>
                      <a:pt x="72" y="216"/>
                    </a:lnTo>
                    <a:lnTo>
                      <a:pt x="60" y="220"/>
                    </a:lnTo>
                    <a:lnTo>
                      <a:pt x="27" y="234"/>
                    </a:lnTo>
                    <a:lnTo>
                      <a:pt x="0" y="240"/>
                    </a:lnTo>
                    <a:lnTo>
                      <a:pt x="74" y="38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4" name="Freeform 143">
                <a:extLst>
                  <a:ext uri="{FF2B5EF4-FFF2-40B4-BE49-F238E27FC236}">
                    <a16:creationId xmlns:a16="http://schemas.microsoft.com/office/drawing/2014/main" id="{CBE8C37D-C0F1-AAF2-CF79-DBA75227224E}"/>
                  </a:ext>
                </a:extLst>
              </p:cNvPr>
              <p:cNvSpPr>
                <a:spLocks/>
              </p:cNvSpPr>
              <p:nvPr/>
            </p:nvSpPr>
            <p:spPr bwMode="auto">
              <a:xfrm>
                <a:off x="1970" y="2776"/>
                <a:ext cx="80" cy="24"/>
              </a:xfrm>
              <a:custGeom>
                <a:avLst/>
                <a:gdLst>
                  <a:gd name="T0" fmla="*/ 8 w 80"/>
                  <a:gd name="T1" fmla="*/ 24 h 24"/>
                  <a:gd name="T2" fmla="*/ 35 w 80"/>
                  <a:gd name="T3" fmla="*/ 18 h 24"/>
                  <a:gd name="T4" fmla="*/ 68 w 80"/>
                  <a:gd name="T5" fmla="*/ 4 h 24"/>
                  <a:gd name="T6" fmla="*/ 80 w 80"/>
                  <a:gd name="T7" fmla="*/ 0 h 24"/>
                  <a:gd name="T8" fmla="*/ 64 w 80"/>
                  <a:gd name="T9" fmla="*/ 2 h 24"/>
                  <a:gd name="T10" fmla="*/ 49 w 80"/>
                  <a:gd name="T11" fmla="*/ 4 h 24"/>
                  <a:gd name="T12" fmla="*/ 35 w 80"/>
                  <a:gd name="T13" fmla="*/ 7 h 24"/>
                  <a:gd name="T14" fmla="*/ 24 w 80"/>
                  <a:gd name="T15" fmla="*/ 7 h 24"/>
                  <a:gd name="T16" fmla="*/ 14 w 80"/>
                  <a:gd name="T17" fmla="*/ 9 h 24"/>
                  <a:gd name="T18" fmla="*/ 6 w 80"/>
                  <a:gd name="T19" fmla="*/ 9 h 24"/>
                  <a:gd name="T20" fmla="*/ 2 w 80"/>
                  <a:gd name="T21" fmla="*/ 9 h 24"/>
                  <a:gd name="T22" fmla="*/ 0 w 80"/>
                  <a:gd name="T23" fmla="*/ 9 h 24"/>
                  <a:gd name="T24" fmla="*/ 8 w 80"/>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4"/>
                  <a:gd name="T41" fmla="*/ 80 w 80"/>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4">
                    <a:moveTo>
                      <a:pt x="8" y="24"/>
                    </a:moveTo>
                    <a:lnTo>
                      <a:pt x="35" y="18"/>
                    </a:lnTo>
                    <a:lnTo>
                      <a:pt x="68" y="4"/>
                    </a:lnTo>
                    <a:lnTo>
                      <a:pt x="80" y="0"/>
                    </a:lnTo>
                    <a:lnTo>
                      <a:pt x="64" y="2"/>
                    </a:lnTo>
                    <a:lnTo>
                      <a:pt x="49" y="4"/>
                    </a:lnTo>
                    <a:lnTo>
                      <a:pt x="35" y="7"/>
                    </a:lnTo>
                    <a:lnTo>
                      <a:pt x="24" y="7"/>
                    </a:lnTo>
                    <a:lnTo>
                      <a:pt x="14" y="9"/>
                    </a:lnTo>
                    <a:lnTo>
                      <a:pt x="6" y="9"/>
                    </a:lnTo>
                    <a:lnTo>
                      <a:pt x="2" y="9"/>
                    </a:lnTo>
                    <a:lnTo>
                      <a:pt x="0" y="9"/>
                    </a:lnTo>
                    <a:lnTo>
                      <a:pt x="8" y="24"/>
                    </a:lnTo>
                    <a:close/>
                  </a:path>
                </a:pathLst>
              </a:custGeom>
              <a:solidFill>
                <a:srgbClr val="E1E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5" name="Freeform 144">
                <a:extLst>
                  <a:ext uri="{FF2B5EF4-FFF2-40B4-BE49-F238E27FC236}">
                    <a16:creationId xmlns:a16="http://schemas.microsoft.com/office/drawing/2014/main" id="{31B45254-0344-2C7A-6A2C-2EC5C852C1D9}"/>
                  </a:ext>
                </a:extLst>
              </p:cNvPr>
              <p:cNvSpPr>
                <a:spLocks/>
              </p:cNvSpPr>
              <p:nvPr/>
            </p:nvSpPr>
            <p:spPr bwMode="auto">
              <a:xfrm>
                <a:off x="1970" y="2785"/>
                <a:ext cx="55" cy="104"/>
              </a:xfrm>
              <a:custGeom>
                <a:avLst/>
                <a:gdLst>
                  <a:gd name="T0" fmla="*/ 55 w 55"/>
                  <a:gd name="T1" fmla="*/ 104 h 104"/>
                  <a:gd name="T2" fmla="*/ 0 w 55"/>
                  <a:gd name="T3" fmla="*/ 0 h 104"/>
                  <a:gd name="T4" fmla="*/ 0 w 55"/>
                  <a:gd name="T5" fmla="*/ 0 h 104"/>
                  <a:gd name="T6" fmla="*/ 2 w 55"/>
                  <a:gd name="T7" fmla="*/ 0 h 104"/>
                  <a:gd name="T8" fmla="*/ 2 w 55"/>
                  <a:gd name="T9" fmla="*/ 0 h 104"/>
                  <a:gd name="T10" fmla="*/ 2 w 55"/>
                  <a:gd name="T11" fmla="*/ 0 h 104"/>
                  <a:gd name="T12" fmla="*/ 4 w 55"/>
                  <a:gd name="T13" fmla="*/ 0 h 104"/>
                  <a:gd name="T14" fmla="*/ 4 w 55"/>
                  <a:gd name="T15" fmla="*/ 0 h 104"/>
                  <a:gd name="T16" fmla="*/ 6 w 55"/>
                  <a:gd name="T17" fmla="*/ 0 h 104"/>
                  <a:gd name="T18" fmla="*/ 8 w 55"/>
                  <a:gd name="T19" fmla="*/ 0 h 104"/>
                  <a:gd name="T20" fmla="*/ 55 w 55"/>
                  <a:gd name="T21" fmla="*/ 104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4"/>
                  <a:gd name="T35" fmla="*/ 55 w 5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4">
                    <a:moveTo>
                      <a:pt x="55" y="104"/>
                    </a:moveTo>
                    <a:lnTo>
                      <a:pt x="0" y="0"/>
                    </a:lnTo>
                    <a:lnTo>
                      <a:pt x="2" y="0"/>
                    </a:lnTo>
                    <a:lnTo>
                      <a:pt x="4" y="0"/>
                    </a:lnTo>
                    <a:lnTo>
                      <a:pt x="6" y="0"/>
                    </a:lnTo>
                    <a:lnTo>
                      <a:pt x="8" y="0"/>
                    </a:lnTo>
                    <a:lnTo>
                      <a:pt x="55" y="10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6" name="Freeform 145">
                <a:extLst>
                  <a:ext uri="{FF2B5EF4-FFF2-40B4-BE49-F238E27FC236}">
                    <a16:creationId xmlns:a16="http://schemas.microsoft.com/office/drawing/2014/main" id="{785DEE15-95C3-32E0-A751-66A543459EFC}"/>
                  </a:ext>
                </a:extLst>
              </p:cNvPr>
              <p:cNvSpPr>
                <a:spLocks/>
              </p:cNvSpPr>
              <p:nvPr/>
            </p:nvSpPr>
            <p:spPr bwMode="auto">
              <a:xfrm>
                <a:off x="1970" y="2785"/>
                <a:ext cx="55" cy="104"/>
              </a:xfrm>
              <a:custGeom>
                <a:avLst/>
                <a:gdLst>
                  <a:gd name="T0" fmla="*/ 55 w 55"/>
                  <a:gd name="T1" fmla="*/ 104 h 104"/>
                  <a:gd name="T2" fmla="*/ 0 w 55"/>
                  <a:gd name="T3" fmla="*/ 0 h 104"/>
                  <a:gd name="T4" fmla="*/ 0 w 55"/>
                  <a:gd name="T5" fmla="*/ 0 h 104"/>
                  <a:gd name="T6" fmla="*/ 2 w 55"/>
                  <a:gd name="T7" fmla="*/ 0 h 104"/>
                  <a:gd name="T8" fmla="*/ 2 w 55"/>
                  <a:gd name="T9" fmla="*/ 0 h 104"/>
                  <a:gd name="T10" fmla="*/ 2 w 55"/>
                  <a:gd name="T11" fmla="*/ 0 h 104"/>
                  <a:gd name="T12" fmla="*/ 4 w 55"/>
                  <a:gd name="T13" fmla="*/ 0 h 104"/>
                  <a:gd name="T14" fmla="*/ 4 w 55"/>
                  <a:gd name="T15" fmla="*/ 0 h 104"/>
                  <a:gd name="T16" fmla="*/ 6 w 55"/>
                  <a:gd name="T17" fmla="*/ 0 h 104"/>
                  <a:gd name="T18" fmla="*/ 8 w 55"/>
                  <a:gd name="T19" fmla="*/ 0 h 104"/>
                  <a:gd name="T20" fmla="*/ 55 w 55"/>
                  <a:gd name="T21" fmla="*/ 104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4"/>
                  <a:gd name="T35" fmla="*/ 55 w 5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4">
                    <a:moveTo>
                      <a:pt x="55" y="104"/>
                    </a:moveTo>
                    <a:lnTo>
                      <a:pt x="0" y="0"/>
                    </a:lnTo>
                    <a:lnTo>
                      <a:pt x="2" y="0"/>
                    </a:lnTo>
                    <a:lnTo>
                      <a:pt x="4" y="0"/>
                    </a:lnTo>
                    <a:lnTo>
                      <a:pt x="6" y="0"/>
                    </a:lnTo>
                    <a:lnTo>
                      <a:pt x="8" y="0"/>
                    </a:lnTo>
                    <a:lnTo>
                      <a:pt x="5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7" name="Freeform 146">
                <a:extLst>
                  <a:ext uri="{FF2B5EF4-FFF2-40B4-BE49-F238E27FC236}">
                    <a16:creationId xmlns:a16="http://schemas.microsoft.com/office/drawing/2014/main" id="{A08F2AA1-2C1C-7E0B-CCF1-9C608398D586}"/>
                  </a:ext>
                </a:extLst>
              </p:cNvPr>
              <p:cNvSpPr>
                <a:spLocks/>
              </p:cNvSpPr>
              <p:nvPr/>
            </p:nvSpPr>
            <p:spPr bwMode="auto">
              <a:xfrm>
                <a:off x="1978" y="2800"/>
                <a:ext cx="47" cy="89"/>
              </a:xfrm>
              <a:custGeom>
                <a:avLst/>
                <a:gdLst>
                  <a:gd name="T0" fmla="*/ 0 w 47"/>
                  <a:gd name="T1" fmla="*/ 0 h 89"/>
                  <a:gd name="T2" fmla="*/ 6 w 47"/>
                  <a:gd name="T3" fmla="*/ 0 h 89"/>
                  <a:gd name="T4" fmla="*/ 47 w 47"/>
                  <a:gd name="T5" fmla="*/ 89 h 89"/>
                  <a:gd name="T6" fmla="*/ 0 w 47"/>
                  <a:gd name="T7" fmla="*/ 0 h 89"/>
                  <a:gd name="T8" fmla="*/ 0 60000 65536"/>
                  <a:gd name="T9" fmla="*/ 0 60000 65536"/>
                  <a:gd name="T10" fmla="*/ 0 60000 65536"/>
                  <a:gd name="T11" fmla="*/ 0 60000 65536"/>
                  <a:gd name="T12" fmla="*/ 0 w 47"/>
                  <a:gd name="T13" fmla="*/ 0 h 89"/>
                  <a:gd name="T14" fmla="*/ 47 w 47"/>
                  <a:gd name="T15" fmla="*/ 89 h 89"/>
                </a:gdLst>
                <a:ahLst/>
                <a:cxnLst>
                  <a:cxn ang="T8">
                    <a:pos x="T0" y="T1"/>
                  </a:cxn>
                  <a:cxn ang="T9">
                    <a:pos x="T2" y="T3"/>
                  </a:cxn>
                  <a:cxn ang="T10">
                    <a:pos x="T4" y="T5"/>
                  </a:cxn>
                  <a:cxn ang="T11">
                    <a:pos x="T6" y="T7"/>
                  </a:cxn>
                </a:cxnLst>
                <a:rect l="T12" t="T13" r="T14" b="T15"/>
                <a:pathLst>
                  <a:path w="47" h="89">
                    <a:moveTo>
                      <a:pt x="0" y="0"/>
                    </a:moveTo>
                    <a:lnTo>
                      <a:pt x="6" y="0"/>
                    </a:lnTo>
                    <a:lnTo>
                      <a:pt x="47" y="89"/>
                    </a:lnTo>
                    <a:lnTo>
                      <a:pt x="0" y="0"/>
                    </a:lnTo>
                    <a:close/>
                  </a:path>
                </a:pathLst>
              </a:custGeom>
              <a:solidFill>
                <a:srgbClr val="D6D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48" name="Freeform 147">
                <a:extLst>
                  <a:ext uri="{FF2B5EF4-FFF2-40B4-BE49-F238E27FC236}">
                    <a16:creationId xmlns:a16="http://schemas.microsoft.com/office/drawing/2014/main" id="{542AAB29-C3B1-C7D5-BFCC-B61D475A904D}"/>
                  </a:ext>
                </a:extLst>
              </p:cNvPr>
              <p:cNvSpPr>
                <a:spLocks/>
              </p:cNvSpPr>
              <p:nvPr/>
            </p:nvSpPr>
            <p:spPr bwMode="auto">
              <a:xfrm>
                <a:off x="1970" y="2785"/>
                <a:ext cx="14" cy="15"/>
              </a:xfrm>
              <a:custGeom>
                <a:avLst/>
                <a:gdLst>
                  <a:gd name="T0" fmla="*/ 8 w 14"/>
                  <a:gd name="T1" fmla="*/ 15 h 15"/>
                  <a:gd name="T2" fmla="*/ 14 w 14"/>
                  <a:gd name="T3" fmla="*/ 15 h 15"/>
                  <a:gd name="T4" fmla="*/ 8 w 14"/>
                  <a:gd name="T5" fmla="*/ 0 h 15"/>
                  <a:gd name="T6" fmla="*/ 6 w 14"/>
                  <a:gd name="T7" fmla="*/ 0 h 15"/>
                  <a:gd name="T8" fmla="*/ 4 w 14"/>
                  <a:gd name="T9" fmla="*/ 0 h 15"/>
                  <a:gd name="T10" fmla="*/ 4 w 14"/>
                  <a:gd name="T11" fmla="*/ 0 h 15"/>
                  <a:gd name="T12" fmla="*/ 2 w 14"/>
                  <a:gd name="T13" fmla="*/ 0 h 15"/>
                  <a:gd name="T14" fmla="*/ 2 w 14"/>
                  <a:gd name="T15" fmla="*/ 0 h 15"/>
                  <a:gd name="T16" fmla="*/ 2 w 14"/>
                  <a:gd name="T17" fmla="*/ 0 h 15"/>
                  <a:gd name="T18" fmla="*/ 0 w 14"/>
                  <a:gd name="T19" fmla="*/ 0 h 15"/>
                  <a:gd name="T20" fmla="*/ 0 w 14"/>
                  <a:gd name="T21" fmla="*/ 0 h 15"/>
                  <a:gd name="T22" fmla="*/ 8 w 14"/>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5"/>
                  <a:gd name="T38" fmla="*/ 14 w 14"/>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5">
                    <a:moveTo>
                      <a:pt x="8" y="15"/>
                    </a:moveTo>
                    <a:lnTo>
                      <a:pt x="14" y="15"/>
                    </a:lnTo>
                    <a:lnTo>
                      <a:pt x="8" y="0"/>
                    </a:lnTo>
                    <a:lnTo>
                      <a:pt x="6" y="0"/>
                    </a:lnTo>
                    <a:lnTo>
                      <a:pt x="4" y="0"/>
                    </a:lnTo>
                    <a:lnTo>
                      <a:pt x="2" y="0"/>
                    </a:lnTo>
                    <a:lnTo>
                      <a:pt x="0" y="0"/>
                    </a:lnTo>
                    <a:lnTo>
                      <a:pt x="8" y="15"/>
                    </a:lnTo>
                    <a:close/>
                  </a:path>
                </a:pathLst>
              </a:custGeom>
              <a:solidFill>
                <a:srgbClr val="D4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158" name="Rectangle 148">
              <a:extLst>
                <a:ext uri="{FF2B5EF4-FFF2-40B4-BE49-F238E27FC236}">
                  <a16:creationId xmlns:a16="http://schemas.microsoft.com/office/drawing/2014/main" id="{780056CA-1C33-92C0-1BAE-72D82C7EEA26}"/>
                </a:ext>
              </a:extLst>
            </p:cNvPr>
            <p:cNvSpPr>
              <a:spLocks noChangeArrowheads="1"/>
            </p:cNvSpPr>
            <p:nvPr/>
          </p:nvSpPr>
          <p:spPr bwMode="auto">
            <a:xfrm>
              <a:off x="228600" y="4892675"/>
              <a:ext cx="2819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3</a:t>
              </a:r>
              <a:r>
                <a:rPr lang="en-US" altLang="en-US" sz="1200"/>
                <a:t>. Bake for approximately 15-17 minutes, </a:t>
              </a:r>
            </a:p>
            <a:p>
              <a:pPr eaLnBrk="1" hangingPunct="1"/>
              <a:r>
                <a:rPr lang="en-US" altLang="en-US" sz="1200"/>
                <a:t>or until the mix is cooked throughout. </a:t>
              </a:r>
            </a:p>
            <a:p>
              <a:pPr eaLnBrk="1" hangingPunct="1"/>
              <a:r>
                <a:rPr lang="en-US" altLang="en-US" sz="1200"/>
                <a:t>Let cool for 10 minutes before cutting into</a:t>
              </a:r>
            </a:p>
            <a:p>
              <a:pPr eaLnBrk="1" hangingPunct="1"/>
              <a:r>
                <a:rPr lang="en-US" altLang="en-US" sz="1200"/>
                <a:t> 2” squares. Enjoy!</a:t>
              </a:r>
            </a:p>
            <a:p>
              <a:pPr eaLnBrk="1" hangingPunct="1"/>
              <a:endParaRPr lang="en-US" altLang="en-US" sz="1200"/>
            </a:p>
            <a:p>
              <a:pPr eaLnBrk="1" hangingPunct="1"/>
              <a:endParaRPr lang="en-US" altLang="en-US" sz="1200"/>
            </a:p>
          </p:txBody>
        </p:sp>
        <p:sp>
          <p:nvSpPr>
            <p:cNvPr id="6159" name="Rectangle 149">
              <a:extLst>
                <a:ext uri="{FF2B5EF4-FFF2-40B4-BE49-F238E27FC236}">
                  <a16:creationId xmlns:a16="http://schemas.microsoft.com/office/drawing/2014/main" id="{CEA3B88A-1B8A-AD17-B448-F9B4FA804ED3}"/>
                </a:ext>
              </a:extLst>
            </p:cNvPr>
            <p:cNvSpPr>
              <a:spLocks noChangeArrowheads="1"/>
            </p:cNvSpPr>
            <p:nvPr/>
          </p:nvSpPr>
          <p:spPr bwMode="auto">
            <a:xfrm>
              <a:off x="1295400" y="3325813"/>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200" b="1"/>
                <a:t>2</a:t>
              </a:r>
              <a:r>
                <a:rPr lang="en-US" altLang="en-US" sz="1200"/>
                <a:t>. Pour and spread batter     </a:t>
              </a:r>
            </a:p>
            <a:p>
              <a:pPr algn="r" eaLnBrk="1" hangingPunct="1"/>
              <a:r>
                <a:rPr lang="en-US" altLang="en-US" sz="1200"/>
                <a:t>evenly into a greased</a:t>
              </a:r>
            </a:p>
            <a:p>
              <a:pPr algn="r" eaLnBrk="1" hangingPunct="1"/>
              <a:r>
                <a:rPr lang="en-US" altLang="en-US" sz="1200"/>
                <a:t>9” by 11” pan.</a:t>
              </a:r>
              <a:r>
                <a:rPr lang="en-US" altLang="en-US" sz="1400"/>
                <a:t> </a:t>
              </a:r>
              <a:r>
                <a:rPr lang="en-US" altLang="en-US" sz="1600" b="1">
                  <a:solidFill>
                    <a:srgbClr val="FF0000"/>
                  </a:solidFill>
                </a:rPr>
                <a:t>If the pan</a:t>
              </a:r>
            </a:p>
            <a:p>
              <a:pPr algn="r" eaLnBrk="1" hangingPunct="1"/>
              <a:r>
                <a:rPr lang="en-US" altLang="en-US" sz="1600" b="1">
                  <a:solidFill>
                    <a:srgbClr val="FF0000"/>
                  </a:solidFill>
                </a:rPr>
                <a:t>is glass, reduce oven heat by 50°</a:t>
              </a:r>
            </a:p>
            <a:p>
              <a:pPr algn="r" eaLnBrk="1" hangingPunct="1"/>
              <a:r>
                <a:rPr lang="en-US" altLang="en-US" sz="1200"/>
                <a:t> as the brownies could burn at the higher temperature</a:t>
              </a:r>
            </a:p>
          </p:txBody>
        </p:sp>
        <p:sp>
          <p:nvSpPr>
            <p:cNvPr id="6160" name="Rectangle 150">
              <a:extLst>
                <a:ext uri="{FF2B5EF4-FFF2-40B4-BE49-F238E27FC236}">
                  <a16:creationId xmlns:a16="http://schemas.microsoft.com/office/drawing/2014/main" id="{E090DBDC-BAE5-A637-09D3-CCDB24A1A4E8}"/>
                </a:ext>
              </a:extLst>
            </p:cNvPr>
            <p:cNvSpPr>
              <a:spLocks noChangeArrowheads="1"/>
            </p:cNvSpPr>
            <p:nvPr/>
          </p:nvSpPr>
          <p:spPr bwMode="auto">
            <a:xfrm>
              <a:off x="228600" y="8540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INGREDIENTS:</a:t>
              </a:r>
            </a:p>
            <a:p>
              <a:pPr eaLnBrk="1" hangingPunct="1"/>
              <a:r>
                <a:rPr lang="en-US" altLang="en-US" sz="1200"/>
                <a:t>YOU WILL NEED:  2 EGGS,  ½ CUP OIL, AND  1 CUP OF WATER</a:t>
              </a:r>
            </a:p>
          </p:txBody>
        </p:sp>
        <p:sp>
          <p:nvSpPr>
            <p:cNvPr id="6161" name="Rectangle 151">
              <a:extLst>
                <a:ext uri="{FF2B5EF4-FFF2-40B4-BE49-F238E27FC236}">
                  <a16:creationId xmlns:a16="http://schemas.microsoft.com/office/drawing/2014/main" id="{76EFFC16-EED7-03EB-314F-75BFCC7959CA}"/>
                </a:ext>
              </a:extLst>
            </p:cNvPr>
            <p:cNvSpPr>
              <a:spLocks noChangeArrowheads="1"/>
            </p:cNvSpPr>
            <p:nvPr/>
          </p:nvSpPr>
          <p:spPr bwMode="auto">
            <a:xfrm>
              <a:off x="228600" y="1697038"/>
              <a:ext cx="2895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INSTRUCTIONS:</a:t>
              </a:r>
            </a:p>
            <a:p>
              <a:pPr eaLnBrk="1" hangingPunct="1"/>
              <a:r>
                <a:rPr lang="en-US" altLang="en-US" sz="1200" b="1"/>
                <a:t>1</a:t>
              </a:r>
              <a:r>
                <a:rPr lang="en-US" altLang="en-US" sz="1200"/>
                <a:t>. </a:t>
              </a:r>
              <a:r>
                <a:rPr lang="en-US" altLang="en-US" sz="1600" b="1">
                  <a:solidFill>
                    <a:srgbClr val="FF0000"/>
                  </a:solidFill>
                </a:rPr>
                <a:t>Preheat the oven to 400°. Add the eggs</a:t>
              </a:r>
              <a:r>
                <a:rPr lang="en-US" altLang="en-US" sz="1100" b="1">
                  <a:solidFill>
                    <a:srgbClr val="FF0000"/>
                  </a:solidFill>
                </a:rPr>
                <a:t>,</a:t>
              </a:r>
              <a:r>
                <a:rPr lang="en-US" altLang="en-US" sz="1100"/>
                <a:t> </a:t>
              </a:r>
              <a:r>
                <a:rPr lang="en-US" altLang="en-US" sz="1200"/>
                <a:t>oil, and water to   brownie mix and stir thoroughly until batter is smooth. Make sure there are no lumps in the mix.	</a:t>
              </a:r>
            </a:p>
          </p:txBody>
        </p:sp>
        <p:sp>
          <p:nvSpPr>
            <p:cNvPr id="117" name="Rectangle 152">
              <a:extLst>
                <a:ext uri="{FF2B5EF4-FFF2-40B4-BE49-F238E27FC236}">
                  <a16:creationId xmlns:a16="http://schemas.microsoft.com/office/drawing/2014/main" id="{033FBF2C-AA32-EEAF-9D8C-7A5CCF2986CE}"/>
                </a:ext>
              </a:extLst>
            </p:cNvPr>
            <p:cNvSpPr>
              <a:spLocks noChangeArrowheads="1"/>
            </p:cNvSpPr>
            <p:nvPr/>
          </p:nvSpPr>
          <p:spPr bwMode="auto">
            <a:xfrm>
              <a:off x="381000" y="244476"/>
              <a:ext cx="2971800" cy="533303"/>
            </a:xfrm>
            <a:prstGeom prst="rect">
              <a:avLst/>
            </a:prstGeom>
            <a:noFill/>
            <a:ln w="9525">
              <a:noFill/>
              <a:miter lim="800000"/>
              <a:headEnd/>
              <a:tailEnd/>
            </a:ln>
            <a:effectLst/>
          </p:spPr>
          <p:txBody>
            <a:bodyPr wrap="none" anchor="ctr"/>
            <a:lstStyle/>
            <a:p>
              <a:pPr algn="ctr">
                <a:defRPr/>
              </a:pPr>
              <a:r>
                <a:rPr lang="en-US" b="1" i="1" u="sng">
                  <a:effectLst>
                    <a:outerShdw blurRad="38100" dist="38100" dir="2700000" algn="tl">
                      <a:srgbClr val="C0C0C0"/>
                    </a:outerShdw>
                  </a:effectLst>
                  <a:latin typeface="Arial" charset="0"/>
                </a:rPr>
                <a:t>Delicious Brownies </a:t>
              </a:r>
            </a:p>
          </p:txBody>
        </p:sp>
        <p:pic>
          <p:nvPicPr>
            <p:cNvPr id="6163" name="Picture 153" descr="j0349039">
              <a:extLst>
                <a:ext uri="{FF2B5EF4-FFF2-40B4-BE49-F238E27FC236}">
                  <a16:creationId xmlns:a16="http://schemas.microsoft.com/office/drawing/2014/main" id="{18A41F45-6430-0012-7351-10D0D1C287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86000" y="2278063"/>
              <a:ext cx="1143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 name="Action Button: Back or Previous 100">
            <a:hlinkClick r:id="" action="ppaction://hlinkshowjump?jump=previousslide" highlightClick="1"/>
            <a:extLst>
              <a:ext uri="{FF2B5EF4-FFF2-40B4-BE49-F238E27FC236}">
                <a16:creationId xmlns:a16="http://schemas.microsoft.com/office/drawing/2014/main" id="{110EFC91-A30D-B17D-2D89-D8B06A0EE1E6}"/>
              </a:ext>
              <a:ext uri="{C183D7F6-B498-43B3-948B-1728B52AA6E4}">
                <adec:decorative xmlns:adec="http://schemas.microsoft.com/office/drawing/2017/decorative" val="1"/>
              </a:ext>
            </a:extLst>
          </p:cNvPr>
          <p:cNvSpPr/>
          <p:nvPr/>
        </p:nvSpPr>
        <p:spPr>
          <a:xfrm>
            <a:off x="2247900" y="3068638"/>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6149" name="TextBox 101">
            <a:extLst>
              <a:ext uri="{FF2B5EF4-FFF2-40B4-BE49-F238E27FC236}">
                <a16:creationId xmlns:a16="http://schemas.microsoft.com/office/drawing/2014/main" id="{55171E06-2479-84BC-7ADD-F8569BC8FF91}"/>
              </a:ext>
            </a:extLst>
          </p:cNvPr>
          <p:cNvSpPr txBox="1">
            <a:spLocks noGrp="1" noChangeArrowheads="1"/>
          </p:cNvSpPr>
          <p:nvPr>
            <p:ph type="title" idx="4294967295"/>
          </p:nvPr>
        </p:nvSpPr>
        <p:spPr bwMode="auto">
          <a:xfrm>
            <a:off x="1562100" y="4059238"/>
            <a:ext cx="28575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#2</a:t>
            </a:r>
          </a:p>
        </p:txBody>
      </p:sp>
      <p:grpSp>
        <p:nvGrpSpPr>
          <p:cNvPr id="6150" name="Group 207">
            <a:extLst>
              <a:ext uri="{FF2B5EF4-FFF2-40B4-BE49-F238E27FC236}">
                <a16:creationId xmlns:a16="http://schemas.microsoft.com/office/drawing/2014/main" id="{A87CB3F4-A1AA-F426-6BCF-B4999872EAC6}"/>
              </a:ext>
              <a:ext uri="{C183D7F6-B498-43B3-948B-1728B52AA6E4}">
                <adec:decorative xmlns:adec="http://schemas.microsoft.com/office/drawing/2017/decorative" val="1"/>
              </a:ext>
            </a:extLst>
          </p:cNvPr>
          <p:cNvGrpSpPr>
            <a:grpSpLocks/>
          </p:cNvGrpSpPr>
          <p:nvPr/>
        </p:nvGrpSpPr>
        <p:grpSpPr bwMode="auto">
          <a:xfrm>
            <a:off x="381000" y="1544638"/>
            <a:ext cx="4724400" cy="1143000"/>
            <a:chOff x="3886199" y="2362200"/>
            <a:chExt cx="4724401" cy="1143000"/>
          </a:xfrm>
        </p:grpSpPr>
        <p:sp>
          <p:nvSpPr>
            <p:cNvPr id="104" name="Rectangle 103">
              <a:extLst>
                <a:ext uri="{FF2B5EF4-FFF2-40B4-BE49-F238E27FC236}">
                  <a16:creationId xmlns:a16="http://schemas.microsoft.com/office/drawing/2014/main" id="{28C0FE54-ABC5-FC50-AFFE-3EAC7F2A658B}"/>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6153" name="Picture 2">
              <a:extLst>
                <a:ext uri="{FF2B5EF4-FFF2-40B4-BE49-F238E27FC236}">
                  <a16:creationId xmlns:a16="http://schemas.microsoft.com/office/drawing/2014/main" id="{6B5603D8-9383-76A7-8E7E-FFE27FE24BCD}"/>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05EFA1-7FCB-DF02-2980-2CBC070FBBA7}"/>
              </a:ext>
            </a:extLst>
          </p:cNvPr>
          <p:cNvSpPr txBox="1">
            <a:spLocks noGrp="1"/>
          </p:cNvSpPr>
          <p:nvPr>
            <p:ph type="title" idx="4294967295"/>
          </p:nvPr>
        </p:nvSpPr>
        <p:spPr>
          <a:xfrm>
            <a:off x="4113003" y="6336268"/>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Questions 18 &amp; 19</a:t>
            </a:r>
          </a:p>
        </p:txBody>
      </p:sp>
      <p:sp>
        <p:nvSpPr>
          <p:cNvPr id="33795" name="Rectangle 59">
            <a:extLst>
              <a:ext uri="{FF2B5EF4-FFF2-40B4-BE49-F238E27FC236}">
                <a16:creationId xmlns:a16="http://schemas.microsoft.com/office/drawing/2014/main" id="{74CD4CE2-727C-8829-4B3B-72A88469BBAC}"/>
              </a:ext>
            </a:extLst>
          </p:cNvPr>
          <p:cNvSpPr>
            <a:spLocks noChangeArrowheads="1"/>
          </p:cNvSpPr>
          <p:nvPr/>
        </p:nvSpPr>
        <p:spPr bwMode="auto">
          <a:xfrm>
            <a:off x="990600" y="152400"/>
            <a:ext cx="7010400" cy="3170238"/>
          </a:xfrm>
          <a:prstGeom prst="rect">
            <a:avLst/>
          </a:prstGeom>
          <a:solidFill>
            <a:srgbClr val="FFFF99">
              <a:alpha val="98038"/>
            </a:srgbClr>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i="1"/>
              <a:t>Urgent Care Walk-In Clinic</a:t>
            </a:r>
          </a:p>
          <a:p>
            <a:pPr eaLnBrk="1" hangingPunct="1"/>
            <a:endParaRPr lang="en-US" altLang="en-US" sz="1400" i="1"/>
          </a:p>
          <a:p>
            <a:pPr eaLnBrk="1" hangingPunct="1"/>
            <a:r>
              <a:rPr lang="en-US" altLang="en-US" sz="1200"/>
              <a:t>Our Walk-In Clinic is open seven days a week for urgent and minor care </a:t>
            </a:r>
          </a:p>
          <a:p>
            <a:pPr eaLnBrk="1" hangingPunct="1"/>
            <a:r>
              <a:rPr lang="en-US" altLang="en-US" sz="1200"/>
              <a:t>needs of properly enrolled students. </a:t>
            </a:r>
            <a:r>
              <a:rPr lang="en-US" altLang="en-US" sz="1200" b="1"/>
              <a:t>No appointment necessary.</a:t>
            </a:r>
            <a:br>
              <a:rPr lang="en-US" altLang="en-US" sz="1200"/>
            </a:br>
            <a:br>
              <a:rPr lang="en-US" altLang="en-US" sz="1200"/>
            </a:br>
            <a:r>
              <a:rPr lang="en-US" altLang="en-US" sz="1200"/>
              <a:t>The Walk-In Clinic is available to treat conditions that require prompt medical attention,                  but but that are </a:t>
            </a:r>
            <a:r>
              <a:rPr lang="en-US" altLang="en-US" sz="1200" i="1"/>
              <a:t>not</a:t>
            </a:r>
            <a:r>
              <a:rPr lang="en-US" altLang="en-US" sz="1200"/>
              <a:t> life threatening: </a:t>
            </a:r>
          </a:p>
          <a:p>
            <a:pPr eaLnBrk="1" hangingPunct="1"/>
            <a:endParaRPr lang="en-US" altLang="en-US" sz="1200"/>
          </a:p>
          <a:p>
            <a:pPr eaLnBrk="1" hangingPunct="1"/>
            <a:r>
              <a:rPr lang="en-US" altLang="en-US" sz="1200"/>
              <a:t>Sprains, strains, fractures, and cuts </a:t>
            </a:r>
          </a:p>
          <a:p>
            <a:pPr eaLnBrk="1" hangingPunct="1"/>
            <a:r>
              <a:rPr lang="en-US" altLang="en-US" sz="1200"/>
              <a:t>Minor burns </a:t>
            </a:r>
          </a:p>
          <a:p>
            <a:pPr eaLnBrk="1" hangingPunct="1"/>
            <a:r>
              <a:rPr lang="en-US" altLang="en-US" sz="1200"/>
              <a:t>Work-related illness or injuries </a:t>
            </a:r>
          </a:p>
          <a:p>
            <a:pPr eaLnBrk="1" hangingPunct="1"/>
            <a:r>
              <a:rPr lang="en-US" altLang="en-US" sz="1200"/>
              <a:t>Flu and cold symptoms </a:t>
            </a:r>
          </a:p>
          <a:p>
            <a:pPr eaLnBrk="1" hangingPunct="1"/>
            <a:r>
              <a:rPr lang="en-US" altLang="en-US" sz="1200"/>
              <a:t>Earache, sore throat, and fever </a:t>
            </a:r>
          </a:p>
          <a:p>
            <a:pPr eaLnBrk="1" hangingPunct="1"/>
            <a:r>
              <a:rPr lang="en-US" altLang="en-US" sz="1200"/>
              <a:t>Stings or bites</a:t>
            </a:r>
          </a:p>
          <a:p>
            <a:pPr eaLnBrk="1" hangingPunct="1"/>
            <a:endParaRPr lang="en-US" altLang="en-US" sz="1200" b="1"/>
          </a:p>
          <a:p>
            <a:pPr algn="ctr" eaLnBrk="1" hangingPunct="1"/>
            <a:endParaRPr lang="en-US" altLang="en-US" sz="1200"/>
          </a:p>
        </p:txBody>
      </p:sp>
      <p:pic>
        <p:nvPicPr>
          <p:cNvPr id="33807" name="Picture 72" descr="j0240719">
            <a:extLst>
              <a:ext uri="{FF2B5EF4-FFF2-40B4-BE49-F238E27FC236}">
                <a16:creationId xmlns:a16="http://schemas.microsoft.com/office/drawing/2014/main" id="{7813A705-C401-BD9C-2B1B-D1A50ED18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21525" y="381000"/>
            <a:ext cx="7270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8" name="Text Box 73">
            <a:extLst>
              <a:ext uri="{FF2B5EF4-FFF2-40B4-BE49-F238E27FC236}">
                <a16:creationId xmlns:a16="http://schemas.microsoft.com/office/drawing/2014/main" id="{3E7C534B-91A6-0599-A7D2-77B6CF995AE8}"/>
              </a:ext>
            </a:extLst>
          </p:cNvPr>
          <p:cNvSpPr txBox="1">
            <a:spLocks noChangeArrowheads="1"/>
          </p:cNvSpPr>
          <p:nvPr/>
        </p:nvSpPr>
        <p:spPr bwMode="auto">
          <a:xfrm>
            <a:off x="4343400" y="18288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Service offered at...</a:t>
            </a:r>
            <a:r>
              <a:rPr lang="en-US" altLang="en-US" sz="1200"/>
              <a:t> </a:t>
            </a:r>
            <a:endParaRPr lang="en-US" altLang="en-US" sz="1200" b="1">
              <a:hlinkClick r:id="rId4"/>
            </a:endParaRPr>
          </a:p>
          <a:p>
            <a:pPr eaLnBrk="1" hangingPunct="1"/>
            <a:r>
              <a:rPr lang="en-US" altLang="en-US" sz="1200" b="1">
                <a:hlinkClick r:id="rId4"/>
              </a:rPr>
              <a:t>Gunderson Building</a:t>
            </a:r>
            <a:r>
              <a:rPr lang="en-US" altLang="en-US" sz="1200" b="1"/>
              <a:t> BECU Main Campus</a:t>
            </a:r>
          </a:p>
          <a:p>
            <a:pPr eaLnBrk="1" hangingPunct="1"/>
            <a:r>
              <a:rPr lang="en-US" altLang="en-US" sz="1200" b="1"/>
              <a:t>1234 West Main St. Suite 214</a:t>
            </a:r>
            <a:endParaRPr lang="en-US" altLang="en-US" sz="1200"/>
          </a:p>
          <a:p>
            <a:pPr eaLnBrk="1" hangingPunct="1"/>
            <a:r>
              <a:rPr lang="en-US" altLang="en-US" sz="1200" b="1"/>
              <a:t>Hours</a:t>
            </a:r>
            <a:br>
              <a:rPr lang="en-US" altLang="en-US" sz="1200"/>
            </a:br>
            <a:r>
              <a:rPr lang="en-US" altLang="en-US" sz="1200"/>
              <a:t>8 am to 8 pm, M - F</a:t>
            </a:r>
            <a:br>
              <a:rPr lang="en-US" altLang="en-US" sz="1200"/>
            </a:br>
            <a:r>
              <a:rPr lang="en-US" altLang="en-US" sz="1200"/>
              <a:t>9 am to 3 pm, Sat &amp; Sun</a:t>
            </a:r>
          </a:p>
        </p:txBody>
      </p:sp>
      <p:sp>
        <p:nvSpPr>
          <p:cNvPr id="31748" name="Text Box 61">
            <a:extLst>
              <a:ext uri="{FF2B5EF4-FFF2-40B4-BE49-F238E27FC236}">
                <a16:creationId xmlns:a16="http://schemas.microsoft.com/office/drawing/2014/main" id="{822129F5-03BF-2F5C-98C1-0C3467D39342}"/>
              </a:ext>
            </a:extLst>
          </p:cNvPr>
          <p:cNvSpPr txBox="1">
            <a:spLocks noChangeArrowheads="1"/>
          </p:cNvSpPr>
          <p:nvPr/>
        </p:nvSpPr>
        <p:spPr bwMode="auto">
          <a:xfrm>
            <a:off x="1524000" y="3400425"/>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18</a:t>
            </a:r>
            <a:r>
              <a:rPr lang="en-US" sz="1600" b="1" dirty="0"/>
              <a:t>.</a:t>
            </a:r>
            <a:r>
              <a:rPr lang="en-US" sz="1600" dirty="0"/>
              <a:t> </a:t>
            </a:r>
            <a:r>
              <a:rPr lang="en-US" sz="1600" b="1" dirty="0"/>
              <a:t>Which of the following would NOT be treated at the clinic?</a:t>
            </a:r>
          </a:p>
        </p:txBody>
      </p:sp>
      <p:sp>
        <p:nvSpPr>
          <p:cNvPr id="14341" name="AutoShape 62">
            <a:hlinkClick r:id="" action="ppaction://hlinkshowjump?jump=nextslide" highlightClick="1">
              <a:snd r:embed="rId5" name="Correct Answer.wav"/>
            </a:hlinkClick>
            <a:extLst>
              <a:ext uri="{FF2B5EF4-FFF2-40B4-BE49-F238E27FC236}">
                <a16:creationId xmlns:a16="http://schemas.microsoft.com/office/drawing/2014/main" id="{20A262F5-0069-6950-62EF-7D7EC44A8F2C}"/>
              </a:ext>
            </a:extLst>
          </p:cNvPr>
          <p:cNvSpPr>
            <a:spLocks noChangeArrowheads="1"/>
          </p:cNvSpPr>
          <p:nvPr/>
        </p:nvSpPr>
        <p:spPr bwMode="auto">
          <a:xfrm>
            <a:off x="2095500" y="3973513"/>
            <a:ext cx="2362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Choking on food </a:t>
            </a:r>
          </a:p>
        </p:txBody>
      </p:sp>
      <p:sp>
        <p:nvSpPr>
          <p:cNvPr id="14342" name="AutoShape 63">
            <a:hlinkClick r:id="" action="ppaction://noaction" highlightClick="1">
              <a:snd r:embed="rId6" name="Incorrect Answer.wav"/>
            </a:hlinkClick>
            <a:extLst>
              <a:ext uri="{FF2B5EF4-FFF2-40B4-BE49-F238E27FC236}">
                <a16:creationId xmlns:a16="http://schemas.microsoft.com/office/drawing/2014/main" id="{A3C64D5E-F437-CA3A-3F0A-B6FBCD8C95C7}"/>
              </a:ext>
            </a:extLst>
          </p:cNvPr>
          <p:cNvSpPr>
            <a:spLocks noChangeArrowheads="1"/>
          </p:cNvSpPr>
          <p:nvPr/>
        </p:nvSpPr>
        <p:spPr bwMode="auto">
          <a:xfrm>
            <a:off x="2095500" y="4583113"/>
            <a:ext cx="2362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dirty="0">
                <a:latin typeface="Arial" pitchFamily="34" charset="0"/>
                <a:cs typeface="Arial" pitchFamily="34" charset="0"/>
              </a:rPr>
              <a:t>B. Sneezing regularly for </a:t>
            </a:r>
          </a:p>
          <a:p>
            <a:pPr>
              <a:defRPr/>
            </a:pPr>
            <a:r>
              <a:rPr lang="en-US" sz="1400" dirty="0">
                <a:latin typeface="Arial" pitchFamily="34" charset="0"/>
                <a:cs typeface="Arial" pitchFamily="34" charset="0"/>
              </a:rPr>
              <a:t>less than a day</a:t>
            </a:r>
          </a:p>
        </p:txBody>
      </p:sp>
      <p:sp>
        <p:nvSpPr>
          <p:cNvPr id="14343" name="AutoShape 64">
            <a:hlinkClick r:id="" action="ppaction://noaction" highlightClick="1">
              <a:snd r:embed="rId6" name="Incorrect Answer.wav"/>
            </a:hlinkClick>
            <a:extLst>
              <a:ext uri="{FF2B5EF4-FFF2-40B4-BE49-F238E27FC236}">
                <a16:creationId xmlns:a16="http://schemas.microsoft.com/office/drawing/2014/main" id="{3F6FED60-A537-D308-80EC-A15604FC046C}"/>
              </a:ext>
            </a:extLst>
          </p:cNvPr>
          <p:cNvSpPr>
            <a:spLocks noChangeArrowheads="1"/>
          </p:cNvSpPr>
          <p:nvPr/>
        </p:nvSpPr>
        <p:spPr bwMode="auto">
          <a:xfrm>
            <a:off x="2095500" y="5192713"/>
            <a:ext cx="2362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C.  Coughing and a fever</a:t>
            </a:r>
          </a:p>
        </p:txBody>
      </p:sp>
      <p:sp>
        <p:nvSpPr>
          <p:cNvPr id="14344" name="AutoShape 65">
            <a:hlinkClick r:id="" action="ppaction://noaction" highlightClick="1">
              <a:snd r:embed="rId6" name="Incorrect Answer.wav"/>
            </a:hlinkClick>
            <a:extLst>
              <a:ext uri="{FF2B5EF4-FFF2-40B4-BE49-F238E27FC236}">
                <a16:creationId xmlns:a16="http://schemas.microsoft.com/office/drawing/2014/main" id="{AC3765F0-50B9-3514-6EF0-C462D2747E5E}"/>
              </a:ext>
            </a:extLst>
          </p:cNvPr>
          <p:cNvSpPr>
            <a:spLocks noChangeArrowheads="1"/>
          </p:cNvSpPr>
          <p:nvPr/>
        </p:nvSpPr>
        <p:spPr bwMode="auto">
          <a:xfrm>
            <a:off x="2095500" y="5802313"/>
            <a:ext cx="23622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Straining your back </a:t>
            </a:r>
          </a:p>
          <a:p>
            <a:pPr>
              <a:defRPr/>
            </a:pPr>
            <a:r>
              <a:rPr lang="en-US" sz="1400" dirty="0">
                <a:latin typeface="Arial" pitchFamily="34" charset="0"/>
                <a:cs typeface="Arial" pitchFamily="34" charset="0"/>
              </a:rPr>
              <a:t>on the job</a:t>
            </a:r>
          </a:p>
        </p:txBody>
      </p:sp>
      <p:sp>
        <p:nvSpPr>
          <p:cNvPr id="31761" name="Text Box 66">
            <a:extLst>
              <a:ext uri="{FF2B5EF4-FFF2-40B4-BE49-F238E27FC236}">
                <a16:creationId xmlns:a16="http://schemas.microsoft.com/office/drawing/2014/main" id="{1D6569A5-F87C-DF00-51B8-45341DCA7A05}"/>
              </a:ext>
            </a:extLst>
          </p:cNvPr>
          <p:cNvSpPr txBox="1">
            <a:spLocks noChangeArrowheads="1"/>
          </p:cNvSpPr>
          <p:nvPr/>
        </p:nvSpPr>
        <p:spPr bwMode="auto">
          <a:xfrm>
            <a:off x="5257800" y="3419475"/>
            <a:ext cx="4038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19</a:t>
            </a:r>
            <a:r>
              <a:rPr lang="en-US" sz="1600" b="1" dirty="0"/>
              <a:t>.</a:t>
            </a:r>
            <a:r>
              <a:rPr lang="en-US" sz="1600" dirty="0"/>
              <a:t> </a:t>
            </a:r>
            <a:r>
              <a:rPr lang="en-US" sz="1600" b="1" dirty="0"/>
              <a:t>Who is qualified to use this clinic?</a:t>
            </a:r>
          </a:p>
        </p:txBody>
      </p:sp>
      <p:sp>
        <p:nvSpPr>
          <p:cNvPr id="14346" name="AutoShape 67">
            <a:hlinkClick r:id="" action="ppaction://noaction" highlightClick="1">
              <a:snd r:embed="rId6" name="Incorrect Answer.wav"/>
            </a:hlinkClick>
            <a:extLst>
              <a:ext uri="{FF2B5EF4-FFF2-40B4-BE49-F238E27FC236}">
                <a16:creationId xmlns:a16="http://schemas.microsoft.com/office/drawing/2014/main" id="{3C204B6C-7301-58D8-09D9-5438B9893823}"/>
              </a:ext>
            </a:extLst>
          </p:cNvPr>
          <p:cNvSpPr>
            <a:spLocks noChangeArrowheads="1"/>
          </p:cNvSpPr>
          <p:nvPr/>
        </p:nvSpPr>
        <p:spPr bwMode="auto">
          <a:xfrm>
            <a:off x="5867400" y="3848100"/>
            <a:ext cx="250825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defRPr/>
            </a:pPr>
            <a:r>
              <a:rPr lang="en-US" sz="1400" dirty="0">
                <a:solidFill>
                  <a:schemeClr val="tx1"/>
                </a:solidFill>
                <a:latin typeface="Arial" pitchFamily="34" charset="0"/>
                <a:cs typeface="Arial" pitchFamily="34" charset="0"/>
              </a:rPr>
              <a:t>A. Children, as long as their parents accompany them</a:t>
            </a:r>
          </a:p>
        </p:txBody>
      </p:sp>
      <p:sp>
        <p:nvSpPr>
          <p:cNvPr id="14347" name="AutoShape 68">
            <a:hlinkClick r:id="rId7" action="ppaction://hlinksldjump" highlightClick="1">
              <a:snd r:embed="rId5" name="Correct Answer.wav"/>
            </a:hlinkClick>
            <a:extLst>
              <a:ext uri="{FF2B5EF4-FFF2-40B4-BE49-F238E27FC236}">
                <a16:creationId xmlns:a16="http://schemas.microsoft.com/office/drawing/2014/main" id="{BCD56969-0D40-F004-F4A2-BE2E189C4723}"/>
              </a:ext>
            </a:extLst>
          </p:cNvPr>
          <p:cNvSpPr>
            <a:spLocks noChangeArrowheads="1"/>
          </p:cNvSpPr>
          <p:nvPr/>
        </p:nvSpPr>
        <p:spPr bwMode="auto">
          <a:xfrm>
            <a:off x="5867400" y="4457700"/>
            <a:ext cx="250825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solidFill>
                  <a:schemeClr val="tx1"/>
                </a:solidFill>
                <a:latin typeface="Arial" pitchFamily="34" charset="0"/>
                <a:cs typeface="Arial" pitchFamily="34" charset="0"/>
              </a:rPr>
              <a:t>B. University students</a:t>
            </a:r>
          </a:p>
        </p:txBody>
      </p:sp>
      <p:sp>
        <p:nvSpPr>
          <p:cNvPr id="14348" name="AutoShape 69">
            <a:hlinkClick r:id="" action="ppaction://noaction" highlightClick="1">
              <a:snd r:embed="rId6" name="Incorrect Answer.wav"/>
            </a:hlinkClick>
            <a:extLst>
              <a:ext uri="{FF2B5EF4-FFF2-40B4-BE49-F238E27FC236}">
                <a16:creationId xmlns:a16="http://schemas.microsoft.com/office/drawing/2014/main" id="{8BC30D3A-C7F9-725F-944F-9ED0C62F297B}"/>
              </a:ext>
            </a:extLst>
          </p:cNvPr>
          <p:cNvSpPr>
            <a:spLocks noChangeArrowheads="1"/>
          </p:cNvSpPr>
          <p:nvPr/>
        </p:nvSpPr>
        <p:spPr bwMode="auto">
          <a:xfrm>
            <a:off x="5867400" y="5067300"/>
            <a:ext cx="250825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endParaRPr lang="en-US" sz="1400" dirty="0">
              <a:solidFill>
                <a:schemeClr val="tx1"/>
              </a:solidFill>
              <a:latin typeface="Arial" pitchFamily="34" charset="0"/>
              <a:cs typeface="Arial" pitchFamily="34" charset="0"/>
            </a:endParaRPr>
          </a:p>
          <a:p>
            <a:pPr marL="342900" indent="-342900">
              <a:defRPr/>
            </a:pPr>
            <a:r>
              <a:rPr lang="en-US" sz="1400" dirty="0">
                <a:solidFill>
                  <a:schemeClr val="tx1"/>
                </a:solidFill>
                <a:latin typeface="Arial" pitchFamily="34" charset="0"/>
                <a:cs typeface="Arial" pitchFamily="34" charset="0"/>
              </a:rPr>
              <a:t>C. Any person without </a:t>
            </a:r>
          </a:p>
          <a:p>
            <a:pPr marL="342900" indent="-342900">
              <a:defRPr/>
            </a:pPr>
            <a:r>
              <a:rPr lang="en-US" sz="1400" dirty="0">
                <a:solidFill>
                  <a:schemeClr val="tx1"/>
                </a:solidFill>
                <a:latin typeface="Arial" pitchFamily="34" charset="0"/>
                <a:cs typeface="Arial" pitchFamily="34" charset="0"/>
              </a:rPr>
              <a:t>health insurance</a:t>
            </a:r>
          </a:p>
          <a:p>
            <a:pPr marL="342900" indent="-342900">
              <a:defRPr/>
            </a:pPr>
            <a:endParaRPr lang="en-US" sz="1400" dirty="0">
              <a:solidFill>
                <a:schemeClr val="tx1"/>
              </a:solidFill>
              <a:latin typeface="Arial" pitchFamily="34" charset="0"/>
              <a:cs typeface="Arial" pitchFamily="34" charset="0"/>
            </a:endParaRPr>
          </a:p>
        </p:txBody>
      </p:sp>
      <p:sp>
        <p:nvSpPr>
          <p:cNvPr id="14349" name="AutoShape 70">
            <a:hlinkClick r:id="" action="ppaction://noaction" highlightClick="1">
              <a:snd r:embed="rId6" name="Incorrect Answer.wav"/>
            </a:hlinkClick>
            <a:extLst>
              <a:ext uri="{FF2B5EF4-FFF2-40B4-BE49-F238E27FC236}">
                <a16:creationId xmlns:a16="http://schemas.microsoft.com/office/drawing/2014/main" id="{F5E97956-576D-6FCC-D408-C2CD04C6C08D}"/>
              </a:ext>
            </a:extLst>
          </p:cNvPr>
          <p:cNvSpPr>
            <a:spLocks noChangeArrowheads="1"/>
          </p:cNvSpPr>
          <p:nvPr/>
        </p:nvSpPr>
        <p:spPr bwMode="auto">
          <a:xfrm>
            <a:off x="5867400" y="5676900"/>
            <a:ext cx="250825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solidFill>
                  <a:schemeClr val="tx1"/>
                </a:solidFill>
                <a:latin typeface="Arial" pitchFamily="34" charset="0"/>
                <a:cs typeface="Arial" pitchFamily="34" charset="0"/>
              </a:rPr>
              <a:t>D. That information isn’t stated</a:t>
            </a: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60">
            <a:extLst>
              <a:ext uri="{FF2B5EF4-FFF2-40B4-BE49-F238E27FC236}">
                <a16:creationId xmlns:a16="http://schemas.microsoft.com/office/drawing/2014/main" id="{83A138C4-AB36-0864-5240-04F291204E7C}"/>
              </a:ext>
              <a:ext uri="{C183D7F6-B498-43B3-948B-1728B52AA6E4}">
                <adec:decorative xmlns:adec="http://schemas.microsoft.com/office/drawing/2017/decorative" val="1"/>
              </a:ext>
            </a:extLst>
          </p:cNvPr>
          <p:cNvSpPr txBox="1">
            <a:spLocks noChangeArrowheads="1"/>
          </p:cNvSpPr>
          <p:nvPr/>
        </p:nvSpPr>
        <p:spPr bwMode="auto">
          <a:xfrm>
            <a:off x="288925" y="3389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34820" name="Group 207">
            <a:extLst>
              <a:ext uri="{FF2B5EF4-FFF2-40B4-BE49-F238E27FC236}">
                <a16:creationId xmlns:a16="http://schemas.microsoft.com/office/drawing/2014/main" id="{F5E08B0C-6ED7-245A-79AA-E083E9BAB0D2}"/>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7" name="Rectangle 16">
              <a:extLst>
                <a:ext uri="{FF2B5EF4-FFF2-40B4-BE49-F238E27FC236}">
                  <a16:creationId xmlns:a16="http://schemas.microsoft.com/office/drawing/2014/main" id="{84002AC9-DFAB-88AD-6D5E-BFEFA070208F}"/>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4828" name="Picture 2">
              <a:extLst>
                <a:ext uri="{FF2B5EF4-FFF2-40B4-BE49-F238E27FC236}">
                  <a16:creationId xmlns:a16="http://schemas.microsoft.com/office/drawing/2014/main" id="{1741B427-AB21-4912-CFC7-C20EF2A8313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821" name="TextBox 18">
            <a:extLst>
              <a:ext uri="{FF2B5EF4-FFF2-40B4-BE49-F238E27FC236}">
                <a16:creationId xmlns:a16="http://schemas.microsoft.com/office/drawing/2014/main" id="{3E604D60-79E9-EDE5-98FA-46AB35CDDB53}"/>
              </a:ext>
            </a:extLst>
          </p:cNvPr>
          <p:cNvSpPr txBox="1">
            <a:spLocks noGrp="1" noChangeArrowheads="1"/>
          </p:cNvSpPr>
          <p:nvPr>
            <p:ph type="title" idx="4294967295"/>
          </p:nvPr>
        </p:nvSpPr>
        <p:spPr bwMode="auto">
          <a:xfrm>
            <a:off x="2819400" y="5726113"/>
            <a:ext cx="38100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#19</a:t>
            </a:r>
          </a:p>
        </p:txBody>
      </p:sp>
      <p:sp>
        <p:nvSpPr>
          <p:cNvPr id="20" name="Action Button: Back or Previous 19">
            <a:hlinkClick r:id="" action="ppaction://hlinkshowjump?jump=previousslide" highlightClick="1"/>
            <a:extLst>
              <a:ext uri="{FF2B5EF4-FFF2-40B4-BE49-F238E27FC236}">
                <a16:creationId xmlns:a16="http://schemas.microsoft.com/office/drawing/2014/main" id="{A4C23828-8BCB-740F-1000-8AE1C0FA929C}"/>
              </a:ext>
              <a:ext uri="{C183D7F6-B498-43B3-948B-1728B52AA6E4}">
                <adec:decorative xmlns:adec="http://schemas.microsoft.com/office/drawing/2017/decorative" val="1"/>
              </a:ext>
            </a:extLst>
          </p:cNvPr>
          <p:cNvSpPr/>
          <p:nvPr/>
        </p:nvSpPr>
        <p:spPr>
          <a:xfrm>
            <a:off x="4191000" y="48879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
        <p:nvSpPr>
          <p:cNvPr id="34823" name="Rectangle 59">
            <a:extLst>
              <a:ext uri="{FF2B5EF4-FFF2-40B4-BE49-F238E27FC236}">
                <a16:creationId xmlns:a16="http://schemas.microsoft.com/office/drawing/2014/main" id="{810A1C95-0C06-F600-409A-A7C1BEA9D64C}"/>
              </a:ext>
            </a:extLst>
          </p:cNvPr>
          <p:cNvSpPr>
            <a:spLocks noChangeArrowheads="1"/>
          </p:cNvSpPr>
          <p:nvPr/>
        </p:nvSpPr>
        <p:spPr bwMode="auto">
          <a:xfrm>
            <a:off x="990600" y="304800"/>
            <a:ext cx="7010400" cy="3232150"/>
          </a:xfrm>
          <a:prstGeom prst="rect">
            <a:avLst/>
          </a:prstGeom>
          <a:solidFill>
            <a:srgbClr val="FFFF99">
              <a:alpha val="98038"/>
            </a:srgbClr>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i="1"/>
              <a:t>Urgent Care Walk-In Clinic</a:t>
            </a:r>
          </a:p>
          <a:p>
            <a:pPr eaLnBrk="1" hangingPunct="1"/>
            <a:endParaRPr lang="en-US" altLang="en-US" sz="1400" i="1"/>
          </a:p>
          <a:p>
            <a:pPr eaLnBrk="1" hangingPunct="1"/>
            <a:r>
              <a:rPr lang="en-US" altLang="en-US" sz="1200"/>
              <a:t>Our Walk-In Clinic is open seven days a week for urgent and minor care </a:t>
            </a:r>
          </a:p>
          <a:p>
            <a:pPr eaLnBrk="1" hangingPunct="1"/>
            <a:r>
              <a:rPr lang="en-US" altLang="en-US" sz="1200"/>
              <a:t>needs of properly enrolled students. </a:t>
            </a:r>
            <a:r>
              <a:rPr lang="en-US" altLang="en-US" sz="1200" b="1"/>
              <a:t>No appointment necessary.</a:t>
            </a:r>
            <a:br>
              <a:rPr lang="en-US" altLang="en-US" sz="1200"/>
            </a:br>
            <a:br>
              <a:rPr lang="en-US" altLang="en-US" sz="1200"/>
            </a:br>
            <a:r>
              <a:rPr lang="en-US" altLang="en-US" sz="1400">
                <a:solidFill>
                  <a:srgbClr val="FF0000"/>
                </a:solidFill>
              </a:rPr>
              <a:t>The Walk-In Clinic is available to treat conditions that require prompt </a:t>
            </a:r>
          </a:p>
          <a:p>
            <a:pPr eaLnBrk="1" hangingPunct="1"/>
            <a:r>
              <a:rPr lang="en-US" altLang="en-US" sz="1400">
                <a:solidFill>
                  <a:srgbClr val="FF0000"/>
                </a:solidFill>
              </a:rPr>
              <a:t>medical attention, </a:t>
            </a:r>
            <a:r>
              <a:rPr lang="en-US" altLang="en-US" sz="1600">
                <a:solidFill>
                  <a:srgbClr val="FF0000"/>
                </a:solidFill>
              </a:rPr>
              <a:t>but that are </a:t>
            </a:r>
            <a:r>
              <a:rPr lang="en-US" altLang="en-US" sz="1600" i="1">
                <a:solidFill>
                  <a:srgbClr val="FF0000"/>
                </a:solidFill>
              </a:rPr>
              <a:t>not</a:t>
            </a:r>
            <a:r>
              <a:rPr lang="en-US" altLang="en-US" sz="1600">
                <a:solidFill>
                  <a:srgbClr val="FF0000"/>
                </a:solidFill>
              </a:rPr>
              <a:t> life threatening</a:t>
            </a:r>
            <a:r>
              <a:rPr lang="en-US" altLang="en-US" sz="1600"/>
              <a:t>: </a:t>
            </a:r>
          </a:p>
          <a:p>
            <a:pPr eaLnBrk="1" hangingPunct="1"/>
            <a:endParaRPr lang="en-US" altLang="en-US" sz="1200"/>
          </a:p>
          <a:p>
            <a:pPr eaLnBrk="1" hangingPunct="1"/>
            <a:r>
              <a:rPr lang="en-US" altLang="en-US" sz="1200">
                <a:solidFill>
                  <a:srgbClr val="FF0000"/>
                </a:solidFill>
              </a:rPr>
              <a:t>Sprains, strains, fractures, and cuts </a:t>
            </a:r>
          </a:p>
          <a:p>
            <a:pPr eaLnBrk="1" hangingPunct="1"/>
            <a:r>
              <a:rPr lang="en-US" altLang="en-US" sz="1200">
                <a:solidFill>
                  <a:srgbClr val="FF0000"/>
                </a:solidFill>
              </a:rPr>
              <a:t>Minor burns </a:t>
            </a:r>
          </a:p>
          <a:p>
            <a:pPr eaLnBrk="1" hangingPunct="1"/>
            <a:r>
              <a:rPr lang="en-US" altLang="en-US" sz="1200">
                <a:solidFill>
                  <a:srgbClr val="FF0000"/>
                </a:solidFill>
              </a:rPr>
              <a:t>Work-related illness or injuries </a:t>
            </a:r>
          </a:p>
          <a:p>
            <a:pPr eaLnBrk="1" hangingPunct="1"/>
            <a:r>
              <a:rPr lang="en-US" altLang="en-US" sz="1200">
                <a:solidFill>
                  <a:srgbClr val="FF0000"/>
                </a:solidFill>
              </a:rPr>
              <a:t>Flu and cold symptoms </a:t>
            </a:r>
          </a:p>
          <a:p>
            <a:pPr eaLnBrk="1" hangingPunct="1"/>
            <a:r>
              <a:rPr lang="en-US" altLang="en-US" sz="1200">
                <a:solidFill>
                  <a:srgbClr val="FF0000"/>
                </a:solidFill>
              </a:rPr>
              <a:t>Earache, sore throat, and fever </a:t>
            </a:r>
          </a:p>
          <a:p>
            <a:pPr eaLnBrk="1" hangingPunct="1"/>
            <a:r>
              <a:rPr lang="en-US" altLang="en-US" sz="1200">
                <a:solidFill>
                  <a:srgbClr val="FF0000"/>
                </a:solidFill>
              </a:rPr>
              <a:t>Stings or bites</a:t>
            </a:r>
          </a:p>
          <a:p>
            <a:pPr eaLnBrk="1" hangingPunct="1"/>
            <a:endParaRPr lang="en-US" altLang="en-US" sz="1200" b="1"/>
          </a:p>
          <a:p>
            <a:pPr algn="ctr" eaLnBrk="1" hangingPunct="1"/>
            <a:endParaRPr lang="en-US" altLang="en-US" sz="1200"/>
          </a:p>
        </p:txBody>
      </p:sp>
      <p:pic>
        <p:nvPicPr>
          <p:cNvPr id="34824" name="Picture 72" descr="j0240719">
            <a:extLst>
              <a:ext uri="{FF2B5EF4-FFF2-40B4-BE49-F238E27FC236}">
                <a16:creationId xmlns:a16="http://schemas.microsoft.com/office/drawing/2014/main" id="{A3461C79-9A57-CAA8-AA44-3C90CF63D2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381000"/>
            <a:ext cx="7270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Text Box 73">
            <a:extLst>
              <a:ext uri="{FF2B5EF4-FFF2-40B4-BE49-F238E27FC236}">
                <a16:creationId xmlns:a16="http://schemas.microsoft.com/office/drawing/2014/main" id="{E2577D1B-A207-DE5E-85D8-76081F19052E}"/>
              </a:ext>
            </a:extLst>
          </p:cNvPr>
          <p:cNvSpPr txBox="1">
            <a:spLocks noChangeArrowheads="1"/>
          </p:cNvSpPr>
          <p:nvPr/>
        </p:nvSpPr>
        <p:spPr bwMode="auto">
          <a:xfrm>
            <a:off x="4343400" y="18288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Service offered at...</a:t>
            </a:r>
            <a:r>
              <a:rPr lang="en-US" altLang="en-US" sz="1200"/>
              <a:t> </a:t>
            </a:r>
            <a:endParaRPr lang="en-US" altLang="en-US" sz="1200" b="1">
              <a:hlinkClick r:id="rId5"/>
            </a:endParaRPr>
          </a:p>
          <a:p>
            <a:pPr eaLnBrk="1" hangingPunct="1"/>
            <a:r>
              <a:rPr lang="en-US" altLang="en-US" sz="1200" b="1">
                <a:hlinkClick r:id="rId5"/>
              </a:rPr>
              <a:t>Gunderson Building</a:t>
            </a:r>
            <a:r>
              <a:rPr lang="en-US" altLang="en-US" sz="1200" b="1"/>
              <a:t> BECU Main Campus</a:t>
            </a:r>
          </a:p>
          <a:p>
            <a:pPr eaLnBrk="1" hangingPunct="1"/>
            <a:r>
              <a:rPr lang="en-US" altLang="en-US" sz="1200" b="1"/>
              <a:t>1234 West Main St. Suite 214</a:t>
            </a:r>
            <a:endParaRPr lang="en-US" altLang="en-US" sz="1200"/>
          </a:p>
          <a:p>
            <a:pPr eaLnBrk="1" hangingPunct="1"/>
            <a:r>
              <a:rPr lang="en-US" altLang="en-US" sz="1200" b="1"/>
              <a:t>Hours</a:t>
            </a:r>
            <a:br>
              <a:rPr lang="en-US" altLang="en-US" sz="1200"/>
            </a:br>
            <a:r>
              <a:rPr lang="en-US" altLang="en-US" sz="1200"/>
              <a:t>8 am to 8 pm, M - F</a:t>
            </a:r>
            <a:br>
              <a:rPr lang="en-US" altLang="en-US" sz="1200"/>
            </a:br>
            <a:r>
              <a:rPr lang="en-US" altLang="en-US" sz="1200"/>
              <a:t>9 am to 3 pm, Sat &amp; Sun</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extBox 15">
            <a:extLst>
              <a:ext uri="{FF2B5EF4-FFF2-40B4-BE49-F238E27FC236}">
                <a16:creationId xmlns:a16="http://schemas.microsoft.com/office/drawing/2014/main" id="{DE4C09D1-7513-B137-978E-5D4038B1702C}"/>
              </a:ext>
            </a:extLst>
          </p:cNvPr>
          <p:cNvSpPr txBox="1">
            <a:spLocks noGrp="1" noChangeArrowheads="1"/>
          </p:cNvSpPr>
          <p:nvPr>
            <p:ph type="title" idx="4294967295"/>
          </p:nvPr>
        </p:nvSpPr>
        <p:spPr bwMode="auto">
          <a:xfrm>
            <a:off x="3124200" y="57150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#20</a:t>
            </a:r>
          </a:p>
        </p:txBody>
      </p:sp>
      <p:sp>
        <p:nvSpPr>
          <p:cNvPr id="17" name="Action Button: Forward or Next 16">
            <a:hlinkClick r:id="" action="ppaction://hlinkshowjump?jump=nextslide" highlightClick="1"/>
            <a:extLst>
              <a:ext uri="{FF2B5EF4-FFF2-40B4-BE49-F238E27FC236}">
                <a16:creationId xmlns:a16="http://schemas.microsoft.com/office/drawing/2014/main" id="{361888C3-E6FE-5356-57FD-4DA6F36207D6}"/>
              </a:ext>
              <a:ext uri="{C183D7F6-B498-43B3-948B-1728B52AA6E4}">
                <adec:decorative xmlns:adec="http://schemas.microsoft.com/office/drawing/2017/decorative" val="1"/>
              </a:ext>
            </a:extLst>
          </p:cNvPr>
          <p:cNvSpPr/>
          <p:nvPr/>
        </p:nvSpPr>
        <p:spPr>
          <a:xfrm>
            <a:off x="4191000" y="4876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grpSp>
        <p:nvGrpSpPr>
          <p:cNvPr id="35845" name="Group 207">
            <a:extLst>
              <a:ext uri="{FF2B5EF4-FFF2-40B4-BE49-F238E27FC236}">
                <a16:creationId xmlns:a16="http://schemas.microsoft.com/office/drawing/2014/main" id="{65381E4B-3160-D91A-E197-4EBDBEE92C49}"/>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9" name="Rectangle 18">
              <a:extLst>
                <a:ext uri="{FF2B5EF4-FFF2-40B4-BE49-F238E27FC236}">
                  <a16:creationId xmlns:a16="http://schemas.microsoft.com/office/drawing/2014/main" id="{BD4F26A2-2F68-F87C-1834-E1FA7F7349D0}"/>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35851" name="Picture 2">
              <a:extLst>
                <a:ext uri="{FF2B5EF4-FFF2-40B4-BE49-F238E27FC236}">
                  <a16:creationId xmlns:a16="http://schemas.microsoft.com/office/drawing/2014/main" id="{6A1DBB80-158C-60C8-F1C5-D80AF51D1A6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46" name="Rectangle 59">
            <a:extLst>
              <a:ext uri="{FF2B5EF4-FFF2-40B4-BE49-F238E27FC236}">
                <a16:creationId xmlns:a16="http://schemas.microsoft.com/office/drawing/2014/main" id="{6B5FAF31-8D79-957E-DE12-260323986CF8}"/>
              </a:ext>
            </a:extLst>
          </p:cNvPr>
          <p:cNvSpPr>
            <a:spLocks noChangeArrowheads="1"/>
          </p:cNvSpPr>
          <p:nvPr/>
        </p:nvSpPr>
        <p:spPr bwMode="auto">
          <a:xfrm>
            <a:off x="990600" y="304800"/>
            <a:ext cx="7010400" cy="3232150"/>
          </a:xfrm>
          <a:prstGeom prst="rect">
            <a:avLst/>
          </a:prstGeom>
          <a:solidFill>
            <a:srgbClr val="FFFF99">
              <a:alpha val="98038"/>
            </a:srgbClr>
          </a:solidFill>
          <a:ln w="38100">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i="1"/>
              <a:t>Urgent Care Walk-In Clinic</a:t>
            </a:r>
          </a:p>
          <a:p>
            <a:pPr eaLnBrk="1" hangingPunct="1"/>
            <a:endParaRPr lang="en-US" altLang="en-US" sz="1400" i="1"/>
          </a:p>
          <a:p>
            <a:pPr eaLnBrk="1" hangingPunct="1"/>
            <a:r>
              <a:rPr lang="en-US" altLang="en-US" sz="1400">
                <a:solidFill>
                  <a:srgbClr val="FF0000"/>
                </a:solidFill>
              </a:rPr>
              <a:t>Our Walk-In Clinic is open seven days a week for urgent and minor care </a:t>
            </a:r>
          </a:p>
          <a:p>
            <a:pPr eaLnBrk="1" hangingPunct="1"/>
            <a:r>
              <a:rPr lang="en-US" altLang="en-US" sz="1400">
                <a:solidFill>
                  <a:srgbClr val="FF0000"/>
                </a:solidFill>
              </a:rPr>
              <a:t>needs of </a:t>
            </a:r>
            <a:r>
              <a:rPr lang="en-US" altLang="en-US" sz="1600">
                <a:solidFill>
                  <a:srgbClr val="FF0000"/>
                </a:solidFill>
              </a:rPr>
              <a:t>properly enrolled students</a:t>
            </a:r>
            <a:r>
              <a:rPr lang="en-US" altLang="en-US" sz="1400">
                <a:solidFill>
                  <a:srgbClr val="FF0000"/>
                </a:solidFill>
              </a:rPr>
              <a:t>. </a:t>
            </a:r>
            <a:r>
              <a:rPr lang="en-US" altLang="en-US" sz="1200" b="1"/>
              <a:t>No appointment necessary.</a:t>
            </a:r>
            <a:br>
              <a:rPr lang="en-US" altLang="en-US" sz="1200"/>
            </a:br>
            <a:br>
              <a:rPr lang="en-US" altLang="en-US" sz="1200"/>
            </a:br>
            <a:r>
              <a:rPr lang="en-US" altLang="en-US" sz="1200"/>
              <a:t>The Walk-In Clinic is available to treat conditions that require prompt medical attention,                  but but that are </a:t>
            </a:r>
            <a:r>
              <a:rPr lang="en-US" altLang="en-US" sz="1200" i="1"/>
              <a:t>not</a:t>
            </a:r>
            <a:r>
              <a:rPr lang="en-US" altLang="en-US" sz="1200"/>
              <a:t> life threatening: </a:t>
            </a:r>
          </a:p>
          <a:p>
            <a:pPr eaLnBrk="1" hangingPunct="1"/>
            <a:endParaRPr lang="en-US" altLang="en-US" sz="1200"/>
          </a:p>
          <a:p>
            <a:pPr eaLnBrk="1" hangingPunct="1"/>
            <a:r>
              <a:rPr lang="en-US" altLang="en-US" sz="1200"/>
              <a:t>Sprains, strains, fractures, and cuts </a:t>
            </a:r>
          </a:p>
          <a:p>
            <a:pPr eaLnBrk="1" hangingPunct="1"/>
            <a:r>
              <a:rPr lang="en-US" altLang="en-US" sz="1200"/>
              <a:t>Minor burns </a:t>
            </a:r>
          </a:p>
          <a:p>
            <a:pPr eaLnBrk="1" hangingPunct="1"/>
            <a:r>
              <a:rPr lang="en-US" altLang="en-US" sz="1200"/>
              <a:t>Work-related illness or injuries </a:t>
            </a:r>
          </a:p>
          <a:p>
            <a:pPr eaLnBrk="1" hangingPunct="1"/>
            <a:r>
              <a:rPr lang="en-US" altLang="en-US" sz="1200"/>
              <a:t>Flu and cold symptoms </a:t>
            </a:r>
          </a:p>
          <a:p>
            <a:pPr eaLnBrk="1" hangingPunct="1"/>
            <a:r>
              <a:rPr lang="en-US" altLang="en-US" sz="1200"/>
              <a:t>Earache, sore throat, and fever </a:t>
            </a:r>
          </a:p>
          <a:p>
            <a:pPr eaLnBrk="1" hangingPunct="1"/>
            <a:r>
              <a:rPr lang="en-US" altLang="en-US" sz="1200"/>
              <a:t>Stings or bites</a:t>
            </a:r>
          </a:p>
          <a:p>
            <a:pPr eaLnBrk="1" hangingPunct="1"/>
            <a:endParaRPr lang="en-US" altLang="en-US" sz="1200" b="1"/>
          </a:p>
          <a:p>
            <a:pPr algn="ctr" eaLnBrk="1" hangingPunct="1"/>
            <a:endParaRPr lang="en-US" altLang="en-US" sz="1200"/>
          </a:p>
        </p:txBody>
      </p:sp>
      <p:pic>
        <p:nvPicPr>
          <p:cNvPr id="35847" name="Picture 72" descr="j0240719">
            <a:extLst>
              <a:ext uri="{FF2B5EF4-FFF2-40B4-BE49-F238E27FC236}">
                <a16:creationId xmlns:a16="http://schemas.microsoft.com/office/drawing/2014/main" id="{4D8FEC4F-0F87-8403-440D-50107A8CB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1525" y="381000"/>
            <a:ext cx="727075" cy="114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73">
            <a:extLst>
              <a:ext uri="{FF2B5EF4-FFF2-40B4-BE49-F238E27FC236}">
                <a16:creationId xmlns:a16="http://schemas.microsoft.com/office/drawing/2014/main" id="{67542C71-F28B-CDAE-501B-278AFE4BA4AE}"/>
              </a:ext>
            </a:extLst>
          </p:cNvPr>
          <p:cNvSpPr txBox="1">
            <a:spLocks noChangeArrowheads="1"/>
          </p:cNvSpPr>
          <p:nvPr/>
        </p:nvSpPr>
        <p:spPr bwMode="auto">
          <a:xfrm>
            <a:off x="4343400" y="1828800"/>
            <a:ext cx="3429000"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Service offered at...</a:t>
            </a:r>
            <a:r>
              <a:rPr lang="en-US" altLang="en-US" sz="1200"/>
              <a:t> </a:t>
            </a:r>
            <a:endParaRPr lang="en-US" altLang="en-US" sz="1200" b="1">
              <a:hlinkClick r:id="rId5"/>
            </a:endParaRPr>
          </a:p>
          <a:p>
            <a:pPr eaLnBrk="1" hangingPunct="1"/>
            <a:r>
              <a:rPr lang="en-US" altLang="en-US" sz="1200" b="1">
                <a:hlinkClick r:id="rId5"/>
              </a:rPr>
              <a:t>Gunderson Building</a:t>
            </a:r>
            <a:r>
              <a:rPr lang="en-US" altLang="en-US" sz="1200" b="1"/>
              <a:t> </a:t>
            </a:r>
            <a:r>
              <a:rPr lang="en-US" altLang="en-US" sz="1400" b="1">
                <a:solidFill>
                  <a:srgbClr val="FF0000"/>
                </a:solidFill>
              </a:rPr>
              <a:t>BECU Main Campus</a:t>
            </a:r>
          </a:p>
          <a:p>
            <a:pPr eaLnBrk="1" hangingPunct="1"/>
            <a:r>
              <a:rPr lang="en-US" altLang="en-US" sz="1200" b="1"/>
              <a:t>1234 West Main St. Suite 214</a:t>
            </a:r>
            <a:endParaRPr lang="en-US" altLang="en-US" sz="1200"/>
          </a:p>
          <a:p>
            <a:pPr eaLnBrk="1" hangingPunct="1"/>
            <a:r>
              <a:rPr lang="en-US" altLang="en-US" sz="1200" b="1"/>
              <a:t>Hours</a:t>
            </a:r>
            <a:br>
              <a:rPr lang="en-US" altLang="en-US" sz="1200"/>
            </a:br>
            <a:r>
              <a:rPr lang="en-US" altLang="en-US" sz="1200"/>
              <a:t>8 am to 8 pm, M - F</a:t>
            </a:r>
            <a:br>
              <a:rPr lang="en-US" altLang="en-US" sz="1200"/>
            </a:br>
            <a:r>
              <a:rPr lang="en-US" altLang="en-US" sz="1200"/>
              <a:t>9 am to 3 pm, Sat &amp; Sun</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0318DD-9F12-E622-D639-AA6A8B6C6C8F}"/>
              </a:ext>
            </a:extLst>
          </p:cNvPr>
          <p:cNvSpPr txBox="1">
            <a:spLocks noGrp="1"/>
          </p:cNvSpPr>
          <p:nvPr>
            <p:ph type="title" idx="4294967295"/>
          </p:nvPr>
        </p:nvSpPr>
        <p:spPr>
          <a:xfrm>
            <a:off x="765430" y="64572"/>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 20</a:t>
            </a:r>
          </a:p>
        </p:txBody>
      </p:sp>
      <p:sp>
        <p:nvSpPr>
          <p:cNvPr id="31812" name="Rectangle 68">
            <a:extLst>
              <a:ext uri="{FF2B5EF4-FFF2-40B4-BE49-F238E27FC236}">
                <a16:creationId xmlns:a16="http://schemas.microsoft.com/office/drawing/2014/main" id="{8D4B981F-A5AE-5B09-5167-7CCAD6F12B23}"/>
              </a:ext>
            </a:extLst>
          </p:cNvPr>
          <p:cNvSpPr>
            <a:spLocks noChangeArrowheads="1"/>
          </p:cNvSpPr>
          <p:nvPr/>
        </p:nvSpPr>
        <p:spPr bwMode="auto">
          <a:xfrm>
            <a:off x="228600" y="533400"/>
            <a:ext cx="3429000" cy="990600"/>
          </a:xfrm>
          <a:prstGeom prst="rect">
            <a:avLst/>
          </a:prstGeom>
          <a:solidFill>
            <a:schemeClr val="bg1">
              <a:alpha val="95000"/>
            </a:schemeClr>
          </a:solidFill>
          <a:ln w="9525">
            <a:noFill/>
            <a:miter lim="800000"/>
            <a:headEnd/>
            <a:tailEnd/>
          </a:ln>
          <a:effectLst/>
        </p:spPr>
        <p:txBody>
          <a:bodyPr wrap="none" anchor="ctr"/>
          <a:lstStyle/>
          <a:p>
            <a:pPr>
              <a:defRPr/>
            </a:pPr>
            <a:r>
              <a:rPr lang="en-US" sz="1600" b="1" dirty="0">
                <a:effectLst>
                  <a:outerShdw blurRad="38100" dist="38100" dir="2700000" algn="tl">
                    <a:srgbClr val="C0C0C0"/>
                  </a:outerShdw>
                </a:effectLst>
                <a:latin typeface="Arial" charset="0"/>
              </a:rPr>
              <a:t>20.</a:t>
            </a:r>
            <a:r>
              <a:rPr lang="en-US" sz="1600" dirty="0">
                <a:effectLst>
                  <a:outerShdw blurRad="38100" dist="38100" dir="2700000" algn="tl">
                    <a:srgbClr val="C0C0C0"/>
                  </a:outerShdw>
                </a:effectLst>
                <a:latin typeface="Arial" charset="0"/>
              </a:rPr>
              <a:t> </a:t>
            </a:r>
            <a:r>
              <a:rPr lang="en-US" sz="1600" b="1" dirty="0">
                <a:latin typeface="Arial" charset="0"/>
              </a:rPr>
              <a:t>In order for your manual </a:t>
            </a:r>
          </a:p>
          <a:p>
            <a:pPr>
              <a:defRPr/>
            </a:pPr>
            <a:r>
              <a:rPr lang="en-US" sz="1600" b="1" dirty="0">
                <a:latin typeface="Arial" charset="0"/>
              </a:rPr>
              <a:t>installation of new software to </a:t>
            </a:r>
          </a:p>
          <a:p>
            <a:pPr>
              <a:defRPr/>
            </a:pPr>
            <a:r>
              <a:rPr lang="en-US" sz="1600" b="1" dirty="0">
                <a:latin typeface="Arial" charset="0"/>
              </a:rPr>
              <a:t>properly take effect, what must you do?</a:t>
            </a:r>
          </a:p>
        </p:txBody>
      </p:sp>
      <p:sp>
        <p:nvSpPr>
          <p:cNvPr id="15363" name="AutoShape 63">
            <a:hlinkClick r:id="" action="ppaction://noaction" highlightClick="1">
              <a:snd r:embed="rId3" name="Incorrect Answer.wav"/>
            </a:hlinkClick>
            <a:extLst>
              <a:ext uri="{FF2B5EF4-FFF2-40B4-BE49-F238E27FC236}">
                <a16:creationId xmlns:a16="http://schemas.microsoft.com/office/drawing/2014/main" id="{50D1E297-195D-39F0-07C6-23FA16BDC8F4}"/>
              </a:ext>
            </a:extLst>
          </p:cNvPr>
          <p:cNvSpPr>
            <a:spLocks noChangeArrowheads="1"/>
          </p:cNvSpPr>
          <p:nvPr/>
        </p:nvSpPr>
        <p:spPr bwMode="auto">
          <a:xfrm>
            <a:off x="457200" y="1752600"/>
            <a:ext cx="3363913" cy="477838"/>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Make sure to only open the A: drive</a:t>
            </a:r>
          </a:p>
        </p:txBody>
      </p:sp>
      <p:sp>
        <p:nvSpPr>
          <p:cNvPr id="15365" name="AutoShape 73">
            <a:hlinkClick r:id="" action="ppaction://hlinkshowjump?jump=nextslide" highlightClick="1">
              <a:snd r:embed="rId4" name="Correct Answer.wav"/>
            </a:hlinkClick>
            <a:extLst>
              <a:ext uri="{FF2B5EF4-FFF2-40B4-BE49-F238E27FC236}">
                <a16:creationId xmlns:a16="http://schemas.microsoft.com/office/drawing/2014/main" id="{9A2A917A-094F-17A6-2FC7-7039D4A7EA80}"/>
              </a:ext>
            </a:extLst>
          </p:cNvPr>
          <p:cNvSpPr>
            <a:spLocks noChangeArrowheads="1"/>
          </p:cNvSpPr>
          <p:nvPr/>
        </p:nvSpPr>
        <p:spPr bwMode="auto">
          <a:xfrm>
            <a:off x="457200" y="2514600"/>
            <a:ext cx="3363913" cy="477838"/>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B. Shut down your computer, </a:t>
            </a:r>
          </a:p>
          <a:p>
            <a:pPr marL="342900" indent="-342900">
              <a:defRPr/>
            </a:pPr>
            <a:r>
              <a:rPr lang="en-US" sz="1400" dirty="0">
                <a:latin typeface="Arial" pitchFamily="34" charset="0"/>
                <a:cs typeface="Arial" pitchFamily="34" charset="0"/>
              </a:rPr>
              <a:t>then turn it back on </a:t>
            </a:r>
          </a:p>
        </p:txBody>
      </p:sp>
      <p:sp>
        <p:nvSpPr>
          <p:cNvPr id="15366" name="AutoShape 74">
            <a:hlinkClick r:id="" action="ppaction://noaction" highlightClick="1">
              <a:snd r:embed="rId3" name="Incorrect Answer.wav"/>
            </a:hlinkClick>
            <a:extLst>
              <a:ext uri="{FF2B5EF4-FFF2-40B4-BE49-F238E27FC236}">
                <a16:creationId xmlns:a16="http://schemas.microsoft.com/office/drawing/2014/main" id="{870E05EE-112F-3598-AB30-47074ED8BA03}"/>
              </a:ext>
            </a:extLst>
          </p:cNvPr>
          <p:cNvSpPr>
            <a:spLocks noChangeArrowheads="1"/>
          </p:cNvSpPr>
          <p:nvPr/>
        </p:nvSpPr>
        <p:spPr bwMode="auto">
          <a:xfrm>
            <a:off x="457200" y="3276600"/>
            <a:ext cx="3363913" cy="477838"/>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C. Allow the computer to automatically </a:t>
            </a:r>
          </a:p>
          <a:p>
            <a:pPr marL="342900" indent="-342900">
              <a:defRPr/>
            </a:pPr>
            <a:r>
              <a:rPr lang="en-US" sz="1400" dirty="0">
                <a:latin typeface="Arial" pitchFamily="34" charset="0"/>
                <a:cs typeface="Arial" pitchFamily="34" charset="0"/>
              </a:rPr>
              <a:t>install the software </a:t>
            </a:r>
          </a:p>
        </p:txBody>
      </p:sp>
      <p:sp>
        <p:nvSpPr>
          <p:cNvPr id="15367" name="AutoShape 75">
            <a:hlinkClick r:id="" action="ppaction://noaction" highlightClick="1">
              <a:snd r:embed="rId3" name="Incorrect Answer.wav"/>
            </a:hlinkClick>
            <a:extLst>
              <a:ext uri="{FF2B5EF4-FFF2-40B4-BE49-F238E27FC236}">
                <a16:creationId xmlns:a16="http://schemas.microsoft.com/office/drawing/2014/main" id="{33826638-DC18-4B1B-E731-EC2A8339493C}"/>
              </a:ext>
            </a:extLst>
          </p:cNvPr>
          <p:cNvSpPr>
            <a:spLocks noChangeArrowheads="1"/>
          </p:cNvSpPr>
          <p:nvPr/>
        </p:nvSpPr>
        <p:spPr bwMode="auto">
          <a:xfrm>
            <a:off x="457200" y="4038600"/>
            <a:ext cx="3363913" cy="477838"/>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D.  Call the software company </a:t>
            </a:r>
          </a:p>
          <a:p>
            <a:pPr marL="342900" indent="-342900">
              <a:defRPr/>
            </a:pPr>
            <a:r>
              <a:rPr lang="en-US" sz="1400" dirty="0">
                <a:latin typeface="Arial" pitchFamily="34" charset="0"/>
                <a:cs typeface="Arial" pitchFamily="34" charset="0"/>
              </a:rPr>
              <a:t>for further directions</a:t>
            </a:r>
          </a:p>
        </p:txBody>
      </p:sp>
      <p:sp>
        <p:nvSpPr>
          <p:cNvPr id="31748" name="Rectangle 4">
            <a:extLst>
              <a:ext uri="{FF2B5EF4-FFF2-40B4-BE49-F238E27FC236}">
                <a16:creationId xmlns:a16="http://schemas.microsoft.com/office/drawing/2014/main" id="{1FF3776D-626C-5086-5480-5EDA4BB512DF}"/>
              </a:ext>
            </a:extLst>
          </p:cNvPr>
          <p:cNvSpPr>
            <a:spLocks noChangeArrowheads="1"/>
          </p:cNvSpPr>
          <p:nvPr/>
        </p:nvSpPr>
        <p:spPr bwMode="auto">
          <a:xfrm>
            <a:off x="4294188" y="304800"/>
            <a:ext cx="4800600" cy="6019800"/>
          </a:xfrm>
          <a:prstGeom prst="rect">
            <a:avLst/>
          </a:prstGeom>
          <a:solidFill>
            <a:srgbClr val="FFFF99">
              <a:alpha val="98000"/>
            </a:srgbClr>
          </a:solidFill>
          <a:ln w="38100">
            <a:solidFill>
              <a:schemeClr val="tx1"/>
            </a:solidFill>
            <a:miter lim="800000"/>
            <a:headEnd/>
            <a:tailEnd/>
          </a:ln>
          <a:effectLst/>
        </p:spPr>
        <p:txBody>
          <a:bodyPr anchor="ctr"/>
          <a:lstStyle/>
          <a:p>
            <a:pPr marL="342900" indent="-342900" algn="ctr">
              <a:defRPr/>
            </a:pPr>
            <a:endParaRPr lang="en-US" sz="1400" b="1" i="1" dirty="0">
              <a:effectLst>
                <a:outerShdw blurRad="38100" dist="38100" dir="2700000" algn="tl">
                  <a:srgbClr val="FFFFFF"/>
                </a:outerShdw>
              </a:effectLst>
              <a:latin typeface="Arial" charset="0"/>
            </a:endParaRPr>
          </a:p>
          <a:p>
            <a:pPr marL="342900" indent="-342900" algn="ctr">
              <a:defRPr/>
            </a:pPr>
            <a:r>
              <a:rPr lang="en-US" sz="1400" b="1" i="1" dirty="0">
                <a:effectLst>
                  <a:outerShdw blurRad="38100" dist="38100" dir="2700000" algn="tl">
                    <a:srgbClr val="FFFFFF"/>
                  </a:outerShdw>
                </a:effectLst>
                <a:latin typeface="Arial" charset="0"/>
              </a:rPr>
              <a:t>How to Install a Software program in a Computer</a:t>
            </a:r>
          </a:p>
          <a:p>
            <a:pPr marL="342900" indent="-342900">
              <a:defRPr/>
            </a:pPr>
            <a:endParaRPr lang="en-US" sz="1200" dirty="0">
              <a:latin typeface="Arial" charset="0"/>
            </a:endParaRPr>
          </a:p>
          <a:p>
            <a:pPr marL="342900" indent="-342900">
              <a:defRPr/>
            </a:pPr>
            <a:r>
              <a:rPr lang="en-US" sz="1200" dirty="0">
                <a:latin typeface="Arial" charset="0"/>
              </a:rPr>
              <a:t>    Many software programs, games, and utilities have an AutoPlay feature that will automatically start the setup screen for the software program when the CD is placed in the computer. If your program, game, or utility contains this feature, run the installation through the screen that is opened.</a:t>
            </a:r>
          </a:p>
          <a:p>
            <a:pPr marL="342900" indent="-342900">
              <a:defRPr/>
            </a:pPr>
            <a:endParaRPr lang="en-US" sz="1200" dirty="0">
              <a:latin typeface="Arial" charset="0"/>
            </a:endParaRPr>
          </a:p>
          <a:p>
            <a:pPr marL="342900" indent="-342900">
              <a:defRPr/>
            </a:pPr>
            <a:r>
              <a:rPr lang="en-US" sz="1200" dirty="0">
                <a:latin typeface="Arial" charset="0"/>
              </a:rPr>
              <a:t>    If you are installing a program, game, or utility that does not contain this feature or you are installing a program from a floppy diskette, follow these steps:</a:t>
            </a:r>
          </a:p>
          <a:p>
            <a:pPr marL="342900" indent="-342900">
              <a:defRPr/>
            </a:pPr>
            <a:endParaRPr lang="en-US" sz="1200" dirty="0">
              <a:latin typeface="Arial" charset="0"/>
            </a:endParaRPr>
          </a:p>
          <a:p>
            <a:pPr marL="342900" indent="-342900">
              <a:defRPr/>
            </a:pPr>
            <a:r>
              <a:rPr lang="en-US" sz="1200" b="1" dirty="0">
                <a:latin typeface="Arial" charset="0"/>
              </a:rPr>
              <a:t>1. </a:t>
            </a:r>
            <a:r>
              <a:rPr lang="en-US" sz="1200" dirty="0">
                <a:latin typeface="Arial" charset="0"/>
              </a:rPr>
              <a:t>Open </a:t>
            </a:r>
            <a:r>
              <a:rPr lang="en-US" sz="1200" b="1" i="1" dirty="0">
                <a:latin typeface="Arial" charset="0"/>
              </a:rPr>
              <a:t>My Computer </a:t>
            </a:r>
          </a:p>
          <a:p>
            <a:pPr marL="342900" indent="-342900">
              <a:defRPr/>
            </a:pPr>
            <a:endParaRPr lang="en-US" sz="1200" b="1" i="1" dirty="0">
              <a:latin typeface="Arial" charset="0"/>
            </a:endParaRPr>
          </a:p>
          <a:p>
            <a:pPr marL="342900" indent="-342900">
              <a:defRPr/>
            </a:pPr>
            <a:r>
              <a:rPr lang="en-US" sz="1200" b="1" dirty="0">
                <a:latin typeface="Arial" charset="0"/>
              </a:rPr>
              <a:t>2. </a:t>
            </a:r>
            <a:r>
              <a:rPr lang="en-US" sz="1200" dirty="0">
                <a:latin typeface="Arial" charset="0"/>
              </a:rPr>
              <a:t>Within the </a:t>
            </a:r>
            <a:r>
              <a:rPr lang="en-US" sz="1200" b="1" i="1" dirty="0">
                <a:latin typeface="Arial" charset="0"/>
              </a:rPr>
              <a:t>My Computer</a:t>
            </a:r>
            <a:r>
              <a:rPr lang="en-US" sz="1200" dirty="0">
                <a:latin typeface="Arial" charset="0"/>
              </a:rPr>
              <a:t> window, open the drive that  contains </a:t>
            </a:r>
          </a:p>
          <a:p>
            <a:pPr marL="342900" indent="-342900">
              <a:defRPr/>
            </a:pPr>
            <a:r>
              <a:rPr lang="en-US" sz="1200" dirty="0">
                <a:latin typeface="Arial" charset="0"/>
              </a:rPr>
              <a:t>    the installation files. For example, if the files are on a floppy </a:t>
            </a:r>
          </a:p>
          <a:p>
            <a:pPr marL="342900" indent="-342900">
              <a:defRPr/>
            </a:pPr>
            <a:r>
              <a:rPr lang="en-US" sz="1200" dirty="0">
                <a:latin typeface="Arial" charset="0"/>
              </a:rPr>
              <a:t>    diskette, open the A: drive. </a:t>
            </a:r>
          </a:p>
          <a:p>
            <a:pPr marL="342900" indent="-342900">
              <a:defRPr/>
            </a:pPr>
            <a:endParaRPr lang="en-US" sz="1200" dirty="0">
              <a:latin typeface="Arial" charset="0"/>
            </a:endParaRPr>
          </a:p>
          <a:p>
            <a:pPr marL="342900" indent="-342900">
              <a:defRPr/>
            </a:pPr>
            <a:r>
              <a:rPr lang="en-US" sz="1200" b="1" dirty="0">
                <a:latin typeface="Arial" charset="0"/>
              </a:rPr>
              <a:t>3. </a:t>
            </a:r>
            <a:r>
              <a:rPr lang="en-US" sz="1200" dirty="0">
                <a:latin typeface="Arial" charset="0"/>
              </a:rPr>
              <a:t>Within the drive that contains your files, locate either a </a:t>
            </a:r>
            <a:r>
              <a:rPr lang="en-US" sz="1200" b="1" dirty="0">
                <a:latin typeface="Arial" charset="0"/>
              </a:rPr>
              <a:t>setup</a:t>
            </a:r>
            <a:r>
              <a:rPr lang="en-US" sz="1200" dirty="0">
                <a:latin typeface="Arial" charset="0"/>
              </a:rPr>
              <a:t> or </a:t>
            </a:r>
          </a:p>
          <a:p>
            <a:pPr marL="342900" indent="-342900">
              <a:defRPr/>
            </a:pPr>
            <a:r>
              <a:rPr lang="en-US" sz="1200" dirty="0">
                <a:latin typeface="Arial" charset="0"/>
              </a:rPr>
              <a:t>    </a:t>
            </a:r>
            <a:r>
              <a:rPr lang="en-US" sz="1200" b="1" dirty="0">
                <a:latin typeface="Arial" charset="0"/>
              </a:rPr>
              <a:t>install</a:t>
            </a:r>
            <a:r>
              <a:rPr lang="en-US" sz="1200" dirty="0">
                <a:latin typeface="Arial" charset="0"/>
              </a:rPr>
              <a:t> file. Double-clicking on this file should start the installation </a:t>
            </a:r>
          </a:p>
          <a:p>
            <a:pPr marL="342900" indent="-342900">
              <a:defRPr/>
            </a:pPr>
            <a:r>
              <a:rPr lang="en-US" sz="1200" dirty="0">
                <a:latin typeface="Arial" charset="0"/>
              </a:rPr>
              <a:t>    for the program, game, or utility. Many times the icons associated</a:t>
            </a:r>
          </a:p>
          <a:p>
            <a:pPr marL="342900" indent="-342900">
              <a:defRPr/>
            </a:pPr>
            <a:r>
              <a:rPr lang="en-US" sz="1200" dirty="0">
                <a:latin typeface="Arial" charset="0"/>
              </a:rPr>
              <a:t>    with the installation files have the same name. </a:t>
            </a:r>
          </a:p>
          <a:p>
            <a:pPr marL="342900" indent="-342900">
              <a:defRPr/>
            </a:pPr>
            <a:endParaRPr lang="en-US" sz="1200" dirty="0">
              <a:latin typeface="Arial" charset="0"/>
            </a:endParaRPr>
          </a:p>
          <a:p>
            <a:pPr marL="342900" indent="-342900">
              <a:defRPr/>
            </a:pPr>
            <a:r>
              <a:rPr lang="en-US" sz="1200" b="1" dirty="0">
                <a:latin typeface="Arial" charset="0"/>
              </a:rPr>
              <a:t>4. </a:t>
            </a:r>
            <a:r>
              <a:rPr lang="en-US" sz="1200" dirty="0">
                <a:latin typeface="Arial" charset="0"/>
              </a:rPr>
              <a:t>Go through the installation windows and chose among the </a:t>
            </a:r>
          </a:p>
          <a:p>
            <a:pPr marL="342900" indent="-342900">
              <a:defRPr/>
            </a:pPr>
            <a:r>
              <a:rPr lang="en-US" sz="1200" dirty="0">
                <a:latin typeface="Arial" charset="0"/>
              </a:rPr>
              <a:t>   options given to install the program.</a:t>
            </a:r>
          </a:p>
          <a:p>
            <a:pPr marL="342900" indent="-342900">
              <a:defRPr/>
            </a:pPr>
            <a:endParaRPr lang="en-US" sz="1200" dirty="0">
              <a:latin typeface="Arial" charset="0"/>
            </a:endParaRPr>
          </a:p>
          <a:p>
            <a:pPr marL="342900" indent="-342900">
              <a:defRPr/>
            </a:pPr>
            <a:r>
              <a:rPr lang="en-US" sz="1200" b="1" dirty="0">
                <a:latin typeface="Arial" charset="0"/>
              </a:rPr>
              <a:t>5. </a:t>
            </a:r>
            <a:r>
              <a:rPr lang="en-US" sz="1200" dirty="0">
                <a:latin typeface="Arial" charset="0"/>
              </a:rPr>
              <a:t>Once the program installed, you will need to re-start your </a:t>
            </a:r>
          </a:p>
          <a:p>
            <a:pPr marL="342900" indent="-342900">
              <a:defRPr/>
            </a:pPr>
            <a:r>
              <a:rPr lang="en-US" sz="1200" dirty="0">
                <a:latin typeface="Arial" charset="0"/>
              </a:rPr>
              <a:t>    computer.</a:t>
            </a:r>
            <a:br>
              <a:rPr lang="en-US" sz="1200" dirty="0">
                <a:latin typeface="Arial" charset="0"/>
              </a:rPr>
            </a:br>
            <a:endParaRPr lang="en-US" sz="1200" dirty="0">
              <a:latin typeface="Arial" charset="0"/>
            </a:endParaRPr>
          </a:p>
          <a:p>
            <a:pPr marL="342900" indent="-342900">
              <a:defRPr/>
            </a:pPr>
            <a:r>
              <a:rPr lang="en-US" sz="1200" b="1" dirty="0">
                <a:latin typeface="Arial" charset="0"/>
              </a:rPr>
              <a:t>6. </a:t>
            </a:r>
            <a:r>
              <a:rPr lang="en-US" sz="1200" dirty="0">
                <a:latin typeface="Arial" charset="0"/>
              </a:rPr>
              <a:t>Reboot your computer and wait to see the new software on the </a:t>
            </a:r>
          </a:p>
          <a:p>
            <a:pPr marL="342900" indent="-342900">
              <a:defRPr/>
            </a:pPr>
            <a:r>
              <a:rPr lang="en-US" sz="1200" dirty="0">
                <a:latin typeface="Arial" charset="0"/>
              </a:rPr>
              <a:t>   main screen.</a:t>
            </a:r>
          </a:p>
          <a:p>
            <a:pPr marL="342900" indent="-342900">
              <a:defRPr/>
            </a:pPr>
            <a:endParaRPr lang="en-US" sz="1400" dirty="0">
              <a:latin typeface="Arial" charset="0"/>
            </a:endParaRPr>
          </a:p>
          <a:p>
            <a:pPr marL="342900" indent="-342900">
              <a:defRPr/>
            </a:pPr>
            <a:endParaRPr lang="en-US" sz="1400" b="1" dirty="0">
              <a:latin typeface="Arial" charset="0"/>
            </a:endParaRPr>
          </a:p>
        </p:txBody>
      </p:sp>
      <p:pic>
        <p:nvPicPr>
          <p:cNvPr id="36873" name="Picture 76">
            <a:extLst>
              <a:ext uri="{FF2B5EF4-FFF2-40B4-BE49-F238E27FC236}">
                <a16:creationId xmlns:a16="http://schemas.microsoft.com/office/drawing/2014/main" id="{535AB3B2-A430-0668-4215-092ED5F89891}"/>
              </a:ext>
              <a:ext uri="{C183D7F6-B498-43B3-948B-1728B52AA6E4}">
                <adec:decorative xmlns:adec="http://schemas.microsoft.com/office/drawing/2017/decorative" val="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46788" y="2374900"/>
            <a:ext cx="7620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TextBox 7">
            <a:extLst>
              <a:ext uri="{FF2B5EF4-FFF2-40B4-BE49-F238E27FC236}">
                <a16:creationId xmlns:a16="http://schemas.microsoft.com/office/drawing/2014/main" id="{BC58332B-5372-2116-9555-4E0A630278A4}"/>
              </a:ext>
            </a:extLst>
          </p:cNvPr>
          <p:cNvSpPr txBox="1">
            <a:spLocks noGrp="1" noChangeArrowheads="1"/>
          </p:cNvSpPr>
          <p:nvPr>
            <p:ph type="title" idx="4294967295"/>
          </p:nvPr>
        </p:nvSpPr>
        <p:spPr bwMode="auto">
          <a:xfrm>
            <a:off x="615950" y="3733800"/>
            <a:ext cx="327025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Click here to finish test</a:t>
            </a:r>
          </a:p>
        </p:txBody>
      </p:sp>
      <p:sp>
        <p:nvSpPr>
          <p:cNvPr id="31748" name="Rectangle 4">
            <a:extLst>
              <a:ext uri="{FF2B5EF4-FFF2-40B4-BE49-F238E27FC236}">
                <a16:creationId xmlns:a16="http://schemas.microsoft.com/office/drawing/2014/main" id="{863AB16B-472A-A8DE-459A-B08138975B8C}"/>
              </a:ext>
            </a:extLst>
          </p:cNvPr>
          <p:cNvSpPr>
            <a:spLocks noChangeArrowheads="1"/>
          </p:cNvSpPr>
          <p:nvPr/>
        </p:nvSpPr>
        <p:spPr bwMode="auto">
          <a:xfrm>
            <a:off x="4214813" y="96838"/>
            <a:ext cx="4800600" cy="6096000"/>
          </a:xfrm>
          <a:prstGeom prst="rect">
            <a:avLst/>
          </a:prstGeom>
          <a:solidFill>
            <a:srgbClr val="FFFF99">
              <a:alpha val="97647"/>
            </a:srgbClr>
          </a:solidFill>
          <a:ln w="38100">
            <a:solidFill>
              <a:schemeClr val="tx1"/>
            </a:solidFill>
            <a:miter lim="800000"/>
            <a:headEnd/>
            <a:tailEnd/>
          </a:ln>
          <a:effectLst/>
        </p:spPr>
        <p:txBody>
          <a:bodyPr anchor="ctr"/>
          <a:lstStyle/>
          <a:p>
            <a:pPr marL="342900" indent="-342900" algn="ctr">
              <a:defRPr/>
            </a:pPr>
            <a:r>
              <a:rPr lang="en-US" sz="1400" b="1" i="1" dirty="0">
                <a:effectLst>
                  <a:outerShdw blurRad="38100" dist="38100" dir="2700000" algn="tl">
                    <a:srgbClr val="FFFFFF"/>
                  </a:outerShdw>
                </a:effectLst>
                <a:latin typeface="Arial" charset="0"/>
              </a:rPr>
              <a:t>How to Install a Software program in a Computer</a:t>
            </a:r>
          </a:p>
          <a:p>
            <a:pPr marL="342900" indent="-342900">
              <a:defRPr/>
            </a:pPr>
            <a:endParaRPr lang="en-US" sz="1200" dirty="0">
              <a:latin typeface="Arial" charset="0"/>
            </a:endParaRPr>
          </a:p>
          <a:p>
            <a:pPr marL="342900" indent="-342900">
              <a:defRPr/>
            </a:pPr>
            <a:r>
              <a:rPr lang="en-US" sz="1200" dirty="0">
                <a:latin typeface="Arial" charset="0"/>
              </a:rPr>
              <a:t>    Many software programs, games, and utilities have an AutoPlay feature that will automatically start the setup screen for the software program when the CD is placed in the computer. If your program, game, or utility contains this feature, run the installation through the screen that is opened.</a:t>
            </a:r>
          </a:p>
          <a:p>
            <a:pPr marL="342900" indent="-342900">
              <a:defRPr/>
            </a:pPr>
            <a:endParaRPr lang="en-US" sz="1200" dirty="0">
              <a:latin typeface="Arial" charset="0"/>
            </a:endParaRPr>
          </a:p>
          <a:p>
            <a:pPr marL="342900" indent="-342900">
              <a:defRPr/>
            </a:pPr>
            <a:r>
              <a:rPr lang="en-US" sz="1200" dirty="0">
                <a:latin typeface="Arial" charset="0"/>
              </a:rPr>
              <a:t>    If you are installing a program, game, or utility that does not contain this feature or you are installing a program from a floppy diskette, follow these steps:</a:t>
            </a:r>
          </a:p>
          <a:p>
            <a:pPr marL="342900" indent="-342900">
              <a:defRPr/>
            </a:pPr>
            <a:endParaRPr lang="en-US" sz="1200" dirty="0">
              <a:latin typeface="Arial" charset="0"/>
            </a:endParaRPr>
          </a:p>
          <a:p>
            <a:pPr marL="342900" indent="-342900">
              <a:defRPr/>
            </a:pPr>
            <a:r>
              <a:rPr lang="en-US" sz="1200" b="1" dirty="0">
                <a:latin typeface="Arial" charset="0"/>
              </a:rPr>
              <a:t>1. </a:t>
            </a:r>
            <a:r>
              <a:rPr lang="en-US" sz="1200" dirty="0">
                <a:latin typeface="Arial" charset="0"/>
              </a:rPr>
              <a:t>Open </a:t>
            </a:r>
            <a:r>
              <a:rPr lang="en-US" sz="1200" b="1" i="1" dirty="0">
                <a:latin typeface="Arial" charset="0"/>
              </a:rPr>
              <a:t>My Computer </a:t>
            </a:r>
          </a:p>
          <a:p>
            <a:pPr marL="342900" indent="-342900">
              <a:defRPr/>
            </a:pPr>
            <a:endParaRPr lang="en-US" sz="1200" b="1" i="1" dirty="0">
              <a:latin typeface="Arial" charset="0"/>
            </a:endParaRPr>
          </a:p>
          <a:p>
            <a:pPr marL="342900" indent="-342900">
              <a:defRPr/>
            </a:pPr>
            <a:r>
              <a:rPr lang="en-US" sz="1200" b="1" dirty="0">
                <a:latin typeface="Arial" charset="0"/>
              </a:rPr>
              <a:t>2. </a:t>
            </a:r>
            <a:r>
              <a:rPr lang="en-US" sz="1200" dirty="0">
                <a:latin typeface="Arial" charset="0"/>
              </a:rPr>
              <a:t>Within the </a:t>
            </a:r>
            <a:r>
              <a:rPr lang="en-US" sz="1200" b="1" i="1" dirty="0">
                <a:latin typeface="Arial" charset="0"/>
              </a:rPr>
              <a:t>My Computer</a:t>
            </a:r>
            <a:r>
              <a:rPr lang="en-US" sz="1200" dirty="0">
                <a:latin typeface="Arial" charset="0"/>
              </a:rPr>
              <a:t> window, open the drive that  contains </a:t>
            </a:r>
          </a:p>
          <a:p>
            <a:pPr marL="342900" indent="-342900">
              <a:defRPr/>
            </a:pPr>
            <a:r>
              <a:rPr lang="en-US" sz="1200" dirty="0">
                <a:latin typeface="Arial" charset="0"/>
              </a:rPr>
              <a:t>    the installation files. For example, if the files are on a floppy </a:t>
            </a:r>
          </a:p>
          <a:p>
            <a:pPr marL="342900" indent="-342900">
              <a:defRPr/>
            </a:pPr>
            <a:r>
              <a:rPr lang="en-US" sz="1200" dirty="0">
                <a:latin typeface="Arial" charset="0"/>
              </a:rPr>
              <a:t>    diskette, open the A: drive. </a:t>
            </a:r>
          </a:p>
          <a:p>
            <a:pPr marL="342900" indent="-342900">
              <a:defRPr/>
            </a:pPr>
            <a:endParaRPr lang="en-US" sz="1200" dirty="0">
              <a:latin typeface="Arial" charset="0"/>
            </a:endParaRPr>
          </a:p>
          <a:p>
            <a:pPr marL="342900" indent="-342900">
              <a:defRPr/>
            </a:pPr>
            <a:r>
              <a:rPr lang="en-US" sz="1200" b="1" dirty="0">
                <a:latin typeface="Arial" charset="0"/>
              </a:rPr>
              <a:t>3. </a:t>
            </a:r>
            <a:r>
              <a:rPr lang="en-US" sz="1200" dirty="0">
                <a:latin typeface="Arial" charset="0"/>
              </a:rPr>
              <a:t>Within the drive that contains your files, locate either a </a:t>
            </a:r>
            <a:r>
              <a:rPr lang="en-US" sz="1200" b="1" dirty="0">
                <a:latin typeface="Arial" charset="0"/>
              </a:rPr>
              <a:t>setup</a:t>
            </a:r>
            <a:r>
              <a:rPr lang="en-US" sz="1200" dirty="0">
                <a:latin typeface="Arial" charset="0"/>
              </a:rPr>
              <a:t> or </a:t>
            </a:r>
          </a:p>
          <a:p>
            <a:pPr marL="342900" indent="-342900">
              <a:defRPr/>
            </a:pPr>
            <a:r>
              <a:rPr lang="en-US" sz="1200" dirty="0">
                <a:latin typeface="Arial" charset="0"/>
              </a:rPr>
              <a:t>    </a:t>
            </a:r>
            <a:r>
              <a:rPr lang="en-US" sz="1200" b="1" dirty="0">
                <a:latin typeface="Arial" charset="0"/>
              </a:rPr>
              <a:t>install</a:t>
            </a:r>
            <a:r>
              <a:rPr lang="en-US" sz="1200" dirty="0">
                <a:latin typeface="Arial" charset="0"/>
              </a:rPr>
              <a:t> file. Double-clicking on this file should start the installation </a:t>
            </a:r>
          </a:p>
          <a:p>
            <a:pPr marL="342900" indent="-342900">
              <a:defRPr/>
            </a:pPr>
            <a:r>
              <a:rPr lang="en-US" sz="1200" dirty="0">
                <a:latin typeface="Arial" charset="0"/>
              </a:rPr>
              <a:t>    for the program, game, or utility. Many times the icons associated</a:t>
            </a:r>
          </a:p>
          <a:p>
            <a:pPr marL="342900" indent="-342900">
              <a:defRPr/>
            </a:pPr>
            <a:r>
              <a:rPr lang="en-US" sz="1200" dirty="0">
                <a:latin typeface="Arial" charset="0"/>
              </a:rPr>
              <a:t>    with the installation files have the same name. </a:t>
            </a:r>
          </a:p>
          <a:p>
            <a:pPr marL="342900" indent="-342900">
              <a:defRPr/>
            </a:pPr>
            <a:endParaRPr lang="en-US" sz="1200" dirty="0">
              <a:latin typeface="Arial" charset="0"/>
            </a:endParaRPr>
          </a:p>
          <a:p>
            <a:pPr marL="342900" indent="-342900">
              <a:defRPr/>
            </a:pPr>
            <a:r>
              <a:rPr lang="en-US" sz="1200" b="1" dirty="0">
                <a:latin typeface="Arial" charset="0"/>
              </a:rPr>
              <a:t>4. </a:t>
            </a:r>
            <a:r>
              <a:rPr lang="en-US" sz="1200" dirty="0">
                <a:latin typeface="Arial" charset="0"/>
              </a:rPr>
              <a:t>Go through the installation windows and chose among the </a:t>
            </a:r>
          </a:p>
          <a:p>
            <a:pPr marL="342900" indent="-342900">
              <a:defRPr/>
            </a:pPr>
            <a:r>
              <a:rPr lang="en-US" sz="1200" dirty="0">
                <a:latin typeface="Arial" charset="0"/>
              </a:rPr>
              <a:t>   options given to install the program.</a:t>
            </a:r>
          </a:p>
          <a:p>
            <a:pPr marL="342900" indent="-342900">
              <a:defRPr/>
            </a:pPr>
            <a:endParaRPr lang="en-US" sz="1200" dirty="0">
              <a:latin typeface="Arial" charset="0"/>
            </a:endParaRPr>
          </a:p>
          <a:p>
            <a:pPr marL="342900" indent="-342900">
              <a:defRPr/>
            </a:pPr>
            <a:r>
              <a:rPr lang="en-US" sz="1600" b="1" dirty="0">
                <a:solidFill>
                  <a:srgbClr val="FF0000"/>
                </a:solidFill>
                <a:latin typeface="Arial" charset="0"/>
              </a:rPr>
              <a:t>5. </a:t>
            </a:r>
            <a:r>
              <a:rPr lang="en-US" sz="1600" dirty="0">
                <a:solidFill>
                  <a:srgbClr val="FF0000"/>
                </a:solidFill>
                <a:latin typeface="Arial" charset="0"/>
              </a:rPr>
              <a:t>Once the program installed, you will need to re-start your computer.</a:t>
            </a:r>
          </a:p>
          <a:p>
            <a:pPr marL="342900" indent="-342900">
              <a:defRPr/>
            </a:pPr>
            <a:r>
              <a:rPr lang="en-US" sz="1600" b="1" dirty="0">
                <a:solidFill>
                  <a:srgbClr val="FF0000"/>
                </a:solidFill>
                <a:latin typeface="Arial" charset="0"/>
              </a:rPr>
              <a:t>6. </a:t>
            </a:r>
            <a:r>
              <a:rPr lang="en-US" sz="1600" dirty="0">
                <a:solidFill>
                  <a:srgbClr val="FF0000"/>
                </a:solidFill>
                <a:latin typeface="Arial" charset="0"/>
              </a:rPr>
              <a:t>Reboot your computer and wait to see the new software on the main screen.</a:t>
            </a:r>
            <a:endParaRPr lang="en-US" b="1" dirty="0">
              <a:solidFill>
                <a:srgbClr val="FF0000"/>
              </a:solidFill>
              <a:latin typeface="Arial" charset="0"/>
            </a:endParaRPr>
          </a:p>
        </p:txBody>
      </p:sp>
      <p:pic>
        <p:nvPicPr>
          <p:cNvPr id="37892" name="Picture 76">
            <a:extLst>
              <a:ext uri="{FF2B5EF4-FFF2-40B4-BE49-F238E27FC236}">
                <a16:creationId xmlns:a16="http://schemas.microsoft.com/office/drawing/2014/main" id="{A7CC780B-51B3-2973-2C86-F767AD1484F8}"/>
              </a:ext>
              <a:ext uri="{C183D7F6-B498-43B3-948B-1728B52AA6E4}">
                <adec:decorative xmlns:adec="http://schemas.microsoft.com/office/drawing/2017/decorative" val="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9475" y="2268538"/>
            <a:ext cx="5857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893" name="Group 207">
            <a:extLst>
              <a:ext uri="{FF2B5EF4-FFF2-40B4-BE49-F238E27FC236}">
                <a16:creationId xmlns:a16="http://schemas.microsoft.com/office/drawing/2014/main" id="{A2A58FE5-B92F-1379-7995-C30431CE3E76}"/>
              </a:ext>
              <a:ext uri="{C183D7F6-B498-43B3-948B-1728B52AA6E4}">
                <adec:decorative xmlns:adec="http://schemas.microsoft.com/office/drawing/2017/decorative" val="1"/>
              </a:ext>
            </a:extLst>
          </p:cNvPr>
          <p:cNvGrpSpPr>
            <a:grpSpLocks/>
          </p:cNvGrpSpPr>
          <p:nvPr/>
        </p:nvGrpSpPr>
        <p:grpSpPr bwMode="auto">
          <a:xfrm>
            <a:off x="0" y="1546225"/>
            <a:ext cx="4248150" cy="1143000"/>
            <a:chOff x="3886199" y="2362200"/>
            <a:chExt cx="4724401" cy="1143000"/>
          </a:xfrm>
        </p:grpSpPr>
        <p:sp>
          <p:nvSpPr>
            <p:cNvPr id="10" name="Rectangle 9">
              <a:extLst>
                <a:ext uri="{FF2B5EF4-FFF2-40B4-BE49-F238E27FC236}">
                  <a16:creationId xmlns:a16="http://schemas.microsoft.com/office/drawing/2014/main" id="{5DC9FA42-2A9E-CA1D-8F0B-CD45ADBFCE2F}"/>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5400" dirty="0">
                  <a:solidFill>
                    <a:srgbClr val="000000"/>
                  </a:solidFill>
                  <a:effectLst>
                    <a:reflection blurRad="6350" stA="60000" endA="900" endPos="58000" dir="5400000" sy="-100000" algn="bl" rotWithShape="0"/>
                  </a:effectLst>
                  <a:latin typeface="Eras Bold ITC" pitchFamily="34" charset="0"/>
                </a:rPr>
                <a:t>CORRECT!</a:t>
              </a:r>
            </a:p>
          </p:txBody>
        </p:sp>
        <p:pic>
          <p:nvPicPr>
            <p:cNvPr id="37898" name="Picture 2">
              <a:extLst>
                <a:ext uri="{FF2B5EF4-FFF2-40B4-BE49-F238E27FC236}">
                  <a16:creationId xmlns:a16="http://schemas.microsoft.com/office/drawing/2014/main" id="{64A8D38A-A1F9-BC97-9E07-D753D91A80E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Action Button: Forward or Next 13">
            <a:hlinkClick r:id="" action="ppaction://hlinkshowjump?jump=nextslide" highlightClick="1"/>
            <a:extLst>
              <a:ext uri="{FF2B5EF4-FFF2-40B4-BE49-F238E27FC236}">
                <a16:creationId xmlns:a16="http://schemas.microsoft.com/office/drawing/2014/main" id="{A3EE93B7-D3DF-4963-8677-D9F3BE739D11}"/>
              </a:ext>
              <a:ext uri="{C183D7F6-B498-43B3-948B-1728B52AA6E4}">
                <adec:decorative xmlns:adec="http://schemas.microsoft.com/office/drawing/2017/decorative" val="1"/>
              </a:ext>
            </a:extLst>
          </p:cNvPr>
          <p:cNvSpPr/>
          <p:nvPr/>
        </p:nvSpPr>
        <p:spPr>
          <a:xfrm>
            <a:off x="1482725" y="2801938"/>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Rectangle 61">
            <a:extLst>
              <a:ext uri="{FF2B5EF4-FFF2-40B4-BE49-F238E27FC236}">
                <a16:creationId xmlns:a16="http://schemas.microsoft.com/office/drawing/2014/main" id="{2D4BA49B-3C4A-C8A2-8AE5-72EB09A6C651}"/>
              </a:ext>
            </a:extLst>
          </p:cNvPr>
          <p:cNvSpPr>
            <a:spLocks noGrp="1" noChangeArrowheads="1"/>
          </p:cNvSpPr>
          <p:nvPr>
            <p:ph type="title" idx="4294967295"/>
          </p:nvPr>
        </p:nvSpPr>
        <p:spPr bwMode="auto">
          <a:xfrm>
            <a:off x="4121150" y="5105400"/>
            <a:ext cx="1295400" cy="241300"/>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1" u="none" strike="noStrike" kern="1200" cap="none" spc="0" normalizeH="0" baseline="0" noProof="0" dirty="0">
                <a:ln>
                  <a:noFill/>
                </a:ln>
                <a:solidFill>
                  <a:schemeClr val="tx2"/>
                </a:solidFill>
                <a:effectLst>
                  <a:outerShdw blurRad="38100" dist="38100" dir="2700000" algn="tl">
                    <a:srgbClr val="C0C0C0"/>
                  </a:outerShdw>
                </a:effectLst>
                <a:uLnTx/>
                <a:uFillTx/>
                <a:latin typeface="Arial" charset="0"/>
                <a:ea typeface="+mn-ea"/>
                <a:cs typeface="+mn-cs"/>
              </a:rPr>
              <a:t>Go to Credits</a:t>
            </a:r>
          </a:p>
        </p:txBody>
      </p:sp>
      <p:sp>
        <p:nvSpPr>
          <p:cNvPr id="109" name="Rectangle 108">
            <a:extLst>
              <a:ext uri="{FF2B5EF4-FFF2-40B4-BE49-F238E27FC236}">
                <a16:creationId xmlns:a16="http://schemas.microsoft.com/office/drawing/2014/main" id="{11B22D9D-3A34-1F7D-B9A9-7AD16CEE8A71}"/>
              </a:ext>
            </a:extLst>
          </p:cNvPr>
          <p:cNvSpPr/>
          <p:nvPr/>
        </p:nvSpPr>
        <p:spPr>
          <a:xfrm>
            <a:off x="469900" y="0"/>
            <a:ext cx="8458200" cy="1816100"/>
          </a:xfrm>
          <a:prstGeom prst="rect">
            <a:avLst/>
          </a:prstGeom>
        </p:spPr>
        <p:txBody>
          <a:bodyPr>
            <a:spAutoFit/>
          </a:bodyPr>
          <a:lstStyle/>
          <a:p>
            <a:pPr algn="ctr">
              <a:defRPr/>
            </a:pPr>
            <a:r>
              <a:rPr lang="en-US" sz="2800" b="1" i="1" dirty="0">
                <a:solidFill>
                  <a:srgbClr val="000000"/>
                </a:solidFill>
                <a:effectLst>
                  <a:outerShdw blurRad="38100" dist="38100" dir="2700000" algn="tl">
                    <a:srgbClr val="C0C0C0"/>
                  </a:outerShdw>
                </a:effectLst>
                <a:latin typeface="Arial" charset="0"/>
              </a:rPr>
              <a:t>Congratulations!</a:t>
            </a:r>
          </a:p>
          <a:p>
            <a:pPr algn="ctr">
              <a:defRPr/>
            </a:pPr>
            <a:r>
              <a:rPr lang="en-US" sz="2800" b="1" i="1" dirty="0">
                <a:solidFill>
                  <a:srgbClr val="000000"/>
                </a:solidFill>
                <a:effectLst>
                  <a:outerShdw blurRad="38100" dist="38100" dir="2700000" algn="tl">
                    <a:srgbClr val="C0C0C0"/>
                  </a:outerShdw>
                </a:effectLst>
                <a:latin typeface="Arial" charset="0"/>
              </a:rPr>
              <a:t>You have successfully completed the </a:t>
            </a:r>
          </a:p>
          <a:p>
            <a:pPr algn="ctr">
              <a:defRPr/>
            </a:pPr>
            <a:r>
              <a:rPr lang="en-US" sz="2800" b="1" i="1" dirty="0">
                <a:solidFill>
                  <a:srgbClr val="000000"/>
                </a:solidFill>
                <a:effectLst>
                  <a:outerShdw blurRad="38100" dist="38100" dir="2700000" algn="tl">
                    <a:srgbClr val="C0C0C0"/>
                  </a:outerShdw>
                </a:effectLst>
                <a:latin typeface="Arial" charset="0"/>
              </a:rPr>
              <a:t>Seminole State College - ELS Department’s</a:t>
            </a:r>
          </a:p>
          <a:p>
            <a:pPr algn="ctr">
              <a:defRPr/>
            </a:pPr>
            <a:r>
              <a:rPr lang="en-US" sz="2800" b="1" i="1" dirty="0">
                <a:solidFill>
                  <a:srgbClr val="000000"/>
                </a:solidFill>
                <a:effectLst>
                  <a:outerShdw blurRad="38100" dist="38100" dir="2700000" algn="tl">
                    <a:srgbClr val="C0C0C0"/>
                  </a:outerShdw>
                </a:effectLst>
                <a:latin typeface="Arial" charset="0"/>
              </a:rPr>
              <a:t>English Reading Practice Test!</a:t>
            </a:r>
            <a:endParaRPr lang="en-US" sz="2800" dirty="0">
              <a:latin typeface="Arial" charset="0"/>
            </a:endParaRPr>
          </a:p>
        </p:txBody>
      </p:sp>
      <p:grpSp>
        <p:nvGrpSpPr>
          <p:cNvPr id="38916" name="Group 249">
            <a:extLst>
              <a:ext uri="{FF2B5EF4-FFF2-40B4-BE49-F238E27FC236}">
                <a16:creationId xmlns:a16="http://schemas.microsoft.com/office/drawing/2014/main" id="{436F0846-6405-0FF8-DA4D-78C450FEF39D}"/>
              </a:ext>
              <a:ext uri="{C183D7F6-B498-43B3-948B-1728B52AA6E4}">
                <adec:decorative xmlns:adec="http://schemas.microsoft.com/office/drawing/2017/decorative" val="1"/>
              </a:ext>
            </a:extLst>
          </p:cNvPr>
          <p:cNvGrpSpPr>
            <a:grpSpLocks/>
          </p:cNvGrpSpPr>
          <p:nvPr/>
        </p:nvGrpSpPr>
        <p:grpSpPr bwMode="auto">
          <a:xfrm>
            <a:off x="3194050" y="1854200"/>
            <a:ext cx="3011488" cy="2971800"/>
            <a:chOff x="1554" y="642"/>
            <a:chExt cx="2185" cy="2220"/>
          </a:xfrm>
        </p:grpSpPr>
        <p:sp>
          <p:nvSpPr>
            <p:cNvPr id="38922" name="Freeform 67">
              <a:extLst>
                <a:ext uri="{FF2B5EF4-FFF2-40B4-BE49-F238E27FC236}">
                  <a16:creationId xmlns:a16="http://schemas.microsoft.com/office/drawing/2014/main" id="{4BD4B805-9102-C7F2-1A94-A08EB47C2171}"/>
                </a:ext>
              </a:extLst>
            </p:cNvPr>
            <p:cNvSpPr>
              <a:spLocks/>
            </p:cNvSpPr>
            <p:nvPr/>
          </p:nvSpPr>
          <p:spPr bwMode="auto">
            <a:xfrm>
              <a:off x="1616" y="908"/>
              <a:ext cx="2123" cy="1575"/>
            </a:xfrm>
            <a:custGeom>
              <a:avLst/>
              <a:gdLst>
                <a:gd name="T0" fmla="*/ 0 w 2123"/>
                <a:gd name="T1" fmla="*/ 0 h 1575"/>
                <a:gd name="T2" fmla="*/ 35 w 2123"/>
                <a:gd name="T3" fmla="*/ 1079 h 1575"/>
                <a:gd name="T4" fmla="*/ 38 w 2123"/>
                <a:gd name="T5" fmla="*/ 1081 h 1575"/>
                <a:gd name="T6" fmla="*/ 51 w 2123"/>
                <a:gd name="T7" fmla="*/ 1089 h 1575"/>
                <a:gd name="T8" fmla="*/ 68 w 2123"/>
                <a:gd name="T9" fmla="*/ 1101 h 1575"/>
                <a:gd name="T10" fmla="*/ 93 w 2123"/>
                <a:gd name="T11" fmla="*/ 1117 h 1575"/>
                <a:gd name="T12" fmla="*/ 124 w 2123"/>
                <a:gd name="T13" fmla="*/ 1137 h 1575"/>
                <a:gd name="T14" fmla="*/ 162 w 2123"/>
                <a:gd name="T15" fmla="*/ 1160 h 1575"/>
                <a:gd name="T16" fmla="*/ 205 w 2123"/>
                <a:gd name="T17" fmla="*/ 1185 h 1575"/>
                <a:gd name="T18" fmla="*/ 254 w 2123"/>
                <a:gd name="T19" fmla="*/ 1213 h 1575"/>
                <a:gd name="T20" fmla="*/ 306 w 2123"/>
                <a:gd name="T21" fmla="*/ 1242 h 1575"/>
                <a:gd name="T22" fmla="*/ 364 w 2123"/>
                <a:gd name="T23" fmla="*/ 1273 h 1575"/>
                <a:gd name="T24" fmla="*/ 426 w 2123"/>
                <a:gd name="T25" fmla="*/ 1304 h 1575"/>
                <a:gd name="T26" fmla="*/ 491 w 2123"/>
                <a:gd name="T27" fmla="*/ 1336 h 1575"/>
                <a:gd name="T28" fmla="*/ 561 w 2123"/>
                <a:gd name="T29" fmla="*/ 1368 h 1575"/>
                <a:gd name="T30" fmla="*/ 633 w 2123"/>
                <a:gd name="T31" fmla="*/ 1398 h 1575"/>
                <a:gd name="T32" fmla="*/ 708 w 2123"/>
                <a:gd name="T33" fmla="*/ 1428 h 1575"/>
                <a:gd name="T34" fmla="*/ 786 w 2123"/>
                <a:gd name="T35" fmla="*/ 1457 h 1575"/>
                <a:gd name="T36" fmla="*/ 865 w 2123"/>
                <a:gd name="T37" fmla="*/ 1483 h 1575"/>
                <a:gd name="T38" fmla="*/ 947 w 2123"/>
                <a:gd name="T39" fmla="*/ 1508 h 1575"/>
                <a:gd name="T40" fmla="*/ 1030 w 2123"/>
                <a:gd name="T41" fmla="*/ 1529 h 1575"/>
                <a:gd name="T42" fmla="*/ 1113 w 2123"/>
                <a:gd name="T43" fmla="*/ 1547 h 1575"/>
                <a:gd name="T44" fmla="*/ 1197 w 2123"/>
                <a:gd name="T45" fmla="*/ 1560 h 1575"/>
                <a:gd name="T46" fmla="*/ 1282 w 2123"/>
                <a:gd name="T47" fmla="*/ 1570 h 1575"/>
                <a:gd name="T48" fmla="*/ 1367 w 2123"/>
                <a:gd name="T49" fmla="*/ 1575 h 1575"/>
                <a:gd name="T50" fmla="*/ 1450 w 2123"/>
                <a:gd name="T51" fmla="*/ 1575 h 1575"/>
                <a:gd name="T52" fmla="*/ 1533 w 2123"/>
                <a:gd name="T53" fmla="*/ 1568 h 1575"/>
                <a:gd name="T54" fmla="*/ 1616 w 2123"/>
                <a:gd name="T55" fmla="*/ 1556 h 1575"/>
                <a:gd name="T56" fmla="*/ 1696 w 2123"/>
                <a:gd name="T57" fmla="*/ 1538 h 1575"/>
                <a:gd name="T58" fmla="*/ 1774 w 2123"/>
                <a:gd name="T59" fmla="*/ 1511 h 1575"/>
                <a:gd name="T60" fmla="*/ 1850 w 2123"/>
                <a:gd name="T61" fmla="*/ 1477 h 1575"/>
                <a:gd name="T62" fmla="*/ 1924 w 2123"/>
                <a:gd name="T63" fmla="*/ 1436 h 1575"/>
                <a:gd name="T64" fmla="*/ 1995 w 2123"/>
                <a:gd name="T65" fmla="*/ 1387 h 1575"/>
                <a:gd name="T66" fmla="*/ 2062 w 2123"/>
                <a:gd name="T67" fmla="*/ 1328 h 1575"/>
                <a:gd name="T68" fmla="*/ 2123 w 2123"/>
                <a:gd name="T69" fmla="*/ 31 h 1575"/>
                <a:gd name="T70" fmla="*/ 0 w 2123"/>
                <a:gd name="T71" fmla="*/ 0 h 15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23"/>
                <a:gd name="T109" fmla="*/ 0 h 1575"/>
                <a:gd name="T110" fmla="*/ 2123 w 2123"/>
                <a:gd name="T111" fmla="*/ 1575 h 15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23" h="1575">
                  <a:moveTo>
                    <a:pt x="0" y="0"/>
                  </a:moveTo>
                  <a:lnTo>
                    <a:pt x="35" y="1079"/>
                  </a:lnTo>
                  <a:lnTo>
                    <a:pt x="38" y="1081"/>
                  </a:lnTo>
                  <a:lnTo>
                    <a:pt x="51" y="1089"/>
                  </a:lnTo>
                  <a:lnTo>
                    <a:pt x="68" y="1101"/>
                  </a:lnTo>
                  <a:lnTo>
                    <a:pt x="93" y="1117"/>
                  </a:lnTo>
                  <a:lnTo>
                    <a:pt x="124" y="1137"/>
                  </a:lnTo>
                  <a:lnTo>
                    <a:pt x="162" y="1160"/>
                  </a:lnTo>
                  <a:lnTo>
                    <a:pt x="205" y="1185"/>
                  </a:lnTo>
                  <a:lnTo>
                    <a:pt x="254" y="1213"/>
                  </a:lnTo>
                  <a:lnTo>
                    <a:pt x="306" y="1242"/>
                  </a:lnTo>
                  <a:lnTo>
                    <a:pt x="364" y="1273"/>
                  </a:lnTo>
                  <a:lnTo>
                    <a:pt x="426" y="1304"/>
                  </a:lnTo>
                  <a:lnTo>
                    <a:pt x="491" y="1336"/>
                  </a:lnTo>
                  <a:lnTo>
                    <a:pt x="561" y="1368"/>
                  </a:lnTo>
                  <a:lnTo>
                    <a:pt x="633" y="1398"/>
                  </a:lnTo>
                  <a:lnTo>
                    <a:pt x="708" y="1428"/>
                  </a:lnTo>
                  <a:lnTo>
                    <a:pt x="786" y="1457"/>
                  </a:lnTo>
                  <a:lnTo>
                    <a:pt x="865" y="1483"/>
                  </a:lnTo>
                  <a:lnTo>
                    <a:pt x="947" y="1508"/>
                  </a:lnTo>
                  <a:lnTo>
                    <a:pt x="1030" y="1529"/>
                  </a:lnTo>
                  <a:lnTo>
                    <a:pt x="1113" y="1547"/>
                  </a:lnTo>
                  <a:lnTo>
                    <a:pt x="1197" y="1560"/>
                  </a:lnTo>
                  <a:lnTo>
                    <a:pt x="1282" y="1570"/>
                  </a:lnTo>
                  <a:lnTo>
                    <a:pt x="1367" y="1575"/>
                  </a:lnTo>
                  <a:lnTo>
                    <a:pt x="1450" y="1575"/>
                  </a:lnTo>
                  <a:lnTo>
                    <a:pt x="1533" y="1568"/>
                  </a:lnTo>
                  <a:lnTo>
                    <a:pt x="1616" y="1556"/>
                  </a:lnTo>
                  <a:lnTo>
                    <a:pt x="1696" y="1538"/>
                  </a:lnTo>
                  <a:lnTo>
                    <a:pt x="1774" y="1511"/>
                  </a:lnTo>
                  <a:lnTo>
                    <a:pt x="1850" y="1477"/>
                  </a:lnTo>
                  <a:lnTo>
                    <a:pt x="1924" y="1436"/>
                  </a:lnTo>
                  <a:lnTo>
                    <a:pt x="1995" y="1387"/>
                  </a:lnTo>
                  <a:lnTo>
                    <a:pt x="2062" y="1328"/>
                  </a:lnTo>
                  <a:lnTo>
                    <a:pt x="2123" y="31"/>
                  </a:lnTo>
                  <a:lnTo>
                    <a:pt x="0" y="0"/>
                  </a:lnTo>
                  <a:close/>
                </a:path>
              </a:pathLst>
            </a:custGeom>
            <a:solidFill>
              <a:srgbClr val="CCFFF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3" name="Freeform 68">
              <a:extLst>
                <a:ext uri="{FF2B5EF4-FFF2-40B4-BE49-F238E27FC236}">
                  <a16:creationId xmlns:a16="http://schemas.microsoft.com/office/drawing/2014/main" id="{D7376F05-FA15-44DB-C7AB-2D14B32F10ED}"/>
                </a:ext>
              </a:extLst>
            </p:cNvPr>
            <p:cNvSpPr>
              <a:spLocks/>
            </p:cNvSpPr>
            <p:nvPr/>
          </p:nvSpPr>
          <p:spPr bwMode="auto">
            <a:xfrm>
              <a:off x="3076" y="913"/>
              <a:ext cx="209" cy="202"/>
            </a:xfrm>
            <a:custGeom>
              <a:avLst/>
              <a:gdLst>
                <a:gd name="T0" fmla="*/ 55 w 209"/>
                <a:gd name="T1" fmla="*/ 0 h 202"/>
                <a:gd name="T2" fmla="*/ 52 w 209"/>
                <a:gd name="T3" fmla="*/ 2 h 202"/>
                <a:gd name="T4" fmla="*/ 52 w 209"/>
                <a:gd name="T5" fmla="*/ 6 h 202"/>
                <a:gd name="T6" fmla="*/ 27 w 209"/>
                <a:gd name="T7" fmla="*/ 26 h 202"/>
                <a:gd name="T8" fmla="*/ 26 w 209"/>
                <a:gd name="T9" fmla="*/ 21 h 202"/>
                <a:gd name="T10" fmla="*/ 20 w 209"/>
                <a:gd name="T11" fmla="*/ 19 h 202"/>
                <a:gd name="T12" fmla="*/ 20 w 209"/>
                <a:gd name="T13" fmla="*/ 19 h 202"/>
                <a:gd name="T14" fmla="*/ 19 w 209"/>
                <a:gd name="T15" fmla="*/ 19 h 202"/>
                <a:gd name="T16" fmla="*/ 6 w 209"/>
                <a:gd name="T17" fmla="*/ 16 h 202"/>
                <a:gd name="T18" fmla="*/ 5 w 209"/>
                <a:gd name="T19" fmla="*/ 16 h 202"/>
                <a:gd name="T20" fmla="*/ 5 w 209"/>
                <a:gd name="T21" fmla="*/ 17 h 202"/>
                <a:gd name="T22" fmla="*/ 5 w 209"/>
                <a:gd name="T23" fmla="*/ 18 h 202"/>
                <a:gd name="T24" fmla="*/ 6 w 209"/>
                <a:gd name="T25" fmla="*/ 18 h 202"/>
                <a:gd name="T26" fmla="*/ 14 w 209"/>
                <a:gd name="T27" fmla="*/ 20 h 202"/>
                <a:gd name="T28" fmla="*/ 14 w 209"/>
                <a:gd name="T29" fmla="*/ 21 h 202"/>
                <a:gd name="T30" fmla="*/ 1 w 209"/>
                <a:gd name="T31" fmla="*/ 19 h 202"/>
                <a:gd name="T32" fmla="*/ 1 w 209"/>
                <a:gd name="T33" fmla="*/ 19 h 202"/>
                <a:gd name="T34" fmla="*/ 0 w 209"/>
                <a:gd name="T35" fmla="*/ 19 h 202"/>
                <a:gd name="T36" fmla="*/ 1 w 209"/>
                <a:gd name="T37" fmla="*/ 20 h 202"/>
                <a:gd name="T38" fmla="*/ 1 w 209"/>
                <a:gd name="T39" fmla="*/ 21 h 202"/>
                <a:gd name="T40" fmla="*/ 13 w 209"/>
                <a:gd name="T41" fmla="*/ 24 h 202"/>
                <a:gd name="T42" fmla="*/ 13 w 209"/>
                <a:gd name="T43" fmla="*/ 24 h 202"/>
                <a:gd name="T44" fmla="*/ 13 w 209"/>
                <a:gd name="T45" fmla="*/ 24 h 202"/>
                <a:gd name="T46" fmla="*/ 13 w 209"/>
                <a:gd name="T47" fmla="*/ 24 h 202"/>
                <a:gd name="T48" fmla="*/ 3 w 209"/>
                <a:gd name="T49" fmla="*/ 22 h 202"/>
                <a:gd name="T50" fmla="*/ 3 w 209"/>
                <a:gd name="T51" fmla="*/ 22 h 202"/>
                <a:gd name="T52" fmla="*/ 1 w 209"/>
                <a:gd name="T53" fmla="*/ 22 h 202"/>
                <a:gd name="T54" fmla="*/ 3 w 209"/>
                <a:gd name="T55" fmla="*/ 24 h 202"/>
                <a:gd name="T56" fmla="*/ 3 w 209"/>
                <a:gd name="T57" fmla="*/ 25 h 202"/>
                <a:gd name="T58" fmla="*/ 13 w 209"/>
                <a:gd name="T59" fmla="*/ 27 h 202"/>
                <a:gd name="T60" fmla="*/ 13 w 209"/>
                <a:gd name="T61" fmla="*/ 27 h 202"/>
                <a:gd name="T62" fmla="*/ 5 w 209"/>
                <a:gd name="T63" fmla="*/ 25 h 202"/>
                <a:gd name="T64" fmla="*/ 4 w 209"/>
                <a:gd name="T65" fmla="*/ 25 h 202"/>
                <a:gd name="T66" fmla="*/ 3 w 209"/>
                <a:gd name="T67" fmla="*/ 26 h 202"/>
                <a:gd name="T68" fmla="*/ 3 w 209"/>
                <a:gd name="T69" fmla="*/ 27 h 202"/>
                <a:gd name="T70" fmla="*/ 4 w 209"/>
                <a:gd name="T71" fmla="*/ 27 h 202"/>
                <a:gd name="T72" fmla="*/ 17 w 209"/>
                <a:gd name="T73" fmla="*/ 30 h 202"/>
                <a:gd name="T74" fmla="*/ 18 w 209"/>
                <a:gd name="T75" fmla="*/ 30 h 202"/>
                <a:gd name="T76" fmla="*/ 19 w 209"/>
                <a:gd name="T77" fmla="*/ 31 h 202"/>
                <a:gd name="T78" fmla="*/ 24 w 209"/>
                <a:gd name="T79" fmla="*/ 30 h 202"/>
                <a:gd name="T80" fmla="*/ 27 w 209"/>
                <a:gd name="T81" fmla="*/ 28 h 202"/>
                <a:gd name="T82" fmla="*/ 84 w 209"/>
                <a:gd name="T83" fmla="*/ 53 h 202"/>
                <a:gd name="T84" fmla="*/ 67 w 209"/>
                <a:gd name="T85" fmla="*/ 121 h 202"/>
                <a:gd name="T86" fmla="*/ 104 w 209"/>
                <a:gd name="T87" fmla="*/ 158 h 202"/>
                <a:gd name="T88" fmla="*/ 126 w 209"/>
                <a:gd name="T89" fmla="*/ 176 h 202"/>
                <a:gd name="T90" fmla="*/ 137 w 209"/>
                <a:gd name="T91" fmla="*/ 183 h 202"/>
                <a:gd name="T92" fmla="*/ 164 w 209"/>
                <a:gd name="T93" fmla="*/ 155 h 202"/>
                <a:gd name="T94" fmla="*/ 179 w 209"/>
                <a:gd name="T95" fmla="*/ 172 h 202"/>
                <a:gd name="T96" fmla="*/ 192 w 209"/>
                <a:gd name="T97" fmla="*/ 187 h 202"/>
                <a:gd name="T98" fmla="*/ 201 w 209"/>
                <a:gd name="T99" fmla="*/ 198 h 202"/>
                <a:gd name="T100" fmla="*/ 206 w 209"/>
                <a:gd name="T101" fmla="*/ 202 h 202"/>
                <a:gd name="T102" fmla="*/ 209 w 209"/>
                <a:gd name="T103" fmla="*/ 201 h 202"/>
                <a:gd name="T104" fmla="*/ 209 w 209"/>
                <a:gd name="T105" fmla="*/ 198 h 2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9"/>
                <a:gd name="T160" fmla="*/ 0 h 202"/>
                <a:gd name="T161" fmla="*/ 209 w 209"/>
                <a:gd name="T162" fmla="*/ 202 h 2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9" h="202">
                  <a:moveTo>
                    <a:pt x="143" y="72"/>
                  </a:moveTo>
                  <a:lnTo>
                    <a:pt x="55" y="0"/>
                  </a:lnTo>
                  <a:lnTo>
                    <a:pt x="53" y="0"/>
                  </a:lnTo>
                  <a:lnTo>
                    <a:pt x="52" y="2"/>
                  </a:lnTo>
                  <a:lnTo>
                    <a:pt x="52" y="5"/>
                  </a:lnTo>
                  <a:lnTo>
                    <a:pt x="52" y="6"/>
                  </a:lnTo>
                  <a:lnTo>
                    <a:pt x="72" y="36"/>
                  </a:lnTo>
                  <a:lnTo>
                    <a:pt x="27" y="26"/>
                  </a:lnTo>
                  <a:lnTo>
                    <a:pt x="27" y="24"/>
                  </a:lnTo>
                  <a:lnTo>
                    <a:pt x="26" y="21"/>
                  </a:lnTo>
                  <a:lnTo>
                    <a:pt x="24" y="20"/>
                  </a:lnTo>
                  <a:lnTo>
                    <a:pt x="20" y="19"/>
                  </a:lnTo>
                  <a:lnTo>
                    <a:pt x="19" y="19"/>
                  </a:lnTo>
                  <a:lnTo>
                    <a:pt x="18" y="19"/>
                  </a:lnTo>
                  <a:lnTo>
                    <a:pt x="6" y="16"/>
                  </a:lnTo>
                  <a:lnTo>
                    <a:pt x="5" y="16"/>
                  </a:lnTo>
                  <a:lnTo>
                    <a:pt x="5" y="17"/>
                  </a:lnTo>
                  <a:lnTo>
                    <a:pt x="5" y="18"/>
                  </a:lnTo>
                  <a:lnTo>
                    <a:pt x="6" y="18"/>
                  </a:lnTo>
                  <a:lnTo>
                    <a:pt x="15" y="20"/>
                  </a:lnTo>
                  <a:lnTo>
                    <a:pt x="14" y="20"/>
                  </a:lnTo>
                  <a:lnTo>
                    <a:pt x="14" y="21"/>
                  </a:lnTo>
                  <a:lnTo>
                    <a:pt x="1" y="19"/>
                  </a:lnTo>
                  <a:lnTo>
                    <a:pt x="0" y="19"/>
                  </a:lnTo>
                  <a:lnTo>
                    <a:pt x="0" y="20"/>
                  </a:lnTo>
                  <a:lnTo>
                    <a:pt x="1" y="20"/>
                  </a:lnTo>
                  <a:lnTo>
                    <a:pt x="1" y="21"/>
                  </a:lnTo>
                  <a:lnTo>
                    <a:pt x="13" y="24"/>
                  </a:lnTo>
                  <a:lnTo>
                    <a:pt x="3" y="22"/>
                  </a:lnTo>
                  <a:lnTo>
                    <a:pt x="1" y="22"/>
                  </a:lnTo>
                  <a:lnTo>
                    <a:pt x="1" y="24"/>
                  </a:lnTo>
                  <a:lnTo>
                    <a:pt x="3" y="24"/>
                  </a:lnTo>
                  <a:lnTo>
                    <a:pt x="3" y="25"/>
                  </a:lnTo>
                  <a:lnTo>
                    <a:pt x="13" y="26"/>
                  </a:lnTo>
                  <a:lnTo>
                    <a:pt x="13" y="27"/>
                  </a:lnTo>
                  <a:lnTo>
                    <a:pt x="14" y="27"/>
                  </a:lnTo>
                  <a:lnTo>
                    <a:pt x="5" y="25"/>
                  </a:lnTo>
                  <a:lnTo>
                    <a:pt x="4" y="25"/>
                  </a:lnTo>
                  <a:lnTo>
                    <a:pt x="4" y="26"/>
                  </a:lnTo>
                  <a:lnTo>
                    <a:pt x="3" y="26"/>
                  </a:lnTo>
                  <a:lnTo>
                    <a:pt x="3" y="27"/>
                  </a:lnTo>
                  <a:lnTo>
                    <a:pt x="4" y="27"/>
                  </a:lnTo>
                  <a:lnTo>
                    <a:pt x="16" y="30"/>
                  </a:lnTo>
                  <a:lnTo>
                    <a:pt x="17" y="30"/>
                  </a:lnTo>
                  <a:lnTo>
                    <a:pt x="18" y="30"/>
                  </a:lnTo>
                  <a:lnTo>
                    <a:pt x="19" y="31"/>
                  </a:lnTo>
                  <a:lnTo>
                    <a:pt x="22" y="31"/>
                  </a:lnTo>
                  <a:lnTo>
                    <a:pt x="24" y="30"/>
                  </a:lnTo>
                  <a:lnTo>
                    <a:pt x="26" y="29"/>
                  </a:lnTo>
                  <a:lnTo>
                    <a:pt x="27" y="28"/>
                  </a:lnTo>
                  <a:lnTo>
                    <a:pt x="74" y="38"/>
                  </a:lnTo>
                  <a:lnTo>
                    <a:pt x="84" y="53"/>
                  </a:lnTo>
                  <a:lnTo>
                    <a:pt x="43" y="95"/>
                  </a:lnTo>
                  <a:lnTo>
                    <a:pt x="67" y="121"/>
                  </a:lnTo>
                  <a:lnTo>
                    <a:pt x="87" y="142"/>
                  </a:lnTo>
                  <a:lnTo>
                    <a:pt x="104" y="158"/>
                  </a:lnTo>
                  <a:lnTo>
                    <a:pt x="118" y="169"/>
                  </a:lnTo>
                  <a:lnTo>
                    <a:pt x="126" y="176"/>
                  </a:lnTo>
                  <a:lnTo>
                    <a:pt x="133" y="181"/>
                  </a:lnTo>
                  <a:lnTo>
                    <a:pt x="137" y="183"/>
                  </a:lnTo>
                  <a:lnTo>
                    <a:pt x="138" y="184"/>
                  </a:lnTo>
                  <a:lnTo>
                    <a:pt x="164" y="155"/>
                  </a:lnTo>
                  <a:lnTo>
                    <a:pt x="172" y="164"/>
                  </a:lnTo>
                  <a:lnTo>
                    <a:pt x="179" y="172"/>
                  </a:lnTo>
                  <a:lnTo>
                    <a:pt x="186" y="180"/>
                  </a:lnTo>
                  <a:lnTo>
                    <a:pt x="192" y="187"/>
                  </a:lnTo>
                  <a:lnTo>
                    <a:pt x="198" y="193"/>
                  </a:lnTo>
                  <a:lnTo>
                    <a:pt x="201" y="198"/>
                  </a:lnTo>
                  <a:lnTo>
                    <a:pt x="205" y="201"/>
                  </a:lnTo>
                  <a:lnTo>
                    <a:pt x="206" y="202"/>
                  </a:lnTo>
                  <a:lnTo>
                    <a:pt x="208" y="202"/>
                  </a:lnTo>
                  <a:lnTo>
                    <a:pt x="209" y="201"/>
                  </a:lnTo>
                  <a:lnTo>
                    <a:pt x="209" y="199"/>
                  </a:lnTo>
                  <a:lnTo>
                    <a:pt x="209" y="198"/>
                  </a:lnTo>
                  <a:lnTo>
                    <a:pt x="143" y="72"/>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4" name="Freeform 69">
              <a:extLst>
                <a:ext uri="{FF2B5EF4-FFF2-40B4-BE49-F238E27FC236}">
                  <a16:creationId xmlns:a16="http://schemas.microsoft.com/office/drawing/2014/main" id="{C7DB8039-17E8-94A7-88DD-240A78BC4FF5}"/>
                </a:ext>
              </a:extLst>
            </p:cNvPr>
            <p:cNvSpPr>
              <a:spLocks/>
            </p:cNvSpPr>
            <p:nvPr/>
          </p:nvSpPr>
          <p:spPr bwMode="auto">
            <a:xfrm>
              <a:off x="3364" y="1012"/>
              <a:ext cx="323" cy="153"/>
            </a:xfrm>
            <a:custGeom>
              <a:avLst/>
              <a:gdLst>
                <a:gd name="T0" fmla="*/ 323 w 323"/>
                <a:gd name="T1" fmla="*/ 17 h 153"/>
                <a:gd name="T2" fmla="*/ 322 w 323"/>
                <a:gd name="T3" fmla="*/ 16 h 153"/>
                <a:gd name="T4" fmla="*/ 307 w 323"/>
                <a:gd name="T5" fmla="*/ 22 h 153"/>
                <a:gd name="T6" fmla="*/ 307 w 323"/>
                <a:gd name="T7" fmla="*/ 22 h 153"/>
                <a:gd name="T8" fmla="*/ 306 w 323"/>
                <a:gd name="T9" fmla="*/ 21 h 153"/>
                <a:gd name="T10" fmla="*/ 317 w 323"/>
                <a:gd name="T11" fmla="*/ 17 h 153"/>
                <a:gd name="T12" fmla="*/ 317 w 323"/>
                <a:gd name="T13" fmla="*/ 16 h 153"/>
                <a:gd name="T14" fmla="*/ 317 w 323"/>
                <a:gd name="T15" fmla="*/ 15 h 153"/>
                <a:gd name="T16" fmla="*/ 317 w 323"/>
                <a:gd name="T17" fmla="*/ 14 h 153"/>
                <a:gd name="T18" fmla="*/ 302 w 323"/>
                <a:gd name="T19" fmla="*/ 19 h 153"/>
                <a:gd name="T20" fmla="*/ 299 w 323"/>
                <a:gd name="T21" fmla="*/ 21 h 153"/>
                <a:gd name="T22" fmla="*/ 298 w 323"/>
                <a:gd name="T23" fmla="*/ 21 h 153"/>
                <a:gd name="T24" fmla="*/ 295 w 323"/>
                <a:gd name="T25" fmla="*/ 23 h 153"/>
                <a:gd name="T26" fmla="*/ 292 w 323"/>
                <a:gd name="T27" fmla="*/ 27 h 153"/>
                <a:gd name="T28" fmla="*/ 228 w 323"/>
                <a:gd name="T29" fmla="*/ 52 h 153"/>
                <a:gd name="T30" fmla="*/ 4 w 323"/>
                <a:gd name="T31" fmla="*/ 0 h 153"/>
                <a:gd name="T32" fmla="*/ 1 w 323"/>
                <a:gd name="T33" fmla="*/ 3 h 153"/>
                <a:gd name="T34" fmla="*/ 1 w 323"/>
                <a:gd name="T35" fmla="*/ 7 h 153"/>
                <a:gd name="T36" fmla="*/ 8 w 323"/>
                <a:gd name="T37" fmla="*/ 11 h 153"/>
                <a:gd name="T38" fmla="*/ 25 w 323"/>
                <a:gd name="T39" fmla="*/ 16 h 153"/>
                <a:gd name="T40" fmla="*/ 46 w 323"/>
                <a:gd name="T41" fmla="*/ 25 h 153"/>
                <a:gd name="T42" fmla="*/ 72 w 323"/>
                <a:gd name="T43" fmla="*/ 35 h 153"/>
                <a:gd name="T44" fmla="*/ 57 w 323"/>
                <a:gd name="T45" fmla="*/ 84 h 153"/>
                <a:gd name="T46" fmla="*/ 70 w 323"/>
                <a:gd name="T47" fmla="*/ 92 h 153"/>
                <a:gd name="T48" fmla="*/ 102 w 323"/>
                <a:gd name="T49" fmla="*/ 110 h 153"/>
                <a:gd name="T50" fmla="*/ 158 w 323"/>
                <a:gd name="T51" fmla="*/ 137 h 153"/>
                <a:gd name="T52" fmla="*/ 220 w 323"/>
                <a:gd name="T53" fmla="*/ 81 h 153"/>
                <a:gd name="T54" fmla="*/ 288 w 323"/>
                <a:gd name="T55" fmla="*/ 95 h 153"/>
                <a:gd name="T56" fmla="*/ 293 w 323"/>
                <a:gd name="T57" fmla="*/ 92 h 153"/>
                <a:gd name="T58" fmla="*/ 233 w 323"/>
                <a:gd name="T59" fmla="*/ 54 h 153"/>
                <a:gd name="T60" fmla="*/ 294 w 323"/>
                <a:gd name="T61" fmla="*/ 34 h 153"/>
                <a:gd name="T62" fmla="*/ 298 w 323"/>
                <a:gd name="T63" fmla="*/ 35 h 153"/>
                <a:gd name="T64" fmla="*/ 303 w 323"/>
                <a:gd name="T65" fmla="*/ 34 h 153"/>
                <a:gd name="T66" fmla="*/ 304 w 323"/>
                <a:gd name="T67" fmla="*/ 34 h 153"/>
                <a:gd name="T68" fmla="*/ 305 w 323"/>
                <a:gd name="T69" fmla="*/ 33 h 153"/>
                <a:gd name="T70" fmla="*/ 321 w 323"/>
                <a:gd name="T71" fmla="*/ 27 h 153"/>
                <a:gd name="T72" fmla="*/ 321 w 323"/>
                <a:gd name="T73" fmla="*/ 26 h 153"/>
                <a:gd name="T74" fmla="*/ 321 w 323"/>
                <a:gd name="T75" fmla="*/ 25 h 153"/>
                <a:gd name="T76" fmla="*/ 320 w 323"/>
                <a:gd name="T77" fmla="*/ 25 h 153"/>
                <a:gd name="T78" fmla="*/ 308 w 323"/>
                <a:gd name="T79" fmla="*/ 29 h 153"/>
                <a:gd name="T80" fmla="*/ 308 w 323"/>
                <a:gd name="T81" fmla="*/ 28 h 153"/>
                <a:gd name="T82" fmla="*/ 308 w 323"/>
                <a:gd name="T83" fmla="*/ 28 h 153"/>
                <a:gd name="T84" fmla="*/ 322 w 323"/>
                <a:gd name="T85" fmla="*/ 24 h 153"/>
                <a:gd name="T86" fmla="*/ 322 w 323"/>
                <a:gd name="T87" fmla="*/ 23 h 153"/>
                <a:gd name="T88" fmla="*/ 322 w 323"/>
                <a:gd name="T89" fmla="*/ 22 h 153"/>
                <a:gd name="T90" fmla="*/ 321 w 323"/>
                <a:gd name="T91" fmla="*/ 21 h 153"/>
                <a:gd name="T92" fmla="*/ 310 w 323"/>
                <a:gd name="T93" fmla="*/ 25 h 153"/>
                <a:gd name="T94" fmla="*/ 310 w 323"/>
                <a:gd name="T95" fmla="*/ 25 h 153"/>
                <a:gd name="T96" fmla="*/ 310 w 323"/>
                <a:gd name="T97" fmla="*/ 24 h 153"/>
                <a:gd name="T98" fmla="*/ 310 w 323"/>
                <a:gd name="T99" fmla="*/ 24 h 153"/>
                <a:gd name="T100" fmla="*/ 308 w 323"/>
                <a:gd name="T101" fmla="*/ 24 h 153"/>
                <a:gd name="T102" fmla="*/ 323 w 323"/>
                <a:gd name="T103" fmla="*/ 19 h 153"/>
                <a:gd name="T104" fmla="*/ 323 w 323"/>
                <a:gd name="T105" fmla="*/ 18 h 15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3"/>
                <a:gd name="T160" fmla="*/ 0 h 153"/>
                <a:gd name="T161" fmla="*/ 323 w 323"/>
                <a:gd name="T162" fmla="*/ 153 h 15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3" h="153">
                  <a:moveTo>
                    <a:pt x="323" y="17"/>
                  </a:moveTo>
                  <a:lnTo>
                    <a:pt x="323" y="17"/>
                  </a:lnTo>
                  <a:lnTo>
                    <a:pt x="323" y="16"/>
                  </a:lnTo>
                  <a:lnTo>
                    <a:pt x="322" y="16"/>
                  </a:lnTo>
                  <a:lnTo>
                    <a:pt x="307" y="22"/>
                  </a:lnTo>
                  <a:lnTo>
                    <a:pt x="306" y="22"/>
                  </a:lnTo>
                  <a:lnTo>
                    <a:pt x="306" y="21"/>
                  </a:lnTo>
                  <a:lnTo>
                    <a:pt x="316" y="17"/>
                  </a:lnTo>
                  <a:lnTo>
                    <a:pt x="317" y="17"/>
                  </a:lnTo>
                  <a:lnTo>
                    <a:pt x="317" y="16"/>
                  </a:lnTo>
                  <a:lnTo>
                    <a:pt x="317" y="15"/>
                  </a:lnTo>
                  <a:lnTo>
                    <a:pt x="317" y="14"/>
                  </a:lnTo>
                  <a:lnTo>
                    <a:pt x="316" y="14"/>
                  </a:lnTo>
                  <a:lnTo>
                    <a:pt x="302" y="19"/>
                  </a:lnTo>
                  <a:lnTo>
                    <a:pt x="301" y="21"/>
                  </a:lnTo>
                  <a:lnTo>
                    <a:pt x="299" y="21"/>
                  </a:lnTo>
                  <a:lnTo>
                    <a:pt x="298" y="21"/>
                  </a:lnTo>
                  <a:lnTo>
                    <a:pt x="297" y="21"/>
                  </a:lnTo>
                  <a:lnTo>
                    <a:pt x="295" y="23"/>
                  </a:lnTo>
                  <a:lnTo>
                    <a:pt x="293" y="25"/>
                  </a:lnTo>
                  <a:lnTo>
                    <a:pt x="292" y="27"/>
                  </a:lnTo>
                  <a:lnTo>
                    <a:pt x="291" y="29"/>
                  </a:lnTo>
                  <a:lnTo>
                    <a:pt x="228" y="52"/>
                  </a:lnTo>
                  <a:lnTo>
                    <a:pt x="170" y="17"/>
                  </a:lnTo>
                  <a:lnTo>
                    <a:pt x="4" y="0"/>
                  </a:lnTo>
                  <a:lnTo>
                    <a:pt x="3" y="2"/>
                  </a:lnTo>
                  <a:lnTo>
                    <a:pt x="1" y="3"/>
                  </a:lnTo>
                  <a:lnTo>
                    <a:pt x="0" y="5"/>
                  </a:lnTo>
                  <a:lnTo>
                    <a:pt x="1" y="7"/>
                  </a:lnTo>
                  <a:lnTo>
                    <a:pt x="4" y="8"/>
                  </a:lnTo>
                  <a:lnTo>
                    <a:pt x="8" y="11"/>
                  </a:lnTo>
                  <a:lnTo>
                    <a:pt x="16" y="13"/>
                  </a:lnTo>
                  <a:lnTo>
                    <a:pt x="25" y="16"/>
                  </a:lnTo>
                  <a:lnTo>
                    <a:pt x="35" y="21"/>
                  </a:lnTo>
                  <a:lnTo>
                    <a:pt x="46" y="25"/>
                  </a:lnTo>
                  <a:lnTo>
                    <a:pt x="58" y="31"/>
                  </a:lnTo>
                  <a:lnTo>
                    <a:pt x="72" y="35"/>
                  </a:lnTo>
                  <a:lnTo>
                    <a:pt x="56" y="83"/>
                  </a:lnTo>
                  <a:lnTo>
                    <a:pt x="57" y="84"/>
                  </a:lnTo>
                  <a:lnTo>
                    <a:pt x="62" y="88"/>
                  </a:lnTo>
                  <a:lnTo>
                    <a:pt x="70" y="92"/>
                  </a:lnTo>
                  <a:lnTo>
                    <a:pt x="83" y="100"/>
                  </a:lnTo>
                  <a:lnTo>
                    <a:pt x="102" y="110"/>
                  </a:lnTo>
                  <a:lnTo>
                    <a:pt x="126" y="122"/>
                  </a:lnTo>
                  <a:lnTo>
                    <a:pt x="158" y="137"/>
                  </a:lnTo>
                  <a:lnTo>
                    <a:pt x="198" y="153"/>
                  </a:lnTo>
                  <a:lnTo>
                    <a:pt x="220" y="81"/>
                  </a:lnTo>
                  <a:lnTo>
                    <a:pt x="287" y="96"/>
                  </a:lnTo>
                  <a:lnTo>
                    <a:pt x="288" y="95"/>
                  </a:lnTo>
                  <a:lnTo>
                    <a:pt x="291" y="94"/>
                  </a:lnTo>
                  <a:lnTo>
                    <a:pt x="293" y="92"/>
                  </a:lnTo>
                  <a:lnTo>
                    <a:pt x="292" y="89"/>
                  </a:lnTo>
                  <a:lnTo>
                    <a:pt x="233" y="54"/>
                  </a:lnTo>
                  <a:lnTo>
                    <a:pt x="292" y="33"/>
                  </a:lnTo>
                  <a:lnTo>
                    <a:pt x="294" y="34"/>
                  </a:lnTo>
                  <a:lnTo>
                    <a:pt x="296" y="35"/>
                  </a:lnTo>
                  <a:lnTo>
                    <a:pt x="298" y="35"/>
                  </a:lnTo>
                  <a:lnTo>
                    <a:pt x="302" y="35"/>
                  </a:lnTo>
                  <a:lnTo>
                    <a:pt x="303" y="34"/>
                  </a:lnTo>
                  <a:lnTo>
                    <a:pt x="304" y="34"/>
                  </a:lnTo>
                  <a:lnTo>
                    <a:pt x="304" y="33"/>
                  </a:lnTo>
                  <a:lnTo>
                    <a:pt x="305" y="33"/>
                  </a:lnTo>
                  <a:lnTo>
                    <a:pt x="321" y="27"/>
                  </a:lnTo>
                  <a:lnTo>
                    <a:pt x="321" y="26"/>
                  </a:lnTo>
                  <a:lnTo>
                    <a:pt x="321" y="25"/>
                  </a:lnTo>
                  <a:lnTo>
                    <a:pt x="320" y="25"/>
                  </a:lnTo>
                  <a:lnTo>
                    <a:pt x="308" y="29"/>
                  </a:lnTo>
                  <a:lnTo>
                    <a:pt x="308" y="28"/>
                  </a:lnTo>
                  <a:lnTo>
                    <a:pt x="321" y="24"/>
                  </a:lnTo>
                  <a:lnTo>
                    <a:pt x="322" y="24"/>
                  </a:lnTo>
                  <a:lnTo>
                    <a:pt x="322" y="23"/>
                  </a:lnTo>
                  <a:lnTo>
                    <a:pt x="322" y="22"/>
                  </a:lnTo>
                  <a:lnTo>
                    <a:pt x="322" y="21"/>
                  </a:lnTo>
                  <a:lnTo>
                    <a:pt x="321" y="21"/>
                  </a:lnTo>
                  <a:lnTo>
                    <a:pt x="310" y="25"/>
                  </a:lnTo>
                  <a:lnTo>
                    <a:pt x="310" y="24"/>
                  </a:lnTo>
                  <a:lnTo>
                    <a:pt x="308" y="24"/>
                  </a:lnTo>
                  <a:lnTo>
                    <a:pt x="322" y="19"/>
                  </a:lnTo>
                  <a:lnTo>
                    <a:pt x="323" y="19"/>
                  </a:lnTo>
                  <a:lnTo>
                    <a:pt x="323" y="18"/>
                  </a:lnTo>
                  <a:lnTo>
                    <a:pt x="323" y="17"/>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5" name="Freeform 70">
              <a:extLst>
                <a:ext uri="{FF2B5EF4-FFF2-40B4-BE49-F238E27FC236}">
                  <a16:creationId xmlns:a16="http://schemas.microsoft.com/office/drawing/2014/main" id="{5FF057E6-6512-6FC0-6E5C-F2860470A11A}"/>
                </a:ext>
              </a:extLst>
            </p:cNvPr>
            <p:cNvSpPr>
              <a:spLocks noEditPoints="1"/>
            </p:cNvSpPr>
            <p:nvPr/>
          </p:nvSpPr>
          <p:spPr bwMode="auto">
            <a:xfrm>
              <a:off x="1654" y="1150"/>
              <a:ext cx="2059" cy="1597"/>
            </a:xfrm>
            <a:custGeom>
              <a:avLst/>
              <a:gdLst>
                <a:gd name="T0" fmla="*/ 2020 w 2059"/>
                <a:gd name="T1" fmla="*/ 179 h 1597"/>
                <a:gd name="T2" fmla="*/ 1863 w 2059"/>
                <a:gd name="T3" fmla="*/ 146 h 1597"/>
                <a:gd name="T4" fmla="*/ 1860 w 2059"/>
                <a:gd name="T5" fmla="*/ 65 h 1597"/>
                <a:gd name="T6" fmla="*/ 1835 w 2059"/>
                <a:gd name="T7" fmla="*/ 15 h 1597"/>
                <a:gd name="T8" fmla="*/ 1797 w 2059"/>
                <a:gd name="T9" fmla="*/ 12 h 1597"/>
                <a:gd name="T10" fmla="*/ 1766 w 2059"/>
                <a:gd name="T11" fmla="*/ 19 h 1597"/>
                <a:gd name="T12" fmla="*/ 1736 w 2059"/>
                <a:gd name="T13" fmla="*/ 44 h 1597"/>
                <a:gd name="T14" fmla="*/ 1732 w 2059"/>
                <a:gd name="T15" fmla="*/ 79 h 1597"/>
                <a:gd name="T16" fmla="*/ 1735 w 2059"/>
                <a:gd name="T17" fmla="*/ 203 h 1597"/>
                <a:gd name="T18" fmla="*/ 1547 w 2059"/>
                <a:gd name="T19" fmla="*/ 396 h 1597"/>
                <a:gd name="T20" fmla="*/ 1612 w 2059"/>
                <a:gd name="T21" fmla="*/ 215 h 1597"/>
                <a:gd name="T22" fmla="*/ 1495 w 2059"/>
                <a:gd name="T23" fmla="*/ 191 h 1597"/>
                <a:gd name="T24" fmla="*/ 1492 w 2059"/>
                <a:gd name="T25" fmla="*/ 129 h 1597"/>
                <a:gd name="T26" fmla="*/ 1516 w 2059"/>
                <a:gd name="T27" fmla="*/ 62 h 1597"/>
                <a:gd name="T28" fmla="*/ 1356 w 2059"/>
                <a:gd name="T29" fmla="*/ 172 h 1597"/>
                <a:gd name="T30" fmla="*/ 1360 w 2059"/>
                <a:gd name="T31" fmla="*/ 174 h 1597"/>
                <a:gd name="T32" fmla="*/ 1360 w 2059"/>
                <a:gd name="T33" fmla="*/ 153 h 1597"/>
                <a:gd name="T34" fmla="*/ 1377 w 2059"/>
                <a:gd name="T35" fmla="*/ 263 h 1597"/>
                <a:gd name="T36" fmla="*/ 1294 w 2059"/>
                <a:gd name="T37" fmla="*/ 142 h 1597"/>
                <a:gd name="T38" fmla="*/ 1288 w 2059"/>
                <a:gd name="T39" fmla="*/ 105 h 1597"/>
                <a:gd name="T40" fmla="*/ 1254 w 2059"/>
                <a:gd name="T41" fmla="*/ 75 h 1597"/>
                <a:gd name="T42" fmla="*/ 1221 w 2059"/>
                <a:gd name="T43" fmla="*/ 73 h 1597"/>
                <a:gd name="T44" fmla="*/ 1187 w 2059"/>
                <a:gd name="T45" fmla="*/ 87 h 1597"/>
                <a:gd name="T46" fmla="*/ 1168 w 2059"/>
                <a:gd name="T47" fmla="*/ 117 h 1597"/>
                <a:gd name="T48" fmla="*/ 1169 w 2059"/>
                <a:gd name="T49" fmla="*/ 161 h 1597"/>
                <a:gd name="T50" fmla="*/ 1052 w 2059"/>
                <a:gd name="T51" fmla="*/ 194 h 1597"/>
                <a:gd name="T52" fmla="*/ 974 w 2059"/>
                <a:gd name="T53" fmla="*/ 116 h 1597"/>
                <a:gd name="T54" fmla="*/ 738 w 2059"/>
                <a:gd name="T55" fmla="*/ 172 h 1597"/>
                <a:gd name="T56" fmla="*/ 749 w 2059"/>
                <a:gd name="T57" fmla="*/ 66 h 1597"/>
                <a:gd name="T58" fmla="*/ 734 w 2059"/>
                <a:gd name="T59" fmla="*/ 21 h 1597"/>
                <a:gd name="T60" fmla="*/ 705 w 2059"/>
                <a:gd name="T61" fmla="*/ 4 h 1597"/>
                <a:gd name="T62" fmla="*/ 677 w 2059"/>
                <a:gd name="T63" fmla="*/ 5 h 1597"/>
                <a:gd name="T64" fmla="*/ 644 w 2059"/>
                <a:gd name="T65" fmla="*/ 24 h 1597"/>
                <a:gd name="T66" fmla="*/ 632 w 2059"/>
                <a:gd name="T67" fmla="*/ 56 h 1597"/>
                <a:gd name="T68" fmla="*/ 642 w 2059"/>
                <a:gd name="T69" fmla="*/ 102 h 1597"/>
                <a:gd name="T70" fmla="*/ 560 w 2059"/>
                <a:gd name="T71" fmla="*/ 139 h 1597"/>
                <a:gd name="T72" fmla="*/ 555 w 2059"/>
                <a:gd name="T73" fmla="*/ 101 h 1597"/>
                <a:gd name="T74" fmla="*/ 486 w 2059"/>
                <a:gd name="T75" fmla="*/ 52 h 1597"/>
                <a:gd name="T76" fmla="*/ 433 w 2059"/>
                <a:gd name="T77" fmla="*/ 138 h 1597"/>
                <a:gd name="T78" fmla="*/ 437 w 2059"/>
                <a:gd name="T79" fmla="*/ 146 h 1597"/>
                <a:gd name="T80" fmla="*/ 467 w 2059"/>
                <a:gd name="T81" fmla="*/ 119 h 1597"/>
                <a:gd name="T82" fmla="*/ 387 w 2059"/>
                <a:gd name="T83" fmla="*/ 200 h 1597"/>
                <a:gd name="T84" fmla="*/ 390 w 2059"/>
                <a:gd name="T85" fmla="*/ 126 h 1597"/>
                <a:gd name="T86" fmla="*/ 401 w 2059"/>
                <a:gd name="T87" fmla="*/ 63 h 1597"/>
                <a:gd name="T88" fmla="*/ 334 w 2059"/>
                <a:gd name="T89" fmla="*/ 56 h 1597"/>
                <a:gd name="T90" fmla="*/ 307 w 2059"/>
                <a:gd name="T91" fmla="*/ 57 h 1597"/>
                <a:gd name="T92" fmla="*/ 275 w 2059"/>
                <a:gd name="T93" fmla="*/ 75 h 1597"/>
                <a:gd name="T94" fmla="*/ 256 w 2059"/>
                <a:gd name="T95" fmla="*/ 102 h 1597"/>
                <a:gd name="T96" fmla="*/ 264 w 2059"/>
                <a:gd name="T97" fmla="*/ 134 h 1597"/>
                <a:gd name="T98" fmla="*/ 270 w 2059"/>
                <a:gd name="T99" fmla="*/ 157 h 1597"/>
                <a:gd name="T100" fmla="*/ 253 w 2059"/>
                <a:gd name="T101" fmla="*/ 250 h 1597"/>
                <a:gd name="T102" fmla="*/ 214 w 2059"/>
                <a:gd name="T103" fmla="*/ 128 h 1597"/>
                <a:gd name="T104" fmla="*/ 203 w 2059"/>
                <a:gd name="T105" fmla="*/ 90 h 1597"/>
                <a:gd name="T106" fmla="*/ 174 w 2059"/>
                <a:gd name="T107" fmla="*/ 67 h 1597"/>
                <a:gd name="T108" fmla="*/ 147 w 2059"/>
                <a:gd name="T109" fmla="*/ 68 h 1597"/>
                <a:gd name="T110" fmla="*/ 115 w 2059"/>
                <a:gd name="T111" fmla="*/ 79 h 1597"/>
                <a:gd name="T112" fmla="*/ 99 w 2059"/>
                <a:gd name="T113" fmla="*/ 107 h 1597"/>
                <a:gd name="T114" fmla="*/ 99 w 2059"/>
                <a:gd name="T115" fmla="*/ 146 h 1597"/>
                <a:gd name="T116" fmla="*/ 0 w 2059"/>
                <a:gd name="T117" fmla="*/ 787 h 1597"/>
                <a:gd name="T118" fmla="*/ 1613 w 2059"/>
                <a:gd name="T119" fmla="*/ 224 h 1597"/>
                <a:gd name="T120" fmla="*/ 877 w 2059"/>
                <a:gd name="T121" fmla="*/ 230 h 1597"/>
                <a:gd name="T122" fmla="*/ 994 w 2059"/>
                <a:gd name="T123" fmla="*/ 906 h 159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59"/>
                <a:gd name="T187" fmla="*/ 0 h 1597"/>
                <a:gd name="T188" fmla="*/ 2059 w 2059"/>
                <a:gd name="T189" fmla="*/ 1597 h 159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59" h="1597">
                  <a:moveTo>
                    <a:pt x="1922" y="328"/>
                  </a:moveTo>
                  <a:lnTo>
                    <a:pt x="1957" y="305"/>
                  </a:lnTo>
                  <a:lnTo>
                    <a:pt x="1955" y="299"/>
                  </a:lnTo>
                  <a:lnTo>
                    <a:pt x="1980" y="282"/>
                  </a:lnTo>
                  <a:lnTo>
                    <a:pt x="1967" y="264"/>
                  </a:lnTo>
                  <a:lnTo>
                    <a:pt x="1978" y="255"/>
                  </a:lnTo>
                  <a:lnTo>
                    <a:pt x="1984" y="258"/>
                  </a:lnTo>
                  <a:lnTo>
                    <a:pt x="1989" y="260"/>
                  </a:lnTo>
                  <a:lnTo>
                    <a:pt x="1995" y="261"/>
                  </a:lnTo>
                  <a:lnTo>
                    <a:pt x="2001" y="262"/>
                  </a:lnTo>
                  <a:lnTo>
                    <a:pt x="2017" y="376"/>
                  </a:lnTo>
                  <a:lnTo>
                    <a:pt x="2059" y="368"/>
                  </a:lnTo>
                  <a:lnTo>
                    <a:pt x="2033" y="248"/>
                  </a:lnTo>
                  <a:lnTo>
                    <a:pt x="2038" y="240"/>
                  </a:lnTo>
                  <a:lnTo>
                    <a:pt x="2042" y="234"/>
                  </a:lnTo>
                  <a:lnTo>
                    <a:pt x="2043" y="227"/>
                  </a:lnTo>
                  <a:lnTo>
                    <a:pt x="2043" y="222"/>
                  </a:lnTo>
                  <a:lnTo>
                    <a:pt x="2043" y="220"/>
                  </a:lnTo>
                  <a:lnTo>
                    <a:pt x="2042" y="206"/>
                  </a:lnTo>
                  <a:lnTo>
                    <a:pt x="2040" y="181"/>
                  </a:lnTo>
                  <a:lnTo>
                    <a:pt x="2032" y="175"/>
                  </a:lnTo>
                  <a:lnTo>
                    <a:pt x="2030" y="175"/>
                  </a:lnTo>
                  <a:lnTo>
                    <a:pt x="2026" y="174"/>
                  </a:lnTo>
                  <a:lnTo>
                    <a:pt x="2022" y="175"/>
                  </a:lnTo>
                  <a:lnTo>
                    <a:pt x="2020" y="177"/>
                  </a:lnTo>
                  <a:lnTo>
                    <a:pt x="2020" y="178"/>
                  </a:lnTo>
                  <a:lnTo>
                    <a:pt x="2020" y="179"/>
                  </a:lnTo>
                  <a:lnTo>
                    <a:pt x="2020" y="181"/>
                  </a:lnTo>
                  <a:lnTo>
                    <a:pt x="2021" y="182"/>
                  </a:lnTo>
                  <a:lnTo>
                    <a:pt x="2005" y="60"/>
                  </a:lnTo>
                  <a:lnTo>
                    <a:pt x="1964" y="70"/>
                  </a:lnTo>
                  <a:lnTo>
                    <a:pt x="1987" y="179"/>
                  </a:lnTo>
                  <a:lnTo>
                    <a:pt x="1976" y="185"/>
                  </a:lnTo>
                  <a:lnTo>
                    <a:pt x="1965" y="202"/>
                  </a:lnTo>
                  <a:lnTo>
                    <a:pt x="1963" y="204"/>
                  </a:lnTo>
                  <a:lnTo>
                    <a:pt x="1959" y="211"/>
                  </a:lnTo>
                  <a:lnTo>
                    <a:pt x="1955" y="219"/>
                  </a:lnTo>
                  <a:lnTo>
                    <a:pt x="1954" y="229"/>
                  </a:lnTo>
                  <a:lnTo>
                    <a:pt x="1945" y="234"/>
                  </a:lnTo>
                  <a:lnTo>
                    <a:pt x="1928" y="245"/>
                  </a:lnTo>
                  <a:lnTo>
                    <a:pt x="1926" y="242"/>
                  </a:lnTo>
                  <a:lnTo>
                    <a:pt x="1889" y="260"/>
                  </a:lnTo>
                  <a:lnTo>
                    <a:pt x="1852" y="221"/>
                  </a:lnTo>
                  <a:lnTo>
                    <a:pt x="1848" y="198"/>
                  </a:lnTo>
                  <a:lnTo>
                    <a:pt x="1847" y="198"/>
                  </a:lnTo>
                  <a:lnTo>
                    <a:pt x="1847" y="200"/>
                  </a:lnTo>
                  <a:lnTo>
                    <a:pt x="1844" y="191"/>
                  </a:lnTo>
                  <a:lnTo>
                    <a:pt x="1850" y="188"/>
                  </a:lnTo>
                  <a:lnTo>
                    <a:pt x="1855" y="186"/>
                  </a:lnTo>
                  <a:lnTo>
                    <a:pt x="1860" y="184"/>
                  </a:lnTo>
                  <a:lnTo>
                    <a:pt x="1864" y="181"/>
                  </a:lnTo>
                  <a:lnTo>
                    <a:pt x="1867" y="174"/>
                  </a:lnTo>
                  <a:lnTo>
                    <a:pt x="1865" y="163"/>
                  </a:lnTo>
                  <a:lnTo>
                    <a:pt x="1863" y="146"/>
                  </a:lnTo>
                  <a:lnTo>
                    <a:pt x="1864" y="123"/>
                  </a:lnTo>
                  <a:lnTo>
                    <a:pt x="1865" y="119"/>
                  </a:lnTo>
                  <a:lnTo>
                    <a:pt x="1868" y="113"/>
                  </a:lnTo>
                  <a:lnTo>
                    <a:pt x="1869" y="104"/>
                  </a:lnTo>
                  <a:lnTo>
                    <a:pt x="1863" y="90"/>
                  </a:lnTo>
                  <a:lnTo>
                    <a:pt x="1862" y="88"/>
                  </a:lnTo>
                  <a:lnTo>
                    <a:pt x="1861" y="86"/>
                  </a:lnTo>
                  <a:lnTo>
                    <a:pt x="1860" y="85"/>
                  </a:lnTo>
                  <a:lnTo>
                    <a:pt x="1859" y="82"/>
                  </a:lnTo>
                  <a:lnTo>
                    <a:pt x="1859" y="81"/>
                  </a:lnTo>
                  <a:lnTo>
                    <a:pt x="1859" y="80"/>
                  </a:lnTo>
                  <a:lnTo>
                    <a:pt x="1859" y="79"/>
                  </a:lnTo>
                  <a:lnTo>
                    <a:pt x="1859" y="78"/>
                  </a:lnTo>
                  <a:lnTo>
                    <a:pt x="1859" y="77"/>
                  </a:lnTo>
                  <a:lnTo>
                    <a:pt x="1859" y="76"/>
                  </a:lnTo>
                  <a:lnTo>
                    <a:pt x="1859" y="72"/>
                  </a:lnTo>
                  <a:lnTo>
                    <a:pt x="1860" y="68"/>
                  </a:lnTo>
                  <a:lnTo>
                    <a:pt x="1860" y="65"/>
                  </a:lnTo>
                  <a:lnTo>
                    <a:pt x="1860" y="61"/>
                  </a:lnTo>
                  <a:lnTo>
                    <a:pt x="1861" y="58"/>
                  </a:lnTo>
                  <a:lnTo>
                    <a:pt x="1862" y="56"/>
                  </a:lnTo>
                  <a:lnTo>
                    <a:pt x="1861" y="53"/>
                  </a:lnTo>
                  <a:lnTo>
                    <a:pt x="1861" y="52"/>
                  </a:lnTo>
                  <a:lnTo>
                    <a:pt x="1860" y="52"/>
                  </a:lnTo>
                  <a:lnTo>
                    <a:pt x="1859" y="52"/>
                  </a:lnTo>
                  <a:lnTo>
                    <a:pt x="1857" y="49"/>
                  </a:lnTo>
                  <a:lnTo>
                    <a:pt x="1853" y="44"/>
                  </a:lnTo>
                  <a:lnTo>
                    <a:pt x="1849" y="39"/>
                  </a:lnTo>
                  <a:lnTo>
                    <a:pt x="1843" y="34"/>
                  </a:lnTo>
                  <a:lnTo>
                    <a:pt x="1842" y="34"/>
                  </a:lnTo>
                  <a:lnTo>
                    <a:pt x="1842" y="33"/>
                  </a:lnTo>
                  <a:lnTo>
                    <a:pt x="1841" y="33"/>
                  </a:lnTo>
                  <a:lnTo>
                    <a:pt x="1842" y="31"/>
                  </a:lnTo>
                  <a:lnTo>
                    <a:pt x="1843" y="29"/>
                  </a:lnTo>
                  <a:lnTo>
                    <a:pt x="1843" y="27"/>
                  </a:lnTo>
                  <a:lnTo>
                    <a:pt x="1842" y="24"/>
                  </a:lnTo>
                  <a:lnTo>
                    <a:pt x="1841" y="22"/>
                  </a:lnTo>
                  <a:lnTo>
                    <a:pt x="1841" y="21"/>
                  </a:lnTo>
                  <a:lnTo>
                    <a:pt x="1841" y="19"/>
                  </a:lnTo>
                  <a:lnTo>
                    <a:pt x="1840" y="18"/>
                  </a:lnTo>
                  <a:lnTo>
                    <a:pt x="1839" y="17"/>
                  </a:lnTo>
                  <a:lnTo>
                    <a:pt x="1838" y="17"/>
                  </a:lnTo>
                  <a:lnTo>
                    <a:pt x="1835" y="15"/>
                  </a:lnTo>
                  <a:lnTo>
                    <a:pt x="1834" y="15"/>
                  </a:lnTo>
                  <a:lnTo>
                    <a:pt x="1832" y="14"/>
                  </a:lnTo>
                  <a:lnTo>
                    <a:pt x="1831" y="13"/>
                  </a:lnTo>
                  <a:lnTo>
                    <a:pt x="1830" y="13"/>
                  </a:lnTo>
                  <a:lnTo>
                    <a:pt x="1829" y="12"/>
                  </a:lnTo>
                  <a:lnTo>
                    <a:pt x="1826" y="12"/>
                  </a:lnTo>
                  <a:lnTo>
                    <a:pt x="1825" y="13"/>
                  </a:lnTo>
                  <a:lnTo>
                    <a:pt x="1823" y="13"/>
                  </a:lnTo>
                  <a:lnTo>
                    <a:pt x="1822" y="13"/>
                  </a:lnTo>
                  <a:lnTo>
                    <a:pt x="1820" y="13"/>
                  </a:lnTo>
                  <a:lnTo>
                    <a:pt x="1819" y="13"/>
                  </a:lnTo>
                  <a:lnTo>
                    <a:pt x="1816" y="13"/>
                  </a:lnTo>
                  <a:lnTo>
                    <a:pt x="1815" y="13"/>
                  </a:lnTo>
                  <a:lnTo>
                    <a:pt x="1813" y="13"/>
                  </a:lnTo>
                  <a:lnTo>
                    <a:pt x="1813" y="12"/>
                  </a:lnTo>
                  <a:lnTo>
                    <a:pt x="1812" y="12"/>
                  </a:lnTo>
                  <a:lnTo>
                    <a:pt x="1811" y="11"/>
                  </a:lnTo>
                  <a:lnTo>
                    <a:pt x="1810" y="11"/>
                  </a:lnTo>
                  <a:lnTo>
                    <a:pt x="1809" y="12"/>
                  </a:lnTo>
                  <a:lnTo>
                    <a:pt x="1806" y="13"/>
                  </a:lnTo>
                  <a:lnTo>
                    <a:pt x="1805" y="13"/>
                  </a:lnTo>
                  <a:lnTo>
                    <a:pt x="1804" y="13"/>
                  </a:lnTo>
                  <a:lnTo>
                    <a:pt x="1803" y="12"/>
                  </a:lnTo>
                  <a:lnTo>
                    <a:pt x="1802" y="12"/>
                  </a:lnTo>
                  <a:lnTo>
                    <a:pt x="1801" y="12"/>
                  </a:lnTo>
                  <a:lnTo>
                    <a:pt x="1800" y="12"/>
                  </a:lnTo>
                  <a:lnTo>
                    <a:pt x="1799" y="12"/>
                  </a:lnTo>
                  <a:lnTo>
                    <a:pt x="1797" y="12"/>
                  </a:lnTo>
                  <a:lnTo>
                    <a:pt x="1796" y="12"/>
                  </a:lnTo>
                  <a:lnTo>
                    <a:pt x="1795" y="12"/>
                  </a:lnTo>
                  <a:lnTo>
                    <a:pt x="1794" y="12"/>
                  </a:lnTo>
                  <a:lnTo>
                    <a:pt x="1793" y="12"/>
                  </a:lnTo>
                  <a:lnTo>
                    <a:pt x="1792" y="12"/>
                  </a:lnTo>
                  <a:lnTo>
                    <a:pt x="1791" y="12"/>
                  </a:lnTo>
                  <a:lnTo>
                    <a:pt x="1790" y="13"/>
                  </a:lnTo>
                  <a:lnTo>
                    <a:pt x="1788" y="13"/>
                  </a:lnTo>
                  <a:lnTo>
                    <a:pt x="1787" y="13"/>
                  </a:lnTo>
                  <a:lnTo>
                    <a:pt x="1786" y="13"/>
                  </a:lnTo>
                  <a:lnTo>
                    <a:pt x="1785" y="14"/>
                  </a:lnTo>
                  <a:lnTo>
                    <a:pt x="1784" y="14"/>
                  </a:lnTo>
                  <a:lnTo>
                    <a:pt x="1783" y="14"/>
                  </a:lnTo>
                  <a:lnTo>
                    <a:pt x="1783" y="13"/>
                  </a:lnTo>
                  <a:lnTo>
                    <a:pt x="1782" y="13"/>
                  </a:lnTo>
                  <a:lnTo>
                    <a:pt x="1781" y="13"/>
                  </a:lnTo>
                  <a:lnTo>
                    <a:pt x="1780" y="13"/>
                  </a:lnTo>
                  <a:lnTo>
                    <a:pt x="1777" y="13"/>
                  </a:lnTo>
                  <a:lnTo>
                    <a:pt x="1776" y="13"/>
                  </a:lnTo>
                  <a:lnTo>
                    <a:pt x="1774" y="13"/>
                  </a:lnTo>
                  <a:lnTo>
                    <a:pt x="1773" y="14"/>
                  </a:lnTo>
                  <a:lnTo>
                    <a:pt x="1772" y="14"/>
                  </a:lnTo>
                  <a:lnTo>
                    <a:pt x="1772" y="15"/>
                  </a:lnTo>
                  <a:lnTo>
                    <a:pt x="1769" y="17"/>
                  </a:lnTo>
                  <a:lnTo>
                    <a:pt x="1768" y="17"/>
                  </a:lnTo>
                  <a:lnTo>
                    <a:pt x="1767" y="18"/>
                  </a:lnTo>
                  <a:lnTo>
                    <a:pt x="1766" y="19"/>
                  </a:lnTo>
                  <a:lnTo>
                    <a:pt x="1764" y="20"/>
                  </a:lnTo>
                  <a:lnTo>
                    <a:pt x="1762" y="20"/>
                  </a:lnTo>
                  <a:lnTo>
                    <a:pt x="1761" y="21"/>
                  </a:lnTo>
                  <a:lnTo>
                    <a:pt x="1759" y="21"/>
                  </a:lnTo>
                  <a:lnTo>
                    <a:pt x="1758" y="22"/>
                  </a:lnTo>
                  <a:lnTo>
                    <a:pt x="1757" y="23"/>
                  </a:lnTo>
                  <a:lnTo>
                    <a:pt x="1756" y="23"/>
                  </a:lnTo>
                  <a:lnTo>
                    <a:pt x="1756" y="24"/>
                  </a:lnTo>
                  <a:lnTo>
                    <a:pt x="1755" y="25"/>
                  </a:lnTo>
                  <a:lnTo>
                    <a:pt x="1754" y="27"/>
                  </a:lnTo>
                  <a:lnTo>
                    <a:pt x="1752" y="27"/>
                  </a:lnTo>
                  <a:lnTo>
                    <a:pt x="1751" y="27"/>
                  </a:lnTo>
                  <a:lnTo>
                    <a:pt x="1748" y="28"/>
                  </a:lnTo>
                  <a:lnTo>
                    <a:pt x="1747" y="29"/>
                  </a:lnTo>
                  <a:lnTo>
                    <a:pt x="1747" y="31"/>
                  </a:lnTo>
                  <a:lnTo>
                    <a:pt x="1746" y="32"/>
                  </a:lnTo>
                  <a:lnTo>
                    <a:pt x="1745" y="33"/>
                  </a:lnTo>
                  <a:lnTo>
                    <a:pt x="1744" y="34"/>
                  </a:lnTo>
                  <a:lnTo>
                    <a:pt x="1742" y="34"/>
                  </a:lnTo>
                  <a:lnTo>
                    <a:pt x="1740" y="35"/>
                  </a:lnTo>
                  <a:lnTo>
                    <a:pt x="1739" y="37"/>
                  </a:lnTo>
                  <a:lnTo>
                    <a:pt x="1738" y="38"/>
                  </a:lnTo>
                  <a:lnTo>
                    <a:pt x="1738" y="39"/>
                  </a:lnTo>
                  <a:lnTo>
                    <a:pt x="1738" y="40"/>
                  </a:lnTo>
                  <a:lnTo>
                    <a:pt x="1737" y="41"/>
                  </a:lnTo>
                  <a:lnTo>
                    <a:pt x="1737" y="42"/>
                  </a:lnTo>
                  <a:lnTo>
                    <a:pt x="1737" y="43"/>
                  </a:lnTo>
                  <a:lnTo>
                    <a:pt x="1736" y="44"/>
                  </a:lnTo>
                  <a:lnTo>
                    <a:pt x="1736" y="46"/>
                  </a:lnTo>
                  <a:lnTo>
                    <a:pt x="1735" y="47"/>
                  </a:lnTo>
                  <a:lnTo>
                    <a:pt x="1735" y="48"/>
                  </a:lnTo>
                  <a:lnTo>
                    <a:pt x="1734" y="49"/>
                  </a:lnTo>
                  <a:lnTo>
                    <a:pt x="1734" y="50"/>
                  </a:lnTo>
                  <a:lnTo>
                    <a:pt x="1733" y="51"/>
                  </a:lnTo>
                  <a:lnTo>
                    <a:pt x="1733" y="52"/>
                  </a:lnTo>
                  <a:lnTo>
                    <a:pt x="1732" y="52"/>
                  </a:lnTo>
                  <a:lnTo>
                    <a:pt x="1732" y="53"/>
                  </a:lnTo>
                  <a:lnTo>
                    <a:pt x="1732" y="54"/>
                  </a:lnTo>
                  <a:lnTo>
                    <a:pt x="1733" y="56"/>
                  </a:lnTo>
                  <a:lnTo>
                    <a:pt x="1733" y="58"/>
                  </a:lnTo>
                  <a:lnTo>
                    <a:pt x="1733" y="59"/>
                  </a:lnTo>
                  <a:lnTo>
                    <a:pt x="1732" y="61"/>
                  </a:lnTo>
                  <a:lnTo>
                    <a:pt x="1730" y="62"/>
                  </a:lnTo>
                  <a:lnTo>
                    <a:pt x="1729" y="63"/>
                  </a:lnTo>
                  <a:lnTo>
                    <a:pt x="1729" y="66"/>
                  </a:lnTo>
                  <a:lnTo>
                    <a:pt x="1729" y="68"/>
                  </a:lnTo>
                  <a:lnTo>
                    <a:pt x="1729" y="70"/>
                  </a:lnTo>
                  <a:lnTo>
                    <a:pt x="1729" y="71"/>
                  </a:lnTo>
                  <a:lnTo>
                    <a:pt x="1729" y="73"/>
                  </a:lnTo>
                  <a:lnTo>
                    <a:pt x="1729" y="75"/>
                  </a:lnTo>
                  <a:lnTo>
                    <a:pt x="1730" y="76"/>
                  </a:lnTo>
                  <a:lnTo>
                    <a:pt x="1730" y="77"/>
                  </a:lnTo>
                  <a:lnTo>
                    <a:pt x="1730" y="78"/>
                  </a:lnTo>
                  <a:lnTo>
                    <a:pt x="1732" y="78"/>
                  </a:lnTo>
                  <a:lnTo>
                    <a:pt x="1732" y="79"/>
                  </a:lnTo>
                  <a:lnTo>
                    <a:pt x="1732" y="80"/>
                  </a:lnTo>
                  <a:lnTo>
                    <a:pt x="1732" y="81"/>
                  </a:lnTo>
                  <a:lnTo>
                    <a:pt x="1733" y="83"/>
                  </a:lnTo>
                  <a:lnTo>
                    <a:pt x="1733" y="87"/>
                  </a:lnTo>
                  <a:lnTo>
                    <a:pt x="1733" y="88"/>
                  </a:lnTo>
                  <a:lnTo>
                    <a:pt x="1733" y="89"/>
                  </a:lnTo>
                  <a:lnTo>
                    <a:pt x="1734" y="91"/>
                  </a:lnTo>
                  <a:lnTo>
                    <a:pt x="1734" y="95"/>
                  </a:lnTo>
                  <a:lnTo>
                    <a:pt x="1735" y="97"/>
                  </a:lnTo>
                  <a:lnTo>
                    <a:pt x="1734" y="98"/>
                  </a:lnTo>
                  <a:lnTo>
                    <a:pt x="1733" y="99"/>
                  </a:lnTo>
                  <a:lnTo>
                    <a:pt x="1732" y="101"/>
                  </a:lnTo>
                  <a:lnTo>
                    <a:pt x="1730" y="104"/>
                  </a:lnTo>
                  <a:lnTo>
                    <a:pt x="1732" y="106"/>
                  </a:lnTo>
                  <a:lnTo>
                    <a:pt x="1733" y="110"/>
                  </a:lnTo>
                  <a:lnTo>
                    <a:pt x="1736" y="115"/>
                  </a:lnTo>
                  <a:lnTo>
                    <a:pt x="1739" y="120"/>
                  </a:lnTo>
                  <a:lnTo>
                    <a:pt x="1743" y="124"/>
                  </a:lnTo>
                  <a:lnTo>
                    <a:pt x="1745" y="126"/>
                  </a:lnTo>
                  <a:lnTo>
                    <a:pt x="1748" y="128"/>
                  </a:lnTo>
                  <a:lnTo>
                    <a:pt x="1751" y="129"/>
                  </a:lnTo>
                  <a:lnTo>
                    <a:pt x="1752" y="130"/>
                  </a:lnTo>
                  <a:lnTo>
                    <a:pt x="1752" y="131"/>
                  </a:lnTo>
                  <a:lnTo>
                    <a:pt x="1753" y="133"/>
                  </a:lnTo>
                  <a:lnTo>
                    <a:pt x="1742" y="194"/>
                  </a:lnTo>
                  <a:lnTo>
                    <a:pt x="1739" y="192"/>
                  </a:lnTo>
                  <a:lnTo>
                    <a:pt x="1735" y="203"/>
                  </a:lnTo>
                  <a:lnTo>
                    <a:pt x="1721" y="229"/>
                  </a:lnTo>
                  <a:lnTo>
                    <a:pt x="1720" y="230"/>
                  </a:lnTo>
                  <a:lnTo>
                    <a:pt x="1716" y="232"/>
                  </a:lnTo>
                  <a:lnTo>
                    <a:pt x="1710" y="236"/>
                  </a:lnTo>
                  <a:lnTo>
                    <a:pt x="1703" y="245"/>
                  </a:lnTo>
                  <a:lnTo>
                    <a:pt x="1691" y="258"/>
                  </a:lnTo>
                  <a:lnTo>
                    <a:pt x="1680" y="274"/>
                  </a:lnTo>
                  <a:lnTo>
                    <a:pt x="1667" y="297"/>
                  </a:lnTo>
                  <a:lnTo>
                    <a:pt x="1652" y="326"/>
                  </a:lnTo>
                  <a:lnTo>
                    <a:pt x="1641" y="363"/>
                  </a:lnTo>
                  <a:lnTo>
                    <a:pt x="1630" y="419"/>
                  </a:lnTo>
                  <a:lnTo>
                    <a:pt x="1621" y="493"/>
                  </a:lnTo>
                  <a:lnTo>
                    <a:pt x="1613" y="580"/>
                  </a:lnTo>
                  <a:lnTo>
                    <a:pt x="1607" y="676"/>
                  </a:lnTo>
                  <a:lnTo>
                    <a:pt x="1600" y="778"/>
                  </a:lnTo>
                  <a:lnTo>
                    <a:pt x="1595" y="882"/>
                  </a:lnTo>
                  <a:lnTo>
                    <a:pt x="1591" y="984"/>
                  </a:lnTo>
                  <a:lnTo>
                    <a:pt x="1586" y="984"/>
                  </a:lnTo>
                  <a:lnTo>
                    <a:pt x="1582" y="983"/>
                  </a:lnTo>
                  <a:lnTo>
                    <a:pt x="1578" y="983"/>
                  </a:lnTo>
                  <a:lnTo>
                    <a:pt x="1573" y="982"/>
                  </a:lnTo>
                  <a:lnTo>
                    <a:pt x="1567" y="981"/>
                  </a:lnTo>
                  <a:lnTo>
                    <a:pt x="1563" y="980"/>
                  </a:lnTo>
                  <a:lnTo>
                    <a:pt x="1559" y="980"/>
                  </a:lnTo>
                  <a:lnTo>
                    <a:pt x="1554" y="979"/>
                  </a:lnTo>
                  <a:lnTo>
                    <a:pt x="1557" y="706"/>
                  </a:lnTo>
                  <a:lnTo>
                    <a:pt x="1554" y="517"/>
                  </a:lnTo>
                  <a:lnTo>
                    <a:pt x="1547" y="396"/>
                  </a:lnTo>
                  <a:lnTo>
                    <a:pt x="1538" y="328"/>
                  </a:lnTo>
                  <a:lnTo>
                    <a:pt x="1564" y="310"/>
                  </a:lnTo>
                  <a:lnTo>
                    <a:pt x="1563" y="306"/>
                  </a:lnTo>
                  <a:lnTo>
                    <a:pt x="1582" y="292"/>
                  </a:lnTo>
                  <a:lnTo>
                    <a:pt x="1572" y="279"/>
                  </a:lnTo>
                  <a:lnTo>
                    <a:pt x="1581" y="273"/>
                  </a:lnTo>
                  <a:lnTo>
                    <a:pt x="1585" y="274"/>
                  </a:lnTo>
                  <a:lnTo>
                    <a:pt x="1590" y="277"/>
                  </a:lnTo>
                  <a:lnTo>
                    <a:pt x="1593" y="278"/>
                  </a:lnTo>
                  <a:lnTo>
                    <a:pt x="1598" y="278"/>
                  </a:lnTo>
                  <a:lnTo>
                    <a:pt x="1610" y="364"/>
                  </a:lnTo>
                  <a:lnTo>
                    <a:pt x="1641" y="357"/>
                  </a:lnTo>
                  <a:lnTo>
                    <a:pt x="1621" y="267"/>
                  </a:lnTo>
                  <a:lnTo>
                    <a:pt x="1622" y="267"/>
                  </a:lnTo>
                  <a:lnTo>
                    <a:pt x="1626" y="261"/>
                  </a:lnTo>
                  <a:lnTo>
                    <a:pt x="1628" y="257"/>
                  </a:lnTo>
                  <a:lnTo>
                    <a:pt x="1629" y="252"/>
                  </a:lnTo>
                  <a:lnTo>
                    <a:pt x="1629" y="248"/>
                  </a:lnTo>
                  <a:lnTo>
                    <a:pt x="1629" y="246"/>
                  </a:lnTo>
                  <a:lnTo>
                    <a:pt x="1629" y="235"/>
                  </a:lnTo>
                  <a:lnTo>
                    <a:pt x="1627" y="217"/>
                  </a:lnTo>
                  <a:lnTo>
                    <a:pt x="1621" y="212"/>
                  </a:lnTo>
                  <a:lnTo>
                    <a:pt x="1620" y="212"/>
                  </a:lnTo>
                  <a:lnTo>
                    <a:pt x="1617" y="211"/>
                  </a:lnTo>
                  <a:lnTo>
                    <a:pt x="1613" y="212"/>
                  </a:lnTo>
                  <a:lnTo>
                    <a:pt x="1612" y="214"/>
                  </a:lnTo>
                  <a:lnTo>
                    <a:pt x="1612" y="215"/>
                  </a:lnTo>
                  <a:lnTo>
                    <a:pt x="1612" y="216"/>
                  </a:lnTo>
                  <a:lnTo>
                    <a:pt x="1612" y="217"/>
                  </a:lnTo>
                  <a:lnTo>
                    <a:pt x="1601" y="127"/>
                  </a:lnTo>
                  <a:lnTo>
                    <a:pt x="1570" y="134"/>
                  </a:lnTo>
                  <a:lnTo>
                    <a:pt x="1588" y="216"/>
                  </a:lnTo>
                  <a:lnTo>
                    <a:pt x="1579" y="220"/>
                  </a:lnTo>
                  <a:lnTo>
                    <a:pt x="1571" y="232"/>
                  </a:lnTo>
                  <a:lnTo>
                    <a:pt x="1569" y="234"/>
                  </a:lnTo>
                  <a:lnTo>
                    <a:pt x="1566" y="239"/>
                  </a:lnTo>
                  <a:lnTo>
                    <a:pt x="1564" y="245"/>
                  </a:lnTo>
                  <a:lnTo>
                    <a:pt x="1562" y="252"/>
                  </a:lnTo>
                  <a:lnTo>
                    <a:pt x="1556" y="257"/>
                  </a:lnTo>
                  <a:lnTo>
                    <a:pt x="1555" y="257"/>
                  </a:lnTo>
                  <a:lnTo>
                    <a:pt x="1543" y="265"/>
                  </a:lnTo>
                  <a:lnTo>
                    <a:pt x="1542" y="263"/>
                  </a:lnTo>
                  <a:lnTo>
                    <a:pt x="1514" y="275"/>
                  </a:lnTo>
                  <a:lnTo>
                    <a:pt x="1486" y="246"/>
                  </a:lnTo>
                  <a:lnTo>
                    <a:pt x="1483" y="230"/>
                  </a:lnTo>
                  <a:lnTo>
                    <a:pt x="1482" y="231"/>
                  </a:lnTo>
                  <a:lnTo>
                    <a:pt x="1480" y="224"/>
                  </a:lnTo>
                  <a:lnTo>
                    <a:pt x="1485" y="223"/>
                  </a:lnTo>
                  <a:lnTo>
                    <a:pt x="1488" y="222"/>
                  </a:lnTo>
                  <a:lnTo>
                    <a:pt x="1492" y="220"/>
                  </a:lnTo>
                  <a:lnTo>
                    <a:pt x="1495" y="216"/>
                  </a:lnTo>
                  <a:lnTo>
                    <a:pt x="1497" y="211"/>
                  </a:lnTo>
                  <a:lnTo>
                    <a:pt x="1496" y="203"/>
                  </a:lnTo>
                  <a:lnTo>
                    <a:pt x="1495" y="191"/>
                  </a:lnTo>
                  <a:lnTo>
                    <a:pt x="1495" y="173"/>
                  </a:lnTo>
                  <a:lnTo>
                    <a:pt x="1496" y="171"/>
                  </a:lnTo>
                  <a:lnTo>
                    <a:pt x="1498" y="166"/>
                  </a:lnTo>
                  <a:lnTo>
                    <a:pt x="1498" y="159"/>
                  </a:lnTo>
                  <a:lnTo>
                    <a:pt x="1494" y="149"/>
                  </a:lnTo>
                  <a:lnTo>
                    <a:pt x="1493" y="147"/>
                  </a:lnTo>
                  <a:lnTo>
                    <a:pt x="1493" y="146"/>
                  </a:lnTo>
                  <a:lnTo>
                    <a:pt x="1492" y="144"/>
                  </a:lnTo>
                  <a:lnTo>
                    <a:pt x="1492" y="143"/>
                  </a:lnTo>
                  <a:lnTo>
                    <a:pt x="1492" y="142"/>
                  </a:lnTo>
                  <a:lnTo>
                    <a:pt x="1492" y="140"/>
                  </a:lnTo>
                  <a:lnTo>
                    <a:pt x="1492" y="139"/>
                  </a:lnTo>
                  <a:lnTo>
                    <a:pt x="1490" y="138"/>
                  </a:lnTo>
                  <a:lnTo>
                    <a:pt x="1492" y="135"/>
                  </a:lnTo>
                  <a:lnTo>
                    <a:pt x="1492" y="133"/>
                  </a:lnTo>
                  <a:lnTo>
                    <a:pt x="1492" y="129"/>
                  </a:lnTo>
                  <a:lnTo>
                    <a:pt x="1492" y="127"/>
                  </a:lnTo>
                  <a:lnTo>
                    <a:pt x="1493" y="125"/>
                  </a:lnTo>
                  <a:lnTo>
                    <a:pt x="1494" y="123"/>
                  </a:lnTo>
                  <a:lnTo>
                    <a:pt x="1493" y="121"/>
                  </a:lnTo>
                  <a:lnTo>
                    <a:pt x="1493" y="120"/>
                  </a:lnTo>
                  <a:lnTo>
                    <a:pt x="1492" y="120"/>
                  </a:lnTo>
                  <a:lnTo>
                    <a:pt x="1490" y="120"/>
                  </a:lnTo>
                  <a:lnTo>
                    <a:pt x="1489" y="118"/>
                  </a:lnTo>
                  <a:lnTo>
                    <a:pt x="1488" y="115"/>
                  </a:lnTo>
                  <a:lnTo>
                    <a:pt x="1485" y="113"/>
                  </a:lnTo>
                  <a:lnTo>
                    <a:pt x="1482" y="109"/>
                  </a:lnTo>
                  <a:lnTo>
                    <a:pt x="1483" y="109"/>
                  </a:lnTo>
                  <a:lnTo>
                    <a:pt x="1474" y="80"/>
                  </a:lnTo>
                  <a:lnTo>
                    <a:pt x="1482" y="78"/>
                  </a:lnTo>
                  <a:lnTo>
                    <a:pt x="1489" y="75"/>
                  </a:lnTo>
                  <a:lnTo>
                    <a:pt x="1496" y="72"/>
                  </a:lnTo>
                  <a:lnTo>
                    <a:pt x="1503" y="70"/>
                  </a:lnTo>
                  <a:lnTo>
                    <a:pt x="1508" y="68"/>
                  </a:lnTo>
                  <a:lnTo>
                    <a:pt x="1512" y="67"/>
                  </a:lnTo>
                  <a:lnTo>
                    <a:pt x="1515" y="66"/>
                  </a:lnTo>
                  <a:lnTo>
                    <a:pt x="1516" y="65"/>
                  </a:lnTo>
                  <a:lnTo>
                    <a:pt x="1517" y="63"/>
                  </a:lnTo>
                  <a:lnTo>
                    <a:pt x="1516" y="62"/>
                  </a:lnTo>
                  <a:lnTo>
                    <a:pt x="1515" y="61"/>
                  </a:lnTo>
                  <a:lnTo>
                    <a:pt x="1416" y="69"/>
                  </a:lnTo>
                  <a:lnTo>
                    <a:pt x="1342" y="110"/>
                  </a:lnTo>
                  <a:lnTo>
                    <a:pt x="1341" y="111"/>
                  </a:lnTo>
                  <a:lnTo>
                    <a:pt x="1342" y="113"/>
                  </a:lnTo>
                  <a:lnTo>
                    <a:pt x="1343" y="114"/>
                  </a:lnTo>
                  <a:lnTo>
                    <a:pt x="1344" y="114"/>
                  </a:lnTo>
                  <a:lnTo>
                    <a:pt x="1358" y="111"/>
                  </a:lnTo>
                  <a:lnTo>
                    <a:pt x="1358" y="153"/>
                  </a:lnTo>
                  <a:lnTo>
                    <a:pt x="1356" y="154"/>
                  </a:lnTo>
                  <a:lnTo>
                    <a:pt x="1356" y="155"/>
                  </a:lnTo>
                  <a:lnTo>
                    <a:pt x="1355" y="157"/>
                  </a:lnTo>
                  <a:lnTo>
                    <a:pt x="1355" y="158"/>
                  </a:lnTo>
                  <a:lnTo>
                    <a:pt x="1355" y="159"/>
                  </a:lnTo>
                  <a:lnTo>
                    <a:pt x="1355" y="161"/>
                  </a:lnTo>
                  <a:lnTo>
                    <a:pt x="1355" y="162"/>
                  </a:lnTo>
                  <a:lnTo>
                    <a:pt x="1355" y="172"/>
                  </a:lnTo>
                  <a:lnTo>
                    <a:pt x="1356" y="172"/>
                  </a:lnTo>
                  <a:lnTo>
                    <a:pt x="1356" y="164"/>
                  </a:lnTo>
                  <a:lnTo>
                    <a:pt x="1358" y="164"/>
                  </a:lnTo>
                  <a:lnTo>
                    <a:pt x="1358" y="174"/>
                  </a:lnTo>
                  <a:lnTo>
                    <a:pt x="1358" y="175"/>
                  </a:lnTo>
                  <a:lnTo>
                    <a:pt x="1359" y="175"/>
                  </a:lnTo>
                  <a:lnTo>
                    <a:pt x="1359" y="174"/>
                  </a:lnTo>
                  <a:lnTo>
                    <a:pt x="1359" y="165"/>
                  </a:lnTo>
                  <a:lnTo>
                    <a:pt x="1360" y="165"/>
                  </a:lnTo>
                  <a:lnTo>
                    <a:pt x="1360" y="173"/>
                  </a:lnTo>
                  <a:lnTo>
                    <a:pt x="1360" y="174"/>
                  </a:lnTo>
                  <a:lnTo>
                    <a:pt x="1361" y="174"/>
                  </a:lnTo>
                  <a:lnTo>
                    <a:pt x="1361" y="173"/>
                  </a:lnTo>
                  <a:lnTo>
                    <a:pt x="1361" y="164"/>
                  </a:lnTo>
                  <a:lnTo>
                    <a:pt x="1361" y="171"/>
                  </a:lnTo>
                  <a:lnTo>
                    <a:pt x="1361" y="172"/>
                  </a:lnTo>
                  <a:lnTo>
                    <a:pt x="1362" y="172"/>
                  </a:lnTo>
                  <a:lnTo>
                    <a:pt x="1363" y="172"/>
                  </a:lnTo>
                  <a:lnTo>
                    <a:pt x="1363" y="162"/>
                  </a:lnTo>
                  <a:lnTo>
                    <a:pt x="1363" y="161"/>
                  </a:lnTo>
                  <a:lnTo>
                    <a:pt x="1363" y="159"/>
                  </a:lnTo>
                  <a:lnTo>
                    <a:pt x="1363" y="158"/>
                  </a:lnTo>
                  <a:lnTo>
                    <a:pt x="1363" y="157"/>
                  </a:lnTo>
                  <a:lnTo>
                    <a:pt x="1362" y="155"/>
                  </a:lnTo>
                  <a:lnTo>
                    <a:pt x="1361" y="154"/>
                  </a:lnTo>
                  <a:lnTo>
                    <a:pt x="1360" y="153"/>
                  </a:lnTo>
                  <a:lnTo>
                    <a:pt x="1360" y="111"/>
                  </a:lnTo>
                  <a:lnTo>
                    <a:pt x="1384" y="106"/>
                  </a:lnTo>
                  <a:lnTo>
                    <a:pt x="1397" y="148"/>
                  </a:lnTo>
                  <a:lnTo>
                    <a:pt x="1397" y="149"/>
                  </a:lnTo>
                  <a:lnTo>
                    <a:pt x="1397" y="152"/>
                  </a:lnTo>
                  <a:lnTo>
                    <a:pt x="1397" y="153"/>
                  </a:lnTo>
                  <a:lnTo>
                    <a:pt x="1398" y="154"/>
                  </a:lnTo>
                  <a:lnTo>
                    <a:pt x="1397" y="155"/>
                  </a:lnTo>
                  <a:lnTo>
                    <a:pt x="1397" y="156"/>
                  </a:lnTo>
                  <a:lnTo>
                    <a:pt x="1396" y="157"/>
                  </a:lnTo>
                  <a:lnTo>
                    <a:pt x="1396" y="158"/>
                  </a:lnTo>
                  <a:lnTo>
                    <a:pt x="1396" y="161"/>
                  </a:lnTo>
                  <a:lnTo>
                    <a:pt x="1397" y="164"/>
                  </a:lnTo>
                  <a:lnTo>
                    <a:pt x="1399" y="167"/>
                  </a:lnTo>
                  <a:lnTo>
                    <a:pt x="1401" y="172"/>
                  </a:lnTo>
                  <a:lnTo>
                    <a:pt x="1403" y="173"/>
                  </a:lnTo>
                  <a:lnTo>
                    <a:pt x="1406" y="175"/>
                  </a:lnTo>
                  <a:lnTo>
                    <a:pt x="1407" y="176"/>
                  </a:lnTo>
                  <a:lnTo>
                    <a:pt x="1409" y="177"/>
                  </a:lnTo>
                  <a:lnTo>
                    <a:pt x="1410" y="186"/>
                  </a:lnTo>
                  <a:lnTo>
                    <a:pt x="1403" y="226"/>
                  </a:lnTo>
                  <a:lnTo>
                    <a:pt x="1402" y="225"/>
                  </a:lnTo>
                  <a:lnTo>
                    <a:pt x="1398" y="233"/>
                  </a:lnTo>
                  <a:lnTo>
                    <a:pt x="1389" y="252"/>
                  </a:lnTo>
                  <a:lnTo>
                    <a:pt x="1388" y="252"/>
                  </a:lnTo>
                  <a:lnTo>
                    <a:pt x="1386" y="254"/>
                  </a:lnTo>
                  <a:lnTo>
                    <a:pt x="1381" y="258"/>
                  </a:lnTo>
                  <a:lnTo>
                    <a:pt x="1377" y="263"/>
                  </a:lnTo>
                  <a:lnTo>
                    <a:pt x="1370" y="271"/>
                  </a:lnTo>
                  <a:lnTo>
                    <a:pt x="1362" y="281"/>
                  </a:lnTo>
                  <a:lnTo>
                    <a:pt x="1353" y="294"/>
                  </a:lnTo>
                  <a:lnTo>
                    <a:pt x="1343" y="312"/>
                  </a:lnTo>
                  <a:lnTo>
                    <a:pt x="1325" y="320"/>
                  </a:lnTo>
                  <a:lnTo>
                    <a:pt x="1287" y="281"/>
                  </a:lnTo>
                  <a:lnTo>
                    <a:pt x="1283" y="259"/>
                  </a:lnTo>
                  <a:lnTo>
                    <a:pt x="1282" y="259"/>
                  </a:lnTo>
                  <a:lnTo>
                    <a:pt x="1282" y="260"/>
                  </a:lnTo>
                  <a:lnTo>
                    <a:pt x="1281" y="251"/>
                  </a:lnTo>
                  <a:lnTo>
                    <a:pt x="1285" y="250"/>
                  </a:lnTo>
                  <a:lnTo>
                    <a:pt x="1291" y="248"/>
                  </a:lnTo>
                  <a:lnTo>
                    <a:pt x="1295" y="244"/>
                  </a:lnTo>
                  <a:lnTo>
                    <a:pt x="1300" y="241"/>
                  </a:lnTo>
                  <a:lnTo>
                    <a:pt x="1302" y="234"/>
                  </a:lnTo>
                  <a:lnTo>
                    <a:pt x="1301" y="223"/>
                  </a:lnTo>
                  <a:lnTo>
                    <a:pt x="1298" y="206"/>
                  </a:lnTo>
                  <a:lnTo>
                    <a:pt x="1300" y="183"/>
                  </a:lnTo>
                  <a:lnTo>
                    <a:pt x="1301" y="179"/>
                  </a:lnTo>
                  <a:lnTo>
                    <a:pt x="1303" y="174"/>
                  </a:lnTo>
                  <a:lnTo>
                    <a:pt x="1304" y="165"/>
                  </a:lnTo>
                  <a:lnTo>
                    <a:pt x="1298" y="152"/>
                  </a:lnTo>
                  <a:lnTo>
                    <a:pt x="1297" y="149"/>
                  </a:lnTo>
                  <a:lnTo>
                    <a:pt x="1296" y="147"/>
                  </a:lnTo>
                  <a:lnTo>
                    <a:pt x="1295" y="145"/>
                  </a:lnTo>
                  <a:lnTo>
                    <a:pt x="1294" y="143"/>
                  </a:lnTo>
                  <a:lnTo>
                    <a:pt x="1294" y="142"/>
                  </a:lnTo>
                  <a:lnTo>
                    <a:pt x="1294" y="140"/>
                  </a:lnTo>
                  <a:lnTo>
                    <a:pt x="1295" y="140"/>
                  </a:lnTo>
                  <a:lnTo>
                    <a:pt x="1294" y="139"/>
                  </a:lnTo>
                  <a:lnTo>
                    <a:pt x="1294" y="138"/>
                  </a:lnTo>
                  <a:lnTo>
                    <a:pt x="1294" y="137"/>
                  </a:lnTo>
                  <a:lnTo>
                    <a:pt x="1294" y="133"/>
                  </a:lnTo>
                  <a:lnTo>
                    <a:pt x="1295" y="128"/>
                  </a:lnTo>
                  <a:lnTo>
                    <a:pt x="1295" y="125"/>
                  </a:lnTo>
                  <a:lnTo>
                    <a:pt x="1295" y="121"/>
                  </a:lnTo>
                  <a:lnTo>
                    <a:pt x="1296" y="119"/>
                  </a:lnTo>
                  <a:lnTo>
                    <a:pt x="1297" y="116"/>
                  </a:lnTo>
                  <a:lnTo>
                    <a:pt x="1296" y="115"/>
                  </a:lnTo>
                  <a:lnTo>
                    <a:pt x="1296" y="114"/>
                  </a:lnTo>
                  <a:lnTo>
                    <a:pt x="1295" y="113"/>
                  </a:lnTo>
                  <a:lnTo>
                    <a:pt x="1294" y="113"/>
                  </a:lnTo>
                  <a:lnTo>
                    <a:pt x="1292" y="109"/>
                  </a:lnTo>
                  <a:lnTo>
                    <a:pt x="1288" y="105"/>
                  </a:lnTo>
                  <a:lnTo>
                    <a:pt x="1284" y="100"/>
                  </a:lnTo>
                  <a:lnTo>
                    <a:pt x="1278" y="95"/>
                  </a:lnTo>
                  <a:lnTo>
                    <a:pt x="1277" y="95"/>
                  </a:lnTo>
                  <a:lnTo>
                    <a:pt x="1276" y="95"/>
                  </a:lnTo>
                  <a:lnTo>
                    <a:pt x="1277" y="92"/>
                  </a:lnTo>
                  <a:lnTo>
                    <a:pt x="1278" y="89"/>
                  </a:lnTo>
                  <a:lnTo>
                    <a:pt x="1278" y="87"/>
                  </a:lnTo>
                  <a:lnTo>
                    <a:pt x="1278" y="86"/>
                  </a:lnTo>
                  <a:lnTo>
                    <a:pt x="1277" y="83"/>
                  </a:lnTo>
                  <a:lnTo>
                    <a:pt x="1276" y="81"/>
                  </a:lnTo>
                  <a:lnTo>
                    <a:pt x="1276" y="80"/>
                  </a:lnTo>
                  <a:lnTo>
                    <a:pt x="1275" y="78"/>
                  </a:lnTo>
                  <a:lnTo>
                    <a:pt x="1274" y="77"/>
                  </a:lnTo>
                  <a:lnTo>
                    <a:pt x="1273" y="77"/>
                  </a:lnTo>
                  <a:lnTo>
                    <a:pt x="1271" y="77"/>
                  </a:lnTo>
                  <a:lnTo>
                    <a:pt x="1269" y="76"/>
                  </a:lnTo>
                  <a:lnTo>
                    <a:pt x="1267" y="75"/>
                  </a:lnTo>
                  <a:lnTo>
                    <a:pt x="1266" y="75"/>
                  </a:lnTo>
                  <a:lnTo>
                    <a:pt x="1265" y="73"/>
                  </a:lnTo>
                  <a:lnTo>
                    <a:pt x="1264" y="73"/>
                  </a:lnTo>
                  <a:lnTo>
                    <a:pt x="1262" y="73"/>
                  </a:lnTo>
                  <a:lnTo>
                    <a:pt x="1261" y="73"/>
                  </a:lnTo>
                  <a:lnTo>
                    <a:pt x="1258" y="75"/>
                  </a:lnTo>
                  <a:lnTo>
                    <a:pt x="1257" y="75"/>
                  </a:lnTo>
                  <a:lnTo>
                    <a:pt x="1255" y="75"/>
                  </a:lnTo>
                  <a:lnTo>
                    <a:pt x="1254" y="75"/>
                  </a:lnTo>
                  <a:lnTo>
                    <a:pt x="1252" y="75"/>
                  </a:lnTo>
                  <a:lnTo>
                    <a:pt x="1250" y="75"/>
                  </a:lnTo>
                  <a:lnTo>
                    <a:pt x="1249" y="73"/>
                  </a:lnTo>
                  <a:lnTo>
                    <a:pt x="1248" y="73"/>
                  </a:lnTo>
                  <a:lnTo>
                    <a:pt x="1247" y="72"/>
                  </a:lnTo>
                  <a:lnTo>
                    <a:pt x="1246" y="72"/>
                  </a:lnTo>
                  <a:lnTo>
                    <a:pt x="1245" y="72"/>
                  </a:lnTo>
                  <a:lnTo>
                    <a:pt x="1244" y="72"/>
                  </a:lnTo>
                  <a:lnTo>
                    <a:pt x="1243" y="73"/>
                  </a:lnTo>
                  <a:lnTo>
                    <a:pt x="1240" y="73"/>
                  </a:lnTo>
                  <a:lnTo>
                    <a:pt x="1239" y="73"/>
                  </a:lnTo>
                  <a:lnTo>
                    <a:pt x="1238" y="72"/>
                  </a:lnTo>
                  <a:lnTo>
                    <a:pt x="1237" y="72"/>
                  </a:lnTo>
                  <a:lnTo>
                    <a:pt x="1236" y="72"/>
                  </a:lnTo>
                  <a:lnTo>
                    <a:pt x="1235" y="72"/>
                  </a:lnTo>
                  <a:lnTo>
                    <a:pt x="1234" y="72"/>
                  </a:lnTo>
                  <a:lnTo>
                    <a:pt x="1233" y="72"/>
                  </a:lnTo>
                  <a:lnTo>
                    <a:pt x="1231" y="72"/>
                  </a:lnTo>
                  <a:lnTo>
                    <a:pt x="1230" y="72"/>
                  </a:lnTo>
                  <a:lnTo>
                    <a:pt x="1229" y="72"/>
                  </a:lnTo>
                  <a:lnTo>
                    <a:pt x="1228" y="72"/>
                  </a:lnTo>
                  <a:lnTo>
                    <a:pt x="1227" y="72"/>
                  </a:lnTo>
                  <a:lnTo>
                    <a:pt x="1226" y="72"/>
                  </a:lnTo>
                  <a:lnTo>
                    <a:pt x="1225" y="73"/>
                  </a:lnTo>
                  <a:lnTo>
                    <a:pt x="1224" y="73"/>
                  </a:lnTo>
                  <a:lnTo>
                    <a:pt x="1223" y="73"/>
                  </a:lnTo>
                  <a:lnTo>
                    <a:pt x="1221" y="73"/>
                  </a:lnTo>
                  <a:lnTo>
                    <a:pt x="1220" y="75"/>
                  </a:lnTo>
                  <a:lnTo>
                    <a:pt x="1219" y="75"/>
                  </a:lnTo>
                  <a:lnTo>
                    <a:pt x="1218" y="75"/>
                  </a:lnTo>
                  <a:lnTo>
                    <a:pt x="1217" y="75"/>
                  </a:lnTo>
                  <a:lnTo>
                    <a:pt x="1216" y="75"/>
                  </a:lnTo>
                  <a:lnTo>
                    <a:pt x="1215" y="75"/>
                  </a:lnTo>
                  <a:lnTo>
                    <a:pt x="1214" y="75"/>
                  </a:lnTo>
                  <a:lnTo>
                    <a:pt x="1211" y="75"/>
                  </a:lnTo>
                  <a:lnTo>
                    <a:pt x="1210" y="75"/>
                  </a:lnTo>
                  <a:lnTo>
                    <a:pt x="1208" y="75"/>
                  </a:lnTo>
                  <a:lnTo>
                    <a:pt x="1208" y="76"/>
                  </a:lnTo>
                  <a:lnTo>
                    <a:pt x="1207" y="76"/>
                  </a:lnTo>
                  <a:lnTo>
                    <a:pt x="1206" y="77"/>
                  </a:lnTo>
                  <a:lnTo>
                    <a:pt x="1204" y="78"/>
                  </a:lnTo>
                  <a:lnTo>
                    <a:pt x="1202" y="79"/>
                  </a:lnTo>
                  <a:lnTo>
                    <a:pt x="1201" y="80"/>
                  </a:lnTo>
                  <a:lnTo>
                    <a:pt x="1199" y="81"/>
                  </a:lnTo>
                  <a:lnTo>
                    <a:pt x="1197" y="81"/>
                  </a:lnTo>
                  <a:lnTo>
                    <a:pt x="1196" y="81"/>
                  </a:lnTo>
                  <a:lnTo>
                    <a:pt x="1195" y="81"/>
                  </a:lnTo>
                  <a:lnTo>
                    <a:pt x="1194" y="82"/>
                  </a:lnTo>
                  <a:lnTo>
                    <a:pt x="1192" y="83"/>
                  </a:lnTo>
                  <a:lnTo>
                    <a:pt x="1191" y="83"/>
                  </a:lnTo>
                  <a:lnTo>
                    <a:pt x="1191" y="85"/>
                  </a:lnTo>
                  <a:lnTo>
                    <a:pt x="1190" y="86"/>
                  </a:lnTo>
                  <a:lnTo>
                    <a:pt x="1189" y="87"/>
                  </a:lnTo>
                  <a:lnTo>
                    <a:pt x="1187" y="87"/>
                  </a:lnTo>
                  <a:lnTo>
                    <a:pt x="1186" y="88"/>
                  </a:lnTo>
                  <a:lnTo>
                    <a:pt x="1185" y="89"/>
                  </a:lnTo>
                  <a:lnTo>
                    <a:pt x="1183" y="90"/>
                  </a:lnTo>
                  <a:lnTo>
                    <a:pt x="1182" y="91"/>
                  </a:lnTo>
                  <a:lnTo>
                    <a:pt x="1181" y="94"/>
                  </a:lnTo>
                  <a:lnTo>
                    <a:pt x="1180" y="95"/>
                  </a:lnTo>
                  <a:lnTo>
                    <a:pt x="1179" y="96"/>
                  </a:lnTo>
                  <a:lnTo>
                    <a:pt x="1177" y="96"/>
                  </a:lnTo>
                  <a:lnTo>
                    <a:pt x="1176" y="97"/>
                  </a:lnTo>
                  <a:lnTo>
                    <a:pt x="1175" y="98"/>
                  </a:lnTo>
                  <a:lnTo>
                    <a:pt x="1175" y="99"/>
                  </a:lnTo>
                  <a:lnTo>
                    <a:pt x="1173" y="99"/>
                  </a:lnTo>
                  <a:lnTo>
                    <a:pt x="1173" y="100"/>
                  </a:lnTo>
                  <a:lnTo>
                    <a:pt x="1172" y="101"/>
                  </a:lnTo>
                  <a:lnTo>
                    <a:pt x="1172" y="102"/>
                  </a:lnTo>
                  <a:lnTo>
                    <a:pt x="1172" y="104"/>
                  </a:lnTo>
                  <a:lnTo>
                    <a:pt x="1171" y="106"/>
                  </a:lnTo>
                  <a:lnTo>
                    <a:pt x="1171" y="107"/>
                  </a:lnTo>
                  <a:lnTo>
                    <a:pt x="1170" y="108"/>
                  </a:lnTo>
                  <a:lnTo>
                    <a:pt x="1170" y="109"/>
                  </a:lnTo>
                  <a:lnTo>
                    <a:pt x="1170" y="110"/>
                  </a:lnTo>
                  <a:lnTo>
                    <a:pt x="1169" y="111"/>
                  </a:lnTo>
                  <a:lnTo>
                    <a:pt x="1168" y="113"/>
                  </a:lnTo>
                  <a:lnTo>
                    <a:pt x="1168" y="114"/>
                  </a:lnTo>
                  <a:lnTo>
                    <a:pt x="1167" y="115"/>
                  </a:lnTo>
                  <a:lnTo>
                    <a:pt x="1167" y="116"/>
                  </a:lnTo>
                  <a:lnTo>
                    <a:pt x="1168" y="117"/>
                  </a:lnTo>
                  <a:lnTo>
                    <a:pt x="1168" y="118"/>
                  </a:lnTo>
                  <a:lnTo>
                    <a:pt x="1168" y="119"/>
                  </a:lnTo>
                  <a:lnTo>
                    <a:pt x="1167" y="121"/>
                  </a:lnTo>
                  <a:lnTo>
                    <a:pt x="1166" y="123"/>
                  </a:lnTo>
                  <a:lnTo>
                    <a:pt x="1165" y="125"/>
                  </a:lnTo>
                  <a:lnTo>
                    <a:pt x="1165" y="127"/>
                  </a:lnTo>
                  <a:lnTo>
                    <a:pt x="1165" y="129"/>
                  </a:lnTo>
                  <a:lnTo>
                    <a:pt x="1165" y="130"/>
                  </a:lnTo>
                  <a:lnTo>
                    <a:pt x="1165" y="133"/>
                  </a:lnTo>
                  <a:lnTo>
                    <a:pt x="1165" y="135"/>
                  </a:lnTo>
                  <a:lnTo>
                    <a:pt x="1165" y="136"/>
                  </a:lnTo>
                  <a:lnTo>
                    <a:pt x="1166" y="136"/>
                  </a:lnTo>
                  <a:lnTo>
                    <a:pt x="1166" y="137"/>
                  </a:lnTo>
                  <a:lnTo>
                    <a:pt x="1166" y="138"/>
                  </a:lnTo>
                  <a:lnTo>
                    <a:pt x="1167" y="139"/>
                  </a:lnTo>
                  <a:lnTo>
                    <a:pt x="1167" y="140"/>
                  </a:lnTo>
                  <a:lnTo>
                    <a:pt x="1167" y="143"/>
                  </a:lnTo>
                  <a:lnTo>
                    <a:pt x="1168" y="145"/>
                  </a:lnTo>
                  <a:lnTo>
                    <a:pt x="1168" y="148"/>
                  </a:lnTo>
                  <a:lnTo>
                    <a:pt x="1169" y="149"/>
                  </a:lnTo>
                  <a:lnTo>
                    <a:pt x="1169" y="150"/>
                  </a:lnTo>
                  <a:lnTo>
                    <a:pt x="1169" y="152"/>
                  </a:lnTo>
                  <a:lnTo>
                    <a:pt x="1169" y="155"/>
                  </a:lnTo>
                  <a:lnTo>
                    <a:pt x="1170" y="158"/>
                  </a:lnTo>
                  <a:lnTo>
                    <a:pt x="1169" y="159"/>
                  </a:lnTo>
                  <a:lnTo>
                    <a:pt x="1169" y="161"/>
                  </a:lnTo>
                  <a:lnTo>
                    <a:pt x="1168" y="162"/>
                  </a:lnTo>
                  <a:lnTo>
                    <a:pt x="1167" y="164"/>
                  </a:lnTo>
                  <a:lnTo>
                    <a:pt x="1167" y="166"/>
                  </a:lnTo>
                  <a:lnTo>
                    <a:pt x="1168" y="171"/>
                  </a:lnTo>
                  <a:lnTo>
                    <a:pt x="1171" y="175"/>
                  </a:lnTo>
                  <a:lnTo>
                    <a:pt x="1175" y="181"/>
                  </a:lnTo>
                  <a:lnTo>
                    <a:pt x="1178" y="184"/>
                  </a:lnTo>
                  <a:lnTo>
                    <a:pt x="1180" y="186"/>
                  </a:lnTo>
                  <a:lnTo>
                    <a:pt x="1183" y="188"/>
                  </a:lnTo>
                  <a:lnTo>
                    <a:pt x="1186" y="191"/>
                  </a:lnTo>
                  <a:lnTo>
                    <a:pt x="1187" y="192"/>
                  </a:lnTo>
                  <a:lnTo>
                    <a:pt x="1187" y="193"/>
                  </a:lnTo>
                  <a:lnTo>
                    <a:pt x="1188" y="194"/>
                  </a:lnTo>
                  <a:lnTo>
                    <a:pt x="1177" y="254"/>
                  </a:lnTo>
                  <a:lnTo>
                    <a:pt x="1175" y="252"/>
                  </a:lnTo>
                  <a:lnTo>
                    <a:pt x="1170" y="263"/>
                  </a:lnTo>
                  <a:lnTo>
                    <a:pt x="1157" y="289"/>
                  </a:lnTo>
                  <a:lnTo>
                    <a:pt x="1156" y="289"/>
                  </a:lnTo>
                  <a:lnTo>
                    <a:pt x="1153" y="291"/>
                  </a:lnTo>
                  <a:lnTo>
                    <a:pt x="1150" y="293"/>
                  </a:lnTo>
                  <a:lnTo>
                    <a:pt x="1146" y="298"/>
                  </a:lnTo>
                  <a:lnTo>
                    <a:pt x="1139" y="305"/>
                  </a:lnTo>
                  <a:lnTo>
                    <a:pt x="1131" y="313"/>
                  </a:lnTo>
                  <a:lnTo>
                    <a:pt x="1123" y="325"/>
                  </a:lnTo>
                  <a:lnTo>
                    <a:pt x="1113" y="339"/>
                  </a:lnTo>
                  <a:lnTo>
                    <a:pt x="1055" y="193"/>
                  </a:lnTo>
                  <a:lnTo>
                    <a:pt x="1052" y="194"/>
                  </a:lnTo>
                  <a:lnTo>
                    <a:pt x="1047" y="173"/>
                  </a:lnTo>
                  <a:lnTo>
                    <a:pt x="1046" y="173"/>
                  </a:lnTo>
                  <a:lnTo>
                    <a:pt x="1044" y="162"/>
                  </a:lnTo>
                  <a:lnTo>
                    <a:pt x="1048" y="154"/>
                  </a:lnTo>
                  <a:lnTo>
                    <a:pt x="1052" y="145"/>
                  </a:lnTo>
                  <a:lnTo>
                    <a:pt x="1053" y="137"/>
                  </a:lnTo>
                  <a:lnTo>
                    <a:pt x="1053" y="134"/>
                  </a:lnTo>
                  <a:lnTo>
                    <a:pt x="1055" y="113"/>
                  </a:lnTo>
                  <a:lnTo>
                    <a:pt x="1051" y="100"/>
                  </a:lnTo>
                  <a:lnTo>
                    <a:pt x="1138" y="39"/>
                  </a:lnTo>
                  <a:lnTo>
                    <a:pt x="1113" y="0"/>
                  </a:lnTo>
                  <a:lnTo>
                    <a:pt x="1025" y="77"/>
                  </a:lnTo>
                  <a:lnTo>
                    <a:pt x="1026" y="76"/>
                  </a:lnTo>
                  <a:lnTo>
                    <a:pt x="1027" y="75"/>
                  </a:lnTo>
                  <a:lnTo>
                    <a:pt x="1028" y="70"/>
                  </a:lnTo>
                  <a:lnTo>
                    <a:pt x="1026" y="67"/>
                  </a:lnTo>
                  <a:lnTo>
                    <a:pt x="1023" y="63"/>
                  </a:lnTo>
                  <a:lnTo>
                    <a:pt x="1021" y="62"/>
                  </a:lnTo>
                  <a:lnTo>
                    <a:pt x="1010" y="61"/>
                  </a:lnTo>
                  <a:lnTo>
                    <a:pt x="993" y="78"/>
                  </a:lnTo>
                  <a:lnTo>
                    <a:pt x="984" y="88"/>
                  </a:lnTo>
                  <a:lnTo>
                    <a:pt x="983" y="89"/>
                  </a:lnTo>
                  <a:lnTo>
                    <a:pt x="979" y="94"/>
                  </a:lnTo>
                  <a:lnTo>
                    <a:pt x="976" y="99"/>
                  </a:lnTo>
                  <a:lnTo>
                    <a:pt x="975" y="106"/>
                  </a:lnTo>
                  <a:lnTo>
                    <a:pt x="974" y="116"/>
                  </a:lnTo>
                  <a:lnTo>
                    <a:pt x="912" y="159"/>
                  </a:lnTo>
                  <a:lnTo>
                    <a:pt x="912" y="157"/>
                  </a:lnTo>
                  <a:lnTo>
                    <a:pt x="904" y="150"/>
                  </a:lnTo>
                  <a:lnTo>
                    <a:pt x="903" y="150"/>
                  </a:lnTo>
                  <a:lnTo>
                    <a:pt x="899" y="150"/>
                  </a:lnTo>
                  <a:lnTo>
                    <a:pt x="896" y="150"/>
                  </a:lnTo>
                  <a:lnTo>
                    <a:pt x="893" y="154"/>
                  </a:lnTo>
                  <a:lnTo>
                    <a:pt x="893" y="155"/>
                  </a:lnTo>
                  <a:lnTo>
                    <a:pt x="893" y="156"/>
                  </a:lnTo>
                  <a:lnTo>
                    <a:pt x="894" y="157"/>
                  </a:lnTo>
                  <a:lnTo>
                    <a:pt x="881" y="48"/>
                  </a:lnTo>
                  <a:lnTo>
                    <a:pt x="843" y="57"/>
                  </a:lnTo>
                  <a:lnTo>
                    <a:pt x="864" y="155"/>
                  </a:lnTo>
                  <a:lnTo>
                    <a:pt x="854" y="159"/>
                  </a:lnTo>
                  <a:lnTo>
                    <a:pt x="844" y="175"/>
                  </a:lnTo>
                  <a:lnTo>
                    <a:pt x="842" y="177"/>
                  </a:lnTo>
                  <a:lnTo>
                    <a:pt x="839" y="183"/>
                  </a:lnTo>
                  <a:lnTo>
                    <a:pt x="835" y="191"/>
                  </a:lnTo>
                  <a:lnTo>
                    <a:pt x="834" y="198"/>
                  </a:lnTo>
                  <a:lnTo>
                    <a:pt x="826" y="204"/>
                  </a:lnTo>
                  <a:lnTo>
                    <a:pt x="811" y="214"/>
                  </a:lnTo>
                  <a:lnTo>
                    <a:pt x="810" y="212"/>
                  </a:lnTo>
                  <a:lnTo>
                    <a:pt x="776" y="227"/>
                  </a:lnTo>
                  <a:lnTo>
                    <a:pt x="743" y="192"/>
                  </a:lnTo>
                  <a:lnTo>
                    <a:pt x="738" y="172"/>
                  </a:lnTo>
                  <a:lnTo>
                    <a:pt x="738" y="173"/>
                  </a:lnTo>
                  <a:lnTo>
                    <a:pt x="736" y="165"/>
                  </a:lnTo>
                  <a:lnTo>
                    <a:pt x="740" y="164"/>
                  </a:lnTo>
                  <a:lnTo>
                    <a:pt x="746" y="162"/>
                  </a:lnTo>
                  <a:lnTo>
                    <a:pt x="750" y="159"/>
                  </a:lnTo>
                  <a:lnTo>
                    <a:pt x="754" y="156"/>
                  </a:lnTo>
                  <a:lnTo>
                    <a:pt x="756" y="149"/>
                  </a:lnTo>
                  <a:lnTo>
                    <a:pt x="755" y="139"/>
                  </a:lnTo>
                  <a:lnTo>
                    <a:pt x="753" y="125"/>
                  </a:lnTo>
                  <a:lnTo>
                    <a:pt x="754" y="104"/>
                  </a:lnTo>
                  <a:lnTo>
                    <a:pt x="755" y="100"/>
                  </a:lnTo>
                  <a:lnTo>
                    <a:pt x="757" y="96"/>
                  </a:lnTo>
                  <a:lnTo>
                    <a:pt x="757" y="87"/>
                  </a:lnTo>
                  <a:lnTo>
                    <a:pt x="753" y="76"/>
                  </a:lnTo>
                  <a:lnTo>
                    <a:pt x="752" y="73"/>
                  </a:lnTo>
                  <a:lnTo>
                    <a:pt x="750" y="71"/>
                  </a:lnTo>
                  <a:lnTo>
                    <a:pt x="749" y="70"/>
                  </a:lnTo>
                  <a:lnTo>
                    <a:pt x="749" y="68"/>
                  </a:lnTo>
                  <a:lnTo>
                    <a:pt x="749" y="67"/>
                  </a:lnTo>
                  <a:lnTo>
                    <a:pt x="749" y="66"/>
                  </a:lnTo>
                  <a:lnTo>
                    <a:pt x="749" y="65"/>
                  </a:lnTo>
                  <a:lnTo>
                    <a:pt x="749" y="63"/>
                  </a:lnTo>
                  <a:lnTo>
                    <a:pt x="749" y="62"/>
                  </a:lnTo>
                  <a:lnTo>
                    <a:pt x="748" y="62"/>
                  </a:lnTo>
                  <a:lnTo>
                    <a:pt x="749" y="59"/>
                  </a:lnTo>
                  <a:lnTo>
                    <a:pt x="749" y="54"/>
                  </a:lnTo>
                  <a:lnTo>
                    <a:pt x="749" y="51"/>
                  </a:lnTo>
                  <a:lnTo>
                    <a:pt x="749" y="49"/>
                  </a:lnTo>
                  <a:lnTo>
                    <a:pt x="750" y="47"/>
                  </a:lnTo>
                  <a:lnTo>
                    <a:pt x="752" y="43"/>
                  </a:lnTo>
                  <a:lnTo>
                    <a:pt x="750" y="42"/>
                  </a:lnTo>
                  <a:lnTo>
                    <a:pt x="750" y="41"/>
                  </a:lnTo>
                  <a:lnTo>
                    <a:pt x="749" y="41"/>
                  </a:lnTo>
                  <a:lnTo>
                    <a:pt x="748" y="40"/>
                  </a:lnTo>
                  <a:lnTo>
                    <a:pt x="747" y="37"/>
                  </a:lnTo>
                  <a:lnTo>
                    <a:pt x="744" y="33"/>
                  </a:lnTo>
                  <a:lnTo>
                    <a:pt x="739" y="29"/>
                  </a:lnTo>
                  <a:lnTo>
                    <a:pt x="734" y="24"/>
                  </a:lnTo>
                  <a:lnTo>
                    <a:pt x="733" y="23"/>
                  </a:lnTo>
                  <a:lnTo>
                    <a:pt x="734" y="21"/>
                  </a:lnTo>
                  <a:lnTo>
                    <a:pt x="735" y="19"/>
                  </a:lnTo>
                  <a:lnTo>
                    <a:pt x="735" y="18"/>
                  </a:lnTo>
                  <a:lnTo>
                    <a:pt x="734" y="15"/>
                  </a:lnTo>
                  <a:lnTo>
                    <a:pt x="733" y="14"/>
                  </a:lnTo>
                  <a:lnTo>
                    <a:pt x="733" y="12"/>
                  </a:lnTo>
                  <a:lnTo>
                    <a:pt x="733" y="11"/>
                  </a:lnTo>
                  <a:lnTo>
                    <a:pt x="731" y="10"/>
                  </a:lnTo>
                  <a:lnTo>
                    <a:pt x="730" y="9"/>
                  </a:lnTo>
                  <a:lnTo>
                    <a:pt x="729" y="9"/>
                  </a:lnTo>
                  <a:lnTo>
                    <a:pt x="728" y="8"/>
                  </a:lnTo>
                  <a:lnTo>
                    <a:pt x="726" y="8"/>
                  </a:lnTo>
                  <a:lnTo>
                    <a:pt x="725" y="6"/>
                  </a:lnTo>
                  <a:lnTo>
                    <a:pt x="724" y="6"/>
                  </a:lnTo>
                  <a:lnTo>
                    <a:pt x="722" y="5"/>
                  </a:lnTo>
                  <a:lnTo>
                    <a:pt x="721" y="5"/>
                  </a:lnTo>
                  <a:lnTo>
                    <a:pt x="719" y="5"/>
                  </a:lnTo>
                  <a:lnTo>
                    <a:pt x="718" y="5"/>
                  </a:lnTo>
                  <a:lnTo>
                    <a:pt x="717" y="6"/>
                  </a:lnTo>
                  <a:lnTo>
                    <a:pt x="715" y="6"/>
                  </a:lnTo>
                  <a:lnTo>
                    <a:pt x="714" y="6"/>
                  </a:lnTo>
                  <a:lnTo>
                    <a:pt x="712" y="5"/>
                  </a:lnTo>
                  <a:lnTo>
                    <a:pt x="710" y="5"/>
                  </a:lnTo>
                  <a:lnTo>
                    <a:pt x="709" y="5"/>
                  </a:lnTo>
                  <a:lnTo>
                    <a:pt x="708" y="5"/>
                  </a:lnTo>
                  <a:lnTo>
                    <a:pt x="708" y="4"/>
                  </a:lnTo>
                  <a:lnTo>
                    <a:pt x="707" y="4"/>
                  </a:lnTo>
                  <a:lnTo>
                    <a:pt x="706" y="4"/>
                  </a:lnTo>
                  <a:lnTo>
                    <a:pt x="705" y="4"/>
                  </a:lnTo>
                  <a:lnTo>
                    <a:pt x="704" y="4"/>
                  </a:lnTo>
                  <a:lnTo>
                    <a:pt x="701" y="5"/>
                  </a:lnTo>
                  <a:lnTo>
                    <a:pt x="700" y="5"/>
                  </a:lnTo>
                  <a:lnTo>
                    <a:pt x="699" y="5"/>
                  </a:lnTo>
                  <a:lnTo>
                    <a:pt x="699" y="4"/>
                  </a:lnTo>
                  <a:lnTo>
                    <a:pt x="698" y="4"/>
                  </a:lnTo>
                  <a:lnTo>
                    <a:pt x="697" y="4"/>
                  </a:lnTo>
                  <a:lnTo>
                    <a:pt x="696" y="4"/>
                  </a:lnTo>
                  <a:lnTo>
                    <a:pt x="695" y="4"/>
                  </a:lnTo>
                  <a:lnTo>
                    <a:pt x="693" y="4"/>
                  </a:lnTo>
                  <a:lnTo>
                    <a:pt x="692" y="4"/>
                  </a:lnTo>
                  <a:lnTo>
                    <a:pt x="691" y="4"/>
                  </a:lnTo>
                  <a:lnTo>
                    <a:pt x="690" y="4"/>
                  </a:lnTo>
                  <a:lnTo>
                    <a:pt x="689" y="4"/>
                  </a:lnTo>
                  <a:lnTo>
                    <a:pt x="688" y="4"/>
                  </a:lnTo>
                  <a:lnTo>
                    <a:pt x="687" y="4"/>
                  </a:lnTo>
                  <a:lnTo>
                    <a:pt x="686" y="5"/>
                  </a:lnTo>
                  <a:lnTo>
                    <a:pt x="685" y="5"/>
                  </a:lnTo>
                  <a:lnTo>
                    <a:pt x="683" y="5"/>
                  </a:lnTo>
                  <a:lnTo>
                    <a:pt x="682" y="6"/>
                  </a:lnTo>
                  <a:lnTo>
                    <a:pt x="681" y="6"/>
                  </a:lnTo>
                  <a:lnTo>
                    <a:pt x="680" y="6"/>
                  </a:lnTo>
                  <a:lnTo>
                    <a:pt x="680" y="5"/>
                  </a:lnTo>
                  <a:lnTo>
                    <a:pt x="679" y="5"/>
                  </a:lnTo>
                  <a:lnTo>
                    <a:pt x="677" y="5"/>
                  </a:lnTo>
                  <a:lnTo>
                    <a:pt x="676" y="5"/>
                  </a:lnTo>
                  <a:lnTo>
                    <a:pt x="674" y="5"/>
                  </a:lnTo>
                  <a:lnTo>
                    <a:pt x="672" y="5"/>
                  </a:lnTo>
                  <a:lnTo>
                    <a:pt x="671" y="6"/>
                  </a:lnTo>
                  <a:lnTo>
                    <a:pt x="670" y="8"/>
                  </a:lnTo>
                  <a:lnTo>
                    <a:pt x="669" y="8"/>
                  </a:lnTo>
                  <a:lnTo>
                    <a:pt x="667" y="9"/>
                  </a:lnTo>
                  <a:lnTo>
                    <a:pt x="667" y="10"/>
                  </a:lnTo>
                  <a:lnTo>
                    <a:pt x="666" y="11"/>
                  </a:lnTo>
                  <a:lnTo>
                    <a:pt x="663" y="12"/>
                  </a:lnTo>
                  <a:lnTo>
                    <a:pt x="662" y="12"/>
                  </a:lnTo>
                  <a:lnTo>
                    <a:pt x="661" y="12"/>
                  </a:lnTo>
                  <a:lnTo>
                    <a:pt x="659" y="13"/>
                  </a:lnTo>
                  <a:lnTo>
                    <a:pt x="658" y="13"/>
                  </a:lnTo>
                  <a:lnTo>
                    <a:pt x="657" y="14"/>
                  </a:lnTo>
                  <a:lnTo>
                    <a:pt x="656" y="15"/>
                  </a:lnTo>
                  <a:lnTo>
                    <a:pt x="654" y="17"/>
                  </a:lnTo>
                  <a:lnTo>
                    <a:pt x="653" y="18"/>
                  </a:lnTo>
                  <a:lnTo>
                    <a:pt x="652" y="18"/>
                  </a:lnTo>
                  <a:lnTo>
                    <a:pt x="651" y="18"/>
                  </a:lnTo>
                  <a:lnTo>
                    <a:pt x="650" y="19"/>
                  </a:lnTo>
                  <a:lnTo>
                    <a:pt x="649" y="20"/>
                  </a:lnTo>
                  <a:lnTo>
                    <a:pt x="648" y="21"/>
                  </a:lnTo>
                  <a:lnTo>
                    <a:pt x="647" y="23"/>
                  </a:lnTo>
                  <a:lnTo>
                    <a:pt x="645" y="24"/>
                  </a:lnTo>
                  <a:lnTo>
                    <a:pt x="644" y="24"/>
                  </a:lnTo>
                  <a:lnTo>
                    <a:pt x="643" y="25"/>
                  </a:lnTo>
                  <a:lnTo>
                    <a:pt x="642" y="25"/>
                  </a:lnTo>
                  <a:lnTo>
                    <a:pt x="641" y="27"/>
                  </a:lnTo>
                  <a:lnTo>
                    <a:pt x="641" y="28"/>
                  </a:lnTo>
                  <a:lnTo>
                    <a:pt x="641" y="29"/>
                  </a:lnTo>
                  <a:lnTo>
                    <a:pt x="640" y="30"/>
                  </a:lnTo>
                  <a:lnTo>
                    <a:pt x="640" y="31"/>
                  </a:lnTo>
                  <a:lnTo>
                    <a:pt x="639" y="32"/>
                  </a:lnTo>
                  <a:lnTo>
                    <a:pt x="639" y="33"/>
                  </a:lnTo>
                  <a:lnTo>
                    <a:pt x="639" y="34"/>
                  </a:lnTo>
                  <a:lnTo>
                    <a:pt x="638" y="35"/>
                  </a:lnTo>
                  <a:lnTo>
                    <a:pt x="637" y="37"/>
                  </a:lnTo>
                  <a:lnTo>
                    <a:pt x="637" y="38"/>
                  </a:lnTo>
                  <a:lnTo>
                    <a:pt x="637" y="39"/>
                  </a:lnTo>
                  <a:lnTo>
                    <a:pt x="635" y="40"/>
                  </a:lnTo>
                  <a:lnTo>
                    <a:pt x="634" y="41"/>
                  </a:lnTo>
                  <a:lnTo>
                    <a:pt x="634" y="42"/>
                  </a:lnTo>
                  <a:lnTo>
                    <a:pt x="634" y="43"/>
                  </a:lnTo>
                  <a:lnTo>
                    <a:pt x="634" y="44"/>
                  </a:lnTo>
                  <a:lnTo>
                    <a:pt x="634" y="46"/>
                  </a:lnTo>
                  <a:lnTo>
                    <a:pt x="634" y="47"/>
                  </a:lnTo>
                  <a:lnTo>
                    <a:pt x="634" y="49"/>
                  </a:lnTo>
                  <a:lnTo>
                    <a:pt x="633" y="50"/>
                  </a:lnTo>
                  <a:lnTo>
                    <a:pt x="632" y="51"/>
                  </a:lnTo>
                  <a:lnTo>
                    <a:pt x="632" y="53"/>
                  </a:lnTo>
                  <a:lnTo>
                    <a:pt x="632" y="56"/>
                  </a:lnTo>
                  <a:lnTo>
                    <a:pt x="632" y="57"/>
                  </a:lnTo>
                  <a:lnTo>
                    <a:pt x="632" y="58"/>
                  </a:lnTo>
                  <a:lnTo>
                    <a:pt x="632" y="60"/>
                  </a:lnTo>
                  <a:lnTo>
                    <a:pt x="632" y="61"/>
                  </a:lnTo>
                  <a:lnTo>
                    <a:pt x="633" y="61"/>
                  </a:lnTo>
                  <a:lnTo>
                    <a:pt x="633" y="62"/>
                  </a:lnTo>
                  <a:lnTo>
                    <a:pt x="633" y="63"/>
                  </a:lnTo>
                  <a:lnTo>
                    <a:pt x="633" y="65"/>
                  </a:lnTo>
                  <a:lnTo>
                    <a:pt x="634" y="66"/>
                  </a:lnTo>
                  <a:lnTo>
                    <a:pt x="634" y="67"/>
                  </a:lnTo>
                  <a:lnTo>
                    <a:pt x="634" y="69"/>
                  </a:lnTo>
                  <a:lnTo>
                    <a:pt x="634" y="72"/>
                  </a:lnTo>
                  <a:lnTo>
                    <a:pt x="635" y="73"/>
                  </a:lnTo>
                  <a:lnTo>
                    <a:pt x="635" y="75"/>
                  </a:lnTo>
                  <a:lnTo>
                    <a:pt x="635" y="76"/>
                  </a:lnTo>
                  <a:lnTo>
                    <a:pt x="635" y="79"/>
                  </a:lnTo>
                  <a:lnTo>
                    <a:pt x="637" y="81"/>
                  </a:lnTo>
                  <a:lnTo>
                    <a:pt x="635" y="82"/>
                  </a:lnTo>
                  <a:lnTo>
                    <a:pt x="635" y="83"/>
                  </a:lnTo>
                  <a:lnTo>
                    <a:pt x="634" y="85"/>
                  </a:lnTo>
                  <a:lnTo>
                    <a:pt x="633" y="87"/>
                  </a:lnTo>
                  <a:lnTo>
                    <a:pt x="634" y="89"/>
                  </a:lnTo>
                  <a:lnTo>
                    <a:pt x="635" y="92"/>
                  </a:lnTo>
                  <a:lnTo>
                    <a:pt x="638" y="97"/>
                  </a:lnTo>
                  <a:lnTo>
                    <a:pt x="641" y="101"/>
                  </a:lnTo>
                  <a:lnTo>
                    <a:pt x="642" y="102"/>
                  </a:lnTo>
                  <a:lnTo>
                    <a:pt x="643" y="104"/>
                  </a:lnTo>
                  <a:lnTo>
                    <a:pt x="644" y="105"/>
                  </a:lnTo>
                  <a:lnTo>
                    <a:pt x="645" y="106"/>
                  </a:lnTo>
                  <a:lnTo>
                    <a:pt x="624" y="111"/>
                  </a:lnTo>
                  <a:lnTo>
                    <a:pt x="638" y="174"/>
                  </a:lnTo>
                  <a:lnTo>
                    <a:pt x="637" y="176"/>
                  </a:lnTo>
                  <a:lnTo>
                    <a:pt x="627" y="197"/>
                  </a:lnTo>
                  <a:lnTo>
                    <a:pt x="625" y="200"/>
                  </a:lnTo>
                  <a:lnTo>
                    <a:pt x="622" y="202"/>
                  </a:lnTo>
                  <a:lnTo>
                    <a:pt x="616" y="206"/>
                  </a:lnTo>
                  <a:lnTo>
                    <a:pt x="608" y="215"/>
                  </a:lnTo>
                  <a:lnTo>
                    <a:pt x="596" y="229"/>
                  </a:lnTo>
                  <a:lnTo>
                    <a:pt x="574" y="239"/>
                  </a:lnTo>
                  <a:lnTo>
                    <a:pt x="549" y="213"/>
                  </a:lnTo>
                  <a:lnTo>
                    <a:pt x="546" y="197"/>
                  </a:lnTo>
                  <a:lnTo>
                    <a:pt x="545" y="197"/>
                  </a:lnTo>
                  <a:lnTo>
                    <a:pt x="545" y="198"/>
                  </a:lnTo>
                  <a:lnTo>
                    <a:pt x="544" y="192"/>
                  </a:lnTo>
                  <a:lnTo>
                    <a:pt x="548" y="191"/>
                  </a:lnTo>
                  <a:lnTo>
                    <a:pt x="552" y="190"/>
                  </a:lnTo>
                  <a:lnTo>
                    <a:pt x="555" y="187"/>
                  </a:lnTo>
                  <a:lnTo>
                    <a:pt x="557" y="185"/>
                  </a:lnTo>
                  <a:lnTo>
                    <a:pt x="560" y="181"/>
                  </a:lnTo>
                  <a:lnTo>
                    <a:pt x="558" y="173"/>
                  </a:lnTo>
                  <a:lnTo>
                    <a:pt x="556" y="162"/>
                  </a:lnTo>
                  <a:lnTo>
                    <a:pt x="557" y="146"/>
                  </a:lnTo>
                  <a:lnTo>
                    <a:pt x="558" y="144"/>
                  </a:lnTo>
                  <a:lnTo>
                    <a:pt x="560" y="139"/>
                  </a:lnTo>
                  <a:lnTo>
                    <a:pt x="560" y="134"/>
                  </a:lnTo>
                  <a:lnTo>
                    <a:pt x="556" y="125"/>
                  </a:lnTo>
                  <a:lnTo>
                    <a:pt x="555" y="124"/>
                  </a:lnTo>
                  <a:lnTo>
                    <a:pt x="555" y="121"/>
                  </a:lnTo>
                  <a:lnTo>
                    <a:pt x="554" y="120"/>
                  </a:lnTo>
                  <a:lnTo>
                    <a:pt x="554" y="119"/>
                  </a:lnTo>
                  <a:lnTo>
                    <a:pt x="554" y="118"/>
                  </a:lnTo>
                  <a:lnTo>
                    <a:pt x="554" y="117"/>
                  </a:lnTo>
                  <a:lnTo>
                    <a:pt x="554" y="116"/>
                  </a:lnTo>
                  <a:lnTo>
                    <a:pt x="554" y="115"/>
                  </a:lnTo>
                  <a:lnTo>
                    <a:pt x="553" y="115"/>
                  </a:lnTo>
                  <a:lnTo>
                    <a:pt x="554" y="113"/>
                  </a:lnTo>
                  <a:lnTo>
                    <a:pt x="554" y="109"/>
                  </a:lnTo>
                  <a:lnTo>
                    <a:pt x="554" y="107"/>
                  </a:lnTo>
                  <a:lnTo>
                    <a:pt x="554" y="105"/>
                  </a:lnTo>
                  <a:lnTo>
                    <a:pt x="555" y="102"/>
                  </a:lnTo>
                  <a:lnTo>
                    <a:pt x="555" y="101"/>
                  </a:lnTo>
                  <a:lnTo>
                    <a:pt x="555" y="99"/>
                  </a:lnTo>
                  <a:lnTo>
                    <a:pt x="554" y="99"/>
                  </a:lnTo>
                  <a:lnTo>
                    <a:pt x="553" y="98"/>
                  </a:lnTo>
                  <a:lnTo>
                    <a:pt x="552" y="96"/>
                  </a:lnTo>
                  <a:lnTo>
                    <a:pt x="551" y="94"/>
                  </a:lnTo>
                  <a:lnTo>
                    <a:pt x="548" y="91"/>
                  </a:lnTo>
                  <a:lnTo>
                    <a:pt x="545" y="88"/>
                  </a:lnTo>
                  <a:lnTo>
                    <a:pt x="545" y="89"/>
                  </a:lnTo>
                  <a:lnTo>
                    <a:pt x="546" y="89"/>
                  </a:lnTo>
                  <a:lnTo>
                    <a:pt x="538" y="62"/>
                  </a:lnTo>
                  <a:lnTo>
                    <a:pt x="545" y="60"/>
                  </a:lnTo>
                  <a:lnTo>
                    <a:pt x="552" y="58"/>
                  </a:lnTo>
                  <a:lnTo>
                    <a:pt x="558" y="56"/>
                  </a:lnTo>
                  <a:lnTo>
                    <a:pt x="564" y="53"/>
                  </a:lnTo>
                  <a:lnTo>
                    <a:pt x="568" y="51"/>
                  </a:lnTo>
                  <a:lnTo>
                    <a:pt x="573" y="50"/>
                  </a:lnTo>
                  <a:lnTo>
                    <a:pt x="575" y="49"/>
                  </a:lnTo>
                  <a:lnTo>
                    <a:pt x="576" y="49"/>
                  </a:lnTo>
                  <a:lnTo>
                    <a:pt x="577" y="48"/>
                  </a:lnTo>
                  <a:lnTo>
                    <a:pt x="576" y="47"/>
                  </a:lnTo>
                  <a:lnTo>
                    <a:pt x="575" y="46"/>
                  </a:lnTo>
                  <a:lnTo>
                    <a:pt x="486" y="52"/>
                  </a:lnTo>
                  <a:lnTo>
                    <a:pt x="419" y="89"/>
                  </a:lnTo>
                  <a:lnTo>
                    <a:pt x="419" y="90"/>
                  </a:lnTo>
                  <a:lnTo>
                    <a:pt x="420" y="92"/>
                  </a:lnTo>
                  <a:lnTo>
                    <a:pt x="421" y="94"/>
                  </a:lnTo>
                  <a:lnTo>
                    <a:pt x="433" y="90"/>
                  </a:lnTo>
                  <a:lnTo>
                    <a:pt x="433" y="128"/>
                  </a:lnTo>
                  <a:lnTo>
                    <a:pt x="432" y="128"/>
                  </a:lnTo>
                  <a:lnTo>
                    <a:pt x="432" y="129"/>
                  </a:lnTo>
                  <a:lnTo>
                    <a:pt x="431" y="131"/>
                  </a:lnTo>
                  <a:lnTo>
                    <a:pt x="431" y="133"/>
                  </a:lnTo>
                  <a:lnTo>
                    <a:pt x="431" y="134"/>
                  </a:lnTo>
                  <a:lnTo>
                    <a:pt x="431" y="135"/>
                  </a:lnTo>
                  <a:lnTo>
                    <a:pt x="431" y="145"/>
                  </a:lnTo>
                  <a:lnTo>
                    <a:pt x="432" y="145"/>
                  </a:lnTo>
                  <a:lnTo>
                    <a:pt x="432" y="137"/>
                  </a:lnTo>
                  <a:lnTo>
                    <a:pt x="432" y="138"/>
                  </a:lnTo>
                  <a:lnTo>
                    <a:pt x="433" y="138"/>
                  </a:lnTo>
                  <a:lnTo>
                    <a:pt x="433" y="147"/>
                  </a:lnTo>
                  <a:lnTo>
                    <a:pt x="433" y="148"/>
                  </a:lnTo>
                  <a:lnTo>
                    <a:pt x="435" y="148"/>
                  </a:lnTo>
                  <a:lnTo>
                    <a:pt x="435" y="147"/>
                  </a:lnTo>
                  <a:lnTo>
                    <a:pt x="435" y="139"/>
                  </a:lnTo>
                  <a:lnTo>
                    <a:pt x="435" y="138"/>
                  </a:lnTo>
                  <a:lnTo>
                    <a:pt x="435" y="146"/>
                  </a:lnTo>
                  <a:lnTo>
                    <a:pt x="436" y="146"/>
                  </a:lnTo>
                  <a:lnTo>
                    <a:pt x="437" y="146"/>
                  </a:lnTo>
                  <a:lnTo>
                    <a:pt x="437" y="138"/>
                  </a:lnTo>
                  <a:lnTo>
                    <a:pt x="437" y="137"/>
                  </a:lnTo>
                  <a:lnTo>
                    <a:pt x="437" y="144"/>
                  </a:lnTo>
                  <a:lnTo>
                    <a:pt x="437" y="145"/>
                  </a:lnTo>
                  <a:lnTo>
                    <a:pt x="438" y="145"/>
                  </a:lnTo>
                  <a:lnTo>
                    <a:pt x="438" y="135"/>
                  </a:lnTo>
                  <a:lnTo>
                    <a:pt x="438" y="134"/>
                  </a:lnTo>
                  <a:lnTo>
                    <a:pt x="438" y="133"/>
                  </a:lnTo>
                  <a:lnTo>
                    <a:pt x="438" y="131"/>
                  </a:lnTo>
                  <a:lnTo>
                    <a:pt x="437" y="129"/>
                  </a:lnTo>
                  <a:lnTo>
                    <a:pt x="437" y="128"/>
                  </a:lnTo>
                  <a:lnTo>
                    <a:pt x="436" y="128"/>
                  </a:lnTo>
                  <a:lnTo>
                    <a:pt x="436" y="90"/>
                  </a:lnTo>
                  <a:lnTo>
                    <a:pt x="457" y="86"/>
                  </a:lnTo>
                  <a:lnTo>
                    <a:pt x="467" y="119"/>
                  </a:lnTo>
                  <a:lnTo>
                    <a:pt x="460" y="121"/>
                  </a:lnTo>
                  <a:lnTo>
                    <a:pt x="476" y="190"/>
                  </a:lnTo>
                  <a:lnTo>
                    <a:pt x="475" y="194"/>
                  </a:lnTo>
                  <a:lnTo>
                    <a:pt x="474" y="193"/>
                  </a:lnTo>
                  <a:lnTo>
                    <a:pt x="471" y="197"/>
                  </a:lnTo>
                  <a:lnTo>
                    <a:pt x="469" y="198"/>
                  </a:lnTo>
                  <a:lnTo>
                    <a:pt x="461" y="210"/>
                  </a:lnTo>
                  <a:lnTo>
                    <a:pt x="460" y="211"/>
                  </a:lnTo>
                  <a:lnTo>
                    <a:pt x="459" y="214"/>
                  </a:lnTo>
                  <a:lnTo>
                    <a:pt x="457" y="217"/>
                  </a:lnTo>
                  <a:lnTo>
                    <a:pt x="455" y="222"/>
                  </a:lnTo>
                  <a:lnTo>
                    <a:pt x="452" y="224"/>
                  </a:lnTo>
                  <a:lnTo>
                    <a:pt x="450" y="226"/>
                  </a:lnTo>
                  <a:lnTo>
                    <a:pt x="447" y="230"/>
                  </a:lnTo>
                  <a:lnTo>
                    <a:pt x="443" y="234"/>
                  </a:lnTo>
                  <a:lnTo>
                    <a:pt x="437" y="239"/>
                  </a:lnTo>
                  <a:lnTo>
                    <a:pt x="436" y="238"/>
                  </a:lnTo>
                  <a:lnTo>
                    <a:pt x="411" y="249"/>
                  </a:lnTo>
                  <a:lnTo>
                    <a:pt x="385" y="223"/>
                  </a:lnTo>
                  <a:lnTo>
                    <a:pt x="382" y="207"/>
                  </a:lnTo>
                  <a:lnTo>
                    <a:pt x="382" y="209"/>
                  </a:lnTo>
                  <a:lnTo>
                    <a:pt x="381" y="206"/>
                  </a:lnTo>
                  <a:lnTo>
                    <a:pt x="382" y="205"/>
                  </a:lnTo>
                  <a:lnTo>
                    <a:pt x="383" y="204"/>
                  </a:lnTo>
                  <a:lnTo>
                    <a:pt x="383" y="202"/>
                  </a:lnTo>
                  <a:lnTo>
                    <a:pt x="383" y="201"/>
                  </a:lnTo>
                  <a:lnTo>
                    <a:pt x="387" y="200"/>
                  </a:lnTo>
                  <a:lnTo>
                    <a:pt x="389" y="198"/>
                  </a:lnTo>
                  <a:lnTo>
                    <a:pt x="391" y="197"/>
                  </a:lnTo>
                  <a:lnTo>
                    <a:pt x="393" y="195"/>
                  </a:lnTo>
                  <a:lnTo>
                    <a:pt x="395" y="191"/>
                  </a:lnTo>
                  <a:lnTo>
                    <a:pt x="394" y="183"/>
                  </a:lnTo>
                  <a:lnTo>
                    <a:pt x="392" y="172"/>
                  </a:lnTo>
                  <a:lnTo>
                    <a:pt x="393" y="156"/>
                  </a:lnTo>
                  <a:lnTo>
                    <a:pt x="394" y="154"/>
                  </a:lnTo>
                  <a:lnTo>
                    <a:pt x="397" y="149"/>
                  </a:lnTo>
                  <a:lnTo>
                    <a:pt x="397" y="144"/>
                  </a:lnTo>
                  <a:lnTo>
                    <a:pt x="393" y="135"/>
                  </a:lnTo>
                  <a:lnTo>
                    <a:pt x="392" y="134"/>
                  </a:lnTo>
                  <a:lnTo>
                    <a:pt x="392" y="131"/>
                  </a:lnTo>
                  <a:lnTo>
                    <a:pt x="391" y="130"/>
                  </a:lnTo>
                  <a:lnTo>
                    <a:pt x="390" y="129"/>
                  </a:lnTo>
                  <a:lnTo>
                    <a:pt x="390" y="128"/>
                  </a:lnTo>
                  <a:lnTo>
                    <a:pt x="390" y="127"/>
                  </a:lnTo>
                  <a:lnTo>
                    <a:pt x="390" y="126"/>
                  </a:lnTo>
                  <a:lnTo>
                    <a:pt x="390" y="125"/>
                  </a:lnTo>
                  <a:lnTo>
                    <a:pt x="390" y="123"/>
                  </a:lnTo>
                  <a:lnTo>
                    <a:pt x="390" y="119"/>
                  </a:lnTo>
                  <a:lnTo>
                    <a:pt x="390" y="117"/>
                  </a:lnTo>
                  <a:lnTo>
                    <a:pt x="391" y="115"/>
                  </a:lnTo>
                  <a:lnTo>
                    <a:pt x="392" y="113"/>
                  </a:lnTo>
                  <a:lnTo>
                    <a:pt x="392" y="111"/>
                  </a:lnTo>
                  <a:lnTo>
                    <a:pt x="391" y="109"/>
                  </a:lnTo>
                  <a:lnTo>
                    <a:pt x="390" y="109"/>
                  </a:lnTo>
                  <a:lnTo>
                    <a:pt x="390" y="108"/>
                  </a:lnTo>
                  <a:lnTo>
                    <a:pt x="389" y="106"/>
                  </a:lnTo>
                  <a:lnTo>
                    <a:pt x="388" y="104"/>
                  </a:lnTo>
                  <a:lnTo>
                    <a:pt x="384" y="101"/>
                  </a:lnTo>
                  <a:lnTo>
                    <a:pt x="381" y="99"/>
                  </a:lnTo>
                  <a:lnTo>
                    <a:pt x="382" y="99"/>
                  </a:lnTo>
                  <a:lnTo>
                    <a:pt x="374" y="73"/>
                  </a:lnTo>
                  <a:lnTo>
                    <a:pt x="381" y="70"/>
                  </a:lnTo>
                  <a:lnTo>
                    <a:pt x="389" y="68"/>
                  </a:lnTo>
                  <a:lnTo>
                    <a:pt x="394" y="66"/>
                  </a:lnTo>
                  <a:lnTo>
                    <a:pt x="401" y="63"/>
                  </a:lnTo>
                  <a:lnTo>
                    <a:pt x="405" y="61"/>
                  </a:lnTo>
                  <a:lnTo>
                    <a:pt x="410" y="60"/>
                  </a:lnTo>
                  <a:lnTo>
                    <a:pt x="412" y="59"/>
                  </a:lnTo>
                  <a:lnTo>
                    <a:pt x="413" y="59"/>
                  </a:lnTo>
                  <a:lnTo>
                    <a:pt x="413" y="58"/>
                  </a:lnTo>
                  <a:lnTo>
                    <a:pt x="412" y="57"/>
                  </a:lnTo>
                  <a:lnTo>
                    <a:pt x="411" y="56"/>
                  </a:lnTo>
                  <a:lnTo>
                    <a:pt x="356" y="60"/>
                  </a:lnTo>
                  <a:lnTo>
                    <a:pt x="355" y="59"/>
                  </a:lnTo>
                  <a:lnTo>
                    <a:pt x="354" y="59"/>
                  </a:lnTo>
                  <a:lnTo>
                    <a:pt x="352" y="58"/>
                  </a:lnTo>
                  <a:lnTo>
                    <a:pt x="351" y="58"/>
                  </a:lnTo>
                  <a:lnTo>
                    <a:pt x="350" y="57"/>
                  </a:lnTo>
                  <a:lnTo>
                    <a:pt x="349" y="57"/>
                  </a:lnTo>
                  <a:lnTo>
                    <a:pt x="347" y="57"/>
                  </a:lnTo>
                  <a:lnTo>
                    <a:pt x="346" y="57"/>
                  </a:lnTo>
                  <a:lnTo>
                    <a:pt x="344" y="58"/>
                  </a:lnTo>
                  <a:lnTo>
                    <a:pt x="343" y="58"/>
                  </a:lnTo>
                  <a:lnTo>
                    <a:pt x="341" y="58"/>
                  </a:lnTo>
                  <a:lnTo>
                    <a:pt x="340" y="57"/>
                  </a:lnTo>
                  <a:lnTo>
                    <a:pt x="339" y="57"/>
                  </a:lnTo>
                  <a:lnTo>
                    <a:pt x="336" y="57"/>
                  </a:lnTo>
                  <a:lnTo>
                    <a:pt x="335" y="57"/>
                  </a:lnTo>
                  <a:lnTo>
                    <a:pt x="335" y="56"/>
                  </a:lnTo>
                  <a:lnTo>
                    <a:pt x="334" y="56"/>
                  </a:lnTo>
                  <a:lnTo>
                    <a:pt x="333" y="56"/>
                  </a:lnTo>
                  <a:lnTo>
                    <a:pt x="332" y="56"/>
                  </a:lnTo>
                  <a:lnTo>
                    <a:pt x="331" y="56"/>
                  </a:lnTo>
                  <a:lnTo>
                    <a:pt x="330" y="57"/>
                  </a:lnTo>
                  <a:lnTo>
                    <a:pt x="328" y="57"/>
                  </a:lnTo>
                  <a:lnTo>
                    <a:pt x="327" y="57"/>
                  </a:lnTo>
                  <a:lnTo>
                    <a:pt x="326" y="56"/>
                  </a:lnTo>
                  <a:lnTo>
                    <a:pt x="325" y="56"/>
                  </a:lnTo>
                  <a:lnTo>
                    <a:pt x="324" y="56"/>
                  </a:lnTo>
                  <a:lnTo>
                    <a:pt x="323" y="56"/>
                  </a:lnTo>
                  <a:lnTo>
                    <a:pt x="322" y="56"/>
                  </a:lnTo>
                  <a:lnTo>
                    <a:pt x="321" y="56"/>
                  </a:lnTo>
                  <a:lnTo>
                    <a:pt x="320" y="56"/>
                  </a:lnTo>
                  <a:lnTo>
                    <a:pt x="318" y="56"/>
                  </a:lnTo>
                  <a:lnTo>
                    <a:pt x="317" y="56"/>
                  </a:lnTo>
                  <a:lnTo>
                    <a:pt x="316" y="56"/>
                  </a:lnTo>
                  <a:lnTo>
                    <a:pt x="315" y="56"/>
                  </a:lnTo>
                  <a:lnTo>
                    <a:pt x="314" y="57"/>
                  </a:lnTo>
                  <a:lnTo>
                    <a:pt x="313" y="57"/>
                  </a:lnTo>
                  <a:lnTo>
                    <a:pt x="312" y="57"/>
                  </a:lnTo>
                  <a:lnTo>
                    <a:pt x="311" y="57"/>
                  </a:lnTo>
                  <a:lnTo>
                    <a:pt x="309" y="58"/>
                  </a:lnTo>
                  <a:lnTo>
                    <a:pt x="308" y="58"/>
                  </a:lnTo>
                  <a:lnTo>
                    <a:pt x="307" y="58"/>
                  </a:lnTo>
                  <a:lnTo>
                    <a:pt x="307" y="57"/>
                  </a:lnTo>
                  <a:lnTo>
                    <a:pt x="306" y="57"/>
                  </a:lnTo>
                  <a:lnTo>
                    <a:pt x="305" y="57"/>
                  </a:lnTo>
                  <a:lnTo>
                    <a:pt x="304" y="57"/>
                  </a:lnTo>
                  <a:lnTo>
                    <a:pt x="302" y="57"/>
                  </a:lnTo>
                  <a:lnTo>
                    <a:pt x="301" y="57"/>
                  </a:lnTo>
                  <a:lnTo>
                    <a:pt x="299" y="58"/>
                  </a:lnTo>
                  <a:lnTo>
                    <a:pt x="298" y="58"/>
                  </a:lnTo>
                  <a:lnTo>
                    <a:pt x="297" y="59"/>
                  </a:lnTo>
                  <a:lnTo>
                    <a:pt x="296" y="59"/>
                  </a:lnTo>
                  <a:lnTo>
                    <a:pt x="295" y="60"/>
                  </a:lnTo>
                  <a:lnTo>
                    <a:pt x="294" y="61"/>
                  </a:lnTo>
                  <a:lnTo>
                    <a:pt x="293" y="62"/>
                  </a:lnTo>
                  <a:lnTo>
                    <a:pt x="291" y="63"/>
                  </a:lnTo>
                  <a:lnTo>
                    <a:pt x="289" y="63"/>
                  </a:lnTo>
                  <a:lnTo>
                    <a:pt x="288" y="63"/>
                  </a:lnTo>
                  <a:lnTo>
                    <a:pt x="287" y="65"/>
                  </a:lnTo>
                  <a:lnTo>
                    <a:pt x="285" y="65"/>
                  </a:lnTo>
                  <a:lnTo>
                    <a:pt x="284" y="66"/>
                  </a:lnTo>
                  <a:lnTo>
                    <a:pt x="284" y="67"/>
                  </a:lnTo>
                  <a:lnTo>
                    <a:pt x="283" y="68"/>
                  </a:lnTo>
                  <a:lnTo>
                    <a:pt x="282" y="69"/>
                  </a:lnTo>
                  <a:lnTo>
                    <a:pt x="280" y="69"/>
                  </a:lnTo>
                  <a:lnTo>
                    <a:pt x="278" y="69"/>
                  </a:lnTo>
                  <a:lnTo>
                    <a:pt x="277" y="70"/>
                  </a:lnTo>
                  <a:lnTo>
                    <a:pt x="276" y="71"/>
                  </a:lnTo>
                  <a:lnTo>
                    <a:pt x="275" y="72"/>
                  </a:lnTo>
                  <a:lnTo>
                    <a:pt x="275" y="75"/>
                  </a:lnTo>
                  <a:lnTo>
                    <a:pt x="274" y="76"/>
                  </a:lnTo>
                  <a:lnTo>
                    <a:pt x="273" y="76"/>
                  </a:lnTo>
                  <a:lnTo>
                    <a:pt x="272" y="77"/>
                  </a:lnTo>
                  <a:lnTo>
                    <a:pt x="270" y="77"/>
                  </a:lnTo>
                  <a:lnTo>
                    <a:pt x="269" y="78"/>
                  </a:lnTo>
                  <a:lnTo>
                    <a:pt x="268" y="79"/>
                  </a:lnTo>
                  <a:lnTo>
                    <a:pt x="268" y="80"/>
                  </a:lnTo>
                  <a:lnTo>
                    <a:pt x="268" y="81"/>
                  </a:lnTo>
                  <a:lnTo>
                    <a:pt x="267" y="82"/>
                  </a:lnTo>
                  <a:lnTo>
                    <a:pt x="266" y="83"/>
                  </a:lnTo>
                  <a:lnTo>
                    <a:pt x="266" y="85"/>
                  </a:lnTo>
                  <a:lnTo>
                    <a:pt x="265" y="86"/>
                  </a:lnTo>
                  <a:lnTo>
                    <a:pt x="265" y="87"/>
                  </a:lnTo>
                  <a:lnTo>
                    <a:pt x="265" y="88"/>
                  </a:lnTo>
                  <a:lnTo>
                    <a:pt x="264" y="89"/>
                  </a:lnTo>
                  <a:lnTo>
                    <a:pt x="264" y="90"/>
                  </a:lnTo>
                  <a:lnTo>
                    <a:pt x="263" y="91"/>
                  </a:lnTo>
                  <a:lnTo>
                    <a:pt x="263" y="92"/>
                  </a:lnTo>
                  <a:lnTo>
                    <a:pt x="262" y="94"/>
                  </a:lnTo>
                  <a:lnTo>
                    <a:pt x="262" y="95"/>
                  </a:lnTo>
                  <a:lnTo>
                    <a:pt x="262" y="96"/>
                  </a:lnTo>
                  <a:lnTo>
                    <a:pt x="256" y="99"/>
                  </a:lnTo>
                  <a:lnTo>
                    <a:pt x="255" y="100"/>
                  </a:lnTo>
                  <a:lnTo>
                    <a:pt x="256" y="102"/>
                  </a:lnTo>
                  <a:lnTo>
                    <a:pt x="257" y="104"/>
                  </a:lnTo>
                  <a:lnTo>
                    <a:pt x="258" y="104"/>
                  </a:lnTo>
                  <a:lnTo>
                    <a:pt x="259" y="102"/>
                  </a:lnTo>
                  <a:lnTo>
                    <a:pt x="259" y="104"/>
                  </a:lnTo>
                  <a:lnTo>
                    <a:pt x="259" y="105"/>
                  </a:lnTo>
                  <a:lnTo>
                    <a:pt x="259" y="107"/>
                  </a:lnTo>
                  <a:lnTo>
                    <a:pt x="259" y="108"/>
                  </a:lnTo>
                  <a:lnTo>
                    <a:pt x="259" y="109"/>
                  </a:lnTo>
                  <a:lnTo>
                    <a:pt x="259" y="111"/>
                  </a:lnTo>
                  <a:lnTo>
                    <a:pt x="259" y="113"/>
                  </a:lnTo>
                  <a:lnTo>
                    <a:pt x="260" y="113"/>
                  </a:lnTo>
                  <a:lnTo>
                    <a:pt x="260" y="114"/>
                  </a:lnTo>
                  <a:lnTo>
                    <a:pt x="260" y="115"/>
                  </a:lnTo>
                  <a:lnTo>
                    <a:pt x="262" y="116"/>
                  </a:lnTo>
                  <a:lnTo>
                    <a:pt x="262" y="117"/>
                  </a:lnTo>
                  <a:lnTo>
                    <a:pt x="262" y="118"/>
                  </a:lnTo>
                  <a:lnTo>
                    <a:pt x="263" y="120"/>
                  </a:lnTo>
                  <a:lnTo>
                    <a:pt x="263" y="124"/>
                  </a:lnTo>
                  <a:lnTo>
                    <a:pt x="263" y="125"/>
                  </a:lnTo>
                  <a:lnTo>
                    <a:pt x="263" y="126"/>
                  </a:lnTo>
                  <a:lnTo>
                    <a:pt x="264" y="127"/>
                  </a:lnTo>
                  <a:lnTo>
                    <a:pt x="264" y="130"/>
                  </a:lnTo>
                  <a:lnTo>
                    <a:pt x="265" y="133"/>
                  </a:lnTo>
                  <a:lnTo>
                    <a:pt x="264" y="134"/>
                  </a:lnTo>
                  <a:lnTo>
                    <a:pt x="264" y="135"/>
                  </a:lnTo>
                  <a:lnTo>
                    <a:pt x="263" y="136"/>
                  </a:lnTo>
                  <a:lnTo>
                    <a:pt x="262" y="138"/>
                  </a:lnTo>
                  <a:lnTo>
                    <a:pt x="262" y="140"/>
                  </a:lnTo>
                  <a:lnTo>
                    <a:pt x="263" y="144"/>
                  </a:lnTo>
                  <a:lnTo>
                    <a:pt x="265" y="147"/>
                  </a:lnTo>
                  <a:lnTo>
                    <a:pt x="267" y="152"/>
                  </a:lnTo>
                  <a:lnTo>
                    <a:pt x="267" y="155"/>
                  </a:lnTo>
                  <a:lnTo>
                    <a:pt x="268" y="155"/>
                  </a:lnTo>
                  <a:lnTo>
                    <a:pt x="269" y="155"/>
                  </a:lnTo>
                  <a:lnTo>
                    <a:pt x="269" y="153"/>
                  </a:lnTo>
                  <a:lnTo>
                    <a:pt x="269" y="154"/>
                  </a:lnTo>
                  <a:lnTo>
                    <a:pt x="269" y="157"/>
                  </a:lnTo>
                  <a:lnTo>
                    <a:pt x="269" y="158"/>
                  </a:lnTo>
                  <a:lnTo>
                    <a:pt x="270" y="158"/>
                  </a:lnTo>
                  <a:lnTo>
                    <a:pt x="270" y="157"/>
                  </a:lnTo>
                  <a:lnTo>
                    <a:pt x="270" y="155"/>
                  </a:lnTo>
                  <a:lnTo>
                    <a:pt x="272" y="155"/>
                  </a:lnTo>
                  <a:lnTo>
                    <a:pt x="272" y="156"/>
                  </a:lnTo>
                  <a:lnTo>
                    <a:pt x="273" y="156"/>
                  </a:lnTo>
                  <a:lnTo>
                    <a:pt x="275" y="157"/>
                  </a:lnTo>
                  <a:lnTo>
                    <a:pt x="276" y="159"/>
                  </a:lnTo>
                  <a:lnTo>
                    <a:pt x="278" y="161"/>
                  </a:lnTo>
                  <a:lnTo>
                    <a:pt x="279" y="162"/>
                  </a:lnTo>
                  <a:lnTo>
                    <a:pt x="279" y="163"/>
                  </a:lnTo>
                  <a:lnTo>
                    <a:pt x="280" y="163"/>
                  </a:lnTo>
                  <a:lnTo>
                    <a:pt x="280" y="164"/>
                  </a:lnTo>
                  <a:lnTo>
                    <a:pt x="280" y="165"/>
                  </a:lnTo>
                  <a:lnTo>
                    <a:pt x="272" y="220"/>
                  </a:lnTo>
                  <a:lnTo>
                    <a:pt x="269" y="217"/>
                  </a:lnTo>
                  <a:lnTo>
                    <a:pt x="265" y="227"/>
                  </a:lnTo>
                  <a:lnTo>
                    <a:pt x="253" y="250"/>
                  </a:lnTo>
                  <a:lnTo>
                    <a:pt x="251" y="251"/>
                  </a:lnTo>
                  <a:lnTo>
                    <a:pt x="246" y="254"/>
                  </a:lnTo>
                  <a:lnTo>
                    <a:pt x="238" y="262"/>
                  </a:lnTo>
                  <a:lnTo>
                    <a:pt x="227" y="275"/>
                  </a:lnTo>
                  <a:lnTo>
                    <a:pt x="207" y="254"/>
                  </a:lnTo>
                  <a:lnTo>
                    <a:pt x="202" y="233"/>
                  </a:lnTo>
                  <a:lnTo>
                    <a:pt x="201" y="234"/>
                  </a:lnTo>
                  <a:lnTo>
                    <a:pt x="200" y="226"/>
                  </a:lnTo>
                  <a:lnTo>
                    <a:pt x="205" y="225"/>
                  </a:lnTo>
                  <a:lnTo>
                    <a:pt x="209" y="223"/>
                  </a:lnTo>
                  <a:lnTo>
                    <a:pt x="214" y="221"/>
                  </a:lnTo>
                  <a:lnTo>
                    <a:pt x="218" y="217"/>
                  </a:lnTo>
                  <a:lnTo>
                    <a:pt x="220" y="211"/>
                  </a:lnTo>
                  <a:lnTo>
                    <a:pt x="219" y="201"/>
                  </a:lnTo>
                  <a:lnTo>
                    <a:pt x="217" y="186"/>
                  </a:lnTo>
                  <a:lnTo>
                    <a:pt x="217" y="165"/>
                  </a:lnTo>
                  <a:lnTo>
                    <a:pt x="218" y="162"/>
                  </a:lnTo>
                  <a:lnTo>
                    <a:pt x="221" y="157"/>
                  </a:lnTo>
                  <a:lnTo>
                    <a:pt x="221" y="148"/>
                  </a:lnTo>
                  <a:lnTo>
                    <a:pt x="217" y="137"/>
                  </a:lnTo>
                  <a:lnTo>
                    <a:pt x="216" y="135"/>
                  </a:lnTo>
                  <a:lnTo>
                    <a:pt x="215" y="133"/>
                  </a:lnTo>
                  <a:lnTo>
                    <a:pt x="214" y="131"/>
                  </a:lnTo>
                  <a:lnTo>
                    <a:pt x="212" y="129"/>
                  </a:lnTo>
                  <a:lnTo>
                    <a:pt x="214" y="128"/>
                  </a:lnTo>
                  <a:lnTo>
                    <a:pt x="212" y="127"/>
                  </a:lnTo>
                  <a:lnTo>
                    <a:pt x="214" y="127"/>
                  </a:lnTo>
                  <a:lnTo>
                    <a:pt x="214" y="126"/>
                  </a:lnTo>
                  <a:lnTo>
                    <a:pt x="214" y="125"/>
                  </a:lnTo>
                  <a:lnTo>
                    <a:pt x="214" y="124"/>
                  </a:lnTo>
                  <a:lnTo>
                    <a:pt x="212" y="124"/>
                  </a:lnTo>
                  <a:lnTo>
                    <a:pt x="212" y="120"/>
                  </a:lnTo>
                  <a:lnTo>
                    <a:pt x="214" y="116"/>
                  </a:lnTo>
                  <a:lnTo>
                    <a:pt x="214" y="113"/>
                  </a:lnTo>
                  <a:lnTo>
                    <a:pt x="214" y="110"/>
                  </a:lnTo>
                  <a:lnTo>
                    <a:pt x="215" y="108"/>
                  </a:lnTo>
                  <a:lnTo>
                    <a:pt x="216" y="105"/>
                  </a:lnTo>
                  <a:lnTo>
                    <a:pt x="215" y="104"/>
                  </a:lnTo>
                  <a:lnTo>
                    <a:pt x="215" y="102"/>
                  </a:lnTo>
                  <a:lnTo>
                    <a:pt x="214" y="102"/>
                  </a:lnTo>
                  <a:lnTo>
                    <a:pt x="212" y="101"/>
                  </a:lnTo>
                  <a:lnTo>
                    <a:pt x="210" y="98"/>
                  </a:lnTo>
                  <a:lnTo>
                    <a:pt x="208" y="95"/>
                  </a:lnTo>
                  <a:lnTo>
                    <a:pt x="203" y="90"/>
                  </a:lnTo>
                  <a:lnTo>
                    <a:pt x="198" y="86"/>
                  </a:lnTo>
                  <a:lnTo>
                    <a:pt x="197" y="85"/>
                  </a:lnTo>
                  <a:lnTo>
                    <a:pt x="198" y="82"/>
                  </a:lnTo>
                  <a:lnTo>
                    <a:pt x="199" y="80"/>
                  </a:lnTo>
                  <a:lnTo>
                    <a:pt x="199" y="79"/>
                  </a:lnTo>
                  <a:lnTo>
                    <a:pt x="198" y="77"/>
                  </a:lnTo>
                  <a:lnTo>
                    <a:pt x="197" y="76"/>
                  </a:lnTo>
                  <a:lnTo>
                    <a:pt x="197" y="73"/>
                  </a:lnTo>
                  <a:lnTo>
                    <a:pt x="197" y="72"/>
                  </a:lnTo>
                  <a:lnTo>
                    <a:pt x="196" y="71"/>
                  </a:lnTo>
                  <a:lnTo>
                    <a:pt x="195" y="70"/>
                  </a:lnTo>
                  <a:lnTo>
                    <a:pt x="193" y="70"/>
                  </a:lnTo>
                  <a:lnTo>
                    <a:pt x="191" y="69"/>
                  </a:lnTo>
                  <a:lnTo>
                    <a:pt x="190" y="69"/>
                  </a:lnTo>
                  <a:lnTo>
                    <a:pt x="189" y="68"/>
                  </a:lnTo>
                  <a:lnTo>
                    <a:pt x="188" y="68"/>
                  </a:lnTo>
                  <a:lnTo>
                    <a:pt x="187" y="67"/>
                  </a:lnTo>
                  <a:lnTo>
                    <a:pt x="186" y="67"/>
                  </a:lnTo>
                  <a:lnTo>
                    <a:pt x="183" y="67"/>
                  </a:lnTo>
                  <a:lnTo>
                    <a:pt x="182" y="67"/>
                  </a:lnTo>
                  <a:lnTo>
                    <a:pt x="181" y="68"/>
                  </a:lnTo>
                  <a:lnTo>
                    <a:pt x="179" y="68"/>
                  </a:lnTo>
                  <a:lnTo>
                    <a:pt x="178" y="68"/>
                  </a:lnTo>
                  <a:lnTo>
                    <a:pt x="177" y="67"/>
                  </a:lnTo>
                  <a:lnTo>
                    <a:pt x="174" y="67"/>
                  </a:lnTo>
                  <a:lnTo>
                    <a:pt x="173" y="67"/>
                  </a:lnTo>
                  <a:lnTo>
                    <a:pt x="172" y="67"/>
                  </a:lnTo>
                  <a:lnTo>
                    <a:pt x="172" y="66"/>
                  </a:lnTo>
                  <a:lnTo>
                    <a:pt x="171" y="66"/>
                  </a:lnTo>
                  <a:lnTo>
                    <a:pt x="170" y="66"/>
                  </a:lnTo>
                  <a:lnTo>
                    <a:pt x="169" y="66"/>
                  </a:lnTo>
                  <a:lnTo>
                    <a:pt x="168" y="66"/>
                  </a:lnTo>
                  <a:lnTo>
                    <a:pt x="166" y="67"/>
                  </a:lnTo>
                  <a:lnTo>
                    <a:pt x="164" y="67"/>
                  </a:lnTo>
                  <a:lnTo>
                    <a:pt x="163" y="67"/>
                  </a:lnTo>
                  <a:lnTo>
                    <a:pt x="162" y="66"/>
                  </a:lnTo>
                  <a:lnTo>
                    <a:pt x="161" y="66"/>
                  </a:lnTo>
                  <a:lnTo>
                    <a:pt x="160" y="66"/>
                  </a:lnTo>
                  <a:lnTo>
                    <a:pt x="159" y="66"/>
                  </a:lnTo>
                  <a:lnTo>
                    <a:pt x="158" y="66"/>
                  </a:lnTo>
                  <a:lnTo>
                    <a:pt x="157" y="66"/>
                  </a:lnTo>
                  <a:lnTo>
                    <a:pt x="155" y="66"/>
                  </a:lnTo>
                  <a:lnTo>
                    <a:pt x="154" y="66"/>
                  </a:lnTo>
                  <a:lnTo>
                    <a:pt x="153" y="66"/>
                  </a:lnTo>
                  <a:lnTo>
                    <a:pt x="152" y="66"/>
                  </a:lnTo>
                  <a:lnTo>
                    <a:pt x="151" y="66"/>
                  </a:lnTo>
                  <a:lnTo>
                    <a:pt x="150" y="67"/>
                  </a:lnTo>
                  <a:lnTo>
                    <a:pt x="149" y="67"/>
                  </a:lnTo>
                  <a:lnTo>
                    <a:pt x="148" y="67"/>
                  </a:lnTo>
                  <a:lnTo>
                    <a:pt x="147" y="68"/>
                  </a:lnTo>
                  <a:lnTo>
                    <a:pt x="145" y="68"/>
                  </a:lnTo>
                  <a:lnTo>
                    <a:pt x="144" y="68"/>
                  </a:lnTo>
                  <a:lnTo>
                    <a:pt x="144" y="67"/>
                  </a:lnTo>
                  <a:lnTo>
                    <a:pt x="143" y="67"/>
                  </a:lnTo>
                  <a:lnTo>
                    <a:pt x="142" y="67"/>
                  </a:lnTo>
                  <a:lnTo>
                    <a:pt x="141" y="67"/>
                  </a:lnTo>
                  <a:lnTo>
                    <a:pt x="140" y="67"/>
                  </a:lnTo>
                  <a:lnTo>
                    <a:pt x="138" y="67"/>
                  </a:lnTo>
                  <a:lnTo>
                    <a:pt x="136" y="67"/>
                  </a:lnTo>
                  <a:lnTo>
                    <a:pt x="135" y="68"/>
                  </a:lnTo>
                  <a:lnTo>
                    <a:pt x="134" y="69"/>
                  </a:lnTo>
                  <a:lnTo>
                    <a:pt x="133" y="69"/>
                  </a:lnTo>
                  <a:lnTo>
                    <a:pt x="131" y="70"/>
                  </a:lnTo>
                  <a:lnTo>
                    <a:pt x="130" y="71"/>
                  </a:lnTo>
                  <a:lnTo>
                    <a:pt x="129" y="72"/>
                  </a:lnTo>
                  <a:lnTo>
                    <a:pt x="128" y="73"/>
                  </a:lnTo>
                  <a:lnTo>
                    <a:pt x="125" y="73"/>
                  </a:lnTo>
                  <a:lnTo>
                    <a:pt x="124" y="73"/>
                  </a:lnTo>
                  <a:lnTo>
                    <a:pt x="123" y="75"/>
                  </a:lnTo>
                  <a:lnTo>
                    <a:pt x="122" y="75"/>
                  </a:lnTo>
                  <a:lnTo>
                    <a:pt x="121" y="76"/>
                  </a:lnTo>
                  <a:lnTo>
                    <a:pt x="120" y="76"/>
                  </a:lnTo>
                  <a:lnTo>
                    <a:pt x="120" y="77"/>
                  </a:lnTo>
                  <a:lnTo>
                    <a:pt x="119" y="78"/>
                  </a:lnTo>
                  <a:lnTo>
                    <a:pt x="118" y="79"/>
                  </a:lnTo>
                  <a:lnTo>
                    <a:pt x="116" y="79"/>
                  </a:lnTo>
                  <a:lnTo>
                    <a:pt x="115" y="79"/>
                  </a:lnTo>
                  <a:lnTo>
                    <a:pt x="114" y="80"/>
                  </a:lnTo>
                  <a:lnTo>
                    <a:pt x="113" y="81"/>
                  </a:lnTo>
                  <a:lnTo>
                    <a:pt x="112" y="82"/>
                  </a:lnTo>
                  <a:lnTo>
                    <a:pt x="111" y="85"/>
                  </a:lnTo>
                  <a:lnTo>
                    <a:pt x="110" y="86"/>
                  </a:lnTo>
                  <a:lnTo>
                    <a:pt x="109" y="86"/>
                  </a:lnTo>
                  <a:lnTo>
                    <a:pt x="107" y="87"/>
                  </a:lnTo>
                  <a:lnTo>
                    <a:pt x="106" y="87"/>
                  </a:lnTo>
                  <a:lnTo>
                    <a:pt x="105" y="88"/>
                  </a:lnTo>
                  <a:lnTo>
                    <a:pt x="104" y="89"/>
                  </a:lnTo>
                  <a:lnTo>
                    <a:pt x="104" y="90"/>
                  </a:lnTo>
                  <a:lnTo>
                    <a:pt x="104" y="91"/>
                  </a:lnTo>
                  <a:lnTo>
                    <a:pt x="103" y="92"/>
                  </a:lnTo>
                  <a:lnTo>
                    <a:pt x="103" y="94"/>
                  </a:lnTo>
                  <a:lnTo>
                    <a:pt x="103" y="95"/>
                  </a:lnTo>
                  <a:lnTo>
                    <a:pt x="102" y="96"/>
                  </a:lnTo>
                  <a:lnTo>
                    <a:pt x="102" y="97"/>
                  </a:lnTo>
                  <a:lnTo>
                    <a:pt x="101" y="98"/>
                  </a:lnTo>
                  <a:lnTo>
                    <a:pt x="101" y="99"/>
                  </a:lnTo>
                  <a:lnTo>
                    <a:pt x="100" y="100"/>
                  </a:lnTo>
                  <a:lnTo>
                    <a:pt x="100" y="101"/>
                  </a:lnTo>
                  <a:lnTo>
                    <a:pt x="99" y="102"/>
                  </a:lnTo>
                  <a:lnTo>
                    <a:pt x="99" y="104"/>
                  </a:lnTo>
                  <a:lnTo>
                    <a:pt x="99" y="105"/>
                  </a:lnTo>
                  <a:lnTo>
                    <a:pt x="99" y="106"/>
                  </a:lnTo>
                  <a:lnTo>
                    <a:pt x="99" y="107"/>
                  </a:lnTo>
                  <a:lnTo>
                    <a:pt x="99" y="108"/>
                  </a:lnTo>
                  <a:lnTo>
                    <a:pt x="99" y="110"/>
                  </a:lnTo>
                  <a:lnTo>
                    <a:pt x="97" y="111"/>
                  </a:lnTo>
                  <a:lnTo>
                    <a:pt x="95" y="113"/>
                  </a:lnTo>
                  <a:lnTo>
                    <a:pt x="95" y="115"/>
                  </a:lnTo>
                  <a:lnTo>
                    <a:pt x="96" y="117"/>
                  </a:lnTo>
                  <a:lnTo>
                    <a:pt x="96" y="118"/>
                  </a:lnTo>
                  <a:lnTo>
                    <a:pt x="96" y="119"/>
                  </a:lnTo>
                  <a:lnTo>
                    <a:pt x="96" y="121"/>
                  </a:lnTo>
                  <a:lnTo>
                    <a:pt x="96" y="123"/>
                  </a:lnTo>
                  <a:lnTo>
                    <a:pt x="96" y="124"/>
                  </a:lnTo>
                  <a:lnTo>
                    <a:pt x="96" y="125"/>
                  </a:lnTo>
                  <a:lnTo>
                    <a:pt x="96" y="126"/>
                  </a:lnTo>
                  <a:lnTo>
                    <a:pt x="97" y="126"/>
                  </a:lnTo>
                  <a:lnTo>
                    <a:pt x="99" y="127"/>
                  </a:lnTo>
                  <a:lnTo>
                    <a:pt x="99" y="128"/>
                  </a:lnTo>
                  <a:lnTo>
                    <a:pt x="99" y="130"/>
                  </a:lnTo>
                  <a:lnTo>
                    <a:pt x="99" y="134"/>
                  </a:lnTo>
                  <a:lnTo>
                    <a:pt x="100" y="135"/>
                  </a:lnTo>
                  <a:lnTo>
                    <a:pt x="100" y="136"/>
                  </a:lnTo>
                  <a:lnTo>
                    <a:pt x="100" y="137"/>
                  </a:lnTo>
                  <a:lnTo>
                    <a:pt x="100" y="140"/>
                  </a:lnTo>
                  <a:lnTo>
                    <a:pt x="101" y="143"/>
                  </a:lnTo>
                  <a:lnTo>
                    <a:pt x="100" y="144"/>
                  </a:lnTo>
                  <a:lnTo>
                    <a:pt x="100" y="145"/>
                  </a:lnTo>
                  <a:lnTo>
                    <a:pt x="99" y="146"/>
                  </a:lnTo>
                  <a:lnTo>
                    <a:pt x="97" y="148"/>
                  </a:lnTo>
                  <a:lnTo>
                    <a:pt x="97" y="150"/>
                  </a:lnTo>
                  <a:lnTo>
                    <a:pt x="100" y="154"/>
                  </a:lnTo>
                  <a:lnTo>
                    <a:pt x="102" y="158"/>
                  </a:lnTo>
                  <a:lnTo>
                    <a:pt x="105" y="163"/>
                  </a:lnTo>
                  <a:lnTo>
                    <a:pt x="107" y="166"/>
                  </a:lnTo>
                  <a:lnTo>
                    <a:pt x="111" y="168"/>
                  </a:lnTo>
                  <a:lnTo>
                    <a:pt x="113" y="171"/>
                  </a:lnTo>
                  <a:lnTo>
                    <a:pt x="115" y="172"/>
                  </a:lnTo>
                  <a:lnTo>
                    <a:pt x="116" y="173"/>
                  </a:lnTo>
                  <a:lnTo>
                    <a:pt x="116" y="174"/>
                  </a:lnTo>
                  <a:lnTo>
                    <a:pt x="118" y="175"/>
                  </a:lnTo>
                  <a:lnTo>
                    <a:pt x="107" y="230"/>
                  </a:lnTo>
                  <a:lnTo>
                    <a:pt x="105" y="227"/>
                  </a:lnTo>
                  <a:lnTo>
                    <a:pt x="101" y="238"/>
                  </a:lnTo>
                  <a:lnTo>
                    <a:pt x="90" y="261"/>
                  </a:lnTo>
                  <a:lnTo>
                    <a:pt x="88" y="262"/>
                  </a:lnTo>
                  <a:lnTo>
                    <a:pt x="85" y="264"/>
                  </a:lnTo>
                  <a:lnTo>
                    <a:pt x="80" y="269"/>
                  </a:lnTo>
                  <a:lnTo>
                    <a:pt x="72" y="277"/>
                  </a:lnTo>
                  <a:lnTo>
                    <a:pt x="63" y="288"/>
                  </a:lnTo>
                  <a:lnTo>
                    <a:pt x="52" y="303"/>
                  </a:lnTo>
                  <a:lnTo>
                    <a:pt x="39" y="323"/>
                  </a:lnTo>
                  <a:lnTo>
                    <a:pt x="26" y="349"/>
                  </a:lnTo>
                  <a:lnTo>
                    <a:pt x="10" y="433"/>
                  </a:lnTo>
                  <a:lnTo>
                    <a:pt x="3" y="587"/>
                  </a:lnTo>
                  <a:lnTo>
                    <a:pt x="0" y="787"/>
                  </a:lnTo>
                  <a:lnTo>
                    <a:pt x="1" y="1007"/>
                  </a:lnTo>
                  <a:lnTo>
                    <a:pt x="5" y="1221"/>
                  </a:lnTo>
                  <a:lnTo>
                    <a:pt x="9" y="1406"/>
                  </a:lnTo>
                  <a:lnTo>
                    <a:pt x="14" y="1535"/>
                  </a:lnTo>
                  <a:lnTo>
                    <a:pt x="15" y="1584"/>
                  </a:lnTo>
                  <a:lnTo>
                    <a:pt x="2005" y="1597"/>
                  </a:lnTo>
                  <a:lnTo>
                    <a:pt x="2027" y="1058"/>
                  </a:lnTo>
                  <a:lnTo>
                    <a:pt x="2018" y="1056"/>
                  </a:lnTo>
                  <a:lnTo>
                    <a:pt x="2009" y="1054"/>
                  </a:lnTo>
                  <a:lnTo>
                    <a:pt x="2001" y="1052"/>
                  </a:lnTo>
                  <a:lnTo>
                    <a:pt x="1991" y="1050"/>
                  </a:lnTo>
                  <a:lnTo>
                    <a:pt x="1980" y="1048"/>
                  </a:lnTo>
                  <a:lnTo>
                    <a:pt x="1969" y="1046"/>
                  </a:lnTo>
                  <a:lnTo>
                    <a:pt x="1958" y="1043"/>
                  </a:lnTo>
                  <a:lnTo>
                    <a:pt x="1946" y="1041"/>
                  </a:lnTo>
                  <a:lnTo>
                    <a:pt x="1946" y="749"/>
                  </a:lnTo>
                  <a:lnTo>
                    <a:pt x="1941" y="542"/>
                  </a:lnTo>
                  <a:lnTo>
                    <a:pt x="1932" y="407"/>
                  </a:lnTo>
                  <a:lnTo>
                    <a:pt x="1922" y="328"/>
                  </a:lnTo>
                  <a:close/>
                  <a:moveTo>
                    <a:pt x="2022" y="191"/>
                  </a:moveTo>
                  <a:lnTo>
                    <a:pt x="2022" y="191"/>
                  </a:lnTo>
                  <a:lnTo>
                    <a:pt x="2021" y="183"/>
                  </a:lnTo>
                  <a:lnTo>
                    <a:pt x="2021" y="185"/>
                  </a:lnTo>
                  <a:lnTo>
                    <a:pt x="2021" y="186"/>
                  </a:lnTo>
                  <a:lnTo>
                    <a:pt x="2021" y="188"/>
                  </a:lnTo>
                  <a:lnTo>
                    <a:pt x="2022" y="191"/>
                  </a:lnTo>
                  <a:close/>
                  <a:moveTo>
                    <a:pt x="1613" y="224"/>
                  </a:moveTo>
                  <a:lnTo>
                    <a:pt x="1613" y="224"/>
                  </a:lnTo>
                  <a:lnTo>
                    <a:pt x="1612" y="219"/>
                  </a:lnTo>
                  <a:lnTo>
                    <a:pt x="1612" y="220"/>
                  </a:lnTo>
                  <a:lnTo>
                    <a:pt x="1613" y="221"/>
                  </a:lnTo>
                  <a:lnTo>
                    <a:pt x="1613" y="223"/>
                  </a:lnTo>
                  <a:lnTo>
                    <a:pt x="1613" y="224"/>
                  </a:lnTo>
                  <a:close/>
                  <a:moveTo>
                    <a:pt x="1024" y="78"/>
                  </a:moveTo>
                  <a:lnTo>
                    <a:pt x="1018" y="82"/>
                  </a:lnTo>
                  <a:lnTo>
                    <a:pt x="1019" y="81"/>
                  </a:lnTo>
                  <a:lnTo>
                    <a:pt x="1021" y="80"/>
                  </a:lnTo>
                  <a:lnTo>
                    <a:pt x="1023" y="79"/>
                  </a:lnTo>
                  <a:lnTo>
                    <a:pt x="1024" y="78"/>
                  </a:lnTo>
                  <a:close/>
                  <a:moveTo>
                    <a:pt x="896" y="165"/>
                  </a:moveTo>
                  <a:lnTo>
                    <a:pt x="894" y="165"/>
                  </a:lnTo>
                  <a:lnTo>
                    <a:pt x="894" y="158"/>
                  </a:lnTo>
                  <a:lnTo>
                    <a:pt x="894" y="159"/>
                  </a:lnTo>
                  <a:lnTo>
                    <a:pt x="894" y="162"/>
                  </a:lnTo>
                  <a:lnTo>
                    <a:pt x="894" y="163"/>
                  </a:lnTo>
                  <a:lnTo>
                    <a:pt x="896" y="165"/>
                  </a:lnTo>
                  <a:close/>
                  <a:moveTo>
                    <a:pt x="836" y="268"/>
                  </a:moveTo>
                  <a:lnTo>
                    <a:pt x="835" y="263"/>
                  </a:lnTo>
                  <a:lnTo>
                    <a:pt x="859" y="248"/>
                  </a:lnTo>
                  <a:lnTo>
                    <a:pt x="846" y="231"/>
                  </a:lnTo>
                  <a:lnTo>
                    <a:pt x="856" y="224"/>
                  </a:lnTo>
                  <a:lnTo>
                    <a:pt x="862" y="226"/>
                  </a:lnTo>
                  <a:lnTo>
                    <a:pt x="866" y="227"/>
                  </a:lnTo>
                  <a:lnTo>
                    <a:pt x="872" y="229"/>
                  </a:lnTo>
                  <a:lnTo>
                    <a:pt x="877" y="230"/>
                  </a:lnTo>
                  <a:lnTo>
                    <a:pt x="891" y="332"/>
                  </a:lnTo>
                  <a:lnTo>
                    <a:pt x="929" y="325"/>
                  </a:lnTo>
                  <a:lnTo>
                    <a:pt x="906" y="220"/>
                  </a:lnTo>
                  <a:lnTo>
                    <a:pt x="988" y="150"/>
                  </a:lnTo>
                  <a:lnTo>
                    <a:pt x="993" y="155"/>
                  </a:lnTo>
                  <a:lnTo>
                    <a:pt x="997" y="158"/>
                  </a:lnTo>
                  <a:lnTo>
                    <a:pt x="1003" y="161"/>
                  </a:lnTo>
                  <a:lnTo>
                    <a:pt x="1008" y="163"/>
                  </a:lnTo>
                  <a:lnTo>
                    <a:pt x="1010" y="177"/>
                  </a:lnTo>
                  <a:lnTo>
                    <a:pt x="990" y="181"/>
                  </a:lnTo>
                  <a:lnTo>
                    <a:pt x="998" y="214"/>
                  </a:lnTo>
                  <a:lnTo>
                    <a:pt x="993" y="215"/>
                  </a:lnTo>
                  <a:lnTo>
                    <a:pt x="1055" y="479"/>
                  </a:lnTo>
                  <a:lnTo>
                    <a:pt x="1058" y="474"/>
                  </a:lnTo>
                  <a:lnTo>
                    <a:pt x="1062" y="470"/>
                  </a:lnTo>
                  <a:lnTo>
                    <a:pt x="1065" y="466"/>
                  </a:lnTo>
                  <a:lnTo>
                    <a:pt x="1069" y="462"/>
                  </a:lnTo>
                  <a:lnTo>
                    <a:pt x="1063" y="503"/>
                  </a:lnTo>
                  <a:lnTo>
                    <a:pt x="1057" y="550"/>
                  </a:lnTo>
                  <a:lnTo>
                    <a:pt x="1052" y="603"/>
                  </a:lnTo>
                  <a:lnTo>
                    <a:pt x="1047" y="659"/>
                  </a:lnTo>
                  <a:lnTo>
                    <a:pt x="1043" y="719"/>
                  </a:lnTo>
                  <a:lnTo>
                    <a:pt x="1038" y="781"/>
                  </a:lnTo>
                  <a:lnTo>
                    <a:pt x="1035" y="846"/>
                  </a:lnTo>
                  <a:lnTo>
                    <a:pt x="1032" y="911"/>
                  </a:lnTo>
                  <a:lnTo>
                    <a:pt x="1019" y="910"/>
                  </a:lnTo>
                  <a:lnTo>
                    <a:pt x="1006" y="907"/>
                  </a:lnTo>
                  <a:lnTo>
                    <a:pt x="994" y="906"/>
                  </a:lnTo>
                  <a:lnTo>
                    <a:pt x="980" y="905"/>
                  </a:lnTo>
                  <a:lnTo>
                    <a:pt x="968" y="903"/>
                  </a:lnTo>
                  <a:lnTo>
                    <a:pt x="955" y="902"/>
                  </a:lnTo>
                  <a:lnTo>
                    <a:pt x="942" y="901"/>
                  </a:lnTo>
                  <a:lnTo>
                    <a:pt x="930" y="898"/>
                  </a:lnTo>
                  <a:lnTo>
                    <a:pt x="917" y="897"/>
                  </a:lnTo>
                  <a:lnTo>
                    <a:pt x="904" y="896"/>
                  </a:lnTo>
                  <a:lnTo>
                    <a:pt x="891" y="895"/>
                  </a:lnTo>
                  <a:lnTo>
                    <a:pt x="879" y="893"/>
                  </a:lnTo>
                  <a:lnTo>
                    <a:pt x="865" y="892"/>
                  </a:lnTo>
                  <a:lnTo>
                    <a:pt x="853" y="891"/>
                  </a:lnTo>
                  <a:lnTo>
                    <a:pt x="840" y="888"/>
                  </a:lnTo>
                  <a:lnTo>
                    <a:pt x="827" y="887"/>
                  </a:lnTo>
                  <a:lnTo>
                    <a:pt x="827" y="644"/>
                  </a:lnTo>
                  <a:lnTo>
                    <a:pt x="822" y="471"/>
                  </a:lnTo>
                  <a:lnTo>
                    <a:pt x="814" y="357"/>
                  </a:lnTo>
                  <a:lnTo>
                    <a:pt x="805" y="289"/>
                  </a:lnTo>
                  <a:lnTo>
                    <a:pt x="836" y="268"/>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6" name="Freeform 71">
              <a:extLst>
                <a:ext uri="{FF2B5EF4-FFF2-40B4-BE49-F238E27FC236}">
                  <a16:creationId xmlns:a16="http://schemas.microsoft.com/office/drawing/2014/main" id="{B941E1D3-453B-03E0-1410-86BDC4BAB582}"/>
                </a:ext>
              </a:extLst>
            </p:cNvPr>
            <p:cNvSpPr>
              <a:spLocks/>
            </p:cNvSpPr>
            <p:nvPr/>
          </p:nvSpPr>
          <p:spPr bwMode="auto">
            <a:xfrm>
              <a:off x="1554" y="914"/>
              <a:ext cx="290" cy="138"/>
            </a:xfrm>
            <a:custGeom>
              <a:avLst/>
              <a:gdLst>
                <a:gd name="T0" fmla="*/ 289 w 290"/>
                <a:gd name="T1" fmla="*/ 15 h 138"/>
                <a:gd name="T2" fmla="*/ 289 w 290"/>
                <a:gd name="T3" fmla="*/ 15 h 138"/>
                <a:gd name="T4" fmla="*/ 276 w 290"/>
                <a:gd name="T5" fmla="*/ 19 h 138"/>
                <a:gd name="T6" fmla="*/ 276 w 290"/>
                <a:gd name="T7" fmla="*/ 19 h 138"/>
                <a:gd name="T8" fmla="*/ 274 w 290"/>
                <a:gd name="T9" fmla="*/ 19 h 138"/>
                <a:gd name="T10" fmla="*/ 284 w 290"/>
                <a:gd name="T11" fmla="*/ 15 h 138"/>
                <a:gd name="T12" fmla="*/ 286 w 290"/>
                <a:gd name="T13" fmla="*/ 15 h 138"/>
                <a:gd name="T14" fmla="*/ 284 w 290"/>
                <a:gd name="T15" fmla="*/ 14 h 138"/>
                <a:gd name="T16" fmla="*/ 284 w 290"/>
                <a:gd name="T17" fmla="*/ 13 h 138"/>
                <a:gd name="T18" fmla="*/ 270 w 290"/>
                <a:gd name="T19" fmla="*/ 18 h 138"/>
                <a:gd name="T20" fmla="*/ 269 w 290"/>
                <a:gd name="T21" fmla="*/ 18 h 138"/>
                <a:gd name="T22" fmla="*/ 268 w 290"/>
                <a:gd name="T23" fmla="*/ 18 h 138"/>
                <a:gd name="T24" fmla="*/ 264 w 290"/>
                <a:gd name="T25" fmla="*/ 20 h 138"/>
                <a:gd name="T26" fmla="*/ 261 w 290"/>
                <a:gd name="T27" fmla="*/ 25 h 138"/>
                <a:gd name="T28" fmla="*/ 204 w 290"/>
                <a:gd name="T29" fmla="*/ 47 h 138"/>
                <a:gd name="T30" fmla="*/ 3 w 290"/>
                <a:gd name="T31" fmla="*/ 0 h 138"/>
                <a:gd name="T32" fmla="*/ 1 w 290"/>
                <a:gd name="T33" fmla="*/ 2 h 138"/>
                <a:gd name="T34" fmla="*/ 1 w 290"/>
                <a:gd name="T35" fmla="*/ 7 h 138"/>
                <a:gd name="T36" fmla="*/ 7 w 290"/>
                <a:gd name="T37" fmla="*/ 9 h 138"/>
                <a:gd name="T38" fmla="*/ 21 w 290"/>
                <a:gd name="T39" fmla="*/ 15 h 138"/>
                <a:gd name="T40" fmla="*/ 41 w 290"/>
                <a:gd name="T41" fmla="*/ 23 h 138"/>
                <a:gd name="T42" fmla="*/ 63 w 290"/>
                <a:gd name="T43" fmla="*/ 31 h 138"/>
                <a:gd name="T44" fmla="*/ 51 w 290"/>
                <a:gd name="T45" fmla="*/ 76 h 138"/>
                <a:gd name="T46" fmla="*/ 62 w 290"/>
                <a:gd name="T47" fmla="*/ 83 h 138"/>
                <a:gd name="T48" fmla="*/ 90 w 290"/>
                <a:gd name="T49" fmla="*/ 98 h 138"/>
                <a:gd name="T50" fmla="*/ 142 w 290"/>
                <a:gd name="T51" fmla="*/ 122 h 138"/>
                <a:gd name="T52" fmla="*/ 197 w 290"/>
                <a:gd name="T53" fmla="*/ 73 h 138"/>
                <a:gd name="T54" fmla="*/ 259 w 290"/>
                <a:gd name="T55" fmla="*/ 86 h 138"/>
                <a:gd name="T56" fmla="*/ 262 w 290"/>
                <a:gd name="T57" fmla="*/ 83 h 138"/>
                <a:gd name="T58" fmla="*/ 207 w 290"/>
                <a:gd name="T59" fmla="*/ 48 h 138"/>
                <a:gd name="T60" fmla="*/ 263 w 290"/>
                <a:gd name="T61" fmla="*/ 30 h 138"/>
                <a:gd name="T62" fmla="*/ 268 w 290"/>
                <a:gd name="T63" fmla="*/ 31 h 138"/>
                <a:gd name="T64" fmla="*/ 271 w 290"/>
                <a:gd name="T65" fmla="*/ 31 h 138"/>
                <a:gd name="T66" fmla="*/ 272 w 290"/>
                <a:gd name="T67" fmla="*/ 30 h 138"/>
                <a:gd name="T68" fmla="*/ 274 w 290"/>
                <a:gd name="T69" fmla="*/ 30 h 138"/>
                <a:gd name="T70" fmla="*/ 288 w 290"/>
                <a:gd name="T71" fmla="*/ 25 h 138"/>
                <a:gd name="T72" fmla="*/ 288 w 290"/>
                <a:gd name="T73" fmla="*/ 24 h 138"/>
                <a:gd name="T74" fmla="*/ 288 w 290"/>
                <a:gd name="T75" fmla="*/ 23 h 138"/>
                <a:gd name="T76" fmla="*/ 287 w 290"/>
                <a:gd name="T77" fmla="*/ 23 h 138"/>
                <a:gd name="T78" fmla="*/ 277 w 290"/>
                <a:gd name="T79" fmla="*/ 26 h 138"/>
                <a:gd name="T80" fmla="*/ 277 w 290"/>
                <a:gd name="T81" fmla="*/ 26 h 138"/>
                <a:gd name="T82" fmla="*/ 277 w 290"/>
                <a:gd name="T83" fmla="*/ 26 h 138"/>
                <a:gd name="T84" fmla="*/ 288 w 290"/>
                <a:gd name="T85" fmla="*/ 21 h 138"/>
                <a:gd name="T86" fmla="*/ 289 w 290"/>
                <a:gd name="T87" fmla="*/ 20 h 138"/>
                <a:gd name="T88" fmla="*/ 289 w 290"/>
                <a:gd name="T89" fmla="*/ 19 h 138"/>
                <a:gd name="T90" fmla="*/ 288 w 290"/>
                <a:gd name="T91" fmla="*/ 19 h 138"/>
                <a:gd name="T92" fmla="*/ 277 w 290"/>
                <a:gd name="T93" fmla="*/ 23 h 138"/>
                <a:gd name="T94" fmla="*/ 277 w 290"/>
                <a:gd name="T95" fmla="*/ 23 h 138"/>
                <a:gd name="T96" fmla="*/ 277 w 290"/>
                <a:gd name="T97" fmla="*/ 23 h 138"/>
                <a:gd name="T98" fmla="*/ 277 w 290"/>
                <a:gd name="T99" fmla="*/ 21 h 138"/>
                <a:gd name="T100" fmla="*/ 277 w 290"/>
                <a:gd name="T101" fmla="*/ 21 h 138"/>
                <a:gd name="T102" fmla="*/ 289 w 290"/>
                <a:gd name="T103" fmla="*/ 17 h 138"/>
                <a:gd name="T104" fmla="*/ 290 w 290"/>
                <a:gd name="T105" fmla="*/ 17 h 1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90"/>
                <a:gd name="T160" fmla="*/ 0 h 138"/>
                <a:gd name="T161" fmla="*/ 290 w 290"/>
                <a:gd name="T162" fmla="*/ 138 h 1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90" h="138">
                  <a:moveTo>
                    <a:pt x="290" y="16"/>
                  </a:moveTo>
                  <a:lnTo>
                    <a:pt x="289" y="15"/>
                  </a:lnTo>
                  <a:lnTo>
                    <a:pt x="288" y="15"/>
                  </a:lnTo>
                  <a:lnTo>
                    <a:pt x="276" y="19"/>
                  </a:lnTo>
                  <a:lnTo>
                    <a:pt x="274" y="19"/>
                  </a:lnTo>
                  <a:lnTo>
                    <a:pt x="284" y="16"/>
                  </a:lnTo>
                  <a:lnTo>
                    <a:pt x="284" y="15"/>
                  </a:lnTo>
                  <a:lnTo>
                    <a:pt x="286" y="15"/>
                  </a:lnTo>
                  <a:lnTo>
                    <a:pt x="286" y="14"/>
                  </a:lnTo>
                  <a:lnTo>
                    <a:pt x="284" y="14"/>
                  </a:lnTo>
                  <a:lnTo>
                    <a:pt x="284" y="13"/>
                  </a:lnTo>
                  <a:lnTo>
                    <a:pt x="283" y="13"/>
                  </a:lnTo>
                  <a:lnTo>
                    <a:pt x="270" y="18"/>
                  </a:lnTo>
                  <a:lnTo>
                    <a:pt x="269" y="18"/>
                  </a:lnTo>
                  <a:lnTo>
                    <a:pt x="268" y="18"/>
                  </a:lnTo>
                  <a:lnTo>
                    <a:pt x="267" y="19"/>
                  </a:lnTo>
                  <a:lnTo>
                    <a:pt x="264" y="20"/>
                  </a:lnTo>
                  <a:lnTo>
                    <a:pt x="262" y="23"/>
                  </a:lnTo>
                  <a:lnTo>
                    <a:pt x="261" y="25"/>
                  </a:lnTo>
                  <a:lnTo>
                    <a:pt x="261" y="27"/>
                  </a:lnTo>
                  <a:lnTo>
                    <a:pt x="204" y="47"/>
                  </a:lnTo>
                  <a:lnTo>
                    <a:pt x="152" y="16"/>
                  </a:lnTo>
                  <a:lnTo>
                    <a:pt x="3" y="0"/>
                  </a:lnTo>
                  <a:lnTo>
                    <a:pt x="2" y="1"/>
                  </a:lnTo>
                  <a:lnTo>
                    <a:pt x="1" y="2"/>
                  </a:lnTo>
                  <a:lnTo>
                    <a:pt x="0" y="5"/>
                  </a:lnTo>
                  <a:lnTo>
                    <a:pt x="1" y="7"/>
                  </a:lnTo>
                  <a:lnTo>
                    <a:pt x="3" y="8"/>
                  </a:lnTo>
                  <a:lnTo>
                    <a:pt x="7" y="9"/>
                  </a:lnTo>
                  <a:lnTo>
                    <a:pt x="13" y="11"/>
                  </a:lnTo>
                  <a:lnTo>
                    <a:pt x="21" y="15"/>
                  </a:lnTo>
                  <a:lnTo>
                    <a:pt x="30" y="18"/>
                  </a:lnTo>
                  <a:lnTo>
                    <a:pt x="41" y="23"/>
                  </a:lnTo>
                  <a:lnTo>
                    <a:pt x="52" y="27"/>
                  </a:lnTo>
                  <a:lnTo>
                    <a:pt x="63" y="31"/>
                  </a:lnTo>
                  <a:lnTo>
                    <a:pt x="50" y="75"/>
                  </a:lnTo>
                  <a:lnTo>
                    <a:pt x="51" y="76"/>
                  </a:lnTo>
                  <a:lnTo>
                    <a:pt x="55" y="78"/>
                  </a:lnTo>
                  <a:lnTo>
                    <a:pt x="62" y="83"/>
                  </a:lnTo>
                  <a:lnTo>
                    <a:pt x="74" y="90"/>
                  </a:lnTo>
                  <a:lnTo>
                    <a:pt x="90" y="98"/>
                  </a:lnTo>
                  <a:lnTo>
                    <a:pt x="113" y="110"/>
                  </a:lnTo>
                  <a:lnTo>
                    <a:pt x="142" y="122"/>
                  </a:lnTo>
                  <a:lnTo>
                    <a:pt x="177" y="138"/>
                  </a:lnTo>
                  <a:lnTo>
                    <a:pt x="197" y="73"/>
                  </a:lnTo>
                  <a:lnTo>
                    <a:pt x="258" y="86"/>
                  </a:lnTo>
                  <a:lnTo>
                    <a:pt x="259" y="86"/>
                  </a:lnTo>
                  <a:lnTo>
                    <a:pt x="261" y="85"/>
                  </a:lnTo>
                  <a:lnTo>
                    <a:pt x="262" y="83"/>
                  </a:lnTo>
                  <a:lnTo>
                    <a:pt x="261" y="81"/>
                  </a:lnTo>
                  <a:lnTo>
                    <a:pt x="207" y="48"/>
                  </a:lnTo>
                  <a:lnTo>
                    <a:pt x="261" y="29"/>
                  </a:lnTo>
                  <a:lnTo>
                    <a:pt x="263" y="30"/>
                  </a:lnTo>
                  <a:lnTo>
                    <a:pt x="266" y="31"/>
                  </a:lnTo>
                  <a:lnTo>
                    <a:pt x="268" y="31"/>
                  </a:lnTo>
                  <a:lnTo>
                    <a:pt x="271" y="31"/>
                  </a:lnTo>
                  <a:lnTo>
                    <a:pt x="272" y="30"/>
                  </a:lnTo>
                  <a:lnTo>
                    <a:pt x="273" y="30"/>
                  </a:lnTo>
                  <a:lnTo>
                    <a:pt x="274" y="30"/>
                  </a:lnTo>
                  <a:lnTo>
                    <a:pt x="287" y="25"/>
                  </a:lnTo>
                  <a:lnTo>
                    <a:pt x="288" y="25"/>
                  </a:lnTo>
                  <a:lnTo>
                    <a:pt x="288" y="24"/>
                  </a:lnTo>
                  <a:lnTo>
                    <a:pt x="288" y="23"/>
                  </a:lnTo>
                  <a:lnTo>
                    <a:pt x="287" y="23"/>
                  </a:lnTo>
                  <a:lnTo>
                    <a:pt x="286" y="23"/>
                  </a:lnTo>
                  <a:lnTo>
                    <a:pt x="277" y="26"/>
                  </a:lnTo>
                  <a:lnTo>
                    <a:pt x="288" y="21"/>
                  </a:lnTo>
                  <a:lnTo>
                    <a:pt x="289" y="20"/>
                  </a:lnTo>
                  <a:lnTo>
                    <a:pt x="289" y="19"/>
                  </a:lnTo>
                  <a:lnTo>
                    <a:pt x="288" y="19"/>
                  </a:lnTo>
                  <a:lnTo>
                    <a:pt x="277" y="23"/>
                  </a:lnTo>
                  <a:lnTo>
                    <a:pt x="277" y="21"/>
                  </a:lnTo>
                  <a:lnTo>
                    <a:pt x="289" y="17"/>
                  </a:lnTo>
                  <a:lnTo>
                    <a:pt x="290" y="17"/>
                  </a:lnTo>
                  <a:lnTo>
                    <a:pt x="290" y="16"/>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7" name="Freeform 72">
              <a:extLst>
                <a:ext uri="{FF2B5EF4-FFF2-40B4-BE49-F238E27FC236}">
                  <a16:creationId xmlns:a16="http://schemas.microsoft.com/office/drawing/2014/main" id="{90E7C51D-863E-8E68-B20E-55D8D80BF8A1}"/>
                </a:ext>
              </a:extLst>
            </p:cNvPr>
            <p:cNvSpPr>
              <a:spLocks/>
            </p:cNvSpPr>
            <p:nvPr/>
          </p:nvSpPr>
          <p:spPr bwMode="auto">
            <a:xfrm>
              <a:off x="2404" y="899"/>
              <a:ext cx="206" cy="124"/>
            </a:xfrm>
            <a:custGeom>
              <a:avLst/>
              <a:gdLst>
                <a:gd name="T0" fmla="*/ 95 w 206"/>
                <a:gd name="T1" fmla="*/ 31 h 124"/>
                <a:gd name="T2" fmla="*/ 18 w 206"/>
                <a:gd name="T3" fmla="*/ 42 h 124"/>
                <a:gd name="T4" fmla="*/ 19 w 206"/>
                <a:gd name="T5" fmla="*/ 39 h 124"/>
                <a:gd name="T6" fmla="*/ 16 w 206"/>
                <a:gd name="T7" fmla="*/ 35 h 124"/>
                <a:gd name="T8" fmla="*/ 16 w 206"/>
                <a:gd name="T9" fmla="*/ 34 h 124"/>
                <a:gd name="T10" fmla="*/ 15 w 206"/>
                <a:gd name="T11" fmla="*/ 34 h 124"/>
                <a:gd name="T12" fmla="*/ 7 w 206"/>
                <a:gd name="T13" fmla="*/ 25 h 124"/>
                <a:gd name="T14" fmla="*/ 6 w 206"/>
                <a:gd name="T15" fmla="*/ 25 h 124"/>
                <a:gd name="T16" fmla="*/ 6 w 206"/>
                <a:gd name="T17" fmla="*/ 26 h 124"/>
                <a:gd name="T18" fmla="*/ 6 w 206"/>
                <a:gd name="T19" fmla="*/ 26 h 124"/>
                <a:gd name="T20" fmla="*/ 6 w 206"/>
                <a:gd name="T21" fmla="*/ 28 h 124"/>
                <a:gd name="T22" fmla="*/ 12 w 206"/>
                <a:gd name="T23" fmla="*/ 33 h 124"/>
                <a:gd name="T24" fmla="*/ 10 w 206"/>
                <a:gd name="T25" fmla="*/ 33 h 124"/>
                <a:gd name="T26" fmla="*/ 3 w 206"/>
                <a:gd name="T27" fmla="*/ 25 h 124"/>
                <a:gd name="T28" fmla="*/ 3 w 206"/>
                <a:gd name="T29" fmla="*/ 25 h 124"/>
                <a:gd name="T30" fmla="*/ 2 w 206"/>
                <a:gd name="T31" fmla="*/ 25 h 124"/>
                <a:gd name="T32" fmla="*/ 2 w 206"/>
                <a:gd name="T33" fmla="*/ 26 h 124"/>
                <a:gd name="T34" fmla="*/ 3 w 206"/>
                <a:gd name="T35" fmla="*/ 28 h 124"/>
                <a:gd name="T36" fmla="*/ 9 w 206"/>
                <a:gd name="T37" fmla="*/ 34 h 124"/>
                <a:gd name="T38" fmla="*/ 9 w 206"/>
                <a:gd name="T39" fmla="*/ 34 h 124"/>
                <a:gd name="T40" fmla="*/ 8 w 206"/>
                <a:gd name="T41" fmla="*/ 34 h 124"/>
                <a:gd name="T42" fmla="*/ 8 w 206"/>
                <a:gd name="T43" fmla="*/ 34 h 124"/>
                <a:gd name="T44" fmla="*/ 3 w 206"/>
                <a:gd name="T45" fmla="*/ 29 h 124"/>
                <a:gd name="T46" fmla="*/ 3 w 206"/>
                <a:gd name="T47" fmla="*/ 29 h 124"/>
                <a:gd name="T48" fmla="*/ 2 w 206"/>
                <a:gd name="T49" fmla="*/ 29 h 124"/>
                <a:gd name="T50" fmla="*/ 2 w 206"/>
                <a:gd name="T51" fmla="*/ 29 h 124"/>
                <a:gd name="T52" fmla="*/ 2 w 206"/>
                <a:gd name="T53" fmla="*/ 30 h 124"/>
                <a:gd name="T54" fmla="*/ 8 w 206"/>
                <a:gd name="T55" fmla="*/ 36 h 124"/>
                <a:gd name="T56" fmla="*/ 8 w 206"/>
                <a:gd name="T57" fmla="*/ 36 h 124"/>
                <a:gd name="T58" fmla="*/ 3 w 206"/>
                <a:gd name="T59" fmla="*/ 32 h 124"/>
                <a:gd name="T60" fmla="*/ 3 w 206"/>
                <a:gd name="T61" fmla="*/ 31 h 124"/>
                <a:gd name="T62" fmla="*/ 2 w 206"/>
                <a:gd name="T63" fmla="*/ 32 h 124"/>
                <a:gd name="T64" fmla="*/ 0 w 206"/>
                <a:gd name="T65" fmla="*/ 32 h 124"/>
                <a:gd name="T66" fmla="*/ 2 w 206"/>
                <a:gd name="T67" fmla="*/ 33 h 124"/>
                <a:gd name="T68" fmla="*/ 9 w 206"/>
                <a:gd name="T69" fmla="*/ 41 h 124"/>
                <a:gd name="T70" fmla="*/ 10 w 206"/>
                <a:gd name="T71" fmla="*/ 41 h 124"/>
                <a:gd name="T72" fmla="*/ 10 w 206"/>
                <a:gd name="T73" fmla="*/ 42 h 124"/>
                <a:gd name="T74" fmla="*/ 14 w 206"/>
                <a:gd name="T75" fmla="*/ 44 h 124"/>
                <a:gd name="T76" fmla="*/ 17 w 206"/>
                <a:gd name="T77" fmla="*/ 44 h 124"/>
                <a:gd name="T78" fmla="*/ 23 w 206"/>
                <a:gd name="T79" fmla="*/ 92 h 124"/>
                <a:gd name="T80" fmla="*/ 24 w 206"/>
                <a:gd name="T81" fmla="*/ 96 h 124"/>
                <a:gd name="T82" fmla="*/ 26 w 206"/>
                <a:gd name="T83" fmla="*/ 97 h 124"/>
                <a:gd name="T84" fmla="*/ 91 w 206"/>
                <a:gd name="T85" fmla="*/ 124 h 124"/>
                <a:gd name="T86" fmla="*/ 134 w 206"/>
                <a:gd name="T87" fmla="*/ 94 h 124"/>
                <a:gd name="T88" fmla="*/ 160 w 206"/>
                <a:gd name="T89" fmla="*/ 74 h 124"/>
                <a:gd name="T90" fmla="*/ 172 w 206"/>
                <a:gd name="T91" fmla="*/ 63 h 124"/>
                <a:gd name="T92" fmla="*/ 176 w 206"/>
                <a:gd name="T93" fmla="*/ 60 h 124"/>
                <a:gd name="T94" fmla="*/ 169 w 206"/>
                <a:gd name="T95" fmla="*/ 26 h 124"/>
                <a:gd name="T96" fmla="*/ 183 w 206"/>
                <a:gd name="T97" fmla="*/ 16 h 124"/>
                <a:gd name="T98" fmla="*/ 196 w 206"/>
                <a:gd name="T99" fmla="*/ 10 h 124"/>
                <a:gd name="T100" fmla="*/ 204 w 206"/>
                <a:gd name="T101" fmla="*/ 5 h 124"/>
                <a:gd name="T102" fmla="*/ 206 w 206"/>
                <a:gd name="T103" fmla="*/ 3 h 124"/>
                <a:gd name="T104" fmla="*/ 204 w 206"/>
                <a:gd name="T105" fmla="*/ 0 h 1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6"/>
                <a:gd name="T160" fmla="*/ 0 h 124"/>
                <a:gd name="T161" fmla="*/ 206 w 206"/>
                <a:gd name="T162" fmla="*/ 124 h 12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6" h="124">
                  <a:moveTo>
                    <a:pt x="202" y="0"/>
                  </a:moveTo>
                  <a:lnTo>
                    <a:pt x="95" y="31"/>
                  </a:lnTo>
                  <a:lnTo>
                    <a:pt x="47" y="71"/>
                  </a:lnTo>
                  <a:lnTo>
                    <a:pt x="18" y="42"/>
                  </a:lnTo>
                  <a:lnTo>
                    <a:pt x="19" y="41"/>
                  </a:lnTo>
                  <a:lnTo>
                    <a:pt x="19" y="39"/>
                  </a:lnTo>
                  <a:lnTo>
                    <a:pt x="18" y="38"/>
                  </a:lnTo>
                  <a:lnTo>
                    <a:pt x="16" y="35"/>
                  </a:lnTo>
                  <a:lnTo>
                    <a:pt x="16" y="34"/>
                  </a:lnTo>
                  <a:lnTo>
                    <a:pt x="15" y="34"/>
                  </a:lnTo>
                  <a:lnTo>
                    <a:pt x="15" y="33"/>
                  </a:lnTo>
                  <a:lnTo>
                    <a:pt x="7" y="25"/>
                  </a:lnTo>
                  <a:lnTo>
                    <a:pt x="6" y="25"/>
                  </a:lnTo>
                  <a:lnTo>
                    <a:pt x="6" y="26"/>
                  </a:lnTo>
                  <a:lnTo>
                    <a:pt x="6" y="28"/>
                  </a:lnTo>
                  <a:lnTo>
                    <a:pt x="12" y="33"/>
                  </a:lnTo>
                  <a:lnTo>
                    <a:pt x="10" y="33"/>
                  </a:lnTo>
                  <a:lnTo>
                    <a:pt x="3" y="25"/>
                  </a:lnTo>
                  <a:lnTo>
                    <a:pt x="2" y="25"/>
                  </a:lnTo>
                  <a:lnTo>
                    <a:pt x="2" y="26"/>
                  </a:lnTo>
                  <a:lnTo>
                    <a:pt x="3" y="28"/>
                  </a:lnTo>
                  <a:lnTo>
                    <a:pt x="9" y="34"/>
                  </a:lnTo>
                  <a:lnTo>
                    <a:pt x="8" y="34"/>
                  </a:lnTo>
                  <a:lnTo>
                    <a:pt x="3" y="29"/>
                  </a:lnTo>
                  <a:lnTo>
                    <a:pt x="2" y="29"/>
                  </a:lnTo>
                  <a:lnTo>
                    <a:pt x="2" y="30"/>
                  </a:lnTo>
                  <a:lnTo>
                    <a:pt x="8" y="36"/>
                  </a:lnTo>
                  <a:lnTo>
                    <a:pt x="8" y="38"/>
                  </a:lnTo>
                  <a:lnTo>
                    <a:pt x="3" y="32"/>
                  </a:lnTo>
                  <a:lnTo>
                    <a:pt x="3" y="31"/>
                  </a:lnTo>
                  <a:lnTo>
                    <a:pt x="2" y="31"/>
                  </a:lnTo>
                  <a:lnTo>
                    <a:pt x="2" y="32"/>
                  </a:lnTo>
                  <a:lnTo>
                    <a:pt x="0" y="32"/>
                  </a:lnTo>
                  <a:lnTo>
                    <a:pt x="2" y="33"/>
                  </a:lnTo>
                  <a:lnTo>
                    <a:pt x="9" y="41"/>
                  </a:lnTo>
                  <a:lnTo>
                    <a:pt x="10" y="41"/>
                  </a:lnTo>
                  <a:lnTo>
                    <a:pt x="10" y="42"/>
                  </a:lnTo>
                  <a:lnTo>
                    <a:pt x="13" y="43"/>
                  </a:lnTo>
                  <a:lnTo>
                    <a:pt x="14" y="44"/>
                  </a:lnTo>
                  <a:lnTo>
                    <a:pt x="16" y="44"/>
                  </a:lnTo>
                  <a:lnTo>
                    <a:pt x="17" y="44"/>
                  </a:lnTo>
                  <a:lnTo>
                    <a:pt x="46" y="72"/>
                  </a:lnTo>
                  <a:lnTo>
                    <a:pt x="23" y="92"/>
                  </a:lnTo>
                  <a:lnTo>
                    <a:pt x="23" y="94"/>
                  </a:lnTo>
                  <a:lnTo>
                    <a:pt x="24" y="96"/>
                  </a:lnTo>
                  <a:lnTo>
                    <a:pt x="25" y="97"/>
                  </a:lnTo>
                  <a:lnTo>
                    <a:pt x="26" y="97"/>
                  </a:lnTo>
                  <a:lnTo>
                    <a:pt x="68" y="79"/>
                  </a:lnTo>
                  <a:lnTo>
                    <a:pt x="91" y="124"/>
                  </a:lnTo>
                  <a:lnTo>
                    <a:pt x="115" y="108"/>
                  </a:lnTo>
                  <a:lnTo>
                    <a:pt x="134" y="94"/>
                  </a:lnTo>
                  <a:lnTo>
                    <a:pt x="149" y="83"/>
                  </a:lnTo>
                  <a:lnTo>
                    <a:pt x="160" y="74"/>
                  </a:lnTo>
                  <a:lnTo>
                    <a:pt x="168" y="68"/>
                  </a:lnTo>
                  <a:lnTo>
                    <a:pt x="172" y="63"/>
                  </a:lnTo>
                  <a:lnTo>
                    <a:pt x="175" y="61"/>
                  </a:lnTo>
                  <a:lnTo>
                    <a:pt x="176" y="60"/>
                  </a:lnTo>
                  <a:lnTo>
                    <a:pt x="161" y="31"/>
                  </a:lnTo>
                  <a:lnTo>
                    <a:pt x="169" y="26"/>
                  </a:lnTo>
                  <a:lnTo>
                    <a:pt x="177" y="21"/>
                  </a:lnTo>
                  <a:lnTo>
                    <a:pt x="183" y="16"/>
                  </a:lnTo>
                  <a:lnTo>
                    <a:pt x="190" y="13"/>
                  </a:lnTo>
                  <a:lnTo>
                    <a:pt x="196" y="10"/>
                  </a:lnTo>
                  <a:lnTo>
                    <a:pt x="200" y="6"/>
                  </a:lnTo>
                  <a:lnTo>
                    <a:pt x="204" y="5"/>
                  </a:lnTo>
                  <a:lnTo>
                    <a:pt x="205" y="4"/>
                  </a:lnTo>
                  <a:lnTo>
                    <a:pt x="206" y="3"/>
                  </a:lnTo>
                  <a:lnTo>
                    <a:pt x="205" y="1"/>
                  </a:lnTo>
                  <a:lnTo>
                    <a:pt x="204" y="0"/>
                  </a:lnTo>
                  <a:lnTo>
                    <a:pt x="202" y="0"/>
                  </a:lnTo>
                  <a:close/>
                </a:path>
              </a:pathLst>
            </a:custGeom>
            <a:solidFill>
              <a:srgbClr val="7FB2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8" name="Freeform 73">
              <a:extLst>
                <a:ext uri="{FF2B5EF4-FFF2-40B4-BE49-F238E27FC236}">
                  <a16:creationId xmlns:a16="http://schemas.microsoft.com/office/drawing/2014/main" id="{F959E8F2-A609-83F1-8047-209ED512EE5E}"/>
                </a:ext>
              </a:extLst>
            </p:cNvPr>
            <p:cNvSpPr>
              <a:spLocks/>
            </p:cNvSpPr>
            <p:nvPr/>
          </p:nvSpPr>
          <p:spPr bwMode="auto">
            <a:xfrm>
              <a:off x="3238" y="2192"/>
              <a:ext cx="119" cy="624"/>
            </a:xfrm>
            <a:custGeom>
              <a:avLst/>
              <a:gdLst>
                <a:gd name="T0" fmla="*/ 0 w 119"/>
                <a:gd name="T1" fmla="*/ 28 h 624"/>
                <a:gd name="T2" fmla="*/ 10 w 119"/>
                <a:gd name="T3" fmla="*/ 26 h 624"/>
                <a:gd name="T4" fmla="*/ 20 w 119"/>
                <a:gd name="T5" fmla="*/ 22 h 624"/>
                <a:gd name="T6" fmla="*/ 28 w 119"/>
                <a:gd name="T7" fmla="*/ 15 h 624"/>
                <a:gd name="T8" fmla="*/ 37 w 119"/>
                <a:gd name="T9" fmla="*/ 8 h 624"/>
                <a:gd name="T10" fmla="*/ 45 w 119"/>
                <a:gd name="T11" fmla="*/ 3 h 624"/>
                <a:gd name="T12" fmla="*/ 54 w 119"/>
                <a:gd name="T13" fmla="*/ 0 h 624"/>
                <a:gd name="T14" fmla="*/ 64 w 119"/>
                <a:gd name="T15" fmla="*/ 0 h 624"/>
                <a:gd name="T16" fmla="*/ 76 w 119"/>
                <a:gd name="T17" fmla="*/ 5 h 624"/>
                <a:gd name="T18" fmla="*/ 93 w 119"/>
                <a:gd name="T19" fmla="*/ 53 h 624"/>
                <a:gd name="T20" fmla="*/ 105 w 119"/>
                <a:gd name="T21" fmla="*/ 100 h 624"/>
                <a:gd name="T22" fmla="*/ 114 w 119"/>
                <a:gd name="T23" fmla="*/ 149 h 624"/>
                <a:gd name="T24" fmla="*/ 119 w 119"/>
                <a:gd name="T25" fmla="*/ 201 h 624"/>
                <a:gd name="T26" fmla="*/ 119 w 119"/>
                <a:gd name="T27" fmla="*/ 263 h 624"/>
                <a:gd name="T28" fmla="*/ 114 w 119"/>
                <a:gd name="T29" fmla="*/ 335 h 624"/>
                <a:gd name="T30" fmla="*/ 103 w 119"/>
                <a:gd name="T31" fmla="*/ 421 h 624"/>
                <a:gd name="T32" fmla="*/ 87 w 119"/>
                <a:gd name="T33" fmla="*/ 523 h 624"/>
                <a:gd name="T34" fmla="*/ 84 w 119"/>
                <a:gd name="T35" fmla="*/ 527 h 624"/>
                <a:gd name="T36" fmla="*/ 75 w 119"/>
                <a:gd name="T37" fmla="*/ 538 h 624"/>
                <a:gd name="T38" fmla="*/ 63 w 119"/>
                <a:gd name="T39" fmla="*/ 554 h 624"/>
                <a:gd name="T40" fmla="*/ 49 w 119"/>
                <a:gd name="T41" fmla="*/ 572 h 624"/>
                <a:gd name="T42" fmla="*/ 34 w 119"/>
                <a:gd name="T43" fmla="*/ 590 h 624"/>
                <a:gd name="T44" fmla="*/ 20 w 119"/>
                <a:gd name="T45" fmla="*/ 607 h 624"/>
                <a:gd name="T46" fmla="*/ 10 w 119"/>
                <a:gd name="T47" fmla="*/ 619 h 624"/>
                <a:gd name="T48" fmla="*/ 4 w 119"/>
                <a:gd name="T49" fmla="*/ 624 h 624"/>
                <a:gd name="T50" fmla="*/ 4 w 119"/>
                <a:gd name="T51" fmla="*/ 622 h 624"/>
                <a:gd name="T52" fmla="*/ 8 w 119"/>
                <a:gd name="T53" fmla="*/ 614 h 624"/>
                <a:gd name="T54" fmla="*/ 14 w 119"/>
                <a:gd name="T55" fmla="*/ 603 h 624"/>
                <a:gd name="T56" fmla="*/ 21 w 119"/>
                <a:gd name="T57" fmla="*/ 590 h 624"/>
                <a:gd name="T58" fmla="*/ 30 w 119"/>
                <a:gd name="T59" fmla="*/ 575 h 624"/>
                <a:gd name="T60" fmla="*/ 39 w 119"/>
                <a:gd name="T61" fmla="*/ 562 h 624"/>
                <a:gd name="T62" fmla="*/ 46 w 119"/>
                <a:gd name="T63" fmla="*/ 548 h 624"/>
                <a:gd name="T64" fmla="*/ 52 w 119"/>
                <a:gd name="T65" fmla="*/ 538 h 624"/>
                <a:gd name="T66" fmla="*/ 65 w 119"/>
                <a:gd name="T67" fmla="*/ 496 h 624"/>
                <a:gd name="T68" fmla="*/ 69 w 119"/>
                <a:gd name="T69" fmla="*/ 442 h 624"/>
                <a:gd name="T70" fmla="*/ 66 w 119"/>
                <a:gd name="T71" fmla="*/ 381 h 624"/>
                <a:gd name="T72" fmla="*/ 58 w 119"/>
                <a:gd name="T73" fmla="*/ 314 h 624"/>
                <a:gd name="T74" fmla="*/ 46 w 119"/>
                <a:gd name="T75" fmla="*/ 247 h 624"/>
                <a:gd name="T76" fmla="*/ 33 w 119"/>
                <a:gd name="T77" fmla="*/ 181 h 624"/>
                <a:gd name="T78" fmla="*/ 20 w 119"/>
                <a:gd name="T79" fmla="*/ 121 h 624"/>
                <a:gd name="T80" fmla="*/ 9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0" y="26"/>
                  </a:lnTo>
                  <a:lnTo>
                    <a:pt x="20" y="22"/>
                  </a:lnTo>
                  <a:lnTo>
                    <a:pt x="28" y="15"/>
                  </a:lnTo>
                  <a:lnTo>
                    <a:pt x="37" y="8"/>
                  </a:lnTo>
                  <a:lnTo>
                    <a:pt x="45" y="3"/>
                  </a:lnTo>
                  <a:lnTo>
                    <a:pt x="54" y="0"/>
                  </a:lnTo>
                  <a:lnTo>
                    <a:pt x="64" y="0"/>
                  </a:lnTo>
                  <a:lnTo>
                    <a:pt x="76" y="5"/>
                  </a:lnTo>
                  <a:lnTo>
                    <a:pt x="93" y="53"/>
                  </a:lnTo>
                  <a:lnTo>
                    <a:pt x="105" y="100"/>
                  </a:lnTo>
                  <a:lnTo>
                    <a:pt x="114" y="149"/>
                  </a:lnTo>
                  <a:lnTo>
                    <a:pt x="119" y="201"/>
                  </a:lnTo>
                  <a:lnTo>
                    <a:pt x="119" y="263"/>
                  </a:lnTo>
                  <a:lnTo>
                    <a:pt x="114" y="335"/>
                  </a:lnTo>
                  <a:lnTo>
                    <a:pt x="103" y="421"/>
                  </a:lnTo>
                  <a:lnTo>
                    <a:pt x="87" y="523"/>
                  </a:lnTo>
                  <a:lnTo>
                    <a:pt x="84" y="527"/>
                  </a:lnTo>
                  <a:lnTo>
                    <a:pt x="75" y="538"/>
                  </a:lnTo>
                  <a:lnTo>
                    <a:pt x="63" y="554"/>
                  </a:lnTo>
                  <a:lnTo>
                    <a:pt x="49" y="572"/>
                  </a:lnTo>
                  <a:lnTo>
                    <a:pt x="34" y="590"/>
                  </a:lnTo>
                  <a:lnTo>
                    <a:pt x="20" y="607"/>
                  </a:lnTo>
                  <a:lnTo>
                    <a:pt x="10" y="619"/>
                  </a:lnTo>
                  <a:lnTo>
                    <a:pt x="4" y="624"/>
                  </a:lnTo>
                  <a:lnTo>
                    <a:pt x="4" y="622"/>
                  </a:lnTo>
                  <a:lnTo>
                    <a:pt x="8" y="614"/>
                  </a:lnTo>
                  <a:lnTo>
                    <a:pt x="14" y="603"/>
                  </a:lnTo>
                  <a:lnTo>
                    <a:pt x="21" y="590"/>
                  </a:lnTo>
                  <a:lnTo>
                    <a:pt x="30" y="575"/>
                  </a:lnTo>
                  <a:lnTo>
                    <a:pt x="39" y="562"/>
                  </a:lnTo>
                  <a:lnTo>
                    <a:pt x="46" y="548"/>
                  </a:lnTo>
                  <a:lnTo>
                    <a:pt x="52" y="538"/>
                  </a:lnTo>
                  <a:lnTo>
                    <a:pt x="65" y="496"/>
                  </a:lnTo>
                  <a:lnTo>
                    <a:pt x="69" y="442"/>
                  </a:lnTo>
                  <a:lnTo>
                    <a:pt x="66" y="381"/>
                  </a:lnTo>
                  <a:lnTo>
                    <a:pt x="58" y="314"/>
                  </a:lnTo>
                  <a:lnTo>
                    <a:pt x="46" y="247"/>
                  </a:lnTo>
                  <a:lnTo>
                    <a:pt x="33" y="181"/>
                  </a:lnTo>
                  <a:lnTo>
                    <a:pt x="20" y="121"/>
                  </a:lnTo>
                  <a:lnTo>
                    <a:pt x="9" y="70"/>
                  </a:lnTo>
                  <a:lnTo>
                    <a:pt x="7" y="60"/>
                  </a:lnTo>
                  <a:lnTo>
                    <a:pt x="5" y="48"/>
                  </a:lnTo>
                  <a:lnTo>
                    <a:pt x="2" y="38"/>
                  </a:lnTo>
                  <a:lnTo>
                    <a:pt x="0" y="2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29" name="Freeform 74">
              <a:extLst>
                <a:ext uri="{FF2B5EF4-FFF2-40B4-BE49-F238E27FC236}">
                  <a16:creationId xmlns:a16="http://schemas.microsoft.com/office/drawing/2014/main" id="{AD14B8EC-FC50-C964-D31D-880C368B47FB}"/>
                </a:ext>
              </a:extLst>
            </p:cNvPr>
            <p:cNvSpPr>
              <a:spLocks/>
            </p:cNvSpPr>
            <p:nvPr/>
          </p:nvSpPr>
          <p:spPr bwMode="auto">
            <a:xfrm>
              <a:off x="3562" y="2669"/>
              <a:ext cx="50" cy="193"/>
            </a:xfrm>
            <a:custGeom>
              <a:avLst/>
              <a:gdLst>
                <a:gd name="T0" fmla="*/ 13 w 50"/>
                <a:gd name="T1" fmla="*/ 12 h 193"/>
                <a:gd name="T2" fmla="*/ 1 w 50"/>
                <a:gd name="T3" fmla="*/ 132 h 193"/>
                <a:gd name="T4" fmla="*/ 1 w 50"/>
                <a:gd name="T5" fmla="*/ 133 h 193"/>
                <a:gd name="T6" fmla="*/ 0 w 50"/>
                <a:gd name="T7" fmla="*/ 137 h 193"/>
                <a:gd name="T8" fmla="*/ 2 w 50"/>
                <a:gd name="T9" fmla="*/ 150 h 193"/>
                <a:gd name="T10" fmla="*/ 9 w 50"/>
                <a:gd name="T11" fmla="*/ 171 h 193"/>
                <a:gd name="T12" fmla="*/ 12 w 50"/>
                <a:gd name="T13" fmla="*/ 181 h 193"/>
                <a:gd name="T14" fmla="*/ 16 w 50"/>
                <a:gd name="T15" fmla="*/ 189 h 193"/>
                <a:gd name="T16" fmla="*/ 18 w 50"/>
                <a:gd name="T17" fmla="*/ 193 h 193"/>
                <a:gd name="T18" fmla="*/ 21 w 50"/>
                <a:gd name="T19" fmla="*/ 193 h 193"/>
                <a:gd name="T20" fmla="*/ 24 w 50"/>
                <a:gd name="T21" fmla="*/ 191 h 193"/>
                <a:gd name="T22" fmla="*/ 28 w 50"/>
                <a:gd name="T23" fmla="*/ 185 h 193"/>
                <a:gd name="T24" fmla="*/ 32 w 50"/>
                <a:gd name="T25" fmla="*/ 178 h 193"/>
                <a:gd name="T26" fmla="*/ 39 w 50"/>
                <a:gd name="T27" fmla="*/ 166 h 193"/>
                <a:gd name="T28" fmla="*/ 47 w 50"/>
                <a:gd name="T29" fmla="*/ 150 h 193"/>
                <a:gd name="T30" fmla="*/ 50 w 50"/>
                <a:gd name="T31" fmla="*/ 136 h 193"/>
                <a:gd name="T32" fmla="*/ 50 w 50"/>
                <a:gd name="T33" fmla="*/ 128 h 193"/>
                <a:gd name="T34" fmla="*/ 50 w 50"/>
                <a:gd name="T35" fmla="*/ 126 h 193"/>
                <a:gd name="T36" fmla="*/ 45 w 50"/>
                <a:gd name="T37" fmla="*/ 66 h 193"/>
                <a:gd name="T38" fmla="*/ 41 w 50"/>
                <a:gd name="T39" fmla="*/ 50 h 193"/>
                <a:gd name="T40" fmla="*/ 32 w 50"/>
                <a:gd name="T41" fmla="*/ 20 h 193"/>
                <a:gd name="T42" fmla="*/ 22 w 50"/>
                <a:gd name="T43" fmla="*/ 0 h 193"/>
                <a:gd name="T44" fmla="*/ 13 w 50"/>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
                <a:gd name="T70" fmla="*/ 0 h 193"/>
                <a:gd name="T71" fmla="*/ 50 w 50"/>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 h="193">
                  <a:moveTo>
                    <a:pt x="13" y="12"/>
                  </a:moveTo>
                  <a:lnTo>
                    <a:pt x="1" y="132"/>
                  </a:lnTo>
                  <a:lnTo>
                    <a:pt x="1" y="133"/>
                  </a:lnTo>
                  <a:lnTo>
                    <a:pt x="0" y="137"/>
                  </a:lnTo>
                  <a:lnTo>
                    <a:pt x="2" y="150"/>
                  </a:lnTo>
                  <a:lnTo>
                    <a:pt x="9" y="171"/>
                  </a:lnTo>
                  <a:lnTo>
                    <a:pt x="12" y="181"/>
                  </a:lnTo>
                  <a:lnTo>
                    <a:pt x="16" y="189"/>
                  </a:lnTo>
                  <a:lnTo>
                    <a:pt x="18" y="193"/>
                  </a:lnTo>
                  <a:lnTo>
                    <a:pt x="21" y="193"/>
                  </a:lnTo>
                  <a:lnTo>
                    <a:pt x="24" y="191"/>
                  </a:lnTo>
                  <a:lnTo>
                    <a:pt x="28" y="185"/>
                  </a:lnTo>
                  <a:lnTo>
                    <a:pt x="32" y="178"/>
                  </a:lnTo>
                  <a:lnTo>
                    <a:pt x="39" y="166"/>
                  </a:lnTo>
                  <a:lnTo>
                    <a:pt x="47" y="150"/>
                  </a:lnTo>
                  <a:lnTo>
                    <a:pt x="50" y="136"/>
                  </a:lnTo>
                  <a:lnTo>
                    <a:pt x="50" y="128"/>
                  </a:lnTo>
                  <a:lnTo>
                    <a:pt x="50" y="126"/>
                  </a:lnTo>
                  <a:lnTo>
                    <a:pt x="45" y="66"/>
                  </a:lnTo>
                  <a:lnTo>
                    <a:pt x="41" y="50"/>
                  </a:lnTo>
                  <a:lnTo>
                    <a:pt x="32" y="20"/>
                  </a:lnTo>
                  <a:lnTo>
                    <a:pt x="22" y="0"/>
                  </a:lnTo>
                  <a:lnTo>
                    <a:pt x="13"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0" name="Freeform 75">
              <a:extLst>
                <a:ext uri="{FF2B5EF4-FFF2-40B4-BE49-F238E27FC236}">
                  <a16:creationId xmlns:a16="http://schemas.microsoft.com/office/drawing/2014/main" id="{EF23F3DD-9678-EBD4-41E9-F0FB68D17AA7}"/>
                </a:ext>
              </a:extLst>
            </p:cNvPr>
            <p:cNvSpPr>
              <a:spLocks/>
            </p:cNvSpPr>
            <p:nvPr/>
          </p:nvSpPr>
          <p:spPr bwMode="auto">
            <a:xfrm>
              <a:off x="3563" y="2660"/>
              <a:ext cx="49" cy="142"/>
            </a:xfrm>
            <a:custGeom>
              <a:avLst/>
              <a:gdLst>
                <a:gd name="T0" fmla="*/ 26 w 49"/>
                <a:gd name="T1" fmla="*/ 0 h 142"/>
                <a:gd name="T2" fmla="*/ 29 w 49"/>
                <a:gd name="T3" fmla="*/ 11 h 142"/>
                <a:gd name="T4" fmla="*/ 36 w 49"/>
                <a:gd name="T5" fmla="*/ 39 h 142"/>
                <a:gd name="T6" fmla="*/ 44 w 49"/>
                <a:gd name="T7" fmla="*/ 73 h 142"/>
                <a:gd name="T8" fmla="*/ 48 w 49"/>
                <a:gd name="T9" fmla="*/ 102 h 142"/>
                <a:gd name="T10" fmla="*/ 49 w 49"/>
                <a:gd name="T11" fmla="*/ 115 h 142"/>
                <a:gd name="T12" fmla="*/ 49 w 49"/>
                <a:gd name="T13" fmla="*/ 126 h 142"/>
                <a:gd name="T14" fmla="*/ 49 w 49"/>
                <a:gd name="T15" fmla="*/ 133 h 142"/>
                <a:gd name="T16" fmla="*/ 49 w 49"/>
                <a:gd name="T17" fmla="*/ 135 h 142"/>
                <a:gd name="T18" fmla="*/ 0 w 49"/>
                <a:gd name="T19" fmla="*/ 142 h 142"/>
                <a:gd name="T20" fmla="*/ 13 w 49"/>
                <a:gd name="T21" fmla="*/ 1 h 142"/>
                <a:gd name="T22" fmla="*/ 26 w 49"/>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42"/>
                <a:gd name="T38" fmla="*/ 49 w 49"/>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42">
                  <a:moveTo>
                    <a:pt x="26" y="0"/>
                  </a:moveTo>
                  <a:lnTo>
                    <a:pt x="29" y="11"/>
                  </a:lnTo>
                  <a:lnTo>
                    <a:pt x="36" y="39"/>
                  </a:lnTo>
                  <a:lnTo>
                    <a:pt x="44" y="73"/>
                  </a:lnTo>
                  <a:lnTo>
                    <a:pt x="48" y="102"/>
                  </a:lnTo>
                  <a:lnTo>
                    <a:pt x="49" y="115"/>
                  </a:lnTo>
                  <a:lnTo>
                    <a:pt x="49" y="126"/>
                  </a:lnTo>
                  <a:lnTo>
                    <a:pt x="49" y="133"/>
                  </a:lnTo>
                  <a:lnTo>
                    <a:pt x="49" y="135"/>
                  </a:lnTo>
                  <a:lnTo>
                    <a:pt x="0" y="142"/>
                  </a:lnTo>
                  <a:lnTo>
                    <a:pt x="13" y="1"/>
                  </a:lnTo>
                  <a:lnTo>
                    <a:pt x="26" y="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1" name="Freeform 76">
              <a:extLst>
                <a:ext uri="{FF2B5EF4-FFF2-40B4-BE49-F238E27FC236}">
                  <a16:creationId xmlns:a16="http://schemas.microsoft.com/office/drawing/2014/main" id="{FB40FA4F-37AD-0F44-CEEC-E1C56C003C81}"/>
                </a:ext>
              </a:extLst>
            </p:cNvPr>
            <p:cNvSpPr>
              <a:spLocks/>
            </p:cNvSpPr>
            <p:nvPr/>
          </p:nvSpPr>
          <p:spPr bwMode="auto">
            <a:xfrm>
              <a:off x="3351" y="2228"/>
              <a:ext cx="238" cy="457"/>
            </a:xfrm>
            <a:custGeom>
              <a:avLst/>
              <a:gdLst>
                <a:gd name="T0" fmla="*/ 143 w 238"/>
                <a:gd name="T1" fmla="*/ 79 h 457"/>
                <a:gd name="T2" fmla="*/ 157 w 238"/>
                <a:gd name="T3" fmla="*/ 108 h 457"/>
                <a:gd name="T4" fmla="*/ 172 w 238"/>
                <a:gd name="T5" fmla="*/ 141 h 457"/>
                <a:gd name="T6" fmla="*/ 185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8 w 238"/>
                <a:gd name="T21" fmla="*/ 454 h 457"/>
                <a:gd name="T22" fmla="*/ 232 w 238"/>
                <a:gd name="T23" fmla="*/ 457 h 457"/>
                <a:gd name="T24" fmla="*/ 221 w 238"/>
                <a:gd name="T25" fmla="*/ 429 h 457"/>
                <a:gd name="T26" fmla="*/ 214 w 238"/>
                <a:gd name="T27" fmla="*/ 409 h 457"/>
                <a:gd name="T28" fmla="*/ 204 w 238"/>
                <a:gd name="T29" fmla="*/ 385 h 457"/>
                <a:gd name="T30" fmla="*/ 192 w 238"/>
                <a:gd name="T31" fmla="*/ 358 h 457"/>
                <a:gd name="T32" fmla="*/ 177 w 238"/>
                <a:gd name="T33" fmla="*/ 331 h 457"/>
                <a:gd name="T34" fmla="*/ 162 w 238"/>
                <a:gd name="T35" fmla="*/ 299 h 457"/>
                <a:gd name="T36" fmla="*/ 145 w 238"/>
                <a:gd name="T37" fmla="*/ 268 h 457"/>
                <a:gd name="T38" fmla="*/ 127 w 238"/>
                <a:gd name="T39" fmla="*/ 236 h 457"/>
                <a:gd name="T40" fmla="*/ 109 w 238"/>
                <a:gd name="T41" fmla="*/ 203 h 457"/>
                <a:gd name="T42" fmla="*/ 91 w 238"/>
                <a:gd name="T43" fmla="*/ 172 h 457"/>
                <a:gd name="T44" fmla="*/ 75 w 238"/>
                <a:gd name="T45" fmla="*/ 142 h 457"/>
                <a:gd name="T46" fmla="*/ 58 w 238"/>
                <a:gd name="T47" fmla="*/ 114 h 457"/>
                <a:gd name="T48" fmla="*/ 42 w 238"/>
                <a:gd name="T49" fmla="*/ 87 h 457"/>
                <a:gd name="T50" fmla="*/ 28 w 238"/>
                <a:gd name="T51" fmla="*/ 65 h 457"/>
                <a:gd name="T52" fmla="*/ 17 w 238"/>
                <a:gd name="T53" fmla="*/ 45 h 457"/>
                <a:gd name="T54" fmla="*/ 7 w 238"/>
                <a:gd name="T55" fmla="*/ 29 h 457"/>
                <a:gd name="T56" fmla="*/ 0 w 238"/>
                <a:gd name="T57" fmla="*/ 19 h 457"/>
                <a:gd name="T58" fmla="*/ 14 w 238"/>
                <a:gd name="T59" fmla="*/ 17 h 457"/>
                <a:gd name="T60" fmla="*/ 30 w 238"/>
                <a:gd name="T61" fmla="*/ 13 h 457"/>
                <a:gd name="T62" fmla="*/ 46 w 238"/>
                <a:gd name="T63" fmla="*/ 10 h 457"/>
                <a:gd name="T64" fmla="*/ 60 w 238"/>
                <a:gd name="T65" fmla="*/ 8 h 457"/>
                <a:gd name="T66" fmla="*/ 72 w 238"/>
                <a:gd name="T67" fmla="*/ 5 h 457"/>
                <a:gd name="T68" fmla="*/ 83 w 238"/>
                <a:gd name="T69" fmla="*/ 2 h 457"/>
                <a:gd name="T70" fmla="*/ 89 w 238"/>
                <a:gd name="T71" fmla="*/ 1 h 457"/>
                <a:gd name="T72" fmla="*/ 91 w 238"/>
                <a:gd name="T73" fmla="*/ 0 h 457"/>
                <a:gd name="T74" fmla="*/ 93 w 238"/>
                <a:gd name="T75" fmla="*/ 1 h 457"/>
                <a:gd name="T76" fmla="*/ 95 w 238"/>
                <a:gd name="T77" fmla="*/ 5 h 457"/>
                <a:gd name="T78" fmla="*/ 99 w 238"/>
                <a:gd name="T79" fmla="*/ 10 h 457"/>
                <a:gd name="T80" fmla="*/ 106 w 238"/>
                <a:gd name="T81" fmla="*/ 19 h 457"/>
                <a:gd name="T82" fmla="*/ 113 w 238"/>
                <a:gd name="T83" fmla="*/ 30 h 457"/>
                <a:gd name="T84" fmla="*/ 122 w 238"/>
                <a:gd name="T85" fmla="*/ 44 h 457"/>
                <a:gd name="T86" fmla="*/ 132 w 238"/>
                <a:gd name="T87" fmla="*/ 60 h 457"/>
                <a:gd name="T88" fmla="*/ 143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3" y="79"/>
                  </a:moveTo>
                  <a:lnTo>
                    <a:pt x="157" y="108"/>
                  </a:lnTo>
                  <a:lnTo>
                    <a:pt x="172" y="141"/>
                  </a:lnTo>
                  <a:lnTo>
                    <a:pt x="185" y="178"/>
                  </a:lnTo>
                  <a:lnTo>
                    <a:pt x="199" y="218"/>
                  </a:lnTo>
                  <a:lnTo>
                    <a:pt x="211" y="264"/>
                  </a:lnTo>
                  <a:lnTo>
                    <a:pt x="221" y="314"/>
                  </a:lnTo>
                  <a:lnTo>
                    <a:pt x="230" y="370"/>
                  </a:lnTo>
                  <a:lnTo>
                    <a:pt x="238" y="430"/>
                  </a:lnTo>
                  <a:lnTo>
                    <a:pt x="238" y="439"/>
                  </a:lnTo>
                  <a:lnTo>
                    <a:pt x="238" y="454"/>
                  </a:lnTo>
                  <a:lnTo>
                    <a:pt x="232" y="457"/>
                  </a:lnTo>
                  <a:lnTo>
                    <a:pt x="221" y="429"/>
                  </a:lnTo>
                  <a:lnTo>
                    <a:pt x="214" y="409"/>
                  </a:lnTo>
                  <a:lnTo>
                    <a:pt x="204" y="385"/>
                  </a:lnTo>
                  <a:lnTo>
                    <a:pt x="192" y="358"/>
                  </a:lnTo>
                  <a:lnTo>
                    <a:pt x="177" y="331"/>
                  </a:lnTo>
                  <a:lnTo>
                    <a:pt x="162" y="299"/>
                  </a:lnTo>
                  <a:lnTo>
                    <a:pt x="145" y="268"/>
                  </a:lnTo>
                  <a:lnTo>
                    <a:pt x="127" y="236"/>
                  </a:lnTo>
                  <a:lnTo>
                    <a:pt x="109" y="203"/>
                  </a:lnTo>
                  <a:lnTo>
                    <a:pt x="91" y="172"/>
                  </a:lnTo>
                  <a:lnTo>
                    <a:pt x="75" y="142"/>
                  </a:lnTo>
                  <a:lnTo>
                    <a:pt x="58" y="114"/>
                  </a:lnTo>
                  <a:lnTo>
                    <a:pt x="42" y="87"/>
                  </a:lnTo>
                  <a:lnTo>
                    <a:pt x="28" y="65"/>
                  </a:lnTo>
                  <a:lnTo>
                    <a:pt x="17" y="45"/>
                  </a:lnTo>
                  <a:lnTo>
                    <a:pt x="7" y="29"/>
                  </a:lnTo>
                  <a:lnTo>
                    <a:pt x="0" y="19"/>
                  </a:lnTo>
                  <a:lnTo>
                    <a:pt x="14" y="17"/>
                  </a:lnTo>
                  <a:lnTo>
                    <a:pt x="30" y="13"/>
                  </a:lnTo>
                  <a:lnTo>
                    <a:pt x="46" y="10"/>
                  </a:lnTo>
                  <a:lnTo>
                    <a:pt x="60" y="8"/>
                  </a:lnTo>
                  <a:lnTo>
                    <a:pt x="72" y="5"/>
                  </a:lnTo>
                  <a:lnTo>
                    <a:pt x="83" y="2"/>
                  </a:lnTo>
                  <a:lnTo>
                    <a:pt x="89" y="1"/>
                  </a:lnTo>
                  <a:lnTo>
                    <a:pt x="91" y="0"/>
                  </a:lnTo>
                  <a:lnTo>
                    <a:pt x="93" y="1"/>
                  </a:lnTo>
                  <a:lnTo>
                    <a:pt x="95" y="5"/>
                  </a:lnTo>
                  <a:lnTo>
                    <a:pt x="99" y="10"/>
                  </a:lnTo>
                  <a:lnTo>
                    <a:pt x="106" y="19"/>
                  </a:lnTo>
                  <a:lnTo>
                    <a:pt x="113" y="30"/>
                  </a:lnTo>
                  <a:lnTo>
                    <a:pt x="122" y="44"/>
                  </a:lnTo>
                  <a:lnTo>
                    <a:pt x="132" y="60"/>
                  </a:lnTo>
                  <a:lnTo>
                    <a:pt x="143" y="79"/>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2" name="Freeform 77">
              <a:extLst>
                <a:ext uri="{FF2B5EF4-FFF2-40B4-BE49-F238E27FC236}">
                  <a16:creationId xmlns:a16="http://schemas.microsoft.com/office/drawing/2014/main" id="{6E9B28C5-D6C9-A1EF-9DE1-CA22F48A2381}"/>
                </a:ext>
              </a:extLst>
            </p:cNvPr>
            <p:cNvSpPr>
              <a:spLocks/>
            </p:cNvSpPr>
            <p:nvPr/>
          </p:nvSpPr>
          <p:spPr bwMode="auto">
            <a:xfrm>
              <a:off x="3192" y="2714"/>
              <a:ext cx="154" cy="129"/>
            </a:xfrm>
            <a:custGeom>
              <a:avLst/>
              <a:gdLst>
                <a:gd name="T0" fmla="*/ 3 w 154"/>
                <a:gd name="T1" fmla="*/ 119 h 129"/>
                <a:gd name="T2" fmla="*/ 15 w 154"/>
                <a:gd name="T3" fmla="*/ 115 h 129"/>
                <a:gd name="T4" fmla="*/ 25 w 154"/>
                <a:gd name="T5" fmla="*/ 111 h 129"/>
                <a:gd name="T6" fmla="*/ 33 w 154"/>
                <a:gd name="T7" fmla="*/ 107 h 129"/>
                <a:gd name="T8" fmla="*/ 40 w 154"/>
                <a:gd name="T9" fmla="*/ 103 h 129"/>
                <a:gd name="T10" fmla="*/ 45 w 154"/>
                <a:gd name="T11" fmla="*/ 101 h 129"/>
                <a:gd name="T12" fmla="*/ 48 w 154"/>
                <a:gd name="T13" fmla="*/ 99 h 129"/>
                <a:gd name="T14" fmla="*/ 51 w 154"/>
                <a:gd name="T15" fmla="*/ 97 h 129"/>
                <a:gd name="T16" fmla="*/ 52 w 154"/>
                <a:gd name="T17" fmla="*/ 97 h 129"/>
                <a:gd name="T18" fmla="*/ 124 w 154"/>
                <a:gd name="T19" fmla="*/ 10 h 129"/>
                <a:gd name="T20" fmla="*/ 134 w 154"/>
                <a:gd name="T21" fmla="*/ 0 h 129"/>
                <a:gd name="T22" fmla="*/ 136 w 154"/>
                <a:gd name="T23" fmla="*/ 1 h 129"/>
                <a:gd name="T24" fmla="*/ 140 w 154"/>
                <a:gd name="T25" fmla="*/ 4 h 129"/>
                <a:gd name="T26" fmla="*/ 144 w 154"/>
                <a:gd name="T27" fmla="*/ 9 h 129"/>
                <a:gd name="T28" fmla="*/ 149 w 154"/>
                <a:gd name="T29" fmla="*/ 16 h 129"/>
                <a:gd name="T30" fmla="*/ 152 w 154"/>
                <a:gd name="T31" fmla="*/ 25 h 129"/>
                <a:gd name="T32" fmla="*/ 154 w 154"/>
                <a:gd name="T33" fmla="*/ 35 h 129"/>
                <a:gd name="T34" fmla="*/ 152 w 154"/>
                <a:gd name="T35" fmla="*/ 48 h 129"/>
                <a:gd name="T36" fmla="*/ 147 w 154"/>
                <a:gd name="T37" fmla="*/ 61 h 129"/>
                <a:gd name="T38" fmla="*/ 139 w 154"/>
                <a:gd name="T39" fmla="*/ 68 h 129"/>
                <a:gd name="T40" fmla="*/ 138 w 154"/>
                <a:gd name="T41" fmla="*/ 68 h 129"/>
                <a:gd name="T42" fmla="*/ 133 w 154"/>
                <a:gd name="T43" fmla="*/ 68 h 129"/>
                <a:gd name="T44" fmla="*/ 129 w 154"/>
                <a:gd name="T45" fmla="*/ 69 h 129"/>
                <a:gd name="T46" fmla="*/ 122 w 154"/>
                <a:gd name="T47" fmla="*/ 71 h 129"/>
                <a:gd name="T48" fmla="*/ 115 w 154"/>
                <a:gd name="T49" fmla="*/ 74 h 129"/>
                <a:gd name="T50" fmla="*/ 108 w 154"/>
                <a:gd name="T51" fmla="*/ 80 h 129"/>
                <a:gd name="T52" fmla="*/ 100 w 154"/>
                <a:gd name="T53" fmla="*/ 87 h 129"/>
                <a:gd name="T54" fmla="*/ 93 w 154"/>
                <a:gd name="T55" fmla="*/ 97 h 129"/>
                <a:gd name="T56" fmla="*/ 77 w 154"/>
                <a:gd name="T57" fmla="*/ 118 h 129"/>
                <a:gd name="T58" fmla="*/ 74 w 154"/>
                <a:gd name="T59" fmla="*/ 129 h 129"/>
                <a:gd name="T60" fmla="*/ 4 w 154"/>
                <a:gd name="T61" fmla="*/ 129 h 129"/>
                <a:gd name="T62" fmla="*/ 3 w 154"/>
                <a:gd name="T63" fmla="*/ 128 h 129"/>
                <a:gd name="T64" fmla="*/ 2 w 154"/>
                <a:gd name="T65" fmla="*/ 125 h 129"/>
                <a:gd name="T66" fmla="*/ 0 w 154"/>
                <a:gd name="T67" fmla="*/ 121 h 129"/>
                <a:gd name="T68" fmla="*/ 3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3" y="119"/>
                  </a:moveTo>
                  <a:lnTo>
                    <a:pt x="15" y="115"/>
                  </a:lnTo>
                  <a:lnTo>
                    <a:pt x="25" y="111"/>
                  </a:lnTo>
                  <a:lnTo>
                    <a:pt x="33" y="107"/>
                  </a:lnTo>
                  <a:lnTo>
                    <a:pt x="40" y="103"/>
                  </a:lnTo>
                  <a:lnTo>
                    <a:pt x="45" y="101"/>
                  </a:lnTo>
                  <a:lnTo>
                    <a:pt x="48" y="99"/>
                  </a:lnTo>
                  <a:lnTo>
                    <a:pt x="51" y="97"/>
                  </a:lnTo>
                  <a:lnTo>
                    <a:pt x="52" y="97"/>
                  </a:lnTo>
                  <a:lnTo>
                    <a:pt x="124" y="10"/>
                  </a:lnTo>
                  <a:lnTo>
                    <a:pt x="134" y="0"/>
                  </a:lnTo>
                  <a:lnTo>
                    <a:pt x="136" y="1"/>
                  </a:lnTo>
                  <a:lnTo>
                    <a:pt x="140" y="4"/>
                  </a:lnTo>
                  <a:lnTo>
                    <a:pt x="144" y="9"/>
                  </a:lnTo>
                  <a:lnTo>
                    <a:pt x="149" y="16"/>
                  </a:lnTo>
                  <a:lnTo>
                    <a:pt x="152" y="25"/>
                  </a:lnTo>
                  <a:lnTo>
                    <a:pt x="154" y="35"/>
                  </a:lnTo>
                  <a:lnTo>
                    <a:pt x="152" y="48"/>
                  </a:lnTo>
                  <a:lnTo>
                    <a:pt x="147" y="61"/>
                  </a:lnTo>
                  <a:lnTo>
                    <a:pt x="139" y="68"/>
                  </a:lnTo>
                  <a:lnTo>
                    <a:pt x="138" y="68"/>
                  </a:lnTo>
                  <a:lnTo>
                    <a:pt x="133" y="68"/>
                  </a:lnTo>
                  <a:lnTo>
                    <a:pt x="129" y="69"/>
                  </a:lnTo>
                  <a:lnTo>
                    <a:pt x="122" y="71"/>
                  </a:lnTo>
                  <a:lnTo>
                    <a:pt x="115" y="74"/>
                  </a:lnTo>
                  <a:lnTo>
                    <a:pt x="108" y="80"/>
                  </a:lnTo>
                  <a:lnTo>
                    <a:pt x="100" y="87"/>
                  </a:lnTo>
                  <a:lnTo>
                    <a:pt x="93" y="97"/>
                  </a:lnTo>
                  <a:lnTo>
                    <a:pt x="77" y="118"/>
                  </a:lnTo>
                  <a:lnTo>
                    <a:pt x="74" y="129"/>
                  </a:lnTo>
                  <a:lnTo>
                    <a:pt x="4" y="129"/>
                  </a:lnTo>
                  <a:lnTo>
                    <a:pt x="3" y="128"/>
                  </a:lnTo>
                  <a:lnTo>
                    <a:pt x="2" y="125"/>
                  </a:lnTo>
                  <a:lnTo>
                    <a:pt x="0" y="121"/>
                  </a:lnTo>
                  <a:lnTo>
                    <a:pt x="3" y="11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3" name="Freeform 78">
              <a:extLst>
                <a:ext uri="{FF2B5EF4-FFF2-40B4-BE49-F238E27FC236}">
                  <a16:creationId xmlns:a16="http://schemas.microsoft.com/office/drawing/2014/main" id="{F632373F-0B6B-0C16-22A9-219E36184E1E}"/>
                </a:ext>
              </a:extLst>
            </p:cNvPr>
            <p:cNvSpPr>
              <a:spLocks/>
            </p:cNvSpPr>
            <p:nvPr/>
          </p:nvSpPr>
          <p:spPr bwMode="auto">
            <a:xfrm>
              <a:off x="3177" y="2725"/>
              <a:ext cx="175" cy="119"/>
            </a:xfrm>
            <a:custGeom>
              <a:avLst/>
              <a:gdLst>
                <a:gd name="T0" fmla="*/ 5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1 w 175"/>
                <a:gd name="T21" fmla="*/ 99 h 119"/>
                <a:gd name="T22" fmla="*/ 99 w 175"/>
                <a:gd name="T23" fmla="*/ 89 h 119"/>
                <a:gd name="T24" fmla="*/ 107 w 175"/>
                <a:gd name="T25" fmla="*/ 80 h 119"/>
                <a:gd name="T26" fmla="*/ 115 w 175"/>
                <a:gd name="T27" fmla="*/ 71 h 119"/>
                <a:gd name="T28" fmla="*/ 121 w 175"/>
                <a:gd name="T29" fmla="*/ 65 h 119"/>
                <a:gd name="T30" fmla="*/ 129 w 175"/>
                <a:gd name="T31" fmla="*/ 58 h 119"/>
                <a:gd name="T32" fmla="*/ 137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8 w 175"/>
                <a:gd name="T51" fmla="*/ 56 h 119"/>
                <a:gd name="T52" fmla="*/ 166 w 175"/>
                <a:gd name="T53" fmla="*/ 59 h 119"/>
                <a:gd name="T54" fmla="*/ 159 w 175"/>
                <a:gd name="T55" fmla="*/ 118 h 119"/>
                <a:gd name="T56" fmla="*/ 155 w 175"/>
                <a:gd name="T57" fmla="*/ 119 h 119"/>
                <a:gd name="T58" fmla="*/ 151 w 175"/>
                <a:gd name="T59" fmla="*/ 68 h 119"/>
                <a:gd name="T60" fmla="*/ 137 w 175"/>
                <a:gd name="T61" fmla="*/ 71 h 119"/>
                <a:gd name="T62" fmla="*/ 125 w 175"/>
                <a:gd name="T63" fmla="*/ 77 h 119"/>
                <a:gd name="T64" fmla="*/ 115 w 175"/>
                <a:gd name="T65" fmla="*/ 86 h 119"/>
                <a:gd name="T66" fmla="*/ 106 w 175"/>
                <a:gd name="T67" fmla="*/ 95 h 119"/>
                <a:gd name="T68" fmla="*/ 100 w 175"/>
                <a:gd name="T69" fmla="*/ 104 h 119"/>
                <a:gd name="T70" fmla="*/ 95 w 175"/>
                <a:gd name="T71" fmla="*/ 111 h 119"/>
                <a:gd name="T72" fmla="*/ 92 w 175"/>
                <a:gd name="T73" fmla="*/ 117 h 119"/>
                <a:gd name="T74" fmla="*/ 91 w 175"/>
                <a:gd name="T75" fmla="*/ 119 h 119"/>
                <a:gd name="T76" fmla="*/ 1 w 175"/>
                <a:gd name="T77" fmla="*/ 119 h 119"/>
                <a:gd name="T78" fmla="*/ 1 w 175"/>
                <a:gd name="T79" fmla="*/ 118 h 119"/>
                <a:gd name="T80" fmla="*/ 0 w 175"/>
                <a:gd name="T81" fmla="*/ 116 h 119"/>
                <a:gd name="T82" fmla="*/ 1 w 175"/>
                <a:gd name="T83" fmla="*/ 113 h 119"/>
                <a:gd name="T84" fmla="*/ 5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5" y="110"/>
                  </a:moveTo>
                  <a:lnTo>
                    <a:pt x="10" y="109"/>
                  </a:lnTo>
                  <a:lnTo>
                    <a:pt x="18" y="106"/>
                  </a:lnTo>
                  <a:lnTo>
                    <a:pt x="28" y="101"/>
                  </a:lnTo>
                  <a:lnTo>
                    <a:pt x="39" y="97"/>
                  </a:lnTo>
                  <a:lnTo>
                    <a:pt x="49" y="91"/>
                  </a:lnTo>
                  <a:lnTo>
                    <a:pt x="58" y="88"/>
                  </a:lnTo>
                  <a:lnTo>
                    <a:pt x="65" y="85"/>
                  </a:lnTo>
                  <a:lnTo>
                    <a:pt x="67" y="84"/>
                  </a:lnTo>
                  <a:lnTo>
                    <a:pt x="85" y="110"/>
                  </a:lnTo>
                  <a:lnTo>
                    <a:pt x="91" y="99"/>
                  </a:lnTo>
                  <a:lnTo>
                    <a:pt x="99" y="89"/>
                  </a:lnTo>
                  <a:lnTo>
                    <a:pt x="107" y="80"/>
                  </a:lnTo>
                  <a:lnTo>
                    <a:pt x="115" y="71"/>
                  </a:lnTo>
                  <a:lnTo>
                    <a:pt x="121" y="65"/>
                  </a:lnTo>
                  <a:lnTo>
                    <a:pt x="129" y="58"/>
                  </a:lnTo>
                  <a:lnTo>
                    <a:pt x="137" y="52"/>
                  </a:lnTo>
                  <a:lnTo>
                    <a:pt x="144" y="48"/>
                  </a:lnTo>
                  <a:lnTo>
                    <a:pt x="161" y="0"/>
                  </a:lnTo>
                  <a:lnTo>
                    <a:pt x="162" y="1"/>
                  </a:lnTo>
                  <a:lnTo>
                    <a:pt x="165" y="5"/>
                  </a:lnTo>
                  <a:lnTo>
                    <a:pt x="169" y="11"/>
                  </a:lnTo>
                  <a:lnTo>
                    <a:pt x="172" y="18"/>
                  </a:lnTo>
                  <a:lnTo>
                    <a:pt x="175" y="34"/>
                  </a:lnTo>
                  <a:lnTo>
                    <a:pt x="173" y="48"/>
                  </a:lnTo>
                  <a:lnTo>
                    <a:pt x="168" y="56"/>
                  </a:lnTo>
                  <a:lnTo>
                    <a:pt x="166" y="59"/>
                  </a:lnTo>
                  <a:lnTo>
                    <a:pt x="159" y="118"/>
                  </a:lnTo>
                  <a:lnTo>
                    <a:pt x="155" y="119"/>
                  </a:lnTo>
                  <a:lnTo>
                    <a:pt x="151" y="68"/>
                  </a:lnTo>
                  <a:lnTo>
                    <a:pt x="137" y="71"/>
                  </a:lnTo>
                  <a:lnTo>
                    <a:pt x="125" y="77"/>
                  </a:lnTo>
                  <a:lnTo>
                    <a:pt x="115" y="86"/>
                  </a:lnTo>
                  <a:lnTo>
                    <a:pt x="106" y="95"/>
                  </a:lnTo>
                  <a:lnTo>
                    <a:pt x="100" y="104"/>
                  </a:lnTo>
                  <a:lnTo>
                    <a:pt x="95" y="111"/>
                  </a:lnTo>
                  <a:lnTo>
                    <a:pt x="92" y="117"/>
                  </a:lnTo>
                  <a:lnTo>
                    <a:pt x="91" y="119"/>
                  </a:lnTo>
                  <a:lnTo>
                    <a:pt x="1" y="119"/>
                  </a:lnTo>
                  <a:lnTo>
                    <a:pt x="1" y="118"/>
                  </a:lnTo>
                  <a:lnTo>
                    <a:pt x="0" y="116"/>
                  </a:lnTo>
                  <a:lnTo>
                    <a:pt x="1" y="113"/>
                  </a:lnTo>
                  <a:lnTo>
                    <a:pt x="5"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4" name="Freeform 79">
              <a:extLst>
                <a:ext uri="{FF2B5EF4-FFF2-40B4-BE49-F238E27FC236}">
                  <a16:creationId xmlns:a16="http://schemas.microsoft.com/office/drawing/2014/main" id="{DE0A8217-2E24-D214-91F1-27399BA9F666}"/>
                </a:ext>
              </a:extLst>
            </p:cNvPr>
            <p:cNvSpPr>
              <a:spLocks/>
            </p:cNvSpPr>
            <p:nvPr/>
          </p:nvSpPr>
          <p:spPr bwMode="auto">
            <a:xfrm>
              <a:off x="3316" y="2691"/>
              <a:ext cx="19" cy="35"/>
            </a:xfrm>
            <a:custGeom>
              <a:avLst/>
              <a:gdLst>
                <a:gd name="T0" fmla="*/ 13 w 19"/>
                <a:gd name="T1" fmla="*/ 0 h 35"/>
                <a:gd name="T2" fmla="*/ 12 w 19"/>
                <a:gd name="T3" fmla="*/ 4 h 35"/>
                <a:gd name="T4" fmla="*/ 12 w 19"/>
                <a:gd name="T5" fmla="*/ 12 h 35"/>
                <a:gd name="T6" fmla="*/ 13 w 19"/>
                <a:gd name="T7" fmla="*/ 22 h 35"/>
                <a:gd name="T8" fmla="*/ 19 w 19"/>
                <a:gd name="T9" fmla="*/ 32 h 35"/>
                <a:gd name="T10" fmla="*/ 17 w 19"/>
                <a:gd name="T11" fmla="*/ 33 h 35"/>
                <a:gd name="T12" fmla="*/ 13 w 19"/>
                <a:gd name="T13" fmla="*/ 35 h 35"/>
                <a:gd name="T14" fmla="*/ 7 w 19"/>
                <a:gd name="T15" fmla="*/ 33 h 35"/>
                <a:gd name="T16" fmla="*/ 1 w 19"/>
                <a:gd name="T17" fmla="*/ 23 h 35"/>
                <a:gd name="T18" fmla="*/ 0 w 19"/>
                <a:gd name="T19" fmla="*/ 10 h 35"/>
                <a:gd name="T20" fmla="*/ 5 w 19"/>
                <a:gd name="T21" fmla="*/ 4 h 35"/>
                <a:gd name="T22" fmla="*/ 10 w 19"/>
                <a:gd name="T23" fmla="*/ 0 h 35"/>
                <a:gd name="T24" fmla="*/ 13 w 19"/>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35"/>
                <a:gd name="T41" fmla="*/ 19 w 19"/>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35">
                  <a:moveTo>
                    <a:pt x="13" y="0"/>
                  </a:moveTo>
                  <a:lnTo>
                    <a:pt x="12" y="4"/>
                  </a:lnTo>
                  <a:lnTo>
                    <a:pt x="12" y="12"/>
                  </a:lnTo>
                  <a:lnTo>
                    <a:pt x="13" y="22"/>
                  </a:lnTo>
                  <a:lnTo>
                    <a:pt x="19" y="32"/>
                  </a:lnTo>
                  <a:lnTo>
                    <a:pt x="17" y="33"/>
                  </a:lnTo>
                  <a:lnTo>
                    <a:pt x="13" y="35"/>
                  </a:lnTo>
                  <a:lnTo>
                    <a:pt x="7" y="33"/>
                  </a:lnTo>
                  <a:lnTo>
                    <a:pt x="1" y="23"/>
                  </a:lnTo>
                  <a:lnTo>
                    <a:pt x="0" y="10"/>
                  </a:lnTo>
                  <a:lnTo>
                    <a:pt x="5" y="4"/>
                  </a:lnTo>
                  <a:lnTo>
                    <a:pt x="10" y="0"/>
                  </a:lnTo>
                  <a:lnTo>
                    <a:pt x="13"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5" name="Freeform 80">
              <a:extLst>
                <a:ext uri="{FF2B5EF4-FFF2-40B4-BE49-F238E27FC236}">
                  <a16:creationId xmlns:a16="http://schemas.microsoft.com/office/drawing/2014/main" id="{9CAA9F16-BFDE-5718-50FD-61EA9692BB1C}"/>
                </a:ext>
              </a:extLst>
            </p:cNvPr>
            <p:cNvSpPr>
              <a:spLocks/>
            </p:cNvSpPr>
            <p:nvPr/>
          </p:nvSpPr>
          <p:spPr bwMode="auto">
            <a:xfrm>
              <a:off x="3177" y="1379"/>
              <a:ext cx="456" cy="1273"/>
            </a:xfrm>
            <a:custGeom>
              <a:avLst/>
              <a:gdLst>
                <a:gd name="T0" fmla="*/ 283 w 456"/>
                <a:gd name="T1" fmla="*/ 7 h 1273"/>
                <a:gd name="T2" fmla="*/ 277 w 456"/>
                <a:gd name="T3" fmla="*/ 2 h 1273"/>
                <a:gd name="T4" fmla="*/ 264 w 456"/>
                <a:gd name="T5" fmla="*/ 0 h 1273"/>
                <a:gd name="T6" fmla="*/ 248 w 456"/>
                <a:gd name="T7" fmla="*/ 0 h 1273"/>
                <a:gd name="T8" fmla="*/ 230 w 456"/>
                <a:gd name="T9" fmla="*/ 1 h 1273"/>
                <a:gd name="T10" fmla="*/ 212 w 456"/>
                <a:gd name="T11" fmla="*/ 3 h 1273"/>
                <a:gd name="T12" fmla="*/ 197 w 456"/>
                <a:gd name="T13" fmla="*/ 5 h 1273"/>
                <a:gd name="T14" fmla="*/ 187 w 456"/>
                <a:gd name="T15" fmla="*/ 6 h 1273"/>
                <a:gd name="T16" fmla="*/ 183 w 456"/>
                <a:gd name="T17" fmla="*/ 7 h 1273"/>
                <a:gd name="T18" fmla="*/ 118 w 456"/>
                <a:gd name="T19" fmla="*/ 41 h 1273"/>
                <a:gd name="T20" fmla="*/ 5 w 456"/>
                <a:gd name="T21" fmla="*/ 34 h 1273"/>
                <a:gd name="T22" fmla="*/ 4 w 456"/>
                <a:gd name="T23" fmla="*/ 41 h 1273"/>
                <a:gd name="T24" fmla="*/ 3 w 456"/>
                <a:gd name="T25" fmla="*/ 69 h 1273"/>
                <a:gd name="T26" fmla="*/ 1 w 456"/>
                <a:gd name="T27" fmla="*/ 128 h 1273"/>
                <a:gd name="T28" fmla="*/ 0 w 456"/>
                <a:gd name="T29" fmla="*/ 228 h 1273"/>
                <a:gd name="T30" fmla="*/ 1 w 456"/>
                <a:gd name="T31" fmla="*/ 380 h 1273"/>
                <a:gd name="T32" fmla="*/ 4 w 456"/>
                <a:gd name="T33" fmla="*/ 595 h 1273"/>
                <a:gd name="T34" fmla="*/ 10 w 456"/>
                <a:gd name="T35" fmla="*/ 881 h 1273"/>
                <a:gd name="T36" fmla="*/ 21 w 456"/>
                <a:gd name="T37" fmla="*/ 1250 h 1273"/>
                <a:gd name="T38" fmla="*/ 456 w 456"/>
                <a:gd name="T39" fmla="*/ 1273 h 1273"/>
                <a:gd name="T40" fmla="*/ 455 w 456"/>
                <a:gd name="T41" fmla="*/ 1220 h 1273"/>
                <a:gd name="T42" fmla="*/ 453 w 456"/>
                <a:gd name="T43" fmla="*/ 1078 h 1273"/>
                <a:gd name="T44" fmla="*/ 449 w 456"/>
                <a:gd name="T45" fmla="*/ 877 h 1273"/>
                <a:gd name="T46" fmla="*/ 443 w 456"/>
                <a:gd name="T47" fmla="*/ 648 h 1273"/>
                <a:gd name="T48" fmla="*/ 436 w 456"/>
                <a:gd name="T49" fmla="*/ 419 h 1273"/>
                <a:gd name="T50" fmla="*/ 428 w 456"/>
                <a:gd name="T51" fmla="*/ 221 h 1273"/>
                <a:gd name="T52" fmla="*/ 418 w 456"/>
                <a:gd name="T53" fmla="*/ 81 h 1273"/>
                <a:gd name="T54" fmla="*/ 408 w 456"/>
                <a:gd name="T55" fmla="*/ 31 h 1273"/>
                <a:gd name="T56" fmla="*/ 378 w 456"/>
                <a:gd name="T57" fmla="*/ 39 h 1273"/>
                <a:gd name="T58" fmla="*/ 351 w 456"/>
                <a:gd name="T59" fmla="*/ 41 h 1273"/>
                <a:gd name="T60" fmla="*/ 330 w 456"/>
                <a:gd name="T61" fmla="*/ 38 h 1273"/>
                <a:gd name="T62" fmla="*/ 312 w 456"/>
                <a:gd name="T63" fmla="*/ 31 h 1273"/>
                <a:gd name="T64" fmla="*/ 300 w 456"/>
                <a:gd name="T65" fmla="*/ 23 h 1273"/>
                <a:gd name="T66" fmla="*/ 290 w 456"/>
                <a:gd name="T67" fmla="*/ 15 h 1273"/>
                <a:gd name="T68" fmla="*/ 286 w 456"/>
                <a:gd name="T69" fmla="*/ 10 h 1273"/>
                <a:gd name="T70" fmla="*/ 283 w 456"/>
                <a:gd name="T71" fmla="*/ 7 h 127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56"/>
                <a:gd name="T109" fmla="*/ 0 h 1273"/>
                <a:gd name="T110" fmla="*/ 456 w 456"/>
                <a:gd name="T111" fmla="*/ 1273 h 127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56" h="1273">
                  <a:moveTo>
                    <a:pt x="283" y="7"/>
                  </a:moveTo>
                  <a:lnTo>
                    <a:pt x="277" y="2"/>
                  </a:lnTo>
                  <a:lnTo>
                    <a:pt x="264" y="0"/>
                  </a:lnTo>
                  <a:lnTo>
                    <a:pt x="248" y="0"/>
                  </a:lnTo>
                  <a:lnTo>
                    <a:pt x="230" y="1"/>
                  </a:lnTo>
                  <a:lnTo>
                    <a:pt x="212" y="3"/>
                  </a:lnTo>
                  <a:lnTo>
                    <a:pt x="197" y="5"/>
                  </a:lnTo>
                  <a:lnTo>
                    <a:pt x="187" y="6"/>
                  </a:lnTo>
                  <a:lnTo>
                    <a:pt x="183" y="7"/>
                  </a:lnTo>
                  <a:lnTo>
                    <a:pt x="118" y="41"/>
                  </a:lnTo>
                  <a:lnTo>
                    <a:pt x="5" y="34"/>
                  </a:lnTo>
                  <a:lnTo>
                    <a:pt x="4" y="41"/>
                  </a:lnTo>
                  <a:lnTo>
                    <a:pt x="3" y="69"/>
                  </a:lnTo>
                  <a:lnTo>
                    <a:pt x="1" y="128"/>
                  </a:lnTo>
                  <a:lnTo>
                    <a:pt x="0" y="228"/>
                  </a:lnTo>
                  <a:lnTo>
                    <a:pt x="1" y="380"/>
                  </a:lnTo>
                  <a:lnTo>
                    <a:pt x="4" y="595"/>
                  </a:lnTo>
                  <a:lnTo>
                    <a:pt x="10" y="881"/>
                  </a:lnTo>
                  <a:lnTo>
                    <a:pt x="21" y="1250"/>
                  </a:lnTo>
                  <a:lnTo>
                    <a:pt x="456" y="1273"/>
                  </a:lnTo>
                  <a:lnTo>
                    <a:pt x="455" y="1220"/>
                  </a:lnTo>
                  <a:lnTo>
                    <a:pt x="453" y="1078"/>
                  </a:lnTo>
                  <a:lnTo>
                    <a:pt x="449" y="877"/>
                  </a:lnTo>
                  <a:lnTo>
                    <a:pt x="443" y="648"/>
                  </a:lnTo>
                  <a:lnTo>
                    <a:pt x="436" y="419"/>
                  </a:lnTo>
                  <a:lnTo>
                    <a:pt x="428" y="221"/>
                  </a:lnTo>
                  <a:lnTo>
                    <a:pt x="418" y="81"/>
                  </a:lnTo>
                  <a:lnTo>
                    <a:pt x="408" y="31"/>
                  </a:lnTo>
                  <a:lnTo>
                    <a:pt x="378" y="39"/>
                  </a:lnTo>
                  <a:lnTo>
                    <a:pt x="351" y="41"/>
                  </a:lnTo>
                  <a:lnTo>
                    <a:pt x="330" y="38"/>
                  </a:lnTo>
                  <a:lnTo>
                    <a:pt x="312" y="31"/>
                  </a:lnTo>
                  <a:lnTo>
                    <a:pt x="300" y="23"/>
                  </a:lnTo>
                  <a:lnTo>
                    <a:pt x="290" y="15"/>
                  </a:lnTo>
                  <a:lnTo>
                    <a:pt x="286" y="10"/>
                  </a:lnTo>
                  <a:lnTo>
                    <a:pt x="283"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6" name="Freeform 81">
              <a:extLst>
                <a:ext uri="{FF2B5EF4-FFF2-40B4-BE49-F238E27FC236}">
                  <a16:creationId xmlns:a16="http://schemas.microsoft.com/office/drawing/2014/main" id="{9FE6E4B9-8EB0-7006-D1D3-4E67E6A735AF}"/>
                </a:ext>
              </a:extLst>
            </p:cNvPr>
            <p:cNvSpPr>
              <a:spLocks/>
            </p:cNvSpPr>
            <p:nvPr/>
          </p:nvSpPr>
          <p:spPr bwMode="auto">
            <a:xfrm>
              <a:off x="3305" y="1137"/>
              <a:ext cx="165" cy="182"/>
            </a:xfrm>
            <a:custGeom>
              <a:avLst/>
              <a:gdLst>
                <a:gd name="T0" fmla="*/ 11 w 165"/>
                <a:gd name="T1" fmla="*/ 110 h 182"/>
                <a:gd name="T2" fmla="*/ 9 w 165"/>
                <a:gd name="T3" fmla="*/ 110 h 182"/>
                <a:gd name="T4" fmla="*/ 8 w 165"/>
                <a:gd name="T5" fmla="*/ 110 h 182"/>
                <a:gd name="T6" fmla="*/ 6 w 165"/>
                <a:gd name="T7" fmla="*/ 110 h 182"/>
                <a:gd name="T8" fmla="*/ 4 w 165"/>
                <a:gd name="T9" fmla="*/ 110 h 182"/>
                <a:gd name="T10" fmla="*/ 8 w 165"/>
                <a:gd name="T11" fmla="*/ 84 h 182"/>
                <a:gd name="T12" fmla="*/ 14 w 165"/>
                <a:gd name="T13" fmla="*/ 60 h 182"/>
                <a:gd name="T14" fmla="*/ 23 w 165"/>
                <a:gd name="T15" fmla="*/ 37 h 182"/>
                <a:gd name="T16" fmla="*/ 33 w 165"/>
                <a:gd name="T17" fmla="*/ 19 h 182"/>
                <a:gd name="T18" fmla="*/ 46 w 165"/>
                <a:gd name="T19" fmla="*/ 7 h 182"/>
                <a:gd name="T20" fmla="*/ 63 w 165"/>
                <a:gd name="T21" fmla="*/ 0 h 182"/>
                <a:gd name="T22" fmla="*/ 84 w 165"/>
                <a:gd name="T23" fmla="*/ 3 h 182"/>
                <a:gd name="T24" fmla="*/ 107 w 165"/>
                <a:gd name="T25" fmla="*/ 14 h 182"/>
                <a:gd name="T26" fmla="*/ 116 w 165"/>
                <a:gd name="T27" fmla="*/ 19 h 182"/>
                <a:gd name="T28" fmla="*/ 123 w 165"/>
                <a:gd name="T29" fmla="*/ 27 h 182"/>
                <a:gd name="T30" fmla="*/ 130 w 165"/>
                <a:gd name="T31" fmla="*/ 36 h 182"/>
                <a:gd name="T32" fmla="*/ 136 w 165"/>
                <a:gd name="T33" fmla="*/ 45 h 182"/>
                <a:gd name="T34" fmla="*/ 141 w 165"/>
                <a:gd name="T35" fmla="*/ 56 h 182"/>
                <a:gd name="T36" fmla="*/ 146 w 165"/>
                <a:gd name="T37" fmla="*/ 66 h 182"/>
                <a:gd name="T38" fmla="*/ 151 w 165"/>
                <a:gd name="T39" fmla="*/ 76 h 182"/>
                <a:gd name="T40" fmla="*/ 155 w 165"/>
                <a:gd name="T41" fmla="*/ 86 h 182"/>
                <a:gd name="T42" fmla="*/ 159 w 165"/>
                <a:gd name="T43" fmla="*/ 99 h 182"/>
                <a:gd name="T44" fmla="*/ 162 w 165"/>
                <a:gd name="T45" fmla="*/ 112 h 182"/>
                <a:gd name="T46" fmla="*/ 164 w 165"/>
                <a:gd name="T47" fmla="*/ 127 h 182"/>
                <a:gd name="T48" fmla="*/ 165 w 165"/>
                <a:gd name="T49" fmla="*/ 141 h 182"/>
                <a:gd name="T50" fmla="*/ 162 w 165"/>
                <a:gd name="T51" fmla="*/ 147 h 182"/>
                <a:gd name="T52" fmla="*/ 160 w 165"/>
                <a:gd name="T53" fmla="*/ 153 h 182"/>
                <a:gd name="T54" fmla="*/ 156 w 165"/>
                <a:gd name="T55" fmla="*/ 160 h 182"/>
                <a:gd name="T56" fmla="*/ 153 w 165"/>
                <a:gd name="T57" fmla="*/ 167 h 182"/>
                <a:gd name="T58" fmla="*/ 148 w 165"/>
                <a:gd name="T59" fmla="*/ 174 h 182"/>
                <a:gd name="T60" fmla="*/ 141 w 165"/>
                <a:gd name="T61" fmla="*/ 178 h 182"/>
                <a:gd name="T62" fmla="*/ 132 w 165"/>
                <a:gd name="T63" fmla="*/ 181 h 182"/>
                <a:gd name="T64" fmla="*/ 120 w 165"/>
                <a:gd name="T65" fmla="*/ 182 h 182"/>
                <a:gd name="T66" fmla="*/ 104 w 165"/>
                <a:gd name="T67" fmla="*/ 182 h 182"/>
                <a:gd name="T68" fmla="*/ 88 w 165"/>
                <a:gd name="T69" fmla="*/ 180 h 182"/>
                <a:gd name="T70" fmla="*/ 73 w 165"/>
                <a:gd name="T71" fmla="*/ 178 h 182"/>
                <a:gd name="T72" fmla="*/ 57 w 165"/>
                <a:gd name="T73" fmla="*/ 175 h 182"/>
                <a:gd name="T74" fmla="*/ 41 w 165"/>
                <a:gd name="T75" fmla="*/ 171 h 182"/>
                <a:gd name="T76" fmla="*/ 27 w 165"/>
                <a:gd name="T77" fmla="*/ 166 h 182"/>
                <a:gd name="T78" fmla="*/ 14 w 165"/>
                <a:gd name="T79" fmla="*/ 160 h 182"/>
                <a:gd name="T80" fmla="*/ 0 w 165"/>
                <a:gd name="T81" fmla="*/ 153 h 182"/>
                <a:gd name="T82" fmla="*/ 0 w 165"/>
                <a:gd name="T83" fmla="*/ 148 h 182"/>
                <a:gd name="T84" fmla="*/ 1 w 165"/>
                <a:gd name="T85" fmla="*/ 142 h 182"/>
                <a:gd name="T86" fmla="*/ 1 w 165"/>
                <a:gd name="T87" fmla="*/ 137 h 182"/>
                <a:gd name="T88" fmla="*/ 1 w 165"/>
                <a:gd name="T89" fmla="*/ 131 h 182"/>
                <a:gd name="T90" fmla="*/ 6 w 165"/>
                <a:gd name="T91" fmla="*/ 126 h 182"/>
                <a:gd name="T92" fmla="*/ 8 w 165"/>
                <a:gd name="T93" fmla="*/ 121 h 182"/>
                <a:gd name="T94" fmla="*/ 10 w 165"/>
                <a:gd name="T95" fmla="*/ 115 h 182"/>
                <a:gd name="T96" fmla="*/ 11 w 165"/>
                <a:gd name="T97" fmla="*/ 110 h 18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5"/>
                <a:gd name="T148" fmla="*/ 0 h 182"/>
                <a:gd name="T149" fmla="*/ 165 w 165"/>
                <a:gd name="T150" fmla="*/ 182 h 18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5" h="182">
                  <a:moveTo>
                    <a:pt x="11" y="110"/>
                  </a:moveTo>
                  <a:lnTo>
                    <a:pt x="9" y="110"/>
                  </a:lnTo>
                  <a:lnTo>
                    <a:pt x="8" y="110"/>
                  </a:lnTo>
                  <a:lnTo>
                    <a:pt x="6" y="110"/>
                  </a:lnTo>
                  <a:lnTo>
                    <a:pt x="4" y="110"/>
                  </a:lnTo>
                  <a:lnTo>
                    <a:pt x="8" y="84"/>
                  </a:lnTo>
                  <a:lnTo>
                    <a:pt x="14" y="60"/>
                  </a:lnTo>
                  <a:lnTo>
                    <a:pt x="23" y="37"/>
                  </a:lnTo>
                  <a:lnTo>
                    <a:pt x="33" y="19"/>
                  </a:lnTo>
                  <a:lnTo>
                    <a:pt x="46" y="7"/>
                  </a:lnTo>
                  <a:lnTo>
                    <a:pt x="63" y="0"/>
                  </a:lnTo>
                  <a:lnTo>
                    <a:pt x="84" y="3"/>
                  </a:lnTo>
                  <a:lnTo>
                    <a:pt x="107" y="14"/>
                  </a:lnTo>
                  <a:lnTo>
                    <a:pt x="116" y="19"/>
                  </a:lnTo>
                  <a:lnTo>
                    <a:pt x="123" y="27"/>
                  </a:lnTo>
                  <a:lnTo>
                    <a:pt x="130" y="36"/>
                  </a:lnTo>
                  <a:lnTo>
                    <a:pt x="136" y="45"/>
                  </a:lnTo>
                  <a:lnTo>
                    <a:pt x="141" y="56"/>
                  </a:lnTo>
                  <a:lnTo>
                    <a:pt x="146" y="66"/>
                  </a:lnTo>
                  <a:lnTo>
                    <a:pt x="151" y="76"/>
                  </a:lnTo>
                  <a:lnTo>
                    <a:pt x="155" y="86"/>
                  </a:lnTo>
                  <a:lnTo>
                    <a:pt x="159" y="99"/>
                  </a:lnTo>
                  <a:lnTo>
                    <a:pt x="162" y="112"/>
                  </a:lnTo>
                  <a:lnTo>
                    <a:pt x="164" y="127"/>
                  </a:lnTo>
                  <a:lnTo>
                    <a:pt x="165" y="141"/>
                  </a:lnTo>
                  <a:lnTo>
                    <a:pt x="162" y="147"/>
                  </a:lnTo>
                  <a:lnTo>
                    <a:pt x="160" y="153"/>
                  </a:lnTo>
                  <a:lnTo>
                    <a:pt x="156" y="160"/>
                  </a:lnTo>
                  <a:lnTo>
                    <a:pt x="153" y="167"/>
                  </a:lnTo>
                  <a:lnTo>
                    <a:pt x="148" y="174"/>
                  </a:lnTo>
                  <a:lnTo>
                    <a:pt x="141" y="178"/>
                  </a:lnTo>
                  <a:lnTo>
                    <a:pt x="132" y="181"/>
                  </a:lnTo>
                  <a:lnTo>
                    <a:pt x="120" y="182"/>
                  </a:lnTo>
                  <a:lnTo>
                    <a:pt x="104" y="182"/>
                  </a:lnTo>
                  <a:lnTo>
                    <a:pt x="88" y="180"/>
                  </a:lnTo>
                  <a:lnTo>
                    <a:pt x="73" y="178"/>
                  </a:lnTo>
                  <a:lnTo>
                    <a:pt x="57" y="175"/>
                  </a:lnTo>
                  <a:lnTo>
                    <a:pt x="41" y="171"/>
                  </a:lnTo>
                  <a:lnTo>
                    <a:pt x="27" y="166"/>
                  </a:lnTo>
                  <a:lnTo>
                    <a:pt x="14" y="160"/>
                  </a:lnTo>
                  <a:lnTo>
                    <a:pt x="0" y="153"/>
                  </a:lnTo>
                  <a:lnTo>
                    <a:pt x="0" y="148"/>
                  </a:lnTo>
                  <a:lnTo>
                    <a:pt x="1" y="142"/>
                  </a:lnTo>
                  <a:lnTo>
                    <a:pt x="1" y="137"/>
                  </a:lnTo>
                  <a:lnTo>
                    <a:pt x="1" y="131"/>
                  </a:lnTo>
                  <a:lnTo>
                    <a:pt x="6" y="126"/>
                  </a:lnTo>
                  <a:lnTo>
                    <a:pt x="8" y="121"/>
                  </a:lnTo>
                  <a:lnTo>
                    <a:pt x="10" y="115"/>
                  </a:lnTo>
                  <a:lnTo>
                    <a:pt x="11" y="11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7" name="Freeform 82">
              <a:extLst>
                <a:ext uri="{FF2B5EF4-FFF2-40B4-BE49-F238E27FC236}">
                  <a16:creationId xmlns:a16="http://schemas.microsoft.com/office/drawing/2014/main" id="{3656F140-C288-3030-3A03-79F89AA71BF5}"/>
                </a:ext>
              </a:extLst>
            </p:cNvPr>
            <p:cNvSpPr>
              <a:spLocks/>
            </p:cNvSpPr>
            <p:nvPr/>
          </p:nvSpPr>
          <p:spPr bwMode="auto">
            <a:xfrm>
              <a:off x="3291" y="1093"/>
              <a:ext cx="205" cy="185"/>
            </a:xfrm>
            <a:custGeom>
              <a:avLst/>
              <a:gdLst>
                <a:gd name="T0" fmla="*/ 108 w 205"/>
                <a:gd name="T1" fmla="*/ 62 h 185"/>
                <a:gd name="T2" fmla="*/ 84 w 205"/>
                <a:gd name="T3" fmla="*/ 51 h 185"/>
                <a:gd name="T4" fmla="*/ 66 w 205"/>
                <a:gd name="T5" fmla="*/ 49 h 185"/>
                <a:gd name="T6" fmla="*/ 51 w 205"/>
                <a:gd name="T7" fmla="*/ 53 h 185"/>
                <a:gd name="T8" fmla="*/ 40 w 205"/>
                <a:gd name="T9" fmla="*/ 66 h 185"/>
                <a:gd name="T10" fmla="*/ 32 w 205"/>
                <a:gd name="T11" fmla="*/ 84 h 185"/>
                <a:gd name="T12" fmla="*/ 25 w 205"/>
                <a:gd name="T13" fmla="*/ 105 h 185"/>
                <a:gd name="T14" fmla="*/ 21 w 205"/>
                <a:gd name="T15" fmla="*/ 128 h 185"/>
                <a:gd name="T16" fmla="*/ 18 w 205"/>
                <a:gd name="T17" fmla="*/ 154 h 185"/>
                <a:gd name="T18" fmla="*/ 13 w 205"/>
                <a:gd name="T19" fmla="*/ 154 h 185"/>
                <a:gd name="T20" fmla="*/ 9 w 205"/>
                <a:gd name="T21" fmla="*/ 154 h 185"/>
                <a:gd name="T22" fmla="*/ 4 w 205"/>
                <a:gd name="T23" fmla="*/ 154 h 185"/>
                <a:gd name="T24" fmla="*/ 0 w 205"/>
                <a:gd name="T25" fmla="*/ 153 h 185"/>
                <a:gd name="T26" fmla="*/ 2 w 205"/>
                <a:gd name="T27" fmla="*/ 134 h 185"/>
                <a:gd name="T28" fmla="*/ 4 w 205"/>
                <a:gd name="T29" fmla="*/ 116 h 185"/>
                <a:gd name="T30" fmla="*/ 7 w 205"/>
                <a:gd name="T31" fmla="*/ 98 h 185"/>
                <a:gd name="T32" fmla="*/ 12 w 205"/>
                <a:gd name="T33" fmla="*/ 81 h 185"/>
                <a:gd name="T34" fmla="*/ 18 w 205"/>
                <a:gd name="T35" fmla="*/ 66 h 185"/>
                <a:gd name="T36" fmla="*/ 24 w 205"/>
                <a:gd name="T37" fmla="*/ 49 h 185"/>
                <a:gd name="T38" fmla="*/ 32 w 205"/>
                <a:gd name="T39" fmla="*/ 33 h 185"/>
                <a:gd name="T40" fmla="*/ 42 w 205"/>
                <a:gd name="T41" fmla="*/ 17 h 185"/>
                <a:gd name="T42" fmla="*/ 50 w 205"/>
                <a:gd name="T43" fmla="*/ 12 h 185"/>
                <a:gd name="T44" fmla="*/ 58 w 205"/>
                <a:gd name="T45" fmla="*/ 8 h 185"/>
                <a:gd name="T46" fmla="*/ 66 w 205"/>
                <a:gd name="T47" fmla="*/ 5 h 185"/>
                <a:gd name="T48" fmla="*/ 73 w 205"/>
                <a:gd name="T49" fmla="*/ 3 h 185"/>
                <a:gd name="T50" fmla="*/ 99 w 205"/>
                <a:gd name="T51" fmla="*/ 0 h 185"/>
                <a:gd name="T52" fmla="*/ 120 w 205"/>
                <a:gd name="T53" fmla="*/ 2 h 185"/>
                <a:gd name="T54" fmla="*/ 139 w 205"/>
                <a:gd name="T55" fmla="*/ 11 h 185"/>
                <a:gd name="T56" fmla="*/ 155 w 205"/>
                <a:gd name="T57" fmla="*/ 23 h 185"/>
                <a:gd name="T58" fmla="*/ 167 w 205"/>
                <a:gd name="T59" fmla="*/ 39 h 185"/>
                <a:gd name="T60" fmla="*/ 178 w 205"/>
                <a:gd name="T61" fmla="*/ 57 h 185"/>
                <a:gd name="T62" fmla="*/ 186 w 205"/>
                <a:gd name="T63" fmla="*/ 77 h 185"/>
                <a:gd name="T64" fmla="*/ 192 w 205"/>
                <a:gd name="T65" fmla="*/ 96 h 185"/>
                <a:gd name="T66" fmla="*/ 197 w 205"/>
                <a:gd name="T67" fmla="*/ 117 h 185"/>
                <a:gd name="T68" fmla="*/ 201 w 205"/>
                <a:gd name="T69" fmla="*/ 134 h 185"/>
                <a:gd name="T70" fmla="*/ 203 w 205"/>
                <a:gd name="T71" fmla="*/ 152 h 185"/>
                <a:gd name="T72" fmla="*/ 205 w 205"/>
                <a:gd name="T73" fmla="*/ 175 h 185"/>
                <a:gd name="T74" fmla="*/ 195 w 205"/>
                <a:gd name="T75" fmla="*/ 174 h 185"/>
                <a:gd name="T76" fmla="*/ 188 w 205"/>
                <a:gd name="T77" fmla="*/ 175 h 185"/>
                <a:gd name="T78" fmla="*/ 183 w 205"/>
                <a:gd name="T79" fmla="*/ 180 h 185"/>
                <a:gd name="T80" fmla="*/ 179 w 205"/>
                <a:gd name="T81" fmla="*/ 185 h 185"/>
                <a:gd name="T82" fmla="*/ 178 w 205"/>
                <a:gd name="T83" fmla="*/ 171 h 185"/>
                <a:gd name="T84" fmla="*/ 176 w 205"/>
                <a:gd name="T85" fmla="*/ 156 h 185"/>
                <a:gd name="T86" fmla="*/ 173 w 205"/>
                <a:gd name="T87" fmla="*/ 143 h 185"/>
                <a:gd name="T88" fmla="*/ 169 w 205"/>
                <a:gd name="T89" fmla="*/ 130 h 185"/>
                <a:gd name="T90" fmla="*/ 164 w 205"/>
                <a:gd name="T91" fmla="*/ 122 h 185"/>
                <a:gd name="T92" fmla="*/ 158 w 205"/>
                <a:gd name="T93" fmla="*/ 111 h 185"/>
                <a:gd name="T94" fmla="*/ 151 w 205"/>
                <a:gd name="T95" fmla="*/ 101 h 185"/>
                <a:gd name="T96" fmla="*/ 144 w 205"/>
                <a:gd name="T97" fmla="*/ 91 h 185"/>
                <a:gd name="T98" fmla="*/ 135 w 205"/>
                <a:gd name="T99" fmla="*/ 82 h 185"/>
                <a:gd name="T100" fmla="*/ 126 w 205"/>
                <a:gd name="T101" fmla="*/ 75 h 185"/>
                <a:gd name="T102" fmla="*/ 117 w 205"/>
                <a:gd name="T103" fmla="*/ 68 h 185"/>
                <a:gd name="T104" fmla="*/ 108 w 205"/>
                <a:gd name="T105" fmla="*/ 62 h 1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05"/>
                <a:gd name="T160" fmla="*/ 0 h 185"/>
                <a:gd name="T161" fmla="*/ 205 w 205"/>
                <a:gd name="T162" fmla="*/ 185 h 1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05" h="185">
                  <a:moveTo>
                    <a:pt x="108" y="62"/>
                  </a:moveTo>
                  <a:lnTo>
                    <a:pt x="84" y="51"/>
                  </a:lnTo>
                  <a:lnTo>
                    <a:pt x="66" y="49"/>
                  </a:lnTo>
                  <a:lnTo>
                    <a:pt x="51" y="53"/>
                  </a:lnTo>
                  <a:lnTo>
                    <a:pt x="40" y="66"/>
                  </a:lnTo>
                  <a:lnTo>
                    <a:pt x="32" y="84"/>
                  </a:lnTo>
                  <a:lnTo>
                    <a:pt x="25" y="105"/>
                  </a:lnTo>
                  <a:lnTo>
                    <a:pt x="21" y="128"/>
                  </a:lnTo>
                  <a:lnTo>
                    <a:pt x="18" y="154"/>
                  </a:lnTo>
                  <a:lnTo>
                    <a:pt x="13" y="154"/>
                  </a:lnTo>
                  <a:lnTo>
                    <a:pt x="9" y="154"/>
                  </a:lnTo>
                  <a:lnTo>
                    <a:pt x="4" y="154"/>
                  </a:lnTo>
                  <a:lnTo>
                    <a:pt x="0" y="153"/>
                  </a:lnTo>
                  <a:lnTo>
                    <a:pt x="2" y="134"/>
                  </a:lnTo>
                  <a:lnTo>
                    <a:pt x="4" y="116"/>
                  </a:lnTo>
                  <a:lnTo>
                    <a:pt x="7" y="98"/>
                  </a:lnTo>
                  <a:lnTo>
                    <a:pt x="12" y="81"/>
                  </a:lnTo>
                  <a:lnTo>
                    <a:pt x="18" y="66"/>
                  </a:lnTo>
                  <a:lnTo>
                    <a:pt x="24" y="49"/>
                  </a:lnTo>
                  <a:lnTo>
                    <a:pt x="32" y="33"/>
                  </a:lnTo>
                  <a:lnTo>
                    <a:pt x="42" y="17"/>
                  </a:lnTo>
                  <a:lnTo>
                    <a:pt x="50" y="12"/>
                  </a:lnTo>
                  <a:lnTo>
                    <a:pt x="58" y="8"/>
                  </a:lnTo>
                  <a:lnTo>
                    <a:pt x="66" y="5"/>
                  </a:lnTo>
                  <a:lnTo>
                    <a:pt x="73" y="3"/>
                  </a:lnTo>
                  <a:lnTo>
                    <a:pt x="99" y="0"/>
                  </a:lnTo>
                  <a:lnTo>
                    <a:pt x="120" y="2"/>
                  </a:lnTo>
                  <a:lnTo>
                    <a:pt x="139" y="11"/>
                  </a:lnTo>
                  <a:lnTo>
                    <a:pt x="155" y="23"/>
                  </a:lnTo>
                  <a:lnTo>
                    <a:pt x="167" y="39"/>
                  </a:lnTo>
                  <a:lnTo>
                    <a:pt x="178" y="57"/>
                  </a:lnTo>
                  <a:lnTo>
                    <a:pt x="186" y="77"/>
                  </a:lnTo>
                  <a:lnTo>
                    <a:pt x="192" y="96"/>
                  </a:lnTo>
                  <a:lnTo>
                    <a:pt x="197" y="117"/>
                  </a:lnTo>
                  <a:lnTo>
                    <a:pt x="201" y="134"/>
                  </a:lnTo>
                  <a:lnTo>
                    <a:pt x="203" y="152"/>
                  </a:lnTo>
                  <a:lnTo>
                    <a:pt x="205" y="175"/>
                  </a:lnTo>
                  <a:lnTo>
                    <a:pt x="195" y="174"/>
                  </a:lnTo>
                  <a:lnTo>
                    <a:pt x="188" y="175"/>
                  </a:lnTo>
                  <a:lnTo>
                    <a:pt x="183" y="180"/>
                  </a:lnTo>
                  <a:lnTo>
                    <a:pt x="179" y="185"/>
                  </a:lnTo>
                  <a:lnTo>
                    <a:pt x="178" y="171"/>
                  </a:lnTo>
                  <a:lnTo>
                    <a:pt x="176" y="156"/>
                  </a:lnTo>
                  <a:lnTo>
                    <a:pt x="173" y="143"/>
                  </a:lnTo>
                  <a:lnTo>
                    <a:pt x="169" y="130"/>
                  </a:lnTo>
                  <a:lnTo>
                    <a:pt x="164" y="122"/>
                  </a:lnTo>
                  <a:lnTo>
                    <a:pt x="158" y="111"/>
                  </a:lnTo>
                  <a:lnTo>
                    <a:pt x="151" y="101"/>
                  </a:lnTo>
                  <a:lnTo>
                    <a:pt x="144" y="91"/>
                  </a:lnTo>
                  <a:lnTo>
                    <a:pt x="135" y="82"/>
                  </a:lnTo>
                  <a:lnTo>
                    <a:pt x="126" y="75"/>
                  </a:lnTo>
                  <a:lnTo>
                    <a:pt x="117" y="68"/>
                  </a:lnTo>
                  <a:lnTo>
                    <a:pt x="108" y="62"/>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8" name="Freeform 83">
              <a:extLst>
                <a:ext uri="{FF2B5EF4-FFF2-40B4-BE49-F238E27FC236}">
                  <a16:creationId xmlns:a16="http://schemas.microsoft.com/office/drawing/2014/main" id="{A843BEAD-6653-FABC-25E5-76F2C976AB83}"/>
                </a:ext>
              </a:extLst>
            </p:cNvPr>
            <p:cNvSpPr>
              <a:spLocks/>
            </p:cNvSpPr>
            <p:nvPr/>
          </p:nvSpPr>
          <p:spPr bwMode="auto">
            <a:xfrm>
              <a:off x="3293" y="1268"/>
              <a:ext cx="13" cy="22"/>
            </a:xfrm>
            <a:custGeom>
              <a:avLst/>
              <a:gdLst>
                <a:gd name="T0" fmla="*/ 13 w 13"/>
                <a:gd name="T1" fmla="*/ 0 h 22"/>
                <a:gd name="T2" fmla="*/ 13 w 13"/>
                <a:gd name="T3" fmla="*/ 6 h 22"/>
                <a:gd name="T4" fmla="*/ 13 w 13"/>
                <a:gd name="T5" fmla="*/ 11 h 22"/>
                <a:gd name="T6" fmla="*/ 12 w 13"/>
                <a:gd name="T7" fmla="*/ 17 h 22"/>
                <a:gd name="T8" fmla="*/ 12 w 13"/>
                <a:gd name="T9" fmla="*/ 22 h 22"/>
                <a:gd name="T10" fmla="*/ 9 w 13"/>
                <a:gd name="T11" fmla="*/ 20 h 22"/>
                <a:gd name="T12" fmla="*/ 5 w 13"/>
                <a:gd name="T13" fmla="*/ 19 h 22"/>
                <a:gd name="T14" fmla="*/ 2 w 13"/>
                <a:gd name="T15" fmla="*/ 17 h 22"/>
                <a:gd name="T16" fmla="*/ 0 w 13"/>
                <a:gd name="T17" fmla="*/ 16 h 22"/>
                <a:gd name="T18" fmla="*/ 3 w 13"/>
                <a:gd name="T19" fmla="*/ 11 h 22"/>
                <a:gd name="T20" fmla="*/ 7 w 13"/>
                <a:gd name="T21" fmla="*/ 8 h 22"/>
                <a:gd name="T22" fmla="*/ 10 w 13"/>
                <a:gd name="T23" fmla="*/ 5 h 22"/>
                <a:gd name="T24" fmla="*/ 13 w 13"/>
                <a:gd name="T25" fmla="*/ 0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22"/>
                <a:gd name="T41" fmla="*/ 13 w 13"/>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22">
                  <a:moveTo>
                    <a:pt x="13" y="0"/>
                  </a:moveTo>
                  <a:lnTo>
                    <a:pt x="13" y="6"/>
                  </a:lnTo>
                  <a:lnTo>
                    <a:pt x="13" y="11"/>
                  </a:lnTo>
                  <a:lnTo>
                    <a:pt x="12" y="17"/>
                  </a:lnTo>
                  <a:lnTo>
                    <a:pt x="12" y="22"/>
                  </a:lnTo>
                  <a:lnTo>
                    <a:pt x="9" y="20"/>
                  </a:lnTo>
                  <a:lnTo>
                    <a:pt x="5" y="19"/>
                  </a:lnTo>
                  <a:lnTo>
                    <a:pt x="2" y="17"/>
                  </a:lnTo>
                  <a:lnTo>
                    <a:pt x="0" y="16"/>
                  </a:lnTo>
                  <a:lnTo>
                    <a:pt x="3" y="11"/>
                  </a:lnTo>
                  <a:lnTo>
                    <a:pt x="7" y="8"/>
                  </a:lnTo>
                  <a:lnTo>
                    <a:pt x="10" y="5"/>
                  </a:lnTo>
                  <a:lnTo>
                    <a:pt x="13" y="0"/>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39" name="Freeform 84">
              <a:extLst>
                <a:ext uri="{FF2B5EF4-FFF2-40B4-BE49-F238E27FC236}">
                  <a16:creationId xmlns:a16="http://schemas.microsoft.com/office/drawing/2014/main" id="{DD4C8CF1-3DA4-C984-DB36-F78EF8488B47}"/>
                </a:ext>
              </a:extLst>
            </p:cNvPr>
            <p:cNvSpPr>
              <a:spLocks/>
            </p:cNvSpPr>
            <p:nvPr/>
          </p:nvSpPr>
          <p:spPr bwMode="auto">
            <a:xfrm>
              <a:off x="3388" y="1309"/>
              <a:ext cx="32" cy="99"/>
            </a:xfrm>
            <a:custGeom>
              <a:avLst/>
              <a:gdLst>
                <a:gd name="T0" fmla="*/ 2 w 32"/>
                <a:gd name="T1" fmla="*/ 14 h 99"/>
                <a:gd name="T2" fmla="*/ 24 w 32"/>
                <a:gd name="T3" fmla="*/ 0 h 99"/>
                <a:gd name="T4" fmla="*/ 28 w 32"/>
                <a:gd name="T5" fmla="*/ 13 h 99"/>
                <a:gd name="T6" fmla="*/ 29 w 32"/>
                <a:gd name="T7" fmla="*/ 26 h 99"/>
                <a:gd name="T8" fmla="*/ 30 w 32"/>
                <a:gd name="T9" fmla="*/ 45 h 99"/>
                <a:gd name="T10" fmla="*/ 32 w 32"/>
                <a:gd name="T11" fmla="*/ 75 h 99"/>
                <a:gd name="T12" fmla="*/ 25 w 32"/>
                <a:gd name="T13" fmla="*/ 83 h 99"/>
                <a:gd name="T14" fmla="*/ 18 w 32"/>
                <a:gd name="T15" fmla="*/ 89 h 99"/>
                <a:gd name="T16" fmla="*/ 9 w 32"/>
                <a:gd name="T17" fmla="*/ 93 h 99"/>
                <a:gd name="T18" fmla="*/ 0 w 32"/>
                <a:gd name="T19" fmla="*/ 99 h 99"/>
                <a:gd name="T20" fmla="*/ 2 w 32"/>
                <a:gd name="T21" fmla="*/ 82 h 99"/>
                <a:gd name="T22" fmla="*/ 4 w 32"/>
                <a:gd name="T23" fmla="*/ 60 h 99"/>
                <a:gd name="T24" fmla="*/ 5 w 32"/>
                <a:gd name="T25" fmla="*/ 36 h 99"/>
                <a:gd name="T26" fmla="*/ 2 w 32"/>
                <a:gd name="T27" fmla="*/ 14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99"/>
                <a:gd name="T44" fmla="*/ 32 w 32"/>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99">
                  <a:moveTo>
                    <a:pt x="2" y="14"/>
                  </a:moveTo>
                  <a:lnTo>
                    <a:pt x="24" y="0"/>
                  </a:lnTo>
                  <a:lnTo>
                    <a:pt x="28" y="13"/>
                  </a:lnTo>
                  <a:lnTo>
                    <a:pt x="29" y="26"/>
                  </a:lnTo>
                  <a:lnTo>
                    <a:pt x="30" y="45"/>
                  </a:lnTo>
                  <a:lnTo>
                    <a:pt x="32" y="75"/>
                  </a:lnTo>
                  <a:lnTo>
                    <a:pt x="25" y="83"/>
                  </a:lnTo>
                  <a:lnTo>
                    <a:pt x="18" y="89"/>
                  </a:lnTo>
                  <a:lnTo>
                    <a:pt x="9" y="93"/>
                  </a:lnTo>
                  <a:lnTo>
                    <a:pt x="0" y="99"/>
                  </a:lnTo>
                  <a:lnTo>
                    <a:pt x="2" y="82"/>
                  </a:lnTo>
                  <a:lnTo>
                    <a:pt x="4" y="60"/>
                  </a:lnTo>
                  <a:lnTo>
                    <a:pt x="5" y="36"/>
                  </a:lnTo>
                  <a:lnTo>
                    <a:pt x="2"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0" name="Freeform 85">
              <a:extLst>
                <a:ext uri="{FF2B5EF4-FFF2-40B4-BE49-F238E27FC236}">
                  <a16:creationId xmlns:a16="http://schemas.microsoft.com/office/drawing/2014/main" id="{62AFDF93-C5AD-400F-44CE-3EBB71CBE92F}"/>
                </a:ext>
              </a:extLst>
            </p:cNvPr>
            <p:cNvSpPr>
              <a:spLocks/>
            </p:cNvSpPr>
            <p:nvPr/>
          </p:nvSpPr>
          <p:spPr bwMode="auto">
            <a:xfrm>
              <a:off x="3311" y="1142"/>
              <a:ext cx="147" cy="209"/>
            </a:xfrm>
            <a:custGeom>
              <a:avLst/>
              <a:gdLst>
                <a:gd name="T0" fmla="*/ 4 w 147"/>
                <a:gd name="T1" fmla="*/ 58 h 209"/>
                <a:gd name="T2" fmla="*/ 8 w 147"/>
                <a:gd name="T3" fmla="*/ 47 h 209"/>
                <a:gd name="T4" fmla="*/ 11 w 147"/>
                <a:gd name="T5" fmla="*/ 36 h 209"/>
                <a:gd name="T6" fmla="*/ 17 w 147"/>
                <a:gd name="T7" fmla="*/ 25 h 209"/>
                <a:gd name="T8" fmla="*/ 23 w 147"/>
                <a:gd name="T9" fmla="*/ 14 h 209"/>
                <a:gd name="T10" fmla="*/ 32 w 147"/>
                <a:gd name="T11" fmla="*/ 8 h 209"/>
                <a:gd name="T12" fmla="*/ 43 w 147"/>
                <a:gd name="T13" fmla="*/ 2 h 209"/>
                <a:gd name="T14" fmla="*/ 58 w 147"/>
                <a:gd name="T15" fmla="*/ 0 h 209"/>
                <a:gd name="T16" fmla="*/ 75 w 147"/>
                <a:gd name="T17" fmla="*/ 1 h 209"/>
                <a:gd name="T18" fmla="*/ 80 w 147"/>
                <a:gd name="T19" fmla="*/ 2 h 209"/>
                <a:gd name="T20" fmla="*/ 85 w 147"/>
                <a:gd name="T21" fmla="*/ 2 h 209"/>
                <a:gd name="T22" fmla="*/ 90 w 147"/>
                <a:gd name="T23" fmla="*/ 3 h 209"/>
                <a:gd name="T24" fmla="*/ 95 w 147"/>
                <a:gd name="T25" fmla="*/ 4 h 209"/>
                <a:gd name="T26" fmla="*/ 102 w 147"/>
                <a:gd name="T27" fmla="*/ 9 h 209"/>
                <a:gd name="T28" fmla="*/ 111 w 147"/>
                <a:gd name="T29" fmla="*/ 20 h 209"/>
                <a:gd name="T30" fmla="*/ 120 w 147"/>
                <a:gd name="T31" fmla="*/ 35 h 209"/>
                <a:gd name="T32" fmla="*/ 129 w 147"/>
                <a:gd name="T33" fmla="*/ 50 h 209"/>
                <a:gd name="T34" fmla="*/ 137 w 147"/>
                <a:gd name="T35" fmla="*/ 68 h 209"/>
                <a:gd name="T36" fmla="*/ 143 w 147"/>
                <a:gd name="T37" fmla="*/ 84 h 209"/>
                <a:gd name="T38" fmla="*/ 146 w 147"/>
                <a:gd name="T39" fmla="*/ 96 h 209"/>
                <a:gd name="T40" fmla="*/ 147 w 147"/>
                <a:gd name="T41" fmla="*/ 104 h 209"/>
                <a:gd name="T42" fmla="*/ 146 w 147"/>
                <a:gd name="T43" fmla="*/ 108 h 209"/>
                <a:gd name="T44" fmla="*/ 145 w 147"/>
                <a:gd name="T45" fmla="*/ 112 h 209"/>
                <a:gd name="T46" fmla="*/ 144 w 147"/>
                <a:gd name="T47" fmla="*/ 116 h 209"/>
                <a:gd name="T48" fmla="*/ 143 w 147"/>
                <a:gd name="T49" fmla="*/ 119 h 209"/>
                <a:gd name="T50" fmla="*/ 130 w 147"/>
                <a:gd name="T51" fmla="*/ 146 h 209"/>
                <a:gd name="T52" fmla="*/ 117 w 147"/>
                <a:gd name="T53" fmla="*/ 167 h 209"/>
                <a:gd name="T54" fmla="*/ 102 w 147"/>
                <a:gd name="T55" fmla="*/ 183 h 209"/>
                <a:gd name="T56" fmla="*/ 88 w 147"/>
                <a:gd name="T57" fmla="*/ 194 h 209"/>
                <a:gd name="T58" fmla="*/ 75 w 147"/>
                <a:gd name="T59" fmla="*/ 202 h 209"/>
                <a:gd name="T60" fmla="*/ 64 w 147"/>
                <a:gd name="T61" fmla="*/ 206 h 209"/>
                <a:gd name="T62" fmla="*/ 57 w 147"/>
                <a:gd name="T63" fmla="*/ 209 h 209"/>
                <a:gd name="T64" fmla="*/ 54 w 147"/>
                <a:gd name="T65" fmla="*/ 209 h 209"/>
                <a:gd name="T66" fmla="*/ 49 w 147"/>
                <a:gd name="T67" fmla="*/ 204 h 209"/>
                <a:gd name="T68" fmla="*/ 40 w 147"/>
                <a:gd name="T69" fmla="*/ 194 h 209"/>
                <a:gd name="T70" fmla="*/ 30 w 147"/>
                <a:gd name="T71" fmla="*/ 182 h 209"/>
                <a:gd name="T72" fmla="*/ 19 w 147"/>
                <a:gd name="T73" fmla="*/ 165 h 209"/>
                <a:gd name="T74" fmla="*/ 9 w 147"/>
                <a:gd name="T75" fmla="*/ 144 h 209"/>
                <a:gd name="T76" fmla="*/ 2 w 147"/>
                <a:gd name="T77" fmla="*/ 119 h 209"/>
                <a:gd name="T78" fmla="*/ 0 w 147"/>
                <a:gd name="T79" fmla="*/ 90 h 209"/>
                <a:gd name="T80" fmla="*/ 4 w 147"/>
                <a:gd name="T81" fmla="*/ 58 h 20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47"/>
                <a:gd name="T124" fmla="*/ 0 h 209"/>
                <a:gd name="T125" fmla="*/ 147 w 147"/>
                <a:gd name="T126" fmla="*/ 209 h 20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47" h="209">
                  <a:moveTo>
                    <a:pt x="4" y="58"/>
                  </a:moveTo>
                  <a:lnTo>
                    <a:pt x="8" y="47"/>
                  </a:lnTo>
                  <a:lnTo>
                    <a:pt x="11" y="36"/>
                  </a:lnTo>
                  <a:lnTo>
                    <a:pt x="17" y="25"/>
                  </a:lnTo>
                  <a:lnTo>
                    <a:pt x="23" y="14"/>
                  </a:lnTo>
                  <a:lnTo>
                    <a:pt x="32" y="8"/>
                  </a:lnTo>
                  <a:lnTo>
                    <a:pt x="43" y="2"/>
                  </a:lnTo>
                  <a:lnTo>
                    <a:pt x="58" y="0"/>
                  </a:lnTo>
                  <a:lnTo>
                    <a:pt x="75" y="1"/>
                  </a:lnTo>
                  <a:lnTo>
                    <a:pt x="80" y="2"/>
                  </a:lnTo>
                  <a:lnTo>
                    <a:pt x="85" y="2"/>
                  </a:lnTo>
                  <a:lnTo>
                    <a:pt x="90" y="3"/>
                  </a:lnTo>
                  <a:lnTo>
                    <a:pt x="95" y="4"/>
                  </a:lnTo>
                  <a:lnTo>
                    <a:pt x="102" y="9"/>
                  </a:lnTo>
                  <a:lnTo>
                    <a:pt x="111" y="20"/>
                  </a:lnTo>
                  <a:lnTo>
                    <a:pt x="120" y="35"/>
                  </a:lnTo>
                  <a:lnTo>
                    <a:pt x="129" y="50"/>
                  </a:lnTo>
                  <a:lnTo>
                    <a:pt x="137" y="68"/>
                  </a:lnTo>
                  <a:lnTo>
                    <a:pt x="143" y="84"/>
                  </a:lnTo>
                  <a:lnTo>
                    <a:pt x="146" y="96"/>
                  </a:lnTo>
                  <a:lnTo>
                    <a:pt x="147" y="104"/>
                  </a:lnTo>
                  <a:lnTo>
                    <a:pt x="146" y="108"/>
                  </a:lnTo>
                  <a:lnTo>
                    <a:pt x="145" y="112"/>
                  </a:lnTo>
                  <a:lnTo>
                    <a:pt x="144" y="116"/>
                  </a:lnTo>
                  <a:lnTo>
                    <a:pt x="143" y="119"/>
                  </a:lnTo>
                  <a:lnTo>
                    <a:pt x="130" y="146"/>
                  </a:lnTo>
                  <a:lnTo>
                    <a:pt x="117" y="167"/>
                  </a:lnTo>
                  <a:lnTo>
                    <a:pt x="102" y="183"/>
                  </a:lnTo>
                  <a:lnTo>
                    <a:pt x="88" y="194"/>
                  </a:lnTo>
                  <a:lnTo>
                    <a:pt x="75" y="202"/>
                  </a:lnTo>
                  <a:lnTo>
                    <a:pt x="64" y="206"/>
                  </a:lnTo>
                  <a:lnTo>
                    <a:pt x="57" y="209"/>
                  </a:lnTo>
                  <a:lnTo>
                    <a:pt x="54" y="209"/>
                  </a:lnTo>
                  <a:lnTo>
                    <a:pt x="49" y="204"/>
                  </a:lnTo>
                  <a:lnTo>
                    <a:pt x="40" y="194"/>
                  </a:lnTo>
                  <a:lnTo>
                    <a:pt x="30" y="182"/>
                  </a:lnTo>
                  <a:lnTo>
                    <a:pt x="19" y="165"/>
                  </a:lnTo>
                  <a:lnTo>
                    <a:pt x="9" y="144"/>
                  </a:lnTo>
                  <a:lnTo>
                    <a:pt x="2" y="119"/>
                  </a:lnTo>
                  <a:lnTo>
                    <a:pt x="0" y="90"/>
                  </a:lnTo>
                  <a:lnTo>
                    <a:pt x="4" y="58"/>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1" name="Freeform 86">
              <a:extLst>
                <a:ext uri="{FF2B5EF4-FFF2-40B4-BE49-F238E27FC236}">
                  <a16:creationId xmlns:a16="http://schemas.microsoft.com/office/drawing/2014/main" id="{24B77EDF-3350-D78B-D2BF-269A642F27A8}"/>
                </a:ext>
              </a:extLst>
            </p:cNvPr>
            <p:cNvSpPr>
              <a:spLocks/>
            </p:cNvSpPr>
            <p:nvPr/>
          </p:nvSpPr>
          <p:spPr bwMode="auto">
            <a:xfrm>
              <a:off x="3338" y="1281"/>
              <a:ext cx="74" cy="55"/>
            </a:xfrm>
            <a:custGeom>
              <a:avLst/>
              <a:gdLst>
                <a:gd name="T0" fmla="*/ 74 w 74"/>
                <a:gd name="T1" fmla="*/ 15 h 55"/>
                <a:gd name="T2" fmla="*/ 72 w 74"/>
                <a:gd name="T3" fmla="*/ 19 h 55"/>
                <a:gd name="T4" fmla="*/ 67 w 74"/>
                <a:gd name="T5" fmla="*/ 28 h 55"/>
                <a:gd name="T6" fmla="*/ 58 w 74"/>
                <a:gd name="T7" fmla="*/ 40 h 55"/>
                <a:gd name="T8" fmla="*/ 46 w 74"/>
                <a:gd name="T9" fmla="*/ 50 h 55"/>
                <a:gd name="T10" fmla="*/ 34 w 74"/>
                <a:gd name="T11" fmla="*/ 55 h 55"/>
                <a:gd name="T12" fmla="*/ 22 w 74"/>
                <a:gd name="T13" fmla="*/ 51 h 55"/>
                <a:gd name="T14" fmla="*/ 10 w 74"/>
                <a:gd name="T15" fmla="*/ 35 h 55"/>
                <a:gd name="T16" fmla="*/ 0 w 74"/>
                <a:gd name="T17" fmla="*/ 4 h 55"/>
                <a:gd name="T18" fmla="*/ 0 w 74"/>
                <a:gd name="T19" fmla="*/ 4 h 55"/>
                <a:gd name="T20" fmla="*/ 1 w 74"/>
                <a:gd name="T21" fmla="*/ 2 h 55"/>
                <a:gd name="T22" fmla="*/ 4 w 74"/>
                <a:gd name="T23" fmla="*/ 0 h 55"/>
                <a:gd name="T24" fmla="*/ 11 w 74"/>
                <a:gd name="T25" fmla="*/ 0 h 55"/>
                <a:gd name="T26" fmla="*/ 20 w 74"/>
                <a:gd name="T27" fmla="*/ 0 h 55"/>
                <a:gd name="T28" fmla="*/ 33 w 74"/>
                <a:gd name="T29" fmla="*/ 3 h 55"/>
                <a:gd name="T30" fmla="*/ 51 w 74"/>
                <a:gd name="T31" fmla="*/ 7 h 55"/>
                <a:gd name="T32" fmla="*/ 74 w 74"/>
                <a:gd name="T33" fmla="*/ 15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
                <a:gd name="T52" fmla="*/ 0 h 55"/>
                <a:gd name="T53" fmla="*/ 74 w 7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 h="55">
                  <a:moveTo>
                    <a:pt x="74" y="15"/>
                  </a:moveTo>
                  <a:lnTo>
                    <a:pt x="72" y="19"/>
                  </a:lnTo>
                  <a:lnTo>
                    <a:pt x="67" y="28"/>
                  </a:lnTo>
                  <a:lnTo>
                    <a:pt x="58" y="40"/>
                  </a:lnTo>
                  <a:lnTo>
                    <a:pt x="46" y="50"/>
                  </a:lnTo>
                  <a:lnTo>
                    <a:pt x="34" y="55"/>
                  </a:lnTo>
                  <a:lnTo>
                    <a:pt x="22" y="51"/>
                  </a:lnTo>
                  <a:lnTo>
                    <a:pt x="10" y="35"/>
                  </a:lnTo>
                  <a:lnTo>
                    <a:pt x="0" y="4"/>
                  </a:lnTo>
                  <a:lnTo>
                    <a:pt x="1" y="2"/>
                  </a:lnTo>
                  <a:lnTo>
                    <a:pt x="4" y="0"/>
                  </a:lnTo>
                  <a:lnTo>
                    <a:pt x="11" y="0"/>
                  </a:lnTo>
                  <a:lnTo>
                    <a:pt x="20" y="0"/>
                  </a:lnTo>
                  <a:lnTo>
                    <a:pt x="33" y="3"/>
                  </a:lnTo>
                  <a:lnTo>
                    <a:pt x="51" y="7"/>
                  </a:lnTo>
                  <a:lnTo>
                    <a:pt x="74" y="15"/>
                  </a:lnTo>
                  <a:close/>
                </a:path>
              </a:pathLst>
            </a:custGeom>
            <a:solidFill>
              <a:srgbClr val="E0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2" name="Freeform 87">
              <a:extLst>
                <a:ext uri="{FF2B5EF4-FFF2-40B4-BE49-F238E27FC236}">
                  <a16:creationId xmlns:a16="http://schemas.microsoft.com/office/drawing/2014/main" id="{AE83DA49-7077-A8D7-9B58-DD9D2220DA64}"/>
                </a:ext>
              </a:extLst>
            </p:cNvPr>
            <p:cNvSpPr>
              <a:spLocks/>
            </p:cNvSpPr>
            <p:nvPr/>
          </p:nvSpPr>
          <p:spPr bwMode="auto">
            <a:xfrm>
              <a:off x="3340" y="1287"/>
              <a:ext cx="70" cy="39"/>
            </a:xfrm>
            <a:custGeom>
              <a:avLst/>
              <a:gdLst>
                <a:gd name="T0" fmla="*/ 70 w 70"/>
                <a:gd name="T1" fmla="*/ 11 h 39"/>
                <a:gd name="T2" fmla="*/ 68 w 70"/>
                <a:gd name="T3" fmla="*/ 15 h 39"/>
                <a:gd name="T4" fmla="*/ 62 w 70"/>
                <a:gd name="T5" fmla="*/ 21 h 39"/>
                <a:gd name="T6" fmla="*/ 54 w 70"/>
                <a:gd name="T7" fmla="*/ 29 h 39"/>
                <a:gd name="T8" fmla="*/ 44 w 70"/>
                <a:gd name="T9" fmla="*/ 36 h 39"/>
                <a:gd name="T10" fmla="*/ 33 w 70"/>
                <a:gd name="T11" fmla="*/ 39 h 39"/>
                <a:gd name="T12" fmla="*/ 21 w 70"/>
                <a:gd name="T13" fmla="*/ 36 h 39"/>
                <a:gd name="T14" fmla="*/ 10 w 70"/>
                <a:gd name="T15" fmla="*/ 24 h 39"/>
                <a:gd name="T16" fmla="*/ 0 w 70"/>
                <a:gd name="T17" fmla="*/ 0 h 39"/>
                <a:gd name="T18" fmla="*/ 2 w 70"/>
                <a:gd name="T19" fmla="*/ 0 h 39"/>
                <a:gd name="T20" fmla="*/ 6 w 70"/>
                <a:gd name="T21" fmla="*/ 1 h 39"/>
                <a:gd name="T22" fmla="*/ 14 w 70"/>
                <a:gd name="T23" fmla="*/ 3 h 39"/>
                <a:gd name="T24" fmla="*/ 23 w 70"/>
                <a:gd name="T25" fmla="*/ 5 h 39"/>
                <a:gd name="T26" fmla="*/ 34 w 70"/>
                <a:gd name="T27" fmla="*/ 7 h 39"/>
                <a:gd name="T28" fmla="*/ 46 w 70"/>
                <a:gd name="T29" fmla="*/ 9 h 39"/>
                <a:gd name="T30" fmla="*/ 58 w 70"/>
                <a:gd name="T31" fmla="*/ 10 h 39"/>
                <a:gd name="T32" fmla="*/ 70 w 70"/>
                <a:gd name="T33" fmla="*/ 11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39"/>
                <a:gd name="T53" fmla="*/ 70 w 7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39">
                  <a:moveTo>
                    <a:pt x="70" y="11"/>
                  </a:moveTo>
                  <a:lnTo>
                    <a:pt x="68" y="15"/>
                  </a:lnTo>
                  <a:lnTo>
                    <a:pt x="62" y="21"/>
                  </a:lnTo>
                  <a:lnTo>
                    <a:pt x="54" y="29"/>
                  </a:lnTo>
                  <a:lnTo>
                    <a:pt x="44" y="36"/>
                  </a:lnTo>
                  <a:lnTo>
                    <a:pt x="33" y="39"/>
                  </a:lnTo>
                  <a:lnTo>
                    <a:pt x="21" y="36"/>
                  </a:lnTo>
                  <a:lnTo>
                    <a:pt x="10" y="24"/>
                  </a:lnTo>
                  <a:lnTo>
                    <a:pt x="0" y="0"/>
                  </a:lnTo>
                  <a:lnTo>
                    <a:pt x="2" y="0"/>
                  </a:lnTo>
                  <a:lnTo>
                    <a:pt x="6" y="1"/>
                  </a:lnTo>
                  <a:lnTo>
                    <a:pt x="14" y="3"/>
                  </a:lnTo>
                  <a:lnTo>
                    <a:pt x="23" y="5"/>
                  </a:lnTo>
                  <a:lnTo>
                    <a:pt x="34" y="7"/>
                  </a:lnTo>
                  <a:lnTo>
                    <a:pt x="46" y="9"/>
                  </a:lnTo>
                  <a:lnTo>
                    <a:pt x="58" y="10"/>
                  </a:lnTo>
                  <a:lnTo>
                    <a:pt x="7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3" name="Freeform 88">
              <a:extLst>
                <a:ext uri="{FF2B5EF4-FFF2-40B4-BE49-F238E27FC236}">
                  <a16:creationId xmlns:a16="http://schemas.microsoft.com/office/drawing/2014/main" id="{055FF399-B29F-A077-0741-34E1C0EF1977}"/>
                </a:ext>
              </a:extLst>
            </p:cNvPr>
            <p:cNvSpPr>
              <a:spLocks/>
            </p:cNvSpPr>
            <p:nvPr/>
          </p:nvSpPr>
          <p:spPr bwMode="auto">
            <a:xfrm>
              <a:off x="3361" y="1329"/>
              <a:ext cx="8" cy="4"/>
            </a:xfrm>
            <a:custGeom>
              <a:avLst/>
              <a:gdLst>
                <a:gd name="T0" fmla="*/ 0 w 8"/>
                <a:gd name="T1" fmla="*/ 2 h 4"/>
                <a:gd name="T2" fmla="*/ 0 w 8"/>
                <a:gd name="T3" fmla="*/ 3 h 4"/>
                <a:gd name="T4" fmla="*/ 1 w 8"/>
                <a:gd name="T5" fmla="*/ 3 h 4"/>
                <a:gd name="T6" fmla="*/ 2 w 8"/>
                <a:gd name="T7" fmla="*/ 4 h 4"/>
                <a:gd name="T8" fmla="*/ 3 w 8"/>
                <a:gd name="T9" fmla="*/ 4 h 4"/>
                <a:gd name="T10" fmla="*/ 4 w 8"/>
                <a:gd name="T11" fmla="*/ 4 h 4"/>
                <a:gd name="T12" fmla="*/ 7 w 8"/>
                <a:gd name="T13" fmla="*/ 4 h 4"/>
                <a:gd name="T14" fmla="*/ 8 w 8"/>
                <a:gd name="T15" fmla="*/ 4 h 4"/>
                <a:gd name="T16" fmla="*/ 8 w 8"/>
                <a:gd name="T17" fmla="*/ 3 h 4"/>
                <a:gd name="T18" fmla="*/ 8 w 8"/>
                <a:gd name="T19" fmla="*/ 3 h 4"/>
                <a:gd name="T20" fmla="*/ 8 w 8"/>
                <a:gd name="T21" fmla="*/ 2 h 4"/>
                <a:gd name="T22" fmla="*/ 6 w 8"/>
                <a:gd name="T23" fmla="*/ 2 h 4"/>
                <a:gd name="T24" fmla="*/ 4 w 8"/>
                <a:gd name="T25" fmla="*/ 0 h 4"/>
                <a:gd name="T26" fmla="*/ 3 w 8"/>
                <a:gd name="T27" fmla="*/ 0 h 4"/>
                <a:gd name="T28" fmla="*/ 1 w 8"/>
                <a:gd name="T29" fmla="*/ 0 h 4"/>
                <a:gd name="T30" fmla="*/ 0 w 8"/>
                <a:gd name="T31" fmla="*/ 0 h 4"/>
                <a:gd name="T32" fmla="*/ 0 w 8"/>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
                <a:gd name="T52" fmla="*/ 0 h 4"/>
                <a:gd name="T53" fmla="*/ 8 w 8"/>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 h="4">
                  <a:moveTo>
                    <a:pt x="0" y="2"/>
                  </a:moveTo>
                  <a:lnTo>
                    <a:pt x="0" y="3"/>
                  </a:lnTo>
                  <a:lnTo>
                    <a:pt x="1" y="3"/>
                  </a:lnTo>
                  <a:lnTo>
                    <a:pt x="2" y="4"/>
                  </a:lnTo>
                  <a:lnTo>
                    <a:pt x="3" y="4"/>
                  </a:lnTo>
                  <a:lnTo>
                    <a:pt x="4" y="4"/>
                  </a:lnTo>
                  <a:lnTo>
                    <a:pt x="7" y="4"/>
                  </a:lnTo>
                  <a:lnTo>
                    <a:pt x="8" y="4"/>
                  </a:lnTo>
                  <a:lnTo>
                    <a:pt x="8" y="3"/>
                  </a:lnTo>
                  <a:lnTo>
                    <a:pt x="8" y="2"/>
                  </a:lnTo>
                  <a:lnTo>
                    <a:pt x="6" y="2"/>
                  </a:lnTo>
                  <a:lnTo>
                    <a:pt x="4" y="0"/>
                  </a:lnTo>
                  <a:lnTo>
                    <a:pt x="3" y="0"/>
                  </a:lnTo>
                  <a:lnTo>
                    <a:pt x="1" y="0"/>
                  </a:lnTo>
                  <a:lnTo>
                    <a:pt x="0" y="0"/>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4" name="Freeform 89">
              <a:extLst>
                <a:ext uri="{FF2B5EF4-FFF2-40B4-BE49-F238E27FC236}">
                  <a16:creationId xmlns:a16="http://schemas.microsoft.com/office/drawing/2014/main" id="{E34F7228-92E8-3969-7938-D04C79F2FD45}"/>
                </a:ext>
              </a:extLst>
            </p:cNvPr>
            <p:cNvSpPr>
              <a:spLocks/>
            </p:cNvSpPr>
            <p:nvPr/>
          </p:nvSpPr>
          <p:spPr bwMode="auto">
            <a:xfrm>
              <a:off x="3317" y="1184"/>
              <a:ext cx="62" cy="92"/>
            </a:xfrm>
            <a:custGeom>
              <a:avLst/>
              <a:gdLst>
                <a:gd name="T0" fmla="*/ 53 w 62"/>
                <a:gd name="T1" fmla="*/ 14 h 92"/>
                <a:gd name="T2" fmla="*/ 51 w 62"/>
                <a:gd name="T3" fmla="*/ 12 h 92"/>
                <a:gd name="T4" fmla="*/ 47 w 62"/>
                <a:gd name="T5" fmla="*/ 8 h 92"/>
                <a:gd name="T6" fmla="*/ 42 w 62"/>
                <a:gd name="T7" fmla="*/ 5 h 92"/>
                <a:gd name="T8" fmla="*/ 35 w 62"/>
                <a:gd name="T9" fmla="*/ 3 h 92"/>
                <a:gd name="T10" fmla="*/ 27 w 62"/>
                <a:gd name="T11" fmla="*/ 0 h 92"/>
                <a:gd name="T12" fmla="*/ 18 w 62"/>
                <a:gd name="T13" fmla="*/ 0 h 92"/>
                <a:gd name="T14" fmla="*/ 9 w 62"/>
                <a:gd name="T15" fmla="*/ 1 h 92"/>
                <a:gd name="T16" fmla="*/ 0 w 62"/>
                <a:gd name="T17" fmla="*/ 6 h 92"/>
                <a:gd name="T18" fmla="*/ 2 w 62"/>
                <a:gd name="T19" fmla="*/ 6 h 92"/>
                <a:gd name="T20" fmla="*/ 5 w 62"/>
                <a:gd name="T21" fmla="*/ 5 h 92"/>
                <a:gd name="T22" fmla="*/ 11 w 62"/>
                <a:gd name="T23" fmla="*/ 4 h 92"/>
                <a:gd name="T24" fmla="*/ 17 w 62"/>
                <a:gd name="T25" fmla="*/ 3 h 92"/>
                <a:gd name="T26" fmla="*/ 24 w 62"/>
                <a:gd name="T27" fmla="*/ 3 h 92"/>
                <a:gd name="T28" fmla="*/ 32 w 62"/>
                <a:gd name="T29" fmla="*/ 4 h 92"/>
                <a:gd name="T30" fmla="*/ 40 w 62"/>
                <a:gd name="T31" fmla="*/ 6 h 92"/>
                <a:gd name="T32" fmla="*/ 46 w 62"/>
                <a:gd name="T33" fmla="*/ 12 h 92"/>
                <a:gd name="T34" fmla="*/ 52 w 62"/>
                <a:gd name="T35" fmla="*/ 18 h 92"/>
                <a:gd name="T36" fmla="*/ 55 w 62"/>
                <a:gd name="T37" fmla="*/ 25 h 92"/>
                <a:gd name="T38" fmla="*/ 58 w 62"/>
                <a:gd name="T39" fmla="*/ 33 h 92"/>
                <a:gd name="T40" fmla="*/ 58 w 62"/>
                <a:gd name="T41" fmla="*/ 42 h 92"/>
                <a:gd name="T42" fmla="*/ 57 w 62"/>
                <a:gd name="T43" fmla="*/ 51 h 92"/>
                <a:gd name="T44" fmla="*/ 53 w 62"/>
                <a:gd name="T45" fmla="*/ 61 h 92"/>
                <a:gd name="T46" fmla="*/ 45 w 62"/>
                <a:gd name="T47" fmla="*/ 71 h 92"/>
                <a:gd name="T48" fmla="*/ 33 w 62"/>
                <a:gd name="T49" fmla="*/ 82 h 92"/>
                <a:gd name="T50" fmla="*/ 33 w 62"/>
                <a:gd name="T51" fmla="*/ 82 h 92"/>
                <a:gd name="T52" fmla="*/ 33 w 62"/>
                <a:gd name="T53" fmla="*/ 83 h 92"/>
                <a:gd name="T54" fmla="*/ 33 w 62"/>
                <a:gd name="T55" fmla="*/ 84 h 92"/>
                <a:gd name="T56" fmla="*/ 33 w 62"/>
                <a:gd name="T57" fmla="*/ 85 h 92"/>
                <a:gd name="T58" fmla="*/ 37 w 62"/>
                <a:gd name="T59" fmla="*/ 87 h 92"/>
                <a:gd name="T60" fmla="*/ 44 w 62"/>
                <a:gd name="T61" fmla="*/ 90 h 92"/>
                <a:gd name="T62" fmla="*/ 52 w 62"/>
                <a:gd name="T63" fmla="*/ 91 h 92"/>
                <a:gd name="T64" fmla="*/ 55 w 62"/>
                <a:gd name="T65" fmla="*/ 92 h 92"/>
                <a:gd name="T66" fmla="*/ 53 w 62"/>
                <a:gd name="T67" fmla="*/ 91 h 92"/>
                <a:gd name="T68" fmla="*/ 46 w 62"/>
                <a:gd name="T69" fmla="*/ 87 h 92"/>
                <a:gd name="T70" fmla="*/ 41 w 62"/>
                <a:gd name="T71" fmla="*/ 85 h 92"/>
                <a:gd name="T72" fmla="*/ 37 w 62"/>
                <a:gd name="T73" fmla="*/ 83 h 92"/>
                <a:gd name="T74" fmla="*/ 37 w 62"/>
                <a:gd name="T75" fmla="*/ 82 h 92"/>
                <a:gd name="T76" fmla="*/ 38 w 62"/>
                <a:gd name="T77" fmla="*/ 81 h 92"/>
                <a:gd name="T78" fmla="*/ 40 w 62"/>
                <a:gd name="T79" fmla="*/ 80 h 92"/>
                <a:gd name="T80" fmla="*/ 41 w 62"/>
                <a:gd name="T81" fmla="*/ 80 h 92"/>
                <a:gd name="T82" fmla="*/ 42 w 62"/>
                <a:gd name="T83" fmla="*/ 79 h 92"/>
                <a:gd name="T84" fmla="*/ 46 w 62"/>
                <a:gd name="T85" fmla="*/ 75 h 92"/>
                <a:gd name="T86" fmla="*/ 52 w 62"/>
                <a:gd name="T87" fmla="*/ 70 h 92"/>
                <a:gd name="T88" fmla="*/ 56 w 62"/>
                <a:gd name="T89" fmla="*/ 62 h 92"/>
                <a:gd name="T90" fmla="*/ 61 w 62"/>
                <a:gd name="T91" fmla="*/ 53 h 92"/>
                <a:gd name="T92" fmla="*/ 62 w 62"/>
                <a:gd name="T93" fmla="*/ 42 h 92"/>
                <a:gd name="T94" fmla="*/ 60 w 62"/>
                <a:gd name="T95" fmla="*/ 28 h 92"/>
                <a:gd name="T96" fmla="*/ 53 w 62"/>
                <a:gd name="T97" fmla="*/ 14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2"/>
                <a:gd name="T148" fmla="*/ 0 h 92"/>
                <a:gd name="T149" fmla="*/ 62 w 62"/>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2" h="92">
                  <a:moveTo>
                    <a:pt x="53" y="14"/>
                  </a:moveTo>
                  <a:lnTo>
                    <a:pt x="51" y="12"/>
                  </a:lnTo>
                  <a:lnTo>
                    <a:pt x="47" y="8"/>
                  </a:lnTo>
                  <a:lnTo>
                    <a:pt x="42" y="5"/>
                  </a:lnTo>
                  <a:lnTo>
                    <a:pt x="35" y="3"/>
                  </a:lnTo>
                  <a:lnTo>
                    <a:pt x="27" y="0"/>
                  </a:lnTo>
                  <a:lnTo>
                    <a:pt x="18" y="0"/>
                  </a:lnTo>
                  <a:lnTo>
                    <a:pt x="9" y="1"/>
                  </a:lnTo>
                  <a:lnTo>
                    <a:pt x="0" y="6"/>
                  </a:lnTo>
                  <a:lnTo>
                    <a:pt x="2" y="6"/>
                  </a:lnTo>
                  <a:lnTo>
                    <a:pt x="5" y="5"/>
                  </a:lnTo>
                  <a:lnTo>
                    <a:pt x="11" y="4"/>
                  </a:lnTo>
                  <a:lnTo>
                    <a:pt x="17" y="3"/>
                  </a:lnTo>
                  <a:lnTo>
                    <a:pt x="24" y="3"/>
                  </a:lnTo>
                  <a:lnTo>
                    <a:pt x="32" y="4"/>
                  </a:lnTo>
                  <a:lnTo>
                    <a:pt x="40" y="6"/>
                  </a:lnTo>
                  <a:lnTo>
                    <a:pt x="46" y="12"/>
                  </a:lnTo>
                  <a:lnTo>
                    <a:pt x="52" y="18"/>
                  </a:lnTo>
                  <a:lnTo>
                    <a:pt x="55" y="25"/>
                  </a:lnTo>
                  <a:lnTo>
                    <a:pt x="58" y="33"/>
                  </a:lnTo>
                  <a:lnTo>
                    <a:pt x="58" y="42"/>
                  </a:lnTo>
                  <a:lnTo>
                    <a:pt x="57" y="51"/>
                  </a:lnTo>
                  <a:lnTo>
                    <a:pt x="53" y="61"/>
                  </a:lnTo>
                  <a:lnTo>
                    <a:pt x="45" y="71"/>
                  </a:lnTo>
                  <a:lnTo>
                    <a:pt x="33" y="82"/>
                  </a:lnTo>
                  <a:lnTo>
                    <a:pt x="33" y="83"/>
                  </a:lnTo>
                  <a:lnTo>
                    <a:pt x="33" y="84"/>
                  </a:lnTo>
                  <a:lnTo>
                    <a:pt x="33" y="85"/>
                  </a:lnTo>
                  <a:lnTo>
                    <a:pt x="37" y="87"/>
                  </a:lnTo>
                  <a:lnTo>
                    <a:pt x="44" y="90"/>
                  </a:lnTo>
                  <a:lnTo>
                    <a:pt x="52" y="91"/>
                  </a:lnTo>
                  <a:lnTo>
                    <a:pt x="55" y="92"/>
                  </a:lnTo>
                  <a:lnTo>
                    <a:pt x="53" y="91"/>
                  </a:lnTo>
                  <a:lnTo>
                    <a:pt x="46" y="87"/>
                  </a:lnTo>
                  <a:lnTo>
                    <a:pt x="41" y="85"/>
                  </a:lnTo>
                  <a:lnTo>
                    <a:pt x="37" y="83"/>
                  </a:lnTo>
                  <a:lnTo>
                    <a:pt x="37" y="82"/>
                  </a:lnTo>
                  <a:lnTo>
                    <a:pt x="38" y="81"/>
                  </a:lnTo>
                  <a:lnTo>
                    <a:pt x="40" y="80"/>
                  </a:lnTo>
                  <a:lnTo>
                    <a:pt x="41" y="80"/>
                  </a:lnTo>
                  <a:lnTo>
                    <a:pt x="42" y="79"/>
                  </a:lnTo>
                  <a:lnTo>
                    <a:pt x="46" y="75"/>
                  </a:lnTo>
                  <a:lnTo>
                    <a:pt x="52" y="70"/>
                  </a:lnTo>
                  <a:lnTo>
                    <a:pt x="56" y="62"/>
                  </a:lnTo>
                  <a:lnTo>
                    <a:pt x="61" y="53"/>
                  </a:lnTo>
                  <a:lnTo>
                    <a:pt x="62" y="42"/>
                  </a:lnTo>
                  <a:lnTo>
                    <a:pt x="60" y="28"/>
                  </a:lnTo>
                  <a:lnTo>
                    <a:pt x="53" y="14"/>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5" name="Freeform 90">
              <a:extLst>
                <a:ext uri="{FF2B5EF4-FFF2-40B4-BE49-F238E27FC236}">
                  <a16:creationId xmlns:a16="http://schemas.microsoft.com/office/drawing/2014/main" id="{CCCC3A53-BCDD-86B5-5032-738216D0569F}"/>
                </a:ext>
              </a:extLst>
            </p:cNvPr>
            <p:cNvSpPr>
              <a:spLocks/>
            </p:cNvSpPr>
            <p:nvPr/>
          </p:nvSpPr>
          <p:spPr bwMode="auto">
            <a:xfrm>
              <a:off x="3316" y="1182"/>
              <a:ext cx="59" cy="27"/>
            </a:xfrm>
            <a:custGeom>
              <a:avLst/>
              <a:gdLst>
                <a:gd name="T0" fmla="*/ 49 w 59"/>
                <a:gd name="T1" fmla="*/ 10 h 27"/>
                <a:gd name="T2" fmla="*/ 47 w 59"/>
                <a:gd name="T3" fmla="*/ 8 h 27"/>
                <a:gd name="T4" fmla="*/ 44 w 59"/>
                <a:gd name="T5" fmla="*/ 6 h 27"/>
                <a:gd name="T6" fmla="*/ 38 w 59"/>
                <a:gd name="T7" fmla="*/ 3 h 27"/>
                <a:gd name="T8" fmla="*/ 33 w 59"/>
                <a:gd name="T9" fmla="*/ 1 h 27"/>
                <a:gd name="T10" fmla="*/ 25 w 59"/>
                <a:gd name="T11" fmla="*/ 0 h 27"/>
                <a:gd name="T12" fmla="*/ 17 w 59"/>
                <a:gd name="T13" fmla="*/ 1 h 27"/>
                <a:gd name="T14" fmla="*/ 9 w 59"/>
                <a:gd name="T15" fmla="*/ 3 h 27"/>
                <a:gd name="T16" fmla="*/ 0 w 59"/>
                <a:gd name="T17" fmla="*/ 8 h 27"/>
                <a:gd name="T18" fmla="*/ 1 w 59"/>
                <a:gd name="T19" fmla="*/ 8 h 27"/>
                <a:gd name="T20" fmla="*/ 5 w 59"/>
                <a:gd name="T21" fmla="*/ 7 h 27"/>
                <a:gd name="T22" fmla="*/ 10 w 59"/>
                <a:gd name="T23" fmla="*/ 6 h 27"/>
                <a:gd name="T24" fmla="*/ 17 w 59"/>
                <a:gd name="T25" fmla="*/ 5 h 27"/>
                <a:gd name="T26" fmla="*/ 25 w 59"/>
                <a:gd name="T27" fmla="*/ 5 h 27"/>
                <a:gd name="T28" fmla="*/ 33 w 59"/>
                <a:gd name="T29" fmla="*/ 6 h 27"/>
                <a:gd name="T30" fmla="*/ 41 w 59"/>
                <a:gd name="T31" fmla="*/ 8 h 27"/>
                <a:gd name="T32" fmla="*/ 47 w 59"/>
                <a:gd name="T33" fmla="*/ 14 h 27"/>
                <a:gd name="T34" fmla="*/ 49 w 59"/>
                <a:gd name="T35" fmla="*/ 16 h 27"/>
                <a:gd name="T36" fmla="*/ 52 w 59"/>
                <a:gd name="T37" fmla="*/ 19 h 27"/>
                <a:gd name="T38" fmla="*/ 53 w 59"/>
                <a:gd name="T39" fmla="*/ 22 h 27"/>
                <a:gd name="T40" fmla="*/ 54 w 59"/>
                <a:gd name="T41" fmla="*/ 26 h 27"/>
                <a:gd name="T42" fmla="*/ 55 w 59"/>
                <a:gd name="T43" fmla="*/ 27 h 27"/>
                <a:gd name="T44" fmla="*/ 57 w 59"/>
                <a:gd name="T45" fmla="*/ 27 h 27"/>
                <a:gd name="T46" fmla="*/ 58 w 59"/>
                <a:gd name="T47" fmla="*/ 27 h 27"/>
                <a:gd name="T48" fmla="*/ 59 w 59"/>
                <a:gd name="T49" fmla="*/ 25 h 27"/>
                <a:gd name="T50" fmla="*/ 57 w 59"/>
                <a:gd name="T51" fmla="*/ 20 h 27"/>
                <a:gd name="T52" fmla="*/ 55 w 59"/>
                <a:gd name="T53" fmla="*/ 17 h 27"/>
                <a:gd name="T54" fmla="*/ 53 w 59"/>
                <a:gd name="T55" fmla="*/ 14 h 27"/>
                <a:gd name="T56" fmla="*/ 49 w 59"/>
                <a:gd name="T57" fmla="*/ 1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9"/>
                <a:gd name="T88" fmla="*/ 0 h 27"/>
                <a:gd name="T89" fmla="*/ 59 w 59"/>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9" h="27">
                  <a:moveTo>
                    <a:pt x="49" y="10"/>
                  </a:moveTo>
                  <a:lnTo>
                    <a:pt x="47" y="8"/>
                  </a:lnTo>
                  <a:lnTo>
                    <a:pt x="44" y="6"/>
                  </a:lnTo>
                  <a:lnTo>
                    <a:pt x="38" y="3"/>
                  </a:lnTo>
                  <a:lnTo>
                    <a:pt x="33" y="1"/>
                  </a:lnTo>
                  <a:lnTo>
                    <a:pt x="25" y="0"/>
                  </a:lnTo>
                  <a:lnTo>
                    <a:pt x="17" y="1"/>
                  </a:lnTo>
                  <a:lnTo>
                    <a:pt x="9" y="3"/>
                  </a:lnTo>
                  <a:lnTo>
                    <a:pt x="0" y="8"/>
                  </a:lnTo>
                  <a:lnTo>
                    <a:pt x="1" y="8"/>
                  </a:lnTo>
                  <a:lnTo>
                    <a:pt x="5" y="7"/>
                  </a:lnTo>
                  <a:lnTo>
                    <a:pt x="10" y="6"/>
                  </a:lnTo>
                  <a:lnTo>
                    <a:pt x="17" y="5"/>
                  </a:lnTo>
                  <a:lnTo>
                    <a:pt x="25" y="5"/>
                  </a:lnTo>
                  <a:lnTo>
                    <a:pt x="33" y="6"/>
                  </a:lnTo>
                  <a:lnTo>
                    <a:pt x="41" y="8"/>
                  </a:lnTo>
                  <a:lnTo>
                    <a:pt x="47" y="14"/>
                  </a:lnTo>
                  <a:lnTo>
                    <a:pt x="49" y="16"/>
                  </a:lnTo>
                  <a:lnTo>
                    <a:pt x="52" y="19"/>
                  </a:lnTo>
                  <a:lnTo>
                    <a:pt x="53" y="22"/>
                  </a:lnTo>
                  <a:lnTo>
                    <a:pt x="54" y="26"/>
                  </a:lnTo>
                  <a:lnTo>
                    <a:pt x="55" y="27"/>
                  </a:lnTo>
                  <a:lnTo>
                    <a:pt x="57" y="27"/>
                  </a:lnTo>
                  <a:lnTo>
                    <a:pt x="58" y="27"/>
                  </a:lnTo>
                  <a:lnTo>
                    <a:pt x="59" y="25"/>
                  </a:lnTo>
                  <a:lnTo>
                    <a:pt x="57" y="20"/>
                  </a:lnTo>
                  <a:lnTo>
                    <a:pt x="55" y="17"/>
                  </a:lnTo>
                  <a:lnTo>
                    <a:pt x="53" y="14"/>
                  </a:lnTo>
                  <a:lnTo>
                    <a:pt x="49"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6" name="Freeform 91">
              <a:extLst>
                <a:ext uri="{FF2B5EF4-FFF2-40B4-BE49-F238E27FC236}">
                  <a16:creationId xmlns:a16="http://schemas.microsoft.com/office/drawing/2014/main" id="{38F3EB84-3E25-C0DA-2287-CE9D4E452C94}"/>
                </a:ext>
              </a:extLst>
            </p:cNvPr>
            <p:cNvSpPr>
              <a:spLocks/>
            </p:cNvSpPr>
            <p:nvPr/>
          </p:nvSpPr>
          <p:spPr bwMode="auto">
            <a:xfrm>
              <a:off x="3400" y="1201"/>
              <a:ext cx="60" cy="21"/>
            </a:xfrm>
            <a:custGeom>
              <a:avLst/>
              <a:gdLst>
                <a:gd name="T0" fmla="*/ 16 w 60"/>
                <a:gd name="T1" fmla="*/ 1 h 21"/>
                <a:gd name="T2" fmla="*/ 19 w 60"/>
                <a:gd name="T3" fmla="*/ 0 h 21"/>
                <a:gd name="T4" fmla="*/ 23 w 60"/>
                <a:gd name="T5" fmla="*/ 0 h 21"/>
                <a:gd name="T6" fmla="*/ 28 w 60"/>
                <a:gd name="T7" fmla="*/ 0 h 21"/>
                <a:gd name="T8" fmla="*/ 35 w 60"/>
                <a:gd name="T9" fmla="*/ 1 h 21"/>
                <a:gd name="T10" fmla="*/ 41 w 60"/>
                <a:gd name="T11" fmla="*/ 3 h 21"/>
                <a:gd name="T12" fmla="*/ 48 w 60"/>
                <a:gd name="T13" fmla="*/ 8 h 21"/>
                <a:gd name="T14" fmla="*/ 55 w 60"/>
                <a:gd name="T15" fmla="*/ 14 h 21"/>
                <a:gd name="T16" fmla="*/ 60 w 60"/>
                <a:gd name="T17" fmla="*/ 21 h 21"/>
                <a:gd name="T18" fmla="*/ 59 w 60"/>
                <a:gd name="T19" fmla="*/ 20 h 21"/>
                <a:gd name="T20" fmla="*/ 57 w 60"/>
                <a:gd name="T21" fmla="*/ 18 h 21"/>
                <a:gd name="T22" fmla="*/ 53 w 60"/>
                <a:gd name="T23" fmla="*/ 15 h 21"/>
                <a:gd name="T24" fmla="*/ 47 w 60"/>
                <a:gd name="T25" fmla="*/ 10 h 21"/>
                <a:gd name="T26" fmla="*/ 40 w 60"/>
                <a:gd name="T27" fmla="*/ 7 h 21"/>
                <a:gd name="T28" fmla="*/ 34 w 60"/>
                <a:gd name="T29" fmla="*/ 5 h 21"/>
                <a:gd name="T30" fmla="*/ 25 w 60"/>
                <a:gd name="T31" fmla="*/ 5 h 21"/>
                <a:gd name="T32" fmla="*/ 17 w 60"/>
                <a:gd name="T33" fmla="*/ 6 h 21"/>
                <a:gd name="T34" fmla="*/ 13 w 60"/>
                <a:gd name="T35" fmla="*/ 7 h 21"/>
                <a:gd name="T36" fmla="*/ 10 w 60"/>
                <a:gd name="T37" fmla="*/ 9 h 21"/>
                <a:gd name="T38" fmla="*/ 7 w 60"/>
                <a:gd name="T39" fmla="*/ 10 h 21"/>
                <a:gd name="T40" fmla="*/ 5 w 60"/>
                <a:gd name="T41" fmla="*/ 12 h 21"/>
                <a:gd name="T42" fmla="*/ 2 w 60"/>
                <a:gd name="T43" fmla="*/ 14 h 21"/>
                <a:gd name="T44" fmla="*/ 1 w 60"/>
                <a:gd name="T45" fmla="*/ 12 h 21"/>
                <a:gd name="T46" fmla="*/ 0 w 60"/>
                <a:gd name="T47" fmla="*/ 11 h 21"/>
                <a:gd name="T48" fmla="*/ 0 w 60"/>
                <a:gd name="T49" fmla="*/ 9 h 21"/>
                <a:gd name="T50" fmla="*/ 3 w 60"/>
                <a:gd name="T51" fmla="*/ 7 h 21"/>
                <a:gd name="T52" fmla="*/ 7 w 60"/>
                <a:gd name="T53" fmla="*/ 5 h 21"/>
                <a:gd name="T54" fmla="*/ 11 w 60"/>
                <a:gd name="T55" fmla="*/ 3 h 21"/>
                <a:gd name="T56" fmla="*/ 16 w 60"/>
                <a:gd name="T57" fmla="*/ 1 h 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
                <a:gd name="T88" fmla="*/ 0 h 21"/>
                <a:gd name="T89" fmla="*/ 60 w 60"/>
                <a:gd name="T90" fmla="*/ 21 h 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 h="21">
                  <a:moveTo>
                    <a:pt x="16" y="1"/>
                  </a:moveTo>
                  <a:lnTo>
                    <a:pt x="19" y="0"/>
                  </a:lnTo>
                  <a:lnTo>
                    <a:pt x="23" y="0"/>
                  </a:lnTo>
                  <a:lnTo>
                    <a:pt x="28" y="0"/>
                  </a:lnTo>
                  <a:lnTo>
                    <a:pt x="35" y="1"/>
                  </a:lnTo>
                  <a:lnTo>
                    <a:pt x="41" y="3"/>
                  </a:lnTo>
                  <a:lnTo>
                    <a:pt x="48" y="8"/>
                  </a:lnTo>
                  <a:lnTo>
                    <a:pt x="55" y="14"/>
                  </a:lnTo>
                  <a:lnTo>
                    <a:pt x="60" y="21"/>
                  </a:lnTo>
                  <a:lnTo>
                    <a:pt x="59" y="20"/>
                  </a:lnTo>
                  <a:lnTo>
                    <a:pt x="57" y="18"/>
                  </a:lnTo>
                  <a:lnTo>
                    <a:pt x="53" y="15"/>
                  </a:lnTo>
                  <a:lnTo>
                    <a:pt x="47" y="10"/>
                  </a:lnTo>
                  <a:lnTo>
                    <a:pt x="40" y="7"/>
                  </a:lnTo>
                  <a:lnTo>
                    <a:pt x="34" y="5"/>
                  </a:lnTo>
                  <a:lnTo>
                    <a:pt x="25" y="5"/>
                  </a:lnTo>
                  <a:lnTo>
                    <a:pt x="17" y="6"/>
                  </a:lnTo>
                  <a:lnTo>
                    <a:pt x="13" y="7"/>
                  </a:lnTo>
                  <a:lnTo>
                    <a:pt x="10" y="9"/>
                  </a:lnTo>
                  <a:lnTo>
                    <a:pt x="7" y="10"/>
                  </a:lnTo>
                  <a:lnTo>
                    <a:pt x="5" y="12"/>
                  </a:lnTo>
                  <a:lnTo>
                    <a:pt x="2" y="14"/>
                  </a:lnTo>
                  <a:lnTo>
                    <a:pt x="1" y="12"/>
                  </a:lnTo>
                  <a:lnTo>
                    <a:pt x="0" y="11"/>
                  </a:lnTo>
                  <a:lnTo>
                    <a:pt x="0" y="9"/>
                  </a:lnTo>
                  <a:lnTo>
                    <a:pt x="3" y="7"/>
                  </a:lnTo>
                  <a:lnTo>
                    <a:pt x="7" y="5"/>
                  </a:lnTo>
                  <a:lnTo>
                    <a:pt x="11" y="3"/>
                  </a:lnTo>
                  <a:lnTo>
                    <a:pt x="16"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7" name="Freeform 92">
              <a:extLst>
                <a:ext uri="{FF2B5EF4-FFF2-40B4-BE49-F238E27FC236}">
                  <a16:creationId xmlns:a16="http://schemas.microsoft.com/office/drawing/2014/main" id="{A6C14231-166D-C469-4EA5-0BADB127A979}"/>
                </a:ext>
              </a:extLst>
            </p:cNvPr>
            <p:cNvSpPr>
              <a:spLocks/>
            </p:cNvSpPr>
            <p:nvPr/>
          </p:nvSpPr>
          <p:spPr bwMode="auto">
            <a:xfrm>
              <a:off x="3288" y="1108"/>
              <a:ext cx="47" cy="138"/>
            </a:xfrm>
            <a:custGeom>
              <a:avLst/>
              <a:gdLst>
                <a:gd name="T0" fmla="*/ 45 w 47"/>
                <a:gd name="T1" fmla="*/ 0 h 138"/>
                <a:gd name="T2" fmla="*/ 46 w 47"/>
                <a:gd name="T3" fmla="*/ 0 h 138"/>
                <a:gd name="T4" fmla="*/ 46 w 47"/>
                <a:gd name="T5" fmla="*/ 0 h 138"/>
                <a:gd name="T6" fmla="*/ 47 w 47"/>
                <a:gd name="T7" fmla="*/ 0 h 138"/>
                <a:gd name="T8" fmla="*/ 47 w 47"/>
                <a:gd name="T9" fmla="*/ 2 h 138"/>
                <a:gd name="T10" fmla="*/ 47 w 47"/>
                <a:gd name="T11" fmla="*/ 3 h 138"/>
                <a:gd name="T12" fmla="*/ 47 w 47"/>
                <a:gd name="T13" fmla="*/ 3 h 138"/>
                <a:gd name="T14" fmla="*/ 47 w 47"/>
                <a:gd name="T15" fmla="*/ 4 h 138"/>
                <a:gd name="T16" fmla="*/ 47 w 47"/>
                <a:gd name="T17" fmla="*/ 5 h 138"/>
                <a:gd name="T18" fmla="*/ 38 w 47"/>
                <a:gd name="T19" fmla="*/ 18 h 138"/>
                <a:gd name="T20" fmla="*/ 31 w 47"/>
                <a:gd name="T21" fmla="*/ 32 h 138"/>
                <a:gd name="T22" fmla="*/ 24 w 47"/>
                <a:gd name="T23" fmla="*/ 47 h 138"/>
                <a:gd name="T24" fmla="*/ 18 w 47"/>
                <a:gd name="T25" fmla="*/ 64 h 138"/>
                <a:gd name="T26" fmla="*/ 14 w 47"/>
                <a:gd name="T27" fmla="*/ 82 h 138"/>
                <a:gd name="T28" fmla="*/ 9 w 47"/>
                <a:gd name="T29" fmla="*/ 100 h 138"/>
                <a:gd name="T30" fmla="*/ 6 w 47"/>
                <a:gd name="T31" fmla="*/ 119 h 138"/>
                <a:gd name="T32" fmla="*/ 4 w 47"/>
                <a:gd name="T33" fmla="*/ 138 h 138"/>
                <a:gd name="T34" fmla="*/ 3 w 47"/>
                <a:gd name="T35" fmla="*/ 138 h 138"/>
                <a:gd name="T36" fmla="*/ 3 w 47"/>
                <a:gd name="T37" fmla="*/ 137 h 138"/>
                <a:gd name="T38" fmla="*/ 2 w 47"/>
                <a:gd name="T39" fmla="*/ 137 h 138"/>
                <a:gd name="T40" fmla="*/ 0 w 47"/>
                <a:gd name="T41" fmla="*/ 137 h 138"/>
                <a:gd name="T42" fmla="*/ 4 w 47"/>
                <a:gd name="T43" fmla="*/ 117 h 138"/>
                <a:gd name="T44" fmla="*/ 7 w 47"/>
                <a:gd name="T45" fmla="*/ 98 h 138"/>
                <a:gd name="T46" fmla="*/ 10 w 47"/>
                <a:gd name="T47" fmla="*/ 80 h 138"/>
                <a:gd name="T48" fmla="*/ 16 w 47"/>
                <a:gd name="T49" fmla="*/ 62 h 138"/>
                <a:gd name="T50" fmla="*/ 22 w 47"/>
                <a:gd name="T51" fmla="*/ 44 h 138"/>
                <a:gd name="T52" fmla="*/ 28 w 47"/>
                <a:gd name="T53" fmla="*/ 28 h 138"/>
                <a:gd name="T54" fmla="*/ 36 w 47"/>
                <a:gd name="T55" fmla="*/ 14 h 138"/>
                <a:gd name="T56" fmla="*/ 45 w 47"/>
                <a:gd name="T57" fmla="*/ 0 h 1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7"/>
                <a:gd name="T88" fmla="*/ 0 h 138"/>
                <a:gd name="T89" fmla="*/ 47 w 47"/>
                <a:gd name="T90" fmla="*/ 138 h 1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7" h="138">
                  <a:moveTo>
                    <a:pt x="45" y="0"/>
                  </a:moveTo>
                  <a:lnTo>
                    <a:pt x="46" y="0"/>
                  </a:lnTo>
                  <a:lnTo>
                    <a:pt x="47" y="0"/>
                  </a:lnTo>
                  <a:lnTo>
                    <a:pt x="47" y="2"/>
                  </a:lnTo>
                  <a:lnTo>
                    <a:pt x="47" y="3"/>
                  </a:lnTo>
                  <a:lnTo>
                    <a:pt x="47" y="4"/>
                  </a:lnTo>
                  <a:lnTo>
                    <a:pt x="47" y="5"/>
                  </a:lnTo>
                  <a:lnTo>
                    <a:pt x="38" y="18"/>
                  </a:lnTo>
                  <a:lnTo>
                    <a:pt x="31" y="32"/>
                  </a:lnTo>
                  <a:lnTo>
                    <a:pt x="24" y="47"/>
                  </a:lnTo>
                  <a:lnTo>
                    <a:pt x="18" y="64"/>
                  </a:lnTo>
                  <a:lnTo>
                    <a:pt x="14" y="82"/>
                  </a:lnTo>
                  <a:lnTo>
                    <a:pt x="9" y="100"/>
                  </a:lnTo>
                  <a:lnTo>
                    <a:pt x="6" y="119"/>
                  </a:lnTo>
                  <a:lnTo>
                    <a:pt x="4" y="138"/>
                  </a:lnTo>
                  <a:lnTo>
                    <a:pt x="3" y="138"/>
                  </a:lnTo>
                  <a:lnTo>
                    <a:pt x="3" y="137"/>
                  </a:lnTo>
                  <a:lnTo>
                    <a:pt x="2" y="137"/>
                  </a:lnTo>
                  <a:lnTo>
                    <a:pt x="0" y="137"/>
                  </a:lnTo>
                  <a:lnTo>
                    <a:pt x="4" y="117"/>
                  </a:lnTo>
                  <a:lnTo>
                    <a:pt x="7" y="98"/>
                  </a:lnTo>
                  <a:lnTo>
                    <a:pt x="10" y="80"/>
                  </a:lnTo>
                  <a:lnTo>
                    <a:pt x="16" y="62"/>
                  </a:lnTo>
                  <a:lnTo>
                    <a:pt x="22" y="44"/>
                  </a:lnTo>
                  <a:lnTo>
                    <a:pt x="28" y="28"/>
                  </a:lnTo>
                  <a:lnTo>
                    <a:pt x="36" y="14"/>
                  </a:lnTo>
                  <a:lnTo>
                    <a:pt x="45"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8" name="Freeform 93">
              <a:extLst>
                <a:ext uri="{FF2B5EF4-FFF2-40B4-BE49-F238E27FC236}">
                  <a16:creationId xmlns:a16="http://schemas.microsoft.com/office/drawing/2014/main" id="{1B7DC9EB-35C6-0C15-14FD-93C9B92F8AA2}"/>
                </a:ext>
              </a:extLst>
            </p:cNvPr>
            <p:cNvSpPr>
              <a:spLocks/>
            </p:cNvSpPr>
            <p:nvPr/>
          </p:nvSpPr>
          <p:spPr bwMode="auto">
            <a:xfrm>
              <a:off x="3303" y="1119"/>
              <a:ext cx="37" cy="128"/>
            </a:xfrm>
            <a:custGeom>
              <a:avLst/>
              <a:gdLst>
                <a:gd name="T0" fmla="*/ 33 w 37"/>
                <a:gd name="T1" fmla="*/ 1 h 128"/>
                <a:gd name="T2" fmla="*/ 35 w 37"/>
                <a:gd name="T3" fmla="*/ 0 h 128"/>
                <a:gd name="T4" fmla="*/ 35 w 37"/>
                <a:gd name="T5" fmla="*/ 0 h 128"/>
                <a:gd name="T6" fmla="*/ 36 w 37"/>
                <a:gd name="T7" fmla="*/ 0 h 128"/>
                <a:gd name="T8" fmla="*/ 36 w 37"/>
                <a:gd name="T9" fmla="*/ 1 h 128"/>
                <a:gd name="T10" fmla="*/ 37 w 37"/>
                <a:gd name="T11" fmla="*/ 2 h 128"/>
                <a:gd name="T12" fmla="*/ 37 w 37"/>
                <a:gd name="T13" fmla="*/ 2 h 128"/>
                <a:gd name="T14" fmla="*/ 37 w 37"/>
                <a:gd name="T15" fmla="*/ 3 h 128"/>
                <a:gd name="T16" fmla="*/ 36 w 37"/>
                <a:gd name="T17" fmla="*/ 4 h 128"/>
                <a:gd name="T18" fmla="*/ 29 w 37"/>
                <a:gd name="T19" fmla="*/ 17 h 128"/>
                <a:gd name="T20" fmla="*/ 22 w 37"/>
                <a:gd name="T21" fmla="*/ 31 h 128"/>
                <a:gd name="T22" fmla="*/ 18 w 37"/>
                <a:gd name="T23" fmla="*/ 45 h 128"/>
                <a:gd name="T24" fmla="*/ 13 w 37"/>
                <a:gd name="T25" fmla="*/ 61 h 128"/>
                <a:gd name="T26" fmla="*/ 10 w 37"/>
                <a:gd name="T27" fmla="*/ 78 h 128"/>
                <a:gd name="T28" fmla="*/ 7 w 37"/>
                <a:gd name="T29" fmla="*/ 94 h 128"/>
                <a:gd name="T30" fmla="*/ 4 w 37"/>
                <a:gd name="T31" fmla="*/ 111 h 128"/>
                <a:gd name="T32" fmla="*/ 2 w 37"/>
                <a:gd name="T33" fmla="*/ 128 h 128"/>
                <a:gd name="T34" fmla="*/ 1 w 37"/>
                <a:gd name="T35" fmla="*/ 128 h 128"/>
                <a:gd name="T36" fmla="*/ 1 w 37"/>
                <a:gd name="T37" fmla="*/ 128 h 128"/>
                <a:gd name="T38" fmla="*/ 1 w 37"/>
                <a:gd name="T39" fmla="*/ 128 h 128"/>
                <a:gd name="T40" fmla="*/ 0 w 37"/>
                <a:gd name="T41" fmla="*/ 128 h 128"/>
                <a:gd name="T42" fmla="*/ 1 w 37"/>
                <a:gd name="T43" fmla="*/ 110 h 128"/>
                <a:gd name="T44" fmla="*/ 3 w 37"/>
                <a:gd name="T45" fmla="*/ 93 h 128"/>
                <a:gd name="T46" fmla="*/ 7 w 37"/>
                <a:gd name="T47" fmla="*/ 77 h 128"/>
                <a:gd name="T48" fmla="*/ 10 w 37"/>
                <a:gd name="T49" fmla="*/ 60 h 128"/>
                <a:gd name="T50" fmla="*/ 14 w 37"/>
                <a:gd name="T51" fmla="*/ 44 h 128"/>
                <a:gd name="T52" fmla="*/ 20 w 37"/>
                <a:gd name="T53" fmla="*/ 29 h 128"/>
                <a:gd name="T54" fmla="*/ 27 w 37"/>
                <a:gd name="T55" fmla="*/ 14 h 128"/>
                <a:gd name="T56" fmla="*/ 33 w 37"/>
                <a:gd name="T57" fmla="*/ 1 h 12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28"/>
                <a:gd name="T89" fmla="*/ 37 w 37"/>
                <a:gd name="T90" fmla="*/ 128 h 12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28">
                  <a:moveTo>
                    <a:pt x="33" y="1"/>
                  </a:moveTo>
                  <a:lnTo>
                    <a:pt x="35" y="0"/>
                  </a:lnTo>
                  <a:lnTo>
                    <a:pt x="36" y="0"/>
                  </a:lnTo>
                  <a:lnTo>
                    <a:pt x="36" y="1"/>
                  </a:lnTo>
                  <a:lnTo>
                    <a:pt x="37" y="2"/>
                  </a:lnTo>
                  <a:lnTo>
                    <a:pt x="37" y="3"/>
                  </a:lnTo>
                  <a:lnTo>
                    <a:pt x="36" y="4"/>
                  </a:lnTo>
                  <a:lnTo>
                    <a:pt x="29" y="17"/>
                  </a:lnTo>
                  <a:lnTo>
                    <a:pt x="22" y="31"/>
                  </a:lnTo>
                  <a:lnTo>
                    <a:pt x="18" y="45"/>
                  </a:lnTo>
                  <a:lnTo>
                    <a:pt x="13" y="61"/>
                  </a:lnTo>
                  <a:lnTo>
                    <a:pt x="10" y="78"/>
                  </a:lnTo>
                  <a:lnTo>
                    <a:pt x="7" y="94"/>
                  </a:lnTo>
                  <a:lnTo>
                    <a:pt x="4" y="111"/>
                  </a:lnTo>
                  <a:lnTo>
                    <a:pt x="2" y="128"/>
                  </a:lnTo>
                  <a:lnTo>
                    <a:pt x="1" y="128"/>
                  </a:lnTo>
                  <a:lnTo>
                    <a:pt x="0" y="128"/>
                  </a:lnTo>
                  <a:lnTo>
                    <a:pt x="1" y="110"/>
                  </a:lnTo>
                  <a:lnTo>
                    <a:pt x="3" y="93"/>
                  </a:lnTo>
                  <a:lnTo>
                    <a:pt x="7" y="77"/>
                  </a:lnTo>
                  <a:lnTo>
                    <a:pt x="10" y="60"/>
                  </a:lnTo>
                  <a:lnTo>
                    <a:pt x="14" y="44"/>
                  </a:lnTo>
                  <a:lnTo>
                    <a:pt x="20" y="29"/>
                  </a:lnTo>
                  <a:lnTo>
                    <a:pt x="27" y="14"/>
                  </a:lnTo>
                  <a:lnTo>
                    <a:pt x="33"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49" name="Freeform 94">
              <a:extLst>
                <a:ext uri="{FF2B5EF4-FFF2-40B4-BE49-F238E27FC236}">
                  <a16:creationId xmlns:a16="http://schemas.microsoft.com/office/drawing/2014/main" id="{8414B957-52E6-B356-35D6-19EAD68F0D89}"/>
                </a:ext>
              </a:extLst>
            </p:cNvPr>
            <p:cNvSpPr>
              <a:spLocks/>
            </p:cNvSpPr>
            <p:nvPr/>
          </p:nvSpPr>
          <p:spPr bwMode="auto">
            <a:xfrm>
              <a:off x="3301" y="1271"/>
              <a:ext cx="3" cy="18"/>
            </a:xfrm>
            <a:custGeom>
              <a:avLst/>
              <a:gdLst>
                <a:gd name="T0" fmla="*/ 3 w 3"/>
                <a:gd name="T1" fmla="*/ 0 h 18"/>
                <a:gd name="T2" fmla="*/ 3 w 3"/>
                <a:gd name="T3" fmla="*/ 5 h 18"/>
                <a:gd name="T4" fmla="*/ 3 w 3"/>
                <a:gd name="T5" fmla="*/ 9 h 18"/>
                <a:gd name="T6" fmla="*/ 2 w 3"/>
                <a:gd name="T7" fmla="*/ 14 h 18"/>
                <a:gd name="T8" fmla="*/ 2 w 3"/>
                <a:gd name="T9" fmla="*/ 18 h 18"/>
                <a:gd name="T10" fmla="*/ 2 w 3"/>
                <a:gd name="T11" fmla="*/ 18 h 18"/>
                <a:gd name="T12" fmla="*/ 1 w 3"/>
                <a:gd name="T13" fmla="*/ 17 h 18"/>
                <a:gd name="T14" fmla="*/ 1 w 3"/>
                <a:gd name="T15" fmla="*/ 17 h 18"/>
                <a:gd name="T16" fmla="*/ 0 w 3"/>
                <a:gd name="T17" fmla="*/ 17 h 18"/>
                <a:gd name="T18" fmla="*/ 0 w 3"/>
                <a:gd name="T19" fmla="*/ 14 h 18"/>
                <a:gd name="T20" fmla="*/ 0 w 3"/>
                <a:gd name="T21" fmla="*/ 10 h 18"/>
                <a:gd name="T22" fmla="*/ 0 w 3"/>
                <a:gd name="T23" fmla="*/ 7 h 18"/>
                <a:gd name="T24" fmla="*/ 0 w 3"/>
                <a:gd name="T25" fmla="*/ 4 h 18"/>
                <a:gd name="T26" fmla="*/ 1 w 3"/>
                <a:gd name="T27" fmla="*/ 3 h 18"/>
                <a:gd name="T28" fmla="*/ 2 w 3"/>
                <a:gd name="T29" fmla="*/ 2 h 18"/>
                <a:gd name="T30" fmla="*/ 2 w 3"/>
                <a:gd name="T31" fmla="*/ 2 h 18"/>
                <a:gd name="T32" fmla="*/ 3 w 3"/>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18"/>
                <a:gd name="T53" fmla="*/ 3 w 3"/>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18">
                  <a:moveTo>
                    <a:pt x="3" y="0"/>
                  </a:moveTo>
                  <a:lnTo>
                    <a:pt x="3" y="5"/>
                  </a:lnTo>
                  <a:lnTo>
                    <a:pt x="3" y="9"/>
                  </a:lnTo>
                  <a:lnTo>
                    <a:pt x="2" y="14"/>
                  </a:lnTo>
                  <a:lnTo>
                    <a:pt x="2" y="18"/>
                  </a:lnTo>
                  <a:lnTo>
                    <a:pt x="1" y="17"/>
                  </a:lnTo>
                  <a:lnTo>
                    <a:pt x="0" y="17"/>
                  </a:lnTo>
                  <a:lnTo>
                    <a:pt x="0" y="14"/>
                  </a:lnTo>
                  <a:lnTo>
                    <a:pt x="0" y="10"/>
                  </a:lnTo>
                  <a:lnTo>
                    <a:pt x="0" y="7"/>
                  </a:lnTo>
                  <a:lnTo>
                    <a:pt x="0" y="4"/>
                  </a:lnTo>
                  <a:lnTo>
                    <a:pt x="1" y="3"/>
                  </a:lnTo>
                  <a:lnTo>
                    <a:pt x="2" y="2"/>
                  </a:lnTo>
                  <a:lnTo>
                    <a:pt x="3"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0" name="Freeform 95">
              <a:extLst>
                <a:ext uri="{FF2B5EF4-FFF2-40B4-BE49-F238E27FC236}">
                  <a16:creationId xmlns:a16="http://schemas.microsoft.com/office/drawing/2014/main" id="{D90113AF-AC14-7EA9-0B55-E92C7AB0AE3F}"/>
                </a:ext>
              </a:extLst>
            </p:cNvPr>
            <p:cNvSpPr>
              <a:spLocks/>
            </p:cNvSpPr>
            <p:nvPr/>
          </p:nvSpPr>
          <p:spPr bwMode="auto">
            <a:xfrm>
              <a:off x="3310" y="1139"/>
              <a:ext cx="40" cy="108"/>
            </a:xfrm>
            <a:custGeom>
              <a:avLst/>
              <a:gdLst>
                <a:gd name="T0" fmla="*/ 36 w 40"/>
                <a:gd name="T1" fmla="*/ 0 h 108"/>
                <a:gd name="T2" fmla="*/ 38 w 40"/>
                <a:gd name="T3" fmla="*/ 0 h 108"/>
                <a:gd name="T4" fmla="*/ 38 w 40"/>
                <a:gd name="T5" fmla="*/ 0 h 108"/>
                <a:gd name="T6" fmla="*/ 39 w 40"/>
                <a:gd name="T7" fmla="*/ 1 h 108"/>
                <a:gd name="T8" fmla="*/ 39 w 40"/>
                <a:gd name="T9" fmla="*/ 2 h 108"/>
                <a:gd name="T10" fmla="*/ 40 w 40"/>
                <a:gd name="T11" fmla="*/ 3 h 108"/>
                <a:gd name="T12" fmla="*/ 40 w 40"/>
                <a:gd name="T13" fmla="*/ 3 h 108"/>
                <a:gd name="T14" fmla="*/ 40 w 40"/>
                <a:gd name="T15" fmla="*/ 4 h 108"/>
                <a:gd name="T16" fmla="*/ 39 w 40"/>
                <a:gd name="T17" fmla="*/ 5 h 108"/>
                <a:gd name="T18" fmla="*/ 31 w 40"/>
                <a:gd name="T19" fmla="*/ 13 h 108"/>
                <a:gd name="T20" fmla="*/ 24 w 40"/>
                <a:gd name="T21" fmla="*/ 22 h 108"/>
                <a:gd name="T22" fmla="*/ 19 w 40"/>
                <a:gd name="T23" fmla="*/ 33 h 108"/>
                <a:gd name="T24" fmla="*/ 14 w 40"/>
                <a:gd name="T25" fmla="*/ 45 h 108"/>
                <a:gd name="T26" fmla="*/ 10 w 40"/>
                <a:gd name="T27" fmla="*/ 60 h 108"/>
                <a:gd name="T28" fmla="*/ 6 w 40"/>
                <a:gd name="T29" fmla="*/ 74 h 108"/>
                <a:gd name="T30" fmla="*/ 4 w 40"/>
                <a:gd name="T31" fmla="*/ 91 h 108"/>
                <a:gd name="T32" fmla="*/ 3 w 40"/>
                <a:gd name="T33" fmla="*/ 108 h 108"/>
                <a:gd name="T34" fmla="*/ 2 w 40"/>
                <a:gd name="T35" fmla="*/ 108 h 108"/>
                <a:gd name="T36" fmla="*/ 2 w 40"/>
                <a:gd name="T37" fmla="*/ 108 h 108"/>
                <a:gd name="T38" fmla="*/ 1 w 40"/>
                <a:gd name="T39" fmla="*/ 108 h 108"/>
                <a:gd name="T40" fmla="*/ 0 w 40"/>
                <a:gd name="T41" fmla="*/ 108 h 108"/>
                <a:gd name="T42" fmla="*/ 1 w 40"/>
                <a:gd name="T43" fmla="*/ 90 h 108"/>
                <a:gd name="T44" fmla="*/ 3 w 40"/>
                <a:gd name="T45" fmla="*/ 73 h 108"/>
                <a:gd name="T46" fmla="*/ 6 w 40"/>
                <a:gd name="T47" fmla="*/ 57 h 108"/>
                <a:gd name="T48" fmla="*/ 10 w 40"/>
                <a:gd name="T49" fmla="*/ 42 h 108"/>
                <a:gd name="T50" fmla="*/ 14 w 40"/>
                <a:gd name="T51" fmla="*/ 29 h 108"/>
                <a:gd name="T52" fmla="*/ 21 w 40"/>
                <a:gd name="T53" fmla="*/ 17 h 108"/>
                <a:gd name="T54" fmla="*/ 28 w 40"/>
                <a:gd name="T55" fmla="*/ 7 h 108"/>
                <a:gd name="T56" fmla="*/ 36 w 40"/>
                <a:gd name="T57" fmla="*/ 0 h 1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
                <a:gd name="T88" fmla="*/ 0 h 108"/>
                <a:gd name="T89" fmla="*/ 40 w 40"/>
                <a:gd name="T90" fmla="*/ 108 h 1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 h="108">
                  <a:moveTo>
                    <a:pt x="36" y="0"/>
                  </a:moveTo>
                  <a:lnTo>
                    <a:pt x="38" y="0"/>
                  </a:lnTo>
                  <a:lnTo>
                    <a:pt x="39" y="1"/>
                  </a:lnTo>
                  <a:lnTo>
                    <a:pt x="39" y="2"/>
                  </a:lnTo>
                  <a:lnTo>
                    <a:pt x="40" y="3"/>
                  </a:lnTo>
                  <a:lnTo>
                    <a:pt x="40" y="4"/>
                  </a:lnTo>
                  <a:lnTo>
                    <a:pt x="39" y="5"/>
                  </a:lnTo>
                  <a:lnTo>
                    <a:pt x="31" y="13"/>
                  </a:lnTo>
                  <a:lnTo>
                    <a:pt x="24" y="22"/>
                  </a:lnTo>
                  <a:lnTo>
                    <a:pt x="19" y="33"/>
                  </a:lnTo>
                  <a:lnTo>
                    <a:pt x="14" y="45"/>
                  </a:lnTo>
                  <a:lnTo>
                    <a:pt x="10" y="60"/>
                  </a:lnTo>
                  <a:lnTo>
                    <a:pt x="6" y="74"/>
                  </a:lnTo>
                  <a:lnTo>
                    <a:pt x="4" y="91"/>
                  </a:lnTo>
                  <a:lnTo>
                    <a:pt x="3" y="108"/>
                  </a:lnTo>
                  <a:lnTo>
                    <a:pt x="2" y="108"/>
                  </a:lnTo>
                  <a:lnTo>
                    <a:pt x="1" y="108"/>
                  </a:lnTo>
                  <a:lnTo>
                    <a:pt x="0" y="108"/>
                  </a:lnTo>
                  <a:lnTo>
                    <a:pt x="1" y="90"/>
                  </a:lnTo>
                  <a:lnTo>
                    <a:pt x="3" y="73"/>
                  </a:lnTo>
                  <a:lnTo>
                    <a:pt x="6" y="57"/>
                  </a:lnTo>
                  <a:lnTo>
                    <a:pt x="10" y="42"/>
                  </a:lnTo>
                  <a:lnTo>
                    <a:pt x="14" y="29"/>
                  </a:lnTo>
                  <a:lnTo>
                    <a:pt x="21" y="17"/>
                  </a:lnTo>
                  <a:lnTo>
                    <a:pt x="28" y="7"/>
                  </a:lnTo>
                  <a:lnTo>
                    <a:pt x="36" y="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1" name="Freeform 96">
              <a:extLst>
                <a:ext uri="{FF2B5EF4-FFF2-40B4-BE49-F238E27FC236}">
                  <a16:creationId xmlns:a16="http://schemas.microsoft.com/office/drawing/2014/main" id="{7BF9A1E8-DB58-1523-ADC4-FC076AB32B32}"/>
                </a:ext>
              </a:extLst>
            </p:cNvPr>
            <p:cNvSpPr>
              <a:spLocks/>
            </p:cNvSpPr>
            <p:nvPr/>
          </p:nvSpPr>
          <p:spPr bwMode="auto">
            <a:xfrm>
              <a:off x="3309" y="1259"/>
              <a:ext cx="4" cy="36"/>
            </a:xfrm>
            <a:custGeom>
              <a:avLst/>
              <a:gdLst>
                <a:gd name="T0" fmla="*/ 0 w 4"/>
                <a:gd name="T1" fmla="*/ 7 h 36"/>
                <a:gd name="T2" fmla="*/ 1 w 4"/>
                <a:gd name="T3" fmla="*/ 5 h 36"/>
                <a:gd name="T4" fmla="*/ 2 w 4"/>
                <a:gd name="T5" fmla="*/ 4 h 36"/>
                <a:gd name="T6" fmla="*/ 3 w 4"/>
                <a:gd name="T7" fmla="*/ 1 h 36"/>
                <a:gd name="T8" fmla="*/ 4 w 4"/>
                <a:gd name="T9" fmla="*/ 0 h 36"/>
                <a:gd name="T10" fmla="*/ 4 w 4"/>
                <a:gd name="T11" fmla="*/ 9 h 36"/>
                <a:gd name="T12" fmla="*/ 4 w 4"/>
                <a:gd name="T13" fmla="*/ 18 h 36"/>
                <a:gd name="T14" fmla="*/ 4 w 4"/>
                <a:gd name="T15" fmla="*/ 27 h 36"/>
                <a:gd name="T16" fmla="*/ 4 w 4"/>
                <a:gd name="T17" fmla="*/ 36 h 36"/>
                <a:gd name="T18" fmla="*/ 3 w 4"/>
                <a:gd name="T19" fmla="*/ 35 h 36"/>
                <a:gd name="T20" fmla="*/ 2 w 4"/>
                <a:gd name="T21" fmla="*/ 35 h 36"/>
                <a:gd name="T22" fmla="*/ 1 w 4"/>
                <a:gd name="T23" fmla="*/ 35 h 36"/>
                <a:gd name="T24" fmla="*/ 0 w 4"/>
                <a:gd name="T25" fmla="*/ 34 h 36"/>
                <a:gd name="T26" fmla="*/ 0 w 4"/>
                <a:gd name="T27" fmla="*/ 27 h 36"/>
                <a:gd name="T28" fmla="*/ 0 w 4"/>
                <a:gd name="T29" fmla="*/ 20 h 36"/>
                <a:gd name="T30" fmla="*/ 0 w 4"/>
                <a:gd name="T31" fmla="*/ 14 h 36"/>
                <a:gd name="T32" fmla="*/ 0 w 4"/>
                <a:gd name="T33" fmla="*/ 7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36"/>
                <a:gd name="T53" fmla="*/ 4 w 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36">
                  <a:moveTo>
                    <a:pt x="0" y="7"/>
                  </a:moveTo>
                  <a:lnTo>
                    <a:pt x="1" y="5"/>
                  </a:lnTo>
                  <a:lnTo>
                    <a:pt x="2" y="4"/>
                  </a:lnTo>
                  <a:lnTo>
                    <a:pt x="3" y="1"/>
                  </a:lnTo>
                  <a:lnTo>
                    <a:pt x="4" y="0"/>
                  </a:lnTo>
                  <a:lnTo>
                    <a:pt x="4" y="9"/>
                  </a:lnTo>
                  <a:lnTo>
                    <a:pt x="4" y="18"/>
                  </a:lnTo>
                  <a:lnTo>
                    <a:pt x="4" y="27"/>
                  </a:lnTo>
                  <a:lnTo>
                    <a:pt x="4" y="36"/>
                  </a:lnTo>
                  <a:lnTo>
                    <a:pt x="3" y="35"/>
                  </a:lnTo>
                  <a:lnTo>
                    <a:pt x="2" y="35"/>
                  </a:lnTo>
                  <a:lnTo>
                    <a:pt x="1" y="35"/>
                  </a:lnTo>
                  <a:lnTo>
                    <a:pt x="0" y="34"/>
                  </a:lnTo>
                  <a:lnTo>
                    <a:pt x="0" y="27"/>
                  </a:lnTo>
                  <a:lnTo>
                    <a:pt x="0" y="20"/>
                  </a:lnTo>
                  <a:lnTo>
                    <a:pt x="0" y="14"/>
                  </a:lnTo>
                  <a:lnTo>
                    <a:pt x="0" y="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2" name="Freeform 97">
              <a:extLst>
                <a:ext uri="{FF2B5EF4-FFF2-40B4-BE49-F238E27FC236}">
                  <a16:creationId xmlns:a16="http://schemas.microsoft.com/office/drawing/2014/main" id="{D9799064-D087-A8D2-3A28-6F314BFEB440}"/>
                </a:ext>
              </a:extLst>
            </p:cNvPr>
            <p:cNvSpPr>
              <a:spLocks/>
            </p:cNvSpPr>
            <p:nvPr/>
          </p:nvSpPr>
          <p:spPr bwMode="auto">
            <a:xfrm>
              <a:off x="3332" y="1110"/>
              <a:ext cx="26" cy="38"/>
            </a:xfrm>
            <a:custGeom>
              <a:avLst/>
              <a:gdLst>
                <a:gd name="T0" fmla="*/ 0 w 26"/>
                <a:gd name="T1" fmla="*/ 1 h 38"/>
                <a:gd name="T2" fmla="*/ 0 w 26"/>
                <a:gd name="T3" fmla="*/ 2 h 38"/>
                <a:gd name="T4" fmla="*/ 0 w 26"/>
                <a:gd name="T5" fmla="*/ 2 h 38"/>
                <a:gd name="T6" fmla="*/ 0 w 26"/>
                <a:gd name="T7" fmla="*/ 2 h 38"/>
                <a:gd name="T8" fmla="*/ 0 w 26"/>
                <a:gd name="T9" fmla="*/ 3 h 38"/>
                <a:gd name="T10" fmla="*/ 12 w 26"/>
                <a:gd name="T11" fmla="*/ 38 h 38"/>
                <a:gd name="T12" fmla="*/ 14 w 26"/>
                <a:gd name="T13" fmla="*/ 38 h 38"/>
                <a:gd name="T14" fmla="*/ 18 w 26"/>
                <a:gd name="T15" fmla="*/ 35 h 38"/>
                <a:gd name="T16" fmla="*/ 21 w 26"/>
                <a:gd name="T17" fmla="*/ 34 h 38"/>
                <a:gd name="T18" fmla="*/ 26 w 26"/>
                <a:gd name="T19" fmla="*/ 34 h 38"/>
                <a:gd name="T20" fmla="*/ 2 w 26"/>
                <a:gd name="T21" fmla="*/ 0 h 38"/>
                <a:gd name="T22" fmla="*/ 2 w 26"/>
                <a:gd name="T23" fmla="*/ 0 h 38"/>
                <a:gd name="T24" fmla="*/ 1 w 26"/>
                <a:gd name="T25" fmla="*/ 0 h 38"/>
                <a:gd name="T26" fmla="*/ 1 w 26"/>
                <a:gd name="T27" fmla="*/ 0 h 38"/>
                <a:gd name="T28" fmla="*/ 0 w 26"/>
                <a:gd name="T29" fmla="*/ 1 h 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8"/>
                <a:gd name="T47" fmla="*/ 26 w 26"/>
                <a:gd name="T48" fmla="*/ 38 h 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8">
                  <a:moveTo>
                    <a:pt x="0" y="1"/>
                  </a:moveTo>
                  <a:lnTo>
                    <a:pt x="0" y="2"/>
                  </a:lnTo>
                  <a:lnTo>
                    <a:pt x="0" y="3"/>
                  </a:lnTo>
                  <a:lnTo>
                    <a:pt x="12" y="38"/>
                  </a:lnTo>
                  <a:lnTo>
                    <a:pt x="14" y="38"/>
                  </a:lnTo>
                  <a:lnTo>
                    <a:pt x="18" y="35"/>
                  </a:lnTo>
                  <a:lnTo>
                    <a:pt x="21" y="34"/>
                  </a:lnTo>
                  <a:lnTo>
                    <a:pt x="26" y="34"/>
                  </a:lnTo>
                  <a:lnTo>
                    <a:pt x="2" y="0"/>
                  </a:lnTo>
                  <a:lnTo>
                    <a:pt x="1" y="0"/>
                  </a:lnTo>
                  <a:lnTo>
                    <a:pt x="0" y="1"/>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3" name="Freeform 98">
              <a:extLst>
                <a:ext uri="{FF2B5EF4-FFF2-40B4-BE49-F238E27FC236}">
                  <a16:creationId xmlns:a16="http://schemas.microsoft.com/office/drawing/2014/main" id="{45021AA5-AE19-368C-F0D9-E1624933F2F3}"/>
                </a:ext>
              </a:extLst>
            </p:cNvPr>
            <p:cNvSpPr>
              <a:spLocks/>
            </p:cNvSpPr>
            <p:nvPr/>
          </p:nvSpPr>
          <p:spPr bwMode="auto">
            <a:xfrm>
              <a:off x="3352" y="1285"/>
              <a:ext cx="9" cy="4"/>
            </a:xfrm>
            <a:custGeom>
              <a:avLst/>
              <a:gdLst>
                <a:gd name="T0" fmla="*/ 0 w 9"/>
                <a:gd name="T1" fmla="*/ 2 h 4"/>
                <a:gd name="T2" fmla="*/ 0 w 9"/>
                <a:gd name="T3" fmla="*/ 2 h 4"/>
                <a:gd name="T4" fmla="*/ 1 w 9"/>
                <a:gd name="T5" fmla="*/ 3 h 4"/>
                <a:gd name="T6" fmla="*/ 2 w 9"/>
                <a:gd name="T7" fmla="*/ 4 h 4"/>
                <a:gd name="T8" fmla="*/ 5 w 9"/>
                <a:gd name="T9" fmla="*/ 4 h 4"/>
                <a:gd name="T10" fmla="*/ 6 w 9"/>
                <a:gd name="T11" fmla="*/ 4 h 4"/>
                <a:gd name="T12" fmla="*/ 8 w 9"/>
                <a:gd name="T13" fmla="*/ 4 h 4"/>
                <a:gd name="T14" fmla="*/ 9 w 9"/>
                <a:gd name="T15" fmla="*/ 4 h 4"/>
                <a:gd name="T16" fmla="*/ 9 w 9"/>
                <a:gd name="T17" fmla="*/ 3 h 4"/>
                <a:gd name="T18" fmla="*/ 9 w 9"/>
                <a:gd name="T19" fmla="*/ 2 h 4"/>
                <a:gd name="T20" fmla="*/ 9 w 9"/>
                <a:gd name="T21" fmla="*/ 1 h 4"/>
                <a:gd name="T22" fmla="*/ 7 w 9"/>
                <a:gd name="T23" fmla="*/ 1 h 4"/>
                <a:gd name="T24" fmla="*/ 5 w 9"/>
                <a:gd name="T25" fmla="*/ 0 h 4"/>
                <a:gd name="T26" fmla="*/ 3 w 9"/>
                <a:gd name="T27" fmla="*/ 0 h 4"/>
                <a:gd name="T28" fmla="*/ 1 w 9"/>
                <a:gd name="T29" fmla="*/ 1 h 4"/>
                <a:gd name="T30" fmla="*/ 0 w 9"/>
                <a:gd name="T31" fmla="*/ 1 h 4"/>
                <a:gd name="T32" fmla="*/ 0 w 9"/>
                <a:gd name="T33" fmla="*/ 2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4"/>
                <a:gd name="T53" fmla="*/ 9 w 9"/>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4">
                  <a:moveTo>
                    <a:pt x="0" y="2"/>
                  </a:moveTo>
                  <a:lnTo>
                    <a:pt x="0" y="2"/>
                  </a:lnTo>
                  <a:lnTo>
                    <a:pt x="1" y="3"/>
                  </a:lnTo>
                  <a:lnTo>
                    <a:pt x="2" y="4"/>
                  </a:lnTo>
                  <a:lnTo>
                    <a:pt x="5" y="4"/>
                  </a:lnTo>
                  <a:lnTo>
                    <a:pt x="6" y="4"/>
                  </a:lnTo>
                  <a:lnTo>
                    <a:pt x="8" y="4"/>
                  </a:lnTo>
                  <a:lnTo>
                    <a:pt x="9" y="4"/>
                  </a:lnTo>
                  <a:lnTo>
                    <a:pt x="9" y="3"/>
                  </a:lnTo>
                  <a:lnTo>
                    <a:pt x="9" y="2"/>
                  </a:lnTo>
                  <a:lnTo>
                    <a:pt x="9" y="1"/>
                  </a:lnTo>
                  <a:lnTo>
                    <a:pt x="7" y="1"/>
                  </a:lnTo>
                  <a:lnTo>
                    <a:pt x="5" y="0"/>
                  </a:lnTo>
                  <a:lnTo>
                    <a:pt x="3" y="0"/>
                  </a:lnTo>
                  <a:lnTo>
                    <a:pt x="1" y="1"/>
                  </a:lnTo>
                  <a:lnTo>
                    <a:pt x="0" y="1"/>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4" name="Freeform 99">
              <a:extLst>
                <a:ext uri="{FF2B5EF4-FFF2-40B4-BE49-F238E27FC236}">
                  <a16:creationId xmlns:a16="http://schemas.microsoft.com/office/drawing/2014/main" id="{4DA3BFDC-B929-F3CA-03F7-D759D1A628F5}"/>
                </a:ext>
              </a:extLst>
            </p:cNvPr>
            <p:cNvSpPr>
              <a:spLocks/>
            </p:cNvSpPr>
            <p:nvPr/>
          </p:nvSpPr>
          <p:spPr bwMode="auto">
            <a:xfrm>
              <a:off x="3396" y="1220"/>
              <a:ext cx="58" cy="18"/>
            </a:xfrm>
            <a:custGeom>
              <a:avLst/>
              <a:gdLst>
                <a:gd name="T0" fmla="*/ 26 w 58"/>
                <a:gd name="T1" fmla="*/ 13 h 18"/>
                <a:gd name="T2" fmla="*/ 13 w 58"/>
                <a:gd name="T3" fmla="*/ 12 h 18"/>
                <a:gd name="T4" fmla="*/ 5 w 58"/>
                <a:gd name="T5" fmla="*/ 13 h 18"/>
                <a:gd name="T6" fmla="*/ 1 w 58"/>
                <a:gd name="T7" fmla="*/ 15 h 18"/>
                <a:gd name="T8" fmla="*/ 0 w 58"/>
                <a:gd name="T9" fmla="*/ 16 h 18"/>
                <a:gd name="T10" fmla="*/ 1 w 58"/>
                <a:gd name="T11" fmla="*/ 15 h 18"/>
                <a:gd name="T12" fmla="*/ 5 w 58"/>
                <a:gd name="T13" fmla="*/ 11 h 18"/>
                <a:gd name="T14" fmla="*/ 11 w 58"/>
                <a:gd name="T15" fmla="*/ 7 h 18"/>
                <a:gd name="T16" fmla="*/ 19 w 58"/>
                <a:gd name="T17" fmla="*/ 2 h 18"/>
                <a:gd name="T18" fmla="*/ 27 w 58"/>
                <a:gd name="T19" fmla="*/ 0 h 18"/>
                <a:gd name="T20" fmla="*/ 36 w 58"/>
                <a:gd name="T21" fmla="*/ 1 h 18"/>
                <a:gd name="T22" fmla="*/ 48 w 58"/>
                <a:gd name="T23" fmla="*/ 7 h 18"/>
                <a:gd name="T24" fmla="*/ 58 w 58"/>
                <a:gd name="T25" fmla="*/ 18 h 18"/>
                <a:gd name="T26" fmla="*/ 55 w 58"/>
                <a:gd name="T27" fmla="*/ 18 h 18"/>
                <a:gd name="T28" fmla="*/ 50 w 58"/>
                <a:gd name="T29" fmla="*/ 17 h 18"/>
                <a:gd name="T30" fmla="*/ 40 w 58"/>
                <a:gd name="T31" fmla="*/ 15 h 18"/>
                <a:gd name="T32" fmla="*/ 26 w 58"/>
                <a:gd name="T33" fmla="*/ 13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18"/>
                <a:gd name="T53" fmla="*/ 58 w 5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18">
                  <a:moveTo>
                    <a:pt x="26" y="13"/>
                  </a:moveTo>
                  <a:lnTo>
                    <a:pt x="13" y="12"/>
                  </a:lnTo>
                  <a:lnTo>
                    <a:pt x="5" y="13"/>
                  </a:lnTo>
                  <a:lnTo>
                    <a:pt x="1" y="15"/>
                  </a:lnTo>
                  <a:lnTo>
                    <a:pt x="0" y="16"/>
                  </a:lnTo>
                  <a:lnTo>
                    <a:pt x="1" y="15"/>
                  </a:lnTo>
                  <a:lnTo>
                    <a:pt x="5" y="11"/>
                  </a:lnTo>
                  <a:lnTo>
                    <a:pt x="11" y="7"/>
                  </a:lnTo>
                  <a:lnTo>
                    <a:pt x="19" y="2"/>
                  </a:lnTo>
                  <a:lnTo>
                    <a:pt x="27" y="0"/>
                  </a:lnTo>
                  <a:lnTo>
                    <a:pt x="36" y="1"/>
                  </a:lnTo>
                  <a:lnTo>
                    <a:pt x="48" y="7"/>
                  </a:lnTo>
                  <a:lnTo>
                    <a:pt x="58" y="18"/>
                  </a:lnTo>
                  <a:lnTo>
                    <a:pt x="55" y="18"/>
                  </a:lnTo>
                  <a:lnTo>
                    <a:pt x="50" y="17"/>
                  </a:lnTo>
                  <a:lnTo>
                    <a:pt x="40" y="15"/>
                  </a:lnTo>
                  <a:lnTo>
                    <a:pt x="26" y="13"/>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5" name="Freeform 100">
              <a:extLst>
                <a:ext uri="{FF2B5EF4-FFF2-40B4-BE49-F238E27FC236}">
                  <a16:creationId xmlns:a16="http://schemas.microsoft.com/office/drawing/2014/main" id="{47202262-5E2B-0106-2BEB-C0BAEEA28ED9}"/>
                </a:ext>
              </a:extLst>
            </p:cNvPr>
            <p:cNvSpPr>
              <a:spLocks/>
            </p:cNvSpPr>
            <p:nvPr/>
          </p:nvSpPr>
          <p:spPr bwMode="auto">
            <a:xfrm>
              <a:off x="3398" y="1218"/>
              <a:ext cx="59" cy="20"/>
            </a:xfrm>
            <a:custGeom>
              <a:avLst/>
              <a:gdLst>
                <a:gd name="T0" fmla="*/ 59 w 59"/>
                <a:gd name="T1" fmla="*/ 20 h 20"/>
                <a:gd name="T2" fmla="*/ 58 w 59"/>
                <a:gd name="T3" fmla="*/ 18 h 20"/>
                <a:gd name="T4" fmla="*/ 56 w 59"/>
                <a:gd name="T5" fmla="*/ 13 h 20"/>
                <a:gd name="T6" fmla="*/ 51 w 59"/>
                <a:gd name="T7" fmla="*/ 8 h 20"/>
                <a:gd name="T8" fmla="*/ 44 w 59"/>
                <a:gd name="T9" fmla="*/ 3 h 20"/>
                <a:gd name="T10" fmla="*/ 37 w 59"/>
                <a:gd name="T11" fmla="*/ 0 h 20"/>
                <a:gd name="T12" fmla="*/ 25 w 59"/>
                <a:gd name="T13" fmla="*/ 0 h 20"/>
                <a:gd name="T14" fmla="*/ 14 w 59"/>
                <a:gd name="T15" fmla="*/ 5 h 20"/>
                <a:gd name="T16" fmla="*/ 0 w 59"/>
                <a:gd name="T17" fmla="*/ 17 h 20"/>
                <a:gd name="T18" fmla="*/ 1 w 59"/>
                <a:gd name="T19" fmla="*/ 15 h 20"/>
                <a:gd name="T20" fmla="*/ 5 w 59"/>
                <a:gd name="T21" fmla="*/ 13 h 20"/>
                <a:gd name="T22" fmla="*/ 11 w 59"/>
                <a:gd name="T23" fmla="*/ 10 h 20"/>
                <a:gd name="T24" fmla="*/ 19 w 59"/>
                <a:gd name="T25" fmla="*/ 7 h 20"/>
                <a:gd name="T26" fmla="*/ 27 w 59"/>
                <a:gd name="T27" fmla="*/ 5 h 20"/>
                <a:gd name="T28" fmla="*/ 36 w 59"/>
                <a:gd name="T29" fmla="*/ 7 h 20"/>
                <a:gd name="T30" fmla="*/ 46 w 59"/>
                <a:gd name="T31" fmla="*/ 11 h 20"/>
                <a:gd name="T32" fmla="*/ 55 w 59"/>
                <a:gd name="T33" fmla="*/ 20 h 20"/>
                <a:gd name="T34" fmla="*/ 59 w 59"/>
                <a:gd name="T35" fmla="*/ 2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
                <a:gd name="T55" fmla="*/ 0 h 20"/>
                <a:gd name="T56" fmla="*/ 59 w 59"/>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 h="20">
                  <a:moveTo>
                    <a:pt x="59" y="20"/>
                  </a:moveTo>
                  <a:lnTo>
                    <a:pt x="58" y="18"/>
                  </a:lnTo>
                  <a:lnTo>
                    <a:pt x="56" y="13"/>
                  </a:lnTo>
                  <a:lnTo>
                    <a:pt x="51" y="8"/>
                  </a:lnTo>
                  <a:lnTo>
                    <a:pt x="44" y="3"/>
                  </a:lnTo>
                  <a:lnTo>
                    <a:pt x="37" y="0"/>
                  </a:lnTo>
                  <a:lnTo>
                    <a:pt x="25" y="0"/>
                  </a:lnTo>
                  <a:lnTo>
                    <a:pt x="14" y="5"/>
                  </a:lnTo>
                  <a:lnTo>
                    <a:pt x="0" y="17"/>
                  </a:lnTo>
                  <a:lnTo>
                    <a:pt x="1" y="15"/>
                  </a:lnTo>
                  <a:lnTo>
                    <a:pt x="5" y="13"/>
                  </a:lnTo>
                  <a:lnTo>
                    <a:pt x="11" y="10"/>
                  </a:lnTo>
                  <a:lnTo>
                    <a:pt x="19" y="7"/>
                  </a:lnTo>
                  <a:lnTo>
                    <a:pt x="27" y="5"/>
                  </a:lnTo>
                  <a:lnTo>
                    <a:pt x="36" y="7"/>
                  </a:lnTo>
                  <a:lnTo>
                    <a:pt x="46" y="11"/>
                  </a:lnTo>
                  <a:lnTo>
                    <a:pt x="55" y="20"/>
                  </a:lnTo>
                  <a:lnTo>
                    <a:pt x="59" y="2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6" name="Freeform 101">
              <a:extLst>
                <a:ext uri="{FF2B5EF4-FFF2-40B4-BE49-F238E27FC236}">
                  <a16:creationId xmlns:a16="http://schemas.microsoft.com/office/drawing/2014/main" id="{5811B0C6-1417-9548-9539-0481B3AF9879}"/>
                </a:ext>
              </a:extLst>
            </p:cNvPr>
            <p:cNvSpPr>
              <a:spLocks/>
            </p:cNvSpPr>
            <p:nvPr/>
          </p:nvSpPr>
          <p:spPr bwMode="auto">
            <a:xfrm>
              <a:off x="3313" y="1201"/>
              <a:ext cx="54" cy="29"/>
            </a:xfrm>
            <a:custGeom>
              <a:avLst/>
              <a:gdLst>
                <a:gd name="T0" fmla="*/ 30 w 54"/>
                <a:gd name="T1" fmla="*/ 16 h 29"/>
                <a:gd name="T2" fmla="*/ 42 w 54"/>
                <a:gd name="T3" fmla="*/ 20 h 29"/>
                <a:gd name="T4" fmla="*/ 50 w 54"/>
                <a:gd name="T5" fmla="*/ 25 h 29"/>
                <a:gd name="T6" fmla="*/ 52 w 54"/>
                <a:gd name="T7" fmla="*/ 28 h 29"/>
                <a:gd name="T8" fmla="*/ 54 w 54"/>
                <a:gd name="T9" fmla="*/ 29 h 29"/>
                <a:gd name="T10" fmla="*/ 52 w 54"/>
                <a:gd name="T11" fmla="*/ 27 h 29"/>
                <a:gd name="T12" fmla="*/ 51 w 54"/>
                <a:gd name="T13" fmla="*/ 22 h 29"/>
                <a:gd name="T14" fmla="*/ 48 w 54"/>
                <a:gd name="T15" fmla="*/ 16 h 29"/>
                <a:gd name="T16" fmla="*/ 42 w 54"/>
                <a:gd name="T17" fmla="*/ 9 h 29"/>
                <a:gd name="T18" fmla="*/ 35 w 54"/>
                <a:gd name="T19" fmla="*/ 3 h 29"/>
                <a:gd name="T20" fmla="*/ 26 w 54"/>
                <a:gd name="T21" fmla="*/ 0 h 29"/>
                <a:gd name="T22" fmla="*/ 15 w 54"/>
                <a:gd name="T23" fmla="*/ 0 h 29"/>
                <a:gd name="T24" fmla="*/ 0 w 54"/>
                <a:gd name="T25" fmla="*/ 6 h 29"/>
                <a:gd name="T26" fmla="*/ 2 w 54"/>
                <a:gd name="T27" fmla="*/ 6 h 29"/>
                <a:gd name="T28" fmla="*/ 7 w 54"/>
                <a:gd name="T29" fmla="*/ 8 h 29"/>
                <a:gd name="T30" fmla="*/ 17 w 54"/>
                <a:gd name="T31" fmla="*/ 11 h 29"/>
                <a:gd name="T32" fmla="*/ 30 w 54"/>
                <a:gd name="T33" fmla="*/ 16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9"/>
                <a:gd name="T53" fmla="*/ 54 w 54"/>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9">
                  <a:moveTo>
                    <a:pt x="30" y="16"/>
                  </a:moveTo>
                  <a:lnTo>
                    <a:pt x="42" y="20"/>
                  </a:lnTo>
                  <a:lnTo>
                    <a:pt x="50" y="25"/>
                  </a:lnTo>
                  <a:lnTo>
                    <a:pt x="52" y="28"/>
                  </a:lnTo>
                  <a:lnTo>
                    <a:pt x="54" y="29"/>
                  </a:lnTo>
                  <a:lnTo>
                    <a:pt x="52" y="27"/>
                  </a:lnTo>
                  <a:lnTo>
                    <a:pt x="51" y="22"/>
                  </a:lnTo>
                  <a:lnTo>
                    <a:pt x="48" y="16"/>
                  </a:lnTo>
                  <a:lnTo>
                    <a:pt x="42" y="9"/>
                  </a:lnTo>
                  <a:lnTo>
                    <a:pt x="35" y="3"/>
                  </a:lnTo>
                  <a:lnTo>
                    <a:pt x="26" y="0"/>
                  </a:lnTo>
                  <a:lnTo>
                    <a:pt x="15" y="0"/>
                  </a:lnTo>
                  <a:lnTo>
                    <a:pt x="0" y="6"/>
                  </a:lnTo>
                  <a:lnTo>
                    <a:pt x="2" y="6"/>
                  </a:lnTo>
                  <a:lnTo>
                    <a:pt x="7" y="8"/>
                  </a:lnTo>
                  <a:lnTo>
                    <a:pt x="17" y="11"/>
                  </a:lnTo>
                  <a:lnTo>
                    <a:pt x="30" y="16"/>
                  </a:lnTo>
                  <a:close/>
                </a:path>
              </a:pathLst>
            </a:custGeom>
            <a:solidFill>
              <a:srgbClr val="CC75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7" name="Freeform 102">
              <a:extLst>
                <a:ext uri="{FF2B5EF4-FFF2-40B4-BE49-F238E27FC236}">
                  <a16:creationId xmlns:a16="http://schemas.microsoft.com/office/drawing/2014/main" id="{A3AB8C7C-297A-28BE-DE15-52B9BE5BFD6B}"/>
                </a:ext>
              </a:extLst>
            </p:cNvPr>
            <p:cNvSpPr>
              <a:spLocks/>
            </p:cNvSpPr>
            <p:nvPr/>
          </p:nvSpPr>
          <p:spPr bwMode="auto">
            <a:xfrm>
              <a:off x="3311" y="1196"/>
              <a:ext cx="54" cy="32"/>
            </a:xfrm>
            <a:custGeom>
              <a:avLst/>
              <a:gdLst>
                <a:gd name="T0" fmla="*/ 0 w 54"/>
                <a:gd name="T1" fmla="*/ 8 h 32"/>
                <a:gd name="T2" fmla="*/ 2 w 54"/>
                <a:gd name="T3" fmla="*/ 7 h 32"/>
                <a:gd name="T4" fmla="*/ 6 w 54"/>
                <a:gd name="T5" fmla="*/ 4 h 32"/>
                <a:gd name="T6" fmla="*/ 12 w 54"/>
                <a:gd name="T7" fmla="*/ 2 h 32"/>
                <a:gd name="T8" fmla="*/ 21 w 54"/>
                <a:gd name="T9" fmla="*/ 0 h 32"/>
                <a:gd name="T10" fmla="*/ 29 w 54"/>
                <a:gd name="T11" fmla="*/ 1 h 32"/>
                <a:gd name="T12" fmla="*/ 38 w 54"/>
                <a:gd name="T13" fmla="*/ 6 h 32"/>
                <a:gd name="T14" fmla="*/ 47 w 54"/>
                <a:gd name="T15" fmla="*/ 16 h 32"/>
                <a:gd name="T16" fmla="*/ 54 w 54"/>
                <a:gd name="T17" fmla="*/ 32 h 32"/>
                <a:gd name="T18" fmla="*/ 53 w 54"/>
                <a:gd name="T19" fmla="*/ 31 h 32"/>
                <a:gd name="T20" fmla="*/ 51 w 54"/>
                <a:gd name="T21" fmla="*/ 26 h 32"/>
                <a:gd name="T22" fmla="*/ 48 w 54"/>
                <a:gd name="T23" fmla="*/ 21 h 32"/>
                <a:gd name="T24" fmla="*/ 42 w 54"/>
                <a:gd name="T25" fmla="*/ 15 h 32"/>
                <a:gd name="T26" fmla="*/ 34 w 54"/>
                <a:gd name="T27" fmla="*/ 10 h 32"/>
                <a:gd name="T28" fmla="*/ 25 w 54"/>
                <a:gd name="T29" fmla="*/ 7 h 32"/>
                <a:gd name="T30" fmla="*/ 15 w 54"/>
                <a:gd name="T31" fmla="*/ 7 h 32"/>
                <a:gd name="T32" fmla="*/ 3 w 54"/>
                <a:gd name="T33" fmla="*/ 11 h 32"/>
                <a:gd name="T34" fmla="*/ 0 w 54"/>
                <a:gd name="T35" fmla="*/ 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2"/>
                <a:gd name="T56" fmla="*/ 54 w 54"/>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2">
                  <a:moveTo>
                    <a:pt x="0" y="8"/>
                  </a:moveTo>
                  <a:lnTo>
                    <a:pt x="2" y="7"/>
                  </a:lnTo>
                  <a:lnTo>
                    <a:pt x="6" y="4"/>
                  </a:lnTo>
                  <a:lnTo>
                    <a:pt x="12" y="2"/>
                  </a:lnTo>
                  <a:lnTo>
                    <a:pt x="21" y="0"/>
                  </a:lnTo>
                  <a:lnTo>
                    <a:pt x="29" y="1"/>
                  </a:lnTo>
                  <a:lnTo>
                    <a:pt x="38" y="6"/>
                  </a:lnTo>
                  <a:lnTo>
                    <a:pt x="47" y="16"/>
                  </a:lnTo>
                  <a:lnTo>
                    <a:pt x="54" y="32"/>
                  </a:lnTo>
                  <a:lnTo>
                    <a:pt x="53" y="31"/>
                  </a:lnTo>
                  <a:lnTo>
                    <a:pt x="51" y="26"/>
                  </a:lnTo>
                  <a:lnTo>
                    <a:pt x="48" y="21"/>
                  </a:lnTo>
                  <a:lnTo>
                    <a:pt x="42" y="15"/>
                  </a:lnTo>
                  <a:lnTo>
                    <a:pt x="34" y="10"/>
                  </a:lnTo>
                  <a:lnTo>
                    <a:pt x="25" y="7"/>
                  </a:lnTo>
                  <a:lnTo>
                    <a:pt x="15" y="7"/>
                  </a:lnTo>
                  <a:lnTo>
                    <a:pt x="3" y="11"/>
                  </a:lnTo>
                  <a:lnTo>
                    <a:pt x="0"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8" name="Freeform 103">
              <a:extLst>
                <a:ext uri="{FF2B5EF4-FFF2-40B4-BE49-F238E27FC236}">
                  <a16:creationId xmlns:a16="http://schemas.microsoft.com/office/drawing/2014/main" id="{1F78974A-7517-8899-61D0-2AB6BDEC173C}"/>
                </a:ext>
              </a:extLst>
            </p:cNvPr>
            <p:cNvSpPr>
              <a:spLocks/>
            </p:cNvSpPr>
            <p:nvPr/>
          </p:nvSpPr>
          <p:spPr bwMode="auto">
            <a:xfrm>
              <a:off x="3307" y="1197"/>
              <a:ext cx="60" cy="33"/>
            </a:xfrm>
            <a:custGeom>
              <a:avLst/>
              <a:gdLst>
                <a:gd name="T0" fmla="*/ 60 w 60"/>
                <a:gd name="T1" fmla="*/ 33 h 33"/>
                <a:gd name="T2" fmla="*/ 60 w 60"/>
                <a:gd name="T3" fmla="*/ 32 h 33"/>
                <a:gd name="T4" fmla="*/ 57 w 60"/>
                <a:gd name="T5" fmla="*/ 30 h 33"/>
                <a:gd name="T6" fmla="*/ 55 w 60"/>
                <a:gd name="T7" fmla="*/ 26 h 33"/>
                <a:gd name="T8" fmla="*/ 51 w 60"/>
                <a:gd name="T9" fmla="*/ 23 h 33"/>
                <a:gd name="T10" fmla="*/ 45 w 60"/>
                <a:gd name="T11" fmla="*/ 19 h 33"/>
                <a:gd name="T12" fmla="*/ 37 w 60"/>
                <a:gd name="T13" fmla="*/ 15 h 33"/>
                <a:gd name="T14" fmla="*/ 27 w 60"/>
                <a:gd name="T15" fmla="*/ 11 h 33"/>
                <a:gd name="T16" fmla="*/ 15 w 60"/>
                <a:gd name="T17" fmla="*/ 9 h 33"/>
                <a:gd name="T18" fmla="*/ 7 w 60"/>
                <a:gd name="T19" fmla="*/ 6 h 33"/>
                <a:gd name="T20" fmla="*/ 3 w 60"/>
                <a:gd name="T21" fmla="*/ 3 h 33"/>
                <a:gd name="T22" fmla="*/ 0 w 60"/>
                <a:gd name="T23" fmla="*/ 1 h 33"/>
                <a:gd name="T24" fmla="*/ 0 w 60"/>
                <a:gd name="T25" fmla="*/ 0 h 33"/>
                <a:gd name="T26" fmla="*/ 0 w 60"/>
                <a:gd name="T27" fmla="*/ 3 h 33"/>
                <a:gd name="T28" fmla="*/ 0 w 60"/>
                <a:gd name="T29" fmla="*/ 10 h 33"/>
                <a:gd name="T30" fmla="*/ 5 w 60"/>
                <a:gd name="T31" fmla="*/ 16 h 33"/>
                <a:gd name="T32" fmla="*/ 16 w 60"/>
                <a:gd name="T33" fmla="*/ 18 h 33"/>
                <a:gd name="T34" fmla="*/ 24 w 60"/>
                <a:gd name="T35" fmla="*/ 16 h 33"/>
                <a:gd name="T36" fmla="*/ 33 w 60"/>
                <a:gd name="T37" fmla="*/ 18 h 33"/>
                <a:gd name="T38" fmla="*/ 39 w 60"/>
                <a:gd name="T39" fmla="*/ 21 h 33"/>
                <a:gd name="T40" fmla="*/ 46 w 60"/>
                <a:gd name="T41" fmla="*/ 23 h 33"/>
                <a:gd name="T42" fmla="*/ 52 w 60"/>
                <a:gd name="T43" fmla="*/ 28 h 33"/>
                <a:gd name="T44" fmla="*/ 56 w 60"/>
                <a:gd name="T45" fmla="*/ 30 h 33"/>
                <a:gd name="T46" fmla="*/ 58 w 60"/>
                <a:gd name="T47" fmla="*/ 32 h 33"/>
                <a:gd name="T48" fmla="*/ 60 w 60"/>
                <a:gd name="T49" fmla="*/ 33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33"/>
                <a:gd name="T77" fmla="*/ 60 w 60"/>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33">
                  <a:moveTo>
                    <a:pt x="60" y="33"/>
                  </a:moveTo>
                  <a:lnTo>
                    <a:pt x="60" y="32"/>
                  </a:lnTo>
                  <a:lnTo>
                    <a:pt x="57" y="30"/>
                  </a:lnTo>
                  <a:lnTo>
                    <a:pt x="55" y="26"/>
                  </a:lnTo>
                  <a:lnTo>
                    <a:pt x="51" y="23"/>
                  </a:lnTo>
                  <a:lnTo>
                    <a:pt x="45" y="19"/>
                  </a:lnTo>
                  <a:lnTo>
                    <a:pt x="37" y="15"/>
                  </a:lnTo>
                  <a:lnTo>
                    <a:pt x="27" y="11"/>
                  </a:lnTo>
                  <a:lnTo>
                    <a:pt x="15" y="9"/>
                  </a:lnTo>
                  <a:lnTo>
                    <a:pt x="7" y="6"/>
                  </a:lnTo>
                  <a:lnTo>
                    <a:pt x="3" y="3"/>
                  </a:lnTo>
                  <a:lnTo>
                    <a:pt x="0" y="1"/>
                  </a:lnTo>
                  <a:lnTo>
                    <a:pt x="0" y="0"/>
                  </a:lnTo>
                  <a:lnTo>
                    <a:pt x="0" y="3"/>
                  </a:lnTo>
                  <a:lnTo>
                    <a:pt x="0" y="10"/>
                  </a:lnTo>
                  <a:lnTo>
                    <a:pt x="5" y="16"/>
                  </a:lnTo>
                  <a:lnTo>
                    <a:pt x="16" y="18"/>
                  </a:lnTo>
                  <a:lnTo>
                    <a:pt x="24" y="16"/>
                  </a:lnTo>
                  <a:lnTo>
                    <a:pt x="33" y="18"/>
                  </a:lnTo>
                  <a:lnTo>
                    <a:pt x="39" y="21"/>
                  </a:lnTo>
                  <a:lnTo>
                    <a:pt x="46" y="23"/>
                  </a:lnTo>
                  <a:lnTo>
                    <a:pt x="52" y="28"/>
                  </a:lnTo>
                  <a:lnTo>
                    <a:pt x="56" y="30"/>
                  </a:lnTo>
                  <a:lnTo>
                    <a:pt x="58" y="32"/>
                  </a:lnTo>
                  <a:lnTo>
                    <a:pt x="60"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9" name="Freeform 104">
              <a:extLst>
                <a:ext uri="{FF2B5EF4-FFF2-40B4-BE49-F238E27FC236}">
                  <a16:creationId xmlns:a16="http://schemas.microsoft.com/office/drawing/2014/main" id="{93237EE3-D83E-B7DC-C8A0-3C81EBE5F609}"/>
                </a:ext>
              </a:extLst>
            </p:cNvPr>
            <p:cNvSpPr>
              <a:spLocks/>
            </p:cNvSpPr>
            <p:nvPr/>
          </p:nvSpPr>
          <p:spPr bwMode="auto">
            <a:xfrm>
              <a:off x="3377" y="1132"/>
              <a:ext cx="96" cy="173"/>
            </a:xfrm>
            <a:custGeom>
              <a:avLst/>
              <a:gdLst>
                <a:gd name="T0" fmla="*/ 0 w 96"/>
                <a:gd name="T1" fmla="*/ 9 h 173"/>
                <a:gd name="T2" fmla="*/ 3 w 96"/>
                <a:gd name="T3" fmla="*/ 10 h 173"/>
                <a:gd name="T4" fmla="*/ 12 w 96"/>
                <a:gd name="T5" fmla="*/ 14 h 173"/>
                <a:gd name="T6" fmla="*/ 24 w 96"/>
                <a:gd name="T7" fmla="*/ 22 h 173"/>
                <a:gd name="T8" fmla="*/ 39 w 96"/>
                <a:gd name="T9" fmla="*/ 37 h 173"/>
                <a:gd name="T10" fmla="*/ 52 w 96"/>
                <a:gd name="T11" fmla="*/ 57 h 173"/>
                <a:gd name="T12" fmla="*/ 65 w 96"/>
                <a:gd name="T13" fmla="*/ 86 h 173"/>
                <a:gd name="T14" fmla="*/ 76 w 96"/>
                <a:gd name="T15" fmla="*/ 124 h 173"/>
                <a:gd name="T16" fmla="*/ 80 w 96"/>
                <a:gd name="T17" fmla="*/ 173 h 173"/>
                <a:gd name="T18" fmla="*/ 81 w 96"/>
                <a:gd name="T19" fmla="*/ 172 h 173"/>
                <a:gd name="T20" fmla="*/ 84 w 96"/>
                <a:gd name="T21" fmla="*/ 168 h 173"/>
                <a:gd name="T22" fmla="*/ 89 w 96"/>
                <a:gd name="T23" fmla="*/ 161 h 173"/>
                <a:gd name="T24" fmla="*/ 93 w 96"/>
                <a:gd name="T25" fmla="*/ 151 h 173"/>
                <a:gd name="T26" fmla="*/ 96 w 96"/>
                <a:gd name="T27" fmla="*/ 136 h 173"/>
                <a:gd name="T28" fmla="*/ 94 w 96"/>
                <a:gd name="T29" fmla="*/ 118 h 173"/>
                <a:gd name="T30" fmla="*/ 89 w 96"/>
                <a:gd name="T31" fmla="*/ 95 h 173"/>
                <a:gd name="T32" fmla="*/ 78 w 96"/>
                <a:gd name="T33" fmla="*/ 66 h 173"/>
                <a:gd name="T34" fmla="*/ 68 w 96"/>
                <a:gd name="T35" fmla="*/ 47 h 173"/>
                <a:gd name="T36" fmla="*/ 59 w 96"/>
                <a:gd name="T37" fmla="*/ 30 h 173"/>
                <a:gd name="T38" fmla="*/ 48 w 96"/>
                <a:gd name="T39" fmla="*/ 18 h 173"/>
                <a:gd name="T40" fmla="*/ 38 w 96"/>
                <a:gd name="T41" fmla="*/ 8 h 173"/>
                <a:gd name="T42" fmla="*/ 28 w 96"/>
                <a:gd name="T43" fmla="*/ 2 h 173"/>
                <a:gd name="T44" fmla="*/ 17 w 96"/>
                <a:gd name="T45" fmla="*/ 0 h 173"/>
                <a:gd name="T46" fmla="*/ 9 w 96"/>
                <a:gd name="T47" fmla="*/ 2 h 173"/>
                <a:gd name="T48" fmla="*/ 0 w 96"/>
                <a:gd name="T49" fmla="*/ 9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73"/>
                <a:gd name="T77" fmla="*/ 96 w 96"/>
                <a:gd name="T78" fmla="*/ 173 h 17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73">
                  <a:moveTo>
                    <a:pt x="0" y="9"/>
                  </a:moveTo>
                  <a:lnTo>
                    <a:pt x="3" y="10"/>
                  </a:lnTo>
                  <a:lnTo>
                    <a:pt x="12" y="14"/>
                  </a:lnTo>
                  <a:lnTo>
                    <a:pt x="24" y="22"/>
                  </a:lnTo>
                  <a:lnTo>
                    <a:pt x="39" y="37"/>
                  </a:lnTo>
                  <a:lnTo>
                    <a:pt x="52" y="57"/>
                  </a:lnTo>
                  <a:lnTo>
                    <a:pt x="65" y="86"/>
                  </a:lnTo>
                  <a:lnTo>
                    <a:pt x="76" y="124"/>
                  </a:lnTo>
                  <a:lnTo>
                    <a:pt x="80" y="173"/>
                  </a:lnTo>
                  <a:lnTo>
                    <a:pt x="81" y="172"/>
                  </a:lnTo>
                  <a:lnTo>
                    <a:pt x="84" y="168"/>
                  </a:lnTo>
                  <a:lnTo>
                    <a:pt x="89" y="161"/>
                  </a:lnTo>
                  <a:lnTo>
                    <a:pt x="93" y="151"/>
                  </a:lnTo>
                  <a:lnTo>
                    <a:pt x="96" y="136"/>
                  </a:lnTo>
                  <a:lnTo>
                    <a:pt x="94" y="118"/>
                  </a:lnTo>
                  <a:lnTo>
                    <a:pt x="89" y="95"/>
                  </a:lnTo>
                  <a:lnTo>
                    <a:pt x="78" y="66"/>
                  </a:lnTo>
                  <a:lnTo>
                    <a:pt x="68" y="47"/>
                  </a:lnTo>
                  <a:lnTo>
                    <a:pt x="59" y="30"/>
                  </a:lnTo>
                  <a:lnTo>
                    <a:pt x="48" y="18"/>
                  </a:lnTo>
                  <a:lnTo>
                    <a:pt x="38" y="8"/>
                  </a:lnTo>
                  <a:lnTo>
                    <a:pt x="28" y="2"/>
                  </a:lnTo>
                  <a:lnTo>
                    <a:pt x="17" y="0"/>
                  </a:lnTo>
                  <a:lnTo>
                    <a:pt x="9" y="2"/>
                  </a:lnTo>
                  <a:lnTo>
                    <a:pt x="0" y="9"/>
                  </a:lnTo>
                  <a:close/>
                </a:path>
              </a:pathLst>
            </a:custGeom>
            <a:solidFill>
              <a:srgbClr val="66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0" name="Freeform 105">
              <a:extLst>
                <a:ext uri="{FF2B5EF4-FFF2-40B4-BE49-F238E27FC236}">
                  <a16:creationId xmlns:a16="http://schemas.microsoft.com/office/drawing/2014/main" id="{D3704412-77F0-434E-CF75-1CB89C848BA1}"/>
                </a:ext>
              </a:extLst>
            </p:cNvPr>
            <p:cNvSpPr>
              <a:spLocks/>
            </p:cNvSpPr>
            <p:nvPr/>
          </p:nvSpPr>
          <p:spPr bwMode="auto">
            <a:xfrm>
              <a:off x="3339" y="1115"/>
              <a:ext cx="136" cy="160"/>
            </a:xfrm>
            <a:custGeom>
              <a:avLst/>
              <a:gdLst>
                <a:gd name="T0" fmla="*/ 1 w 136"/>
                <a:gd name="T1" fmla="*/ 8 h 160"/>
                <a:gd name="T2" fmla="*/ 0 w 136"/>
                <a:gd name="T3" fmla="*/ 8 h 160"/>
                <a:gd name="T4" fmla="*/ 0 w 136"/>
                <a:gd name="T5" fmla="*/ 7 h 160"/>
                <a:gd name="T6" fmla="*/ 0 w 136"/>
                <a:gd name="T7" fmla="*/ 7 h 160"/>
                <a:gd name="T8" fmla="*/ 0 w 136"/>
                <a:gd name="T9" fmla="*/ 6 h 160"/>
                <a:gd name="T10" fmla="*/ 0 w 136"/>
                <a:gd name="T11" fmla="*/ 5 h 160"/>
                <a:gd name="T12" fmla="*/ 0 w 136"/>
                <a:gd name="T13" fmla="*/ 4 h 160"/>
                <a:gd name="T14" fmla="*/ 0 w 136"/>
                <a:gd name="T15" fmla="*/ 4 h 160"/>
                <a:gd name="T16" fmla="*/ 1 w 136"/>
                <a:gd name="T17" fmla="*/ 2 h 160"/>
                <a:gd name="T18" fmla="*/ 20 w 136"/>
                <a:gd name="T19" fmla="*/ 0 h 160"/>
                <a:gd name="T20" fmla="*/ 38 w 136"/>
                <a:gd name="T21" fmla="*/ 0 h 160"/>
                <a:gd name="T22" fmla="*/ 53 w 136"/>
                <a:gd name="T23" fmla="*/ 4 h 160"/>
                <a:gd name="T24" fmla="*/ 69 w 136"/>
                <a:gd name="T25" fmla="*/ 9 h 160"/>
                <a:gd name="T26" fmla="*/ 82 w 136"/>
                <a:gd name="T27" fmla="*/ 18 h 160"/>
                <a:gd name="T28" fmla="*/ 95 w 136"/>
                <a:gd name="T29" fmla="*/ 30 h 160"/>
                <a:gd name="T30" fmla="*/ 106 w 136"/>
                <a:gd name="T31" fmla="*/ 45 h 160"/>
                <a:gd name="T32" fmla="*/ 115 w 136"/>
                <a:gd name="T33" fmla="*/ 63 h 160"/>
                <a:gd name="T34" fmla="*/ 122 w 136"/>
                <a:gd name="T35" fmla="*/ 84 h 160"/>
                <a:gd name="T36" fmla="*/ 128 w 136"/>
                <a:gd name="T37" fmla="*/ 106 h 160"/>
                <a:gd name="T38" fmla="*/ 132 w 136"/>
                <a:gd name="T39" fmla="*/ 131 h 160"/>
                <a:gd name="T40" fmla="*/ 136 w 136"/>
                <a:gd name="T41" fmla="*/ 156 h 160"/>
                <a:gd name="T42" fmla="*/ 135 w 136"/>
                <a:gd name="T43" fmla="*/ 158 h 160"/>
                <a:gd name="T44" fmla="*/ 135 w 136"/>
                <a:gd name="T45" fmla="*/ 158 h 160"/>
                <a:gd name="T46" fmla="*/ 134 w 136"/>
                <a:gd name="T47" fmla="*/ 159 h 160"/>
                <a:gd name="T48" fmla="*/ 134 w 136"/>
                <a:gd name="T49" fmla="*/ 160 h 160"/>
                <a:gd name="T50" fmla="*/ 130 w 136"/>
                <a:gd name="T51" fmla="*/ 134 h 160"/>
                <a:gd name="T52" fmla="*/ 126 w 136"/>
                <a:gd name="T53" fmla="*/ 110 h 160"/>
                <a:gd name="T54" fmla="*/ 120 w 136"/>
                <a:gd name="T55" fmla="*/ 87 h 160"/>
                <a:gd name="T56" fmla="*/ 112 w 136"/>
                <a:gd name="T57" fmla="*/ 66 h 160"/>
                <a:gd name="T58" fmla="*/ 103 w 136"/>
                <a:gd name="T59" fmla="*/ 48 h 160"/>
                <a:gd name="T60" fmla="*/ 92 w 136"/>
                <a:gd name="T61" fmla="*/ 34 h 160"/>
                <a:gd name="T62" fmla="*/ 81 w 136"/>
                <a:gd name="T63" fmla="*/ 22 h 160"/>
                <a:gd name="T64" fmla="*/ 68 w 136"/>
                <a:gd name="T65" fmla="*/ 14 h 160"/>
                <a:gd name="T66" fmla="*/ 53 w 136"/>
                <a:gd name="T67" fmla="*/ 8 h 160"/>
                <a:gd name="T68" fmla="*/ 36 w 136"/>
                <a:gd name="T69" fmla="*/ 6 h 160"/>
                <a:gd name="T70" fmla="*/ 20 w 136"/>
                <a:gd name="T71" fmla="*/ 6 h 160"/>
                <a:gd name="T72" fmla="*/ 1 w 136"/>
                <a:gd name="T73" fmla="*/ 8 h 1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6"/>
                <a:gd name="T112" fmla="*/ 0 h 160"/>
                <a:gd name="T113" fmla="*/ 136 w 136"/>
                <a:gd name="T114" fmla="*/ 160 h 1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6" h="160">
                  <a:moveTo>
                    <a:pt x="1" y="8"/>
                  </a:moveTo>
                  <a:lnTo>
                    <a:pt x="0" y="8"/>
                  </a:lnTo>
                  <a:lnTo>
                    <a:pt x="0" y="7"/>
                  </a:lnTo>
                  <a:lnTo>
                    <a:pt x="0" y="6"/>
                  </a:lnTo>
                  <a:lnTo>
                    <a:pt x="0" y="5"/>
                  </a:lnTo>
                  <a:lnTo>
                    <a:pt x="0" y="4"/>
                  </a:lnTo>
                  <a:lnTo>
                    <a:pt x="1" y="2"/>
                  </a:lnTo>
                  <a:lnTo>
                    <a:pt x="20" y="0"/>
                  </a:lnTo>
                  <a:lnTo>
                    <a:pt x="38" y="0"/>
                  </a:lnTo>
                  <a:lnTo>
                    <a:pt x="53" y="4"/>
                  </a:lnTo>
                  <a:lnTo>
                    <a:pt x="69" y="9"/>
                  </a:lnTo>
                  <a:lnTo>
                    <a:pt x="82" y="18"/>
                  </a:lnTo>
                  <a:lnTo>
                    <a:pt x="95" y="30"/>
                  </a:lnTo>
                  <a:lnTo>
                    <a:pt x="106" y="45"/>
                  </a:lnTo>
                  <a:lnTo>
                    <a:pt x="115" y="63"/>
                  </a:lnTo>
                  <a:lnTo>
                    <a:pt x="122" y="84"/>
                  </a:lnTo>
                  <a:lnTo>
                    <a:pt x="128" y="106"/>
                  </a:lnTo>
                  <a:lnTo>
                    <a:pt x="132" y="131"/>
                  </a:lnTo>
                  <a:lnTo>
                    <a:pt x="136" y="156"/>
                  </a:lnTo>
                  <a:lnTo>
                    <a:pt x="135" y="158"/>
                  </a:lnTo>
                  <a:lnTo>
                    <a:pt x="134" y="159"/>
                  </a:lnTo>
                  <a:lnTo>
                    <a:pt x="134" y="160"/>
                  </a:lnTo>
                  <a:lnTo>
                    <a:pt x="130" y="134"/>
                  </a:lnTo>
                  <a:lnTo>
                    <a:pt x="126" y="110"/>
                  </a:lnTo>
                  <a:lnTo>
                    <a:pt x="120" y="87"/>
                  </a:lnTo>
                  <a:lnTo>
                    <a:pt x="112" y="66"/>
                  </a:lnTo>
                  <a:lnTo>
                    <a:pt x="103" y="48"/>
                  </a:lnTo>
                  <a:lnTo>
                    <a:pt x="92" y="34"/>
                  </a:lnTo>
                  <a:lnTo>
                    <a:pt x="81" y="22"/>
                  </a:lnTo>
                  <a:lnTo>
                    <a:pt x="68" y="14"/>
                  </a:lnTo>
                  <a:lnTo>
                    <a:pt x="53" y="8"/>
                  </a:lnTo>
                  <a:lnTo>
                    <a:pt x="36" y="6"/>
                  </a:lnTo>
                  <a:lnTo>
                    <a:pt x="20" y="6"/>
                  </a:lnTo>
                  <a:lnTo>
                    <a:pt x="1" y="8"/>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1" name="Freeform 106">
              <a:extLst>
                <a:ext uri="{FF2B5EF4-FFF2-40B4-BE49-F238E27FC236}">
                  <a16:creationId xmlns:a16="http://schemas.microsoft.com/office/drawing/2014/main" id="{FC879EF5-684E-BE3E-89C6-9302588BE57C}"/>
                </a:ext>
              </a:extLst>
            </p:cNvPr>
            <p:cNvSpPr>
              <a:spLocks/>
            </p:cNvSpPr>
            <p:nvPr/>
          </p:nvSpPr>
          <p:spPr bwMode="auto">
            <a:xfrm>
              <a:off x="3336" y="1107"/>
              <a:ext cx="146" cy="161"/>
            </a:xfrm>
            <a:custGeom>
              <a:avLst/>
              <a:gdLst>
                <a:gd name="T0" fmla="*/ 2 w 146"/>
                <a:gd name="T1" fmla="*/ 10 h 161"/>
                <a:gd name="T2" fmla="*/ 0 w 146"/>
                <a:gd name="T3" fmla="*/ 10 h 161"/>
                <a:gd name="T4" fmla="*/ 0 w 146"/>
                <a:gd name="T5" fmla="*/ 9 h 161"/>
                <a:gd name="T6" fmla="*/ 0 w 146"/>
                <a:gd name="T7" fmla="*/ 9 h 161"/>
                <a:gd name="T8" fmla="*/ 0 w 146"/>
                <a:gd name="T9" fmla="*/ 8 h 161"/>
                <a:gd name="T10" fmla="*/ 0 w 146"/>
                <a:gd name="T11" fmla="*/ 7 h 161"/>
                <a:gd name="T12" fmla="*/ 0 w 146"/>
                <a:gd name="T13" fmla="*/ 6 h 161"/>
                <a:gd name="T14" fmla="*/ 0 w 146"/>
                <a:gd name="T15" fmla="*/ 6 h 161"/>
                <a:gd name="T16" fmla="*/ 2 w 146"/>
                <a:gd name="T17" fmla="*/ 5 h 161"/>
                <a:gd name="T18" fmla="*/ 19 w 146"/>
                <a:gd name="T19" fmla="*/ 0 h 161"/>
                <a:gd name="T20" fmla="*/ 36 w 146"/>
                <a:gd name="T21" fmla="*/ 0 h 161"/>
                <a:gd name="T22" fmla="*/ 53 w 146"/>
                <a:gd name="T23" fmla="*/ 3 h 161"/>
                <a:gd name="T24" fmla="*/ 67 w 146"/>
                <a:gd name="T25" fmla="*/ 7 h 161"/>
                <a:gd name="T26" fmla="*/ 81 w 146"/>
                <a:gd name="T27" fmla="*/ 15 h 161"/>
                <a:gd name="T28" fmla="*/ 94 w 146"/>
                <a:gd name="T29" fmla="*/ 26 h 161"/>
                <a:gd name="T30" fmla="*/ 105 w 146"/>
                <a:gd name="T31" fmla="*/ 41 h 161"/>
                <a:gd name="T32" fmla="*/ 115 w 146"/>
                <a:gd name="T33" fmla="*/ 57 h 161"/>
                <a:gd name="T34" fmla="*/ 125 w 146"/>
                <a:gd name="T35" fmla="*/ 81 h 161"/>
                <a:gd name="T36" fmla="*/ 134 w 146"/>
                <a:gd name="T37" fmla="*/ 105 h 161"/>
                <a:gd name="T38" fmla="*/ 141 w 146"/>
                <a:gd name="T39" fmla="*/ 132 h 161"/>
                <a:gd name="T40" fmla="*/ 146 w 146"/>
                <a:gd name="T41" fmla="*/ 160 h 161"/>
                <a:gd name="T42" fmla="*/ 144 w 146"/>
                <a:gd name="T43" fmla="*/ 161 h 161"/>
                <a:gd name="T44" fmla="*/ 144 w 146"/>
                <a:gd name="T45" fmla="*/ 161 h 161"/>
                <a:gd name="T46" fmla="*/ 144 w 146"/>
                <a:gd name="T47" fmla="*/ 161 h 161"/>
                <a:gd name="T48" fmla="*/ 143 w 146"/>
                <a:gd name="T49" fmla="*/ 161 h 161"/>
                <a:gd name="T50" fmla="*/ 139 w 146"/>
                <a:gd name="T51" fmla="*/ 134 h 161"/>
                <a:gd name="T52" fmla="*/ 132 w 146"/>
                <a:gd name="T53" fmla="*/ 108 h 161"/>
                <a:gd name="T54" fmla="*/ 123 w 146"/>
                <a:gd name="T55" fmla="*/ 83 h 161"/>
                <a:gd name="T56" fmla="*/ 113 w 146"/>
                <a:gd name="T57" fmla="*/ 62 h 161"/>
                <a:gd name="T58" fmla="*/ 103 w 146"/>
                <a:gd name="T59" fmla="*/ 45 h 161"/>
                <a:gd name="T60" fmla="*/ 92 w 146"/>
                <a:gd name="T61" fmla="*/ 32 h 161"/>
                <a:gd name="T62" fmla="*/ 80 w 146"/>
                <a:gd name="T63" fmla="*/ 20 h 161"/>
                <a:gd name="T64" fmla="*/ 66 w 146"/>
                <a:gd name="T65" fmla="*/ 13 h 161"/>
                <a:gd name="T66" fmla="*/ 52 w 146"/>
                <a:gd name="T67" fmla="*/ 8 h 161"/>
                <a:gd name="T68" fmla="*/ 36 w 146"/>
                <a:gd name="T69" fmla="*/ 6 h 161"/>
                <a:gd name="T70" fmla="*/ 19 w 146"/>
                <a:gd name="T71" fmla="*/ 6 h 161"/>
                <a:gd name="T72" fmla="*/ 2 w 146"/>
                <a:gd name="T73" fmla="*/ 10 h 1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161"/>
                <a:gd name="T113" fmla="*/ 146 w 146"/>
                <a:gd name="T114" fmla="*/ 161 h 1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161">
                  <a:moveTo>
                    <a:pt x="2" y="10"/>
                  </a:moveTo>
                  <a:lnTo>
                    <a:pt x="0" y="10"/>
                  </a:lnTo>
                  <a:lnTo>
                    <a:pt x="0" y="9"/>
                  </a:lnTo>
                  <a:lnTo>
                    <a:pt x="0" y="8"/>
                  </a:lnTo>
                  <a:lnTo>
                    <a:pt x="0" y="7"/>
                  </a:lnTo>
                  <a:lnTo>
                    <a:pt x="0" y="6"/>
                  </a:lnTo>
                  <a:lnTo>
                    <a:pt x="2" y="5"/>
                  </a:lnTo>
                  <a:lnTo>
                    <a:pt x="19" y="0"/>
                  </a:lnTo>
                  <a:lnTo>
                    <a:pt x="36" y="0"/>
                  </a:lnTo>
                  <a:lnTo>
                    <a:pt x="53" y="3"/>
                  </a:lnTo>
                  <a:lnTo>
                    <a:pt x="67" y="7"/>
                  </a:lnTo>
                  <a:lnTo>
                    <a:pt x="81" y="15"/>
                  </a:lnTo>
                  <a:lnTo>
                    <a:pt x="94" y="26"/>
                  </a:lnTo>
                  <a:lnTo>
                    <a:pt x="105" y="41"/>
                  </a:lnTo>
                  <a:lnTo>
                    <a:pt x="115" y="57"/>
                  </a:lnTo>
                  <a:lnTo>
                    <a:pt x="125" y="81"/>
                  </a:lnTo>
                  <a:lnTo>
                    <a:pt x="134" y="105"/>
                  </a:lnTo>
                  <a:lnTo>
                    <a:pt x="141" y="132"/>
                  </a:lnTo>
                  <a:lnTo>
                    <a:pt x="146" y="160"/>
                  </a:lnTo>
                  <a:lnTo>
                    <a:pt x="144" y="161"/>
                  </a:lnTo>
                  <a:lnTo>
                    <a:pt x="143" y="161"/>
                  </a:lnTo>
                  <a:lnTo>
                    <a:pt x="139" y="134"/>
                  </a:lnTo>
                  <a:lnTo>
                    <a:pt x="132" y="108"/>
                  </a:lnTo>
                  <a:lnTo>
                    <a:pt x="123" y="83"/>
                  </a:lnTo>
                  <a:lnTo>
                    <a:pt x="113" y="62"/>
                  </a:lnTo>
                  <a:lnTo>
                    <a:pt x="103" y="45"/>
                  </a:lnTo>
                  <a:lnTo>
                    <a:pt x="92" y="32"/>
                  </a:lnTo>
                  <a:lnTo>
                    <a:pt x="80" y="20"/>
                  </a:lnTo>
                  <a:lnTo>
                    <a:pt x="66" y="13"/>
                  </a:lnTo>
                  <a:lnTo>
                    <a:pt x="52" y="8"/>
                  </a:lnTo>
                  <a:lnTo>
                    <a:pt x="36" y="6"/>
                  </a:lnTo>
                  <a:lnTo>
                    <a:pt x="19" y="6"/>
                  </a:lnTo>
                  <a:lnTo>
                    <a:pt x="2" y="10"/>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2" name="Freeform 107">
              <a:extLst>
                <a:ext uri="{FF2B5EF4-FFF2-40B4-BE49-F238E27FC236}">
                  <a16:creationId xmlns:a16="http://schemas.microsoft.com/office/drawing/2014/main" id="{36549743-8F55-42E7-8798-690384FE94F2}"/>
                </a:ext>
              </a:extLst>
            </p:cNvPr>
            <p:cNvSpPr>
              <a:spLocks/>
            </p:cNvSpPr>
            <p:nvPr/>
          </p:nvSpPr>
          <p:spPr bwMode="auto">
            <a:xfrm>
              <a:off x="3333" y="1089"/>
              <a:ext cx="162" cy="178"/>
            </a:xfrm>
            <a:custGeom>
              <a:avLst/>
              <a:gdLst>
                <a:gd name="T0" fmla="*/ 109 w 162"/>
                <a:gd name="T1" fmla="*/ 27 h 178"/>
                <a:gd name="T2" fmla="*/ 92 w 162"/>
                <a:gd name="T3" fmla="*/ 14 h 178"/>
                <a:gd name="T4" fmla="*/ 73 w 162"/>
                <a:gd name="T5" fmla="*/ 7 h 178"/>
                <a:gd name="T6" fmla="*/ 55 w 162"/>
                <a:gd name="T7" fmla="*/ 6 h 178"/>
                <a:gd name="T8" fmla="*/ 38 w 162"/>
                <a:gd name="T9" fmla="*/ 8 h 178"/>
                <a:gd name="T10" fmla="*/ 24 w 162"/>
                <a:gd name="T11" fmla="*/ 13 h 178"/>
                <a:gd name="T12" fmla="*/ 12 w 162"/>
                <a:gd name="T13" fmla="*/ 18 h 178"/>
                <a:gd name="T14" fmla="*/ 5 w 162"/>
                <a:gd name="T15" fmla="*/ 22 h 178"/>
                <a:gd name="T16" fmla="*/ 2 w 162"/>
                <a:gd name="T17" fmla="*/ 24 h 178"/>
                <a:gd name="T18" fmla="*/ 1 w 162"/>
                <a:gd name="T19" fmla="*/ 24 h 178"/>
                <a:gd name="T20" fmla="*/ 1 w 162"/>
                <a:gd name="T21" fmla="*/ 24 h 178"/>
                <a:gd name="T22" fmla="*/ 0 w 162"/>
                <a:gd name="T23" fmla="*/ 24 h 178"/>
                <a:gd name="T24" fmla="*/ 0 w 162"/>
                <a:gd name="T25" fmla="*/ 23 h 178"/>
                <a:gd name="T26" fmla="*/ 0 w 162"/>
                <a:gd name="T27" fmla="*/ 22 h 178"/>
                <a:gd name="T28" fmla="*/ 0 w 162"/>
                <a:gd name="T29" fmla="*/ 21 h 178"/>
                <a:gd name="T30" fmla="*/ 0 w 162"/>
                <a:gd name="T31" fmla="*/ 19 h 178"/>
                <a:gd name="T32" fmla="*/ 1 w 162"/>
                <a:gd name="T33" fmla="*/ 19 h 178"/>
                <a:gd name="T34" fmla="*/ 3 w 162"/>
                <a:gd name="T35" fmla="*/ 17 h 178"/>
                <a:gd name="T36" fmla="*/ 11 w 162"/>
                <a:gd name="T37" fmla="*/ 13 h 178"/>
                <a:gd name="T38" fmla="*/ 24 w 162"/>
                <a:gd name="T39" fmla="*/ 7 h 178"/>
                <a:gd name="T40" fmla="*/ 38 w 162"/>
                <a:gd name="T41" fmla="*/ 3 h 178"/>
                <a:gd name="T42" fmla="*/ 55 w 162"/>
                <a:gd name="T43" fmla="*/ 0 h 178"/>
                <a:gd name="T44" fmla="*/ 74 w 162"/>
                <a:gd name="T45" fmla="*/ 2 h 178"/>
                <a:gd name="T46" fmla="*/ 92 w 162"/>
                <a:gd name="T47" fmla="*/ 8 h 178"/>
                <a:gd name="T48" fmla="*/ 111 w 162"/>
                <a:gd name="T49" fmla="*/ 22 h 178"/>
                <a:gd name="T50" fmla="*/ 120 w 162"/>
                <a:gd name="T51" fmla="*/ 33 h 178"/>
                <a:gd name="T52" fmla="*/ 128 w 162"/>
                <a:gd name="T53" fmla="*/ 45 h 178"/>
                <a:gd name="T54" fmla="*/ 136 w 162"/>
                <a:gd name="T55" fmla="*/ 60 h 178"/>
                <a:gd name="T56" fmla="*/ 143 w 162"/>
                <a:gd name="T57" fmla="*/ 76 h 178"/>
                <a:gd name="T58" fmla="*/ 149 w 162"/>
                <a:gd name="T59" fmla="*/ 95 h 178"/>
                <a:gd name="T60" fmla="*/ 153 w 162"/>
                <a:gd name="T61" fmla="*/ 117 h 178"/>
                <a:gd name="T62" fmla="*/ 157 w 162"/>
                <a:gd name="T63" fmla="*/ 139 h 178"/>
                <a:gd name="T64" fmla="*/ 161 w 162"/>
                <a:gd name="T65" fmla="*/ 163 h 178"/>
                <a:gd name="T66" fmla="*/ 162 w 162"/>
                <a:gd name="T67" fmla="*/ 178 h 178"/>
                <a:gd name="T68" fmla="*/ 161 w 162"/>
                <a:gd name="T69" fmla="*/ 178 h 178"/>
                <a:gd name="T70" fmla="*/ 161 w 162"/>
                <a:gd name="T71" fmla="*/ 178 h 178"/>
                <a:gd name="T72" fmla="*/ 160 w 162"/>
                <a:gd name="T73" fmla="*/ 178 h 178"/>
                <a:gd name="T74" fmla="*/ 159 w 162"/>
                <a:gd name="T75" fmla="*/ 178 h 178"/>
                <a:gd name="T76" fmla="*/ 157 w 162"/>
                <a:gd name="T77" fmla="*/ 165 h 178"/>
                <a:gd name="T78" fmla="*/ 154 w 162"/>
                <a:gd name="T79" fmla="*/ 140 h 178"/>
                <a:gd name="T80" fmla="*/ 151 w 162"/>
                <a:gd name="T81" fmla="*/ 119 h 178"/>
                <a:gd name="T82" fmla="*/ 146 w 162"/>
                <a:gd name="T83" fmla="*/ 99 h 178"/>
                <a:gd name="T84" fmla="*/ 141 w 162"/>
                <a:gd name="T85" fmla="*/ 80 h 178"/>
                <a:gd name="T86" fmla="*/ 134 w 162"/>
                <a:gd name="T87" fmla="*/ 64 h 178"/>
                <a:gd name="T88" fmla="*/ 126 w 162"/>
                <a:gd name="T89" fmla="*/ 50 h 178"/>
                <a:gd name="T90" fmla="*/ 118 w 162"/>
                <a:gd name="T91" fmla="*/ 37 h 178"/>
                <a:gd name="T92" fmla="*/ 109 w 162"/>
                <a:gd name="T93" fmla="*/ 27 h 17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62"/>
                <a:gd name="T142" fmla="*/ 0 h 178"/>
                <a:gd name="T143" fmla="*/ 162 w 162"/>
                <a:gd name="T144" fmla="*/ 178 h 17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62" h="178">
                  <a:moveTo>
                    <a:pt x="109" y="27"/>
                  </a:moveTo>
                  <a:lnTo>
                    <a:pt x="92" y="14"/>
                  </a:lnTo>
                  <a:lnTo>
                    <a:pt x="73" y="7"/>
                  </a:lnTo>
                  <a:lnTo>
                    <a:pt x="55" y="6"/>
                  </a:lnTo>
                  <a:lnTo>
                    <a:pt x="38" y="8"/>
                  </a:lnTo>
                  <a:lnTo>
                    <a:pt x="24" y="13"/>
                  </a:lnTo>
                  <a:lnTo>
                    <a:pt x="12" y="18"/>
                  </a:lnTo>
                  <a:lnTo>
                    <a:pt x="5" y="22"/>
                  </a:lnTo>
                  <a:lnTo>
                    <a:pt x="2" y="24"/>
                  </a:lnTo>
                  <a:lnTo>
                    <a:pt x="1" y="24"/>
                  </a:lnTo>
                  <a:lnTo>
                    <a:pt x="0" y="24"/>
                  </a:lnTo>
                  <a:lnTo>
                    <a:pt x="0" y="23"/>
                  </a:lnTo>
                  <a:lnTo>
                    <a:pt x="0" y="22"/>
                  </a:lnTo>
                  <a:lnTo>
                    <a:pt x="0" y="21"/>
                  </a:lnTo>
                  <a:lnTo>
                    <a:pt x="0" y="19"/>
                  </a:lnTo>
                  <a:lnTo>
                    <a:pt x="1" y="19"/>
                  </a:lnTo>
                  <a:lnTo>
                    <a:pt x="3" y="17"/>
                  </a:lnTo>
                  <a:lnTo>
                    <a:pt x="11" y="13"/>
                  </a:lnTo>
                  <a:lnTo>
                    <a:pt x="24" y="7"/>
                  </a:lnTo>
                  <a:lnTo>
                    <a:pt x="38" y="3"/>
                  </a:lnTo>
                  <a:lnTo>
                    <a:pt x="55" y="0"/>
                  </a:lnTo>
                  <a:lnTo>
                    <a:pt x="74" y="2"/>
                  </a:lnTo>
                  <a:lnTo>
                    <a:pt x="92" y="8"/>
                  </a:lnTo>
                  <a:lnTo>
                    <a:pt x="111" y="22"/>
                  </a:lnTo>
                  <a:lnTo>
                    <a:pt x="120" y="33"/>
                  </a:lnTo>
                  <a:lnTo>
                    <a:pt x="128" y="45"/>
                  </a:lnTo>
                  <a:lnTo>
                    <a:pt x="136" y="60"/>
                  </a:lnTo>
                  <a:lnTo>
                    <a:pt x="143" y="76"/>
                  </a:lnTo>
                  <a:lnTo>
                    <a:pt x="149" y="95"/>
                  </a:lnTo>
                  <a:lnTo>
                    <a:pt x="153" y="117"/>
                  </a:lnTo>
                  <a:lnTo>
                    <a:pt x="157" y="139"/>
                  </a:lnTo>
                  <a:lnTo>
                    <a:pt x="161" y="163"/>
                  </a:lnTo>
                  <a:lnTo>
                    <a:pt x="162" y="178"/>
                  </a:lnTo>
                  <a:lnTo>
                    <a:pt x="161" y="178"/>
                  </a:lnTo>
                  <a:lnTo>
                    <a:pt x="160" y="178"/>
                  </a:lnTo>
                  <a:lnTo>
                    <a:pt x="159" y="178"/>
                  </a:lnTo>
                  <a:lnTo>
                    <a:pt x="157" y="165"/>
                  </a:lnTo>
                  <a:lnTo>
                    <a:pt x="154" y="140"/>
                  </a:lnTo>
                  <a:lnTo>
                    <a:pt x="151" y="119"/>
                  </a:lnTo>
                  <a:lnTo>
                    <a:pt x="146" y="99"/>
                  </a:lnTo>
                  <a:lnTo>
                    <a:pt x="141" y="80"/>
                  </a:lnTo>
                  <a:lnTo>
                    <a:pt x="134" y="64"/>
                  </a:lnTo>
                  <a:lnTo>
                    <a:pt x="126" y="50"/>
                  </a:lnTo>
                  <a:lnTo>
                    <a:pt x="118" y="37"/>
                  </a:lnTo>
                  <a:lnTo>
                    <a:pt x="109" y="27"/>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3" name="Freeform 108">
              <a:extLst>
                <a:ext uri="{FF2B5EF4-FFF2-40B4-BE49-F238E27FC236}">
                  <a16:creationId xmlns:a16="http://schemas.microsoft.com/office/drawing/2014/main" id="{0D84BE54-A350-49F0-0E09-8A674C45BDAE}"/>
                </a:ext>
              </a:extLst>
            </p:cNvPr>
            <p:cNvSpPr>
              <a:spLocks/>
            </p:cNvSpPr>
            <p:nvPr/>
          </p:nvSpPr>
          <p:spPr bwMode="auto">
            <a:xfrm>
              <a:off x="3353" y="1139"/>
              <a:ext cx="104" cy="169"/>
            </a:xfrm>
            <a:custGeom>
              <a:avLst/>
              <a:gdLst>
                <a:gd name="T0" fmla="*/ 1 w 104"/>
                <a:gd name="T1" fmla="*/ 5 h 169"/>
                <a:gd name="T2" fmla="*/ 0 w 104"/>
                <a:gd name="T3" fmla="*/ 5 h 169"/>
                <a:gd name="T4" fmla="*/ 0 w 104"/>
                <a:gd name="T5" fmla="*/ 4 h 169"/>
                <a:gd name="T6" fmla="*/ 0 w 104"/>
                <a:gd name="T7" fmla="*/ 4 h 169"/>
                <a:gd name="T8" fmla="*/ 0 w 104"/>
                <a:gd name="T9" fmla="*/ 3 h 169"/>
                <a:gd name="T10" fmla="*/ 0 w 104"/>
                <a:gd name="T11" fmla="*/ 2 h 169"/>
                <a:gd name="T12" fmla="*/ 0 w 104"/>
                <a:gd name="T13" fmla="*/ 1 h 169"/>
                <a:gd name="T14" fmla="*/ 0 w 104"/>
                <a:gd name="T15" fmla="*/ 0 h 169"/>
                <a:gd name="T16" fmla="*/ 1 w 104"/>
                <a:gd name="T17" fmla="*/ 0 h 169"/>
                <a:gd name="T18" fmla="*/ 16 w 104"/>
                <a:gd name="T19" fmla="*/ 1 h 169"/>
                <a:gd name="T20" fmla="*/ 29 w 104"/>
                <a:gd name="T21" fmla="*/ 4 h 169"/>
                <a:gd name="T22" fmla="*/ 41 w 104"/>
                <a:gd name="T23" fmla="*/ 9 h 169"/>
                <a:gd name="T24" fmla="*/ 53 w 104"/>
                <a:gd name="T25" fmla="*/ 16 h 169"/>
                <a:gd name="T26" fmla="*/ 63 w 104"/>
                <a:gd name="T27" fmla="*/ 25 h 169"/>
                <a:gd name="T28" fmla="*/ 72 w 104"/>
                <a:gd name="T29" fmla="*/ 36 h 169"/>
                <a:gd name="T30" fmla="*/ 79 w 104"/>
                <a:gd name="T31" fmla="*/ 51 h 169"/>
                <a:gd name="T32" fmla="*/ 86 w 104"/>
                <a:gd name="T33" fmla="*/ 68 h 169"/>
                <a:gd name="T34" fmla="*/ 94 w 104"/>
                <a:gd name="T35" fmla="*/ 90 h 169"/>
                <a:gd name="T36" fmla="*/ 98 w 104"/>
                <a:gd name="T37" fmla="*/ 113 h 169"/>
                <a:gd name="T38" fmla="*/ 102 w 104"/>
                <a:gd name="T39" fmla="*/ 139 h 169"/>
                <a:gd name="T40" fmla="*/ 104 w 104"/>
                <a:gd name="T41" fmla="*/ 166 h 169"/>
                <a:gd name="T42" fmla="*/ 104 w 104"/>
                <a:gd name="T43" fmla="*/ 167 h 169"/>
                <a:gd name="T44" fmla="*/ 103 w 104"/>
                <a:gd name="T45" fmla="*/ 167 h 169"/>
                <a:gd name="T46" fmla="*/ 103 w 104"/>
                <a:gd name="T47" fmla="*/ 168 h 169"/>
                <a:gd name="T48" fmla="*/ 102 w 104"/>
                <a:gd name="T49" fmla="*/ 169 h 169"/>
                <a:gd name="T50" fmla="*/ 100 w 104"/>
                <a:gd name="T51" fmla="*/ 142 h 169"/>
                <a:gd name="T52" fmla="*/ 96 w 104"/>
                <a:gd name="T53" fmla="*/ 117 h 169"/>
                <a:gd name="T54" fmla="*/ 91 w 104"/>
                <a:gd name="T55" fmla="*/ 92 h 169"/>
                <a:gd name="T56" fmla="*/ 84 w 104"/>
                <a:gd name="T57" fmla="*/ 70 h 169"/>
                <a:gd name="T58" fmla="*/ 77 w 104"/>
                <a:gd name="T59" fmla="*/ 54 h 169"/>
                <a:gd name="T60" fmla="*/ 69 w 104"/>
                <a:gd name="T61" fmla="*/ 41 h 169"/>
                <a:gd name="T62" fmla="*/ 60 w 104"/>
                <a:gd name="T63" fmla="*/ 30 h 169"/>
                <a:gd name="T64" fmla="*/ 52 w 104"/>
                <a:gd name="T65" fmla="*/ 21 h 169"/>
                <a:gd name="T66" fmla="*/ 40 w 104"/>
                <a:gd name="T67" fmla="*/ 14 h 169"/>
                <a:gd name="T68" fmla="*/ 29 w 104"/>
                <a:gd name="T69" fmla="*/ 9 h 169"/>
                <a:gd name="T70" fmla="*/ 16 w 104"/>
                <a:gd name="T71" fmla="*/ 6 h 169"/>
                <a:gd name="T72" fmla="*/ 1 w 104"/>
                <a:gd name="T73" fmla="*/ 5 h 16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69"/>
                <a:gd name="T113" fmla="*/ 104 w 104"/>
                <a:gd name="T114" fmla="*/ 169 h 16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69">
                  <a:moveTo>
                    <a:pt x="1" y="5"/>
                  </a:moveTo>
                  <a:lnTo>
                    <a:pt x="0" y="5"/>
                  </a:lnTo>
                  <a:lnTo>
                    <a:pt x="0" y="4"/>
                  </a:lnTo>
                  <a:lnTo>
                    <a:pt x="0" y="3"/>
                  </a:lnTo>
                  <a:lnTo>
                    <a:pt x="0" y="2"/>
                  </a:lnTo>
                  <a:lnTo>
                    <a:pt x="0" y="1"/>
                  </a:lnTo>
                  <a:lnTo>
                    <a:pt x="0" y="0"/>
                  </a:lnTo>
                  <a:lnTo>
                    <a:pt x="1" y="0"/>
                  </a:lnTo>
                  <a:lnTo>
                    <a:pt x="16" y="1"/>
                  </a:lnTo>
                  <a:lnTo>
                    <a:pt x="29" y="4"/>
                  </a:lnTo>
                  <a:lnTo>
                    <a:pt x="41" y="9"/>
                  </a:lnTo>
                  <a:lnTo>
                    <a:pt x="53" y="16"/>
                  </a:lnTo>
                  <a:lnTo>
                    <a:pt x="63" y="25"/>
                  </a:lnTo>
                  <a:lnTo>
                    <a:pt x="72" y="36"/>
                  </a:lnTo>
                  <a:lnTo>
                    <a:pt x="79" y="51"/>
                  </a:lnTo>
                  <a:lnTo>
                    <a:pt x="86" y="68"/>
                  </a:lnTo>
                  <a:lnTo>
                    <a:pt x="94" y="90"/>
                  </a:lnTo>
                  <a:lnTo>
                    <a:pt x="98" y="113"/>
                  </a:lnTo>
                  <a:lnTo>
                    <a:pt x="102" y="139"/>
                  </a:lnTo>
                  <a:lnTo>
                    <a:pt x="104" y="166"/>
                  </a:lnTo>
                  <a:lnTo>
                    <a:pt x="104" y="167"/>
                  </a:lnTo>
                  <a:lnTo>
                    <a:pt x="103" y="167"/>
                  </a:lnTo>
                  <a:lnTo>
                    <a:pt x="103" y="168"/>
                  </a:lnTo>
                  <a:lnTo>
                    <a:pt x="102" y="169"/>
                  </a:lnTo>
                  <a:lnTo>
                    <a:pt x="100" y="142"/>
                  </a:lnTo>
                  <a:lnTo>
                    <a:pt x="96" y="117"/>
                  </a:lnTo>
                  <a:lnTo>
                    <a:pt x="91" y="92"/>
                  </a:lnTo>
                  <a:lnTo>
                    <a:pt x="84" y="70"/>
                  </a:lnTo>
                  <a:lnTo>
                    <a:pt x="77" y="54"/>
                  </a:lnTo>
                  <a:lnTo>
                    <a:pt x="69" y="41"/>
                  </a:lnTo>
                  <a:lnTo>
                    <a:pt x="60" y="30"/>
                  </a:lnTo>
                  <a:lnTo>
                    <a:pt x="52" y="21"/>
                  </a:lnTo>
                  <a:lnTo>
                    <a:pt x="40" y="14"/>
                  </a:lnTo>
                  <a:lnTo>
                    <a:pt x="29" y="9"/>
                  </a:lnTo>
                  <a:lnTo>
                    <a:pt x="16" y="6"/>
                  </a:lnTo>
                  <a:lnTo>
                    <a:pt x="1" y="5"/>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4" name="Freeform 109">
              <a:extLst>
                <a:ext uri="{FF2B5EF4-FFF2-40B4-BE49-F238E27FC236}">
                  <a16:creationId xmlns:a16="http://schemas.microsoft.com/office/drawing/2014/main" id="{8CBBC4BF-F53F-C6CC-614A-7BD65B657381}"/>
                </a:ext>
              </a:extLst>
            </p:cNvPr>
            <p:cNvSpPr>
              <a:spLocks/>
            </p:cNvSpPr>
            <p:nvPr/>
          </p:nvSpPr>
          <p:spPr bwMode="auto">
            <a:xfrm>
              <a:off x="3435" y="1298"/>
              <a:ext cx="6" cy="7"/>
            </a:xfrm>
            <a:custGeom>
              <a:avLst/>
              <a:gdLst>
                <a:gd name="T0" fmla="*/ 6 w 6"/>
                <a:gd name="T1" fmla="*/ 2 h 7"/>
                <a:gd name="T2" fmla="*/ 6 w 6"/>
                <a:gd name="T3" fmla="*/ 1 h 7"/>
                <a:gd name="T4" fmla="*/ 5 w 6"/>
                <a:gd name="T5" fmla="*/ 1 h 7"/>
                <a:gd name="T6" fmla="*/ 3 w 6"/>
                <a:gd name="T7" fmla="*/ 0 h 7"/>
                <a:gd name="T8" fmla="*/ 2 w 6"/>
                <a:gd name="T9" fmla="*/ 0 h 7"/>
                <a:gd name="T10" fmla="*/ 1 w 6"/>
                <a:gd name="T11" fmla="*/ 1 h 7"/>
                <a:gd name="T12" fmla="*/ 1 w 6"/>
                <a:gd name="T13" fmla="*/ 2 h 7"/>
                <a:gd name="T14" fmla="*/ 0 w 6"/>
                <a:gd name="T15" fmla="*/ 4 h 7"/>
                <a:gd name="T16" fmla="*/ 0 w 6"/>
                <a:gd name="T17" fmla="*/ 5 h 7"/>
                <a:gd name="T18" fmla="*/ 1 w 6"/>
                <a:gd name="T19" fmla="*/ 6 h 7"/>
                <a:gd name="T20" fmla="*/ 2 w 6"/>
                <a:gd name="T21" fmla="*/ 7 h 7"/>
                <a:gd name="T22" fmla="*/ 3 w 6"/>
                <a:gd name="T23" fmla="*/ 7 h 7"/>
                <a:gd name="T24" fmla="*/ 4 w 6"/>
                <a:gd name="T25" fmla="*/ 7 h 7"/>
                <a:gd name="T26" fmla="*/ 5 w 6"/>
                <a:gd name="T27" fmla="*/ 7 h 7"/>
                <a:gd name="T28" fmla="*/ 6 w 6"/>
                <a:gd name="T29" fmla="*/ 6 h 7"/>
                <a:gd name="T30" fmla="*/ 6 w 6"/>
                <a:gd name="T31" fmla="*/ 4 h 7"/>
                <a:gd name="T32" fmla="*/ 6 w 6"/>
                <a:gd name="T33" fmla="*/ 2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
                <a:gd name="T52" fmla="*/ 0 h 7"/>
                <a:gd name="T53" fmla="*/ 6 w 6"/>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 h="7">
                  <a:moveTo>
                    <a:pt x="6" y="2"/>
                  </a:moveTo>
                  <a:lnTo>
                    <a:pt x="6" y="1"/>
                  </a:lnTo>
                  <a:lnTo>
                    <a:pt x="5" y="1"/>
                  </a:lnTo>
                  <a:lnTo>
                    <a:pt x="3" y="0"/>
                  </a:lnTo>
                  <a:lnTo>
                    <a:pt x="2" y="0"/>
                  </a:lnTo>
                  <a:lnTo>
                    <a:pt x="1" y="1"/>
                  </a:lnTo>
                  <a:lnTo>
                    <a:pt x="1" y="2"/>
                  </a:lnTo>
                  <a:lnTo>
                    <a:pt x="0" y="4"/>
                  </a:lnTo>
                  <a:lnTo>
                    <a:pt x="0" y="5"/>
                  </a:lnTo>
                  <a:lnTo>
                    <a:pt x="1" y="6"/>
                  </a:lnTo>
                  <a:lnTo>
                    <a:pt x="2" y="7"/>
                  </a:lnTo>
                  <a:lnTo>
                    <a:pt x="3" y="7"/>
                  </a:lnTo>
                  <a:lnTo>
                    <a:pt x="4" y="7"/>
                  </a:lnTo>
                  <a:lnTo>
                    <a:pt x="5" y="7"/>
                  </a:lnTo>
                  <a:lnTo>
                    <a:pt x="6" y="6"/>
                  </a:lnTo>
                  <a:lnTo>
                    <a:pt x="6" y="4"/>
                  </a:lnTo>
                  <a:lnTo>
                    <a:pt x="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5" name="Freeform 110">
              <a:extLst>
                <a:ext uri="{FF2B5EF4-FFF2-40B4-BE49-F238E27FC236}">
                  <a16:creationId xmlns:a16="http://schemas.microsoft.com/office/drawing/2014/main" id="{3A892EA5-035D-1D12-B416-58E89FFD6D27}"/>
                </a:ext>
              </a:extLst>
            </p:cNvPr>
            <p:cNvSpPr>
              <a:spLocks/>
            </p:cNvSpPr>
            <p:nvPr/>
          </p:nvSpPr>
          <p:spPr bwMode="auto">
            <a:xfrm>
              <a:off x="3346" y="1129"/>
              <a:ext cx="120" cy="167"/>
            </a:xfrm>
            <a:custGeom>
              <a:avLst/>
              <a:gdLst>
                <a:gd name="T0" fmla="*/ 100 w 120"/>
                <a:gd name="T1" fmla="*/ 64 h 167"/>
                <a:gd name="T2" fmla="*/ 110 w 120"/>
                <a:gd name="T3" fmla="*/ 99 h 167"/>
                <a:gd name="T4" fmla="*/ 115 w 120"/>
                <a:gd name="T5" fmla="*/ 130 h 167"/>
                <a:gd name="T6" fmla="*/ 119 w 120"/>
                <a:gd name="T7" fmla="*/ 154 h 167"/>
                <a:gd name="T8" fmla="*/ 120 w 120"/>
                <a:gd name="T9" fmla="*/ 164 h 167"/>
                <a:gd name="T10" fmla="*/ 118 w 120"/>
                <a:gd name="T11" fmla="*/ 167 h 167"/>
                <a:gd name="T12" fmla="*/ 117 w 120"/>
                <a:gd name="T13" fmla="*/ 157 h 167"/>
                <a:gd name="T14" fmla="*/ 113 w 120"/>
                <a:gd name="T15" fmla="*/ 132 h 167"/>
                <a:gd name="T16" fmla="*/ 107 w 120"/>
                <a:gd name="T17" fmla="*/ 100 h 167"/>
                <a:gd name="T18" fmla="*/ 96 w 120"/>
                <a:gd name="T19" fmla="*/ 65 h 167"/>
                <a:gd name="T20" fmla="*/ 85 w 120"/>
                <a:gd name="T21" fmla="*/ 42 h 167"/>
                <a:gd name="T22" fmla="*/ 71 w 120"/>
                <a:gd name="T23" fmla="*/ 24 h 167"/>
                <a:gd name="T24" fmla="*/ 55 w 120"/>
                <a:gd name="T25" fmla="*/ 13 h 167"/>
                <a:gd name="T26" fmla="*/ 40 w 120"/>
                <a:gd name="T27" fmla="*/ 6 h 167"/>
                <a:gd name="T28" fmla="*/ 25 w 120"/>
                <a:gd name="T29" fmla="*/ 4 h 167"/>
                <a:gd name="T30" fmla="*/ 13 w 120"/>
                <a:gd name="T31" fmla="*/ 3 h 167"/>
                <a:gd name="T32" fmla="*/ 4 w 120"/>
                <a:gd name="T33" fmla="*/ 3 h 167"/>
                <a:gd name="T34" fmla="*/ 0 w 120"/>
                <a:gd name="T35" fmla="*/ 4 h 167"/>
                <a:gd name="T36" fmla="*/ 0 w 120"/>
                <a:gd name="T37" fmla="*/ 1 h 167"/>
                <a:gd name="T38" fmla="*/ 4 w 120"/>
                <a:gd name="T39" fmla="*/ 1 h 167"/>
                <a:gd name="T40" fmla="*/ 13 w 120"/>
                <a:gd name="T41" fmla="*/ 0 h 167"/>
                <a:gd name="T42" fmla="*/ 25 w 120"/>
                <a:gd name="T43" fmla="*/ 1 h 167"/>
                <a:gd name="T44" fmla="*/ 41 w 120"/>
                <a:gd name="T45" fmla="*/ 4 h 167"/>
                <a:gd name="T46" fmla="*/ 56 w 120"/>
                <a:gd name="T47" fmla="*/ 11 h 167"/>
                <a:gd name="T48" fmla="*/ 73 w 120"/>
                <a:gd name="T49" fmla="*/ 22 h 167"/>
                <a:gd name="T50" fmla="*/ 88 w 120"/>
                <a:gd name="T51" fmla="*/ 40 h 167"/>
                <a:gd name="T52" fmla="*/ 100 w 120"/>
                <a:gd name="T53" fmla="*/ 64 h 16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0"/>
                <a:gd name="T82" fmla="*/ 0 h 167"/>
                <a:gd name="T83" fmla="*/ 120 w 120"/>
                <a:gd name="T84" fmla="*/ 167 h 16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0" h="167">
                  <a:moveTo>
                    <a:pt x="100" y="64"/>
                  </a:moveTo>
                  <a:lnTo>
                    <a:pt x="110" y="99"/>
                  </a:lnTo>
                  <a:lnTo>
                    <a:pt x="115" y="130"/>
                  </a:lnTo>
                  <a:lnTo>
                    <a:pt x="119" y="154"/>
                  </a:lnTo>
                  <a:lnTo>
                    <a:pt x="120" y="164"/>
                  </a:lnTo>
                  <a:lnTo>
                    <a:pt x="118" y="167"/>
                  </a:lnTo>
                  <a:lnTo>
                    <a:pt x="117" y="157"/>
                  </a:lnTo>
                  <a:lnTo>
                    <a:pt x="113" y="132"/>
                  </a:lnTo>
                  <a:lnTo>
                    <a:pt x="107" y="100"/>
                  </a:lnTo>
                  <a:lnTo>
                    <a:pt x="96" y="65"/>
                  </a:lnTo>
                  <a:lnTo>
                    <a:pt x="85" y="42"/>
                  </a:lnTo>
                  <a:lnTo>
                    <a:pt x="71" y="24"/>
                  </a:lnTo>
                  <a:lnTo>
                    <a:pt x="55" y="13"/>
                  </a:lnTo>
                  <a:lnTo>
                    <a:pt x="40" y="6"/>
                  </a:lnTo>
                  <a:lnTo>
                    <a:pt x="25" y="4"/>
                  </a:lnTo>
                  <a:lnTo>
                    <a:pt x="13" y="3"/>
                  </a:lnTo>
                  <a:lnTo>
                    <a:pt x="4" y="3"/>
                  </a:lnTo>
                  <a:lnTo>
                    <a:pt x="0" y="4"/>
                  </a:lnTo>
                  <a:lnTo>
                    <a:pt x="0" y="1"/>
                  </a:lnTo>
                  <a:lnTo>
                    <a:pt x="4" y="1"/>
                  </a:lnTo>
                  <a:lnTo>
                    <a:pt x="13" y="0"/>
                  </a:lnTo>
                  <a:lnTo>
                    <a:pt x="25" y="1"/>
                  </a:lnTo>
                  <a:lnTo>
                    <a:pt x="41" y="4"/>
                  </a:lnTo>
                  <a:lnTo>
                    <a:pt x="56" y="11"/>
                  </a:lnTo>
                  <a:lnTo>
                    <a:pt x="73" y="22"/>
                  </a:lnTo>
                  <a:lnTo>
                    <a:pt x="88" y="40"/>
                  </a:lnTo>
                  <a:lnTo>
                    <a:pt x="100" y="64"/>
                  </a:lnTo>
                  <a:close/>
                </a:path>
              </a:pathLst>
            </a:custGeom>
            <a:solidFill>
              <a:srgbClr val="A02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6" name="Freeform 111">
              <a:extLst>
                <a:ext uri="{FF2B5EF4-FFF2-40B4-BE49-F238E27FC236}">
                  <a16:creationId xmlns:a16="http://schemas.microsoft.com/office/drawing/2014/main" id="{879FB4B3-7823-4C8D-4E75-E1D7EA75D862}"/>
                </a:ext>
              </a:extLst>
            </p:cNvPr>
            <p:cNvSpPr>
              <a:spLocks/>
            </p:cNvSpPr>
            <p:nvPr/>
          </p:nvSpPr>
          <p:spPr bwMode="auto">
            <a:xfrm>
              <a:off x="3396" y="1229"/>
              <a:ext cx="67" cy="15"/>
            </a:xfrm>
            <a:custGeom>
              <a:avLst/>
              <a:gdLst>
                <a:gd name="T0" fmla="*/ 0 w 67"/>
                <a:gd name="T1" fmla="*/ 7 h 15"/>
                <a:gd name="T2" fmla="*/ 1 w 67"/>
                <a:gd name="T3" fmla="*/ 7 h 15"/>
                <a:gd name="T4" fmla="*/ 3 w 67"/>
                <a:gd name="T5" fmla="*/ 4 h 15"/>
                <a:gd name="T6" fmla="*/ 6 w 67"/>
                <a:gd name="T7" fmla="*/ 3 h 15"/>
                <a:gd name="T8" fmla="*/ 12 w 67"/>
                <a:gd name="T9" fmla="*/ 1 h 15"/>
                <a:gd name="T10" fmla="*/ 20 w 67"/>
                <a:gd name="T11" fmla="*/ 0 h 15"/>
                <a:gd name="T12" fmla="*/ 27 w 67"/>
                <a:gd name="T13" fmla="*/ 0 h 15"/>
                <a:gd name="T14" fmla="*/ 38 w 67"/>
                <a:gd name="T15" fmla="*/ 1 h 15"/>
                <a:gd name="T16" fmla="*/ 50 w 67"/>
                <a:gd name="T17" fmla="*/ 3 h 15"/>
                <a:gd name="T18" fmla="*/ 58 w 67"/>
                <a:gd name="T19" fmla="*/ 6 h 15"/>
                <a:gd name="T20" fmla="*/ 63 w 67"/>
                <a:gd name="T21" fmla="*/ 4 h 15"/>
                <a:gd name="T22" fmla="*/ 65 w 67"/>
                <a:gd name="T23" fmla="*/ 3 h 15"/>
                <a:gd name="T24" fmla="*/ 67 w 67"/>
                <a:gd name="T25" fmla="*/ 2 h 15"/>
                <a:gd name="T26" fmla="*/ 65 w 67"/>
                <a:gd name="T27" fmla="*/ 6 h 15"/>
                <a:gd name="T28" fmla="*/ 61 w 67"/>
                <a:gd name="T29" fmla="*/ 11 h 15"/>
                <a:gd name="T30" fmla="*/ 54 w 67"/>
                <a:gd name="T31" fmla="*/ 15 h 15"/>
                <a:gd name="T32" fmla="*/ 45 w 67"/>
                <a:gd name="T33" fmla="*/ 12 h 15"/>
                <a:gd name="T34" fmla="*/ 39 w 67"/>
                <a:gd name="T35" fmla="*/ 9 h 15"/>
                <a:gd name="T36" fmla="*/ 32 w 67"/>
                <a:gd name="T37" fmla="*/ 7 h 15"/>
                <a:gd name="T38" fmla="*/ 24 w 67"/>
                <a:gd name="T39" fmla="*/ 6 h 15"/>
                <a:gd name="T40" fmla="*/ 16 w 67"/>
                <a:gd name="T41" fmla="*/ 4 h 15"/>
                <a:gd name="T42" fmla="*/ 10 w 67"/>
                <a:gd name="T43" fmla="*/ 6 h 15"/>
                <a:gd name="T44" fmla="*/ 4 w 67"/>
                <a:gd name="T45" fmla="*/ 6 h 15"/>
                <a:gd name="T46" fmla="*/ 1 w 67"/>
                <a:gd name="T47" fmla="*/ 7 h 15"/>
                <a:gd name="T48" fmla="*/ 0 w 67"/>
                <a:gd name="T49" fmla="*/ 7 h 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5"/>
                <a:gd name="T77" fmla="*/ 67 w 67"/>
                <a:gd name="T78" fmla="*/ 15 h 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5">
                  <a:moveTo>
                    <a:pt x="0" y="7"/>
                  </a:moveTo>
                  <a:lnTo>
                    <a:pt x="1" y="7"/>
                  </a:lnTo>
                  <a:lnTo>
                    <a:pt x="3" y="4"/>
                  </a:lnTo>
                  <a:lnTo>
                    <a:pt x="6" y="3"/>
                  </a:lnTo>
                  <a:lnTo>
                    <a:pt x="12" y="1"/>
                  </a:lnTo>
                  <a:lnTo>
                    <a:pt x="20" y="0"/>
                  </a:lnTo>
                  <a:lnTo>
                    <a:pt x="27" y="0"/>
                  </a:lnTo>
                  <a:lnTo>
                    <a:pt x="38" y="1"/>
                  </a:lnTo>
                  <a:lnTo>
                    <a:pt x="50" y="3"/>
                  </a:lnTo>
                  <a:lnTo>
                    <a:pt x="58" y="6"/>
                  </a:lnTo>
                  <a:lnTo>
                    <a:pt x="63" y="4"/>
                  </a:lnTo>
                  <a:lnTo>
                    <a:pt x="65" y="3"/>
                  </a:lnTo>
                  <a:lnTo>
                    <a:pt x="67" y="2"/>
                  </a:lnTo>
                  <a:lnTo>
                    <a:pt x="65" y="6"/>
                  </a:lnTo>
                  <a:lnTo>
                    <a:pt x="61" y="11"/>
                  </a:lnTo>
                  <a:lnTo>
                    <a:pt x="54" y="15"/>
                  </a:lnTo>
                  <a:lnTo>
                    <a:pt x="45" y="12"/>
                  </a:lnTo>
                  <a:lnTo>
                    <a:pt x="39" y="9"/>
                  </a:lnTo>
                  <a:lnTo>
                    <a:pt x="32" y="7"/>
                  </a:lnTo>
                  <a:lnTo>
                    <a:pt x="24" y="6"/>
                  </a:lnTo>
                  <a:lnTo>
                    <a:pt x="16" y="4"/>
                  </a:lnTo>
                  <a:lnTo>
                    <a:pt x="10" y="6"/>
                  </a:lnTo>
                  <a:lnTo>
                    <a:pt x="4"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7" name="Freeform 112">
              <a:extLst>
                <a:ext uri="{FF2B5EF4-FFF2-40B4-BE49-F238E27FC236}">
                  <a16:creationId xmlns:a16="http://schemas.microsoft.com/office/drawing/2014/main" id="{B0FD4B98-A6C0-F12B-F1E7-170EF951329D}"/>
                </a:ext>
              </a:extLst>
            </p:cNvPr>
            <p:cNvSpPr>
              <a:spLocks/>
            </p:cNvSpPr>
            <p:nvPr/>
          </p:nvSpPr>
          <p:spPr bwMode="auto">
            <a:xfrm>
              <a:off x="3341" y="1386"/>
              <a:ext cx="148" cy="128"/>
            </a:xfrm>
            <a:custGeom>
              <a:avLst/>
              <a:gdLst>
                <a:gd name="T0" fmla="*/ 0 w 148"/>
                <a:gd name="T1" fmla="*/ 10 h 128"/>
                <a:gd name="T2" fmla="*/ 13 w 148"/>
                <a:gd name="T3" fmla="*/ 4 h 128"/>
                <a:gd name="T4" fmla="*/ 19 w 148"/>
                <a:gd name="T5" fmla="*/ 0 h 128"/>
                <a:gd name="T6" fmla="*/ 19 w 148"/>
                <a:gd name="T7" fmla="*/ 0 h 128"/>
                <a:gd name="T8" fmla="*/ 19 w 148"/>
                <a:gd name="T9" fmla="*/ 0 h 128"/>
                <a:gd name="T10" fmla="*/ 19 w 148"/>
                <a:gd name="T11" fmla="*/ 0 h 128"/>
                <a:gd name="T12" fmla="*/ 19 w 148"/>
                <a:gd name="T13" fmla="*/ 0 h 128"/>
                <a:gd name="T14" fmla="*/ 26 w 148"/>
                <a:gd name="T15" fmla="*/ 77 h 128"/>
                <a:gd name="T16" fmla="*/ 124 w 148"/>
                <a:gd name="T17" fmla="*/ 2 h 128"/>
                <a:gd name="T18" fmla="*/ 128 w 148"/>
                <a:gd name="T19" fmla="*/ 5 h 128"/>
                <a:gd name="T20" fmla="*/ 134 w 148"/>
                <a:gd name="T21" fmla="*/ 8 h 128"/>
                <a:gd name="T22" fmla="*/ 141 w 148"/>
                <a:gd name="T23" fmla="*/ 15 h 128"/>
                <a:gd name="T24" fmla="*/ 148 w 148"/>
                <a:gd name="T25" fmla="*/ 23 h 128"/>
                <a:gd name="T26" fmla="*/ 13 w 148"/>
                <a:gd name="T27" fmla="*/ 128 h 128"/>
                <a:gd name="T28" fmla="*/ 0 w 148"/>
                <a:gd name="T29" fmla="*/ 10 h 12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128"/>
                <a:gd name="T47" fmla="*/ 148 w 148"/>
                <a:gd name="T48" fmla="*/ 128 h 12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128">
                  <a:moveTo>
                    <a:pt x="0" y="10"/>
                  </a:moveTo>
                  <a:lnTo>
                    <a:pt x="13" y="4"/>
                  </a:lnTo>
                  <a:lnTo>
                    <a:pt x="19" y="0"/>
                  </a:lnTo>
                  <a:lnTo>
                    <a:pt x="26" y="77"/>
                  </a:lnTo>
                  <a:lnTo>
                    <a:pt x="124" y="2"/>
                  </a:lnTo>
                  <a:lnTo>
                    <a:pt x="128" y="5"/>
                  </a:lnTo>
                  <a:lnTo>
                    <a:pt x="134" y="8"/>
                  </a:lnTo>
                  <a:lnTo>
                    <a:pt x="141" y="15"/>
                  </a:lnTo>
                  <a:lnTo>
                    <a:pt x="148" y="23"/>
                  </a:lnTo>
                  <a:lnTo>
                    <a:pt x="13" y="128"/>
                  </a:lnTo>
                  <a:lnTo>
                    <a:pt x="0" y="1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8" name="Freeform 113">
              <a:extLst>
                <a:ext uri="{FF2B5EF4-FFF2-40B4-BE49-F238E27FC236}">
                  <a16:creationId xmlns:a16="http://schemas.microsoft.com/office/drawing/2014/main" id="{113C7B00-3C92-E27E-FBF1-E487A61CB8B7}"/>
                </a:ext>
              </a:extLst>
            </p:cNvPr>
            <p:cNvSpPr>
              <a:spLocks/>
            </p:cNvSpPr>
            <p:nvPr/>
          </p:nvSpPr>
          <p:spPr bwMode="auto">
            <a:xfrm>
              <a:off x="3360" y="1380"/>
              <a:ext cx="105" cy="83"/>
            </a:xfrm>
            <a:custGeom>
              <a:avLst/>
              <a:gdLst>
                <a:gd name="T0" fmla="*/ 100 w 105"/>
                <a:gd name="T1" fmla="*/ 6 h 83"/>
                <a:gd name="T2" fmla="*/ 100 w 105"/>
                <a:gd name="T3" fmla="*/ 6 h 83"/>
                <a:gd name="T4" fmla="*/ 101 w 105"/>
                <a:gd name="T5" fmla="*/ 6 h 83"/>
                <a:gd name="T6" fmla="*/ 103 w 105"/>
                <a:gd name="T7" fmla="*/ 6 h 83"/>
                <a:gd name="T8" fmla="*/ 105 w 105"/>
                <a:gd name="T9" fmla="*/ 8 h 83"/>
                <a:gd name="T10" fmla="*/ 7 w 105"/>
                <a:gd name="T11" fmla="*/ 83 h 83"/>
                <a:gd name="T12" fmla="*/ 0 w 105"/>
                <a:gd name="T13" fmla="*/ 6 h 83"/>
                <a:gd name="T14" fmla="*/ 1 w 105"/>
                <a:gd name="T15" fmla="*/ 6 h 83"/>
                <a:gd name="T16" fmla="*/ 3 w 105"/>
                <a:gd name="T17" fmla="*/ 6 h 83"/>
                <a:gd name="T18" fmla="*/ 5 w 105"/>
                <a:gd name="T19" fmla="*/ 6 h 83"/>
                <a:gd name="T20" fmla="*/ 9 w 105"/>
                <a:gd name="T21" fmla="*/ 5 h 83"/>
                <a:gd name="T22" fmla="*/ 20 w 105"/>
                <a:gd name="T23" fmla="*/ 50 h 83"/>
                <a:gd name="T24" fmla="*/ 90 w 105"/>
                <a:gd name="T25" fmla="*/ 0 h 83"/>
                <a:gd name="T26" fmla="*/ 94 w 105"/>
                <a:gd name="T27" fmla="*/ 1 h 83"/>
                <a:gd name="T28" fmla="*/ 97 w 105"/>
                <a:gd name="T29" fmla="*/ 2 h 83"/>
                <a:gd name="T30" fmla="*/ 99 w 105"/>
                <a:gd name="T31" fmla="*/ 4 h 83"/>
                <a:gd name="T32" fmla="*/ 100 w 105"/>
                <a:gd name="T33" fmla="*/ 6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5"/>
                <a:gd name="T52" fmla="*/ 0 h 83"/>
                <a:gd name="T53" fmla="*/ 105 w 105"/>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5" h="83">
                  <a:moveTo>
                    <a:pt x="100" y="6"/>
                  </a:moveTo>
                  <a:lnTo>
                    <a:pt x="100" y="6"/>
                  </a:lnTo>
                  <a:lnTo>
                    <a:pt x="101" y="6"/>
                  </a:lnTo>
                  <a:lnTo>
                    <a:pt x="103" y="6"/>
                  </a:lnTo>
                  <a:lnTo>
                    <a:pt x="105" y="8"/>
                  </a:lnTo>
                  <a:lnTo>
                    <a:pt x="7" y="83"/>
                  </a:lnTo>
                  <a:lnTo>
                    <a:pt x="0" y="6"/>
                  </a:lnTo>
                  <a:lnTo>
                    <a:pt x="1" y="6"/>
                  </a:lnTo>
                  <a:lnTo>
                    <a:pt x="3" y="6"/>
                  </a:lnTo>
                  <a:lnTo>
                    <a:pt x="5" y="6"/>
                  </a:lnTo>
                  <a:lnTo>
                    <a:pt x="9" y="5"/>
                  </a:lnTo>
                  <a:lnTo>
                    <a:pt x="20" y="50"/>
                  </a:lnTo>
                  <a:lnTo>
                    <a:pt x="90" y="0"/>
                  </a:lnTo>
                  <a:lnTo>
                    <a:pt x="94" y="1"/>
                  </a:lnTo>
                  <a:lnTo>
                    <a:pt x="97" y="2"/>
                  </a:lnTo>
                  <a:lnTo>
                    <a:pt x="99" y="4"/>
                  </a:lnTo>
                  <a:lnTo>
                    <a:pt x="10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69" name="Freeform 114">
              <a:extLst>
                <a:ext uri="{FF2B5EF4-FFF2-40B4-BE49-F238E27FC236}">
                  <a16:creationId xmlns:a16="http://schemas.microsoft.com/office/drawing/2014/main" id="{A5334B93-D416-0D0F-143F-DF384B0C8A79}"/>
                </a:ext>
              </a:extLst>
            </p:cNvPr>
            <p:cNvSpPr>
              <a:spLocks/>
            </p:cNvSpPr>
            <p:nvPr/>
          </p:nvSpPr>
          <p:spPr bwMode="auto">
            <a:xfrm>
              <a:off x="3055" y="1028"/>
              <a:ext cx="101" cy="370"/>
            </a:xfrm>
            <a:custGeom>
              <a:avLst/>
              <a:gdLst>
                <a:gd name="T0" fmla="*/ 55 w 101"/>
                <a:gd name="T1" fmla="*/ 130 h 370"/>
                <a:gd name="T2" fmla="*/ 55 w 101"/>
                <a:gd name="T3" fmla="*/ 102 h 370"/>
                <a:gd name="T4" fmla="*/ 50 w 101"/>
                <a:gd name="T5" fmla="*/ 92 h 370"/>
                <a:gd name="T6" fmla="*/ 38 w 101"/>
                <a:gd name="T7" fmla="*/ 59 h 370"/>
                <a:gd name="T8" fmla="*/ 36 w 101"/>
                <a:gd name="T9" fmla="*/ 44 h 370"/>
                <a:gd name="T10" fmla="*/ 43 w 101"/>
                <a:gd name="T11" fmla="*/ 9 h 370"/>
                <a:gd name="T12" fmla="*/ 54 w 101"/>
                <a:gd name="T13" fmla="*/ 6 h 370"/>
                <a:gd name="T14" fmla="*/ 51 w 101"/>
                <a:gd name="T15" fmla="*/ 10 h 370"/>
                <a:gd name="T16" fmla="*/ 51 w 101"/>
                <a:gd name="T17" fmla="*/ 11 h 370"/>
                <a:gd name="T18" fmla="*/ 54 w 101"/>
                <a:gd name="T19" fmla="*/ 11 h 370"/>
                <a:gd name="T20" fmla="*/ 56 w 101"/>
                <a:gd name="T21" fmla="*/ 7 h 370"/>
                <a:gd name="T22" fmla="*/ 64 w 101"/>
                <a:gd name="T23" fmla="*/ 6 h 370"/>
                <a:gd name="T24" fmla="*/ 69 w 101"/>
                <a:gd name="T25" fmla="*/ 3 h 370"/>
                <a:gd name="T26" fmla="*/ 78 w 101"/>
                <a:gd name="T27" fmla="*/ 3 h 370"/>
                <a:gd name="T28" fmla="*/ 86 w 101"/>
                <a:gd name="T29" fmla="*/ 6 h 370"/>
                <a:gd name="T30" fmla="*/ 92 w 101"/>
                <a:gd name="T31" fmla="*/ 8 h 370"/>
                <a:gd name="T32" fmla="*/ 91 w 101"/>
                <a:gd name="T33" fmla="*/ 10 h 370"/>
                <a:gd name="T34" fmla="*/ 78 w 101"/>
                <a:gd name="T35" fmla="*/ 20 h 370"/>
                <a:gd name="T36" fmla="*/ 74 w 101"/>
                <a:gd name="T37" fmla="*/ 36 h 370"/>
                <a:gd name="T38" fmla="*/ 72 w 101"/>
                <a:gd name="T39" fmla="*/ 46 h 370"/>
                <a:gd name="T40" fmla="*/ 73 w 101"/>
                <a:gd name="T41" fmla="*/ 50 h 370"/>
                <a:gd name="T42" fmla="*/ 79 w 101"/>
                <a:gd name="T43" fmla="*/ 57 h 370"/>
                <a:gd name="T44" fmla="*/ 91 w 101"/>
                <a:gd name="T45" fmla="*/ 54 h 370"/>
                <a:gd name="T46" fmla="*/ 98 w 101"/>
                <a:gd name="T47" fmla="*/ 55 h 370"/>
                <a:gd name="T48" fmla="*/ 99 w 101"/>
                <a:gd name="T49" fmla="*/ 57 h 370"/>
                <a:gd name="T50" fmla="*/ 98 w 101"/>
                <a:gd name="T51" fmla="*/ 58 h 370"/>
                <a:gd name="T52" fmla="*/ 95 w 101"/>
                <a:gd name="T53" fmla="*/ 64 h 370"/>
                <a:gd name="T54" fmla="*/ 87 w 101"/>
                <a:gd name="T55" fmla="*/ 76 h 370"/>
                <a:gd name="T56" fmla="*/ 83 w 101"/>
                <a:gd name="T57" fmla="*/ 93 h 370"/>
                <a:gd name="T58" fmla="*/ 77 w 101"/>
                <a:gd name="T59" fmla="*/ 109 h 370"/>
                <a:gd name="T60" fmla="*/ 75 w 101"/>
                <a:gd name="T61" fmla="*/ 117 h 370"/>
                <a:gd name="T62" fmla="*/ 67 w 101"/>
                <a:gd name="T63" fmla="*/ 343 h 370"/>
                <a:gd name="T64" fmla="*/ 55 w 101"/>
                <a:gd name="T65" fmla="*/ 356 h 370"/>
                <a:gd name="T66" fmla="*/ 43 w 101"/>
                <a:gd name="T67" fmla="*/ 370 h 370"/>
                <a:gd name="T68" fmla="*/ 53 w 101"/>
                <a:gd name="T69" fmla="*/ 145 h 3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370"/>
                <a:gd name="T107" fmla="*/ 101 w 101"/>
                <a:gd name="T108" fmla="*/ 370 h 3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370">
                  <a:moveTo>
                    <a:pt x="53" y="145"/>
                  </a:moveTo>
                  <a:lnTo>
                    <a:pt x="55" y="130"/>
                  </a:lnTo>
                  <a:lnTo>
                    <a:pt x="56" y="115"/>
                  </a:lnTo>
                  <a:lnTo>
                    <a:pt x="55" y="102"/>
                  </a:lnTo>
                  <a:lnTo>
                    <a:pt x="50" y="92"/>
                  </a:lnTo>
                  <a:lnTo>
                    <a:pt x="43" y="75"/>
                  </a:lnTo>
                  <a:lnTo>
                    <a:pt x="38" y="59"/>
                  </a:lnTo>
                  <a:lnTo>
                    <a:pt x="36" y="48"/>
                  </a:lnTo>
                  <a:lnTo>
                    <a:pt x="36" y="44"/>
                  </a:lnTo>
                  <a:lnTo>
                    <a:pt x="36" y="26"/>
                  </a:lnTo>
                  <a:lnTo>
                    <a:pt x="43" y="9"/>
                  </a:lnTo>
                  <a:lnTo>
                    <a:pt x="54" y="0"/>
                  </a:lnTo>
                  <a:lnTo>
                    <a:pt x="54" y="6"/>
                  </a:lnTo>
                  <a:lnTo>
                    <a:pt x="53" y="9"/>
                  </a:lnTo>
                  <a:lnTo>
                    <a:pt x="51" y="10"/>
                  </a:lnTo>
                  <a:lnTo>
                    <a:pt x="50" y="11"/>
                  </a:lnTo>
                  <a:lnTo>
                    <a:pt x="51" y="11"/>
                  </a:lnTo>
                  <a:lnTo>
                    <a:pt x="53" y="11"/>
                  </a:lnTo>
                  <a:lnTo>
                    <a:pt x="54" y="11"/>
                  </a:lnTo>
                  <a:lnTo>
                    <a:pt x="56" y="7"/>
                  </a:lnTo>
                  <a:lnTo>
                    <a:pt x="60" y="6"/>
                  </a:lnTo>
                  <a:lnTo>
                    <a:pt x="64" y="6"/>
                  </a:lnTo>
                  <a:lnTo>
                    <a:pt x="67" y="7"/>
                  </a:lnTo>
                  <a:lnTo>
                    <a:pt x="69" y="3"/>
                  </a:lnTo>
                  <a:lnTo>
                    <a:pt x="74" y="2"/>
                  </a:lnTo>
                  <a:lnTo>
                    <a:pt x="78" y="3"/>
                  </a:lnTo>
                  <a:lnTo>
                    <a:pt x="82" y="6"/>
                  </a:lnTo>
                  <a:lnTo>
                    <a:pt x="86" y="6"/>
                  </a:lnTo>
                  <a:lnTo>
                    <a:pt x="89" y="7"/>
                  </a:lnTo>
                  <a:lnTo>
                    <a:pt x="92" y="8"/>
                  </a:lnTo>
                  <a:lnTo>
                    <a:pt x="93" y="9"/>
                  </a:lnTo>
                  <a:lnTo>
                    <a:pt x="91" y="10"/>
                  </a:lnTo>
                  <a:lnTo>
                    <a:pt x="84" y="13"/>
                  </a:lnTo>
                  <a:lnTo>
                    <a:pt x="78" y="20"/>
                  </a:lnTo>
                  <a:lnTo>
                    <a:pt x="75" y="30"/>
                  </a:lnTo>
                  <a:lnTo>
                    <a:pt x="74" y="36"/>
                  </a:lnTo>
                  <a:lnTo>
                    <a:pt x="73" y="43"/>
                  </a:lnTo>
                  <a:lnTo>
                    <a:pt x="72" y="46"/>
                  </a:lnTo>
                  <a:lnTo>
                    <a:pt x="72" y="48"/>
                  </a:lnTo>
                  <a:lnTo>
                    <a:pt x="73" y="50"/>
                  </a:lnTo>
                  <a:lnTo>
                    <a:pt x="75" y="55"/>
                  </a:lnTo>
                  <a:lnTo>
                    <a:pt x="79" y="57"/>
                  </a:lnTo>
                  <a:lnTo>
                    <a:pt x="87" y="53"/>
                  </a:lnTo>
                  <a:lnTo>
                    <a:pt x="91" y="54"/>
                  </a:lnTo>
                  <a:lnTo>
                    <a:pt x="95" y="54"/>
                  </a:lnTo>
                  <a:lnTo>
                    <a:pt x="98" y="55"/>
                  </a:lnTo>
                  <a:lnTo>
                    <a:pt x="101" y="56"/>
                  </a:lnTo>
                  <a:lnTo>
                    <a:pt x="99" y="57"/>
                  </a:lnTo>
                  <a:lnTo>
                    <a:pt x="98" y="58"/>
                  </a:lnTo>
                  <a:lnTo>
                    <a:pt x="97" y="59"/>
                  </a:lnTo>
                  <a:lnTo>
                    <a:pt x="95" y="64"/>
                  </a:lnTo>
                  <a:lnTo>
                    <a:pt x="92" y="69"/>
                  </a:lnTo>
                  <a:lnTo>
                    <a:pt x="87" y="76"/>
                  </a:lnTo>
                  <a:lnTo>
                    <a:pt x="85" y="84"/>
                  </a:lnTo>
                  <a:lnTo>
                    <a:pt x="83" y="93"/>
                  </a:lnTo>
                  <a:lnTo>
                    <a:pt x="79" y="102"/>
                  </a:lnTo>
                  <a:lnTo>
                    <a:pt x="77" y="109"/>
                  </a:lnTo>
                  <a:lnTo>
                    <a:pt x="75" y="116"/>
                  </a:lnTo>
                  <a:lnTo>
                    <a:pt x="75" y="117"/>
                  </a:lnTo>
                  <a:lnTo>
                    <a:pt x="36" y="320"/>
                  </a:lnTo>
                  <a:lnTo>
                    <a:pt x="67" y="343"/>
                  </a:lnTo>
                  <a:lnTo>
                    <a:pt x="60" y="349"/>
                  </a:lnTo>
                  <a:lnTo>
                    <a:pt x="55" y="356"/>
                  </a:lnTo>
                  <a:lnTo>
                    <a:pt x="48" y="363"/>
                  </a:lnTo>
                  <a:lnTo>
                    <a:pt x="43" y="370"/>
                  </a:lnTo>
                  <a:lnTo>
                    <a:pt x="0" y="333"/>
                  </a:lnTo>
                  <a:lnTo>
                    <a:pt x="53" y="145"/>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0" name="Freeform 115">
              <a:extLst>
                <a:ext uri="{FF2B5EF4-FFF2-40B4-BE49-F238E27FC236}">
                  <a16:creationId xmlns:a16="http://schemas.microsoft.com/office/drawing/2014/main" id="{BDD35861-4BCE-7211-9B3F-B08DB39DC9B7}"/>
                </a:ext>
              </a:extLst>
            </p:cNvPr>
            <p:cNvSpPr>
              <a:spLocks/>
            </p:cNvSpPr>
            <p:nvPr/>
          </p:nvSpPr>
          <p:spPr bwMode="auto">
            <a:xfrm>
              <a:off x="2933" y="1019"/>
              <a:ext cx="351" cy="96"/>
            </a:xfrm>
            <a:custGeom>
              <a:avLst/>
              <a:gdLst>
                <a:gd name="T0" fmla="*/ 345 w 351"/>
                <a:gd name="T1" fmla="*/ 0 h 96"/>
                <a:gd name="T2" fmla="*/ 351 w 351"/>
                <a:gd name="T3" fmla="*/ 52 h 96"/>
                <a:gd name="T4" fmla="*/ 196 w 351"/>
                <a:gd name="T5" fmla="*/ 65 h 96"/>
                <a:gd name="T6" fmla="*/ 8 w 351"/>
                <a:gd name="T7" fmla="*/ 96 h 96"/>
                <a:gd name="T8" fmla="*/ 0 w 351"/>
                <a:gd name="T9" fmla="*/ 45 h 96"/>
                <a:gd name="T10" fmla="*/ 191 w 351"/>
                <a:gd name="T11" fmla="*/ 29 h 96"/>
                <a:gd name="T12" fmla="*/ 345 w 351"/>
                <a:gd name="T13" fmla="*/ 0 h 96"/>
                <a:gd name="T14" fmla="*/ 0 60000 65536"/>
                <a:gd name="T15" fmla="*/ 0 60000 65536"/>
                <a:gd name="T16" fmla="*/ 0 60000 65536"/>
                <a:gd name="T17" fmla="*/ 0 60000 65536"/>
                <a:gd name="T18" fmla="*/ 0 60000 65536"/>
                <a:gd name="T19" fmla="*/ 0 60000 65536"/>
                <a:gd name="T20" fmla="*/ 0 60000 65536"/>
                <a:gd name="T21" fmla="*/ 0 w 351"/>
                <a:gd name="T22" fmla="*/ 0 h 96"/>
                <a:gd name="T23" fmla="*/ 351 w 351"/>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1" h="96">
                  <a:moveTo>
                    <a:pt x="345" y="0"/>
                  </a:moveTo>
                  <a:lnTo>
                    <a:pt x="351" y="52"/>
                  </a:lnTo>
                  <a:lnTo>
                    <a:pt x="196" y="65"/>
                  </a:lnTo>
                  <a:lnTo>
                    <a:pt x="8" y="96"/>
                  </a:lnTo>
                  <a:lnTo>
                    <a:pt x="0" y="45"/>
                  </a:lnTo>
                  <a:lnTo>
                    <a:pt x="191" y="29"/>
                  </a:lnTo>
                  <a:lnTo>
                    <a:pt x="34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1" name="Freeform 116">
              <a:extLst>
                <a:ext uri="{FF2B5EF4-FFF2-40B4-BE49-F238E27FC236}">
                  <a16:creationId xmlns:a16="http://schemas.microsoft.com/office/drawing/2014/main" id="{EE0CE4D4-964F-EBB0-F6F3-63D847051EA7}"/>
                </a:ext>
              </a:extLst>
            </p:cNvPr>
            <p:cNvSpPr>
              <a:spLocks/>
            </p:cNvSpPr>
            <p:nvPr/>
          </p:nvSpPr>
          <p:spPr bwMode="auto">
            <a:xfrm>
              <a:off x="3120" y="1045"/>
              <a:ext cx="19" cy="41"/>
            </a:xfrm>
            <a:custGeom>
              <a:avLst/>
              <a:gdLst>
                <a:gd name="T0" fmla="*/ 8 w 19"/>
                <a:gd name="T1" fmla="*/ 2 h 41"/>
                <a:gd name="T2" fmla="*/ 0 w 19"/>
                <a:gd name="T3" fmla="*/ 2 h 41"/>
                <a:gd name="T4" fmla="*/ 4 w 19"/>
                <a:gd name="T5" fmla="*/ 41 h 41"/>
                <a:gd name="T6" fmla="*/ 19 w 19"/>
                <a:gd name="T7" fmla="*/ 39 h 41"/>
                <a:gd name="T8" fmla="*/ 14 w 19"/>
                <a:gd name="T9" fmla="*/ 0 h 41"/>
                <a:gd name="T10" fmla="*/ 8 w 19"/>
                <a:gd name="T11" fmla="*/ 2 h 41"/>
                <a:gd name="T12" fmla="*/ 0 60000 65536"/>
                <a:gd name="T13" fmla="*/ 0 60000 65536"/>
                <a:gd name="T14" fmla="*/ 0 60000 65536"/>
                <a:gd name="T15" fmla="*/ 0 60000 65536"/>
                <a:gd name="T16" fmla="*/ 0 60000 65536"/>
                <a:gd name="T17" fmla="*/ 0 60000 65536"/>
                <a:gd name="T18" fmla="*/ 0 w 19"/>
                <a:gd name="T19" fmla="*/ 0 h 41"/>
                <a:gd name="T20" fmla="*/ 19 w 19"/>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19" h="41">
                  <a:moveTo>
                    <a:pt x="8" y="2"/>
                  </a:moveTo>
                  <a:lnTo>
                    <a:pt x="0" y="2"/>
                  </a:lnTo>
                  <a:lnTo>
                    <a:pt x="4" y="41"/>
                  </a:lnTo>
                  <a:lnTo>
                    <a:pt x="19" y="39"/>
                  </a:lnTo>
                  <a:lnTo>
                    <a:pt x="14" y="0"/>
                  </a:lnTo>
                  <a:lnTo>
                    <a:pt x="8" y="2"/>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2" name="Freeform 117">
              <a:extLst>
                <a:ext uri="{FF2B5EF4-FFF2-40B4-BE49-F238E27FC236}">
                  <a16:creationId xmlns:a16="http://schemas.microsoft.com/office/drawing/2014/main" id="{C2B5141D-AFB4-0DC1-747D-91C41BC35171}"/>
                </a:ext>
              </a:extLst>
            </p:cNvPr>
            <p:cNvSpPr>
              <a:spLocks/>
            </p:cNvSpPr>
            <p:nvPr/>
          </p:nvSpPr>
          <p:spPr bwMode="auto">
            <a:xfrm>
              <a:off x="3138" y="1034"/>
              <a:ext cx="11" cy="25"/>
            </a:xfrm>
            <a:custGeom>
              <a:avLst/>
              <a:gdLst>
                <a:gd name="T0" fmla="*/ 10 w 11"/>
                <a:gd name="T1" fmla="*/ 3 h 25"/>
                <a:gd name="T2" fmla="*/ 11 w 11"/>
                <a:gd name="T3" fmla="*/ 25 h 25"/>
                <a:gd name="T4" fmla="*/ 10 w 11"/>
                <a:gd name="T5" fmla="*/ 25 h 25"/>
                <a:gd name="T6" fmla="*/ 5 w 11"/>
                <a:gd name="T7" fmla="*/ 23 h 25"/>
                <a:gd name="T8" fmla="*/ 2 w 11"/>
                <a:gd name="T9" fmla="*/ 18 h 25"/>
                <a:gd name="T10" fmla="*/ 0 w 11"/>
                <a:gd name="T11" fmla="*/ 5 h 25"/>
                <a:gd name="T12" fmla="*/ 0 w 11"/>
                <a:gd name="T13" fmla="*/ 3 h 25"/>
                <a:gd name="T14" fmla="*/ 1 w 11"/>
                <a:gd name="T15" fmla="*/ 1 h 25"/>
                <a:gd name="T16" fmla="*/ 4 w 11"/>
                <a:gd name="T17" fmla="*/ 0 h 25"/>
                <a:gd name="T18" fmla="*/ 10 w 11"/>
                <a:gd name="T19" fmla="*/ 3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5"/>
                <a:gd name="T32" fmla="*/ 11 w 11"/>
                <a:gd name="T33" fmla="*/ 25 h 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5">
                  <a:moveTo>
                    <a:pt x="10" y="3"/>
                  </a:moveTo>
                  <a:lnTo>
                    <a:pt x="11" y="25"/>
                  </a:lnTo>
                  <a:lnTo>
                    <a:pt x="10" y="25"/>
                  </a:lnTo>
                  <a:lnTo>
                    <a:pt x="5" y="23"/>
                  </a:lnTo>
                  <a:lnTo>
                    <a:pt x="2" y="18"/>
                  </a:lnTo>
                  <a:lnTo>
                    <a:pt x="0" y="5"/>
                  </a:lnTo>
                  <a:lnTo>
                    <a:pt x="0" y="3"/>
                  </a:lnTo>
                  <a:lnTo>
                    <a:pt x="1" y="1"/>
                  </a:lnTo>
                  <a:lnTo>
                    <a:pt x="4" y="0"/>
                  </a:lnTo>
                  <a:lnTo>
                    <a:pt x="1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3" name="Freeform 118">
              <a:extLst>
                <a:ext uri="{FF2B5EF4-FFF2-40B4-BE49-F238E27FC236}">
                  <a16:creationId xmlns:a16="http://schemas.microsoft.com/office/drawing/2014/main" id="{E11D4868-97F3-9B3E-EFB4-490E6F34A43F}"/>
                </a:ext>
              </a:extLst>
            </p:cNvPr>
            <p:cNvSpPr>
              <a:spLocks/>
            </p:cNvSpPr>
            <p:nvPr/>
          </p:nvSpPr>
          <p:spPr bwMode="auto">
            <a:xfrm>
              <a:off x="3124" y="1033"/>
              <a:ext cx="14" cy="30"/>
            </a:xfrm>
            <a:custGeom>
              <a:avLst/>
              <a:gdLst>
                <a:gd name="T0" fmla="*/ 13 w 14"/>
                <a:gd name="T1" fmla="*/ 3 h 30"/>
                <a:gd name="T2" fmla="*/ 14 w 14"/>
                <a:gd name="T3" fmla="*/ 30 h 30"/>
                <a:gd name="T4" fmla="*/ 12 w 14"/>
                <a:gd name="T5" fmla="*/ 30 h 30"/>
                <a:gd name="T6" fmla="*/ 8 w 14"/>
                <a:gd name="T7" fmla="*/ 27 h 30"/>
                <a:gd name="T8" fmla="*/ 4 w 14"/>
                <a:gd name="T9" fmla="*/ 20 h 30"/>
                <a:gd name="T10" fmla="*/ 0 w 14"/>
                <a:gd name="T11" fmla="*/ 5 h 30"/>
                <a:gd name="T12" fmla="*/ 1 w 14"/>
                <a:gd name="T13" fmla="*/ 4 h 30"/>
                <a:gd name="T14" fmla="*/ 4 w 14"/>
                <a:gd name="T15" fmla="*/ 1 h 30"/>
                <a:gd name="T16" fmla="*/ 7 w 14"/>
                <a:gd name="T17" fmla="*/ 0 h 30"/>
                <a:gd name="T18" fmla="*/ 13 w 14"/>
                <a:gd name="T19" fmla="*/ 3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0"/>
                <a:gd name="T32" fmla="*/ 14 w 1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0">
                  <a:moveTo>
                    <a:pt x="13" y="3"/>
                  </a:moveTo>
                  <a:lnTo>
                    <a:pt x="14" y="30"/>
                  </a:lnTo>
                  <a:lnTo>
                    <a:pt x="12" y="30"/>
                  </a:lnTo>
                  <a:lnTo>
                    <a:pt x="8" y="27"/>
                  </a:lnTo>
                  <a:lnTo>
                    <a:pt x="4" y="20"/>
                  </a:lnTo>
                  <a:lnTo>
                    <a:pt x="0" y="5"/>
                  </a:lnTo>
                  <a:lnTo>
                    <a:pt x="1" y="4"/>
                  </a:lnTo>
                  <a:lnTo>
                    <a:pt x="4" y="1"/>
                  </a:lnTo>
                  <a:lnTo>
                    <a:pt x="7" y="0"/>
                  </a:lnTo>
                  <a:lnTo>
                    <a:pt x="13"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4" name="Freeform 119">
              <a:extLst>
                <a:ext uri="{FF2B5EF4-FFF2-40B4-BE49-F238E27FC236}">
                  <a16:creationId xmlns:a16="http://schemas.microsoft.com/office/drawing/2014/main" id="{955C022E-E5E7-96E7-47BF-512A95B1AD8F}"/>
                </a:ext>
              </a:extLst>
            </p:cNvPr>
            <p:cNvSpPr>
              <a:spLocks/>
            </p:cNvSpPr>
            <p:nvPr/>
          </p:nvSpPr>
          <p:spPr bwMode="auto">
            <a:xfrm>
              <a:off x="3110" y="1035"/>
              <a:ext cx="13" cy="29"/>
            </a:xfrm>
            <a:custGeom>
              <a:avLst/>
              <a:gdLst>
                <a:gd name="T0" fmla="*/ 12 w 13"/>
                <a:gd name="T1" fmla="*/ 2 h 29"/>
                <a:gd name="T2" fmla="*/ 13 w 13"/>
                <a:gd name="T3" fmla="*/ 29 h 29"/>
                <a:gd name="T4" fmla="*/ 11 w 13"/>
                <a:gd name="T5" fmla="*/ 29 h 29"/>
                <a:gd name="T6" fmla="*/ 8 w 13"/>
                <a:gd name="T7" fmla="*/ 27 h 29"/>
                <a:gd name="T8" fmla="*/ 3 w 13"/>
                <a:gd name="T9" fmla="*/ 20 h 29"/>
                <a:gd name="T10" fmla="*/ 0 w 13"/>
                <a:gd name="T11" fmla="*/ 5 h 29"/>
                <a:gd name="T12" fmla="*/ 1 w 13"/>
                <a:gd name="T13" fmla="*/ 4 h 29"/>
                <a:gd name="T14" fmla="*/ 3 w 13"/>
                <a:gd name="T15" fmla="*/ 1 h 29"/>
                <a:gd name="T16" fmla="*/ 7 w 13"/>
                <a:gd name="T17" fmla="*/ 0 h 29"/>
                <a:gd name="T18" fmla="*/ 12 w 13"/>
                <a:gd name="T19" fmla="*/ 2 h 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9"/>
                <a:gd name="T32" fmla="*/ 13 w 13"/>
                <a:gd name="T33" fmla="*/ 29 h 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9">
                  <a:moveTo>
                    <a:pt x="12" y="2"/>
                  </a:moveTo>
                  <a:lnTo>
                    <a:pt x="13" y="29"/>
                  </a:lnTo>
                  <a:lnTo>
                    <a:pt x="11" y="29"/>
                  </a:lnTo>
                  <a:lnTo>
                    <a:pt x="8" y="27"/>
                  </a:lnTo>
                  <a:lnTo>
                    <a:pt x="3" y="20"/>
                  </a:lnTo>
                  <a:lnTo>
                    <a:pt x="0" y="5"/>
                  </a:lnTo>
                  <a:lnTo>
                    <a:pt x="1" y="4"/>
                  </a:lnTo>
                  <a:lnTo>
                    <a:pt x="3" y="1"/>
                  </a:lnTo>
                  <a:lnTo>
                    <a:pt x="7" y="0"/>
                  </a:lnTo>
                  <a:lnTo>
                    <a:pt x="12" y="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5" name="Freeform 120">
              <a:extLst>
                <a:ext uri="{FF2B5EF4-FFF2-40B4-BE49-F238E27FC236}">
                  <a16:creationId xmlns:a16="http://schemas.microsoft.com/office/drawing/2014/main" id="{3FC24BEE-1617-2721-0B38-0D12A845748D}"/>
                </a:ext>
              </a:extLst>
            </p:cNvPr>
            <p:cNvSpPr>
              <a:spLocks/>
            </p:cNvSpPr>
            <p:nvPr/>
          </p:nvSpPr>
          <p:spPr bwMode="auto">
            <a:xfrm>
              <a:off x="3124" y="1047"/>
              <a:ext cx="39" cy="47"/>
            </a:xfrm>
            <a:custGeom>
              <a:avLst/>
              <a:gdLst>
                <a:gd name="T0" fmla="*/ 35 w 39"/>
                <a:gd name="T1" fmla="*/ 10 h 47"/>
                <a:gd name="T2" fmla="*/ 39 w 39"/>
                <a:gd name="T3" fmla="*/ 30 h 47"/>
                <a:gd name="T4" fmla="*/ 24 w 39"/>
                <a:gd name="T5" fmla="*/ 47 h 47"/>
                <a:gd name="T6" fmla="*/ 0 w 39"/>
                <a:gd name="T7" fmla="*/ 41 h 47"/>
                <a:gd name="T8" fmla="*/ 0 w 39"/>
                <a:gd name="T9" fmla="*/ 39 h 47"/>
                <a:gd name="T10" fmla="*/ 3 w 39"/>
                <a:gd name="T11" fmla="*/ 34 h 47"/>
                <a:gd name="T12" fmla="*/ 7 w 39"/>
                <a:gd name="T13" fmla="*/ 29 h 47"/>
                <a:gd name="T14" fmla="*/ 17 w 39"/>
                <a:gd name="T15" fmla="*/ 26 h 47"/>
                <a:gd name="T16" fmla="*/ 26 w 39"/>
                <a:gd name="T17" fmla="*/ 25 h 47"/>
                <a:gd name="T18" fmla="*/ 26 w 39"/>
                <a:gd name="T19" fmla="*/ 16 h 47"/>
                <a:gd name="T20" fmla="*/ 24 w 39"/>
                <a:gd name="T21" fmla="*/ 15 h 47"/>
                <a:gd name="T22" fmla="*/ 19 w 39"/>
                <a:gd name="T23" fmla="*/ 12 h 47"/>
                <a:gd name="T24" fmla="*/ 16 w 39"/>
                <a:gd name="T25" fmla="*/ 7 h 47"/>
                <a:gd name="T26" fmla="*/ 16 w 39"/>
                <a:gd name="T27" fmla="*/ 0 h 47"/>
                <a:gd name="T28" fmla="*/ 35 w 39"/>
                <a:gd name="T29" fmla="*/ 10 h 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
                <a:gd name="T46" fmla="*/ 0 h 47"/>
                <a:gd name="T47" fmla="*/ 39 w 39"/>
                <a:gd name="T48" fmla="*/ 47 h 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 h="47">
                  <a:moveTo>
                    <a:pt x="35" y="10"/>
                  </a:moveTo>
                  <a:lnTo>
                    <a:pt x="39" y="30"/>
                  </a:lnTo>
                  <a:lnTo>
                    <a:pt x="24" y="47"/>
                  </a:lnTo>
                  <a:lnTo>
                    <a:pt x="0" y="41"/>
                  </a:lnTo>
                  <a:lnTo>
                    <a:pt x="0" y="39"/>
                  </a:lnTo>
                  <a:lnTo>
                    <a:pt x="3" y="34"/>
                  </a:lnTo>
                  <a:lnTo>
                    <a:pt x="7" y="29"/>
                  </a:lnTo>
                  <a:lnTo>
                    <a:pt x="17" y="26"/>
                  </a:lnTo>
                  <a:lnTo>
                    <a:pt x="26" y="25"/>
                  </a:lnTo>
                  <a:lnTo>
                    <a:pt x="26" y="16"/>
                  </a:lnTo>
                  <a:lnTo>
                    <a:pt x="24" y="15"/>
                  </a:lnTo>
                  <a:lnTo>
                    <a:pt x="19" y="12"/>
                  </a:lnTo>
                  <a:lnTo>
                    <a:pt x="16" y="7"/>
                  </a:lnTo>
                  <a:lnTo>
                    <a:pt x="16" y="0"/>
                  </a:lnTo>
                  <a:lnTo>
                    <a:pt x="35" y="1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6" name="Freeform 121">
              <a:extLst>
                <a:ext uri="{FF2B5EF4-FFF2-40B4-BE49-F238E27FC236}">
                  <a16:creationId xmlns:a16="http://schemas.microsoft.com/office/drawing/2014/main" id="{EC7375B2-83CE-5D1B-9651-7F456E6FD49B}"/>
                </a:ext>
              </a:extLst>
            </p:cNvPr>
            <p:cNvSpPr>
              <a:spLocks/>
            </p:cNvSpPr>
            <p:nvPr/>
          </p:nvSpPr>
          <p:spPr bwMode="auto">
            <a:xfrm>
              <a:off x="3089" y="1363"/>
              <a:ext cx="143" cy="150"/>
            </a:xfrm>
            <a:custGeom>
              <a:avLst/>
              <a:gdLst>
                <a:gd name="T0" fmla="*/ 30 w 143"/>
                <a:gd name="T1" fmla="*/ 0 h 150"/>
                <a:gd name="T2" fmla="*/ 57 w 143"/>
                <a:gd name="T3" fmla="*/ 12 h 150"/>
                <a:gd name="T4" fmla="*/ 50 w 143"/>
                <a:gd name="T5" fmla="*/ 19 h 150"/>
                <a:gd name="T6" fmla="*/ 132 w 143"/>
                <a:gd name="T7" fmla="*/ 76 h 150"/>
                <a:gd name="T8" fmla="*/ 138 w 143"/>
                <a:gd name="T9" fmla="*/ 94 h 150"/>
                <a:gd name="T10" fmla="*/ 140 w 143"/>
                <a:gd name="T11" fmla="*/ 112 h 150"/>
                <a:gd name="T12" fmla="*/ 141 w 143"/>
                <a:gd name="T13" fmla="*/ 131 h 150"/>
                <a:gd name="T14" fmla="*/ 143 w 143"/>
                <a:gd name="T15" fmla="*/ 150 h 150"/>
                <a:gd name="T16" fmla="*/ 21 w 143"/>
                <a:gd name="T17" fmla="*/ 45 h 150"/>
                <a:gd name="T18" fmla="*/ 19 w 143"/>
                <a:gd name="T19" fmla="*/ 48 h 150"/>
                <a:gd name="T20" fmla="*/ 0 w 143"/>
                <a:gd name="T21" fmla="*/ 31 h 150"/>
                <a:gd name="T22" fmla="*/ 30 w 143"/>
                <a:gd name="T23" fmla="*/ 0 h 1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50"/>
                <a:gd name="T38" fmla="*/ 143 w 143"/>
                <a:gd name="T39" fmla="*/ 150 h 1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50">
                  <a:moveTo>
                    <a:pt x="30" y="0"/>
                  </a:moveTo>
                  <a:lnTo>
                    <a:pt x="57" y="12"/>
                  </a:lnTo>
                  <a:lnTo>
                    <a:pt x="50" y="19"/>
                  </a:lnTo>
                  <a:lnTo>
                    <a:pt x="132" y="76"/>
                  </a:lnTo>
                  <a:lnTo>
                    <a:pt x="138" y="94"/>
                  </a:lnTo>
                  <a:lnTo>
                    <a:pt x="140" y="112"/>
                  </a:lnTo>
                  <a:lnTo>
                    <a:pt x="141" y="131"/>
                  </a:lnTo>
                  <a:lnTo>
                    <a:pt x="143" y="150"/>
                  </a:lnTo>
                  <a:lnTo>
                    <a:pt x="21" y="45"/>
                  </a:lnTo>
                  <a:lnTo>
                    <a:pt x="19" y="48"/>
                  </a:lnTo>
                  <a:lnTo>
                    <a:pt x="0" y="31"/>
                  </a:lnTo>
                  <a:lnTo>
                    <a:pt x="30"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7" name="Freeform 122">
              <a:extLst>
                <a:ext uri="{FF2B5EF4-FFF2-40B4-BE49-F238E27FC236}">
                  <a16:creationId xmlns:a16="http://schemas.microsoft.com/office/drawing/2014/main" id="{5E218533-1019-B06E-81A1-524AB4235FE9}"/>
                </a:ext>
              </a:extLst>
            </p:cNvPr>
            <p:cNvSpPr>
              <a:spLocks/>
            </p:cNvSpPr>
            <p:nvPr/>
          </p:nvSpPr>
          <p:spPr bwMode="auto">
            <a:xfrm>
              <a:off x="3188" y="1414"/>
              <a:ext cx="69" cy="158"/>
            </a:xfrm>
            <a:custGeom>
              <a:avLst/>
              <a:gdLst>
                <a:gd name="T0" fmla="*/ 29 w 69"/>
                <a:gd name="T1" fmla="*/ 158 h 158"/>
                <a:gd name="T2" fmla="*/ 29 w 69"/>
                <a:gd name="T3" fmla="*/ 152 h 158"/>
                <a:gd name="T4" fmla="*/ 30 w 69"/>
                <a:gd name="T5" fmla="*/ 139 h 158"/>
                <a:gd name="T6" fmla="*/ 30 w 69"/>
                <a:gd name="T7" fmla="*/ 119 h 158"/>
                <a:gd name="T8" fmla="*/ 29 w 69"/>
                <a:gd name="T9" fmla="*/ 94 h 158"/>
                <a:gd name="T10" fmla="*/ 27 w 69"/>
                <a:gd name="T11" fmla="*/ 67 h 158"/>
                <a:gd name="T12" fmla="*/ 21 w 69"/>
                <a:gd name="T13" fmla="*/ 42 h 158"/>
                <a:gd name="T14" fmla="*/ 12 w 69"/>
                <a:gd name="T15" fmla="*/ 18 h 158"/>
                <a:gd name="T16" fmla="*/ 0 w 69"/>
                <a:gd name="T17" fmla="*/ 0 h 158"/>
                <a:gd name="T18" fmla="*/ 66 w 69"/>
                <a:gd name="T19" fmla="*/ 23 h 158"/>
                <a:gd name="T20" fmla="*/ 67 w 69"/>
                <a:gd name="T21" fmla="*/ 27 h 158"/>
                <a:gd name="T22" fmla="*/ 68 w 69"/>
                <a:gd name="T23" fmla="*/ 39 h 158"/>
                <a:gd name="T24" fmla="*/ 69 w 69"/>
                <a:gd name="T25" fmla="*/ 57 h 158"/>
                <a:gd name="T26" fmla="*/ 69 w 69"/>
                <a:gd name="T27" fmla="*/ 80 h 158"/>
                <a:gd name="T28" fmla="*/ 66 w 69"/>
                <a:gd name="T29" fmla="*/ 102 h 158"/>
                <a:gd name="T30" fmla="*/ 59 w 69"/>
                <a:gd name="T31" fmla="*/ 124 h 158"/>
                <a:gd name="T32" fmla="*/ 47 w 69"/>
                <a:gd name="T33" fmla="*/ 143 h 158"/>
                <a:gd name="T34" fmla="*/ 29 w 69"/>
                <a:gd name="T35" fmla="*/ 158 h 1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8"/>
                <a:gd name="T56" fmla="*/ 69 w 69"/>
                <a:gd name="T57" fmla="*/ 158 h 1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8">
                  <a:moveTo>
                    <a:pt x="29" y="158"/>
                  </a:moveTo>
                  <a:lnTo>
                    <a:pt x="29" y="152"/>
                  </a:lnTo>
                  <a:lnTo>
                    <a:pt x="30" y="139"/>
                  </a:lnTo>
                  <a:lnTo>
                    <a:pt x="30" y="119"/>
                  </a:lnTo>
                  <a:lnTo>
                    <a:pt x="29" y="94"/>
                  </a:lnTo>
                  <a:lnTo>
                    <a:pt x="27" y="67"/>
                  </a:lnTo>
                  <a:lnTo>
                    <a:pt x="21" y="42"/>
                  </a:lnTo>
                  <a:lnTo>
                    <a:pt x="12" y="18"/>
                  </a:lnTo>
                  <a:lnTo>
                    <a:pt x="0" y="0"/>
                  </a:lnTo>
                  <a:lnTo>
                    <a:pt x="66" y="23"/>
                  </a:lnTo>
                  <a:lnTo>
                    <a:pt x="67" y="27"/>
                  </a:lnTo>
                  <a:lnTo>
                    <a:pt x="68" y="39"/>
                  </a:lnTo>
                  <a:lnTo>
                    <a:pt x="69" y="57"/>
                  </a:lnTo>
                  <a:lnTo>
                    <a:pt x="69" y="80"/>
                  </a:lnTo>
                  <a:lnTo>
                    <a:pt x="66" y="102"/>
                  </a:lnTo>
                  <a:lnTo>
                    <a:pt x="59" y="124"/>
                  </a:lnTo>
                  <a:lnTo>
                    <a:pt x="47" y="143"/>
                  </a:lnTo>
                  <a:lnTo>
                    <a:pt x="29" y="1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8" name="Freeform 123">
              <a:extLst>
                <a:ext uri="{FF2B5EF4-FFF2-40B4-BE49-F238E27FC236}">
                  <a16:creationId xmlns:a16="http://schemas.microsoft.com/office/drawing/2014/main" id="{DE51B5C5-2990-0574-2622-76723678DD84}"/>
                </a:ext>
              </a:extLst>
            </p:cNvPr>
            <p:cNvSpPr>
              <a:spLocks/>
            </p:cNvSpPr>
            <p:nvPr/>
          </p:nvSpPr>
          <p:spPr bwMode="auto">
            <a:xfrm>
              <a:off x="3597" y="1028"/>
              <a:ext cx="10" cy="27"/>
            </a:xfrm>
            <a:custGeom>
              <a:avLst/>
              <a:gdLst>
                <a:gd name="T0" fmla="*/ 0 w 10"/>
                <a:gd name="T1" fmla="*/ 3 h 27"/>
                <a:gd name="T2" fmla="*/ 0 w 10"/>
                <a:gd name="T3" fmla="*/ 27 h 27"/>
                <a:gd name="T4" fmla="*/ 1 w 10"/>
                <a:gd name="T5" fmla="*/ 27 h 27"/>
                <a:gd name="T6" fmla="*/ 4 w 10"/>
                <a:gd name="T7" fmla="*/ 25 h 27"/>
                <a:gd name="T8" fmla="*/ 7 w 10"/>
                <a:gd name="T9" fmla="*/ 18 h 27"/>
                <a:gd name="T10" fmla="*/ 10 w 10"/>
                <a:gd name="T11" fmla="*/ 6 h 27"/>
                <a:gd name="T12" fmla="*/ 10 w 10"/>
                <a:gd name="T13" fmla="*/ 3 h 27"/>
                <a:gd name="T14" fmla="*/ 8 w 10"/>
                <a:gd name="T15" fmla="*/ 1 h 27"/>
                <a:gd name="T16" fmla="*/ 5 w 10"/>
                <a:gd name="T17" fmla="*/ 0 h 27"/>
                <a:gd name="T18" fmla="*/ 0 w 10"/>
                <a:gd name="T19" fmla="*/ 3 h 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27"/>
                <a:gd name="T32" fmla="*/ 10 w 10"/>
                <a:gd name="T33" fmla="*/ 27 h 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27">
                  <a:moveTo>
                    <a:pt x="0" y="3"/>
                  </a:moveTo>
                  <a:lnTo>
                    <a:pt x="0" y="27"/>
                  </a:lnTo>
                  <a:lnTo>
                    <a:pt x="1" y="27"/>
                  </a:lnTo>
                  <a:lnTo>
                    <a:pt x="4" y="25"/>
                  </a:lnTo>
                  <a:lnTo>
                    <a:pt x="7" y="18"/>
                  </a:lnTo>
                  <a:lnTo>
                    <a:pt x="10" y="6"/>
                  </a:lnTo>
                  <a:lnTo>
                    <a:pt x="10" y="3"/>
                  </a:lnTo>
                  <a:lnTo>
                    <a:pt x="8" y="1"/>
                  </a:lnTo>
                  <a:lnTo>
                    <a:pt x="5" y="0"/>
                  </a:lnTo>
                  <a:lnTo>
                    <a:pt x="0" y="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79" name="Freeform 124">
              <a:extLst>
                <a:ext uri="{FF2B5EF4-FFF2-40B4-BE49-F238E27FC236}">
                  <a16:creationId xmlns:a16="http://schemas.microsoft.com/office/drawing/2014/main" id="{36836143-2031-ED40-51A4-8790638A83BF}"/>
                </a:ext>
              </a:extLst>
            </p:cNvPr>
            <p:cNvSpPr>
              <a:spLocks/>
            </p:cNvSpPr>
            <p:nvPr/>
          </p:nvSpPr>
          <p:spPr bwMode="auto">
            <a:xfrm>
              <a:off x="3582" y="1024"/>
              <a:ext cx="108" cy="368"/>
            </a:xfrm>
            <a:custGeom>
              <a:avLst/>
              <a:gdLst>
                <a:gd name="T0" fmla="*/ 13 w 108"/>
                <a:gd name="T1" fmla="*/ 63 h 368"/>
                <a:gd name="T2" fmla="*/ 0 w 108"/>
                <a:gd name="T3" fmla="*/ 48 h 368"/>
                <a:gd name="T4" fmla="*/ 4 w 108"/>
                <a:gd name="T5" fmla="*/ 28 h 368"/>
                <a:gd name="T6" fmla="*/ 13 w 108"/>
                <a:gd name="T7" fmla="*/ 23 h 368"/>
                <a:gd name="T8" fmla="*/ 15 w 108"/>
                <a:gd name="T9" fmla="*/ 16 h 368"/>
                <a:gd name="T10" fmla="*/ 15 w 108"/>
                <a:gd name="T11" fmla="*/ 12 h 368"/>
                <a:gd name="T12" fmla="*/ 15 w 108"/>
                <a:gd name="T13" fmla="*/ 9 h 368"/>
                <a:gd name="T14" fmla="*/ 15 w 108"/>
                <a:gd name="T15" fmla="*/ 7 h 368"/>
                <a:gd name="T16" fmla="*/ 16 w 108"/>
                <a:gd name="T17" fmla="*/ 6 h 368"/>
                <a:gd name="T18" fmla="*/ 18 w 108"/>
                <a:gd name="T19" fmla="*/ 5 h 368"/>
                <a:gd name="T20" fmla="*/ 21 w 108"/>
                <a:gd name="T21" fmla="*/ 4 h 368"/>
                <a:gd name="T22" fmla="*/ 27 w 108"/>
                <a:gd name="T23" fmla="*/ 4 h 368"/>
                <a:gd name="T24" fmla="*/ 30 w 108"/>
                <a:gd name="T25" fmla="*/ 2 h 368"/>
                <a:gd name="T26" fmla="*/ 35 w 108"/>
                <a:gd name="T27" fmla="*/ 2 h 368"/>
                <a:gd name="T28" fmla="*/ 39 w 108"/>
                <a:gd name="T29" fmla="*/ 3 h 368"/>
                <a:gd name="T30" fmla="*/ 41 w 108"/>
                <a:gd name="T31" fmla="*/ 6 h 368"/>
                <a:gd name="T32" fmla="*/ 45 w 108"/>
                <a:gd name="T33" fmla="*/ 5 h 368"/>
                <a:gd name="T34" fmla="*/ 48 w 108"/>
                <a:gd name="T35" fmla="*/ 4 h 368"/>
                <a:gd name="T36" fmla="*/ 52 w 108"/>
                <a:gd name="T37" fmla="*/ 6 h 368"/>
                <a:gd name="T38" fmla="*/ 55 w 108"/>
                <a:gd name="T39" fmla="*/ 10 h 368"/>
                <a:gd name="T40" fmla="*/ 55 w 108"/>
                <a:gd name="T41" fmla="*/ 10 h 368"/>
                <a:gd name="T42" fmla="*/ 56 w 108"/>
                <a:gd name="T43" fmla="*/ 10 h 368"/>
                <a:gd name="T44" fmla="*/ 57 w 108"/>
                <a:gd name="T45" fmla="*/ 10 h 368"/>
                <a:gd name="T46" fmla="*/ 57 w 108"/>
                <a:gd name="T47" fmla="*/ 10 h 368"/>
                <a:gd name="T48" fmla="*/ 57 w 108"/>
                <a:gd name="T49" fmla="*/ 10 h 368"/>
                <a:gd name="T50" fmla="*/ 56 w 108"/>
                <a:gd name="T51" fmla="*/ 7 h 368"/>
                <a:gd name="T52" fmla="*/ 54 w 108"/>
                <a:gd name="T53" fmla="*/ 4 h 368"/>
                <a:gd name="T54" fmla="*/ 54 w 108"/>
                <a:gd name="T55" fmla="*/ 0 h 368"/>
                <a:gd name="T56" fmla="*/ 65 w 108"/>
                <a:gd name="T57" fmla="*/ 7 h 368"/>
                <a:gd name="T58" fmla="*/ 71 w 108"/>
                <a:gd name="T59" fmla="*/ 24 h 368"/>
                <a:gd name="T60" fmla="*/ 73 w 108"/>
                <a:gd name="T61" fmla="*/ 43 h 368"/>
                <a:gd name="T62" fmla="*/ 73 w 108"/>
                <a:gd name="T63" fmla="*/ 48 h 368"/>
                <a:gd name="T64" fmla="*/ 70 w 108"/>
                <a:gd name="T65" fmla="*/ 59 h 368"/>
                <a:gd name="T66" fmla="*/ 66 w 108"/>
                <a:gd name="T67" fmla="*/ 73 h 368"/>
                <a:gd name="T68" fmla="*/ 58 w 108"/>
                <a:gd name="T69" fmla="*/ 90 h 368"/>
                <a:gd name="T70" fmla="*/ 58 w 108"/>
                <a:gd name="T71" fmla="*/ 90 h 368"/>
                <a:gd name="T72" fmla="*/ 54 w 108"/>
                <a:gd name="T73" fmla="*/ 100 h 368"/>
                <a:gd name="T74" fmla="*/ 52 w 108"/>
                <a:gd name="T75" fmla="*/ 113 h 368"/>
                <a:gd name="T76" fmla="*/ 52 w 108"/>
                <a:gd name="T77" fmla="*/ 129 h 368"/>
                <a:gd name="T78" fmla="*/ 55 w 108"/>
                <a:gd name="T79" fmla="*/ 144 h 368"/>
                <a:gd name="T80" fmla="*/ 108 w 108"/>
                <a:gd name="T81" fmla="*/ 331 h 368"/>
                <a:gd name="T82" fmla="*/ 65 w 108"/>
                <a:gd name="T83" fmla="*/ 368 h 368"/>
                <a:gd name="T84" fmla="*/ 59 w 108"/>
                <a:gd name="T85" fmla="*/ 361 h 368"/>
                <a:gd name="T86" fmla="*/ 54 w 108"/>
                <a:gd name="T87" fmla="*/ 355 h 368"/>
                <a:gd name="T88" fmla="*/ 47 w 108"/>
                <a:gd name="T89" fmla="*/ 348 h 368"/>
                <a:gd name="T90" fmla="*/ 40 w 108"/>
                <a:gd name="T91" fmla="*/ 341 h 368"/>
                <a:gd name="T92" fmla="*/ 73 w 108"/>
                <a:gd name="T93" fmla="*/ 319 h 368"/>
                <a:gd name="T94" fmla="*/ 32 w 108"/>
                <a:gd name="T95" fmla="*/ 117 h 368"/>
                <a:gd name="T96" fmla="*/ 32 w 108"/>
                <a:gd name="T97" fmla="*/ 116 h 368"/>
                <a:gd name="T98" fmla="*/ 30 w 108"/>
                <a:gd name="T99" fmla="*/ 109 h 368"/>
                <a:gd name="T100" fmla="*/ 28 w 108"/>
                <a:gd name="T101" fmla="*/ 101 h 368"/>
                <a:gd name="T102" fmla="*/ 26 w 108"/>
                <a:gd name="T103" fmla="*/ 92 h 368"/>
                <a:gd name="T104" fmla="*/ 23 w 108"/>
                <a:gd name="T105" fmla="*/ 82 h 368"/>
                <a:gd name="T106" fmla="*/ 21 w 108"/>
                <a:gd name="T107" fmla="*/ 78 h 368"/>
                <a:gd name="T108" fmla="*/ 19 w 108"/>
                <a:gd name="T109" fmla="*/ 72 h 368"/>
                <a:gd name="T110" fmla="*/ 16 w 108"/>
                <a:gd name="T111" fmla="*/ 68 h 368"/>
                <a:gd name="T112" fmla="*/ 13 w 108"/>
                <a:gd name="T113" fmla="*/ 63 h 36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08"/>
                <a:gd name="T172" fmla="*/ 0 h 368"/>
                <a:gd name="T173" fmla="*/ 108 w 108"/>
                <a:gd name="T174" fmla="*/ 368 h 36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08" h="368">
                  <a:moveTo>
                    <a:pt x="13" y="63"/>
                  </a:moveTo>
                  <a:lnTo>
                    <a:pt x="0" y="48"/>
                  </a:lnTo>
                  <a:lnTo>
                    <a:pt x="4" y="28"/>
                  </a:lnTo>
                  <a:lnTo>
                    <a:pt x="13" y="23"/>
                  </a:lnTo>
                  <a:lnTo>
                    <a:pt x="15" y="16"/>
                  </a:lnTo>
                  <a:lnTo>
                    <a:pt x="15" y="12"/>
                  </a:lnTo>
                  <a:lnTo>
                    <a:pt x="15" y="9"/>
                  </a:lnTo>
                  <a:lnTo>
                    <a:pt x="15" y="7"/>
                  </a:lnTo>
                  <a:lnTo>
                    <a:pt x="16" y="6"/>
                  </a:lnTo>
                  <a:lnTo>
                    <a:pt x="18" y="5"/>
                  </a:lnTo>
                  <a:lnTo>
                    <a:pt x="21" y="4"/>
                  </a:lnTo>
                  <a:lnTo>
                    <a:pt x="27" y="4"/>
                  </a:lnTo>
                  <a:lnTo>
                    <a:pt x="30" y="2"/>
                  </a:lnTo>
                  <a:lnTo>
                    <a:pt x="35" y="2"/>
                  </a:lnTo>
                  <a:lnTo>
                    <a:pt x="39" y="3"/>
                  </a:lnTo>
                  <a:lnTo>
                    <a:pt x="41" y="6"/>
                  </a:lnTo>
                  <a:lnTo>
                    <a:pt x="45" y="5"/>
                  </a:lnTo>
                  <a:lnTo>
                    <a:pt x="48" y="4"/>
                  </a:lnTo>
                  <a:lnTo>
                    <a:pt x="52" y="6"/>
                  </a:lnTo>
                  <a:lnTo>
                    <a:pt x="55" y="10"/>
                  </a:lnTo>
                  <a:lnTo>
                    <a:pt x="56" y="10"/>
                  </a:lnTo>
                  <a:lnTo>
                    <a:pt x="57" y="10"/>
                  </a:lnTo>
                  <a:lnTo>
                    <a:pt x="56" y="7"/>
                  </a:lnTo>
                  <a:lnTo>
                    <a:pt x="54" y="4"/>
                  </a:lnTo>
                  <a:lnTo>
                    <a:pt x="54" y="0"/>
                  </a:lnTo>
                  <a:lnTo>
                    <a:pt x="65" y="7"/>
                  </a:lnTo>
                  <a:lnTo>
                    <a:pt x="71" y="24"/>
                  </a:lnTo>
                  <a:lnTo>
                    <a:pt x="73" y="43"/>
                  </a:lnTo>
                  <a:lnTo>
                    <a:pt x="73" y="48"/>
                  </a:lnTo>
                  <a:lnTo>
                    <a:pt x="70" y="59"/>
                  </a:lnTo>
                  <a:lnTo>
                    <a:pt x="66" y="73"/>
                  </a:lnTo>
                  <a:lnTo>
                    <a:pt x="58" y="90"/>
                  </a:lnTo>
                  <a:lnTo>
                    <a:pt x="54" y="100"/>
                  </a:lnTo>
                  <a:lnTo>
                    <a:pt x="52" y="113"/>
                  </a:lnTo>
                  <a:lnTo>
                    <a:pt x="52" y="129"/>
                  </a:lnTo>
                  <a:lnTo>
                    <a:pt x="55" y="144"/>
                  </a:lnTo>
                  <a:lnTo>
                    <a:pt x="108" y="331"/>
                  </a:lnTo>
                  <a:lnTo>
                    <a:pt x="65" y="368"/>
                  </a:lnTo>
                  <a:lnTo>
                    <a:pt x="59" y="361"/>
                  </a:lnTo>
                  <a:lnTo>
                    <a:pt x="54" y="355"/>
                  </a:lnTo>
                  <a:lnTo>
                    <a:pt x="47" y="348"/>
                  </a:lnTo>
                  <a:lnTo>
                    <a:pt x="40" y="341"/>
                  </a:lnTo>
                  <a:lnTo>
                    <a:pt x="73" y="319"/>
                  </a:lnTo>
                  <a:lnTo>
                    <a:pt x="32" y="117"/>
                  </a:lnTo>
                  <a:lnTo>
                    <a:pt x="32" y="116"/>
                  </a:lnTo>
                  <a:lnTo>
                    <a:pt x="30" y="109"/>
                  </a:lnTo>
                  <a:lnTo>
                    <a:pt x="28" y="101"/>
                  </a:lnTo>
                  <a:lnTo>
                    <a:pt x="26" y="92"/>
                  </a:lnTo>
                  <a:lnTo>
                    <a:pt x="23" y="82"/>
                  </a:lnTo>
                  <a:lnTo>
                    <a:pt x="21" y="78"/>
                  </a:lnTo>
                  <a:lnTo>
                    <a:pt x="19" y="72"/>
                  </a:lnTo>
                  <a:lnTo>
                    <a:pt x="16" y="68"/>
                  </a:lnTo>
                  <a:lnTo>
                    <a:pt x="13" y="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0" name="Freeform 125">
              <a:extLst>
                <a:ext uri="{FF2B5EF4-FFF2-40B4-BE49-F238E27FC236}">
                  <a16:creationId xmlns:a16="http://schemas.microsoft.com/office/drawing/2014/main" id="{46AC90E9-6B71-23CC-22C0-A2026B7EE119}"/>
                </a:ext>
              </a:extLst>
            </p:cNvPr>
            <p:cNvSpPr>
              <a:spLocks/>
            </p:cNvSpPr>
            <p:nvPr/>
          </p:nvSpPr>
          <p:spPr bwMode="auto">
            <a:xfrm>
              <a:off x="3522" y="1351"/>
              <a:ext cx="143" cy="149"/>
            </a:xfrm>
            <a:custGeom>
              <a:avLst/>
              <a:gdLst>
                <a:gd name="T0" fmla="*/ 114 w 143"/>
                <a:gd name="T1" fmla="*/ 0 h 149"/>
                <a:gd name="T2" fmla="*/ 86 w 143"/>
                <a:gd name="T3" fmla="*/ 12 h 149"/>
                <a:gd name="T4" fmla="*/ 93 w 143"/>
                <a:gd name="T5" fmla="*/ 19 h 149"/>
                <a:gd name="T6" fmla="*/ 10 w 143"/>
                <a:gd name="T7" fmla="*/ 76 h 149"/>
                <a:gd name="T8" fmla="*/ 5 w 143"/>
                <a:gd name="T9" fmla="*/ 93 h 149"/>
                <a:gd name="T10" fmla="*/ 2 w 143"/>
                <a:gd name="T11" fmla="*/ 111 h 149"/>
                <a:gd name="T12" fmla="*/ 1 w 143"/>
                <a:gd name="T13" fmla="*/ 130 h 149"/>
                <a:gd name="T14" fmla="*/ 0 w 143"/>
                <a:gd name="T15" fmla="*/ 149 h 149"/>
                <a:gd name="T16" fmla="*/ 121 w 143"/>
                <a:gd name="T17" fmla="*/ 44 h 149"/>
                <a:gd name="T18" fmla="*/ 125 w 143"/>
                <a:gd name="T19" fmla="*/ 47 h 149"/>
                <a:gd name="T20" fmla="*/ 143 w 143"/>
                <a:gd name="T21" fmla="*/ 31 h 149"/>
                <a:gd name="T22" fmla="*/ 114 w 143"/>
                <a:gd name="T23" fmla="*/ 0 h 1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3"/>
                <a:gd name="T37" fmla="*/ 0 h 149"/>
                <a:gd name="T38" fmla="*/ 143 w 143"/>
                <a:gd name="T39" fmla="*/ 149 h 1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3" h="149">
                  <a:moveTo>
                    <a:pt x="114" y="0"/>
                  </a:moveTo>
                  <a:lnTo>
                    <a:pt x="86" y="12"/>
                  </a:lnTo>
                  <a:lnTo>
                    <a:pt x="93" y="19"/>
                  </a:lnTo>
                  <a:lnTo>
                    <a:pt x="10" y="76"/>
                  </a:lnTo>
                  <a:lnTo>
                    <a:pt x="5" y="93"/>
                  </a:lnTo>
                  <a:lnTo>
                    <a:pt x="2" y="111"/>
                  </a:lnTo>
                  <a:lnTo>
                    <a:pt x="1" y="130"/>
                  </a:lnTo>
                  <a:lnTo>
                    <a:pt x="0" y="149"/>
                  </a:lnTo>
                  <a:lnTo>
                    <a:pt x="121" y="44"/>
                  </a:lnTo>
                  <a:lnTo>
                    <a:pt x="125" y="47"/>
                  </a:lnTo>
                  <a:lnTo>
                    <a:pt x="143" y="31"/>
                  </a:lnTo>
                  <a:lnTo>
                    <a:pt x="114" y="0"/>
                  </a:lnTo>
                  <a:close/>
                </a:path>
              </a:pathLst>
            </a:custGeom>
            <a:solidFill>
              <a:srgbClr val="BABA7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1" name="Freeform 126">
              <a:extLst>
                <a:ext uri="{FF2B5EF4-FFF2-40B4-BE49-F238E27FC236}">
                  <a16:creationId xmlns:a16="http://schemas.microsoft.com/office/drawing/2014/main" id="{2E0EAF40-8CD1-F4A8-9FB8-0E5B6CB7C560}"/>
                </a:ext>
              </a:extLst>
            </p:cNvPr>
            <p:cNvSpPr>
              <a:spLocks/>
            </p:cNvSpPr>
            <p:nvPr/>
          </p:nvSpPr>
          <p:spPr bwMode="auto">
            <a:xfrm>
              <a:off x="3497" y="1402"/>
              <a:ext cx="69" cy="157"/>
            </a:xfrm>
            <a:custGeom>
              <a:avLst/>
              <a:gdLst>
                <a:gd name="T0" fmla="*/ 40 w 69"/>
                <a:gd name="T1" fmla="*/ 157 h 157"/>
                <a:gd name="T2" fmla="*/ 40 w 69"/>
                <a:gd name="T3" fmla="*/ 152 h 157"/>
                <a:gd name="T4" fmla="*/ 39 w 69"/>
                <a:gd name="T5" fmla="*/ 138 h 157"/>
                <a:gd name="T6" fmla="*/ 39 w 69"/>
                <a:gd name="T7" fmla="*/ 118 h 157"/>
                <a:gd name="T8" fmla="*/ 40 w 69"/>
                <a:gd name="T9" fmla="*/ 94 h 157"/>
                <a:gd name="T10" fmla="*/ 43 w 69"/>
                <a:gd name="T11" fmla="*/ 67 h 157"/>
                <a:gd name="T12" fmla="*/ 48 w 69"/>
                <a:gd name="T13" fmla="*/ 41 h 157"/>
                <a:gd name="T14" fmla="*/ 57 w 69"/>
                <a:gd name="T15" fmla="*/ 18 h 157"/>
                <a:gd name="T16" fmla="*/ 69 w 69"/>
                <a:gd name="T17" fmla="*/ 0 h 157"/>
                <a:gd name="T18" fmla="*/ 4 w 69"/>
                <a:gd name="T19" fmla="*/ 21 h 157"/>
                <a:gd name="T20" fmla="*/ 2 w 69"/>
                <a:gd name="T21" fmla="*/ 26 h 157"/>
                <a:gd name="T22" fmla="*/ 1 w 69"/>
                <a:gd name="T23" fmla="*/ 38 h 157"/>
                <a:gd name="T24" fmla="*/ 0 w 69"/>
                <a:gd name="T25" fmla="*/ 57 h 157"/>
                <a:gd name="T26" fmla="*/ 0 w 69"/>
                <a:gd name="T27" fmla="*/ 78 h 157"/>
                <a:gd name="T28" fmla="*/ 4 w 69"/>
                <a:gd name="T29" fmla="*/ 102 h 157"/>
                <a:gd name="T30" fmla="*/ 10 w 69"/>
                <a:gd name="T31" fmla="*/ 124 h 157"/>
                <a:gd name="T32" fmla="*/ 22 w 69"/>
                <a:gd name="T33" fmla="*/ 143 h 157"/>
                <a:gd name="T34" fmla="*/ 40 w 69"/>
                <a:gd name="T35" fmla="*/ 157 h 1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9"/>
                <a:gd name="T55" fmla="*/ 0 h 157"/>
                <a:gd name="T56" fmla="*/ 69 w 69"/>
                <a:gd name="T57" fmla="*/ 157 h 1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9" h="157">
                  <a:moveTo>
                    <a:pt x="40" y="157"/>
                  </a:moveTo>
                  <a:lnTo>
                    <a:pt x="40" y="152"/>
                  </a:lnTo>
                  <a:lnTo>
                    <a:pt x="39" y="138"/>
                  </a:lnTo>
                  <a:lnTo>
                    <a:pt x="39" y="118"/>
                  </a:lnTo>
                  <a:lnTo>
                    <a:pt x="40" y="94"/>
                  </a:lnTo>
                  <a:lnTo>
                    <a:pt x="43" y="67"/>
                  </a:lnTo>
                  <a:lnTo>
                    <a:pt x="48" y="41"/>
                  </a:lnTo>
                  <a:lnTo>
                    <a:pt x="57" y="18"/>
                  </a:lnTo>
                  <a:lnTo>
                    <a:pt x="69" y="0"/>
                  </a:lnTo>
                  <a:lnTo>
                    <a:pt x="4" y="21"/>
                  </a:lnTo>
                  <a:lnTo>
                    <a:pt x="2" y="26"/>
                  </a:lnTo>
                  <a:lnTo>
                    <a:pt x="1" y="38"/>
                  </a:lnTo>
                  <a:lnTo>
                    <a:pt x="0" y="57"/>
                  </a:lnTo>
                  <a:lnTo>
                    <a:pt x="0" y="78"/>
                  </a:lnTo>
                  <a:lnTo>
                    <a:pt x="4" y="102"/>
                  </a:lnTo>
                  <a:lnTo>
                    <a:pt x="10" y="124"/>
                  </a:lnTo>
                  <a:lnTo>
                    <a:pt x="22" y="143"/>
                  </a:lnTo>
                  <a:lnTo>
                    <a:pt x="40" y="1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2" name="Freeform 127">
              <a:extLst>
                <a:ext uri="{FF2B5EF4-FFF2-40B4-BE49-F238E27FC236}">
                  <a16:creationId xmlns:a16="http://schemas.microsoft.com/office/drawing/2014/main" id="{B19EF2A6-8B77-0DE0-FAA0-ACA94EE80A3E}"/>
                </a:ext>
              </a:extLst>
            </p:cNvPr>
            <p:cNvSpPr>
              <a:spLocks/>
            </p:cNvSpPr>
            <p:nvPr/>
          </p:nvSpPr>
          <p:spPr bwMode="auto">
            <a:xfrm>
              <a:off x="3280" y="1036"/>
              <a:ext cx="284" cy="78"/>
            </a:xfrm>
            <a:custGeom>
              <a:avLst/>
              <a:gdLst>
                <a:gd name="T0" fmla="*/ 283 w 284"/>
                <a:gd name="T1" fmla="*/ 72 h 78"/>
                <a:gd name="T2" fmla="*/ 164 w 284"/>
                <a:gd name="T3" fmla="*/ 11 h 78"/>
                <a:gd name="T4" fmla="*/ 3 w 284"/>
                <a:gd name="T5" fmla="*/ 0 h 78"/>
                <a:gd name="T6" fmla="*/ 2 w 284"/>
                <a:gd name="T7" fmla="*/ 0 h 78"/>
                <a:gd name="T8" fmla="*/ 1 w 284"/>
                <a:gd name="T9" fmla="*/ 2 h 78"/>
                <a:gd name="T10" fmla="*/ 0 w 284"/>
                <a:gd name="T11" fmla="*/ 3 h 78"/>
                <a:gd name="T12" fmla="*/ 1 w 284"/>
                <a:gd name="T13" fmla="*/ 5 h 78"/>
                <a:gd name="T14" fmla="*/ 7 w 284"/>
                <a:gd name="T15" fmla="*/ 8 h 78"/>
                <a:gd name="T16" fmla="*/ 24 w 284"/>
                <a:gd name="T17" fmla="*/ 13 h 78"/>
                <a:gd name="T18" fmla="*/ 48 w 284"/>
                <a:gd name="T19" fmla="*/ 21 h 78"/>
                <a:gd name="T20" fmla="*/ 73 w 284"/>
                <a:gd name="T21" fmla="*/ 30 h 78"/>
                <a:gd name="T22" fmla="*/ 99 w 284"/>
                <a:gd name="T23" fmla="*/ 38 h 78"/>
                <a:gd name="T24" fmla="*/ 121 w 284"/>
                <a:gd name="T25" fmla="*/ 46 h 78"/>
                <a:gd name="T26" fmla="*/ 138 w 284"/>
                <a:gd name="T27" fmla="*/ 50 h 78"/>
                <a:gd name="T28" fmla="*/ 143 w 284"/>
                <a:gd name="T29" fmla="*/ 52 h 78"/>
                <a:gd name="T30" fmla="*/ 280 w 284"/>
                <a:gd name="T31" fmla="*/ 78 h 78"/>
                <a:gd name="T32" fmla="*/ 281 w 284"/>
                <a:gd name="T33" fmla="*/ 78 h 78"/>
                <a:gd name="T34" fmla="*/ 283 w 284"/>
                <a:gd name="T35" fmla="*/ 77 h 78"/>
                <a:gd name="T36" fmla="*/ 284 w 284"/>
                <a:gd name="T37" fmla="*/ 75 h 78"/>
                <a:gd name="T38" fmla="*/ 283 w 284"/>
                <a:gd name="T39" fmla="*/ 72 h 7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84"/>
                <a:gd name="T61" fmla="*/ 0 h 78"/>
                <a:gd name="T62" fmla="*/ 284 w 284"/>
                <a:gd name="T63" fmla="*/ 78 h 7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84" h="78">
                  <a:moveTo>
                    <a:pt x="283" y="72"/>
                  </a:moveTo>
                  <a:lnTo>
                    <a:pt x="164" y="11"/>
                  </a:lnTo>
                  <a:lnTo>
                    <a:pt x="3" y="0"/>
                  </a:lnTo>
                  <a:lnTo>
                    <a:pt x="2" y="0"/>
                  </a:lnTo>
                  <a:lnTo>
                    <a:pt x="1" y="2"/>
                  </a:lnTo>
                  <a:lnTo>
                    <a:pt x="0" y="3"/>
                  </a:lnTo>
                  <a:lnTo>
                    <a:pt x="1" y="5"/>
                  </a:lnTo>
                  <a:lnTo>
                    <a:pt x="7" y="8"/>
                  </a:lnTo>
                  <a:lnTo>
                    <a:pt x="24" y="13"/>
                  </a:lnTo>
                  <a:lnTo>
                    <a:pt x="48" y="21"/>
                  </a:lnTo>
                  <a:lnTo>
                    <a:pt x="73" y="30"/>
                  </a:lnTo>
                  <a:lnTo>
                    <a:pt x="99" y="38"/>
                  </a:lnTo>
                  <a:lnTo>
                    <a:pt x="121" y="46"/>
                  </a:lnTo>
                  <a:lnTo>
                    <a:pt x="138" y="50"/>
                  </a:lnTo>
                  <a:lnTo>
                    <a:pt x="143" y="52"/>
                  </a:lnTo>
                  <a:lnTo>
                    <a:pt x="280" y="78"/>
                  </a:lnTo>
                  <a:lnTo>
                    <a:pt x="281" y="78"/>
                  </a:lnTo>
                  <a:lnTo>
                    <a:pt x="283" y="77"/>
                  </a:lnTo>
                  <a:lnTo>
                    <a:pt x="284" y="75"/>
                  </a:lnTo>
                  <a:lnTo>
                    <a:pt x="283"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3" name="Freeform 128">
              <a:extLst>
                <a:ext uri="{FF2B5EF4-FFF2-40B4-BE49-F238E27FC236}">
                  <a16:creationId xmlns:a16="http://schemas.microsoft.com/office/drawing/2014/main" id="{7206689B-22D0-FD8B-EADC-6083444FE230}"/>
                </a:ext>
              </a:extLst>
            </p:cNvPr>
            <p:cNvSpPr>
              <a:spLocks/>
            </p:cNvSpPr>
            <p:nvPr/>
          </p:nvSpPr>
          <p:spPr bwMode="auto">
            <a:xfrm>
              <a:off x="3335" y="1060"/>
              <a:ext cx="161" cy="108"/>
            </a:xfrm>
            <a:custGeom>
              <a:avLst/>
              <a:gdLst>
                <a:gd name="T0" fmla="*/ 142 w 161"/>
                <a:gd name="T1" fmla="*/ 108 h 108"/>
                <a:gd name="T2" fmla="*/ 161 w 161"/>
                <a:gd name="T3" fmla="*/ 38 h 108"/>
                <a:gd name="T4" fmla="*/ 16 w 161"/>
                <a:gd name="T5" fmla="*/ 0 h 108"/>
                <a:gd name="T6" fmla="*/ 0 w 161"/>
                <a:gd name="T7" fmla="*/ 47 h 108"/>
                <a:gd name="T8" fmla="*/ 6 w 161"/>
                <a:gd name="T9" fmla="*/ 47 h 108"/>
                <a:gd name="T10" fmla="*/ 19 w 161"/>
                <a:gd name="T11" fmla="*/ 48 h 108"/>
                <a:gd name="T12" fmla="*/ 40 w 161"/>
                <a:gd name="T13" fmla="*/ 52 h 108"/>
                <a:gd name="T14" fmla="*/ 64 w 161"/>
                <a:gd name="T15" fmla="*/ 56 h 108"/>
                <a:gd name="T16" fmla="*/ 88 w 161"/>
                <a:gd name="T17" fmla="*/ 64 h 108"/>
                <a:gd name="T18" fmla="*/ 112 w 161"/>
                <a:gd name="T19" fmla="*/ 74 h 108"/>
                <a:gd name="T20" fmla="*/ 131 w 161"/>
                <a:gd name="T21" fmla="*/ 89 h 108"/>
                <a:gd name="T22" fmla="*/ 142 w 161"/>
                <a:gd name="T23" fmla="*/ 108 h 1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1"/>
                <a:gd name="T37" fmla="*/ 0 h 108"/>
                <a:gd name="T38" fmla="*/ 161 w 161"/>
                <a:gd name="T39" fmla="*/ 108 h 1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1" h="108">
                  <a:moveTo>
                    <a:pt x="142" y="108"/>
                  </a:moveTo>
                  <a:lnTo>
                    <a:pt x="161" y="38"/>
                  </a:lnTo>
                  <a:lnTo>
                    <a:pt x="16" y="0"/>
                  </a:lnTo>
                  <a:lnTo>
                    <a:pt x="0" y="47"/>
                  </a:lnTo>
                  <a:lnTo>
                    <a:pt x="6" y="47"/>
                  </a:lnTo>
                  <a:lnTo>
                    <a:pt x="19" y="48"/>
                  </a:lnTo>
                  <a:lnTo>
                    <a:pt x="40" y="52"/>
                  </a:lnTo>
                  <a:lnTo>
                    <a:pt x="64" y="56"/>
                  </a:lnTo>
                  <a:lnTo>
                    <a:pt x="88" y="64"/>
                  </a:lnTo>
                  <a:lnTo>
                    <a:pt x="112" y="74"/>
                  </a:lnTo>
                  <a:lnTo>
                    <a:pt x="131" y="89"/>
                  </a:lnTo>
                  <a:lnTo>
                    <a:pt x="142" y="1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4" name="Freeform 129">
              <a:extLst>
                <a:ext uri="{FF2B5EF4-FFF2-40B4-BE49-F238E27FC236}">
                  <a16:creationId xmlns:a16="http://schemas.microsoft.com/office/drawing/2014/main" id="{6D86FAC0-9C1C-A56C-D762-1AF17B748B0C}"/>
                </a:ext>
              </a:extLst>
            </p:cNvPr>
            <p:cNvSpPr>
              <a:spLocks/>
            </p:cNvSpPr>
            <p:nvPr/>
          </p:nvSpPr>
          <p:spPr bwMode="auto">
            <a:xfrm>
              <a:off x="3530" y="1105"/>
              <a:ext cx="12" cy="99"/>
            </a:xfrm>
            <a:custGeom>
              <a:avLst/>
              <a:gdLst>
                <a:gd name="T0" fmla="*/ 0 w 12"/>
                <a:gd name="T1" fmla="*/ 73 h 99"/>
                <a:gd name="T2" fmla="*/ 3 w 12"/>
                <a:gd name="T3" fmla="*/ 67 h 99"/>
                <a:gd name="T4" fmla="*/ 4 w 12"/>
                <a:gd name="T5" fmla="*/ 0 h 99"/>
                <a:gd name="T6" fmla="*/ 7 w 12"/>
                <a:gd name="T7" fmla="*/ 66 h 99"/>
                <a:gd name="T8" fmla="*/ 11 w 12"/>
                <a:gd name="T9" fmla="*/ 69 h 99"/>
                <a:gd name="T10" fmla="*/ 12 w 12"/>
                <a:gd name="T11" fmla="*/ 76 h 99"/>
                <a:gd name="T12" fmla="*/ 12 w 12"/>
                <a:gd name="T13" fmla="*/ 77 h 99"/>
                <a:gd name="T14" fmla="*/ 12 w 12"/>
                <a:gd name="T15" fmla="*/ 78 h 99"/>
                <a:gd name="T16" fmla="*/ 12 w 12"/>
                <a:gd name="T17" fmla="*/ 95 h 99"/>
                <a:gd name="T18" fmla="*/ 12 w 12"/>
                <a:gd name="T19" fmla="*/ 95 h 99"/>
                <a:gd name="T20" fmla="*/ 11 w 12"/>
                <a:gd name="T21" fmla="*/ 95 h 99"/>
                <a:gd name="T22" fmla="*/ 11 w 12"/>
                <a:gd name="T23" fmla="*/ 95 h 99"/>
                <a:gd name="T24" fmla="*/ 10 w 12"/>
                <a:gd name="T25" fmla="*/ 94 h 99"/>
                <a:gd name="T26" fmla="*/ 10 w 12"/>
                <a:gd name="T27" fmla="*/ 83 h 99"/>
                <a:gd name="T28" fmla="*/ 8 w 12"/>
                <a:gd name="T29" fmla="*/ 84 h 99"/>
                <a:gd name="T30" fmla="*/ 8 w 12"/>
                <a:gd name="T31" fmla="*/ 98 h 99"/>
                <a:gd name="T32" fmla="*/ 8 w 12"/>
                <a:gd name="T33" fmla="*/ 99 h 99"/>
                <a:gd name="T34" fmla="*/ 7 w 12"/>
                <a:gd name="T35" fmla="*/ 99 h 99"/>
                <a:gd name="T36" fmla="*/ 6 w 12"/>
                <a:gd name="T37" fmla="*/ 98 h 99"/>
                <a:gd name="T38" fmla="*/ 6 w 12"/>
                <a:gd name="T39" fmla="*/ 98 h 99"/>
                <a:gd name="T40" fmla="*/ 6 w 12"/>
                <a:gd name="T41" fmla="*/ 85 h 99"/>
                <a:gd name="T42" fmla="*/ 6 w 12"/>
                <a:gd name="T43" fmla="*/ 85 h 99"/>
                <a:gd name="T44" fmla="*/ 5 w 12"/>
                <a:gd name="T45" fmla="*/ 85 h 99"/>
                <a:gd name="T46" fmla="*/ 5 w 12"/>
                <a:gd name="T47" fmla="*/ 85 h 99"/>
                <a:gd name="T48" fmla="*/ 5 w 12"/>
                <a:gd name="T49" fmla="*/ 96 h 99"/>
                <a:gd name="T50" fmla="*/ 5 w 12"/>
                <a:gd name="T51" fmla="*/ 97 h 99"/>
                <a:gd name="T52" fmla="*/ 4 w 12"/>
                <a:gd name="T53" fmla="*/ 97 h 99"/>
                <a:gd name="T54" fmla="*/ 3 w 12"/>
                <a:gd name="T55" fmla="*/ 96 h 99"/>
                <a:gd name="T56" fmla="*/ 3 w 12"/>
                <a:gd name="T57" fmla="*/ 96 h 99"/>
                <a:gd name="T58" fmla="*/ 3 w 12"/>
                <a:gd name="T59" fmla="*/ 84 h 99"/>
                <a:gd name="T60" fmla="*/ 2 w 12"/>
                <a:gd name="T61" fmla="*/ 83 h 99"/>
                <a:gd name="T62" fmla="*/ 2 w 12"/>
                <a:gd name="T63" fmla="*/ 94 h 99"/>
                <a:gd name="T64" fmla="*/ 2 w 12"/>
                <a:gd name="T65" fmla="*/ 95 h 99"/>
                <a:gd name="T66" fmla="*/ 1 w 12"/>
                <a:gd name="T67" fmla="*/ 95 h 99"/>
                <a:gd name="T68" fmla="*/ 1 w 12"/>
                <a:gd name="T69" fmla="*/ 95 h 99"/>
                <a:gd name="T70" fmla="*/ 0 w 12"/>
                <a:gd name="T71" fmla="*/ 94 h 99"/>
                <a:gd name="T72" fmla="*/ 0 w 12"/>
                <a:gd name="T73" fmla="*/ 78 h 99"/>
                <a:gd name="T74" fmla="*/ 0 w 12"/>
                <a:gd name="T75" fmla="*/ 77 h 99"/>
                <a:gd name="T76" fmla="*/ 0 w 12"/>
                <a:gd name="T77" fmla="*/ 76 h 9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2"/>
                <a:gd name="T118" fmla="*/ 0 h 99"/>
                <a:gd name="T119" fmla="*/ 12 w 12"/>
                <a:gd name="T120" fmla="*/ 99 h 9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2" h="99">
                  <a:moveTo>
                    <a:pt x="0" y="76"/>
                  </a:moveTo>
                  <a:lnTo>
                    <a:pt x="0" y="73"/>
                  </a:lnTo>
                  <a:lnTo>
                    <a:pt x="1" y="69"/>
                  </a:lnTo>
                  <a:lnTo>
                    <a:pt x="3" y="67"/>
                  </a:lnTo>
                  <a:lnTo>
                    <a:pt x="4" y="66"/>
                  </a:lnTo>
                  <a:lnTo>
                    <a:pt x="4" y="0"/>
                  </a:lnTo>
                  <a:lnTo>
                    <a:pt x="7" y="0"/>
                  </a:lnTo>
                  <a:lnTo>
                    <a:pt x="7" y="66"/>
                  </a:lnTo>
                  <a:lnTo>
                    <a:pt x="8" y="67"/>
                  </a:lnTo>
                  <a:lnTo>
                    <a:pt x="11" y="69"/>
                  </a:lnTo>
                  <a:lnTo>
                    <a:pt x="12" y="73"/>
                  </a:lnTo>
                  <a:lnTo>
                    <a:pt x="12" y="76"/>
                  </a:lnTo>
                  <a:lnTo>
                    <a:pt x="12" y="77"/>
                  </a:lnTo>
                  <a:lnTo>
                    <a:pt x="12" y="78"/>
                  </a:lnTo>
                  <a:lnTo>
                    <a:pt x="12" y="79"/>
                  </a:lnTo>
                  <a:lnTo>
                    <a:pt x="12" y="95"/>
                  </a:lnTo>
                  <a:lnTo>
                    <a:pt x="11" y="95"/>
                  </a:lnTo>
                  <a:lnTo>
                    <a:pt x="10" y="95"/>
                  </a:lnTo>
                  <a:lnTo>
                    <a:pt x="10" y="94"/>
                  </a:lnTo>
                  <a:lnTo>
                    <a:pt x="10" y="83"/>
                  </a:lnTo>
                  <a:lnTo>
                    <a:pt x="8" y="84"/>
                  </a:lnTo>
                  <a:lnTo>
                    <a:pt x="8" y="98"/>
                  </a:lnTo>
                  <a:lnTo>
                    <a:pt x="8" y="99"/>
                  </a:lnTo>
                  <a:lnTo>
                    <a:pt x="7" y="99"/>
                  </a:lnTo>
                  <a:lnTo>
                    <a:pt x="6" y="99"/>
                  </a:lnTo>
                  <a:lnTo>
                    <a:pt x="6" y="98"/>
                  </a:lnTo>
                  <a:lnTo>
                    <a:pt x="6" y="85"/>
                  </a:lnTo>
                  <a:lnTo>
                    <a:pt x="5" y="85"/>
                  </a:lnTo>
                  <a:lnTo>
                    <a:pt x="5" y="96"/>
                  </a:lnTo>
                  <a:lnTo>
                    <a:pt x="5" y="97"/>
                  </a:lnTo>
                  <a:lnTo>
                    <a:pt x="4" y="97"/>
                  </a:lnTo>
                  <a:lnTo>
                    <a:pt x="3" y="97"/>
                  </a:lnTo>
                  <a:lnTo>
                    <a:pt x="3" y="96"/>
                  </a:lnTo>
                  <a:lnTo>
                    <a:pt x="3" y="84"/>
                  </a:lnTo>
                  <a:lnTo>
                    <a:pt x="3" y="83"/>
                  </a:lnTo>
                  <a:lnTo>
                    <a:pt x="2" y="83"/>
                  </a:lnTo>
                  <a:lnTo>
                    <a:pt x="2" y="94"/>
                  </a:lnTo>
                  <a:lnTo>
                    <a:pt x="2" y="95"/>
                  </a:lnTo>
                  <a:lnTo>
                    <a:pt x="1" y="95"/>
                  </a:lnTo>
                  <a:lnTo>
                    <a:pt x="0" y="95"/>
                  </a:lnTo>
                  <a:lnTo>
                    <a:pt x="0" y="94"/>
                  </a:lnTo>
                  <a:lnTo>
                    <a:pt x="0" y="79"/>
                  </a:lnTo>
                  <a:lnTo>
                    <a:pt x="0" y="78"/>
                  </a:lnTo>
                  <a:lnTo>
                    <a:pt x="0" y="77"/>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5" name="Freeform 130">
              <a:extLst>
                <a:ext uri="{FF2B5EF4-FFF2-40B4-BE49-F238E27FC236}">
                  <a16:creationId xmlns:a16="http://schemas.microsoft.com/office/drawing/2014/main" id="{F1046B8D-B252-CBC9-C5A7-764FB33FE0EB}"/>
                </a:ext>
              </a:extLst>
            </p:cNvPr>
            <p:cNvSpPr>
              <a:spLocks/>
            </p:cNvSpPr>
            <p:nvPr/>
          </p:nvSpPr>
          <p:spPr bwMode="auto">
            <a:xfrm>
              <a:off x="2529" y="642"/>
              <a:ext cx="168" cy="293"/>
            </a:xfrm>
            <a:custGeom>
              <a:avLst/>
              <a:gdLst>
                <a:gd name="T0" fmla="*/ 100 w 168"/>
                <a:gd name="T1" fmla="*/ 69 h 293"/>
                <a:gd name="T2" fmla="*/ 90 w 168"/>
                <a:gd name="T3" fmla="*/ 2 h 293"/>
                <a:gd name="T4" fmla="*/ 85 w 168"/>
                <a:gd name="T5" fmla="*/ 0 h 293"/>
                <a:gd name="T6" fmla="*/ 63 w 168"/>
                <a:gd name="T7" fmla="*/ 135 h 293"/>
                <a:gd name="T8" fmla="*/ 29 w 168"/>
                <a:gd name="T9" fmla="*/ 266 h 293"/>
                <a:gd name="T10" fmla="*/ 25 w 168"/>
                <a:gd name="T11" fmla="*/ 263 h 293"/>
                <a:gd name="T12" fmla="*/ 19 w 168"/>
                <a:gd name="T13" fmla="*/ 264 h 293"/>
                <a:gd name="T14" fmla="*/ 18 w 168"/>
                <a:gd name="T15" fmla="*/ 264 h 293"/>
                <a:gd name="T16" fmla="*/ 17 w 168"/>
                <a:gd name="T17" fmla="*/ 266 h 293"/>
                <a:gd name="T18" fmla="*/ 3 w 168"/>
                <a:gd name="T19" fmla="*/ 272 h 293"/>
                <a:gd name="T20" fmla="*/ 2 w 168"/>
                <a:gd name="T21" fmla="*/ 272 h 293"/>
                <a:gd name="T22" fmla="*/ 2 w 168"/>
                <a:gd name="T23" fmla="*/ 273 h 293"/>
                <a:gd name="T24" fmla="*/ 3 w 168"/>
                <a:gd name="T25" fmla="*/ 274 h 293"/>
                <a:gd name="T26" fmla="*/ 4 w 168"/>
                <a:gd name="T27" fmla="*/ 274 h 293"/>
                <a:gd name="T28" fmla="*/ 14 w 168"/>
                <a:gd name="T29" fmla="*/ 270 h 293"/>
                <a:gd name="T30" fmla="*/ 14 w 168"/>
                <a:gd name="T31" fmla="*/ 270 h 293"/>
                <a:gd name="T32" fmla="*/ 3 w 168"/>
                <a:gd name="T33" fmla="*/ 276 h 293"/>
                <a:gd name="T34" fmla="*/ 2 w 168"/>
                <a:gd name="T35" fmla="*/ 277 h 293"/>
                <a:gd name="T36" fmla="*/ 2 w 168"/>
                <a:gd name="T37" fmla="*/ 278 h 293"/>
                <a:gd name="T38" fmla="*/ 2 w 168"/>
                <a:gd name="T39" fmla="*/ 278 h 293"/>
                <a:gd name="T40" fmla="*/ 3 w 168"/>
                <a:gd name="T41" fmla="*/ 278 h 293"/>
                <a:gd name="T42" fmla="*/ 14 w 168"/>
                <a:gd name="T43" fmla="*/ 273 h 293"/>
                <a:gd name="T44" fmla="*/ 14 w 168"/>
                <a:gd name="T45" fmla="*/ 274 h 293"/>
                <a:gd name="T46" fmla="*/ 14 w 168"/>
                <a:gd name="T47" fmla="*/ 274 h 293"/>
                <a:gd name="T48" fmla="*/ 14 w 168"/>
                <a:gd name="T49" fmla="*/ 274 h 293"/>
                <a:gd name="T50" fmla="*/ 2 w 168"/>
                <a:gd name="T51" fmla="*/ 280 h 293"/>
                <a:gd name="T52" fmla="*/ 2 w 168"/>
                <a:gd name="T53" fmla="*/ 280 h 293"/>
                <a:gd name="T54" fmla="*/ 0 w 168"/>
                <a:gd name="T55" fmla="*/ 281 h 293"/>
                <a:gd name="T56" fmla="*/ 2 w 168"/>
                <a:gd name="T57" fmla="*/ 282 h 293"/>
                <a:gd name="T58" fmla="*/ 3 w 168"/>
                <a:gd name="T59" fmla="*/ 282 h 293"/>
                <a:gd name="T60" fmla="*/ 16 w 168"/>
                <a:gd name="T61" fmla="*/ 277 h 293"/>
                <a:gd name="T62" fmla="*/ 16 w 168"/>
                <a:gd name="T63" fmla="*/ 277 h 293"/>
                <a:gd name="T64" fmla="*/ 7 w 168"/>
                <a:gd name="T65" fmla="*/ 281 h 293"/>
                <a:gd name="T66" fmla="*/ 6 w 168"/>
                <a:gd name="T67" fmla="*/ 282 h 293"/>
                <a:gd name="T68" fmla="*/ 6 w 168"/>
                <a:gd name="T69" fmla="*/ 283 h 293"/>
                <a:gd name="T70" fmla="*/ 6 w 168"/>
                <a:gd name="T71" fmla="*/ 283 h 293"/>
                <a:gd name="T72" fmla="*/ 7 w 168"/>
                <a:gd name="T73" fmla="*/ 283 h 293"/>
                <a:gd name="T74" fmla="*/ 23 w 168"/>
                <a:gd name="T75" fmla="*/ 277 h 293"/>
                <a:gd name="T76" fmla="*/ 24 w 168"/>
                <a:gd name="T77" fmla="*/ 277 h 293"/>
                <a:gd name="T78" fmla="*/ 25 w 168"/>
                <a:gd name="T79" fmla="*/ 277 h 293"/>
                <a:gd name="T80" fmla="*/ 29 w 168"/>
                <a:gd name="T81" fmla="*/ 272 h 293"/>
                <a:gd name="T82" fmla="*/ 31 w 168"/>
                <a:gd name="T83" fmla="*/ 268 h 293"/>
                <a:gd name="T84" fmla="*/ 104 w 168"/>
                <a:gd name="T85" fmla="*/ 291 h 293"/>
                <a:gd name="T86" fmla="*/ 106 w 168"/>
                <a:gd name="T87" fmla="*/ 292 h 293"/>
                <a:gd name="T88" fmla="*/ 110 w 168"/>
                <a:gd name="T89" fmla="*/ 291 h 293"/>
                <a:gd name="T90" fmla="*/ 111 w 168"/>
                <a:gd name="T91" fmla="*/ 268 h 293"/>
                <a:gd name="T92" fmla="*/ 110 w 168"/>
                <a:gd name="T93" fmla="*/ 219 h 293"/>
                <a:gd name="T94" fmla="*/ 157 w 168"/>
                <a:gd name="T95" fmla="*/ 211 h 293"/>
                <a:gd name="T96" fmla="*/ 164 w 168"/>
                <a:gd name="T97" fmla="*/ 143 h 2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8"/>
                <a:gd name="T148" fmla="*/ 0 h 293"/>
                <a:gd name="T149" fmla="*/ 168 w 168"/>
                <a:gd name="T150" fmla="*/ 293 h 29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8" h="293">
                  <a:moveTo>
                    <a:pt x="168" y="68"/>
                  </a:moveTo>
                  <a:lnTo>
                    <a:pt x="100" y="69"/>
                  </a:lnTo>
                  <a:lnTo>
                    <a:pt x="91" y="3"/>
                  </a:lnTo>
                  <a:lnTo>
                    <a:pt x="90" y="2"/>
                  </a:lnTo>
                  <a:lnTo>
                    <a:pt x="87" y="1"/>
                  </a:lnTo>
                  <a:lnTo>
                    <a:pt x="85" y="0"/>
                  </a:lnTo>
                  <a:lnTo>
                    <a:pt x="83" y="2"/>
                  </a:lnTo>
                  <a:lnTo>
                    <a:pt x="63" y="135"/>
                  </a:lnTo>
                  <a:lnTo>
                    <a:pt x="91" y="239"/>
                  </a:lnTo>
                  <a:lnTo>
                    <a:pt x="29" y="266"/>
                  </a:lnTo>
                  <a:lnTo>
                    <a:pt x="27" y="264"/>
                  </a:lnTo>
                  <a:lnTo>
                    <a:pt x="25" y="263"/>
                  </a:lnTo>
                  <a:lnTo>
                    <a:pt x="23" y="263"/>
                  </a:lnTo>
                  <a:lnTo>
                    <a:pt x="19" y="264"/>
                  </a:lnTo>
                  <a:lnTo>
                    <a:pt x="18" y="264"/>
                  </a:lnTo>
                  <a:lnTo>
                    <a:pt x="18" y="266"/>
                  </a:lnTo>
                  <a:lnTo>
                    <a:pt x="17" y="266"/>
                  </a:lnTo>
                  <a:lnTo>
                    <a:pt x="16" y="267"/>
                  </a:lnTo>
                  <a:lnTo>
                    <a:pt x="3" y="272"/>
                  </a:lnTo>
                  <a:lnTo>
                    <a:pt x="2" y="272"/>
                  </a:lnTo>
                  <a:lnTo>
                    <a:pt x="2" y="273"/>
                  </a:lnTo>
                  <a:lnTo>
                    <a:pt x="3" y="274"/>
                  </a:lnTo>
                  <a:lnTo>
                    <a:pt x="4" y="274"/>
                  </a:lnTo>
                  <a:lnTo>
                    <a:pt x="14" y="270"/>
                  </a:lnTo>
                  <a:lnTo>
                    <a:pt x="14" y="271"/>
                  </a:lnTo>
                  <a:lnTo>
                    <a:pt x="3" y="276"/>
                  </a:lnTo>
                  <a:lnTo>
                    <a:pt x="2" y="276"/>
                  </a:lnTo>
                  <a:lnTo>
                    <a:pt x="2" y="277"/>
                  </a:lnTo>
                  <a:lnTo>
                    <a:pt x="2" y="278"/>
                  </a:lnTo>
                  <a:lnTo>
                    <a:pt x="3" y="278"/>
                  </a:lnTo>
                  <a:lnTo>
                    <a:pt x="14" y="273"/>
                  </a:lnTo>
                  <a:lnTo>
                    <a:pt x="14" y="274"/>
                  </a:lnTo>
                  <a:lnTo>
                    <a:pt x="2" y="280"/>
                  </a:lnTo>
                  <a:lnTo>
                    <a:pt x="0" y="281"/>
                  </a:lnTo>
                  <a:lnTo>
                    <a:pt x="2" y="282"/>
                  </a:lnTo>
                  <a:lnTo>
                    <a:pt x="3" y="282"/>
                  </a:lnTo>
                  <a:lnTo>
                    <a:pt x="16" y="277"/>
                  </a:lnTo>
                  <a:lnTo>
                    <a:pt x="17" y="277"/>
                  </a:lnTo>
                  <a:lnTo>
                    <a:pt x="7" y="281"/>
                  </a:lnTo>
                  <a:lnTo>
                    <a:pt x="6" y="281"/>
                  </a:lnTo>
                  <a:lnTo>
                    <a:pt x="6" y="282"/>
                  </a:lnTo>
                  <a:lnTo>
                    <a:pt x="6" y="283"/>
                  </a:lnTo>
                  <a:lnTo>
                    <a:pt x="7" y="283"/>
                  </a:lnTo>
                  <a:lnTo>
                    <a:pt x="22" y="278"/>
                  </a:lnTo>
                  <a:lnTo>
                    <a:pt x="23" y="277"/>
                  </a:lnTo>
                  <a:lnTo>
                    <a:pt x="24" y="277"/>
                  </a:lnTo>
                  <a:lnTo>
                    <a:pt x="25" y="277"/>
                  </a:lnTo>
                  <a:lnTo>
                    <a:pt x="27" y="274"/>
                  </a:lnTo>
                  <a:lnTo>
                    <a:pt x="29" y="272"/>
                  </a:lnTo>
                  <a:lnTo>
                    <a:pt x="31" y="270"/>
                  </a:lnTo>
                  <a:lnTo>
                    <a:pt x="31" y="268"/>
                  </a:lnTo>
                  <a:lnTo>
                    <a:pt x="91" y="242"/>
                  </a:lnTo>
                  <a:lnTo>
                    <a:pt x="104" y="291"/>
                  </a:lnTo>
                  <a:lnTo>
                    <a:pt x="105" y="292"/>
                  </a:lnTo>
                  <a:lnTo>
                    <a:pt x="106" y="292"/>
                  </a:lnTo>
                  <a:lnTo>
                    <a:pt x="109" y="293"/>
                  </a:lnTo>
                  <a:lnTo>
                    <a:pt x="110" y="291"/>
                  </a:lnTo>
                  <a:lnTo>
                    <a:pt x="111" y="283"/>
                  </a:lnTo>
                  <a:lnTo>
                    <a:pt x="111" y="268"/>
                  </a:lnTo>
                  <a:lnTo>
                    <a:pt x="111" y="244"/>
                  </a:lnTo>
                  <a:lnTo>
                    <a:pt x="110" y="219"/>
                  </a:lnTo>
                  <a:lnTo>
                    <a:pt x="156" y="218"/>
                  </a:lnTo>
                  <a:lnTo>
                    <a:pt x="157" y="211"/>
                  </a:lnTo>
                  <a:lnTo>
                    <a:pt x="161" y="189"/>
                  </a:lnTo>
                  <a:lnTo>
                    <a:pt x="164" y="143"/>
                  </a:lnTo>
                  <a:lnTo>
                    <a:pt x="168"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6" name="Freeform 131">
              <a:extLst>
                <a:ext uri="{FF2B5EF4-FFF2-40B4-BE49-F238E27FC236}">
                  <a16:creationId xmlns:a16="http://schemas.microsoft.com/office/drawing/2014/main" id="{7D0EC946-9632-8F39-E06F-8A999BFF9735}"/>
                </a:ext>
              </a:extLst>
            </p:cNvPr>
            <p:cNvSpPr>
              <a:spLocks/>
            </p:cNvSpPr>
            <p:nvPr/>
          </p:nvSpPr>
          <p:spPr bwMode="auto">
            <a:xfrm>
              <a:off x="2627" y="2192"/>
              <a:ext cx="119" cy="624"/>
            </a:xfrm>
            <a:custGeom>
              <a:avLst/>
              <a:gdLst>
                <a:gd name="T0" fmla="*/ 0 w 119"/>
                <a:gd name="T1" fmla="*/ 28 h 624"/>
                <a:gd name="T2" fmla="*/ 11 w 119"/>
                <a:gd name="T3" fmla="*/ 26 h 624"/>
                <a:gd name="T4" fmla="*/ 20 w 119"/>
                <a:gd name="T5" fmla="*/ 22 h 624"/>
                <a:gd name="T6" fmla="*/ 29 w 119"/>
                <a:gd name="T7" fmla="*/ 15 h 624"/>
                <a:gd name="T8" fmla="*/ 36 w 119"/>
                <a:gd name="T9" fmla="*/ 8 h 624"/>
                <a:gd name="T10" fmla="*/ 45 w 119"/>
                <a:gd name="T11" fmla="*/ 3 h 624"/>
                <a:gd name="T12" fmla="*/ 54 w 119"/>
                <a:gd name="T13" fmla="*/ 0 h 624"/>
                <a:gd name="T14" fmla="*/ 64 w 119"/>
                <a:gd name="T15" fmla="*/ 0 h 624"/>
                <a:gd name="T16" fmla="*/ 77 w 119"/>
                <a:gd name="T17" fmla="*/ 5 h 624"/>
                <a:gd name="T18" fmla="*/ 93 w 119"/>
                <a:gd name="T19" fmla="*/ 53 h 624"/>
                <a:gd name="T20" fmla="*/ 106 w 119"/>
                <a:gd name="T21" fmla="*/ 100 h 624"/>
                <a:gd name="T22" fmla="*/ 114 w 119"/>
                <a:gd name="T23" fmla="*/ 149 h 624"/>
                <a:gd name="T24" fmla="*/ 119 w 119"/>
                <a:gd name="T25" fmla="*/ 201 h 624"/>
                <a:gd name="T26" fmla="*/ 119 w 119"/>
                <a:gd name="T27" fmla="*/ 263 h 624"/>
                <a:gd name="T28" fmla="*/ 113 w 119"/>
                <a:gd name="T29" fmla="*/ 335 h 624"/>
                <a:gd name="T30" fmla="*/ 103 w 119"/>
                <a:gd name="T31" fmla="*/ 421 h 624"/>
                <a:gd name="T32" fmla="*/ 88 w 119"/>
                <a:gd name="T33" fmla="*/ 523 h 624"/>
                <a:gd name="T34" fmla="*/ 84 w 119"/>
                <a:gd name="T35" fmla="*/ 527 h 624"/>
                <a:gd name="T36" fmla="*/ 75 w 119"/>
                <a:gd name="T37" fmla="*/ 538 h 624"/>
                <a:gd name="T38" fmla="*/ 63 w 119"/>
                <a:gd name="T39" fmla="*/ 554 h 624"/>
                <a:gd name="T40" fmla="*/ 50 w 119"/>
                <a:gd name="T41" fmla="*/ 572 h 624"/>
                <a:gd name="T42" fmla="*/ 34 w 119"/>
                <a:gd name="T43" fmla="*/ 590 h 624"/>
                <a:gd name="T44" fmla="*/ 21 w 119"/>
                <a:gd name="T45" fmla="*/ 607 h 624"/>
                <a:gd name="T46" fmla="*/ 11 w 119"/>
                <a:gd name="T47" fmla="*/ 619 h 624"/>
                <a:gd name="T48" fmla="*/ 4 w 119"/>
                <a:gd name="T49" fmla="*/ 624 h 624"/>
                <a:gd name="T50" fmla="*/ 4 w 119"/>
                <a:gd name="T51" fmla="*/ 622 h 624"/>
                <a:gd name="T52" fmla="*/ 7 w 119"/>
                <a:gd name="T53" fmla="*/ 614 h 624"/>
                <a:gd name="T54" fmla="*/ 14 w 119"/>
                <a:gd name="T55" fmla="*/ 603 h 624"/>
                <a:gd name="T56" fmla="*/ 22 w 119"/>
                <a:gd name="T57" fmla="*/ 590 h 624"/>
                <a:gd name="T58" fmla="*/ 31 w 119"/>
                <a:gd name="T59" fmla="*/ 575 h 624"/>
                <a:gd name="T60" fmla="*/ 39 w 119"/>
                <a:gd name="T61" fmla="*/ 562 h 624"/>
                <a:gd name="T62" fmla="*/ 46 w 119"/>
                <a:gd name="T63" fmla="*/ 548 h 624"/>
                <a:gd name="T64" fmla="*/ 52 w 119"/>
                <a:gd name="T65" fmla="*/ 538 h 624"/>
                <a:gd name="T66" fmla="*/ 65 w 119"/>
                <a:gd name="T67" fmla="*/ 496 h 624"/>
                <a:gd name="T68" fmla="*/ 70 w 119"/>
                <a:gd name="T69" fmla="*/ 442 h 624"/>
                <a:gd name="T70" fmla="*/ 66 w 119"/>
                <a:gd name="T71" fmla="*/ 381 h 624"/>
                <a:gd name="T72" fmla="*/ 59 w 119"/>
                <a:gd name="T73" fmla="*/ 314 h 624"/>
                <a:gd name="T74" fmla="*/ 46 w 119"/>
                <a:gd name="T75" fmla="*/ 247 h 624"/>
                <a:gd name="T76" fmla="*/ 33 w 119"/>
                <a:gd name="T77" fmla="*/ 181 h 624"/>
                <a:gd name="T78" fmla="*/ 21 w 119"/>
                <a:gd name="T79" fmla="*/ 121 h 624"/>
                <a:gd name="T80" fmla="*/ 10 w 119"/>
                <a:gd name="T81" fmla="*/ 70 h 624"/>
                <a:gd name="T82" fmla="*/ 7 w 119"/>
                <a:gd name="T83" fmla="*/ 60 h 624"/>
                <a:gd name="T84" fmla="*/ 5 w 119"/>
                <a:gd name="T85" fmla="*/ 48 h 624"/>
                <a:gd name="T86" fmla="*/ 2 w 119"/>
                <a:gd name="T87" fmla="*/ 38 h 624"/>
                <a:gd name="T88" fmla="*/ 0 w 119"/>
                <a:gd name="T89" fmla="*/ 28 h 62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9"/>
                <a:gd name="T136" fmla="*/ 0 h 624"/>
                <a:gd name="T137" fmla="*/ 119 w 119"/>
                <a:gd name="T138" fmla="*/ 624 h 62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9" h="624">
                  <a:moveTo>
                    <a:pt x="0" y="28"/>
                  </a:moveTo>
                  <a:lnTo>
                    <a:pt x="11" y="26"/>
                  </a:lnTo>
                  <a:lnTo>
                    <a:pt x="20" y="22"/>
                  </a:lnTo>
                  <a:lnTo>
                    <a:pt x="29" y="15"/>
                  </a:lnTo>
                  <a:lnTo>
                    <a:pt x="36" y="8"/>
                  </a:lnTo>
                  <a:lnTo>
                    <a:pt x="45" y="3"/>
                  </a:lnTo>
                  <a:lnTo>
                    <a:pt x="54" y="0"/>
                  </a:lnTo>
                  <a:lnTo>
                    <a:pt x="64" y="0"/>
                  </a:lnTo>
                  <a:lnTo>
                    <a:pt x="77" y="5"/>
                  </a:lnTo>
                  <a:lnTo>
                    <a:pt x="93" y="53"/>
                  </a:lnTo>
                  <a:lnTo>
                    <a:pt x="106" y="100"/>
                  </a:lnTo>
                  <a:lnTo>
                    <a:pt x="114" y="149"/>
                  </a:lnTo>
                  <a:lnTo>
                    <a:pt x="119" y="201"/>
                  </a:lnTo>
                  <a:lnTo>
                    <a:pt x="119" y="263"/>
                  </a:lnTo>
                  <a:lnTo>
                    <a:pt x="113" y="335"/>
                  </a:lnTo>
                  <a:lnTo>
                    <a:pt x="103" y="421"/>
                  </a:lnTo>
                  <a:lnTo>
                    <a:pt x="88" y="523"/>
                  </a:lnTo>
                  <a:lnTo>
                    <a:pt x="84" y="527"/>
                  </a:lnTo>
                  <a:lnTo>
                    <a:pt x="75" y="538"/>
                  </a:lnTo>
                  <a:lnTo>
                    <a:pt x="63" y="554"/>
                  </a:lnTo>
                  <a:lnTo>
                    <a:pt x="50" y="572"/>
                  </a:lnTo>
                  <a:lnTo>
                    <a:pt x="34" y="590"/>
                  </a:lnTo>
                  <a:lnTo>
                    <a:pt x="21" y="607"/>
                  </a:lnTo>
                  <a:lnTo>
                    <a:pt x="11" y="619"/>
                  </a:lnTo>
                  <a:lnTo>
                    <a:pt x="4" y="624"/>
                  </a:lnTo>
                  <a:lnTo>
                    <a:pt x="4" y="622"/>
                  </a:lnTo>
                  <a:lnTo>
                    <a:pt x="7" y="614"/>
                  </a:lnTo>
                  <a:lnTo>
                    <a:pt x="14" y="603"/>
                  </a:lnTo>
                  <a:lnTo>
                    <a:pt x="22" y="590"/>
                  </a:lnTo>
                  <a:lnTo>
                    <a:pt x="31" y="575"/>
                  </a:lnTo>
                  <a:lnTo>
                    <a:pt x="39" y="562"/>
                  </a:lnTo>
                  <a:lnTo>
                    <a:pt x="46" y="548"/>
                  </a:lnTo>
                  <a:lnTo>
                    <a:pt x="52" y="538"/>
                  </a:lnTo>
                  <a:lnTo>
                    <a:pt x="65" y="496"/>
                  </a:lnTo>
                  <a:lnTo>
                    <a:pt x="70" y="442"/>
                  </a:lnTo>
                  <a:lnTo>
                    <a:pt x="66" y="381"/>
                  </a:lnTo>
                  <a:lnTo>
                    <a:pt x="59" y="314"/>
                  </a:lnTo>
                  <a:lnTo>
                    <a:pt x="46" y="247"/>
                  </a:lnTo>
                  <a:lnTo>
                    <a:pt x="33" y="181"/>
                  </a:lnTo>
                  <a:lnTo>
                    <a:pt x="21" y="121"/>
                  </a:lnTo>
                  <a:lnTo>
                    <a:pt x="10" y="70"/>
                  </a:lnTo>
                  <a:lnTo>
                    <a:pt x="7" y="60"/>
                  </a:lnTo>
                  <a:lnTo>
                    <a:pt x="5" y="48"/>
                  </a:lnTo>
                  <a:lnTo>
                    <a:pt x="2" y="38"/>
                  </a:lnTo>
                  <a:lnTo>
                    <a:pt x="0" y="28"/>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7" name="Freeform 132">
              <a:extLst>
                <a:ext uri="{FF2B5EF4-FFF2-40B4-BE49-F238E27FC236}">
                  <a16:creationId xmlns:a16="http://schemas.microsoft.com/office/drawing/2014/main" id="{6078AC3A-4264-E4F1-62AF-71CE9A5F530D}"/>
                </a:ext>
              </a:extLst>
            </p:cNvPr>
            <p:cNvSpPr>
              <a:spLocks/>
            </p:cNvSpPr>
            <p:nvPr/>
          </p:nvSpPr>
          <p:spPr bwMode="auto">
            <a:xfrm>
              <a:off x="2951" y="2669"/>
              <a:ext cx="51" cy="193"/>
            </a:xfrm>
            <a:custGeom>
              <a:avLst/>
              <a:gdLst>
                <a:gd name="T0" fmla="*/ 14 w 51"/>
                <a:gd name="T1" fmla="*/ 12 h 193"/>
                <a:gd name="T2" fmla="*/ 0 w 51"/>
                <a:gd name="T3" fmla="*/ 132 h 193"/>
                <a:gd name="T4" fmla="*/ 0 w 51"/>
                <a:gd name="T5" fmla="*/ 133 h 193"/>
                <a:gd name="T6" fmla="*/ 0 w 51"/>
                <a:gd name="T7" fmla="*/ 137 h 193"/>
                <a:gd name="T8" fmla="*/ 3 w 51"/>
                <a:gd name="T9" fmla="*/ 150 h 193"/>
                <a:gd name="T10" fmla="*/ 9 w 51"/>
                <a:gd name="T11" fmla="*/ 171 h 193"/>
                <a:gd name="T12" fmla="*/ 13 w 51"/>
                <a:gd name="T13" fmla="*/ 181 h 193"/>
                <a:gd name="T14" fmla="*/ 15 w 51"/>
                <a:gd name="T15" fmla="*/ 189 h 193"/>
                <a:gd name="T16" fmla="*/ 17 w 51"/>
                <a:gd name="T17" fmla="*/ 193 h 193"/>
                <a:gd name="T18" fmla="*/ 20 w 51"/>
                <a:gd name="T19" fmla="*/ 193 h 193"/>
                <a:gd name="T20" fmla="*/ 24 w 51"/>
                <a:gd name="T21" fmla="*/ 191 h 193"/>
                <a:gd name="T22" fmla="*/ 27 w 51"/>
                <a:gd name="T23" fmla="*/ 185 h 193"/>
                <a:gd name="T24" fmla="*/ 33 w 51"/>
                <a:gd name="T25" fmla="*/ 178 h 193"/>
                <a:gd name="T26" fmla="*/ 39 w 51"/>
                <a:gd name="T27" fmla="*/ 166 h 193"/>
                <a:gd name="T28" fmla="*/ 47 w 51"/>
                <a:gd name="T29" fmla="*/ 150 h 193"/>
                <a:gd name="T30" fmla="*/ 51 w 51"/>
                <a:gd name="T31" fmla="*/ 136 h 193"/>
                <a:gd name="T32" fmla="*/ 51 w 51"/>
                <a:gd name="T33" fmla="*/ 128 h 193"/>
                <a:gd name="T34" fmla="*/ 51 w 51"/>
                <a:gd name="T35" fmla="*/ 126 h 193"/>
                <a:gd name="T36" fmla="*/ 45 w 51"/>
                <a:gd name="T37" fmla="*/ 66 h 193"/>
                <a:gd name="T38" fmla="*/ 42 w 51"/>
                <a:gd name="T39" fmla="*/ 50 h 193"/>
                <a:gd name="T40" fmla="*/ 33 w 51"/>
                <a:gd name="T41" fmla="*/ 20 h 193"/>
                <a:gd name="T42" fmla="*/ 23 w 51"/>
                <a:gd name="T43" fmla="*/ 0 h 193"/>
                <a:gd name="T44" fmla="*/ 14 w 51"/>
                <a:gd name="T45" fmla="*/ 12 h 19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
                <a:gd name="T70" fmla="*/ 0 h 193"/>
                <a:gd name="T71" fmla="*/ 51 w 51"/>
                <a:gd name="T72" fmla="*/ 193 h 19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 h="193">
                  <a:moveTo>
                    <a:pt x="14" y="12"/>
                  </a:moveTo>
                  <a:lnTo>
                    <a:pt x="0" y="132"/>
                  </a:lnTo>
                  <a:lnTo>
                    <a:pt x="0" y="133"/>
                  </a:lnTo>
                  <a:lnTo>
                    <a:pt x="0" y="137"/>
                  </a:lnTo>
                  <a:lnTo>
                    <a:pt x="3" y="150"/>
                  </a:lnTo>
                  <a:lnTo>
                    <a:pt x="9" y="171"/>
                  </a:lnTo>
                  <a:lnTo>
                    <a:pt x="13" y="181"/>
                  </a:lnTo>
                  <a:lnTo>
                    <a:pt x="15" y="189"/>
                  </a:lnTo>
                  <a:lnTo>
                    <a:pt x="17" y="193"/>
                  </a:lnTo>
                  <a:lnTo>
                    <a:pt x="20" y="193"/>
                  </a:lnTo>
                  <a:lnTo>
                    <a:pt x="24" y="191"/>
                  </a:lnTo>
                  <a:lnTo>
                    <a:pt x="27" y="185"/>
                  </a:lnTo>
                  <a:lnTo>
                    <a:pt x="33" y="178"/>
                  </a:lnTo>
                  <a:lnTo>
                    <a:pt x="39" y="166"/>
                  </a:lnTo>
                  <a:lnTo>
                    <a:pt x="47" y="150"/>
                  </a:lnTo>
                  <a:lnTo>
                    <a:pt x="51" y="136"/>
                  </a:lnTo>
                  <a:lnTo>
                    <a:pt x="51" y="128"/>
                  </a:lnTo>
                  <a:lnTo>
                    <a:pt x="51" y="126"/>
                  </a:lnTo>
                  <a:lnTo>
                    <a:pt x="45" y="66"/>
                  </a:lnTo>
                  <a:lnTo>
                    <a:pt x="42" y="50"/>
                  </a:lnTo>
                  <a:lnTo>
                    <a:pt x="33" y="20"/>
                  </a:lnTo>
                  <a:lnTo>
                    <a:pt x="23" y="0"/>
                  </a:lnTo>
                  <a:lnTo>
                    <a:pt x="1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8" name="Freeform 133">
              <a:extLst>
                <a:ext uri="{FF2B5EF4-FFF2-40B4-BE49-F238E27FC236}">
                  <a16:creationId xmlns:a16="http://schemas.microsoft.com/office/drawing/2014/main" id="{B02F53D9-35E8-2600-026C-206A27D13208}"/>
                </a:ext>
              </a:extLst>
            </p:cNvPr>
            <p:cNvSpPr>
              <a:spLocks/>
            </p:cNvSpPr>
            <p:nvPr/>
          </p:nvSpPr>
          <p:spPr bwMode="auto">
            <a:xfrm>
              <a:off x="2951" y="2660"/>
              <a:ext cx="51" cy="142"/>
            </a:xfrm>
            <a:custGeom>
              <a:avLst/>
              <a:gdLst>
                <a:gd name="T0" fmla="*/ 27 w 51"/>
                <a:gd name="T1" fmla="*/ 0 h 142"/>
                <a:gd name="T2" fmla="*/ 30 w 51"/>
                <a:gd name="T3" fmla="*/ 11 h 142"/>
                <a:gd name="T4" fmla="*/ 37 w 51"/>
                <a:gd name="T5" fmla="*/ 39 h 142"/>
                <a:gd name="T6" fmla="*/ 45 w 51"/>
                <a:gd name="T7" fmla="*/ 73 h 142"/>
                <a:gd name="T8" fmla="*/ 48 w 51"/>
                <a:gd name="T9" fmla="*/ 102 h 142"/>
                <a:gd name="T10" fmla="*/ 49 w 51"/>
                <a:gd name="T11" fmla="*/ 115 h 142"/>
                <a:gd name="T12" fmla="*/ 51 w 51"/>
                <a:gd name="T13" fmla="*/ 126 h 142"/>
                <a:gd name="T14" fmla="*/ 51 w 51"/>
                <a:gd name="T15" fmla="*/ 133 h 142"/>
                <a:gd name="T16" fmla="*/ 51 w 51"/>
                <a:gd name="T17" fmla="*/ 135 h 142"/>
                <a:gd name="T18" fmla="*/ 0 w 51"/>
                <a:gd name="T19" fmla="*/ 142 h 142"/>
                <a:gd name="T20" fmla="*/ 15 w 51"/>
                <a:gd name="T21" fmla="*/ 1 h 142"/>
                <a:gd name="T22" fmla="*/ 27 w 51"/>
                <a:gd name="T23" fmla="*/ 0 h 1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142"/>
                <a:gd name="T38" fmla="*/ 51 w 51"/>
                <a:gd name="T39" fmla="*/ 142 h 1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142">
                  <a:moveTo>
                    <a:pt x="27" y="0"/>
                  </a:moveTo>
                  <a:lnTo>
                    <a:pt x="30" y="11"/>
                  </a:lnTo>
                  <a:lnTo>
                    <a:pt x="37" y="39"/>
                  </a:lnTo>
                  <a:lnTo>
                    <a:pt x="45" y="73"/>
                  </a:lnTo>
                  <a:lnTo>
                    <a:pt x="48" y="102"/>
                  </a:lnTo>
                  <a:lnTo>
                    <a:pt x="49" y="115"/>
                  </a:lnTo>
                  <a:lnTo>
                    <a:pt x="51" y="126"/>
                  </a:lnTo>
                  <a:lnTo>
                    <a:pt x="51" y="133"/>
                  </a:lnTo>
                  <a:lnTo>
                    <a:pt x="51" y="135"/>
                  </a:lnTo>
                  <a:lnTo>
                    <a:pt x="0" y="142"/>
                  </a:lnTo>
                  <a:lnTo>
                    <a:pt x="15" y="1"/>
                  </a:lnTo>
                  <a:lnTo>
                    <a:pt x="27"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89" name="Freeform 134">
              <a:extLst>
                <a:ext uri="{FF2B5EF4-FFF2-40B4-BE49-F238E27FC236}">
                  <a16:creationId xmlns:a16="http://schemas.microsoft.com/office/drawing/2014/main" id="{EFE93F83-2456-CD74-1428-8482536F646D}"/>
                </a:ext>
              </a:extLst>
            </p:cNvPr>
            <p:cNvSpPr>
              <a:spLocks/>
            </p:cNvSpPr>
            <p:nvPr/>
          </p:nvSpPr>
          <p:spPr bwMode="auto">
            <a:xfrm>
              <a:off x="2740" y="2228"/>
              <a:ext cx="238" cy="457"/>
            </a:xfrm>
            <a:custGeom>
              <a:avLst/>
              <a:gdLst>
                <a:gd name="T0" fmla="*/ 142 w 238"/>
                <a:gd name="T1" fmla="*/ 79 h 457"/>
                <a:gd name="T2" fmla="*/ 158 w 238"/>
                <a:gd name="T3" fmla="*/ 108 h 457"/>
                <a:gd name="T4" fmla="*/ 172 w 238"/>
                <a:gd name="T5" fmla="*/ 141 h 457"/>
                <a:gd name="T6" fmla="*/ 186 w 238"/>
                <a:gd name="T7" fmla="*/ 178 h 457"/>
                <a:gd name="T8" fmla="*/ 199 w 238"/>
                <a:gd name="T9" fmla="*/ 218 h 457"/>
                <a:gd name="T10" fmla="*/ 211 w 238"/>
                <a:gd name="T11" fmla="*/ 264 h 457"/>
                <a:gd name="T12" fmla="*/ 221 w 238"/>
                <a:gd name="T13" fmla="*/ 314 h 457"/>
                <a:gd name="T14" fmla="*/ 230 w 238"/>
                <a:gd name="T15" fmla="*/ 370 h 457"/>
                <a:gd name="T16" fmla="*/ 238 w 238"/>
                <a:gd name="T17" fmla="*/ 430 h 457"/>
                <a:gd name="T18" fmla="*/ 238 w 238"/>
                <a:gd name="T19" fmla="*/ 439 h 457"/>
                <a:gd name="T20" fmla="*/ 237 w 238"/>
                <a:gd name="T21" fmla="*/ 454 h 457"/>
                <a:gd name="T22" fmla="*/ 233 w 238"/>
                <a:gd name="T23" fmla="*/ 457 h 457"/>
                <a:gd name="T24" fmla="*/ 221 w 238"/>
                <a:gd name="T25" fmla="*/ 429 h 457"/>
                <a:gd name="T26" fmla="*/ 215 w 238"/>
                <a:gd name="T27" fmla="*/ 409 h 457"/>
                <a:gd name="T28" fmla="*/ 205 w 238"/>
                <a:gd name="T29" fmla="*/ 385 h 457"/>
                <a:gd name="T30" fmla="*/ 192 w 238"/>
                <a:gd name="T31" fmla="*/ 358 h 457"/>
                <a:gd name="T32" fmla="*/ 178 w 238"/>
                <a:gd name="T33" fmla="*/ 331 h 457"/>
                <a:gd name="T34" fmla="*/ 162 w 238"/>
                <a:gd name="T35" fmla="*/ 299 h 457"/>
                <a:gd name="T36" fmla="*/ 145 w 238"/>
                <a:gd name="T37" fmla="*/ 268 h 457"/>
                <a:gd name="T38" fmla="*/ 128 w 238"/>
                <a:gd name="T39" fmla="*/ 236 h 457"/>
                <a:gd name="T40" fmla="*/ 110 w 238"/>
                <a:gd name="T41" fmla="*/ 203 h 457"/>
                <a:gd name="T42" fmla="*/ 92 w 238"/>
                <a:gd name="T43" fmla="*/ 172 h 457"/>
                <a:gd name="T44" fmla="*/ 75 w 238"/>
                <a:gd name="T45" fmla="*/ 142 h 457"/>
                <a:gd name="T46" fmla="*/ 58 w 238"/>
                <a:gd name="T47" fmla="*/ 114 h 457"/>
                <a:gd name="T48" fmla="*/ 43 w 238"/>
                <a:gd name="T49" fmla="*/ 87 h 457"/>
                <a:gd name="T50" fmla="*/ 28 w 238"/>
                <a:gd name="T51" fmla="*/ 65 h 457"/>
                <a:gd name="T52" fmla="*/ 17 w 238"/>
                <a:gd name="T53" fmla="*/ 45 h 457"/>
                <a:gd name="T54" fmla="*/ 7 w 238"/>
                <a:gd name="T55" fmla="*/ 29 h 457"/>
                <a:gd name="T56" fmla="*/ 0 w 238"/>
                <a:gd name="T57" fmla="*/ 19 h 457"/>
                <a:gd name="T58" fmla="*/ 15 w 238"/>
                <a:gd name="T59" fmla="*/ 17 h 457"/>
                <a:gd name="T60" fmla="*/ 31 w 238"/>
                <a:gd name="T61" fmla="*/ 13 h 457"/>
                <a:gd name="T62" fmla="*/ 46 w 238"/>
                <a:gd name="T63" fmla="*/ 10 h 457"/>
                <a:gd name="T64" fmla="*/ 60 w 238"/>
                <a:gd name="T65" fmla="*/ 8 h 457"/>
                <a:gd name="T66" fmla="*/ 72 w 238"/>
                <a:gd name="T67" fmla="*/ 5 h 457"/>
                <a:gd name="T68" fmla="*/ 82 w 238"/>
                <a:gd name="T69" fmla="*/ 2 h 457"/>
                <a:gd name="T70" fmla="*/ 89 w 238"/>
                <a:gd name="T71" fmla="*/ 1 h 457"/>
                <a:gd name="T72" fmla="*/ 91 w 238"/>
                <a:gd name="T73" fmla="*/ 0 h 457"/>
                <a:gd name="T74" fmla="*/ 92 w 238"/>
                <a:gd name="T75" fmla="*/ 1 h 457"/>
                <a:gd name="T76" fmla="*/ 94 w 238"/>
                <a:gd name="T77" fmla="*/ 5 h 457"/>
                <a:gd name="T78" fmla="*/ 99 w 238"/>
                <a:gd name="T79" fmla="*/ 10 h 457"/>
                <a:gd name="T80" fmla="*/ 105 w 238"/>
                <a:gd name="T81" fmla="*/ 19 h 457"/>
                <a:gd name="T82" fmla="*/ 113 w 238"/>
                <a:gd name="T83" fmla="*/ 30 h 457"/>
                <a:gd name="T84" fmla="*/ 121 w 238"/>
                <a:gd name="T85" fmla="*/ 44 h 457"/>
                <a:gd name="T86" fmla="*/ 131 w 238"/>
                <a:gd name="T87" fmla="*/ 60 h 457"/>
                <a:gd name="T88" fmla="*/ 142 w 238"/>
                <a:gd name="T89" fmla="*/ 79 h 4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38"/>
                <a:gd name="T136" fmla="*/ 0 h 457"/>
                <a:gd name="T137" fmla="*/ 238 w 238"/>
                <a:gd name="T138" fmla="*/ 457 h 4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38" h="457">
                  <a:moveTo>
                    <a:pt x="142" y="79"/>
                  </a:moveTo>
                  <a:lnTo>
                    <a:pt x="158" y="108"/>
                  </a:lnTo>
                  <a:lnTo>
                    <a:pt x="172" y="141"/>
                  </a:lnTo>
                  <a:lnTo>
                    <a:pt x="186" y="178"/>
                  </a:lnTo>
                  <a:lnTo>
                    <a:pt x="199" y="218"/>
                  </a:lnTo>
                  <a:lnTo>
                    <a:pt x="211" y="264"/>
                  </a:lnTo>
                  <a:lnTo>
                    <a:pt x="221" y="314"/>
                  </a:lnTo>
                  <a:lnTo>
                    <a:pt x="230" y="370"/>
                  </a:lnTo>
                  <a:lnTo>
                    <a:pt x="238" y="430"/>
                  </a:lnTo>
                  <a:lnTo>
                    <a:pt x="238" y="439"/>
                  </a:lnTo>
                  <a:lnTo>
                    <a:pt x="237" y="454"/>
                  </a:lnTo>
                  <a:lnTo>
                    <a:pt x="233" y="457"/>
                  </a:lnTo>
                  <a:lnTo>
                    <a:pt x="221" y="429"/>
                  </a:lnTo>
                  <a:lnTo>
                    <a:pt x="215" y="409"/>
                  </a:lnTo>
                  <a:lnTo>
                    <a:pt x="205" y="385"/>
                  </a:lnTo>
                  <a:lnTo>
                    <a:pt x="192" y="358"/>
                  </a:lnTo>
                  <a:lnTo>
                    <a:pt x="178" y="331"/>
                  </a:lnTo>
                  <a:lnTo>
                    <a:pt x="162" y="299"/>
                  </a:lnTo>
                  <a:lnTo>
                    <a:pt x="145" y="268"/>
                  </a:lnTo>
                  <a:lnTo>
                    <a:pt x="128" y="236"/>
                  </a:lnTo>
                  <a:lnTo>
                    <a:pt x="110" y="203"/>
                  </a:lnTo>
                  <a:lnTo>
                    <a:pt x="92" y="172"/>
                  </a:lnTo>
                  <a:lnTo>
                    <a:pt x="75" y="142"/>
                  </a:lnTo>
                  <a:lnTo>
                    <a:pt x="58" y="114"/>
                  </a:lnTo>
                  <a:lnTo>
                    <a:pt x="43" y="87"/>
                  </a:lnTo>
                  <a:lnTo>
                    <a:pt x="28" y="65"/>
                  </a:lnTo>
                  <a:lnTo>
                    <a:pt x="17" y="45"/>
                  </a:lnTo>
                  <a:lnTo>
                    <a:pt x="7" y="29"/>
                  </a:lnTo>
                  <a:lnTo>
                    <a:pt x="0" y="19"/>
                  </a:lnTo>
                  <a:lnTo>
                    <a:pt x="15" y="17"/>
                  </a:lnTo>
                  <a:lnTo>
                    <a:pt x="31" y="13"/>
                  </a:lnTo>
                  <a:lnTo>
                    <a:pt x="46" y="10"/>
                  </a:lnTo>
                  <a:lnTo>
                    <a:pt x="60" y="8"/>
                  </a:lnTo>
                  <a:lnTo>
                    <a:pt x="72" y="5"/>
                  </a:lnTo>
                  <a:lnTo>
                    <a:pt x="82" y="2"/>
                  </a:lnTo>
                  <a:lnTo>
                    <a:pt x="89" y="1"/>
                  </a:lnTo>
                  <a:lnTo>
                    <a:pt x="91" y="0"/>
                  </a:lnTo>
                  <a:lnTo>
                    <a:pt x="92" y="1"/>
                  </a:lnTo>
                  <a:lnTo>
                    <a:pt x="94" y="5"/>
                  </a:lnTo>
                  <a:lnTo>
                    <a:pt x="99" y="10"/>
                  </a:lnTo>
                  <a:lnTo>
                    <a:pt x="105" y="19"/>
                  </a:lnTo>
                  <a:lnTo>
                    <a:pt x="113" y="30"/>
                  </a:lnTo>
                  <a:lnTo>
                    <a:pt x="121" y="44"/>
                  </a:lnTo>
                  <a:lnTo>
                    <a:pt x="131" y="60"/>
                  </a:lnTo>
                  <a:lnTo>
                    <a:pt x="142" y="79"/>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0" name="Freeform 135">
              <a:extLst>
                <a:ext uri="{FF2B5EF4-FFF2-40B4-BE49-F238E27FC236}">
                  <a16:creationId xmlns:a16="http://schemas.microsoft.com/office/drawing/2014/main" id="{26C3C2C4-707F-B27B-E4B2-996F8BB31F41}"/>
                </a:ext>
              </a:extLst>
            </p:cNvPr>
            <p:cNvSpPr>
              <a:spLocks/>
            </p:cNvSpPr>
            <p:nvPr/>
          </p:nvSpPr>
          <p:spPr bwMode="auto">
            <a:xfrm>
              <a:off x="2582" y="2714"/>
              <a:ext cx="154" cy="129"/>
            </a:xfrm>
            <a:custGeom>
              <a:avLst/>
              <a:gdLst>
                <a:gd name="T0" fmla="*/ 2 w 154"/>
                <a:gd name="T1" fmla="*/ 119 h 129"/>
                <a:gd name="T2" fmla="*/ 14 w 154"/>
                <a:gd name="T3" fmla="*/ 115 h 129"/>
                <a:gd name="T4" fmla="*/ 24 w 154"/>
                <a:gd name="T5" fmla="*/ 111 h 129"/>
                <a:gd name="T6" fmla="*/ 32 w 154"/>
                <a:gd name="T7" fmla="*/ 107 h 129"/>
                <a:gd name="T8" fmla="*/ 39 w 154"/>
                <a:gd name="T9" fmla="*/ 103 h 129"/>
                <a:gd name="T10" fmla="*/ 45 w 154"/>
                <a:gd name="T11" fmla="*/ 101 h 129"/>
                <a:gd name="T12" fmla="*/ 48 w 154"/>
                <a:gd name="T13" fmla="*/ 99 h 129"/>
                <a:gd name="T14" fmla="*/ 50 w 154"/>
                <a:gd name="T15" fmla="*/ 97 h 129"/>
                <a:gd name="T16" fmla="*/ 51 w 154"/>
                <a:gd name="T17" fmla="*/ 97 h 129"/>
                <a:gd name="T18" fmla="*/ 124 w 154"/>
                <a:gd name="T19" fmla="*/ 10 h 129"/>
                <a:gd name="T20" fmla="*/ 134 w 154"/>
                <a:gd name="T21" fmla="*/ 0 h 129"/>
                <a:gd name="T22" fmla="*/ 135 w 154"/>
                <a:gd name="T23" fmla="*/ 1 h 129"/>
                <a:gd name="T24" fmla="*/ 139 w 154"/>
                <a:gd name="T25" fmla="*/ 4 h 129"/>
                <a:gd name="T26" fmla="*/ 144 w 154"/>
                <a:gd name="T27" fmla="*/ 9 h 129"/>
                <a:gd name="T28" fmla="*/ 148 w 154"/>
                <a:gd name="T29" fmla="*/ 16 h 129"/>
                <a:gd name="T30" fmla="*/ 152 w 154"/>
                <a:gd name="T31" fmla="*/ 25 h 129"/>
                <a:gd name="T32" fmla="*/ 154 w 154"/>
                <a:gd name="T33" fmla="*/ 35 h 129"/>
                <a:gd name="T34" fmla="*/ 152 w 154"/>
                <a:gd name="T35" fmla="*/ 48 h 129"/>
                <a:gd name="T36" fmla="*/ 146 w 154"/>
                <a:gd name="T37" fmla="*/ 61 h 129"/>
                <a:gd name="T38" fmla="*/ 138 w 154"/>
                <a:gd name="T39" fmla="*/ 68 h 129"/>
                <a:gd name="T40" fmla="*/ 137 w 154"/>
                <a:gd name="T41" fmla="*/ 68 h 129"/>
                <a:gd name="T42" fmla="*/ 133 w 154"/>
                <a:gd name="T43" fmla="*/ 68 h 129"/>
                <a:gd name="T44" fmla="*/ 128 w 154"/>
                <a:gd name="T45" fmla="*/ 69 h 129"/>
                <a:gd name="T46" fmla="*/ 122 w 154"/>
                <a:gd name="T47" fmla="*/ 71 h 129"/>
                <a:gd name="T48" fmla="*/ 115 w 154"/>
                <a:gd name="T49" fmla="*/ 74 h 129"/>
                <a:gd name="T50" fmla="*/ 107 w 154"/>
                <a:gd name="T51" fmla="*/ 80 h 129"/>
                <a:gd name="T52" fmla="*/ 99 w 154"/>
                <a:gd name="T53" fmla="*/ 87 h 129"/>
                <a:gd name="T54" fmla="*/ 93 w 154"/>
                <a:gd name="T55" fmla="*/ 97 h 129"/>
                <a:gd name="T56" fmla="*/ 77 w 154"/>
                <a:gd name="T57" fmla="*/ 118 h 129"/>
                <a:gd name="T58" fmla="*/ 74 w 154"/>
                <a:gd name="T59" fmla="*/ 129 h 129"/>
                <a:gd name="T60" fmla="*/ 3 w 154"/>
                <a:gd name="T61" fmla="*/ 129 h 129"/>
                <a:gd name="T62" fmla="*/ 2 w 154"/>
                <a:gd name="T63" fmla="*/ 128 h 129"/>
                <a:gd name="T64" fmla="*/ 1 w 154"/>
                <a:gd name="T65" fmla="*/ 125 h 129"/>
                <a:gd name="T66" fmla="*/ 0 w 154"/>
                <a:gd name="T67" fmla="*/ 121 h 129"/>
                <a:gd name="T68" fmla="*/ 2 w 154"/>
                <a:gd name="T69" fmla="*/ 119 h 1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4"/>
                <a:gd name="T106" fmla="*/ 0 h 129"/>
                <a:gd name="T107" fmla="*/ 154 w 154"/>
                <a:gd name="T108" fmla="*/ 129 h 1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4" h="129">
                  <a:moveTo>
                    <a:pt x="2" y="119"/>
                  </a:moveTo>
                  <a:lnTo>
                    <a:pt x="14" y="115"/>
                  </a:lnTo>
                  <a:lnTo>
                    <a:pt x="24" y="111"/>
                  </a:lnTo>
                  <a:lnTo>
                    <a:pt x="32" y="107"/>
                  </a:lnTo>
                  <a:lnTo>
                    <a:pt x="39" y="103"/>
                  </a:lnTo>
                  <a:lnTo>
                    <a:pt x="45" y="101"/>
                  </a:lnTo>
                  <a:lnTo>
                    <a:pt x="48" y="99"/>
                  </a:lnTo>
                  <a:lnTo>
                    <a:pt x="50" y="97"/>
                  </a:lnTo>
                  <a:lnTo>
                    <a:pt x="51" y="97"/>
                  </a:lnTo>
                  <a:lnTo>
                    <a:pt x="124" y="10"/>
                  </a:lnTo>
                  <a:lnTo>
                    <a:pt x="134" y="0"/>
                  </a:lnTo>
                  <a:lnTo>
                    <a:pt x="135" y="1"/>
                  </a:lnTo>
                  <a:lnTo>
                    <a:pt x="139" y="4"/>
                  </a:lnTo>
                  <a:lnTo>
                    <a:pt x="144" y="9"/>
                  </a:lnTo>
                  <a:lnTo>
                    <a:pt x="148" y="16"/>
                  </a:lnTo>
                  <a:lnTo>
                    <a:pt x="152" y="25"/>
                  </a:lnTo>
                  <a:lnTo>
                    <a:pt x="154" y="35"/>
                  </a:lnTo>
                  <a:lnTo>
                    <a:pt x="152" y="48"/>
                  </a:lnTo>
                  <a:lnTo>
                    <a:pt x="146" y="61"/>
                  </a:lnTo>
                  <a:lnTo>
                    <a:pt x="138" y="68"/>
                  </a:lnTo>
                  <a:lnTo>
                    <a:pt x="137" y="68"/>
                  </a:lnTo>
                  <a:lnTo>
                    <a:pt x="133" y="68"/>
                  </a:lnTo>
                  <a:lnTo>
                    <a:pt x="128" y="69"/>
                  </a:lnTo>
                  <a:lnTo>
                    <a:pt x="122" y="71"/>
                  </a:lnTo>
                  <a:lnTo>
                    <a:pt x="115" y="74"/>
                  </a:lnTo>
                  <a:lnTo>
                    <a:pt x="107" y="80"/>
                  </a:lnTo>
                  <a:lnTo>
                    <a:pt x="99" y="87"/>
                  </a:lnTo>
                  <a:lnTo>
                    <a:pt x="93" y="97"/>
                  </a:lnTo>
                  <a:lnTo>
                    <a:pt x="77" y="118"/>
                  </a:lnTo>
                  <a:lnTo>
                    <a:pt x="74" y="129"/>
                  </a:lnTo>
                  <a:lnTo>
                    <a:pt x="3" y="129"/>
                  </a:lnTo>
                  <a:lnTo>
                    <a:pt x="2" y="128"/>
                  </a:lnTo>
                  <a:lnTo>
                    <a:pt x="1" y="125"/>
                  </a:lnTo>
                  <a:lnTo>
                    <a:pt x="0" y="121"/>
                  </a:lnTo>
                  <a:lnTo>
                    <a:pt x="2" y="119"/>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1" name="Freeform 136">
              <a:extLst>
                <a:ext uri="{FF2B5EF4-FFF2-40B4-BE49-F238E27FC236}">
                  <a16:creationId xmlns:a16="http://schemas.microsoft.com/office/drawing/2014/main" id="{8A4F45D7-C84A-EDB4-BA54-D464C2DC61B4}"/>
                </a:ext>
              </a:extLst>
            </p:cNvPr>
            <p:cNvSpPr>
              <a:spLocks/>
            </p:cNvSpPr>
            <p:nvPr/>
          </p:nvSpPr>
          <p:spPr bwMode="auto">
            <a:xfrm>
              <a:off x="2566" y="2725"/>
              <a:ext cx="175" cy="119"/>
            </a:xfrm>
            <a:custGeom>
              <a:avLst/>
              <a:gdLst>
                <a:gd name="T0" fmla="*/ 6 w 175"/>
                <a:gd name="T1" fmla="*/ 110 h 119"/>
                <a:gd name="T2" fmla="*/ 10 w 175"/>
                <a:gd name="T3" fmla="*/ 109 h 119"/>
                <a:gd name="T4" fmla="*/ 18 w 175"/>
                <a:gd name="T5" fmla="*/ 106 h 119"/>
                <a:gd name="T6" fmla="*/ 28 w 175"/>
                <a:gd name="T7" fmla="*/ 101 h 119"/>
                <a:gd name="T8" fmla="*/ 39 w 175"/>
                <a:gd name="T9" fmla="*/ 97 h 119"/>
                <a:gd name="T10" fmla="*/ 49 w 175"/>
                <a:gd name="T11" fmla="*/ 91 h 119"/>
                <a:gd name="T12" fmla="*/ 58 w 175"/>
                <a:gd name="T13" fmla="*/ 88 h 119"/>
                <a:gd name="T14" fmla="*/ 65 w 175"/>
                <a:gd name="T15" fmla="*/ 85 h 119"/>
                <a:gd name="T16" fmla="*/ 67 w 175"/>
                <a:gd name="T17" fmla="*/ 84 h 119"/>
                <a:gd name="T18" fmla="*/ 85 w 175"/>
                <a:gd name="T19" fmla="*/ 110 h 119"/>
                <a:gd name="T20" fmla="*/ 92 w 175"/>
                <a:gd name="T21" fmla="*/ 99 h 119"/>
                <a:gd name="T22" fmla="*/ 100 w 175"/>
                <a:gd name="T23" fmla="*/ 89 h 119"/>
                <a:gd name="T24" fmla="*/ 107 w 175"/>
                <a:gd name="T25" fmla="*/ 80 h 119"/>
                <a:gd name="T26" fmla="*/ 115 w 175"/>
                <a:gd name="T27" fmla="*/ 71 h 119"/>
                <a:gd name="T28" fmla="*/ 122 w 175"/>
                <a:gd name="T29" fmla="*/ 65 h 119"/>
                <a:gd name="T30" fmla="*/ 130 w 175"/>
                <a:gd name="T31" fmla="*/ 58 h 119"/>
                <a:gd name="T32" fmla="*/ 138 w 175"/>
                <a:gd name="T33" fmla="*/ 52 h 119"/>
                <a:gd name="T34" fmla="*/ 144 w 175"/>
                <a:gd name="T35" fmla="*/ 48 h 119"/>
                <a:gd name="T36" fmla="*/ 161 w 175"/>
                <a:gd name="T37" fmla="*/ 0 h 119"/>
                <a:gd name="T38" fmla="*/ 162 w 175"/>
                <a:gd name="T39" fmla="*/ 1 h 119"/>
                <a:gd name="T40" fmla="*/ 165 w 175"/>
                <a:gd name="T41" fmla="*/ 5 h 119"/>
                <a:gd name="T42" fmla="*/ 169 w 175"/>
                <a:gd name="T43" fmla="*/ 11 h 119"/>
                <a:gd name="T44" fmla="*/ 172 w 175"/>
                <a:gd name="T45" fmla="*/ 18 h 119"/>
                <a:gd name="T46" fmla="*/ 175 w 175"/>
                <a:gd name="T47" fmla="*/ 34 h 119"/>
                <a:gd name="T48" fmla="*/ 173 w 175"/>
                <a:gd name="T49" fmla="*/ 48 h 119"/>
                <a:gd name="T50" fmla="*/ 169 w 175"/>
                <a:gd name="T51" fmla="*/ 56 h 119"/>
                <a:gd name="T52" fmla="*/ 167 w 175"/>
                <a:gd name="T53" fmla="*/ 59 h 119"/>
                <a:gd name="T54" fmla="*/ 160 w 175"/>
                <a:gd name="T55" fmla="*/ 118 h 119"/>
                <a:gd name="T56" fmla="*/ 154 w 175"/>
                <a:gd name="T57" fmla="*/ 119 h 119"/>
                <a:gd name="T58" fmla="*/ 151 w 175"/>
                <a:gd name="T59" fmla="*/ 68 h 119"/>
                <a:gd name="T60" fmla="*/ 138 w 175"/>
                <a:gd name="T61" fmla="*/ 71 h 119"/>
                <a:gd name="T62" fmla="*/ 125 w 175"/>
                <a:gd name="T63" fmla="*/ 77 h 119"/>
                <a:gd name="T64" fmla="*/ 115 w 175"/>
                <a:gd name="T65" fmla="*/ 86 h 119"/>
                <a:gd name="T66" fmla="*/ 106 w 175"/>
                <a:gd name="T67" fmla="*/ 95 h 119"/>
                <a:gd name="T68" fmla="*/ 101 w 175"/>
                <a:gd name="T69" fmla="*/ 104 h 119"/>
                <a:gd name="T70" fmla="*/ 95 w 175"/>
                <a:gd name="T71" fmla="*/ 111 h 119"/>
                <a:gd name="T72" fmla="*/ 93 w 175"/>
                <a:gd name="T73" fmla="*/ 117 h 119"/>
                <a:gd name="T74" fmla="*/ 92 w 175"/>
                <a:gd name="T75" fmla="*/ 119 h 119"/>
                <a:gd name="T76" fmla="*/ 1 w 175"/>
                <a:gd name="T77" fmla="*/ 119 h 119"/>
                <a:gd name="T78" fmla="*/ 1 w 175"/>
                <a:gd name="T79" fmla="*/ 118 h 119"/>
                <a:gd name="T80" fmla="*/ 0 w 175"/>
                <a:gd name="T81" fmla="*/ 116 h 119"/>
                <a:gd name="T82" fmla="*/ 1 w 175"/>
                <a:gd name="T83" fmla="*/ 113 h 119"/>
                <a:gd name="T84" fmla="*/ 6 w 175"/>
                <a:gd name="T85" fmla="*/ 110 h 11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9"/>
                <a:gd name="T131" fmla="*/ 175 w 175"/>
                <a:gd name="T132" fmla="*/ 119 h 11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9">
                  <a:moveTo>
                    <a:pt x="6" y="110"/>
                  </a:moveTo>
                  <a:lnTo>
                    <a:pt x="10" y="109"/>
                  </a:lnTo>
                  <a:lnTo>
                    <a:pt x="18" y="106"/>
                  </a:lnTo>
                  <a:lnTo>
                    <a:pt x="28" y="101"/>
                  </a:lnTo>
                  <a:lnTo>
                    <a:pt x="39" y="97"/>
                  </a:lnTo>
                  <a:lnTo>
                    <a:pt x="49" y="91"/>
                  </a:lnTo>
                  <a:lnTo>
                    <a:pt x="58" y="88"/>
                  </a:lnTo>
                  <a:lnTo>
                    <a:pt x="65" y="85"/>
                  </a:lnTo>
                  <a:lnTo>
                    <a:pt x="67" y="84"/>
                  </a:lnTo>
                  <a:lnTo>
                    <a:pt x="85" y="110"/>
                  </a:lnTo>
                  <a:lnTo>
                    <a:pt x="92" y="99"/>
                  </a:lnTo>
                  <a:lnTo>
                    <a:pt x="100" y="89"/>
                  </a:lnTo>
                  <a:lnTo>
                    <a:pt x="107" y="80"/>
                  </a:lnTo>
                  <a:lnTo>
                    <a:pt x="115" y="71"/>
                  </a:lnTo>
                  <a:lnTo>
                    <a:pt x="122" y="65"/>
                  </a:lnTo>
                  <a:lnTo>
                    <a:pt x="130" y="58"/>
                  </a:lnTo>
                  <a:lnTo>
                    <a:pt x="138" y="52"/>
                  </a:lnTo>
                  <a:lnTo>
                    <a:pt x="144" y="48"/>
                  </a:lnTo>
                  <a:lnTo>
                    <a:pt x="161" y="0"/>
                  </a:lnTo>
                  <a:lnTo>
                    <a:pt x="162" y="1"/>
                  </a:lnTo>
                  <a:lnTo>
                    <a:pt x="165" y="5"/>
                  </a:lnTo>
                  <a:lnTo>
                    <a:pt x="169" y="11"/>
                  </a:lnTo>
                  <a:lnTo>
                    <a:pt x="172" y="18"/>
                  </a:lnTo>
                  <a:lnTo>
                    <a:pt x="175" y="34"/>
                  </a:lnTo>
                  <a:lnTo>
                    <a:pt x="173" y="48"/>
                  </a:lnTo>
                  <a:lnTo>
                    <a:pt x="169" y="56"/>
                  </a:lnTo>
                  <a:lnTo>
                    <a:pt x="167" y="59"/>
                  </a:lnTo>
                  <a:lnTo>
                    <a:pt x="160" y="118"/>
                  </a:lnTo>
                  <a:lnTo>
                    <a:pt x="154" y="119"/>
                  </a:lnTo>
                  <a:lnTo>
                    <a:pt x="151" y="68"/>
                  </a:lnTo>
                  <a:lnTo>
                    <a:pt x="138" y="71"/>
                  </a:lnTo>
                  <a:lnTo>
                    <a:pt x="125" y="77"/>
                  </a:lnTo>
                  <a:lnTo>
                    <a:pt x="115" y="86"/>
                  </a:lnTo>
                  <a:lnTo>
                    <a:pt x="106" y="95"/>
                  </a:lnTo>
                  <a:lnTo>
                    <a:pt x="101" y="104"/>
                  </a:lnTo>
                  <a:lnTo>
                    <a:pt x="95" y="111"/>
                  </a:lnTo>
                  <a:lnTo>
                    <a:pt x="93" y="117"/>
                  </a:lnTo>
                  <a:lnTo>
                    <a:pt x="92" y="119"/>
                  </a:lnTo>
                  <a:lnTo>
                    <a:pt x="1" y="119"/>
                  </a:lnTo>
                  <a:lnTo>
                    <a:pt x="1" y="118"/>
                  </a:lnTo>
                  <a:lnTo>
                    <a:pt x="0" y="116"/>
                  </a:lnTo>
                  <a:lnTo>
                    <a:pt x="1" y="113"/>
                  </a:lnTo>
                  <a:lnTo>
                    <a:pt x="6"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2" name="Freeform 137">
              <a:extLst>
                <a:ext uri="{FF2B5EF4-FFF2-40B4-BE49-F238E27FC236}">
                  <a16:creationId xmlns:a16="http://schemas.microsoft.com/office/drawing/2014/main" id="{D43D4CE9-AC62-CB58-45E0-86D13137DCE9}"/>
                </a:ext>
              </a:extLst>
            </p:cNvPr>
            <p:cNvSpPr>
              <a:spLocks/>
            </p:cNvSpPr>
            <p:nvPr/>
          </p:nvSpPr>
          <p:spPr bwMode="auto">
            <a:xfrm>
              <a:off x="2706" y="2691"/>
              <a:ext cx="18" cy="35"/>
            </a:xfrm>
            <a:custGeom>
              <a:avLst/>
              <a:gdLst>
                <a:gd name="T0" fmla="*/ 12 w 18"/>
                <a:gd name="T1" fmla="*/ 0 h 35"/>
                <a:gd name="T2" fmla="*/ 11 w 18"/>
                <a:gd name="T3" fmla="*/ 4 h 35"/>
                <a:gd name="T4" fmla="*/ 11 w 18"/>
                <a:gd name="T5" fmla="*/ 12 h 35"/>
                <a:gd name="T6" fmla="*/ 12 w 18"/>
                <a:gd name="T7" fmla="*/ 22 h 35"/>
                <a:gd name="T8" fmla="*/ 18 w 18"/>
                <a:gd name="T9" fmla="*/ 32 h 35"/>
                <a:gd name="T10" fmla="*/ 17 w 18"/>
                <a:gd name="T11" fmla="*/ 33 h 35"/>
                <a:gd name="T12" fmla="*/ 12 w 18"/>
                <a:gd name="T13" fmla="*/ 35 h 35"/>
                <a:gd name="T14" fmla="*/ 6 w 18"/>
                <a:gd name="T15" fmla="*/ 33 h 35"/>
                <a:gd name="T16" fmla="*/ 1 w 18"/>
                <a:gd name="T17" fmla="*/ 23 h 35"/>
                <a:gd name="T18" fmla="*/ 0 w 18"/>
                <a:gd name="T19" fmla="*/ 10 h 35"/>
                <a:gd name="T20" fmla="*/ 4 w 18"/>
                <a:gd name="T21" fmla="*/ 4 h 35"/>
                <a:gd name="T22" fmla="*/ 10 w 18"/>
                <a:gd name="T23" fmla="*/ 0 h 35"/>
                <a:gd name="T24" fmla="*/ 12 w 18"/>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35"/>
                <a:gd name="T41" fmla="*/ 18 w 18"/>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35">
                  <a:moveTo>
                    <a:pt x="12" y="0"/>
                  </a:moveTo>
                  <a:lnTo>
                    <a:pt x="11" y="4"/>
                  </a:lnTo>
                  <a:lnTo>
                    <a:pt x="11" y="12"/>
                  </a:lnTo>
                  <a:lnTo>
                    <a:pt x="12" y="22"/>
                  </a:lnTo>
                  <a:lnTo>
                    <a:pt x="18" y="32"/>
                  </a:lnTo>
                  <a:lnTo>
                    <a:pt x="17" y="33"/>
                  </a:lnTo>
                  <a:lnTo>
                    <a:pt x="12" y="35"/>
                  </a:lnTo>
                  <a:lnTo>
                    <a:pt x="6" y="33"/>
                  </a:lnTo>
                  <a:lnTo>
                    <a:pt x="1" y="23"/>
                  </a:lnTo>
                  <a:lnTo>
                    <a:pt x="0" y="10"/>
                  </a:lnTo>
                  <a:lnTo>
                    <a:pt x="4" y="4"/>
                  </a:lnTo>
                  <a:lnTo>
                    <a:pt x="10" y="0"/>
                  </a:lnTo>
                  <a:lnTo>
                    <a:pt x="12" y="0"/>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3" name="Freeform 138">
              <a:extLst>
                <a:ext uri="{FF2B5EF4-FFF2-40B4-BE49-F238E27FC236}">
                  <a16:creationId xmlns:a16="http://schemas.microsoft.com/office/drawing/2014/main" id="{CF65B17D-34A6-C545-3EE0-BC3C62883172}"/>
                </a:ext>
              </a:extLst>
            </p:cNvPr>
            <p:cNvSpPr>
              <a:spLocks/>
            </p:cNvSpPr>
            <p:nvPr/>
          </p:nvSpPr>
          <p:spPr bwMode="auto">
            <a:xfrm>
              <a:off x="2587" y="1321"/>
              <a:ext cx="453" cy="1331"/>
            </a:xfrm>
            <a:custGeom>
              <a:avLst/>
              <a:gdLst>
                <a:gd name="T0" fmla="*/ 263 w 453"/>
                <a:gd name="T1" fmla="*/ 65 h 1331"/>
                <a:gd name="T2" fmla="*/ 254 w 453"/>
                <a:gd name="T3" fmla="*/ 60 h 1331"/>
                <a:gd name="T4" fmla="*/ 240 w 453"/>
                <a:gd name="T5" fmla="*/ 58 h 1331"/>
                <a:gd name="T6" fmla="*/ 225 w 453"/>
                <a:gd name="T7" fmla="*/ 58 h 1331"/>
                <a:gd name="T8" fmla="*/ 207 w 453"/>
                <a:gd name="T9" fmla="*/ 59 h 1331"/>
                <a:gd name="T10" fmla="*/ 190 w 453"/>
                <a:gd name="T11" fmla="*/ 61 h 1331"/>
                <a:gd name="T12" fmla="*/ 176 w 453"/>
                <a:gd name="T13" fmla="*/ 63 h 1331"/>
                <a:gd name="T14" fmla="*/ 166 w 453"/>
                <a:gd name="T15" fmla="*/ 64 h 1331"/>
                <a:gd name="T16" fmla="*/ 162 w 453"/>
                <a:gd name="T17" fmla="*/ 65 h 1331"/>
                <a:gd name="T18" fmla="*/ 84 w 453"/>
                <a:gd name="T19" fmla="*/ 0 h 1331"/>
                <a:gd name="T20" fmla="*/ 81 w 453"/>
                <a:gd name="T21" fmla="*/ 13 h 1331"/>
                <a:gd name="T22" fmla="*/ 73 w 453"/>
                <a:gd name="T23" fmla="*/ 59 h 1331"/>
                <a:gd name="T24" fmla="*/ 61 w 453"/>
                <a:gd name="T25" fmla="*/ 140 h 1331"/>
                <a:gd name="T26" fmla="*/ 46 w 453"/>
                <a:gd name="T27" fmla="*/ 265 h 1331"/>
                <a:gd name="T28" fmla="*/ 32 w 453"/>
                <a:gd name="T29" fmla="*/ 439 h 1331"/>
                <a:gd name="T30" fmla="*/ 18 w 453"/>
                <a:gd name="T31" fmla="*/ 667 h 1331"/>
                <a:gd name="T32" fmla="*/ 7 w 453"/>
                <a:gd name="T33" fmla="*/ 954 h 1331"/>
                <a:gd name="T34" fmla="*/ 0 w 453"/>
                <a:gd name="T35" fmla="*/ 1308 h 1331"/>
                <a:gd name="T36" fmla="*/ 436 w 453"/>
                <a:gd name="T37" fmla="*/ 1331 h 1331"/>
                <a:gd name="T38" fmla="*/ 440 w 453"/>
                <a:gd name="T39" fmla="*/ 1158 h 1331"/>
                <a:gd name="T40" fmla="*/ 449 w 453"/>
                <a:gd name="T41" fmla="*/ 775 h 1331"/>
                <a:gd name="T42" fmla="*/ 453 w 453"/>
                <a:gd name="T43" fmla="*/ 389 h 1331"/>
                <a:gd name="T44" fmla="*/ 445 w 453"/>
                <a:gd name="T45" fmla="*/ 205 h 1331"/>
                <a:gd name="T46" fmla="*/ 432 w 453"/>
                <a:gd name="T47" fmla="*/ 195 h 1331"/>
                <a:gd name="T48" fmla="*/ 419 w 453"/>
                <a:gd name="T49" fmla="*/ 184 h 1331"/>
                <a:gd name="T50" fmla="*/ 406 w 453"/>
                <a:gd name="T51" fmla="*/ 173 h 1331"/>
                <a:gd name="T52" fmla="*/ 390 w 453"/>
                <a:gd name="T53" fmla="*/ 160 h 1331"/>
                <a:gd name="T54" fmla="*/ 376 w 453"/>
                <a:gd name="T55" fmla="*/ 149 h 1331"/>
                <a:gd name="T56" fmla="*/ 360 w 453"/>
                <a:gd name="T57" fmla="*/ 137 h 1331"/>
                <a:gd name="T58" fmla="*/ 345 w 453"/>
                <a:gd name="T59" fmla="*/ 126 h 1331"/>
                <a:gd name="T60" fmla="*/ 331 w 453"/>
                <a:gd name="T61" fmla="*/ 115 h 1331"/>
                <a:gd name="T62" fmla="*/ 317 w 453"/>
                <a:gd name="T63" fmla="*/ 104 h 1331"/>
                <a:gd name="T64" fmla="*/ 304 w 453"/>
                <a:gd name="T65" fmla="*/ 96 h 1331"/>
                <a:gd name="T66" fmla="*/ 293 w 453"/>
                <a:gd name="T67" fmla="*/ 87 h 1331"/>
                <a:gd name="T68" fmla="*/ 283 w 453"/>
                <a:gd name="T69" fmla="*/ 80 h 1331"/>
                <a:gd name="T70" fmla="*/ 274 w 453"/>
                <a:gd name="T71" fmla="*/ 73 h 1331"/>
                <a:gd name="T72" fmla="*/ 268 w 453"/>
                <a:gd name="T73" fmla="*/ 69 h 1331"/>
                <a:gd name="T74" fmla="*/ 264 w 453"/>
                <a:gd name="T75" fmla="*/ 67 h 1331"/>
                <a:gd name="T76" fmla="*/ 263 w 453"/>
                <a:gd name="T77" fmla="*/ 65 h 133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3"/>
                <a:gd name="T118" fmla="*/ 0 h 1331"/>
                <a:gd name="T119" fmla="*/ 453 w 453"/>
                <a:gd name="T120" fmla="*/ 1331 h 133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3" h="1331">
                  <a:moveTo>
                    <a:pt x="263" y="65"/>
                  </a:moveTo>
                  <a:lnTo>
                    <a:pt x="254" y="60"/>
                  </a:lnTo>
                  <a:lnTo>
                    <a:pt x="240" y="58"/>
                  </a:lnTo>
                  <a:lnTo>
                    <a:pt x="225" y="58"/>
                  </a:lnTo>
                  <a:lnTo>
                    <a:pt x="207" y="59"/>
                  </a:lnTo>
                  <a:lnTo>
                    <a:pt x="190" y="61"/>
                  </a:lnTo>
                  <a:lnTo>
                    <a:pt x="176" y="63"/>
                  </a:lnTo>
                  <a:lnTo>
                    <a:pt x="166" y="64"/>
                  </a:lnTo>
                  <a:lnTo>
                    <a:pt x="162" y="65"/>
                  </a:lnTo>
                  <a:lnTo>
                    <a:pt x="84" y="0"/>
                  </a:lnTo>
                  <a:lnTo>
                    <a:pt x="81" y="13"/>
                  </a:lnTo>
                  <a:lnTo>
                    <a:pt x="73" y="59"/>
                  </a:lnTo>
                  <a:lnTo>
                    <a:pt x="61" y="140"/>
                  </a:lnTo>
                  <a:lnTo>
                    <a:pt x="46" y="265"/>
                  </a:lnTo>
                  <a:lnTo>
                    <a:pt x="32" y="439"/>
                  </a:lnTo>
                  <a:lnTo>
                    <a:pt x="18" y="667"/>
                  </a:lnTo>
                  <a:lnTo>
                    <a:pt x="7" y="954"/>
                  </a:lnTo>
                  <a:lnTo>
                    <a:pt x="0" y="1308"/>
                  </a:lnTo>
                  <a:lnTo>
                    <a:pt x="436" y="1331"/>
                  </a:lnTo>
                  <a:lnTo>
                    <a:pt x="440" y="1158"/>
                  </a:lnTo>
                  <a:lnTo>
                    <a:pt x="449" y="775"/>
                  </a:lnTo>
                  <a:lnTo>
                    <a:pt x="453" y="389"/>
                  </a:lnTo>
                  <a:lnTo>
                    <a:pt x="445" y="205"/>
                  </a:lnTo>
                  <a:lnTo>
                    <a:pt x="432" y="195"/>
                  </a:lnTo>
                  <a:lnTo>
                    <a:pt x="419" y="184"/>
                  </a:lnTo>
                  <a:lnTo>
                    <a:pt x="406" y="173"/>
                  </a:lnTo>
                  <a:lnTo>
                    <a:pt x="390" y="160"/>
                  </a:lnTo>
                  <a:lnTo>
                    <a:pt x="376" y="149"/>
                  </a:lnTo>
                  <a:lnTo>
                    <a:pt x="360" y="137"/>
                  </a:lnTo>
                  <a:lnTo>
                    <a:pt x="345" y="126"/>
                  </a:lnTo>
                  <a:lnTo>
                    <a:pt x="331" y="115"/>
                  </a:lnTo>
                  <a:lnTo>
                    <a:pt x="317" y="104"/>
                  </a:lnTo>
                  <a:lnTo>
                    <a:pt x="304" y="96"/>
                  </a:lnTo>
                  <a:lnTo>
                    <a:pt x="293" y="87"/>
                  </a:lnTo>
                  <a:lnTo>
                    <a:pt x="283" y="80"/>
                  </a:lnTo>
                  <a:lnTo>
                    <a:pt x="274" y="73"/>
                  </a:lnTo>
                  <a:lnTo>
                    <a:pt x="268" y="69"/>
                  </a:lnTo>
                  <a:lnTo>
                    <a:pt x="264" y="67"/>
                  </a:lnTo>
                  <a:lnTo>
                    <a:pt x="263"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4" name="Freeform 139">
              <a:extLst>
                <a:ext uri="{FF2B5EF4-FFF2-40B4-BE49-F238E27FC236}">
                  <a16:creationId xmlns:a16="http://schemas.microsoft.com/office/drawing/2014/main" id="{7DB350A8-FF3F-76A9-C911-A8C93BED18E9}"/>
                </a:ext>
              </a:extLst>
            </p:cNvPr>
            <p:cNvSpPr>
              <a:spLocks/>
            </p:cNvSpPr>
            <p:nvPr/>
          </p:nvSpPr>
          <p:spPr bwMode="auto">
            <a:xfrm>
              <a:off x="2727" y="1366"/>
              <a:ext cx="153" cy="148"/>
            </a:xfrm>
            <a:custGeom>
              <a:avLst/>
              <a:gdLst>
                <a:gd name="T0" fmla="*/ 0 w 153"/>
                <a:gd name="T1" fmla="*/ 0 h 148"/>
                <a:gd name="T2" fmla="*/ 22 w 153"/>
                <a:gd name="T3" fmla="*/ 20 h 148"/>
                <a:gd name="T4" fmla="*/ 22 w 153"/>
                <a:gd name="T5" fmla="*/ 20 h 148"/>
                <a:gd name="T6" fmla="*/ 22 w 153"/>
                <a:gd name="T7" fmla="*/ 20 h 148"/>
                <a:gd name="T8" fmla="*/ 22 w 153"/>
                <a:gd name="T9" fmla="*/ 20 h 148"/>
                <a:gd name="T10" fmla="*/ 22 w 153"/>
                <a:gd name="T11" fmla="*/ 20 h 148"/>
                <a:gd name="T12" fmla="*/ 29 w 153"/>
                <a:gd name="T13" fmla="*/ 97 h 148"/>
                <a:gd name="T14" fmla="*/ 127 w 153"/>
                <a:gd name="T15" fmla="*/ 22 h 148"/>
                <a:gd name="T16" fmla="*/ 132 w 153"/>
                <a:gd name="T17" fmla="*/ 25 h 148"/>
                <a:gd name="T18" fmla="*/ 137 w 153"/>
                <a:gd name="T19" fmla="*/ 28 h 148"/>
                <a:gd name="T20" fmla="*/ 144 w 153"/>
                <a:gd name="T21" fmla="*/ 34 h 148"/>
                <a:gd name="T22" fmla="*/ 153 w 153"/>
                <a:gd name="T23" fmla="*/ 42 h 148"/>
                <a:gd name="T24" fmla="*/ 17 w 153"/>
                <a:gd name="T25" fmla="*/ 148 h 148"/>
                <a:gd name="T26" fmla="*/ 0 w 153"/>
                <a:gd name="T27" fmla="*/ 0 h 1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148"/>
                <a:gd name="T44" fmla="*/ 153 w 153"/>
                <a:gd name="T45" fmla="*/ 148 h 1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148">
                  <a:moveTo>
                    <a:pt x="0" y="0"/>
                  </a:moveTo>
                  <a:lnTo>
                    <a:pt x="22" y="20"/>
                  </a:lnTo>
                  <a:lnTo>
                    <a:pt x="29" y="97"/>
                  </a:lnTo>
                  <a:lnTo>
                    <a:pt x="127" y="22"/>
                  </a:lnTo>
                  <a:lnTo>
                    <a:pt x="132" y="25"/>
                  </a:lnTo>
                  <a:lnTo>
                    <a:pt x="137" y="28"/>
                  </a:lnTo>
                  <a:lnTo>
                    <a:pt x="144" y="34"/>
                  </a:lnTo>
                  <a:lnTo>
                    <a:pt x="153" y="42"/>
                  </a:lnTo>
                  <a:lnTo>
                    <a:pt x="17" y="148"/>
                  </a:lnTo>
                  <a:lnTo>
                    <a:pt x="0"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5" name="Freeform 140">
              <a:extLst>
                <a:ext uri="{FF2B5EF4-FFF2-40B4-BE49-F238E27FC236}">
                  <a16:creationId xmlns:a16="http://schemas.microsoft.com/office/drawing/2014/main" id="{5ABEC720-3879-0671-3792-FCE846539029}"/>
                </a:ext>
              </a:extLst>
            </p:cNvPr>
            <p:cNvSpPr>
              <a:spLocks/>
            </p:cNvSpPr>
            <p:nvPr/>
          </p:nvSpPr>
          <p:spPr bwMode="auto">
            <a:xfrm>
              <a:off x="2749" y="1380"/>
              <a:ext cx="105" cy="83"/>
            </a:xfrm>
            <a:custGeom>
              <a:avLst/>
              <a:gdLst>
                <a:gd name="T0" fmla="*/ 105 w 105"/>
                <a:gd name="T1" fmla="*/ 8 h 83"/>
                <a:gd name="T2" fmla="*/ 7 w 105"/>
                <a:gd name="T3" fmla="*/ 83 h 83"/>
                <a:gd name="T4" fmla="*/ 0 w 105"/>
                <a:gd name="T5" fmla="*/ 6 h 83"/>
                <a:gd name="T6" fmla="*/ 1 w 105"/>
                <a:gd name="T7" fmla="*/ 6 h 83"/>
                <a:gd name="T8" fmla="*/ 4 w 105"/>
                <a:gd name="T9" fmla="*/ 6 h 83"/>
                <a:gd name="T10" fmla="*/ 6 w 105"/>
                <a:gd name="T11" fmla="*/ 6 h 83"/>
                <a:gd name="T12" fmla="*/ 9 w 105"/>
                <a:gd name="T13" fmla="*/ 5 h 83"/>
                <a:gd name="T14" fmla="*/ 19 w 105"/>
                <a:gd name="T15" fmla="*/ 50 h 83"/>
                <a:gd name="T16" fmla="*/ 90 w 105"/>
                <a:gd name="T17" fmla="*/ 0 h 83"/>
                <a:gd name="T18" fmla="*/ 94 w 105"/>
                <a:gd name="T19" fmla="*/ 1 h 83"/>
                <a:gd name="T20" fmla="*/ 99 w 105"/>
                <a:gd name="T21" fmla="*/ 3 h 83"/>
                <a:gd name="T22" fmla="*/ 102 w 105"/>
                <a:gd name="T23" fmla="*/ 6 h 83"/>
                <a:gd name="T24" fmla="*/ 105 w 105"/>
                <a:gd name="T25" fmla="*/ 8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83"/>
                <a:gd name="T41" fmla="*/ 105 w 105"/>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83">
                  <a:moveTo>
                    <a:pt x="105" y="8"/>
                  </a:moveTo>
                  <a:lnTo>
                    <a:pt x="7" y="83"/>
                  </a:lnTo>
                  <a:lnTo>
                    <a:pt x="0" y="6"/>
                  </a:lnTo>
                  <a:lnTo>
                    <a:pt x="1" y="6"/>
                  </a:lnTo>
                  <a:lnTo>
                    <a:pt x="4" y="6"/>
                  </a:lnTo>
                  <a:lnTo>
                    <a:pt x="6" y="6"/>
                  </a:lnTo>
                  <a:lnTo>
                    <a:pt x="9" y="5"/>
                  </a:lnTo>
                  <a:lnTo>
                    <a:pt x="19" y="50"/>
                  </a:lnTo>
                  <a:lnTo>
                    <a:pt x="90" y="0"/>
                  </a:lnTo>
                  <a:lnTo>
                    <a:pt x="94" y="1"/>
                  </a:lnTo>
                  <a:lnTo>
                    <a:pt x="99" y="3"/>
                  </a:lnTo>
                  <a:lnTo>
                    <a:pt x="102" y="6"/>
                  </a:lnTo>
                  <a:lnTo>
                    <a:pt x="10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6" name="Freeform 141">
              <a:extLst>
                <a:ext uri="{FF2B5EF4-FFF2-40B4-BE49-F238E27FC236}">
                  <a16:creationId xmlns:a16="http://schemas.microsoft.com/office/drawing/2014/main" id="{CA77E32B-B327-0D6B-B05A-0FF16B6B216E}"/>
                </a:ext>
              </a:extLst>
            </p:cNvPr>
            <p:cNvSpPr>
              <a:spLocks/>
            </p:cNvSpPr>
            <p:nvPr/>
          </p:nvSpPr>
          <p:spPr bwMode="auto">
            <a:xfrm>
              <a:off x="2562" y="924"/>
              <a:ext cx="114" cy="436"/>
            </a:xfrm>
            <a:custGeom>
              <a:avLst/>
              <a:gdLst>
                <a:gd name="T0" fmla="*/ 95 w 114"/>
                <a:gd name="T1" fmla="*/ 65 h 436"/>
                <a:gd name="T2" fmla="*/ 109 w 114"/>
                <a:gd name="T3" fmla="*/ 49 h 436"/>
                <a:gd name="T4" fmla="*/ 105 w 114"/>
                <a:gd name="T5" fmla="*/ 29 h 436"/>
                <a:gd name="T6" fmla="*/ 96 w 114"/>
                <a:gd name="T7" fmla="*/ 25 h 436"/>
                <a:gd name="T8" fmla="*/ 95 w 114"/>
                <a:gd name="T9" fmla="*/ 18 h 436"/>
                <a:gd name="T10" fmla="*/ 95 w 114"/>
                <a:gd name="T11" fmla="*/ 14 h 436"/>
                <a:gd name="T12" fmla="*/ 94 w 114"/>
                <a:gd name="T13" fmla="*/ 10 h 436"/>
                <a:gd name="T14" fmla="*/ 94 w 114"/>
                <a:gd name="T15" fmla="*/ 9 h 436"/>
                <a:gd name="T16" fmla="*/ 92 w 114"/>
                <a:gd name="T17" fmla="*/ 8 h 436"/>
                <a:gd name="T18" fmla="*/ 91 w 114"/>
                <a:gd name="T19" fmla="*/ 7 h 436"/>
                <a:gd name="T20" fmla="*/ 88 w 114"/>
                <a:gd name="T21" fmla="*/ 6 h 436"/>
                <a:gd name="T22" fmla="*/ 82 w 114"/>
                <a:gd name="T23" fmla="*/ 6 h 436"/>
                <a:gd name="T24" fmla="*/ 79 w 114"/>
                <a:gd name="T25" fmla="*/ 4 h 436"/>
                <a:gd name="T26" fmla="*/ 75 w 114"/>
                <a:gd name="T27" fmla="*/ 3 h 436"/>
                <a:gd name="T28" fmla="*/ 70 w 114"/>
                <a:gd name="T29" fmla="*/ 5 h 436"/>
                <a:gd name="T30" fmla="*/ 68 w 114"/>
                <a:gd name="T31" fmla="*/ 7 h 436"/>
                <a:gd name="T32" fmla="*/ 65 w 114"/>
                <a:gd name="T33" fmla="*/ 6 h 436"/>
                <a:gd name="T34" fmla="*/ 61 w 114"/>
                <a:gd name="T35" fmla="*/ 6 h 436"/>
                <a:gd name="T36" fmla="*/ 57 w 114"/>
                <a:gd name="T37" fmla="*/ 7 h 436"/>
                <a:gd name="T38" fmla="*/ 54 w 114"/>
                <a:gd name="T39" fmla="*/ 11 h 436"/>
                <a:gd name="T40" fmla="*/ 54 w 114"/>
                <a:gd name="T41" fmla="*/ 11 h 436"/>
                <a:gd name="T42" fmla="*/ 53 w 114"/>
                <a:gd name="T43" fmla="*/ 11 h 436"/>
                <a:gd name="T44" fmla="*/ 52 w 114"/>
                <a:gd name="T45" fmla="*/ 11 h 436"/>
                <a:gd name="T46" fmla="*/ 52 w 114"/>
                <a:gd name="T47" fmla="*/ 11 h 436"/>
                <a:gd name="T48" fmla="*/ 52 w 114"/>
                <a:gd name="T49" fmla="*/ 10 h 436"/>
                <a:gd name="T50" fmla="*/ 54 w 114"/>
                <a:gd name="T51" fmla="*/ 9 h 436"/>
                <a:gd name="T52" fmla="*/ 56 w 114"/>
                <a:gd name="T53" fmla="*/ 6 h 436"/>
                <a:gd name="T54" fmla="*/ 56 w 114"/>
                <a:gd name="T55" fmla="*/ 0 h 436"/>
                <a:gd name="T56" fmla="*/ 43 w 114"/>
                <a:gd name="T57" fmla="*/ 9 h 436"/>
                <a:gd name="T58" fmla="*/ 37 w 114"/>
                <a:gd name="T59" fmla="*/ 26 h 436"/>
                <a:gd name="T60" fmla="*/ 37 w 114"/>
                <a:gd name="T61" fmla="*/ 44 h 436"/>
                <a:gd name="T62" fmla="*/ 37 w 114"/>
                <a:gd name="T63" fmla="*/ 48 h 436"/>
                <a:gd name="T64" fmla="*/ 39 w 114"/>
                <a:gd name="T65" fmla="*/ 59 h 436"/>
                <a:gd name="T66" fmla="*/ 43 w 114"/>
                <a:gd name="T67" fmla="*/ 75 h 436"/>
                <a:gd name="T68" fmla="*/ 51 w 114"/>
                <a:gd name="T69" fmla="*/ 92 h 436"/>
                <a:gd name="T70" fmla="*/ 50 w 114"/>
                <a:gd name="T71" fmla="*/ 92 h 436"/>
                <a:gd name="T72" fmla="*/ 54 w 114"/>
                <a:gd name="T73" fmla="*/ 102 h 436"/>
                <a:gd name="T74" fmla="*/ 57 w 114"/>
                <a:gd name="T75" fmla="*/ 115 h 436"/>
                <a:gd name="T76" fmla="*/ 56 w 114"/>
                <a:gd name="T77" fmla="*/ 131 h 436"/>
                <a:gd name="T78" fmla="*/ 53 w 114"/>
                <a:gd name="T79" fmla="*/ 145 h 436"/>
                <a:gd name="T80" fmla="*/ 0 w 114"/>
                <a:gd name="T81" fmla="*/ 333 h 436"/>
                <a:gd name="T82" fmla="*/ 105 w 114"/>
                <a:gd name="T83" fmla="*/ 436 h 436"/>
                <a:gd name="T84" fmla="*/ 108 w 114"/>
                <a:gd name="T85" fmla="*/ 428 h 436"/>
                <a:gd name="T86" fmla="*/ 109 w 114"/>
                <a:gd name="T87" fmla="*/ 420 h 436"/>
                <a:gd name="T88" fmla="*/ 109 w 114"/>
                <a:gd name="T89" fmla="*/ 411 h 436"/>
                <a:gd name="T90" fmla="*/ 114 w 114"/>
                <a:gd name="T91" fmla="*/ 404 h 436"/>
                <a:gd name="T92" fmla="*/ 36 w 114"/>
                <a:gd name="T93" fmla="*/ 321 h 436"/>
                <a:gd name="T94" fmla="*/ 76 w 114"/>
                <a:gd name="T95" fmla="*/ 117 h 436"/>
                <a:gd name="T96" fmla="*/ 76 w 114"/>
                <a:gd name="T97" fmla="*/ 117 h 436"/>
                <a:gd name="T98" fmla="*/ 78 w 114"/>
                <a:gd name="T99" fmla="*/ 111 h 436"/>
                <a:gd name="T100" fmla="*/ 80 w 114"/>
                <a:gd name="T101" fmla="*/ 103 h 436"/>
                <a:gd name="T102" fmla="*/ 84 w 114"/>
                <a:gd name="T103" fmla="*/ 94 h 436"/>
                <a:gd name="T104" fmla="*/ 86 w 114"/>
                <a:gd name="T105" fmla="*/ 84 h 436"/>
                <a:gd name="T106" fmla="*/ 87 w 114"/>
                <a:gd name="T107" fmla="*/ 80 h 436"/>
                <a:gd name="T108" fmla="*/ 89 w 114"/>
                <a:gd name="T109" fmla="*/ 74 h 436"/>
                <a:gd name="T110" fmla="*/ 92 w 114"/>
                <a:gd name="T111" fmla="*/ 69 h 436"/>
                <a:gd name="T112" fmla="*/ 95 w 114"/>
                <a:gd name="T113" fmla="*/ 65 h 4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14"/>
                <a:gd name="T172" fmla="*/ 0 h 436"/>
                <a:gd name="T173" fmla="*/ 114 w 114"/>
                <a:gd name="T174" fmla="*/ 436 h 4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14" h="436">
                  <a:moveTo>
                    <a:pt x="95" y="65"/>
                  </a:moveTo>
                  <a:lnTo>
                    <a:pt x="109" y="49"/>
                  </a:lnTo>
                  <a:lnTo>
                    <a:pt x="105" y="29"/>
                  </a:lnTo>
                  <a:lnTo>
                    <a:pt x="96" y="25"/>
                  </a:lnTo>
                  <a:lnTo>
                    <a:pt x="95" y="18"/>
                  </a:lnTo>
                  <a:lnTo>
                    <a:pt x="95" y="14"/>
                  </a:lnTo>
                  <a:lnTo>
                    <a:pt x="94" y="10"/>
                  </a:lnTo>
                  <a:lnTo>
                    <a:pt x="94" y="9"/>
                  </a:lnTo>
                  <a:lnTo>
                    <a:pt x="92" y="8"/>
                  </a:lnTo>
                  <a:lnTo>
                    <a:pt x="91" y="7"/>
                  </a:lnTo>
                  <a:lnTo>
                    <a:pt x="88" y="6"/>
                  </a:lnTo>
                  <a:lnTo>
                    <a:pt x="82" y="6"/>
                  </a:lnTo>
                  <a:lnTo>
                    <a:pt x="79" y="4"/>
                  </a:lnTo>
                  <a:lnTo>
                    <a:pt x="75" y="3"/>
                  </a:lnTo>
                  <a:lnTo>
                    <a:pt x="70" y="5"/>
                  </a:lnTo>
                  <a:lnTo>
                    <a:pt x="68" y="7"/>
                  </a:lnTo>
                  <a:lnTo>
                    <a:pt x="65" y="6"/>
                  </a:lnTo>
                  <a:lnTo>
                    <a:pt x="61" y="6"/>
                  </a:lnTo>
                  <a:lnTo>
                    <a:pt x="57" y="7"/>
                  </a:lnTo>
                  <a:lnTo>
                    <a:pt x="54" y="11"/>
                  </a:lnTo>
                  <a:lnTo>
                    <a:pt x="53" y="11"/>
                  </a:lnTo>
                  <a:lnTo>
                    <a:pt x="52" y="11"/>
                  </a:lnTo>
                  <a:lnTo>
                    <a:pt x="52" y="10"/>
                  </a:lnTo>
                  <a:lnTo>
                    <a:pt x="54" y="9"/>
                  </a:lnTo>
                  <a:lnTo>
                    <a:pt x="56" y="6"/>
                  </a:lnTo>
                  <a:lnTo>
                    <a:pt x="56" y="0"/>
                  </a:lnTo>
                  <a:lnTo>
                    <a:pt x="43" y="9"/>
                  </a:lnTo>
                  <a:lnTo>
                    <a:pt x="37" y="26"/>
                  </a:lnTo>
                  <a:lnTo>
                    <a:pt x="37" y="44"/>
                  </a:lnTo>
                  <a:lnTo>
                    <a:pt x="37" y="48"/>
                  </a:lnTo>
                  <a:lnTo>
                    <a:pt x="39" y="59"/>
                  </a:lnTo>
                  <a:lnTo>
                    <a:pt x="43" y="75"/>
                  </a:lnTo>
                  <a:lnTo>
                    <a:pt x="51" y="92"/>
                  </a:lnTo>
                  <a:lnTo>
                    <a:pt x="50" y="92"/>
                  </a:lnTo>
                  <a:lnTo>
                    <a:pt x="54" y="102"/>
                  </a:lnTo>
                  <a:lnTo>
                    <a:pt x="57" y="115"/>
                  </a:lnTo>
                  <a:lnTo>
                    <a:pt x="56" y="131"/>
                  </a:lnTo>
                  <a:lnTo>
                    <a:pt x="53" y="145"/>
                  </a:lnTo>
                  <a:lnTo>
                    <a:pt x="0" y="333"/>
                  </a:lnTo>
                  <a:lnTo>
                    <a:pt x="105" y="436"/>
                  </a:lnTo>
                  <a:lnTo>
                    <a:pt x="108" y="428"/>
                  </a:lnTo>
                  <a:lnTo>
                    <a:pt x="109" y="420"/>
                  </a:lnTo>
                  <a:lnTo>
                    <a:pt x="109" y="411"/>
                  </a:lnTo>
                  <a:lnTo>
                    <a:pt x="114" y="404"/>
                  </a:lnTo>
                  <a:lnTo>
                    <a:pt x="36" y="321"/>
                  </a:lnTo>
                  <a:lnTo>
                    <a:pt x="76" y="117"/>
                  </a:lnTo>
                  <a:lnTo>
                    <a:pt x="78" y="111"/>
                  </a:lnTo>
                  <a:lnTo>
                    <a:pt x="80" y="103"/>
                  </a:lnTo>
                  <a:lnTo>
                    <a:pt x="84" y="94"/>
                  </a:lnTo>
                  <a:lnTo>
                    <a:pt x="86" y="84"/>
                  </a:lnTo>
                  <a:lnTo>
                    <a:pt x="87" y="80"/>
                  </a:lnTo>
                  <a:lnTo>
                    <a:pt x="89" y="74"/>
                  </a:lnTo>
                  <a:lnTo>
                    <a:pt x="92" y="69"/>
                  </a:lnTo>
                  <a:lnTo>
                    <a:pt x="95" y="65"/>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7" name="Freeform 142">
              <a:extLst>
                <a:ext uri="{FF2B5EF4-FFF2-40B4-BE49-F238E27FC236}">
                  <a16:creationId xmlns:a16="http://schemas.microsoft.com/office/drawing/2014/main" id="{928FEDF4-3D0E-EFAC-26A2-0C3D2D10D8B3}"/>
                </a:ext>
              </a:extLst>
            </p:cNvPr>
            <p:cNvSpPr>
              <a:spLocks/>
            </p:cNvSpPr>
            <p:nvPr/>
          </p:nvSpPr>
          <p:spPr bwMode="auto">
            <a:xfrm>
              <a:off x="2584" y="1255"/>
              <a:ext cx="95" cy="116"/>
            </a:xfrm>
            <a:custGeom>
              <a:avLst/>
              <a:gdLst>
                <a:gd name="T0" fmla="*/ 46 w 95"/>
                <a:gd name="T1" fmla="*/ 20 h 116"/>
                <a:gd name="T2" fmla="*/ 51 w 95"/>
                <a:gd name="T3" fmla="*/ 16 h 116"/>
                <a:gd name="T4" fmla="*/ 30 w 95"/>
                <a:gd name="T5" fmla="*/ 0 h 116"/>
                <a:gd name="T6" fmla="*/ 0 w 95"/>
                <a:gd name="T7" fmla="*/ 31 h 116"/>
                <a:gd name="T8" fmla="*/ 17 w 95"/>
                <a:gd name="T9" fmla="*/ 48 h 116"/>
                <a:gd name="T10" fmla="*/ 21 w 95"/>
                <a:gd name="T11" fmla="*/ 47 h 116"/>
                <a:gd name="T12" fmla="*/ 85 w 95"/>
                <a:gd name="T13" fmla="*/ 116 h 116"/>
                <a:gd name="T14" fmla="*/ 95 w 95"/>
                <a:gd name="T15" fmla="*/ 76 h 116"/>
                <a:gd name="T16" fmla="*/ 46 w 95"/>
                <a:gd name="T17" fmla="*/ 20 h 1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5"/>
                <a:gd name="T28" fmla="*/ 0 h 116"/>
                <a:gd name="T29" fmla="*/ 95 w 95"/>
                <a:gd name="T30" fmla="*/ 116 h 1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5" h="116">
                  <a:moveTo>
                    <a:pt x="46" y="20"/>
                  </a:moveTo>
                  <a:lnTo>
                    <a:pt x="51" y="16"/>
                  </a:lnTo>
                  <a:lnTo>
                    <a:pt x="30" y="0"/>
                  </a:lnTo>
                  <a:lnTo>
                    <a:pt x="0" y="31"/>
                  </a:lnTo>
                  <a:lnTo>
                    <a:pt x="17" y="48"/>
                  </a:lnTo>
                  <a:lnTo>
                    <a:pt x="21" y="47"/>
                  </a:lnTo>
                  <a:lnTo>
                    <a:pt x="85" y="116"/>
                  </a:lnTo>
                  <a:lnTo>
                    <a:pt x="95" y="76"/>
                  </a:lnTo>
                  <a:lnTo>
                    <a:pt x="4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8" name="Freeform 143">
              <a:extLst>
                <a:ext uri="{FF2B5EF4-FFF2-40B4-BE49-F238E27FC236}">
                  <a16:creationId xmlns:a16="http://schemas.microsoft.com/office/drawing/2014/main" id="{56180318-D233-DC3C-FA2C-70544087910D}"/>
                </a:ext>
              </a:extLst>
            </p:cNvPr>
            <p:cNvSpPr>
              <a:spLocks/>
            </p:cNvSpPr>
            <p:nvPr/>
          </p:nvSpPr>
          <p:spPr bwMode="auto">
            <a:xfrm>
              <a:off x="3047" y="1394"/>
              <a:ext cx="332" cy="219"/>
            </a:xfrm>
            <a:custGeom>
              <a:avLst/>
              <a:gdLst>
                <a:gd name="T0" fmla="*/ 207 w 332"/>
                <a:gd name="T1" fmla="*/ 88 h 219"/>
                <a:gd name="T2" fmla="*/ 220 w 332"/>
                <a:gd name="T3" fmla="*/ 81 h 219"/>
                <a:gd name="T4" fmla="*/ 233 w 332"/>
                <a:gd name="T5" fmla="*/ 75 h 219"/>
                <a:gd name="T6" fmla="*/ 245 w 332"/>
                <a:gd name="T7" fmla="*/ 73 h 219"/>
                <a:gd name="T8" fmla="*/ 250 w 332"/>
                <a:gd name="T9" fmla="*/ 73 h 219"/>
                <a:gd name="T10" fmla="*/ 269 w 332"/>
                <a:gd name="T11" fmla="*/ 73 h 219"/>
                <a:gd name="T12" fmla="*/ 285 w 332"/>
                <a:gd name="T13" fmla="*/ 72 h 219"/>
                <a:gd name="T14" fmla="*/ 295 w 332"/>
                <a:gd name="T15" fmla="*/ 68 h 219"/>
                <a:gd name="T16" fmla="*/ 299 w 332"/>
                <a:gd name="T17" fmla="*/ 67 h 219"/>
                <a:gd name="T18" fmla="*/ 328 w 332"/>
                <a:gd name="T19" fmla="*/ 46 h 219"/>
                <a:gd name="T20" fmla="*/ 327 w 332"/>
                <a:gd name="T21" fmla="*/ 34 h 219"/>
                <a:gd name="T22" fmla="*/ 323 w 332"/>
                <a:gd name="T23" fmla="*/ 38 h 219"/>
                <a:gd name="T24" fmla="*/ 323 w 332"/>
                <a:gd name="T25" fmla="*/ 38 h 219"/>
                <a:gd name="T26" fmla="*/ 322 w 332"/>
                <a:gd name="T27" fmla="*/ 37 h 219"/>
                <a:gd name="T28" fmla="*/ 325 w 332"/>
                <a:gd name="T29" fmla="*/ 33 h 219"/>
                <a:gd name="T30" fmla="*/ 322 w 332"/>
                <a:gd name="T31" fmla="*/ 25 h 219"/>
                <a:gd name="T32" fmla="*/ 322 w 332"/>
                <a:gd name="T33" fmla="*/ 19 h 219"/>
                <a:gd name="T34" fmla="*/ 318 w 332"/>
                <a:gd name="T35" fmla="*/ 11 h 219"/>
                <a:gd name="T36" fmla="*/ 313 w 332"/>
                <a:gd name="T37" fmla="*/ 5 h 219"/>
                <a:gd name="T38" fmla="*/ 308 w 332"/>
                <a:gd name="T39" fmla="*/ 0 h 219"/>
                <a:gd name="T40" fmla="*/ 307 w 332"/>
                <a:gd name="T41" fmla="*/ 2 h 219"/>
                <a:gd name="T42" fmla="*/ 304 w 332"/>
                <a:gd name="T43" fmla="*/ 18 h 219"/>
                <a:gd name="T44" fmla="*/ 291 w 332"/>
                <a:gd name="T45" fmla="*/ 29 h 219"/>
                <a:gd name="T46" fmla="*/ 282 w 332"/>
                <a:gd name="T47" fmla="*/ 34 h 219"/>
                <a:gd name="T48" fmla="*/ 278 w 332"/>
                <a:gd name="T49" fmla="*/ 36 h 219"/>
                <a:gd name="T50" fmla="*/ 269 w 332"/>
                <a:gd name="T51" fmla="*/ 33 h 219"/>
                <a:gd name="T52" fmla="*/ 268 w 332"/>
                <a:gd name="T53" fmla="*/ 20 h 219"/>
                <a:gd name="T54" fmla="*/ 264 w 332"/>
                <a:gd name="T55" fmla="*/ 15 h 219"/>
                <a:gd name="T56" fmla="*/ 262 w 332"/>
                <a:gd name="T57" fmla="*/ 14 h 219"/>
                <a:gd name="T58" fmla="*/ 262 w 332"/>
                <a:gd name="T59" fmla="*/ 16 h 219"/>
                <a:gd name="T60" fmla="*/ 257 w 332"/>
                <a:gd name="T61" fmla="*/ 21 h 219"/>
                <a:gd name="T62" fmla="*/ 248 w 332"/>
                <a:gd name="T63" fmla="*/ 33 h 219"/>
                <a:gd name="T64" fmla="*/ 236 w 332"/>
                <a:gd name="T65" fmla="*/ 45 h 219"/>
                <a:gd name="T66" fmla="*/ 221 w 332"/>
                <a:gd name="T67" fmla="*/ 56 h 219"/>
                <a:gd name="T68" fmla="*/ 216 w 332"/>
                <a:gd name="T69" fmla="*/ 61 h 219"/>
                <a:gd name="T70" fmla="*/ 15 w 332"/>
                <a:gd name="T71" fmla="*/ 162 h 219"/>
                <a:gd name="T72" fmla="*/ 8 w 332"/>
                <a:gd name="T73" fmla="*/ 180 h 219"/>
                <a:gd name="T74" fmla="*/ 0 w 332"/>
                <a:gd name="T75" fmla="*/ 196 h 219"/>
                <a:gd name="T76" fmla="*/ 200 w 332"/>
                <a:gd name="T77" fmla="*/ 93 h 21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32"/>
                <a:gd name="T118" fmla="*/ 0 h 219"/>
                <a:gd name="T119" fmla="*/ 332 w 332"/>
                <a:gd name="T120" fmla="*/ 219 h 21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32" h="219">
                  <a:moveTo>
                    <a:pt x="200" y="93"/>
                  </a:moveTo>
                  <a:lnTo>
                    <a:pt x="207" y="88"/>
                  </a:lnTo>
                  <a:lnTo>
                    <a:pt x="214" y="85"/>
                  </a:lnTo>
                  <a:lnTo>
                    <a:pt x="220" y="81"/>
                  </a:lnTo>
                  <a:lnTo>
                    <a:pt x="227" y="78"/>
                  </a:lnTo>
                  <a:lnTo>
                    <a:pt x="233" y="75"/>
                  </a:lnTo>
                  <a:lnTo>
                    <a:pt x="239" y="74"/>
                  </a:lnTo>
                  <a:lnTo>
                    <a:pt x="245" y="73"/>
                  </a:lnTo>
                  <a:lnTo>
                    <a:pt x="250" y="74"/>
                  </a:lnTo>
                  <a:lnTo>
                    <a:pt x="250" y="73"/>
                  </a:lnTo>
                  <a:lnTo>
                    <a:pt x="259" y="74"/>
                  </a:lnTo>
                  <a:lnTo>
                    <a:pt x="269" y="73"/>
                  </a:lnTo>
                  <a:lnTo>
                    <a:pt x="277" y="73"/>
                  </a:lnTo>
                  <a:lnTo>
                    <a:pt x="285" y="72"/>
                  </a:lnTo>
                  <a:lnTo>
                    <a:pt x="291" y="69"/>
                  </a:lnTo>
                  <a:lnTo>
                    <a:pt x="295" y="68"/>
                  </a:lnTo>
                  <a:lnTo>
                    <a:pt x="298" y="67"/>
                  </a:lnTo>
                  <a:lnTo>
                    <a:pt x="299" y="67"/>
                  </a:lnTo>
                  <a:lnTo>
                    <a:pt x="316" y="58"/>
                  </a:lnTo>
                  <a:lnTo>
                    <a:pt x="328" y="46"/>
                  </a:lnTo>
                  <a:lnTo>
                    <a:pt x="332" y="31"/>
                  </a:lnTo>
                  <a:lnTo>
                    <a:pt x="327" y="34"/>
                  </a:lnTo>
                  <a:lnTo>
                    <a:pt x="324" y="36"/>
                  </a:lnTo>
                  <a:lnTo>
                    <a:pt x="323" y="38"/>
                  </a:lnTo>
                  <a:lnTo>
                    <a:pt x="323" y="39"/>
                  </a:lnTo>
                  <a:lnTo>
                    <a:pt x="323" y="38"/>
                  </a:lnTo>
                  <a:lnTo>
                    <a:pt x="322" y="37"/>
                  </a:lnTo>
                  <a:lnTo>
                    <a:pt x="325" y="33"/>
                  </a:lnTo>
                  <a:lnTo>
                    <a:pt x="324" y="28"/>
                  </a:lnTo>
                  <a:lnTo>
                    <a:pt x="322" y="25"/>
                  </a:lnTo>
                  <a:lnTo>
                    <a:pt x="320" y="23"/>
                  </a:lnTo>
                  <a:lnTo>
                    <a:pt x="322" y="19"/>
                  </a:lnTo>
                  <a:lnTo>
                    <a:pt x="321" y="15"/>
                  </a:lnTo>
                  <a:lnTo>
                    <a:pt x="318" y="11"/>
                  </a:lnTo>
                  <a:lnTo>
                    <a:pt x="315" y="9"/>
                  </a:lnTo>
                  <a:lnTo>
                    <a:pt x="313" y="5"/>
                  </a:lnTo>
                  <a:lnTo>
                    <a:pt x="311" y="1"/>
                  </a:lnTo>
                  <a:lnTo>
                    <a:pt x="308" y="0"/>
                  </a:lnTo>
                  <a:lnTo>
                    <a:pt x="307" y="0"/>
                  </a:lnTo>
                  <a:lnTo>
                    <a:pt x="307" y="2"/>
                  </a:lnTo>
                  <a:lnTo>
                    <a:pt x="307" y="9"/>
                  </a:lnTo>
                  <a:lnTo>
                    <a:pt x="304" y="18"/>
                  </a:lnTo>
                  <a:lnTo>
                    <a:pt x="296" y="26"/>
                  </a:lnTo>
                  <a:lnTo>
                    <a:pt x="291" y="29"/>
                  </a:lnTo>
                  <a:lnTo>
                    <a:pt x="286" y="31"/>
                  </a:lnTo>
                  <a:lnTo>
                    <a:pt x="282" y="34"/>
                  </a:lnTo>
                  <a:lnTo>
                    <a:pt x="281" y="35"/>
                  </a:lnTo>
                  <a:lnTo>
                    <a:pt x="278" y="36"/>
                  </a:lnTo>
                  <a:lnTo>
                    <a:pt x="273" y="36"/>
                  </a:lnTo>
                  <a:lnTo>
                    <a:pt x="269" y="33"/>
                  </a:lnTo>
                  <a:lnTo>
                    <a:pt x="270" y="24"/>
                  </a:lnTo>
                  <a:lnTo>
                    <a:pt x="268" y="20"/>
                  </a:lnTo>
                  <a:lnTo>
                    <a:pt x="266" y="17"/>
                  </a:lnTo>
                  <a:lnTo>
                    <a:pt x="264" y="15"/>
                  </a:lnTo>
                  <a:lnTo>
                    <a:pt x="263" y="13"/>
                  </a:lnTo>
                  <a:lnTo>
                    <a:pt x="262" y="14"/>
                  </a:lnTo>
                  <a:lnTo>
                    <a:pt x="262" y="15"/>
                  </a:lnTo>
                  <a:lnTo>
                    <a:pt x="262" y="16"/>
                  </a:lnTo>
                  <a:lnTo>
                    <a:pt x="260" y="17"/>
                  </a:lnTo>
                  <a:lnTo>
                    <a:pt x="257" y="21"/>
                  </a:lnTo>
                  <a:lnTo>
                    <a:pt x="253" y="27"/>
                  </a:lnTo>
                  <a:lnTo>
                    <a:pt x="248" y="33"/>
                  </a:lnTo>
                  <a:lnTo>
                    <a:pt x="244" y="38"/>
                  </a:lnTo>
                  <a:lnTo>
                    <a:pt x="236" y="45"/>
                  </a:lnTo>
                  <a:lnTo>
                    <a:pt x="228" y="50"/>
                  </a:lnTo>
                  <a:lnTo>
                    <a:pt x="221" y="56"/>
                  </a:lnTo>
                  <a:lnTo>
                    <a:pt x="217" y="61"/>
                  </a:lnTo>
                  <a:lnTo>
                    <a:pt x="216" y="61"/>
                  </a:lnTo>
                  <a:lnTo>
                    <a:pt x="48" y="182"/>
                  </a:lnTo>
                  <a:lnTo>
                    <a:pt x="15" y="162"/>
                  </a:lnTo>
                  <a:lnTo>
                    <a:pt x="11" y="171"/>
                  </a:lnTo>
                  <a:lnTo>
                    <a:pt x="8" y="180"/>
                  </a:lnTo>
                  <a:lnTo>
                    <a:pt x="5" y="188"/>
                  </a:lnTo>
                  <a:lnTo>
                    <a:pt x="0" y="196"/>
                  </a:lnTo>
                  <a:lnTo>
                    <a:pt x="52" y="219"/>
                  </a:lnTo>
                  <a:lnTo>
                    <a:pt x="200" y="93"/>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99" name="Freeform 144">
              <a:extLst>
                <a:ext uri="{FF2B5EF4-FFF2-40B4-BE49-F238E27FC236}">
                  <a16:creationId xmlns:a16="http://schemas.microsoft.com/office/drawing/2014/main" id="{879488DF-626E-759A-31E8-CCD7510FC353}"/>
                </a:ext>
              </a:extLst>
            </p:cNvPr>
            <p:cNvSpPr>
              <a:spLocks/>
            </p:cNvSpPr>
            <p:nvPr/>
          </p:nvSpPr>
          <p:spPr bwMode="auto">
            <a:xfrm>
              <a:off x="3267" y="1268"/>
              <a:ext cx="152" cy="347"/>
            </a:xfrm>
            <a:custGeom>
              <a:avLst/>
              <a:gdLst>
                <a:gd name="T0" fmla="*/ 49 w 152"/>
                <a:gd name="T1" fmla="*/ 0 h 347"/>
                <a:gd name="T2" fmla="*/ 0 w 152"/>
                <a:gd name="T3" fmla="*/ 17 h 347"/>
                <a:gd name="T4" fmla="*/ 53 w 152"/>
                <a:gd name="T5" fmla="*/ 163 h 347"/>
                <a:gd name="T6" fmla="*/ 102 w 152"/>
                <a:gd name="T7" fmla="*/ 347 h 347"/>
                <a:gd name="T8" fmla="*/ 152 w 152"/>
                <a:gd name="T9" fmla="*/ 333 h 347"/>
                <a:gd name="T10" fmla="*/ 87 w 152"/>
                <a:gd name="T11" fmla="*/ 152 h 347"/>
                <a:gd name="T12" fmla="*/ 49 w 152"/>
                <a:gd name="T13" fmla="*/ 0 h 347"/>
                <a:gd name="T14" fmla="*/ 0 60000 65536"/>
                <a:gd name="T15" fmla="*/ 0 60000 65536"/>
                <a:gd name="T16" fmla="*/ 0 60000 65536"/>
                <a:gd name="T17" fmla="*/ 0 60000 65536"/>
                <a:gd name="T18" fmla="*/ 0 60000 65536"/>
                <a:gd name="T19" fmla="*/ 0 60000 65536"/>
                <a:gd name="T20" fmla="*/ 0 60000 65536"/>
                <a:gd name="T21" fmla="*/ 0 w 152"/>
                <a:gd name="T22" fmla="*/ 0 h 347"/>
                <a:gd name="T23" fmla="*/ 152 w 152"/>
                <a:gd name="T24" fmla="*/ 347 h 3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 h="347">
                  <a:moveTo>
                    <a:pt x="49" y="0"/>
                  </a:moveTo>
                  <a:lnTo>
                    <a:pt x="0" y="17"/>
                  </a:lnTo>
                  <a:lnTo>
                    <a:pt x="53" y="163"/>
                  </a:lnTo>
                  <a:lnTo>
                    <a:pt x="102" y="347"/>
                  </a:lnTo>
                  <a:lnTo>
                    <a:pt x="152" y="333"/>
                  </a:lnTo>
                  <a:lnTo>
                    <a:pt x="87" y="152"/>
                  </a:lnTo>
                  <a:lnTo>
                    <a:pt x="4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0" name="Freeform 145">
              <a:extLst>
                <a:ext uri="{FF2B5EF4-FFF2-40B4-BE49-F238E27FC236}">
                  <a16:creationId xmlns:a16="http://schemas.microsoft.com/office/drawing/2014/main" id="{C4379DDB-9112-EB58-DAD9-F1A2BB890724}"/>
                </a:ext>
              </a:extLst>
            </p:cNvPr>
            <p:cNvSpPr>
              <a:spLocks/>
            </p:cNvSpPr>
            <p:nvPr/>
          </p:nvSpPr>
          <p:spPr bwMode="auto">
            <a:xfrm>
              <a:off x="3315" y="1410"/>
              <a:ext cx="43" cy="26"/>
            </a:xfrm>
            <a:custGeom>
              <a:avLst/>
              <a:gdLst>
                <a:gd name="T0" fmla="*/ 39 w 43"/>
                <a:gd name="T1" fmla="*/ 7 h 26"/>
                <a:gd name="T2" fmla="*/ 43 w 43"/>
                <a:gd name="T3" fmla="*/ 14 h 26"/>
                <a:gd name="T4" fmla="*/ 5 w 43"/>
                <a:gd name="T5" fmla="*/ 26 h 26"/>
                <a:gd name="T6" fmla="*/ 0 w 43"/>
                <a:gd name="T7" fmla="*/ 11 h 26"/>
                <a:gd name="T8" fmla="*/ 38 w 43"/>
                <a:gd name="T9" fmla="*/ 0 h 26"/>
                <a:gd name="T10" fmla="*/ 39 w 43"/>
                <a:gd name="T11" fmla="*/ 7 h 26"/>
                <a:gd name="T12" fmla="*/ 0 60000 65536"/>
                <a:gd name="T13" fmla="*/ 0 60000 65536"/>
                <a:gd name="T14" fmla="*/ 0 60000 65536"/>
                <a:gd name="T15" fmla="*/ 0 60000 65536"/>
                <a:gd name="T16" fmla="*/ 0 60000 65536"/>
                <a:gd name="T17" fmla="*/ 0 60000 65536"/>
                <a:gd name="T18" fmla="*/ 0 w 43"/>
                <a:gd name="T19" fmla="*/ 0 h 26"/>
                <a:gd name="T20" fmla="*/ 43 w 43"/>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43" h="26">
                  <a:moveTo>
                    <a:pt x="39" y="7"/>
                  </a:moveTo>
                  <a:lnTo>
                    <a:pt x="43" y="14"/>
                  </a:lnTo>
                  <a:lnTo>
                    <a:pt x="5" y="26"/>
                  </a:lnTo>
                  <a:lnTo>
                    <a:pt x="0" y="11"/>
                  </a:lnTo>
                  <a:lnTo>
                    <a:pt x="38" y="0"/>
                  </a:lnTo>
                  <a:lnTo>
                    <a:pt x="39"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1" name="Freeform 146">
              <a:extLst>
                <a:ext uri="{FF2B5EF4-FFF2-40B4-BE49-F238E27FC236}">
                  <a16:creationId xmlns:a16="http://schemas.microsoft.com/office/drawing/2014/main" id="{744D18D8-B78E-6ED8-D39B-2B01B4B58D31}"/>
                </a:ext>
              </a:extLst>
            </p:cNvPr>
            <p:cNvSpPr>
              <a:spLocks/>
            </p:cNvSpPr>
            <p:nvPr/>
          </p:nvSpPr>
          <p:spPr bwMode="auto">
            <a:xfrm>
              <a:off x="3333" y="1394"/>
              <a:ext cx="28" cy="14"/>
            </a:xfrm>
            <a:custGeom>
              <a:avLst/>
              <a:gdLst>
                <a:gd name="T0" fmla="*/ 21 w 28"/>
                <a:gd name="T1" fmla="*/ 0 h 14"/>
                <a:gd name="T2" fmla="*/ 0 w 28"/>
                <a:gd name="T3" fmla="*/ 8 h 14"/>
                <a:gd name="T4" fmla="*/ 1 w 28"/>
                <a:gd name="T5" fmla="*/ 9 h 14"/>
                <a:gd name="T6" fmla="*/ 5 w 28"/>
                <a:gd name="T7" fmla="*/ 13 h 14"/>
                <a:gd name="T8" fmla="*/ 11 w 28"/>
                <a:gd name="T9" fmla="*/ 14 h 14"/>
                <a:gd name="T10" fmla="*/ 24 w 28"/>
                <a:gd name="T11" fmla="*/ 10 h 14"/>
                <a:gd name="T12" fmla="*/ 25 w 28"/>
                <a:gd name="T13" fmla="*/ 9 h 14"/>
                <a:gd name="T14" fmla="*/ 28 w 28"/>
                <a:gd name="T15" fmla="*/ 7 h 14"/>
                <a:gd name="T16" fmla="*/ 27 w 28"/>
                <a:gd name="T17" fmla="*/ 4 h 14"/>
                <a:gd name="T18" fmla="*/ 21 w 28"/>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
                <a:gd name="T31" fmla="*/ 0 h 14"/>
                <a:gd name="T32" fmla="*/ 28 w 28"/>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 h="14">
                  <a:moveTo>
                    <a:pt x="21" y="0"/>
                  </a:moveTo>
                  <a:lnTo>
                    <a:pt x="0" y="8"/>
                  </a:lnTo>
                  <a:lnTo>
                    <a:pt x="1" y="9"/>
                  </a:lnTo>
                  <a:lnTo>
                    <a:pt x="5" y="13"/>
                  </a:lnTo>
                  <a:lnTo>
                    <a:pt x="11" y="14"/>
                  </a:lnTo>
                  <a:lnTo>
                    <a:pt x="24" y="10"/>
                  </a:lnTo>
                  <a:lnTo>
                    <a:pt x="25" y="9"/>
                  </a:lnTo>
                  <a:lnTo>
                    <a:pt x="28" y="7"/>
                  </a:lnTo>
                  <a:lnTo>
                    <a:pt x="27" y="4"/>
                  </a:lnTo>
                  <a:lnTo>
                    <a:pt x="21"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2" name="Freeform 147">
              <a:extLst>
                <a:ext uri="{FF2B5EF4-FFF2-40B4-BE49-F238E27FC236}">
                  <a16:creationId xmlns:a16="http://schemas.microsoft.com/office/drawing/2014/main" id="{F1777C8F-753A-E4DE-ACBB-9C53DC9E675F}"/>
                </a:ext>
              </a:extLst>
            </p:cNvPr>
            <p:cNvSpPr>
              <a:spLocks/>
            </p:cNvSpPr>
            <p:nvPr/>
          </p:nvSpPr>
          <p:spPr bwMode="auto">
            <a:xfrm>
              <a:off x="3335" y="1404"/>
              <a:ext cx="30" cy="16"/>
            </a:xfrm>
            <a:custGeom>
              <a:avLst/>
              <a:gdLst>
                <a:gd name="T0" fmla="*/ 26 w 30"/>
                <a:gd name="T1" fmla="*/ 0 h 16"/>
                <a:gd name="T2" fmla="*/ 0 w 30"/>
                <a:gd name="T3" fmla="*/ 10 h 16"/>
                <a:gd name="T4" fmla="*/ 1 w 30"/>
                <a:gd name="T5" fmla="*/ 11 h 16"/>
                <a:gd name="T6" fmla="*/ 6 w 30"/>
                <a:gd name="T7" fmla="*/ 15 h 16"/>
                <a:gd name="T8" fmla="*/ 14 w 30"/>
                <a:gd name="T9" fmla="*/ 16 h 16"/>
                <a:gd name="T10" fmla="*/ 28 w 30"/>
                <a:gd name="T11" fmla="*/ 11 h 16"/>
                <a:gd name="T12" fmla="*/ 29 w 30"/>
                <a:gd name="T13" fmla="*/ 10 h 16"/>
                <a:gd name="T14" fmla="*/ 30 w 30"/>
                <a:gd name="T15" fmla="*/ 7 h 16"/>
                <a:gd name="T16" fmla="*/ 30 w 30"/>
                <a:gd name="T17" fmla="*/ 4 h 16"/>
                <a:gd name="T18" fmla="*/ 26 w 30"/>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6"/>
                <a:gd name="T32" fmla="*/ 30 w 30"/>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6">
                  <a:moveTo>
                    <a:pt x="26" y="0"/>
                  </a:moveTo>
                  <a:lnTo>
                    <a:pt x="0" y="10"/>
                  </a:lnTo>
                  <a:lnTo>
                    <a:pt x="1" y="11"/>
                  </a:lnTo>
                  <a:lnTo>
                    <a:pt x="6" y="15"/>
                  </a:lnTo>
                  <a:lnTo>
                    <a:pt x="14" y="16"/>
                  </a:lnTo>
                  <a:lnTo>
                    <a:pt x="28" y="11"/>
                  </a:lnTo>
                  <a:lnTo>
                    <a:pt x="29" y="10"/>
                  </a:lnTo>
                  <a:lnTo>
                    <a:pt x="30" y="7"/>
                  </a:lnTo>
                  <a:lnTo>
                    <a:pt x="30" y="4"/>
                  </a:lnTo>
                  <a:lnTo>
                    <a:pt x="26"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3" name="Freeform 148">
              <a:extLst>
                <a:ext uri="{FF2B5EF4-FFF2-40B4-BE49-F238E27FC236}">
                  <a16:creationId xmlns:a16="http://schemas.microsoft.com/office/drawing/2014/main" id="{15748362-5FB5-8DA4-7C10-25E05DC62D28}"/>
                </a:ext>
              </a:extLst>
            </p:cNvPr>
            <p:cNvSpPr>
              <a:spLocks/>
            </p:cNvSpPr>
            <p:nvPr/>
          </p:nvSpPr>
          <p:spPr bwMode="auto">
            <a:xfrm>
              <a:off x="3340" y="1418"/>
              <a:ext cx="30" cy="15"/>
            </a:xfrm>
            <a:custGeom>
              <a:avLst/>
              <a:gdLst>
                <a:gd name="T0" fmla="*/ 25 w 30"/>
                <a:gd name="T1" fmla="*/ 0 h 15"/>
                <a:gd name="T2" fmla="*/ 0 w 30"/>
                <a:gd name="T3" fmla="*/ 10 h 15"/>
                <a:gd name="T4" fmla="*/ 1 w 30"/>
                <a:gd name="T5" fmla="*/ 11 h 15"/>
                <a:gd name="T6" fmla="*/ 5 w 30"/>
                <a:gd name="T7" fmla="*/ 14 h 15"/>
                <a:gd name="T8" fmla="*/ 13 w 30"/>
                <a:gd name="T9" fmla="*/ 15 h 15"/>
                <a:gd name="T10" fmla="*/ 28 w 30"/>
                <a:gd name="T11" fmla="*/ 12 h 15"/>
                <a:gd name="T12" fmla="*/ 29 w 30"/>
                <a:gd name="T13" fmla="*/ 11 h 15"/>
                <a:gd name="T14" fmla="*/ 30 w 30"/>
                <a:gd name="T15" fmla="*/ 7 h 15"/>
                <a:gd name="T16" fmla="*/ 30 w 30"/>
                <a:gd name="T17" fmla="*/ 3 h 15"/>
                <a:gd name="T18" fmla="*/ 25 w 30"/>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15"/>
                <a:gd name="T32" fmla="*/ 30 w 3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15">
                  <a:moveTo>
                    <a:pt x="25" y="0"/>
                  </a:moveTo>
                  <a:lnTo>
                    <a:pt x="0" y="10"/>
                  </a:lnTo>
                  <a:lnTo>
                    <a:pt x="1" y="11"/>
                  </a:lnTo>
                  <a:lnTo>
                    <a:pt x="5" y="14"/>
                  </a:lnTo>
                  <a:lnTo>
                    <a:pt x="13" y="15"/>
                  </a:lnTo>
                  <a:lnTo>
                    <a:pt x="28" y="12"/>
                  </a:lnTo>
                  <a:lnTo>
                    <a:pt x="29" y="11"/>
                  </a:lnTo>
                  <a:lnTo>
                    <a:pt x="30" y="7"/>
                  </a:lnTo>
                  <a:lnTo>
                    <a:pt x="30" y="3"/>
                  </a:lnTo>
                  <a:lnTo>
                    <a:pt x="25"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4" name="Freeform 149">
              <a:extLst>
                <a:ext uri="{FF2B5EF4-FFF2-40B4-BE49-F238E27FC236}">
                  <a16:creationId xmlns:a16="http://schemas.microsoft.com/office/drawing/2014/main" id="{23CBB659-507D-BCFD-A9CF-0C191A890548}"/>
                </a:ext>
              </a:extLst>
            </p:cNvPr>
            <p:cNvSpPr>
              <a:spLocks/>
            </p:cNvSpPr>
            <p:nvPr/>
          </p:nvSpPr>
          <p:spPr bwMode="auto">
            <a:xfrm>
              <a:off x="3302" y="1393"/>
              <a:ext cx="47" cy="44"/>
            </a:xfrm>
            <a:custGeom>
              <a:avLst/>
              <a:gdLst>
                <a:gd name="T0" fmla="*/ 30 w 47"/>
                <a:gd name="T1" fmla="*/ 0 h 44"/>
                <a:gd name="T2" fmla="*/ 10 w 47"/>
                <a:gd name="T3" fmla="*/ 3 h 44"/>
                <a:gd name="T4" fmla="*/ 0 w 47"/>
                <a:gd name="T5" fmla="*/ 25 h 44"/>
                <a:gd name="T6" fmla="*/ 15 w 47"/>
                <a:gd name="T7" fmla="*/ 44 h 44"/>
                <a:gd name="T8" fmla="*/ 18 w 47"/>
                <a:gd name="T9" fmla="*/ 43 h 44"/>
                <a:gd name="T10" fmla="*/ 21 w 47"/>
                <a:gd name="T11" fmla="*/ 39 h 44"/>
                <a:gd name="T12" fmla="*/ 24 w 47"/>
                <a:gd name="T13" fmla="*/ 31 h 44"/>
                <a:gd name="T14" fmla="*/ 22 w 47"/>
                <a:gd name="T15" fmla="*/ 21 h 44"/>
                <a:gd name="T16" fmla="*/ 20 w 47"/>
                <a:gd name="T17" fmla="*/ 14 h 44"/>
                <a:gd name="T18" fmla="*/ 29 w 47"/>
                <a:gd name="T19" fmla="*/ 10 h 44"/>
                <a:gd name="T20" fmla="*/ 30 w 47"/>
                <a:gd name="T21" fmla="*/ 11 h 44"/>
                <a:gd name="T22" fmla="*/ 34 w 47"/>
                <a:gd name="T23" fmla="*/ 15 h 44"/>
                <a:gd name="T24" fmla="*/ 40 w 47"/>
                <a:gd name="T25" fmla="*/ 16 h 44"/>
                <a:gd name="T26" fmla="*/ 47 w 47"/>
                <a:gd name="T27" fmla="*/ 12 h 44"/>
                <a:gd name="T28" fmla="*/ 30 w 47"/>
                <a:gd name="T29" fmla="*/ 0 h 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
                <a:gd name="T46" fmla="*/ 0 h 44"/>
                <a:gd name="T47" fmla="*/ 47 w 47"/>
                <a:gd name="T48" fmla="*/ 44 h 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 h="44">
                  <a:moveTo>
                    <a:pt x="30" y="0"/>
                  </a:moveTo>
                  <a:lnTo>
                    <a:pt x="10" y="3"/>
                  </a:lnTo>
                  <a:lnTo>
                    <a:pt x="0" y="25"/>
                  </a:lnTo>
                  <a:lnTo>
                    <a:pt x="15" y="44"/>
                  </a:lnTo>
                  <a:lnTo>
                    <a:pt x="18" y="43"/>
                  </a:lnTo>
                  <a:lnTo>
                    <a:pt x="21" y="39"/>
                  </a:lnTo>
                  <a:lnTo>
                    <a:pt x="24" y="31"/>
                  </a:lnTo>
                  <a:lnTo>
                    <a:pt x="22" y="21"/>
                  </a:lnTo>
                  <a:lnTo>
                    <a:pt x="20" y="14"/>
                  </a:lnTo>
                  <a:lnTo>
                    <a:pt x="29" y="10"/>
                  </a:lnTo>
                  <a:lnTo>
                    <a:pt x="30" y="11"/>
                  </a:lnTo>
                  <a:lnTo>
                    <a:pt x="34" y="15"/>
                  </a:lnTo>
                  <a:lnTo>
                    <a:pt x="40" y="16"/>
                  </a:lnTo>
                  <a:lnTo>
                    <a:pt x="47" y="12"/>
                  </a:lnTo>
                  <a:lnTo>
                    <a:pt x="30" y="0"/>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5" name="Freeform 150">
              <a:extLst>
                <a:ext uri="{FF2B5EF4-FFF2-40B4-BE49-F238E27FC236}">
                  <a16:creationId xmlns:a16="http://schemas.microsoft.com/office/drawing/2014/main" id="{050122C2-F06C-7B7D-407B-FAC6FCF4C13D}"/>
                </a:ext>
              </a:extLst>
            </p:cNvPr>
            <p:cNvSpPr>
              <a:spLocks/>
            </p:cNvSpPr>
            <p:nvPr/>
          </p:nvSpPr>
          <p:spPr bwMode="auto">
            <a:xfrm>
              <a:off x="3002" y="1536"/>
              <a:ext cx="69" cy="60"/>
            </a:xfrm>
            <a:custGeom>
              <a:avLst/>
              <a:gdLst>
                <a:gd name="T0" fmla="*/ 45 w 69"/>
                <a:gd name="T1" fmla="*/ 1 h 60"/>
                <a:gd name="T2" fmla="*/ 43 w 69"/>
                <a:gd name="T3" fmla="*/ 10 h 60"/>
                <a:gd name="T4" fmla="*/ 25 w 69"/>
                <a:gd name="T5" fmla="*/ 0 h 60"/>
                <a:gd name="T6" fmla="*/ 20 w 69"/>
                <a:gd name="T7" fmla="*/ 8 h 60"/>
                <a:gd name="T8" fmla="*/ 13 w 69"/>
                <a:gd name="T9" fmla="*/ 16 h 60"/>
                <a:gd name="T10" fmla="*/ 6 w 69"/>
                <a:gd name="T11" fmla="*/ 23 h 60"/>
                <a:gd name="T12" fmla="*/ 0 w 69"/>
                <a:gd name="T13" fmla="*/ 32 h 60"/>
                <a:gd name="T14" fmla="*/ 31 w 69"/>
                <a:gd name="T15" fmla="*/ 47 h 60"/>
                <a:gd name="T16" fmla="*/ 30 w 69"/>
                <a:gd name="T17" fmla="*/ 50 h 60"/>
                <a:gd name="T18" fmla="*/ 52 w 69"/>
                <a:gd name="T19" fmla="*/ 60 h 60"/>
                <a:gd name="T20" fmla="*/ 69 w 69"/>
                <a:gd name="T21" fmla="*/ 20 h 60"/>
                <a:gd name="T22" fmla="*/ 45 w 69"/>
                <a:gd name="T23" fmla="*/ 1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60"/>
                <a:gd name="T38" fmla="*/ 69 w 69"/>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60">
                  <a:moveTo>
                    <a:pt x="45" y="1"/>
                  </a:moveTo>
                  <a:lnTo>
                    <a:pt x="43" y="10"/>
                  </a:lnTo>
                  <a:lnTo>
                    <a:pt x="25" y="0"/>
                  </a:lnTo>
                  <a:lnTo>
                    <a:pt x="20" y="8"/>
                  </a:lnTo>
                  <a:lnTo>
                    <a:pt x="13" y="16"/>
                  </a:lnTo>
                  <a:lnTo>
                    <a:pt x="6" y="23"/>
                  </a:lnTo>
                  <a:lnTo>
                    <a:pt x="0" y="32"/>
                  </a:lnTo>
                  <a:lnTo>
                    <a:pt x="31" y="47"/>
                  </a:lnTo>
                  <a:lnTo>
                    <a:pt x="30" y="50"/>
                  </a:lnTo>
                  <a:lnTo>
                    <a:pt x="52" y="60"/>
                  </a:lnTo>
                  <a:lnTo>
                    <a:pt x="69" y="20"/>
                  </a:lnTo>
                  <a:lnTo>
                    <a:pt x="45"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6" name="Freeform 151">
              <a:extLst>
                <a:ext uri="{FF2B5EF4-FFF2-40B4-BE49-F238E27FC236}">
                  <a16:creationId xmlns:a16="http://schemas.microsoft.com/office/drawing/2014/main" id="{DB9FB523-EFC1-DB89-A692-FDD4F95BB415}"/>
                </a:ext>
              </a:extLst>
            </p:cNvPr>
            <p:cNvSpPr>
              <a:spLocks/>
            </p:cNvSpPr>
            <p:nvPr/>
          </p:nvSpPr>
          <p:spPr bwMode="auto">
            <a:xfrm>
              <a:off x="2700" y="1091"/>
              <a:ext cx="177" cy="206"/>
            </a:xfrm>
            <a:custGeom>
              <a:avLst/>
              <a:gdLst>
                <a:gd name="T0" fmla="*/ 133 w 177"/>
                <a:gd name="T1" fmla="*/ 16 h 206"/>
                <a:gd name="T2" fmla="*/ 114 w 177"/>
                <a:gd name="T3" fmla="*/ 4 h 206"/>
                <a:gd name="T4" fmla="*/ 108 w 177"/>
                <a:gd name="T5" fmla="*/ 10 h 206"/>
                <a:gd name="T6" fmla="*/ 79 w 177"/>
                <a:gd name="T7" fmla="*/ 0 h 206"/>
                <a:gd name="T8" fmla="*/ 76 w 177"/>
                <a:gd name="T9" fmla="*/ 9 h 206"/>
                <a:gd name="T10" fmla="*/ 57 w 177"/>
                <a:gd name="T11" fmla="*/ 5 h 206"/>
                <a:gd name="T12" fmla="*/ 52 w 177"/>
                <a:gd name="T13" fmla="*/ 15 h 206"/>
                <a:gd name="T14" fmla="*/ 28 w 177"/>
                <a:gd name="T15" fmla="*/ 19 h 206"/>
                <a:gd name="T16" fmla="*/ 28 w 177"/>
                <a:gd name="T17" fmla="*/ 29 h 206"/>
                <a:gd name="T18" fmla="*/ 8 w 177"/>
                <a:gd name="T19" fmla="*/ 59 h 206"/>
                <a:gd name="T20" fmla="*/ 0 w 177"/>
                <a:gd name="T21" fmla="*/ 110 h 206"/>
                <a:gd name="T22" fmla="*/ 30 w 177"/>
                <a:gd name="T23" fmla="*/ 74 h 206"/>
                <a:gd name="T24" fmla="*/ 54 w 177"/>
                <a:gd name="T25" fmla="*/ 61 h 206"/>
                <a:gd name="T26" fmla="*/ 55 w 177"/>
                <a:gd name="T27" fmla="*/ 74 h 206"/>
                <a:gd name="T28" fmla="*/ 71 w 177"/>
                <a:gd name="T29" fmla="*/ 78 h 206"/>
                <a:gd name="T30" fmla="*/ 69 w 177"/>
                <a:gd name="T31" fmla="*/ 98 h 206"/>
                <a:gd name="T32" fmla="*/ 79 w 177"/>
                <a:gd name="T33" fmla="*/ 106 h 206"/>
                <a:gd name="T34" fmla="*/ 93 w 177"/>
                <a:gd name="T35" fmla="*/ 110 h 206"/>
                <a:gd name="T36" fmla="*/ 93 w 177"/>
                <a:gd name="T37" fmla="*/ 108 h 206"/>
                <a:gd name="T38" fmla="*/ 92 w 177"/>
                <a:gd name="T39" fmla="*/ 103 h 206"/>
                <a:gd name="T40" fmla="*/ 94 w 177"/>
                <a:gd name="T41" fmla="*/ 99 h 206"/>
                <a:gd name="T42" fmla="*/ 100 w 177"/>
                <a:gd name="T43" fmla="*/ 97 h 206"/>
                <a:gd name="T44" fmla="*/ 115 w 177"/>
                <a:gd name="T45" fmla="*/ 101 h 206"/>
                <a:gd name="T46" fmla="*/ 121 w 177"/>
                <a:gd name="T47" fmla="*/ 115 h 206"/>
                <a:gd name="T48" fmla="*/ 120 w 177"/>
                <a:gd name="T49" fmla="*/ 128 h 206"/>
                <a:gd name="T50" fmla="*/ 119 w 177"/>
                <a:gd name="T51" fmla="*/ 135 h 206"/>
                <a:gd name="T52" fmla="*/ 117 w 177"/>
                <a:gd name="T53" fmla="*/ 206 h 206"/>
                <a:gd name="T54" fmla="*/ 140 w 177"/>
                <a:gd name="T55" fmla="*/ 187 h 206"/>
                <a:gd name="T56" fmla="*/ 177 w 177"/>
                <a:gd name="T57" fmla="*/ 99 h 206"/>
                <a:gd name="T58" fmla="*/ 175 w 177"/>
                <a:gd name="T59" fmla="*/ 67 h 206"/>
                <a:gd name="T60" fmla="*/ 158 w 177"/>
                <a:gd name="T61" fmla="*/ 35 h 206"/>
                <a:gd name="T62" fmla="*/ 150 w 177"/>
                <a:gd name="T63" fmla="*/ 28 h 206"/>
                <a:gd name="T64" fmla="*/ 139 w 177"/>
                <a:gd name="T65" fmla="*/ 15 h 206"/>
                <a:gd name="T66" fmla="*/ 133 w 177"/>
                <a:gd name="T67" fmla="*/ 16 h 20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
                <a:gd name="T103" fmla="*/ 0 h 206"/>
                <a:gd name="T104" fmla="*/ 177 w 177"/>
                <a:gd name="T105" fmla="*/ 206 h 20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 h="206">
                  <a:moveTo>
                    <a:pt x="133" y="16"/>
                  </a:moveTo>
                  <a:lnTo>
                    <a:pt x="114" y="4"/>
                  </a:lnTo>
                  <a:lnTo>
                    <a:pt x="108" y="10"/>
                  </a:lnTo>
                  <a:lnTo>
                    <a:pt x="79" y="0"/>
                  </a:lnTo>
                  <a:lnTo>
                    <a:pt x="76" y="9"/>
                  </a:lnTo>
                  <a:lnTo>
                    <a:pt x="57" y="5"/>
                  </a:lnTo>
                  <a:lnTo>
                    <a:pt x="52" y="15"/>
                  </a:lnTo>
                  <a:lnTo>
                    <a:pt x="28" y="19"/>
                  </a:lnTo>
                  <a:lnTo>
                    <a:pt x="28" y="29"/>
                  </a:lnTo>
                  <a:lnTo>
                    <a:pt x="8" y="59"/>
                  </a:lnTo>
                  <a:lnTo>
                    <a:pt x="0" y="110"/>
                  </a:lnTo>
                  <a:lnTo>
                    <a:pt x="30" y="74"/>
                  </a:lnTo>
                  <a:lnTo>
                    <a:pt x="54" y="61"/>
                  </a:lnTo>
                  <a:lnTo>
                    <a:pt x="55" y="74"/>
                  </a:lnTo>
                  <a:lnTo>
                    <a:pt x="71" y="78"/>
                  </a:lnTo>
                  <a:lnTo>
                    <a:pt x="69" y="98"/>
                  </a:lnTo>
                  <a:lnTo>
                    <a:pt x="79" y="106"/>
                  </a:lnTo>
                  <a:lnTo>
                    <a:pt x="93" y="110"/>
                  </a:lnTo>
                  <a:lnTo>
                    <a:pt x="93" y="108"/>
                  </a:lnTo>
                  <a:lnTo>
                    <a:pt x="92" y="103"/>
                  </a:lnTo>
                  <a:lnTo>
                    <a:pt x="94" y="99"/>
                  </a:lnTo>
                  <a:lnTo>
                    <a:pt x="100" y="97"/>
                  </a:lnTo>
                  <a:lnTo>
                    <a:pt x="115" y="101"/>
                  </a:lnTo>
                  <a:lnTo>
                    <a:pt x="121" y="115"/>
                  </a:lnTo>
                  <a:lnTo>
                    <a:pt x="120" y="128"/>
                  </a:lnTo>
                  <a:lnTo>
                    <a:pt x="119" y="135"/>
                  </a:lnTo>
                  <a:lnTo>
                    <a:pt x="117" y="206"/>
                  </a:lnTo>
                  <a:lnTo>
                    <a:pt x="140" y="187"/>
                  </a:lnTo>
                  <a:lnTo>
                    <a:pt x="177" y="99"/>
                  </a:lnTo>
                  <a:lnTo>
                    <a:pt x="175" y="67"/>
                  </a:lnTo>
                  <a:lnTo>
                    <a:pt x="158" y="35"/>
                  </a:lnTo>
                  <a:lnTo>
                    <a:pt x="150" y="28"/>
                  </a:lnTo>
                  <a:lnTo>
                    <a:pt x="139" y="15"/>
                  </a:lnTo>
                  <a:lnTo>
                    <a:pt x="133"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7" name="Freeform 152">
              <a:extLst>
                <a:ext uri="{FF2B5EF4-FFF2-40B4-BE49-F238E27FC236}">
                  <a16:creationId xmlns:a16="http://schemas.microsoft.com/office/drawing/2014/main" id="{0D16E66D-F5CA-B671-5A5A-D856BF437DA7}"/>
                </a:ext>
              </a:extLst>
            </p:cNvPr>
            <p:cNvSpPr>
              <a:spLocks/>
            </p:cNvSpPr>
            <p:nvPr/>
          </p:nvSpPr>
          <p:spPr bwMode="auto">
            <a:xfrm>
              <a:off x="2775" y="1263"/>
              <a:ext cx="45" cy="148"/>
            </a:xfrm>
            <a:custGeom>
              <a:avLst/>
              <a:gdLst>
                <a:gd name="T0" fmla="*/ 45 w 45"/>
                <a:gd name="T1" fmla="*/ 16 h 148"/>
                <a:gd name="T2" fmla="*/ 19 w 45"/>
                <a:gd name="T3" fmla="*/ 0 h 148"/>
                <a:gd name="T4" fmla="*/ 0 w 45"/>
                <a:gd name="T5" fmla="*/ 120 h 148"/>
                <a:gd name="T6" fmla="*/ 2 w 45"/>
                <a:gd name="T7" fmla="*/ 148 h 148"/>
                <a:gd name="T8" fmla="*/ 41 w 45"/>
                <a:gd name="T9" fmla="*/ 116 h 148"/>
                <a:gd name="T10" fmla="*/ 39 w 45"/>
                <a:gd name="T11" fmla="*/ 107 h 148"/>
                <a:gd name="T12" fmla="*/ 36 w 45"/>
                <a:gd name="T13" fmla="*/ 84 h 148"/>
                <a:gd name="T14" fmla="*/ 36 w 45"/>
                <a:gd name="T15" fmla="*/ 52 h 148"/>
                <a:gd name="T16" fmla="*/ 45 w 45"/>
                <a:gd name="T17" fmla="*/ 16 h 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48"/>
                <a:gd name="T29" fmla="*/ 45 w 45"/>
                <a:gd name="T30" fmla="*/ 148 h 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48">
                  <a:moveTo>
                    <a:pt x="45" y="16"/>
                  </a:moveTo>
                  <a:lnTo>
                    <a:pt x="19" y="0"/>
                  </a:lnTo>
                  <a:lnTo>
                    <a:pt x="0" y="120"/>
                  </a:lnTo>
                  <a:lnTo>
                    <a:pt x="2" y="148"/>
                  </a:lnTo>
                  <a:lnTo>
                    <a:pt x="41" y="116"/>
                  </a:lnTo>
                  <a:lnTo>
                    <a:pt x="39" y="107"/>
                  </a:lnTo>
                  <a:lnTo>
                    <a:pt x="36" y="84"/>
                  </a:lnTo>
                  <a:lnTo>
                    <a:pt x="36" y="52"/>
                  </a:lnTo>
                  <a:lnTo>
                    <a:pt x="45" y="16"/>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8" name="Freeform 153">
              <a:extLst>
                <a:ext uri="{FF2B5EF4-FFF2-40B4-BE49-F238E27FC236}">
                  <a16:creationId xmlns:a16="http://schemas.microsoft.com/office/drawing/2014/main" id="{0B426C01-069B-7124-CFF0-C7436882E7C8}"/>
                </a:ext>
              </a:extLst>
            </p:cNvPr>
            <p:cNvSpPr>
              <a:spLocks/>
            </p:cNvSpPr>
            <p:nvPr/>
          </p:nvSpPr>
          <p:spPr bwMode="auto">
            <a:xfrm>
              <a:off x="2697" y="1114"/>
              <a:ext cx="168" cy="227"/>
            </a:xfrm>
            <a:custGeom>
              <a:avLst/>
              <a:gdLst>
                <a:gd name="T0" fmla="*/ 1 w 168"/>
                <a:gd name="T1" fmla="*/ 86 h 227"/>
                <a:gd name="T2" fmla="*/ 2 w 168"/>
                <a:gd name="T3" fmla="*/ 79 h 227"/>
                <a:gd name="T4" fmla="*/ 4 w 168"/>
                <a:gd name="T5" fmla="*/ 74 h 227"/>
                <a:gd name="T6" fmla="*/ 7 w 168"/>
                <a:gd name="T7" fmla="*/ 68 h 227"/>
                <a:gd name="T8" fmla="*/ 9 w 168"/>
                <a:gd name="T9" fmla="*/ 60 h 227"/>
                <a:gd name="T10" fmla="*/ 10 w 168"/>
                <a:gd name="T11" fmla="*/ 57 h 227"/>
                <a:gd name="T12" fmla="*/ 11 w 168"/>
                <a:gd name="T13" fmla="*/ 53 h 227"/>
                <a:gd name="T14" fmla="*/ 12 w 168"/>
                <a:gd name="T15" fmla="*/ 48 h 227"/>
                <a:gd name="T16" fmla="*/ 14 w 168"/>
                <a:gd name="T17" fmla="*/ 44 h 227"/>
                <a:gd name="T18" fmla="*/ 20 w 168"/>
                <a:gd name="T19" fmla="*/ 35 h 227"/>
                <a:gd name="T20" fmla="*/ 28 w 168"/>
                <a:gd name="T21" fmla="*/ 26 h 227"/>
                <a:gd name="T22" fmla="*/ 38 w 168"/>
                <a:gd name="T23" fmla="*/ 17 h 227"/>
                <a:gd name="T24" fmla="*/ 49 w 168"/>
                <a:gd name="T25" fmla="*/ 9 h 227"/>
                <a:gd name="T26" fmla="*/ 62 w 168"/>
                <a:gd name="T27" fmla="*/ 3 h 227"/>
                <a:gd name="T28" fmla="*/ 77 w 168"/>
                <a:gd name="T29" fmla="*/ 0 h 227"/>
                <a:gd name="T30" fmla="*/ 92 w 168"/>
                <a:gd name="T31" fmla="*/ 0 h 227"/>
                <a:gd name="T32" fmla="*/ 110 w 168"/>
                <a:gd name="T33" fmla="*/ 5 h 227"/>
                <a:gd name="T34" fmla="*/ 128 w 168"/>
                <a:gd name="T35" fmla="*/ 12 h 227"/>
                <a:gd name="T36" fmla="*/ 142 w 168"/>
                <a:gd name="T37" fmla="*/ 21 h 227"/>
                <a:gd name="T38" fmla="*/ 153 w 168"/>
                <a:gd name="T39" fmla="*/ 32 h 227"/>
                <a:gd name="T40" fmla="*/ 161 w 168"/>
                <a:gd name="T41" fmla="*/ 45 h 227"/>
                <a:gd name="T42" fmla="*/ 166 w 168"/>
                <a:gd name="T43" fmla="*/ 58 h 227"/>
                <a:gd name="T44" fmla="*/ 168 w 168"/>
                <a:gd name="T45" fmla="*/ 73 h 227"/>
                <a:gd name="T46" fmla="*/ 167 w 168"/>
                <a:gd name="T47" fmla="*/ 88 h 227"/>
                <a:gd name="T48" fmla="*/ 164 w 168"/>
                <a:gd name="T49" fmla="*/ 105 h 227"/>
                <a:gd name="T50" fmla="*/ 152 w 168"/>
                <a:gd name="T51" fmla="*/ 140 h 227"/>
                <a:gd name="T52" fmla="*/ 136 w 168"/>
                <a:gd name="T53" fmla="*/ 166 h 227"/>
                <a:gd name="T54" fmla="*/ 118 w 168"/>
                <a:gd name="T55" fmla="*/ 188 h 227"/>
                <a:gd name="T56" fmla="*/ 99 w 168"/>
                <a:gd name="T57" fmla="*/ 203 h 227"/>
                <a:gd name="T58" fmla="*/ 81 w 168"/>
                <a:gd name="T59" fmla="*/ 213 h 227"/>
                <a:gd name="T60" fmla="*/ 65 w 168"/>
                <a:gd name="T61" fmla="*/ 221 h 227"/>
                <a:gd name="T62" fmla="*/ 52 w 168"/>
                <a:gd name="T63" fmla="*/ 224 h 227"/>
                <a:gd name="T64" fmla="*/ 46 w 168"/>
                <a:gd name="T65" fmla="*/ 227 h 227"/>
                <a:gd name="T66" fmla="*/ 44 w 168"/>
                <a:gd name="T67" fmla="*/ 227 h 227"/>
                <a:gd name="T68" fmla="*/ 40 w 168"/>
                <a:gd name="T69" fmla="*/ 222 h 227"/>
                <a:gd name="T70" fmla="*/ 33 w 168"/>
                <a:gd name="T71" fmla="*/ 213 h 227"/>
                <a:gd name="T72" fmla="*/ 24 w 168"/>
                <a:gd name="T73" fmla="*/ 200 h 227"/>
                <a:gd name="T74" fmla="*/ 17 w 168"/>
                <a:gd name="T75" fmla="*/ 184 h 227"/>
                <a:gd name="T76" fmla="*/ 8 w 168"/>
                <a:gd name="T77" fmla="*/ 164 h 227"/>
                <a:gd name="T78" fmla="*/ 2 w 168"/>
                <a:gd name="T79" fmla="*/ 141 h 227"/>
                <a:gd name="T80" fmla="*/ 0 w 168"/>
                <a:gd name="T81" fmla="*/ 115 h 227"/>
                <a:gd name="T82" fmla="*/ 1 w 168"/>
                <a:gd name="T83" fmla="*/ 86 h 2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68"/>
                <a:gd name="T127" fmla="*/ 0 h 227"/>
                <a:gd name="T128" fmla="*/ 168 w 168"/>
                <a:gd name="T129" fmla="*/ 227 h 2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68" h="227">
                  <a:moveTo>
                    <a:pt x="1" y="86"/>
                  </a:moveTo>
                  <a:lnTo>
                    <a:pt x="2" y="79"/>
                  </a:lnTo>
                  <a:lnTo>
                    <a:pt x="4" y="74"/>
                  </a:lnTo>
                  <a:lnTo>
                    <a:pt x="7" y="68"/>
                  </a:lnTo>
                  <a:lnTo>
                    <a:pt x="9" y="60"/>
                  </a:lnTo>
                  <a:lnTo>
                    <a:pt x="10" y="57"/>
                  </a:lnTo>
                  <a:lnTo>
                    <a:pt x="11" y="53"/>
                  </a:lnTo>
                  <a:lnTo>
                    <a:pt x="12" y="48"/>
                  </a:lnTo>
                  <a:lnTo>
                    <a:pt x="14" y="44"/>
                  </a:lnTo>
                  <a:lnTo>
                    <a:pt x="20" y="35"/>
                  </a:lnTo>
                  <a:lnTo>
                    <a:pt x="28" y="26"/>
                  </a:lnTo>
                  <a:lnTo>
                    <a:pt x="38" y="17"/>
                  </a:lnTo>
                  <a:lnTo>
                    <a:pt x="49" y="9"/>
                  </a:lnTo>
                  <a:lnTo>
                    <a:pt x="62" y="3"/>
                  </a:lnTo>
                  <a:lnTo>
                    <a:pt x="77" y="0"/>
                  </a:lnTo>
                  <a:lnTo>
                    <a:pt x="92" y="0"/>
                  </a:lnTo>
                  <a:lnTo>
                    <a:pt x="110" y="5"/>
                  </a:lnTo>
                  <a:lnTo>
                    <a:pt x="128" y="12"/>
                  </a:lnTo>
                  <a:lnTo>
                    <a:pt x="142" y="21"/>
                  </a:lnTo>
                  <a:lnTo>
                    <a:pt x="153" y="32"/>
                  </a:lnTo>
                  <a:lnTo>
                    <a:pt x="161" y="45"/>
                  </a:lnTo>
                  <a:lnTo>
                    <a:pt x="166" y="58"/>
                  </a:lnTo>
                  <a:lnTo>
                    <a:pt x="168" y="73"/>
                  </a:lnTo>
                  <a:lnTo>
                    <a:pt x="167" y="88"/>
                  </a:lnTo>
                  <a:lnTo>
                    <a:pt x="164" y="105"/>
                  </a:lnTo>
                  <a:lnTo>
                    <a:pt x="152" y="140"/>
                  </a:lnTo>
                  <a:lnTo>
                    <a:pt x="136" y="166"/>
                  </a:lnTo>
                  <a:lnTo>
                    <a:pt x="118" y="188"/>
                  </a:lnTo>
                  <a:lnTo>
                    <a:pt x="99" y="203"/>
                  </a:lnTo>
                  <a:lnTo>
                    <a:pt x="81" y="213"/>
                  </a:lnTo>
                  <a:lnTo>
                    <a:pt x="65" y="221"/>
                  </a:lnTo>
                  <a:lnTo>
                    <a:pt x="52" y="224"/>
                  </a:lnTo>
                  <a:lnTo>
                    <a:pt x="46" y="227"/>
                  </a:lnTo>
                  <a:lnTo>
                    <a:pt x="44" y="227"/>
                  </a:lnTo>
                  <a:lnTo>
                    <a:pt x="40" y="222"/>
                  </a:lnTo>
                  <a:lnTo>
                    <a:pt x="33" y="213"/>
                  </a:lnTo>
                  <a:lnTo>
                    <a:pt x="24" y="200"/>
                  </a:lnTo>
                  <a:lnTo>
                    <a:pt x="17" y="184"/>
                  </a:lnTo>
                  <a:lnTo>
                    <a:pt x="8" y="164"/>
                  </a:lnTo>
                  <a:lnTo>
                    <a:pt x="2" y="141"/>
                  </a:lnTo>
                  <a:lnTo>
                    <a:pt x="0" y="115"/>
                  </a:lnTo>
                  <a:lnTo>
                    <a:pt x="1" y="8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09" name="Freeform 154">
              <a:extLst>
                <a:ext uri="{FF2B5EF4-FFF2-40B4-BE49-F238E27FC236}">
                  <a16:creationId xmlns:a16="http://schemas.microsoft.com/office/drawing/2014/main" id="{370AC272-D943-E13D-FD6B-C7F3BA225C4D}"/>
                </a:ext>
              </a:extLst>
            </p:cNvPr>
            <p:cNvSpPr>
              <a:spLocks/>
            </p:cNvSpPr>
            <p:nvPr/>
          </p:nvSpPr>
          <p:spPr bwMode="auto">
            <a:xfrm>
              <a:off x="2719" y="1260"/>
              <a:ext cx="82" cy="66"/>
            </a:xfrm>
            <a:custGeom>
              <a:avLst/>
              <a:gdLst>
                <a:gd name="T0" fmla="*/ 82 w 82"/>
                <a:gd name="T1" fmla="*/ 26 h 66"/>
                <a:gd name="T2" fmla="*/ 78 w 82"/>
                <a:gd name="T3" fmla="*/ 30 h 66"/>
                <a:gd name="T4" fmla="*/ 72 w 82"/>
                <a:gd name="T5" fmla="*/ 40 h 66"/>
                <a:gd name="T6" fmla="*/ 60 w 82"/>
                <a:gd name="T7" fmla="*/ 52 h 66"/>
                <a:gd name="T8" fmla="*/ 47 w 82"/>
                <a:gd name="T9" fmla="*/ 62 h 66"/>
                <a:gd name="T10" fmla="*/ 33 w 82"/>
                <a:gd name="T11" fmla="*/ 66 h 66"/>
                <a:gd name="T12" fmla="*/ 19 w 82"/>
                <a:gd name="T13" fmla="*/ 61 h 66"/>
                <a:gd name="T14" fmla="*/ 8 w 82"/>
                <a:gd name="T15" fmla="*/ 42 h 66"/>
                <a:gd name="T16" fmla="*/ 0 w 82"/>
                <a:gd name="T17" fmla="*/ 6 h 66"/>
                <a:gd name="T18" fmla="*/ 1 w 82"/>
                <a:gd name="T19" fmla="*/ 5 h 66"/>
                <a:gd name="T20" fmla="*/ 4 w 82"/>
                <a:gd name="T21" fmla="*/ 4 h 66"/>
                <a:gd name="T22" fmla="*/ 8 w 82"/>
                <a:gd name="T23" fmla="*/ 1 h 66"/>
                <a:gd name="T24" fmla="*/ 15 w 82"/>
                <a:gd name="T25" fmla="*/ 0 h 66"/>
                <a:gd name="T26" fmla="*/ 26 w 82"/>
                <a:gd name="T27" fmla="*/ 1 h 66"/>
                <a:gd name="T28" fmla="*/ 39 w 82"/>
                <a:gd name="T29" fmla="*/ 6 h 66"/>
                <a:gd name="T30" fmla="*/ 58 w 82"/>
                <a:gd name="T31" fmla="*/ 14 h 66"/>
                <a:gd name="T32" fmla="*/ 82 w 82"/>
                <a:gd name="T33" fmla="*/ 2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2"/>
                <a:gd name="T52" fmla="*/ 0 h 66"/>
                <a:gd name="T53" fmla="*/ 82 w 8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2" h="66">
                  <a:moveTo>
                    <a:pt x="82" y="26"/>
                  </a:moveTo>
                  <a:lnTo>
                    <a:pt x="78" y="30"/>
                  </a:lnTo>
                  <a:lnTo>
                    <a:pt x="72" y="40"/>
                  </a:lnTo>
                  <a:lnTo>
                    <a:pt x="60" y="52"/>
                  </a:lnTo>
                  <a:lnTo>
                    <a:pt x="47" y="62"/>
                  </a:lnTo>
                  <a:lnTo>
                    <a:pt x="33" y="66"/>
                  </a:lnTo>
                  <a:lnTo>
                    <a:pt x="19" y="61"/>
                  </a:lnTo>
                  <a:lnTo>
                    <a:pt x="8" y="42"/>
                  </a:lnTo>
                  <a:lnTo>
                    <a:pt x="0" y="6"/>
                  </a:lnTo>
                  <a:lnTo>
                    <a:pt x="1" y="5"/>
                  </a:lnTo>
                  <a:lnTo>
                    <a:pt x="4" y="4"/>
                  </a:lnTo>
                  <a:lnTo>
                    <a:pt x="8" y="1"/>
                  </a:lnTo>
                  <a:lnTo>
                    <a:pt x="15" y="0"/>
                  </a:lnTo>
                  <a:lnTo>
                    <a:pt x="26" y="1"/>
                  </a:lnTo>
                  <a:lnTo>
                    <a:pt x="39" y="6"/>
                  </a:lnTo>
                  <a:lnTo>
                    <a:pt x="58" y="14"/>
                  </a:lnTo>
                  <a:lnTo>
                    <a:pt x="82" y="26"/>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0" name="Freeform 155">
              <a:extLst>
                <a:ext uri="{FF2B5EF4-FFF2-40B4-BE49-F238E27FC236}">
                  <a16:creationId xmlns:a16="http://schemas.microsoft.com/office/drawing/2014/main" id="{358BDA16-7630-9DA4-015E-FFBCFA83555F}"/>
                </a:ext>
              </a:extLst>
            </p:cNvPr>
            <p:cNvSpPr>
              <a:spLocks/>
            </p:cNvSpPr>
            <p:nvPr/>
          </p:nvSpPr>
          <p:spPr bwMode="auto">
            <a:xfrm>
              <a:off x="2721" y="1268"/>
              <a:ext cx="76" cy="44"/>
            </a:xfrm>
            <a:custGeom>
              <a:avLst/>
              <a:gdLst>
                <a:gd name="T0" fmla="*/ 76 w 76"/>
                <a:gd name="T1" fmla="*/ 20 h 44"/>
                <a:gd name="T2" fmla="*/ 74 w 76"/>
                <a:gd name="T3" fmla="*/ 22 h 44"/>
                <a:gd name="T4" fmla="*/ 67 w 76"/>
                <a:gd name="T5" fmla="*/ 29 h 44"/>
                <a:gd name="T6" fmla="*/ 57 w 76"/>
                <a:gd name="T7" fmla="*/ 36 h 44"/>
                <a:gd name="T8" fmla="*/ 46 w 76"/>
                <a:gd name="T9" fmla="*/ 41 h 44"/>
                <a:gd name="T10" fmla="*/ 33 w 76"/>
                <a:gd name="T11" fmla="*/ 44 h 44"/>
                <a:gd name="T12" fmla="*/ 20 w 76"/>
                <a:gd name="T13" fmla="*/ 38 h 44"/>
                <a:gd name="T14" fmla="*/ 9 w 76"/>
                <a:gd name="T15" fmla="*/ 25 h 44"/>
                <a:gd name="T16" fmla="*/ 0 w 76"/>
                <a:gd name="T17" fmla="*/ 0 h 44"/>
                <a:gd name="T18" fmla="*/ 3 w 76"/>
                <a:gd name="T19" fmla="*/ 1 h 44"/>
                <a:gd name="T20" fmla="*/ 7 w 76"/>
                <a:gd name="T21" fmla="*/ 2 h 44"/>
                <a:gd name="T22" fmla="*/ 15 w 76"/>
                <a:gd name="T23" fmla="*/ 5 h 44"/>
                <a:gd name="T24" fmla="*/ 25 w 76"/>
                <a:gd name="T25" fmla="*/ 8 h 44"/>
                <a:gd name="T26" fmla="*/ 37 w 76"/>
                <a:gd name="T27" fmla="*/ 11 h 44"/>
                <a:gd name="T28" fmla="*/ 50 w 76"/>
                <a:gd name="T29" fmla="*/ 15 h 44"/>
                <a:gd name="T30" fmla="*/ 63 w 76"/>
                <a:gd name="T31" fmla="*/ 18 h 44"/>
                <a:gd name="T32" fmla="*/ 76 w 76"/>
                <a:gd name="T33" fmla="*/ 2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44"/>
                <a:gd name="T53" fmla="*/ 76 w 76"/>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44">
                  <a:moveTo>
                    <a:pt x="76" y="20"/>
                  </a:moveTo>
                  <a:lnTo>
                    <a:pt x="74" y="22"/>
                  </a:lnTo>
                  <a:lnTo>
                    <a:pt x="67" y="29"/>
                  </a:lnTo>
                  <a:lnTo>
                    <a:pt x="57" y="36"/>
                  </a:lnTo>
                  <a:lnTo>
                    <a:pt x="46" y="41"/>
                  </a:lnTo>
                  <a:lnTo>
                    <a:pt x="33" y="44"/>
                  </a:lnTo>
                  <a:lnTo>
                    <a:pt x="20" y="38"/>
                  </a:lnTo>
                  <a:lnTo>
                    <a:pt x="9" y="25"/>
                  </a:lnTo>
                  <a:lnTo>
                    <a:pt x="0" y="0"/>
                  </a:lnTo>
                  <a:lnTo>
                    <a:pt x="3" y="1"/>
                  </a:lnTo>
                  <a:lnTo>
                    <a:pt x="7" y="2"/>
                  </a:lnTo>
                  <a:lnTo>
                    <a:pt x="15" y="5"/>
                  </a:lnTo>
                  <a:lnTo>
                    <a:pt x="25" y="8"/>
                  </a:lnTo>
                  <a:lnTo>
                    <a:pt x="37" y="11"/>
                  </a:lnTo>
                  <a:lnTo>
                    <a:pt x="50" y="15"/>
                  </a:lnTo>
                  <a:lnTo>
                    <a:pt x="63" y="18"/>
                  </a:lnTo>
                  <a:lnTo>
                    <a:pt x="76"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1" name="Freeform 156">
              <a:extLst>
                <a:ext uri="{FF2B5EF4-FFF2-40B4-BE49-F238E27FC236}">
                  <a16:creationId xmlns:a16="http://schemas.microsoft.com/office/drawing/2014/main" id="{21E9059E-3F67-46BD-3BDB-45492424A2AF}"/>
                </a:ext>
              </a:extLst>
            </p:cNvPr>
            <p:cNvSpPr>
              <a:spLocks/>
            </p:cNvSpPr>
            <p:nvPr/>
          </p:nvSpPr>
          <p:spPr bwMode="auto">
            <a:xfrm>
              <a:off x="2740" y="1317"/>
              <a:ext cx="9" cy="5"/>
            </a:xfrm>
            <a:custGeom>
              <a:avLst/>
              <a:gdLst>
                <a:gd name="T0" fmla="*/ 0 w 9"/>
                <a:gd name="T1" fmla="*/ 1 h 5"/>
                <a:gd name="T2" fmla="*/ 0 w 9"/>
                <a:gd name="T3" fmla="*/ 2 h 5"/>
                <a:gd name="T4" fmla="*/ 0 w 9"/>
                <a:gd name="T5" fmla="*/ 2 h 5"/>
                <a:gd name="T6" fmla="*/ 3 w 9"/>
                <a:gd name="T7" fmla="*/ 4 h 5"/>
                <a:gd name="T8" fmla="*/ 4 w 9"/>
                <a:gd name="T9" fmla="*/ 5 h 5"/>
                <a:gd name="T10" fmla="*/ 5 w 9"/>
                <a:gd name="T11" fmla="*/ 5 h 5"/>
                <a:gd name="T12" fmla="*/ 7 w 9"/>
                <a:gd name="T13" fmla="*/ 5 h 5"/>
                <a:gd name="T14" fmla="*/ 8 w 9"/>
                <a:gd name="T15" fmla="*/ 5 h 5"/>
                <a:gd name="T16" fmla="*/ 9 w 9"/>
                <a:gd name="T17" fmla="*/ 5 h 5"/>
                <a:gd name="T18" fmla="*/ 9 w 9"/>
                <a:gd name="T19" fmla="*/ 4 h 5"/>
                <a:gd name="T20" fmla="*/ 8 w 9"/>
                <a:gd name="T21" fmla="*/ 2 h 5"/>
                <a:gd name="T22" fmla="*/ 6 w 9"/>
                <a:gd name="T23" fmla="*/ 1 h 5"/>
                <a:gd name="T24" fmla="*/ 5 w 9"/>
                <a:gd name="T25" fmla="*/ 1 h 5"/>
                <a:gd name="T26" fmla="*/ 4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3" y="4"/>
                  </a:lnTo>
                  <a:lnTo>
                    <a:pt x="4" y="5"/>
                  </a:lnTo>
                  <a:lnTo>
                    <a:pt x="5" y="5"/>
                  </a:lnTo>
                  <a:lnTo>
                    <a:pt x="7" y="5"/>
                  </a:lnTo>
                  <a:lnTo>
                    <a:pt x="8" y="5"/>
                  </a:lnTo>
                  <a:lnTo>
                    <a:pt x="9" y="5"/>
                  </a:lnTo>
                  <a:lnTo>
                    <a:pt x="9" y="4"/>
                  </a:lnTo>
                  <a:lnTo>
                    <a:pt x="8" y="2"/>
                  </a:lnTo>
                  <a:lnTo>
                    <a:pt x="6" y="1"/>
                  </a:lnTo>
                  <a:lnTo>
                    <a:pt x="5" y="1"/>
                  </a:lnTo>
                  <a:lnTo>
                    <a:pt x="4"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2" name="Freeform 157">
              <a:extLst>
                <a:ext uri="{FF2B5EF4-FFF2-40B4-BE49-F238E27FC236}">
                  <a16:creationId xmlns:a16="http://schemas.microsoft.com/office/drawing/2014/main" id="{7719890B-C52E-7930-2D91-CAFC3B2425DB}"/>
                </a:ext>
              </a:extLst>
            </p:cNvPr>
            <p:cNvSpPr>
              <a:spLocks/>
            </p:cNvSpPr>
            <p:nvPr/>
          </p:nvSpPr>
          <p:spPr bwMode="auto">
            <a:xfrm>
              <a:off x="2737" y="1263"/>
              <a:ext cx="9" cy="5"/>
            </a:xfrm>
            <a:custGeom>
              <a:avLst/>
              <a:gdLst>
                <a:gd name="T0" fmla="*/ 0 w 9"/>
                <a:gd name="T1" fmla="*/ 1 h 5"/>
                <a:gd name="T2" fmla="*/ 0 w 9"/>
                <a:gd name="T3" fmla="*/ 2 h 5"/>
                <a:gd name="T4" fmla="*/ 0 w 9"/>
                <a:gd name="T5" fmla="*/ 3 h 5"/>
                <a:gd name="T6" fmla="*/ 2 w 9"/>
                <a:gd name="T7" fmla="*/ 4 h 5"/>
                <a:gd name="T8" fmla="*/ 3 w 9"/>
                <a:gd name="T9" fmla="*/ 4 h 5"/>
                <a:gd name="T10" fmla="*/ 4 w 9"/>
                <a:gd name="T11" fmla="*/ 5 h 5"/>
                <a:gd name="T12" fmla="*/ 7 w 9"/>
                <a:gd name="T13" fmla="*/ 5 h 5"/>
                <a:gd name="T14" fmla="*/ 8 w 9"/>
                <a:gd name="T15" fmla="*/ 5 h 5"/>
                <a:gd name="T16" fmla="*/ 9 w 9"/>
                <a:gd name="T17" fmla="*/ 4 h 5"/>
                <a:gd name="T18" fmla="*/ 9 w 9"/>
                <a:gd name="T19" fmla="*/ 3 h 5"/>
                <a:gd name="T20" fmla="*/ 8 w 9"/>
                <a:gd name="T21" fmla="*/ 2 h 5"/>
                <a:gd name="T22" fmla="*/ 6 w 9"/>
                <a:gd name="T23" fmla="*/ 2 h 5"/>
                <a:gd name="T24" fmla="*/ 4 w 9"/>
                <a:gd name="T25" fmla="*/ 1 h 5"/>
                <a:gd name="T26" fmla="*/ 3 w 9"/>
                <a:gd name="T27" fmla="*/ 0 h 5"/>
                <a:gd name="T28" fmla="*/ 1 w 9"/>
                <a:gd name="T29" fmla="*/ 0 h 5"/>
                <a:gd name="T30" fmla="*/ 0 w 9"/>
                <a:gd name="T31" fmla="*/ 0 h 5"/>
                <a:gd name="T32" fmla="*/ 0 w 9"/>
                <a:gd name="T33" fmla="*/ 1 h 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5"/>
                <a:gd name="T53" fmla="*/ 9 w 9"/>
                <a:gd name="T54" fmla="*/ 5 h 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5">
                  <a:moveTo>
                    <a:pt x="0" y="1"/>
                  </a:moveTo>
                  <a:lnTo>
                    <a:pt x="0" y="2"/>
                  </a:lnTo>
                  <a:lnTo>
                    <a:pt x="0" y="3"/>
                  </a:lnTo>
                  <a:lnTo>
                    <a:pt x="2" y="4"/>
                  </a:lnTo>
                  <a:lnTo>
                    <a:pt x="3" y="4"/>
                  </a:lnTo>
                  <a:lnTo>
                    <a:pt x="4" y="5"/>
                  </a:lnTo>
                  <a:lnTo>
                    <a:pt x="7" y="5"/>
                  </a:lnTo>
                  <a:lnTo>
                    <a:pt x="8" y="5"/>
                  </a:lnTo>
                  <a:lnTo>
                    <a:pt x="9" y="4"/>
                  </a:lnTo>
                  <a:lnTo>
                    <a:pt x="9" y="3"/>
                  </a:lnTo>
                  <a:lnTo>
                    <a:pt x="8" y="2"/>
                  </a:lnTo>
                  <a:lnTo>
                    <a:pt x="6" y="2"/>
                  </a:lnTo>
                  <a:lnTo>
                    <a:pt x="4" y="1"/>
                  </a:lnTo>
                  <a:lnTo>
                    <a:pt x="3" y="0"/>
                  </a:lnTo>
                  <a:lnTo>
                    <a:pt x="1" y="0"/>
                  </a:lnTo>
                  <a:lnTo>
                    <a:pt x="0" y="0"/>
                  </a:lnTo>
                  <a:lnTo>
                    <a:pt x="0" y="1"/>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3" name="Freeform 158">
              <a:extLst>
                <a:ext uri="{FF2B5EF4-FFF2-40B4-BE49-F238E27FC236}">
                  <a16:creationId xmlns:a16="http://schemas.microsoft.com/office/drawing/2014/main" id="{2EA84EC9-A9C2-977F-31A4-09166252D553}"/>
                </a:ext>
              </a:extLst>
            </p:cNvPr>
            <p:cNvSpPr>
              <a:spLocks/>
            </p:cNvSpPr>
            <p:nvPr/>
          </p:nvSpPr>
          <p:spPr bwMode="auto">
            <a:xfrm>
              <a:off x="2721" y="1174"/>
              <a:ext cx="48" cy="75"/>
            </a:xfrm>
            <a:custGeom>
              <a:avLst/>
              <a:gdLst>
                <a:gd name="T0" fmla="*/ 44 w 48"/>
                <a:gd name="T1" fmla="*/ 3 h 75"/>
                <a:gd name="T2" fmla="*/ 43 w 48"/>
                <a:gd name="T3" fmla="*/ 1 h 75"/>
                <a:gd name="T4" fmla="*/ 41 w 48"/>
                <a:gd name="T5" fmla="*/ 1 h 75"/>
                <a:gd name="T6" fmla="*/ 39 w 48"/>
                <a:gd name="T7" fmla="*/ 1 h 75"/>
                <a:gd name="T8" fmla="*/ 38 w 48"/>
                <a:gd name="T9" fmla="*/ 0 h 75"/>
                <a:gd name="T10" fmla="*/ 42 w 48"/>
                <a:gd name="T11" fmla="*/ 8 h 75"/>
                <a:gd name="T12" fmla="*/ 43 w 48"/>
                <a:gd name="T13" fmla="*/ 16 h 75"/>
                <a:gd name="T14" fmla="*/ 43 w 48"/>
                <a:gd name="T15" fmla="*/ 25 h 75"/>
                <a:gd name="T16" fmla="*/ 41 w 48"/>
                <a:gd name="T17" fmla="*/ 33 h 75"/>
                <a:gd name="T18" fmla="*/ 36 w 48"/>
                <a:gd name="T19" fmla="*/ 42 h 75"/>
                <a:gd name="T20" fmla="*/ 29 w 48"/>
                <a:gd name="T21" fmla="*/ 49 h 75"/>
                <a:gd name="T22" fmla="*/ 20 w 48"/>
                <a:gd name="T23" fmla="*/ 56 h 75"/>
                <a:gd name="T24" fmla="*/ 7 w 48"/>
                <a:gd name="T25" fmla="*/ 62 h 75"/>
                <a:gd name="T26" fmla="*/ 0 w 48"/>
                <a:gd name="T27" fmla="*/ 66 h 75"/>
                <a:gd name="T28" fmla="*/ 4 w 48"/>
                <a:gd name="T29" fmla="*/ 71 h 75"/>
                <a:gd name="T30" fmla="*/ 9 w 48"/>
                <a:gd name="T31" fmla="*/ 74 h 75"/>
                <a:gd name="T32" fmla="*/ 13 w 48"/>
                <a:gd name="T33" fmla="*/ 75 h 75"/>
                <a:gd name="T34" fmla="*/ 13 w 48"/>
                <a:gd name="T35" fmla="*/ 74 h 75"/>
                <a:gd name="T36" fmla="*/ 14 w 48"/>
                <a:gd name="T37" fmla="*/ 71 h 75"/>
                <a:gd name="T38" fmla="*/ 16 w 48"/>
                <a:gd name="T39" fmla="*/ 67 h 75"/>
                <a:gd name="T40" fmla="*/ 19 w 48"/>
                <a:gd name="T41" fmla="*/ 64 h 75"/>
                <a:gd name="T42" fmla="*/ 23 w 48"/>
                <a:gd name="T43" fmla="*/ 62 h 75"/>
                <a:gd name="T44" fmla="*/ 28 w 48"/>
                <a:gd name="T45" fmla="*/ 58 h 75"/>
                <a:gd name="T46" fmla="*/ 34 w 48"/>
                <a:gd name="T47" fmla="*/ 54 h 75"/>
                <a:gd name="T48" fmla="*/ 41 w 48"/>
                <a:gd name="T49" fmla="*/ 46 h 75"/>
                <a:gd name="T50" fmla="*/ 45 w 48"/>
                <a:gd name="T51" fmla="*/ 38 h 75"/>
                <a:gd name="T52" fmla="*/ 48 w 48"/>
                <a:gd name="T53" fmla="*/ 28 h 75"/>
                <a:gd name="T54" fmla="*/ 48 w 48"/>
                <a:gd name="T55" fmla="*/ 16 h 75"/>
                <a:gd name="T56" fmla="*/ 44 w 48"/>
                <a:gd name="T57" fmla="*/ 3 h 7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8"/>
                <a:gd name="T88" fmla="*/ 0 h 75"/>
                <a:gd name="T89" fmla="*/ 48 w 48"/>
                <a:gd name="T90" fmla="*/ 75 h 7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8" h="75">
                  <a:moveTo>
                    <a:pt x="44" y="3"/>
                  </a:moveTo>
                  <a:lnTo>
                    <a:pt x="43" y="1"/>
                  </a:lnTo>
                  <a:lnTo>
                    <a:pt x="41" y="1"/>
                  </a:lnTo>
                  <a:lnTo>
                    <a:pt x="39" y="1"/>
                  </a:lnTo>
                  <a:lnTo>
                    <a:pt x="38" y="0"/>
                  </a:lnTo>
                  <a:lnTo>
                    <a:pt x="42" y="8"/>
                  </a:lnTo>
                  <a:lnTo>
                    <a:pt x="43" y="16"/>
                  </a:lnTo>
                  <a:lnTo>
                    <a:pt x="43" y="25"/>
                  </a:lnTo>
                  <a:lnTo>
                    <a:pt x="41" y="33"/>
                  </a:lnTo>
                  <a:lnTo>
                    <a:pt x="36" y="42"/>
                  </a:lnTo>
                  <a:lnTo>
                    <a:pt x="29" y="49"/>
                  </a:lnTo>
                  <a:lnTo>
                    <a:pt x="20" y="56"/>
                  </a:lnTo>
                  <a:lnTo>
                    <a:pt x="7" y="62"/>
                  </a:lnTo>
                  <a:lnTo>
                    <a:pt x="0" y="66"/>
                  </a:lnTo>
                  <a:lnTo>
                    <a:pt x="4" y="71"/>
                  </a:lnTo>
                  <a:lnTo>
                    <a:pt x="9" y="74"/>
                  </a:lnTo>
                  <a:lnTo>
                    <a:pt x="13" y="75"/>
                  </a:lnTo>
                  <a:lnTo>
                    <a:pt x="13" y="74"/>
                  </a:lnTo>
                  <a:lnTo>
                    <a:pt x="14" y="71"/>
                  </a:lnTo>
                  <a:lnTo>
                    <a:pt x="16" y="67"/>
                  </a:lnTo>
                  <a:lnTo>
                    <a:pt x="19" y="64"/>
                  </a:lnTo>
                  <a:lnTo>
                    <a:pt x="23" y="62"/>
                  </a:lnTo>
                  <a:lnTo>
                    <a:pt x="28" y="58"/>
                  </a:lnTo>
                  <a:lnTo>
                    <a:pt x="34" y="54"/>
                  </a:lnTo>
                  <a:lnTo>
                    <a:pt x="41" y="46"/>
                  </a:lnTo>
                  <a:lnTo>
                    <a:pt x="45" y="38"/>
                  </a:lnTo>
                  <a:lnTo>
                    <a:pt x="48" y="28"/>
                  </a:lnTo>
                  <a:lnTo>
                    <a:pt x="48" y="16"/>
                  </a:lnTo>
                  <a:lnTo>
                    <a:pt x="44" y="3"/>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4" name="Freeform 159">
              <a:extLst>
                <a:ext uri="{FF2B5EF4-FFF2-40B4-BE49-F238E27FC236}">
                  <a16:creationId xmlns:a16="http://schemas.microsoft.com/office/drawing/2014/main" id="{1D112355-E5F4-18B9-1489-9657F4919293}"/>
                </a:ext>
              </a:extLst>
            </p:cNvPr>
            <p:cNvSpPr>
              <a:spLocks/>
            </p:cNvSpPr>
            <p:nvPr/>
          </p:nvSpPr>
          <p:spPr bwMode="auto">
            <a:xfrm>
              <a:off x="2707" y="1155"/>
              <a:ext cx="61" cy="32"/>
            </a:xfrm>
            <a:custGeom>
              <a:avLst/>
              <a:gdLst>
                <a:gd name="T0" fmla="*/ 51 w 61"/>
                <a:gd name="T1" fmla="*/ 13 h 32"/>
                <a:gd name="T2" fmla="*/ 49 w 61"/>
                <a:gd name="T3" fmla="*/ 10 h 32"/>
                <a:gd name="T4" fmla="*/ 46 w 61"/>
                <a:gd name="T5" fmla="*/ 8 h 32"/>
                <a:gd name="T6" fmla="*/ 41 w 61"/>
                <a:gd name="T7" fmla="*/ 5 h 32"/>
                <a:gd name="T8" fmla="*/ 34 w 61"/>
                <a:gd name="T9" fmla="*/ 3 h 32"/>
                <a:gd name="T10" fmla="*/ 28 w 61"/>
                <a:gd name="T11" fmla="*/ 0 h 32"/>
                <a:gd name="T12" fmla="*/ 19 w 61"/>
                <a:gd name="T13" fmla="*/ 0 h 32"/>
                <a:gd name="T14" fmla="*/ 10 w 61"/>
                <a:gd name="T15" fmla="*/ 1 h 32"/>
                <a:gd name="T16" fmla="*/ 0 w 61"/>
                <a:gd name="T17" fmla="*/ 6 h 32"/>
                <a:gd name="T18" fmla="*/ 1 w 61"/>
                <a:gd name="T19" fmla="*/ 6 h 32"/>
                <a:gd name="T20" fmla="*/ 5 w 61"/>
                <a:gd name="T21" fmla="*/ 5 h 32"/>
                <a:gd name="T22" fmla="*/ 11 w 61"/>
                <a:gd name="T23" fmla="*/ 4 h 32"/>
                <a:gd name="T24" fmla="*/ 18 w 61"/>
                <a:gd name="T25" fmla="*/ 4 h 32"/>
                <a:gd name="T26" fmla="*/ 26 w 61"/>
                <a:gd name="T27" fmla="*/ 4 h 32"/>
                <a:gd name="T28" fmla="*/ 33 w 61"/>
                <a:gd name="T29" fmla="*/ 6 h 32"/>
                <a:gd name="T30" fmla="*/ 41 w 61"/>
                <a:gd name="T31" fmla="*/ 10 h 32"/>
                <a:gd name="T32" fmla="*/ 48 w 61"/>
                <a:gd name="T33" fmla="*/ 17 h 32"/>
                <a:gd name="T34" fmla="*/ 50 w 61"/>
                <a:gd name="T35" fmla="*/ 19 h 32"/>
                <a:gd name="T36" fmla="*/ 52 w 61"/>
                <a:gd name="T37" fmla="*/ 23 h 32"/>
                <a:gd name="T38" fmla="*/ 53 w 61"/>
                <a:gd name="T39" fmla="*/ 26 h 32"/>
                <a:gd name="T40" fmla="*/ 56 w 61"/>
                <a:gd name="T41" fmla="*/ 30 h 32"/>
                <a:gd name="T42" fmla="*/ 57 w 61"/>
                <a:gd name="T43" fmla="*/ 32 h 32"/>
                <a:gd name="T44" fmla="*/ 58 w 61"/>
                <a:gd name="T45" fmla="*/ 32 h 32"/>
                <a:gd name="T46" fmla="*/ 60 w 61"/>
                <a:gd name="T47" fmla="*/ 32 h 32"/>
                <a:gd name="T48" fmla="*/ 61 w 61"/>
                <a:gd name="T49" fmla="*/ 29 h 32"/>
                <a:gd name="T50" fmla="*/ 59 w 61"/>
                <a:gd name="T51" fmla="*/ 25 h 32"/>
                <a:gd name="T52" fmla="*/ 57 w 61"/>
                <a:gd name="T53" fmla="*/ 20 h 32"/>
                <a:gd name="T54" fmla="*/ 55 w 61"/>
                <a:gd name="T55" fmla="*/ 17 h 32"/>
                <a:gd name="T56" fmla="*/ 51 w 61"/>
                <a:gd name="T57" fmla="*/ 13 h 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32"/>
                <a:gd name="T89" fmla="*/ 61 w 61"/>
                <a:gd name="T90" fmla="*/ 32 h 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32">
                  <a:moveTo>
                    <a:pt x="51" y="13"/>
                  </a:moveTo>
                  <a:lnTo>
                    <a:pt x="49" y="10"/>
                  </a:lnTo>
                  <a:lnTo>
                    <a:pt x="46" y="8"/>
                  </a:lnTo>
                  <a:lnTo>
                    <a:pt x="41" y="5"/>
                  </a:lnTo>
                  <a:lnTo>
                    <a:pt x="34" y="3"/>
                  </a:lnTo>
                  <a:lnTo>
                    <a:pt x="28" y="0"/>
                  </a:lnTo>
                  <a:lnTo>
                    <a:pt x="19" y="0"/>
                  </a:lnTo>
                  <a:lnTo>
                    <a:pt x="10" y="1"/>
                  </a:lnTo>
                  <a:lnTo>
                    <a:pt x="0" y="6"/>
                  </a:lnTo>
                  <a:lnTo>
                    <a:pt x="1" y="6"/>
                  </a:lnTo>
                  <a:lnTo>
                    <a:pt x="5" y="5"/>
                  </a:lnTo>
                  <a:lnTo>
                    <a:pt x="11" y="4"/>
                  </a:lnTo>
                  <a:lnTo>
                    <a:pt x="18" y="4"/>
                  </a:lnTo>
                  <a:lnTo>
                    <a:pt x="26" y="4"/>
                  </a:lnTo>
                  <a:lnTo>
                    <a:pt x="33" y="6"/>
                  </a:lnTo>
                  <a:lnTo>
                    <a:pt x="41" y="10"/>
                  </a:lnTo>
                  <a:lnTo>
                    <a:pt x="48" y="17"/>
                  </a:lnTo>
                  <a:lnTo>
                    <a:pt x="50" y="19"/>
                  </a:lnTo>
                  <a:lnTo>
                    <a:pt x="52" y="23"/>
                  </a:lnTo>
                  <a:lnTo>
                    <a:pt x="53" y="26"/>
                  </a:lnTo>
                  <a:lnTo>
                    <a:pt x="56" y="30"/>
                  </a:lnTo>
                  <a:lnTo>
                    <a:pt x="57" y="32"/>
                  </a:lnTo>
                  <a:lnTo>
                    <a:pt x="58" y="32"/>
                  </a:lnTo>
                  <a:lnTo>
                    <a:pt x="60" y="32"/>
                  </a:lnTo>
                  <a:lnTo>
                    <a:pt x="61" y="29"/>
                  </a:lnTo>
                  <a:lnTo>
                    <a:pt x="59" y="25"/>
                  </a:lnTo>
                  <a:lnTo>
                    <a:pt x="57" y="20"/>
                  </a:lnTo>
                  <a:lnTo>
                    <a:pt x="55" y="17"/>
                  </a:lnTo>
                  <a:lnTo>
                    <a:pt x="51"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5" name="Freeform 160">
              <a:extLst>
                <a:ext uri="{FF2B5EF4-FFF2-40B4-BE49-F238E27FC236}">
                  <a16:creationId xmlns:a16="http://schemas.microsoft.com/office/drawing/2014/main" id="{8878231A-24ED-CBC1-D251-926238EE80F5}"/>
                </a:ext>
              </a:extLst>
            </p:cNvPr>
            <p:cNvSpPr>
              <a:spLocks/>
            </p:cNvSpPr>
            <p:nvPr/>
          </p:nvSpPr>
          <p:spPr bwMode="auto">
            <a:xfrm>
              <a:off x="2795" y="1183"/>
              <a:ext cx="66" cy="27"/>
            </a:xfrm>
            <a:custGeom>
              <a:avLst/>
              <a:gdLst>
                <a:gd name="T0" fmla="*/ 18 w 66"/>
                <a:gd name="T1" fmla="*/ 0 h 27"/>
                <a:gd name="T2" fmla="*/ 21 w 66"/>
                <a:gd name="T3" fmla="*/ 0 h 27"/>
                <a:gd name="T4" fmla="*/ 26 w 66"/>
                <a:gd name="T5" fmla="*/ 0 h 27"/>
                <a:gd name="T6" fmla="*/ 32 w 66"/>
                <a:gd name="T7" fmla="*/ 1 h 27"/>
                <a:gd name="T8" fmla="*/ 39 w 66"/>
                <a:gd name="T9" fmla="*/ 2 h 27"/>
                <a:gd name="T10" fmla="*/ 46 w 66"/>
                <a:gd name="T11" fmla="*/ 6 h 27"/>
                <a:gd name="T12" fmla="*/ 54 w 66"/>
                <a:gd name="T13" fmla="*/ 11 h 27"/>
                <a:gd name="T14" fmla="*/ 60 w 66"/>
                <a:gd name="T15" fmla="*/ 18 h 27"/>
                <a:gd name="T16" fmla="*/ 66 w 66"/>
                <a:gd name="T17" fmla="*/ 27 h 27"/>
                <a:gd name="T18" fmla="*/ 65 w 66"/>
                <a:gd name="T19" fmla="*/ 26 h 27"/>
                <a:gd name="T20" fmla="*/ 63 w 66"/>
                <a:gd name="T21" fmla="*/ 23 h 27"/>
                <a:gd name="T22" fmla="*/ 58 w 66"/>
                <a:gd name="T23" fmla="*/ 18 h 27"/>
                <a:gd name="T24" fmla="*/ 51 w 66"/>
                <a:gd name="T25" fmla="*/ 14 h 27"/>
                <a:gd name="T26" fmla="*/ 45 w 66"/>
                <a:gd name="T27" fmla="*/ 9 h 27"/>
                <a:gd name="T28" fmla="*/ 37 w 66"/>
                <a:gd name="T29" fmla="*/ 6 h 27"/>
                <a:gd name="T30" fmla="*/ 28 w 66"/>
                <a:gd name="T31" fmla="*/ 4 h 27"/>
                <a:gd name="T32" fmla="*/ 19 w 66"/>
                <a:gd name="T33" fmla="*/ 5 h 27"/>
                <a:gd name="T34" fmla="*/ 15 w 66"/>
                <a:gd name="T35" fmla="*/ 6 h 27"/>
                <a:gd name="T36" fmla="*/ 11 w 66"/>
                <a:gd name="T37" fmla="*/ 7 h 27"/>
                <a:gd name="T38" fmla="*/ 8 w 66"/>
                <a:gd name="T39" fmla="*/ 9 h 27"/>
                <a:gd name="T40" fmla="*/ 5 w 66"/>
                <a:gd name="T41" fmla="*/ 11 h 27"/>
                <a:gd name="T42" fmla="*/ 2 w 66"/>
                <a:gd name="T43" fmla="*/ 13 h 27"/>
                <a:gd name="T44" fmla="*/ 1 w 66"/>
                <a:gd name="T45" fmla="*/ 11 h 27"/>
                <a:gd name="T46" fmla="*/ 0 w 66"/>
                <a:gd name="T47" fmla="*/ 10 h 27"/>
                <a:gd name="T48" fmla="*/ 0 w 66"/>
                <a:gd name="T49" fmla="*/ 8 h 27"/>
                <a:gd name="T50" fmla="*/ 5 w 66"/>
                <a:gd name="T51" fmla="*/ 5 h 27"/>
                <a:gd name="T52" fmla="*/ 9 w 66"/>
                <a:gd name="T53" fmla="*/ 2 h 27"/>
                <a:gd name="T54" fmla="*/ 13 w 66"/>
                <a:gd name="T55" fmla="*/ 1 h 27"/>
                <a:gd name="T56" fmla="*/ 18 w 66"/>
                <a:gd name="T57" fmla="*/ 0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6"/>
                <a:gd name="T88" fmla="*/ 0 h 27"/>
                <a:gd name="T89" fmla="*/ 66 w 66"/>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6" h="27">
                  <a:moveTo>
                    <a:pt x="18" y="0"/>
                  </a:moveTo>
                  <a:lnTo>
                    <a:pt x="21" y="0"/>
                  </a:lnTo>
                  <a:lnTo>
                    <a:pt x="26" y="0"/>
                  </a:lnTo>
                  <a:lnTo>
                    <a:pt x="32" y="1"/>
                  </a:lnTo>
                  <a:lnTo>
                    <a:pt x="39" y="2"/>
                  </a:lnTo>
                  <a:lnTo>
                    <a:pt x="46" y="6"/>
                  </a:lnTo>
                  <a:lnTo>
                    <a:pt x="54" y="11"/>
                  </a:lnTo>
                  <a:lnTo>
                    <a:pt x="60" y="18"/>
                  </a:lnTo>
                  <a:lnTo>
                    <a:pt x="66" y="27"/>
                  </a:lnTo>
                  <a:lnTo>
                    <a:pt x="65" y="26"/>
                  </a:lnTo>
                  <a:lnTo>
                    <a:pt x="63" y="23"/>
                  </a:lnTo>
                  <a:lnTo>
                    <a:pt x="58" y="18"/>
                  </a:lnTo>
                  <a:lnTo>
                    <a:pt x="51" y="14"/>
                  </a:lnTo>
                  <a:lnTo>
                    <a:pt x="45" y="9"/>
                  </a:lnTo>
                  <a:lnTo>
                    <a:pt x="37" y="6"/>
                  </a:lnTo>
                  <a:lnTo>
                    <a:pt x="28" y="4"/>
                  </a:lnTo>
                  <a:lnTo>
                    <a:pt x="19" y="5"/>
                  </a:lnTo>
                  <a:lnTo>
                    <a:pt x="15" y="6"/>
                  </a:lnTo>
                  <a:lnTo>
                    <a:pt x="11" y="7"/>
                  </a:lnTo>
                  <a:lnTo>
                    <a:pt x="8" y="9"/>
                  </a:lnTo>
                  <a:lnTo>
                    <a:pt x="5" y="11"/>
                  </a:lnTo>
                  <a:lnTo>
                    <a:pt x="2" y="13"/>
                  </a:lnTo>
                  <a:lnTo>
                    <a:pt x="1" y="11"/>
                  </a:lnTo>
                  <a:lnTo>
                    <a:pt x="0" y="10"/>
                  </a:lnTo>
                  <a:lnTo>
                    <a:pt x="0" y="8"/>
                  </a:lnTo>
                  <a:lnTo>
                    <a:pt x="5" y="5"/>
                  </a:lnTo>
                  <a:lnTo>
                    <a:pt x="9" y="2"/>
                  </a:lnTo>
                  <a:lnTo>
                    <a:pt x="13" y="1"/>
                  </a:lnTo>
                  <a:lnTo>
                    <a:pt x="1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6" name="Freeform 161">
              <a:extLst>
                <a:ext uri="{FF2B5EF4-FFF2-40B4-BE49-F238E27FC236}">
                  <a16:creationId xmlns:a16="http://schemas.microsoft.com/office/drawing/2014/main" id="{7537F9E7-DC87-5B16-F671-CB715FF442BE}"/>
                </a:ext>
              </a:extLst>
            </p:cNvPr>
            <p:cNvSpPr>
              <a:spLocks/>
            </p:cNvSpPr>
            <p:nvPr/>
          </p:nvSpPr>
          <p:spPr bwMode="auto">
            <a:xfrm>
              <a:off x="2702" y="1177"/>
              <a:ext cx="55" cy="31"/>
            </a:xfrm>
            <a:custGeom>
              <a:avLst/>
              <a:gdLst>
                <a:gd name="T0" fmla="*/ 32 w 55"/>
                <a:gd name="T1" fmla="*/ 15 h 31"/>
                <a:gd name="T2" fmla="*/ 44 w 55"/>
                <a:gd name="T3" fmla="*/ 22 h 31"/>
                <a:gd name="T4" fmla="*/ 52 w 55"/>
                <a:gd name="T5" fmla="*/ 26 h 31"/>
                <a:gd name="T6" fmla="*/ 54 w 55"/>
                <a:gd name="T7" fmla="*/ 30 h 31"/>
                <a:gd name="T8" fmla="*/ 55 w 55"/>
                <a:gd name="T9" fmla="*/ 31 h 31"/>
                <a:gd name="T10" fmla="*/ 55 w 55"/>
                <a:gd name="T11" fmla="*/ 29 h 31"/>
                <a:gd name="T12" fmla="*/ 53 w 55"/>
                <a:gd name="T13" fmla="*/ 24 h 31"/>
                <a:gd name="T14" fmla="*/ 50 w 55"/>
                <a:gd name="T15" fmla="*/ 16 h 31"/>
                <a:gd name="T16" fmla="*/ 45 w 55"/>
                <a:gd name="T17" fmla="*/ 10 h 31"/>
                <a:gd name="T18" fmla="*/ 37 w 55"/>
                <a:gd name="T19" fmla="*/ 3 h 31"/>
                <a:gd name="T20" fmla="*/ 28 w 55"/>
                <a:gd name="T21" fmla="*/ 0 h 31"/>
                <a:gd name="T22" fmla="*/ 16 w 55"/>
                <a:gd name="T23" fmla="*/ 0 h 31"/>
                <a:gd name="T24" fmla="*/ 0 w 55"/>
                <a:gd name="T25" fmla="*/ 4 h 31"/>
                <a:gd name="T26" fmla="*/ 3 w 55"/>
                <a:gd name="T27" fmla="*/ 4 h 31"/>
                <a:gd name="T28" fmla="*/ 8 w 55"/>
                <a:gd name="T29" fmla="*/ 6 h 31"/>
                <a:gd name="T30" fmla="*/ 17 w 55"/>
                <a:gd name="T31" fmla="*/ 10 h 31"/>
                <a:gd name="T32" fmla="*/ 32 w 55"/>
                <a:gd name="T33" fmla="*/ 15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1"/>
                <a:gd name="T53" fmla="*/ 55 w 55"/>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1">
                  <a:moveTo>
                    <a:pt x="32" y="15"/>
                  </a:moveTo>
                  <a:lnTo>
                    <a:pt x="44" y="22"/>
                  </a:lnTo>
                  <a:lnTo>
                    <a:pt x="52" y="26"/>
                  </a:lnTo>
                  <a:lnTo>
                    <a:pt x="54" y="30"/>
                  </a:lnTo>
                  <a:lnTo>
                    <a:pt x="55" y="31"/>
                  </a:lnTo>
                  <a:lnTo>
                    <a:pt x="55" y="29"/>
                  </a:lnTo>
                  <a:lnTo>
                    <a:pt x="53" y="24"/>
                  </a:lnTo>
                  <a:lnTo>
                    <a:pt x="50" y="16"/>
                  </a:lnTo>
                  <a:lnTo>
                    <a:pt x="45" y="10"/>
                  </a:lnTo>
                  <a:lnTo>
                    <a:pt x="37" y="3"/>
                  </a:lnTo>
                  <a:lnTo>
                    <a:pt x="28" y="0"/>
                  </a:lnTo>
                  <a:lnTo>
                    <a:pt x="16" y="0"/>
                  </a:lnTo>
                  <a:lnTo>
                    <a:pt x="0" y="4"/>
                  </a:lnTo>
                  <a:lnTo>
                    <a:pt x="3" y="4"/>
                  </a:lnTo>
                  <a:lnTo>
                    <a:pt x="8" y="6"/>
                  </a:lnTo>
                  <a:lnTo>
                    <a:pt x="17" y="10"/>
                  </a:lnTo>
                  <a:lnTo>
                    <a:pt x="32"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7" name="Freeform 162">
              <a:extLst>
                <a:ext uri="{FF2B5EF4-FFF2-40B4-BE49-F238E27FC236}">
                  <a16:creationId xmlns:a16="http://schemas.microsoft.com/office/drawing/2014/main" id="{E9651323-B1A8-8C98-7682-544799A5275D}"/>
                </a:ext>
              </a:extLst>
            </p:cNvPr>
            <p:cNvSpPr>
              <a:spLocks/>
            </p:cNvSpPr>
            <p:nvPr/>
          </p:nvSpPr>
          <p:spPr bwMode="auto">
            <a:xfrm>
              <a:off x="2700" y="1174"/>
              <a:ext cx="57" cy="34"/>
            </a:xfrm>
            <a:custGeom>
              <a:avLst/>
              <a:gdLst>
                <a:gd name="T0" fmla="*/ 57 w 57"/>
                <a:gd name="T1" fmla="*/ 34 h 34"/>
                <a:gd name="T2" fmla="*/ 57 w 57"/>
                <a:gd name="T3" fmla="*/ 33 h 34"/>
                <a:gd name="T4" fmla="*/ 56 w 57"/>
                <a:gd name="T5" fmla="*/ 30 h 34"/>
                <a:gd name="T6" fmla="*/ 54 w 57"/>
                <a:gd name="T7" fmla="*/ 26 h 34"/>
                <a:gd name="T8" fmla="*/ 49 w 57"/>
                <a:gd name="T9" fmla="*/ 22 h 34"/>
                <a:gd name="T10" fmla="*/ 44 w 57"/>
                <a:gd name="T11" fmla="*/ 17 h 34"/>
                <a:gd name="T12" fmla="*/ 36 w 57"/>
                <a:gd name="T13" fmla="*/ 14 h 34"/>
                <a:gd name="T14" fmla="*/ 26 w 57"/>
                <a:gd name="T15" fmla="*/ 10 h 34"/>
                <a:gd name="T16" fmla="*/ 14 w 57"/>
                <a:gd name="T17" fmla="*/ 9 h 34"/>
                <a:gd name="T18" fmla="*/ 6 w 57"/>
                <a:gd name="T19" fmla="*/ 8 h 34"/>
                <a:gd name="T20" fmla="*/ 2 w 57"/>
                <a:gd name="T21" fmla="*/ 5 h 34"/>
                <a:gd name="T22" fmla="*/ 0 w 57"/>
                <a:gd name="T23" fmla="*/ 1 h 34"/>
                <a:gd name="T24" fmla="*/ 0 w 57"/>
                <a:gd name="T25" fmla="*/ 0 h 34"/>
                <a:gd name="T26" fmla="*/ 0 w 57"/>
                <a:gd name="T27" fmla="*/ 3 h 34"/>
                <a:gd name="T28" fmla="*/ 0 w 57"/>
                <a:gd name="T29" fmla="*/ 9 h 34"/>
                <a:gd name="T30" fmla="*/ 4 w 57"/>
                <a:gd name="T31" fmla="*/ 15 h 34"/>
                <a:gd name="T32" fmla="*/ 11 w 57"/>
                <a:gd name="T33" fmla="*/ 16 h 34"/>
                <a:gd name="T34" fmla="*/ 19 w 57"/>
                <a:gd name="T35" fmla="*/ 16 h 34"/>
                <a:gd name="T36" fmla="*/ 27 w 57"/>
                <a:gd name="T37" fmla="*/ 17 h 34"/>
                <a:gd name="T38" fmla="*/ 35 w 57"/>
                <a:gd name="T39" fmla="*/ 19 h 34"/>
                <a:gd name="T40" fmla="*/ 43 w 57"/>
                <a:gd name="T41" fmla="*/ 23 h 34"/>
                <a:gd name="T42" fmla="*/ 48 w 57"/>
                <a:gd name="T43" fmla="*/ 27 h 34"/>
                <a:gd name="T44" fmla="*/ 53 w 57"/>
                <a:gd name="T45" fmla="*/ 30 h 34"/>
                <a:gd name="T46" fmla="*/ 56 w 57"/>
                <a:gd name="T47" fmla="*/ 33 h 34"/>
                <a:gd name="T48" fmla="*/ 57 w 57"/>
                <a:gd name="T49" fmla="*/ 34 h 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7"/>
                <a:gd name="T76" fmla="*/ 0 h 34"/>
                <a:gd name="T77" fmla="*/ 57 w 57"/>
                <a:gd name="T78" fmla="*/ 34 h 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7" h="34">
                  <a:moveTo>
                    <a:pt x="57" y="34"/>
                  </a:moveTo>
                  <a:lnTo>
                    <a:pt x="57" y="33"/>
                  </a:lnTo>
                  <a:lnTo>
                    <a:pt x="56" y="30"/>
                  </a:lnTo>
                  <a:lnTo>
                    <a:pt x="54" y="26"/>
                  </a:lnTo>
                  <a:lnTo>
                    <a:pt x="49" y="22"/>
                  </a:lnTo>
                  <a:lnTo>
                    <a:pt x="44" y="17"/>
                  </a:lnTo>
                  <a:lnTo>
                    <a:pt x="36" y="14"/>
                  </a:lnTo>
                  <a:lnTo>
                    <a:pt x="26" y="10"/>
                  </a:lnTo>
                  <a:lnTo>
                    <a:pt x="14" y="9"/>
                  </a:lnTo>
                  <a:lnTo>
                    <a:pt x="6" y="8"/>
                  </a:lnTo>
                  <a:lnTo>
                    <a:pt x="2" y="5"/>
                  </a:lnTo>
                  <a:lnTo>
                    <a:pt x="0" y="1"/>
                  </a:lnTo>
                  <a:lnTo>
                    <a:pt x="0" y="0"/>
                  </a:lnTo>
                  <a:lnTo>
                    <a:pt x="0" y="3"/>
                  </a:lnTo>
                  <a:lnTo>
                    <a:pt x="0" y="9"/>
                  </a:lnTo>
                  <a:lnTo>
                    <a:pt x="4" y="15"/>
                  </a:lnTo>
                  <a:lnTo>
                    <a:pt x="11" y="16"/>
                  </a:lnTo>
                  <a:lnTo>
                    <a:pt x="19" y="16"/>
                  </a:lnTo>
                  <a:lnTo>
                    <a:pt x="27" y="17"/>
                  </a:lnTo>
                  <a:lnTo>
                    <a:pt x="35" y="19"/>
                  </a:lnTo>
                  <a:lnTo>
                    <a:pt x="43" y="23"/>
                  </a:lnTo>
                  <a:lnTo>
                    <a:pt x="48" y="27"/>
                  </a:lnTo>
                  <a:lnTo>
                    <a:pt x="53" y="30"/>
                  </a:lnTo>
                  <a:lnTo>
                    <a:pt x="56" y="33"/>
                  </a:lnTo>
                  <a:lnTo>
                    <a:pt x="5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8" name="Freeform 163">
              <a:extLst>
                <a:ext uri="{FF2B5EF4-FFF2-40B4-BE49-F238E27FC236}">
                  <a16:creationId xmlns:a16="http://schemas.microsoft.com/office/drawing/2014/main" id="{460B1391-9962-9863-D110-EDB9A13BD77F}"/>
                </a:ext>
              </a:extLst>
            </p:cNvPr>
            <p:cNvSpPr>
              <a:spLocks/>
            </p:cNvSpPr>
            <p:nvPr/>
          </p:nvSpPr>
          <p:spPr bwMode="auto">
            <a:xfrm>
              <a:off x="2787" y="1202"/>
              <a:ext cx="63" cy="20"/>
            </a:xfrm>
            <a:custGeom>
              <a:avLst/>
              <a:gdLst>
                <a:gd name="T0" fmla="*/ 29 w 63"/>
                <a:gd name="T1" fmla="*/ 15 h 20"/>
                <a:gd name="T2" fmla="*/ 15 w 63"/>
                <a:gd name="T3" fmla="*/ 14 h 20"/>
                <a:gd name="T4" fmla="*/ 6 w 63"/>
                <a:gd name="T5" fmla="*/ 14 h 20"/>
                <a:gd name="T6" fmla="*/ 1 w 63"/>
                <a:gd name="T7" fmla="*/ 15 h 20"/>
                <a:gd name="T8" fmla="*/ 0 w 63"/>
                <a:gd name="T9" fmla="*/ 16 h 20"/>
                <a:gd name="T10" fmla="*/ 1 w 63"/>
                <a:gd name="T11" fmla="*/ 15 h 20"/>
                <a:gd name="T12" fmla="*/ 6 w 63"/>
                <a:gd name="T13" fmla="*/ 10 h 20"/>
                <a:gd name="T14" fmla="*/ 13 w 63"/>
                <a:gd name="T15" fmla="*/ 7 h 20"/>
                <a:gd name="T16" fmla="*/ 21 w 63"/>
                <a:gd name="T17" fmla="*/ 2 h 20"/>
                <a:gd name="T18" fmla="*/ 30 w 63"/>
                <a:gd name="T19" fmla="*/ 0 h 20"/>
                <a:gd name="T20" fmla="*/ 42 w 63"/>
                <a:gd name="T21" fmla="*/ 2 h 20"/>
                <a:gd name="T22" fmla="*/ 52 w 63"/>
                <a:gd name="T23" fmla="*/ 8 h 20"/>
                <a:gd name="T24" fmla="*/ 63 w 63"/>
                <a:gd name="T25" fmla="*/ 20 h 20"/>
                <a:gd name="T26" fmla="*/ 63 w 63"/>
                <a:gd name="T27" fmla="*/ 20 h 20"/>
                <a:gd name="T28" fmla="*/ 61 w 63"/>
                <a:gd name="T29" fmla="*/ 20 h 20"/>
                <a:gd name="T30" fmla="*/ 58 w 63"/>
                <a:gd name="T31" fmla="*/ 19 h 20"/>
                <a:gd name="T32" fmla="*/ 55 w 63"/>
                <a:gd name="T33" fmla="*/ 19 h 20"/>
                <a:gd name="T34" fmla="*/ 50 w 63"/>
                <a:gd name="T35" fmla="*/ 18 h 20"/>
                <a:gd name="T36" fmla="*/ 45 w 63"/>
                <a:gd name="T37" fmla="*/ 17 h 20"/>
                <a:gd name="T38" fmla="*/ 37 w 63"/>
                <a:gd name="T39" fmla="*/ 16 h 20"/>
                <a:gd name="T40" fmla="*/ 29 w 63"/>
                <a:gd name="T41" fmla="*/ 15 h 2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20"/>
                <a:gd name="T65" fmla="*/ 63 w 63"/>
                <a:gd name="T66" fmla="*/ 20 h 2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20">
                  <a:moveTo>
                    <a:pt x="29" y="15"/>
                  </a:moveTo>
                  <a:lnTo>
                    <a:pt x="15" y="14"/>
                  </a:lnTo>
                  <a:lnTo>
                    <a:pt x="6" y="14"/>
                  </a:lnTo>
                  <a:lnTo>
                    <a:pt x="1" y="15"/>
                  </a:lnTo>
                  <a:lnTo>
                    <a:pt x="0" y="16"/>
                  </a:lnTo>
                  <a:lnTo>
                    <a:pt x="1" y="15"/>
                  </a:lnTo>
                  <a:lnTo>
                    <a:pt x="6" y="10"/>
                  </a:lnTo>
                  <a:lnTo>
                    <a:pt x="13" y="7"/>
                  </a:lnTo>
                  <a:lnTo>
                    <a:pt x="21" y="2"/>
                  </a:lnTo>
                  <a:lnTo>
                    <a:pt x="30" y="0"/>
                  </a:lnTo>
                  <a:lnTo>
                    <a:pt x="42" y="2"/>
                  </a:lnTo>
                  <a:lnTo>
                    <a:pt x="52" y="8"/>
                  </a:lnTo>
                  <a:lnTo>
                    <a:pt x="63" y="20"/>
                  </a:lnTo>
                  <a:lnTo>
                    <a:pt x="61" y="20"/>
                  </a:lnTo>
                  <a:lnTo>
                    <a:pt x="58" y="19"/>
                  </a:lnTo>
                  <a:lnTo>
                    <a:pt x="55" y="19"/>
                  </a:lnTo>
                  <a:lnTo>
                    <a:pt x="50" y="18"/>
                  </a:lnTo>
                  <a:lnTo>
                    <a:pt x="45" y="17"/>
                  </a:lnTo>
                  <a:lnTo>
                    <a:pt x="37" y="16"/>
                  </a:lnTo>
                  <a:lnTo>
                    <a:pt x="29" y="15"/>
                  </a:lnTo>
                  <a:close/>
                </a:path>
              </a:pathLst>
            </a:custGeom>
            <a:solidFill>
              <a:srgbClr val="7F3F1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19" name="Freeform 164">
              <a:extLst>
                <a:ext uri="{FF2B5EF4-FFF2-40B4-BE49-F238E27FC236}">
                  <a16:creationId xmlns:a16="http://schemas.microsoft.com/office/drawing/2014/main" id="{06260036-A562-D293-3E62-F63631C3662F}"/>
                </a:ext>
              </a:extLst>
            </p:cNvPr>
            <p:cNvSpPr>
              <a:spLocks/>
            </p:cNvSpPr>
            <p:nvPr/>
          </p:nvSpPr>
          <p:spPr bwMode="auto">
            <a:xfrm>
              <a:off x="2787" y="1211"/>
              <a:ext cx="67" cy="18"/>
            </a:xfrm>
            <a:custGeom>
              <a:avLst/>
              <a:gdLst>
                <a:gd name="T0" fmla="*/ 0 w 67"/>
                <a:gd name="T1" fmla="*/ 7 h 18"/>
                <a:gd name="T2" fmla="*/ 1 w 67"/>
                <a:gd name="T3" fmla="*/ 6 h 18"/>
                <a:gd name="T4" fmla="*/ 4 w 67"/>
                <a:gd name="T5" fmla="*/ 5 h 18"/>
                <a:gd name="T6" fmla="*/ 8 w 67"/>
                <a:gd name="T7" fmla="*/ 4 h 18"/>
                <a:gd name="T8" fmla="*/ 14 w 67"/>
                <a:gd name="T9" fmla="*/ 1 h 18"/>
                <a:gd name="T10" fmla="*/ 20 w 67"/>
                <a:gd name="T11" fmla="*/ 0 h 18"/>
                <a:gd name="T12" fmla="*/ 29 w 67"/>
                <a:gd name="T13" fmla="*/ 1 h 18"/>
                <a:gd name="T14" fmla="*/ 39 w 67"/>
                <a:gd name="T15" fmla="*/ 2 h 18"/>
                <a:gd name="T16" fmla="*/ 50 w 67"/>
                <a:gd name="T17" fmla="*/ 7 h 18"/>
                <a:gd name="T18" fmla="*/ 58 w 67"/>
                <a:gd name="T19" fmla="*/ 9 h 18"/>
                <a:gd name="T20" fmla="*/ 63 w 67"/>
                <a:gd name="T21" fmla="*/ 9 h 18"/>
                <a:gd name="T22" fmla="*/ 66 w 67"/>
                <a:gd name="T23" fmla="*/ 9 h 18"/>
                <a:gd name="T24" fmla="*/ 67 w 67"/>
                <a:gd name="T25" fmla="*/ 9 h 18"/>
                <a:gd name="T26" fmla="*/ 66 w 67"/>
                <a:gd name="T27" fmla="*/ 11 h 18"/>
                <a:gd name="T28" fmla="*/ 64 w 67"/>
                <a:gd name="T29" fmla="*/ 16 h 18"/>
                <a:gd name="T30" fmla="*/ 58 w 67"/>
                <a:gd name="T31" fmla="*/ 18 h 18"/>
                <a:gd name="T32" fmla="*/ 49 w 67"/>
                <a:gd name="T33" fmla="*/ 15 h 18"/>
                <a:gd name="T34" fmla="*/ 42 w 67"/>
                <a:gd name="T35" fmla="*/ 9 h 18"/>
                <a:gd name="T36" fmla="*/ 34 w 67"/>
                <a:gd name="T37" fmla="*/ 7 h 18"/>
                <a:gd name="T38" fmla="*/ 26 w 67"/>
                <a:gd name="T39" fmla="*/ 5 h 18"/>
                <a:gd name="T40" fmla="*/ 18 w 67"/>
                <a:gd name="T41" fmla="*/ 5 h 18"/>
                <a:gd name="T42" fmla="*/ 10 w 67"/>
                <a:gd name="T43" fmla="*/ 5 h 18"/>
                <a:gd name="T44" fmla="*/ 5 w 67"/>
                <a:gd name="T45" fmla="*/ 6 h 18"/>
                <a:gd name="T46" fmla="*/ 1 w 67"/>
                <a:gd name="T47" fmla="*/ 7 h 18"/>
                <a:gd name="T48" fmla="*/ 0 w 67"/>
                <a:gd name="T49" fmla="*/ 7 h 1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18"/>
                <a:gd name="T77" fmla="*/ 67 w 67"/>
                <a:gd name="T78" fmla="*/ 18 h 1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18">
                  <a:moveTo>
                    <a:pt x="0" y="7"/>
                  </a:moveTo>
                  <a:lnTo>
                    <a:pt x="1" y="6"/>
                  </a:lnTo>
                  <a:lnTo>
                    <a:pt x="4" y="5"/>
                  </a:lnTo>
                  <a:lnTo>
                    <a:pt x="8" y="4"/>
                  </a:lnTo>
                  <a:lnTo>
                    <a:pt x="14" y="1"/>
                  </a:lnTo>
                  <a:lnTo>
                    <a:pt x="20" y="0"/>
                  </a:lnTo>
                  <a:lnTo>
                    <a:pt x="29" y="1"/>
                  </a:lnTo>
                  <a:lnTo>
                    <a:pt x="39" y="2"/>
                  </a:lnTo>
                  <a:lnTo>
                    <a:pt x="50" y="7"/>
                  </a:lnTo>
                  <a:lnTo>
                    <a:pt x="58" y="9"/>
                  </a:lnTo>
                  <a:lnTo>
                    <a:pt x="63" y="9"/>
                  </a:lnTo>
                  <a:lnTo>
                    <a:pt x="66" y="9"/>
                  </a:lnTo>
                  <a:lnTo>
                    <a:pt x="67" y="9"/>
                  </a:lnTo>
                  <a:lnTo>
                    <a:pt x="66" y="11"/>
                  </a:lnTo>
                  <a:lnTo>
                    <a:pt x="64" y="16"/>
                  </a:lnTo>
                  <a:lnTo>
                    <a:pt x="58" y="18"/>
                  </a:lnTo>
                  <a:lnTo>
                    <a:pt x="49" y="15"/>
                  </a:lnTo>
                  <a:lnTo>
                    <a:pt x="42" y="9"/>
                  </a:lnTo>
                  <a:lnTo>
                    <a:pt x="34" y="7"/>
                  </a:lnTo>
                  <a:lnTo>
                    <a:pt x="26" y="5"/>
                  </a:lnTo>
                  <a:lnTo>
                    <a:pt x="18" y="5"/>
                  </a:lnTo>
                  <a:lnTo>
                    <a:pt x="10" y="5"/>
                  </a:lnTo>
                  <a:lnTo>
                    <a:pt x="5" y="6"/>
                  </a:lnTo>
                  <a:lnTo>
                    <a:pt x="1" y="7"/>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0" name="Freeform 165">
              <a:extLst>
                <a:ext uri="{FF2B5EF4-FFF2-40B4-BE49-F238E27FC236}">
                  <a16:creationId xmlns:a16="http://schemas.microsoft.com/office/drawing/2014/main" id="{8347CB1B-688F-B3C8-F406-A06A006A663D}"/>
                </a:ext>
              </a:extLst>
            </p:cNvPr>
            <p:cNvSpPr>
              <a:spLocks/>
            </p:cNvSpPr>
            <p:nvPr/>
          </p:nvSpPr>
          <p:spPr bwMode="auto">
            <a:xfrm>
              <a:off x="2846" y="1219"/>
              <a:ext cx="27" cy="41"/>
            </a:xfrm>
            <a:custGeom>
              <a:avLst/>
              <a:gdLst>
                <a:gd name="T0" fmla="*/ 10 w 27"/>
                <a:gd name="T1" fmla="*/ 6 h 41"/>
                <a:gd name="T2" fmla="*/ 14 w 27"/>
                <a:gd name="T3" fmla="*/ 3 h 41"/>
                <a:gd name="T4" fmla="*/ 21 w 27"/>
                <a:gd name="T5" fmla="*/ 0 h 41"/>
                <a:gd name="T6" fmla="*/ 26 w 27"/>
                <a:gd name="T7" fmla="*/ 0 h 41"/>
                <a:gd name="T8" fmla="*/ 27 w 27"/>
                <a:gd name="T9" fmla="*/ 9 h 41"/>
                <a:gd name="T10" fmla="*/ 23 w 27"/>
                <a:gd name="T11" fmla="*/ 23 h 41"/>
                <a:gd name="T12" fmla="*/ 15 w 27"/>
                <a:gd name="T13" fmla="*/ 36 h 41"/>
                <a:gd name="T14" fmla="*/ 7 w 27"/>
                <a:gd name="T15" fmla="*/ 41 h 41"/>
                <a:gd name="T16" fmla="*/ 2 w 27"/>
                <a:gd name="T17" fmla="*/ 36 h 41"/>
                <a:gd name="T18" fmla="*/ 0 w 27"/>
                <a:gd name="T19" fmla="*/ 25 h 41"/>
                <a:gd name="T20" fmla="*/ 4 w 27"/>
                <a:gd name="T21" fmla="*/ 14 h 41"/>
                <a:gd name="T22" fmla="*/ 8 w 27"/>
                <a:gd name="T23" fmla="*/ 8 h 41"/>
                <a:gd name="T24" fmla="*/ 10 w 27"/>
                <a:gd name="T25" fmla="*/ 6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41"/>
                <a:gd name="T41" fmla="*/ 27 w 27"/>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41">
                  <a:moveTo>
                    <a:pt x="10" y="6"/>
                  </a:moveTo>
                  <a:lnTo>
                    <a:pt x="14" y="3"/>
                  </a:lnTo>
                  <a:lnTo>
                    <a:pt x="21" y="0"/>
                  </a:lnTo>
                  <a:lnTo>
                    <a:pt x="26" y="0"/>
                  </a:lnTo>
                  <a:lnTo>
                    <a:pt x="27" y="9"/>
                  </a:lnTo>
                  <a:lnTo>
                    <a:pt x="23" y="23"/>
                  </a:lnTo>
                  <a:lnTo>
                    <a:pt x="15" y="36"/>
                  </a:lnTo>
                  <a:lnTo>
                    <a:pt x="7" y="41"/>
                  </a:lnTo>
                  <a:lnTo>
                    <a:pt x="2" y="36"/>
                  </a:lnTo>
                  <a:lnTo>
                    <a:pt x="0" y="25"/>
                  </a:lnTo>
                  <a:lnTo>
                    <a:pt x="4" y="14"/>
                  </a:lnTo>
                  <a:lnTo>
                    <a:pt x="8" y="8"/>
                  </a:lnTo>
                  <a:lnTo>
                    <a:pt x="10" y="6"/>
                  </a:lnTo>
                  <a:close/>
                </a:path>
              </a:pathLst>
            </a:custGeom>
            <a:solidFill>
              <a:srgbClr val="A363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1" name="Freeform 166">
              <a:extLst>
                <a:ext uri="{FF2B5EF4-FFF2-40B4-BE49-F238E27FC236}">
                  <a16:creationId xmlns:a16="http://schemas.microsoft.com/office/drawing/2014/main" id="{FE713A7B-763D-285F-87DC-E489A90E6A7D}"/>
                </a:ext>
              </a:extLst>
            </p:cNvPr>
            <p:cNvSpPr>
              <a:spLocks/>
            </p:cNvSpPr>
            <p:nvPr/>
          </p:nvSpPr>
          <p:spPr bwMode="auto">
            <a:xfrm>
              <a:off x="2942" y="1360"/>
              <a:ext cx="24" cy="107"/>
            </a:xfrm>
            <a:custGeom>
              <a:avLst/>
              <a:gdLst>
                <a:gd name="T0" fmla="*/ 24 w 24"/>
                <a:gd name="T1" fmla="*/ 14 h 107"/>
                <a:gd name="T2" fmla="*/ 6 w 24"/>
                <a:gd name="T3" fmla="*/ 0 h 107"/>
                <a:gd name="T4" fmla="*/ 0 w 24"/>
                <a:gd name="T5" fmla="*/ 107 h 107"/>
                <a:gd name="T6" fmla="*/ 24 w 24"/>
                <a:gd name="T7" fmla="*/ 14 h 107"/>
                <a:gd name="T8" fmla="*/ 0 60000 65536"/>
                <a:gd name="T9" fmla="*/ 0 60000 65536"/>
                <a:gd name="T10" fmla="*/ 0 60000 65536"/>
                <a:gd name="T11" fmla="*/ 0 60000 65536"/>
                <a:gd name="T12" fmla="*/ 0 w 24"/>
                <a:gd name="T13" fmla="*/ 0 h 107"/>
                <a:gd name="T14" fmla="*/ 24 w 24"/>
                <a:gd name="T15" fmla="*/ 107 h 107"/>
              </a:gdLst>
              <a:ahLst/>
              <a:cxnLst>
                <a:cxn ang="T8">
                  <a:pos x="T0" y="T1"/>
                </a:cxn>
                <a:cxn ang="T9">
                  <a:pos x="T2" y="T3"/>
                </a:cxn>
                <a:cxn ang="T10">
                  <a:pos x="T4" y="T5"/>
                </a:cxn>
                <a:cxn ang="T11">
                  <a:pos x="T6" y="T7"/>
                </a:cxn>
              </a:cxnLst>
              <a:rect l="T12" t="T13" r="T14" b="T15"/>
              <a:pathLst>
                <a:path w="24" h="107">
                  <a:moveTo>
                    <a:pt x="24" y="14"/>
                  </a:moveTo>
                  <a:lnTo>
                    <a:pt x="6" y="0"/>
                  </a:lnTo>
                  <a:lnTo>
                    <a:pt x="0" y="107"/>
                  </a:lnTo>
                  <a:lnTo>
                    <a:pt x="24"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2" name="Freeform 167">
              <a:extLst>
                <a:ext uri="{FF2B5EF4-FFF2-40B4-BE49-F238E27FC236}">
                  <a16:creationId xmlns:a16="http://schemas.microsoft.com/office/drawing/2014/main" id="{9A374AC0-A8D2-DBA7-0D03-C16A45E2209A}"/>
                </a:ext>
              </a:extLst>
            </p:cNvPr>
            <p:cNvSpPr>
              <a:spLocks/>
            </p:cNvSpPr>
            <p:nvPr/>
          </p:nvSpPr>
          <p:spPr bwMode="auto">
            <a:xfrm>
              <a:off x="2087" y="1225"/>
              <a:ext cx="62" cy="43"/>
            </a:xfrm>
            <a:custGeom>
              <a:avLst/>
              <a:gdLst>
                <a:gd name="T0" fmla="*/ 62 w 62"/>
                <a:gd name="T1" fmla="*/ 17 h 43"/>
                <a:gd name="T2" fmla="*/ 61 w 62"/>
                <a:gd name="T3" fmla="*/ 26 h 43"/>
                <a:gd name="T4" fmla="*/ 55 w 62"/>
                <a:gd name="T5" fmla="*/ 33 h 43"/>
                <a:gd name="T6" fmla="*/ 46 w 62"/>
                <a:gd name="T7" fmla="*/ 40 h 43"/>
                <a:gd name="T8" fmla="*/ 35 w 62"/>
                <a:gd name="T9" fmla="*/ 43 h 43"/>
                <a:gd name="T10" fmla="*/ 28 w 62"/>
                <a:gd name="T11" fmla="*/ 43 h 43"/>
                <a:gd name="T12" fmla="*/ 23 w 62"/>
                <a:gd name="T13" fmla="*/ 43 h 43"/>
                <a:gd name="T14" fmla="*/ 16 w 62"/>
                <a:gd name="T15" fmla="*/ 42 h 43"/>
                <a:gd name="T16" fmla="*/ 12 w 62"/>
                <a:gd name="T17" fmla="*/ 40 h 43"/>
                <a:gd name="T18" fmla="*/ 7 w 62"/>
                <a:gd name="T19" fmla="*/ 38 h 43"/>
                <a:gd name="T20" fmla="*/ 4 w 62"/>
                <a:gd name="T21" fmla="*/ 34 h 43"/>
                <a:gd name="T22" fmla="*/ 2 w 62"/>
                <a:gd name="T23" fmla="*/ 31 h 43"/>
                <a:gd name="T24" fmla="*/ 0 w 62"/>
                <a:gd name="T25" fmla="*/ 26 h 43"/>
                <a:gd name="T26" fmla="*/ 2 w 62"/>
                <a:gd name="T27" fmla="*/ 17 h 43"/>
                <a:gd name="T28" fmla="*/ 7 w 62"/>
                <a:gd name="T29" fmla="*/ 10 h 43"/>
                <a:gd name="T30" fmla="*/ 16 w 62"/>
                <a:gd name="T31" fmla="*/ 3 h 43"/>
                <a:gd name="T32" fmla="*/ 28 w 62"/>
                <a:gd name="T33" fmla="*/ 0 h 43"/>
                <a:gd name="T34" fmla="*/ 35 w 62"/>
                <a:gd name="T35" fmla="*/ 0 h 43"/>
                <a:gd name="T36" fmla="*/ 41 w 62"/>
                <a:gd name="T37" fmla="*/ 0 h 43"/>
                <a:gd name="T38" fmla="*/ 46 w 62"/>
                <a:gd name="T39" fmla="*/ 1 h 43"/>
                <a:gd name="T40" fmla="*/ 51 w 62"/>
                <a:gd name="T41" fmla="*/ 3 h 43"/>
                <a:gd name="T42" fmla="*/ 55 w 62"/>
                <a:gd name="T43" fmla="*/ 6 h 43"/>
                <a:gd name="T44" fmla="*/ 58 w 62"/>
                <a:gd name="T45" fmla="*/ 10 h 43"/>
                <a:gd name="T46" fmla="*/ 61 w 62"/>
                <a:gd name="T47" fmla="*/ 13 h 43"/>
                <a:gd name="T48" fmla="*/ 62 w 62"/>
                <a:gd name="T49" fmla="*/ 17 h 4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2"/>
                <a:gd name="T76" fmla="*/ 0 h 43"/>
                <a:gd name="T77" fmla="*/ 62 w 62"/>
                <a:gd name="T78" fmla="*/ 43 h 4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2" h="43">
                  <a:moveTo>
                    <a:pt x="62" y="17"/>
                  </a:moveTo>
                  <a:lnTo>
                    <a:pt x="61" y="26"/>
                  </a:lnTo>
                  <a:lnTo>
                    <a:pt x="55" y="33"/>
                  </a:lnTo>
                  <a:lnTo>
                    <a:pt x="46" y="40"/>
                  </a:lnTo>
                  <a:lnTo>
                    <a:pt x="35" y="43"/>
                  </a:lnTo>
                  <a:lnTo>
                    <a:pt x="28" y="43"/>
                  </a:lnTo>
                  <a:lnTo>
                    <a:pt x="23" y="43"/>
                  </a:lnTo>
                  <a:lnTo>
                    <a:pt x="16" y="42"/>
                  </a:lnTo>
                  <a:lnTo>
                    <a:pt x="12" y="40"/>
                  </a:lnTo>
                  <a:lnTo>
                    <a:pt x="7" y="38"/>
                  </a:lnTo>
                  <a:lnTo>
                    <a:pt x="4" y="34"/>
                  </a:lnTo>
                  <a:lnTo>
                    <a:pt x="2" y="31"/>
                  </a:lnTo>
                  <a:lnTo>
                    <a:pt x="0" y="26"/>
                  </a:lnTo>
                  <a:lnTo>
                    <a:pt x="2" y="17"/>
                  </a:lnTo>
                  <a:lnTo>
                    <a:pt x="7" y="10"/>
                  </a:lnTo>
                  <a:lnTo>
                    <a:pt x="16" y="3"/>
                  </a:lnTo>
                  <a:lnTo>
                    <a:pt x="28" y="0"/>
                  </a:lnTo>
                  <a:lnTo>
                    <a:pt x="35" y="0"/>
                  </a:lnTo>
                  <a:lnTo>
                    <a:pt x="41" y="0"/>
                  </a:lnTo>
                  <a:lnTo>
                    <a:pt x="46" y="1"/>
                  </a:lnTo>
                  <a:lnTo>
                    <a:pt x="51" y="3"/>
                  </a:lnTo>
                  <a:lnTo>
                    <a:pt x="55" y="6"/>
                  </a:lnTo>
                  <a:lnTo>
                    <a:pt x="58" y="10"/>
                  </a:lnTo>
                  <a:lnTo>
                    <a:pt x="61" y="13"/>
                  </a:lnTo>
                  <a:lnTo>
                    <a:pt x="62" y="17"/>
                  </a:lnTo>
                  <a:close/>
                </a:path>
              </a:pathLst>
            </a:custGeom>
            <a:solidFill>
              <a:srgbClr val="702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3" name="Freeform 168">
              <a:extLst>
                <a:ext uri="{FF2B5EF4-FFF2-40B4-BE49-F238E27FC236}">
                  <a16:creationId xmlns:a16="http://schemas.microsoft.com/office/drawing/2014/main" id="{7D00FF09-6A4F-F3D5-5089-BB66AD70FA9F}"/>
                </a:ext>
              </a:extLst>
            </p:cNvPr>
            <p:cNvSpPr>
              <a:spLocks/>
            </p:cNvSpPr>
            <p:nvPr/>
          </p:nvSpPr>
          <p:spPr bwMode="auto">
            <a:xfrm>
              <a:off x="1660" y="1267"/>
              <a:ext cx="583" cy="1487"/>
            </a:xfrm>
            <a:custGeom>
              <a:avLst/>
              <a:gdLst>
                <a:gd name="T0" fmla="*/ 86 w 583"/>
                <a:gd name="T1" fmla="*/ 67 h 1487"/>
                <a:gd name="T2" fmla="*/ 116 w 583"/>
                <a:gd name="T3" fmla="*/ 42 h 1487"/>
                <a:gd name="T4" fmla="*/ 144 w 583"/>
                <a:gd name="T5" fmla="*/ 23 h 1487"/>
                <a:gd name="T6" fmla="*/ 168 w 583"/>
                <a:gd name="T7" fmla="*/ 10 h 1487"/>
                <a:gd name="T8" fmla="*/ 191 w 583"/>
                <a:gd name="T9" fmla="*/ 2 h 1487"/>
                <a:gd name="T10" fmla="*/ 210 w 583"/>
                <a:gd name="T11" fmla="*/ 0 h 1487"/>
                <a:gd name="T12" fmla="*/ 228 w 583"/>
                <a:gd name="T13" fmla="*/ 3 h 1487"/>
                <a:gd name="T14" fmla="*/ 243 w 583"/>
                <a:gd name="T15" fmla="*/ 13 h 1487"/>
                <a:gd name="T16" fmla="*/ 258 w 583"/>
                <a:gd name="T17" fmla="*/ 30 h 1487"/>
                <a:gd name="T18" fmla="*/ 346 w 583"/>
                <a:gd name="T19" fmla="*/ 93 h 1487"/>
                <a:gd name="T20" fmla="*/ 347 w 583"/>
                <a:gd name="T21" fmla="*/ 94 h 1487"/>
                <a:gd name="T22" fmla="*/ 350 w 583"/>
                <a:gd name="T23" fmla="*/ 98 h 1487"/>
                <a:gd name="T24" fmla="*/ 355 w 583"/>
                <a:gd name="T25" fmla="*/ 108 h 1487"/>
                <a:gd name="T26" fmla="*/ 363 w 583"/>
                <a:gd name="T27" fmla="*/ 124 h 1487"/>
                <a:gd name="T28" fmla="*/ 372 w 583"/>
                <a:gd name="T29" fmla="*/ 148 h 1487"/>
                <a:gd name="T30" fmla="*/ 383 w 583"/>
                <a:gd name="T31" fmla="*/ 182 h 1487"/>
                <a:gd name="T32" fmla="*/ 395 w 583"/>
                <a:gd name="T33" fmla="*/ 227 h 1487"/>
                <a:gd name="T34" fmla="*/ 410 w 583"/>
                <a:gd name="T35" fmla="*/ 285 h 1487"/>
                <a:gd name="T36" fmla="*/ 426 w 583"/>
                <a:gd name="T37" fmla="*/ 356 h 1487"/>
                <a:gd name="T38" fmla="*/ 444 w 583"/>
                <a:gd name="T39" fmla="*/ 444 h 1487"/>
                <a:gd name="T40" fmla="*/ 463 w 583"/>
                <a:gd name="T41" fmla="*/ 549 h 1487"/>
                <a:gd name="T42" fmla="*/ 484 w 583"/>
                <a:gd name="T43" fmla="*/ 673 h 1487"/>
                <a:gd name="T44" fmla="*/ 507 w 583"/>
                <a:gd name="T45" fmla="*/ 817 h 1487"/>
                <a:gd name="T46" fmla="*/ 531 w 583"/>
                <a:gd name="T47" fmla="*/ 983 h 1487"/>
                <a:gd name="T48" fmla="*/ 556 w 583"/>
                <a:gd name="T49" fmla="*/ 1173 h 1487"/>
                <a:gd name="T50" fmla="*/ 583 w 583"/>
                <a:gd name="T51" fmla="*/ 1389 h 1487"/>
                <a:gd name="T52" fmla="*/ 108 w 583"/>
                <a:gd name="T53" fmla="*/ 1487 h 1487"/>
                <a:gd name="T54" fmla="*/ 101 w 583"/>
                <a:gd name="T55" fmla="*/ 1438 h 1487"/>
                <a:gd name="T56" fmla="*/ 86 w 583"/>
                <a:gd name="T57" fmla="*/ 1308 h 1487"/>
                <a:gd name="T58" fmla="*/ 64 w 583"/>
                <a:gd name="T59" fmla="*/ 1122 h 1487"/>
                <a:gd name="T60" fmla="*/ 39 w 583"/>
                <a:gd name="T61" fmla="*/ 903 h 1487"/>
                <a:gd name="T62" fmla="*/ 18 w 583"/>
                <a:gd name="T63" fmla="*/ 676 h 1487"/>
                <a:gd name="T64" fmla="*/ 3 w 583"/>
                <a:gd name="T65" fmla="*/ 468 h 1487"/>
                <a:gd name="T66" fmla="*/ 0 w 583"/>
                <a:gd name="T67" fmla="*/ 301 h 1487"/>
                <a:gd name="T68" fmla="*/ 11 w 583"/>
                <a:gd name="T69" fmla="*/ 201 h 1487"/>
                <a:gd name="T70" fmla="*/ 26 w 583"/>
                <a:gd name="T71" fmla="*/ 163 h 1487"/>
                <a:gd name="T72" fmla="*/ 39 w 583"/>
                <a:gd name="T73" fmla="*/ 133 h 1487"/>
                <a:gd name="T74" fmla="*/ 51 w 583"/>
                <a:gd name="T75" fmla="*/ 109 h 1487"/>
                <a:gd name="T76" fmla="*/ 62 w 583"/>
                <a:gd name="T77" fmla="*/ 92 h 1487"/>
                <a:gd name="T78" fmla="*/ 72 w 583"/>
                <a:gd name="T79" fmla="*/ 79 h 1487"/>
                <a:gd name="T80" fmla="*/ 79 w 583"/>
                <a:gd name="T81" fmla="*/ 73 h 1487"/>
                <a:gd name="T82" fmla="*/ 85 w 583"/>
                <a:gd name="T83" fmla="*/ 68 h 1487"/>
                <a:gd name="T84" fmla="*/ 86 w 583"/>
                <a:gd name="T85" fmla="*/ 67 h 148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3"/>
                <a:gd name="T130" fmla="*/ 0 h 1487"/>
                <a:gd name="T131" fmla="*/ 583 w 583"/>
                <a:gd name="T132" fmla="*/ 1487 h 148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3" h="1487">
                  <a:moveTo>
                    <a:pt x="86" y="67"/>
                  </a:moveTo>
                  <a:lnTo>
                    <a:pt x="116" y="42"/>
                  </a:lnTo>
                  <a:lnTo>
                    <a:pt x="144" y="23"/>
                  </a:lnTo>
                  <a:lnTo>
                    <a:pt x="168" y="10"/>
                  </a:lnTo>
                  <a:lnTo>
                    <a:pt x="191" y="2"/>
                  </a:lnTo>
                  <a:lnTo>
                    <a:pt x="210" y="0"/>
                  </a:lnTo>
                  <a:lnTo>
                    <a:pt x="228" y="3"/>
                  </a:lnTo>
                  <a:lnTo>
                    <a:pt x="243" y="13"/>
                  </a:lnTo>
                  <a:lnTo>
                    <a:pt x="258" y="30"/>
                  </a:lnTo>
                  <a:lnTo>
                    <a:pt x="346" y="93"/>
                  </a:lnTo>
                  <a:lnTo>
                    <a:pt x="347" y="94"/>
                  </a:lnTo>
                  <a:lnTo>
                    <a:pt x="350" y="98"/>
                  </a:lnTo>
                  <a:lnTo>
                    <a:pt x="355" y="108"/>
                  </a:lnTo>
                  <a:lnTo>
                    <a:pt x="363" y="124"/>
                  </a:lnTo>
                  <a:lnTo>
                    <a:pt x="372" y="148"/>
                  </a:lnTo>
                  <a:lnTo>
                    <a:pt x="383" y="182"/>
                  </a:lnTo>
                  <a:lnTo>
                    <a:pt x="395" y="227"/>
                  </a:lnTo>
                  <a:lnTo>
                    <a:pt x="410" y="285"/>
                  </a:lnTo>
                  <a:lnTo>
                    <a:pt x="426" y="356"/>
                  </a:lnTo>
                  <a:lnTo>
                    <a:pt x="444" y="444"/>
                  </a:lnTo>
                  <a:lnTo>
                    <a:pt x="463" y="549"/>
                  </a:lnTo>
                  <a:lnTo>
                    <a:pt x="484" y="673"/>
                  </a:lnTo>
                  <a:lnTo>
                    <a:pt x="507" y="817"/>
                  </a:lnTo>
                  <a:lnTo>
                    <a:pt x="531" y="983"/>
                  </a:lnTo>
                  <a:lnTo>
                    <a:pt x="556" y="1173"/>
                  </a:lnTo>
                  <a:lnTo>
                    <a:pt x="583" y="1389"/>
                  </a:lnTo>
                  <a:lnTo>
                    <a:pt x="108" y="1487"/>
                  </a:lnTo>
                  <a:lnTo>
                    <a:pt x="101" y="1438"/>
                  </a:lnTo>
                  <a:lnTo>
                    <a:pt x="86" y="1308"/>
                  </a:lnTo>
                  <a:lnTo>
                    <a:pt x="64" y="1122"/>
                  </a:lnTo>
                  <a:lnTo>
                    <a:pt x="39" y="903"/>
                  </a:lnTo>
                  <a:lnTo>
                    <a:pt x="18" y="676"/>
                  </a:lnTo>
                  <a:lnTo>
                    <a:pt x="3" y="468"/>
                  </a:lnTo>
                  <a:lnTo>
                    <a:pt x="0" y="301"/>
                  </a:lnTo>
                  <a:lnTo>
                    <a:pt x="11" y="201"/>
                  </a:lnTo>
                  <a:lnTo>
                    <a:pt x="26" y="163"/>
                  </a:lnTo>
                  <a:lnTo>
                    <a:pt x="39" y="133"/>
                  </a:lnTo>
                  <a:lnTo>
                    <a:pt x="51" y="109"/>
                  </a:lnTo>
                  <a:lnTo>
                    <a:pt x="62" y="92"/>
                  </a:lnTo>
                  <a:lnTo>
                    <a:pt x="72" y="79"/>
                  </a:lnTo>
                  <a:lnTo>
                    <a:pt x="79" y="73"/>
                  </a:lnTo>
                  <a:lnTo>
                    <a:pt x="85" y="68"/>
                  </a:lnTo>
                  <a:lnTo>
                    <a:pt x="86"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4" name="Freeform 169">
              <a:extLst>
                <a:ext uri="{FF2B5EF4-FFF2-40B4-BE49-F238E27FC236}">
                  <a16:creationId xmlns:a16="http://schemas.microsoft.com/office/drawing/2014/main" id="{6F5C3798-5591-4A00-A1CC-23C8FD10006E}"/>
                </a:ext>
              </a:extLst>
            </p:cNvPr>
            <p:cNvSpPr>
              <a:spLocks/>
            </p:cNvSpPr>
            <p:nvPr/>
          </p:nvSpPr>
          <p:spPr bwMode="auto">
            <a:xfrm>
              <a:off x="1766" y="1136"/>
              <a:ext cx="147" cy="223"/>
            </a:xfrm>
            <a:custGeom>
              <a:avLst/>
              <a:gdLst>
                <a:gd name="T0" fmla="*/ 31 w 147"/>
                <a:gd name="T1" fmla="*/ 31 h 223"/>
                <a:gd name="T2" fmla="*/ 0 w 147"/>
                <a:gd name="T3" fmla="*/ 161 h 223"/>
                <a:gd name="T4" fmla="*/ 147 w 147"/>
                <a:gd name="T5" fmla="*/ 223 h 223"/>
                <a:gd name="T6" fmla="*/ 145 w 147"/>
                <a:gd name="T7" fmla="*/ 148 h 223"/>
                <a:gd name="T8" fmla="*/ 89 w 147"/>
                <a:gd name="T9" fmla="*/ 0 h 223"/>
                <a:gd name="T10" fmla="*/ 31 w 147"/>
                <a:gd name="T11" fmla="*/ 31 h 223"/>
                <a:gd name="T12" fmla="*/ 0 60000 65536"/>
                <a:gd name="T13" fmla="*/ 0 60000 65536"/>
                <a:gd name="T14" fmla="*/ 0 60000 65536"/>
                <a:gd name="T15" fmla="*/ 0 60000 65536"/>
                <a:gd name="T16" fmla="*/ 0 60000 65536"/>
                <a:gd name="T17" fmla="*/ 0 60000 65536"/>
                <a:gd name="T18" fmla="*/ 0 w 147"/>
                <a:gd name="T19" fmla="*/ 0 h 223"/>
                <a:gd name="T20" fmla="*/ 147 w 147"/>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147" h="223">
                  <a:moveTo>
                    <a:pt x="31" y="31"/>
                  </a:moveTo>
                  <a:lnTo>
                    <a:pt x="0" y="161"/>
                  </a:lnTo>
                  <a:lnTo>
                    <a:pt x="147" y="223"/>
                  </a:lnTo>
                  <a:lnTo>
                    <a:pt x="145" y="148"/>
                  </a:lnTo>
                  <a:lnTo>
                    <a:pt x="89" y="0"/>
                  </a:lnTo>
                  <a:lnTo>
                    <a:pt x="31" y="3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5" name="Freeform 170">
              <a:extLst>
                <a:ext uri="{FF2B5EF4-FFF2-40B4-BE49-F238E27FC236}">
                  <a16:creationId xmlns:a16="http://schemas.microsoft.com/office/drawing/2014/main" id="{8EBB9E37-8767-F43E-9B20-C7CFAB7B7F5F}"/>
                </a:ext>
              </a:extLst>
            </p:cNvPr>
            <p:cNvSpPr>
              <a:spLocks/>
            </p:cNvSpPr>
            <p:nvPr/>
          </p:nvSpPr>
          <p:spPr bwMode="auto">
            <a:xfrm>
              <a:off x="1831" y="2727"/>
              <a:ext cx="201" cy="59"/>
            </a:xfrm>
            <a:custGeom>
              <a:avLst/>
              <a:gdLst>
                <a:gd name="T0" fmla="*/ 73 w 201"/>
                <a:gd name="T1" fmla="*/ 0 h 59"/>
                <a:gd name="T2" fmla="*/ 79 w 201"/>
                <a:gd name="T3" fmla="*/ 1 h 59"/>
                <a:gd name="T4" fmla="*/ 92 w 201"/>
                <a:gd name="T5" fmla="*/ 3 h 59"/>
                <a:gd name="T6" fmla="*/ 111 w 201"/>
                <a:gd name="T7" fmla="*/ 7 h 59"/>
                <a:gd name="T8" fmla="*/ 132 w 201"/>
                <a:gd name="T9" fmla="*/ 10 h 59"/>
                <a:gd name="T10" fmla="*/ 155 w 201"/>
                <a:gd name="T11" fmla="*/ 13 h 59"/>
                <a:gd name="T12" fmla="*/ 175 w 201"/>
                <a:gd name="T13" fmla="*/ 18 h 59"/>
                <a:gd name="T14" fmla="*/ 191 w 201"/>
                <a:gd name="T15" fmla="*/ 20 h 59"/>
                <a:gd name="T16" fmla="*/ 197 w 201"/>
                <a:gd name="T17" fmla="*/ 22 h 59"/>
                <a:gd name="T18" fmla="*/ 201 w 201"/>
                <a:gd name="T19" fmla="*/ 29 h 59"/>
                <a:gd name="T20" fmla="*/ 201 w 201"/>
                <a:gd name="T21" fmla="*/ 40 h 59"/>
                <a:gd name="T22" fmla="*/ 199 w 201"/>
                <a:gd name="T23" fmla="*/ 50 h 59"/>
                <a:gd name="T24" fmla="*/ 198 w 201"/>
                <a:gd name="T25" fmla="*/ 55 h 59"/>
                <a:gd name="T26" fmla="*/ 47 w 201"/>
                <a:gd name="T27" fmla="*/ 59 h 59"/>
                <a:gd name="T28" fmla="*/ 0 w 201"/>
                <a:gd name="T29" fmla="*/ 54 h 59"/>
                <a:gd name="T30" fmla="*/ 2 w 201"/>
                <a:gd name="T31" fmla="*/ 15 h 59"/>
                <a:gd name="T32" fmla="*/ 73 w 201"/>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
                <a:gd name="T52" fmla="*/ 0 h 59"/>
                <a:gd name="T53" fmla="*/ 201 w 201"/>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 h="59">
                  <a:moveTo>
                    <a:pt x="73" y="0"/>
                  </a:moveTo>
                  <a:lnTo>
                    <a:pt x="79" y="1"/>
                  </a:lnTo>
                  <a:lnTo>
                    <a:pt x="92" y="3"/>
                  </a:lnTo>
                  <a:lnTo>
                    <a:pt x="111" y="7"/>
                  </a:lnTo>
                  <a:lnTo>
                    <a:pt x="132" y="10"/>
                  </a:lnTo>
                  <a:lnTo>
                    <a:pt x="155" y="13"/>
                  </a:lnTo>
                  <a:lnTo>
                    <a:pt x="175" y="18"/>
                  </a:lnTo>
                  <a:lnTo>
                    <a:pt x="191" y="20"/>
                  </a:lnTo>
                  <a:lnTo>
                    <a:pt x="197" y="22"/>
                  </a:lnTo>
                  <a:lnTo>
                    <a:pt x="201" y="29"/>
                  </a:lnTo>
                  <a:lnTo>
                    <a:pt x="201" y="40"/>
                  </a:lnTo>
                  <a:lnTo>
                    <a:pt x="199" y="50"/>
                  </a:lnTo>
                  <a:lnTo>
                    <a:pt x="198" y="55"/>
                  </a:lnTo>
                  <a:lnTo>
                    <a:pt x="47" y="59"/>
                  </a:lnTo>
                  <a:lnTo>
                    <a:pt x="0" y="54"/>
                  </a:lnTo>
                  <a:lnTo>
                    <a:pt x="2" y="15"/>
                  </a:lnTo>
                  <a:lnTo>
                    <a:pt x="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6" name="Freeform 171">
              <a:extLst>
                <a:ext uri="{FF2B5EF4-FFF2-40B4-BE49-F238E27FC236}">
                  <a16:creationId xmlns:a16="http://schemas.microsoft.com/office/drawing/2014/main" id="{58E79B3C-70FD-65C6-995C-F1B79529F312}"/>
                </a:ext>
              </a:extLst>
            </p:cNvPr>
            <p:cNvSpPr>
              <a:spLocks/>
            </p:cNvSpPr>
            <p:nvPr/>
          </p:nvSpPr>
          <p:spPr bwMode="auto">
            <a:xfrm>
              <a:off x="1788" y="2788"/>
              <a:ext cx="245" cy="74"/>
            </a:xfrm>
            <a:custGeom>
              <a:avLst/>
              <a:gdLst>
                <a:gd name="T0" fmla="*/ 119 w 245"/>
                <a:gd name="T1" fmla="*/ 0 h 74"/>
                <a:gd name="T2" fmla="*/ 6 w 245"/>
                <a:gd name="T3" fmla="*/ 9 h 74"/>
                <a:gd name="T4" fmla="*/ 0 w 245"/>
                <a:gd name="T5" fmla="*/ 35 h 74"/>
                <a:gd name="T6" fmla="*/ 2 w 245"/>
                <a:gd name="T7" fmla="*/ 62 h 74"/>
                <a:gd name="T8" fmla="*/ 64 w 245"/>
                <a:gd name="T9" fmla="*/ 66 h 74"/>
                <a:gd name="T10" fmla="*/ 64 w 245"/>
                <a:gd name="T11" fmla="*/ 54 h 74"/>
                <a:gd name="T12" fmla="*/ 80 w 245"/>
                <a:gd name="T13" fmla="*/ 66 h 74"/>
                <a:gd name="T14" fmla="*/ 238 w 245"/>
                <a:gd name="T15" fmla="*/ 74 h 74"/>
                <a:gd name="T16" fmla="*/ 240 w 245"/>
                <a:gd name="T17" fmla="*/ 70 h 74"/>
                <a:gd name="T18" fmla="*/ 244 w 245"/>
                <a:gd name="T19" fmla="*/ 60 h 74"/>
                <a:gd name="T20" fmla="*/ 245 w 245"/>
                <a:gd name="T21" fmla="*/ 48 h 74"/>
                <a:gd name="T22" fmla="*/ 241 w 245"/>
                <a:gd name="T23" fmla="*/ 41 h 74"/>
                <a:gd name="T24" fmla="*/ 234 w 245"/>
                <a:gd name="T25" fmla="*/ 37 h 74"/>
                <a:gd name="T26" fmla="*/ 218 w 245"/>
                <a:gd name="T27" fmla="*/ 32 h 74"/>
                <a:gd name="T28" fmla="*/ 198 w 245"/>
                <a:gd name="T29" fmla="*/ 25 h 74"/>
                <a:gd name="T30" fmla="*/ 177 w 245"/>
                <a:gd name="T31" fmla="*/ 18 h 74"/>
                <a:gd name="T32" fmla="*/ 154 w 245"/>
                <a:gd name="T33" fmla="*/ 12 h 74"/>
                <a:gd name="T34" fmla="*/ 136 w 245"/>
                <a:gd name="T35" fmla="*/ 6 h 74"/>
                <a:gd name="T36" fmla="*/ 123 w 245"/>
                <a:gd name="T37" fmla="*/ 2 h 74"/>
                <a:gd name="T38" fmla="*/ 119 w 245"/>
                <a:gd name="T39" fmla="*/ 0 h 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5"/>
                <a:gd name="T61" fmla="*/ 0 h 74"/>
                <a:gd name="T62" fmla="*/ 245 w 245"/>
                <a:gd name="T63" fmla="*/ 74 h 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5" h="74">
                  <a:moveTo>
                    <a:pt x="119" y="0"/>
                  </a:moveTo>
                  <a:lnTo>
                    <a:pt x="6" y="9"/>
                  </a:lnTo>
                  <a:lnTo>
                    <a:pt x="0" y="35"/>
                  </a:lnTo>
                  <a:lnTo>
                    <a:pt x="2" y="62"/>
                  </a:lnTo>
                  <a:lnTo>
                    <a:pt x="64" y="66"/>
                  </a:lnTo>
                  <a:lnTo>
                    <a:pt x="64" y="54"/>
                  </a:lnTo>
                  <a:lnTo>
                    <a:pt x="80" y="66"/>
                  </a:lnTo>
                  <a:lnTo>
                    <a:pt x="238" y="74"/>
                  </a:lnTo>
                  <a:lnTo>
                    <a:pt x="240" y="70"/>
                  </a:lnTo>
                  <a:lnTo>
                    <a:pt x="244" y="60"/>
                  </a:lnTo>
                  <a:lnTo>
                    <a:pt x="245" y="48"/>
                  </a:lnTo>
                  <a:lnTo>
                    <a:pt x="241" y="41"/>
                  </a:lnTo>
                  <a:lnTo>
                    <a:pt x="234" y="37"/>
                  </a:lnTo>
                  <a:lnTo>
                    <a:pt x="218" y="32"/>
                  </a:lnTo>
                  <a:lnTo>
                    <a:pt x="198" y="25"/>
                  </a:lnTo>
                  <a:lnTo>
                    <a:pt x="177" y="18"/>
                  </a:lnTo>
                  <a:lnTo>
                    <a:pt x="154" y="12"/>
                  </a:lnTo>
                  <a:lnTo>
                    <a:pt x="136" y="6"/>
                  </a:lnTo>
                  <a:lnTo>
                    <a:pt x="123" y="2"/>
                  </a:lnTo>
                  <a:lnTo>
                    <a:pt x="1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7" name="Freeform 172">
              <a:extLst>
                <a:ext uri="{FF2B5EF4-FFF2-40B4-BE49-F238E27FC236}">
                  <a16:creationId xmlns:a16="http://schemas.microsoft.com/office/drawing/2014/main" id="{422E180F-9AE1-945E-E165-F682494A1E55}"/>
                </a:ext>
              </a:extLst>
            </p:cNvPr>
            <p:cNvSpPr>
              <a:spLocks/>
            </p:cNvSpPr>
            <p:nvPr/>
          </p:nvSpPr>
          <p:spPr bwMode="auto">
            <a:xfrm>
              <a:off x="1790" y="1808"/>
              <a:ext cx="265" cy="1013"/>
            </a:xfrm>
            <a:custGeom>
              <a:avLst/>
              <a:gdLst>
                <a:gd name="T0" fmla="*/ 64 w 265"/>
                <a:gd name="T1" fmla="*/ 13 h 1013"/>
                <a:gd name="T2" fmla="*/ 72 w 265"/>
                <a:gd name="T3" fmla="*/ 437 h 1013"/>
                <a:gd name="T4" fmla="*/ 0 w 265"/>
                <a:gd name="T5" fmla="*/ 1013 h 1013"/>
                <a:gd name="T6" fmla="*/ 191 w 265"/>
                <a:gd name="T7" fmla="*/ 1013 h 1013"/>
                <a:gd name="T8" fmla="*/ 264 w 265"/>
                <a:gd name="T9" fmla="*/ 444 h 1013"/>
                <a:gd name="T10" fmla="*/ 265 w 265"/>
                <a:gd name="T11" fmla="*/ 0 h 1013"/>
                <a:gd name="T12" fmla="*/ 64 w 265"/>
                <a:gd name="T13" fmla="*/ 13 h 1013"/>
                <a:gd name="T14" fmla="*/ 0 60000 65536"/>
                <a:gd name="T15" fmla="*/ 0 60000 65536"/>
                <a:gd name="T16" fmla="*/ 0 60000 65536"/>
                <a:gd name="T17" fmla="*/ 0 60000 65536"/>
                <a:gd name="T18" fmla="*/ 0 60000 65536"/>
                <a:gd name="T19" fmla="*/ 0 60000 65536"/>
                <a:gd name="T20" fmla="*/ 0 60000 65536"/>
                <a:gd name="T21" fmla="*/ 0 w 265"/>
                <a:gd name="T22" fmla="*/ 0 h 1013"/>
                <a:gd name="T23" fmla="*/ 265 w 265"/>
                <a:gd name="T24" fmla="*/ 1013 h 10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5" h="1013">
                  <a:moveTo>
                    <a:pt x="64" y="13"/>
                  </a:moveTo>
                  <a:lnTo>
                    <a:pt x="72" y="437"/>
                  </a:lnTo>
                  <a:lnTo>
                    <a:pt x="0" y="1013"/>
                  </a:lnTo>
                  <a:lnTo>
                    <a:pt x="191" y="1013"/>
                  </a:lnTo>
                  <a:lnTo>
                    <a:pt x="264" y="444"/>
                  </a:lnTo>
                  <a:lnTo>
                    <a:pt x="265" y="0"/>
                  </a:lnTo>
                  <a:lnTo>
                    <a:pt x="64"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8" name="Freeform 173">
              <a:extLst>
                <a:ext uri="{FF2B5EF4-FFF2-40B4-BE49-F238E27FC236}">
                  <a16:creationId xmlns:a16="http://schemas.microsoft.com/office/drawing/2014/main" id="{949DAC90-123A-07CA-4BC6-9B83BFE18E7C}"/>
                </a:ext>
              </a:extLst>
            </p:cNvPr>
            <p:cNvSpPr>
              <a:spLocks/>
            </p:cNvSpPr>
            <p:nvPr/>
          </p:nvSpPr>
          <p:spPr bwMode="auto">
            <a:xfrm>
              <a:off x="1746" y="1271"/>
              <a:ext cx="196" cy="171"/>
            </a:xfrm>
            <a:custGeom>
              <a:avLst/>
              <a:gdLst>
                <a:gd name="T0" fmla="*/ 162 w 196"/>
                <a:gd name="T1" fmla="*/ 0 h 171"/>
                <a:gd name="T2" fmla="*/ 162 w 196"/>
                <a:gd name="T3" fmla="*/ 0 h 171"/>
                <a:gd name="T4" fmla="*/ 167 w 196"/>
                <a:gd name="T5" fmla="*/ 16 h 171"/>
                <a:gd name="T6" fmla="*/ 174 w 196"/>
                <a:gd name="T7" fmla="*/ 119 h 171"/>
                <a:gd name="T8" fmla="*/ 12 w 196"/>
                <a:gd name="T9" fmla="*/ 28 h 171"/>
                <a:gd name="T10" fmla="*/ 0 w 196"/>
                <a:gd name="T11" fmla="*/ 63 h 171"/>
                <a:gd name="T12" fmla="*/ 196 w 196"/>
                <a:gd name="T13" fmla="*/ 171 h 171"/>
                <a:gd name="T14" fmla="*/ 190 w 196"/>
                <a:gd name="T15" fmla="*/ 70 h 171"/>
                <a:gd name="T16" fmla="*/ 162 w 196"/>
                <a:gd name="T17" fmla="*/ 0 h 1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6"/>
                <a:gd name="T28" fmla="*/ 0 h 171"/>
                <a:gd name="T29" fmla="*/ 196 w 196"/>
                <a:gd name="T30" fmla="*/ 171 h 1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6" h="171">
                  <a:moveTo>
                    <a:pt x="162" y="0"/>
                  </a:moveTo>
                  <a:lnTo>
                    <a:pt x="162" y="0"/>
                  </a:lnTo>
                  <a:lnTo>
                    <a:pt x="167" y="16"/>
                  </a:lnTo>
                  <a:lnTo>
                    <a:pt x="174" y="119"/>
                  </a:lnTo>
                  <a:lnTo>
                    <a:pt x="12" y="28"/>
                  </a:lnTo>
                  <a:lnTo>
                    <a:pt x="0" y="63"/>
                  </a:lnTo>
                  <a:lnTo>
                    <a:pt x="196" y="171"/>
                  </a:lnTo>
                  <a:lnTo>
                    <a:pt x="190" y="70"/>
                  </a:lnTo>
                  <a:lnTo>
                    <a:pt x="162" y="0"/>
                  </a:lnTo>
                  <a:close/>
                </a:path>
              </a:pathLst>
            </a:custGeom>
            <a:solidFill>
              <a:srgbClr val="14C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29" name="Freeform 174">
              <a:extLst>
                <a:ext uri="{FF2B5EF4-FFF2-40B4-BE49-F238E27FC236}">
                  <a16:creationId xmlns:a16="http://schemas.microsoft.com/office/drawing/2014/main" id="{096300F9-16C1-F93A-3EBB-009D1197EC18}"/>
                </a:ext>
              </a:extLst>
            </p:cNvPr>
            <p:cNvSpPr>
              <a:spLocks/>
            </p:cNvSpPr>
            <p:nvPr/>
          </p:nvSpPr>
          <p:spPr bwMode="auto">
            <a:xfrm>
              <a:off x="1758" y="1271"/>
              <a:ext cx="162" cy="119"/>
            </a:xfrm>
            <a:custGeom>
              <a:avLst/>
              <a:gdLst>
                <a:gd name="T0" fmla="*/ 155 w 162"/>
                <a:gd name="T1" fmla="*/ 16 h 119"/>
                <a:gd name="T2" fmla="*/ 150 w 162"/>
                <a:gd name="T3" fmla="*/ 0 h 119"/>
                <a:gd name="T4" fmla="*/ 143 w 162"/>
                <a:gd name="T5" fmla="*/ 83 h 119"/>
                <a:gd name="T6" fmla="*/ 6 w 162"/>
                <a:gd name="T7" fmla="*/ 15 h 119"/>
                <a:gd name="T8" fmla="*/ 0 w 162"/>
                <a:gd name="T9" fmla="*/ 28 h 119"/>
                <a:gd name="T10" fmla="*/ 162 w 162"/>
                <a:gd name="T11" fmla="*/ 119 h 119"/>
                <a:gd name="T12" fmla="*/ 155 w 162"/>
                <a:gd name="T13" fmla="*/ 16 h 119"/>
                <a:gd name="T14" fmla="*/ 0 60000 65536"/>
                <a:gd name="T15" fmla="*/ 0 60000 65536"/>
                <a:gd name="T16" fmla="*/ 0 60000 65536"/>
                <a:gd name="T17" fmla="*/ 0 60000 65536"/>
                <a:gd name="T18" fmla="*/ 0 60000 65536"/>
                <a:gd name="T19" fmla="*/ 0 60000 65536"/>
                <a:gd name="T20" fmla="*/ 0 60000 65536"/>
                <a:gd name="T21" fmla="*/ 0 w 162"/>
                <a:gd name="T22" fmla="*/ 0 h 119"/>
                <a:gd name="T23" fmla="*/ 162 w 16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2" h="119">
                  <a:moveTo>
                    <a:pt x="155" y="16"/>
                  </a:moveTo>
                  <a:lnTo>
                    <a:pt x="150" y="0"/>
                  </a:lnTo>
                  <a:lnTo>
                    <a:pt x="143" y="83"/>
                  </a:lnTo>
                  <a:lnTo>
                    <a:pt x="6" y="15"/>
                  </a:lnTo>
                  <a:lnTo>
                    <a:pt x="0" y="28"/>
                  </a:lnTo>
                  <a:lnTo>
                    <a:pt x="162" y="119"/>
                  </a:lnTo>
                  <a:lnTo>
                    <a:pt x="15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0" name="Freeform 175">
              <a:extLst>
                <a:ext uri="{FF2B5EF4-FFF2-40B4-BE49-F238E27FC236}">
                  <a16:creationId xmlns:a16="http://schemas.microsoft.com/office/drawing/2014/main" id="{71D04A39-D2CC-14E8-D285-5F3FAFB3EF3F}"/>
                </a:ext>
              </a:extLst>
            </p:cNvPr>
            <p:cNvSpPr>
              <a:spLocks/>
            </p:cNvSpPr>
            <p:nvPr/>
          </p:nvSpPr>
          <p:spPr bwMode="auto">
            <a:xfrm>
              <a:off x="2053" y="1191"/>
              <a:ext cx="53" cy="93"/>
            </a:xfrm>
            <a:custGeom>
              <a:avLst/>
              <a:gdLst>
                <a:gd name="T0" fmla="*/ 43 w 53"/>
                <a:gd name="T1" fmla="*/ 56 h 93"/>
                <a:gd name="T2" fmla="*/ 37 w 53"/>
                <a:gd name="T3" fmla="*/ 54 h 93"/>
                <a:gd name="T4" fmla="*/ 31 w 53"/>
                <a:gd name="T5" fmla="*/ 47 h 93"/>
                <a:gd name="T6" fmla="*/ 27 w 53"/>
                <a:gd name="T7" fmla="*/ 40 h 93"/>
                <a:gd name="T8" fmla="*/ 27 w 53"/>
                <a:gd name="T9" fmla="*/ 35 h 93"/>
                <a:gd name="T10" fmla="*/ 30 w 53"/>
                <a:gd name="T11" fmla="*/ 29 h 93"/>
                <a:gd name="T12" fmla="*/ 32 w 53"/>
                <a:gd name="T13" fmla="*/ 22 h 93"/>
                <a:gd name="T14" fmla="*/ 33 w 53"/>
                <a:gd name="T15" fmla="*/ 15 h 93"/>
                <a:gd name="T16" fmla="*/ 31 w 53"/>
                <a:gd name="T17" fmla="*/ 7 h 93"/>
                <a:gd name="T18" fmla="*/ 29 w 53"/>
                <a:gd name="T19" fmla="*/ 3 h 93"/>
                <a:gd name="T20" fmla="*/ 27 w 53"/>
                <a:gd name="T21" fmla="*/ 1 h 93"/>
                <a:gd name="T22" fmla="*/ 24 w 53"/>
                <a:gd name="T23" fmla="*/ 0 h 93"/>
                <a:gd name="T24" fmla="*/ 23 w 53"/>
                <a:gd name="T25" fmla="*/ 0 h 93"/>
                <a:gd name="T26" fmla="*/ 17 w 53"/>
                <a:gd name="T27" fmla="*/ 18 h 93"/>
                <a:gd name="T28" fmla="*/ 3 w 53"/>
                <a:gd name="T29" fmla="*/ 36 h 93"/>
                <a:gd name="T30" fmla="*/ 0 w 53"/>
                <a:gd name="T31" fmla="*/ 63 h 93"/>
                <a:gd name="T32" fmla="*/ 5 w 53"/>
                <a:gd name="T33" fmla="*/ 78 h 93"/>
                <a:gd name="T34" fmla="*/ 14 w 53"/>
                <a:gd name="T35" fmla="*/ 88 h 93"/>
                <a:gd name="T36" fmla="*/ 27 w 53"/>
                <a:gd name="T37" fmla="*/ 93 h 93"/>
                <a:gd name="T38" fmla="*/ 38 w 53"/>
                <a:gd name="T39" fmla="*/ 93 h 93"/>
                <a:gd name="T40" fmla="*/ 48 w 53"/>
                <a:gd name="T41" fmla="*/ 88 h 93"/>
                <a:gd name="T42" fmla="*/ 53 w 53"/>
                <a:gd name="T43" fmla="*/ 80 h 93"/>
                <a:gd name="T44" fmla="*/ 52 w 53"/>
                <a:gd name="T45" fmla="*/ 69 h 93"/>
                <a:gd name="T46" fmla="*/ 43 w 53"/>
                <a:gd name="T47" fmla="*/ 56 h 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3"/>
                <a:gd name="T73" fmla="*/ 0 h 93"/>
                <a:gd name="T74" fmla="*/ 53 w 53"/>
                <a:gd name="T75" fmla="*/ 93 h 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3" h="93">
                  <a:moveTo>
                    <a:pt x="43" y="56"/>
                  </a:moveTo>
                  <a:lnTo>
                    <a:pt x="37" y="54"/>
                  </a:lnTo>
                  <a:lnTo>
                    <a:pt x="31" y="47"/>
                  </a:lnTo>
                  <a:lnTo>
                    <a:pt x="27" y="40"/>
                  </a:lnTo>
                  <a:lnTo>
                    <a:pt x="27" y="35"/>
                  </a:lnTo>
                  <a:lnTo>
                    <a:pt x="30" y="29"/>
                  </a:lnTo>
                  <a:lnTo>
                    <a:pt x="32" y="22"/>
                  </a:lnTo>
                  <a:lnTo>
                    <a:pt x="33" y="15"/>
                  </a:lnTo>
                  <a:lnTo>
                    <a:pt x="31" y="7"/>
                  </a:lnTo>
                  <a:lnTo>
                    <a:pt x="29" y="3"/>
                  </a:lnTo>
                  <a:lnTo>
                    <a:pt x="27" y="1"/>
                  </a:lnTo>
                  <a:lnTo>
                    <a:pt x="24" y="0"/>
                  </a:lnTo>
                  <a:lnTo>
                    <a:pt x="23" y="0"/>
                  </a:lnTo>
                  <a:lnTo>
                    <a:pt x="17" y="18"/>
                  </a:lnTo>
                  <a:lnTo>
                    <a:pt x="3" y="36"/>
                  </a:lnTo>
                  <a:lnTo>
                    <a:pt x="0" y="63"/>
                  </a:lnTo>
                  <a:lnTo>
                    <a:pt x="5" y="78"/>
                  </a:lnTo>
                  <a:lnTo>
                    <a:pt x="14" y="88"/>
                  </a:lnTo>
                  <a:lnTo>
                    <a:pt x="27" y="93"/>
                  </a:lnTo>
                  <a:lnTo>
                    <a:pt x="38" y="93"/>
                  </a:lnTo>
                  <a:lnTo>
                    <a:pt x="48" y="88"/>
                  </a:lnTo>
                  <a:lnTo>
                    <a:pt x="53" y="80"/>
                  </a:lnTo>
                  <a:lnTo>
                    <a:pt x="52" y="69"/>
                  </a:lnTo>
                  <a:lnTo>
                    <a:pt x="43" y="5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1" name="Freeform 176">
              <a:extLst>
                <a:ext uri="{FF2B5EF4-FFF2-40B4-BE49-F238E27FC236}">
                  <a16:creationId xmlns:a16="http://schemas.microsoft.com/office/drawing/2014/main" id="{1535EF4C-BF6A-C984-A70F-68F63CD05ABB}"/>
                </a:ext>
              </a:extLst>
            </p:cNvPr>
            <p:cNvSpPr>
              <a:spLocks/>
            </p:cNvSpPr>
            <p:nvPr/>
          </p:nvSpPr>
          <p:spPr bwMode="auto">
            <a:xfrm>
              <a:off x="1974" y="1074"/>
              <a:ext cx="290" cy="334"/>
            </a:xfrm>
            <a:custGeom>
              <a:avLst/>
              <a:gdLst>
                <a:gd name="T0" fmla="*/ 43 w 290"/>
                <a:gd name="T1" fmla="*/ 0 h 334"/>
                <a:gd name="T2" fmla="*/ 0 w 290"/>
                <a:gd name="T3" fmla="*/ 37 h 334"/>
                <a:gd name="T4" fmla="*/ 116 w 290"/>
                <a:gd name="T5" fmla="*/ 165 h 334"/>
                <a:gd name="T6" fmla="*/ 244 w 290"/>
                <a:gd name="T7" fmla="*/ 334 h 334"/>
                <a:gd name="T8" fmla="*/ 290 w 290"/>
                <a:gd name="T9" fmla="*/ 297 h 334"/>
                <a:gd name="T10" fmla="*/ 147 w 290"/>
                <a:gd name="T11" fmla="*/ 139 h 334"/>
                <a:gd name="T12" fmla="*/ 43 w 290"/>
                <a:gd name="T13" fmla="*/ 0 h 334"/>
                <a:gd name="T14" fmla="*/ 0 60000 65536"/>
                <a:gd name="T15" fmla="*/ 0 60000 65536"/>
                <a:gd name="T16" fmla="*/ 0 60000 65536"/>
                <a:gd name="T17" fmla="*/ 0 60000 65536"/>
                <a:gd name="T18" fmla="*/ 0 60000 65536"/>
                <a:gd name="T19" fmla="*/ 0 60000 65536"/>
                <a:gd name="T20" fmla="*/ 0 60000 65536"/>
                <a:gd name="T21" fmla="*/ 0 w 290"/>
                <a:gd name="T22" fmla="*/ 0 h 334"/>
                <a:gd name="T23" fmla="*/ 290 w 290"/>
                <a:gd name="T24" fmla="*/ 334 h 3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334">
                  <a:moveTo>
                    <a:pt x="43" y="0"/>
                  </a:moveTo>
                  <a:lnTo>
                    <a:pt x="0" y="37"/>
                  </a:lnTo>
                  <a:lnTo>
                    <a:pt x="116" y="165"/>
                  </a:lnTo>
                  <a:lnTo>
                    <a:pt x="244" y="334"/>
                  </a:lnTo>
                  <a:lnTo>
                    <a:pt x="290" y="297"/>
                  </a:lnTo>
                  <a:lnTo>
                    <a:pt x="147" y="139"/>
                  </a:lnTo>
                  <a:lnTo>
                    <a:pt x="4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2" name="Freeform 177">
              <a:extLst>
                <a:ext uri="{FF2B5EF4-FFF2-40B4-BE49-F238E27FC236}">
                  <a16:creationId xmlns:a16="http://schemas.microsoft.com/office/drawing/2014/main" id="{6F7DC2C9-BF2E-0B5C-9DF5-20A4A7345E38}"/>
                </a:ext>
              </a:extLst>
            </p:cNvPr>
            <p:cNvSpPr>
              <a:spLocks/>
            </p:cNvSpPr>
            <p:nvPr/>
          </p:nvSpPr>
          <p:spPr bwMode="auto">
            <a:xfrm>
              <a:off x="2081" y="1203"/>
              <a:ext cx="44" cy="41"/>
            </a:xfrm>
            <a:custGeom>
              <a:avLst/>
              <a:gdLst>
                <a:gd name="T0" fmla="*/ 38 w 44"/>
                <a:gd name="T1" fmla="*/ 7 h 41"/>
                <a:gd name="T2" fmla="*/ 44 w 44"/>
                <a:gd name="T3" fmla="*/ 13 h 41"/>
                <a:gd name="T4" fmla="*/ 11 w 44"/>
                <a:gd name="T5" fmla="*/ 41 h 41"/>
                <a:gd name="T6" fmla="*/ 0 w 44"/>
                <a:gd name="T7" fmla="*/ 28 h 41"/>
                <a:gd name="T8" fmla="*/ 33 w 44"/>
                <a:gd name="T9" fmla="*/ 0 h 41"/>
                <a:gd name="T10" fmla="*/ 38 w 44"/>
                <a:gd name="T11" fmla="*/ 7 h 41"/>
                <a:gd name="T12" fmla="*/ 0 60000 65536"/>
                <a:gd name="T13" fmla="*/ 0 60000 65536"/>
                <a:gd name="T14" fmla="*/ 0 60000 65536"/>
                <a:gd name="T15" fmla="*/ 0 60000 65536"/>
                <a:gd name="T16" fmla="*/ 0 60000 65536"/>
                <a:gd name="T17" fmla="*/ 0 60000 65536"/>
                <a:gd name="T18" fmla="*/ 0 w 44"/>
                <a:gd name="T19" fmla="*/ 0 h 41"/>
                <a:gd name="T20" fmla="*/ 44 w 44"/>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44" h="41">
                  <a:moveTo>
                    <a:pt x="38" y="7"/>
                  </a:moveTo>
                  <a:lnTo>
                    <a:pt x="44" y="13"/>
                  </a:lnTo>
                  <a:lnTo>
                    <a:pt x="11" y="41"/>
                  </a:lnTo>
                  <a:lnTo>
                    <a:pt x="0" y="28"/>
                  </a:lnTo>
                  <a:lnTo>
                    <a:pt x="33" y="0"/>
                  </a:lnTo>
                  <a:lnTo>
                    <a:pt x="38" y="7"/>
                  </a:lnTo>
                  <a:close/>
                </a:path>
              </a:pathLst>
            </a:custGeom>
            <a:solidFill>
              <a:srgbClr val="F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3" name="Freeform 178">
              <a:extLst>
                <a:ext uri="{FF2B5EF4-FFF2-40B4-BE49-F238E27FC236}">
                  <a16:creationId xmlns:a16="http://schemas.microsoft.com/office/drawing/2014/main" id="{6FEF94ED-B038-9E60-8574-F1D295F7FDE3}"/>
                </a:ext>
              </a:extLst>
            </p:cNvPr>
            <p:cNvSpPr>
              <a:spLocks/>
            </p:cNvSpPr>
            <p:nvPr/>
          </p:nvSpPr>
          <p:spPr bwMode="auto">
            <a:xfrm>
              <a:off x="2043" y="1180"/>
              <a:ext cx="119" cy="155"/>
            </a:xfrm>
            <a:custGeom>
              <a:avLst/>
              <a:gdLst>
                <a:gd name="T0" fmla="*/ 61 w 119"/>
                <a:gd name="T1" fmla="*/ 11 h 155"/>
                <a:gd name="T2" fmla="*/ 64 w 119"/>
                <a:gd name="T3" fmla="*/ 16 h 155"/>
                <a:gd name="T4" fmla="*/ 70 w 119"/>
                <a:gd name="T5" fmla="*/ 22 h 155"/>
                <a:gd name="T6" fmla="*/ 75 w 119"/>
                <a:gd name="T7" fmla="*/ 29 h 155"/>
                <a:gd name="T8" fmla="*/ 77 w 119"/>
                <a:gd name="T9" fmla="*/ 35 h 155"/>
                <a:gd name="T10" fmla="*/ 73 w 119"/>
                <a:gd name="T11" fmla="*/ 45 h 155"/>
                <a:gd name="T12" fmla="*/ 66 w 119"/>
                <a:gd name="T13" fmla="*/ 55 h 155"/>
                <a:gd name="T14" fmla="*/ 57 w 119"/>
                <a:gd name="T15" fmla="*/ 65 h 155"/>
                <a:gd name="T16" fmla="*/ 48 w 119"/>
                <a:gd name="T17" fmla="*/ 69 h 155"/>
                <a:gd name="T18" fmla="*/ 43 w 119"/>
                <a:gd name="T19" fmla="*/ 70 h 155"/>
                <a:gd name="T20" fmla="*/ 39 w 119"/>
                <a:gd name="T21" fmla="*/ 71 h 155"/>
                <a:gd name="T22" fmla="*/ 34 w 119"/>
                <a:gd name="T23" fmla="*/ 71 h 155"/>
                <a:gd name="T24" fmla="*/ 30 w 119"/>
                <a:gd name="T25" fmla="*/ 71 h 155"/>
                <a:gd name="T26" fmla="*/ 24 w 119"/>
                <a:gd name="T27" fmla="*/ 71 h 155"/>
                <a:gd name="T28" fmla="*/ 20 w 119"/>
                <a:gd name="T29" fmla="*/ 71 h 155"/>
                <a:gd name="T30" fmla="*/ 14 w 119"/>
                <a:gd name="T31" fmla="*/ 71 h 155"/>
                <a:gd name="T32" fmla="*/ 10 w 119"/>
                <a:gd name="T33" fmla="*/ 70 h 155"/>
                <a:gd name="T34" fmla="*/ 10 w 119"/>
                <a:gd name="T35" fmla="*/ 71 h 155"/>
                <a:gd name="T36" fmla="*/ 9 w 119"/>
                <a:gd name="T37" fmla="*/ 75 h 155"/>
                <a:gd name="T38" fmla="*/ 9 w 119"/>
                <a:gd name="T39" fmla="*/ 85 h 155"/>
                <a:gd name="T40" fmla="*/ 9 w 119"/>
                <a:gd name="T41" fmla="*/ 96 h 155"/>
                <a:gd name="T42" fmla="*/ 12 w 119"/>
                <a:gd name="T43" fmla="*/ 108 h 155"/>
                <a:gd name="T44" fmla="*/ 0 w 119"/>
                <a:gd name="T45" fmla="*/ 134 h 155"/>
                <a:gd name="T46" fmla="*/ 42 w 119"/>
                <a:gd name="T47" fmla="*/ 155 h 155"/>
                <a:gd name="T48" fmla="*/ 59 w 119"/>
                <a:gd name="T49" fmla="*/ 122 h 155"/>
                <a:gd name="T50" fmla="*/ 64 w 119"/>
                <a:gd name="T51" fmla="*/ 122 h 155"/>
                <a:gd name="T52" fmla="*/ 70 w 119"/>
                <a:gd name="T53" fmla="*/ 120 h 155"/>
                <a:gd name="T54" fmla="*/ 76 w 119"/>
                <a:gd name="T55" fmla="*/ 119 h 155"/>
                <a:gd name="T56" fmla="*/ 80 w 119"/>
                <a:gd name="T57" fmla="*/ 118 h 155"/>
                <a:gd name="T58" fmla="*/ 86 w 119"/>
                <a:gd name="T59" fmla="*/ 116 h 155"/>
                <a:gd name="T60" fmla="*/ 90 w 119"/>
                <a:gd name="T61" fmla="*/ 114 h 155"/>
                <a:gd name="T62" fmla="*/ 94 w 119"/>
                <a:gd name="T63" fmla="*/ 112 h 155"/>
                <a:gd name="T64" fmla="*/ 97 w 119"/>
                <a:gd name="T65" fmla="*/ 108 h 155"/>
                <a:gd name="T66" fmla="*/ 100 w 119"/>
                <a:gd name="T67" fmla="*/ 105 h 155"/>
                <a:gd name="T68" fmla="*/ 102 w 119"/>
                <a:gd name="T69" fmla="*/ 101 h 155"/>
                <a:gd name="T70" fmla="*/ 106 w 119"/>
                <a:gd name="T71" fmla="*/ 98 h 155"/>
                <a:gd name="T72" fmla="*/ 108 w 119"/>
                <a:gd name="T73" fmla="*/ 94 h 155"/>
                <a:gd name="T74" fmla="*/ 108 w 119"/>
                <a:gd name="T75" fmla="*/ 95 h 155"/>
                <a:gd name="T76" fmla="*/ 118 w 119"/>
                <a:gd name="T77" fmla="*/ 77 h 155"/>
                <a:gd name="T78" fmla="*/ 119 w 119"/>
                <a:gd name="T79" fmla="*/ 66 h 155"/>
                <a:gd name="T80" fmla="*/ 119 w 119"/>
                <a:gd name="T81" fmla="*/ 58 h 155"/>
                <a:gd name="T82" fmla="*/ 118 w 119"/>
                <a:gd name="T83" fmla="*/ 50 h 155"/>
                <a:gd name="T84" fmla="*/ 115 w 119"/>
                <a:gd name="T85" fmla="*/ 43 h 155"/>
                <a:gd name="T86" fmla="*/ 114 w 119"/>
                <a:gd name="T87" fmla="*/ 41 h 155"/>
                <a:gd name="T88" fmla="*/ 105 w 119"/>
                <a:gd name="T89" fmla="*/ 27 h 155"/>
                <a:gd name="T90" fmla="*/ 87 w 119"/>
                <a:gd name="T91" fmla="*/ 1 h 155"/>
                <a:gd name="T92" fmla="*/ 75 w 119"/>
                <a:gd name="T93" fmla="*/ 0 h 155"/>
                <a:gd name="T94" fmla="*/ 72 w 119"/>
                <a:gd name="T95" fmla="*/ 1 h 155"/>
                <a:gd name="T96" fmla="*/ 67 w 119"/>
                <a:gd name="T97" fmla="*/ 2 h 155"/>
                <a:gd name="T98" fmla="*/ 62 w 119"/>
                <a:gd name="T99" fmla="*/ 5 h 155"/>
                <a:gd name="T100" fmla="*/ 61 w 119"/>
                <a:gd name="T101" fmla="*/ 11 h 15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155"/>
                <a:gd name="T155" fmla="*/ 119 w 119"/>
                <a:gd name="T156" fmla="*/ 155 h 15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155">
                  <a:moveTo>
                    <a:pt x="61" y="11"/>
                  </a:moveTo>
                  <a:lnTo>
                    <a:pt x="64" y="16"/>
                  </a:lnTo>
                  <a:lnTo>
                    <a:pt x="70" y="22"/>
                  </a:lnTo>
                  <a:lnTo>
                    <a:pt x="75" y="29"/>
                  </a:lnTo>
                  <a:lnTo>
                    <a:pt x="77" y="35"/>
                  </a:lnTo>
                  <a:lnTo>
                    <a:pt x="73" y="45"/>
                  </a:lnTo>
                  <a:lnTo>
                    <a:pt x="66" y="55"/>
                  </a:lnTo>
                  <a:lnTo>
                    <a:pt x="57" y="65"/>
                  </a:lnTo>
                  <a:lnTo>
                    <a:pt x="48" y="69"/>
                  </a:lnTo>
                  <a:lnTo>
                    <a:pt x="43" y="70"/>
                  </a:lnTo>
                  <a:lnTo>
                    <a:pt x="39" y="71"/>
                  </a:lnTo>
                  <a:lnTo>
                    <a:pt x="34" y="71"/>
                  </a:lnTo>
                  <a:lnTo>
                    <a:pt x="30" y="71"/>
                  </a:lnTo>
                  <a:lnTo>
                    <a:pt x="24" y="71"/>
                  </a:lnTo>
                  <a:lnTo>
                    <a:pt x="20" y="71"/>
                  </a:lnTo>
                  <a:lnTo>
                    <a:pt x="14" y="71"/>
                  </a:lnTo>
                  <a:lnTo>
                    <a:pt x="10" y="70"/>
                  </a:lnTo>
                  <a:lnTo>
                    <a:pt x="10" y="71"/>
                  </a:lnTo>
                  <a:lnTo>
                    <a:pt x="9" y="75"/>
                  </a:lnTo>
                  <a:lnTo>
                    <a:pt x="9" y="85"/>
                  </a:lnTo>
                  <a:lnTo>
                    <a:pt x="9" y="96"/>
                  </a:lnTo>
                  <a:lnTo>
                    <a:pt x="12" y="108"/>
                  </a:lnTo>
                  <a:lnTo>
                    <a:pt x="0" y="134"/>
                  </a:lnTo>
                  <a:lnTo>
                    <a:pt x="42" y="155"/>
                  </a:lnTo>
                  <a:lnTo>
                    <a:pt x="59" y="122"/>
                  </a:lnTo>
                  <a:lnTo>
                    <a:pt x="64" y="122"/>
                  </a:lnTo>
                  <a:lnTo>
                    <a:pt x="70" y="120"/>
                  </a:lnTo>
                  <a:lnTo>
                    <a:pt x="76" y="119"/>
                  </a:lnTo>
                  <a:lnTo>
                    <a:pt x="80" y="118"/>
                  </a:lnTo>
                  <a:lnTo>
                    <a:pt x="86" y="116"/>
                  </a:lnTo>
                  <a:lnTo>
                    <a:pt x="90" y="114"/>
                  </a:lnTo>
                  <a:lnTo>
                    <a:pt x="94" y="112"/>
                  </a:lnTo>
                  <a:lnTo>
                    <a:pt x="97" y="108"/>
                  </a:lnTo>
                  <a:lnTo>
                    <a:pt x="100" y="105"/>
                  </a:lnTo>
                  <a:lnTo>
                    <a:pt x="102" y="101"/>
                  </a:lnTo>
                  <a:lnTo>
                    <a:pt x="106" y="98"/>
                  </a:lnTo>
                  <a:lnTo>
                    <a:pt x="108" y="94"/>
                  </a:lnTo>
                  <a:lnTo>
                    <a:pt x="108" y="95"/>
                  </a:lnTo>
                  <a:lnTo>
                    <a:pt x="118" y="77"/>
                  </a:lnTo>
                  <a:lnTo>
                    <a:pt x="119" y="66"/>
                  </a:lnTo>
                  <a:lnTo>
                    <a:pt x="119" y="58"/>
                  </a:lnTo>
                  <a:lnTo>
                    <a:pt x="118" y="50"/>
                  </a:lnTo>
                  <a:lnTo>
                    <a:pt x="115" y="43"/>
                  </a:lnTo>
                  <a:lnTo>
                    <a:pt x="114" y="41"/>
                  </a:lnTo>
                  <a:lnTo>
                    <a:pt x="105" y="27"/>
                  </a:lnTo>
                  <a:lnTo>
                    <a:pt x="87" y="1"/>
                  </a:lnTo>
                  <a:lnTo>
                    <a:pt x="75" y="0"/>
                  </a:lnTo>
                  <a:lnTo>
                    <a:pt x="72" y="1"/>
                  </a:lnTo>
                  <a:lnTo>
                    <a:pt x="67" y="2"/>
                  </a:lnTo>
                  <a:lnTo>
                    <a:pt x="62" y="5"/>
                  </a:lnTo>
                  <a:lnTo>
                    <a:pt x="61" y="1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4" name="Freeform 179">
              <a:extLst>
                <a:ext uri="{FF2B5EF4-FFF2-40B4-BE49-F238E27FC236}">
                  <a16:creationId xmlns:a16="http://schemas.microsoft.com/office/drawing/2014/main" id="{7B94452B-15BB-A34C-68CB-378E7761C526}"/>
                </a:ext>
              </a:extLst>
            </p:cNvPr>
            <p:cNvSpPr>
              <a:spLocks/>
            </p:cNvSpPr>
            <p:nvPr/>
          </p:nvSpPr>
          <p:spPr bwMode="auto">
            <a:xfrm>
              <a:off x="2006" y="1298"/>
              <a:ext cx="95" cy="94"/>
            </a:xfrm>
            <a:custGeom>
              <a:avLst/>
              <a:gdLst>
                <a:gd name="T0" fmla="*/ 29 w 95"/>
                <a:gd name="T1" fmla="*/ 0 h 94"/>
                <a:gd name="T2" fmla="*/ 0 w 95"/>
                <a:gd name="T3" fmla="*/ 37 h 94"/>
                <a:gd name="T4" fmla="*/ 52 w 95"/>
                <a:gd name="T5" fmla="*/ 94 h 94"/>
                <a:gd name="T6" fmla="*/ 95 w 95"/>
                <a:gd name="T7" fmla="*/ 39 h 94"/>
                <a:gd name="T8" fmla="*/ 29 w 95"/>
                <a:gd name="T9" fmla="*/ 0 h 94"/>
                <a:gd name="T10" fmla="*/ 0 60000 65536"/>
                <a:gd name="T11" fmla="*/ 0 60000 65536"/>
                <a:gd name="T12" fmla="*/ 0 60000 65536"/>
                <a:gd name="T13" fmla="*/ 0 60000 65536"/>
                <a:gd name="T14" fmla="*/ 0 60000 65536"/>
                <a:gd name="T15" fmla="*/ 0 w 95"/>
                <a:gd name="T16" fmla="*/ 0 h 94"/>
                <a:gd name="T17" fmla="*/ 95 w 95"/>
                <a:gd name="T18" fmla="*/ 94 h 94"/>
              </a:gdLst>
              <a:ahLst/>
              <a:cxnLst>
                <a:cxn ang="T10">
                  <a:pos x="T0" y="T1"/>
                </a:cxn>
                <a:cxn ang="T11">
                  <a:pos x="T2" y="T3"/>
                </a:cxn>
                <a:cxn ang="T12">
                  <a:pos x="T4" y="T5"/>
                </a:cxn>
                <a:cxn ang="T13">
                  <a:pos x="T6" y="T7"/>
                </a:cxn>
                <a:cxn ang="T14">
                  <a:pos x="T8" y="T9"/>
                </a:cxn>
              </a:cxnLst>
              <a:rect l="T15" t="T16" r="T17" b="T18"/>
              <a:pathLst>
                <a:path w="95" h="94">
                  <a:moveTo>
                    <a:pt x="29" y="0"/>
                  </a:moveTo>
                  <a:lnTo>
                    <a:pt x="0" y="37"/>
                  </a:lnTo>
                  <a:lnTo>
                    <a:pt x="52" y="94"/>
                  </a:lnTo>
                  <a:lnTo>
                    <a:pt x="95" y="39"/>
                  </a:lnTo>
                  <a:lnTo>
                    <a:pt x="29"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5" name="Freeform 180">
              <a:extLst>
                <a:ext uri="{FF2B5EF4-FFF2-40B4-BE49-F238E27FC236}">
                  <a16:creationId xmlns:a16="http://schemas.microsoft.com/office/drawing/2014/main" id="{97A6B516-6C07-0E72-F2AA-E42B28B91B00}"/>
                </a:ext>
              </a:extLst>
            </p:cNvPr>
            <p:cNvSpPr>
              <a:spLocks/>
            </p:cNvSpPr>
            <p:nvPr/>
          </p:nvSpPr>
          <p:spPr bwMode="auto">
            <a:xfrm>
              <a:off x="2065" y="1343"/>
              <a:ext cx="12" cy="12"/>
            </a:xfrm>
            <a:custGeom>
              <a:avLst/>
              <a:gdLst>
                <a:gd name="T0" fmla="*/ 2 w 12"/>
                <a:gd name="T1" fmla="*/ 11 h 12"/>
                <a:gd name="T2" fmla="*/ 5 w 12"/>
                <a:gd name="T3" fmla="*/ 12 h 12"/>
                <a:gd name="T4" fmla="*/ 7 w 12"/>
                <a:gd name="T5" fmla="*/ 12 h 12"/>
                <a:gd name="T6" fmla="*/ 9 w 12"/>
                <a:gd name="T7" fmla="*/ 12 h 12"/>
                <a:gd name="T8" fmla="*/ 11 w 12"/>
                <a:gd name="T9" fmla="*/ 10 h 12"/>
                <a:gd name="T10" fmla="*/ 12 w 12"/>
                <a:gd name="T11" fmla="*/ 8 h 12"/>
                <a:gd name="T12" fmla="*/ 12 w 12"/>
                <a:gd name="T13" fmla="*/ 5 h 12"/>
                <a:gd name="T14" fmla="*/ 12 w 12"/>
                <a:gd name="T15" fmla="*/ 3 h 12"/>
                <a:gd name="T16" fmla="*/ 10 w 12"/>
                <a:gd name="T17" fmla="*/ 1 h 12"/>
                <a:gd name="T18" fmla="*/ 8 w 12"/>
                <a:gd name="T19" fmla="*/ 0 h 12"/>
                <a:gd name="T20" fmla="*/ 6 w 12"/>
                <a:gd name="T21" fmla="*/ 0 h 12"/>
                <a:gd name="T22" fmla="*/ 3 w 12"/>
                <a:gd name="T23" fmla="*/ 0 h 12"/>
                <a:gd name="T24" fmla="*/ 1 w 12"/>
                <a:gd name="T25" fmla="*/ 2 h 12"/>
                <a:gd name="T26" fmla="*/ 0 w 12"/>
                <a:gd name="T27" fmla="*/ 4 h 12"/>
                <a:gd name="T28" fmla="*/ 0 w 12"/>
                <a:gd name="T29" fmla="*/ 7 h 12"/>
                <a:gd name="T30" fmla="*/ 0 w 12"/>
                <a:gd name="T31" fmla="*/ 9 h 12"/>
                <a:gd name="T32" fmla="*/ 2 w 12"/>
                <a:gd name="T33" fmla="*/ 1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2" y="11"/>
                  </a:moveTo>
                  <a:lnTo>
                    <a:pt x="5" y="12"/>
                  </a:lnTo>
                  <a:lnTo>
                    <a:pt x="7" y="12"/>
                  </a:lnTo>
                  <a:lnTo>
                    <a:pt x="9" y="12"/>
                  </a:lnTo>
                  <a:lnTo>
                    <a:pt x="11" y="10"/>
                  </a:lnTo>
                  <a:lnTo>
                    <a:pt x="12" y="8"/>
                  </a:lnTo>
                  <a:lnTo>
                    <a:pt x="12" y="5"/>
                  </a:lnTo>
                  <a:lnTo>
                    <a:pt x="12" y="3"/>
                  </a:lnTo>
                  <a:lnTo>
                    <a:pt x="10" y="1"/>
                  </a:lnTo>
                  <a:lnTo>
                    <a:pt x="8" y="0"/>
                  </a:lnTo>
                  <a:lnTo>
                    <a:pt x="6" y="0"/>
                  </a:lnTo>
                  <a:lnTo>
                    <a:pt x="3" y="0"/>
                  </a:lnTo>
                  <a:lnTo>
                    <a:pt x="1" y="2"/>
                  </a:lnTo>
                  <a:lnTo>
                    <a:pt x="0" y="4"/>
                  </a:lnTo>
                  <a:lnTo>
                    <a:pt x="0" y="7"/>
                  </a:lnTo>
                  <a:lnTo>
                    <a:pt x="0" y="9"/>
                  </a:lnTo>
                  <a:lnTo>
                    <a:pt x="2"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6" name="Freeform 181">
              <a:extLst>
                <a:ext uri="{FF2B5EF4-FFF2-40B4-BE49-F238E27FC236}">
                  <a16:creationId xmlns:a16="http://schemas.microsoft.com/office/drawing/2014/main" id="{7C618E7F-15F6-3350-FA77-B6056C4F6C77}"/>
                </a:ext>
              </a:extLst>
            </p:cNvPr>
            <p:cNvSpPr>
              <a:spLocks/>
            </p:cNvSpPr>
            <p:nvPr/>
          </p:nvSpPr>
          <p:spPr bwMode="auto">
            <a:xfrm>
              <a:off x="1878" y="1325"/>
              <a:ext cx="204" cy="333"/>
            </a:xfrm>
            <a:custGeom>
              <a:avLst/>
              <a:gdLst>
                <a:gd name="T0" fmla="*/ 133 w 204"/>
                <a:gd name="T1" fmla="*/ 0 h 333"/>
                <a:gd name="T2" fmla="*/ 2 w 204"/>
                <a:gd name="T3" fmla="*/ 152 h 333"/>
                <a:gd name="T4" fmla="*/ 0 w 204"/>
                <a:gd name="T5" fmla="*/ 174 h 333"/>
                <a:gd name="T6" fmla="*/ 0 w 204"/>
                <a:gd name="T7" fmla="*/ 196 h 333"/>
                <a:gd name="T8" fmla="*/ 0 w 204"/>
                <a:gd name="T9" fmla="*/ 220 h 333"/>
                <a:gd name="T10" fmla="*/ 3 w 204"/>
                <a:gd name="T11" fmla="*/ 242 h 333"/>
                <a:gd name="T12" fmla="*/ 6 w 204"/>
                <a:gd name="T13" fmla="*/ 266 h 333"/>
                <a:gd name="T14" fmla="*/ 12 w 204"/>
                <a:gd name="T15" fmla="*/ 288 h 333"/>
                <a:gd name="T16" fmla="*/ 20 w 204"/>
                <a:gd name="T17" fmla="*/ 311 h 333"/>
                <a:gd name="T18" fmla="*/ 30 w 204"/>
                <a:gd name="T19" fmla="*/ 333 h 333"/>
                <a:gd name="T20" fmla="*/ 204 w 204"/>
                <a:gd name="T21" fmla="*/ 50 h 333"/>
                <a:gd name="T22" fmla="*/ 133 w 204"/>
                <a:gd name="T23" fmla="*/ 0 h 3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4"/>
                <a:gd name="T37" fmla="*/ 0 h 333"/>
                <a:gd name="T38" fmla="*/ 204 w 204"/>
                <a:gd name="T39" fmla="*/ 333 h 3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4" h="333">
                  <a:moveTo>
                    <a:pt x="133" y="0"/>
                  </a:moveTo>
                  <a:lnTo>
                    <a:pt x="2" y="152"/>
                  </a:lnTo>
                  <a:lnTo>
                    <a:pt x="0" y="174"/>
                  </a:lnTo>
                  <a:lnTo>
                    <a:pt x="0" y="196"/>
                  </a:lnTo>
                  <a:lnTo>
                    <a:pt x="0" y="220"/>
                  </a:lnTo>
                  <a:lnTo>
                    <a:pt x="3" y="242"/>
                  </a:lnTo>
                  <a:lnTo>
                    <a:pt x="6" y="266"/>
                  </a:lnTo>
                  <a:lnTo>
                    <a:pt x="12" y="288"/>
                  </a:lnTo>
                  <a:lnTo>
                    <a:pt x="20" y="311"/>
                  </a:lnTo>
                  <a:lnTo>
                    <a:pt x="30" y="333"/>
                  </a:lnTo>
                  <a:lnTo>
                    <a:pt x="204" y="50"/>
                  </a:lnTo>
                  <a:lnTo>
                    <a:pt x="133" y="0"/>
                  </a:lnTo>
                  <a:close/>
                </a:path>
              </a:pathLst>
            </a:custGeom>
            <a:solidFill>
              <a:srgbClr val="B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7" name="Freeform 182">
              <a:extLst>
                <a:ext uri="{FF2B5EF4-FFF2-40B4-BE49-F238E27FC236}">
                  <a16:creationId xmlns:a16="http://schemas.microsoft.com/office/drawing/2014/main" id="{E9B2A506-EDB2-CD61-CBD3-1C9C7B0DB20A}"/>
                </a:ext>
              </a:extLst>
            </p:cNvPr>
            <p:cNvSpPr>
              <a:spLocks/>
            </p:cNvSpPr>
            <p:nvPr/>
          </p:nvSpPr>
          <p:spPr bwMode="auto">
            <a:xfrm>
              <a:off x="1787" y="1052"/>
              <a:ext cx="175" cy="232"/>
            </a:xfrm>
            <a:custGeom>
              <a:avLst/>
              <a:gdLst>
                <a:gd name="T0" fmla="*/ 152 w 175"/>
                <a:gd name="T1" fmla="*/ 163 h 232"/>
                <a:gd name="T2" fmla="*/ 155 w 175"/>
                <a:gd name="T3" fmla="*/ 159 h 232"/>
                <a:gd name="T4" fmla="*/ 161 w 175"/>
                <a:gd name="T5" fmla="*/ 154 h 232"/>
                <a:gd name="T6" fmla="*/ 165 w 175"/>
                <a:gd name="T7" fmla="*/ 142 h 232"/>
                <a:gd name="T8" fmla="*/ 164 w 175"/>
                <a:gd name="T9" fmla="*/ 125 h 232"/>
                <a:gd name="T10" fmla="*/ 163 w 175"/>
                <a:gd name="T11" fmla="*/ 106 h 232"/>
                <a:gd name="T12" fmla="*/ 168 w 175"/>
                <a:gd name="T13" fmla="*/ 93 h 232"/>
                <a:gd name="T14" fmla="*/ 173 w 175"/>
                <a:gd name="T15" fmla="*/ 87 h 232"/>
                <a:gd name="T16" fmla="*/ 175 w 175"/>
                <a:gd name="T17" fmla="*/ 84 h 232"/>
                <a:gd name="T18" fmla="*/ 175 w 175"/>
                <a:gd name="T19" fmla="*/ 82 h 232"/>
                <a:gd name="T20" fmla="*/ 175 w 175"/>
                <a:gd name="T21" fmla="*/ 75 h 232"/>
                <a:gd name="T22" fmla="*/ 172 w 175"/>
                <a:gd name="T23" fmla="*/ 65 h 232"/>
                <a:gd name="T24" fmla="*/ 164 w 175"/>
                <a:gd name="T25" fmla="*/ 51 h 232"/>
                <a:gd name="T26" fmla="*/ 159 w 175"/>
                <a:gd name="T27" fmla="*/ 43 h 232"/>
                <a:gd name="T28" fmla="*/ 152 w 175"/>
                <a:gd name="T29" fmla="*/ 35 h 232"/>
                <a:gd name="T30" fmla="*/ 143 w 175"/>
                <a:gd name="T31" fmla="*/ 26 h 232"/>
                <a:gd name="T32" fmla="*/ 134 w 175"/>
                <a:gd name="T33" fmla="*/ 19 h 232"/>
                <a:gd name="T34" fmla="*/ 123 w 175"/>
                <a:gd name="T35" fmla="*/ 11 h 232"/>
                <a:gd name="T36" fmla="*/ 110 w 175"/>
                <a:gd name="T37" fmla="*/ 5 h 232"/>
                <a:gd name="T38" fmla="*/ 96 w 175"/>
                <a:gd name="T39" fmla="*/ 1 h 232"/>
                <a:gd name="T40" fmla="*/ 81 w 175"/>
                <a:gd name="T41" fmla="*/ 0 h 232"/>
                <a:gd name="T42" fmla="*/ 69 w 175"/>
                <a:gd name="T43" fmla="*/ 0 h 232"/>
                <a:gd name="T44" fmla="*/ 57 w 175"/>
                <a:gd name="T45" fmla="*/ 2 h 232"/>
                <a:gd name="T46" fmla="*/ 46 w 175"/>
                <a:gd name="T47" fmla="*/ 6 h 232"/>
                <a:gd name="T48" fmla="*/ 34 w 175"/>
                <a:gd name="T49" fmla="*/ 12 h 232"/>
                <a:gd name="T50" fmla="*/ 24 w 175"/>
                <a:gd name="T51" fmla="*/ 21 h 232"/>
                <a:gd name="T52" fmla="*/ 15 w 175"/>
                <a:gd name="T53" fmla="*/ 33 h 232"/>
                <a:gd name="T54" fmla="*/ 6 w 175"/>
                <a:gd name="T55" fmla="*/ 50 h 232"/>
                <a:gd name="T56" fmla="*/ 0 w 175"/>
                <a:gd name="T57" fmla="*/ 70 h 232"/>
                <a:gd name="T58" fmla="*/ 6 w 175"/>
                <a:gd name="T59" fmla="*/ 113 h 232"/>
                <a:gd name="T60" fmla="*/ 11 w 175"/>
                <a:gd name="T61" fmla="*/ 141 h 232"/>
                <a:gd name="T62" fmla="*/ 18 w 175"/>
                <a:gd name="T63" fmla="*/ 163 h 232"/>
                <a:gd name="T64" fmla="*/ 25 w 175"/>
                <a:gd name="T65" fmla="*/ 189 h 232"/>
                <a:gd name="T66" fmla="*/ 28 w 175"/>
                <a:gd name="T67" fmla="*/ 196 h 232"/>
                <a:gd name="T68" fmla="*/ 37 w 175"/>
                <a:gd name="T69" fmla="*/ 204 h 232"/>
                <a:gd name="T70" fmla="*/ 48 w 175"/>
                <a:gd name="T71" fmla="*/ 212 h 232"/>
                <a:gd name="T72" fmla="*/ 63 w 175"/>
                <a:gd name="T73" fmla="*/ 219 h 232"/>
                <a:gd name="T74" fmla="*/ 78 w 175"/>
                <a:gd name="T75" fmla="*/ 226 h 232"/>
                <a:gd name="T76" fmla="*/ 95 w 175"/>
                <a:gd name="T77" fmla="*/ 231 h 232"/>
                <a:gd name="T78" fmla="*/ 111 w 175"/>
                <a:gd name="T79" fmla="*/ 232 h 232"/>
                <a:gd name="T80" fmla="*/ 126 w 175"/>
                <a:gd name="T81" fmla="*/ 229 h 232"/>
                <a:gd name="T82" fmla="*/ 133 w 175"/>
                <a:gd name="T83" fmla="*/ 223 h 232"/>
                <a:gd name="T84" fmla="*/ 136 w 175"/>
                <a:gd name="T85" fmla="*/ 209 h 232"/>
                <a:gd name="T86" fmla="*/ 141 w 175"/>
                <a:gd name="T87" fmla="*/ 189 h 232"/>
                <a:gd name="T88" fmla="*/ 152 w 175"/>
                <a:gd name="T89" fmla="*/ 163 h 23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5"/>
                <a:gd name="T136" fmla="*/ 0 h 232"/>
                <a:gd name="T137" fmla="*/ 175 w 175"/>
                <a:gd name="T138" fmla="*/ 232 h 23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5" h="232">
                  <a:moveTo>
                    <a:pt x="152" y="163"/>
                  </a:moveTo>
                  <a:lnTo>
                    <a:pt x="155" y="159"/>
                  </a:lnTo>
                  <a:lnTo>
                    <a:pt x="161" y="154"/>
                  </a:lnTo>
                  <a:lnTo>
                    <a:pt x="165" y="142"/>
                  </a:lnTo>
                  <a:lnTo>
                    <a:pt x="164" y="125"/>
                  </a:lnTo>
                  <a:lnTo>
                    <a:pt x="163" y="106"/>
                  </a:lnTo>
                  <a:lnTo>
                    <a:pt x="168" y="93"/>
                  </a:lnTo>
                  <a:lnTo>
                    <a:pt x="173" y="87"/>
                  </a:lnTo>
                  <a:lnTo>
                    <a:pt x="175" y="84"/>
                  </a:lnTo>
                  <a:lnTo>
                    <a:pt x="175" y="82"/>
                  </a:lnTo>
                  <a:lnTo>
                    <a:pt x="175" y="75"/>
                  </a:lnTo>
                  <a:lnTo>
                    <a:pt x="172" y="65"/>
                  </a:lnTo>
                  <a:lnTo>
                    <a:pt x="164" y="51"/>
                  </a:lnTo>
                  <a:lnTo>
                    <a:pt x="159" y="43"/>
                  </a:lnTo>
                  <a:lnTo>
                    <a:pt x="152" y="35"/>
                  </a:lnTo>
                  <a:lnTo>
                    <a:pt x="143" y="26"/>
                  </a:lnTo>
                  <a:lnTo>
                    <a:pt x="134" y="19"/>
                  </a:lnTo>
                  <a:lnTo>
                    <a:pt x="123" y="11"/>
                  </a:lnTo>
                  <a:lnTo>
                    <a:pt x="110" y="5"/>
                  </a:lnTo>
                  <a:lnTo>
                    <a:pt x="96" y="1"/>
                  </a:lnTo>
                  <a:lnTo>
                    <a:pt x="81" y="0"/>
                  </a:lnTo>
                  <a:lnTo>
                    <a:pt x="69" y="0"/>
                  </a:lnTo>
                  <a:lnTo>
                    <a:pt x="57" y="2"/>
                  </a:lnTo>
                  <a:lnTo>
                    <a:pt x="46" y="6"/>
                  </a:lnTo>
                  <a:lnTo>
                    <a:pt x="34" y="12"/>
                  </a:lnTo>
                  <a:lnTo>
                    <a:pt x="24" y="21"/>
                  </a:lnTo>
                  <a:lnTo>
                    <a:pt x="15" y="33"/>
                  </a:lnTo>
                  <a:lnTo>
                    <a:pt x="6" y="50"/>
                  </a:lnTo>
                  <a:lnTo>
                    <a:pt x="0" y="70"/>
                  </a:lnTo>
                  <a:lnTo>
                    <a:pt x="6" y="113"/>
                  </a:lnTo>
                  <a:lnTo>
                    <a:pt x="11" y="141"/>
                  </a:lnTo>
                  <a:lnTo>
                    <a:pt x="18" y="163"/>
                  </a:lnTo>
                  <a:lnTo>
                    <a:pt x="25" y="189"/>
                  </a:lnTo>
                  <a:lnTo>
                    <a:pt x="28" y="196"/>
                  </a:lnTo>
                  <a:lnTo>
                    <a:pt x="37" y="204"/>
                  </a:lnTo>
                  <a:lnTo>
                    <a:pt x="48" y="212"/>
                  </a:lnTo>
                  <a:lnTo>
                    <a:pt x="63" y="219"/>
                  </a:lnTo>
                  <a:lnTo>
                    <a:pt x="78" y="226"/>
                  </a:lnTo>
                  <a:lnTo>
                    <a:pt x="95" y="231"/>
                  </a:lnTo>
                  <a:lnTo>
                    <a:pt x="111" y="232"/>
                  </a:lnTo>
                  <a:lnTo>
                    <a:pt x="126" y="229"/>
                  </a:lnTo>
                  <a:lnTo>
                    <a:pt x="133" y="223"/>
                  </a:lnTo>
                  <a:lnTo>
                    <a:pt x="136" y="209"/>
                  </a:lnTo>
                  <a:lnTo>
                    <a:pt x="141" y="189"/>
                  </a:lnTo>
                  <a:lnTo>
                    <a:pt x="152" y="163"/>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8" name="Freeform 183">
              <a:extLst>
                <a:ext uri="{FF2B5EF4-FFF2-40B4-BE49-F238E27FC236}">
                  <a16:creationId xmlns:a16="http://schemas.microsoft.com/office/drawing/2014/main" id="{BED9C116-7E01-A6CB-325E-BFD3A7E1DB4E}"/>
                </a:ext>
              </a:extLst>
            </p:cNvPr>
            <p:cNvSpPr>
              <a:spLocks/>
            </p:cNvSpPr>
            <p:nvPr/>
          </p:nvSpPr>
          <p:spPr bwMode="auto">
            <a:xfrm>
              <a:off x="1850" y="1124"/>
              <a:ext cx="61" cy="41"/>
            </a:xfrm>
            <a:custGeom>
              <a:avLst/>
              <a:gdLst>
                <a:gd name="T0" fmla="*/ 34 w 61"/>
                <a:gd name="T1" fmla="*/ 41 h 41"/>
                <a:gd name="T2" fmla="*/ 44 w 61"/>
                <a:gd name="T3" fmla="*/ 41 h 41"/>
                <a:gd name="T4" fmla="*/ 51 w 61"/>
                <a:gd name="T5" fmla="*/ 40 h 41"/>
                <a:gd name="T6" fmla="*/ 54 w 61"/>
                <a:gd name="T7" fmla="*/ 39 h 41"/>
                <a:gd name="T8" fmla="*/ 55 w 61"/>
                <a:gd name="T9" fmla="*/ 38 h 41"/>
                <a:gd name="T10" fmla="*/ 57 w 61"/>
                <a:gd name="T11" fmla="*/ 34 h 41"/>
                <a:gd name="T12" fmla="*/ 59 w 61"/>
                <a:gd name="T13" fmla="*/ 24 h 41"/>
                <a:gd name="T14" fmla="*/ 61 w 61"/>
                <a:gd name="T15" fmla="*/ 13 h 41"/>
                <a:gd name="T16" fmla="*/ 60 w 61"/>
                <a:gd name="T17" fmla="*/ 8 h 41"/>
                <a:gd name="T18" fmla="*/ 51 w 61"/>
                <a:gd name="T19" fmla="*/ 3 h 41"/>
                <a:gd name="T20" fmla="*/ 42 w 61"/>
                <a:gd name="T21" fmla="*/ 1 h 41"/>
                <a:gd name="T22" fmla="*/ 32 w 61"/>
                <a:gd name="T23" fmla="*/ 0 h 41"/>
                <a:gd name="T24" fmla="*/ 24 w 61"/>
                <a:gd name="T25" fmla="*/ 1 h 41"/>
                <a:gd name="T26" fmla="*/ 15 w 61"/>
                <a:gd name="T27" fmla="*/ 2 h 41"/>
                <a:gd name="T28" fmla="*/ 9 w 61"/>
                <a:gd name="T29" fmla="*/ 6 h 41"/>
                <a:gd name="T30" fmla="*/ 4 w 61"/>
                <a:gd name="T31" fmla="*/ 8 h 41"/>
                <a:gd name="T32" fmla="*/ 1 w 61"/>
                <a:gd name="T33" fmla="*/ 10 h 41"/>
                <a:gd name="T34" fmla="*/ 0 w 61"/>
                <a:gd name="T35" fmla="*/ 16 h 41"/>
                <a:gd name="T36" fmla="*/ 3 w 61"/>
                <a:gd name="T37" fmla="*/ 22 h 41"/>
                <a:gd name="T38" fmla="*/ 6 w 61"/>
                <a:gd name="T39" fmla="*/ 29 h 41"/>
                <a:gd name="T40" fmla="*/ 7 w 61"/>
                <a:gd name="T41" fmla="*/ 31 h 41"/>
                <a:gd name="T42" fmla="*/ 9 w 61"/>
                <a:gd name="T43" fmla="*/ 32 h 41"/>
                <a:gd name="T44" fmla="*/ 14 w 61"/>
                <a:gd name="T45" fmla="*/ 36 h 41"/>
                <a:gd name="T46" fmla="*/ 22 w 61"/>
                <a:gd name="T47" fmla="*/ 39 h 41"/>
                <a:gd name="T48" fmla="*/ 34 w 61"/>
                <a:gd name="T49" fmla="*/ 41 h 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
                <a:gd name="T76" fmla="*/ 0 h 41"/>
                <a:gd name="T77" fmla="*/ 61 w 61"/>
                <a:gd name="T78" fmla="*/ 41 h 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 h="41">
                  <a:moveTo>
                    <a:pt x="34" y="41"/>
                  </a:moveTo>
                  <a:lnTo>
                    <a:pt x="44" y="41"/>
                  </a:lnTo>
                  <a:lnTo>
                    <a:pt x="51" y="40"/>
                  </a:lnTo>
                  <a:lnTo>
                    <a:pt x="54" y="39"/>
                  </a:lnTo>
                  <a:lnTo>
                    <a:pt x="55" y="38"/>
                  </a:lnTo>
                  <a:lnTo>
                    <a:pt x="57" y="34"/>
                  </a:lnTo>
                  <a:lnTo>
                    <a:pt x="59" y="24"/>
                  </a:lnTo>
                  <a:lnTo>
                    <a:pt x="61" y="13"/>
                  </a:lnTo>
                  <a:lnTo>
                    <a:pt x="60" y="8"/>
                  </a:lnTo>
                  <a:lnTo>
                    <a:pt x="51" y="3"/>
                  </a:lnTo>
                  <a:lnTo>
                    <a:pt x="42" y="1"/>
                  </a:lnTo>
                  <a:lnTo>
                    <a:pt x="32" y="0"/>
                  </a:lnTo>
                  <a:lnTo>
                    <a:pt x="24" y="1"/>
                  </a:lnTo>
                  <a:lnTo>
                    <a:pt x="15" y="2"/>
                  </a:lnTo>
                  <a:lnTo>
                    <a:pt x="9" y="6"/>
                  </a:lnTo>
                  <a:lnTo>
                    <a:pt x="4" y="8"/>
                  </a:lnTo>
                  <a:lnTo>
                    <a:pt x="1" y="10"/>
                  </a:lnTo>
                  <a:lnTo>
                    <a:pt x="0" y="16"/>
                  </a:lnTo>
                  <a:lnTo>
                    <a:pt x="3" y="22"/>
                  </a:lnTo>
                  <a:lnTo>
                    <a:pt x="6" y="29"/>
                  </a:lnTo>
                  <a:lnTo>
                    <a:pt x="7" y="31"/>
                  </a:lnTo>
                  <a:lnTo>
                    <a:pt x="9" y="32"/>
                  </a:lnTo>
                  <a:lnTo>
                    <a:pt x="14" y="36"/>
                  </a:lnTo>
                  <a:lnTo>
                    <a:pt x="22" y="39"/>
                  </a:lnTo>
                  <a:lnTo>
                    <a:pt x="34" y="41"/>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39" name="Freeform 184">
              <a:extLst>
                <a:ext uri="{FF2B5EF4-FFF2-40B4-BE49-F238E27FC236}">
                  <a16:creationId xmlns:a16="http://schemas.microsoft.com/office/drawing/2014/main" id="{F1F7CEDD-0B2B-22F1-1ED8-5263C9CBAB25}"/>
                </a:ext>
              </a:extLst>
            </p:cNvPr>
            <p:cNvSpPr>
              <a:spLocks/>
            </p:cNvSpPr>
            <p:nvPr/>
          </p:nvSpPr>
          <p:spPr bwMode="auto">
            <a:xfrm>
              <a:off x="1850" y="1120"/>
              <a:ext cx="63" cy="16"/>
            </a:xfrm>
            <a:custGeom>
              <a:avLst/>
              <a:gdLst>
                <a:gd name="T0" fmla="*/ 58 w 63"/>
                <a:gd name="T1" fmla="*/ 0 h 16"/>
                <a:gd name="T2" fmla="*/ 57 w 63"/>
                <a:gd name="T3" fmla="*/ 0 h 16"/>
                <a:gd name="T4" fmla="*/ 54 w 63"/>
                <a:gd name="T5" fmla="*/ 0 h 16"/>
                <a:gd name="T6" fmla="*/ 49 w 63"/>
                <a:gd name="T7" fmla="*/ 0 h 16"/>
                <a:gd name="T8" fmla="*/ 43 w 63"/>
                <a:gd name="T9" fmla="*/ 0 h 16"/>
                <a:gd name="T10" fmla="*/ 34 w 63"/>
                <a:gd name="T11" fmla="*/ 1 h 16"/>
                <a:gd name="T12" fmla="*/ 25 w 63"/>
                <a:gd name="T13" fmla="*/ 3 h 16"/>
                <a:gd name="T14" fmla="*/ 14 w 63"/>
                <a:gd name="T15" fmla="*/ 5 h 16"/>
                <a:gd name="T16" fmla="*/ 2 w 63"/>
                <a:gd name="T17" fmla="*/ 10 h 16"/>
                <a:gd name="T18" fmla="*/ 2 w 63"/>
                <a:gd name="T19" fmla="*/ 11 h 16"/>
                <a:gd name="T20" fmla="*/ 1 w 63"/>
                <a:gd name="T21" fmla="*/ 12 h 16"/>
                <a:gd name="T22" fmla="*/ 0 w 63"/>
                <a:gd name="T23" fmla="*/ 14 h 16"/>
                <a:gd name="T24" fmla="*/ 1 w 63"/>
                <a:gd name="T25" fmla="*/ 16 h 16"/>
                <a:gd name="T26" fmla="*/ 2 w 63"/>
                <a:gd name="T27" fmla="*/ 16 h 16"/>
                <a:gd name="T28" fmla="*/ 7 w 63"/>
                <a:gd name="T29" fmla="*/ 15 h 16"/>
                <a:gd name="T30" fmla="*/ 14 w 63"/>
                <a:gd name="T31" fmla="*/ 13 h 16"/>
                <a:gd name="T32" fmla="*/ 22 w 63"/>
                <a:gd name="T33" fmla="*/ 12 h 16"/>
                <a:gd name="T34" fmla="*/ 32 w 63"/>
                <a:gd name="T35" fmla="*/ 11 h 16"/>
                <a:gd name="T36" fmla="*/ 42 w 63"/>
                <a:gd name="T37" fmla="*/ 11 h 16"/>
                <a:gd name="T38" fmla="*/ 52 w 63"/>
                <a:gd name="T39" fmla="*/ 12 h 16"/>
                <a:gd name="T40" fmla="*/ 62 w 63"/>
                <a:gd name="T41" fmla="*/ 15 h 16"/>
                <a:gd name="T42" fmla="*/ 63 w 63"/>
                <a:gd name="T43" fmla="*/ 14 h 16"/>
                <a:gd name="T44" fmla="*/ 63 w 63"/>
                <a:gd name="T45" fmla="*/ 10 h 16"/>
                <a:gd name="T46" fmla="*/ 62 w 63"/>
                <a:gd name="T47" fmla="*/ 5 h 16"/>
                <a:gd name="T48" fmla="*/ 58 w 63"/>
                <a:gd name="T49" fmla="*/ 0 h 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16"/>
                <a:gd name="T77" fmla="*/ 63 w 63"/>
                <a:gd name="T78" fmla="*/ 16 h 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16">
                  <a:moveTo>
                    <a:pt x="58" y="0"/>
                  </a:moveTo>
                  <a:lnTo>
                    <a:pt x="57" y="0"/>
                  </a:lnTo>
                  <a:lnTo>
                    <a:pt x="54" y="0"/>
                  </a:lnTo>
                  <a:lnTo>
                    <a:pt x="49" y="0"/>
                  </a:lnTo>
                  <a:lnTo>
                    <a:pt x="43" y="0"/>
                  </a:lnTo>
                  <a:lnTo>
                    <a:pt x="34" y="1"/>
                  </a:lnTo>
                  <a:lnTo>
                    <a:pt x="25" y="3"/>
                  </a:lnTo>
                  <a:lnTo>
                    <a:pt x="14" y="5"/>
                  </a:lnTo>
                  <a:lnTo>
                    <a:pt x="2" y="10"/>
                  </a:lnTo>
                  <a:lnTo>
                    <a:pt x="2" y="11"/>
                  </a:lnTo>
                  <a:lnTo>
                    <a:pt x="1" y="12"/>
                  </a:lnTo>
                  <a:lnTo>
                    <a:pt x="0" y="14"/>
                  </a:lnTo>
                  <a:lnTo>
                    <a:pt x="1" y="16"/>
                  </a:lnTo>
                  <a:lnTo>
                    <a:pt x="2" y="16"/>
                  </a:lnTo>
                  <a:lnTo>
                    <a:pt x="7" y="15"/>
                  </a:lnTo>
                  <a:lnTo>
                    <a:pt x="14" y="13"/>
                  </a:lnTo>
                  <a:lnTo>
                    <a:pt x="22" y="12"/>
                  </a:lnTo>
                  <a:lnTo>
                    <a:pt x="32" y="11"/>
                  </a:lnTo>
                  <a:lnTo>
                    <a:pt x="42" y="11"/>
                  </a:lnTo>
                  <a:lnTo>
                    <a:pt x="52" y="12"/>
                  </a:lnTo>
                  <a:lnTo>
                    <a:pt x="62" y="15"/>
                  </a:lnTo>
                  <a:lnTo>
                    <a:pt x="63" y="14"/>
                  </a:lnTo>
                  <a:lnTo>
                    <a:pt x="63" y="10"/>
                  </a:lnTo>
                  <a:lnTo>
                    <a:pt x="62" y="5"/>
                  </a:lnTo>
                  <a:lnTo>
                    <a:pt x="5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0" name="Freeform 185">
              <a:extLst>
                <a:ext uri="{FF2B5EF4-FFF2-40B4-BE49-F238E27FC236}">
                  <a16:creationId xmlns:a16="http://schemas.microsoft.com/office/drawing/2014/main" id="{B3F3E5BA-A171-D0E4-419F-1FF18B52F549}"/>
                </a:ext>
              </a:extLst>
            </p:cNvPr>
            <p:cNvSpPr>
              <a:spLocks/>
            </p:cNvSpPr>
            <p:nvPr/>
          </p:nvSpPr>
          <p:spPr bwMode="auto">
            <a:xfrm>
              <a:off x="1924" y="1132"/>
              <a:ext cx="37" cy="29"/>
            </a:xfrm>
            <a:custGeom>
              <a:avLst/>
              <a:gdLst>
                <a:gd name="T0" fmla="*/ 13 w 37"/>
                <a:gd name="T1" fmla="*/ 29 h 29"/>
                <a:gd name="T2" fmla="*/ 17 w 37"/>
                <a:gd name="T3" fmla="*/ 29 h 29"/>
                <a:gd name="T4" fmla="*/ 22 w 37"/>
                <a:gd name="T5" fmla="*/ 29 h 29"/>
                <a:gd name="T6" fmla="*/ 26 w 37"/>
                <a:gd name="T7" fmla="*/ 28 h 29"/>
                <a:gd name="T8" fmla="*/ 27 w 37"/>
                <a:gd name="T9" fmla="*/ 28 h 29"/>
                <a:gd name="T10" fmla="*/ 31 w 37"/>
                <a:gd name="T11" fmla="*/ 21 h 29"/>
                <a:gd name="T12" fmla="*/ 34 w 37"/>
                <a:gd name="T13" fmla="*/ 14 h 29"/>
                <a:gd name="T14" fmla="*/ 36 w 37"/>
                <a:gd name="T15" fmla="*/ 9 h 29"/>
                <a:gd name="T16" fmla="*/ 37 w 37"/>
                <a:gd name="T17" fmla="*/ 5 h 29"/>
                <a:gd name="T18" fmla="*/ 35 w 37"/>
                <a:gd name="T19" fmla="*/ 2 h 29"/>
                <a:gd name="T20" fmla="*/ 32 w 37"/>
                <a:gd name="T21" fmla="*/ 0 h 29"/>
                <a:gd name="T22" fmla="*/ 27 w 37"/>
                <a:gd name="T23" fmla="*/ 0 h 29"/>
                <a:gd name="T24" fmla="*/ 22 w 37"/>
                <a:gd name="T25" fmla="*/ 1 h 29"/>
                <a:gd name="T26" fmla="*/ 16 w 37"/>
                <a:gd name="T27" fmla="*/ 2 h 29"/>
                <a:gd name="T28" fmla="*/ 10 w 37"/>
                <a:gd name="T29" fmla="*/ 5 h 29"/>
                <a:gd name="T30" fmla="*/ 6 w 37"/>
                <a:gd name="T31" fmla="*/ 8 h 29"/>
                <a:gd name="T32" fmla="*/ 4 w 37"/>
                <a:gd name="T33" fmla="*/ 10 h 29"/>
                <a:gd name="T34" fmla="*/ 2 w 37"/>
                <a:gd name="T35" fmla="*/ 14 h 29"/>
                <a:gd name="T36" fmla="*/ 0 w 37"/>
                <a:gd name="T37" fmla="*/ 19 h 29"/>
                <a:gd name="T38" fmla="*/ 0 w 37"/>
                <a:gd name="T39" fmla="*/ 23 h 29"/>
                <a:gd name="T40" fmla="*/ 0 w 37"/>
                <a:gd name="T41" fmla="*/ 24 h 29"/>
                <a:gd name="T42" fmla="*/ 2 w 37"/>
                <a:gd name="T43" fmla="*/ 24 h 29"/>
                <a:gd name="T44" fmla="*/ 4 w 37"/>
                <a:gd name="T45" fmla="*/ 26 h 29"/>
                <a:gd name="T46" fmla="*/ 7 w 37"/>
                <a:gd name="T47" fmla="*/ 27 h 29"/>
                <a:gd name="T48" fmla="*/ 13 w 37"/>
                <a:gd name="T49" fmla="*/ 29 h 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
                <a:gd name="T76" fmla="*/ 0 h 29"/>
                <a:gd name="T77" fmla="*/ 37 w 37"/>
                <a:gd name="T78" fmla="*/ 29 h 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 h="29">
                  <a:moveTo>
                    <a:pt x="13" y="29"/>
                  </a:moveTo>
                  <a:lnTo>
                    <a:pt x="17" y="29"/>
                  </a:lnTo>
                  <a:lnTo>
                    <a:pt x="22" y="29"/>
                  </a:lnTo>
                  <a:lnTo>
                    <a:pt x="26" y="28"/>
                  </a:lnTo>
                  <a:lnTo>
                    <a:pt x="27" y="28"/>
                  </a:lnTo>
                  <a:lnTo>
                    <a:pt x="31" y="21"/>
                  </a:lnTo>
                  <a:lnTo>
                    <a:pt x="34" y="14"/>
                  </a:lnTo>
                  <a:lnTo>
                    <a:pt x="36" y="9"/>
                  </a:lnTo>
                  <a:lnTo>
                    <a:pt x="37" y="5"/>
                  </a:lnTo>
                  <a:lnTo>
                    <a:pt x="35" y="2"/>
                  </a:lnTo>
                  <a:lnTo>
                    <a:pt x="32" y="0"/>
                  </a:lnTo>
                  <a:lnTo>
                    <a:pt x="27" y="0"/>
                  </a:lnTo>
                  <a:lnTo>
                    <a:pt x="22" y="1"/>
                  </a:lnTo>
                  <a:lnTo>
                    <a:pt x="16" y="2"/>
                  </a:lnTo>
                  <a:lnTo>
                    <a:pt x="10" y="5"/>
                  </a:lnTo>
                  <a:lnTo>
                    <a:pt x="6" y="8"/>
                  </a:lnTo>
                  <a:lnTo>
                    <a:pt x="4" y="10"/>
                  </a:lnTo>
                  <a:lnTo>
                    <a:pt x="2" y="14"/>
                  </a:lnTo>
                  <a:lnTo>
                    <a:pt x="0" y="19"/>
                  </a:lnTo>
                  <a:lnTo>
                    <a:pt x="0" y="23"/>
                  </a:lnTo>
                  <a:lnTo>
                    <a:pt x="0" y="24"/>
                  </a:lnTo>
                  <a:lnTo>
                    <a:pt x="2" y="24"/>
                  </a:lnTo>
                  <a:lnTo>
                    <a:pt x="4" y="26"/>
                  </a:lnTo>
                  <a:lnTo>
                    <a:pt x="7" y="27"/>
                  </a:lnTo>
                  <a:lnTo>
                    <a:pt x="13"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1" name="Freeform 186">
              <a:extLst>
                <a:ext uri="{FF2B5EF4-FFF2-40B4-BE49-F238E27FC236}">
                  <a16:creationId xmlns:a16="http://schemas.microsoft.com/office/drawing/2014/main" id="{C8D67E93-2A40-EACF-D8C2-0FBFEA8BAF50}"/>
                </a:ext>
              </a:extLst>
            </p:cNvPr>
            <p:cNvSpPr>
              <a:spLocks/>
            </p:cNvSpPr>
            <p:nvPr/>
          </p:nvSpPr>
          <p:spPr bwMode="auto">
            <a:xfrm>
              <a:off x="1885" y="1264"/>
              <a:ext cx="10" cy="4"/>
            </a:xfrm>
            <a:custGeom>
              <a:avLst/>
              <a:gdLst>
                <a:gd name="T0" fmla="*/ 10 w 10"/>
                <a:gd name="T1" fmla="*/ 1 h 4"/>
                <a:gd name="T2" fmla="*/ 10 w 10"/>
                <a:gd name="T3" fmla="*/ 2 h 4"/>
                <a:gd name="T4" fmla="*/ 10 w 10"/>
                <a:gd name="T5" fmla="*/ 2 h 4"/>
                <a:gd name="T6" fmla="*/ 8 w 10"/>
                <a:gd name="T7" fmla="*/ 3 h 4"/>
                <a:gd name="T8" fmla="*/ 6 w 10"/>
                <a:gd name="T9" fmla="*/ 4 h 4"/>
                <a:gd name="T10" fmla="*/ 4 w 10"/>
                <a:gd name="T11" fmla="*/ 4 h 4"/>
                <a:gd name="T12" fmla="*/ 1 w 10"/>
                <a:gd name="T13" fmla="*/ 4 h 4"/>
                <a:gd name="T14" fmla="*/ 0 w 10"/>
                <a:gd name="T15" fmla="*/ 4 h 4"/>
                <a:gd name="T16" fmla="*/ 0 w 10"/>
                <a:gd name="T17" fmla="*/ 3 h 4"/>
                <a:gd name="T18" fmla="*/ 0 w 10"/>
                <a:gd name="T19" fmla="*/ 2 h 4"/>
                <a:gd name="T20" fmla="*/ 1 w 10"/>
                <a:gd name="T21" fmla="*/ 1 h 4"/>
                <a:gd name="T22" fmla="*/ 3 w 10"/>
                <a:gd name="T23" fmla="*/ 1 h 4"/>
                <a:gd name="T24" fmla="*/ 5 w 10"/>
                <a:gd name="T25" fmla="*/ 0 h 4"/>
                <a:gd name="T26" fmla="*/ 7 w 10"/>
                <a:gd name="T27" fmla="*/ 0 h 4"/>
                <a:gd name="T28" fmla="*/ 9 w 10"/>
                <a:gd name="T29" fmla="*/ 0 h 4"/>
                <a:gd name="T30" fmla="*/ 10 w 10"/>
                <a:gd name="T31" fmla="*/ 0 h 4"/>
                <a:gd name="T32" fmla="*/ 10 w 10"/>
                <a:gd name="T33" fmla="*/ 1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
                <a:gd name="T52" fmla="*/ 0 h 4"/>
                <a:gd name="T53" fmla="*/ 10 w 10"/>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 h="4">
                  <a:moveTo>
                    <a:pt x="10" y="1"/>
                  </a:moveTo>
                  <a:lnTo>
                    <a:pt x="10" y="2"/>
                  </a:lnTo>
                  <a:lnTo>
                    <a:pt x="8" y="3"/>
                  </a:lnTo>
                  <a:lnTo>
                    <a:pt x="6" y="4"/>
                  </a:lnTo>
                  <a:lnTo>
                    <a:pt x="4" y="4"/>
                  </a:lnTo>
                  <a:lnTo>
                    <a:pt x="1" y="4"/>
                  </a:lnTo>
                  <a:lnTo>
                    <a:pt x="0" y="4"/>
                  </a:lnTo>
                  <a:lnTo>
                    <a:pt x="0" y="3"/>
                  </a:lnTo>
                  <a:lnTo>
                    <a:pt x="0" y="2"/>
                  </a:lnTo>
                  <a:lnTo>
                    <a:pt x="1" y="1"/>
                  </a:lnTo>
                  <a:lnTo>
                    <a:pt x="3" y="1"/>
                  </a:lnTo>
                  <a:lnTo>
                    <a:pt x="5" y="0"/>
                  </a:lnTo>
                  <a:lnTo>
                    <a:pt x="7" y="0"/>
                  </a:lnTo>
                  <a:lnTo>
                    <a:pt x="9" y="0"/>
                  </a:lnTo>
                  <a:lnTo>
                    <a:pt x="10" y="0"/>
                  </a:lnTo>
                  <a:lnTo>
                    <a:pt x="10" y="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2" name="Freeform 187">
              <a:extLst>
                <a:ext uri="{FF2B5EF4-FFF2-40B4-BE49-F238E27FC236}">
                  <a16:creationId xmlns:a16="http://schemas.microsoft.com/office/drawing/2014/main" id="{61374EAE-567A-0F91-3A6C-1CE02C9D9207}"/>
                </a:ext>
              </a:extLst>
            </p:cNvPr>
            <p:cNvSpPr>
              <a:spLocks/>
            </p:cNvSpPr>
            <p:nvPr/>
          </p:nvSpPr>
          <p:spPr bwMode="auto">
            <a:xfrm>
              <a:off x="1926" y="1156"/>
              <a:ext cx="24" cy="14"/>
            </a:xfrm>
            <a:custGeom>
              <a:avLst/>
              <a:gdLst>
                <a:gd name="T0" fmla="*/ 0 w 24"/>
                <a:gd name="T1" fmla="*/ 7 h 14"/>
                <a:gd name="T2" fmla="*/ 3 w 24"/>
                <a:gd name="T3" fmla="*/ 11 h 14"/>
                <a:gd name="T4" fmla="*/ 6 w 24"/>
                <a:gd name="T5" fmla="*/ 12 h 14"/>
                <a:gd name="T6" fmla="*/ 11 w 24"/>
                <a:gd name="T7" fmla="*/ 14 h 14"/>
                <a:gd name="T8" fmla="*/ 14 w 24"/>
                <a:gd name="T9" fmla="*/ 14 h 14"/>
                <a:gd name="T10" fmla="*/ 20 w 24"/>
                <a:gd name="T11" fmla="*/ 13 h 14"/>
                <a:gd name="T12" fmla="*/ 23 w 24"/>
                <a:gd name="T13" fmla="*/ 11 h 14"/>
                <a:gd name="T14" fmla="*/ 24 w 24"/>
                <a:gd name="T15" fmla="*/ 8 h 14"/>
                <a:gd name="T16" fmla="*/ 24 w 24"/>
                <a:gd name="T17" fmla="*/ 7 h 14"/>
                <a:gd name="T18" fmla="*/ 24 w 24"/>
                <a:gd name="T19" fmla="*/ 7 h 14"/>
                <a:gd name="T20" fmla="*/ 24 w 24"/>
                <a:gd name="T21" fmla="*/ 5 h 14"/>
                <a:gd name="T22" fmla="*/ 23 w 24"/>
                <a:gd name="T23" fmla="*/ 4 h 14"/>
                <a:gd name="T24" fmla="*/ 23 w 24"/>
                <a:gd name="T25" fmla="*/ 3 h 14"/>
                <a:gd name="T26" fmla="*/ 16 w 24"/>
                <a:gd name="T27" fmla="*/ 0 h 14"/>
                <a:gd name="T28" fmla="*/ 8 w 24"/>
                <a:gd name="T29" fmla="*/ 2 h 14"/>
                <a:gd name="T30" fmla="*/ 2 w 24"/>
                <a:gd name="T31" fmla="*/ 5 h 14"/>
                <a:gd name="T32" fmla="*/ 0 w 24"/>
                <a:gd name="T33" fmla="*/ 7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4"/>
                <a:gd name="T53" fmla="*/ 24 w 2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4">
                  <a:moveTo>
                    <a:pt x="0" y="7"/>
                  </a:moveTo>
                  <a:lnTo>
                    <a:pt x="3" y="11"/>
                  </a:lnTo>
                  <a:lnTo>
                    <a:pt x="6" y="12"/>
                  </a:lnTo>
                  <a:lnTo>
                    <a:pt x="11" y="14"/>
                  </a:lnTo>
                  <a:lnTo>
                    <a:pt x="14" y="14"/>
                  </a:lnTo>
                  <a:lnTo>
                    <a:pt x="20" y="13"/>
                  </a:lnTo>
                  <a:lnTo>
                    <a:pt x="23" y="11"/>
                  </a:lnTo>
                  <a:lnTo>
                    <a:pt x="24" y="8"/>
                  </a:lnTo>
                  <a:lnTo>
                    <a:pt x="24" y="7"/>
                  </a:lnTo>
                  <a:lnTo>
                    <a:pt x="24" y="5"/>
                  </a:lnTo>
                  <a:lnTo>
                    <a:pt x="23" y="4"/>
                  </a:lnTo>
                  <a:lnTo>
                    <a:pt x="23" y="3"/>
                  </a:lnTo>
                  <a:lnTo>
                    <a:pt x="16" y="0"/>
                  </a:lnTo>
                  <a:lnTo>
                    <a:pt x="8" y="2"/>
                  </a:lnTo>
                  <a:lnTo>
                    <a:pt x="2" y="5"/>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3" name="Freeform 188">
              <a:extLst>
                <a:ext uri="{FF2B5EF4-FFF2-40B4-BE49-F238E27FC236}">
                  <a16:creationId xmlns:a16="http://schemas.microsoft.com/office/drawing/2014/main" id="{93B81C86-3276-E70C-4A12-1FE1A5ED80DA}"/>
                </a:ext>
              </a:extLst>
            </p:cNvPr>
            <p:cNvSpPr>
              <a:spLocks/>
            </p:cNvSpPr>
            <p:nvPr/>
          </p:nvSpPr>
          <p:spPr bwMode="auto">
            <a:xfrm>
              <a:off x="1942" y="1158"/>
              <a:ext cx="9" cy="11"/>
            </a:xfrm>
            <a:custGeom>
              <a:avLst/>
              <a:gdLst>
                <a:gd name="T0" fmla="*/ 9 w 9"/>
                <a:gd name="T1" fmla="*/ 5 h 11"/>
                <a:gd name="T2" fmla="*/ 8 w 9"/>
                <a:gd name="T3" fmla="*/ 7 h 11"/>
                <a:gd name="T4" fmla="*/ 7 w 9"/>
                <a:gd name="T5" fmla="*/ 10 h 11"/>
                <a:gd name="T6" fmla="*/ 6 w 9"/>
                <a:gd name="T7" fmla="*/ 11 h 11"/>
                <a:gd name="T8" fmla="*/ 5 w 9"/>
                <a:gd name="T9" fmla="*/ 11 h 11"/>
                <a:gd name="T10" fmla="*/ 3 w 9"/>
                <a:gd name="T11" fmla="*/ 10 h 11"/>
                <a:gd name="T12" fmla="*/ 1 w 9"/>
                <a:gd name="T13" fmla="*/ 9 h 11"/>
                <a:gd name="T14" fmla="*/ 0 w 9"/>
                <a:gd name="T15" fmla="*/ 6 h 11"/>
                <a:gd name="T16" fmla="*/ 0 w 9"/>
                <a:gd name="T17" fmla="*/ 4 h 11"/>
                <a:gd name="T18" fmla="*/ 1 w 9"/>
                <a:gd name="T19" fmla="*/ 2 h 11"/>
                <a:gd name="T20" fmla="*/ 4 w 9"/>
                <a:gd name="T21" fmla="*/ 0 h 11"/>
                <a:gd name="T22" fmla="*/ 5 w 9"/>
                <a:gd name="T23" fmla="*/ 0 h 11"/>
                <a:gd name="T24" fmla="*/ 7 w 9"/>
                <a:gd name="T25" fmla="*/ 0 h 11"/>
                <a:gd name="T26" fmla="*/ 8 w 9"/>
                <a:gd name="T27" fmla="*/ 0 h 11"/>
                <a:gd name="T28" fmla="*/ 9 w 9"/>
                <a:gd name="T29" fmla="*/ 1 h 11"/>
                <a:gd name="T30" fmla="*/ 9 w 9"/>
                <a:gd name="T31" fmla="*/ 3 h 11"/>
                <a:gd name="T32" fmla="*/ 9 w 9"/>
                <a:gd name="T33" fmla="*/ 5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11"/>
                <a:gd name="T53" fmla="*/ 9 w 9"/>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11">
                  <a:moveTo>
                    <a:pt x="9" y="5"/>
                  </a:moveTo>
                  <a:lnTo>
                    <a:pt x="8" y="7"/>
                  </a:lnTo>
                  <a:lnTo>
                    <a:pt x="7" y="10"/>
                  </a:lnTo>
                  <a:lnTo>
                    <a:pt x="6" y="11"/>
                  </a:lnTo>
                  <a:lnTo>
                    <a:pt x="5" y="11"/>
                  </a:lnTo>
                  <a:lnTo>
                    <a:pt x="3" y="10"/>
                  </a:lnTo>
                  <a:lnTo>
                    <a:pt x="1" y="9"/>
                  </a:lnTo>
                  <a:lnTo>
                    <a:pt x="0" y="6"/>
                  </a:lnTo>
                  <a:lnTo>
                    <a:pt x="0" y="4"/>
                  </a:lnTo>
                  <a:lnTo>
                    <a:pt x="1" y="2"/>
                  </a:lnTo>
                  <a:lnTo>
                    <a:pt x="4" y="0"/>
                  </a:lnTo>
                  <a:lnTo>
                    <a:pt x="5" y="0"/>
                  </a:lnTo>
                  <a:lnTo>
                    <a:pt x="7" y="0"/>
                  </a:lnTo>
                  <a:lnTo>
                    <a:pt x="8" y="0"/>
                  </a:lnTo>
                  <a:lnTo>
                    <a:pt x="9" y="1"/>
                  </a:lnTo>
                  <a:lnTo>
                    <a:pt x="9" y="3"/>
                  </a:lnTo>
                  <a:lnTo>
                    <a:pt x="9" y="5"/>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4" name="Freeform 189">
              <a:extLst>
                <a:ext uri="{FF2B5EF4-FFF2-40B4-BE49-F238E27FC236}">
                  <a16:creationId xmlns:a16="http://schemas.microsoft.com/office/drawing/2014/main" id="{B07E50D2-780E-9DB4-7620-F35DD96F2780}"/>
                </a:ext>
              </a:extLst>
            </p:cNvPr>
            <p:cNvSpPr>
              <a:spLocks/>
            </p:cNvSpPr>
            <p:nvPr/>
          </p:nvSpPr>
          <p:spPr bwMode="auto">
            <a:xfrm>
              <a:off x="1927" y="1156"/>
              <a:ext cx="25" cy="6"/>
            </a:xfrm>
            <a:custGeom>
              <a:avLst/>
              <a:gdLst>
                <a:gd name="T0" fmla="*/ 0 w 25"/>
                <a:gd name="T1" fmla="*/ 6 h 6"/>
                <a:gd name="T2" fmla="*/ 2 w 25"/>
                <a:gd name="T3" fmla="*/ 5 h 6"/>
                <a:gd name="T4" fmla="*/ 6 w 25"/>
                <a:gd name="T5" fmla="*/ 2 h 6"/>
                <a:gd name="T6" fmla="*/ 14 w 25"/>
                <a:gd name="T7" fmla="*/ 0 h 6"/>
                <a:gd name="T8" fmla="*/ 24 w 25"/>
                <a:gd name="T9" fmla="*/ 2 h 6"/>
                <a:gd name="T10" fmla="*/ 25 w 25"/>
                <a:gd name="T11" fmla="*/ 2 h 6"/>
                <a:gd name="T12" fmla="*/ 25 w 25"/>
                <a:gd name="T13" fmla="*/ 4 h 6"/>
                <a:gd name="T14" fmla="*/ 25 w 25"/>
                <a:gd name="T15" fmla="*/ 5 h 6"/>
                <a:gd name="T16" fmla="*/ 25 w 25"/>
                <a:gd name="T17" fmla="*/ 6 h 6"/>
                <a:gd name="T18" fmla="*/ 23 w 25"/>
                <a:gd name="T19" fmla="*/ 5 h 6"/>
                <a:gd name="T20" fmla="*/ 19 w 25"/>
                <a:gd name="T21" fmla="*/ 4 h 6"/>
                <a:gd name="T22" fmla="*/ 11 w 25"/>
                <a:gd name="T23" fmla="*/ 4 h 6"/>
                <a:gd name="T24" fmla="*/ 0 w 25"/>
                <a:gd name="T25" fmla="*/ 6 h 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6"/>
                <a:gd name="T41" fmla="*/ 25 w 25"/>
                <a:gd name="T42" fmla="*/ 6 h 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6">
                  <a:moveTo>
                    <a:pt x="0" y="6"/>
                  </a:moveTo>
                  <a:lnTo>
                    <a:pt x="2" y="5"/>
                  </a:lnTo>
                  <a:lnTo>
                    <a:pt x="6" y="2"/>
                  </a:lnTo>
                  <a:lnTo>
                    <a:pt x="14" y="0"/>
                  </a:lnTo>
                  <a:lnTo>
                    <a:pt x="24" y="2"/>
                  </a:lnTo>
                  <a:lnTo>
                    <a:pt x="25" y="2"/>
                  </a:lnTo>
                  <a:lnTo>
                    <a:pt x="25" y="4"/>
                  </a:lnTo>
                  <a:lnTo>
                    <a:pt x="25" y="5"/>
                  </a:lnTo>
                  <a:lnTo>
                    <a:pt x="25" y="6"/>
                  </a:lnTo>
                  <a:lnTo>
                    <a:pt x="23" y="5"/>
                  </a:lnTo>
                  <a:lnTo>
                    <a:pt x="19" y="4"/>
                  </a:lnTo>
                  <a:lnTo>
                    <a:pt x="11" y="4"/>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5" name="Freeform 190">
              <a:extLst>
                <a:ext uri="{FF2B5EF4-FFF2-40B4-BE49-F238E27FC236}">
                  <a16:creationId xmlns:a16="http://schemas.microsoft.com/office/drawing/2014/main" id="{168B13C1-E770-5D16-C84C-E57E1C0D79EC}"/>
                </a:ext>
              </a:extLst>
            </p:cNvPr>
            <p:cNvSpPr>
              <a:spLocks/>
            </p:cNvSpPr>
            <p:nvPr/>
          </p:nvSpPr>
          <p:spPr bwMode="auto">
            <a:xfrm>
              <a:off x="1860" y="1148"/>
              <a:ext cx="45" cy="17"/>
            </a:xfrm>
            <a:custGeom>
              <a:avLst/>
              <a:gdLst>
                <a:gd name="T0" fmla="*/ 0 w 45"/>
                <a:gd name="T1" fmla="*/ 6 h 17"/>
                <a:gd name="T2" fmla="*/ 4 w 45"/>
                <a:gd name="T3" fmla="*/ 11 h 17"/>
                <a:gd name="T4" fmla="*/ 11 w 45"/>
                <a:gd name="T5" fmla="*/ 14 h 17"/>
                <a:gd name="T6" fmla="*/ 19 w 45"/>
                <a:gd name="T7" fmla="*/ 15 h 17"/>
                <a:gd name="T8" fmla="*/ 25 w 45"/>
                <a:gd name="T9" fmla="*/ 16 h 17"/>
                <a:gd name="T10" fmla="*/ 37 w 45"/>
                <a:gd name="T11" fmla="*/ 17 h 17"/>
                <a:gd name="T12" fmla="*/ 43 w 45"/>
                <a:gd name="T13" fmla="*/ 16 h 17"/>
                <a:gd name="T14" fmla="*/ 45 w 45"/>
                <a:gd name="T15" fmla="*/ 14 h 17"/>
                <a:gd name="T16" fmla="*/ 45 w 45"/>
                <a:gd name="T17" fmla="*/ 13 h 17"/>
                <a:gd name="T18" fmla="*/ 45 w 45"/>
                <a:gd name="T19" fmla="*/ 12 h 17"/>
                <a:gd name="T20" fmla="*/ 45 w 45"/>
                <a:gd name="T21" fmla="*/ 7 h 17"/>
                <a:gd name="T22" fmla="*/ 45 w 45"/>
                <a:gd name="T23" fmla="*/ 4 h 17"/>
                <a:gd name="T24" fmla="*/ 45 w 45"/>
                <a:gd name="T25" fmla="*/ 2 h 17"/>
                <a:gd name="T26" fmla="*/ 41 w 45"/>
                <a:gd name="T27" fmla="*/ 0 h 17"/>
                <a:gd name="T28" fmla="*/ 34 w 45"/>
                <a:gd name="T29" fmla="*/ 0 h 17"/>
                <a:gd name="T30" fmla="*/ 28 w 45"/>
                <a:gd name="T31" fmla="*/ 0 h 17"/>
                <a:gd name="T32" fmla="*/ 20 w 45"/>
                <a:gd name="T33" fmla="*/ 1 h 17"/>
                <a:gd name="T34" fmla="*/ 12 w 45"/>
                <a:gd name="T35" fmla="*/ 2 h 17"/>
                <a:gd name="T36" fmla="*/ 5 w 45"/>
                <a:gd name="T37" fmla="*/ 4 h 17"/>
                <a:gd name="T38" fmla="*/ 1 w 45"/>
                <a:gd name="T39" fmla="*/ 5 h 17"/>
                <a:gd name="T40" fmla="*/ 0 w 45"/>
                <a:gd name="T41" fmla="*/ 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
                <a:gd name="T64" fmla="*/ 0 h 17"/>
                <a:gd name="T65" fmla="*/ 45 w 45"/>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 h="17">
                  <a:moveTo>
                    <a:pt x="0" y="6"/>
                  </a:moveTo>
                  <a:lnTo>
                    <a:pt x="4" y="11"/>
                  </a:lnTo>
                  <a:lnTo>
                    <a:pt x="11" y="14"/>
                  </a:lnTo>
                  <a:lnTo>
                    <a:pt x="19" y="15"/>
                  </a:lnTo>
                  <a:lnTo>
                    <a:pt x="25" y="16"/>
                  </a:lnTo>
                  <a:lnTo>
                    <a:pt x="37" y="17"/>
                  </a:lnTo>
                  <a:lnTo>
                    <a:pt x="43" y="16"/>
                  </a:lnTo>
                  <a:lnTo>
                    <a:pt x="45" y="14"/>
                  </a:lnTo>
                  <a:lnTo>
                    <a:pt x="45" y="13"/>
                  </a:lnTo>
                  <a:lnTo>
                    <a:pt x="45" y="12"/>
                  </a:lnTo>
                  <a:lnTo>
                    <a:pt x="45" y="7"/>
                  </a:lnTo>
                  <a:lnTo>
                    <a:pt x="45" y="4"/>
                  </a:lnTo>
                  <a:lnTo>
                    <a:pt x="45" y="2"/>
                  </a:lnTo>
                  <a:lnTo>
                    <a:pt x="41" y="0"/>
                  </a:lnTo>
                  <a:lnTo>
                    <a:pt x="34" y="0"/>
                  </a:lnTo>
                  <a:lnTo>
                    <a:pt x="28" y="0"/>
                  </a:lnTo>
                  <a:lnTo>
                    <a:pt x="20" y="1"/>
                  </a:lnTo>
                  <a:lnTo>
                    <a:pt x="12" y="2"/>
                  </a:lnTo>
                  <a:lnTo>
                    <a:pt x="5" y="4"/>
                  </a:lnTo>
                  <a:lnTo>
                    <a:pt x="1" y="5"/>
                  </a:lnTo>
                  <a:lnTo>
                    <a:pt x="0"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6" name="Freeform 191">
              <a:extLst>
                <a:ext uri="{FF2B5EF4-FFF2-40B4-BE49-F238E27FC236}">
                  <a16:creationId xmlns:a16="http://schemas.microsoft.com/office/drawing/2014/main" id="{725A6EEE-C147-50FA-FE04-804FB7C6A34E}"/>
                </a:ext>
              </a:extLst>
            </p:cNvPr>
            <p:cNvSpPr>
              <a:spLocks/>
            </p:cNvSpPr>
            <p:nvPr/>
          </p:nvSpPr>
          <p:spPr bwMode="auto">
            <a:xfrm>
              <a:off x="1863" y="1218"/>
              <a:ext cx="68" cy="43"/>
            </a:xfrm>
            <a:custGeom>
              <a:avLst/>
              <a:gdLst>
                <a:gd name="T0" fmla="*/ 0 w 68"/>
                <a:gd name="T1" fmla="*/ 0 h 43"/>
                <a:gd name="T2" fmla="*/ 2 w 68"/>
                <a:gd name="T3" fmla="*/ 0 h 43"/>
                <a:gd name="T4" fmla="*/ 9 w 68"/>
                <a:gd name="T5" fmla="*/ 1 h 43"/>
                <a:gd name="T6" fmla="*/ 18 w 68"/>
                <a:gd name="T7" fmla="*/ 1 h 43"/>
                <a:gd name="T8" fmla="*/ 28 w 68"/>
                <a:gd name="T9" fmla="*/ 2 h 43"/>
                <a:gd name="T10" fmla="*/ 40 w 68"/>
                <a:gd name="T11" fmla="*/ 4 h 43"/>
                <a:gd name="T12" fmla="*/ 51 w 68"/>
                <a:gd name="T13" fmla="*/ 5 h 43"/>
                <a:gd name="T14" fmla="*/ 60 w 68"/>
                <a:gd name="T15" fmla="*/ 9 h 43"/>
                <a:gd name="T16" fmla="*/ 68 w 68"/>
                <a:gd name="T17" fmla="*/ 11 h 43"/>
                <a:gd name="T18" fmla="*/ 67 w 68"/>
                <a:gd name="T19" fmla="*/ 14 h 43"/>
                <a:gd name="T20" fmla="*/ 64 w 68"/>
                <a:gd name="T21" fmla="*/ 22 h 43"/>
                <a:gd name="T22" fmla="*/ 59 w 68"/>
                <a:gd name="T23" fmla="*/ 31 h 43"/>
                <a:gd name="T24" fmla="*/ 51 w 68"/>
                <a:gd name="T25" fmla="*/ 40 h 43"/>
                <a:gd name="T26" fmla="*/ 42 w 68"/>
                <a:gd name="T27" fmla="*/ 43 h 43"/>
                <a:gd name="T28" fmla="*/ 30 w 68"/>
                <a:gd name="T29" fmla="*/ 40 h 43"/>
                <a:gd name="T30" fmla="*/ 17 w 68"/>
                <a:gd name="T31" fmla="*/ 27 h 43"/>
                <a:gd name="T32" fmla="*/ 0 w 68"/>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3"/>
                <a:gd name="T53" fmla="*/ 68 w 6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3">
                  <a:moveTo>
                    <a:pt x="0" y="0"/>
                  </a:moveTo>
                  <a:lnTo>
                    <a:pt x="2" y="0"/>
                  </a:lnTo>
                  <a:lnTo>
                    <a:pt x="9" y="1"/>
                  </a:lnTo>
                  <a:lnTo>
                    <a:pt x="18" y="1"/>
                  </a:lnTo>
                  <a:lnTo>
                    <a:pt x="28" y="2"/>
                  </a:lnTo>
                  <a:lnTo>
                    <a:pt x="40" y="4"/>
                  </a:lnTo>
                  <a:lnTo>
                    <a:pt x="51" y="5"/>
                  </a:lnTo>
                  <a:lnTo>
                    <a:pt x="60" y="9"/>
                  </a:lnTo>
                  <a:lnTo>
                    <a:pt x="68" y="11"/>
                  </a:lnTo>
                  <a:lnTo>
                    <a:pt x="67" y="14"/>
                  </a:lnTo>
                  <a:lnTo>
                    <a:pt x="64" y="22"/>
                  </a:lnTo>
                  <a:lnTo>
                    <a:pt x="59" y="31"/>
                  </a:lnTo>
                  <a:lnTo>
                    <a:pt x="51" y="40"/>
                  </a:lnTo>
                  <a:lnTo>
                    <a:pt x="42" y="43"/>
                  </a:lnTo>
                  <a:lnTo>
                    <a:pt x="30" y="40"/>
                  </a:lnTo>
                  <a:lnTo>
                    <a:pt x="17" y="27"/>
                  </a:lnTo>
                  <a:lnTo>
                    <a:pt x="0"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7" name="Freeform 192">
              <a:extLst>
                <a:ext uri="{FF2B5EF4-FFF2-40B4-BE49-F238E27FC236}">
                  <a16:creationId xmlns:a16="http://schemas.microsoft.com/office/drawing/2014/main" id="{F41A1192-5F32-E50E-50F4-A8E50D8A18DF}"/>
                </a:ext>
              </a:extLst>
            </p:cNvPr>
            <p:cNvSpPr>
              <a:spLocks/>
            </p:cNvSpPr>
            <p:nvPr/>
          </p:nvSpPr>
          <p:spPr bwMode="auto">
            <a:xfrm>
              <a:off x="1870" y="1222"/>
              <a:ext cx="58" cy="30"/>
            </a:xfrm>
            <a:custGeom>
              <a:avLst/>
              <a:gdLst>
                <a:gd name="T0" fmla="*/ 0 w 58"/>
                <a:gd name="T1" fmla="*/ 0 h 30"/>
                <a:gd name="T2" fmla="*/ 1 w 58"/>
                <a:gd name="T3" fmla="*/ 1 h 30"/>
                <a:gd name="T4" fmla="*/ 5 w 58"/>
                <a:gd name="T5" fmla="*/ 3 h 30"/>
                <a:gd name="T6" fmla="*/ 11 w 58"/>
                <a:gd name="T7" fmla="*/ 5 h 30"/>
                <a:gd name="T8" fmla="*/ 19 w 58"/>
                <a:gd name="T9" fmla="*/ 7 h 30"/>
                <a:gd name="T10" fmla="*/ 28 w 58"/>
                <a:gd name="T11" fmla="*/ 9 h 30"/>
                <a:gd name="T12" fmla="*/ 37 w 58"/>
                <a:gd name="T13" fmla="*/ 11 h 30"/>
                <a:gd name="T14" fmla="*/ 48 w 58"/>
                <a:gd name="T15" fmla="*/ 11 h 30"/>
                <a:gd name="T16" fmla="*/ 58 w 58"/>
                <a:gd name="T17" fmla="*/ 10 h 30"/>
                <a:gd name="T18" fmla="*/ 57 w 58"/>
                <a:gd name="T19" fmla="*/ 13 h 30"/>
                <a:gd name="T20" fmla="*/ 54 w 58"/>
                <a:gd name="T21" fmla="*/ 17 h 30"/>
                <a:gd name="T22" fmla="*/ 50 w 58"/>
                <a:gd name="T23" fmla="*/ 24 h 30"/>
                <a:gd name="T24" fmla="*/ 43 w 58"/>
                <a:gd name="T25" fmla="*/ 28 h 30"/>
                <a:gd name="T26" fmla="*/ 35 w 58"/>
                <a:gd name="T27" fmla="*/ 30 h 30"/>
                <a:gd name="T28" fmla="*/ 25 w 58"/>
                <a:gd name="T29" fmla="*/ 28 h 30"/>
                <a:gd name="T30" fmla="*/ 13 w 58"/>
                <a:gd name="T31" fmla="*/ 18 h 30"/>
                <a:gd name="T32" fmla="*/ 0 w 58"/>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0"/>
                <a:gd name="T53" fmla="*/ 58 w 5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0">
                  <a:moveTo>
                    <a:pt x="0" y="0"/>
                  </a:moveTo>
                  <a:lnTo>
                    <a:pt x="1" y="1"/>
                  </a:lnTo>
                  <a:lnTo>
                    <a:pt x="5" y="3"/>
                  </a:lnTo>
                  <a:lnTo>
                    <a:pt x="11" y="5"/>
                  </a:lnTo>
                  <a:lnTo>
                    <a:pt x="19" y="7"/>
                  </a:lnTo>
                  <a:lnTo>
                    <a:pt x="28" y="9"/>
                  </a:lnTo>
                  <a:lnTo>
                    <a:pt x="37" y="11"/>
                  </a:lnTo>
                  <a:lnTo>
                    <a:pt x="48" y="11"/>
                  </a:lnTo>
                  <a:lnTo>
                    <a:pt x="58" y="10"/>
                  </a:lnTo>
                  <a:lnTo>
                    <a:pt x="57" y="13"/>
                  </a:lnTo>
                  <a:lnTo>
                    <a:pt x="54" y="17"/>
                  </a:lnTo>
                  <a:lnTo>
                    <a:pt x="50" y="24"/>
                  </a:lnTo>
                  <a:lnTo>
                    <a:pt x="43" y="28"/>
                  </a:lnTo>
                  <a:lnTo>
                    <a:pt x="35" y="30"/>
                  </a:lnTo>
                  <a:lnTo>
                    <a:pt x="25" y="28"/>
                  </a:lnTo>
                  <a:lnTo>
                    <a:pt x="13" y="18"/>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8" name="Freeform 193">
              <a:extLst>
                <a:ext uri="{FF2B5EF4-FFF2-40B4-BE49-F238E27FC236}">
                  <a16:creationId xmlns:a16="http://schemas.microsoft.com/office/drawing/2014/main" id="{7473FFC8-4DEA-F96D-2E96-8AAFCDB8AC6A}"/>
                </a:ext>
              </a:extLst>
            </p:cNvPr>
            <p:cNvSpPr>
              <a:spLocks/>
            </p:cNvSpPr>
            <p:nvPr/>
          </p:nvSpPr>
          <p:spPr bwMode="auto">
            <a:xfrm>
              <a:off x="1894" y="1129"/>
              <a:ext cx="49" cy="90"/>
            </a:xfrm>
            <a:custGeom>
              <a:avLst/>
              <a:gdLst>
                <a:gd name="T0" fmla="*/ 27 w 49"/>
                <a:gd name="T1" fmla="*/ 90 h 90"/>
                <a:gd name="T2" fmla="*/ 35 w 49"/>
                <a:gd name="T3" fmla="*/ 90 h 90"/>
                <a:gd name="T4" fmla="*/ 40 w 49"/>
                <a:gd name="T5" fmla="*/ 88 h 90"/>
                <a:gd name="T6" fmla="*/ 45 w 49"/>
                <a:gd name="T7" fmla="*/ 84 h 90"/>
                <a:gd name="T8" fmla="*/ 47 w 49"/>
                <a:gd name="T9" fmla="*/ 79 h 90"/>
                <a:gd name="T10" fmla="*/ 45 w 49"/>
                <a:gd name="T11" fmla="*/ 69 h 90"/>
                <a:gd name="T12" fmla="*/ 39 w 49"/>
                <a:gd name="T13" fmla="*/ 51 h 90"/>
                <a:gd name="T14" fmla="*/ 36 w 49"/>
                <a:gd name="T15" fmla="*/ 30 h 90"/>
                <a:gd name="T16" fmla="*/ 44 w 49"/>
                <a:gd name="T17" fmla="*/ 8 h 90"/>
                <a:gd name="T18" fmla="*/ 46 w 49"/>
                <a:gd name="T19" fmla="*/ 5 h 90"/>
                <a:gd name="T20" fmla="*/ 48 w 49"/>
                <a:gd name="T21" fmla="*/ 3 h 90"/>
                <a:gd name="T22" fmla="*/ 49 w 49"/>
                <a:gd name="T23" fmla="*/ 1 h 90"/>
                <a:gd name="T24" fmla="*/ 49 w 49"/>
                <a:gd name="T25" fmla="*/ 1 h 90"/>
                <a:gd name="T26" fmla="*/ 48 w 49"/>
                <a:gd name="T27" fmla="*/ 1 h 90"/>
                <a:gd name="T28" fmla="*/ 46 w 49"/>
                <a:gd name="T29" fmla="*/ 0 h 90"/>
                <a:gd name="T30" fmla="*/ 43 w 49"/>
                <a:gd name="T31" fmla="*/ 0 h 90"/>
                <a:gd name="T32" fmla="*/ 37 w 49"/>
                <a:gd name="T33" fmla="*/ 2 h 90"/>
                <a:gd name="T34" fmla="*/ 27 w 49"/>
                <a:gd name="T35" fmla="*/ 21 h 90"/>
                <a:gd name="T36" fmla="*/ 28 w 49"/>
                <a:gd name="T37" fmla="*/ 45 h 90"/>
                <a:gd name="T38" fmla="*/ 35 w 49"/>
                <a:gd name="T39" fmla="*/ 68 h 90"/>
                <a:gd name="T40" fmla="*/ 39 w 49"/>
                <a:gd name="T41" fmla="*/ 77 h 90"/>
                <a:gd name="T42" fmla="*/ 39 w 49"/>
                <a:gd name="T43" fmla="*/ 78 h 90"/>
                <a:gd name="T44" fmla="*/ 38 w 49"/>
                <a:gd name="T45" fmla="*/ 81 h 90"/>
                <a:gd name="T46" fmla="*/ 35 w 49"/>
                <a:gd name="T47" fmla="*/ 83 h 90"/>
                <a:gd name="T48" fmla="*/ 27 w 49"/>
                <a:gd name="T49" fmla="*/ 83 h 90"/>
                <a:gd name="T50" fmla="*/ 15 w 49"/>
                <a:gd name="T51" fmla="*/ 80 h 90"/>
                <a:gd name="T52" fmla="*/ 8 w 49"/>
                <a:gd name="T53" fmla="*/ 74 h 90"/>
                <a:gd name="T54" fmla="*/ 4 w 49"/>
                <a:gd name="T55" fmla="*/ 71 h 90"/>
                <a:gd name="T56" fmla="*/ 0 w 49"/>
                <a:gd name="T57" fmla="*/ 75 h 90"/>
                <a:gd name="T58" fmla="*/ 1 w 49"/>
                <a:gd name="T59" fmla="*/ 80 h 90"/>
                <a:gd name="T60" fmla="*/ 8 w 49"/>
                <a:gd name="T61" fmla="*/ 84 h 90"/>
                <a:gd name="T62" fmla="*/ 18 w 49"/>
                <a:gd name="T63" fmla="*/ 89 h 90"/>
                <a:gd name="T64" fmla="*/ 27 w 49"/>
                <a:gd name="T65" fmla="*/ 90 h 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90"/>
                <a:gd name="T101" fmla="*/ 49 w 49"/>
                <a:gd name="T102" fmla="*/ 90 h 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90">
                  <a:moveTo>
                    <a:pt x="27" y="90"/>
                  </a:moveTo>
                  <a:lnTo>
                    <a:pt x="35" y="90"/>
                  </a:lnTo>
                  <a:lnTo>
                    <a:pt x="40" y="88"/>
                  </a:lnTo>
                  <a:lnTo>
                    <a:pt x="45" y="84"/>
                  </a:lnTo>
                  <a:lnTo>
                    <a:pt x="47" y="79"/>
                  </a:lnTo>
                  <a:lnTo>
                    <a:pt x="45" y="69"/>
                  </a:lnTo>
                  <a:lnTo>
                    <a:pt x="39" y="51"/>
                  </a:lnTo>
                  <a:lnTo>
                    <a:pt x="36" y="30"/>
                  </a:lnTo>
                  <a:lnTo>
                    <a:pt x="44" y="8"/>
                  </a:lnTo>
                  <a:lnTo>
                    <a:pt x="46" y="5"/>
                  </a:lnTo>
                  <a:lnTo>
                    <a:pt x="48" y="3"/>
                  </a:lnTo>
                  <a:lnTo>
                    <a:pt x="49" y="1"/>
                  </a:lnTo>
                  <a:lnTo>
                    <a:pt x="48" y="1"/>
                  </a:lnTo>
                  <a:lnTo>
                    <a:pt x="46" y="0"/>
                  </a:lnTo>
                  <a:lnTo>
                    <a:pt x="43" y="0"/>
                  </a:lnTo>
                  <a:lnTo>
                    <a:pt x="37" y="2"/>
                  </a:lnTo>
                  <a:lnTo>
                    <a:pt x="27" y="21"/>
                  </a:lnTo>
                  <a:lnTo>
                    <a:pt x="28" y="45"/>
                  </a:lnTo>
                  <a:lnTo>
                    <a:pt x="35" y="68"/>
                  </a:lnTo>
                  <a:lnTo>
                    <a:pt x="39" y="77"/>
                  </a:lnTo>
                  <a:lnTo>
                    <a:pt x="39" y="78"/>
                  </a:lnTo>
                  <a:lnTo>
                    <a:pt x="38" y="81"/>
                  </a:lnTo>
                  <a:lnTo>
                    <a:pt x="35" y="83"/>
                  </a:lnTo>
                  <a:lnTo>
                    <a:pt x="27" y="83"/>
                  </a:lnTo>
                  <a:lnTo>
                    <a:pt x="15" y="80"/>
                  </a:lnTo>
                  <a:lnTo>
                    <a:pt x="8" y="74"/>
                  </a:lnTo>
                  <a:lnTo>
                    <a:pt x="4" y="71"/>
                  </a:lnTo>
                  <a:lnTo>
                    <a:pt x="0" y="75"/>
                  </a:lnTo>
                  <a:lnTo>
                    <a:pt x="1" y="80"/>
                  </a:lnTo>
                  <a:lnTo>
                    <a:pt x="8" y="84"/>
                  </a:lnTo>
                  <a:lnTo>
                    <a:pt x="18" y="89"/>
                  </a:lnTo>
                  <a:lnTo>
                    <a:pt x="27" y="9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49" name="Freeform 194">
              <a:extLst>
                <a:ext uri="{FF2B5EF4-FFF2-40B4-BE49-F238E27FC236}">
                  <a16:creationId xmlns:a16="http://schemas.microsoft.com/office/drawing/2014/main" id="{CE663975-9D51-5494-16DD-11701E421912}"/>
                </a:ext>
              </a:extLst>
            </p:cNvPr>
            <p:cNvSpPr>
              <a:spLocks/>
            </p:cNvSpPr>
            <p:nvPr/>
          </p:nvSpPr>
          <p:spPr bwMode="auto">
            <a:xfrm>
              <a:off x="1927" y="1125"/>
              <a:ext cx="39" cy="16"/>
            </a:xfrm>
            <a:custGeom>
              <a:avLst/>
              <a:gdLst>
                <a:gd name="T0" fmla="*/ 7 w 39"/>
                <a:gd name="T1" fmla="*/ 1 h 16"/>
                <a:gd name="T2" fmla="*/ 11 w 39"/>
                <a:gd name="T3" fmla="*/ 1 h 16"/>
                <a:gd name="T4" fmla="*/ 19 w 39"/>
                <a:gd name="T5" fmla="*/ 0 h 16"/>
                <a:gd name="T6" fmla="*/ 29 w 39"/>
                <a:gd name="T7" fmla="*/ 1 h 16"/>
                <a:gd name="T8" fmla="*/ 39 w 39"/>
                <a:gd name="T9" fmla="*/ 7 h 16"/>
                <a:gd name="T10" fmla="*/ 39 w 39"/>
                <a:gd name="T11" fmla="*/ 8 h 16"/>
                <a:gd name="T12" fmla="*/ 39 w 39"/>
                <a:gd name="T13" fmla="*/ 11 h 16"/>
                <a:gd name="T14" fmla="*/ 36 w 39"/>
                <a:gd name="T15" fmla="*/ 14 h 16"/>
                <a:gd name="T16" fmla="*/ 33 w 39"/>
                <a:gd name="T17" fmla="*/ 16 h 16"/>
                <a:gd name="T18" fmla="*/ 32 w 39"/>
                <a:gd name="T19" fmla="*/ 16 h 16"/>
                <a:gd name="T20" fmla="*/ 30 w 39"/>
                <a:gd name="T21" fmla="*/ 15 h 16"/>
                <a:gd name="T22" fmla="*/ 26 w 39"/>
                <a:gd name="T23" fmla="*/ 14 h 16"/>
                <a:gd name="T24" fmla="*/ 22 w 39"/>
                <a:gd name="T25" fmla="*/ 12 h 16"/>
                <a:gd name="T26" fmla="*/ 16 w 39"/>
                <a:gd name="T27" fmla="*/ 11 h 16"/>
                <a:gd name="T28" fmla="*/ 11 w 39"/>
                <a:gd name="T29" fmla="*/ 10 h 16"/>
                <a:gd name="T30" fmla="*/ 5 w 39"/>
                <a:gd name="T31" fmla="*/ 11 h 16"/>
                <a:gd name="T32" fmla="*/ 0 w 39"/>
                <a:gd name="T33" fmla="*/ 12 h 16"/>
                <a:gd name="T34" fmla="*/ 0 w 39"/>
                <a:gd name="T35" fmla="*/ 11 h 16"/>
                <a:gd name="T36" fmla="*/ 0 w 39"/>
                <a:gd name="T37" fmla="*/ 8 h 16"/>
                <a:gd name="T38" fmla="*/ 2 w 39"/>
                <a:gd name="T39" fmla="*/ 5 h 16"/>
                <a:gd name="T40" fmla="*/ 7 w 39"/>
                <a:gd name="T41" fmla="*/ 1 h 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16"/>
                <a:gd name="T65" fmla="*/ 39 w 39"/>
                <a:gd name="T66" fmla="*/ 16 h 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16">
                  <a:moveTo>
                    <a:pt x="7" y="1"/>
                  </a:moveTo>
                  <a:lnTo>
                    <a:pt x="11" y="1"/>
                  </a:lnTo>
                  <a:lnTo>
                    <a:pt x="19" y="0"/>
                  </a:lnTo>
                  <a:lnTo>
                    <a:pt x="29" y="1"/>
                  </a:lnTo>
                  <a:lnTo>
                    <a:pt x="39" y="7"/>
                  </a:lnTo>
                  <a:lnTo>
                    <a:pt x="39" y="8"/>
                  </a:lnTo>
                  <a:lnTo>
                    <a:pt x="39" y="11"/>
                  </a:lnTo>
                  <a:lnTo>
                    <a:pt x="36" y="14"/>
                  </a:lnTo>
                  <a:lnTo>
                    <a:pt x="33" y="16"/>
                  </a:lnTo>
                  <a:lnTo>
                    <a:pt x="32" y="16"/>
                  </a:lnTo>
                  <a:lnTo>
                    <a:pt x="30" y="15"/>
                  </a:lnTo>
                  <a:lnTo>
                    <a:pt x="26" y="14"/>
                  </a:lnTo>
                  <a:lnTo>
                    <a:pt x="22" y="12"/>
                  </a:lnTo>
                  <a:lnTo>
                    <a:pt x="16" y="11"/>
                  </a:lnTo>
                  <a:lnTo>
                    <a:pt x="11" y="10"/>
                  </a:lnTo>
                  <a:lnTo>
                    <a:pt x="5" y="11"/>
                  </a:lnTo>
                  <a:lnTo>
                    <a:pt x="0" y="12"/>
                  </a:lnTo>
                  <a:lnTo>
                    <a:pt x="0" y="11"/>
                  </a:lnTo>
                  <a:lnTo>
                    <a:pt x="0" y="8"/>
                  </a:lnTo>
                  <a:lnTo>
                    <a:pt x="2" y="5"/>
                  </a:lnTo>
                  <a:lnTo>
                    <a:pt x="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0" name="Freeform 195">
              <a:extLst>
                <a:ext uri="{FF2B5EF4-FFF2-40B4-BE49-F238E27FC236}">
                  <a16:creationId xmlns:a16="http://schemas.microsoft.com/office/drawing/2014/main" id="{A1426EF7-ECE1-7151-BCC4-3A6E6EEB913C}"/>
                </a:ext>
              </a:extLst>
            </p:cNvPr>
            <p:cNvSpPr>
              <a:spLocks/>
            </p:cNvSpPr>
            <p:nvPr/>
          </p:nvSpPr>
          <p:spPr bwMode="auto">
            <a:xfrm>
              <a:off x="1897" y="1150"/>
              <a:ext cx="11" cy="13"/>
            </a:xfrm>
            <a:custGeom>
              <a:avLst/>
              <a:gdLst>
                <a:gd name="T0" fmla="*/ 11 w 11"/>
                <a:gd name="T1" fmla="*/ 6 h 13"/>
                <a:gd name="T2" fmla="*/ 8 w 11"/>
                <a:gd name="T3" fmla="*/ 10 h 13"/>
                <a:gd name="T4" fmla="*/ 7 w 11"/>
                <a:gd name="T5" fmla="*/ 12 h 13"/>
                <a:gd name="T6" fmla="*/ 5 w 11"/>
                <a:gd name="T7" fmla="*/ 13 h 13"/>
                <a:gd name="T8" fmla="*/ 3 w 11"/>
                <a:gd name="T9" fmla="*/ 13 h 13"/>
                <a:gd name="T10" fmla="*/ 2 w 11"/>
                <a:gd name="T11" fmla="*/ 12 h 13"/>
                <a:gd name="T12" fmla="*/ 0 w 11"/>
                <a:gd name="T13" fmla="*/ 10 h 13"/>
                <a:gd name="T14" fmla="*/ 0 w 11"/>
                <a:gd name="T15" fmla="*/ 8 h 13"/>
                <a:gd name="T16" fmla="*/ 0 w 11"/>
                <a:gd name="T17" fmla="*/ 4 h 13"/>
                <a:gd name="T18" fmla="*/ 1 w 11"/>
                <a:gd name="T19" fmla="*/ 2 h 13"/>
                <a:gd name="T20" fmla="*/ 4 w 11"/>
                <a:gd name="T21" fmla="*/ 0 h 13"/>
                <a:gd name="T22" fmla="*/ 6 w 11"/>
                <a:gd name="T23" fmla="*/ 0 h 13"/>
                <a:gd name="T24" fmla="*/ 8 w 11"/>
                <a:gd name="T25" fmla="*/ 0 h 13"/>
                <a:gd name="T26" fmla="*/ 10 w 11"/>
                <a:gd name="T27" fmla="*/ 1 h 13"/>
                <a:gd name="T28" fmla="*/ 11 w 11"/>
                <a:gd name="T29" fmla="*/ 2 h 13"/>
                <a:gd name="T30" fmla="*/ 11 w 11"/>
                <a:gd name="T31" fmla="*/ 4 h 13"/>
                <a:gd name="T32" fmla="*/ 11 w 11"/>
                <a:gd name="T33" fmla="*/ 6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3"/>
                <a:gd name="T53" fmla="*/ 11 w 1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3">
                  <a:moveTo>
                    <a:pt x="11" y="6"/>
                  </a:moveTo>
                  <a:lnTo>
                    <a:pt x="8" y="10"/>
                  </a:lnTo>
                  <a:lnTo>
                    <a:pt x="7" y="12"/>
                  </a:lnTo>
                  <a:lnTo>
                    <a:pt x="5" y="13"/>
                  </a:lnTo>
                  <a:lnTo>
                    <a:pt x="3" y="13"/>
                  </a:lnTo>
                  <a:lnTo>
                    <a:pt x="2" y="12"/>
                  </a:lnTo>
                  <a:lnTo>
                    <a:pt x="0" y="10"/>
                  </a:lnTo>
                  <a:lnTo>
                    <a:pt x="0" y="8"/>
                  </a:lnTo>
                  <a:lnTo>
                    <a:pt x="0" y="4"/>
                  </a:lnTo>
                  <a:lnTo>
                    <a:pt x="1" y="2"/>
                  </a:lnTo>
                  <a:lnTo>
                    <a:pt x="4" y="0"/>
                  </a:lnTo>
                  <a:lnTo>
                    <a:pt x="6" y="0"/>
                  </a:lnTo>
                  <a:lnTo>
                    <a:pt x="8" y="0"/>
                  </a:lnTo>
                  <a:lnTo>
                    <a:pt x="10" y="1"/>
                  </a:lnTo>
                  <a:lnTo>
                    <a:pt x="11" y="2"/>
                  </a:lnTo>
                  <a:lnTo>
                    <a:pt x="11" y="4"/>
                  </a:lnTo>
                  <a:lnTo>
                    <a:pt x="11" y="6"/>
                  </a:lnTo>
                  <a:close/>
                </a:path>
              </a:pathLst>
            </a:custGeom>
            <a:solidFill>
              <a:srgbClr val="3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1" name="Freeform 196">
              <a:extLst>
                <a:ext uri="{FF2B5EF4-FFF2-40B4-BE49-F238E27FC236}">
                  <a16:creationId xmlns:a16="http://schemas.microsoft.com/office/drawing/2014/main" id="{39B07950-61C1-C764-0A97-E43BE0699E1C}"/>
                </a:ext>
              </a:extLst>
            </p:cNvPr>
            <p:cNvSpPr>
              <a:spLocks/>
            </p:cNvSpPr>
            <p:nvPr/>
          </p:nvSpPr>
          <p:spPr bwMode="auto">
            <a:xfrm>
              <a:off x="1860" y="1146"/>
              <a:ext cx="49" cy="8"/>
            </a:xfrm>
            <a:custGeom>
              <a:avLst/>
              <a:gdLst>
                <a:gd name="T0" fmla="*/ 0 w 49"/>
                <a:gd name="T1" fmla="*/ 8 h 8"/>
                <a:gd name="T2" fmla="*/ 1 w 49"/>
                <a:gd name="T3" fmla="*/ 8 h 8"/>
                <a:gd name="T4" fmla="*/ 3 w 49"/>
                <a:gd name="T5" fmla="*/ 6 h 8"/>
                <a:gd name="T6" fmla="*/ 6 w 49"/>
                <a:gd name="T7" fmla="*/ 5 h 8"/>
                <a:gd name="T8" fmla="*/ 11 w 49"/>
                <a:gd name="T9" fmla="*/ 3 h 8"/>
                <a:gd name="T10" fmla="*/ 18 w 49"/>
                <a:gd name="T11" fmla="*/ 2 h 8"/>
                <a:gd name="T12" fmla="*/ 26 w 49"/>
                <a:gd name="T13" fmla="*/ 0 h 8"/>
                <a:gd name="T14" fmla="*/ 37 w 49"/>
                <a:gd name="T15" fmla="*/ 0 h 8"/>
                <a:gd name="T16" fmla="*/ 48 w 49"/>
                <a:gd name="T17" fmla="*/ 2 h 8"/>
                <a:gd name="T18" fmla="*/ 49 w 49"/>
                <a:gd name="T19" fmla="*/ 3 h 8"/>
                <a:gd name="T20" fmla="*/ 49 w 49"/>
                <a:gd name="T21" fmla="*/ 4 h 8"/>
                <a:gd name="T22" fmla="*/ 48 w 49"/>
                <a:gd name="T23" fmla="*/ 5 h 8"/>
                <a:gd name="T24" fmla="*/ 47 w 49"/>
                <a:gd name="T25" fmla="*/ 6 h 8"/>
                <a:gd name="T26" fmla="*/ 45 w 49"/>
                <a:gd name="T27" fmla="*/ 6 h 8"/>
                <a:gd name="T28" fmla="*/ 43 w 49"/>
                <a:gd name="T29" fmla="*/ 5 h 8"/>
                <a:gd name="T30" fmla="*/ 40 w 49"/>
                <a:gd name="T31" fmla="*/ 5 h 8"/>
                <a:gd name="T32" fmla="*/ 34 w 49"/>
                <a:gd name="T33" fmla="*/ 4 h 8"/>
                <a:gd name="T34" fmla="*/ 28 w 49"/>
                <a:gd name="T35" fmla="*/ 4 h 8"/>
                <a:gd name="T36" fmla="*/ 20 w 49"/>
                <a:gd name="T37" fmla="*/ 5 h 8"/>
                <a:gd name="T38" fmla="*/ 11 w 49"/>
                <a:gd name="T39" fmla="*/ 6 h 8"/>
                <a:gd name="T40" fmla="*/ 0 w 49"/>
                <a:gd name="T41" fmla="*/ 8 h 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
                <a:gd name="T64" fmla="*/ 0 h 8"/>
                <a:gd name="T65" fmla="*/ 49 w 49"/>
                <a:gd name="T66" fmla="*/ 8 h 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9" h="8">
                  <a:moveTo>
                    <a:pt x="0" y="8"/>
                  </a:moveTo>
                  <a:lnTo>
                    <a:pt x="1" y="8"/>
                  </a:lnTo>
                  <a:lnTo>
                    <a:pt x="3" y="6"/>
                  </a:lnTo>
                  <a:lnTo>
                    <a:pt x="6" y="5"/>
                  </a:lnTo>
                  <a:lnTo>
                    <a:pt x="11" y="3"/>
                  </a:lnTo>
                  <a:lnTo>
                    <a:pt x="18" y="2"/>
                  </a:lnTo>
                  <a:lnTo>
                    <a:pt x="26" y="0"/>
                  </a:lnTo>
                  <a:lnTo>
                    <a:pt x="37" y="0"/>
                  </a:lnTo>
                  <a:lnTo>
                    <a:pt x="48" y="2"/>
                  </a:lnTo>
                  <a:lnTo>
                    <a:pt x="49" y="3"/>
                  </a:lnTo>
                  <a:lnTo>
                    <a:pt x="49" y="4"/>
                  </a:lnTo>
                  <a:lnTo>
                    <a:pt x="48" y="5"/>
                  </a:lnTo>
                  <a:lnTo>
                    <a:pt x="47" y="6"/>
                  </a:lnTo>
                  <a:lnTo>
                    <a:pt x="45" y="6"/>
                  </a:lnTo>
                  <a:lnTo>
                    <a:pt x="43" y="5"/>
                  </a:lnTo>
                  <a:lnTo>
                    <a:pt x="40" y="5"/>
                  </a:lnTo>
                  <a:lnTo>
                    <a:pt x="34" y="4"/>
                  </a:lnTo>
                  <a:lnTo>
                    <a:pt x="28" y="4"/>
                  </a:lnTo>
                  <a:lnTo>
                    <a:pt x="20" y="5"/>
                  </a:lnTo>
                  <a:lnTo>
                    <a:pt x="11" y="6"/>
                  </a:lnTo>
                  <a:lnTo>
                    <a:pt x="0"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2" name="Freeform 197">
              <a:extLst>
                <a:ext uri="{FF2B5EF4-FFF2-40B4-BE49-F238E27FC236}">
                  <a16:creationId xmlns:a16="http://schemas.microsoft.com/office/drawing/2014/main" id="{E78D9DF1-AF0C-D94A-DB64-45EED2F1721C}"/>
                </a:ext>
              </a:extLst>
            </p:cNvPr>
            <p:cNvSpPr>
              <a:spLocks/>
            </p:cNvSpPr>
            <p:nvPr/>
          </p:nvSpPr>
          <p:spPr bwMode="auto">
            <a:xfrm>
              <a:off x="1787" y="1045"/>
              <a:ext cx="169" cy="97"/>
            </a:xfrm>
            <a:custGeom>
              <a:avLst/>
              <a:gdLst>
                <a:gd name="T0" fmla="*/ 3 w 169"/>
                <a:gd name="T1" fmla="*/ 59 h 97"/>
                <a:gd name="T2" fmla="*/ 3 w 169"/>
                <a:gd name="T3" fmla="*/ 53 h 97"/>
                <a:gd name="T4" fmla="*/ 3 w 169"/>
                <a:gd name="T5" fmla="*/ 49 h 97"/>
                <a:gd name="T6" fmla="*/ 6 w 169"/>
                <a:gd name="T7" fmla="*/ 41 h 97"/>
                <a:gd name="T8" fmla="*/ 11 w 169"/>
                <a:gd name="T9" fmla="*/ 34 h 97"/>
                <a:gd name="T10" fmla="*/ 15 w 169"/>
                <a:gd name="T11" fmla="*/ 28 h 97"/>
                <a:gd name="T12" fmla="*/ 18 w 169"/>
                <a:gd name="T13" fmla="*/ 24 h 97"/>
                <a:gd name="T14" fmla="*/ 22 w 169"/>
                <a:gd name="T15" fmla="*/ 20 h 97"/>
                <a:gd name="T16" fmla="*/ 27 w 169"/>
                <a:gd name="T17" fmla="*/ 15 h 97"/>
                <a:gd name="T18" fmla="*/ 31 w 169"/>
                <a:gd name="T19" fmla="*/ 11 h 97"/>
                <a:gd name="T20" fmla="*/ 38 w 169"/>
                <a:gd name="T21" fmla="*/ 10 h 97"/>
                <a:gd name="T22" fmla="*/ 46 w 169"/>
                <a:gd name="T23" fmla="*/ 5 h 97"/>
                <a:gd name="T24" fmla="*/ 55 w 169"/>
                <a:gd name="T25" fmla="*/ 4 h 97"/>
                <a:gd name="T26" fmla="*/ 60 w 169"/>
                <a:gd name="T27" fmla="*/ 2 h 97"/>
                <a:gd name="T28" fmla="*/ 68 w 169"/>
                <a:gd name="T29" fmla="*/ 3 h 97"/>
                <a:gd name="T30" fmla="*/ 78 w 169"/>
                <a:gd name="T31" fmla="*/ 1 h 97"/>
                <a:gd name="T32" fmla="*/ 85 w 169"/>
                <a:gd name="T33" fmla="*/ 0 h 97"/>
                <a:gd name="T34" fmla="*/ 93 w 169"/>
                <a:gd name="T35" fmla="*/ 2 h 97"/>
                <a:gd name="T36" fmla="*/ 97 w 169"/>
                <a:gd name="T37" fmla="*/ 5 h 97"/>
                <a:gd name="T38" fmla="*/ 103 w 169"/>
                <a:gd name="T39" fmla="*/ 7 h 97"/>
                <a:gd name="T40" fmla="*/ 110 w 169"/>
                <a:gd name="T41" fmla="*/ 7 h 97"/>
                <a:gd name="T42" fmla="*/ 114 w 169"/>
                <a:gd name="T43" fmla="*/ 9 h 97"/>
                <a:gd name="T44" fmla="*/ 120 w 169"/>
                <a:gd name="T45" fmla="*/ 11 h 97"/>
                <a:gd name="T46" fmla="*/ 125 w 169"/>
                <a:gd name="T47" fmla="*/ 13 h 97"/>
                <a:gd name="T48" fmla="*/ 132 w 169"/>
                <a:gd name="T49" fmla="*/ 14 h 97"/>
                <a:gd name="T50" fmla="*/ 137 w 169"/>
                <a:gd name="T51" fmla="*/ 19 h 97"/>
                <a:gd name="T52" fmla="*/ 144 w 169"/>
                <a:gd name="T53" fmla="*/ 22 h 97"/>
                <a:gd name="T54" fmla="*/ 153 w 169"/>
                <a:gd name="T55" fmla="*/ 24 h 97"/>
                <a:gd name="T56" fmla="*/ 160 w 169"/>
                <a:gd name="T57" fmla="*/ 30 h 97"/>
                <a:gd name="T58" fmla="*/ 166 w 169"/>
                <a:gd name="T59" fmla="*/ 34 h 97"/>
                <a:gd name="T60" fmla="*/ 168 w 169"/>
                <a:gd name="T61" fmla="*/ 43 h 97"/>
                <a:gd name="T62" fmla="*/ 162 w 169"/>
                <a:gd name="T63" fmla="*/ 56 h 97"/>
                <a:gd name="T64" fmla="*/ 155 w 169"/>
                <a:gd name="T65" fmla="*/ 53 h 97"/>
                <a:gd name="T66" fmla="*/ 150 w 169"/>
                <a:gd name="T67" fmla="*/ 52 h 97"/>
                <a:gd name="T68" fmla="*/ 144 w 169"/>
                <a:gd name="T69" fmla="*/ 50 h 97"/>
                <a:gd name="T70" fmla="*/ 140 w 169"/>
                <a:gd name="T71" fmla="*/ 49 h 97"/>
                <a:gd name="T72" fmla="*/ 132 w 169"/>
                <a:gd name="T73" fmla="*/ 50 h 97"/>
                <a:gd name="T74" fmla="*/ 125 w 169"/>
                <a:gd name="T75" fmla="*/ 48 h 97"/>
                <a:gd name="T76" fmla="*/ 118 w 169"/>
                <a:gd name="T77" fmla="*/ 46 h 97"/>
                <a:gd name="T78" fmla="*/ 114 w 169"/>
                <a:gd name="T79" fmla="*/ 46 h 97"/>
                <a:gd name="T80" fmla="*/ 107 w 169"/>
                <a:gd name="T81" fmla="*/ 43 h 97"/>
                <a:gd name="T82" fmla="*/ 99 w 169"/>
                <a:gd name="T83" fmla="*/ 42 h 97"/>
                <a:gd name="T84" fmla="*/ 92 w 169"/>
                <a:gd name="T85" fmla="*/ 44 h 97"/>
                <a:gd name="T86" fmla="*/ 83 w 169"/>
                <a:gd name="T87" fmla="*/ 43 h 97"/>
                <a:gd name="T88" fmla="*/ 78 w 169"/>
                <a:gd name="T89" fmla="*/ 48 h 97"/>
                <a:gd name="T90" fmla="*/ 72 w 169"/>
                <a:gd name="T91" fmla="*/ 47 h 97"/>
                <a:gd name="T92" fmla="*/ 64 w 169"/>
                <a:gd name="T93" fmla="*/ 47 h 97"/>
                <a:gd name="T94" fmla="*/ 54 w 169"/>
                <a:gd name="T95" fmla="*/ 42 h 97"/>
                <a:gd name="T96" fmla="*/ 51 w 169"/>
                <a:gd name="T97" fmla="*/ 48 h 97"/>
                <a:gd name="T98" fmla="*/ 43 w 169"/>
                <a:gd name="T99" fmla="*/ 59 h 97"/>
                <a:gd name="T100" fmla="*/ 35 w 169"/>
                <a:gd name="T101" fmla="*/ 74 h 97"/>
                <a:gd name="T102" fmla="*/ 29 w 169"/>
                <a:gd name="T103" fmla="*/ 90 h 97"/>
                <a:gd name="T104" fmla="*/ 21 w 169"/>
                <a:gd name="T105" fmla="*/ 97 h 97"/>
                <a:gd name="T106" fmla="*/ 1 w 169"/>
                <a:gd name="T107" fmla="*/ 70 h 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9"/>
                <a:gd name="T163" fmla="*/ 0 h 97"/>
                <a:gd name="T164" fmla="*/ 169 w 169"/>
                <a:gd name="T165" fmla="*/ 97 h 97"/>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9" h="97">
                  <a:moveTo>
                    <a:pt x="2" y="67"/>
                  </a:moveTo>
                  <a:lnTo>
                    <a:pt x="2" y="65"/>
                  </a:lnTo>
                  <a:lnTo>
                    <a:pt x="2" y="61"/>
                  </a:lnTo>
                  <a:lnTo>
                    <a:pt x="3" y="59"/>
                  </a:lnTo>
                  <a:lnTo>
                    <a:pt x="3" y="57"/>
                  </a:lnTo>
                  <a:lnTo>
                    <a:pt x="3" y="56"/>
                  </a:lnTo>
                  <a:lnTo>
                    <a:pt x="3" y="55"/>
                  </a:lnTo>
                  <a:lnTo>
                    <a:pt x="3" y="53"/>
                  </a:lnTo>
                  <a:lnTo>
                    <a:pt x="3" y="52"/>
                  </a:lnTo>
                  <a:lnTo>
                    <a:pt x="3" y="51"/>
                  </a:lnTo>
                  <a:lnTo>
                    <a:pt x="3" y="50"/>
                  </a:lnTo>
                  <a:lnTo>
                    <a:pt x="3" y="49"/>
                  </a:lnTo>
                  <a:lnTo>
                    <a:pt x="3" y="48"/>
                  </a:lnTo>
                  <a:lnTo>
                    <a:pt x="5" y="46"/>
                  </a:lnTo>
                  <a:lnTo>
                    <a:pt x="5" y="43"/>
                  </a:lnTo>
                  <a:lnTo>
                    <a:pt x="6" y="41"/>
                  </a:lnTo>
                  <a:lnTo>
                    <a:pt x="7" y="39"/>
                  </a:lnTo>
                  <a:lnTo>
                    <a:pt x="8" y="37"/>
                  </a:lnTo>
                  <a:lnTo>
                    <a:pt x="10" y="36"/>
                  </a:lnTo>
                  <a:lnTo>
                    <a:pt x="11" y="34"/>
                  </a:lnTo>
                  <a:lnTo>
                    <a:pt x="14" y="32"/>
                  </a:lnTo>
                  <a:lnTo>
                    <a:pt x="14" y="31"/>
                  </a:lnTo>
                  <a:lnTo>
                    <a:pt x="15" y="29"/>
                  </a:lnTo>
                  <a:lnTo>
                    <a:pt x="15" y="28"/>
                  </a:lnTo>
                  <a:lnTo>
                    <a:pt x="16" y="27"/>
                  </a:lnTo>
                  <a:lnTo>
                    <a:pt x="17" y="26"/>
                  </a:lnTo>
                  <a:lnTo>
                    <a:pt x="18" y="24"/>
                  </a:lnTo>
                  <a:lnTo>
                    <a:pt x="19" y="23"/>
                  </a:lnTo>
                  <a:lnTo>
                    <a:pt x="20" y="22"/>
                  </a:lnTo>
                  <a:lnTo>
                    <a:pt x="21" y="21"/>
                  </a:lnTo>
                  <a:lnTo>
                    <a:pt x="22" y="20"/>
                  </a:lnTo>
                  <a:lnTo>
                    <a:pt x="24" y="19"/>
                  </a:lnTo>
                  <a:lnTo>
                    <a:pt x="25" y="18"/>
                  </a:lnTo>
                  <a:lnTo>
                    <a:pt x="26" y="17"/>
                  </a:lnTo>
                  <a:lnTo>
                    <a:pt x="27" y="15"/>
                  </a:lnTo>
                  <a:lnTo>
                    <a:pt x="28" y="14"/>
                  </a:lnTo>
                  <a:lnTo>
                    <a:pt x="30" y="13"/>
                  </a:lnTo>
                  <a:lnTo>
                    <a:pt x="30" y="12"/>
                  </a:lnTo>
                  <a:lnTo>
                    <a:pt x="31" y="11"/>
                  </a:lnTo>
                  <a:lnTo>
                    <a:pt x="33" y="10"/>
                  </a:lnTo>
                  <a:lnTo>
                    <a:pt x="35" y="10"/>
                  </a:lnTo>
                  <a:lnTo>
                    <a:pt x="37" y="10"/>
                  </a:lnTo>
                  <a:lnTo>
                    <a:pt x="38" y="10"/>
                  </a:lnTo>
                  <a:lnTo>
                    <a:pt x="40" y="9"/>
                  </a:lnTo>
                  <a:lnTo>
                    <a:pt x="43" y="8"/>
                  </a:lnTo>
                  <a:lnTo>
                    <a:pt x="44" y="7"/>
                  </a:lnTo>
                  <a:lnTo>
                    <a:pt x="46" y="5"/>
                  </a:lnTo>
                  <a:lnTo>
                    <a:pt x="48" y="4"/>
                  </a:lnTo>
                  <a:lnTo>
                    <a:pt x="50" y="4"/>
                  </a:lnTo>
                  <a:lnTo>
                    <a:pt x="53" y="4"/>
                  </a:lnTo>
                  <a:lnTo>
                    <a:pt x="55" y="4"/>
                  </a:lnTo>
                  <a:lnTo>
                    <a:pt x="57" y="4"/>
                  </a:lnTo>
                  <a:lnTo>
                    <a:pt x="58" y="3"/>
                  </a:lnTo>
                  <a:lnTo>
                    <a:pt x="59" y="3"/>
                  </a:lnTo>
                  <a:lnTo>
                    <a:pt x="60" y="2"/>
                  </a:lnTo>
                  <a:lnTo>
                    <a:pt x="63" y="2"/>
                  </a:lnTo>
                  <a:lnTo>
                    <a:pt x="65" y="2"/>
                  </a:lnTo>
                  <a:lnTo>
                    <a:pt x="67" y="2"/>
                  </a:lnTo>
                  <a:lnTo>
                    <a:pt x="68" y="3"/>
                  </a:lnTo>
                  <a:lnTo>
                    <a:pt x="72" y="3"/>
                  </a:lnTo>
                  <a:lnTo>
                    <a:pt x="74" y="3"/>
                  </a:lnTo>
                  <a:lnTo>
                    <a:pt x="76" y="2"/>
                  </a:lnTo>
                  <a:lnTo>
                    <a:pt x="78" y="1"/>
                  </a:lnTo>
                  <a:lnTo>
                    <a:pt x="81" y="1"/>
                  </a:lnTo>
                  <a:lnTo>
                    <a:pt x="83" y="1"/>
                  </a:lnTo>
                  <a:lnTo>
                    <a:pt x="84" y="0"/>
                  </a:lnTo>
                  <a:lnTo>
                    <a:pt x="85" y="0"/>
                  </a:lnTo>
                  <a:lnTo>
                    <a:pt x="87" y="0"/>
                  </a:lnTo>
                  <a:lnTo>
                    <a:pt x="89" y="1"/>
                  </a:lnTo>
                  <a:lnTo>
                    <a:pt x="92" y="1"/>
                  </a:lnTo>
                  <a:lnTo>
                    <a:pt x="93" y="2"/>
                  </a:lnTo>
                  <a:lnTo>
                    <a:pt x="95" y="3"/>
                  </a:lnTo>
                  <a:lnTo>
                    <a:pt x="96" y="4"/>
                  </a:lnTo>
                  <a:lnTo>
                    <a:pt x="97" y="4"/>
                  </a:lnTo>
                  <a:lnTo>
                    <a:pt x="97" y="5"/>
                  </a:lnTo>
                  <a:lnTo>
                    <a:pt x="98" y="5"/>
                  </a:lnTo>
                  <a:lnTo>
                    <a:pt x="99" y="5"/>
                  </a:lnTo>
                  <a:lnTo>
                    <a:pt x="102" y="5"/>
                  </a:lnTo>
                  <a:lnTo>
                    <a:pt x="103" y="7"/>
                  </a:lnTo>
                  <a:lnTo>
                    <a:pt x="105" y="7"/>
                  </a:lnTo>
                  <a:lnTo>
                    <a:pt x="106" y="7"/>
                  </a:lnTo>
                  <a:lnTo>
                    <a:pt x="108" y="7"/>
                  </a:lnTo>
                  <a:lnTo>
                    <a:pt x="110" y="7"/>
                  </a:lnTo>
                  <a:lnTo>
                    <a:pt x="111" y="7"/>
                  </a:lnTo>
                  <a:lnTo>
                    <a:pt x="112" y="8"/>
                  </a:lnTo>
                  <a:lnTo>
                    <a:pt x="113" y="8"/>
                  </a:lnTo>
                  <a:lnTo>
                    <a:pt x="114" y="9"/>
                  </a:lnTo>
                  <a:lnTo>
                    <a:pt x="115" y="10"/>
                  </a:lnTo>
                  <a:lnTo>
                    <a:pt x="117" y="10"/>
                  </a:lnTo>
                  <a:lnTo>
                    <a:pt x="118" y="10"/>
                  </a:lnTo>
                  <a:lnTo>
                    <a:pt x="120" y="11"/>
                  </a:lnTo>
                  <a:lnTo>
                    <a:pt x="121" y="11"/>
                  </a:lnTo>
                  <a:lnTo>
                    <a:pt x="123" y="12"/>
                  </a:lnTo>
                  <a:lnTo>
                    <a:pt x="124" y="12"/>
                  </a:lnTo>
                  <a:lnTo>
                    <a:pt x="125" y="13"/>
                  </a:lnTo>
                  <a:lnTo>
                    <a:pt x="126" y="14"/>
                  </a:lnTo>
                  <a:lnTo>
                    <a:pt x="129" y="15"/>
                  </a:lnTo>
                  <a:lnTo>
                    <a:pt x="131" y="14"/>
                  </a:lnTo>
                  <a:lnTo>
                    <a:pt x="132" y="14"/>
                  </a:lnTo>
                  <a:lnTo>
                    <a:pt x="134" y="15"/>
                  </a:lnTo>
                  <a:lnTo>
                    <a:pt x="135" y="17"/>
                  </a:lnTo>
                  <a:lnTo>
                    <a:pt x="136" y="18"/>
                  </a:lnTo>
                  <a:lnTo>
                    <a:pt x="137" y="19"/>
                  </a:lnTo>
                  <a:lnTo>
                    <a:pt x="139" y="20"/>
                  </a:lnTo>
                  <a:lnTo>
                    <a:pt x="141" y="21"/>
                  </a:lnTo>
                  <a:lnTo>
                    <a:pt x="143" y="22"/>
                  </a:lnTo>
                  <a:lnTo>
                    <a:pt x="144" y="22"/>
                  </a:lnTo>
                  <a:lnTo>
                    <a:pt x="146" y="23"/>
                  </a:lnTo>
                  <a:lnTo>
                    <a:pt x="149" y="24"/>
                  </a:lnTo>
                  <a:lnTo>
                    <a:pt x="151" y="24"/>
                  </a:lnTo>
                  <a:lnTo>
                    <a:pt x="153" y="24"/>
                  </a:lnTo>
                  <a:lnTo>
                    <a:pt x="155" y="26"/>
                  </a:lnTo>
                  <a:lnTo>
                    <a:pt x="158" y="27"/>
                  </a:lnTo>
                  <a:lnTo>
                    <a:pt x="159" y="28"/>
                  </a:lnTo>
                  <a:lnTo>
                    <a:pt x="160" y="30"/>
                  </a:lnTo>
                  <a:lnTo>
                    <a:pt x="161" y="31"/>
                  </a:lnTo>
                  <a:lnTo>
                    <a:pt x="163" y="32"/>
                  </a:lnTo>
                  <a:lnTo>
                    <a:pt x="164" y="33"/>
                  </a:lnTo>
                  <a:lnTo>
                    <a:pt x="166" y="34"/>
                  </a:lnTo>
                  <a:lnTo>
                    <a:pt x="168" y="37"/>
                  </a:lnTo>
                  <a:lnTo>
                    <a:pt x="169" y="39"/>
                  </a:lnTo>
                  <a:lnTo>
                    <a:pt x="168" y="41"/>
                  </a:lnTo>
                  <a:lnTo>
                    <a:pt x="168" y="43"/>
                  </a:lnTo>
                  <a:lnTo>
                    <a:pt x="168" y="47"/>
                  </a:lnTo>
                  <a:lnTo>
                    <a:pt x="168" y="50"/>
                  </a:lnTo>
                  <a:lnTo>
                    <a:pt x="165" y="53"/>
                  </a:lnTo>
                  <a:lnTo>
                    <a:pt x="162" y="56"/>
                  </a:lnTo>
                  <a:lnTo>
                    <a:pt x="159" y="57"/>
                  </a:lnTo>
                  <a:lnTo>
                    <a:pt x="158" y="56"/>
                  </a:lnTo>
                  <a:lnTo>
                    <a:pt x="156" y="55"/>
                  </a:lnTo>
                  <a:lnTo>
                    <a:pt x="155" y="53"/>
                  </a:lnTo>
                  <a:lnTo>
                    <a:pt x="154" y="53"/>
                  </a:lnTo>
                  <a:lnTo>
                    <a:pt x="152" y="53"/>
                  </a:lnTo>
                  <a:lnTo>
                    <a:pt x="151" y="53"/>
                  </a:lnTo>
                  <a:lnTo>
                    <a:pt x="150" y="52"/>
                  </a:lnTo>
                  <a:lnTo>
                    <a:pt x="147" y="51"/>
                  </a:lnTo>
                  <a:lnTo>
                    <a:pt x="145" y="51"/>
                  </a:lnTo>
                  <a:lnTo>
                    <a:pt x="145" y="50"/>
                  </a:lnTo>
                  <a:lnTo>
                    <a:pt x="144" y="50"/>
                  </a:lnTo>
                  <a:lnTo>
                    <a:pt x="142" y="50"/>
                  </a:lnTo>
                  <a:lnTo>
                    <a:pt x="141" y="49"/>
                  </a:lnTo>
                  <a:lnTo>
                    <a:pt x="140" y="49"/>
                  </a:lnTo>
                  <a:lnTo>
                    <a:pt x="137" y="48"/>
                  </a:lnTo>
                  <a:lnTo>
                    <a:pt x="135" y="48"/>
                  </a:lnTo>
                  <a:lnTo>
                    <a:pt x="134" y="49"/>
                  </a:lnTo>
                  <a:lnTo>
                    <a:pt x="132" y="50"/>
                  </a:lnTo>
                  <a:lnTo>
                    <a:pt x="130" y="50"/>
                  </a:lnTo>
                  <a:lnTo>
                    <a:pt x="129" y="49"/>
                  </a:lnTo>
                  <a:lnTo>
                    <a:pt x="126" y="49"/>
                  </a:lnTo>
                  <a:lnTo>
                    <a:pt x="125" y="48"/>
                  </a:lnTo>
                  <a:lnTo>
                    <a:pt x="123" y="48"/>
                  </a:lnTo>
                  <a:lnTo>
                    <a:pt x="122" y="47"/>
                  </a:lnTo>
                  <a:lnTo>
                    <a:pt x="121" y="46"/>
                  </a:lnTo>
                  <a:lnTo>
                    <a:pt x="118" y="46"/>
                  </a:lnTo>
                  <a:lnTo>
                    <a:pt x="117" y="44"/>
                  </a:lnTo>
                  <a:lnTo>
                    <a:pt x="115" y="44"/>
                  </a:lnTo>
                  <a:lnTo>
                    <a:pt x="114" y="46"/>
                  </a:lnTo>
                  <a:lnTo>
                    <a:pt x="112" y="46"/>
                  </a:lnTo>
                  <a:lnTo>
                    <a:pt x="110" y="44"/>
                  </a:lnTo>
                  <a:lnTo>
                    <a:pt x="108" y="44"/>
                  </a:lnTo>
                  <a:lnTo>
                    <a:pt x="107" y="43"/>
                  </a:lnTo>
                  <a:lnTo>
                    <a:pt x="105" y="43"/>
                  </a:lnTo>
                  <a:lnTo>
                    <a:pt x="103" y="42"/>
                  </a:lnTo>
                  <a:lnTo>
                    <a:pt x="102" y="42"/>
                  </a:lnTo>
                  <a:lnTo>
                    <a:pt x="99" y="42"/>
                  </a:lnTo>
                  <a:lnTo>
                    <a:pt x="97" y="42"/>
                  </a:lnTo>
                  <a:lnTo>
                    <a:pt x="95" y="42"/>
                  </a:lnTo>
                  <a:lnTo>
                    <a:pt x="94" y="43"/>
                  </a:lnTo>
                  <a:lnTo>
                    <a:pt x="92" y="44"/>
                  </a:lnTo>
                  <a:lnTo>
                    <a:pt x="87" y="43"/>
                  </a:lnTo>
                  <a:lnTo>
                    <a:pt x="86" y="43"/>
                  </a:lnTo>
                  <a:lnTo>
                    <a:pt x="85" y="43"/>
                  </a:lnTo>
                  <a:lnTo>
                    <a:pt x="83" y="43"/>
                  </a:lnTo>
                  <a:lnTo>
                    <a:pt x="82" y="44"/>
                  </a:lnTo>
                  <a:lnTo>
                    <a:pt x="81" y="46"/>
                  </a:lnTo>
                  <a:lnTo>
                    <a:pt x="79" y="47"/>
                  </a:lnTo>
                  <a:lnTo>
                    <a:pt x="78" y="48"/>
                  </a:lnTo>
                  <a:lnTo>
                    <a:pt x="77" y="49"/>
                  </a:lnTo>
                  <a:lnTo>
                    <a:pt x="75" y="49"/>
                  </a:lnTo>
                  <a:lnTo>
                    <a:pt x="74" y="48"/>
                  </a:lnTo>
                  <a:lnTo>
                    <a:pt x="72" y="47"/>
                  </a:lnTo>
                  <a:lnTo>
                    <a:pt x="69" y="47"/>
                  </a:lnTo>
                  <a:lnTo>
                    <a:pt x="67" y="47"/>
                  </a:lnTo>
                  <a:lnTo>
                    <a:pt x="66" y="47"/>
                  </a:lnTo>
                  <a:lnTo>
                    <a:pt x="64" y="47"/>
                  </a:lnTo>
                  <a:lnTo>
                    <a:pt x="63" y="48"/>
                  </a:lnTo>
                  <a:lnTo>
                    <a:pt x="59" y="48"/>
                  </a:lnTo>
                  <a:lnTo>
                    <a:pt x="57" y="44"/>
                  </a:lnTo>
                  <a:lnTo>
                    <a:pt x="54" y="42"/>
                  </a:lnTo>
                  <a:lnTo>
                    <a:pt x="51" y="42"/>
                  </a:lnTo>
                  <a:lnTo>
                    <a:pt x="50" y="44"/>
                  </a:lnTo>
                  <a:lnTo>
                    <a:pt x="51" y="46"/>
                  </a:lnTo>
                  <a:lnTo>
                    <a:pt x="51" y="48"/>
                  </a:lnTo>
                  <a:lnTo>
                    <a:pt x="50" y="50"/>
                  </a:lnTo>
                  <a:lnTo>
                    <a:pt x="47" y="53"/>
                  </a:lnTo>
                  <a:lnTo>
                    <a:pt x="45" y="57"/>
                  </a:lnTo>
                  <a:lnTo>
                    <a:pt x="43" y="59"/>
                  </a:lnTo>
                  <a:lnTo>
                    <a:pt x="40" y="63"/>
                  </a:lnTo>
                  <a:lnTo>
                    <a:pt x="38" y="68"/>
                  </a:lnTo>
                  <a:lnTo>
                    <a:pt x="36" y="70"/>
                  </a:lnTo>
                  <a:lnTo>
                    <a:pt x="35" y="74"/>
                  </a:lnTo>
                  <a:lnTo>
                    <a:pt x="34" y="78"/>
                  </a:lnTo>
                  <a:lnTo>
                    <a:pt x="33" y="82"/>
                  </a:lnTo>
                  <a:lnTo>
                    <a:pt x="30" y="86"/>
                  </a:lnTo>
                  <a:lnTo>
                    <a:pt x="29" y="90"/>
                  </a:lnTo>
                  <a:lnTo>
                    <a:pt x="29" y="94"/>
                  </a:lnTo>
                  <a:lnTo>
                    <a:pt x="28" y="97"/>
                  </a:lnTo>
                  <a:lnTo>
                    <a:pt x="26" y="97"/>
                  </a:lnTo>
                  <a:lnTo>
                    <a:pt x="21" y="97"/>
                  </a:lnTo>
                  <a:lnTo>
                    <a:pt x="18" y="95"/>
                  </a:lnTo>
                  <a:lnTo>
                    <a:pt x="3" y="86"/>
                  </a:lnTo>
                  <a:lnTo>
                    <a:pt x="0" y="77"/>
                  </a:lnTo>
                  <a:lnTo>
                    <a:pt x="1" y="70"/>
                  </a:lnTo>
                  <a:lnTo>
                    <a:pt x="2"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3" name="Freeform 198">
              <a:extLst>
                <a:ext uri="{FF2B5EF4-FFF2-40B4-BE49-F238E27FC236}">
                  <a16:creationId xmlns:a16="http://schemas.microsoft.com/office/drawing/2014/main" id="{D8A80587-EEF2-5B49-CDEF-889730DFE54B}"/>
                </a:ext>
              </a:extLst>
            </p:cNvPr>
            <p:cNvSpPr>
              <a:spLocks/>
            </p:cNvSpPr>
            <p:nvPr/>
          </p:nvSpPr>
          <p:spPr bwMode="auto">
            <a:xfrm>
              <a:off x="1778" y="1123"/>
              <a:ext cx="29" cy="47"/>
            </a:xfrm>
            <a:custGeom>
              <a:avLst/>
              <a:gdLst>
                <a:gd name="T0" fmla="*/ 29 w 29"/>
                <a:gd name="T1" fmla="*/ 29 h 47"/>
                <a:gd name="T2" fmla="*/ 27 w 29"/>
                <a:gd name="T3" fmla="*/ 22 h 47"/>
                <a:gd name="T4" fmla="*/ 23 w 29"/>
                <a:gd name="T5" fmla="*/ 9 h 47"/>
                <a:gd name="T6" fmla="*/ 14 w 29"/>
                <a:gd name="T7" fmla="*/ 0 h 47"/>
                <a:gd name="T8" fmla="*/ 1 w 29"/>
                <a:gd name="T9" fmla="*/ 4 h 47"/>
                <a:gd name="T10" fmla="*/ 0 w 29"/>
                <a:gd name="T11" fmla="*/ 8 h 47"/>
                <a:gd name="T12" fmla="*/ 1 w 29"/>
                <a:gd name="T13" fmla="*/ 13 h 47"/>
                <a:gd name="T14" fmla="*/ 2 w 29"/>
                <a:gd name="T15" fmla="*/ 20 h 47"/>
                <a:gd name="T16" fmla="*/ 5 w 29"/>
                <a:gd name="T17" fmla="*/ 28 h 47"/>
                <a:gd name="T18" fmla="*/ 10 w 29"/>
                <a:gd name="T19" fmla="*/ 39 h 47"/>
                <a:gd name="T20" fmla="*/ 16 w 29"/>
                <a:gd name="T21" fmla="*/ 46 h 47"/>
                <a:gd name="T22" fmla="*/ 21 w 29"/>
                <a:gd name="T23" fmla="*/ 47 h 47"/>
                <a:gd name="T24" fmla="*/ 27 w 29"/>
                <a:gd name="T25" fmla="*/ 41 h 47"/>
                <a:gd name="T26" fmla="*/ 29 w 29"/>
                <a:gd name="T27" fmla="*/ 29 h 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7"/>
                <a:gd name="T44" fmla="*/ 29 w 29"/>
                <a:gd name="T45" fmla="*/ 47 h 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7">
                  <a:moveTo>
                    <a:pt x="29" y="29"/>
                  </a:moveTo>
                  <a:lnTo>
                    <a:pt x="27" y="22"/>
                  </a:lnTo>
                  <a:lnTo>
                    <a:pt x="23" y="9"/>
                  </a:lnTo>
                  <a:lnTo>
                    <a:pt x="14" y="0"/>
                  </a:lnTo>
                  <a:lnTo>
                    <a:pt x="1" y="4"/>
                  </a:lnTo>
                  <a:lnTo>
                    <a:pt x="0" y="8"/>
                  </a:lnTo>
                  <a:lnTo>
                    <a:pt x="1" y="13"/>
                  </a:lnTo>
                  <a:lnTo>
                    <a:pt x="2" y="20"/>
                  </a:lnTo>
                  <a:lnTo>
                    <a:pt x="5" y="28"/>
                  </a:lnTo>
                  <a:lnTo>
                    <a:pt x="10" y="39"/>
                  </a:lnTo>
                  <a:lnTo>
                    <a:pt x="16" y="46"/>
                  </a:lnTo>
                  <a:lnTo>
                    <a:pt x="21" y="47"/>
                  </a:lnTo>
                  <a:lnTo>
                    <a:pt x="27" y="41"/>
                  </a:lnTo>
                  <a:lnTo>
                    <a:pt x="29" y="29"/>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4" name="Freeform 199">
              <a:extLst>
                <a:ext uri="{FF2B5EF4-FFF2-40B4-BE49-F238E27FC236}">
                  <a16:creationId xmlns:a16="http://schemas.microsoft.com/office/drawing/2014/main" id="{787A5FB2-7C13-5F9B-658C-92240F7BDBC8}"/>
                </a:ext>
              </a:extLst>
            </p:cNvPr>
            <p:cNvSpPr>
              <a:spLocks/>
            </p:cNvSpPr>
            <p:nvPr/>
          </p:nvSpPr>
          <p:spPr bwMode="auto">
            <a:xfrm>
              <a:off x="1783" y="1129"/>
              <a:ext cx="24" cy="41"/>
            </a:xfrm>
            <a:custGeom>
              <a:avLst/>
              <a:gdLst>
                <a:gd name="T0" fmla="*/ 24 w 24"/>
                <a:gd name="T1" fmla="*/ 24 h 41"/>
                <a:gd name="T2" fmla="*/ 23 w 24"/>
                <a:gd name="T3" fmla="*/ 19 h 41"/>
                <a:gd name="T4" fmla="*/ 20 w 24"/>
                <a:gd name="T5" fmla="*/ 7 h 41"/>
                <a:gd name="T6" fmla="*/ 12 w 24"/>
                <a:gd name="T7" fmla="*/ 0 h 41"/>
                <a:gd name="T8" fmla="*/ 1 w 24"/>
                <a:gd name="T9" fmla="*/ 4 h 41"/>
                <a:gd name="T10" fmla="*/ 0 w 24"/>
                <a:gd name="T11" fmla="*/ 7 h 41"/>
                <a:gd name="T12" fmla="*/ 1 w 24"/>
                <a:gd name="T13" fmla="*/ 12 h 41"/>
                <a:gd name="T14" fmla="*/ 2 w 24"/>
                <a:gd name="T15" fmla="*/ 19 h 41"/>
                <a:gd name="T16" fmla="*/ 4 w 24"/>
                <a:gd name="T17" fmla="*/ 24 h 41"/>
                <a:gd name="T18" fmla="*/ 7 w 24"/>
                <a:gd name="T19" fmla="*/ 31 h 41"/>
                <a:gd name="T20" fmla="*/ 13 w 24"/>
                <a:gd name="T21" fmla="*/ 38 h 41"/>
                <a:gd name="T22" fmla="*/ 19 w 24"/>
                <a:gd name="T23" fmla="*/ 41 h 41"/>
                <a:gd name="T24" fmla="*/ 24 w 24"/>
                <a:gd name="T25" fmla="*/ 39 h 41"/>
                <a:gd name="T26" fmla="*/ 24 w 24"/>
                <a:gd name="T27" fmla="*/ 24 h 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
                <a:gd name="T43" fmla="*/ 0 h 41"/>
                <a:gd name="T44" fmla="*/ 24 w 24"/>
                <a:gd name="T45" fmla="*/ 41 h 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 h="41">
                  <a:moveTo>
                    <a:pt x="24" y="24"/>
                  </a:moveTo>
                  <a:lnTo>
                    <a:pt x="23" y="19"/>
                  </a:lnTo>
                  <a:lnTo>
                    <a:pt x="20" y="7"/>
                  </a:lnTo>
                  <a:lnTo>
                    <a:pt x="12" y="0"/>
                  </a:lnTo>
                  <a:lnTo>
                    <a:pt x="1" y="4"/>
                  </a:lnTo>
                  <a:lnTo>
                    <a:pt x="0" y="7"/>
                  </a:lnTo>
                  <a:lnTo>
                    <a:pt x="1" y="12"/>
                  </a:lnTo>
                  <a:lnTo>
                    <a:pt x="2" y="19"/>
                  </a:lnTo>
                  <a:lnTo>
                    <a:pt x="4" y="24"/>
                  </a:lnTo>
                  <a:lnTo>
                    <a:pt x="7" y="31"/>
                  </a:lnTo>
                  <a:lnTo>
                    <a:pt x="13" y="38"/>
                  </a:lnTo>
                  <a:lnTo>
                    <a:pt x="19" y="41"/>
                  </a:lnTo>
                  <a:lnTo>
                    <a:pt x="24" y="39"/>
                  </a:lnTo>
                  <a:lnTo>
                    <a:pt x="24" y="2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5" name="Freeform 200">
              <a:extLst>
                <a:ext uri="{FF2B5EF4-FFF2-40B4-BE49-F238E27FC236}">
                  <a16:creationId xmlns:a16="http://schemas.microsoft.com/office/drawing/2014/main" id="{AB3E56EC-98C5-7D9E-3CC9-ED94B2278AEB}"/>
                </a:ext>
              </a:extLst>
            </p:cNvPr>
            <p:cNvSpPr>
              <a:spLocks/>
            </p:cNvSpPr>
            <p:nvPr/>
          </p:nvSpPr>
          <p:spPr bwMode="auto">
            <a:xfrm>
              <a:off x="1787" y="1133"/>
              <a:ext cx="16" cy="30"/>
            </a:xfrm>
            <a:custGeom>
              <a:avLst/>
              <a:gdLst>
                <a:gd name="T0" fmla="*/ 0 w 16"/>
                <a:gd name="T1" fmla="*/ 2 h 30"/>
                <a:gd name="T2" fmla="*/ 3 w 16"/>
                <a:gd name="T3" fmla="*/ 0 h 30"/>
                <a:gd name="T4" fmla="*/ 7 w 16"/>
                <a:gd name="T5" fmla="*/ 0 h 30"/>
                <a:gd name="T6" fmla="*/ 9 w 16"/>
                <a:gd name="T7" fmla="*/ 1 h 30"/>
                <a:gd name="T8" fmla="*/ 11 w 16"/>
                <a:gd name="T9" fmla="*/ 3 h 30"/>
                <a:gd name="T10" fmla="*/ 14 w 16"/>
                <a:gd name="T11" fmla="*/ 8 h 30"/>
                <a:gd name="T12" fmla="*/ 16 w 16"/>
                <a:gd name="T13" fmla="*/ 13 h 30"/>
                <a:gd name="T14" fmla="*/ 16 w 16"/>
                <a:gd name="T15" fmla="*/ 20 h 30"/>
                <a:gd name="T16" fmla="*/ 16 w 16"/>
                <a:gd name="T17" fmla="*/ 28 h 30"/>
                <a:gd name="T18" fmla="*/ 16 w 16"/>
                <a:gd name="T19" fmla="*/ 29 h 30"/>
                <a:gd name="T20" fmla="*/ 16 w 16"/>
                <a:gd name="T21" fmla="*/ 29 h 30"/>
                <a:gd name="T22" fmla="*/ 16 w 16"/>
                <a:gd name="T23" fmla="*/ 29 h 30"/>
                <a:gd name="T24" fmla="*/ 15 w 16"/>
                <a:gd name="T25" fmla="*/ 30 h 30"/>
                <a:gd name="T26" fmla="*/ 15 w 16"/>
                <a:gd name="T27" fmla="*/ 30 h 30"/>
                <a:gd name="T28" fmla="*/ 15 w 16"/>
                <a:gd name="T29" fmla="*/ 29 h 30"/>
                <a:gd name="T30" fmla="*/ 14 w 16"/>
                <a:gd name="T31" fmla="*/ 29 h 30"/>
                <a:gd name="T32" fmla="*/ 14 w 16"/>
                <a:gd name="T33" fmla="*/ 29 h 30"/>
                <a:gd name="T34" fmla="*/ 14 w 16"/>
                <a:gd name="T35" fmla="*/ 22 h 30"/>
                <a:gd name="T36" fmla="*/ 14 w 16"/>
                <a:gd name="T37" fmla="*/ 17 h 30"/>
                <a:gd name="T38" fmla="*/ 12 w 16"/>
                <a:gd name="T39" fmla="*/ 11 h 30"/>
                <a:gd name="T40" fmla="*/ 10 w 16"/>
                <a:gd name="T41" fmla="*/ 8 h 30"/>
                <a:gd name="T42" fmla="*/ 9 w 16"/>
                <a:gd name="T43" fmla="*/ 6 h 30"/>
                <a:gd name="T44" fmla="*/ 7 w 16"/>
                <a:gd name="T45" fmla="*/ 3 h 30"/>
                <a:gd name="T46" fmla="*/ 3 w 16"/>
                <a:gd name="T47" fmla="*/ 3 h 30"/>
                <a:gd name="T48" fmla="*/ 1 w 16"/>
                <a:gd name="T49" fmla="*/ 6 h 30"/>
                <a:gd name="T50" fmla="*/ 0 w 16"/>
                <a:gd name="T51" fmla="*/ 6 h 30"/>
                <a:gd name="T52" fmla="*/ 0 w 16"/>
                <a:gd name="T53" fmla="*/ 6 h 30"/>
                <a:gd name="T54" fmla="*/ 0 w 16"/>
                <a:gd name="T55" fmla="*/ 6 h 30"/>
                <a:gd name="T56" fmla="*/ 0 w 16"/>
                <a:gd name="T57" fmla="*/ 4 h 30"/>
                <a:gd name="T58" fmla="*/ 0 w 16"/>
                <a:gd name="T59" fmla="*/ 4 h 30"/>
                <a:gd name="T60" fmla="*/ 0 w 16"/>
                <a:gd name="T61" fmla="*/ 3 h 30"/>
                <a:gd name="T62" fmla="*/ 0 w 16"/>
                <a:gd name="T63" fmla="*/ 3 h 30"/>
                <a:gd name="T64" fmla="*/ 0 w 16"/>
                <a:gd name="T65" fmla="*/ 2 h 30"/>
                <a:gd name="T66" fmla="*/ 0 w 16"/>
                <a:gd name="T67" fmla="*/ 2 h 3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30"/>
                <a:gd name="T104" fmla="*/ 16 w 16"/>
                <a:gd name="T105" fmla="*/ 30 h 3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30">
                  <a:moveTo>
                    <a:pt x="0" y="2"/>
                  </a:moveTo>
                  <a:lnTo>
                    <a:pt x="3" y="0"/>
                  </a:lnTo>
                  <a:lnTo>
                    <a:pt x="7" y="0"/>
                  </a:lnTo>
                  <a:lnTo>
                    <a:pt x="9" y="1"/>
                  </a:lnTo>
                  <a:lnTo>
                    <a:pt x="11" y="3"/>
                  </a:lnTo>
                  <a:lnTo>
                    <a:pt x="14" y="8"/>
                  </a:lnTo>
                  <a:lnTo>
                    <a:pt x="16" y="13"/>
                  </a:lnTo>
                  <a:lnTo>
                    <a:pt x="16" y="20"/>
                  </a:lnTo>
                  <a:lnTo>
                    <a:pt x="16" y="28"/>
                  </a:lnTo>
                  <a:lnTo>
                    <a:pt x="16" y="29"/>
                  </a:lnTo>
                  <a:lnTo>
                    <a:pt x="15" y="30"/>
                  </a:lnTo>
                  <a:lnTo>
                    <a:pt x="15" y="29"/>
                  </a:lnTo>
                  <a:lnTo>
                    <a:pt x="14" y="29"/>
                  </a:lnTo>
                  <a:lnTo>
                    <a:pt x="14" y="22"/>
                  </a:lnTo>
                  <a:lnTo>
                    <a:pt x="14" y="17"/>
                  </a:lnTo>
                  <a:lnTo>
                    <a:pt x="12" y="11"/>
                  </a:lnTo>
                  <a:lnTo>
                    <a:pt x="10" y="8"/>
                  </a:lnTo>
                  <a:lnTo>
                    <a:pt x="9" y="6"/>
                  </a:lnTo>
                  <a:lnTo>
                    <a:pt x="7" y="3"/>
                  </a:lnTo>
                  <a:lnTo>
                    <a:pt x="3" y="3"/>
                  </a:lnTo>
                  <a:lnTo>
                    <a:pt x="1" y="6"/>
                  </a:lnTo>
                  <a:lnTo>
                    <a:pt x="0" y="6"/>
                  </a:lnTo>
                  <a:lnTo>
                    <a:pt x="0" y="4"/>
                  </a:lnTo>
                  <a:lnTo>
                    <a:pt x="0" y="3"/>
                  </a:lnTo>
                  <a:lnTo>
                    <a:pt x="0" y="2"/>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6" name="Freeform 201">
              <a:extLst>
                <a:ext uri="{FF2B5EF4-FFF2-40B4-BE49-F238E27FC236}">
                  <a16:creationId xmlns:a16="http://schemas.microsoft.com/office/drawing/2014/main" id="{18415833-C1F3-C20E-0917-0FEA295C7BAF}"/>
                </a:ext>
              </a:extLst>
            </p:cNvPr>
            <p:cNvSpPr>
              <a:spLocks/>
            </p:cNvSpPr>
            <p:nvPr/>
          </p:nvSpPr>
          <p:spPr bwMode="auto">
            <a:xfrm>
              <a:off x="1795" y="1151"/>
              <a:ext cx="8" cy="5"/>
            </a:xfrm>
            <a:custGeom>
              <a:avLst/>
              <a:gdLst>
                <a:gd name="T0" fmla="*/ 6 w 8"/>
                <a:gd name="T1" fmla="*/ 4 h 5"/>
                <a:gd name="T2" fmla="*/ 4 w 8"/>
                <a:gd name="T3" fmla="*/ 3 h 5"/>
                <a:gd name="T4" fmla="*/ 3 w 8"/>
                <a:gd name="T5" fmla="*/ 3 h 5"/>
                <a:gd name="T6" fmla="*/ 2 w 8"/>
                <a:gd name="T7" fmla="*/ 3 h 5"/>
                <a:gd name="T8" fmla="*/ 1 w 8"/>
                <a:gd name="T9" fmla="*/ 5 h 5"/>
                <a:gd name="T10" fmla="*/ 0 w 8"/>
                <a:gd name="T11" fmla="*/ 5 h 5"/>
                <a:gd name="T12" fmla="*/ 0 w 8"/>
                <a:gd name="T13" fmla="*/ 5 h 5"/>
                <a:gd name="T14" fmla="*/ 0 w 8"/>
                <a:gd name="T15" fmla="*/ 5 h 5"/>
                <a:gd name="T16" fmla="*/ 0 w 8"/>
                <a:gd name="T17" fmla="*/ 5 h 5"/>
                <a:gd name="T18" fmla="*/ 0 w 8"/>
                <a:gd name="T19" fmla="*/ 4 h 5"/>
                <a:gd name="T20" fmla="*/ 0 w 8"/>
                <a:gd name="T21" fmla="*/ 4 h 5"/>
                <a:gd name="T22" fmla="*/ 0 w 8"/>
                <a:gd name="T23" fmla="*/ 3 h 5"/>
                <a:gd name="T24" fmla="*/ 0 w 8"/>
                <a:gd name="T25" fmla="*/ 3 h 5"/>
                <a:gd name="T26" fmla="*/ 2 w 8"/>
                <a:gd name="T27" fmla="*/ 1 h 5"/>
                <a:gd name="T28" fmla="*/ 4 w 8"/>
                <a:gd name="T29" fmla="*/ 0 h 5"/>
                <a:gd name="T30" fmla="*/ 6 w 8"/>
                <a:gd name="T31" fmla="*/ 0 h 5"/>
                <a:gd name="T32" fmla="*/ 8 w 8"/>
                <a:gd name="T33" fmla="*/ 1 h 5"/>
                <a:gd name="T34" fmla="*/ 8 w 8"/>
                <a:gd name="T35" fmla="*/ 1 h 5"/>
                <a:gd name="T36" fmla="*/ 8 w 8"/>
                <a:gd name="T37" fmla="*/ 2 h 5"/>
                <a:gd name="T38" fmla="*/ 8 w 8"/>
                <a:gd name="T39" fmla="*/ 2 h 5"/>
                <a:gd name="T40" fmla="*/ 8 w 8"/>
                <a:gd name="T41" fmla="*/ 3 h 5"/>
                <a:gd name="T42" fmla="*/ 7 w 8"/>
                <a:gd name="T43" fmla="*/ 3 h 5"/>
                <a:gd name="T44" fmla="*/ 7 w 8"/>
                <a:gd name="T45" fmla="*/ 3 h 5"/>
                <a:gd name="T46" fmla="*/ 7 w 8"/>
                <a:gd name="T47" fmla="*/ 4 h 5"/>
                <a:gd name="T48" fmla="*/ 6 w 8"/>
                <a:gd name="T49" fmla="*/ 4 h 5"/>
                <a:gd name="T50" fmla="*/ 6 w 8"/>
                <a:gd name="T51" fmla="*/ 4 h 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
                <a:gd name="T79" fmla="*/ 0 h 5"/>
                <a:gd name="T80" fmla="*/ 8 w 8"/>
                <a:gd name="T81" fmla="*/ 5 h 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 h="5">
                  <a:moveTo>
                    <a:pt x="6" y="4"/>
                  </a:moveTo>
                  <a:lnTo>
                    <a:pt x="4" y="3"/>
                  </a:lnTo>
                  <a:lnTo>
                    <a:pt x="3" y="3"/>
                  </a:lnTo>
                  <a:lnTo>
                    <a:pt x="2" y="3"/>
                  </a:lnTo>
                  <a:lnTo>
                    <a:pt x="1" y="5"/>
                  </a:lnTo>
                  <a:lnTo>
                    <a:pt x="0" y="5"/>
                  </a:lnTo>
                  <a:lnTo>
                    <a:pt x="0" y="4"/>
                  </a:lnTo>
                  <a:lnTo>
                    <a:pt x="0" y="3"/>
                  </a:lnTo>
                  <a:lnTo>
                    <a:pt x="2" y="1"/>
                  </a:lnTo>
                  <a:lnTo>
                    <a:pt x="4" y="0"/>
                  </a:lnTo>
                  <a:lnTo>
                    <a:pt x="6" y="0"/>
                  </a:lnTo>
                  <a:lnTo>
                    <a:pt x="8" y="1"/>
                  </a:lnTo>
                  <a:lnTo>
                    <a:pt x="8" y="2"/>
                  </a:lnTo>
                  <a:lnTo>
                    <a:pt x="8" y="3"/>
                  </a:lnTo>
                  <a:lnTo>
                    <a:pt x="7" y="3"/>
                  </a:lnTo>
                  <a:lnTo>
                    <a:pt x="7" y="4"/>
                  </a:lnTo>
                  <a:lnTo>
                    <a:pt x="6" y="4"/>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7" name="Freeform 202">
              <a:extLst>
                <a:ext uri="{FF2B5EF4-FFF2-40B4-BE49-F238E27FC236}">
                  <a16:creationId xmlns:a16="http://schemas.microsoft.com/office/drawing/2014/main" id="{897B08A1-2AAD-D73B-699F-3EA1EAFEE418}"/>
                </a:ext>
              </a:extLst>
            </p:cNvPr>
            <p:cNvSpPr>
              <a:spLocks/>
            </p:cNvSpPr>
            <p:nvPr/>
          </p:nvSpPr>
          <p:spPr bwMode="auto">
            <a:xfrm>
              <a:off x="1717" y="1002"/>
              <a:ext cx="324" cy="60"/>
            </a:xfrm>
            <a:custGeom>
              <a:avLst/>
              <a:gdLst>
                <a:gd name="T0" fmla="*/ 2 w 324"/>
                <a:gd name="T1" fmla="*/ 16 h 60"/>
                <a:gd name="T2" fmla="*/ 151 w 324"/>
                <a:gd name="T3" fmla="*/ 0 h 60"/>
                <a:gd name="T4" fmla="*/ 321 w 324"/>
                <a:gd name="T5" fmla="*/ 53 h 60"/>
                <a:gd name="T6" fmla="*/ 322 w 324"/>
                <a:gd name="T7" fmla="*/ 54 h 60"/>
                <a:gd name="T8" fmla="*/ 324 w 324"/>
                <a:gd name="T9" fmla="*/ 56 h 60"/>
                <a:gd name="T10" fmla="*/ 324 w 324"/>
                <a:gd name="T11" fmla="*/ 58 h 60"/>
                <a:gd name="T12" fmla="*/ 321 w 324"/>
                <a:gd name="T13" fmla="*/ 60 h 60"/>
                <a:gd name="T14" fmla="*/ 312 w 324"/>
                <a:gd name="T15" fmla="*/ 60 h 60"/>
                <a:gd name="T16" fmla="*/ 293 w 324"/>
                <a:gd name="T17" fmla="*/ 58 h 60"/>
                <a:gd name="T18" fmla="*/ 267 w 324"/>
                <a:gd name="T19" fmla="*/ 57 h 60"/>
                <a:gd name="T20" fmla="*/ 236 w 324"/>
                <a:gd name="T21" fmla="*/ 56 h 60"/>
                <a:gd name="T22" fmla="*/ 206 w 324"/>
                <a:gd name="T23" fmla="*/ 54 h 60"/>
                <a:gd name="T24" fmla="*/ 181 w 324"/>
                <a:gd name="T25" fmla="*/ 53 h 60"/>
                <a:gd name="T26" fmla="*/ 162 w 324"/>
                <a:gd name="T27" fmla="*/ 52 h 60"/>
                <a:gd name="T28" fmla="*/ 155 w 324"/>
                <a:gd name="T29" fmla="*/ 52 h 60"/>
                <a:gd name="T30" fmla="*/ 3 w 324"/>
                <a:gd name="T31" fmla="*/ 25 h 60"/>
                <a:gd name="T32" fmla="*/ 2 w 324"/>
                <a:gd name="T33" fmla="*/ 24 h 60"/>
                <a:gd name="T34" fmla="*/ 1 w 324"/>
                <a:gd name="T35" fmla="*/ 22 h 60"/>
                <a:gd name="T36" fmla="*/ 0 w 324"/>
                <a:gd name="T37" fmla="*/ 18 h 60"/>
                <a:gd name="T38" fmla="*/ 2 w 324"/>
                <a:gd name="T39" fmla="*/ 16 h 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4"/>
                <a:gd name="T61" fmla="*/ 0 h 60"/>
                <a:gd name="T62" fmla="*/ 324 w 324"/>
                <a:gd name="T63" fmla="*/ 60 h 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4" h="60">
                  <a:moveTo>
                    <a:pt x="2" y="16"/>
                  </a:moveTo>
                  <a:lnTo>
                    <a:pt x="151" y="0"/>
                  </a:lnTo>
                  <a:lnTo>
                    <a:pt x="321" y="53"/>
                  </a:lnTo>
                  <a:lnTo>
                    <a:pt x="322" y="54"/>
                  </a:lnTo>
                  <a:lnTo>
                    <a:pt x="324" y="56"/>
                  </a:lnTo>
                  <a:lnTo>
                    <a:pt x="324" y="58"/>
                  </a:lnTo>
                  <a:lnTo>
                    <a:pt x="321" y="60"/>
                  </a:lnTo>
                  <a:lnTo>
                    <a:pt x="312" y="60"/>
                  </a:lnTo>
                  <a:lnTo>
                    <a:pt x="293" y="58"/>
                  </a:lnTo>
                  <a:lnTo>
                    <a:pt x="267" y="57"/>
                  </a:lnTo>
                  <a:lnTo>
                    <a:pt x="236" y="56"/>
                  </a:lnTo>
                  <a:lnTo>
                    <a:pt x="206" y="54"/>
                  </a:lnTo>
                  <a:lnTo>
                    <a:pt x="181" y="53"/>
                  </a:lnTo>
                  <a:lnTo>
                    <a:pt x="162" y="52"/>
                  </a:lnTo>
                  <a:lnTo>
                    <a:pt x="155" y="52"/>
                  </a:lnTo>
                  <a:lnTo>
                    <a:pt x="3" y="25"/>
                  </a:lnTo>
                  <a:lnTo>
                    <a:pt x="2" y="24"/>
                  </a:lnTo>
                  <a:lnTo>
                    <a:pt x="1" y="22"/>
                  </a:lnTo>
                  <a:lnTo>
                    <a:pt x="0" y="18"/>
                  </a:lnTo>
                  <a:lnTo>
                    <a:pt x="2"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8" name="Freeform 203">
              <a:extLst>
                <a:ext uri="{FF2B5EF4-FFF2-40B4-BE49-F238E27FC236}">
                  <a16:creationId xmlns:a16="http://schemas.microsoft.com/office/drawing/2014/main" id="{38CB53C7-64E8-AFD3-75CF-5D4D0EA0F7A7}"/>
                </a:ext>
              </a:extLst>
            </p:cNvPr>
            <p:cNvSpPr>
              <a:spLocks/>
            </p:cNvSpPr>
            <p:nvPr/>
          </p:nvSpPr>
          <p:spPr bwMode="auto">
            <a:xfrm>
              <a:off x="1788" y="1035"/>
              <a:ext cx="170" cy="80"/>
            </a:xfrm>
            <a:custGeom>
              <a:avLst/>
              <a:gdLst>
                <a:gd name="T0" fmla="*/ 0 w 170"/>
                <a:gd name="T1" fmla="*/ 80 h 80"/>
                <a:gd name="T2" fmla="*/ 5 w 170"/>
                <a:gd name="T3" fmla="*/ 0 h 80"/>
                <a:gd name="T4" fmla="*/ 170 w 170"/>
                <a:gd name="T5" fmla="*/ 19 h 80"/>
                <a:gd name="T6" fmla="*/ 168 w 170"/>
                <a:gd name="T7" fmla="*/ 73 h 80"/>
                <a:gd name="T8" fmla="*/ 163 w 170"/>
                <a:gd name="T9" fmla="*/ 70 h 80"/>
                <a:gd name="T10" fmla="*/ 151 w 170"/>
                <a:gd name="T11" fmla="*/ 61 h 80"/>
                <a:gd name="T12" fmla="*/ 133 w 170"/>
                <a:gd name="T13" fmla="*/ 50 h 80"/>
                <a:gd name="T14" fmla="*/ 110 w 170"/>
                <a:gd name="T15" fmla="*/ 40 h 80"/>
                <a:gd name="T16" fmla="*/ 84 w 170"/>
                <a:gd name="T17" fmla="*/ 36 h 80"/>
                <a:gd name="T18" fmla="*/ 56 w 170"/>
                <a:gd name="T19" fmla="*/ 38 h 80"/>
                <a:gd name="T20" fmla="*/ 27 w 170"/>
                <a:gd name="T21" fmla="*/ 52 h 80"/>
                <a:gd name="T22" fmla="*/ 0 w 170"/>
                <a:gd name="T23" fmla="*/ 80 h 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80"/>
                <a:gd name="T38" fmla="*/ 170 w 170"/>
                <a:gd name="T39" fmla="*/ 80 h 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80">
                  <a:moveTo>
                    <a:pt x="0" y="80"/>
                  </a:moveTo>
                  <a:lnTo>
                    <a:pt x="5" y="0"/>
                  </a:lnTo>
                  <a:lnTo>
                    <a:pt x="170" y="19"/>
                  </a:lnTo>
                  <a:lnTo>
                    <a:pt x="168" y="73"/>
                  </a:lnTo>
                  <a:lnTo>
                    <a:pt x="163" y="70"/>
                  </a:lnTo>
                  <a:lnTo>
                    <a:pt x="151" y="61"/>
                  </a:lnTo>
                  <a:lnTo>
                    <a:pt x="133" y="50"/>
                  </a:lnTo>
                  <a:lnTo>
                    <a:pt x="110" y="40"/>
                  </a:lnTo>
                  <a:lnTo>
                    <a:pt x="84" y="36"/>
                  </a:lnTo>
                  <a:lnTo>
                    <a:pt x="56" y="38"/>
                  </a:lnTo>
                  <a:lnTo>
                    <a:pt x="27" y="52"/>
                  </a:lnTo>
                  <a:lnTo>
                    <a:pt x="0"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59" name="Freeform 204">
              <a:extLst>
                <a:ext uri="{FF2B5EF4-FFF2-40B4-BE49-F238E27FC236}">
                  <a16:creationId xmlns:a16="http://schemas.microsoft.com/office/drawing/2014/main" id="{3F31C171-4C9E-C903-A3A6-3C8C2376C146}"/>
                </a:ext>
              </a:extLst>
            </p:cNvPr>
            <p:cNvSpPr>
              <a:spLocks/>
            </p:cNvSpPr>
            <p:nvPr/>
          </p:nvSpPr>
          <p:spPr bwMode="auto">
            <a:xfrm>
              <a:off x="1705" y="1026"/>
              <a:ext cx="45" cy="103"/>
            </a:xfrm>
            <a:custGeom>
              <a:avLst/>
              <a:gdLst>
                <a:gd name="T0" fmla="*/ 22 w 45"/>
                <a:gd name="T1" fmla="*/ 78 h 103"/>
                <a:gd name="T2" fmla="*/ 21 w 45"/>
                <a:gd name="T3" fmla="*/ 72 h 103"/>
                <a:gd name="T4" fmla="*/ 45 w 45"/>
                <a:gd name="T5" fmla="*/ 1 h 103"/>
                <a:gd name="T6" fmla="*/ 16 w 45"/>
                <a:gd name="T7" fmla="*/ 69 h 103"/>
                <a:gd name="T8" fmla="*/ 11 w 45"/>
                <a:gd name="T9" fmla="*/ 70 h 103"/>
                <a:gd name="T10" fmla="*/ 7 w 45"/>
                <a:gd name="T11" fmla="*/ 76 h 103"/>
                <a:gd name="T12" fmla="*/ 6 w 45"/>
                <a:gd name="T13" fmla="*/ 77 h 103"/>
                <a:gd name="T14" fmla="*/ 6 w 45"/>
                <a:gd name="T15" fmla="*/ 79 h 103"/>
                <a:gd name="T16" fmla="*/ 0 w 45"/>
                <a:gd name="T17" fmla="*/ 96 h 103"/>
                <a:gd name="T18" fmla="*/ 0 w 45"/>
                <a:gd name="T19" fmla="*/ 97 h 103"/>
                <a:gd name="T20" fmla="*/ 1 w 45"/>
                <a:gd name="T21" fmla="*/ 97 h 103"/>
                <a:gd name="T22" fmla="*/ 2 w 45"/>
                <a:gd name="T23" fmla="*/ 97 h 103"/>
                <a:gd name="T24" fmla="*/ 3 w 45"/>
                <a:gd name="T25" fmla="*/ 96 h 103"/>
                <a:gd name="T26" fmla="*/ 7 w 45"/>
                <a:gd name="T27" fmla="*/ 85 h 103"/>
                <a:gd name="T28" fmla="*/ 7 w 45"/>
                <a:gd name="T29" fmla="*/ 86 h 103"/>
                <a:gd name="T30" fmla="*/ 2 w 45"/>
                <a:gd name="T31" fmla="*/ 101 h 103"/>
                <a:gd name="T32" fmla="*/ 2 w 45"/>
                <a:gd name="T33" fmla="*/ 101 h 103"/>
                <a:gd name="T34" fmla="*/ 3 w 45"/>
                <a:gd name="T35" fmla="*/ 103 h 103"/>
                <a:gd name="T36" fmla="*/ 4 w 45"/>
                <a:gd name="T37" fmla="*/ 103 h 103"/>
                <a:gd name="T38" fmla="*/ 4 w 45"/>
                <a:gd name="T39" fmla="*/ 101 h 103"/>
                <a:gd name="T40" fmla="*/ 10 w 45"/>
                <a:gd name="T41" fmla="*/ 88 h 103"/>
                <a:gd name="T42" fmla="*/ 10 w 45"/>
                <a:gd name="T43" fmla="*/ 88 h 103"/>
                <a:gd name="T44" fmla="*/ 11 w 45"/>
                <a:gd name="T45" fmla="*/ 88 h 103"/>
                <a:gd name="T46" fmla="*/ 11 w 45"/>
                <a:gd name="T47" fmla="*/ 88 h 103"/>
                <a:gd name="T48" fmla="*/ 6 w 45"/>
                <a:gd name="T49" fmla="*/ 100 h 103"/>
                <a:gd name="T50" fmla="*/ 6 w 45"/>
                <a:gd name="T51" fmla="*/ 101 h 103"/>
                <a:gd name="T52" fmla="*/ 7 w 45"/>
                <a:gd name="T53" fmla="*/ 103 h 103"/>
                <a:gd name="T54" fmla="*/ 8 w 45"/>
                <a:gd name="T55" fmla="*/ 101 h 103"/>
                <a:gd name="T56" fmla="*/ 8 w 45"/>
                <a:gd name="T57" fmla="*/ 100 h 103"/>
                <a:gd name="T58" fmla="*/ 14 w 45"/>
                <a:gd name="T59" fmla="*/ 88 h 103"/>
                <a:gd name="T60" fmla="*/ 14 w 45"/>
                <a:gd name="T61" fmla="*/ 88 h 103"/>
                <a:gd name="T62" fmla="*/ 11 w 45"/>
                <a:gd name="T63" fmla="*/ 99 h 103"/>
                <a:gd name="T64" fmla="*/ 11 w 45"/>
                <a:gd name="T65" fmla="*/ 100 h 103"/>
                <a:gd name="T66" fmla="*/ 11 w 45"/>
                <a:gd name="T67" fmla="*/ 101 h 103"/>
                <a:gd name="T68" fmla="*/ 12 w 45"/>
                <a:gd name="T69" fmla="*/ 101 h 103"/>
                <a:gd name="T70" fmla="*/ 13 w 45"/>
                <a:gd name="T71" fmla="*/ 100 h 103"/>
                <a:gd name="T72" fmla="*/ 20 w 45"/>
                <a:gd name="T73" fmla="*/ 84 h 103"/>
                <a:gd name="T74" fmla="*/ 21 w 45"/>
                <a:gd name="T75" fmla="*/ 82 h 103"/>
                <a:gd name="T76" fmla="*/ 21 w 45"/>
                <a:gd name="T77" fmla="*/ 81 h 10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5"/>
                <a:gd name="T118" fmla="*/ 0 h 103"/>
                <a:gd name="T119" fmla="*/ 45 w 45"/>
                <a:gd name="T120" fmla="*/ 103 h 10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5" h="103">
                  <a:moveTo>
                    <a:pt x="21" y="81"/>
                  </a:moveTo>
                  <a:lnTo>
                    <a:pt x="22" y="78"/>
                  </a:lnTo>
                  <a:lnTo>
                    <a:pt x="22" y="75"/>
                  </a:lnTo>
                  <a:lnTo>
                    <a:pt x="21" y="72"/>
                  </a:lnTo>
                  <a:lnTo>
                    <a:pt x="19" y="70"/>
                  </a:lnTo>
                  <a:lnTo>
                    <a:pt x="45" y="1"/>
                  </a:lnTo>
                  <a:lnTo>
                    <a:pt x="42" y="0"/>
                  </a:lnTo>
                  <a:lnTo>
                    <a:pt x="16" y="69"/>
                  </a:lnTo>
                  <a:lnTo>
                    <a:pt x="14" y="69"/>
                  </a:lnTo>
                  <a:lnTo>
                    <a:pt x="11" y="70"/>
                  </a:lnTo>
                  <a:lnTo>
                    <a:pt x="8" y="72"/>
                  </a:lnTo>
                  <a:lnTo>
                    <a:pt x="7" y="76"/>
                  </a:lnTo>
                  <a:lnTo>
                    <a:pt x="6" y="77"/>
                  </a:lnTo>
                  <a:lnTo>
                    <a:pt x="6" y="78"/>
                  </a:lnTo>
                  <a:lnTo>
                    <a:pt x="6" y="79"/>
                  </a:lnTo>
                  <a:lnTo>
                    <a:pt x="6" y="80"/>
                  </a:lnTo>
                  <a:lnTo>
                    <a:pt x="0" y="96"/>
                  </a:lnTo>
                  <a:lnTo>
                    <a:pt x="0" y="97"/>
                  </a:lnTo>
                  <a:lnTo>
                    <a:pt x="1" y="97"/>
                  </a:lnTo>
                  <a:lnTo>
                    <a:pt x="2" y="97"/>
                  </a:lnTo>
                  <a:lnTo>
                    <a:pt x="3" y="96"/>
                  </a:lnTo>
                  <a:lnTo>
                    <a:pt x="7" y="85"/>
                  </a:lnTo>
                  <a:lnTo>
                    <a:pt x="7" y="86"/>
                  </a:lnTo>
                  <a:lnTo>
                    <a:pt x="2" y="101"/>
                  </a:lnTo>
                  <a:lnTo>
                    <a:pt x="2" y="103"/>
                  </a:lnTo>
                  <a:lnTo>
                    <a:pt x="3" y="103"/>
                  </a:lnTo>
                  <a:lnTo>
                    <a:pt x="4" y="103"/>
                  </a:lnTo>
                  <a:lnTo>
                    <a:pt x="4" y="101"/>
                  </a:lnTo>
                  <a:lnTo>
                    <a:pt x="10" y="88"/>
                  </a:lnTo>
                  <a:lnTo>
                    <a:pt x="11" y="88"/>
                  </a:lnTo>
                  <a:lnTo>
                    <a:pt x="6" y="100"/>
                  </a:lnTo>
                  <a:lnTo>
                    <a:pt x="6" y="101"/>
                  </a:lnTo>
                  <a:lnTo>
                    <a:pt x="7" y="103"/>
                  </a:lnTo>
                  <a:lnTo>
                    <a:pt x="8" y="101"/>
                  </a:lnTo>
                  <a:lnTo>
                    <a:pt x="8" y="100"/>
                  </a:lnTo>
                  <a:lnTo>
                    <a:pt x="14" y="88"/>
                  </a:lnTo>
                  <a:lnTo>
                    <a:pt x="15" y="88"/>
                  </a:lnTo>
                  <a:lnTo>
                    <a:pt x="11" y="99"/>
                  </a:lnTo>
                  <a:lnTo>
                    <a:pt x="11" y="100"/>
                  </a:lnTo>
                  <a:lnTo>
                    <a:pt x="11" y="101"/>
                  </a:lnTo>
                  <a:lnTo>
                    <a:pt x="12" y="101"/>
                  </a:lnTo>
                  <a:lnTo>
                    <a:pt x="13" y="101"/>
                  </a:lnTo>
                  <a:lnTo>
                    <a:pt x="13" y="100"/>
                  </a:lnTo>
                  <a:lnTo>
                    <a:pt x="19" y="85"/>
                  </a:lnTo>
                  <a:lnTo>
                    <a:pt x="20" y="84"/>
                  </a:lnTo>
                  <a:lnTo>
                    <a:pt x="20" y="82"/>
                  </a:lnTo>
                  <a:lnTo>
                    <a:pt x="21" y="82"/>
                  </a:lnTo>
                  <a:lnTo>
                    <a:pt x="21"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0" name="Freeform 205">
              <a:extLst>
                <a:ext uri="{FF2B5EF4-FFF2-40B4-BE49-F238E27FC236}">
                  <a16:creationId xmlns:a16="http://schemas.microsoft.com/office/drawing/2014/main" id="{84CBC611-022C-9AD7-7D81-4980582FCC02}"/>
                </a:ext>
              </a:extLst>
            </p:cNvPr>
            <p:cNvSpPr>
              <a:spLocks/>
            </p:cNvSpPr>
            <p:nvPr/>
          </p:nvSpPr>
          <p:spPr bwMode="auto">
            <a:xfrm>
              <a:off x="1847" y="786"/>
              <a:ext cx="253" cy="153"/>
            </a:xfrm>
            <a:custGeom>
              <a:avLst/>
              <a:gdLst>
                <a:gd name="T0" fmla="*/ 250 w 253"/>
                <a:gd name="T1" fmla="*/ 153 h 153"/>
                <a:gd name="T2" fmla="*/ 122 w 253"/>
                <a:gd name="T3" fmla="*/ 111 h 153"/>
                <a:gd name="T4" fmla="*/ 0 w 253"/>
                <a:gd name="T5" fmla="*/ 7 h 153"/>
                <a:gd name="T6" fmla="*/ 0 w 253"/>
                <a:gd name="T7" fmla="*/ 5 h 153"/>
                <a:gd name="T8" fmla="*/ 0 w 253"/>
                <a:gd name="T9" fmla="*/ 3 h 153"/>
                <a:gd name="T10" fmla="*/ 0 w 253"/>
                <a:gd name="T11" fmla="*/ 1 h 153"/>
                <a:gd name="T12" fmla="*/ 3 w 253"/>
                <a:gd name="T13" fmla="*/ 0 h 153"/>
                <a:gd name="T14" fmla="*/ 9 w 253"/>
                <a:gd name="T15" fmla="*/ 3 h 153"/>
                <a:gd name="T16" fmla="*/ 25 w 253"/>
                <a:gd name="T17" fmla="*/ 11 h 153"/>
                <a:gd name="T18" fmla="*/ 47 w 253"/>
                <a:gd name="T19" fmla="*/ 22 h 153"/>
                <a:gd name="T20" fmla="*/ 72 w 253"/>
                <a:gd name="T21" fmla="*/ 34 h 153"/>
                <a:gd name="T22" fmla="*/ 95 w 253"/>
                <a:gd name="T23" fmla="*/ 47 h 153"/>
                <a:gd name="T24" fmla="*/ 116 w 253"/>
                <a:gd name="T25" fmla="*/ 58 h 153"/>
                <a:gd name="T26" fmla="*/ 131 w 253"/>
                <a:gd name="T27" fmla="*/ 65 h 153"/>
                <a:gd name="T28" fmla="*/ 137 w 253"/>
                <a:gd name="T29" fmla="*/ 68 h 153"/>
                <a:gd name="T30" fmla="*/ 252 w 253"/>
                <a:gd name="T31" fmla="*/ 146 h 153"/>
                <a:gd name="T32" fmla="*/ 252 w 253"/>
                <a:gd name="T33" fmla="*/ 147 h 153"/>
                <a:gd name="T34" fmla="*/ 253 w 253"/>
                <a:gd name="T35" fmla="*/ 149 h 153"/>
                <a:gd name="T36" fmla="*/ 253 w 253"/>
                <a:gd name="T37" fmla="*/ 152 h 153"/>
                <a:gd name="T38" fmla="*/ 250 w 253"/>
                <a:gd name="T39" fmla="*/ 153 h 1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53"/>
                <a:gd name="T61" fmla="*/ 0 h 153"/>
                <a:gd name="T62" fmla="*/ 253 w 253"/>
                <a:gd name="T63" fmla="*/ 153 h 1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53" h="153">
                  <a:moveTo>
                    <a:pt x="250" y="153"/>
                  </a:moveTo>
                  <a:lnTo>
                    <a:pt x="122" y="111"/>
                  </a:lnTo>
                  <a:lnTo>
                    <a:pt x="0" y="7"/>
                  </a:lnTo>
                  <a:lnTo>
                    <a:pt x="0" y="5"/>
                  </a:lnTo>
                  <a:lnTo>
                    <a:pt x="0" y="3"/>
                  </a:lnTo>
                  <a:lnTo>
                    <a:pt x="0" y="1"/>
                  </a:lnTo>
                  <a:lnTo>
                    <a:pt x="3" y="0"/>
                  </a:lnTo>
                  <a:lnTo>
                    <a:pt x="9" y="3"/>
                  </a:lnTo>
                  <a:lnTo>
                    <a:pt x="25" y="11"/>
                  </a:lnTo>
                  <a:lnTo>
                    <a:pt x="47" y="22"/>
                  </a:lnTo>
                  <a:lnTo>
                    <a:pt x="72" y="34"/>
                  </a:lnTo>
                  <a:lnTo>
                    <a:pt x="95" y="47"/>
                  </a:lnTo>
                  <a:lnTo>
                    <a:pt x="116" y="58"/>
                  </a:lnTo>
                  <a:lnTo>
                    <a:pt x="131" y="65"/>
                  </a:lnTo>
                  <a:lnTo>
                    <a:pt x="137" y="68"/>
                  </a:lnTo>
                  <a:lnTo>
                    <a:pt x="252" y="146"/>
                  </a:lnTo>
                  <a:lnTo>
                    <a:pt x="252" y="147"/>
                  </a:lnTo>
                  <a:lnTo>
                    <a:pt x="253" y="149"/>
                  </a:lnTo>
                  <a:lnTo>
                    <a:pt x="253" y="152"/>
                  </a:lnTo>
                  <a:lnTo>
                    <a:pt x="250" y="1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1" name="Freeform 206">
              <a:extLst>
                <a:ext uri="{FF2B5EF4-FFF2-40B4-BE49-F238E27FC236}">
                  <a16:creationId xmlns:a16="http://schemas.microsoft.com/office/drawing/2014/main" id="{1563E869-68B4-9E3A-768B-BA4E6DF5FFD3}"/>
                </a:ext>
              </a:extLst>
            </p:cNvPr>
            <p:cNvSpPr>
              <a:spLocks/>
            </p:cNvSpPr>
            <p:nvPr/>
          </p:nvSpPr>
          <p:spPr bwMode="auto">
            <a:xfrm>
              <a:off x="1913" y="778"/>
              <a:ext cx="162" cy="121"/>
            </a:xfrm>
            <a:custGeom>
              <a:avLst/>
              <a:gdLst>
                <a:gd name="T0" fmla="*/ 162 w 162"/>
                <a:gd name="T1" fmla="*/ 56 h 121"/>
                <a:gd name="T2" fmla="*/ 130 w 162"/>
                <a:gd name="T3" fmla="*/ 121 h 121"/>
                <a:gd name="T4" fmla="*/ 0 w 162"/>
                <a:gd name="T5" fmla="*/ 45 h 121"/>
                <a:gd name="T6" fmla="*/ 23 w 162"/>
                <a:gd name="T7" fmla="*/ 0 h 121"/>
                <a:gd name="T8" fmla="*/ 24 w 162"/>
                <a:gd name="T9" fmla="*/ 0 h 121"/>
                <a:gd name="T10" fmla="*/ 29 w 162"/>
                <a:gd name="T11" fmla="*/ 1 h 121"/>
                <a:gd name="T12" fmla="*/ 38 w 162"/>
                <a:gd name="T13" fmla="*/ 3 h 121"/>
                <a:gd name="T14" fmla="*/ 52 w 162"/>
                <a:gd name="T15" fmla="*/ 8 h 121"/>
                <a:gd name="T16" fmla="*/ 69 w 162"/>
                <a:gd name="T17" fmla="*/ 16 h 121"/>
                <a:gd name="T18" fmla="*/ 94 w 162"/>
                <a:gd name="T19" fmla="*/ 25 h 121"/>
                <a:gd name="T20" fmla="*/ 124 w 162"/>
                <a:gd name="T21" fmla="*/ 38 h 121"/>
                <a:gd name="T22" fmla="*/ 162 w 162"/>
                <a:gd name="T23" fmla="*/ 56 h 1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2"/>
                <a:gd name="T37" fmla="*/ 0 h 121"/>
                <a:gd name="T38" fmla="*/ 162 w 162"/>
                <a:gd name="T39" fmla="*/ 121 h 1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2" h="121">
                  <a:moveTo>
                    <a:pt x="162" y="56"/>
                  </a:moveTo>
                  <a:lnTo>
                    <a:pt x="130" y="121"/>
                  </a:lnTo>
                  <a:lnTo>
                    <a:pt x="0" y="45"/>
                  </a:lnTo>
                  <a:lnTo>
                    <a:pt x="23" y="0"/>
                  </a:lnTo>
                  <a:lnTo>
                    <a:pt x="24" y="0"/>
                  </a:lnTo>
                  <a:lnTo>
                    <a:pt x="29" y="1"/>
                  </a:lnTo>
                  <a:lnTo>
                    <a:pt x="38" y="3"/>
                  </a:lnTo>
                  <a:lnTo>
                    <a:pt x="52" y="8"/>
                  </a:lnTo>
                  <a:lnTo>
                    <a:pt x="69" y="16"/>
                  </a:lnTo>
                  <a:lnTo>
                    <a:pt x="94" y="25"/>
                  </a:lnTo>
                  <a:lnTo>
                    <a:pt x="124" y="38"/>
                  </a:lnTo>
                  <a:lnTo>
                    <a:pt x="162"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2" name="Freeform 207">
              <a:extLst>
                <a:ext uri="{FF2B5EF4-FFF2-40B4-BE49-F238E27FC236}">
                  <a16:creationId xmlns:a16="http://schemas.microsoft.com/office/drawing/2014/main" id="{1C335C0D-77F9-476F-A1D2-686269B7B52E}"/>
                </a:ext>
              </a:extLst>
            </p:cNvPr>
            <p:cNvSpPr>
              <a:spLocks/>
            </p:cNvSpPr>
            <p:nvPr/>
          </p:nvSpPr>
          <p:spPr bwMode="auto">
            <a:xfrm>
              <a:off x="2053" y="890"/>
              <a:ext cx="99" cy="20"/>
            </a:xfrm>
            <a:custGeom>
              <a:avLst/>
              <a:gdLst>
                <a:gd name="T0" fmla="*/ 68 w 99"/>
                <a:gd name="T1" fmla="*/ 12 h 20"/>
                <a:gd name="T2" fmla="*/ 72 w 99"/>
                <a:gd name="T3" fmla="*/ 14 h 20"/>
                <a:gd name="T4" fmla="*/ 77 w 99"/>
                <a:gd name="T5" fmla="*/ 14 h 20"/>
                <a:gd name="T6" fmla="*/ 78 w 99"/>
                <a:gd name="T7" fmla="*/ 14 h 20"/>
                <a:gd name="T8" fmla="*/ 79 w 99"/>
                <a:gd name="T9" fmla="*/ 14 h 20"/>
                <a:gd name="T10" fmla="*/ 96 w 99"/>
                <a:gd name="T11" fmla="*/ 12 h 20"/>
                <a:gd name="T12" fmla="*/ 96 w 99"/>
                <a:gd name="T13" fmla="*/ 11 h 20"/>
                <a:gd name="T14" fmla="*/ 96 w 99"/>
                <a:gd name="T15" fmla="*/ 10 h 20"/>
                <a:gd name="T16" fmla="*/ 95 w 99"/>
                <a:gd name="T17" fmla="*/ 10 h 20"/>
                <a:gd name="T18" fmla="*/ 82 w 99"/>
                <a:gd name="T19" fmla="*/ 11 h 20"/>
                <a:gd name="T20" fmla="*/ 84 w 99"/>
                <a:gd name="T21" fmla="*/ 11 h 20"/>
                <a:gd name="T22" fmla="*/ 84 w 99"/>
                <a:gd name="T23" fmla="*/ 10 h 20"/>
                <a:gd name="T24" fmla="*/ 99 w 99"/>
                <a:gd name="T25" fmla="*/ 7 h 20"/>
                <a:gd name="T26" fmla="*/ 99 w 99"/>
                <a:gd name="T27" fmla="*/ 7 h 20"/>
                <a:gd name="T28" fmla="*/ 99 w 99"/>
                <a:gd name="T29" fmla="*/ 6 h 20"/>
                <a:gd name="T30" fmla="*/ 98 w 99"/>
                <a:gd name="T31" fmla="*/ 5 h 20"/>
                <a:gd name="T32" fmla="*/ 85 w 99"/>
                <a:gd name="T33" fmla="*/ 7 h 20"/>
                <a:gd name="T34" fmla="*/ 85 w 99"/>
                <a:gd name="T35" fmla="*/ 7 h 20"/>
                <a:gd name="T36" fmla="*/ 85 w 99"/>
                <a:gd name="T37" fmla="*/ 7 h 20"/>
                <a:gd name="T38" fmla="*/ 85 w 99"/>
                <a:gd name="T39" fmla="*/ 6 h 20"/>
                <a:gd name="T40" fmla="*/ 84 w 99"/>
                <a:gd name="T41" fmla="*/ 6 h 20"/>
                <a:gd name="T42" fmla="*/ 96 w 99"/>
                <a:gd name="T43" fmla="*/ 4 h 20"/>
                <a:gd name="T44" fmla="*/ 97 w 99"/>
                <a:gd name="T45" fmla="*/ 4 h 20"/>
                <a:gd name="T46" fmla="*/ 96 w 99"/>
                <a:gd name="T47" fmla="*/ 3 h 20"/>
                <a:gd name="T48" fmla="*/ 96 w 99"/>
                <a:gd name="T49" fmla="*/ 3 h 20"/>
                <a:gd name="T50" fmla="*/ 82 w 99"/>
                <a:gd name="T51" fmla="*/ 4 h 20"/>
                <a:gd name="T52" fmla="*/ 82 w 99"/>
                <a:gd name="T53" fmla="*/ 4 h 20"/>
                <a:gd name="T54" fmla="*/ 81 w 99"/>
                <a:gd name="T55" fmla="*/ 3 h 20"/>
                <a:gd name="T56" fmla="*/ 94 w 99"/>
                <a:gd name="T57" fmla="*/ 2 h 20"/>
                <a:gd name="T58" fmla="*/ 94 w 99"/>
                <a:gd name="T59" fmla="*/ 1 h 20"/>
                <a:gd name="T60" fmla="*/ 94 w 99"/>
                <a:gd name="T61" fmla="*/ 0 h 20"/>
                <a:gd name="T62" fmla="*/ 94 w 99"/>
                <a:gd name="T63" fmla="*/ 0 h 20"/>
                <a:gd name="T64" fmla="*/ 78 w 99"/>
                <a:gd name="T65" fmla="*/ 2 h 20"/>
                <a:gd name="T66" fmla="*/ 76 w 99"/>
                <a:gd name="T67" fmla="*/ 2 h 20"/>
                <a:gd name="T68" fmla="*/ 75 w 99"/>
                <a:gd name="T69" fmla="*/ 2 h 20"/>
                <a:gd name="T70" fmla="*/ 71 w 99"/>
                <a:gd name="T71" fmla="*/ 2 h 20"/>
                <a:gd name="T72" fmla="*/ 67 w 99"/>
                <a:gd name="T73" fmla="*/ 5 h 20"/>
                <a:gd name="T74" fmla="*/ 0 w 99"/>
                <a:gd name="T75" fmla="*/ 16 h 20"/>
                <a:gd name="T76" fmla="*/ 66 w 99"/>
                <a:gd name="T77" fmla="*/ 11 h 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9"/>
                <a:gd name="T118" fmla="*/ 0 h 20"/>
                <a:gd name="T119" fmla="*/ 99 w 99"/>
                <a:gd name="T120" fmla="*/ 20 h 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9" h="20">
                  <a:moveTo>
                    <a:pt x="66" y="11"/>
                  </a:moveTo>
                  <a:lnTo>
                    <a:pt x="68" y="12"/>
                  </a:lnTo>
                  <a:lnTo>
                    <a:pt x="70" y="14"/>
                  </a:lnTo>
                  <a:lnTo>
                    <a:pt x="72" y="14"/>
                  </a:lnTo>
                  <a:lnTo>
                    <a:pt x="76" y="14"/>
                  </a:lnTo>
                  <a:lnTo>
                    <a:pt x="77" y="14"/>
                  </a:lnTo>
                  <a:lnTo>
                    <a:pt x="78" y="14"/>
                  </a:lnTo>
                  <a:lnTo>
                    <a:pt x="79" y="14"/>
                  </a:lnTo>
                  <a:lnTo>
                    <a:pt x="95" y="12"/>
                  </a:lnTo>
                  <a:lnTo>
                    <a:pt x="96" y="12"/>
                  </a:lnTo>
                  <a:lnTo>
                    <a:pt x="96" y="11"/>
                  </a:lnTo>
                  <a:lnTo>
                    <a:pt x="96" y="10"/>
                  </a:lnTo>
                  <a:lnTo>
                    <a:pt x="95" y="10"/>
                  </a:lnTo>
                  <a:lnTo>
                    <a:pt x="94" y="10"/>
                  </a:lnTo>
                  <a:lnTo>
                    <a:pt x="82" y="11"/>
                  </a:lnTo>
                  <a:lnTo>
                    <a:pt x="84" y="11"/>
                  </a:lnTo>
                  <a:lnTo>
                    <a:pt x="84" y="10"/>
                  </a:lnTo>
                  <a:lnTo>
                    <a:pt x="98" y="7"/>
                  </a:lnTo>
                  <a:lnTo>
                    <a:pt x="99" y="7"/>
                  </a:lnTo>
                  <a:lnTo>
                    <a:pt x="99" y="6"/>
                  </a:lnTo>
                  <a:lnTo>
                    <a:pt x="98" y="5"/>
                  </a:lnTo>
                  <a:lnTo>
                    <a:pt x="97" y="5"/>
                  </a:lnTo>
                  <a:lnTo>
                    <a:pt x="85" y="7"/>
                  </a:lnTo>
                  <a:lnTo>
                    <a:pt x="85" y="6"/>
                  </a:lnTo>
                  <a:lnTo>
                    <a:pt x="84" y="6"/>
                  </a:lnTo>
                  <a:lnTo>
                    <a:pt x="96" y="5"/>
                  </a:lnTo>
                  <a:lnTo>
                    <a:pt x="96" y="4"/>
                  </a:lnTo>
                  <a:lnTo>
                    <a:pt x="97" y="4"/>
                  </a:lnTo>
                  <a:lnTo>
                    <a:pt x="97" y="3"/>
                  </a:lnTo>
                  <a:lnTo>
                    <a:pt x="96" y="3"/>
                  </a:lnTo>
                  <a:lnTo>
                    <a:pt x="95" y="3"/>
                  </a:lnTo>
                  <a:lnTo>
                    <a:pt x="82" y="4"/>
                  </a:lnTo>
                  <a:lnTo>
                    <a:pt x="81" y="3"/>
                  </a:lnTo>
                  <a:lnTo>
                    <a:pt x="92" y="2"/>
                  </a:lnTo>
                  <a:lnTo>
                    <a:pt x="94" y="2"/>
                  </a:lnTo>
                  <a:lnTo>
                    <a:pt x="94" y="1"/>
                  </a:lnTo>
                  <a:lnTo>
                    <a:pt x="94" y="0"/>
                  </a:lnTo>
                  <a:lnTo>
                    <a:pt x="92" y="0"/>
                  </a:lnTo>
                  <a:lnTo>
                    <a:pt x="78" y="2"/>
                  </a:lnTo>
                  <a:lnTo>
                    <a:pt x="77" y="2"/>
                  </a:lnTo>
                  <a:lnTo>
                    <a:pt x="76" y="2"/>
                  </a:lnTo>
                  <a:lnTo>
                    <a:pt x="75" y="2"/>
                  </a:lnTo>
                  <a:lnTo>
                    <a:pt x="71" y="2"/>
                  </a:lnTo>
                  <a:lnTo>
                    <a:pt x="69" y="4"/>
                  </a:lnTo>
                  <a:lnTo>
                    <a:pt x="67" y="5"/>
                  </a:lnTo>
                  <a:lnTo>
                    <a:pt x="66" y="7"/>
                  </a:lnTo>
                  <a:lnTo>
                    <a:pt x="0" y="16"/>
                  </a:lnTo>
                  <a:lnTo>
                    <a:pt x="1" y="20"/>
                  </a:lnTo>
                  <a:lnTo>
                    <a:pt x="6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3" name="Freeform 208">
              <a:extLst>
                <a:ext uri="{FF2B5EF4-FFF2-40B4-BE49-F238E27FC236}">
                  <a16:creationId xmlns:a16="http://schemas.microsoft.com/office/drawing/2014/main" id="{8D45101F-93C8-4E2F-0483-DB0B4A44DF94}"/>
                </a:ext>
              </a:extLst>
            </p:cNvPr>
            <p:cNvSpPr>
              <a:spLocks/>
            </p:cNvSpPr>
            <p:nvPr/>
          </p:nvSpPr>
          <p:spPr bwMode="auto">
            <a:xfrm>
              <a:off x="2083" y="1689"/>
              <a:ext cx="282" cy="83"/>
            </a:xfrm>
            <a:custGeom>
              <a:avLst/>
              <a:gdLst>
                <a:gd name="T0" fmla="*/ 1 w 282"/>
                <a:gd name="T1" fmla="*/ 0 h 83"/>
                <a:gd name="T2" fmla="*/ 282 w 282"/>
                <a:gd name="T3" fmla="*/ 45 h 83"/>
                <a:gd name="T4" fmla="*/ 277 w 282"/>
                <a:gd name="T5" fmla="*/ 83 h 83"/>
                <a:gd name="T6" fmla="*/ 0 w 282"/>
                <a:gd name="T7" fmla="*/ 30 h 83"/>
                <a:gd name="T8" fmla="*/ 1 w 282"/>
                <a:gd name="T9" fmla="*/ 0 h 83"/>
                <a:gd name="T10" fmla="*/ 0 60000 65536"/>
                <a:gd name="T11" fmla="*/ 0 60000 65536"/>
                <a:gd name="T12" fmla="*/ 0 60000 65536"/>
                <a:gd name="T13" fmla="*/ 0 60000 65536"/>
                <a:gd name="T14" fmla="*/ 0 60000 65536"/>
                <a:gd name="T15" fmla="*/ 0 w 282"/>
                <a:gd name="T16" fmla="*/ 0 h 83"/>
                <a:gd name="T17" fmla="*/ 282 w 282"/>
                <a:gd name="T18" fmla="*/ 83 h 83"/>
              </a:gdLst>
              <a:ahLst/>
              <a:cxnLst>
                <a:cxn ang="T10">
                  <a:pos x="T0" y="T1"/>
                </a:cxn>
                <a:cxn ang="T11">
                  <a:pos x="T2" y="T3"/>
                </a:cxn>
                <a:cxn ang="T12">
                  <a:pos x="T4" y="T5"/>
                </a:cxn>
                <a:cxn ang="T13">
                  <a:pos x="T6" y="T7"/>
                </a:cxn>
                <a:cxn ang="T14">
                  <a:pos x="T8" y="T9"/>
                </a:cxn>
              </a:cxnLst>
              <a:rect l="T15" t="T16" r="T17" b="T18"/>
              <a:pathLst>
                <a:path w="282" h="83">
                  <a:moveTo>
                    <a:pt x="1" y="0"/>
                  </a:moveTo>
                  <a:lnTo>
                    <a:pt x="282" y="45"/>
                  </a:lnTo>
                  <a:lnTo>
                    <a:pt x="277" y="83"/>
                  </a:lnTo>
                  <a:lnTo>
                    <a:pt x="0" y="30"/>
                  </a:lnTo>
                  <a:lnTo>
                    <a:pt x="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4" name="Freeform 209">
              <a:extLst>
                <a:ext uri="{FF2B5EF4-FFF2-40B4-BE49-F238E27FC236}">
                  <a16:creationId xmlns:a16="http://schemas.microsoft.com/office/drawing/2014/main" id="{BF5A8D6F-97CE-8627-49B3-53A0F2D31873}"/>
                </a:ext>
              </a:extLst>
            </p:cNvPr>
            <p:cNvSpPr>
              <a:spLocks/>
            </p:cNvSpPr>
            <p:nvPr/>
          </p:nvSpPr>
          <p:spPr bwMode="auto">
            <a:xfrm>
              <a:off x="2376" y="2210"/>
              <a:ext cx="181" cy="652"/>
            </a:xfrm>
            <a:custGeom>
              <a:avLst/>
              <a:gdLst>
                <a:gd name="T0" fmla="*/ 170 w 181"/>
                <a:gd name="T1" fmla="*/ 642 h 652"/>
                <a:gd name="T2" fmla="*/ 152 w 181"/>
                <a:gd name="T3" fmla="*/ 634 h 652"/>
                <a:gd name="T4" fmla="*/ 131 w 181"/>
                <a:gd name="T5" fmla="*/ 624 h 652"/>
                <a:gd name="T6" fmla="*/ 115 w 181"/>
                <a:gd name="T7" fmla="*/ 618 h 652"/>
                <a:gd name="T8" fmla="*/ 113 w 181"/>
                <a:gd name="T9" fmla="*/ 616 h 652"/>
                <a:gd name="T10" fmla="*/ 103 w 181"/>
                <a:gd name="T11" fmla="*/ 600 h 652"/>
                <a:gd name="T12" fmla="*/ 91 w 181"/>
                <a:gd name="T13" fmla="*/ 577 h 652"/>
                <a:gd name="T14" fmla="*/ 78 w 181"/>
                <a:gd name="T15" fmla="*/ 556 h 652"/>
                <a:gd name="T16" fmla="*/ 67 w 181"/>
                <a:gd name="T17" fmla="*/ 538 h 652"/>
                <a:gd name="T18" fmla="*/ 50 w 181"/>
                <a:gd name="T19" fmla="*/ 442 h 652"/>
                <a:gd name="T20" fmla="*/ 61 w 181"/>
                <a:gd name="T21" fmla="*/ 314 h 652"/>
                <a:gd name="T22" fmla="*/ 86 w 181"/>
                <a:gd name="T23" fmla="*/ 181 h 652"/>
                <a:gd name="T24" fmla="*/ 110 w 181"/>
                <a:gd name="T25" fmla="*/ 69 h 652"/>
                <a:gd name="T26" fmla="*/ 115 w 181"/>
                <a:gd name="T27" fmla="*/ 49 h 652"/>
                <a:gd name="T28" fmla="*/ 120 w 181"/>
                <a:gd name="T29" fmla="*/ 29 h 652"/>
                <a:gd name="T30" fmla="*/ 100 w 181"/>
                <a:gd name="T31" fmla="*/ 21 h 652"/>
                <a:gd name="T32" fmla="*/ 83 w 181"/>
                <a:gd name="T33" fmla="*/ 8 h 652"/>
                <a:gd name="T34" fmla="*/ 66 w 181"/>
                <a:gd name="T35" fmla="*/ 0 h 652"/>
                <a:gd name="T36" fmla="*/ 44 w 181"/>
                <a:gd name="T37" fmla="*/ 5 h 652"/>
                <a:gd name="T38" fmla="*/ 14 w 181"/>
                <a:gd name="T39" fmla="*/ 98 h 652"/>
                <a:gd name="T40" fmla="*/ 0 w 181"/>
                <a:gd name="T41" fmla="*/ 198 h 652"/>
                <a:gd name="T42" fmla="*/ 5 w 181"/>
                <a:gd name="T43" fmla="*/ 328 h 652"/>
                <a:gd name="T44" fmla="*/ 30 w 181"/>
                <a:gd name="T45" fmla="*/ 509 h 652"/>
                <a:gd name="T46" fmla="*/ 28 w 181"/>
                <a:gd name="T47" fmla="*/ 518 h 652"/>
                <a:gd name="T48" fmla="*/ 24 w 181"/>
                <a:gd name="T49" fmla="*/ 528 h 652"/>
                <a:gd name="T50" fmla="*/ 22 w 181"/>
                <a:gd name="T51" fmla="*/ 532 h 652"/>
                <a:gd name="T52" fmla="*/ 18 w 181"/>
                <a:gd name="T53" fmla="*/ 535 h 652"/>
                <a:gd name="T54" fmla="*/ 14 w 181"/>
                <a:gd name="T55" fmla="*/ 541 h 652"/>
                <a:gd name="T56" fmla="*/ 8 w 181"/>
                <a:gd name="T57" fmla="*/ 551 h 652"/>
                <a:gd name="T58" fmla="*/ 7 w 181"/>
                <a:gd name="T59" fmla="*/ 581 h 652"/>
                <a:gd name="T60" fmla="*/ 14 w 181"/>
                <a:gd name="T61" fmla="*/ 592 h 652"/>
                <a:gd name="T62" fmla="*/ 26 w 181"/>
                <a:gd name="T63" fmla="*/ 652 h 652"/>
                <a:gd name="T64" fmla="*/ 44 w 181"/>
                <a:gd name="T65" fmla="*/ 604 h 652"/>
                <a:gd name="T66" fmla="*/ 66 w 181"/>
                <a:gd name="T67" fmla="*/ 619 h 652"/>
                <a:gd name="T68" fmla="*/ 81 w 181"/>
                <a:gd name="T69" fmla="*/ 637 h 652"/>
                <a:gd name="T70" fmla="*/ 89 w 181"/>
                <a:gd name="T71" fmla="*/ 650 h 652"/>
                <a:gd name="T72" fmla="*/ 180 w 181"/>
                <a:gd name="T73" fmla="*/ 652 h 652"/>
                <a:gd name="T74" fmla="*/ 181 w 181"/>
                <a:gd name="T75" fmla="*/ 649 h 652"/>
                <a:gd name="T76" fmla="*/ 175 w 181"/>
                <a:gd name="T77" fmla="*/ 643 h 6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1"/>
                <a:gd name="T118" fmla="*/ 0 h 652"/>
                <a:gd name="T119" fmla="*/ 181 w 181"/>
                <a:gd name="T120" fmla="*/ 652 h 65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1" h="652">
                  <a:moveTo>
                    <a:pt x="175" y="643"/>
                  </a:moveTo>
                  <a:lnTo>
                    <a:pt x="170" y="642"/>
                  </a:lnTo>
                  <a:lnTo>
                    <a:pt x="162" y="639"/>
                  </a:lnTo>
                  <a:lnTo>
                    <a:pt x="152" y="634"/>
                  </a:lnTo>
                  <a:lnTo>
                    <a:pt x="142" y="630"/>
                  </a:lnTo>
                  <a:lnTo>
                    <a:pt x="131" y="624"/>
                  </a:lnTo>
                  <a:lnTo>
                    <a:pt x="122" y="621"/>
                  </a:lnTo>
                  <a:lnTo>
                    <a:pt x="115" y="618"/>
                  </a:lnTo>
                  <a:lnTo>
                    <a:pt x="113" y="616"/>
                  </a:lnTo>
                  <a:lnTo>
                    <a:pt x="109" y="609"/>
                  </a:lnTo>
                  <a:lnTo>
                    <a:pt x="103" y="600"/>
                  </a:lnTo>
                  <a:lnTo>
                    <a:pt x="98" y="589"/>
                  </a:lnTo>
                  <a:lnTo>
                    <a:pt x="91" y="577"/>
                  </a:lnTo>
                  <a:lnTo>
                    <a:pt x="83" y="566"/>
                  </a:lnTo>
                  <a:lnTo>
                    <a:pt x="78" y="556"/>
                  </a:lnTo>
                  <a:lnTo>
                    <a:pt x="72" y="546"/>
                  </a:lnTo>
                  <a:lnTo>
                    <a:pt x="67" y="538"/>
                  </a:lnTo>
                  <a:lnTo>
                    <a:pt x="54" y="496"/>
                  </a:lnTo>
                  <a:lnTo>
                    <a:pt x="50" y="442"/>
                  </a:lnTo>
                  <a:lnTo>
                    <a:pt x="53" y="381"/>
                  </a:lnTo>
                  <a:lnTo>
                    <a:pt x="61" y="314"/>
                  </a:lnTo>
                  <a:lnTo>
                    <a:pt x="73" y="247"/>
                  </a:lnTo>
                  <a:lnTo>
                    <a:pt x="86" y="181"/>
                  </a:lnTo>
                  <a:lnTo>
                    <a:pt x="99" y="121"/>
                  </a:lnTo>
                  <a:lnTo>
                    <a:pt x="110" y="69"/>
                  </a:lnTo>
                  <a:lnTo>
                    <a:pt x="112" y="59"/>
                  </a:lnTo>
                  <a:lnTo>
                    <a:pt x="115" y="49"/>
                  </a:lnTo>
                  <a:lnTo>
                    <a:pt x="118" y="39"/>
                  </a:lnTo>
                  <a:lnTo>
                    <a:pt x="120" y="29"/>
                  </a:lnTo>
                  <a:lnTo>
                    <a:pt x="109" y="27"/>
                  </a:lnTo>
                  <a:lnTo>
                    <a:pt x="100" y="21"/>
                  </a:lnTo>
                  <a:lnTo>
                    <a:pt x="91" y="15"/>
                  </a:lnTo>
                  <a:lnTo>
                    <a:pt x="83" y="8"/>
                  </a:lnTo>
                  <a:lnTo>
                    <a:pt x="75" y="4"/>
                  </a:lnTo>
                  <a:lnTo>
                    <a:pt x="66" y="0"/>
                  </a:lnTo>
                  <a:lnTo>
                    <a:pt x="56" y="0"/>
                  </a:lnTo>
                  <a:lnTo>
                    <a:pt x="44" y="5"/>
                  </a:lnTo>
                  <a:lnTo>
                    <a:pt x="27" y="52"/>
                  </a:lnTo>
                  <a:lnTo>
                    <a:pt x="14" y="98"/>
                  </a:lnTo>
                  <a:lnTo>
                    <a:pt x="5" y="145"/>
                  </a:lnTo>
                  <a:lnTo>
                    <a:pt x="0" y="198"/>
                  </a:lnTo>
                  <a:lnTo>
                    <a:pt x="0" y="258"/>
                  </a:lnTo>
                  <a:lnTo>
                    <a:pt x="5" y="328"/>
                  </a:lnTo>
                  <a:lnTo>
                    <a:pt x="14" y="411"/>
                  </a:lnTo>
                  <a:lnTo>
                    <a:pt x="30" y="509"/>
                  </a:lnTo>
                  <a:lnTo>
                    <a:pt x="30" y="514"/>
                  </a:lnTo>
                  <a:lnTo>
                    <a:pt x="28" y="518"/>
                  </a:lnTo>
                  <a:lnTo>
                    <a:pt x="26" y="524"/>
                  </a:lnTo>
                  <a:lnTo>
                    <a:pt x="24" y="528"/>
                  </a:lnTo>
                  <a:lnTo>
                    <a:pt x="23" y="529"/>
                  </a:lnTo>
                  <a:lnTo>
                    <a:pt x="22" y="532"/>
                  </a:lnTo>
                  <a:lnTo>
                    <a:pt x="19" y="533"/>
                  </a:lnTo>
                  <a:lnTo>
                    <a:pt x="18" y="535"/>
                  </a:lnTo>
                  <a:lnTo>
                    <a:pt x="16" y="537"/>
                  </a:lnTo>
                  <a:lnTo>
                    <a:pt x="14" y="541"/>
                  </a:lnTo>
                  <a:lnTo>
                    <a:pt x="11" y="546"/>
                  </a:lnTo>
                  <a:lnTo>
                    <a:pt x="8" y="551"/>
                  </a:lnTo>
                  <a:lnTo>
                    <a:pt x="5" y="567"/>
                  </a:lnTo>
                  <a:lnTo>
                    <a:pt x="7" y="581"/>
                  </a:lnTo>
                  <a:lnTo>
                    <a:pt x="12" y="589"/>
                  </a:lnTo>
                  <a:lnTo>
                    <a:pt x="14" y="592"/>
                  </a:lnTo>
                  <a:lnTo>
                    <a:pt x="21" y="652"/>
                  </a:lnTo>
                  <a:lnTo>
                    <a:pt x="26" y="652"/>
                  </a:lnTo>
                  <a:lnTo>
                    <a:pt x="31" y="601"/>
                  </a:lnTo>
                  <a:lnTo>
                    <a:pt x="44" y="604"/>
                  </a:lnTo>
                  <a:lnTo>
                    <a:pt x="56" y="611"/>
                  </a:lnTo>
                  <a:lnTo>
                    <a:pt x="66" y="619"/>
                  </a:lnTo>
                  <a:lnTo>
                    <a:pt x="74" y="628"/>
                  </a:lnTo>
                  <a:lnTo>
                    <a:pt x="81" y="637"/>
                  </a:lnTo>
                  <a:lnTo>
                    <a:pt x="86" y="644"/>
                  </a:lnTo>
                  <a:lnTo>
                    <a:pt x="89" y="650"/>
                  </a:lnTo>
                  <a:lnTo>
                    <a:pt x="90" y="652"/>
                  </a:lnTo>
                  <a:lnTo>
                    <a:pt x="180" y="652"/>
                  </a:lnTo>
                  <a:lnTo>
                    <a:pt x="180" y="651"/>
                  </a:lnTo>
                  <a:lnTo>
                    <a:pt x="181" y="649"/>
                  </a:lnTo>
                  <a:lnTo>
                    <a:pt x="180" y="645"/>
                  </a:lnTo>
                  <a:lnTo>
                    <a:pt x="175" y="643"/>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5" name="Freeform 210">
              <a:extLst>
                <a:ext uri="{FF2B5EF4-FFF2-40B4-BE49-F238E27FC236}">
                  <a16:creationId xmlns:a16="http://schemas.microsoft.com/office/drawing/2014/main" id="{7067E0FB-2215-9797-C2C8-8CB47940FC2E}"/>
                </a:ext>
              </a:extLst>
            </p:cNvPr>
            <p:cNvSpPr>
              <a:spLocks/>
            </p:cNvSpPr>
            <p:nvPr/>
          </p:nvSpPr>
          <p:spPr bwMode="auto">
            <a:xfrm>
              <a:off x="1799" y="2114"/>
              <a:ext cx="550" cy="509"/>
            </a:xfrm>
            <a:custGeom>
              <a:avLst/>
              <a:gdLst>
                <a:gd name="T0" fmla="*/ 100 w 550"/>
                <a:gd name="T1" fmla="*/ 488 h 509"/>
                <a:gd name="T2" fmla="*/ 89 w 550"/>
                <a:gd name="T3" fmla="*/ 445 h 509"/>
                <a:gd name="T4" fmla="*/ 86 w 550"/>
                <a:gd name="T5" fmla="*/ 436 h 509"/>
                <a:gd name="T6" fmla="*/ 103 w 550"/>
                <a:gd name="T7" fmla="*/ 393 h 509"/>
                <a:gd name="T8" fmla="*/ 119 w 550"/>
                <a:gd name="T9" fmla="*/ 351 h 509"/>
                <a:gd name="T10" fmla="*/ 143 w 550"/>
                <a:gd name="T11" fmla="*/ 314 h 509"/>
                <a:gd name="T12" fmla="*/ 183 w 550"/>
                <a:gd name="T13" fmla="*/ 277 h 509"/>
                <a:gd name="T14" fmla="*/ 233 w 550"/>
                <a:gd name="T15" fmla="*/ 241 h 509"/>
                <a:gd name="T16" fmla="*/ 291 w 550"/>
                <a:gd name="T17" fmla="*/ 207 h 509"/>
                <a:gd name="T18" fmla="*/ 351 w 550"/>
                <a:gd name="T19" fmla="*/ 174 h 509"/>
                <a:gd name="T20" fmla="*/ 410 w 550"/>
                <a:gd name="T21" fmla="*/ 143 h 509"/>
                <a:gd name="T22" fmla="*/ 466 w 550"/>
                <a:gd name="T23" fmla="*/ 116 h 509"/>
                <a:gd name="T24" fmla="*/ 513 w 550"/>
                <a:gd name="T25" fmla="*/ 93 h 509"/>
                <a:gd name="T26" fmla="*/ 522 w 550"/>
                <a:gd name="T27" fmla="*/ 88 h 509"/>
                <a:gd name="T28" fmla="*/ 532 w 550"/>
                <a:gd name="T29" fmla="*/ 83 h 509"/>
                <a:gd name="T30" fmla="*/ 541 w 550"/>
                <a:gd name="T31" fmla="*/ 78 h 509"/>
                <a:gd name="T32" fmla="*/ 550 w 550"/>
                <a:gd name="T33" fmla="*/ 74 h 509"/>
                <a:gd name="T34" fmla="*/ 543 w 550"/>
                <a:gd name="T35" fmla="*/ 54 h 509"/>
                <a:gd name="T36" fmla="*/ 543 w 550"/>
                <a:gd name="T37" fmla="*/ 34 h 509"/>
                <a:gd name="T38" fmla="*/ 540 w 550"/>
                <a:gd name="T39" fmla="*/ 15 h 509"/>
                <a:gd name="T40" fmla="*/ 522 w 550"/>
                <a:gd name="T41" fmla="*/ 0 h 509"/>
                <a:gd name="T42" fmla="*/ 475 w 550"/>
                <a:gd name="T43" fmla="*/ 17 h 509"/>
                <a:gd name="T44" fmla="*/ 430 w 550"/>
                <a:gd name="T45" fmla="*/ 35 h 509"/>
                <a:gd name="T46" fmla="*/ 387 w 550"/>
                <a:gd name="T47" fmla="*/ 58 h 509"/>
                <a:gd name="T48" fmla="*/ 343 w 550"/>
                <a:gd name="T49" fmla="*/ 87 h 509"/>
                <a:gd name="T50" fmla="*/ 296 w 550"/>
                <a:gd name="T51" fmla="*/ 124 h 509"/>
                <a:gd name="T52" fmla="*/ 244 w 550"/>
                <a:gd name="T53" fmla="*/ 171 h 509"/>
                <a:gd name="T54" fmla="*/ 186 w 550"/>
                <a:gd name="T55" fmla="*/ 230 h 509"/>
                <a:gd name="T56" fmla="*/ 118 w 550"/>
                <a:gd name="T57" fmla="*/ 304 h 509"/>
                <a:gd name="T58" fmla="*/ 110 w 550"/>
                <a:gd name="T59" fmla="*/ 308 h 509"/>
                <a:gd name="T60" fmla="*/ 100 w 550"/>
                <a:gd name="T61" fmla="*/ 311 h 509"/>
                <a:gd name="T62" fmla="*/ 95 w 550"/>
                <a:gd name="T63" fmla="*/ 311 h 509"/>
                <a:gd name="T64" fmla="*/ 91 w 550"/>
                <a:gd name="T65" fmla="*/ 311 h 509"/>
                <a:gd name="T66" fmla="*/ 83 w 550"/>
                <a:gd name="T67" fmla="*/ 311 h 509"/>
                <a:gd name="T68" fmla="*/ 73 w 550"/>
                <a:gd name="T69" fmla="*/ 312 h 509"/>
                <a:gd name="T70" fmla="*/ 48 w 550"/>
                <a:gd name="T71" fmla="*/ 331 h 509"/>
                <a:gd name="T72" fmla="*/ 44 w 550"/>
                <a:gd name="T73" fmla="*/ 343 h 509"/>
                <a:gd name="T74" fmla="*/ 4 w 550"/>
                <a:gd name="T75" fmla="*/ 389 h 509"/>
                <a:gd name="T76" fmla="*/ 55 w 550"/>
                <a:gd name="T77" fmla="*/ 386 h 509"/>
                <a:gd name="T78" fmla="*/ 47 w 550"/>
                <a:gd name="T79" fmla="*/ 431 h 509"/>
                <a:gd name="T80" fmla="*/ 100 w 550"/>
                <a:gd name="T81" fmla="*/ 509 h 509"/>
                <a:gd name="T82" fmla="*/ 103 w 550"/>
                <a:gd name="T83" fmla="*/ 508 h 509"/>
                <a:gd name="T84" fmla="*/ 103 w 550"/>
                <a:gd name="T85" fmla="*/ 500 h 50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50"/>
                <a:gd name="T130" fmla="*/ 0 h 509"/>
                <a:gd name="T131" fmla="*/ 550 w 550"/>
                <a:gd name="T132" fmla="*/ 509 h 50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50" h="509">
                  <a:moveTo>
                    <a:pt x="103" y="500"/>
                  </a:moveTo>
                  <a:lnTo>
                    <a:pt x="100" y="488"/>
                  </a:lnTo>
                  <a:lnTo>
                    <a:pt x="94" y="466"/>
                  </a:lnTo>
                  <a:lnTo>
                    <a:pt x="89" y="445"/>
                  </a:lnTo>
                  <a:lnTo>
                    <a:pt x="86" y="436"/>
                  </a:lnTo>
                  <a:lnTo>
                    <a:pt x="94" y="418"/>
                  </a:lnTo>
                  <a:lnTo>
                    <a:pt x="103" y="393"/>
                  </a:lnTo>
                  <a:lnTo>
                    <a:pt x="112" y="370"/>
                  </a:lnTo>
                  <a:lnTo>
                    <a:pt x="119" y="351"/>
                  </a:lnTo>
                  <a:lnTo>
                    <a:pt x="129" y="333"/>
                  </a:lnTo>
                  <a:lnTo>
                    <a:pt x="143" y="314"/>
                  </a:lnTo>
                  <a:lnTo>
                    <a:pt x="161" y="296"/>
                  </a:lnTo>
                  <a:lnTo>
                    <a:pt x="183" y="277"/>
                  </a:lnTo>
                  <a:lnTo>
                    <a:pt x="207" y="259"/>
                  </a:lnTo>
                  <a:lnTo>
                    <a:pt x="233" y="241"/>
                  </a:lnTo>
                  <a:lnTo>
                    <a:pt x="260" y="223"/>
                  </a:lnTo>
                  <a:lnTo>
                    <a:pt x="291" y="207"/>
                  </a:lnTo>
                  <a:lnTo>
                    <a:pt x="320" y="190"/>
                  </a:lnTo>
                  <a:lnTo>
                    <a:pt x="351" y="174"/>
                  </a:lnTo>
                  <a:lnTo>
                    <a:pt x="381" y="159"/>
                  </a:lnTo>
                  <a:lnTo>
                    <a:pt x="410" y="143"/>
                  </a:lnTo>
                  <a:lnTo>
                    <a:pt x="439" y="130"/>
                  </a:lnTo>
                  <a:lnTo>
                    <a:pt x="466" y="116"/>
                  </a:lnTo>
                  <a:lnTo>
                    <a:pt x="490" y="104"/>
                  </a:lnTo>
                  <a:lnTo>
                    <a:pt x="513" y="93"/>
                  </a:lnTo>
                  <a:lnTo>
                    <a:pt x="517" y="91"/>
                  </a:lnTo>
                  <a:lnTo>
                    <a:pt x="522" y="88"/>
                  </a:lnTo>
                  <a:lnTo>
                    <a:pt x="526" y="86"/>
                  </a:lnTo>
                  <a:lnTo>
                    <a:pt x="532" y="83"/>
                  </a:lnTo>
                  <a:lnTo>
                    <a:pt x="536" y="81"/>
                  </a:lnTo>
                  <a:lnTo>
                    <a:pt x="541" y="78"/>
                  </a:lnTo>
                  <a:lnTo>
                    <a:pt x="545" y="76"/>
                  </a:lnTo>
                  <a:lnTo>
                    <a:pt x="550" y="74"/>
                  </a:lnTo>
                  <a:lnTo>
                    <a:pt x="545" y="64"/>
                  </a:lnTo>
                  <a:lnTo>
                    <a:pt x="543" y="54"/>
                  </a:lnTo>
                  <a:lnTo>
                    <a:pt x="543" y="44"/>
                  </a:lnTo>
                  <a:lnTo>
                    <a:pt x="543" y="34"/>
                  </a:lnTo>
                  <a:lnTo>
                    <a:pt x="542" y="24"/>
                  </a:lnTo>
                  <a:lnTo>
                    <a:pt x="540" y="15"/>
                  </a:lnTo>
                  <a:lnTo>
                    <a:pt x="533" y="7"/>
                  </a:lnTo>
                  <a:lnTo>
                    <a:pt x="522" y="0"/>
                  </a:lnTo>
                  <a:lnTo>
                    <a:pt x="497" y="8"/>
                  </a:lnTo>
                  <a:lnTo>
                    <a:pt x="475" y="17"/>
                  </a:lnTo>
                  <a:lnTo>
                    <a:pt x="452" y="26"/>
                  </a:lnTo>
                  <a:lnTo>
                    <a:pt x="430" y="35"/>
                  </a:lnTo>
                  <a:lnTo>
                    <a:pt x="409" y="46"/>
                  </a:lnTo>
                  <a:lnTo>
                    <a:pt x="387" y="58"/>
                  </a:lnTo>
                  <a:lnTo>
                    <a:pt x="365" y="72"/>
                  </a:lnTo>
                  <a:lnTo>
                    <a:pt x="343" y="87"/>
                  </a:lnTo>
                  <a:lnTo>
                    <a:pt x="320" y="104"/>
                  </a:lnTo>
                  <a:lnTo>
                    <a:pt x="296" y="124"/>
                  </a:lnTo>
                  <a:lnTo>
                    <a:pt x="271" y="146"/>
                  </a:lnTo>
                  <a:lnTo>
                    <a:pt x="244" y="171"/>
                  </a:lnTo>
                  <a:lnTo>
                    <a:pt x="216" y="199"/>
                  </a:lnTo>
                  <a:lnTo>
                    <a:pt x="186" y="230"/>
                  </a:lnTo>
                  <a:lnTo>
                    <a:pt x="152" y="266"/>
                  </a:lnTo>
                  <a:lnTo>
                    <a:pt x="118" y="304"/>
                  </a:lnTo>
                  <a:lnTo>
                    <a:pt x="114" y="306"/>
                  </a:lnTo>
                  <a:lnTo>
                    <a:pt x="110" y="308"/>
                  </a:lnTo>
                  <a:lnTo>
                    <a:pt x="105" y="309"/>
                  </a:lnTo>
                  <a:lnTo>
                    <a:pt x="100" y="311"/>
                  </a:lnTo>
                  <a:lnTo>
                    <a:pt x="98" y="311"/>
                  </a:lnTo>
                  <a:lnTo>
                    <a:pt x="95" y="311"/>
                  </a:lnTo>
                  <a:lnTo>
                    <a:pt x="93" y="311"/>
                  </a:lnTo>
                  <a:lnTo>
                    <a:pt x="91" y="311"/>
                  </a:lnTo>
                  <a:lnTo>
                    <a:pt x="87" y="311"/>
                  </a:lnTo>
                  <a:lnTo>
                    <a:pt x="83" y="311"/>
                  </a:lnTo>
                  <a:lnTo>
                    <a:pt x="77" y="311"/>
                  </a:lnTo>
                  <a:lnTo>
                    <a:pt x="73" y="312"/>
                  </a:lnTo>
                  <a:lnTo>
                    <a:pt x="57" y="321"/>
                  </a:lnTo>
                  <a:lnTo>
                    <a:pt x="48" y="331"/>
                  </a:lnTo>
                  <a:lnTo>
                    <a:pt x="45" y="340"/>
                  </a:lnTo>
                  <a:lnTo>
                    <a:pt x="44" y="343"/>
                  </a:lnTo>
                  <a:lnTo>
                    <a:pt x="0" y="384"/>
                  </a:lnTo>
                  <a:lnTo>
                    <a:pt x="4" y="389"/>
                  </a:lnTo>
                  <a:lnTo>
                    <a:pt x="46" y="361"/>
                  </a:lnTo>
                  <a:lnTo>
                    <a:pt x="55" y="386"/>
                  </a:lnTo>
                  <a:lnTo>
                    <a:pt x="53" y="412"/>
                  </a:lnTo>
                  <a:lnTo>
                    <a:pt x="47" y="431"/>
                  </a:lnTo>
                  <a:lnTo>
                    <a:pt x="44" y="439"/>
                  </a:lnTo>
                  <a:lnTo>
                    <a:pt x="100" y="509"/>
                  </a:lnTo>
                  <a:lnTo>
                    <a:pt x="101" y="509"/>
                  </a:lnTo>
                  <a:lnTo>
                    <a:pt x="103" y="508"/>
                  </a:lnTo>
                  <a:lnTo>
                    <a:pt x="104" y="506"/>
                  </a:lnTo>
                  <a:lnTo>
                    <a:pt x="103" y="500"/>
                  </a:lnTo>
                  <a:close/>
                </a:path>
              </a:pathLst>
            </a:custGeom>
            <a:solidFill>
              <a:srgbClr val="A5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6" name="Freeform 211">
              <a:extLst>
                <a:ext uri="{FF2B5EF4-FFF2-40B4-BE49-F238E27FC236}">
                  <a16:creationId xmlns:a16="http://schemas.microsoft.com/office/drawing/2014/main" id="{878619FC-0E8D-7E59-E3FE-2D5B5FBBB7A8}"/>
                </a:ext>
              </a:extLst>
            </p:cNvPr>
            <p:cNvSpPr>
              <a:spLocks/>
            </p:cNvSpPr>
            <p:nvPr/>
          </p:nvSpPr>
          <p:spPr bwMode="auto">
            <a:xfrm>
              <a:off x="2227" y="1124"/>
              <a:ext cx="278" cy="221"/>
            </a:xfrm>
            <a:custGeom>
              <a:avLst/>
              <a:gdLst>
                <a:gd name="T0" fmla="*/ 245 w 278"/>
                <a:gd name="T1" fmla="*/ 146 h 221"/>
                <a:gd name="T2" fmla="*/ 234 w 278"/>
                <a:gd name="T3" fmla="*/ 111 h 221"/>
                <a:gd name="T4" fmla="*/ 229 w 278"/>
                <a:gd name="T5" fmla="*/ 88 h 221"/>
                <a:gd name="T6" fmla="*/ 223 w 278"/>
                <a:gd name="T7" fmla="*/ 73 h 221"/>
                <a:gd name="T8" fmla="*/ 215 w 278"/>
                <a:gd name="T9" fmla="*/ 55 h 221"/>
                <a:gd name="T10" fmla="*/ 209 w 278"/>
                <a:gd name="T11" fmla="*/ 44 h 221"/>
                <a:gd name="T12" fmla="*/ 200 w 278"/>
                <a:gd name="T13" fmla="*/ 34 h 221"/>
                <a:gd name="T14" fmla="*/ 189 w 278"/>
                <a:gd name="T15" fmla="*/ 24 h 221"/>
                <a:gd name="T16" fmla="*/ 174 w 278"/>
                <a:gd name="T17" fmla="*/ 15 h 221"/>
                <a:gd name="T18" fmla="*/ 158 w 278"/>
                <a:gd name="T19" fmla="*/ 7 h 221"/>
                <a:gd name="T20" fmla="*/ 138 w 278"/>
                <a:gd name="T21" fmla="*/ 2 h 221"/>
                <a:gd name="T22" fmla="*/ 116 w 278"/>
                <a:gd name="T23" fmla="*/ 0 h 221"/>
                <a:gd name="T24" fmla="*/ 89 w 278"/>
                <a:gd name="T25" fmla="*/ 2 h 221"/>
                <a:gd name="T26" fmla="*/ 85 w 278"/>
                <a:gd name="T27" fmla="*/ 3 h 221"/>
                <a:gd name="T28" fmla="*/ 80 w 278"/>
                <a:gd name="T29" fmla="*/ 5 h 221"/>
                <a:gd name="T30" fmla="*/ 76 w 278"/>
                <a:gd name="T31" fmla="*/ 5 h 221"/>
                <a:gd name="T32" fmla="*/ 71 w 278"/>
                <a:gd name="T33" fmla="*/ 6 h 221"/>
                <a:gd name="T34" fmla="*/ 68 w 278"/>
                <a:gd name="T35" fmla="*/ 7 h 221"/>
                <a:gd name="T36" fmla="*/ 64 w 278"/>
                <a:gd name="T37" fmla="*/ 8 h 221"/>
                <a:gd name="T38" fmla="*/ 59 w 278"/>
                <a:gd name="T39" fmla="*/ 9 h 221"/>
                <a:gd name="T40" fmla="*/ 56 w 278"/>
                <a:gd name="T41" fmla="*/ 10 h 221"/>
                <a:gd name="T42" fmla="*/ 38 w 278"/>
                <a:gd name="T43" fmla="*/ 29 h 221"/>
                <a:gd name="T44" fmla="*/ 22 w 278"/>
                <a:gd name="T45" fmla="*/ 51 h 221"/>
                <a:gd name="T46" fmla="*/ 11 w 278"/>
                <a:gd name="T47" fmla="*/ 76 h 221"/>
                <a:gd name="T48" fmla="*/ 3 w 278"/>
                <a:gd name="T49" fmla="*/ 103 h 221"/>
                <a:gd name="T50" fmla="*/ 0 w 278"/>
                <a:gd name="T51" fmla="*/ 130 h 221"/>
                <a:gd name="T52" fmla="*/ 0 w 278"/>
                <a:gd name="T53" fmla="*/ 157 h 221"/>
                <a:gd name="T54" fmla="*/ 3 w 278"/>
                <a:gd name="T55" fmla="*/ 184 h 221"/>
                <a:gd name="T56" fmla="*/ 11 w 278"/>
                <a:gd name="T57" fmla="*/ 211 h 221"/>
                <a:gd name="T58" fmla="*/ 28 w 278"/>
                <a:gd name="T59" fmla="*/ 213 h 221"/>
                <a:gd name="T60" fmla="*/ 45 w 278"/>
                <a:gd name="T61" fmla="*/ 216 h 221"/>
                <a:gd name="T62" fmla="*/ 61 w 278"/>
                <a:gd name="T63" fmla="*/ 217 h 221"/>
                <a:gd name="T64" fmla="*/ 79 w 278"/>
                <a:gd name="T65" fmla="*/ 219 h 221"/>
                <a:gd name="T66" fmla="*/ 96 w 278"/>
                <a:gd name="T67" fmla="*/ 220 h 221"/>
                <a:gd name="T68" fmla="*/ 113 w 278"/>
                <a:gd name="T69" fmla="*/ 221 h 221"/>
                <a:gd name="T70" fmla="*/ 129 w 278"/>
                <a:gd name="T71" fmla="*/ 221 h 221"/>
                <a:gd name="T72" fmla="*/ 146 w 278"/>
                <a:gd name="T73" fmla="*/ 221 h 221"/>
                <a:gd name="T74" fmla="*/ 163 w 278"/>
                <a:gd name="T75" fmla="*/ 221 h 221"/>
                <a:gd name="T76" fmla="*/ 181 w 278"/>
                <a:gd name="T77" fmla="*/ 220 h 221"/>
                <a:gd name="T78" fmla="*/ 196 w 278"/>
                <a:gd name="T79" fmla="*/ 218 h 221"/>
                <a:gd name="T80" fmla="*/ 213 w 278"/>
                <a:gd name="T81" fmla="*/ 214 h 221"/>
                <a:gd name="T82" fmla="*/ 230 w 278"/>
                <a:gd name="T83" fmla="*/ 211 h 221"/>
                <a:gd name="T84" fmla="*/ 245 w 278"/>
                <a:gd name="T85" fmla="*/ 205 h 221"/>
                <a:gd name="T86" fmla="*/ 262 w 278"/>
                <a:gd name="T87" fmla="*/ 200 h 221"/>
                <a:gd name="T88" fmla="*/ 278 w 278"/>
                <a:gd name="T89" fmla="*/ 193 h 221"/>
                <a:gd name="T90" fmla="*/ 272 w 278"/>
                <a:gd name="T91" fmla="*/ 189 h 221"/>
                <a:gd name="T92" fmla="*/ 263 w 278"/>
                <a:gd name="T93" fmla="*/ 180 h 221"/>
                <a:gd name="T94" fmla="*/ 254 w 278"/>
                <a:gd name="T95" fmla="*/ 165 h 221"/>
                <a:gd name="T96" fmla="*/ 245 w 278"/>
                <a:gd name="T97" fmla="*/ 146 h 2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8"/>
                <a:gd name="T148" fmla="*/ 0 h 221"/>
                <a:gd name="T149" fmla="*/ 278 w 278"/>
                <a:gd name="T150" fmla="*/ 221 h 22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8" h="221">
                  <a:moveTo>
                    <a:pt x="245" y="146"/>
                  </a:moveTo>
                  <a:lnTo>
                    <a:pt x="234" y="111"/>
                  </a:lnTo>
                  <a:lnTo>
                    <a:pt x="229" y="88"/>
                  </a:lnTo>
                  <a:lnTo>
                    <a:pt x="223" y="73"/>
                  </a:lnTo>
                  <a:lnTo>
                    <a:pt x="215" y="55"/>
                  </a:lnTo>
                  <a:lnTo>
                    <a:pt x="209" y="44"/>
                  </a:lnTo>
                  <a:lnTo>
                    <a:pt x="200" y="34"/>
                  </a:lnTo>
                  <a:lnTo>
                    <a:pt x="189" y="24"/>
                  </a:lnTo>
                  <a:lnTo>
                    <a:pt x="174" y="15"/>
                  </a:lnTo>
                  <a:lnTo>
                    <a:pt x="158" y="7"/>
                  </a:lnTo>
                  <a:lnTo>
                    <a:pt x="138" y="2"/>
                  </a:lnTo>
                  <a:lnTo>
                    <a:pt x="116" y="0"/>
                  </a:lnTo>
                  <a:lnTo>
                    <a:pt x="89" y="2"/>
                  </a:lnTo>
                  <a:lnTo>
                    <a:pt x="85" y="3"/>
                  </a:lnTo>
                  <a:lnTo>
                    <a:pt x="80" y="5"/>
                  </a:lnTo>
                  <a:lnTo>
                    <a:pt x="76" y="5"/>
                  </a:lnTo>
                  <a:lnTo>
                    <a:pt x="71" y="6"/>
                  </a:lnTo>
                  <a:lnTo>
                    <a:pt x="68" y="7"/>
                  </a:lnTo>
                  <a:lnTo>
                    <a:pt x="64" y="8"/>
                  </a:lnTo>
                  <a:lnTo>
                    <a:pt x="59" y="9"/>
                  </a:lnTo>
                  <a:lnTo>
                    <a:pt x="56" y="10"/>
                  </a:lnTo>
                  <a:lnTo>
                    <a:pt x="38" y="29"/>
                  </a:lnTo>
                  <a:lnTo>
                    <a:pt x="22" y="51"/>
                  </a:lnTo>
                  <a:lnTo>
                    <a:pt x="11" y="76"/>
                  </a:lnTo>
                  <a:lnTo>
                    <a:pt x="3" y="103"/>
                  </a:lnTo>
                  <a:lnTo>
                    <a:pt x="0" y="130"/>
                  </a:lnTo>
                  <a:lnTo>
                    <a:pt x="0" y="157"/>
                  </a:lnTo>
                  <a:lnTo>
                    <a:pt x="3" y="184"/>
                  </a:lnTo>
                  <a:lnTo>
                    <a:pt x="11" y="211"/>
                  </a:lnTo>
                  <a:lnTo>
                    <a:pt x="28" y="213"/>
                  </a:lnTo>
                  <a:lnTo>
                    <a:pt x="45" y="216"/>
                  </a:lnTo>
                  <a:lnTo>
                    <a:pt x="61" y="217"/>
                  </a:lnTo>
                  <a:lnTo>
                    <a:pt x="79" y="219"/>
                  </a:lnTo>
                  <a:lnTo>
                    <a:pt x="96" y="220"/>
                  </a:lnTo>
                  <a:lnTo>
                    <a:pt x="113" y="221"/>
                  </a:lnTo>
                  <a:lnTo>
                    <a:pt x="129" y="221"/>
                  </a:lnTo>
                  <a:lnTo>
                    <a:pt x="146" y="221"/>
                  </a:lnTo>
                  <a:lnTo>
                    <a:pt x="163" y="221"/>
                  </a:lnTo>
                  <a:lnTo>
                    <a:pt x="181" y="220"/>
                  </a:lnTo>
                  <a:lnTo>
                    <a:pt x="196" y="218"/>
                  </a:lnTo>
                  <a:lnTo>
                    <a:pt x="213" y="214"/>
                  </a:lnTo>
                  <a:lnTo>
                    <a:pt x="230" y="211"/>
                  </a:lnTo>
                  <a:lnTo>
                    <a:pt x="245" y="205"/>
                  </a:lnTo>
                  <a:lnTo>
                    <a:pt x="262" y="200"/>
                  </a:lnTo>
                  <a:lnTo>
                    <a:pt x="278" y="193"/>
                  </a:lnTo>
                  <a:lnTo>
                    <a:pt x="272" y="189"/>
                  </a:lnTo>
                  <a:lnTo>
                    <a:pt x="263" y="180"/>
                  </a:lnTo>
                  <a:lnTo>
                    <a:pt x="254" y="165"/>
                  </a:lnTo>
                  <a:lnTo>
                    <a:pt x="245" y="146"/>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7" name="Freeform 212">
              <a:extLst>
                <a:ext uri="{FF2B5EF4-FFF2-40B4-BE49-F238E27FC236}">
                  <a16:creationId xmlns:a16="http://schemas.microsoft.com/office/drawing/2014/main" id="{4655759C-A3F7-9B39-675F-4089C053B22D}"/>
                </a:ext>
              </a:extLst>
            </p:cNvPr>
            <p:cNvSpPr>
              <a:spLocks/>
            </p:cNvSpPr>
            <p:nvPr/>
          </p:nvSpPr>
          <p:spPr bwMode="auto">
            <a:xfrm>
              <a:off x="2179" y="1434"/>
              <a:ext cx="208" cy="335"/>
            </a:xfrm>
            <a:custGeom>
              <a:avLst/>
              <a:gdLst>
                <a:gd name="T0" fmla="*/ 194 w 208"/>
                <a:gd name="T1" fmla="*/ 286 h 335"/>
                <a:gd name="T2" fmla="*/ 131 w 208"/>
                <a:gd name="T3" fmla="*/ 279 h 335"/>
                <a:gd name="T4" fmla="*/ 129 w 208"/>
                <a:gd name="T5" fmla="*/ 279 h 335"/>
                <a:gd name="T6" fmla="*/ 126 w 208"/>
                <a:gd name="T7" fmla="*/ 282 h 335"/>
                <a:gd name="T8" fmla="*/ 122 w 208"/>
                <a:gd name="T9" fmla="*/ 284 h 335"/>
                <a:gd name="T10" fmla="*/ 116 w 208"/>
                <a:gd name="T11" fmla="*/ 286 h 335"/>
                <a:gd name="T12" fmla="*/ 109 w 208"/>
                <a:gd name="T13" fmla="*/ 291 h 335"/>
                <a:gd name="T14" fmla="*/ 102 w 208"/>
                <a:gd name="T15" fmla="*/ 295 h 335"/>
                <a:gd name="T16" fmla="*/ 95 w 208"/>
                <a:gd name="T17" fmla="*/ 301 h 335"/>
                <a:gd name="T18" fmla="*/ 88 w 208"/>
                <a:gd name="T19" fmla="*/ 306 h 335"/>
                <a:gd name="T20" fmla="*/ 87 w 208"/>
                <a:gd name="T21" fmla="*/ 305 h 335"/>
                <a:gd name="T22" fmla="*/ 84 w 208"/>
                <a:gd name="T23" fmla="*/ 302 h 335"/>
                <a:gd name="T24" fmla="*/ 80 w 208"/>
                <a:gd name="T25" fmla="*/ 298 h 335"/>
                <a:gd name="T26" fmla="*/ 79 w 208"/>
                <a:gd name="T27" fmla="*/ 297 h 335"/>
                <a:gd name="T28" fmla="*/ 35 w 208"/>
                <a:gd name="T29" fmla="*/ 150 h 335"/>
                <a:gd name="T30" fmla="*/ 171 w 208"/>
                <a:gd name="T31" fmla="*/ 24 h 335"/>
                <a:gd name="T32" fmla="*/ 167 w 208"/>
                <a:gd name="T33" fmla="*/ 22 h 335"/>
                <a:gd name="T34" fmla="*/ 162 w 208"/>
                <a:gd name="T35" fmla="*/ 17 h 335"/>
                <a:gd name="T36" fmla="*/ 155 w 208"/>
                <a:gd name="T37" fmla="*/ 12 h 335"/>
                <a:gd name="T38" fmla="*/ 152 w 208"/>
                <a:gd name="T39" fmla="*/ 9 h 335"/>
                <a:gd name="T40" fmla="*/ 146 w 208"/>
                <a:gd name="T41" fmla="*/ 7 h 335"/>
                <a:gd name="T42" fmla="*/ 141 w 208"/>
                <a:gd name="T43" fmla="*/ 5 h 335"/>
                <a:gd name="T44" fmla="*/ 136 w 208"/>
                <a:gd name="T45" fmla="*/ 3 h 335"/>
                <a:gd name="T46" fmla="*/ 132 w 208"/>
                <a:gd name="T47" fmla="*/ 0 h 335"/>
                <a:gd name="T48" fmla="*/ 0 w 208"/>
                <a:gd name="T49" fmla="*/ 139 h 335"/>
                <a:gd name="T50" fmla="*/ 77 w 208"/>
                <a:gd name="T51" fmla="*/ 322 h 335"/>
                <a:gd name="T52" fmla="*/ 83 w 208"/>
                <a:gd name="T53" fmla="*/ 325 h 335"/>
                <a:gd name="T54" fmla="*/ 87 w 208"/>
                <a:gd name="T55" fmla="*/ 326 h 335"/>
                <a:gd name="T56" fmla="*/ 93 w 208"/>
                <a:gd name="T57" fmla="*/ 327 h 335"/>
                <a:gd name="T58" fmla="*/ 99 w 208"/>
                <a:gd name="T59" fmla="*/ 327 h 335"/>
                <a:gd name="T60" fmla="*/ 107 w 208"/>
                <a:gd name="T61" fmla="*/ 326 h 335"/>
                <a:gd name="T62" fmla="*/ 114 w 208"/>
                <a:gd name="T63" fmla="*/ 327 h 335"/>
                <a:gd name="T64" fmla="*/ 120 w 208"/>
                <a:gd name="T65" fmla="*/ 329 h 335"/>
                <a:gd name="T66" fmla="*/ 125 w 208"/>
                <a:gd name="T67" fmla="*/ 331 h 335"/>
                <a:gd name="T68" fmla="*/ 129 w 208"/>
                <a:gd name="T69" fmla="*/ 333 h 335"/>
                <a:gd name="T70" fmla="*/ 143 w 208"/>
                <a:gd name="T71" fmla="*/ 335 h 335"/>
                <a:gd name="T72" fmla="*/ 152 w 208"/>
                <a:gd name="T73" fmla="*/ 335 h 335"/>
                <a:gd name="T74" fmla="*/ 156 w 208"/>
                <a:gd name="T75" fmla="*/ 334 h 335"/>
                <a:gd name="T76" fmla="*/ 157 w 208"/>
                <a:gd name="T77" fmla="*/ 334 h 335"/>
                <a:gd name="T78" fmla="*/ 156 w 208"/>
                <a:gd name="T79" fmla="*/ 333 h 335"/>
                <a:gd name="T80" fmla="*/ 153 w 208"/>
                <a:gd name="T81" fmla="*/ 329 h 335"/>
                <a:gd name="T82" fmla="*/ 144 w 208"/>
                <a:gd name="T83" fmla="*/ 324 h 335"/>
                <a:gd name="T84" fmla="*/ 128 w 208"/>
                <a:gd name="T85" fmla="*/ 317 h 335"/>
                <a:gd name="T86" fmla="*/ 126 w 208"/>
                <a:gd name="T87" fmla="*/ 314 h 335"/>
                <a:gd name="T88" fmla="*/ 129 w 208"/>
                <a:gd name="T89" fmla="*/ 307 h 335"/>
                <a:gd name="T90" fmla="*/ 135 w 208"/>
                <a:gd name="T91" fmla="*/ 302 h 335"/>
                <a:gd name="T92" fmla="*/ 137 w 208"/>
                <a:gd name="T93" fmla="*/ 300 h 335"/>
                <a:gd name="T94" fmla="*/ 168 w 208"/>
                <a:gd name="T95" fmla="*/ 294 h 335"/>
                <a:gd name="T96" fmla="*/ 172 w 208"/>
                <a:gd name="T97" fmla="*/ 294 h 335"/>
                <a:gd name="T98" fmla="*/ 181 w 208"/>
                <a:gd name="T99" fmla="*/ 294 h 335"/>
                <a:gd name="T100" fmla="*/ 191 w 208"/>
                <a:gd name="T101" fmla="*/ 294 h 335"/>
                <a:gd name="T102" fmla="*/ 199 w 208"/>
                <a:gd name="T103" fmla="*/ 295 h 335"/>
                <a:gd name="T104" fmla="*/ 203 w 208"/>
                <a:gd name="T105" fmla="*/ 295 h 335"/>
                <a:gd name="T106" fmla="*/ 205 w 208"/>
                <a:gd name="T107" fmla="*/ 293 h 335"/>
                <a:gd name="T108" fmla="*/ 208 w 208"/>
                <a:gd name="T109" fmla="*/ 292 h 335"/>
                <a:gd name="T110" fmla="*/ 208 w 208"/>
                <a:gd name="T111" fmla="*/ 291 h 335"/>
                <a:gd name="T112" fmla="*/ 194 w 208"/>
                <a:gd name="T113" fmla="*/ 286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8"/>
                <a:gd name="T172" fmla="*/ 0 h 335"/>
                <a:gd name="T173" fmla="*/ 208 w 208"/>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8" h="335">
                  <a:moveTo>
                    <a:pt x="194" y="286"/>
                  </a:moveTo>
                  <a:lnTo>
                    <a:pt x="131" y="279"/>
                  </a:lnTo>
                  <a:lnTo>
                    <a:pt x="129" y="279"/>
                  </a:lnTo>
                  <a:lnTo>
                    <a:pt x="126" y="282"/>
                  </a:lnTo>
                  <a:lnTo>
                    <a:pt x="122" y="284"/>
                  </a:lnTo>
                  <a:lnTo>
                    <a:pt x="116" y="286"/>
                  </a:lnTo>
                  <a:lnTo>
                    <a:pt x="109" y="291"/>
                  </a:lnTo>
                  <a:lnTo>
                    <a:pt x="102" y="295"/>
                  </a:lnTo>
                  <a:lnTo>
                    <a:pt x="95" y="301"/>
                  </a:lnTo>
                  <a:lnTo>
                    <a:pt x="88" y="306"/>
                  </a:lnTo>
                  <a:lnTo>
                    <a:pt x="87" y="305"/>
                  </a:lnTo>
                  <a:lnTo>
                    <a:pt x="84" y="302"/>
                  </a:lnTo>
                  <a:lnTo>
                    <a:pt x="80" y="298"/>
                  </a:lnTo>
                  <a:lnTo>
                    <a:pt x="79" y="297"/>
                  </a:lnTo>
                  <a:lnTo>
                    <a:pt x="35" y="150"/>
                  </a:lnTo>
                  <a:lnTo>
                    <a:pt x="171" y="24"/>
                  </a:lnTo>
                  <a:lnTo>
                    <a:pt x="167" y="22"/>
                  </a:lnTo>
                  <a:lnTo>
                    <a:pt x="162" y="17"/>
                  </a:lnTo>
                  <a:lnTo>
                    <a:pt x="155" y="12"/>
                  </a:lnTo>
                  <a:lnTo>
                    <a:pt x="152" y="9"/>
                  </a:lnTo>
                  <a:lnTo>
                    <a:pt x="146" y="7"/>
                  </a:lnTo>
                  <a:lnTo>
                    <a:pt x="141" y="5"/>
                  </a:lnTo>
                  <a:lnTo>
                    <a:pt x="136" y="3"/>
                  </a:lnTo>
                  <a:lnTo>
                    <a:pt x="132" y="0"/>
                  </a:lnTo>
                  <a:lnTo>
                    <a:pt x="0" y="139"/>
                  </a:lnTo>
                  <a:lnTo>
                    <a:pt x="77" y="322"/>
                  </a:lnTo>
                  <a:lnTo>
                    <a:pt x="83" y="325"/>
                  </a:lnTo>
                  <a:lnTo>
                    <a:pt x="87" y="326"/>
                  </a:lnTo>
                  <a:lnTo>
                    <a:pt x="93" y="327"/>
                  </a:lnTo>
                  <a:lnTo>
                    <a:pt x="99" y="327"/>
                  </a:lnTo>
                  <a:lnTo>
                    <a:pt x="107" y="326"/>
                  </a:lnTo>
                  <a:lnTo>
                    <a:pt x="114" y="327"/>
                  </a:lnTo>
                  <a:lnTo>
                    <a:pt x="120" y="329"/>
                  </a:lnTo>
                  <a:lnTo>
                    <a:pt x="125" y="331"/>
                  </a:lnTo>
                  <a:lnTo>
                    <a:pt x="129" y="333"/>
                  </a:lnTo>
                  <a:lnTo>
                    <a:pt x="143" y="335"/>
                  </a:lnTo>
                  <a:lnTo>
                    <a:pt x="152" y="335"/>
                  </a:lnTo>
                  <a:lnTo>
                    <a:pt x="156" y="334"/>
                  </a:lnTo>
                  <a:lnTo>
                    <a:pt x="157" y="334"/>
                  </a:lnTo>
                  <a:lnTo>
                    <a:pt x="156" y="333"/>
                  </a:lnTo>
                  <a:lnTo>
                    <a:pt x="153" y="329"/>
                  </a:lnTo>
                  <a:lnTo>
                    <a:pt x="144" y="324"/>
                  </a:lnTo>
                  <a:lnTo>
                    <a:pt x="128" y="317"/>
                  </a:lnTo>
                  <a:lnTo>
                    <a:pt x="126" y="314"/>
                  </a:lnTo>
                  <a:lnTo>
                    <a:pt x="129" y="307"/>
                  </a:lnTo>
                  <a:lnTo>
                    <a:pt x="135" y="302"/>
                  </a:lnTo>
                  <a:lnTo>
                    <a:pt x="137" y="300"/>
                  </a:lnTo>
                  <a:lnTo>
                    <a:pt x="168" y="294"/>
                  </a:lnTo>
                  <a:lnTo>
                    <a:pt x="172" y="294"/>
                  </a:lnTo>
                  <a:lnTo>
                    <a:pt x="181" y="294"/>
                  </a:lnTo>
                  <a:lnTo>
                    <a:pt x="191" y="294"/>
                  </a:lnTo>
                  <a:lnTo>
                    <a:pt x="199" y="295"/>
                  </a:lnTo>
                  <a:lnTo>
                    <a:pt x="203" y="295"/>
                  </a:lnTo>
                  <a:lnTo>
                    <a:pt x="205" y="293"/>
                  </a:lnTo>
                  <a:lnTo>
                    <a:pt x="208" y="292"/>
                  </a:lnTo>
                  <a:lnTo>
                    <a:pt x="208" y="291"/>
                  </a:lnTo>
                  <a:lnTo>
                    <a:pt x="194" y="28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8" name="Freeform 213">
              <a:extLst>
                <a:ext uri="{FF2B5EF4-FFF2-40B4-BE49-F238E27FC236}">
                  <a16:creationId xmlns:a16="http://schemas.microsoft.com/office/drawing/2014/main" id="{AD5296B5-87FD-4046-FDCE-6F2797A05945}"/>
                </a:ext>
              </a:extLst>
            </p:cNvPr>
            <p:cNvSpPr>
              <a:spLocks/>
            </p:cNvSpPr>
            <p:nvPr/>
          </p:nvSpPr>
          <p:spPr bwMode="auto">
            <a:xfrm>
              <a:off x="2313" y="1302"/>
              <a:ext cx="43" cy="125"/>
            </a:xfrm>
            <a:custGeom>
              <a:avLst/>
              <a:gdLst>
                <a:gd name="T0" fmla="*/ 2 w 43"/>
                <a:gd name="T1" fmla="*/ 0 h 125"/>
                <a:gd name="T2" fmla="*/ 1 w 43"/>
                <a:gd name="T3" fmla="*/ 6 h 125"/>
                <a:gd name="T4" fmla="*/ 0 w 43"/>
                <a:gd name="T5" fmla="*/ 29 h 125"/>
                <a:gd name="T6" fmla="*/ 0 w 43"/>
                <a:gd name="T7" fmla="*/ 63 h 125"/>
                <a:gd name="T8" fmla="*/ 1 w 43"/>
                <a:gd name="T9" fmla="*/ 112 h 125"/>
                <a:gd name="T10" fmla="*/ 2 w 43"/>
                <a:gd name="T11" fmla="*/ 113 h 125"/>
                <a:gd name="T12" fmla="*/ 4 w 43"/>
                <a:gd name="T13" fmla="*/ 116 h 125"/>
                <a:gd name="T14" fmla="*/ 8 w 43"/>
                <a:gd name="T15" fmla="*/ 119 h 125"/>
                <a:gd name="T16" fmla="*/ 13 w 43"/>
                <a:gd name="T17" fmla="*/ 122 h 125"/>
                <a:gd name="T18" fmla="*/ 19 w 43"/>
                <a:gd name="T19" fmla="*/ 125 h 125"/>
                <a:gd name="T20" fmla="*/ 27 w 43"/>
                <a:gd name="T21" fmla="*/ 125 h 125"/>
                <a:gd name="T22" fmla="*/ 34 w 43"/>
                <a:gd name="T23" fmla="*/ 121 h 125"/>
                <a:gd name="T24" fmla="*/ 43 w 43"/>
                <a:gd name="T25" fmla="*/ 115 h 125"/>
                <a:gd name="T26" fmla="*/ 40 w 43"/>
                <a:gd name="T27" fmla="*/ 106 h 125"/>
                <a:gd name="T28" fmla="*/ 33 w 43"/>
                <a:gd name="T29" fmla="*/ 82 h 125"/>
                <a:gd name="T30" fmla="*/ 28 w 43"/>
                <a:gd name="T31" fmla="*/ 49 h 125"/>
                <a:gd name="T32" fmla="*/ 28 w 43"/>
                <a:gd name="T33" fmla="*/ 10 h 125"/>
                <a:gd name="T34" fmla="*/ 2 w 43"/>
                <a:gd name="T35" fmla="*/ 0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
                <a:gd name="T55" fmla="*/ 0 h 125"/>
                <a:gd name="T56" fmla="*/ 43 w 43"/>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 h="125">
                  <a:moveTo>
                    <a:pt x="2" y="0"/>
                  </a:moveTo>
                  <a:lnTo>
                    <a:pt x="1" y="6"/>
                  </a:lnTo>
                  <a:lnTo>
                    <a:pt x="0" y="29"/>
                  </a:lnTo>
                  <a:lnTo>
                    <a:pt x="0" y="63"/>
                  </a:lnTo>
                  <a:lnTo>
                    <a:pt x="1" y="112"/>
                  </a:lnTo>
                  <a:lnTo>
                    <a:pt x="2" y="113"/>
                  </a:lnTo>
                  <a:lnTo>
                    <a:pt x="4" y="116"/>
                  </a:lnTo>
                  <a:lnTo>
                    <a:pt x="8" y="119"/>
                  </a:lnTo>
                  <a:lnTo>
                    <a:pt x="13" y="122"/>
                  </a:lnTo>
                  <a:lnTo>
                    <a:pt x="19" y="125"/>
                  </a:lnTo>
                  <a:lnTo>
                    <a:pt x="27" y="125"/>
                  </a:lnTo>
                  <a:lnTo>
                    <a:pt x="34" y="121"/>
                  </a:lnTo>
                  <a:lnTo>
                    <a:pt x="43" y="115"/>
                  </a:lnTo>
                  <a:lnTo>
                    <a:pt x="40" y="106"/>
                  </a:lnTo>
                  <a:lnTo>
                    <a:pt x="33" y="82"/>
                  </a:lnTo>
                  <a:lnTo>
                    <a:pt x="28" y="49"/>
                  </a:lnTo>
                  <a:lnTo>
                    <a:pt x="28" y="10"/>
                  </a:lnTo>
                  <a:lnTo>
                    <a:pt x="2" y="0"/>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69" name="Freeform 214">
              <a:extLst>
                <a:ext uri="{FF2B5EF4-FFF2-40B4-BE49-F238E27FC236}">
                  <a16:creationId xmlns:a16="http://schemas.microsoft.com/office/drawing/2014/main" id="{29855099-10E5-D52C-1D4B-A012F10CDD12}"/>
                </a:ext>
              </a:extLst>
            </p:cNvPr>
            <p:cNvSpPr>
              <a:spLocks/>
            </p:cNvSpPr>
            <p:nvPr/>
          </p:nvSpPr>
          <p:spPr bwMode="auto">
            <a:xfrm>
              <a:off x="2293" y="1409"/>
              <a:ext cx="137" cy="59"/>
            </a:xfrm>
            <a:custGeom>
              <a:avLst/>
              <a:gdLst>
                <a:gd name="T0" fmla="*/ 100 w 137"/>
                <a:gd name="T1" fmla="*/ 0 h 59"/>
                <a:gd name="T2" fmla="*/ 102 w 137"/>
                <a:gd name="T3" fmla="*/ 0 h 59"/>
                <a:gd name="T4" fmla="*/ 109 w 137"/>
                <a:gd name="T5" fmla="*/ 1 h 59"/>
                <a:gd name="T6" fmla="*/ 117 w 137"/>
                <a:gd name="T7" fmla="*/ 2 h 59"/>
                <a:gd name="T8" fmla="*/ 126 w 137"/>
                <a:gd name="T9" fmla="*/ 6 h 59"/>
                <a:gd name="T10" fmla="*/ 133 w 137"/>
                <a:gd name="T11" fmla="*/ 12 h 59"/>
                <a:gd name="T12" fmla="*/ 137 w 137"/>
                <a:gd name="T13" fmla="*/ 20 h 59"/>
                <a:gd name="T14" fmla="*/ 136 w 137"/>
                <a:gd name="T15" fmla="*/ 31 h 59"/>
                <a:gd name="T16" fmla="*/ 129 w 137"/>
                <a:gd name="T17" fmla="*/ 47 h 59"/>
                <a:gd name="T18" fmla="*/ 121 w 137"/>
                <a:gd name="T19" fmla="*/ 53 h 59"/>
                <a:gd name="T20" fmla="*/ 110 w 137"/>
                <a:gd name="T21" fmla="*/ 58 h 59"/>
                <a:gd name="T22" fmla="*/ 96 w 137"/>
                <a:gd name="T23" fmla="*/ 59 h 59"/>
                <a:gd name="T24" fmla="*/ 80 w 137"/>
                <a:gd name="T25" fmla="*/ 58 h 59"/>
                <a:gd name="T26" fmla="*/ 63 w 137"/>
                <a:gd name="T27" fmla="*/ 54 h 59"/>
                <a:gd name="T28" fmla="*/ 48 w 137"/>
                <a:gd name="T29" fmla="*/ 50 h 59"/>
                <a:gd name="T30" fmla="*/ 32 w 137"/>
                <a:gd name="T31" fmla="*/ 44 h 59"/>
                <a:gd name="T32" fmla="*/ 19 w 137"/>
                <a:gd name="T33" fmla="*/ 38 h 59"/>
                <a:gd name="T34" fmla="*/ 8 w 137"/>
                <a:gd name="T35" fmla="*/ 30 h 59"/>
                <a:gd name="T36" fmla="*/ 2 w 137"/>
                <a:gd name="T37" fmla="*/ 23 h 59"/>
                <a:gd name="T38" fmla="*/ 0 w 137"/>
                <a:gd name="T39" fmla="*/ 16 h 59"/>
                <a:gd name="T40" fmla="*/ 4 w 137"/>
                <a:gd name="T41" fmla="*/ 10 h 59"/>
                <a:gd name="T42" fmla="*/ 15 w 137"/>
                <a:gd name="T43" fmla="*/ 5 h 59"/>
                <a:gd name="T44" fmla="*/ 34 w 137"/>
                <a:gd name="T45" fmla="*/ 1 h 59"/>
                <a:gd name="T46" fmla="*/ 62 w 137"/>
                <a:gd name="T47" fmla="*/ 0 h 59"/>
                <a:gd name="T48" fmla="*/ 100 w 137"/>
                <a:gd name="T49" fmla="*/ 0 h 5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7"/>
                <a:gd name="T76" fmla="*/ 0 h 59"/>
                <a:gd name="T77" fmla="*/ 137 w 137"/>
                <a:gd name="T78" fmla="*/ 59 h 5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7" h="59">
                  <a:moveTo>
                    <a:pt x="100" y="0"/>
                  </a:moveTo>
                  <a:lnTo>
                    <a:pt x="102" y="0"/>
                  </a:lnTo>
                  <a:lnTo>
                    <a:pt x="109" y="1"/>
                  </a:lnTo>
                  <a:lnTo>
                    <a:pt x="117" y="2"/>
                  </a:lnTo>
                  <a:lnTo>
                    <a:pt x="126" y="6"/>
                  </a:lnTo>
                  <a:lnTo>
                    <a:pt x="133" y="12"/>
                  </a:lnTo>
                  <a:lnTo>
                    <a:pt x="137" y="20"/>
                  </a:lnTo>
                  <a:lnTo>
                    <a:pt x="136" y="31"/>
                  </a:lnTo>
                  <a:lnTo>
                    <a:pt x="129" y="47"/>
                  </a:lnTo>
                  <a:lnTo>
                    <a:pt x="121" y="53"/>
                  </a:lnTo>
                  <a:lnTo>
                    <a:pt x="110" y="58"/>
                  </a:lnTo>
                  <a:lnTo>
                    <a:pt x="96" y="59"/>
                  </a:lnTo>
                  <a:lnTo>
                    <a:pt x="80" y="58"/>
                  </a:lnTo>
                  <a:lnTo>
                    <a:pt x="63" y="54"/>
                  </a:lnTo>
                  <a:lnTo>
                    <a:pt x="48" y="50"/>
                  </a:lnTo>
                  <a:lnTo>
                    <a:pt x="32" y="44"/>
                  </a:lnTo>
                  <a:lnTo>
                    <a:pt x="19" y="38"/>
                  </a:lnTo>
                  <a:lnTo>
                    <a:pt x="8" y="30"/>
                  </a:lnTo>
                  <a:lnTo>
                    <a:pt x="2" y="23"/>
                  </a:lnTo>
                  <a:lnTo>
                    <a:pt x="0" y="16"/>
                  </a:lnTo>
                  <a:lnTo>
                    <a:pt x="4" y="10"/>
                  </a:lnTo>
                  <a:lnTo>
                    <a:pt x="15" y="5"/>
                  </a:lnTo>
                  <a:lnTo>
                    <a:pt x="34" y="1"/>
                  </a:lnTo>
                  <a:lnTo>
                    <a:pt x="62" y="0"/>
                  </a:lnTo>
                  <a:lnTo>
                    <a:pt x="10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0" name="Freeform 215">
              <a:extLst>
                <a:ext uri="{FF2B5EF4-FFF2-40B4-BE49-F238E27FC236}">
                  <a16:creationId xmlns:a16="http://schemas.microsoft.com/office/drawing/2014/main" id="{695267C4-F24C-7894-DD7B-D032A0A5937A}"/>
                </a:ext>
              </a:extLst>
            </p:cNvPr>
            <p:cNvSpPr>
              <a:spLocks/>
            </p:cNvSpPr>
            <p:nvPr/>
          </p:nvSpPr>
          <p:spPr bwMode="auto">
            <a:xfrm>
              <a:off x="2257" y="1159"/>
              <a:ext cx="157" cy="217"/>
            </a:xfrm>
            <a:custGeom>
              <a:avLst/>
              <a:gdLst>
                <a:gd name="T0" fmla="*/ 155 w 157"/>
                <a:gd name="T1" fmla="*/ 61 h 217"/>
                <a:gd name="T2" fmla="*/ 153 w 157"/>
                <a:gd name="T3" fmla="*/ 53 h 217"/>
                <a:gd name="T4" fmla="*/ 147 w 157"/>
                <a:gd name="T5" fmla="*/ 42 h 217"/>
                <a:gd name="T6" fmla="*/ 140 w 157"/>
                <a:gd name="T7" fmla="*/ 31 h 217"/>
                <a:gd name="T8" fmla="*/ 128 w 157"/>
                <a:gd name="T9" fmla="*/ 20 h 217"/>
                <a:gd name="T10" fmla="*/ 115 w 157"/>
                <a:gd name="T11" fmla="*/ 10 h 217"/>
                <a:gd name="T12" fmla="*/ 101 w 157"/>
                <a:gd name="T13" fmla="*/ 3 h 217"/>
                <a:gd name="T14" fmla="*/ 83 w 157"/>
                <a:gd name="T15" fmla="*/ 0 h 217"/>
                <a:gd name="T16" fmla="*/ 63 w 157"/>
                <a:gd name="T17" fmla="*/ 1 h 217"/>
                <a:gd name="T18" fmla="*/ 46 w 157"/>
                <a:gd name="T19" fmla="*/ 6 h 217"/>
                <a:gd name="T20" fmla="*/ 31 w 157"/>
                <a:gd name="T21" fmla="*/ 13 h 217"/>
                <a:gd name="T22" fmla="*/ 20 w 157"/>
                <a:gd name="T23" fmla="*/ 22 h 217"/>
                <a:gd name="T24" fmla="*/ 11 w 157"/>
                <a:gd name="T25" fmla="*/ 32 h 217"/>
                <a:gd name="T26" fmla="*/ 5 w 157"/>
                <a:gd name="T27" fmla="*/ 43 h 217"/>
                <a:gd name="T28" fmla="*/ 1 w 157"/>
                <a:gd name="T29" fmla="*/ 57 h 217"/>
                <a:gd name="T30" fmla="*/ 0 w 157"/>
                <a:gd name="T31" fmla="*/ 72 h 217"/>
                <a:gd name="T32" fmla="*/ 1 w 157"/>
                <a:gd name="T33" fmla="*/ 88 h 217"/>
                <a:gd name="T34" fmla="*/ 9 w 157"/>
                <a:gd name="T35" fmla="*/ 125 h 217"/>
                <a:gd name="T36" fmla="*/ 21 w 157"/>
                <a:gd name="T37" fmla="*/ 155 h 217"/>
                <a:gd name="T38" fmla="*/ 36 w 157"/>
                <a:gd name="T39" fmla="*/ 177 h 217"/>
                <a:gd name="T40" fmla="*/ 53 w 157"/>
                <a:gd name="T41" fmla="*/ 194 h 217"/>
                <a:gd name="T42" fmla="*/ 68 w 157"/>
                <a:gd name="T43" fmla="*/ 205 h 217"/>
                <a:gd name="T44" fmla="*/ 82 w 157"/>
                <a:gd name="T45" fmla="*/ 213 h 217"/>
                <a:gd name="T46" fmla="*/ 92 w 157"/>
                <a:gd name="T47" fmla="*/ 216 h 217"/>
                <a:gd name="T48" fmla="*/ 95 w 157"/>
                <a:gd name="T49" fmla="*/ 217 h 217"/>
                <a:gd name="T50" fmla="*/ 101 w 157"/>
                <a:gd name="T51" fmla="*/ 213 h 217"/>
                <a:gd name="T52" fmla="*/ 111 w 157"/>
                <a:gd name="T53" fmla="*/ 204 h 217"/>
                <a:gd name="T54" fmla="*/ 123 w 157"/>
                <a:gd name="T55" fmla="*/ 191 h 217"/>
                <a:gd name="T56" fmla="*/ 135 w 157"/>
                <a:gd name="T57" fmla="*/ 174 h 217"/>
                <a:gd name="T58" fmla="*/ 146 w 157"/>
                <a:gd name="T59" fmla="*/ 152 h 217"/>
                <a:gd name="T60" fmla="*/ 154 w 157"/>
                <a:gd name="T61" fmla="*/ 126 h 217"/>
                <a:gd name="T62" fmla="*/ 157 w 157"/>
                <a:gd name="T63" fmla="*/ 96 h 217"/>
                <a:gd name="T64" fmla="*/ 155 w 157"/>
                <a:gd name="T65" fmla="*/ 61 h 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7"/>
                <a:gd name="T100" fmla="*/ 0 h 217"/>
                <a:gd name="T101" fmla="*/ 157 w 157"/>
                <a:gd name="T102" fmla="*/ 217 h 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7" h="217">
                  <a:moveTo>
                    <a:pt x="155" y="61"/>
                  </a:moveTo>
                  <a:lnTo>
                    <a:pt x="153" y="53"/>
                  </a:lnTo>
                  <a:lnTo>
                    <a:pt x="147" y="42"/>
                  </a:lnTo>
                  <a:lnTo>
                    <a:pt x="140" y="31"/>
                  </a:lnTo>
                  <a:lnTo>
                    <a:pt x="128" y="20"/>
                  </a:lnTo>
                  <a:lnTo>
                    <a:pt x="115" y="10"/>
                  </a:lnTo>
                  <a:lnTo>
                    <a:pt x="101" y="3"/>
                  </a:lnTo>
                  <a:lnTo>
                    <a:pt x="83" y="0"/>
                  </a:lnTo>
                  <a:lnTo>
                    <a:pt x="63" y="1"/>
                  </a:lnTo>
                  <a:lnTo>
                    <a:pt x="46" y="6"/>
                  </a:lnTo>
                  <a:lnTo>
                    <a:pt x="31" y="13"/>
                  </a:lnTo>
                  <a:lnTo>
                    <a:pt x="20" y="22"/>
                  </a:lnTo>
                  <a:lnTo>
                    <a:pt x="11" y="32"/>
                  </a:lnTo>
                  <a:lnTo>
                    <a:pt x="5" y="43"/>
                  </a:lnTo>
                  <a:lnTo>
                    <a:pt x="1" y="57"/>
                  </a:lnTo>
                  <a:lnTo>
                    <a:pt x="0" y="72"/>
                  </a:lnTo>
                  <a:lnTo>
                    <a:pt x="1" y="88"/>
                  </a:lnTo>
                  <a:lnTo>
                    <a:pt x="9" y="125"/>
                  </a:lnTo>
                  <a:lnTo>
                    <a:pt x="21" y="155"/>
                  </a:lnTo>
                  <a:lnTo>
                    <a:pt x="36" y="177"/>
                  </a:lnTo>
                  <a:lnTo>
                    <a:pt x="53" y="194"/>
                  </a:lnTo>
                  <a:lnTo>
                    <a:pt x="68" y="205"/>
                  </a:lnTo>
                  <a:lnTo>
                    <a:pt x="82" y="213"/>
                  </a:lnTo>
                  <a:lnTo>
                    <a:pt x="92" y="216"/>
                  </a:lnTo>
                  <a:lnTo>
                    <a:pt x="95" y="217"/>
                  </a:lnTo>
                  <a:lnTo>
                    <a:pt x="101" y="213"/>
                  </a:lnTo>
                  <a:lnTo>
                    <a:pt x="111" y="204"/>
                  </a:lnTo>
                  <a:lnTo>
                    <a:pt x="123" y="191"/>
                  </a:lnTo>
                  <a:lnTo>
                    <a:pt x="135" y="174"/>
                  </a:lnTo>
                  <a:lnTo>
                    <a:pt x="146" y="152"/>
                  </a:lnTo>
                  <a:lnTo>
                    <a:pt x="154" y="126"/>
                  </a:lnTo>
                  <a:lnTo>
                    <a:pt x="157" y="96"/>
                  </a:lnTo>
                  <a:lnTo>
                    <a:pt x="155" y="61"/>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1" name="Freeform 216">
              <a:extLst>
                <a:ext uri="{FF2B5EF4-FFF2-40B4-BE49-F238E27FC236}">
                  <a16:creationId xmlns:a16="http://schemas.microsoft.com/office/drawing/2014/main" id="{19D68F28-BAD3-CC38-01BA-C094A4032127}"/>
                </a:ext>
              </a:extLst>
            </p:cNvPr>
            <p:cNvSpPr>
              <a:spLocks/>
            </p:cNvSpPr>
            <p:nvPr/>
          </p:nvSpPr>
          <p:spPr bwMode="auto">
            <a:xfrm>
              <a:off x="2304" y="1308"/>
              <a:ext cx="79" cy="54"/>
            </a:xfrm>
            <a:custGeom>
              <a:avLst/>
              <a:gdLst>
                <a:gd name="T0" fmla="*/ 0 w 79"/>
                <a:gd name="T1" fmla="*/ 9 h 54"/>
                <a:gd name="T2" fmla="*/ 2 w 79"/>
                <a:gd name="T3" fmla="*/ 14 h 54"/>
                <a:gd name="T4" fmla="*/ 8 w 79"/>
                <a:gd name="T5" fmla="*/ 24 h 54"/>
                <a:gd name="T6" fmla="*/ 17 w 79"/>
                <a:gd name="T7" fmla="*/ 37 h 54"/>
                <a:gd name="T8" fmla="*/ 28 w 79"/>
                <a:gd name="T9" fmla="*/ 48 h 54"/>
                <a:gd name="T10" fmla="*/ 40 w 79"/>
                <a:gd name="T11" fmla="*/ 54 h 54"/>
                <a:gd name="T12" fmla="*/ 54 w 79"/>
                <a:gd name="T13" fmla="*/ 52 h 54"/>
                <a:gd name="T14" fmla="*/ 67 w 79"/>
                <a:gd name="T15" fmla="*/ 35 h 54"/>
                <a:gd name="T16" fmla="*/ 79 w 79"/>
                <a:gd name="T17" fmla="*/ 1 h 54"/>
                <a:gd name="T18" fmla="*/ 78 w 79"/>
                <a:gd name="T19" fmla="*/ 1 h 54"/>
                <a:gd name="T20" fmla="*/ 76 w 79"/>
                <a:gd name="T21" fmla="*/ 0 h 54"/>
                <a:gd name="T22" fmla="*/ 70 w 79"/>
                <a:gd name="T23" fmla="*/ 0 h 54"/>
                <a:gd name="T24" fmla="*/ 62 w 79"/>
                <a:gd name="T25" fmla="*/ 0 h 54"/>
                <a:gd name="T26" fmla="*/ 51 w 79"/>
                <a:gd name="T27" fmla="*/ 0 h 54"/>
                <a:gd name="T28" fmla="*/ 38 w 79"/>
                <a:gd name="T29" fmla="*/ 1 h 54"/>
                <a:gd name="T30" fmla="*/ 21 w 79"/>
                <a:gd name="T31" fmla="*/ 5 h 54"/>
                <a:gd name="T32" fmla="*/ 0 w 79"/>
                <a:gd name="T33" fmla="*/ 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9"/>
                <a:gd name="T52" fmla="*/ 0 h 54"/>
                <a:gd name="T53" fmla="*/ 79 w 79"/>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9" h="54">
                  <a:moveTo>
                    <a:pt x="0" y="9"/>
                  </a:moveTo>
                  <a:lnTo>
                    <a:pt x="2" y="14"/>
                  </a:lnTo>
                  <a:lnTo>
                    <a:pt x="8" y="24"/>
                  </a:lnTo>
                  <a:lnTo>
                    <a:pt x="17" y="37"/>
                  </a:lnTo>
                  <a:lnTo>
                    <a:pt x="28" y="48"/>
                  </a:lnTo>
                  <a:lnTo>
                    <a:pt x="40" y="54"/>
                  </a:lnTo>
                  <a:lnTo>
                    <a:pt x="54" y="52"/>
                  </a:lnTo>
                  <a:lnTo>
                    <a:pt x="67" y="35"/>
                  </a:lnTo>
                  <a:lnTo>
                    <a:pt x="79" y="1"/>
                  </a:lnTo>
                  <a:lnTo>
                    <a:pt x="78" y="1"/>
                  </a:lnTo>
                  <a:lnTo>
                    <a:pt x="76" y="0"/>
                  </a:lnTo>
                  <a:lnTo>
                    <a:pt x="70" y="0"/>
                  </a:lnTo>
                  <a:lnTo>
                    <a:pt x="62" y="0"/>
                  </a:lnTo>
                  <a:lnTo>
                    <a:pt x="51" y="0"/>
                  </a:lnTo>
                  <a:lnTo>
                    <a:pt x="38" y="1"/>
                  </a:lnTo>
                  <a:lnTo>
                    <a:pt x="21" y="5"/>
                  </a:lnTo>
                  <a:lnTo>
                    <a:pt x="0" y="9"/>
                  </a:lnTo>
                  <a:close/>
                </a:path>
              </a:pathLst>
            </a:custGeom>
            <a:solidFill>
              <a:srgbClr val="DB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2" name="Freeform 217">
              <a:extLst>
                <a:ext uri="{FF2B5EF4-FFF2-40B4-BE49-F238E27FC236}">
                  <a16:creationId xmlns:a16="http://schemas.microsoft.com/office/drawing/2014/main" id="{79EEAD86-10F7-90EC-1B6A-3CF23FA4FBF4}"/>
                </a:ext>
              </a:extLst>
            </p:cNvPr>
            <p:cNvSpPr>
              <a:spLocks/>
            </p:cNvSpPr>
            <p:nvPr/>
          </p:nvSpPr>
          <p:spPr bwMode="auto">
            <a:xfrm>
              <a:off x="2306" y="1312"/>
              <a:ext cx="75" cy="41"/>
            </a:xfrm>
            <a:custGeom>
              <a:avLst/>
              <a:gdLst>
                <a:gd name="T0" fmla="*/ 0 w 75"/>
                <a:gd name="T1" fmla="*/ 7 h 41"/>
                <a:gd name="T2" fmla="*/ 2 w 75"/>
                <a:gd name="T3" fmla="*/ 11 h 41"/>
                <a:gd name="T4" fmla="*/ 8 w 75"/>
                <a:gd name="T5" fmla="*/ 19 h 41"/>
                <a:gd name="T6" fmla="*/ 16 w 75"/>
                <a:gd name="T7" fmla="*/ 29 h 41"/>
                <a:gd name="T8" fmla="*/ 26 w 75"/>
                <a:gd name="T9" fmla="*/ 36 h 41"/>
                <a:gd name="T10" fmla="*/ 37 w 75"/>
                <a:gd name="T11" fmla="*/ 41 h 41"/>
                <a:gd name="T12" fmla="*/ 50 w 75"/>
                <a:gd name="T13" fmla="*/ 38 h 41"/>
                <a:gd name="T14" fmla="*/ 63 w 75"/>
                <a:gd name="T15" fmla="*/ 25 h 41"/>
                <a:gd name="T16" fmla="*/ 75 w 75"/>
                <a:gd name="T17" fmla="*/ 0 h 41"/>
                <a:gd name="T18" fmla="*/ 73 w 75"/>
                <a:gd name="T19" fmla="*/ 0 h 41"/>
                <a:gd name="T20" fmla="*/ 68 w 75"/>
                <a:gd name="T21" fmla="*/ 1 h 41"/>
                <a:gd name="T22" fmla="*/ 60 w 75"/>
                <a:gd name="T23" fmla="*/ 2 h 41"/>
                <a:gd name="T24" fmla="*/ 50 w 75"/>
                <a:gd name="T25" fmla="*/ 3 h 41"/>
                <a:gd name="T26" fmla="*/ 38 w 75"/>
                <a:gd name="T27" fmla="*/ 5 h 41"/>
                <a:gd name="T28" fmla="*/ 26 w 75"/>
                <a:gd name="T29" fmla="*/ 6 h 41"/>
                <a:gd name="T30" fmla="*/ 12 w 75"/>
                <a:gd name="T31" fmla="*/ 7 h 41"/>
                <a:gd name="T32" fmla="*/ 0 w 75"/>
                <a:gd name="T33" fmla="*/ 7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41"/>
                <a:gd name="T53" fmla="*/ 75 w 7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41">
                  <a:moveTo>
                    <a:pt x="0" y="7"/>
                  </a:moveTo>
                  <a:lnTo>
                    <a:pt x="2" y="11"/>
                  </a:lnTo>
                  <a:lnTo>
                    <a:pt x="8" y="19"/>
                  </a:lnTo>
                  <a:lnTo>
                    <a:pt x="16" y="29"/>
                  </a:lnTo>
                  <a:lnTo>
                    <a:pt x="26" y="36"/>
                  </a:lnTo>
                  <a:lnTo>
                    <a:pt x="37" y="41"/>
                  </a:lnTo>
                  <a:lnTo>
                    <a:pt x="50" y="38"/>
                  </a:lnTo>
                  <a:lnTo>
                    <a:pt x="63" y="25"/>
                  </a:lnTo>
                  <a:lnTo>
                    <a:pt x="75" y="0"/>
                  </a:lnTo>
                  <a:lnTo>
                    <a:pt x="73" y="0"/>
                  </a:lnTo>
                  <a:lnTo>
                    <a:pt x="68" y="1"/>
                  </a:lnTo>
                  <a:lnTo>
                    <a:pt x="60" y="2"/>
                  </a:lnTo>
                  <a:lnTo>
                    <a:pt x="50" y="3"/>
                  </a:lnTo>
                  <a:lnTo>
                    <a:pt x="38" y="5"/>
                  </a:lnTo>
                  <a:lnTo>
                    <a:pt x="26" y="6"/>
                  </a:lnTo>
                  <a:lnTo>
                    <a:pt x="12"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3" name="Freeform 218">
              <a:extLst>
                <a:ext uri="{FF2B5EF4-FFF2-40B4-BE49-F238E27FC236}">
                  <a16:creationId xmlns:a16="http://schemas.microsoft.com/office/drawing/2014/main" id="{B38B2B3F-768B-0833-2349-C199D8D5F388}"/>
                </a:ext>
              </a:extLst>
            </p:cNvPr>
            <p:cNvSpPr>
              <a:spLocks/>
            </p:cNvSpPr>
            <p:nvPr/>
          </p:nvSpPr>
          <p:spPr bwMode="auto">
            <a:xfrm>
              <a:off x="2344" y="1218"/>
              <a:ext cx="30" cy="87"/>
            </a:xfrm>
            <a:custGeom>
              <a:avLst/>
              <a:gdLst>
                <a:gd name="T0" fmla="*/ 25 w 30"/>
                <a:gd name="T1" fmla="*/ 76 h 87"/>
                <a:gd name="T2" fmla="*/ 6 w 30"/>
                <a:gd name="T3" fmla="*/ 87 h 87"/>
                <a:gd name="T4" fmla="*/ 30 w 30"/>
                <a:gd name="T5" fmla="*/ 77 h 87"/>
                <a:gd name="T6" fmla="*/ 19 w 30"/>
                <a:gd name="T7" fmla="*/ 66 h 87"/>
                <a:gd name="T8" fmla="*/ 10 w 30"/>
                <a:gd name="T9" fmla="*/ 55 h 87"/>
                <a:gd name="T10" fmla="*/ 6 w 30"/>
                <a:gd name="T11" fmla="*/ 43 h 87"/>
                <a:gd name="T12" fmla="*/ 3 w 30"/>
                <a:gd name="T13" fmla="*/ 33 h 87"/>
                <a:gd name="T14" fmla="*/ 3 w 30"/>
                <a:gd name="T15" fmla="*/ 23 h 87"/>
                <a:gd name="T16" fmla="*/ 6 w 30"/>
                <a:gd name="T17" fmla="*/ 14 h 87"/>
                <a:gd name="T18" fmla="*/ 9 w 30"/>
                <a:gd name="T19" fmla="*/ 7 h 87"/>
                <a:gd name="T20" fmla="*/ 14 w 30"/>
                <a:gd name="T21" fmla="*/ 0 h 87"/>
                <a:gd name="T22" fmla="*/ 12 w 30"/>
                <a:gd name="T23" fmla="*/ 0 h 87"/>
                <a:gd name="T24" fmla="*/ 11 w 30"/>
                <a:gd name="T25" fmla="*/ 0 h 87"/>
                <a:gd name="T26" fmla="*/ 10 w 30"/>
                <a:gd name="T27" fmla="*/ 0 h 87"/>
                <a:gd name="T28" fmla="*/ 9 w 30"/>
                <a:gd name="T29" fmla="*/ 0 h 87"/>
                <a:gd name="T30" fmla="*/ 2 w 30"/>
                <a:gd name="T31" fmla="*/ 15 h 87"/>
                <a:gd name="T32" fmla="*/ 0 w 30"/>
                <a:gd name="T33" fmla="*/ 30 h 87"/>
                <a:gd name="T34" fmla="*/ 2 w 30"/>
                <a:gd name="T35" fmla="*/ 43 h 87"/>
                <a:gd name="T36" fmla="*/ 7 w 30"/>
                <a:gd name="T37" fmla="*/ 55 h 87"/>
                <a:gd name="T38" fmla="*/ 12 w 30"/>
                <a:gd name="T39" fmla="*/ 63 h 87"/>
                <a:gd name="T40" fmla="*/ 18 w 30"/>
                <a:gd name="T41" fmla="*/ 70 h 87"/>
                <a:gd name="T42" fmla="*/ 22 w 30"/>
                <a:gd name="T43" fmla="*/ 75 h 87"/>
                <a:gd name="T44" fmla="*/ 25 w 30"/>
                <a:gd name="T45" fmla="*/ 76 h 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87"/>
                <a:gd name="T71" fmla="*/ 30 w 30"/>
                <a:gd name="T72" fmla="*/ 87 h 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87">
                  <a:moveTo>
                    <a:pt x="25" y="76"/>
                  </a:moveTo>
                  <a:lnTo>
                    <a:pt x="6" y="87"/>
                  </a:lnTo>
                  <a:lnTo>
                    <a:pt x="30" y="77"/>
                  </a:lnTo>
                  <a:lnTo>
                    <a:pt x="19" y="66"/>
                  </a:lnTo>
                  <a:lnTo>
                    <a:pt x="10" y="55"/>
                  </a:lnTo>
                  <a:lnTo>
                    <a:pt x="6" y="43"/>
                  </a:lnTo>
                  <a:lnTo>
                    <a:pt x="3" y="33"/>
                  </a:lnTo>
                  <a:lnTo>
                    <a:pt x="3" y="23"/>
                  </a:lnTo>
                  <a:lnTo>
                    <a:pt x="6" y="14"/>
                  </a:lnTo>
                  <a:lnTo>
                    <a:pt x="9" y="7"/>
                  </a:lnTo>
                  <a:lnTo>
                    <a:pt x="14" y="0"/>
                  </a:lnTo>
                  <a:lnTo>
                    <a:pt x="12" y="0"/>
                  </a:lnTo>
                  <a:lnTo>
                    <a:pt x="11" y="0"/>
                  </a:lnTo>
                  <a:lnTo>
                    <a:pt x="10" y="0"/>
                  </a:lnTo>
                  <a:lnTo>
                    <a:pt x="9" y="0"/>
                  </a:lnTo>
                  <a:lnTo>
                    <a:pt x="2" y="15"/>
                  </a:lnTo>
                  <a:lnTo>
                    <a:pt x="0" y="30"/>
                  </a:lnTo>
                  <a:lnTo>
                    <a:pt x="2" y="43"/>
                  </a:lnTo>
                  <a:lnTo>
                    <a:pt x="7" y="55"/>
                  </a:lnTo>
                  <a:lnTo>
                    <a:pt x="12" y="63"/>
                  </a:lnTo>
                  <a:lnTo>
                    <a:pt x="18" y="70"/>
                  </a:lnTo>
                  <a:lnTo>
                    <a:pt x="22" y="75"/>
                  </a:lnTo>
                  <a:lnTo>
                    <a:pt x="25" y="76"/>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4" name="Freeform 219">
              <a:extLst>
                <a:ext uri="{FF2B5EF4-FFF2-40B4-BE49-F238E27FC236}">
                  <a16:creationId xmlns:a16="http://schemas.microsoft.com/office/drawing/2014/main" id="{85A00B78-825B-B4B4-6942-D9A67A4E6DFF}"/>
                </a:ext>
              </a:extLst>
            </p:cNvPr>
            <p:cNvSpPr>
              <a:spLocks/>
            </p:cNvSpPr>
            <p:nvPr/>
          </p:nvSpPr>
          <p:spPr bwMode="auto">
            <a:xfrm>
              <a:off x="2347" y="1201"/>
              <a:ext cx="61" cy="26"/>
            </a:xfrm>
            <a:custGeom>
              <a:avLst/>
              <a:gdLst>
                <a:gd name="T0" fmla="*/ 12 w 61"/>
                <a:gd name="T1" fmla="*/ 9 h 26"/>
                <a:gd name="T2" fmla="*/ 14 w 61"/>
                <a:gd name="T3" fmla="*/ 7 h 26"/>
                <a:gd name="T4" fmla="*/ 17 w 61"/>
                <a:gd name="T5" fmla="*/ 5 h 26"/>
                <a:gd name="T6" fmla="*/ 23 w 61"/>
                <a:gd name="T7" fmla="*/ 2 h 26"/>
                <a:gd name="T8" fmla="*/ 28 w 61"/>
                <a:gd name="T9" fmla="*/ 1 h 26"/>
                <a:gd name="T10" fmla="*/ 36 w 61"/>
                <a:gd name="T11" fmla="*/ 0 h 26"/>
                <a:gd name="T12" fmla="*/ 44 w 61"/>
                <a:gd name="T13" fmla="*/ 1 h 26"/>
                <a:gd name="T14" fmla="*/ 52 w 61"/>
                <a:gd name="T15" fmla="*/ 5 h 26"/>
                <a:gd name="T16" fmla="*/ 61 w 61"/>
                <a:gd name="T17" fmla="*/ 9 h 26"/>
                <a:gd name="T18" fmla="*/ 60 w 61"/>
                <a:gd name="T19" fmla="*/ 9 h 26"/>
                <a:gd name="T20" fmla="*/ 56 w 61"/>
                <a:gd name="T21" fmla="*/ 7 h 26"/>
                <a:gd name="T22" fmla="*/ 51 w 61"/>
                <a:gd name="T23" fmla="*/ 6 h 26"/>
                <a:gd name="T24" fmla="*/ 44 w 61"/>
                <a:gd name="T25" fmla="*/ 5 h 26"/>
                <a:gd name="T26" fmla="*/ 36 w 61"/>
                <a:gd name="T27" fmla="*/ 3 h 26"/>
                <a:gd name="T28" fmla="*/ 28 w 61"/>
                <a:gd name="T29" fmla="*/ 5 h 26"/>
                <a:gd name="T30" fmla="*/ 21 w 61"/>
                <a:gd name="T31" fmla="*/ 8 h 26"/>
                <a:gd name="T32" fmla="*/ 14 w 61"/>
                <a:gd name="T33" fmla="*/ 12 h 26"/>
                <a:gd name="T34" fmla="*/ 12 w 61"/>
                <a:gd name="T35" fmla="*/ 15 h 26"/>
                <a:gd name="T36" fmla="*/ 9 w 61"/>
                <a:gd name="T37" fmla="*/ 18 h 26"/>
                <a:gd name="T38" fmla="*/ 8 w 61"/>
                <a:gd name="T39" fmla="*/ 21 h 26"/>
                <a:gd name="T40" fmla="*/ 6 w 61"/>
                <a:gd name="T41" fmla="*/ 25 h 26"/>
                <a:gd name="T42" fmla="*/ 4 w 61"/>
                <a:gd name="T43" fmla="*/ 26 h 26"/>
                <a:gd name="T44" fmla="*/ 3 w 61"/>
                <a:gd name="T45" fmla="*/ 26 h 26"/>
                <a:gd name="T46" fmla="*/ 2 w 61"/>
                <a:gd name="T47" fmla="*/ 26 h 26"/>
                <a:gd name="T48" fmla="*/ 0 w 61"/>
                <a:gd name="T49" fmla="*/ 24 h 26"/>
                <a:gd name="T50" fmla="*/ 3 w 61"/>
                <a:gd name="T51" fmla="*/ 19 h 26"/>
                <a:gd name="T52" fmla="*/ 5 w 61"/>
                <a:gd name="T53" fmla="*/ 16 h 26"/>
                <a:gd name="T54" fmla="*/ 8 w 61"/>
                <a:gd name="T55" fmla="*/ 12 h 26"/>
                <a:gd name="T56" fmla="*/ 12 w 61"/>
                <a:gd name="T57" fmla="*/ 9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1"/>
                <a:gd name="T88" fmla="*/ 0 h 26"/>
                <a:gd name="T89" fmla="*/ 61 w 61"/>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1" h="26">
                  <a:moveTo>
                    <a:pt x="12" y="9"/>
                  </a:moveTo>
                  <a:lnTo>
                    <a:pt x="14" y="7"/>
                  </a:lnTo>
                  <a:lnTo>
                    <a:pt x="17" y="5"/>
                  </a:lnTo>
                  <a:lnTo>
                    <a:pt x="23" y="2"/>
                  </a:lnTo>
                  <a:lnTo>
                    <a:pt x="28" y="1"/>
                  </a:lnTo>
                  <a:lnTo>
                    <a:pt x="36" y="0"/>
                  </a:lnTo>
                  <a:lnTo>
                    <a:pt x="44" y="1"/>
                  </a:lnTo>
                  <a:lnTo>
                    <a:pt x="52" y="5"/>
                  </a:lnTo>
                  <a:lnTo>
                    <a:pt x="61" y="9"/>
                  </a:lnTo>
                  <a:lnTo>
                    <a:pt x="60" y="9"/>
                  </a:lnTo>
                  <a:lnTo>
                    <a:pt x="56" y="7"/>
                  </a:lnTo>
                  <a:lnTo>
                    <a:pt x="51" y="6"/>
                  </a:lnTo>
                  <a:lnTo>
                    <a:pt x="44" y="5"/>
                  </a:lnTo>
                  <a:lnTo>
                    <a:pt x="36" y="3"/>
                  </a:lnTo>
                  <a:lnTo>
                    <a:pt x="28" y="5"/>
                  </a:lnTo>
                  <a:lnTo>
                    <a:pt x="21" y="8"/>
                  </a:lnTo>
                  <a:lnTo>
                    <a:pt x="14" y="12"/>
                  </a:lnTo>
                  <a:lnTo>
                    <a:pt x="12" y="15"/>
                  </a:lnTo>
                  <a:lnTo>
                    <a:pt x="9" y="18"/>
                  </a:lnTo>
                  <a:lnTo>
                    <a:pt x="8" y="21"/>
                  </a:lnTo>
                  <a:lnTo>
                    <a:pt x="6" y="25"/>
                  </a:lnTo>
                  <a:lnTo>
                    <a:pt x="4" y="26"/>
                  </a:lnTo>
                  <a:lnTo>
                    <a:pt x="3" y="26"/>
                  </a:lnTo>
                  <a:lnTo>
                    <a:pt x="2" y="26"/>
                  </a:lnTo>
                  <a:lnTo>
                    <a:pt x="0" y="24"/>
                  </a:lnTo>
                  <a:lnTo>
                    <a:pt x="3" y="19"/>
                  </a:lnTo>
                  <a:lnTo>
                    <a:pt x="5" y="16"/>
                  </a:lnTo>
                  <a:lnTo>
                    <a:pt x="8" y="12"/>
                  </a:lnTo>
                  <a:lnTo>
                    <a:pt x="12" y="9"/>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5" name="Freeform 220">
              <a:extLst>
                <a:ext uri="{FF2B5EF4-FFF2-40B4-BE49-F238E27FC236}">
                  <a16:creationId xmlns:a16="http://schemas.microsoft.com/office/drawing/2014/main" id="{8FBA5F63-6242-1D04-F4BD-2848EFA4D840}"/>
                </a:ext>
              </a:extLst>
            </p:cNvPr>
            <p:cNvSpPr>
              <a:spLocks/>
            </p:cNvSpPr>
            <p:nvPr/>
          </p:nvSpPr>
          <p:spPr bwMode="auto">
            <a:xfrm>
              <a:off x="2257" y="1217"/>
              <a:ext cx="64" cy="20"/>
            </a:xfrm>
            <a:custGeom>
              <a:avLst/>
              <a:gdLst>
                <a:gd name="T0" fmla="*/ 48 w 64"/>
                <a:gd name="T1" fmla="*/ 1 h 20"/>
                <a:gd name="T2" fmla="*/ 45 w 64"/>
                <a:gd name="T3" fmla="*/ 1 h 20"/>
                <a:gd name="T4" fmla="*/ 40 w 64"/>
                <a:gd name="T5" fmla="*/ 0 h 20"/>
                <a:gd name="T6" fmla="*/ 35 w 64"/>
                <a:gd name="T7" fmla="*/ 0 h 20"/>
                <a:gd name="T8" fmla="*/ 28 w 64"/>
                <a:gd name="T9" fmla="*/ 1 h 20"/>
                <a:gd name="T10" fmla="*/ 20 w 64"/>
                <a:gd name="T11" fmla="*/ 3 h 20"/>
                <a:gd name="T12" fmla="*/ 13 w 64"/>
                <a:gd name="T13" fmla="*/ 6 h 20"/>
                <a:gd name="T14" fmla="*/ 7 w 64"/>
                <a:gd name="T15" fmla="*/ 12 h 20"/>
                <a:gd name="T16" fmla="*/ 0 w 64"/>
                <a:gd name="T17" fmla="*/ 20 h 20"/>
                <a:gd name="T18" fmla="*/ 1 w 64"/>
                <a:gd name="T19" fmla="*/ 19 h 20"/>
                <a:gd name="T20" fmla="*/ 5 w 64"/>
                <a:gd name="T21" fmla="*/ 16 h 20"/>
                <a:gd name="T22" fmla="*/ 9 w 64"/>
                <a:gd name="T23" fmla="*/ 13 h 20"/>
                <a:gd name="T24" fmla="*/ 16 w 64"/>
                <a:gd name="T25" fmla="*/ 10 h 20"/>
                <a:gd name="T26" fmla="*/ 22 w 64"/>
                <a:gd name="T27" fmla="*/ 6 h 20"/>
                <a:gd name="T28" fmla="*/ 30 w 64"/>
                <a:gd name="T29" fmla="*/ 4 h 20"/>
                <a:gd name="T30" fmla="*/ 38 w 64"/>
                <a:gd name="T31" fmla="*/ 4 h 20"/>
                <a:gd name="T32" fmla="*/ 47 w 64"/>
                <a:gd name="T33" fmla="*/ 6 h 20"/>
                <a:gd name="T34" fmla="*/ 50 w 64"/>
                <a:gd name="T35" fmla="*/ 8 h 20"/>
                <a:gd name="T36" fmla="*/ 54 w 64"/>
                <a:gd name="T37" fmla="*/ 10 h 20"/>
                <a:gd name="T38" fmla="*/ 57 w 64"/>
                <a:gd name="T39" fmla="*/ 12 h 20"/>
                <a:gd name="T40" fmla="*/ 59 w 64"/>
                <a:gd name="T41" fmla="*/ 14 h 20"/>
                <a:gd name="T42" fmla="*/ 61 w 64"/>
                <a:gd name="T43" fmla="*/ 14 h 20"/>
                <a:gd name="T44" fmla="*/ 63 w 64"/>
                <a:gd name="T45" fmla="*/ 14 h 20"/>
                <a:gd name="T46" fmla="*/ 64 w 64"/>
                <a:gd name="T47" fmla="*/ 13 h 20"/>
                <a:gd name="T48" fmla="*/ 64 w 64"/>
                <a:gd name="T49" fmla="*/ 11 h 20"/>
                <a:gd name="T50" fmla="*/ 60 w 64"/>
                <a:gd name="T51" fmla="*/ 8 h 20"/>
                <a:gd name="T52" fmla="*/ 57 w 64"/>
                <a:gd name="T53" fmla="*/ 5 h 20"/>
                <a:gd name="T54" fmla="*/ 53 w 64"/>
                <a:gd name="T55" fmla="*/ 3 h 20"/>
                <a:gd name="T56" fmla="*/ 48 w 64"/>
                <a:gd name="T57" fmla="*/ 1 h 2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
                <a:gd name="T88" fmla="*/ 0 h 20"/>
                <a:gd name="T89" fmla="*/ 64 w 64"/>
                <a:gd name="T90" fmla="*/ 20 h 2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 h="20">
                  <a:moveTo>
                    <a:pt x="48" y="1"/>
                  </a:moveTo>
                  <a:lnTo>
                    <a:pt x="45" y="1"/>
                  </a:lnTo>
                  <a:lnTo>
                    <a:pt x="40" y="0"/>
                  </a:lnTo>
                  <a:lnTo>
                    <a:pt x="35" y="0"/>
                  </a:lnTo>
                  <a:lnTo>
                    <a:pt x="28" y="1"/>
                  </a:lnTo>
                  <a:lnTo>
                    <a:pt x="20" y="3"/>
                  </a:lnTo>
                  <a:lnTo>
                    <a:pt x="13" y="6"/>
                  </a:lnTo>
                  <a:lnTo>
                    <a:pt x="7" y="12"/>
                  </a:lnTo>
                  <a:lnTo>
                    <a:pt x="0" y="20"/>
                  </a:lnTo>
                  <a:lnTo>
                    <a:pt x="1" y="19"/>
                  </a:lnTo>
                  <a:lnTo>
                    <a:pt x="5" y="16"/>
                  </a:lnTo>
                  <a:lnTo>
                    <a:pt x="9" y="13"/>
                  </a:lnTo>
                  <a:lnTo>
                    <a:pt x="16" y="10"/>
                  </a:lnTo>
                  <a:lnTo>
                    <a:pt x="22" y="6"/>
                  </a:lnTo>
                  <a:lnTo>
                    <a:pt x="30" y="4"/>
                  </a:lnTo>
                  <a:lnTo>
                    <a:pt x="38" y="4"/>
                  </a:lnTo>
                  <a:lnTo>
                    <a:pt x="47" y="6"/>
                  </a:lnTo>
                  <a:lnTo>
                    <a:pt x="50" y="8"/>
                  </a:lnTo>
                  <a:lnTo>
                    <a:pt x="54" y="10"/>
                  </a:lnTo>
                  <a:lnTo>
                    <a:pt x="57" y="12"/>
                  </a:lnTo>
                  <a:lnTo>
                    <a:pt x="59" y="14"/>
                  </a:lnTo>
                  <a:lnTo>
                    <a:pt x="61" y="14"/>
                  </a:lnTo>
                  <a:lnTo>
                    <a:pt x="63" y="14"/>
                  </a:lnTo>
                  <a:lnTo>
                    <a:pt x="64" y="13"/>
                  </a:lnTo>
                  <a:lnTo>
                    <a:pt x="64" y="11"/>
                  </a:lnTo>
                  <a:lnTo>
                    <a:pt x="60" y="8"/>
                  </a:lnTo>
                  <a:lnTo>
                    <a:pt x="57" y="5"/>
                  </a:lnTo>
                  <a:lnTo>
                    <a:pt x="53" y="3"/>
                  </a:lnTo>
                  <a:lnTo>
                    <a:pt x="48" y="1"/>
                  </a:lnTo>
                  <a:close/>
                </a:path>
              </a:pathLst>
            </a:custGeom>
            <a:solidFill>
              <a:srgbClr val="AF5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6" name="Freeform 221">
              <a:extLst>
                <a:ext uri="{FF2B5EF4-FFF2-40B4-BE49-F238E27FC236}">
                  <a16:creationId xmlns:a16="http://schemas.microsoft.com/office/drawing/2014/main" id="{1DAA0456-3AE9-11FA-2EDA-5A5CA3039BCC}"/>
                </a:ext>
              </a:extLst>
            </p:cNvPr>
            <p:cNvSpPr>
              <a:spLocks/>
            </p:cNvSpPr>
            <p:nvPr/>
          </p:nvSpPr>
          <p:spPr bwMode="auto">
            <a:xfrm>
              <a:off x="2299" y="1149"/>
              <a:ext cx="121" cy="194"/>
            </a:xfrm>
            <a:custGeom>
              <a:avLst/>
              <a:gdLst>
                <a:gd name="T0" fmla="*/ 95 w 121"/>
                <a:gd name="T1" fmla="*/ 42 h 194"/>
                <a:gd name="T2" fmla="*/ 88 w 121"/>
                <a:gd name="T3" fmla="*/ 33 h 194"/>
                <a:gd name="T4" fmla="*/ 79 w 121"/>
                <a:gd name="T5" fmla="*/ 24 h 194"/>
                <a:gd name="T6" fmla="*/ 69 w 121"/>
                <a:gd name="T7" fmla="*/ 18 h 194"/>
                <a:gd name="T8" fmla="*/ 57 w 121"/>
                <a:gd name="T9" fmla="*/ 12 h 194"/>
                <a:gd name="T10" fmla="*/ 45 w 121"/>
                <a:gd name="T11" fmla="*/ 9 h 194"/>
                <a:gd name="T12" fmla="*/ 32 w 121"/>
                <a:gd name="T13" fmla="*/ 5 h 194"/>
                <a:gd name="T14" fmla="*/ 17 w 121"/>
                <a:gd name="T15" fmla="*/ 3 h 194"/>
                <a:gd name="T16" fmla="*/ 2 w 121"/>
                <a:gd name="T17" fmla="*/ 2 h 194"/>
                <a:gd name="T18" fmla="*/ 0 w 121"/>
                <a:gd name="T19" fmla="*/ 2 h 194"/>
                <a:gd name="T20" fmla="*/ 0 w 121"/>
                <a:gd name="T21" fmla="*/ 2 h 194"/>
                <a:gd name="T22" fmla="*/ 0 w 121"/>
                <a:gd name="T23" fmla="*/ 2 h 194"/>
                <a:gd name="T24" fmla="*/ 0 w 121"/>
                <a:gd name="T25" fmla="*/ 1 h 194"/>
                <a:gd name="T26" fmla="*/ 0 w 121"/>
                <a:gd name="T27" fmla="*/ 0 h 194"/>
                <a:gd name="T28" fmla="*/ 0 w 121"/>
                <a:gd name="T29" fmla="*/ 0 h 194"/>
                <a:gd name="T30" fmla="*/ 0 w 121"/>
                <a:gd name="T31" fmla="*/ 0 h 194"/>
                <a:gd name="T32" fmla="*/ 2 w 121"/>
                <a:gd name="T33" fmla="*/ 0 h 194"/>
                <a:gd name="T34" fmla="*/ 17 w 121"/>
                <a:gd name="T35" fmla="*/ 1 h 194"/>
                <a:gd name="T36" fmla="*/ 32 w 121"/>
                <a:gd name="T37" fmla="*/ 2 h 194"/>
                <a:gd name="T38" fmla="*/ 46 w 121"/>
                <a:gd name="T39" fmla="*/ 5 h 194"/>
                <a:gd name="T40" fmla="*/ 59 w 121"/>
                <a:gd name="T41" fmla="*/ 10 h 194"/>
                <a:gd name="T42" fmla="*/ 70 w 121"/>
                <a:gd name="T43" fmla="*/ 15 h 194"/>
                <a:gd name="T44" fmla="*/ 80 w 121"/>
                <a:gd name="T45" fmla="*/ 22 h 194"/>
                <a:gd name="T46" fmla="*/ 90 w 121"/>
                <a:gd name="T47" fmla="*/ 31 h 194"/>
                <a:gd name="T48" fmla="*/ 98 w 121"/>
                <a:gd name="T49" fmla="*/ 40 h 194"/>
                <a:gd name="T50" fmla="*/ 109 w 121"/>
                <a:gd name="T51" fmla="*/ 60 h 194"/>
                <a:gd name="T52" fmla="*/ 117 w 121"/>
                <a:gd name="T53" fmla="*/ 81 h 194"/>
                <a:gd name="T54" fmla="*/ 120 w 121"/>
                <a:gd name="T55" fmla="*/ 105 h 194"/>
                <a:gd name="T56" fmla="*/ 121 w 121"/>
                <a:gd name="T57" fmla="*/ 127 h 194"/>
                <a:gd name="T58" fmla="*/ 120 w 121"/>
                <a:gd name="T59" fmla="*/ 148 h 194"/>
                <a:gd name="T60" fmla="*/ 118 w 121"/>
                <a:gd name="T61" fmla="*/ 167 h 194"/>
                <a:gd name="T62" fmla="*/ 114 w 121"/>
                <a:gd name="T63" fmla="*/ 183 h 194"/>
                <a:gd name="T64" fmla="*/ 112 w 121"/>
                <a:gd name="T65" fmla="*/ 194 h 194"/>
                <a:gd name="T66" fmla="*/ 111 w 121"/>
                <a:gd name="T67" fmla="*/ 194 h 194"/>
                <a:gd name="T68" fmla="*/ 111 w 121"/>
                <a:gd name="T69" fmla="*/ 194 h 194"/>
                <a:gd name="T70" fmla="*/ 110 w 121"/>
                <a:gd name="T71" fmla="*/ 194 h 194"/>
                <a:gd name="T72" fmla="*/ 109 w 121"/>
                <a:gd name="T73" fmla="*/ 194 h 194"/>
                <a:gd name="T74" fmla="*/ 111 w 121"/>
                <a:gd name="T75" fmla="*/ 184 h 194"/>
                <a:gd name="T76" fmla="*/ 114 w 121"/>
                <a:gd name="T77" fmla="*/ 168 h 194"/>
                <a:gd name="T78" fmla="*/ 117 w 121"/>
                <a:gd name="T79" fmla="*/ 149 h 194"/>
                <a:gd name="T80" fmla="*/ 118 w 121"/>
                <a:gd name="T81" fmla="*/ 128 h 194"/>
                <a:gd name="T82" fmla="*/ 118 w 121"/>
                <a:gd name="T83" fmla="*/ 106 h 194"/>
                <a:gd name="T84" fmla="*/ 114 w 121"/>
                <a:gd name="T85" fmla="*/ 83 h 194"/>
                <a:gd name="T86" fmla="*/ 107 w 121"/>
                <a:gd name="T87" fmla="*/ 62 h 194"/>
                <a:gd name="T88" fmla="*/ 95 w 121"/>
                <a:gd name="T89" fmla="*/ 42 h 1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
                <a:gd name="T136" fmla="*/ 0 h 194"/>
                <a:gd name="T137" fmla="*/ 121 w 121"/>
                <a:gd name="T138" fmla="*/ 194 h 19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 h="194">
                  <a:moveTo>
                    <a:pt x="95" y="42"/>
                  </a:moveTo>
                  <a:lnTo>
                    <a:pt x="88" y="33"/>
                  </a:lnTo>
                  <a:lnTo>
                    <a:pt x="79" y="24"/>
                  </a:lnTo>
                  <a:lnTo>
                    <a:pt x="69" y="18"/>
                  </a:lnTo>
                  <a:lnTo>
                    <a:pt x="57" y="12"/>
                  </a:lnTo>
                  <a:lnTo>
                    <a:pt x="45" y="9"/>
                  </a:lnTo>
                  <a:lnTo>
                    <a:pt x="32" y="5"/>
                  </a:lnTo>
                  <a:lnTo>
                    <a:pt x="17" y="3"/>
                  </a:lnTo>
                  <a:lnTo>
                    <a:pt x="2" y="2"/>
                  </a:lnTo>
                  <a:lnTo>
                    <a:pt x="0" y="2"/>
                  </a:lnTo>
                  <a:lnTo>
                    <a:pt x="0" y="1"/>
                  </a:lnTo>
                  <a:lnTo>
                    <a:pt x="0" y="0"/>
                  </a:lnTo>
                  <a:lnTo>
                    <a:pt x="2" y="0"/>
                  </a:lnTo>
                  <a:lnTo>
                    <a:pt x="17" y="1"/>
                  </a:lnTo>
                  <a:lnTo>
                    <a:pt x="32" y="2"/>
                  </a:lnTo>
                  <a:lnTo>
                    <a:pt x="46" y="5"/>
                  </a:lnTo>
                  <a:lnTo>
                    <a:pt x="59" y="10"/>
                  </a:lnTo>
                  <a:lnTo>
                    <a:pt x="70" y="15"/>
                  </a:lnTo>
                  <a:lnTo>
                    <a:pt x="80" y="22"/>
                  </a:lnTo>
                  <a:lnTo>
                    <a:pt x="90" y="31"/>
                  </a:lnTo>
                  <a:lnTo>
                    <a:pt x="98" y="40"/>
                  </a:lnTo>
                  <a:lnTo>
                    <a:pt x="109" y="60"/>
                  </a:lnTo>
                  <a:lnTo>
                    <a:pt x="117" y="81"/>
                  </a:lnTo>
                  <a:lnTo>
                    <a:pt x="120" y="105"/>
                  </a:lnTo>
                  <a:lnTo>
                    <a:pt x="121" y="127"/>
                  </a:lnTo>
                  <a:lnTo>
                    <a:pt x="120" y="148"/>
                  </a:lnTo>
                  <a:lnTo>
                    <a:pt x="118" y="167"/>
                  </a:lnTo>
                  <a:lnTo>
                    <a:pt x="114" y="183"/>
                  </a:lnTo>
                  <a:lnTo>
                    <a:pt x="112" y="194"/>
                  </a:lnTo>
                  <a:lnTo>
                    <a:pt x="111" y="194"/>
                  </a:lnTo>
                  <a:lnTo>
                    <a:pt x="110" y="194"/>
                  </a:lnTo>
                  <a:lnTo>
                    <a:pt x="109" y="194"/>
                  </a:lnTo>
                  <a:lnTo>
                    <a:pt x="111" y="184"/>
                  </a:lnTo>
                  <a:lnTo>
                    <a:pt x="114" y="168"/>
                  </a:lnTo>
                  <a:lnTo>
                    <a:pt x="117" y="149"/>
                  </a:lnTo>
                  <a:lnTo>
                    <a:pt x="118" y="128"/>
                  </a:lnTo>
                  <a:lnTo>
                    <a:pt x="118" y="106"/>
                  </a:lnTo>
                  <a:lnTo>
                    <a:pt x="114" y="83"/>
                  </a:lnTo>
                  <a:lnTo>
                    <a:pt x="107" y="62"/>
                  </a:lnTo>
                  <a:lnTo>
                    <a:pt x="95" y="42"/>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7" name="Freeform 222">
              <a:extLst>
                <a:ext uri="{FF2B5EF4-FFF2-40B4-BE49-F238E27FC236}">
                  <a16:creationId xmlns:a16="http://schemas.microsoft.com/office/drawing/2014/main" id="{4FB6FCC1-3976-0E79-3E09-92501278CB6E}"/>
                </a:ext>
              </a:extLst>
            </p:cNvPr>
            <p:cNvSpPr>
              <a:spLocks/>
            </p:cNvSpPr>
            <p:nvPr/>
          </p:nvSpPr>
          <p:spPr bwMode="auto">
            <a:xfrm>
              <a:off x="2288" y="1137"/>
              <a:ext cx="152" cy="204"/>
            </a:xfrm>
            <a:custGeom>
              <a:avLst/>
              <a:gdLst>
                <a:gd name="T0" fmla="*/ 121 w 152"/>
                <a:gd name="T1" fmla="*/ 38 h 204"/>
                <a:gd name="T2" fmla="*/ 111 w 152"/>
                <a:gd name="T3" fmla="*/ 28 h 204"/>
                <a:gd name="T4" fmla="*/ 100 w 152"/>
                <a:gd name="T5" fmla="*/ 19 h 204"/>
                <a:gd name="T6" fmla="*/ 86 w 152"/>
                <a:gd name="T7" fmla="*/ 13 h 204"/>
                <a:gd name="T8" fmla="*/ 73 w 152"/>
                <a:gd name="T9" fmla="*/ 8 h 204"/>
                <a:gd name="T10" fmla="*/ 57 w 152"/>
                <a:gd name="T11" fmla="*/ 5 h 204"/>
                <a:gd name="T12" fmla="*/ 40 w 152"/>
                <a:gd name="T13" fmla="*/ 3 h 204"/>
                <a:gd name="T14" fmla="*/ 22 w 152"/>
                <a:gd name="T15" fmla="*/ 3 h 204"/>
                <a:gd name="T16" fmla="*/ 3 w 152"/>
                <a:gd name="T17" fmla="*/ 5 h 204"/>
                <a:gd name="T18" fmla="*/ 1 w 152"/>
                <a:gd name="T19" fmla="*/ 5 h 204"/>
                <a:gd name="T20" fmla="*/ 1 w 152"/>
                <a:gd name="T21" fmla="*/ 5 h 204"/>
                <a:gd name="T22" fmla="*/ 0 w 152"/>
                <a:gd name="T23" fmla="*/ 5 h 204"/>
                <a:gd name="T24" fmla="*/ 0 w 152"/>
                <a:gd name="T25" fmla="*/ 4 h 204"/>
                <a:gd name="T26" fmla="*/ 0 w 152"/>
                <a:gd name="T27" fmla="*/ 3 h 204"/>
                <a:gd name="T28" fmla="*/ 1 w 152"/>
                <a:gd name="T29" fmla="*/ 3 h 204"/>
                <a:gd name="T30" fmla="*/ 1 w 152"/>
                <a:gd name="T31" fmla="*/ 3 h 204"/>
                <a:gd name="T32" fmla="*/ 1 w 152"/>
                <a:gd name="T33" fmla="*/ 3 h 204"/>
                <a:gd name="T34" fmla="*/ 22 w 152"/>
                <a:gd name="T35" fmla="*/ 0 h 204"/>
                <a:gd name="T36" fmla="*/ 40 w 152"/>
                <a:gd name="T37" fmla="*/ 0 h 204"/>
                <a:gd name="T38" fmla="*/ 57 w 152"/>
                <a:gd name="T39" fmla="*/ 3 h 204"/>
                <a:gd name="T40" fmla="*/ 74 w 152"/>
                <a:gd name="T41" fmla="*/ 6 h 204"/>
                <a:gd name="T42" fmla="*/ 88 w 152"/>
                <a:gd name="T43" fmla="*/ 11 h 204"/>
                <a:gd name="T44" fmla="*/ 101 w 152"/>
                <a:gd name="T45" fmla="*/ 17 h 204"/>
                <a:gd name="T46" fmla="*/ 113 w 152"/>
                <a:gd name="T47" fmla="*/ 26 h 204"/>
                <a:gd name="T48" fmla="*/ 123 w 152"/>
                <a:gd name="T49" fmla="*/ 36 h 204"/>
                <a:gd name="T50" fmla="*/ 136 w 152"/>
                <a:gd name="T51" fmla="*/ 57 h 204"/>
                <a:gd name="T52" fmla="*/ 145 w 152"/>
                <a:gd name="T53" fmla="*/ 81 h 204"/>
                <a:gd name="T54" fmla="*/ 151 w 152"/>
                <a:gd name="T55" fmla="*/ 107 h 204"/>
                <a:gd name="T56" fmla="*/ 152 w 152"/>
                <a:gd name="T57" fmla="*/ 131 h 204"/>
                <a:gd name="T58" fmla="*/ 151 w 152"/>
                <a:gd name="T59" fmla="*/ 155 h 204"/>
                <a:gd name="T60" fmla="*/ 149 w 152"/>
                <a:gd name="T61" fmla="*/ 176 h 204"/>
                <a:gd name="T62" fmla="*/ 147 w 152"/>
                <a:gd name="T63" fmla="*/ 192 h 204"/>
                <a:gd name="T64" fmla="*/ 144 w 152"/>
                <a:gd name="T65" fmla="*/ 204 h 204"/>
                <a:gd name="T66" fmla="*/ 143 w 152"/>
                <a:gd name="T67" fmla="*/ 204 h 204"/>
                <a:gd name="T68" fmla="*/ 143 w 152"/>
                <a:gd name="T69" fmla="*/ 204 h 204"/>
                <a:gd name="T70" fmla="*/ 142 w 152"/>
                <a:gd name="T71" fmla="*/ 204 h 204"/>
                <a:gd name="T72" fmla="*/ 141 w 152"/>
                <a:gd name="T73" fmla="*/ 204 h 204"/>
                <a:gd name="T74" fmla="*/ 143 w 152"/>
                <a:gd name="T75" fmla="*/ 194 h 204"/>
                <a:gd name="T76" fmla="*/ 147 w 152"/>
                <a:gd name="T77" fmla="*/ 178 h 204"/>
                <a:gd name="T78" fmla="*/ 149 w 152"/>
                <a:gd name="T79" fmla="*/ 157 h 204"/>
                <a:gd name="T80" fmla="*/ 150 w 152"/>
                <a:gd name="T81" fmla="*/ 133 h 204"/>
                <a:gd name="T82" fmla="*/ 148 w 152"/>
                <a:gd name="T83" fmla="*/ 109 h 204"/>
                <a:gd name="T84" fmla="*/ 143 w 152"/>
                <a:gd name="T85" fmla="*/ 83 h 204"/>
                <a:gd name="T86" fmla="*/ 134 w 152"/>
                <a:gd name="T87" fmla="*/ 60 h 204"/>
                <a:gd name="T88" fmla="*/ 121 w 152"/>
                <a:gd name="T89" fmla="*/ 38 h 20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2"/>
                <a:gd name="T136" fmla="*/ 0 h 204"/>
                <a:gd name="T137" fmla="*/ 152 w 152"/>
                <a:gd name="T138" fmla="*/ 204 h 20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2" h="204">
                  <a:moveTo>
                    <a:pt x="121" y="38"/>
                  </a:moveTo>
                  <a:lnTo>
                    <a:pt x="111" y="28"/>
                  </a:lnTo>
                  <a:lnTo>
                    <a:pt x="100" y="19"/>
                  </a:lnTo>
                  <a:lnTo>
                    <a:pt x="86" y="13"/>
                  </a:lnTo>
                  <a:lnTo>
                    <a:pt x="73" y="8"/>
                  </a:lnTo>
                  <a:lnTo>
                    <a:pt x="57" y="5"/>
                  </a:lnTo>
                  <a:lnTo>
                    <a:pt x="40" y="3"/>
                  </a:lnTo>
                  <a:lnTo>
                    <a:pt x="22" y="3"/>
                  </a:lnTo>
                  <a:lnTo>
                    <a:pt x="3" y="5"/>
                  </a:lnTo>
                  <a:lnTo>
                    <a:pt x="1" y="5"/>
                  </a:lnTo>
                  <a:lnTo>
                    <a:pt x="0" y="5"/>
                  </a:lnTo>
                  <a:lnTo>
                    <a:pt x="0" y="4"/>
                  </a:lnTo>
                  <a:lnTo>
                    <a:pt x="0" y="3"/>
                  </a:lnTo>
                  <a:lnTo>
                    <a:pt x="1" y="3"/>
                  </a:lnTo>
                  <a:lnTo>
                    <a:pt x="22" y="0"/>
                  </a:lnTo>
                  <a:lnTo>
                    <a:pt x="40" y="0"/>
                  </a:lnTo>
                  <a:lnTo>
                    <a:pt x="57" y="3"/>
                  </a:lnTo>
                  <a:lnTo>
                    <a:pt x="74" y="6"/>
                  </a:lnTo>
                  <a:lnTo>
                    <a:pt x="88" y="11"/>
                  </a:lnTo>
                  <a:lnTo>
                    <a:pt x="101" y="17"/>
                  </a:lnTo>
                  <a:lnTo>
                    <a:pt x="113" y="26"/>
                  </a:lnTo>
                  <a:lnTo>
                    <a:pt x="123" y="36"/>
                  </a:lnTo>
                  <a:lnTo>
                    <a:pt x="136" y="57"/>
                  </a:lnTo>
                  <a:lnTo>
                    <a:pt x="145" y="81"/>
                  </a:lnTo>
                  <a:lnTo>
                    <a:pt x="151" y="107"/>
                  </a:lnTo>
                  <a:lnTo>
                    <a:pt x="152" y="131"/>
                  </a:lnTo>
                  <a:lnTo>
                    <a:pt x="151" y="155"/>
                  </a:lnTo>
                  <a:lnTo>
                    <a:pt x="149" y="176"/>
                  </a:lnTo>
                  <a:lnTo>
                    <a:pt x="147" y="192"/>
                  </a:lnTo>
                  <a:lnTo>
                    <a:pt x="144" y="204"/>
                  </a:lnTo>
                  <a:lnTo>
                    <a:pt x="143" y="204"/>
                  </a:lnTo>
                  <a:lnTo>
                    <a:pt x="142" y="204"/>
                  </a:lnTo>
                  <a:lnTo>
                    <a:pt x="141" y="204"/>
                  </a:lnTo>
                  <a:lnTo>
                    <a:pt x="143" y="194"/>
                  </a:lnTo>
                  <a:lnTo>
                    <a:pt x="147" y="178"/>
                  </a:lnTo>
                  <a:lnTo>
                    <a:pt x="149" y="157"/>
                  </a:lnTo>
                  <a:lnTo>
                    <a:pt x="150" y="133"/>
                  </a:lnTo>
                  <a:lnTo>
                    <a:pt x="148" y="109"/>
                  </a:lnTo>
                  <a:lnTo>
                    <a:pt x="143" y="83"/>
                  </a:lnTo>
                  <a:lnTo>
                    <a:pt x="134" y="60"/>
                  </a:lnTo>
                  <a:lnTo>
                    <a:pt x="121" y="38"/>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8" name="Freeform 223">
              <a:extLst>
                <a:ext uri="{FF2B5EF4-FFF2-40B4-BE49-F238E27FC236}">
                  <a16:creationId xmlns:a16="http://schemas.microsoft.com/office/drawing/2014/main" id="{40C70BC6-C288-D5CC-1B5E-12211A011468}"/>
                </a:ext>
              </a:extLst>
            </p:cNvPr>
            <p:cNvSpPr>
              <a:spLocks/>
            </p:cNvSpPr>
            <p:nvPr/>
          </p:nvSpPr>
          <p:spPr bwMode="auto">
            <a:xfrm>
              <a:off x="2286" y="1133"/>
              <a:ext cx="169" cy="203"/>
            </a:xfrm>
            <a:custGeom>
              <a:avLst/>
              <a:gdLst>
                <a:gd name="T0" fmla="*/ 121 w 169"/>
                <a:gd name="T1" fmla="*/ 35 h 203"/>
                <a:gd name="T2" fmla="*/ 109 w 169"/>
                <a:gd name="T3" fmla="*/ 26 h 203"/>
                <a:gd name="T4" fmla="*/ 97 w 169"/>
                <a:gd name="T5" fmla="*/ 18 h 203"/>
                <a:gd name="T6" fmla="*/ 84 w 169"/>
                <a:gd name="T7" fmla="*/ 11 h 203"/>
                <a:gd name="T8" fmla="*/ 70 w 169"/>
                <a:gd name="T9" fmla="*/ 7 h 203"/>
                <a:gd name="T10" fmla="*/ 55 w 169"/>
                <a:gd name="T11" fmla="*/ 4 h 203"/>
                <a:gd name="T12" fmla="*/ 38 w 169"/>
                <a:gd name="T13" fmla="*/ 3 h 203"/>
                <a:gd name="T14" fmla="*/ 20 w 169"/>
                <a:gd name="T15" fmla="*/ 3 h 203"/>
                <a:gd name="T16" fmla="*/ 2 w 169"/>
                <a:gd name="T17" fmla="*/ 6 h 203"/>
                <a:gd name="T18" fmla="*/ 1 w 169"/>
                <a:gd name="T19" fmla="*/ 6 h 203"/>
                <a:gd name="T20" fmla="*/ 1 w 169"/>
                <a:gd name="T21" fmla="*/ 6 h 203"/>
                <a:gd name="T22" fmla="*/ 0 w 169"/>
                <a:gd name="T23" fmla="*/ 6 h 203"/>
                <a:gd name="T24" fmla="*/ 0 w 169"/>
                <a:gd name="T25" fmla="*/ 4 h 203"/>
                <a:gd name="T26" fmla="*/ 0 w 169"/>
                <a:gd name="T27" fmla="*/ 4 h 203"/>
                <a:gd name="T28" fmla="*/ 0 w 169"/>
                <a:gd name="T29" fmla="*/ 3 h 203"/>
                <a:gd name="T30" fmla="*/ 0 w 169"/>
                <a:gd name="T31" fmla="*/ 3 h 203"/>
                <a:gd name="T32" fmla="*/ 1 w 169"/>
                <a:gd name="T33" fmla="*/ 3 h 203"/>
                <a:gd name="T34" fmla="*/ 20 w 169"/>
                <a:gd name="T35" fmla="*/ 1 h 203"/>
                <a:gd name="T36" fmla="*/ 38 w 169"/>
                <a:gd name="T37" fmla="*/ 0 h 203"/>
                <a:gd name="T38" fmla="*/ 55 w 169"/>
                <a:gd name="T39" fmla="*/ 1 h 203"/>
                <a:gd name="T40" fmla="*/ 70 w 169"/>
                <a:gd name="T41" fmla="*/ 4 h 203"/>
                <a:gd name="T42" fmla="*/ 85 w 169"/>
                <a:gd name="T43" fmla="*/ 9 h 203"/>
                <a:gd name="T44" fmla="*/ 99 w 169"/>
                <a:gd name="T45" fmla="*/ 15 h 203"/>
                <a:gd name="T46" fmla="*/ 112 w 169"/>
                <a:gd name="T47" fmla="*/ 22 h 203"/>
                <a:gd name="T48" fmla="*/ 123 w 169"/>
                <a:gd name="T49" fmla="*/ 32 h 203"/>
                <a:gd name="T50" fmla="*/ 141 w 169"/>
                <a:gd name="T51" fmla="*/ 55 h 203"/>
                <a:gd name="T52" fmla="*/ 153 w 169"/>
                <a:gd name="T53" fmla="*/ 79 h 203"/>
                <a:gd name="T54" fmla="*/ 161 w 169"/>
                <a:gd name="T55" fmla="*/ 106 h 203"/>
                <a:gd name="T56" fmla="*/ 166 w 169"/>
                <a:gd name="T57" fmla="*/ 132 h 203"/>
                <a:gd name="T58" fmla="*/ 169 w 169"/>
                <a:gd name="T59" fmla="*/ 156 h 203"/>
                <a:gd name="T60" fmla="*/ 169 w 169"/>
                <a:gd name="T61" fmla="*/ 178 h 203"/>
                <a:gd name="T62" fmla="*/ 169 w 169"/>
                <a:gd name="T63" fmla="*/ 193 h 203"/>
                <a:gd name="T64" fmla="*/ 168 w 169"/>
                <a:gd name="T65" fmla="*/ 203 h 203"/>
                <a:gd name="T66" fmla="*/ 166 w 169"/>
                <a:gd name="T67" fmla="*/ 203 h 203"/>
                <a:gd name="T68" fmla="*/ 166 w 169"/>
                <a:gd name="T69" fmla="*/ 203 h 203"/>
                <a:gd name="T70" fmla="*/ 165 w 169"/>
                <a:gd name="T71" fmla="*/ 203 h 203"/>
                <a:gd name="T72" fmla="*/ 164 w 169"/>
                <a:gd name="T73" fmla="*/ 203 h 203"/>
                <a:gd name="T74" fmla="*/ 165 w 169"/>
                <a:gd name="T75" fmla="*/ 195 h 203"/>
                <a:gd name="T76" fmla="*/ 165 w 169"/>
                <a:gd name="T77" fmla="*/ 180 h 203"/>
                <a:gd name="T78" fmla="*/ 165 w 169"/>
                <a:gd name="T79" fmla="*/ 160 h 203"/>
                <a:gd name="T80" fmla="*/ 163 w 169"/>
                <a:gd name="T81" fmla="*/ 135 h 203"/>
                <a:gd name="T82" fmla="*/ 159 w 169"/>
                <a:gd name="T83" fmla="*/ 108 h 203"/>
                <a:gd name="T84" fmla="*/ 151 w 169"/>
                <a:gd name="T85" fmla="*/ 83 h 203"/>
                <a:gd name="T86" fmla="*/ 138 w 169"/>
                <a:gd name="T87" fmla="*/ 57 h 203"/>
                <a:gd name="T88" fmla="*/ 121 w 169"/>
                <a:gd name="T89" fmla="*/ 35 h 20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
                <a:gd name="T136" fmla="*/ 0 h 203"/>
                <a:gd name="T137" fmla="*/ 169 w 169"/>
                <a:gd name="T138" fmla="*/ 203 h 20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 h="203">
                  <a:moveTo>
                    <a:pt x="121" y="35"/>
                  </a:moveTo>
                  <a:lnTo>
                    <a:pt x="109" y="26"/>
                  </a:lnTo>
                  <a:lnTo>
                    <a:pt x="97" y="18"/>
                  </a:lnTo>
                  <a:lnTo>
                    <a:pt x="84" y="11"/>
                  </a:lnTo>
                  <a:lnTo>
                    <a:pt x="70" y="7"/>
                  </a:lnTo>
                  <a:lnTo>
                    <a:pt x="55" y="4"/>
                  </a:lnTo>
                  <a:lnTo>
                    <a:pt x="38" y="3"/>
                  </a:lnTo>
                  <a:lnTo>
                    <a:pt x="20" y="3"/>
                  </a:lnTo>
                  <a:lnTo>
                    <a:pt x="2" y="6"/>
                  </a:lnTo>
                  <a:lnTo>
                    <a:pt x="1" y="6"/>
                  </a:lnTo>
                  <a:lnTo>
                    <a:pt x="0" y="6"/>
                  </a:lnTo>
                  <a:lnTo>
                    <a:pt x="0" y="4"/>
                  </a:lnTo>
                  <a:lnTo>
                    <a:pt x="0" y="3"/>
                  </a:lnTo>
                  <a:lnTo>
                    <a:pt x="1" y="3"/>
                  </a:lnTo>
                  <a:lnTo>
                    <a:pt x="20" y="1"/>
                  </a:lnTo>
                  <a:lnTo>
                    <a:pt x="38" y="0"/>
                  </a:lnTo>
                  <a:lnTo>
                    <a:pt x="55" y="1"/>
                  </a:lnTo>
                  <a:lnTo>
                    <a:pt x="70" y="4"/>
                  </a:lnTo>
                  <a:lnTo>
                    <a:pt x="85" y="9"/>
                  </a:lnTo>
                  <a:lnTo>
                    <a:pt x="99" y="15"/>
                  </a:lnTo>
                  <a:lnTo>
                    <a:pt x="112" y="22"/>
                  </a:lnTo>
                  <a:lnTo>
                    <a:pt x="123" y="32"/>
                  </a:lnTo>
                  <a:lnTo>
                    <a:pt x="141" y="55"/>
                  </a:lnTo>
                  <a:lnTo>
                    <a:pt x="153" y="79"/>
                  </a:lnTo>
                  <a:lnTo>
                    <a:pt x="161" y="106"/>
                  </a:lnTo>
                  <a:lnTo>
                    <a:pt x="166" y="132"/>
                  </a:lnTo>
                  <a:lnTo>
                    <a:pt x="169" y="156"/>
                  </a:lnTo>
                  <a:lnTo>
                    <a:pt x="169" y="178"/>
                  </a:lnTo>
                  <a:lnTo>
                    <a:pt x="169" y="193"/>
                  </a:lnTo>
                  <a:lnTo>
                    <a:pt x="168" y="203"/>
                  </a:lnTo>
                  <a:lnTo>
                    <a:pt x="166" y="203"/>
                  </a:lnTo>
                  <a:lnTo>
                    <a:pt x="165" y="203"/>
                  </a:lnTo>
                  <a:lnTo>
                    <a:pt x="164" y="203"/>
                  </a:lnTo>
                  <a:lnTo>
                    <a:pt x="165" y="195"/>
                  </a:lnTo>
                  <a:lnTo>
                    <a:pt x="165" y="180"/>
                  </a:lnTo>
                  <a:lnTo>
                    <a:pt x="165" y="160"/>
                  </a:lnTo>
                  <a:lnTo>
                    <a:pt x="163" y="135"/>
                  </a:lnTo>
                  <a:lnTo>
                    <a:pt x="159" y="108"/>
                  </a:lnTo>
                  <a:lnTo>
                    <a:pt x="151" y="83"/>
                  </a:lnTo>
                  <a:lnTo>
                    <a:pt x="138" y="57"/>
                  </a:lnTo>
                  <a:lnTo>
                    <a:pt x="121" y="35"/>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79" name="Freeform 224">
              <a:extLst>
                <a:ext uri="{FF2B5EF4-FFF2-40B4-BE49-F238E27FC236}">
                  <a16:creationId xmlns:a16="http://schemas.microsoft.com/office/drawing/2014/main" id="{ADB5ECE1-156E-790C-5919-DAB2236C4062}"/>
                </a:ext>
              </a:extLst>
            </p:cNvPr>
            <p:cNvSpPr>
              <a:spLocks/>
            </p:cNvSpPr>
            <p:nvPr/>
          </p:nvSpPr>
          <p:spPr bwMode="auto">
            <a:xfrm>
              <a:off x="2283" y="1124"/>
              <a:ext cx="208" cy="200"/>
            </a:xfrm>
            <a:custGeom>
              <a:avLst/>
              <a:gdLst>
                <a:gd name="T0" fmla="*/ 175 w 208"/>
                <a:gd name="T1" fmla="*/ 117 h 200"/>
                <a:gd name="T2" fmla="*/ 169 w 208"/>
                <a:gd name="T3" fmla="*/ 92 h 200"/>
                <a:gd name="T4" fmla="*/ 165 w 208"/>
                <a:gd name="T5" fmla="*/ 78 h 200"/>
                <a:gd name="T6" fmla="*/ 160 w 208"/>
                <a:gd name="T7" fmla="*/ 66 h 200"/>
                <a:gd name="T8" fmla="*/ 155 w 208"/>
                <a:gd name="T9" fmla="*/ 55 h 200"/>
                <a:gd name="T10" fmla="*/ 148 w 208"/>
                <a:gd name="T11" fmla="*/ 45 h 200"/>
                <a:gd name="T12" fmla="*/ 141 w 208"/>
                <a:gd name="T13" fmla="*/ 35 h 200"/>
                <a:gd name="T14" fmla="*/ 134 w 208"/>
                <a:gd name="T15" fmla="*/ 27 h 200"/>
                <a:gd name="T16" fmla="*/ 125 w 208"/>
                <a:gd name="T17" fmla="*/ 20 h 200"/>
                <a:gd name="T18" fmla="*/ 115 w 208"/>
                <a:gd name="T19" fmla="*/ 15 h 200"/>
                <a:gd name="T20" fmla="*/ 96 w 208"/>
                <a:gd name="T21" fmla="*/ 7 h 200"/>
                <a:gd name="T22" fmla="*/ 76 w 208"/>
                <a:gd name="T23" fmla="*/ 3 h 200"/>
                <a:gd name="T24" fmla="*/ 57 w 208"/>
                <a:gd name="T25" fmla="*/ 2 h 200"/>
                <a:gd name="T26" fmla="*/ 40 w 208"/>
                <a:gd name="T27" fmla="*/ 3 h 200"/>
                <a:gd name="T28" fmla="*/ 24 w 208"/>
                <a:gd name="T29" fmla="*/ 7 h 200"/>
                <a:gd name="T30" fmla="*/ 12 w 208"/>
                <a:gd name="T31" fmla="*/ 9 h 200"/>
                <a:gd name="T32" fmla="*/ 4 w 208"/>
                <a:gd name="T33" fmla="*/ 11 h 200"/>
                <a:gd name="T34" fmla="*/ 2 w 208"/>
                <a:gd name="T35" fmla="*/ 12 h 200"/>
                <a:gd name="T36" fmla="*/ 1 w 208"/>
                <a:gd name="T37" fmla="*/ 12 h 200"/>
                <a:gd name="T38" fmla="*/ 1 w 208"/>
                <a:gd name="T39" fmla="*/ 12 h 200"/>
                <a:gd name="T40" fmla="*/ 0 w 208"/>
                <a:gd name="T41" fmla="*/ 12 h 200"/>
                <a:gd name="T42" fmla="*/ 0 w 208"/>
                <a:gd name="T43" fmla="*/ 11 h 200"/>
                <a:gd name="T44" fmla="*/ 0 w 208"/>
                <a:gd name="T45" fmla="*/ 11 h 200"/>
                <a:gd name="T46" fmla="*/ 0 w 208"/>
                <a:gd name="T47" fmla="*/ 10 h 200"/>
                <a:gd name="T48" fmla="*/ 0 w 208"/>
                <a:gd name="T49" fmla="*/ 10 h 200"/>
                <a:gd name="T50" fmla="*/ 1 w 208"/>
                <a:gd name="T51" fmla="*/ 10 h 200"/>
                <a:gd name="T52" fmla="*/ 4 w 208"/>
                <a:gd name="T53" fmla="*/ 9 h 200"/>
                <a:gd name="T54" fmla="*/ 12 w 208"/>
                <a:gd name="T55" fmla="*/ 7 h 200"/>
                <a:gd name="T56" fmla="*/ 24 w 208"/>
                <a:gd name="T57" fmla="*/ 3 h 200"/>
                <a:gd name="T58" fmla="*/ 40 w 208"/>
                <a:gd name="T59" fmla="*/ 1 h 200"/>
                <a:gd name="T60" fmla="*/ 58 w 208"/>
                <a:gd name="T61" fmla="*/ 0 h 200"/>
                <a:gd name="T62" fmla="*/ 77 w 208"/>
                <a:gd name="T63" fmla="*/ 0 h 200"/>
                <a:gd name="T64" fmla="*/ 97 w 208"/>
                <a:gd name="T65" fmla="*/ 3 h 200"/>
                <a:gd name="T66" fmla="*/ 116 w 208"/>
                <a:gd name="T67" fmla="*/ 11 h 200"/>
                <a:gd name="T68" fmla="*/ 126 w 208"/>
                <a:gd name="T69" fmla="*/ 17 h 200"/>
                <a:gd name="T70" fmla="*/ 135 w 208"/>
                <a:gd name="T71" fmla="*/ 25 h 200"/>
                <a:gd name="T72" fmla="*/ 144 w 208"/>
                <a:gd name="T73" fmla="*/ 32 h 200"/>
                <a:gd name="T74" fmla="*/ 150 w 208"/>
                <a:gd name="T75" fmla="*/ 43 h 200"/>
                <a:gd name="T76" fmla="*/ 157 w 208"/>
                <a:gd name="T77" fmla="*/ 53 h 200"/>
                <a:gd name="T78" fmla="*/ 163 w 208"/>
                <a:gd name="T79" fmla="*/ 64 h 200"/>
                <a:gd name="T80" fmla="*/ 168 w 208"/>
                <a:gd name="T81" fmla="*/ 77 h 200"/>
                <a:gd name="T82" fmla="*/ 172 w 208"/>
                <a:gd name="T83" fmla="*/ 91 h 200"/>
                <a:gd name="T84" fmla="*/ 177 w 208"/>
                <a:gd name="T85" fmla="*/ 117 h 200"/>
                <a:gd name="T86" fmla="*/ 183 w 208"/>
                <a:gd name="T87" fmla="*/ 141 h 200"/>
                <a:gd name="T88" fmla="*/ 188 w 208"/>
                <a:gd name="T89" fmla="*/ 162 h 200"/>
                <a:gd name="T90" fmla="*/ 197 w 208"/>
                <a:gd name="T91" fmla="*/ 182 h 200"/>
                <a:gd name="T92" fmla="*/ 208 w 208"/>
                <a:gd name="T93" fmla="*/ 199 h 200"/>
                <a:gd name="T94" fmla="*/ 207 w 208"/>
                <a:gd name="T95" fmla="*/ 200 h 200"/>
                <a:gd name="T96" fmla="*/ 207 w 208"/>
                <a:gd name="T97" fmla="*/ 200 h 200"/>
                <a:gd name="T98" fmla="*/ 206 w 208"/>
                <a:gd name="T99" fmla="*/ 200 h 200"/>
                <a:gd name="T100" fmla="*/ 205 w 208"/>
                <a:gd name="T101" fmla="*/ 200 h 200"/>
                <a:gd name="T102" fmla="*/ 194 w 208"/>
                <a:gd name="T103" fmla="*/ 182 h 200"/>
                <a:gd name="T104" fmla="*/ 186 w 208"/>
                <a:gd name="T105" fmla="*/ 162 h 200"/>
                <a:gd name="T106" fmla="*/ 181 w 208"/>
                <a:gd name="T107" fmla="*/ 141 h 200"/>
                <a:gd name="T108" fmla="*/ 175 w 208"/>
                <a:gd name="T109" fmla="*/ 117 h 2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08"/>
                <a:gd name="T166" fmla="*/ 0 h 200"/>
                <a:gd name="T167" fmla="*/ 208 w 208"/>
                <a:gd name="T168" fmla="*/ 200 h 20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08" h="200">
                  <a:moveTo>
                    <a:pt x="175" y="117"/>
                  </a:moveTo>
                  <a:lnTo>
                    <a:pt x="169" y="92"/>
                  </a:lnTo>
                  <a:lnTo>
                    <a:pt x="165" y="78"/>
                  </a:lnTo>
                  <a:lnTo>
                    <a:pt x="160" y="66"/>
                  </a:lnTo>
                  <a:lnTo>
                    <a:pt x="155" y="55"/>
                  </a:lnTo>
                  <a:lnTo>
                    <a:pt x="148" y="45"/>
                  </a:lnTo>
                  <a:lnTo>
                    <a:pt x="141" y="35"/>
                  </a:lnTo>
                  <a:lnTo>
                    <a:pt x="134" y="27"/>
                  </a:lnTo>
                  <a:lnTo>
                    <a:pt x="125" y="20"/>
                  </a:lnTo>
                  <a:lnTo>
                    <a:pt x="115" y="15"/>
                  </a:lnTo>
                  <a:lnTo>
                    <a:pt x="96" y="7"/>
                  </a:lnTo>
                  <a:lnTo>
                    <a:pt x="76" y="3"/>
                  </a:lnTo>
                  <a:lnTo>
                    <a:pt x="57" y="2"/>
                  </a:lnTo>
                  <a:lnTo>
                    <a:pt x="40" y="3"/>
                  </a:lnTo>
                  <a:lnTo>
                    <a:pt x="24" y="7"/>
                  </a:lnTo>
                  <a:lnTo>
                    <a:pt x="12" y="9"/>
                  </a:lnTo>
                  <a:lnTo>
                    <a:pt x="4" y="11"/>
                  </a:lnTo>
                  <a:lnTo>
                    <a:pt x="2" y="12"/>
                  </a:lnTo>
                  <a:lnTo>
                    <a:pt x="1" y="12"/>
                  </a:lnTo>
                  <a:lnTo>
                    <a:pt x="0" y="12"/>
                  </a:lnTo>
                  <a:lnTo>
                    <a:pt x="0" y="11"/>
                  </a:lnTo>
                  <a:lnTo>
                    <a:pt x="0" y="10"/>
                  </a:lnTo>
                  <a:lnTo>
                    <a:pt x="1" y="10"/>
                  </a:lnTo>
                  <a:lnTo>
                    <a:pt x="4" y="9"/>
                  </a:lnTo>
                  <a:lnTo>
                    <a:pt x="12" y="7"/>
                  </a:lnTo>
                  <a:lnTo>
                    <a:pt x="24" y="3"/>
                  </a:lnTo>
                  <a:lnTo>
                    <a:pt x="40" y="1"/>
                  </a:lnTo>
                  <a:lnTo>
                    <a:pt x="58" y="0"/>
                  </a:lnTo>
                  <a:lnTo>
                    <a:pt x="77" y="0"/>
                  </a:lnTo>
                  <a:lnTo>
                    <a:pt x="97" y="3"/>
                  </a:lnTo>
                  <a:lnTo>
                    <a:pt x="116" y="11"/>
                  </a:lnTo>
                  <a:lnTo>
                    <a:pt x="126" y="17"/>
                  </a:lnTo>
                  <a:lnTo>
                    <a:pt x="135" y="25"/>
                  </a:lnTo>
                  <a:lnTo>
                    <a:pt x="144" y="32"/>
                  </a:lnTo>
                  <a:lnTo>
                    <a:pt x="150" y="43"/>
                  </a:lnTo>
                  <a:lnTo>
                    <a:pt x="157" y="53"/>
                  </a:lnTo>
                  <a:lnTo>
                    <a:pt x="163" y="64"/>
                  </a:lnTo>
                  <a:lnTo>
                    <a:pt x="168" y="77"/>
                  </a:lnTo>
                  <a:lnTo>
                    <a:pt x="172" y="91"/>
                  </a:lnTo>
                  <a:lnTo>
                    <a:pt x="177" y="117"/>
                  </a:lnTo>
                  <a:lnTo>
                    <a:pt x="183" y="141"/>
                  </a:lnTo>
                  <a:lnTo>
                    <a:pt x="188" y="162"/>
                  </a:lnTo>
                  <a:lnTo>
                    <a:pt x="197" y="182"/>
                  </a:lnTo>
                  <a:lnTo>
                    <a:pt x="208" y="199"/>
                  </a:lnTo>
                  <a:lnTo>
                    <a:pt x="207" y="200"/>
                  </a:lnTo>
                  <a:lnTo>
                    <a:pt x="206" y="200"/>
                  </a:lnTo>
                  <a:lnTo>
                    <a:pt x="205" y="200"/>
                  </a:lnTo>
                  <a:lnTo>
                    <a:pt x="194" y="182"/>
                  </a:lnTo>
                  <a:lnTo>
                    <a:pt x="186" y="162"/>
                  </a:lnTo>
                  <a:lnTo>
                    <a:pt x="181" y="141"/>
                  </a:lnTo>
                  <a:lnTo>
                    <a:pt x="175" y="117"/>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0" name="Freeform 225">
              <a:extLst>
                <a:ext uri="{FF2B5EF4-FFF2-40B4-BE49-F238E27FC236}">
                  <a16:creationId xmlns:a16="http://schemas.microsoft.com/office/drawing/2014/main" id="{E4CB34AA-D9C0-A632-8EA1-261CBC9D5A36}"/>
                </a:ext>
              </a:extLst>
            </p:cNvPr>
            <p:cNvSpPr>
              <a:spLocks/>
            </p:cNvSpPr>
            <p:nvPr/>
          </p:nvSpPr>
          <p:spPr bwMode="auto">
            <a:xfrm>
              <a:off x="2354" y="1228"/>
              <a:ext cx="56" cy="23"/>
            </a:xfrm>
            <a:custGeom>
              <a:avLst/>
              <a:gdLst>
                <a:gd name="T0" fmla="*/ 44 w 56"/>
                <a:gd name="T1" fmla="*/ 18 h 23"/>
                <a:gd name="T2" fmla="*/ 37 w 56"/>
                <a:gd name="T3" fmla="*/ 20 h 23"/>
                <a:gd name="T4" fmla="*/ 33 w 56"/>
                <a:gd name="T5" fmla="*/ 22 h 23"/>
                <a:gd name="T6" fmla="*/ 27 w 56"/>
                <a:gd name="T7" fmla="*/ 23 h 23"/>
                <a:gd name="T8" fmla="*/ 22 w 56"/>
                <a:gd name="T9" fmla="*/ 23 h 23"/>
                <a:gd name="T10" fmla="*/ 18 w 56"/>
                <a:gd name="T11" fmla="*/ 23 h 23"/>
                <a:gd name="T12" fmla="*/ 12 w 56"/>
                <a:gd name="T13" fmla="*/ 22 h 23"/>
                <a:gd name="T14" fmla="*/ 7 w 56"/>
                <a:gd name="T15" fmla="*/ 22 h 23"/>
                <a:gd name="T16" fmla="*/ 0 w 56"/>
                <a:gd name="T17" fmla="*/ 21 h 23"/>
                <a:gd name="T18" fmla="*/ 2 w 56"/>
                <a:gd name="T19" fmla="*/ 20 h 23"/>
                <a:gd name="T20" fmla="*/ 7 w 56"/>
                <a:gd name="T21" fmla="*/ 16 h 23"/>
                <a:gd name="T22" fmla="*/ 14 w 56"/>
                <a:gd name="T23" fmla="*/ 11 h 23"/>
                <a:gd name="T24" fmla="*/ 22 w 56"/>
                <a:gd name="T25" fmla="*/ 7 h 23"/>
                <a:gd name="T26" fmla="*/ 31 w 56"/>
                <a:gd name="T27" fmla="*/ 2 h 23"/>
                <a:gd name="T28" fmla="*/ 40 w 56"/>
                <a:gd name="T29" fmla="*/ 0 h 23"/>
                <a:gd name="T30" fmla="*/ 48 w 56"/>
                <a:gd name="T31" fmla="*/ 1 h 23"/>
                <a:gd name="T32" fmla="*/ 55 w 56"/>
                <a:gd name="T33" fmla="*/ 5 h 23"/>
                <a:gd name="T34" fmla="*/ 56 w 56"/>
                <a:gd name="T35" fmla="*/ 7 h 23"/>
                <a:gd name="T36" fmla="*/ 56 w 56"/>
                <a:gd name="T37" fmla="*/ 9 h 23"/>
                <a:gd name="T38" fmla="*/ 53 w 56"/>
                <a:gd name="T39" fmla="*/ 12 h 23"/>
                <a:gd name="T40" fmla="*/ 44 w 56"/>
                <a:gd name="T41" fmla="*/ 18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6"/>
                <a:gd name="T64" fmla="*/ 0 h 23"/>
                <a:gd name="T65" fmla="*/ 56 w 5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6" h="23">
                  <a:moveTo>
                    <a:pt x="44" y="18"/>
                  </a:moveTo>
                  <a:lnTo>
                    <a:pt x="37" y="20"/>
                  </a:lnTo>
                  <a:lnTo>
                    <a:pt x="33" y="22"/>
                  </a:lnTo>
                  <a:lnTo>
                    <a:pt x="27" y="23"/>
                  </a:lnTo>
                  <a:lnTo>
                    <a:pt x="22" y="23"/>
                  </a:lnTo>
                  <a:lnTo>
                    <a:pt x="18" y="23"/>
                  </a:lnTo>
                  <a:lnTo>
                    <a:pt x="12" y="22"/>
                  </a:lnTo>
                  <a:lnTo>
                    <a:pt x="7" y="22"/>
                  </a:lnTo>
                  <a:lnTo>
                    <a:pt x="0" y="21"/>
                  </a:lnTo>
                  <a:lnTo>
                    <a:pt x="2" y="20"/>
                  </a:lnTo>
                  <a:lnTo>
                    <a:pt x="7" y="16"/>
                  </a:lnTo>
                  <a:lnTo>
                    <a:pt x="14" y="11"/>
                  </a:lnTo>
                  <a:lnTo>
                    <a:pt x="22" y="7"/>
                  </a:lnTo>
                  <a:lnTo>
                    <a:pt x="31" y="2"/>
                  </a:lnTo>
                  <a:lnTo>
                    <a:pt x="40" y="0"/>
                  </a:lnTo>
                  <a:lnTo>
                    <a:pt x="48" y="1"/>
                  </a:lnTo>
                  <a:lnTo>
                    <a:pt x="55" y="5"/>
                  </a:lnTo>
                  <a:lnTo>
                    <a:pt x="56" y="7"/>
                  </a:lnTo>
                  <a:lnTo>
                    <a:pt x="56" y="9"/>
                  </a:lnTo>
                  <a:lnTo>
                    <a:pt x="53" y="12"/>
                  </a:lnTo>
                  <a:lnTo>
                    <a:pt x="44"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1" name="Freeform 226">
              <a:extLst>
                <a:ext uri="{FF2B5EF4-FFF2-40B4-BE49-F238E27FC236}">
                  <a16:creationId xmlns:a16="http://schemas.microsoft.com/office/drawing/2014/main" id="{C0E99F53-578E-6F46-588B-BF2DC64EE2BD}"/>
                </a:ext>
              </a:extLst>
            </p:cNvPr>
            <p:cNvSpPr>
              <a:spLocks/>
            </p:cNvSpPr>
            <p:nvPr/>
          </p:nvSpPr>
          <p:spPr bwMode="auto">
            <a:xfrm>
              <a:off x="2354" y="1222"/>
              <a:ext cx="56" cy="27"/>
            </a:xfrm>
            <a:custGeom>
              <a:avLst/>
              <a:gdLst>
                <a:gd name="T0" fmla="*/ 26 w 56"/>
                <a:gd name="T1" fmla="*/ 16 h 27"/>
                <a:gd name="T2" fmla="*/ 12 w 56"/>
                <a:gd name="T3" fmla="*/ 20 h 27"/>
                <a:gd name="T4" fmla="*/ 5 w 56"/>
                <a:gd name="T5" fmla="*/ 24 h 27"/>
                <a:gd name="T6" fmla="*/ 1 w 56"/>
                <a:gd name="T7" fmla="*/ 26 h 27"/>
                <a:gd name="T8" fmla="*/ 0 w 56"/>
                <a:gd name="T9" fmla="*/ 27 h 27"/>
                <a:gd name="T10" fmla="*/ 1 w 56"/>
                <a:gd name="T11" fmla="*/ 25 h 27"/>
                <a:gd name="T12" fmla="*/ 4 w 56"/>
                <a:gd name="T13" fmla="*/ 20 h 27"/>
                <a:gd name="T14" fmla="*/ 8 w 56"/>
                <a:gd name="T15" fmla="*/ 15 h 27"/>
                <a:gd name="T16" fmla="*/ 14 w 56"/>
                <a:gd name="T17" fmla="*/ 8 h 27"/>
                <a:gd name="T18" fmla="*/ 21 w 56"/>
                <a:gd name="T19" fmla="*/ 4 h 27"/>
                <a:gd name="T20" fmla="*/ 30 w 56"/>
                <a:gd name="T21" fmla="*/ 0 h 27"/>
                <a:gd name="T22" fmla="*/ 43 w 56"/>
                <a:gd name="T23" fmla="*/ 3 h 27"/>
                <a:gd name="T24" fmla="*/ 56 w 56"/>
                <a:gd name="T25" fmla="*/ 9 h 27"/>
                <a:gd name="T26" fmla="*/ 54 w 56"/>
                <a:gd name="T27" fmla="*/ 9 h 27"/>
                <a:gd name="T28" fmla="*/ 49 w 56"/>
                <a:gd name="T29" fmla="*/ 10 h 27"/>
                <a:gd name="T30" fmla="*/ 39 w 56"/>
                <a:gd name="T31" fmla="*/ 13 h 27"/>
                <a:gd name="T32" fmla="*/ 26 w 56"/>
                <a:gd name="T33" fmla="*/ 16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7"/>
                <a:gd name="T53" fmla="*/ 56 w 56"/>
                <a:gd name="T54" fmla="*/ 27 h 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7">
                  <a:moveTo>
                    <a:pt x="26" y="16"/>
                  </a:moveTo>
                  <a:lnTo>
                    <a:pt x="12" y="20"/>
                  </a:lnTo>
                  <a:lnTo>
                    <a:pt x="5" y="24"/>
                  </a:lnTo>
                  <a:lnTo>
                    <a:pt x="1" y="26"/>
                  </a:lnTo>
                  <a:lnTo>
                    <a:pt x="0" y="27"/>
                  </a:lnTo>
                  <a:lnTo>
                    <a:pt x="1" y="25"/>
                  </a:lnTo>
                  <a:lnTo>
                    <a:pt x="4" y="20"/>
                  </a:lnTo>
                  <a:lnTo>
                    <a:pt x="8" y="15"/>
                  </a:lnTo>
                  <a:lnTo>
                    <a:pt x="14" y="8"/>
                  </a:lnTo>
                  <a:lnTo>
                    <a:pt x="21" y="4"/>
                  </a:lnTo>
                  <a:lnTo>
                    <a:pt x="30" y="0"/>
                  </a:lnTo>
                  <a:lnTo>
                    <a:pt x="43" y="3"/>
                  </a:lnTo>
                  <a:lnTo>
                    <a:pt x="56" y="9"/>
                  </a:lnTo>
                  <a:lnTo>
                    <a:pt x="54" y="9"/>
                  </a:lnTo>
                  <a:lnTo>
                    <a:pt x="49" y="10"/>
                  </a:lnTo>
                  <a:lnTo>
                    <a:pt x="39" y="13"/>
                  </a:lnTo>
                  <a:lnTo>
                    <a:pt x="26" y="16"/>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2" name="Freeform 227">
              <a:extLst>
                <a:ext uri="{FF2B5EF4-FFF2-40B4-BE49-F238E27FC236}">
                  <a16:creationId xmlns:a16="http://schemas.microsoft.com/office/drawing/2014/main" id="{363F2168-7F1E-FE88-1B8F-D38995DDE7CA}"/>
                </a:ext>
              </a:extLst>
            </p:cNvPr>
            <p:cNvSpPr>
              <a:spLocks/>
            </p:cNvSpPr>
            <p:nvPr/>
          </p:nvSpPr>
          <p:spPr bwMode="auto">
            <a:xfrm>
              <a:off x="2389" y="1232"/>
              <a:ext cx="15" cy="14"/>
            </a:xfrm>
            <a:custGeom>
              <a:avLst/>
              <a:gdLst>
                <a:gd name="T0" fmla="*/ 15 w 15"/>
                <a:gd name="T1" fmla="*/ 5 h 14"/>
                <a:gd name="T2" fmla="*/ 15 w 15"/>
                <a:gd name="T3" fmla="*/ 8 h 14"/>
                <a:gd name="T4" fmla="*/ 14 w 15"/>
                <a:gd name="T5" fmla="*/ 10 h 14"/>
                <a:gd name="T6" fmla="*/ 12 w 15"/>
                <a:gd name="T7" fmla="*/ 13 h 14"/>
                <a:gd name="T8" fmla="*/ 9 w 15"/>
                <a:gd name="T9" fmla="*/ 14 h 14"/>
                <a:gd name="T10" fmla="*/ 5 w 15"/>
                <a:gd name="T11" fmla="*/ 13 h 14"/>
                <a:gd name="T12" fmla="*/ 3 w 15"/>
                <a:gd name="T13" fmla="*/ 12 h 14"/>
                <a:gd name="T14" fmla="*/ 1 w 15"/>
                <a:gd name="T15" fmla="*/ 9 h 14"/>
                <a:gd name="T16" fmla="*/ 0 w 15"/>
                <a:gd name="T17" fmla="*/ 6 h 14"/>
                <a:gd name="T18" fmla="*/ 0 w 15"/>
                <a:gd name="T19" fmla="*/ 6 h 14"/>
                <a:gd name="T20" fmla="*/ 1 w 15"/>
                <a:gd name="T21" fmla="*/ 4 h 14"/>
                <a:gd name="T22" fmla="*/ 3 w 15"/>
                <a:gd name="T23" fmla="*/ 3 h 14"/>
                <a:gd name="T24" fmla="*/ 8 w 15"/>
                <a:gd name="T25" fmla="*/ 1 h 14"/>
                <a:gd name="T26" fmla="*/ 11 w 15"/>
                <a:gd name="T27" fmla="*/ 0 h 14"/>
                <a:gd name="T28" fmla="*/ 13 w 15"/>
                <a:gd name="T29" fmla="*/ 1 h 14"/>
                <a:gd name="T30" fmla="*/ 14 w 15"/>
                <a:gd name="T31" fmla="*/ 3 h 14"/>
                <a:gd name="T32" fmla="*/ 15 w 15"/>
                <a:gd name="T33" fmla="*/ 5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4"/>
                <a:gd name="T53" fmla="*/ 15 w 1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4">
                  <a:moveTo>
                    <a:pt x="15" y="5"/>
                  </a:moveTo>
                  <a:lnTo>
                    <a:pt x="15" y="8"/>
                  </a:lnTo>
                  <a:lnTo>
                    <a:pt x="14" y="10"/>
                  </a:lnTo>
                  <a:lnTo>
                    <a:pt x="12" y="13"/>
                  </a:lnTo>
                  <a:lnTo>
                    <a:pt x="9" y="14"/>
                  </a:lnTo>
                  <a:lnTo>
                    <a:pt x="5" y="13"/>
                  </a:lnTo>
                  <a:lnTo>
                    <a:pt x="3" y="12"/>
                  </a:lnTo>
                  <a:lnTo>
                    <a:pt x="1" y="9"/>
                  </a:lnTo>
                  <a:lnTo>
                    <a:pt x="0" y="6"/>
                  </a:lnTo>
                  <a:lnTo>
                    <a:pt x="1" y="4"/>
                  </a:lnTo>
                  <a:lnTo>
                    <a:pt x="3" y="3"/>
                  </a:lnTo>
                  <a:lnTo>
                    <a:pt x="8" y="1"/>
                  </a:lnTo>
                  <a:lnTo>
                    <a:pt x="11" y="0"/>
                  </a:lnTo>
                  <a:lnTo>
                    <a:pt x="13" y="1"/>
                  </a:lnTo>
                  <a:lnTo>
                    <a:pt x="14" y="3"/>
                  </a:lnTo>
                  <a:lnTo>
                    <a:pt x="15" y="5"/>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3" name="Freeform 228">
              <a:extLst>
                <a:ext uri="{FF2B5EF4-FFF2-40B4-BE49-F238E27FC236}">
                  <a16:creationId xmlns:a16="http://schemas.microsoft.com/office/drawing/2014/main" id="{F31DB3B6-26C4-191C-0662-954FD171D23F}"/>
                </a:ext>
              </a:extLst>
            </p:cNvPr>
            <p:cNvSpPr>
              <a:spLocks/>
            </p:cNvSpPr>
            <p:nvPr/>
          </p:nvSpPr>
          <p:spPr bwMode="auto">
            <a:xfrm>
              <a:off x="2399" y="1235"/>
              <a:ext cx="3" cy="3"/>
            </a:xfrm>
            <a:custGeom>
              <a:avLst/>
              <a:gdLst>
                <a:gd name="T0" fmla="*/ 0 w 3"/>
                <a:gd name="T1" fmla="*/ 2 h 3"/>
                <a:gd name="T2" fmla="*/ 0 w 3"/>
                <a:gd name="T3" fmla="*/ 2 h 3"/>
                <a:gd name="T4" fmla="*/ 1 w 3"/>
                <a:gd name="T5" fmla="*/ 2 h 3"/>
                <a:gd name="T6" fmla="*/ 1 w 3"/>
                <a:gd name="T7" fmla="*/ 3 h 3"/>
                <a:gd name="T8" fmla="*/ 2 w 3"/>
                <a:gd name="T9" fmla="*/ 3 h 3"/>
                <a:gd name="T10" fmla="*/ 3 w 3"/>
                <a:gd name="T11" fmla="*/ 3 h 3"/>
                <a:gd name="T12" fmla="*/ 3 w 3"/>
                <a:gd name="T13" fmla="*/ 2 h 3"/>
                <a:gd name="T14" fmla="*/ 3 w 3"/>
                <a:gd name="T15" fmla="*/ 2 h 3"/>
                <a:gd name="T16" fmla="*/ 3 w 3"/>
                <a:gd name="T17" fmla="*/ 1 h 3"/>
                <a:gd name="T18" fmla="*/ 3 w 3"/>
                <a:gd name="T19" fmla="*/ 0 h 3"/>
                <a:gd name="T20" fmla="*/ 2 w 3"/>
                <a:gd name="T21" fmla="*/ 0 h 3"/>
                <a:gd name="T22" fmla="*/ 2 w 3"/>
                <a:gd name="T23" fmla="*/ 0 h 3"/>
                <a:gd name="T24" fmla="*/ 1 w 3"/>
                <a:gd name="T25" fmla="*/ 0 h 3"/>
                <a:gd name="T26" fmla="*/ 0 w 3"/>
                <a:gd name="T27" fmla="*/ 0 h 3"/>
                <a:gd name="T28" fmla="*/ 0 w 3"/>
                <a:gd name="T29" fmla="*/ 1 h 3"/>
                <a:gd name="T30" fmla="*/ 0 w 3"/>
                <a:gd name="T31" fmla="*/ 1 h 3"/>
                <a:gd name="T32" fmla="*/ 0 w 3"/>
                <a:gd name="T33" fmla="*/ 2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
                <a:gd name="T52" fmla="*/ 0 h 3"/>
                <a:gd name="T53" fmla="*/ 3 w 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 h="3">
                  <a:moveTo>
                    <a:pt x="0" y="2"/>
                  </a:moveTo>
                  <a:lnTo>
                    <a:pt x="0" y="2"/>
                  </a:lnTo>
                  <a:lnTo>
                    <a:pt x="1" y="2"/>
                  </a:lnTo>
                  <a:lnTo>
                    <a:pt x="1" y="3"/>
                  </a:lnTo>
                  <a:lnTo>
                    <a:pt x="2" y="3"/>
                  </a:lnTo>
                  <a:lnTo>
                    <a:pt x="3" y="3"/>
                  </a:lnTo>
                  <a:lnTo>
                    <a:pt x="3" y="2"/>
                  </a:lnTo>
                  <a:lnTo>
                    <a:pt x="3" y="1"/>
                  </a:lnTo>
                  <a:lnTo>
                    <a:pt x="3" y="0"/>
                  </a:lnTo>
                  <a:lnTo>
                    <a:pt x="2" y="0"/>
                  </a:lnTo>
                  <a:lnTo>
                    <a:pt x="1" y="0"/>
                  </a:lnTo>
                  <a:lnTo>
                    <a:pt x="0" y="0"/>
                  </a:lnTo>
                  <a:lnTo>
                    <a:pt x="0" y="1"/>
                  </a:lnTo>
                  <a:lnTo>
                    <a:pt x="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4" name="Freeform 229">
              <a:extLst>
                <a:ext uri="{FF2B5EF4-FFF2-40B4-BE49-F238E27FC236}">
                  <a16:creationId xmlns:a16="http://schemas.microsoft.com/office/drawing/2014/main" id="{0CCD0DF9-CA5F-B75C-4F7B-4394BBC5179D}"/>
                </a:ext>
              </a:extLst>
            </p:cNvPr>
            <p:cNvSpPr>
              <a:spLocks/>
            </p:cNvSpPr>
            <p:nvPr/>
          </p:nvSpPr>
          <p:spPr bwMode="auto">
            <a:xfrm>
              <a:off x="2356" y="1221"/>
              <a:ext cx="57" cy="26"/>
            </a:xfrm>
            <a:custGeom>
              <a:avLst/>
              <a:gdLst>
                <a:gd name="T0" fmla="*/ 57 w 57"/>
                <a:gd name="T1" fmla="*/ 8 h 26"/>
                <a:gd name="T2" fmla="*/ 56 w 57"/>
                <a:gd name="T3" fmla="*/ 7 h 26"/>
                <a:gd name="T4" fmla="*/ 51 w 57"/>
                <a:gd name="T5" fmla="*/ 5 h 26"/>
                <a:gd name="T6" fmla="*/ 44 w 57"/>
                <a:gd name="T7" fmla="*/ 2 h 26"/>
                <a:gd name="T8" fmla="*/ 36 w 57"/>
                <a:gd name="T9" fmla="*/ 0 h 26"/>
                <a:gd name="T10" fmla="*/ 27 w 57"/>
                <a:gd name="T11" fmla="*/ 0 h 26"/>
                <a:gd name="T12" fmla="*/ 17 w 57"/>
                <a:gd name="T13" fmla="*/ 5 h 26"/>
                <a:gd name="T14" fmla="*/ 8 w 57"/>
                <a:gd name="T15" fmla="*/ 12 h 26"/>
                <a:gd name="T16" fmla="*/ 0 w 57"/>
                <a:gd name="T17" fmla="*/ 26 h 26"/>
                <a:gd name="T18" fmla="*/ 2 w 57"/>
                <a:gd name="T19" fmla="*/ 25 h 26"/>
                <a:gd name="T20" fmla="*/ 4 w 57"/>
                <a:gd name="T21" fmla="*/ 20 h 26"/>
                <a:gd name="T22" fmla="*/ 8 w 57"/>
                <a:gd name="T23" fmla="*/ 16 h 26"/>
                <a:gd name="T24" fmla="*/ 15 w 57"/>
                <a:gd name="T25" fmla="*/ 10 h 26"/>
                <a:gd name="T26" fmla="*/ 22 w 57"/>
                <a:gd name="T27" fmla="*/ 6 h 26"/>
                <a:gd name="T28" fmla="*/ 31 w 57"/>
                <a:gd name="T29" fmla="*/ 4 h 26"/>
                <a:gd name="T30" fmla="*/ 42 w 57"/>
                <a:gd name="T31" fmla="*/ 5 h 26"/>
                <a:gd name="T32" fmla="*/ 53 w 57"/>
                <a:gd name="T33" fmla="*/ 10 h 26"/>
                <a:gd name="T34" fmla="*/ 57 w 57"/>
                <a:gd name="T35" fmla="*/ 8 h 2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7"/>
                <a:gd name="T55" fmla="*/ 0 h 26"/>
                <a:gd name="T56" fmla="*/ 57 w 57"/>
                <a:gd name="T57" fmla="*/ 26 h 2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7" h="26">
                  <a:moveTo>
                    <a:pt x="57" y="8"/>
                  </a:moveTo>
                  <a:lnTo>
                    <a:pt x="56" y="7"/>
                  </a:lnTo>
                  <a:lnTo>
                    <a:pt x="51" y="5"/>
                  </a:lnTo>
                  <a:lnTo>
                    <a:pt x="44" y="2"/>
                  </a:lnTo>
                  <a:lnTo>
                    <a:pt x="36" y="0"/>
                  </a:lnTo>
                  <a:lnTo>
                    <a:pt x="27" y="0"/>
                  </a:lnTo>
                  <a:lnTo>
                    <a:pt x="17" y="5"/>
                  </a:lnTo>
                  <a:lnTo>
                    <a:pt x="8" y="12"/>
                  </a:lnTo>
                  <a:lnTo>
                    <a:pt x="0" y="26"/>
                  </a:lnTo>
                  <a:lnTo>
                    <a:pt x="2" y="25"/>
                  </a:lnTo>
                  <a:lnTo>
                    <a:pt x="4" y="20"/>
                  </a:lnTo>
                  <a:lnTo>
                    <a:pt x="8" y="16"/>
                  </a:lnTo>
                  <a:lnTo>
                    <a:pt x="15" y="10"/>
                  </a:lnTo>
                  <a:lnTo>
                    <a:pt x="22" y="6"/>
                  </a:lnTo>
                  <a:lnTo>
                    <a:pt x="31" y="4"/>
                  </a:lnTo>
                  <a:lnTo>
                    <a:pt x="42" y="5"/>
                  </a:lnTo>
                  <a:lnTo>
                    <a:pt x="53" y="10"/>
                  </a:lnTo>
                  <a:lnTo>
                    <a:pt x="57" y="8"/>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5" name="Freeform 230">
              <a:extLst>
                <a:ext uri="{FF2B5EF4-FFF2-40B4-BE49-F238E27FC236}">
                  <a16:creationId xmlns:a16="http://schemas.microsoft.com/office/drawing/2014/main" id="{4247AE44-842E-9309-1D9C-2BFB893EFBB2}"/>
                </a:ext>
              </a:extLst>
            </p:cNvPr>
            <p:cNvSpPr>
              <a:spLocks/>
            </p:cNvSpPr>
            <p:nvPr/>
          </p:nvSpPr>
          <p:spPr bwMode="auto">
            <a:xfrm>
              <a:off x="2385" y="1229"/>
              <a:ext cx="29" cy="21"/>
            </a:xfrm>
            <a:custGeom>
              <a:avLst/>
              <a:gdLst>
                <a:gd name="T0" fmla="*/ 24 w 29"/>
                <a:gd name="T1" fmla="*/ 2 h 21"/>
                <a:gd name="T2" fmla="*/ 24 w 29"/>
                <a:gd name="T3" fmla="*/ 4 h 21"/>
                <a:gd name="T4" fmla="*/ 23 w 29"/>
                <a:gd name="T5" fmla="*/ 8 h 21"/>
                <a:gd name="T6" fmla="*/ 15 w 29"/>
                <a:gd name="T7" fmla="*/ 15 h 21"/>
                <a:gd name="T8" fmla="*/ 0 w 29"/>
                <a:gd name="T9" fmla="*/ 21 h 21"/>
                <a:gd name="T10" fmla="*/ 5 w 29"/>
                <a:gd name="T11" fmla="*/ 20 h 21"/>
                <a:gd name="T12" fmla="*/ 15 w 29"/>
                <a:gd name="T13" fmla="*/ 17 h 21"/>
                <a:gd name="T14" fmla="*/ 25 w 29"/>
                <a:gd name="T15" fmla="*/ 11 h 21"/>
                <a:gd name="T16" fmla="*/ 29 w 29"/>
                <a:gd name="T17" fmla="*/ 0 h 21"/>
                <a:gd name="T18" fmla="*/ 24 w 29"/>
                <a:gd name="T19" fmla="*/ 2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21"/>
                <a:gd name="T32" fmla="*/ 29 w 29"/>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21">
                  <a:moveTo>
                    <a:pt x="24" y="2"/>
                  </a:moveTo>
                  <a:lnTo>
                    <a:pt x="24" y="4"/>
                  </a:lnTo>
                  <a:lnTo>
                    <a:pt x="23" y="8"/>
                  </a:lnTo>
                  <a:lnTo>
                    <a:pt x="15" y="15"/>
                  </a:lnTo>
                  <a:lnTo>
                    <a:pt x="0" y="21"/>
                  </a:lnTo>
                  <a:lnTo>
                    <a:pt x="5" y="20"/>
                  </a:lnTo>
                  <a:lnTo>
                    <a:pt x="15" y="17"/>
                  </a:lnTo>
                  <a:lnTo>
                    <a:pt x="25" y="11"/>
                  </a:lnTo>
                  <a:lnTo>
                    <a:pt x="29" y="0"/>
                  </a:lnTo>
                  <a:lnTo>
                    <a:pt x="24"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6" name="Freeform 231">
              <a:extLst>
                <a:ext uri="{FF2B5EF4-FFF2-40B4-BE49-F238E27FC236}">
                  <a16:creationId xmlns:a16="http://schemas.microsoft.com/office/drawing/2014/main" id="{EFF69D54-3364-0491-1F89-6321CB85BBE4}"/>
                </a:ext>
              </a:extLst>
            </p:cNvPr>
            <p:cNvSpPr>
              <a:spLocks/>
            </p:cNvSpPr>
            <p:nvPr/>
          </p:nvSpPr>
          <p:spPr bwMode="auto">
            <a:xfrm>
              <a:off x="2354" y="1221"/>
              <a:ext cx="64" cy="28"/>
            </a:xfrm>
            <a:custGeom>
              <a:avLst/>
              <a:gdLst>
                <a:gd name="T0" fmla="*/ 0 w 64"/>
                <a:gd name="T1" fmla="*/ 28 h 28"/>
                <a:gd name="T2" fmla="*/ 0 w 64"/>
                <a:gd name="T3" fmla="*/ 27 h 28"/>
                <a:gd name="T4" fmla="*/ 2 w 64"/>
                <a:gd name="T5" fmla="*/ 25 h 28"/>
                <a:gd name="T6" fmla="*/ 6 w 64"/>
                <a:gd name="T7" fmla="*/ 23 h 28"/>
                <a:gd name="T8" fmla="*/ 10 w 64"/>
                <a:gd name="T9" fmla="*/ 19 h 28"/>
                <a:gd name="T10" fmla="*/ 17 w 64"/>
                <a:gd name="T11" fmla="*/ 16 h 28"/>
                <a:gd name="T12" fmla="*/ 25 w 64"/>
                <a:gd name="T13" fmla="*/ 12 h 28"/>
                <a:gd name="T14" fmla="*/ 36 w 64"/>
                <a:gd name="T15" fmla="*/ 9 h 28"/>
                <a:gd name="T16" fmla="*/ 48 w 64"/>
                <a:gd name="T17" fmla="*/ 8 h 28"/>
                <a:gd name="T18" fmla="*/ 56 w 64"/>
                <a:gd name="T19" fmla="*/ 6 h 28"/>
                <a:gd name="T20" fmla="*/ 60 w 64"/>
                <a:gd name="T21" fmla="*/ 4 h 28"/>
                <a:gd name="T22" fmla="*/ 63 w 64"/>
                <a:gd name="T23" fmla="*/ 1 h 28"/>
                <a:gd name="T24" fmla="*/ 64 w 64"/>
                <a:gd name="T25" fmla="*/ 0 h 28"/>
                <a:gd name="T26" fmla="*/ 64 w 64"/>
                <a:gd name="T27" fmla="*/ 1 h 28"/>
                <a:gd name="T28" fmla="*/ 63 w 64"/>
                <a:gd name="T29" fmla="*/ 6 h 28"/>
                <a:gd name="T30" fmla="*/ 58 w 64"/>
                <a:gd name="T31" fmla="*/ 9 h 28"/>
                <a:gd name="T32" fmla="*/ 47 w 64"/>
                <a:gd name="T33" fmla="*/ 12 h 28"/>
                <a:gd name="T34" fmla="*/ 37 w 64"/>
                <a:gd name="T35" fmla="*/ 15 h 28"/>
                <a:gd name="T36" fmla="*/ 27 w 64"/>
                <a:gd name="T37" fmla="*/ 17 h 28"/>
                <a:gd name="T38" fmla="*/ 19 w 64"/>
                <a:gd name="T39" fmla="*/ 19 h 28"/>
                <a:gd name="T40" fmla="*/ 12 w 64"/>
                <a:gd name="T41" fmla="*/ 21 h 28"/>
                <a:gd name="T42" fmla="*/ 7 w 64"/>
                <a:gd name="T43" fmla="*/ 25 h 28"/>
                <a:gd name="T44" fmla="*/ 4 w 64"/>
                <a:gd name="T45" fmla="*/ 26 h 28"/>
                <a:gd name="T46" fmla="*/ 1 w 64"/>
                <a:gd name="T47" fmla="*/ 28 h 28"/>
                <a:gd name="T48" fmla="*/ 0 w 64"/>
                <a:gd name="T49" fmla="*/ 28 h 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4"/>
                <a:gd name="T76" fmla="*/ 0 h 28"/>
                <a:gd name="T77" fmla="*/ 64 w 64"/>
                <a:gd name="T78" fmla="*/ 28 h 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4" h="28">
                  <a:moveTo>
                    <a:pt x="0" y="28"/>
                  </a:moveTo>
                  <a:lnTo>
                    <a:pt x="0" y="27"/>
                  </a:lnTo>
                  <a:lnTo>
                    <a:pt x="2" y="25"/>
                  </a:lnTo>
                  <a:lnTo>
                    <a:pt x="6" y="23"/>
                  </a:lnTo>
                  <a:lnTo>
                    <a:pt x="10" y="19"/>
                  </a:lnTo>
                  <a:lnTo>
                    <a:pt x="17" y="16"/>
                  </a:lnTo>
                  <a:lnTo>
                    <a:pt x="25" y="12"/>
                  </a:lnTo>
                  <a:lnTo>
                    <a:pt x="36" y="9"/>
                  </a:lnTo>
                  <a:lnTo>
                    <a:pt x="48" y="8"/>
                  </a:lnTo>
                  <a:lnTo>
                    <a:pt x="56" y="6"/>
                  </a:lnTo>
                  <a:lnTo>
                    <a:pt x="60" y="4"/>
                  </a:lnTo>
                  <a:lnTo>
                    <a:pt x="63" y="1"/>
                  </a:lnTo>
                  <a:lnTo>
                    <a:pt x="64" y="0"/>
                  </a:lnTo>
                  <a:lnTo>
                    <a:pt x="64" y="1"/>
                  </a:lnTo>
                  <a:lnTo>
                    <a:pt x="63" y="6"/>
                  </a:lnTo>
                  <a:lnTo>
                    <a:pt x="58" y="9"/>
                  </a:lnTo>
                  <a:lnTo>
                    <a:pt x="47" y="12"/>
                  </a:lnTo>
                  <a:lnTo>
                    <a:pt x="37" y="15"/>
                  </a:lnTo>
                  <a:lnTo>
                    <a:pt x="27" y="17"/>
                  </a:lnTo>
                  <a:lnTo>
                    <a:pt x="19" y="19"/>
                  </a:lnTo>
                  <a:lnTo>
                    <a:pt x="12" y="21"/>
                  </a:lnTo>
                  <a:lnTo>
                    <a:pt x="7" y="25"/>
                  </a:lnTo>
                  <a:lnTo>
                    <a:pt x="4" y="26"/>
                  </a:lnTo>
                  <a:lnTo>
                    <a:pt x="1" y="28"/>
                  </a:lnTo>
                  <a:lnTo>
                    <a:pt x="0"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7" name="Freeform 232">
              <a:extLst>
                <a:ext uri="{FF2B5EF4-FFF2-40B4-BE49-F238E27FC236}">
                  <a16:creationId xmlns:a16="http://schemas.microsoft.com/office/drawing/2014/main" id="{FD67DA76-A8F7-E981-2B72-15ED0301D643}"/>
                </a:ext>
              </a:extLst>
            </p:cNvPr>
            <p:cNvSpPr>
              <a:spLocks/>
            </p:cNvSpPr>
            <p:nvPr/>
          </p:nvSpPr>
          <p:spPr bwMode="auto">
            <a:xfrm>
              <a:off x="2266" y="1237"/>
              <a:ext cx="59" cy="18"/>
            </a:xfrm>
            <a:custGeom>
              <a:avLst/>
              <a:gdLst>
                <a:gd name="T0" fmla="*/ 31 w 59"/>
                <a:gd name="T1" fmla="*/ 12 h 18"/>
                <a:gd name="T2" fmla="*/ 46 w 59"/>
                <a:gd name="T3" fmla="*/ 13 h 18"/>
                <a:gd name="T4" fmla="*/ 54 w 59"/>
                <a:gd name="T5" fmla="*/ 14 h 18"/>
                <a:gd name="T6" fmla="*/ 58 w 59"/>
                <a:gd name="T7" fmla="*/ 17 h 18"/>
                <a:gd name="T8" fmla="*/ 59 w 59"/>
                <a:gd name="T9" fmla="*/ 18 h 18"/>
                <a:gd name="T10" fmla="*/ 58 w 59"/>
                <a:gd name="T11" fmla="*/ 17 h 18"/>
                <a:gd name="T12" fmla="*/ 55 w 59"/>
                <a:gd name="T13" fmla="*/ 12 h 18"/>
                <a:gd name="T14" fmla="*/ 49 w 59"/>
                <a:gd name="T15" fmla="*/ 8 h 18"/>
                <a:gd name="T16" fmla="*/ 41 w 59"/>
                <a:gd name="T17" fmla="*/ 2 h 18"/>
                <a:gd name="T18" fmla="*/ 32 w 59"/>
                <a:gd name="T19" fmla="*/ 0 h 18"/>
                <a:gd name="T20" fmla="*/ 22 w 59"/>
                <a:gd name="T21" fmla="*/ 0 h 18"/>
                <a:gd name="T22" fmla="*/ 11 w 59"/>
                <a:gd name="T23" fmla="*/ 4 h 18"/>
                <a:gd name="T24" fmla="*/ 0 w 59"/>
                <a:gd name="T25" fmla="*/ 14 h 18"/>
                <a:gd name="T26" fmla="*/ 2 w 59"/>
                <a:gd name="T27" fmla="*/ 14 h 18"/>
                <a:gd name="T28" fmla="*/ 8 w 59"/>
                <a:gd name="T29" fmla="*/ 13 h 18"/>
                <a:gd name="T30" fmla="*/ 17 w 59"/>
                <a:gd name="T31" fmla="*/ 13 h 18"/>
                <a:gd name="T32" fmla="*/ 31 w 59"/>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18"/>
                <a:gd name="T53" fmla="*/ 59 w 5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18">
                  <a:moveTo>
                    <a:pt x="31" y="12"/>
                  </a:moveTo>
                  <a:lnTo>
                    <a:pt x="46" y="13"/>
                  </a:lnTo>
                  <a:lnTo>
                    <a:pt x="54" y="14"/>
                  </a:lnTo>
                  <a:lnTo>
                    <a:pt x="58" y="17"/>
                  </a:lnTo>
                  <a:lnTo>
                    <a:pt x="59" y="18"/>
                  </a:lnTo>
                  <a:lnTo>
                    <a:pt x="58" y="17"/>
                  </a:lnTo>
                  <a:lnTo>
                    <a:pt x="55" y="12"/>
                  </a:lnTo>
                  <a:lnTo>
                    <a:pt x="49" y="8"/>
                  </a:lnTo>
                  <a:lnTo>
                    <a:pt x="41" y="2"/>
                  </a:lnTo>
                  <a:lnTo>
                    <a:pt x="32" y="0"/>
                  </a:lnTo>
                  <a:lnTo>
                    <a:pt x="22" y="0"/>
                  </a:lnTo>
                  <a:lnTo>
                    <a:pt x="11" y="4"/>
                  </a:lnTo>
                  <a:lnTo>
                    <a:pt x="0" y="14"/>
                  </a:lnTo>
                  <a:lnTo>
                    <a:pt x="2" y="14"/>
                  </a:lnTo>
                  <a:lnTo>
                    <a:pt x="8" y="13"/>
                  </a:lnTo>
                  <a:lnTo>
                    <a:pt x="17" y="13"/>
                  </a:lnTo>
                  <a:lnTo>
                    <a:pt x="31" y="1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8" name="Freeform 233">
              <a:extLst>
                <a:ext uri="{FF2B5EF4-FFF2-40B4-BE49-F238E27FC236}">
                  <a16:creationId xmlns:a16="http://schemas.microsoft.com/office/drawing/2014/main" id="{209E96D5-FC5C-31FE-B9BC-9F8112B66688}"/>
                </a:ext>
              </a:extLst>
            </p:cNvPr>
            <p:cNvSpPr>
              <a:spLocks/>
            </p:cNvSpPr>
            <p:nvPr/>
          </p:nvSpPr>
          <p:spPr bwMode="auto">
            <a:xfrm>
              <a:off x="2263" y="1235"/>
              <a:ext cx="60" cy="17"/>
            </a:xfrm>
            <a:custGeom>
              <a:avLst/>
              <a:gdLst>
                <a:gd name="T0" fmla="*/ 0 w 60"/>
                <a:gd name="T1" fmla="*/ 15 h 17"/>
                <a:gd name="T2" fmla="*/ 1 w 60"/>
                <a:gd name="T3" fmla="*/ 14 h 17"/>
                <a:gd name="T4" fmla="*/ 5 w 60"/>
                <a:gd name="T5" fmla="*/ 11 h 17"/>
                <a:gd name="T6" fmla="*/ 11 w 60"/>
                <a:gd name="T7" fmla="*/ 6 h 17"/>
                <a:gd name="T8" fmla="*/ 19 w 60"/>
                <a:gd name="T9" fmla="*/ 2 h 17"/>
                <a:gd name="T10" fmla="*/ 28 w 60"/>
                <a:gd name="T11" fmla="*/ 0 h 17"/>
                <a:gd name="T12" fmla="*/ 38 w 60"/>
                <a:gd name="T13" fmla="*/ 1 h 17"/>
                <a:gd name="T14" fmla="*/ 49 w 60"/>
                <a:gd name="T15" fmla="*/ 6 h 17"/>
                <a:gd name="T16" fmla="*/ 60 w 60"/>
                <a:gd name="T17" fmla="*/ 17 h 17"/>
                <a:gd name="T18" fmla="*/ 59 w 60"/>
                <a:gd name="T19" fmla="*/ 16 h 17"/>
                <a:gd name="T20" fmla="*/ 55 w 60"/>
                <a:gd name="T21" fmla="*/ 13 h 17"/>
                <a:gd name="T22" fmla="*/ 50 w 60"/>
                <a:gd name="T23" fmla="*/ 10 h 17"/>
                <a:gd name="T24" fmla="*/ 42 w 60"/>
                <a:gd name="T25" fmla="*/ 6 h 17"/>
                <a:gd name="T26" fmla="*/ 33 w 60"/>
                <a:gd name="T27" fmla="*/ 4 h 17"/>
                <a:gd name="T28" fmla="*/ 24 w 60"/>
                <a:gd name="T29" fmla="*/ 4 h 17"/>
                <a:gd name="T30" fmla="*/ 14 w 60"/>
                <a:gd name="T31" fmla="*/ 9 h 17"/>
                <a:gd name="T32" fmla="*/ 4 w 60"/>
                <a:gd name="T33" fmla="*/ 16 h 17"/>
                <a:gd name="T34" fmla="*/ 0 w 60"/>
                <a:gd name="T35" fmla="*/ 15 h 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17"/>
                <a:gd name="T56" fmla="*/ 60 w 60"/>
                <a:gd name="T57" fmla="*/ 17 h 1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17">
                  <a:moveTo>
                    <a:pt x="0" y="15"/>
                  </a:moveTo>
                  <a:lnTo>
                    <a:pt x="1" y="14"/>
                  </a:lnTo>
                  <a:lnTo>
                    <a:pt x="5" y="11"/>
                  </a:lnTo>
                  <a:lnTo>
                    <a:pt x="11" y="6"/>
                  </a:lnTo>
                  <a:lnTo>
                    <a:pt x="19" y="2"/>
                  </a:lnTo>
                  <a:lnTo>
                    <a:pt x="28" y="0"/>
                  </a:lnTo>
                  <a:lnTo>
                    <a:pt x="38" y="1"/>
                  </a:lnTo>
                  <a:lnTo>
                    <a:pt x="49" y="6"/>
                  </a:lnTo>
                  <a:lnTo>
                    <a:pt x="60" y="17"/>
                  </a:lnTo>
                  <a:lnTo>
                    <a:pt x="59" y="16"/>
                  </a:lnTo>
                  <a:lnTo>
                    <a:pt x="55" y="13"/>
                  </a:lnTo>
                  <a:lnTo>
                    <a:pt x="50" y="10"/>
                  </a:lnTo>
                  <a:lnTo>
                    <a:pt x="42" y="6"/>
                  </a:lnTo>
                  <a:lnTo>
                    <a:pt x="33" y="4"/>
                  </a:lnTo>
                  <a:lnTo>
                    <a:pt x="24" y="4"/>
                  </a:lnTo>
                  <a:lnTo>
                    <a:pt x="14" y="9"/>
                  </a:lnTo>
                  <a:lnTo>
                    <a:pt x="4" y="16"/>
                  </a:lnTo>
                  <a:lnTo>
                    <a:pt x="0" y="15"/>
                  </a:lnTo>
                  <a:close/>
                </a:path>
              </a:pathLst>
            </a:custGeom>
            <a:solidFill>
              <a:srgbClr val="FFA89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89" name="Freeform 234">
              <a:extLst>
                <a:ext uri="{FF2B5EF4-FFF2-40B4-BE49-F238E27FC236}">
                  <a16:creationId xmlns:a16="http://schemas.microsoft.com/office/drawing/2014/main" id="{EEEC8CC5-8CD3-6FA5-6FF8-C920E9C681CF}"/>
                </a:ext>
              </a:extLst>
            </p:cNvPr>
            <p:cNvSpPr>
              <a:spLocks/>
            </p:cNvSpPr>
            <p:nvPr/>
          </p:nvSpPr>
          <p:spPr bwMode="auto">
            <a:xfrm>
              <a:off x="2267" y="1247"/>
              <a:ext cx="58" cy="17"/>
            </a:xfrm>
            <a:custGeom>
              <a:avLst/>
              <a:gdLst>
                <a:gd name="T0" fmla="*/ 16 w 58"/>
                <a:gd name="T1" fmla="*/ 16 h 17"/>
                <a:gd name="T2" fmla="*/ 22 w 58"/>
                <a:gd name="T3" fmla="*/ 17 h 17"/>
                <a:gd name="T4" fmla="*/ 28 w 58"/>
                <a:gd name="T5" fmla="*/ 17 h 17"/>
                <a:gd name="T6" fmla="*/ 34 w 58"/>
                <a:gd name="T7" fmla="*/ 16 h 17"/>
                <a:gd name="T8" fmla="*/ 38 w 58"/>
                <a:gd name="T9" fmla="*/ 14 h 17"/>
                <a:gd name="T10" fmla="*/ 43 w 58"/>
                <a:gd name="T11" fmla="*/ 13 h 17"/>
                <a:gd name="T12" fmla="*/ 47 w 58"/>
                <a:gd name="T13" fmla="*/ 12 h 17"/>
                <a:gd name="T14" fmla="*/ 53 w 58"/>
                <a:gd name="T15" fmla="*/ 10 h 17"/>
                <a:gd name="T16" fmla="*/ 58 w 58"/>
                <a:gd name="T17" fmla="*/ 8 h 17"/>
                <a:gd name="T18" fmla="*/ 56 w 58"/>
                <a:gd name="T19" fmla="*/ 7 h 17"/>
                <a:gd name="T20" fmla="*/ 51 w 58"/>
                <a:gd name="T21" fmla="*/ 5 h 17"/>
                <a:gd name="T22" fmla="*/ 44 w 58"/>
                <a:gd name="T23" fmla="*/ 3 h 17"/>
                <a:gd name="T24" fmla="*/ 35 w 58"/>
                <a:gd name="T25" fmla="*/ 1 h 17"/>
                <a:gd name="T26" fmla="*/ 26 w 58"/>
                <a:gd name="T27" fmla="*/ 0 h 17"/>
                <a:gd name="T28" fmla="*/ 16 w 58"/>
                <a:gd name="T29" fmla="*/ 0 h 17"/>
                <a:gd name="T30" fmla="*/ 7 w 58"/>
                <a:gd name="T31" fmla="*/ 1 h 17"/>
                <a:gd name="T32" fmla="*/ 0 w 58"/>
                <a:gd name="T33" fmla="*/ 5 h 17"/>
                <a:gd name="T34" fmla="*/ 0 w 58"/>
                <a:gd name="T35" fmla="*/ 7 h 17"/>
                <a:gd name="T36" fmla="*/ 1 w 58"/>
                <a:gd name="T37" fmla="*/ 9 h 17"/>
                <a:gd name="T38" fmla="*/ 6 w 58"/>
                <a:gd name="T39" fmla="*/ 12 h 17"/>
                <a:gd name="T40" fmla="*/ 16 w 58"/>
                <a:gd name="T41" fmla="*/ 16 h 1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8"/>
                <a:gd name="T64" fmla="*/ 0 h 17"/>
                <a:gd name="T65" fmla="*/ 58 w 58"/>
                <a:gd name="T66" fmla="*/ 17 h 1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8" h="17">
                  <a:moveTo>
                    <a:pt x="16" y="16"/>
                  </a:moveTo>
                  <a:lnTo>
                    <a:pt x="22" y="17"/>
                  </a:lnTo>
                  <a:lnTo>
                    <a:pt x="28" y="17"/>
                  </a:lnTo>
                  <a:lnTo>
                    <a:pt x="34" y="16"/>
                  </a:lnTo>
                  <a:lnTo>
                    <a:pt x="38" y="14"/>
                  </a:lnTo>
                  <a:lnTo>
                    <a:pt x="43" y="13"/>
                  </a:lnTo>
                  <a:lnTo>
                    <a:pt x="47" y="12"/>
                  </a:lnTo>
                  <a:lnTo>
                    <a:pt x="53" y="10"/>
                  </a:lnTo>
                  <a:lnTo>
                    <a:pt x="58" y="8"/>
                  </a:lnTo>
                  <a:lnTo>
                    <a:pt x="56" y="7"/>
                  </a:lnTo>
                  <a:lnTo>
                    <a:pt x="51" y="5"/>
                  </a:lnTo>
                  <a:lnTo>
                    <a:pt x="44" y="3"/>
                  </a:lnTo>
                  <a:lnTo>
                    <a:pt x="35" y="1"/>
                  </a:lnTo>
                  <a:lnTo>
                    <a:pt x="26" y="0"/>
                  </a:lnTo>
                  <a:lnTo>
                    <a:pt x="16" y="0"/>
                  </a:lnTo>
                  <a:lnTo>
                    <a:pt x="7" y="1"/>
                  </a:lnTo>
                  <a:lnTo>
                    <a:pt x="0" y="5"/>
                  </a:lnTo>
                  <a:lnTo>
                    <a:pt x="0" y="7"/>
                  </a:lnTo>
                  <a:lnTo>
                    <a:pt x="1" y="9"/>
                  </a:lnTo>
                  <a:lnTo>
                    <a:pt x="6" y="12"/>
                  </a:lnTo>
                  <a:lnTo>
                    <a:pt x="1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0" name="Freeform 235">
              <a:extLst>
                <a:ext uri="{FF2B5EF4-FFF2-40B4-BE49-F238E27FC236}">
                  <a16:creationId xmlns:a16="http://schemas.microsoft.com/office/drawing/2014/main" id="{E3FCAB15-9CFF-11C9-C0A4-84A48E379CC2}"/>
                </a:ext>
              </a:extLst>
            </p:cNvPr>
            <p:cNvSpPr>
              <a:spLocks/>
            </p:cNvSpPr>
            <p:nvPr/>
          </p:nvSpPr>
          <p:spPr bwMode="auto">
            <a:xfrm>
              <a:off x="2297" y="1249"/>
              <a:ext cx="15" cy="12"/>
            </a:xfrm>
            <a:custGeom>
              <a:avLst/>
              <a:gdLst>
                <a:gd name="T0" fmla="*/ 0 w 15"/>
                <a:gd name="T1" fmla="*/ 6 h 12"/>
                <a:gd name="T2" fmla="*/ 1 w 15"/>
                <a:gd name="T3" fmla="*/ 9 h 12"/>
                <a:gd name="T4" fmla="*/ 2 w 15"/>
                <a:gd name="T5" fmla="*/ 10 h 12"/>
                <a:gd name="T6" fmla="*/ 6 w 15"/>
                <a:gd name="T7" fmla="*/ 12 h 12"/>
                <a:gd name="T8" fmla="*/ 8 w 15"/>
                <a:gd name="T9" fmla="*/ 12 h 12"/>
                <a:gd name="T10" fmla="*/ 11 w 15"/>
                <a:gd name="T11" fmla="*/ 11 h 12"/>
                <a:gd name="T12" fmla="*/ 14 w 15"/>
                <a:gd name="T13" fmla="*/ 9 h 12"/>
                <a:gd name="T14" fmla="*/ 15 w 15"/>
                <a:gd name="T15" fmla="*/ 7 h 12"/>
                <a:gd name="T16" fmla="*/ 15 w 15"/>
                <a:gd name="T17" fmla="*/ 3 h 12"/>
                <a:gd name="T18" fmla="*/ 14 w 15"/>
                <a:gd name="T19" fmla="*/ 2 h 12"/>
                <a:gd name="T20" fmla="*/ 13 w 15"/>
                <a:gd name="T21" fmla="*/ 1 h 12"/>
                <a:gd name="T22" fmla="*/ 9 w 15"/>
                <a:gd name="T23" fmla="*/ 0 h 12"/>
                <a:gd name="T24" fmla="*/ 6 w 15"/>
                <a:gd name="T25" fmla="*/ 0 h 12"/>
                <a:gd name="T26" fmla="*/ 4 w 15"/>
                <a:gd name="T27" fmla="*/ 1 h 12"/>
                <a:gd name="T28" fmla="*/ 1 w 15"/>
                <a:gd name="T29" fmla="*/ 1 h 12"/>
                <a:gd name="T30" fmla="*/ 0 w 15"/>
                <a:gd name="T31" fmla="*/ 3 h 12"/>
                <a:gd name="T32" fmla="*/ 0 w 15"/>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2"/>
                <a:gd name="T53" fmla="*/ 15 w 15"/>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2">
                  <a:moveTo>
                    <a:pt x="0" y="6"/>
                  </a:moveTo>
                  <a:lnTo>
                    <a:pt x="1" y="9"/>
                  </a:lnTo>
                  <a:lnTo>
                    <a:pt x="2" y="10"/>
                  </a:lnTo>
                  <a:lnTo>
                    <a:pt x="6" y="12"/>
                  </a:lnTo>
                  <a:lnTo>
                    <a:pt x="8" y="12"/>
                  </a:lnTo>
                  <a:lnTo>
                    <a:pt x="11" y="11"/>
                  </a:lnTo>
                  <a:lnTo>
                    <a:pt x="14" y="9"/>
                  </a:lnTo>
                  <a:lnTo>
                    <a:pt x="15" y="7"/>
                  </a:lnTo>
                  <a:lnTo>
                    <a:pt x="15" y="3"/>
                  </a:lnTo>
                  <a:lnTo>
                    <a:pt x="14" y="2"/>
                  </a:lnTo>
                  <a:lnTo>
                    <a:pt x="13" y="1"/>
                  </a:lnTo>
                  <a:lnTo>
                    <a:pt x="9" y="0"/>
                  </a:lnTo>
                  <a:lnTo>
                    <a:pt x="6" y="0"/>
                  </a:lnTo>
                  <a:lnTo>
                    <a:pt x="4" y="1"/>
                  </a:lnTo>
                  <a:lnTo>
                    <a:pt x="1" y="1"/>
                  </a:lnTo>
                  <a:lnTo>
                    <a:pt x="0" y="3"/>
                  </a:lnTo>
                  <a:lnTo>
                    <a:pt x="0" y="6"/>
                  </a:lnTo>
                  <a:close/>
                </a:path>
              </a:pathLst>
            </a:custGeom>
            <a:solidFill>
              <a:srgbClr val="3891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1" name="Freeform 236">
              <a:extLst>
                <a:ext uri="{FF2B5EF4-FFF2-40B4-BE49-F238E27FC236}">
                  <a16:creationId xmlns:a16="http://schemas.microsoft.com/office/drawing/2014/main" id="{26B4B606-EE73-5A3F-817E-2A3F9BA239B7}"/>
                </a:ext>
              </a:extLst>
            </p:cNvPr>
            <p:cNvSpPr>
              <a:spLocks/>
            </p:cNvSpPr>
            <p:nvPr/>
          </p:nvSpPr>
          <p:spPr bwMode="auto">
            <a:xfrm>
              <a:off x="2306" y="1251"/>
              <a:ext cx="4" cy="4"/>
            </a:xfrm>
            <a:custGeom>
              <a:avLst/>
              <a:gdLst>
                <a:gd name="T0" fmla="*/ 4 w 4"/>
                <a:gd name="T1" fmla="*/ 3 h 4"/>
                <a:gd name="T2" fmla="*/ 4 w 4"/>
                <a:gd name="T3" fmla="*/ 3 h 4"/>
                <a:gd name="T4" fmla="*/ 4 w 4"/>
                <a:gd name="T5" fmla="*/ 3 h 4"/>
                <a:gd name="T6" fmla="*/ 4 w 4"/>
                <a:gd name="T7" fmla="*/ 4 h 4"/>
                <a:gd name="T8" fmla="*/ 2 w 4"/>
                <a:gd name="T9" fmla="*/ 4 h 4"/>
                <a:gd name="T10" fmla="*/ 1 w 4"/>
                <a:gd name="T11" fmla="*/ 4 h 4"/>
                <a:gd name="T12" fmla="*/ 1 w 4"/>
                <a:gd name="T13" fmla="*/ 4 h 4"/>
                <a:gd name="T14" fmla="*/ 0 w 4"/>
                <a:gd name="T15" fmla="*/ 4 h 4"/>
                <a:gd name="T16" fmla="*/ 0 w 4"/>
                <a:gd name="T17" fmla="*/ 3 h 4"/>
                <a:gd name="T18" fmla="*/ 0 w 4"/>
                <a:gd name="T19" fmla="*/ 1 h 4"/>
                <a:gd name="T20" fmla="*/ 0 w 4"/>
                <a:gd name="T21" fmla="*/ 1 h 4"/>
                <a:gd name="T22" fmla="*/ 0 w 4"/>
                <a:gd name="T23" fmla="*/ 1 h 4"/>
                <a:gd name="T24" fmla="*/ 1 w 4"/>
                <a:gd name="T25" fmla="*/ 0 h 4"/>
                <a:gd name="T26" fmla="*/ 2 w 4"/>
                <a:gd name="T27" fmla="*/ 0 h 4"/>
                <a:gd name="T28" fmla="*/ 2 w 4"/>
                <a:gd name="T29" fmla="*/ 1 h 4"/>
                <a:gd name="T30" fmla="*/ 4 w 4"/>
                <a:gd name="T31" fmla="*/ 1 h 4"/>
                <a:gd name="T32" fmla="*/ 4 w 4"/>
                <a:gd name="T33" fmla="*/ 3 h 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
                <a:gd name="T52" fmla="*/ 0 h 4"/>
                <a:gd name="T53" fmla="*/ 4 w 4"/>
                <a:gd name="T54" fmla="*/ 4 h 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 h="4">
                  <a:moveTo>
                    <a:pt x="4" y="3"/>
                  </a:moveTo>
                  <a:lnTo>
                    <a:pt x="4" y="3"/>
                  </a:lnTo>
                  <a:lnTo>
                    <a:pt x="4" y="4"/>
                  </a:lnTo>
                  <a:lnTo>
                    <a:pt x="2" y="4"/>
                  </a:lnTo>
                  <a:lnTo>
                    <a:pt x="1" y="4"/>
                  </a:lnTo>
                  <a:lnTo>
                    <a:pt x="0" y="4"/>
                  </a:lnTo>
                  <a:lnTo>
                    <a:pt x="0" y="3"/>
                  </a:lnTo>
                  <a:lnTo>
                    <a:pt x="0" y="1"/>
                  </a:lnTo>
                  <a:lnTo>
                    <a:pt x="1" y="0"/>
                  </a:lnTo>
                  <a:lnTo>
                    <a:pt x="2" y="0"/>
                  </a:lnTo>
                  <a:lnTo>
                    <a:pt x="2" y="1"/>
                  </a:lnTo>
                  <a:lnTo>
                    <a:pt x="4" y="1"/>
                  </a:lnTo>
                  <a:lnTo>
                    <a:pt x="4"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2" name="Freeform 237">
              <a:extLst>
                <a:ext uri="{FF2B5EF4-FFF2-40B4-BE49-F238E27FC236}">
                  <a16:creationId xmlns:a16="http://schemas.microsoft.com/office/drawing/2014/main" id="{0E7E98D1-9814-1289-5B25-D2CF8FC745C7}"/>
                </a:ext>
              </a:extLst>
            </p:cNvPr>
            <p:cNvSpPr>
              <a:spLocks/>
            </p:cNvSpPr>
            <p:nvPr/>
          </p:nvSpPr>
          <p:spPr bwMode="auto">
            <a:xfrm>
              <a:off x="2256" y="1160"/>
              <a:ext cx="57" cy="183"/>
            </a:xfrm>
            <a:custGeom>
              <a:avLst/>
              <a:gdLst>
                <a:gd name="T0" fmla="*/ 7 w 57"/>
                <a:gd name="T1" fmla="*/ 29 h 183"/>
                <a:gd name="T2" fmla="*/ 9 w 57"/>
                <a:gd name="T3" fmla="*/ 22 h 183"/>
                <a:gd name="T4" fmla="*/ 11 w 57"/>
                <a:gd name="T5" fmla="*/ 17 h 183"/>
                <a:gd name="T6" fmla="*/ 16 w 57"/>
                <a:gd name="T7" fmla="*/ 11 h 183"/>
                <a:gd name="T8" fmla="*/ 20 w 57"/>
                <a:gd name="T9" fmla="*/ 7 h 183"/>
                <a:gd name="T10" fmla="*/ 27 w 57"/>
                <a:gd name="T11" fmla="*/ 3 h 183"/>
                <a:gd name="T12" fmla="*/ 35 w 57"/>
                <a:gd name="T13" fmla="*/ 1 h 183"/>
                <a:gd name="T14" fmla="*/ 45 w 57"/>
                <a:gd name="T15" fmla="*/ 0 h 183"/>
                <a:gd name="T16" fmla="*/ 57 w 57"/>
                <a:gd name="T17" fmla="*/ 0 h 183"/>
                <a:gd name="T18" fmla="*/ 52 w 57"/>
                <a:gd name="T19" fmla="*/ 12 h 183"/>
                <a:gd name="T20" fmla="*/ 43 w 57"/>
                <a:gd name="T21" fmla="*/ 43 h 183"/>
                <a:gd name="T22" fmla="*/ 35 w 57"/>
                <a:gd name="T23" fmla="*/ 84 h 183"/>
                <a:gd name="T24" fmla="*/ 29 w 57"/>
                <a:gd name="T25" fmla="*/ 121 h 183"/>
                <a:gd name="T26" fmla="*/ 31 w 57"/>
                <a:gd name="T27" fmla="*/ 149 h 183"/>
                <a:gd name="T28" fmla="*/ 38 w 57"/>
                <a:gd name="T29" fmla="*/ 168 h 183"/>
                <a:gd name="T30" fmla="*/ 43 w 57"/>
                <a:gd name="T31" fmla="*/ 180 h 183"/>
                <a:gd name="T32" fmla="*/ 47 w 57"/>
                <a:gd name="T33" fmla="*/ 183 h 183"/>
                <a:gd name="T34" fmla="*/ 27 w 57"/>
                <a:gd name="T35" fmla="*/ 181 h 183"/>
                <a:gd name="T36" fmla="*/ 25 w 57"/>
                <a:gd name="T37" fmla="*/ 178 h 183"/>
                <a:gd name="T38" fmla="*/ 20 w 57"/>
                <a:gd name="T39" fmla="*/ 171 h 183"/>
                <a:gd name="T40" fmla="*/ 14 w 57"/>
                <a:gd name="T41" fmla="*/ 158 h 183"/>
                <a:gd name="T42" fmla="*/ 9 w 57"/>
                <a:gd name="T43" fmla="*/ 142 h 183"/>
                <a:gd name="T44" fmla="*/ 3 w 57"/>
                <a:gd name="T45" fmla="*/ 120 h 183"/>
                <a:gd name="T46" fmla="*/ 0 w 57"/>
                <a:gd name="T47" fmla="*/ 94 h 183"/>
                <a:gd name="T48" fmla="*/ 1 w 57"/>
                <a:gd name="T49" fmla="*/ 63 h 183"/>
                <a:gd name="T50" fmla="*/ 7 w 57"/>
                <a:gd name="T51" fmla="*/ 29 h 1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7"/>
                <a:gd name="T79" fmla="*/ 0 h 183"/>
                <a:gd name="T80" fmla="*/ 57 w 57"/>
                <a:gd name="T81" fmla="*/ 183 h 1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7" h="183">
                  <a:moveTo>
                    <a:pt x="7" y="29"/>
                  </a:moveTo>
                  <a:lnTo>
                    <a:pt x="9" y="22"/>
                  </a:lnTo>
                  <a:lnTo>
                    <a:pt x="11" y="17"/>
                  </a:lnTo>
                  <a:lnTo>
                    <a:pt x="16" y="11"/>
                  </a:lnTo>
                  <a:lnTo>
                    <a:pt x="20" y="7"/>
                  </a:lnTo>
                  <a:lnTo>
                    <a:pt x="27" y="3"/>
                  </a:lnTo>
                  <a:lnTo>
                    <a:pt x="35" y="1"/>
                  </a:lnTo>
                  <a:lnTo>
                    <a:pt x="45" y="0"/>
                  </a:lnTo>
                  <a:lnTo>
                    <a:pt x="57" y="0"/>
                  </a:lnTo>
                  <a:lnTo>
                    <a:pt x="52" y="12"/>
                  </a:lnTo>
                  <a:lnTo>
                    <a:pt x="43" y="43"/>
                  </a:lnTo>
                  <a:lnTo>
                    <a:pt x="35" y="84"/>
                  </a:lnTo>
                  <a:lnTo>
                    <a:pt x="29" y="121"/>
                  </a:lnTo>
                  <a:lnTo>
                    <a:pt x="31" y="149"/>
                  </a:lnTo>
                  <a:lnTo>
                    <a:pt x="38" y="168"/>
                  </a:lnTo>
                  <a:lnTo>
                    <a:pt x="43" y="180"/>
                  </a:lnTo>
                  <a:lnTo>
                    <a:pt x="47" y="183"/>
                  </a:lnTo>
                  <a:lnTo>
                    <a:pt x="27" y="181"/>
                  </a:lnTo>
                  <a:lnTo>
                    <a:pt x="25" y="178"/>
                  </a:lnTo>
                  <a:lnTo>
                    <a:pt x="20" y="171"/>
                  </a:lnTo>
                  <a:lnTo>
                    <a:pt x="14" y="158"/>
                  </a:lnTo>
                  <a:lnTo>
                    <a:pt x="9" y="142"/>
                  </a:lnTo>
                  <a:lnTo>
                    <a:pt x="3" y="120"/>
                  </a:lnTo>
                  <a:lnTo>
                    <a:pt x="0" y="94"/>
                  </a:lnTo>
                  <a:lnTo>
                    <a:pt x="1" y="63"/>
                  </a:lnTo>
                  <a:lnTo>
                    <a:pt x="7" y="29"/>
                  </a:lnTo>
                  <a:close/>
                </a:path>
              </a:pathLst>
            </a:custGeom>
            <a:solidFill>
              <a:srgbClr val="38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3" name="Freeform 238">
              <a:extLst>
                <a:ext uri="{FF2B5EF4-FFF2-40B4-BE49-F238E27FC236}">
                  <a16:creationId xmlns:a16="http://schemas.microsoft.com/office/drawing/2014/main" id="{7D25E62B-5091-40F4-235D-007FE6E5FD71}"/>
                </a:ext>
              </a:extLst>
            </p:cNvPr>
            <p:cNvSpPr>
              <a:spLocks/>
            </p:cNvSpPr>
            <p:nvPr/>
          </p:nvSpPr>
          <p:spPr bwMode="auto">
            <a:xfrm>
              <a:off x="2239" y="1139"/>
              <a:ext cx="49" cy="197"/>
            </a:xfrm>
            <a:custGeom>
              <a:avLst/>
              <a:gdLst>
                <a:gd name="T0" fmla="*/ 47 w 49"/>
                <a:gd name="T1" fmla="*/ 0 h 197"/>
                <a:gd name="T2" fmla="*/ 47 w 49"/>
                <a:gd name="T3" fmla="*/ 0 h 197"/>
                <a:gd name="T4" fmla="*/ 48 w 49"/>
                <a:gd name="T5" fmla="*/ 0 h 197"/>
                <a:gd name="T6" fmla="*/ 48 w 49"/>
                <a:gd name="T7" fmla="*/ 0 h 197"/>
                <a:gd name="T8" fmla="*/ 49 w 49"/>
                <a:gd name="T9" fmla="*/ 0 h 197"/>
                <a:gd name="T10" fmla="*/ 49 w 49"/>
                <a:gd name="T11" fmla="*/ 1 h 197"/>
                <a:gd name="T12" fmla="*/ 49 w 49"/>
                <a:gd name="T13" fmla="*/ 1 h 197"/>
                <a:gd name="T14" fmla="*/ 49 w 49"/>
                <a:gd name="T15" fmla="*/ 2 h 197"/>
                <a:gd name="T16" fmla="*/ 48 w 49"/>
                <a:gd name="T17" fmla="*/ 2 h 197"/>
                <a:gd name="T18" fmla="*/ 27 w 49"/>
                <a:gd name="T19" fmla="*/ 24 h 197"/>
                <a:gd name="T20" fmla="*/ 12 w 49"/>
                <a:gd name="T21" fmla="*/ 51 h 197"/>
                <a:gd name="T22" fmla="*/ 6 w 49"/>
                <a:gd name="T23" fmla="*/ 81 h 197"/>
                <a:gd name="T24" fmla="*/ 2 w 49"/>
                <a:gd name="T25" fmla="*/ 111 h 197"/>
                <a:gd name="T26" fmla="*/ 4 w 49"/>
                <a:gd name="T27" fmla="*/ 140 h 197"/>
                <a:gd name="T28" fmla="*/ 7 w 49"/>
                <a:gd name="T29" fmla="*/ 166 h 197"/>
                <a:gd name="T30" fmla="*/ 10 w 49"/>
                <a:gd name="T31" fmla="*/ 185 h 197"/>
                <a:gd name="T32" fmla="*/ 14 w 49"/>
                <a:gd name="T33" fmla="*/ 197 h 197"/>
                <a:gd name="T34" fmla="*/ 12 w 49"/>
                <a:gd name="T35" fmla="*/ 197 h 197"/>
                <a:gd name="T36" fmla="*/ 12 w 49"/>
                <a:gd name="T37" fmla="*/ 197 h 197"/>
                <a:gd name="T38" fmla="*/ 11 w 49"/>
                <a:gd name="T39" fmla="*/ 197 h 197"/>
                <a:gd name="T40" fmla="*/ 10 w 49"/>
                <a:gd name="T41" fmla="*/ 197 h 197"/>
                <a:gd name="T42" fmla="*/ 7 w 49"/>
                <a:gd name="T43" fmla="*/ 184 h 197"/>
                <a:gd name="T44" fmla="*/ 4 w 49"/>
                <a:gd name="T45" fmla="*/ 164 h 197"/>
                <a:gd name="T46" fmla="*/ 1 w 49"/>
                <a:gd name="T47" fmla="*/ 138 h 197"/>
                <a:gd name="T48" fmla="*/ 0 w 49"/>
                <a:gd name="T49" fmla="*/ 109 h 197"/>
                <a:gd name="T50" fmla="*/ 4 w 49"/>
                <a:gd name="T51" fmla="*/ 79 h 197"/>
                <a:gd name="T52" fmla="*/ 11 w 49"/>
                <a:gd name="T53" fmla="*/ 49 h 197"/>
                <a:gd name="T54" fmla="*/ 25 w 49"/>
                <a:gd name="T55" fmla="*/ 22 h 197"/>
                <a:gd name="T56" fmla="*/ 47 w 49"/>
                <a:gd name="T57" fmla="*/ 0 h 1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9"/>
                <a:gd name="T88" fmla="*/ 0 h 197"/>
                <a:gd name="T89" fmla="*/ 49 w 49"/>
                <a:gd name="T90" fmla="*/ 197 h 19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9" h="197">
                  <a:moveTo>
                    <a:pt x="47" y="0"/>
                  </a:moveTo>
                  <a:lnTo>
                    <a:pt x="47" y="0"/>
                  </a:lnTo>
                  <a:lnTo>
                    <a:pt x="48" y="0"/>
                  </a:lnTo>
                  <a:lnTo>
                    <a:pt x="49" y="0"/>
                  </a:lnTo>
                  <a:lnTo>
                    <a:pt x="49" y="1"/>
                  </a:lnTo>
                  <a:lnTo>
                    <a:pt x="49" y="2"/>
                  </a:lnTo>
                  <a:lnTo>
                    <a:pt x="48" y="2"/>
                  </a:lnTo>
                  <a:lnTo>
                    <a:pt x="27" y="24"/>
                  </a:lnTo>
                  <a:lnTo>
                    <a:pt x="12" y="51"/>
                  </a:lnTo>
                  <a:lnTo>
                    <a:pt x="6" y="81"/>
                  </a:lnTo>
                  <a:lnTo>
                    <a:pt x="2" y="111"/>
                  </a:lnTo>
                  <a:lnTo>
                    <a:pt x="4" y="140"/>
                  </a:lnTo>
                  <a:lnTo>
                    <a:pt x="7" y="166"/>
                  </a:lnTo>
                  <a:lnTo>
                    <a:pt x="10" y="185"/>
                  </a:lnTo>
                  <a:lnTo>
                    <a:pt x="14" y="197"/>
                  </a:lnTo>
                  <a:lnTo>
                    <a:pt x="12" y="197"/>
                  </a:lnTo>
                  <a:lnTo>
                    <a:pt x="11" y="197"/>
                  </a:lnTo>
                  <a:lnTo>
                    <a:pt x="10" y="197"/>
                  </a:lnTo>
                  <a:lnTo>
                    <a:pt x="7" y="184"/>
                  </a:lnTo>
                  <a:lnTo>
                    <a:pt x="4" y="164"/>
                  </a:lnTo>
                  <a:lnTo>
                    <a:pt x="1" y="138"/>
                  </a:lnTo>
                  <a:lnTo>
                    <a:pt x="0" y="109"/>
                  </a:lnTo>
                  <a:lnTo>
                    <a:pt x="4" y="79"/>
                  </a:lnTo>
                  <a:lnTo>
                    <a:pt x="11" y="49"/>
                  </a:lnTo>
                  <a:lnTo>
                    <a:pt x="25" y="22"/>
                  </a:lnTo>
                  <a:lnTo>
                    <a:pt x="47"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4" name="Freeform 239">
              <a:extLst>
                <a:ext uri="{FF2B5EF4-FFF2-40B4-BE49-F238E27FC236}">
                  <a16:creationId xmlns:a16="http://schemas.microsoft.com/office/drawing/2014/main" id="{A125DD63-C6E9-98E1-D8B1-A40D36E8C352}"/>
                </a:ext>
              </a:extLst>
            </p:cNvPr>
            <p:cNvSpPr>
              <a:spLocks/>
            </p:cNvSpPr>
            <p:nvPr/>
          </p:nvSpPr>
          <p:spPr bwMode="auto">
            <a:xfrm>
              <a:off x="2255" y="1142"/>
              <a:ext cx="37" cy="198"/>
            </a:xfrm>
            <a:custGeom>
              <a:avLst/>
              <a:gdLst>
                <a:gd name="T0" fmla="*/ 33 w 37"/>
                <a:gd name="T1" fmla="*/ 0 h 198"/>
                <a:gd name="T2" fmla="*/ 34 w 37"/>
                <a:gd name="T3" fmla="*/ 0 h 198"/>
                <a:gd name="T4" fmla="*/ 34 w 37"/>
                <a:gd name="T5" fmla="*/ 0 h 198"/>
                <a:gd name="T6" fmla="*/ 36 w 37"/>
                <a:gd name="T7" fmla="*/ 0 h 198"/>
                <a:gd name="T8" fmla="*/ 36 w 37"/>
                <a:gd name="T9" fmla="*/ 1 h 198"/>
                <a:gd name="T10" fmla="*/ 37 w 37"/>
                <a:gd name="T11" fmla="*/ 1 h 198"/>
                <a:gd name="T12" fmla="*/ 37 w 37"/>
                <a:gd name="T13" fmla="*/ 1 h 198"/>
                <a:gd name="T14" fmla="*/ 37 w 37"/>
                <a:gd name="T15" fmla="*/ 2 h 198"/>
                <a:gd name="T16" fmla="*/ 36 w 37"/>
                <a:gd name="T17" fmla="*/ 2 h 198"/>
                <a:gd name="T18" fmla="*/ 18 w 37"/>
                <a:gd name="T19" fmla="*/ 26 h 198"/>
                <a:gd name="T20" fmla="*/ 7 w 37"/>
                <a:gd name="T21" fmla="*/ 54 h 198"/>
                <a:gd name="T22" fmla="*/ 3 w 37"/>
                <a:gd name="T23" fmla="*/ 83 h 198"/>
                <a:gd name="T24" fmla="*/ 3 w 37"/>
                <a:gd name="T25" fmla="*/ 112 h 198"/>
                <a:gd name="T26" fmla="*/ 8 w 37"/>
                <a:gd name="T27" fmla="*/ 139 h 198"/>
                <a:gd name="T28" fmla="*/ 13 w 37"/>
                <a:gd name="T29" fmla="*/ 164 h 198"/>
                <a:gd name="T30" fmla="*/ 19 w 37"/>
                <a:gd name="T31" fmla="*/ 184 h 198"/>
                <a:gd name="T32" fmla="*/ 23 w 37"/>
                <a:gd name="T33" fmla="*/ 198 h 198"/>
                <a:gd name="T34" fmla="*/ 23 w 37"/>
                <a:gd name="T35" fmla="*/ 198 h 198"/>
                <a:gd name="T36" fmla="*/ 22 w 37"/>
                <a:gd name="T37" fmla="*/ 198 h 198"/>
                <a:gd name="T38" fmla="*/ 22 w 37"/>
                <a:gd name="T39" fmla="*/ 198 h 198"/>
                <a:gd name="T40" fmla="*/ 21 w 37"/>
                <a:gd name="T41" fmla="*/ 198 h 198"/>
                <a:gd name="T42" fmla="*/ 15 w 37"/>
                <a:gd name="T43" fmla="*/ 183 h 198"/>
                <a:gd name="T44" fmla="*/ 10 w 37"/>
                <a:gd name="T45" fmla="*/ 163 h 198"/>
                <a:gd name="T46" fmla="*/ 4 w 37"/>
                <a:gd name="T47" fmla="*/ 138 h 198"/>
                <a:gd name="T48" fmla="*/ 1 w 37"/>
                <a:gd name="T49" fmla="*/ 110 h 198"/>
                <a:gd name="T50" fmla="*/ 0 w 37"/>
                <a:gd name="T51" fmla="*/ 80 h 198"/>
                <a:gd name="T52" fmla="*/ 4 w 37"/>
                <a:gd name="T53" fmla="*/ 51 h 198"/>
                <a:gd name="T54" fmla="*/ 15 w 37"/>
                <a:gd name="T55" fmla="*/ 25 h 198"/>
                <a:gd name="T56" fmla="*/ 33 w 37"/>
                <a:gd name="T57" fmla="*/ 0 h 19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98"/>
                <a:gd name="T89" fmla="*/ 37 w 37"/>
                <a:gd name="T90" fmla="*/ 198 h 19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98">
                  <a:moveTo>
                    <a:pt x="33" y="0"/>
                  </a:moveTo>
                  <a:lnTo>
                    <a:pt x="34" y="0"/>
                  </a:lnTo>
                  <a:lnTo>
                    <a:pt x="36" y="0"/>
                  </a:lnTo>
                  <a:lnTo>
                    <a:pt x="36" y="1"/>
                  </a:lnTo>
                  <a:lnTo>
                    <a:pt x="37" y="1"/>
                  </a:lnTo>
                  <a:lnTo>
                    <a:pt x="37" y="2"/>
                  </a:lnTo>
                  <a:lnTo>
                    <a:pt x="36" y="2"/>
                  </a:lnTo>
                  <a:lnTo>
                    <a:pt x="18" y="26"/>
                  </a:lnTo>
                  <a:lnTo>
                    <a:pt x="7" y="54"/>
                  </a:lnTo>
                  <a:lnTo>
                    <a:pt x="3" y="83"/>
                  </a:lnTo>
                  <a:lnTo>
                    <a:pt x="3" y="112"/>
                  </a:lnTo>
                  <a:lnTo>
                    <a:pt x="8" y="139"/>
                  </a:lnTo>
                  <a:lnTo>
                    <a:pt x="13" y="164"/>
                  </a:lnTo>
                  <a:lnTo>
                    <a:pt x="19" y="184"/>
                  </a:lnTo>
                  <a:lnTo>
                    <a:pt x="23" y="198"/>
                  </a:lnTo>
                  <a:lnTo>
                    <a:pt x="22" y="198"/>
                  </a:lnTo>
                  <a:lnTo>
                    <a:pt x="21" y="198"/>
                  </a:lnTo>
                  <a:lnTo>
                    <a:pt x="15" y="183"/>
                  </a:lnTo>
                  <a:lnTo>
                    <a:pt x="10" y="163"/>
                  </a:lnTo>
                  <a:lnTo>
                    <a:pt x="4" y="138"/>
                  </a:lnTo>
                  <a:lnTo>
                    <a:pt x="1" y="110"/>
                  </a:lnTo>
                  <a:lnTo>
                    <a:pt x="0" y="80"/>
                  </a:lnTo>
                  <a:lnTo>
                    <a:pt x="4" y="51"/>
                  </a:lnTo>
                  <a:lnTo>
                    <a:pt x="15" y="25"/>
                  </a:lnTo>
                  <a:lnTo>
                    <a:pt x="33"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5" name="Freeform 240">
              <a:extLst>
                <a:ext uri="{FF2B5EF4-FFF2-40B4-BE49-F238E27FC236}">
                  <a16:creationId xmlns:a16="http://schemas.microsoft.com/office/drawing/2014/main" id="{A31A3B89-9350-3CDF-18A2-0893A5C50204}"/>
                </a:ext>
              </a:extLst>
            </p:cNvPr>
            <p:cNvSpPr>
              <a:spLocks/>
            </p:cNvSpPr>
            <p:nvPr/>
          </p:nvSpPr>
          <p:spPr bwMode="auto">
            <a:xfrm>
              <a:off x="2264" y="1150"/>
              <a:ext cx="35" cy="191"/>
            </a:xfrm>
            <a:custGeom>
              <a:avLst/>
              <a:gdLst>
                <a:gd name="T0" fmla="*/ 33 w 35"/>
                <a:gd name="T1" fmla="*/ 1 h 191"/>
                <a:gd name="T2" fmla="*/ 34 w 35"/>
                <a:gd name="T3" fmla="*/ 0 h 191"/>
                <a:gd name="T4" fmla="*/ 34 w 35"/>
                <a:gd name="T5" fmla="*/ 0 h 191"/>
                <a:gd name="T6" fmla="*/ 34 w 35"/>
                <a:gd name="T7" fmla="*/ 0 h 191"/>
                <a:gd name="T8" fmla="*/ 35 w 35"/>
                <a:gd name="T9" fmla="*/ 1 h 191"/>
                <a:gd name="T10" fmla="*/ 35 w 35"/>
                <a:gd name="T11" fmla="*/ 1 h 191"/>
                <a:gd name="T12" fmla="*/ 35 w 35"/>
                <a:gd name="T13" fmla="*/ 2 h 191"/>
                <a:gd name="T14" fmla="*/ 35 w 35"/>
                <a:gd name="T15" fmla="*/ 2 h 191"/>
                <a:gd name="T16" fmla="*/ 35 w 35"/>
                <a:gd name="T17" fmla="*/ 3 h 191"/>
                <a:gd name="T18" fmla="*/ 19 w 35"/>
                <a:gd name="T19" fmla="*/ 24 h 191"/>
                <a:gd name="T20" fmla="*/ 8 w 35"/>
                <a:gd name="T21" fmla="*/ 49 h 191"/>
                <a:gd name="T22" fmla="*/ 3 w 35"/>
                <a:gd name="T23" fmla="*/ 76 h 191"/>
                <a:gd name="T24" fmla="*/ 3 w 35"/>
                <a:gd name="T25" fmla="*/ 102 h 191"/>
                <a:gd name="T26" fmla="*/ 5 w 35"/>
                <a:gd name="T27" fmla="*/ 129 h 191"/>
                <a:gd name="T28" fmla="*/ 10 w 35"/>
                <a:gd name="T29" fmla="*/ 154 h 191"/>
                <a:gd name="T30" fmla="*/ 15 w 35"/>
                <a:gd name="T31" fmla="*/ 174 h 191"/>
                <a:gd name="T32" fmla="*/ 21 w 35"/>
                <a:gd name="T33" fmla="*/ 191 h 191"/>
                <a:gd name="T34" fmla="*/ 20 w 35"/>
                <a:gd name="T35" fmla="*/ 191 h 191"/>
                <a:gd name="T36" fmla="*/ 20 w 35"/>
                <a:gd name="T37" fmla="*/ 190 h 191"/>
                <a:gd name="T38" fmla="*/ 19 w 35"/>
                <a:gd name="T39" fmla="*/ 190 h 191"/>
                <a:gd name="T40" fmla="*/ 18 w 35"/>
                <a:gd name="T41" fmla="*/ 190 h 191"/>
                <a:gd name="T42" fmla="*/ 12 w 35"/>
                <a:gd name="T43" fmla="*/ 173 h 191"/>
                <a:gd name="T44" fmla="*/ 6 w 35"/>
                <a:gd name="T45" fmla="*/ 152 h 191"/>
                <a:gd name="T46" fmla="*/ 2 w 35"/>
                <a:gd name="T47" fmla="*/ 127 h 191"/>
                <a:gd name="T48" fmla="*/ 0 w 35"/>
                <a:gd name="T49" fmla="*/ 101 h 191"/>
                <a:gd name="T50" fmla="*/ 0 w 35"/>
                <a:gd name="T51" fmla="*/ 73 h 191"/>
                <a:gd name="T52" fmla="*/ 5 w 35"/>
                <a:gd name="T53" fmla="*/ 48 h 191"/>
                <a:gd name="T54" fmla="*/ 17 w 35"/>
                <a:gd name="T55" fmla="*/ 22 h 191"/>
                <a:gd name="T56" fmla="*/ 33 w 35"/>
                <a:gd name="T57" fmla="*/ 1 h 1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5"/>
                <a:gd name="T88" fmla="*/ 0 h 191"/>
                <a:gd name="T89" fmla="*/ 35 w 35"/>
                <a:gd name="T90" fmla="*/ 191 h 19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5" h="191">
                  <a:moveTo>
                    <a:pt x="33" y="1"/>
                  </a:moveTo>
                  <a:lnTo>
                    <a:pt x="34" y="0"/>
                  </a:lnTo>
                  <a:lnTo>
                    <a:pt x="35" y="1"/>
                  </a:lnTo>
                  <a:lnTo>
                    <a:pt x="35" y="2"/>
                  </a:lnTo>
                  <a:lnTo>
                    <a:pt x="35" y="3"/>
                  </a:lnTo>
                  <a:lnTo>
                    <a:pt x="19" y="24"/>
                  </a:lnTo>
                  <a:lnTo>
                    <a:pt x="8" y="49"/>
                  </a:lnTo>
                  <a:lnTo>
                    <a:pt x="3" y="76"/>
                  </a:lnTo>
                  <a:lnTo>
                    <a:pt x="3" y="102"/>
                  </a:lnTo>
                  <a:lnTo>
                    <a:pt x="5" y="129"/>
                  </a:lnTo>
                  <a:lnTo>
                    <a:pt x="10" y="154"/>
                  </a:lnTo>
                  <a:lnTo>
                    <a:pt x="15" y="174"/>
                  </a:lnTo>
                  <a:lnTo>
                    <a:pt x="21" y="191"/>
                  </a:lnTo>
                  <a:lnTo>
                    <a:pt x="20" y="191"/>
                  </a:lnTo>
                  <a:lnTo>
                    <a:pt x="20" y="190"/>
                  </a:lnTo>
                  <a:lnTo>
                    <a:pt x="19" y="190"/>
                  </a:lnTo>
                  <a:lnTo>
                    <a:pt x="18" y="190"/>
                  </a:lnTo>
                  <a:lnTo>
                    <a:pt x="12" y="173"/>
                  </a:lnTo>
                  <a:lnTo>
                    <a:pt x="6" y="152"/>
                  </a:lnTo>
                  <a:lnTo>
                    <a:pt x="2" y="127"/>
                  </a:lnTo>
                  <a:lnTo>
                    <a:pt x="0" y="101"/>
                  </a:lnTo>
                  <a:lnTo>
                    <a:pt x="0" y="73"/>
                  </a:lnTo>
                  <a:lnTo>
                    <a:pt x="5" y="48"/>
                  </a:lnTo>
                  <a:lnTo>
                    <a:pt x="17" y="22"/>
                  </a:lnTo>
                  <a:lnTo>
                    <a:pt x="33"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6" name="Freeform 241">
              <a:extLst>
                <a:ext uri="{FF2B5EF4-FFF2-40B4-BE49-F238E27FC236}">
                  <a16:creationId xmlns:a16="http://schemas.microsoft.com/office/drawing/2014/main" id="{ADA14A7D-BC8D-DC3A-4CB9-F4CC57FA4D12}"/>
                </a:ext>
              </a:extLst>
            </p:cNvPr>
            <p:cNvSpPr>
              <a:spLocks/>
            </p:cNvSpPr>
            <p:nvPr/>
          </p:nvSpPr>
          <p:spPr bwMode="auto">
            <a:xfrm>
              <a:off x="2284" y="1161"/>
              <a:ext cx="28" cy="182"/>
            </a:xfrm>
            <a:custGeom>
              <a:avLst/>
              <a:gdLst>
                <a:gd name="T0" fmla="*/ 26 w 28"/>
                <a:gd name="T1" fmla="*/ 0 h 182"/>
                <a:gd name="T2" fmla="*/ 26 w 28"/>
                <a:gd name="T3" fmla="*/ 0 h 182"/>
                <a:gd name="T4" fmla="*/ 27 w 28"/>
                <a:gd name="T5" fmla="*/ 0 h 182"/>
                <a:gd name="T6" fmla="*/ 27 w 28"/>
                <a:gd name="T7" fmla="*/ 0 h 182"/>
                <a:gd name="T8" fmla="*/ 27 w 28"/>
                <a:gd name="T9" fmla="*/ 0 h 182"/>
                <a:gd name="T10" fmla="*/ 28 w 28"/>
                <a:gd name="T11" fmla="*/ 0 h 182"/>
                <a:gd name="T12" fmla="*/ 28 w 28"/>
                <a:gd name="T13" fmla="*/ 0 h 182"/>
                <a:gd name="T14" fmla="*/ 28 w 28"/>
                <a:gd name="T15" fmla="*/ 1 h 182"/>
                <a:gd name="T16" fmla="*/ 28 w 28"/>
                <a:gd name="T17" fmla="*/ 1 h 182"/>
                <a:gd name="T18" fmla="*/ 15 w 28"/>
                <a:gd name="T19" fmla="*/ 41 h 182"/>
                <a:gd name="T20" fmla="*/ 8 w 28"/>
                <a:gd name="T21" fmla="*/ 76 h 182"/>
                <a:gd name="T22" fmla="*/ 3 w 28"/>
                <a:gd name="T23" fmla="*/ 106 h 182"/>
                <a:gd name="T24" fmla="*/ 3 w 28"/>
                <a:gd name="T25" fmla="*/ 129 h 182"/>
                <a:gd name="T26" fmla="*/ 5 w 28"/>
                <a:gd name="T27" fmla="*/ 148 h 182"/>
                <a:gd name="T28" fmla="*/ 9 w 28"/>
                <a:gd name="T29" fmla="*/ 164 h 182"/>
                <a:gd name="T30" fmla="*/ 13 w 28"/>
                <a:gd name="T31" fmla="*/ 175 h 182"/>
                <a:gd name="T32" fmla="*/ 18 w 28"/>
                <a:gd name="T33" fmla="*/ 182 h 182"/>
                <a:gd name="T34" fmla="*/ 17 w 28"/>
                <a:gd name="T35" fmla="*/ 182 h 182"/>
                <a:gd name="T36" fmla="*/ 17 w 28"/>
                <a:gd name="T37" fmla="*/ 182 h 182"/>
                <a:gd name="T38" fmla="*/ 15 w 28"/>
                <a:gd name="T39" fmla="*/ 182 h 182"/>
                <a:gd name="T40" fmla="*/ 14 w 28"/>
                <a:gd name="T41" fmla="*/ 181 h 182"/>
                <a:gd name="T42" fmla="*/ 10 w 28"/>
                <a:gd name="T43" fmla="*/ 173 h 182"/>
                <a:gd name="T44" fmla="*/ 5 w 28"/>
                <a:gd name="T45" fmla="*/ 162 h 182"/>
                <a:gd name="T46" fmla="*/ 2 w 28"/>
                <a:gd name="T47" fmla="*/ 146 h 182"/>
                <a:gd name="T48" fmla="*/ 0 w 28"/>
                <a:gd name="T49" fmla="*/ 127 h 182"/>
                <a:gd name="T50" fmla="*/ 1 w 28"/>
                <a:gd name="T51" fmla="*/ 103 h 182"/>
                <a:gd name="T52" fmla="*/ 4 w 28"/>
                <a:gd name="T53" fmla="*/ 74 h 182"/>
                <a:gd name="T54" fmla="*/ 13 w 28"/>
                <a:gd name="T55" fmla="*/ 40 h 182"/>
                <a:gd name="T56" fmla="*/ 26 w 28"/>
                <a:gd name="T57" fmla="*/ 0 h 1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8"/>
                <a:gd name="T88" fmla="*/ 0 h 182"/>
                <a:gd name="T89" fmla="*/ 28 w 28"/>
                <a:gd name="T90" fmla="*/ 182 h 1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8" h="182">
                  <a:moveTo>
                    <a:pt x="26" y="0"/>
                  </a:moveTo>
                  <a:lnTo>
                    <a:pt x="26" y="0"/>
                  </a:lnTo>
                  <a:lnTo>
                    <a:pt x="27" y="0"/>
                  </a:lnTo>
                  <a:lnTo>
                    <a:pt x="28" y="0"/>
                  </a:lnTo>
                  <a:lnTo>
                    <a:pt x="28" y="1"/>
                  </a:lnTo>
                  <a:lnTo>
                    <a:pt x="15" y="41"/>
                  </a:lnTo>
                  <a:lnTo>
                    <a:pt x="8" y="76"/>
                  </a:lnTo>
                  <a:lnTo>
                    <a:pt x="3" y="106"/>
                  </a:lnTo>
                  <a:lnTo>
                    <a:pt x="3" y="129"/>
                  </a:lnTo>
                  <a:lnTo>
                    <a:pt x="5" y="148"/>
                  </a:lnTo>
                  <a:lnTo>
                    <a:pt x="9" y="164"/>
                  </a:lnTo>
                  <a:lnTo>
                    <a:pt x="13" y="175"/>
                  </a:lnTo>
                  <a:lnTo>
                    <a:pt x="18" y="182"/>
                  </a:lnTo>
                  <a:lnTo>
                    <a:pt x="17" y="182"/>
                  </a:lnTo>
                  <a:lnTo>
                    <a:pt x="15" y="182"/>
                  </a:lnTo>
                  <a:lnTo>
                    <a:pt x="14" y="181"/>
                  </a:lnTo>
                  <a:lnTo>
                    <a:pt x="10" y="173"/>
                  </a:lnTo>
                  <a:lnTo>
                    <a:pt x="5" y="162"/>
                  </a:lnTo>
                  <a:lnTo>
                    <a:pt x="2" y="146"/>
                  </a:lnTo>
                  <a:lnTo>
                    <a:pt x="0" y="127"/>
                  </a:lnTo>
                  <a:lnTo>
                    <a:pt x="1" y="103"/>
                  </a:lnTo>
                  <a:lnTo>
                    <a:pt x="4" y="74"/>
                  </a:lnTo>
                  <a:lnTo>
                    <a:pt x="13" y="40"/>
                  </a:lnTo>
                  <a:lnTo>
                    <a:pt x="26" y="0"/>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7" name="Freeform 242">
              <a:extLst>
                <a:ext uri="{FF2B5EF4-FFF2-40B4-BE49-F238E27FC236}">
                  <a16:creationId xmlns:a16="http://schemas.microsoft.com/office/drawing/2014/main" id="{25CA815D-9E46-DE48-B1C8-22E109202B09}"/>
                </a:ext>
              </a:extLst>
            </p:cNvPr>
            <p:cNvSpPr>
              <a:spLocks/>
            </p:cNvSpPr>
            <p:nvPr/>
          </p:nvSpPr>
          <p:spPr bwMode="auto">
            <a:xfrm>
              <a:off x="2283" y="1134"/>
              <a:ext cx="30" cy="29"/>
            </a:xfrm>
            <a:custGeom>
              <a:avLst/>
              <a:gdLst>
                <a:gd name="T0" fmla="*/ 0 w 30"/>
                <a:gd name="T1" fmla="*/ 1 h 29"/>
                <a:gd name="T2" fmla="*/ 0 w 30"/>
                <a:gd name="T3" fmla="*/ 1 h 29"/>
                <a:gd name="T4" fmla="*/ 0 w 30"/>
                <a:gd name="T5" fmla="*/ 2 h 29"/>
                <a:gd name="T6" fmla="*/ 0 w 30"/>
                <a:gd name="T7" fmla="*/ 2 h 29"/>
                <a:gd name="T8" fmla="*/ 0 w 30"/>
                <a:gd name="T9" fmla="*/ 3 h 29"/>
                <a:gd name="T10" fmla="*/ 27 w 30"/>
                <a:gd name="T11" fmla="*/ 28 h 29"/>
                <a:gd name="T12" fmla="*/ 28 w 30"/>
                <a:gd name="T13" fmla="*/ 29 h 29"/>
                <a:gd name="T14" fmla="*/ 28 w 30"/>
                <a:gd name="T15" fmla="*/ 29 h 29"/>
                <a:gd name="T16" fmla="*/ 29 w 30"/>
                <a:gd name="T17" fmla="*/ 29 h 29"/>
                <a:gd name="T18" fmla="*/ 29 w 30"/>
                <a:gd name="T19" fmla="*/ 28 h 29"/>
                <a:gd name="T20" fmla="*/ 30 w 30"/>
                <a:gd name="T21" fmla="*/ 27 h 29"/>
                <a:gd name="T22" fmla="*/ 30 w 30"/>
                <a:gd name="T23" fmla="*/ 27 h 29"/>
                <a:gd name="T24" fmla="*/ 30 w 30"/>
                <a:gd name="T25" fmla="*/ 27 h 29"/>
                <a:gd name="T26" fmla="*/ 29 w 30"/>
                <a:gd name="T27" fmla="*/ 26 h 29"/>
                <a:gd name="T28" fmla="*/ 2 w 30"/>
                <a:gd name="T29" fmla="*/ 1 h 29"/>
                <a:gd name="T30" fmla="*/ 1 w 30"/>
                <a:gd name="T31" fmla="*/ 0 h 29"/>
                <a:gd name="T32" fmla="*/ 1 w 30"/>
                <a:gd name="T33" fmla="*/ 0 h 29"/>
                <a:gd name="T34" fmla="*/ 1 w 30"/>
                <a:gd name="T35" fmla="*/ 0 h 29"/>
                <a:gd name="T36" fmla="*/ 0 w 30"/>
                <a:gd name="T37" fmla="*/ 1 h 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29"/>
                <a:gd name="T59" fmla="*/ 30 w 30"/>
                <a:gd name="T60" fmla="*/ 29 h 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29">
                  <a:moveTo>
                    <a:pt x="0" y="1"/>
                  </a:moveTo>
                  <a:lnTo>
                    <a:pt x="0" y="1"/>
                  </a:lnTo>
                  <a:lnTo>
                    <a:pt x="0" y="2"/>
                  </a:lnTo>
                  <a:lnTo>
                    <a:pt x="0" y="3"/>
                  </a:lnTo>
                  <a:lnTo>
                    <a:pt x="27" y="28"/>
                  </a:lnTo>
                  <a:lnTo>
                    <a:pt x="28" y="29"/>
                  </a:lnTo>
                  <a:lnTo>
                    <a:pt x="29" y="29"/>
                  </a:lnTo>
                  <a:lnTo>
                    <a:pt x="29" y="28"/>
                  </a:lnTo>
                  <a:lnTo>
                    <a:pt x="30" y="27"/>
                  </a:lnTo>
                  <a:lnTo>
                    <a:pt x="29" y="26"/>
                  </a:lnTo>
                  <a:lnTo>
                    <a:pt x="2" y="1"/>
                  </a:lnTo>
                  <a:lnTo>
                    <a:pt x="1" y="0"/>
                  </a:lnTo>
                  <a:lnTo>
                    <a:pt x="0" y="1"/>
                  </a:lnTo>
                  <a:close/>
                </a:path>
              </a:pathLst>
            </a:custGeom>
            <a:solidFill>
              <a:srgbClr val="7C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8" name="Freeform 243">
              <a:extLst>
                <a:ext uri="{FF2B5EF4-FFF2-40B4-BE49-F238E27FC236}">
                  <a16:creationId xmlns:a16="http://schemas.microsoft.com/office/drawing/2014/main" id="{A18E0821-8494-BFAC-71D5-5285D82E8D8D}"/>
                </a:ext>
              </a:extLst>
            </p:cNvPr>
            <p:cNvSpPr>
              <a:spLocks/>
            </p:cNvSpPr>
            <p:nvPr/>
          </p:nvSpPr>
          <p:spPr bwMode="auto">
            <a:xfrm>
              <a:off x="2257" y="1244"/>
              <a:ext cx="68" cy="11"/>
            </a:xfrm>
            <a:custGeom>
              <a:avLst/>
              <a:gdLst>
                <a:gd name="T0" fmla="*/ 68 w 68"/>
                <a:gd name="T1" fmla="*/ 11 h 11"/>
                <a:gd name="T2" fmla="*/ 67 w 68"/>
                <a:gd name="T3" fmla="*/ 10 h 11"/>
                <a:gd name="T4" fmla="*/ 65 w 68"/>
                <a:gd name="T5" fmla="*/ 8 h 11"/>
                <a:gd name="T6" fmla="*/ 61 w 68"/>
                <a:gd name="T7" fmla="*/ 6 h 11"/>
                <a:gd name="T8" fmla="*/ 56 w 68"/>
                <a:gd name="T9" fmla="*/ 4 h 11"/>
                <a:gd name="T10" fmla="*/ 49 w 68"/>
                <a:gd name="T11" fmla="*/ 3 h 11"/>
                <a:gd name="T12" fmla="*/ 40 w 68"/>
                <a:gd name="T13" fmla="*/ 2 h 11"/>
                <a:gd name="T14" fmla="*/ 29 w 68"/>
                <a:gd name="T15" fmla="*/ 2 h 11"/>
                <a:gd name="T16" fmla="*/ 17 w 68"/>
                <a:gd name="T17" fmla="*/ 3 h 11"/>
                <a:gd name="T18" fmla="*/ 9 w 68"/>
                <a:gd name="T19" fmla="*/ 3 h 11"/>
                <a:gd name="T20" fmla="*/ 3 w 68"/>
                <a:gd name="T21" fmla="*/ 2 h 11"/>
                <a:gd name="T22" fmla="*/ 1 w 68"/>
                <a:gd name="T23" fmla="*/ 1 h 11"/>
                <a:gd name="T24" fmla="*/ 0 w 68"/>
                <a:gd name="T25" fmla="*/ 0 h 11"/>
                <a:gd name="T26" fmla="*/ 0 w 68"/>
                <a:gd name="T27" fmla="*/ 1 h 11"/>
                <a:gd name="T28" fmla="*/ 2 w 68"/>
                <a:gd name="T29" fmla="*/ 4 h 11"/>
                <a:gd name="T30" fmla="*/ 7 w 68"/>
                <a:gd name="T31" fmla="*/ 7 h 11"/>
                <a:gd name="T32" fmla="*/ 18 w 68"/>
                <a:gd name="T33" fmla="*/ 7 h 11"/>
                <a:gd name="T34" fmla="*/ 28 w 68"/>
                <a:gd name="T35" fmla="*/ 6 h 11"/>
                <a:gd name="T36" fmla="*/ 38 w 68"/>
                <a:gd name="T37" fmla="*/ 6 h 11"/>
                <a:gd name="T38" fmla="*/ 47 w 68"/>
                <a:gd name="T39" fmla="*/ 7 h 11"/>
                <a:gd name="T40" fmla="*/ 54 w 68"/>
                <a:gd name="T41" fmla="*/ 7 h 11"/>
                <a:gd name="T42" fmla="*/ 60 w 68"/>
                <a:gd name="T43" fmla="*/ 8 h 11"/>
                <a:gd name="T44" fmla="*/ 65 w 68"/>
                <a:gd name="T45" fmla="*/ 10 h 11"/>
                <a:gd name="T46" fmla="*/ 67 w 68"/>
                <a:gd name="T47" fmla="*/ 11 h 11"/>
                <a:gd name="T48" fmla="*/ 68 w 68"/>
                <a:gd name="T49" fmla="*/ 11 h 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
                <a:gd name="T76" fmla="*/ 0 h 11"/>
                <a:gd name="T77" fmla="*/ 68 w 68"/>
                <a:gd name="T78" fmla="*/ 11 h 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 h="11">
                  <a:moveTo>
                    <a:pt x="68" y="11"/>
                  </a:moveTo>
                  <a:lnTo>
                    <a:pt x="67" y="10"/>
                  </a:lnTo>
                  <a:lnTo>
                    <a:pt x="65" y="8"/>
                  </a:lnTo>
                  <a:lnTo>
                    <a:pt x="61" y="6"/>
                  </a:lnTo>
                  <a:lnTo>
                    <a:pt x="56" y="4"/>
                  </a:lnTo>
                  <a:lnTo>
                    <a:pt x="49" y="3"/>
                  </a:lnTo>
                  <a:lnTo>
                    <a:pt x="40" y="2"/>
                  </a:lnTo>
                  <a:lnTo>
                    <a:pt x="29" y="2"/>
                  </a:lnTo>
                  <a:lnTo>
                    <a:pt x="17" y="3"/>
                  </a:lnTo>
                  <a:lnTo>
                    <a:pt x="9" y="3"/>
                  </a:lnTo>
                  <a:lnTo>
                    <a:pt x="3" y="2"/>
                  </a:lnTo>
                  <a:lnTo>
                    <a:pt x="1" y="1"/>
                  </a:lnTo>
                  <a:lnTo>
                    <a:pt x="0" y="0"/>
                  </a:lnTo>
                  <a:lnTo>
                    <a:pt x="0" y="1"/>
                  </a:lnTo>
                  <a:lnTo>
                    <a:pt x="2" y="4"/>
                  </a:lnTo>
                  <a:lnTo>
                    <a:pt x="7" y="7"/>
                  </a:lnTo>
                  <a:lnTo>
                    <a:pt x="18" y="7"/>
                  </a:lnTo>
                  <a:lnTo>
                    <a:pt x="28" y="6"/>
                  </a:lnTo>
                  <a:lnTo>
                    <a:pt x="38" y="6"/>
                  </a:lnTo>
                  <a:lnTo>
                    <a:pt x="47" y="7"/>
                  </a:lnTo>
                  <a:lnTo>
                    <a:pt x="54" y="7"/>
                  </a:lnTo>
                  <a:lnTo>
                    <a:pt x="60" y="8"/>
                  </a:lnTo>
                  <a:lnTo>
                    <a:pt x="65" y="10"/>
                  </a:lnTo>
                  <a:lnTo>
                    <a:pt x="67" y="11"/>
                  </a:lnTo>
                  <a:lnTo>
                    <a:pt x="68"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99" name="Freeform 244">
              <a:extLst>
                <a:ext uri="{FF2B5EF4-FFF2-40B4-BE49-F238E27FC236}">
                  <a16:creationId xmlns:a16="http://schemas.microsoft.com/office/drawing/2014/main" id="{3A811364-38A2-D4ED-6080-8F78C6202007}"/>
                </a:ext>
              </a:extLst>
            </p:cNvPr>
            <p:cNvSpPr>
              <a:spLocks/>
            </p:cNvSpPr>
            <p:nvPr/>
          </p:nvSpPr>
          <p:spPr bwMode="auto">
            <a:xfrm>
              <a:off x="2262" y="1250"/>
              <a:ext cx="33" cy="13"/>
            </a:xfrm>
            <a:custGeom>
              <a:avLst/>
              <a:gdLst>
                <a:gd name="T0" fmla="*/ 6 w 33"/>
                <a:gd name="T1" fmla="*/ 1 h 13"/>
                <a:gd name="T2" fmla="*/ 6 w 33"/>
                <a:gd name="T3" fmla="*/ 2 h 13"/>
                <a:gd name="T4" fmla="*/ 10 w 33"/>
                <a:gd name="T5" fmla="*/ 7 h 13"/>
                <a:gd name="T6" fmla="*/ 17 w 33"/>
                <a:gd name="T7" fmla="*/ 10 h 13"/>
                <a:gd name="T8" fmla="*/ 33 w 33"/>
                <a:gd name="T9" fmla="*/ 13 h 13"/>
                <a:gd name="T10" fmla="*/ 32 w 33"/>
                <a:gd name="T11" fmla="*/ 13 h 13"/>
                <a:gd name="T12" fmla="*/ 29 w 33"/>
                <a:gd name="T13" fmla="*/ 13 h 13"/>
                <a:gd name="T14" fmla="*/ 24 w 33"/>
                <a:gd name="T15" fmla="*/ 13 h 13"/>
                <a:gd name="T16" fmla="*/ 19 w 33"/>
                <a:gd name="T17" fmla="*/ 13 h 13"/>
                <a:gd name="T18" fmla="*/ 13 w 33"/>
                <a:gd name="T19" fmla="*/ 11 h 13"/>
                <a:gd name="T20" fmla="*/ 7 w 33"/>
                <a:gd name="T21" fmla="*/ 9 h 13"/>
                <a:gd name="T22" fmla="*/ 3 w 33"/>
                <a:gd name="T23" fmla="*/ 6 h 13"/>
                <a:gd name="T24" fmla="*/ 0 w 33"/>
                <a:gd name="T25" fmla="*/ 0 h 13"/>
                <a:gd name="T26" fmla="*/ 6 w 33"/>
                <a:gd name="T27" fmla="*/ 1 h 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13"/>
                <a:gd name="T44" fmla="*/ 33 w 33"/>
                <a:gd name="T45" fmla="*/ 13 h 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13">
                  <a:moveTo>
                    <a:pt x="6" y="1"/>
                  </a:moveTo>
                  <a:lnTo>
                    <a:pt x="6" y="2"/>
                  </a:lnTo>
                  <a:lnTo>
                    <a:pt x="10" y="7"/>
                  </a:lnTo>
                  <a:lnTo>
                    <a:pt x="17" y="10"/>
                  </a:lnTo>
                  <a:lnTo>
                    <a:pt x="33" y="13"/>
                  </a:lnTo>
                  <a:lnTo>
                    <a:pt x="32" y="13"/>
                  </a:lnTo>
                  <a:lnTo>
                    <a:pt x="29" y="13"/>
                  </a:lnTo>
                  <a:lnTo>
                    <a:pt x="24" y="13"/>
                  </a:lnTo>
                  <a:lnTo>
                    <a:pt x="19" y="13"/>
                  </a:lnTo>
                  <a:lnTo>
                    <a:pt x="13" y="11"/>
                  </a:lnTo>
                  <a:lnTo>
                    <a:pt x="7" y="9"/>
                  </a:lnTo>
                  <a:lnTo>
                    <a:pt x="3" y="6"/>
                  </a:lnTo>
                  <a:lnTo>
                    <a:pt x="0" y="0"/>
                  </a:lnTo>
                  <a:lnTo>
                    <a:pt x="6"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0" name="Freeform 245">
              <a:extLst>
                <a:ext uri="{FF2B5EF4-FFF2-40B4-BE49-F238E27FC236}">
                  <a16:creationId xmlns:a16="http://schemas.microsoft.com/office/drawing/2014/main" id="{58B536A1-FB86-58EC-AE84-956A231FD953}"/>
                </a:ext>
              </a:extLst>
            </p:cNvPr>
            <p:cNvSpPr>
              <a:spLocks/>
            </p:cNvSpPr>
            <p:nvPr/>
          </p:nvSpPr>
          <p:spPr bwMode="auto">
            <a:xfrm>
              <a:off x="2238" y="1113"/>
              <a:ext cx="106" cy="339"/>
            </a:xfrm>
            <a:custGeom>
              <a:avLst/>
              <a:gdLst>
                <a:gd name="T0" fmla="*/ 3 w 106"/>
                <a:gd name="T1" fmla="*/ 7 h 339"/>
                <a:gd name="T2" fmla="*/ 0 w 106"/>
                <a:gd name="T3" fmla="*/ 24 h 339"/>
                <a:gd name="T4" fmla="*/ 63 w 106"/>
                <a:gd name="T5" fmla="*/ 294 h 339"/>
                <a:gd name="T6" fmla="*/ 64 w 106"/>
                <a:gd name="T7" fmla="*/ 304 h 339"/>
                <a:gd name="T8" fmla="*/ 67 w 106"/>
                <a:gd name="T9" fmla="*/ 316 h 339"/>
                <a:gd name="T10" fmla="*/ 72 w 106"/>
                <a:gd name="T11" fmla="*/ 326 h 339"/>
                <a:gd name="T12" fmla="*/ 78 w 106"/>
                <a:gd name="T13" fmla="*/ 331 h 339"/>
                <a:gd name="T14" fmla="*/ 80 w 106"/>
                <a:gd name="T15" fmla="*/ 333 h 339"/>
                <a:gd name="T16" fmla="*/ 84 w 106"/>
                <a:gd name="T17" fmla="*/ 335 h 339"/>
                <a:gd name="T18" fmla="*/ 88 w 106"/>
                <a:gd name="T19" fmla="*/ 338 h 339"/>
                <a:gd name="T20" fmla="*/ 90 w 106"/>
                <a:gd name="T21" fmla="*/ 339 h 339"/>
                <a:gd name="T22" fmla="*/ 95 w 106"/>
                <a:gd name="T23" fmla="*/ 338 h 339"/>
                <a:gd name="T24" fmla="*/ 99 w 106"/>
                <a:gd name="T25" fmla="*/ 336 h 339"/>
                <a:gd name="T26" fmla="*/ 102 w 106"/>
                <a:gd name="T27" fmla="*/ 334 h 339"/>
                <a:gd name="T28" fmla="*/ 104 w 106"/>
                <a:gd name="T29" fmla="*/ 329 h 339"/>
                <a:gd name="T30" fmla="*/ 105 w 106"/>
                <a:gd name="T31" fmla="*/ 326 h 339"/>
                <a:gd name="T32" fmla="*/ 106 w 106"/>
                <a:gd name="T33" fmla="*/ 321 h 339"/>
                <a:gd name="T34" fmla="*/ 106 w 106"/>
                <a:gd name="T35" fmla="*/ 318 h 339"/>
                <a:gd name="T36" fmla="*/ 106 w 106"/>
                <a:gd name="T37" fmla="*/ 314 h 339"/>
                <a:gd name="T38" fmla="*/ 27 w 106"/>
                <a:gd name="T39" fmla="*/ 23 h 339"/>
                <a:gd name="T40" fmla="*/ 20 w 106"/>
                <a:gd name="T41" fmla="*/ 7 h 339"/>
                <a:gd name="T42" fmla="*/ 12 w 106"/>
                <a:gd name="T43" fmla="*/ 0 h 339"/>
                <a:gd name="T44" fmla="*/ 6 w 106"/>
                <a:gd name="T45" fmla="*/ 0 h 339"/>
                <a:gd name="T46" fmla="*/ 3 w 106"/>
                <a:gd name="T47" fmla="*/ 7 h 3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
                <a:gd name="T73" fmla="*/ 0 h 339"/>
                <a:gd name="T74" fmla="*/ 106 w 106"/>
                <a:gd name="T75" fmla="*/ 339 h 3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 h="339">
                  <a:moveTo>
                    <a:pt x="3" y="7"/>
                  </a:moveTo>
                  <a:lnTo>
                    <a:pt x="0" y="24"/>
                  </a:lnTo>
                  <a:lnTo>
                    <a:pt x="63" y="294"/>
                  </a:lnTo>
                  <a:lnTo>
                    <a:pt x="64" y="304"/>
                  </a:lnTo>
                  <a:lnTo>
                    <a:pt x="67" y="316"/>
                  </a:lnTo>
                  <a:lnTo>
                    <a:pt x="72" y="326"/>
                  </a:lnTo>
                  <a:lnTo>
                    <a:pt x="78" y="331"/>
                  </a:lnTo>
                  <a:lnTo>
                    <a:pt x="80" y="333"/>
                  </a:lnTo>
                  <a:lnTo>
                    <a:pt x="84" y="335"/>
                  </a:lnTo>
                  <a:lnTo>
                    <a:pt x="88" y="338"/>
                  </a:lnTo>
                  <a:lnTo>
                    <a:pt x="90" y="339"/>
                  </a:lnTo>
                  <a:lnTo>
                    <a:pt x="95" y="338"/>
                  </a:lnTo>
                  <a:lnTo>
                    <a:pt x="99" y="336"/>
                  </a:lnTo>
                  <a:lnTo>
                    <a:pt x="102" y="334"/>
                  </a:lnTo>
                  <a:lnTo>
                    <a:pt x="104" y="329"/>
                  </a:lnTo>
                  <a:lnTo>
                    <a:pt x="105" y="326"/>
                  </a:lnTo>
                  <a:lnTo>
                    <a:pt x="106" y="321"/>
                  </a:lnTo>
                  <a:lnTo>
                    <a:pt x="106" y="318"/>
                  </a:lnTo>
                  <a:lnTo>
                    <a:pt x="106" y="314"/>
                  </a:lnTo>
                  <a:lnTo>
                    <a:pt x="27" y="23"/>
                  </a:lnTo>
                  <a:lnTo>
                    <a:pt x="20" y="7"/>
                  </a:lnTo>
                  <a:lnTo>
                    <a:pt x="12" y="0"/>
                  </a:lnTo>
                  <a:lnTo>
                    <a:pt x="6" y="0"/>
                  </a:lnTo>
                  <a:lnTo>
                    <a:pt x="3" y="7"/>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1" name="Freeform 246">
              <a:extLst>
                <a:ext uri="{FF2B5EF4-FFF2-40B4-BE49-F238E27FC236}">
                  <a16:creationId xmlns:a16="http://schemas.microsoft.com/office/drawing/2014/main" id="{57A209EB-AD2B-C657-AE44-D09A6809C664}"/>
                </a:ext>
              </a:extLst>
            </p:cNvPr>
            <p:cNvSpPr>
              <a:spLocks/>
            </p:cNvSpPr>
            <p:nvPr/>
          </p:nvSpPr>
          <p:spPr bwMode="auto">
            <a:xfrm>
              <a:off x="2191" y="957"/>
              <a:ext cx="72" cy="204"/>
            </a:xfrm>
            <a:custGeom>
              <a:avLst/>
              <a:gdLst>
                <a:gd name="T0" fmla="*/ 72 w 72"/>
                <a:gd name="T1" fmla="*/ 172 h 204"/>
                <a:gd name="T2" fmla="*/ 9 w 72"/>
                <a:gd name="T3" fmla="*/ 0 h 204"/>
                <a:gd name="T4" fmla="*/ 0 w 72"/>
                <a:gd name="T5" fmla="*/ 3 h 204"/>
                <a:gd name="T6" fmla="*/ 53 w 72"/>
                <a:gd name="T7" fmla="*/ 204 h 204"/>
                <a:gd name="T8" fmla="*/ 72 w 72"/>
                <a:gd name="T9" fmla="*/ 172 h 204"/>
                <a:gd name="T10" fmla="*/ 0 60000 65536"/>
                <a:gd name="T11" fmla="*/ 0 60000 65536"/>
                <a:gd name="T12" fmla="*/ 0 60000 65536"/>
                <a:gd name="T13" fmla="*/ 0 60000 65536"/>
                <a:gd name="T14" fmla="*/ 0 60000 65536"/>
                <a:gd name="T15" fmla="*/ 0 w 72"/>
                <a:gd name="T16" fmla="*/ 0 h 204"/>
                <a:gd name="T17" fmla="*/ 72 w 72"/>
                <a:gd name="T18" fmla="*/ 204 h 204"/>
              </a:gdLst>
              <a:ahLst/>
              <a:cxnLst>
                <a:cxn ang="T10">
                  <a:pos x="T0" y="T1"/>
                </a:cxn>
                <a:cxn ang="T11">
                  <a:pos x="T2" y="T3"/>
                </a:cxn>
                <a:cxn ang="T12">
                  <a:pos x="T4" y="T5"/>
                </a:cxn>
                <a:cxn ang="T13">
                  <a:pos x="T6" y="T7"/>
                </a:cxn>
                <a:cxn ang="T14">
                  <a:pos x="T8" y="T9"/>
                </a:cxn>
              </a:cxnLst>
              <a:rect l="T15" t="T16" r="T17" b="T18"/>
              <a:pathLst>
                <a:path w="72" h="204">
                  <a:moveTo>
                    <a:pt x="72" y="172"/>
                  </a:moveTo>
                  <a:lnTo>
                    <a:pt x="9" y="0"/>
                  </a:lnTo>
                  <a:lnTo>
                    <a:pt x="0" y="3"/>
                  </a:lnTo>
                  <a:lnTo>
                    <a:pt x="53" y="204"/>
                  </a:lnTo>
                  <a:lnTo>
                    <a:pt x="72" y="172"/>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2" name="Freeform 247">
              <a:extLst>
                <a:ext uri="{FF2B5EF4-FFF2-40B4-BE49-F238E27FC236}">
                  <a16:creationId xmlns:a16="http://schemas.microsoft.com/office/drawing/2014/main" id="{90C4E837-90AC-C3D2-336B-951BCDE36F76}"/>
                </a:ext>
              </a:extLst>
            </p:cNvPr>
            <p:cNvSpPr>
              <a:spLocks/>
            </p:cNvSpPr>
            <p:nvPr/>
          </p:nvSpPr>
          <p:spPr bwMode="auto">
            <a:xfrm>
              <a:off x="2101" y="933"/>
              <a:ext cx="100" cy="60"/>
            </a:xfrm>
            <a:custGeom>
              <a:avLst/>
              <a:gdLst>
                <a:gd name="T0" fmla="*/ 43 w 100"/>
                <a:gd name="T1" fmla="*/ 60 h 60"/>
                <a:gd name="T2" fmla="*/ 46 w 100"/>
                <a:gd name="T3" fmla="*/ 60 h 60"/>
                <a:gd name="T4" fmla="*/ 50 w 100"/>
                <a:gd name="T5" fmla="*/ 59 h 60"/>
                <a:gd name="T6" fmla="*/ 57 w 100"/>
                <a:gd name="T7" fmla="*/ 57 h 60"/>
                <a:gd name="T8" fmla="*/ 66 w 100"/>
                <a:gd name="T9" fmla="*/ 55 h 60"/>
                <a:gd name="T10" fmla="*/ 75 w 100"/>
                <a:gd name="T11" fmla="*/ 50 h 60"/>
                <a:gd name="T12" fmla="*/ 85 w 100"/>
                <a:gd name="T13" fmla="*/ 45 h 60"/>
                <a:gd name="T14" fmla="*/ 94 w 100"/>
                <a:gd name="T15" fmla="*/ 38 h 60"/>
                <a:gd name="T16" fmla="*/ 100 w 100"/>
                <a:gd name="T17" fmla="*/ 29 h 60"/>
                <a:gd name="T18" fmla="*/ 100 w 100"/>
                <a:gd name="T19" fmla="*/ 26 h 60"/>
                <a:gd name="T20" fmla="*/ 97 w 100"/>
                <a:gd name="T21" fmla="*/ 20 h 60"/>
                <a:gd name="T22" fmla="*/ 90 w 100"/>
                <a:gd name="T23" fmla="*/ 17 h 60"/>
                <a:gd name="T24" fmla="*/ 77 w 100"/>
                <a:gd name="T25" fmla="*/ 19 h 60"/>
                <a:gd name="T26" fmla="*/ 71 w 100"/>
                <a:gd name="T27" fmla="*/ 19 h 60"/>
                <a:gd name="T28" fmla="*/ 66 w 100"/>
                <a:gd name="T29" fmla="*/ 16 h 60"/>
                <a:gd name="T30" fmla="*/ 61 w 100"/>
                <a:gd name="T31" fmla="*/ 11 h 60"/>
                <a:gd name="T32" fmla="*/ 57 w 100"/>
                <a:gd name="T33" fmla="*/ 8 h 60"/>
                <a:gd name="T34" fmla="*/ 44 w 100"/>
                <a:gd name="T35" fmla="*/ 2 h 60"/>
                <a:gd name="T36" fmla="*/ 36 w 100"/>
                <a:gd name="T37" fmla="*/ 0 h 60"/>
                <a:gd name="T38" fmla="*/ 31 w 100"/>
                <a:gd name="T39" fmla="*/ 0 h 60"/>
                <a:gd name="T40" fmla="*/ 30 w 100"/>
                <a:gd name="T41" fmla="*/ 0 h 60"/>
                <a:gd name="T42" fmla="*/ 31 w 100"/>
                <a:gd name="T43" fmla="*/ 1 h 60"/>
                <a:gd name="T44" fmla="*/ 34 w 100"/>
                <a:gd name="T45" fmla="*/ 6 h 60"/>
                <a:gd name="T46" fmla="*/ 41 w 100"/>
                <a:gd name="T47" fmla="*/ 12 h 60"/>
                <a:gd name="T48" fmla="*/ 54 w 100"/>
                <a:gd name="T49" fmla="*/ 23 h 60"/>
                <a:gd name="T50" fmla="*/ 56 w 100"/>
                <a:gd name="T51" fmla="*/ 27 h 60"/>
                <a:gd name="T52" fmla="*/ 51 w 100"/>
                <a:gd name="T53" fmla="*/ 31 h 60"/>
                <a:gd name="T54" fmla="*/ 46 w 100"/>
                <a:gd name="T55" fmla="*/ 36 h 60"/>
                <a:gd name="T56" fmla="*/ 42 w 100"/>
                <a:gd name="T57" fmla="*/ 38 h 60"/>
                <a:gd name="T58" fmla="*/ 20 w 100"/>
                <a:gd name="T59" fmla="*/ 37 h 60"/>
                <a:gd name="T60" fmla="*/ 12 w 100"/>
                <a:gd name="T61" fmla="*/ 37 h 60"/>
                <a:gd name="T62" fmla="*/ 6 w 100"/>
                <a:gd name="T63" fmla="*/ 36 h 60"/>
                <a:gd name="T64" fmla="*/ 3 w 100"/>
                <a:gd name="T65" fmla="*/ 35 h 60"/>
                <a:gd name="T66" fmla="*/ 0 w 100"/>
                <a:gd name="T67" fmla="*/ 36 h 60"/>
                <a:gd name="T68" fmla="*/ 43 w 100"/>
                <a:gd name="T69" fmla="*/ 6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0"/>
                <a:gd name="T106" fmla="*/ 0 h 60"/>
                <a:gd name="T107" fmla="*/ 100 w 100"/>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0" h="60">
                  <a:moveTo>
                    <a:pt x="43" y="60"/>
                  </a:moveTo>
                  <a:lnTo>
                    <a:pt x="46" y="60"/>
                  </a:lnTo>
                  <a:lnTo>
                    <a:pt x="50" y="59"/>
                  </a:lnTo>
                  <a:lnTo>
                    <a:pt x="57" y="57"/>
                  </a:lnTo>
                  <a:lnTo>
                    <a:pt x="66" y="55"/>
                  </a:lnTo>
                  <a:lnTo>
                    <a:pt x="75" y="50"/>
                  </a:lnTo>
                  <a:lnTo>
                    <a:pt x="85" y="45"/>
                  </a:lnTo>
                  <a:lnTo>
                    <a:pt x="94" y="38"/>
                  </a:lnTo>
                  <a:lnTo>
                    <a:pt x="100" y="29"/>
                  </a:lnTo>
                  <a:lnTo>
                    <a:pt x="100" y="26"/>
                  </a:lnTo>
                  <a:lnTo>
                    <a:pt x="97" y="20"/>
                  </a:lnTo>
                  <a:lnTo>
                    <a:pt x="90" y="17"/>
                  </a:lnTo>
                  <a:lnTo>
                    <a:pt x="77" y="19"/>
                  </a:lnTo>
                  <a:lnTo>
                    <a:pt x="71" y="19"/>
                  </a:lnTo>
                  <a:lnTo>
                    <a:pt x="66" y="16"/>
                  </a:lnTo>
                  <a:lnTo>
                    <a:pt x="61" y="11"/>
                  </a:lnTo>
                  <a:lnTo>
                    <a:pt x="57" y="8"/>
                  </a:lnTo>
                  <a:lnTo>
                    <a:pt x="44" y="2"/>
                  </a:lnTo>
                  <a:lnTo>
                    <a:pt x="36" y="0"/>
                  </a:lnTo>
                  <a:lnTo>
                    <a:pt x="31" y="0"/>
                  </a:lnTo>
                  <a:lnTo>
                    <a:pt x="30" y="0"/>
                  </a:lnTo>
                  <a:lnTo>
                    <a:pt x="31" y="1"/>
                  </a:lnTo>
                  <a:lnTo>
                    <a:pt x="34" y="6"/>
                  </a:lnTo>
                  <a:lnTo>
                    <a:pt x="41" y="12"/>
                  </a:lnTo>
                  <a:lnTo>
                    <a:pt x="54" y="23"/>
                  </a:lnTo>
                  <a:lnTo>
                    <a:pt x="56" y="27"/>
                  </a:lnTo>
                  <a:lnTo>
                    <a:pt x="51" y="31"/>
                  </a:lnTo>
                  <a:lnTo>
                    <a:pt x="46" y="36"/>
                  </a:lnTo>
                  <a:lnTo>
                    <a:pt x="42" y="38"/>
                  </a:lnTo>
                  <a:lnTo>
                    <a:pt x="20" y="37"/>
                  </a:lnTo>
                  <a:lnTo>
                    <a:pt x="12" y="37"/>
                  </a:lnTo>
                  <a:lnTo>
                    <a:pt x="6" y="36"/>
                  </a:lnTo>
                  <a:lnTo>
                    <a:pt x="3" y="35"/>
                  </a:lnTo>
                  <a:lnTo>
                    <a:pt x="0" y="36"/>
                  </a:lnTo>
                  <a:lnTo>
                    <a:pt x="43" y="60"/>
                  </a:lnTo>
                  <a:close/>
                </a:path>
              </a:pathLst>
            </a:custGeom>
            <a:solidFill>
              <a:srgbClr val="FFBFA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03" name="Freeform 248">
              <a:extLst>
                <a:ext uri="{FF2B5EF4-FFF2-40B4-BE49-F238E27FC236}">
                  <a16:creationId xmlns:a16="http://schemas.microsoft.com/office/drawing/2014/main" id="{4A720596-C320-464E-5874-E7F919B35BF5}"/>
                </a:ext>
              </a:extLst>
            </p:cNvPr>
            <p:cNvSpPr>
              <a:spLocks/>
            </p:cNvSpPr>
            <p:nvPr/>
          </p:nvSpPr>
          <p:spPr bwMode="auto">
            <a:xfrm>
              <a:off x="2038" y="1089"/>
              <a:ext cx="514" cy="1590"/>
            </a:xfrm>
            <a:custGeom>
              <a:avLst/>
              <a:gdLst>
                <a:gd name="T0" fmla="*/ 220 w 514"/>
                <a:gd name="T1" fmla="*/ 0 h 1590"/>
                <a:gd name="T2" fmla="*/ 116 w 514"/>
                <a:gd name="T3" fmla="*/ 34 h 1590"/>
                <a:gd name="T4" fmla="*/ 257 w 514"/>
                <a:gd name="T5" fmla="*/ 348 h 1590"/>
                <a:gd name="T6" fmla="*/ 123 w 514"/>
                <a:gd name="T7" fmla="*/ 477 h 1590"/>
                <a:gd name="T8" fmla="*/ 153 w 514"/>
                <a:gd name="T9" fmla="*/ 670 h 1590"/>
                <a:gd name="T10" fmla="*/ 224 w 514"/>
                <a:gd name="T11" fmla="*/ 637 h 1590"/>
                <a:gd name="T12" fmla="*/ 207 w 514"/>
                <a:gd name="T13" fmla="*/ 494 h 1590"/>
                <a:gd name="T14" fmla="*/ 287 w 514"/>
                <a:gd name="T15" fmla="*/ 464 h 1590"/>
                <a:gd name="T16" fmla="*/ 289 w 514"/>
                <a:gd name="T17" fmla="*/ 504 h 1590"/>
                <a:gd name="T18" fmla="*/ 294 w 514"/>
                <a:gd name="T19" fmla="*/ 611 h 1590"/>
                <a:gd name="T20" fmla="*/ 296 w 514"/>
                <a:gd name="T21" fmla="*/ 766 h 1590"/>
                <a:gd name="T22" fmla="*/ 290 w 514"/>
                <a:gd name="T23" fmla="*/ 947 h 1590"/>
                <a:gd name="T24" fmla="*/ 0 w 514"/>
                <a:gd name="T25" fmla="*/ 1188 h 1590"/>
                <a:gd name="T26" fmla="*/ 3 w 514"/>
                <a:gd name="T27" fmla="*/ 1194 h 1590"/>
                <a:gd name="T28" fmla="*/ 9 w 514"/>
                <a:gd name="T29" fmla="*/ 1207 h 1590"/>
                <a:gd name="T30" fmla="*/ 19 w 514"/>
                <a:gd name="T31" fmla="*/ 1230 h 1590"/>
                <a:gd name="T32" fmla="*/ 34 w 514"/>
                <a:gd name="T33" fmla="*/ 1259 h 1590"/>
                <a:gd name="T34" fmla="*/ 53 w 514"/>
                <a:gd name="T35" fmla="*/ 1292 h 1590"/>
                <a:gd name="T36" fmla="*/ 74 w 514"/>
                <a:gd name="T37" fmla="*/ 1329 h 1590"/>
                <a:gd name="T38" fmla="*/ 99 w 514"/>
                <a:gd name="T39" fmla="*/ 1368 h 1590"/>
                <a:gd name="T40" fmla="*/ 126 w 514"/>
                <a:gd name="T41" fmla="*/ 1408 h 1590"/>
                <a:gd name="T42" fmla="*/ 157 w 514"/>
                <a:gd name="T43" fmla="*/ 1447 h 1590"/>
                <a:gd name="T44" fmla="*/ 189 w 514"/>
                <a:gd name="T45" fmla="*/ 1485 h 1590"/>
                <a:gd name="T46" fmla="*/ 225 w 514"/>
                <a:gd name="T47" fmla="*/ 1519 h 1590"/>
                <a:gd name="T48" fmla="*/ 261 w 514"/>
                <a:gd name="T49" fmla="*/ 1548 h 1590"/>
                <a:gd name="T50" fmla="*/ 301 w 514"/>
                <a:gd name="T51" fmla="*/ 1570 h 1590"/>
                <a:gd name="T52" fmla="*/ 341 w 514"/>
                <a:gd name="T53" fmla="*/ 1584 h 1590"/>
                <a:gd name="T54" fmla="*/ 383 w 514"/>
                <a:gd name="T55" fmla="*/ 1590 h 1590"/>
                <a:gd name="T56" fmla="*/ 426 w 514"/>
                <a:gd name="T57" fmla="*/ 1586 h 1590"/>
                <a:gd name="T58" fmla="*/ 510 w 514"/>
                <a:gd name="T59" fmla="*/ 1013 h 1590"/>
                <a:gd name="T60" fmla="*/ 510 w 514"/>
                <a:gd name="T61" fmla="*/ 1007 h 1590"/>
                <a:gd name="T62" fmla="*/ 512 w 514"/>
                <a:gd name="T63" fmla="*/ 993 h 1590"/>
                <a:gd name="T64" fmla="*/ 513 w 514"/>
                <a:gd name="T65" fmla="*/ 969 h 1590"/>
                <a:gd name="T66" fmla="*/ 514 w 514"/>
                <a:gd name="T67" fmla="*/ 937 h 1590"/>
                <a:gd name="T68" fmla="*/ 513 w 514"/>
                <a:gd name="T69" fmla="*/ 899 h 1590"/>
                <a:gd name="T70" fmla="*/ 513 w 514"/>
                <a:gd name="T71" fmla="*/ 856 h 1590"/>
                <a:gd name="T72" fmla="*/ 509 w 514"/>
                <a:gd name="T73" fmla="*/ 808 h 1590"/>
                <a:gd name="T74" fmla="*/ 505 w 514"/>
                <a:gd name="T75" fmla="*/ 755 h 1590"/>
                <a:gd name="T76" fmla="*/ 498 w 514"/>
                <a:gd name="T77" fmla="*/ 702 h 1590"/>
                <a:gd name="T78" fmla="*/ 489 w 514"/>
                <a:gd name="T79" fmla="*/ 646 h 1590"/>
                <a:gd name="T80" fmla="*/ 477 w 514"/>
                <a:gd name="T81" fmla="*/ 589 h 1590"/>
                <a:gd name="T82" fmla="*/ 462 w 514"/>
                <a:gd name="T83" fmla="*/ 533 h 1590"/>
                <a:gd name="T84" fmla="*/ 442 w 514"/>
                <a:gd name="T85" fmla="*/ 479 h 1590"/>
                <a:gd name="T86" fmla="*/ 419 w 514"/>
                <a:gd name="T87" fmla="*/ 427 h 1590"/>
                <a:gd name="T88" fmla="*/ 391 w 514"/>
                <a:gd name="T89" fmla="*/ 380 h 1590"/>
                <a:gd name="T90" fmla="*/ 359 w 514"/>
                <a:gd name="T91" fmla="*/ 336 h 1590"/>
                <a:gd name="T92" fmla="*/ 342 w 514"/>
                <a:gd name="T93" fmla="*/ 311 h 1590"/>
                <a:gd name="T94" fmla="*/ 324 w 514"/>
                <a:gd name="T95" fmla="*/ 273 h 1590"/>
                <a:gd name="T96" fmla="*/ 305 w 514"/>
                <a:gd name="T97" fmla="*/ 226 h 1590"/>
                <a:gd name="T98" fmla="*/ 286 w 514"/>
                <a:gd name="T99" fmla="*/ 175 h 1590"/>
                <a:gd name="T100" fmla="*/ 268 w 514"/>
                <a:gd name="T101" fmla="*/ 122 h 1590"/>
                <a:gd name="T102" fmla="*/ 250 w 514"/>
                <a:gd name="T103" fmla="*/ 73 h 1590"/>
                <a:gd name="T104" fmla="*/ 234 w 514"/>
                <a:gd name="T105" fmla="*/ 32 h 1590"/>
                <a:gd name="T106" fmla="*/ 220 w 514"/>
                <a:gd name="T107" fmla="*/ 0 h 15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14"/>
                <a:gd name="T163" fmla="*/ 0 h 1590"/>
                <a:gd name="T164" fmla="*/ 514 w 514"/>
                <a:gd name="T165" fmla="*/ 1590 h 15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14" h="1590">
                  <a:moveTo>
                    <a:pt x="220" y="0"/>
                  </a:moveTo>
                  <a:lnTo>
                    <a:pt x="116" y="34"/>
                  </a:lnTo>
                  <a:lnTo>
                    <a:pt x="257" y="348"/>
                  </a:lnTo>
                  <a:lnTo>
                    <a:pt x="123" y="477"/>
                  </a:lnTo>
                  <a:lnTo>
                    <a:pt x="153" y="670"/>
                  </a:lnTo>
                  <a:lnTo>
                    <a:pt x="224" y="637"/>
                  </a:lnTo>
                  <a:lnTo>
                    <a:pt x="207" y="494"/>
                  </a:lnTo>
                  <a:lnTo>
                    <a:pt x="287" y="464"/>
                  </a:lnTo>
                  <a:lnTo>
                    <a:pt x="289" y="504"/>
                  </a:lnTo>
                  <a:lnTo>
                    <a:pt x="294" y="611"/>
                  </a:lnTo>
                  <a:lnTo>
                    <a:pt x="296" y="766"/>
                  </a:lnTo>
                  <a:lnTo>
                    <a:pt x="290" y="947"/>
                  </a:lnTo>
                  <a:lnTo>
                    <a:pt x="0" y="1188"/>
                  </a:lnTo>
                  <a:lnTo>
                    <a:pt x="3" y="1194"/>
                  </a:lnTo>
                  <a:lnTo>
                    <a:pt x="9" y="1207"/>
                  </a:lnTo>
                  <a:lnTo>
                    <a:pt x="19" y="1230"/>
                  </a:lnTo>
                  <a:lnTo>
                    <a:pt x="34" y="1259"/>
                  </a:lnTo>
                  <a:lnTo>
                    <a:pt x="53" y="1292"/>
                  </a:lnTo>
                  <a:lnTo>
                    <a:pt x="74" y="1329"/>
                  </a:lnTo>
                  <a:lnTo>
                    <a:pt x="99" y="1368"/>
                  </a:lnTo>
                  <a:lnTo>
                    <a:pt x="126" y="1408"/>
                  </a:lnTo>
                  <a:lnTo>
                    <a:pt x="157" y="1447"/>
                  </a:lnTo>
                  <a:lnTo>
                    <a:pt x="189" y="1485"/>
                  </a:lnTo>
                  <a:lnTo>
                    <a:pt x="225" y="1519"/>
                  </a:lnTo>
                  <a:lnTo>
                    <a:pt x="261" y="1548"/>
                  </a:lnTo>
                  <a:lnTo>
                    <a:pt x="301" y="1570"/>
                  </a:lnTo>
                  <a:lnTo>
                    <a:pt x="341" y="1584"/>
                  </a:lnTo>
                  <a:lnTo>
                    <a:pt x="383" y="1590"/>
                  </a:lnTo>
                  <a:lnTo>
                    <a:pt x="426" y="1586"/>
                  </a:lnTo>
                  <a:lnTo>
                    <a:pt x="510" y="1013"/>
                  </a:lnTo>
                  <a:lnTo>
                    <a:pt x="510" y="1007"/>
                  </a:lnTo>
                  <a:lnTo>
                    <a:pt x="512" y="993"/>
                  </a:lnTo>
                  <a:lnTo>
                    <a:pt x="513" y="969"/>
                  </a:lnTo>
                  <a:lnTo>
                    <a:pt x="514" y="937"/>
                  </a:lnTo>
                  <a:lnTo>
                    <a:pt x="513" y="899"/>
                  </a:lnTo>
                  <a:lnTo>
                    <a:pt x="513" y="856"/>
                  </a:lnTo>
                  <a:lnTo>
                    <a:pt x="509" y="808"/>
                  </a:lnTo>
                  <a:lnTo>
                    <a:pt x="505" y="755"/>
                  </a:lnTo>
                  <a:lnTo>
                    <a:pt x="498" y="702"/>
                  </a:lnTo>
                  <a:lnTo>
                    <a:pt x="489" y="646"/>
                  </a:lnTo>
                  <a:lnTo>
                    <a:pt x="477" y="589"/>
                  </a:lnTo>
                  <a:lnTo>
                    <a:pt x="462" y="533"/>
                  </a:lnTo>
                  <a:lnTo>
                    <a:pt x="442" y="479"/>
                  </a:lnTo>
                  <a:lnTo>
                    <a:pt x="419" y="427"/>
                  </a:lnTo>
                  <a:lnTo>
                    <a:pt x="391" y="380"/>
                  </a:lnTo>
                  <a:lnTo>
                    <a:pt x="359" y="336"/>
                  </a:lnTo>
                  <a:lnTo>
                    <a:pt x="342" y="311"/>
                  </a:lnTo>
                  <a:lnTo>
                    <a:pt x="324" y="273"/>
                  </a:lnTo>
                  <a:lnTo>
                    <a:pt x="305" y="226"/>
                  </a:lnTo>
                  <a:lnTo>
                    <a:pt x="286" y="175"/>
                  </a:lnTo>
                  <a:lnTo>
                    <a:pt x="268" y="122"/>
                  </a:lnTo>
                  <a:lnTo>
                    <a:pt x="250" y="73"/>
                  </a:lnTo>
                  <a:lnTo>
                    <a:pt x="234" y="32"/>
                  </a:lnTo>
                  <a:lnTo>
                    <a:pt x="22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93" name="Action Button: Forward or Next 292">
            <a:hlinkClick r:id="" action="ppaction://hlinkshowjump?jump=nextslide" highlightClick="1"/>
            <a:extLst>
              <a:ext uri="{FF2B5EF4-FFF2-40B4-BE49-F238E27FC236}">
                <a16:creationId xmlns:a16="http://schemas.microsoft.com/office/drawing/2014/main" id="{439EE03D-865D-F614-5FEB-5A2F3E7911D1}"/>
              </a:ext>
              <a:ext uri="{C183D7F6-B498-43B3-948B-1728B52AA6E4}">
                <adec:decorative xmlns:adec="http://schemas.microsoft.com/office/drawing/2017/decorative" val="1"/>
              </a:ext>
            </a:extLst>
          </p:cNvPr>
          <p:cNvSpPr/>
          <p:nvPr/>
        </p:nvSpPr>
        <p:spPr>
          <a:xfrm>
            <a:off x="4260850" y="54102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pic>
        <p:nvPicPr>
          <p:cNvPr id="297" name="j0071708.wav">
            <a:hlinkClick r:id="" action="ppaction://media"/>
            <a:extLst>
              <a:ext uri="{FF2B5EF4-FFF2-40B4-BE49-F238E27FC236}">
                <a16:creationId xmlns:a16="http://schemas.microsoft.com/office/drawing/2014/main" id="{601D835A-0C01-A7DA-28CF-8AD6B297F365}"/>
              </a:ext>
              <a:ext uri="{C183D7F6-B498-43B3-948B-1728B52AA6E4}">
                <adec:decorative xmlns:adec="http://schemas.microsoft.com/office/drawing/2017/decorative" val="1"/>
              </a:ext>
            </a:extLst>
          </p:cNvPr>
          <p:cNvPicPr>
            <a:picLocks noRot="1" noChangeAspect="1"/>
          </p:cNvPicPr>
          <p:nvPr>
            <a:wavAudioFile r:embed="rId1" name="j0074689.wav"/>
          </p:nvPr>
        </p:nvPicPr>
        <p:blipFill>
          <a:blip r:embed="rId4">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20" name="Object 2">
            <a:hlinkClick r:id="" action="ppaction://ole?verb=0"/>
            <a:extLst>
              <a:ext uri="{FF2B5EF4-FFF2-40B4-BE49-F238E27FC236}">
                <a16:creationId xmlns:a16="http://schemas.microsoft.com/office/drawing/2014/main" id="{AE6D2B20-D6A7-11C9-0BA2-5734003315D8}"/>
              </a:ext>
              <a:ext uri="{C183D7F6-B498-43B3-948B-1728B52AA6E4}">
                <adec:decorative xmlns:adec="http://schemas.microsoft.com/office/drawing/2017/decorative" val="1"/>
              </a:ext>
            </a:extLst>
          </p:cNvPr>
          <p:cNvGraphicFramePr>
            <a:graphicFrameLocks noChangeAspect="1"/>
          </p:cNvGraphicFramePr>
          <p:nvPr>
            <p:extLst>
              <p:ext uri="{D42A27DB-BD31-4B8C-83A1-F6EECF244321}">
                <p14:modId xmlns:p14="http://schemas.microsoft.com/office/powerpoint/2010/main" val="1467329564"/>
              </p:ext>
            </p:extLst>
          </p:nvPr>
        </p:nvGraphicFramePr>
        <p:xfrm>
          <a:off x="2133600" y="7086600"/>
          <a:ext cx="304800" cy="304800"/>
        </p:xfrm>
        <a:graphic>
          <a:graphicData uri="http://schemas.openxmlformats.org/presentationml/2006/ole">
            <mc:AlternateContent xmlns:mc="http://schemas.openxmlformats.org/markup-compatibility/2006">
              <mc:Choice xmlns:v="urn:schemas-microsoft-com:vml" Requires="v">
                <p:oleObj name="Sound Recorder Document" r:id="rId5" imgW="304520" imgH="304520" progId="SoundRec">
                  <p:embed/>
                </p:oleObj>
              </mc:Choice>
              <mc:Fallback>
                <p:oleObj name="Sound Recorder Document" r:id="rId5" imgW="304520" imgH="304520" progId="SoundRec">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7086600"/>
                        <a:ext cx="304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9889" fill="hold"/>
                                        <p:tgtEl>
                                          <p:spTgt spid="2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97"/>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 Box 7">
            <a:extLst>
              <a:ext uri="{FF2B5EF4-FFF2-40B4-BE49-F238E27FC236}">
                <a16:creationId xmlns:a16="http://schemas.microsoft.com/office/drawing/2014/main" id="{425713F6-65FB-8A04-962F-B69E44DFF0F7}"/>
              </a:ext>
            </a:extLst>
          </p:cNvPr>
          <p:cNvSpPr txBox="1">
            <a:spLocks noGrp="1" noChangeArrowheads="1"/>
          </p:cNvSpPr>
          <p:nvPr>
            <p:ph type="title" idx="4294967295"/>
          </p:nvPr>
        </p:nvSpPr>
        <p:spPr bwMode="auto">
          <a:xfrm>
            <a:off x="3581400" y="609600"/>
            <a:ext cx="1968500" cy="579438"/>
          </a:xfrm>
          <a:prstGeom prst="rect">
            <a:avLst/>
          </a:prstGeom>
          <a:noFill/>
          <a:ln w="9525">
            <a:noFill/>
            <a:prstDash/>
            <a:miter lim="800000"/>
            <a:headEnd/>
            <a:tailEnd/>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1" u="none" strike="noStrike" kern="1200" cap="none" spc="0" normalizeH="0" baseline="0" noProof="0" dirty="0">
                <a:ln>
                  <a:noFill/>
                </a:ln>
                <a:solidFill>
                  <a:schemeClr val="tx2"/>
                </a:solidFill>
                <a:effectLst>
                  <a:outerShdw blurRad="38100" dist="38100" dir="2700000" algn="tl">
                    <a:srgbClr val="C0C0C0"/>
                  </a:outerShdw>
                </a:effectLst>
                <a:uLnTx/>
                <a:uFillTx/>
                <a:latin typeface="Arial" charset="0"/>
                <a:ea typeface="+mn-ea"/>
                <a:cs typeface="+mn-cs"/>
              </a:rPr>
              <a:t>CREDITS</a:t>
            </a:r>
          </a:p>
        </p:txBody>
      </p:sp>
      <p:sp>
        <p:nvSpPr>
          <p:cNvPr id="112" name="Rectangle 11">
            <a:extLst>
              <a:ext uri="{FF2B5EF4-FFF2-40B4-BE49-F238E27FC236}">
                <a16:creationId xmlns:a16="http://schemas.microsoft.com/office/drawing/2014/main" id="{A088903F-8357-E3C6-F7A8-B539CE17A225}"/>
              </a:ext>
            </a:extLst>
          </p:cNvPr>
          <p:cNvSpPr>
            <a:spLocks noChangeArrowheads="1"/>
          </p:cNvSpPr>
          <p:nvPr/>
        </p:nvSpPr>
        <p:spPr bwMode="auto">
          <a:xfrm>
            <a:off x="2286000" y="1295400"/>
            <a:ext cx="4876800" cy="1143000"/>
          </a:xfrm>
          <a:prstGeom prst="rect">
            <a:avLst/>
          </a:prstGeom>
          <a:noFill/>
          <a:ln w="9525">
            <a:noFill/>
            <a:miter lim="800000"/>
            <a:headEnd/>
            <a:tailEnd/>
          </a:ln>
          <a:effectLst/>
        </p:spPr>
        <p:txBody>
          <a:bodyPr wrap="none" anchor="ctr"/>
          <a:lstStyle/>
          <a:p>
            <a:pPr algn="ctr" eaLnBrk="0" hangingPunct="0">
              <a:defRPr/>
            </a:pPr>
            <a:endParaRPr lang="en-US" sz="2000" b="1" i="1" dirty="0">
              <a:solidFill>
                <a:schemeClr val="tx2"/>
              </a:solidFill>
              <a:effectLst>
                <a:outerShdw blurRad="38100" dist="38100" dir="2700000" algn="tl">
                  <a:srgbClr val="C0C0C0"/>
                </a:outerShdw>
              </a:effectLst>
              <a:latin typeface="Arial" charset="0"/>
            </a:endParaRPr>
          </a:p>
          <a:p>
            <a:pPr algn="ctr" eaLnBrk="0" hangingPunct="0">
              <a:defRPr/>
            </a:pPr>
            <a:r>
              <a:rPr lang="en-US" sz="2400" b="1" i="1" dirty="0">
                <a:solidFill>
                  <a:schemeClr val="tx2"/>
                </a:solidFill>
                <a:effectLst>
                  <a:outerShdw blurRad="38100" dist="38100" dir="2700000" algn="tl">
                    <a:srgbClr val="C0C0C0"/>
                  </a:outerShdw>
                </a:effectLst>
                <a:latin typeface="Arial" charset="0"/>
              </a:rPr>
              <a:t>English Language Studies Department</a:t>
            </a:r>
          </a:p>
        </p:txBody>
      </p:sp>
      <p:sp>
        <p:nvSpPr>
          <p:cNvPr id="109" name="Rectangle 9">
            <a:extLst>
              <a:ext uri="{FF2B5EF4-FFF2-40B4-BE49-F238E27FC236}">
                <a16:creationId xmlns:a16="http://schemas.microsoft.com/office/drawing/2014/main" id="{1F589AC4-B0A5-3DE8-7AA1-9513C621B3E0}"/>
              </a:ext>
            </a:extLst>
          </p:cNvPr>
          <p:cNvSpPr>
            <a:spLocks noChangeArrowheads="1"/>
          </p:cNvSpPr>
          <p:nvPr/>
        </p:nvSpPr>
        <p:spPr bwMode="auto">
          <a:xfrm>
            <a:off x="3505200" y="2057400"/>
            <a:ext cx="2209800" cy="1981200"/>
          </a:xfrm>
          <a:prstGeom prst="rect">
            <a:avLst/>
          </a:prstGeom>
          <a:noFill/>
          <a:ln w="9525">
            <a:noFill/>
            <a:miter lim="800000"/>
            <a:headEnd/>
            <a:tailEnd/>
          </a:ln>
          <a:effectLst/>
        </p:spPr>
        <p:txBody>
          <a:bodyPr wrap="none" anchor="ctr"/>
          <a:lstStyle/>
          <a:p>
            <a:pPr eaLnBrk="0" hangingPunct="0">
              <a:defRPr/>
            </a:pPr>
            <a:r>
              <a:rPr lang="en-US" sz="2000" b="1" i="1" dirty="0">
                <a:solidFill>
                  <a:schemeClr val="tx2"/>
                </a:solidFill>
                <a:effectLst>
                  <a:outerShdw blurRad="38100" dist="38100" dir="2700000" algn="tl">
                    <a:srgbClr val="C0C0C0"/>
                  </a:outerShdw>
                </a:effectLst>
                <a:latin typeface="Arial" charset="0"/>
              </a:rPr>
              <a:t>Project Producers</a:t>
            </a:r>
            <a:endParaRPr lang="en-US" sz="2400" b="1" i="1" dirty="0">
              <a:solidFill>
                <a:schemeClr val="tx2"/>
              </a:solidFill>
              <a:effectLst>
                <a:outerShdw blurRad="38100" dist="38100" dir="2700000" algn="tl">
                  <a:srgbClr val="C0C0C0"/>
                </a:outerShdw>
              </a:effectLst>
              <a:latin typeface="Arial" charset="0"/>
            </a:endParaRPr>
          </a:p>
          <a:p>
            <a:pPr eaLnBrk="0" hangingPunct="0">
              <a:buFontTx/>
              <a:buChar char="•"/>
              <a:defRPr/>
            </a:pPr>
            <a:r>
              <a:rPr lang="en-US" sz="1600" dirty="0" err="1">
                <a:solidFill>
                  <a:schemeClr val="tx2"/>
                </a:solidFill>
                <a:latin typeface="Arial" charset="0"/>
              </a:rPr>
              <a:t>Nissa</a:t>
            </a:r>
            <a:r>
              <a:rPr lang="en-US" sz="1600" dirty="0">
                <a:solidFill>
                  <a:schemeClr val="tx2"/>
                </a:solidFill>
                <a:latin typeface="Arial" charset="0"/>
              </a:rPr>
              <a:t> Hopkins</a:t>
            </a:r>
          </a:p>
          <a:p>
            <a:pPr eaLnBrk="0" hangingPunct="0">
              <a:buFontTx/>
              <a:buChar char="•"/>
              <a:defRPr/>
            </a:pPr>
            <a:r>
              <a:rPr lang="en-US" sz="1600" dirty="0">
                <a:solidFill>
                  <a:schemeClr val="tx2"/>
                </a:solidFill>
                <a:latin typeface="Arial" charset="0"/>
              </a:rPr>
              <a:t>Marco </a:t>
            </a:r>
            <a:r>
              <a:rPr lang="en-US" sz="1600" dirty="0" err="1">
                <a:solidFill>
                  <a:schemeClr val="tx2"/>
                </a:solidFill>
                <a:latin typeface="Arial" charset="0"/>
              </a:rPr>
              <a:t>Yepez</a:t>
            </a:r>
            <a:endParaRPr lang="en-US" dirty="0">
              <a:solidFill>
                <a:schemeClr val="tx2"/>
              </a:solidFill>
              <a:latin typeface="Arial" charset="0"/>
            </a:endParaRPr>
          </a:p>
        </p:txBody>
      </p:sp>
      <p:sp>
        <p:nvSpPr>
          <p:cNvPr id="110" name="Rectangle 10">
            <a:extLst>
              <a:ext uri="{FF2B5EF4-FFF2-40B4-BE49-F238E27FC236}">
                <a16:creationId xmlns:a16="http://schemas.microsoft.com/office/drawing/2014/main" id="{3FE1BDAE-E051-A20E-3866-8CCFC321FD98}"/>
              </a:ext>
            </a:extLst>
          </p:cNvPr>
          <p:cNvSpPr>
            <a:spLocks noChangeArrowheads="1"/>
          </p:cNvSpPr>
          <p:nvPr/>
        </p:nvSpPr>
        <p:spPr bwMode="auto">
          <a:xfrm>
            <a:off x="3581400" y="3352800"/>
            <a:ext cx="20574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chemeClr val="tx2"/>
                </a:solidFill>
              </a:rPr>
              <a:t> Web Support</a:t>
            </a:r>
          </a:p>
          <a:p>
            <a:pPr>
              <a:buFont typeface="Arial" panose="020B0604020202020204" pitchFamily="34" charset="0"/>
              <a:buChar char="•"/>
            </a:pPr>
            <a:r>
              <a:rPr lang="en-US" altLang="en-US" sz="1600">
                <a:solidFill>
                  <a:schemeClr val="tx2"/>
                </a:solidFill>
              </a:rPr>
              <a:t>Edith Morales</a:t>
            </a:r>
          </a:p>
          <a:p>
            <a:pPr>
              <a:buFont typeface="Arial" panose="020B0604020202020204" pitchFamily="34" charset="0"/>
              <a:buChar char="•"/>
            </a:pPr>
            <a:r>
              <a:rPr lang="en-US" altLang="en-US" sz="1600">
                <a:solidFill>
                  <a:schemeClr val="tx2"/>
                </a:solidFill>
              </a:rPr>
              <a:t>Anna Flores</a:t>
            </a:r>
          </a:p>
          <a:p>
            <a:pPr>
              <a:buFont typeface="Arial" panose="020B0604020202020204" pitchFamily="34" charset="0"/>
              <a:buChar char="•"/>
            </a:pPr>
            <a:r>
              <a:rPr lang="en-US" altLang="en-US" sz="1600">
                <a:solidFill>
                  <a:schemeClr val="tx2"/>
                </a:solidFill>
              </a:rPr>
              <a:t>Les Lusk</a:t>
            </a:r>
            <a:br>
              <a:rPr lang="en-US" altLang="en-US" sz="2000">
                <a:solidFill>
                  <a:schemeClr val="tx2"/>
                </a:solidFill>
              </a:rPr>
            </a:br>
            <a:endParaRPr lang="en-US" altLang="en-US" sz="2000">
              <a:solidFill>
                <a:schemeClr val="tx2"/>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anim calcmode="lin" valueType="num">
                                      <p:cBhvr>
                                        <p:cTn id="8" dur="1000" fill="hold"/>
                                        <p:tgtEl>
                                          <p:spTgt spid="109"/>
                                        </p:tgtEl>
                                        <p:attrNameLst>
                                          <p:attrName>ppt_x</p:attrName>
                                        </p:attrNameLst>
                                      </p:cBhvr>
                                      <p:tavLst>
                                        <p:tav tm="0">
                                          <p:val>
                                            <p:strVal val="#ppt_x"/>
                                          </p:val>
                                        </p:tav>
                                        <p:tav tm="100000">
                                          <p:val>
                                            <p:strVal val="#ppt_x"/>
                                          </p:val>
                                        </p:tav>
                                      </p:tavLst>
                                    </p:anim>
                                    <p:anim calcmode="lin" valueType="num">
                                      <p:cBhvr>
                                        <p:cTn id="9" dur="900" decel="100000" fill="hold"/>
                                        <p:tgtEl>
                                          <p:spTgt spid="10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10"/>
                                        </p:tgtEl>
                                        <p:attrNameLst>
                                          <p:attrName>style.visibility</p:attrName>
                                        </p:attrNameLst>
                                      </p:cBhvr>
                                      <p:to>
                                        <p:strVal val="visible"/>
                                      </p:to>
                                    </p:set>
                                    <p:animEffect transition="in" filter="fade">
                                      <p:cBhvr>
                                        <p:cTn id="13" dur="1000"/>
                                        <p:tgtEl>
                                          <p:spTgt spid="110"/>
                                        </p:tgtEl>
                                      </p:cBhvr>
                                    </p:animEffect>
                                    <p:anim calcmode="lin" valueType="num">
                                      <p:cBhvr>
                                        <p:cTn id="14" dur="1000" fill="hold"/>
                                        <p:tgtEl>
                                          <p:spTgt spid="110"/>
                                        </p:tgtEl>
                                        <p:attrNameLst>
                                          <p:attrName>ppt_x</p:attrName>
                                        </p:attrNameLst>
                                      </p:cBhvr>
                                      <p:tavLst>
                                        <p:tav tm="0">
                                          <p:val>
                                            <p:strVal val="#ppt_x"/>
                                          </p:val>
                                        </p:tav>
                                        <p:tav tm="100000">
                                          <p:val>
                                            <p:strVal val="#ppt_x"/>
                                          </p:val>
                                        </p:tav>
                                      </p:tavLst>
                                    </p:anim>
                                    <p:anim calcmode="lin" valueType="num">
                                      <p:cBhvr>
                                        <p:cTn id="15" dur="900" decel="100000" fill="hold"/>
                                        <p:tgtEl>
                                          <p:spTgt spid="1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111"/>
                                        </p:tgtEl>
                                        <p:attrNameLst>
                                          <p:attrName>style.visibility</p:attrName>
                                        </p:attrNameLst>
                                      </p:cBhvr>
                                      <p:to>
                                        <p:strVal val="visible"/>
                                      </p:to>
                                    </p:set>
                                    <p:animEffect transition="in" filter="fade">
                                      <p:cBhvr>
                                        <p:cTn id="19" dur="1000"/>
                                        <p:tgtEl>
                                          <p:spTgt spid="111"/>
                                        </p:tgtEl>
                                      </p:cBhvr>
                                    </p:animEffect>
                                    <p:anim calcmode="lin" valueType="num">
                                      <p:cBhvr>
                                        <p:cTn id="20" dur="1000" fill="hold"/>
                                        <p:tgtEl>
                                          <p:spTgt spid="111"/>
                                        </p:tgtEl>
                                        <p:attrNameLst>
                                          <p:attrName>ppt_x</p:attrName>
                                        </p:attrNameLst>
                                      </p:cBhvr>
                                      <p:tavLst>
                                        <p:tav tm="0">
                                          <p:val>
                                            <p:strVal val="#ppt_x"/>
                                          </p:val>
                                        </p:tav>
                                        <p:tav tm="100000">
                                          <p:val>
                                            <p:strVal val="#ppt_x"/>
                                          </p:val>
                                        </p:tav>
                                      </p:tavLst>
                                    </p:anim>
                                    <p:anim calcmode="lin" valueType="num">
                                      <p:cBhvr>
                                        <p:cTn id="21" dur="900" decel="100000" fill="hold"/>
                                        <p:tgtEl>
                                          <p:spTgt spid="111"/>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p:bldP spid="109" grpId="0"/>
      <p:bldP spid="1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1" name="Group 107">
            <a:extLst>
              <a:ext uri="{FF2B5EF4-FFF2-40B4-BE49-F238E27FC236}">
                <a16:creationId xmlns:a16="http://schemas.microsoft.com/office/drawing/2014/main" id="{5301852C-3146-8FDC-7ADA-DEAC538DCE47}"/>
              </a:ext>
              <a:ext uri="{C183D7F6-B498-43B3-948B-1728B52AA6E4}">
                <adec:decorative xmlns:adec="http://schemas.microsoft.com/office/drawing/2017/decorative" val="1"/>
              </a:ext>
            </a:extLst>
          </p:cNvPr>
          <p:cNvGrpSpPr>
            <a:grpSpLocks/>
          </p:cNvGrpSpPr>
          <p:nvPr/>
        </p:nvGrpSpPr>
        <p:grpSpPr bwMode="auto">
          <a:xfrm>
            <a:off x="5568950" y="79375"/>
            <a:ext cx="3375025" cy="6321425"/>
            <a:chOff x="206375" y="195264"/>
            <a:chExt cx="3375025" cy="6321644"/>
          </a:xfrm>
        </p:grpSpPr>
        <p:sp>
          <p:nvSpPr>
            <p:cNvPr id="7178" name="Rectangle 59">
              <a:extLst>
                <a:ext uri="{FF2B5EF4-FFF2-40B4-BE49-F238E27FC236}">
                  <a16:creationId xmlns:a16="http://schemas.microsoft.com/office/drawing/2014/main" id="{29905C09-47B3-51F7-03C7-EC01F2975CDE}"/>
                </a:ext>
              </a:extLst>
            </p:cNvPr>
            <p:cNvSpPr>
              <a:spLocks noChangeArrowheads="1"/>
            </p:cNvSpPr>
            <p:nvPr/>
          </p:nvSpPr>
          <p:spPr bwMode="auto">
            <a:xfrm>
              <a:off x="206375" y="195264"/>
              <a:ext cx="3375025" cy="6321644"/>
            </a:xfrm>
            <a:prstGeom prst="rect">
              <a:avLst/>
            </a:prstGeom>
            <a:solidFill>
              <a:srgbClr val="FFFF99">
                <a:alpha val="98038"/>
              </a:srgbClr>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7181" name="Picture 60" descr="j0182692">
              <a:extLst>
                <a:ext uri="{FF2B5EF4-FFF2-40B4-BE49-F238E27FC236}">
                  <a16:creationId xmlns:a16="http://schemas.microsoft.com/office/drawing/2014/main" id="{310607A7-0BB4-6E52-B621-03DA492DBD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354" y="5624512"/>
              <a:ext cx="1512888" cy="71596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61" descr="j0175410">
              <a:extLst>
                <a:ext uri="{FF2B5EF4-FFF2-40B4-BE49-F238E27FC236}">
                  <a16:creationId xmlns:a16="http://schemas.microsoft.com/office/drawing/2014/main" id="{07BAD278-E2D5-83DC-2239-95C9FF2161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902075"/>
              <a:ext cx="10287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62">
              <a:extLst>
                <a:ext uri="{FF2B5EF4-FFF2-40B4-BE49-F238E27FC236}">
                  <a16:creationId xmlns:a16="http://schemas.microsoft.com/office/drawing/2014/main" id="{4CBBCE9B-AD5A-B4D4-EBFE-75C3D87E0983}"/>
                </a:ext>
              </a:extLst>
            </p:cNvPr>
            <p:cNvGrpSpPr>
              <a:grpSpLocks/>
            </p:cNvGrpSpPr>
            <p:nvPr/>
          </p:nvGrpSpPr>
          <p:grpSpPr bwMode="auto">
            <a:xfrm>
              <a:off x="304800" y="3292475"/>
              <a:ext cx="838200" cy="990600"/>
              <a:chOff x="528" y="250"/>
              <a:chExt cx="3496" cy="4512"/>
            </a:xfrm>
          </p:grpSpPr>
          <p:sp>
            <p:nvSpPr>
              <p:cNvPr id="7188" name="AutoShape 63">
                <a:extLst>
                  <a:ext uri="{FF2B5EF4-FFF2-40B4-BE49-F238E27FC236}">
                    <a16:creationId xmlns:a16="http://schemas.microsoft.com/office/drawing/2014/main" id="{2FB53F39-E623-437E-114C-96A86CB2B0F7}"/>
                  </a:ext>
                </a:extLst>
              </p:cNvPr>
              <p:cNvSpPr>
                <a:spLocks noChangeAspect="1" noChangeArrowheads="1" noTextEdit="1"/>
              </p:cNvSpPr>
              <p:nvPr/>
            </p:nvSpPr>
            <p:spPr bwMode="auto">
              <a:xfrm>
                <a:off x="528" y="250"/>
                <a:ext cx="3496" cy="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189" name="Freeform 64">
                <a:extLst>
                  <a:ext uri="{FF2B5EF4-FFF2-40B4-BE49-F238E27FC236}">
                    <a16:creationId xmlns:a16="http://schemas.microsoft.com/office/drawing/2014/main" id="{F4D81FB3-5BB3-F53B-276C-7B86C2EA476F}"/>
                  </a:ext>
                </a:extLst>
              </p:cNvPr>
              <p:cNvSpPr>
                <a:spLocks/>
              </p:cNvSpPr>
              <p:nvPr/>
            </p:nvSpPr>
            <p:spPr bwMode="auto">
              <a:xfrm>
                <a:off x="542" y="250"/>
                <a:ext cx="3468" cy="4505"/>
              </a:xfrm>
              <a:custGeom>
                <a:avLst/>
                <a:gdLst>
                  <a:gd name="T0" fmla="*/ 2562 w 3468"/>
                  <a:gd name="T1" fmla="*/ 147 h 4505"/>
                  <a:gd name="T2" fmla="*/ 2772 w 3468"/>
                  <a:gd name="T3" fmla="*/ 331 h 4505"/>
                  <a:gd name="T4" fmla="*/ 2983 w 3468"/>
                  <a:gd name="T5" fmla="*/ 609 h 4505"/>
                  <a:gd name="T6" fmla="*/ 3020 w 3468"/>
                  <a:gd name="T7" fmla="*/ 680 h 4505"/>
                  <a:gd name="T8" fmla="*/ 3067 w 3468"/>
                  <a:gd name="T9" fmla="*/ 733 h 4505"/>
                  <a:gd name="T10" fmla="*/ 3175 w 3468"/>
                  <a:gd name="T11" fmla="*/ 766 h 4505"/>
                  <a:gd name="T12" fmla="*/ 3327 w 3468"/>
                  <a:gd name="T13" fmla="*/ 849 h 4505"/>
                  <a:gd name="T14" fmla="*/ 3377 w 3468"/>
                  <a:gd name="T15" fmla="*/ 975 h 4505"/>
                  <a:gd name="T16" fmla="*/ 3435 w 3468"/>
                  <a:gd name="T17" fmla="*/ 1213 h 4505"/>
                  <a:gd name="T18" fmla="*/ 3468 w 3468"/>
                  <a:gd name="T19" fmla="*/ 1424 h 4505"/>
                  <a:gd name="T20" fmla="*/ 3432 w 3468"/>
                  <a:gd name="T21" fmla="*/ 1580 h 4505"/>
                  <a:gd name="T22" fmla="*/ 3331 w 3468"/>
                  <a:gd name="T23" fmla="*/ 1706 h 4505"/>
                  <a:gd name="T24" fmla="*/ 3270 w 3468"/>
                  <a:gd name="T25" fmla="*/ 1768 h 4505"/>
                  <a:gd name="T26" fmla="*/ 3261 w 3468"/>
                  <a:gd name="T27" fmla="*/ 1897 h 4505"/>
                  <a:gd name="T28" fmla="*/ 3220 w 3468"/>
                  <a:gd name="T29" fmla="*/ 2126 h 4505"/>
                  <a:gd name="T30" fmla="*/ 3166 w 3468"/>
                  <a:gd name="T31" fmla="*/ 2317 h 4505"/>
                  <a:gd name="T32" fmla="*/ 3222 w 3468"/>
                  <a:gd name="T33" fmla="*/ 2479 h 4505"/>
                  <a:gd name="T34" fmla="*/ 3206 w 3468"/>
                  <a:gd name="T35" fmla="*/ 2761 h 4505"/>
                  <a:gd name="T36" fmla="*/ 3039 w 3468"/>
                  <a:gd name="T37" fmla="*/ 3139 h 4505"/>
                  <a:gd name="T38" fmla="*/ 2960 w 3468"/>
                  <a:gd name="T39" fmla="*/ 3386 h 4505"/>
                  <a:gd name="T40" fmla="*/ 2948 w 3468"/>
                  <a:gd name="T41" fmla="*/ 3737 h 4505"/>
                  <a:gd name="T42" fmla="*/ 2915 w 3468"/>
                  <a:gd name="T43" fmla="*/ 4032 h 4505"/>
                  <a:gd name="T44" fmla="*/ 2822 w 3468"/>
                  <a:gd name="T45" fmla="*/ 4312 h 4505"/>
                  <a:gd name="T46" fmla="*/ 2717 w 3468"/>
                  <a:gd name="T47" fmla="*/ 4452 h 4505"/>
                  <a:gd name="T48" fmla="*/ 2620 w 3468"/>
                  <a:gd name="T49" fmla="*/ 4501 h 4505"/>
                  <a:gd name="T50" fmla="*/ 2521 w 3468"/>
                  <a:gd name="T51" fmla="*/ 4492 h 4505"/>
                  <a:gd name="T52" fmla="*/ 2449 w 3468"/>
                  <a:gd name="T53" fmla="*/ 4423 h 4505"/>
                  <a:gd name="T54" fmla="*/ 2381 w 3468"/>
                  <a:gd name="T55" fmla="*/ 4239 h 4505"/>
                  <a:gd name="T56" fmla="*/ 2358 w 3468"/>
                  <a:gd name="T57" fmla="*/ 4001 h 4505"/>
                  <a:gd name="T58" fmla="*/ 2346 w 3468"/>
                  <a:gd name="T59" fmla="*/ 3839 h 4505"/>
                  <a:gd name="T60" fmla="*/ 2306 w 3468"/>
                  <a:gd name="T61" fmla="*/ 3719 h 4505"/>
                  <a:gd name="T62" fmla="*/ 2178 w 3468"/>
                  <a:gd name="T63" fmla="*/ 3586 h 4505"/>
                  <a:gd name="T64" fmla="*/ 2137 w 3468"/>
                  <a:gd name="T65" fmla="*/ 3470 h 4505"/>
                  <a:gd name="T66" fmla="*/ 2108 w 3468"/>
                  <a:gd name="T67" fmla="*/ 3379 h 4505"/>
                  <a:gd name="T68" fmla="*/ 2040 w 3468"/>
                  <a:gd name="T69" fmla="*/ 3348 h 4505"/>
                  <a:gd name="T70" fmla="*/ 1952 w 3468"/>
                  <a:gd name="T71" fmla="*/ 3375 h 4505"/>
                  <a:gd name="T72" fmla="*/ 1743 w 3468"/>
                  <a:gd name="T73" fmla="*/ 3395 h 4505"/>
                  <a:gd name="T74" fmla="*/ 1343 w 3468"/>
                  <a:gd name="T75" fmla="*/ 3375 h 4505"/>
                  <a:gd name="T76" fmla="*/ 924 w 3468"/>
                  <a:gd name="T77" fmla="*/ 3290 h 4505"/>
                  <a:gd name="T78" fmla="*/ 675 w 3468"/>
                  <a:gd name="T79" fmla="*/ 3146 h 4505"/>
                  <a:gd name="T80" fmla="*/ 452 w 3468"/>
                  <a:gd name="T81" fmla="*/ 2948 h 4505"/>
                  <a:gd name="T82" fmla="*/ 345 w 3468"/>
                  <a:gd name="T83" fmla="*/ 2810 h 4505"/>
                  <a:gd name="T84" fmla="*/ 170 w 3468"/>
                  <a:gd name="T85" fmla="*/ 2501 h 4505"/>
                  <a:gd name="T86" fmla="*/ 75 w 3468"/>
                  <a:gd name="T87" fmla="*/ 2259 h 4505"/>
                  <a:gd name="T88" fmla="*/ 17 w 3468"/>
                  <a:gd name="T89" fmla="*/ 1906 h 4505"/>
                  <a:gd name="T90" fmla="*/ 0 w 3468"/>
                  <a:gd name="T91" fmla="*/ 1728 h 4505"/>
                  <a:gd name="T92" fmla="*/ 0 w 3468"/>
                  <a:gd name="T93" fmla="*/ 1626 h 4505"/>
                  <a:gd name="T94" fmla="*/ 17 w 3468"/>
                  <a:gd name="T95" fmla="*/ 1500 h 4505"/>
                  <a:gd name="T96" fmla="*/ 56 w 3468"/>
                  <a:gd name="T97" fmla="*/ 1351 h 4505"/>
                  <a:gd name="T98" fmla="*/ 87 w 3468"/>
                  <a:gd name="T99" fmla="*/ 1202 h 4505"/>
                  <a:gd name="T100" fmla="*/ 178 w 3468"/>
                  <a:gd name="T101" fmla="*/ 922 h 4505"/>
                  <a:gd name="T102" fmla="*/ 194 w 3468"/>
                  <a:gd name="T103" fmla="*/ 873 h 4505"/>
                  <a:gd name="T104" fmla="*/ 267 w 3468"/>
                  <a:gd name="T105" fmla="*/ 711 h 4505"/>
                  <a:gd name="T106" fmla="*/ 401 w 3468"/>
                  <a:gd name="T107" fmla="*/ 515 h 4505"/>
                  <a:gd name="T108" fmla="*/ 545 w 3468"/>
                  <a:gd name="T109" fmla="*/ 364 h 4505"/>
                  <a:gd name="T110" fmla="*/ 887 w 3468"/>
                  <a:gd name="T111" fmla="*/ 220 h 4505"/>
                  <a:gd name="T112" fmla="*/ 1339 w 3468"/>
                  <a:gd name="T113" fmla="*/ 96 h 4505"/>
                  <a:gd name="T114" fmla="*/ 1617 w 3468"/>
                  <a:gd name="T115" fmla="*/ 51 h 4505"/>
                  <a:gd name="T116" fmla="*/ 1842 w 3468"/>
                  <a:gd name="T117" fmla="*/ 9 h 4505"/>
                  <a:gd name="T118" fmla="*/ 2193 w 3468"/>
                  <a:gd name="T119" fmla="*/ 18 h 4505"/>
                  <a:gd name="T120" fmla="*/ 2447 w 3468"/>
                  <a:gd name="T121" fmla="*/ 84 h 450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468"/>
                  <a:gd name="T184" fmla="*/ 0 h 4505"/>
                  <a:gd name="T185" fmla="*/ 3468 w 3468"/>
                  <a:gd name="T186" fmla="*/ 4505 h 450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468" h="4505">
                    <a:moveTo>
                      <a:pt x="2447" y="84"/>
                    </a:moveTo>
                    <a:lnTo>
                      <a:pt x="2471" y="91"/>
                    </a:lnTo>
                    <a:lnTo>
                      <a:pt x="2496" y="102"/>
                    </a:lnTo>
                    <a:lnTo>
                      <a:pt x="2519" y="116"/>
                    </a:lnTo>
                    <a:lnTo>
                      <a:pt x="2539" y="131"/>
                    </a:lnTo>
                    <a:lnTo>
                      <a:pt x="2562" y="147"/>
                    </a:lnTo>
                    <a:lnTo>
                      <a:pt x="2583" y="162"/>
                    </a:lnTo>
                    <a:lnTo>
                      <a:pt x="2605" y="178"/>
                    </a:lnTo>
                    <a:lnTo>
                      <a:pt x="2628" y="189"/>
                    </a:lnTo>
                    <a:lnTo>
                      <a:pt x="2678" y="233"/>
                    </a:lnTo>
                    <a:lnTo>
                      <a:pt x="2725" y="282"/>
                    </a:lnTo>
                    <a:lnTo>
                      <a:pt x="2772" y="331"/>
                    </a:lnTo>
                    <a:lnTo>
                      <a:pt x="2820" y="380"/>
                    </a:lnTo>
                    <a:lnTo>
                      <a:pt x="2863" y="433"/>
                    </a:lnTo>
                    <a:lnTo>
                      <a:pt x="2904" y="487"/>
                    </a:lnTo>
                    <a:lnTo>
                      <a:pt x="2942" y="542"/>
                    </a:lnTo>
                    <a:lnTo>
                      <a:pt x="2977" y="598"/>
                    </a:lnTo>
                    <a:lnTo>
                      <a:pt x="2983" y="609"/>
                    </a:lnTo>
                    <a:lnTo>
                      <a:pt x="2987" y="622"/>
                    </a:lnTo>
                    <a:lnTo>
                      <a:pt x="2991" y="638"/>
                    </a:lnTo>
                    <a:lnTo>
                      <a:pt x="2997" y="651"/>
                    </a:lnTo>
                    <a:lnTo>
                      <a:pt x="3003" y="662"/>
                    </a:lnTo>
                    <a:lnTo>
                      <a:pt x="3012" y="673"/>
                    </a:lnTo>
                    <a:lnTo>
                      <a:pt x="3020" y="680"/>
                    </a:lnTo>
                    <a:lnTo>
                      <a:pt x="3032" y="686"/>
                    </a:lnTo>
                    <a:lnTo>
                      <a:pt x="3036" y="698"/>
                    </a:lnTo>
                    <a:lnTo>
                      <a:pt x="3043" y="709"/>
                    </a:lnTo>
                    <a:lnTo>
                      <a:pt x="3051" y="718"/>
                    </a:lnTo>
                    <a:lnTo>
                      <a:pt x="3059" y="726"/>
                    </a:lnTo>
                    <a:lnTo>
                      <a:pt x="3067" y="733"/>
                    </a:lnTo>
                    <a:lnTo>
                      <a:pt x="3078" y="740"/>
                    </a:lnTo>
                    <a:lnTo>
                      <a:pt x="3088" y="744"/>
                    </a:lnTo>
                    <a:lnTo>
                      <a:pt x="3100" y="749"/>
                    </a:lnTo>
                    <a:lnTo>
                      <a:pt x="3125" y="755"/>
                    </a:lnTo>
                    <a:lnTo>
                      <a:pt x="3150" y="762"/>
                    </a:lnTo>
                    <a:lnTo>
                      <a:pt x="3175" y="766"/>
                    </a:lnTo>
                    <a:lnTo>
                      <a:pt x="3197" y="771"/>
                    </a:lnTo>
                    <a:lnTo>
                      <a:pt x="3288" y="771"/>
                    </a:lnTo>
                    <a:lnTo>
                      <a:pt x="3296" y="791"/>
                    </a:lnTo>
                    <a:lnTo>
                      <a:pt x="3307" y="811"/>
                    </a:lnTo>
                    <a:lnTo>
                      <a:pt x="3317" y="829"/>
                    </a:lnTo>
                    <a:lnTo>
                      <a:pt x="3327" y="849"/>
                    </a:lnTo>
                    <a:lnTo>
                      <a:pt x="3338" y="869"/>
                    </a:lnTo>
                    <a:lnTo>
                      <a:pt x="3348" y="889"/>
                    </a:lnTo>
                    <a:lnTo>
                      <a:pt x="3354" y="909"/>
                    </a:lnTo>
                    <a:lnTo>
                      <a:pt x="3358" y="931"/>
                    </a:lnTo>
                    <a:lnTo>
                      <a:pt x="3369" y="953"/>
                    </a:lnTo>
                    <a:lnTo>
                      <a:pt x="3377" y="975"/>
                    </a:lnTo>
                    <a:lnTo>
                      <a:pt x="3385" y="997"/>
                    </a:lnTo>
                    <a:lnTo>
                      <a:pt x="3393" y="1020"/>
                    </a:lnTo>
                    <a:lnTo>
                      <a:pt x="3406" y="1066"/>
                    </a:lnTo>
                    <a:lnTo>
                      <a:pt x="3416" y="1115"/>
                    </a:lnTo>
                    <a:lnTo>
                      <a:pt x="3426" y="1164"/>
                    </a:lnTo>
                    <a:lnTo>
                      <a:pt x="3435" y="1213"/>
                    </a:lnTo>
                    <a:lnTo>
                      <a:pt x="3447" y="1262"/>
                    </a:lnTo>
                    <a:lnTo>
                      <a:pt x="3461" y="1309"/>
                    </a:lnTo>
                    <a:lnTo>
                      <a:pt x="3463" y="1337"/>
                    </a:lnTo>
                    <a:lnTo>
                      <a:pt x="3465" y="1366"/>
                    </a:lnTo>
                    <a:lnTo>
                      <a:pt x="3468" y="1395"/>
                    </a:lnTo>
                    <a:lnTo>
                      <a:pt x="3468" y="1424"/>
                    </a:lnTo>
                    <a:lnTo>
                      <a:pt x="3465" y="1451"/>
                    </a:lnTo>
                    <a:lnTo>
                      <a:pt x="3461" y="1477"/>
                    </a:lnTo>
                    <a:lnTo>
                      <a:pt x="3457" y="1504"/>
                    </a:lnTo>
                    <a:lnTo>
                      <a:pt x="3451" y="1531"/>
                    </a:lnTo>
                    <a:lnTo>
                      <a:pt x="3443" y="1555"/>
                    </a:lnTo>
                    <a:lnTo>
                      <a:pt x="3432" y="1580"/>
                    </a:lnTo>
                    <a:lnTo>
                      <a:pt x="3420" y="1602"/>
                    </a:lnTo>
                    <a:lnTo>
                      <a:pt x="3408" y="1626"/>
                    </a:lnTo>
                    <a:lnTo>
                      <a:pt x="3391" y="1646"/>
                    </a:lnTo>
                    <a:lnTo>
                      <a:pt x="3373" y="1668"/>
                    </a:lnTo>
                    <a:lnTo>
                      <a:pt x="3352" y="1688"/>
                    </a:lnTo>
                    <a:lnTo>
                      <a:pt x="3331" y="1706"/>
                    </a:lnTo>
                    <a:lnTo>
                      <a:pt x="3313" y="1713"/>
                    </a:lnTo>
                    <a:lnTo>
                      <a:pt x="3298" y="1719"/>
                    </a:lnTo>
                    <a:lnTo>
                      <a:pt x="3288" y="1728"/>
                    </a:lnTo>
                    <a:lnTo>
                      <a:pt x="3280" y="1739"/>
                    </a:lnTo>
                    <a:lnTo>
                      <a:pt x="3274" y="1753"/>
                    </a:lnTo>
                    <a:lnTo>
                      <a:pt x="3270" y="1768"/>
                    </a:lnTo>
                    <a:lnTo>
                      <a:pt x="3265" y="1782"/>
                    </a:lnTo>
                    <a:lnTo>
                      <a:pt x="3265" y="1797"/>
                    </a:lnTo>
                    <a:lnTo>
                      <a:pt x="3263" y="1831"/>
                    </a:lnTo>
                    <a:lnTo>
                      <a:pt x="3263" y="1864"/>
                    </a:lnTo>
                    <a:lnTo>
                      <a:pt x="3263" y="1882"/>
                    </a:lnTo>
                    <a:lnTo>
                      <a:pt x="3261" y="1897"/>
                    </a:lnTo>
                    <a:lnTo>
                      <a:pt x="3259" y="1913"/>
                    </a:lnTo>
                    <a:lnTo>
                      <a:pt x="3255" y="1926"/>
                    </a:lnTo>
                    <a:lnTo>
                      <a:pt x="3245" y="1975"/>
                    </a:lnTo>
                    <a:lnTo>
                      <a:pt x="3237" y="2026"/>
                    </a:lnTo>
                    <a:lnTo>
                      <a:pt x="3228" y="2075"/>
                    </a:lnTo>
                    <a:lnTo>
                      <a:pt x="3220" y="2126"/>
                    </a:lnTo>
                    <a:lnTo>
                      <a:pt x="3210" y="2175"/>
                    </a:lnTo>
                    <a:lnTo>
                      <a:pt x="3199" y="2224"/>
                    </a:lnTo>
                    <a:lnTo>
                      <a:pt x="3191" y="2248"/>
                    </a:lnTo>
                    <a:lnTo>
                      <a:pt x="3185" y="2270"/>
                    </a:lnTo>
                    <a:lnTo>
                      <a:pt x="3175" y="2295"/>
                    </a:lnTo>
                    <a:lnTo>
                      <a:pt x="3166" y="2317"/>
                    </a:lnTo>
                    <a:lnTo>
                      <a:pt x="3175" y="2335"/>
                    </a:lnTo>
                    <a:lnTo>
                      <a:pt x="3185" y="2353"/>
                    </a:lnTo>
                    <a:lnTo>
                      <a:pt x="3193" y="2373"/>
                    </a:lnTo>
                    <a:lnTo>
                      <a:pt x="3199" y="2393"/>
                    </a:lnTo>
                    <a:lnTo>
                      <a:pt x="3212" y="2435"/>
                    </a:lnTo>
                    <a:lnTo>
                      <a:pt x="3222" y="2479"/>
                    </a:lnTo>
                    <a:lnTo>
                      <a:pt x="3228" y="2524"/>
                    </a:lnTo>
                    <a:lnTo>
                      <a:pt x="3230" y="2570"/>
                    </a:lnTo>
                    <a:lnTo>
                      <a:pt x="3230" y="2615"/>
                    </a:lnTo>
                    <a:lnTo>
                      <a:pt x="3228" y="2659"/>
                    </a:lnTo>
                    <a:lnTo>
                      <a:pt x="3218" y="2710"/>
                    </a:lnTo>
                    <a:lnTo>
                      <a:pt x="3206" y="2761"/>
                    </a:lnTo>
                    <a:lnTo>
                      <a:pt x="3189" y="2810"/>
                    </a:lnTo>
                    <a:lnTo>
                      <a:pt x="3171" y="2859"/>
                    </a:lnTo>
                    <a:lnTo>
                      <a:pt x="3127" y="2952"/>
                    </a:lnTo>
                    <a:lnTo>
                      <a:pt x="3082" y="3046"/>
                    </a:lnTo>
                    <a:lnTo>
                      <a:pt x="3059" y="3092"/>
                    </a:lnTo>
                    <a:lnTo>
                      <a:pt x="3039" y="3139"/>
                    </a:lnTo>
                    <a:lnTo>
                      <a:pt x="3018" y="3186"/>
                    </a:lnTo>
                    <a:lnTo>
                      <a:pt x="2999" y="3232"/>
                    </a:lnTo>
                    <a:lnTo>
                      <a:pt x="2983" y="3283"/>
                    </a:lnTo>
                    <a:lnTo>
                      <a:pt x="2968" y="3332"/>
                    </a:lnTo>
                    <a:lnTo>
                      <a:pt x="2964" y="3359"/>
                    </a:lnTo>
                    <a:lnTo>
                      <a:pt x="2960" y="3386"/>
                    </a:lnTo>
                    <a:lnTo>
                      <a:pt x="2956" y="3412"/>
                    </a:lnTo>
                    <a:lnTo>
                      <a:pt x="2954" y="3439"/>
                    </a:lnTo>
                    <a:lnTo>
                      <a:pt x="2952" y="3512"/>
                    </a:lnTo>
                    <a:lnTo>
                      <a:pt x="2950" y="3586"/>
                    </a:lnTo>
                    <a:lnTo>
                      <a:pt x="2950" y="3661"/>
                    </a:lnTo>
                    <a:lnTo>
                      <a:pt x="2948" y="3737"/>
                    </a:lnTo>
                    <a:lnTo>
                      <a:pt x="2944" y="3812"/>
                    </a:lnTo>
                    <a:lnTo>
                      <a:pt x="2937" y="3886"/>
                    </a:lnTo>
                    <a:lnTo>
                      <a:pt x="2933" y="3923"/>
                    </a:lnTo>
                    <a:lnTo>
                      <a:pt x="2927" y="3959"/>
                    </a:lnTo>
                    <a:lnTo>
                      <a:pt x="2921" y="3997"/>
                    </a:lnTo>
                    <a:lnTo>
                      <a:pt x="2915" y="4032"/>
                    </a:lnTo>
                    <a:lnTo>
                      <a:pt x="2894" y="4101"/>
                    </a:lnTo>
                    <a:lnTo>
                      <a:pt x="2876" y="4172"/>
                    </a:lnTo>
                    <a:lnTo>
                      <a:pt x="2863" y="4208"/>
                    </a:lnTo>
                    <a:lnTo>
                      <a:pt x="2851" y="4243"/>
                    </a:lnTo>
                    <a:lnTo>
                      <a:pt x="2838" y="4279"/>
                    </a:lnTo>
                    <a:lnTo>
                      <a:pt x="2822" y="4312"/>
                    </a:lnTo>
                    <a:lnTo>
                      <a:pt x="2805" y="4345"/>
                    </a:lnTo>
                    <a:lnTo>
                      <a:pt x="2787" y="4374"/>
                    </a:lnTo>
                    <a:lnTo>
                      <a:pt x="2766" y="4403"/>
                    </a:lnTo>
                    <a:lnTo>
                      <a:pt x="2744" y="4430"/>
                    </a:lnTo>
                    <a:lnTo>
                      <a:pt x="2731" y="4441"/>
                    </a:lnTo>
                    <a:lnTo>
                      <a:pt x="2717" y="4452"/>
                    </a:lnTo>
                    <a:lnTo>
                      <a:pt x="2702" y="4463"/>
                    </a:lnTo>
                    <a:lnTo>
                      <a:pt x="2688" y="4472"/>
                    </a:lnTo>
                    <a:lnTo>
                      <a:pt x="2671" y="4481"/>
                    </a:lnTo>
                    <a:lnTo>
                      <a:pt x="2655" y="4490"/>
                    </a:lnTo>
                    <a:lnTo>
                      <a:pt x="2638" y="4496"/>
                    </a:lnTo>
                    <a:lnTo>
                      <a:pt x="2620" y="4501"/>
                    </a:lnTo>
                    <a:lnTo>
                      <a:pt x="2603" y="4505"/>
                    </a:lnTo>
                    <a:lnTo>
                      <a:pt x="2587" y="4505"/>
                    </a:lnTo>
                    <a:lnTo>
                      <a:pt x="2570" y="4505"/>
                    </a:lnTo>
                    <a:lnTo>
                      <a:pt x="2554" y="4503"/>
                    </a:lnTo>
                    <a:lnTo>
                      <a:pt x="2537" y="4499"/>
                    </a:lnTo>
                    <a:lnTo>
                      <a:pt x="2521" y="4492"/>
                    </a:lnTo>
                    <a:lnTo>
                      <a:pt x="2506" y="4485"/>
                    </a:lnTo>
                    <a:lnTo>
                      <a:pt x="2490" y="4476"/>
                    </a:lnTo>
                    <a:lnTo>
                      <a:pt x="2478" y="4463"/>
                    </a:lnTo>
                    <a:lnTo>
                      <a:pt x="2467" y="4450"/>
                    </a:lnTo>
                    <a:lnTo>
                      <a:pt x="2457" y="4436"/>
                    </a:lnTo>
                    <a:lnTo>
                      <a:pt x="2449" y="4423"/>
                    </a:lnTo>
                    <a:lnTo>
                      <a:pt x="2434" y="4394"/>
                    </a:lnTo>
                    <a:lnTo>
                      <a:pt x="2422" y="4363"/>
                    </a:lnTo>
                    <a:lnTo>
                      <a:pt x="2412" y="4332"/>
                    </a:lnTo>
                    <a:lnTo>
                      <a:pt x="2403" y="4301"/>
                    </a:lnTo>
                    <a:lnTo>
                      <a:pt x="2393" y="4270"/>
                    </a:lnTo>
                    <a:lnTo>
                      <a:pt x="2381" y="4239"/>
                    </a:lnTo>
                    <a:lnTo>
                      <a:pt x="2374" y="4201"/>
                    </a:lnTo>
                    <a:lnTo>
                      <a:pt x="2370" y="4161"/>
                    </a:lnTo>
                    <a:lnTo>
                      <a:pt x="2366" y="4121"/>
                    </a:lnTo>
                    <a:lnTo>
                      <a:pt x="2364" y="4081"/>
                    </a:lnTo>
                    <a:lnTo>
                      <a:pt x="2362" y="4041"/>
                    </a:lnTo>
                    <a:lnTo>
                      <a:pt x="2358" y="4001"/>
                    </a:lnTo>
                    <a:lnTo>
                      <a:pt x="2358" y="3963"/>
                    </a:lnTo>
                    <a:lnTo>
                      <a:pt x="2356" y="3926"/>
                    </a:lnTo>
                    <a:lnTo>
                      <a:pt x="2352" y="3906"/>
                    </a:lnTo>
                    <a:lnTo>
                      <a:pt x="2350" y="3883"/>
                    </a:lnTo>
                    <a:lnTo>
                      <a:pt x="2348" y="3861"/>
                    </a:lnTo>
                    <a:lnTo>
                      <a:pt x="2346" y="3839"/>
                    </a:lnTo>
                    <a:lnTo>
                      <a:pt x="2341" y="3817"/>
                    </a:lnTo>
                    <a:lnTo>
                      <a:pt x="2337" y="3794"/>
                    </a:lnTo>
                    <a:lnTo>
                      <a:pt x="2333" y="3772"/>
                    </a:lnTo>
                    <a:lnTo>
                      <a:pt x="2325" y="3752"/>
                    </a:lnTo>
                    <a:lnTo>
                      <a:pt x="2317" y="3734"/>
                    </a:lnTo>
                    <a:lnTo>
                      <a:pt x="2306" y="3719"/>
                    </a:lnTo>
                    <a:lnTo>
                      <a:pt x="2296" y="3703"/>
                    </a:lnTo>
                    <a:lnTo>
                      <a:pt x="2284" y="3690"/>
                    </a:lnTo>
                    <a:lnTo>
                      <a:pt x="2259" y="3663"/>
                    </a:lnTo>
                    <a:lnTo>
                      <a:pt x="2230" y="3639"/>
                    </a:lnTo>
                    <a:lnTo>
                      <a:pt x="2203" y="3612"/>
                    </a:lnTo>
                    <a:lnTo>
                      <a:pt x="2178" y="3586"/>
                    </a:lnTo>
                    <a:lnTo>
                      <a:pt x="2168" y="3572"/>
                    </a:lnTo>
                    <a:lnTo>
                      <a:pt x="2158" y="3557"/>
                    </a:lnTo>
                    <a:lnTo>
                      <a:pt x="2148" y="3541"/>
                    </a:lnTo>
                    <a:lnTo>
                      <a:pt x="2139" y="3523"/>
                    </a:lnTo>
                    <a:lnTo>
                      <a:pt x="2139" y="3497"/>
                    </a:lnTo>
                    <a:lnTo>
                      <a:pt x="2137" y="3470"/>
                    </a:lnTo>
                    <a:lnTo>
                      <a:pt x="2135" y="3446"/>
                    </a:lnTo>
                    <a:lnTo>
                      <a:pt x="2129" y="3421"/>
                    </a:lnTo>
                    <a:lnTo>
                      <a:pt x="2125" y="3410"/>
                    </a:lnTo>
                    <a:lnTo>
                      <a:pt x="2121" y="3399"/>
                    </a:lnTo>
                    <a:lnTo>
                      <a:pt x="2115" y="3388"/>
                    </a:lnTo>
                    <a:lnTo>
                      <a:pt x="2108" y="3379"/>
                    </a:lnTo>
                    <a:lnTo>
                      <a:pt x="2100" y="3370"/>
                    </a:lnTo>
                    <a:lnTo>
                      <a:pt x="2092" y="3363"/>
                    </a:lnTo>
                    <a:lnTo>
                      <a:pt x="2082" y="3355"/>
                    </a:lnTo>
                    <a:lnTo>
                      <a:pt x="2069" y="3350"/>
                    </a:lnTo>
                    <a:lnTo>
                      <a:pt x="2055" y="3348"/>
                    </a:lnTo>
                    <a:lnTo>
                      <a:pt x="2040" y="3348"/>
                    </a:lnTo>
                    <a:lnTo>
                      <a:pt x="2024" y="3350"/>
                    </a:lnTo>
                    <a:lnTo>
                      <a:pt x="2009" y="3355"/>
                    </a:lnTo>
                    <a:lnTo>
                      <a:pt x="1995" y="3361"/>
                    </a:lnTo>
                    <a:lnTo>
                      <a:pt x="1980" y="3366"/>
                    </a:lnTo>
                    <a:lnTo>
                      <a:pt x="1966" y="3372"/>
                    </a:lnTo>
                    <a:lnTo>
                      <a:pt x="1952" y="3375"/>
                    </a:lnTo>
                    <a:lnTo>
                      <a:pt x="1912" y="3375"/>
                    </a:lnTo>
                    <a:lnTo>
                      <a:pt x="1875" y="3377"/>
                    </a:lnTo>
                    <a:lnTo>
                      <a:pt x="1842" y="3381"/>
                    </a:lnTo>
                    <a:lnTo>
                      <a:pt x="1809" y="3386"/>
                    </a:lnTo>
                    <a:lnTo>
                      <a:pt x="1776" y="3390"/>
                    </a:lnTo>
                    <a:lnTo>
                      <a:pt x="1743" y="3395"/>
                    </a:lnTo>
                    <a:lnTo>
                      <a:pt x="1708" y="3399"/>
                    </a:lnTo>
                    <a:lnTo>
                      <a:pt x="1673" y="3401"/>
                    </a:lnTo>
                    <a:lnTo>
                      <a:pt x="1591" y="3399"/>
                    </a:lnTo>
                    <a:lnTo>
                      <a:pt x="1508" y="3392"/>
                    </a:lnTo>
                    <a:lnTo>
                      <a:pt x="1426" y="3386"/>
                    </a:lnTo>
                    <a:lnTo>
                      <a:pt x="1343" y="3375"/>
                    </a:lnTo>
                    <a:lnTo>
                      <a:pt x="1259" y="3361"/>
                    </a:lnTo>
                    <a:lnTo>
                      <a:pt x="1176" y="3350"/>
                    </a:lnTo>
                    <a:lnTo>
                      <a:pt x="1094" y="3339"/>
                    </a:lnTo>
                    <a:lnTo>
                      <a:pt x="1013" y="3328"/>
                    </a:lnTo>
                    <a:lnTo>
                      <a:pt x="968" y="3310"/>
                    </a:lnTo>
                    <a:lnTo>
                      <a:pt x="924" y="3290"/>
                    </a:lnTo>
                    <a:lnTo>
                      <a:pt x="881" y="3270"/>
                    </a:lnTo>
                    <a:lnTo>
                      <a:pt x="838" y="3250"/>
                    </a:lnTo>
                    <a:lnTo>
                      <a:pt x="797" y="3228"/>
                    </a:lnTo>
                    <a:lnTo>
                      <a:pt x="755" y="3203"/>
                    </a:lnTo>
                    <a:lnTo>
                      <a:pt x="714" y="3177"/>
                    </a:lnTo>
                    <a:lnTo>
                      <a:pt x="675" y="3146"/>
                    </a:lnTo>
                    <a:lnTo>
                      <a:pt x="638" y="3112"/>
                    </a:lnTo>
                    <a:lnTo>
                      <a:pt x="601" y="3079"/>
                    </a:lnTo>
                    <a:lnTo>
                      <a:pt x="564" y="3046"/>
                    </a:lnTo>
                    <a:lnTo>
                      <a:pt x="524" y="3015"/>
                    </a:lnTo>
                    <a:lnTo>
                      <a:pt x="487" y="2981"/>
                    </a:lnTo>
                    <a:lnTo>
                      <a:pt x="452" y="2948"/>
                    </a:lnTo>
                    <a:lnTo>
                      <a:pt x="436" y="2928"/>
                    </a:lnTo>
                    <a:lnTo>
                      <a:pt x="419" y="2910"/>
                    </a:lnTo>
                    <a:lnTo>
                      <a:pt x="403" y="2888"/>
                    </a:lnTo>
                    <a:lnTo>
                      <a:pt x="388" y="2866"/>
                    </a:lnTo>
                    <a:lnTo>
                      <a:pt x="366" y="2839"/>
                    </a:lnTo>
                    <a:lnTo>
                      <a:pt x="345" y="2810"/>
                    </a:lnTo>
                    <a:lnTo>
                      <a:pt x="324" y="2781"/>
                    </a:lnTo>
                    <a:lnTo>
                      <a:pt x="304" y="2753"/>
                    </a:lnTo>
                    <a:lnTo>
                      <a:pt x="267" y="2693"/>
                    </a:lnTo>
                    <a:lnTo>
                      <a:pt x="234" y="2628"/>
                    </a:lnTo>
                    <a:lnTo>
                      <a:pt x="201" y="2566"/>
                    </a:lnTo>
                    <a:lnTo>
                      <a:pt x="170" y="2501"/>
                    </a:lnTo>
                    <a:lnTo>
                      <a:pt x="141" y="2437"/>
                    </a:lnTo>
                    <a:lnTo>
                      <a:pt x="112" y="2370"/>
                    </a:lnTo>
                    <a:lnTo>
                      <a:pt x="102" y="2344"/>
                    </a:lnTo>
                    <a:lnTo>
                      <a:pt x="91" y="2317"/>
                    </a:lnTo>
                    <a:lnTo>
                      <a:pt x="81" y="2288"/>
                    </a:lnTo>
                    <a:lnTo>
                      <a:pt x="75" y="2259"/>
                    </a:lnTo>
                    <a:lnTo>
                      <a:pt x="62" y="2202"/>
                    </a:lnTo>
                    <a:lnTo>
                      <a:pt x="52" y="2144"/>
                    </a:lnTo>
                    <a:lnTo>
                      <a:pt x="44" y="2086"/>
                    </a:lnTo>
                    <a:lnTo>
                      <a:pt x="38" y="2026"/>
                    </a:lnTo>
                    <a:lnTo>
                      <a:pt x="27" y="1966"/>
                    </a:lnTo>
                    <a:lnTo>
                      <a:pt x="17" y="1906"/>
                    </a:lnTo>
                    <a:lnTo>
                      <a:pt x="19" y="1877"/>
                    </a:lnTo>
                    <a:lnTo>
                      <a:pt x="17" y="1848"/>
                    </a:lnTo>
                    <a:lnTo>
                      <a:pt x="13" y="1819"/>
                    </a:lnTo>
                    <a:lnTo>
                      <a:pt x="7" y="1788"/>
                    </a:lnTo>
                    <a:lnTo>
                      <a:pt x="3" y="1759"/>
                    </a:lnTo>
                    <a:lnTo>
                      <a:pt x="0" y="1728"/>
                    </a:lnTo>
                    <a:lnTo>
                      <a:pt x="0" y="1713"/>
                    </a:lnTo>
                    <a:lnTo>
                      <a:pt x="0" y="1697"/>
                    </a:lnTo>
                    <a:lnTo>
                      <a:pt x="3" y="1684"/>
                    </a:lnTo>
                    <a:lnTo>
                      <a:pt x="7" y="1668"/>
                    </a:lnTo>
                    <a:lnTo>
                      <a:pt x="3" y="1648"/>
                    </a:lnTo>
                    <a:lnTo>
                      <a:pt x="0" y="1626"/>
                    </a:lnTo>
                    <a:lnTo>
                      <a:pt x="3" y="1606"/>
                    </a:lnTo>
                    <a:lnTo>
                      <a:pt x="5" y="1584"/>
                    </a:lnTo>
                    <a:lnTo>
                      <a:pt x="9" y="1564"/>
                    </a:lnTo>
                    <a:lnTo>
                      <a:pt x="13" y="1542"/>
                    </a:lnTo>
                    <a:lnTo>
                      <a:pt x="15" y="1520"/>
                    </a:lnTo>
                    <a:lnTo>
                      <a:pt x="17" y="1500"/>
                    </a:lnTo>
                    <a:lnTo>
                      <a:pt x="21" y="1473"/>
                    </a:lnTo>
                    <a:lnTo>
                      <a:pt x="27" y="1448"/>
                    </a:lnTo>
                    <a:lnTo>
                      <a:pt x="36" y="1424"/>
                    </a:lnTo>
                    <a:lnTo>
                      <a:pt x="44" y="1400"/>
                    </a:lnTo>
                    <a:lnTo>
                      <a:pt x="52" y="1375"/>
                    </a:lnTo>
                    <a:lnTo>
                      <a:pt x="56" y="1351"/>
                    </a:lnTo>
                    <a:lnTo>
                      <a:pt x="58" y="1337"/>
                    </a:lnTo>
                    <a:lnTo>
                      <a:pt x="58" y="1324"/>
                    </a:lnTo>
                    <a:lnTo>
                      <a:pt x="58" y="1311"/>
                    </a:lnTo>
                    <a:lnTo>
                      <a:pt x="58" y="1295"/>
                    </a:lnTo>
                    <a:lnTo>
                      <a:pt x="75" y="1249"/>
                    </a:lnTo>
                    <a:lnTo>
                      <a:pt x="87" y="1202"/>
                    </a:lnTo>
                    <a:lnTo>
                      <a:pt x="102" y="1153"/>
                    </a:lnTo>
                    <a:lnTo>
                      <a:pt x="114" y="1106"/>
                    </a:lnTo>
                    <a:lnTo>
                      <a:pt x="126" y="1057"/>
                    </a:lnTo>
                    <a:lnTo>
                      <a:pt x="141" y="1011"/>
                    </a:lnTo>
                    <a:lnTo>
                      <a:pt x="159" y="966"/>
                    </a:lnTo>
                    <a:lnTo>
                      <a:pt x="178" y="922"/>
                    </a:lnTo>
                    <a:lnTo>
                      <a:pt x="176" y="913"/>
                    </a:lnTo>
                    <a:lnTo>
                      <a:pt x="178" y="902"/>
                    </a:lnTo>
                    <a:lnTo>
                      <a:pt x="180" y="895"/>
                    </a:lnTo>
                    <a:lnTo>
                      <a:pt x="184" y="889"/>
                    </a:lnTo>
                    <a:lnTo>
                      <a:pt x="190" y="880"/>
                    </a:lnTo>
                    <a:lnTo>
                      <a:pt x="194" y="873"/>
                    </a:lnTo>
                    <a:lnTo>
                      <a:pt x="196" y="864"/>
                    </a:lnTo>
                    <a:lnTo>
                      <a:pt x="194" y="855"/>
                    </a:lnTo>
                    <a:lnTo>
                      <a:pt x="209" y="818"/>
                    </a:lnTo>
                    <a:lnTo>
                      <a:pt x="225" y="780"/>
                    </a:lnTo>
                    <a:lnTo>
                      <a:pt x="244" y="746"/>
                    </a:lnTo>
                    <a:lnTo>
                      <a:pt x="267" y="711"/>
                    </a:lnTo>
                    <a:lnTo>
                      <a:pt x="287" y="678"/>
                    </a:lnTo>
                    <a:lnTo>
                      <a:pt x="310" y="644"/>
                    </a:lnTo>
                    <a:lnTo>
                      <a:pt x="333" y="609"/>
                    </a:lnTo>
                    <a:lnTo>
                      <a:pt x="355" y="575"/>
                    </a:lnTo>
                    <a:lnTo>
                      <a:pt x="378" y="544"/>
                    </a:lnTo>
                    <a:lnTo>
                      <a:pt x="401" y="515"/>
                    </a:lnTo>
                    <a:lnTo>
                      <a:pt x="423" y="489"/>
                    </a:lnTo>
                    <a:lnTo>
                      <a:pt x="446" y="462"/>
                    </a:lnTo>
                    <a:lnTo>
                      <a:pt x="469" y="435"/>
                    </a:lnTo>
                    <a:lnTo>
                      <a:pt x="493" y="411"/>
                    </a:lnTo>
                    <a:lnTo>
                      <a:pt x="518" y="387"/>
                    </a:lnTo>
                    <a:lnTo>
                      <a:pt x="545" y="364"/>
                    </a:lnTo>
                    <a:lnTo>
                      <a:pt x="586" y="342"/>
                    </a:lnTo>
                    <a:lnTo>
                      <a:pt x="627" y="320"/>
                    </a:lnTo>
                    <a:lnTo>
                      <a:pt x="671" y="302"/>
                    </a:lnTo>
                    <a:lnTo>
                      <a:pt x="712" y="282"/>
                    </a:lnTo>
                    <a:lnTo>
                      <a:pt x="799" y="251"/>
                    </a:lnTo>
                    <a:lnTo>
                      <a:pt x="887" y="220"/>
                    </a:lnTo>
                    <a:lnTo>
                      <a:pt x="976" y="195"/>
                    </a:lnTo>
                    <a:lnTo>
                      <a:pt x="1067" y="171"/>
                    </a:lnTo>
                    <a:lnTo>
                      <a:pt x="1158" y="147"/>
                    </a:lnTo>
                    <a:lnTo>
                      <a:pt x="1248" y="122"/>
                    </a:lnTo>
                    <a:lnTo>
                      <a:pt x="1294" y="109"/>
                    </a:lnTo>
                    <a:lnTo>
                      <a:pt x="1339" y="96"/>
                    </a:lnTo>
                    <a:lnTo>
                      <a:pt x="1384" y="84"/>
                    </a:lnTo>
                    <a:lnTo>
                      <a:pt x="1430" y="76"/>
                    </a:lnTo>
                    <a:lnTo>
                      <a:pt x="1475" y="67"/>
                    </a:lnTo>
                    <a:lnTo>
                      <a:pt x="1523" y="58"/>
                    </a:lnTo>
                    <a:lnTo>
                      <a:pt x="1570" y="53"/>
                    </a:lnTo>
                    <a:lnTo>
                      <a:pt x="1617" y="51"/>
                    </a:lnTo>
                    <a:lnTo>
                      <a:pt x="1657" y="42"/>
                    </a:lnTo>
                    <a:lnTo>
                      <a:pt x="1694" y="33"/>
                    </a:lnTo>
                    <a:lnTo>
                      <a:pt x="1731" y="27"/>
                    </a:lnTo>
                    <a:lnTo>
                      <a:pt x="1766" y="20"/>
                    </a:lnTo>
                    <a:lnTo>
                      <a:pt x="1803" y="13"/>
                    </a:lnTo>
                    <a:lnTo>
                      <a:pt x="1842" y="9"/>
                    </a:lnTo>
                    <a:lnTo>
                      <a:pt x="1879" y="4"/>
                    </a:lnTo>
                    <a:lnTo>
                      <a:pt x="1921" y="0"/>
                    </a:lnTo>
                    <a:lnTo>
                      <a:pt x="1989" y="2"/>
                    </a:lnTo>
                    <a:lnTo>
                      <a:pt x="2057" y="4"/>
                    </a:lnTo>
                    <a:lnTo>
                      <a:pt x="2125" y="11"/>
                    </a:lnTo>
                    <a:lnTo>
                      <a:pt x="2193" y="18"/>
                    </a:lnTo>
                    <a:lnTo>
                      <a:pt x="2259" y="29"/>
                    </a:lnTo>
                    <a:lnTo>
                      <a:pt x="2325" y="42"/>
                    </a:lnTo>
                    <a:lnTo>
                      <a:pt x="2356" y="51"/>
                    </a:lnTo>
                    <a:lnTo>
                      <a:pt x="2387" y="62"/>
                    </a:lnTo>
                    <a:lnTo>
                      <a:pt x="2418" y="73"/>
                    </a:lnTo>
                    <a:lnTo>
                      <a:pt x="2447" y="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0" name="Freeform 65">
                <a:extLst>
                  <a:ext uri="{FF2B5EF4-FFF2-40B4-BE49-F238E27FC236}">
                    <a16:creationId xmlns:a16="http://schemas.microsoft.com/office/drawing/2014/main" id="{DDF2C9BA-0CF4-F3E6-AC0A-6E7444512242}"/>
                  </a:ext>
                </a:extLst>
              </p:cNvPr>
              <p:cNvSpPr>
                <a:spLocks/>
              </p:cNvSpPr>
              <p:nvPr/>
            </p:nvSpPr>
            <p:spPr bwMode="auto">
              <a:xfrm>
                <a:off x="1141" y="279"/>
                <a:ext cx="2840" cy="3294"/>
              </a:xfrm>
              <a:custGeom>
                <a:avLst/>
                <a:gdLst>
                  <a:gd name="T0" fmla="*/ 1683 w 2840"/>
                  <a:gd name="T1" fmla="*/ 31 h 3294"/>
                  <a:gd name="T2" fmla="*/ 1800 w 2840"/>
                  <a:gd name="T3" fmla="*/ 69 h 3294"/>
                  <a:gd name="T4" fmla="*/ 2066 w 2840"/>
                  <a:gd name="T5" fmla="*/ 233 h 3294"/>
                  <a:gd name="T6" fmla="*/ 2310 w 2840"/>
                  <a:gd name="T7" fmla="*/ 509 h 3294"/>
                  <a:gd name="T8" fmla="*/ 2431 w 2840"/>
                  <a:gd name="T9" fmla="*/ 715 h 3294"/>
                  <a:gd name="T10" fmla="*/ 2569 w 2840"/>
                  <a:gd name="T11" fmla="*/ 769 h 3294"/>
                  <a:gd name="T12" fmla="*/ 2739 w 2840"/>
                  <a:gd name="T13" fmla="*/ 906 h 3294"/>
                  <a:gd name="T14" fmla="*/ 2831 w 2840"/>
                  <a:gd name="T15" fmla="*/ 1302 h 3294"/>
                  <a:gd name="T16" fmla="*/ 2796 w 2840"/>
                  <a:gd name="T17" fmla="*/ 1551 h 3294"/>
                  <a:gd name="T18" fmla="*/ 2677 w 2840"/>
                  <a:gd name="T19" fmla="*/ 1686 h 3294"/>
                  <a:gd name="T20" fmla="*/ 2590 w 2840"/>
                  <a:gd name="T21" fmla="*/ 2110 h 3294"/>
                  <a:gd name="T22" fmla="*/ 2547 w 2840"/>
                  <a:gd name="T23" fmla="*/ 2190 h 3294"/>
                  <a:gd name="T24" fmla="*/ 2596 w 2840"/>
                  <a:gd name="T25" fmla="*/ 1924 h 3294"/>
                  <a:gd name="T26" fmla="*/ 2576 w 2840"/>
                  <a:gd name="T27" fmla="*/ 1466 h 3294"/>
                  <a:gd name="T28" fmla="*/ 2541 w 2840"/>
                  <a:gd name="T29" fmla="*/ 1244 h 3294"/>
                  <a:gd name="T30" fmla="*/ 2470 w 2840"/>
                  <a:gd name="T31" fmla="*/ 975 h 3294"/>
                  <a:gd name="T32" fmla="*/ 2407 w 2840"/>
                  <a:gd name="T33" fmla="*/ 797 h 3294"/>
                  <a:gd name="T34" fmla="*/ 2341 w 2840"/>
                  <a:gd name="T35" fmla="*/ 649 h 3294"/>
                  <a:gd name="T36" fmla="*/ 2223 w 2840"/>
                  <a:gd name="T37" fmla="*/ 435 h 3294"/>
                  <a:gd name="T38" fmla="*/ 2087 w 2840"/>
                  <a:gd name="T39" fmla="*/ 293 h 3294"/>
                  <a:gd name="T40" fmla="*/ 1821 w 2840"/>
                  <a:gd name="T41" fmla="*/ 113 h 3294"/>
                  <a:gd name="T42" fmla="*/ 1643 w 2840"/>
                  <a:gd name="T43" fmla="*/ 55 h 3294"/>
                  <a:gd name="T44" fmla="*/ 1460 w 2840"/>
                  <a:gd name="T45" fmla="*/ 33 h 3294"/>
                  <a:gd name="T46" fmla="*/ 1080 w 2840"/>
                  <a:gd name="T47" fmla="*/ 87 h 3294"/>
                  <a:gd name="T48" fmla="*/ 985 w 2840"/>
                  <a:gd name="T49" fmla="*/ 147 h 3294"/>
                  <a:gd name="T50" fmla="*/ 810 w 2840"/>
                  <a:gd name="T51" fmla="*/ 260 h 3294"/>
                  <a:gd name="T52" fmla="*/ 676 w 2840"/>
                  <a:gd name="T53" fmla="*/ 386 h 3294"/>
                  <a:gd name="T54" fmla="*/ 468 w 2840"/>
                  <a:gd name="T55" fmla="*/ 666 h 3294"/>
                  <a:gd name="T56" fmla="*/ 311 w 2840"/>
                  <a:gd name="T57" fmla="*/ 1186 h 3294"/>
                  <a:gd name="T58" fmla="*/ 241 w 2840"/>
                  <a:gd name="T59" fmla="*/ 1462 h 3294"/>
                  <a:gd name="T60" fmla="*/ 270 w 2840"/>
                  <a:gd name="T61" fmla="*/ 2101 h 3294"/>
                  <a:gd name="T62" fmla="*/ 342 w 2840"/>
                  <a:gd name="T63" fmla="*/ 2432 h 3294"/>
                  <a:gd name="T64" fmla="*/ 418 w 2840"/>
                  <a:gd name="T65" fmla="*/ 2575 h 3294"/>
                  <a:gd name="T66" fmla="*/ 480 w 2840"/>
                  <a:gd name="T67" fmla="*/ 2652 h 3294"/>
                  <a:gd name="T68" fmla="*/ 521 w 2840"/>
                  <a:gd name="T69" fmla="*/ 2699 h 3294"/>
                  <a:gd name="T70" fmla="*/ 779 w 2840"/>
                  <a:gd name="T71" fmla="*/ 2961 h 3294"/>
                  <a:gd name="T72" fmla="*/ 1029 w 2840"/>
                  <a:gd name="T73" fmla="*/ 3121 h 3294"/>
                  <a:gd name="T74" fmla="*/ 1200 w 2840"/>
                  <a:gd name="T75" fmla="*/ 3206 h 3294"/>
                  <a:gd name="T76" fmla="*/ 1268 w 2840"/>
                  <a:gd name="T77" fmla="*/ 3230 h 3294"/>
                  <a:gd name="T78" fmla="*/ 1384 w 2840"/>
                  <a:gd name="T79" fmla="*/ 3294 h 3294"/>
                  <a:gd name="T80" fmla="*/ 1165 w 2840"/>
                  <a:gd name="T81" fmla="*/ 3248 h 3294"/>
                  <a:gd name="T82" fmla="*/ 856 w 2840"/>
                  <a:gd name="T83" fmla="*/ 3075 h 3294"/>
                  <a:gd name="T84" fmla="*/ 583 w 2840"/>
                  <a:gd name="T85" fmla="*/ 2821 h 3294"/>
                  <a:gd name="T86" fmla="*/ 408 w 2840"/>
                  <a:gd name="T87" fmla="*/ 2681 h 3294"/>
                  <a:gd name="T88" fmla="*/ 185 w 2840"/>
                  <a:gd name="T89" fmla="*/ 2686 h 3294"/>
                  <a:gd name="T90" fmla="*/ 61 w 2840"/>
                  <a:gd name="T91" fmla="*/ 2455 h 3294"/>
                  <a:gd name="T92" fmla="*/ 12 w 2840"/>
                  <a:gd name="T93" fmla="*/ 2126 h 3294"/>
                  <a:gd name="T94" fmla="*/ 16 w 2840"/>
                  <a:gd name="T95" fmla="*/ 1848 h 3294"/>
                  <a:gd name="T96" fmla="*/ 105 w 2840"/>
                  <a:gd name="T97" fmla="*/ 1779 h 3294"/>
                  <a:gd name="T98" fmla="*/ 169 w 2840"/>
                  <a:gd name="T99" fmla="*/ 1708 h 3294"/>
                  <a:gd name="T100" fmla="*/ 202 w 2840"/>
                  <a:gd name="T101" fmla="*/ 1542 h 3294"/>
                  <a:gd name="T102" fmla="*/ 305 w 2840"/>
                  <a:gd name="T103" fmla="*/ 991 h 3294"/>
                  <a:gd name="T104" fmla="*/ 451 w 2840"/>
                  <a:gd name="T105" fmla="*/ 640 h 3294"/>
                  <a:gd name="T106" fmla="*/ 641 w 2840"/>
                  <a:gd name="T107" fmla="*/ 382 h 3294"/>
                  <a:gd name="T108" fmla="*/ 1087 w 2840"/>
                  <a:gd name="T109" fmla="*/ 47 h 3294"/>
                  <a:gd name="T110" fmla="*/ 1282 w 2840"/>
                  <a:gd name="T111" fmla="*/ 9 h 329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40"/>
                  <a:gd name="T169" fmla="*/ 0 h 3294"/>
                  <a:gd name="T170" fmla="*/ 2840 w 2840"/>
                  <a:gd name="T171" fmla="*/ 3294 h 329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40" h="3294">
                    <a:moveTo>
                      <a:pt x="1447" y="9"/>
                    </a:moveTo>
                    <a:lnTo>
                      <a:pt x="1476" y="7"/>
                    </a:lnTo>
                    <a:lnTo>
                      <a:pt x="1505" y="7"/>
                    </a:lnTo>
                    <a:lnTo>
                      <a:pt x="1534" y="11"/>
                    </a:lnTo>
                    <a:lnTo>
                      <a:pt x="1563" y="15"/>
                    </a:lnTo>
                    <a:lnTo>
                      <a:pt x="1592" y="20"/>
                    </a:lnTo>
                    <a:lnTo>
                      <a:pt x="1623" y="24"/>
                    </a:lnTo>
                    <a:lnTo>
                      <a:pt x="1652" y="29"/>
                    </a:lnTo>
                    <a:lnTo>
                      <a:pt x="1683" y="31"/>
                    </a:lnTo>
                    <a:lnTo>
                      <a:pt x="1691" y="38"/>
                    </a:lnTo>
                    <a:lnTo>
                      <a:pt x="1701" y="42"/>
                    </a:lnTo>
                    <a:lnTo>
                      <a:pt x="1714" y="44"/>
                    </a:lnTo>
                    <a:lnTo>
                      <a:pt x="1724" y="44"/>
                    </a:lnTo>
                    <a:lnTo>
                      <a:pt x="1736" y="47"/>
                    </a:lnTo>
                    <a:lnTo>
                      <a:pt x="1747" y="49"/>
                    </a:lnTo>
                    <a:lnTo>
                      <a:pt x="1759" y="51"/>
                    </a:lnTo>
                    <a:lnTo>
                      <a:pt x="1769" y="55"/>
                    </a:lnTo>
                    <a:lnTo>
                      <a:pt x="1800" y="69"/>
                    </a:lnTo>
                    <a:lnTo>
                      <a:pt x="1831" y="80"/>
                    </a:lnTo>
                    <a:lnTo>
                      <a:pt x="1862" y="93"/>
                    </a:lnTo>
                    <a:lnTo>
                      <a:pt x="1891" y="109"/>
                    </a:lnTo>
                    <a:lnTo>
                      <a:pt x="1918" y="124"/>
                    </a:lnTo>
                    <a:lnTo>
                      <a:pt x="1947" y="142"/>
                    </a:lnTo>
                    <a:lnTo>
                      <a:pt x="1973" y="162"/>
                    </a:lnTo>
                    <a:lnTo>
                      <a:pt x="2000" y="186"/>
                    </a:lnTo>
                    <a:lnTo>
                      <a:pt x="2035" y="209"/>
                    </a:lnTo>
                    <a:lnTo>
                      <a:pt x="2066" y="233"/>
                    </a:lnTo>
                    <a:lnTo>
                      <a:pt x="2099" y="260"/>
                    </a:lnTo>
                    <a:lnTo>
                      <a:pt x="2128" y="286"/>
                    </a:lnTo>
                    <a:lnTo>
                      <a:pt x="2159" y="315"/>
                    </a:lnTo>
                    <a:lnTo>
                      <a:pt x="2186" y="344"/>
                    </a:lnTo>
                    <a:lnTo>
                      <a:pt x="2213" y="375"/>
                    </a:lnTo>
                    <a:lnTo>
                      <a:pt x="2239" y="406"/>
                    </a:lnTo>
                    <a:lnTo>
                      <a:pt x="2264" y="440"/>
                    </a:lnTo>
                    <a:lnTo>
                      <a:pt x="2289" y="473"/>
                    </a:lnTo>
                    <a:lnTo>
                      <a:pt x="2310" y="509"/>
                    </a:lnTo>
                    <a:lnTo>
                      <a:pt x="2332" y="544"/>
                    </a:lnTo>
                    <a:lnTo>
                      <a:pt x="2353" y="580"/>
                    </a:lnTo>
                    <a:lnTo>
                      <a:pt x="2371" y="615"/>
                    </a:lnTo>
                    <a:lnTo>
                      <a:pt x="2390" y="653"/>
                    </a:lnTo>
                    <a:lnTo>
                      <a:pt x="2407" y="691"/>
                    </a:lnTo>
                    <a:lnTo>
                      <a:pt x="2411" y="700"/>
                    </a:lnTo>
                    <a:lnTo>
                      <a:pt x="2419" y="704"/>
                    </a:lnTo>
                    <a:lnTo>
                      <a:pt x="2425" y="711"/>
                    </a:lnTo>
                    <a:lnTo>
                      <a:pt x="2431" y="715"/>
                    </a:lnTo>
                    <a:lnTo>
                      <a:pt x="2440" y="720"/>
                    </a:lnTo>
                    <a:lnTo>
                      <a:pt x="2446" y="724"/>
                    </a:lnTo>
                    <a:lnTo>
                      <a:pt x="2450" y="729"/>
                    </a:lnTo>
                    <a:lnTo>
                      <a:pt x="2454" y="737"/>
                    </a:lnTo>
                    <a:lnTo>
                      <a:pt x="2473" y="751"/>
                    </a:lnTo>
                    <a:lnTo>
                      <a:pt x="2497" y="755"/>
                    </a:lnTo>
                    <a:lnTo>
                      <a:pt x="2520" y="760"/>
                    </a:lnTo>
                    <a:lnTo>
                      <a:pt x="2545" y="764"/>
                    </a:lnTo>
                    <a:lnTo>
                      <a:pt x="2569" y="769"/>
                    </a:lnTo>
                    <a:lnTo>
                      <a:pt x="2594" y="773"/>
                    </a:lnTo>
                    <a:lnTo>
                      <a:pt x="2617" y="777"/>
                    </a:lnTo>
                    <a:lnTo>
                      <a:pt x="2642" y="782"/>
                    </a:lnTo>
                    <a:lnTo>
                      <a:pt x="2664" y="784"/>
                    </a:lnTo>
                    <a:lnTo>
                      <a:pt x="2679" y="802"/>
                    </a:lnTo>
                    <a:lnTo>
                      <a:pt x="2693" y="822"/>
                    </a:lnTo>
                    <a:lnTo>
                      <a:pt x="2706" y="842"/>
                    </a:lnTo>
                    <a:lnTo>
                      <a:pt x="2718" y="864"/>
                    </a:lnTo>
                    <a:lnTo>
                      <a:pt x="2739" y="906"/>
                    </a:lnTo>
                    <a:lnTo>
                      <a:pt x="2755" y="951"/>
                    </a:lnTo>
                    <a:lnTo>
                      <a:pt x="2772" y="995"/>
                    </a:lnTo>
                    <a:lnTo>
                      <a:pt x="2784" y="1042"/>
                    </a:lnTo>
                    <a:lnTo>
                      <a:pt x="2794" y="1088"/>
                    </a:lnTo>
                    <a:lnTo>
                      <a:pt x="2803" y="1135"/>
                    </a:lnTo>
                    <a:lnTo>
                      <a:pt x="2811" y="1177"/>
                    </a:lnTo>
                    <a:lnTo>
                      <a:pt x="2817" y="1217"/>
                    </a:lnTo>
                    <a:lnTo>
                      <a:pt x="2825" y="1260"/>
                    </a:lnTo>
                    <a:lnTo>
                      <a:pt x="2831" y="1302"/>
                    </a:lnTo>
                    <a:lnTo>
                      <a:pt x="2838" y="1344"/>
                    </a:lnTo>
                    <a:lnTo>
                      <a:pt x="2840" y="1386"/>
                    </a:lnTo>
                    <a:lnTo>
                      <a:pt x="2840" y="1428"/>
                    </a:lnTo>
                    <a:lnTo>
                      <a:pt x="2833" y="1471"/>
                    </a:lnTo>
                    <a:lnTo>
                      <a:pt x="2825" y="1486"/>
                    </a:lnTo>
                    <a:lnTo>
                      <a:pt x="2819" y="1504"/>
                    </a:lnTo>
                    <a:lnTo>
                      <a:pt x="2813" y="1519"/>
                    </a:lnTo>
                    <a:lnTo>
                      <a:pt x="2805" y="1535"/>
                    </a:lnTo>
                    <a:lnTo>
                      <a:pt x="2796" y="1551"/>
                    </a:lnTo>
                    <a:lnTo>
                      <a:pt x="2786" y="1566"/>
                    </a:lnTo>
                    <a:lnTo>
                      <a:pt x="2774" y="1577"/>
                    </a:lnTo>
                    <a:lnTo>
                      <a:pt x="2759" y="1588"/>
                    </a:lnTo>
                    <a:lnTo>
                      <a:pt x="2749" y="1608"/>
                    </a:lnTo>
                    <a:lnTo>
                      <a:pt x="2737" y="1626"/>
                    </a:lnTo>
                    <a:lnTo>
                      <a:pt x="2724" y="1642"/>
                    </a:lnTo>
                    <a:lnTo>
                      <a:pt x="2710" y="1659"/>
                    </a:lnTo>
                    <a:lnTo>
                      <a:pt x="2693" y="1673"/>
                    </a:lnTo>
                    <a:lnTo>
                      <a:pt x="2677" y="1686"/>
                    </a:lnTo>
                    <a:lnTo>
                      <a:pt x="2660" y="1697"/>
                    </a:lnTo>
                    <a:lnTo>
                      <a:pt x="2642" y="1706"/>
                    </a:lnTo>
                    <a:lnTo>
                      <a:pt x="2633" y="1728"/>
                    </a:lnTo>
                    <a:lnTo>
                      <a:pt x="2633" y="1790"/>
                    </a:lnTo>
                    <a:lnTo>
                      <a:pt x="2629" y="1853"/>
                    </a:lnTo>
                    <a:lnTo>
                      <a:pt x="2623" y="1917"/>
                    </a:lnTo>
                    <a:lnTo>
                      <a:pt x="2615" y="1982"/>
                    </a:lnTo>
                    <a:lnTo>
                      <a:pt x="2602" y="2046"/>
                    </a:lnTo>
                    <a:lnTo>
                      <a:pt x="2590" y="2110"/>
                    </a:lnTo>
                    <a:lnTo>
                      <a:pt x="2576" y="2175"/>
                    </a:lnTo>
                    <a:lnTo>
                      <a:pt x="2563" y="2237"/>
                    </a:lnTo>
                    <a:lnTo>
                      <a:pt x="2551" y="2257"/>
                    </a:lnTo>
                    <a:lnTo>
                      <a:pt x="2547" y="2253"/>
                    </a:lnTo>
                    <a:lnTo>
                      <a:pt x="2545" y="2244"/>
                    </a:lnTo>
                    <a:lnTo>
                      <a:pt x="2543" y="2237"/>
                    </a:lnTo>
                    <a:lnTo>
                      <a:pt x="2543" y="2228"/>
                    </a:lnTo>
                    <a:lnTo>
                      <a:pt x="2545" y="2210"/>
                    </a:lnTo>
                    <a:lnTo>
                      <a:pt x="2547" y="2190"/>
                    </a:lnTo>
                    <a:lnTo>
                      <a:pt x="2553" y="2173"/>
                    </a:lnTo>
                    <a:lnTo>
                      <a:pt x="2559" y="2153"/>
                    </a:lnTo>
                    <a:lnTo>
                      <a:pt x="2563" y="2133"/>
                    </a:lnTo>
                    <a:lnTo>
                      <a:pt x="2567" y="2113"/>
                    </a:lnTo>
                    <a:lnTo>
                      <a:pt x="2576" y="2077"/>
                    </a:lnTo>
                    <a:lnTo>
                      <a:pt x="2582" y="2039"/>
                    </a:lnTo>
                    <a:lnTo>
                      <a:pt x="2588" y="2002"/>
                    </a:lnTo>
                    <a:lnTo>
                      <a:pt x="2594" y="1962"/>
                    </a:lnTo>
                    <a:lnTo>
                      <a:pt x="2596" y="1924"/>
                    </a:lnTo>
                    <a:lnTo>
                      <a:pt x="2600" y="1886"/>
                    </a:lnTo>
                    <a:lnTo>
                      <a:pt x="2600" y="1848"/>
                    </a:lnTo>
                    <a:lnTo>
                      <a:pt x="2602" y="1810"/>
                    </a:lnTo>
                    <a:lnTo>
                      <a:pt x="2600" y="1735"/>
                    </a:lnTo>
                    <a:lnTo>
                      <a:pt x="2594" y="1659"/>
                    </a:lnTo>
                    <a:lnTo>
                      <a:pt x="2586" y="1586"/>
                    </a:lnTo>
                    <a:lnTo>
                      <a:pt x="2574" y="1513"/>
                    </a:lnTo>
                    <a:lnTo>
                      <a:pt x="2576" y="1491"/>
                    </a:lnTo>
                    <a:lnTo>
                      <a:pt x="2576" y="1466"/>
                    </a:lnTo>
                    <a:lnTo>
                      <a:pt x="2574" y="1442"/>
                    </a:lnTo>
                    <a:lnTo>
                      <a:pt x="2572" y="1417"/>
                    </a:lnTo>
                    <a:lnTo>
                      <a:pt x="2567" y="1393"/>
                    </a:lnTo>
                    <a:lnTo>
                      <a:pt x="2563" y="1371"/>
                    </a:lnTo>
                    <a:lnTo>
                      <a:pt x="2559" y="1346"/>
                    </a:lnTo>
                    <a:lnTo>
                      <a:pt x="2555" y="1326"/>
                    </a:lnTo>
                    <a:lnTo>
                      <a:pt x="2553" y="1299"/>
                    </a:lnTo>
                    <a:lnTo>
                      <a:pt x="2547" y="1273"/>
                    </a:lnTo>
                    <a:lnTo>
                      <a:pt x="2541" y="1244"/>
                    </a:lnTo>
                    <a:lnTo>
                      <a:pt x="2534" y="1217"/>
                    </a:lnTo>
                    <a:lnTo>
                      <a:pt x="2526" y="1191"/>
                    </a:lnTo>
                    <a:lnTo>
                      <a:pt x="2520" y="1164"/>
                    </a:lnTo>
                    <a:lnTo>
                      <a:pt x="2514" y="1137"/>
                    </a:lnTo>
                    <a:lnTo>
                      <a:pt x="2512" y="1111"/>
                    </a:lnTo>
                    <a:lnTo>
                      <a:pt x="2501" y="1077"/>
                    </a:lnTo>
                    <a:lnTo>
                      <a:pt x="2491" y="1042"/>
                    </a:lnTo>
                    <a:lnTo>
                      <a:pt x="2481" y="1008"/>
                    </a:lnTo>
                    <a:lnTo>
                      <a:pt x="2470" y="975"/>
                    </a:lnTo>
                    <a:lnTo>
                      <a:pt x="2458" y="942"/>
                    </a:lnTo>
                    <a:lnTo>
                      <a:pt x="2448" y="909"/>
                    </a:lnTo>
                    <a:lnTo>
                      <a:pt x="2435" y="875"/>
                    </a:lnTo>
                    <a:lnTo>
                      <a:pt x="2421" y="842"/>
                    </a:lnTo>
                    <a:lnTo>
                      <a:pt x="2421" y="833"/>
                    </a:lnTo>
                    <a:lnTo>
                      <a:pt x="2419" y="822"/>
                    </a:lnTo>
                    <a:lnTo>
                      <a:pt x="2415" y="813"/>
                    </a:lnTo>
                    <a:lnTo>
                      <a:pt x="2411" y="806"/>
                    </a:lnTo>
                    <a:lnTo>
                      <a:pt x="2407" y="797"/>
                    </a:lnTo>
                    <a:lnTo>
                      <a:pt x="2400" y="789"/>
                    </a:lnTo>
                    <a:lnTo>
                      <a:pt x="2396" y="780"/>
                    </a:lnTo>
                    <a:lnTo>
                      <a:pt x="2394" y="771"/>
                    </a:lnTo>
                    <a:lnTo>
                      <a:pt x="2390" y="749"/>
                    </a:lnTo>
                    <a:lnTo>
                      <a:pt x="2382" y="726"/>
                    </a:lnTo>
                    <a:lnTo>
                      <a:pt x="2374" y="706"/>
                    </a:lnTo>
                    <a:lnTo>
                      <a:pt x="2361" y="686"/>
                    </a:lnTo>
                    <a:lnTo>
                      <a:pt x="2351" y="669"/>
                    </a:lnTo>
                    <a:lnTo>
                      <a:pt x="2341" y="649"/>
                    </a:lnTo>
                    <a:lnTo>
                      <a:pt x="2330" y="629"/>
                    </a:lnTo>
                    <a:lnTo>
                      <a:pt x="2324" y="611"/>
                    </a:lnTo>
                    <a:lnTo>
                      <a:pt x="2314" y="582"/>
                    </a:lnTo>
                    <a:lnTo>
                      <a:pt x="2299" y="555"/>
                    </a:lnTo>
                    <a:lnTo>
                      <a:pt x="2283" y="531"/>
                    </a:lnTo>
                    <a:lnTo>
                      <a:pt x="2266" y="506"/>
                    </a:lnTo>
                    <a:lnTo>
                      <a:pt x="2250" y="484"/>
                    </a:lnTo>
                    <a:lnTo>
                      <a:pt x="2235" y="460"/>
                    </a:lnTo>
                    <a:lnTo>
                      <a:pt x="2223" y="435"/>
                    </a:lnTo>
                    <a:lnTo>
                      <a:pt x="2213" y="406"/>
                    </a:lnTo>
                    <a:lnTo>
                      <a:pt x="2198" y="389"/>
                    </a:lnTo>
                    <a:lnTo>
                      <a:pt x="2180" y="373"/>
                    </a:lnTo>
                    <a:lnTo>
                      <a:pt x="2161" y="358"/>
                    </a:lnTo>
                    <a:lnTo>
                      <a:pt x="2140" y="342"/>
                    </a:lnTo>
                    <a:lnTo>
                      <a:pt x="2122" y="326"/>
                    </a:lnTo>
                    <a:lnTo>
                      <a:pt x="2103" y="311"/>
                    </a:lnTo>
                    <a:lnTo>
                      <a:pt x="2095" y="302"/>
                    </a:lnTo>
                    <a:lnTo>
                      <a:pt x="2087" y="293"/>
                    </a:lnTo>
                    <a:lnTo>
                      <a:pt x="2081" y="282"/>
                    </a:lnTo>
                    <a:lnTo>
                      <a:pt x="2077" y="271"/>
                    </a:lnTo>
                    <a:lnTo>
                      <a:pt x="2041" y="246"/>
                    </a:lnTo>
                    <a:lnTo>
                      <a:pt x="2004" y="222"/>
                    </a:lnTo>
                    <a:lnTo>
                      <a:pt x="1969" y="200"/>
                    </a:lnTo>
                    <a:lnTo>
                      <a:pt x="1932" y="178"/>
                    </a:lnTo>
                    <a:lnTo>
                      <a:pt x="1895" y="155"/>
                    </a:lnTo>
                    <a:lnTo>
                      <a:pt x="1858" y="135"/>
                    </a:lnTo>
                    <a:lnTo>
                      <a:pt x="1821" y="113"/>
                    </a:lnTo>
                    <a:lnTo>
                      <a:pt x="1784" y="93"/>
                    </a:lnTo>
                    <a:lnTo>
                      <a:pt x="1765" y="91"/>
                    </a:lnTo>
                    <a:lnTo>
                      <a:pt x="1749" y="87"/>
                    </a:lnTo>
                    <a:lnTo>
                      <a:pt x="1730" y="82"/>
                    </a:lnTo>
                    <a:lnTo>
                      <a:pt x="1714" y="75"/>
                    </a:lnTo>
                    <a:lnTo>
                      <a:pt x="1697" y="71"/>
                    </a:lnTo>
                    <a:lnTo>
                      <a:pt x="1678" y="64"/>
                    </a:lnTo>
                    <a:lnTo>
                      <a:pt x="1662" y="60"/>
                    </a:lnTo>
                    <a:lnTo>
                      <a:pt x="1643" y="55"/>
                    </a:lnTo>
                    <a:lnTo>
                      <a:pt x="1629" y="53"/>
                    </a:lnTo>
                    <a:lnTo>
                      <a:pt x="1612" y="53"/>
                    </a:lnTo>
                    <a:lnTo>
                      <a:pt x="1598" y="51"/>
                    </a:lnTo>
                    <a:lnTo>
                      <a:pt x="1582" y="49"/>
                    </a:lnTo>
                    <a:lnTo>
                      <a:pt x="1567" y="47"/>
                    </a:lnTo>
                    <a:lnTo>
                      <a:pt x="1553" y="42"/>
                    </a:lnTo>
                    <a:lnTo>
                      <a:pt x="1538" y="38"/>
                    </a:lnTo>
                    <a:lnTo>
                      <a:pt x="1526" y="31"/>
                    </a:lnTo>
                    <a:lnTo>
                      <a:pt x="1460" y="33"/>
                    </a:lnTo>
                    <a:lnTo>
                      <a:pt x="1394" y="35"/>
                    </a:lnTo>
                    <a:lnTo>
                      <a:pt x="1328" y="35"/>
                    </a:lnTo>
                    <a:lnTo>
                      <a:pt x="1264" y="40"/>
                    </a:lnTo>
                    <a:lnTo>
                      <a:pt x="1233" y="42"/>
                    </a:lnTo>
                    <a:lnTo>
                      <a:pt x="1202" y="47"/>
                    </a:lnTo>
                    <a:lnTo>
                      <a:pt x="1171" y="53"/>
                    </a:lnTo>
                    <a:lnTo>
                      <a:pt x="1140" y="62"/>
                    </a:lnTo>
                    <a:lnTo>
                      <a:pt x="1109" y="73"/>
                    </a:lnTo>
                    <a:lnTo>
                      <a:pt x="1080" y="87"/>
                    </a:lnTo>
                    <a:lnTo>
                      <a:pt x="1051" y="102"/>
                    </a:lnTo>
                    <a:lnTo>
                      <a:pt x="1023" y="122"/>
                    </a:lnTo>
                    <a:lnTo>
                      <a:pt x="1014" y="122"/>
                    </a:lnTo>
                    <a:lnTo>
                      <a:pt x="1008" y="124"/>
                    </a:lnTo>
                    <a:lnTo>
                      <a:pt x="1004" y="127"/>
                    </a:lnTo>
                    <a:lnTo>
                      <a:pt x="998" y="131"/>
                    </a:lnTo>
                    <a:lnTo>
                      <a:pt x="996" y="135"/>
                    </a:lnTo>
                    <a:lnTo>
                      <a:pt x="990" y="142"/>
                    </a:lnTo>
                    <a:lnTo>
                      <a:pt x="985" y="147"/>
                    </a:lnTo>
                    <a:lnTo>
                      <a:pt x="979" y="149"/>
                    </a:lnTo>
                    <a:lnTo>
                      <a:pt x="959" y="166"/>
                    </a:lnTo>
                    <a:lnTo>
                      <a:pt x="938" y="180"/>
                    </a:lnTo>
                    <a:lnTo>
                      <a:pt x="917" y="195"/>
                    </a:lnTo>
                    <a:lnTo>
                      <a:pt x="897" y="206"/>
                    </a:lnTo>
                    <a:lnTo>
                      <a:pt x="874" y="220"/>
                    </a:lnTo>
                    <a:lnTo>
                      <a:pt x="853" y="231"/>
                    </a:lnTo>
                    <a:lnTo>
                      <a:pt x="831" y="244"/>
                    </a:lnTo>
                    <a:lnTo>
                      <a:pt x="810" y="260"/>
                    </a:lnTo>
                    <a:lnTo>
                      <a:pt x="800" y="271"/>
                    </a:lnTo>
                    <a:lnTo>
                      <a:pt x="787" y="282"/>
                    </a:lnTo>
                    <a:lnTo>
                      <a:pt x="775" y="293"/>
                    </a:lnTo>
                    <a:lnTo>
                      <a:pt x="763" y="302"/>
                    </a:lnTo>
                    <a:lnTo>
                      <a:pt x="750" y="313"/>
                    </a:lnTo>
                    <a:lnTo>
                      <a:pt x="736" y="322"/>
                    </a:lnTo>
                    <a:lnTo>
                      <a:pt x="724" y="333"/>
                    </a:lnTo>
                    <a:lnTo>
                      <a:pt x="711" y="344"/>
                    </a:lnTo>
                    <a:lnTo>
                      <a:pt x="676" y="386"/>
                    </a:lnTo>
                    <a:lnTo>
                      <a:pt x="637" y="429"/>
                    </a:lnTo>
                    <a:lnTo>
                      <a:pt x="598" y="473"/>
                    </a:lnTo>
                    <a:lnTo>
                      <a:pt x="561" y="518"/>
                    </a:lnTo>
                    <a:lnTo>
                      <a:pt x="542" y="542"/>
                    </a:lnTo>
                    <a:lnTo>
                      <a:pt x="526" y="566"/>
                    </a:lnTo>
                    <a:lnTo>
                      <a:pt x="509" y="589"/>
                    </a:lnTo>
                    <a:lnTo>
                      <a:pt x="495" y="615"/>
                    </a:lnTo>
                    <a:lnTo>
                      <a:pt x="480" y="640"/>
                    </a:lnTo>
                    <a:lnTo>
                      <a:pt x="468" y="666"/>
                    </a:lnTo>
                    <a:lnTo>
                      <a:pt x="457" y="693"/>
                    </a:lnTo>
                    <a:lnTo>
                      <a:pt x="449" y="720"/>
                    </a:lnTo>
                    <a:lnTo>
                      <a:pt x="422" y="784"/>
                    </a:lnTo>
                    <a:lnTo>
                      <a:pt x="400" y="849"/>
                    </a:lnTo>
                    <a:lnTo>
                      <a:pt x="379" y="915"/>
                    </a:lnTo>
                    <a:lnTo>
                      <a:pt x="361" y="984"/>
                    </a:lnTo>
                    <a:lnTo>
                      <a:pt x="344" y="1051"/>
                    </a:lnTo>
                    <a:lnTo>
                      <a:pt x="328" y="1120"/>
                    </a:lnTo>
                    <a:lnTo>
                      <a:pt x="311" y="1186"/>
                    </a:lnTo>
                    <a:lnTo>
                      <a:pt x="290" y="1253"/>
                    </a:lnTo>
                    <a:lnTo>
                      <a:pt x="284" y="1280"/>
                    </a:lnTo>
                    <a:lnTo>
                      <a:pt x="276" y="1306"/>
                    </a:lnTo>
                    <a:lnTo>
                      <a:pt x="270" y="1333"/>
                    </a:lnTo>
                    <a:lnTo>
                      <a:pt x="264" y="1357"/>
                    </a:lnTo>
                    <a:lnTo>
                      <a:pt x="257" y="1382"/>
                    </a:lnTo>
                    <a:lnTo>
                      <a:pt x="253" y="1408"/>
                    </a:lnTo>
                    <a:lnTo>
                      <a:pt x="247" y="1435"/>
                    </a:lnTo>
                    <a:lnTo>
                      <a:pt x="241" y="1462"/>
                    </a:lnTo>
                    <a:lnTo>
                      <a:pt x="237" y="1508"/>
                    </a:lnTo>
                    <a:lnTo>
                      <a:pt x="233" y="1553"/>
                    </a:lnTo>
                    <a:lnTo>
                      <a:pt x="231" y="1599"/>
                    </a:lnTo>
                    <a:lnTo>
                      <a:pt x="231" y="1644"/>
                    </a:lnTo>
                    <a:lnTo>
                      <a:pt x="233" y="1735"/>
                    </a:lnTo>
                    <a:lnTo>
                      <a:pt x="241" y="1826"/>
                    </a:lnTo>
                    <a:lnTo>
                      <a:pt x="249" y="1917"/>
                    </a:lnTo>
                    <a:lnTo>
                      <a:pt x="259" y="2008"/>
                    </a:lnTo>
                    <a:lnTo>
                      <a:pt x="270" y="2101"/>
                    </a:lnTo>
                    <a:lnTo>
                      <a:pt x="280" y="2195"/>
                    </a:lnTo>
                    <a:lnTo>
                      <a:pt x="288" y="2213"/>
                    </a:lnTo>
                    <a:lnTo>
                      <a:pt x="295" y="2233"/>
                    </a:lnTo>
                    <a:lnTo>
                      <a:pt x="301" y="2250"/>
                    </a:lnTo>
                    <a:lnTo>
                      <a:pt x="305" y="2270"/>
                    </a:lnTo>
                    <a:lnTo>
                      <a:pt x="313" y="2313"/>
                    </a:lnTo>
                    <a:lnTo>
                      <a:pt x="321" y="2353"/>
                    </a:lnTo>
                    <a:lnTo>
                      <a:pt x="332" y="2393"/>
                    </a:lnTo>
                    <a:lnTo>
                      <a:pt x="342" y="2432"/>
                    </a:lnTo>
                    <a:lnTo>
                      <a:pt x="350" y="2450"/>
                    </a:lnTo>
                    <a:lnTo>
                      <a:pt x="358" y="2470"/>
                    </a:lnTo>
                    <a:lnTo>
                      <a:pt x="369" y="2486"/>
                    </a:lnTo>
                    <a:lnTo>
                      <a:pt x="381" y="2504"/>
                    </a:lnTo>
                    <a:lnTo>
                      <a:pt x="387" y="2517"/>
                    </a:lnTo>
                    <a:lnTo>
                      <a:pt x="394" y="2532"/>
                    </a:lnTo>
                    <a:lnTo>
                      <a:pt x="400" y="2546"/>
                    </a:lnTo>
                    <a:lnTo>
                      <a:pt x="410" y="2561"/>
                    </a:lnTo>
                    <a:lnTo>
                      <a:pt x="418" y="2575"/>
                    </a:lnTo>
                    <a:lnTo>
                      <a:pt x="427" y="2588"/>
                    </a:lnTo>
                    <a:lnTo>
                      <a:pt x="437" y="2604"/>
                    </a:lnTo>
                    <a:lnTo>
                      <a:pt x="445" y="2617"/>
                    </a:lnTo>
                    <a:lnTo>
                      <a:pt x="451" y="2624"/>
                    </a:lnTo>
                    <a:lnTo>
                      <a:pt x="457" y="2628"/>
                    </a:lnTo>
                    <a:lnTo>
                      <a:pt x="464" y="2635"/>
                    </a:lnTo>
                    <a:lnTo>
                      <a:pt x="470" y="2639"/>
                    </a:lnTo>
                    <a:lnTo>
                      <a:pt x="476" y="2646"/>
                    </a:lnTo>
                    <a:lnTo>
                      <a:pt x="480" y="2652"/>
                    </a:lnTo>
                    <a:lnTo>
                      <a:pt x="482" y="2661"/>
                    </a:lnTo>
                    <a:lnTo>
                      <a:pt x="484" y="2668"/>
                    </a:lnTo>
                    <a:lnTo>
                      <a:pt x="486" y="2675"/>
                    </a:lnTo>
                    <a:lnTo>
                      <a:pt x="490" y="2681"/>
                    </a:lnTo>
                    <a:lnTo>
                      <a:pt x="497" y="2686"/>
                    </a:lnTo>
                    <a:lnTo>
                      <a:pt x="503" y="2690"/>
                    </a:lnTo>
                    <a:lnTo>
                      <a:pt x="509" y="2692"/>
                    </a:lnTo>
                    <a:lnTo>
                      <a:pt x="515" y="2697"/>
                    </a:lnTo>
                    <a:lnTo>
                      <a:pt x="521" y="2699"/>
                    </a:lnTo>
                    <a:lnTo>
                      <a:pt x="528" y="2704"/>
                    </a:lnTo>
                    <a:lnTo>
                      <a:pt x="542" y="2730"/>
                    </a:lnTo>
                    <a:lnTo>
                      <a:pt x="561" y="2755"/>
                    </a:lnTo>
                    <a:lnTo>
                      <a:pt x="579" y="2779"/>
                    </a:lnTo>
                    <a:lnTo>
                      <a:pt x="600" y="2803"/>
                    </a:lnTo>
                    <a:lnTo>
                      <a:pt x="641" y="2846"/>
                    </a:lnTo>
                    <a:lnTo>
                      <a:pt x="686" y="2886"/>
                    </a:lnTo>
                    <a:lnTo>
                      <a:pt x="734" y="2923"/>
                    </a:lnTo>
                    <a:lnTo>
                      <a:pt x="779" y="2961"/>
                    </a:lnTo>
                    <a:lnTo>
                      <a:pt x="825" y="2999"/>
                    </a:lnTo>
                    <a:lnTo>
                      <a:pt x="870" y="3037"/>
                    </a:lnTo>
                    <a:lnTo>
                      <a:pt x="891" y="3050"/>
                    </a:lnTo>
                    <a:lnTo>
                      <a:pt x="913" y="3063"/>
                    </a:lnTo>
                    <a:lnTo>
                      <a:pt x="936" y="3077"/>
                    </a:lnTo>
                    <a:lnTo>
                      <a:pt x="959" y="3088"/>
                    </a:lnTo>
                    <a:lnTo>
                      <a:pt x="981" y="3101"/>
                    </a:lnTo>
                    <a:lnTo>
                      <a:pt x="1006" y="3112"/>
                    </a:lnTo>
                    <a:lnTo>
                      <a:pt x="1029" y="3121"/>
                    </a:lnTo>
                    <a:lnTo>
                      <a:pt x="1054" y="3130"/>
                    </a:lnTo>
                    <a:lnTo>
                      <a:pt x="1070" y="3146"/>
                    </a:lnTo>
                    <a:lnTo>
                      <a:pt x="1087" y="3157"/>
                    </a:lnTo>
                    <a:lnTo>
                      <a:pt x="1105" y="3166"/>
                    </a:lnTo>
                    <a:lnTo>
                      <a:pt x="1124" y="3174"/>
                    </a:lnTo>
                    <a:lnTo>
                      <a:pt x="1144" y="3181"/>
                    </a:lnTo>
                    <a:lnTo>
                      <a:pt x="1163" y="3188"/>
                    </a:lnTo>
                    <a:lnTo>
                      <a:pt x="1181" y="3197"/>
                    </a:lnTo>
                    <a:lnTo>
                      <a:pt x="1200" y="3206"/>
                    </a:lnTo>
                    <a:lnTo>
                      <a:pt x="1208" y="3203"/>
                    </a:lnTo>
                    <a:lnTo>
                      <a:pt x="1216" y="3206"/>
                    </a:lnTo>
                    <a:lnTo>
                      <a:pt x="1223" y="3208"/>
                    </a:lnTo>
                    <a:lnTo>
                      <a:pt x="1229" y="3212"/>
                    </a:lnTo>
                    <a:lnTo>
                      <a:pt x="1235" y="3217"/>
                    </a:lnTo>
                    <a:lnTo>
                      <a:pt x="1241" y="3221"/>
                    </a:lnTo>
                    <a:lnTo>
                      <a:pt x="1247" y="3226"/>
                    </a:lnTo>
                    <a:lnTo>
                      <a:pt x="1254" y="3228"/>
                    </a:lnTo>
                    <a:lnTo>
                      <a:pt x="1268" y="3230"/>
                    </a:lnTo>
                    <a:lnTo>
                      <a:pt x="1280" y="3232"/>
                    </a:lnTo>
                    <a:lnTo>
                      <a:pt x="1293" y="3237"/>
                    </a:lnTo>
                    <a:lnTo>
                      <a:pt x="1305" y="3243"/>
                    </a:lnTo>
                    <a:lnTo>
                      <a:pt x="1318" y="3248"/>
                    </a:lnTo>
                    <a:lnTo>
                      <a:pt x="1330" y="3252"/>
                    </a:lnTo>
                    <a:lnTo>
                      <a:pt x="1344" y="3257"/>
                    </a:lnTo>
                    <a:lnTo>
                      <a:pt x="1357" y="3261"/>
                    </a:lnTo>
                    <a:lnTo>
                      <a:pt x="1406" y="3290"/>
                    </a:lnTo>
                    <a:lnTo>
                      <a:pt x="1384" y="3294"/>
                    </a:lnTo>
                    <a:lnTo>
                      <a:pt x="1361" y="3292"/>
                    </a:lnTo>
                    <a:lnTo>
                      <a:pt x="1338" y="3290"/>
                    </a:lnTo>
                    <a:lnTo>
                      <a:pt x="1315" y="3283"/>
                    </a:lnTo>
                    <a:lnTo>
                      <a:pt x="1293" y="3279"/>
                    </a:lnTo>
                    <a:lnTo>
                      <a:pt x="1268" y="3274"/>
                    </a:lnTo>
                    <a:lnTo>
                      <a:pt x="1243" y="3270"/>
                    </a:lnTo>
                    <a:lnTo>
                      <a:pt x="1219" y="3270"/>
                    </a:lnTo>
                    <a:lnTo>
                      <a:pt x="1192" y="3259"/>
                    </a:lnTo>
                    <a:lnTo>
                      <a:pt x="1165" y="3248"/>
                    </a:lnTo>
                    <a:lnTo>
                      <a:pt x="1138" y="3234"/>
                    </a:lnTo>
                    <a:lnTo>
                      <a:pt x="1113" y="3223"/>
                    </a:lnTo>
                    <a:lnTo>
                      <a:pt x="1087" y="3210"/>
                    </a:lnTo>
                    <a:lnTo>
                      <a:pt x="1060" y="3199"/>
                    </a:lnTo>
                    <a:lnTo>
                      <a:pt x="1031" y="3190"/>
                    </a:lnTo>
                    <a:lnTo>
                      <a:pt x="1004" y="3186"/>
                    </a:lnTo>
                    <a:lnTo>
                      <a:pt x="955" y="3148"/>
                    </a:lnTo>
                    <a:lnTo>
                      <a:pt x="905" y="3112"/>
                    </a:lnTo>
                    <a:lnTo>
                      <a:pt x="856" y="3075"/>
                    </a:lnTo>
                    <a:lnTo>
                      <a:pt x="806" y="3035"/>
                    </a:lnTo>
                    <a:lnTo>
                      <a:pt x="759" y="2995"/>
                    </a:lnTo>
                    <a:lnTo>
                      <a:pt x="711" y="2955"/>
                    </a:lnTo>
                    <a:lnTo>
                      <a:pt x="664" y="2912"/>
                    </a:lnTo>
                    <a:lnTo>
                      <a:pt x="616" y="2868"/>
                    </a:lnTo>
                    <a:lnTo>
                      <a:pt x="610" y="2855"/>
                    </a:lnTo>
                    <a:lnTo>
                      <a:pt x="602" y="2841"/>
                    </a:lnTo>
                    <a:lnTo>
                      <a:pt x="594" y="2830"/>
                    </a:lnTo>
                    <a:lnTo>
                      <a:pt x="583" y="2821"/>
                    </a:lnTo>
                    <a:lnTo>
                      <a:pt x="563" y="2801"/>
                    </a:lnTo>
                    <a:lnTo>
                      <a:pt x="540" y="2784"/>
                    </a:lnTo>
                    <a:lnTo>
                      <a:pt x="519" y="2768"/>
                    </a:lnTo>
                    <a:lnTo>
                      <a:pt x="497" y="2748"/>
                    </a:lnTo>
                    <a:lnTo>
                      <a:pt x="476" y="2728"/>
                    </a:lnTo>
                    <a:lnTo>
                      <a:pt x="455" y="2704"/>
                    </a:lnTo>
                    <a:lnTo>
                      <a:pt x="441" y="2692"/>
                    </a:lnTo>
                    <a:lnTo>
                      <a:pt x="424" y="2686"/>
                    </a:lnTo>
                    <a:lnTo>
                      <a:pt x="408" y="2681"/>
                    </a:lnTo>
                    <a:lnTo>
                      <a:pt x="391" y="2679"/>
                    </a:lnTo>
                    <a:lnTo>
                      <a:pt x="356" y="2677"/>
                    </a:lnTo>
                    <a:lnTo>
                      <a:pt x="323" y="2679"/>
                    </a:lnTo>
                    <a:lnTo>
                      <a:pt x="288" y="2684"/>
                    </a:lnTo>
                    <a:lnTo>
                      <a:pt x="253" y="2688"/>
                    </a:lnTo>
                    <a:lnTo>
                      <a:pt x="237" y="2688"/>
                    </a:lnTo>
                    <a:lnTo>
                      <a:pt x="220" y="2688"/>
                    </a:lnTo>
                    <a:lnTo>
                      <a:pt x="202" y="2688"/>
                    </a:lnTo>
                    <a:lnTo>
                      <a:pt x="185" y="2686"/>
                    </a:lnTo>
                    <a:lnTo>
                      <a:pt x="163" y="2666"/>
                    </a:lnTo>
                    <a:lnTo>
                      <a:pt x="142" y="2644"/>
                    </a:lnTo>
                    <a:lnTo>
                      <a:pt x="125" y="2619"/>
                    </a:lnTo>
                    <a:lnTo>
                      <a:pt x="111" y="2590"/>
                    </a:lnTo>
                    <a:lnTo>
                      <a:pt x="99" y="2564"/>
                    </a:lnTo>
                    <a:lnTo>
                      <a:pt x="86" y="2532"/>
                    </a:lnTo>
                    <a:lnTo>
                      <a:pt x="78" y="2504"/>
                    </a:lnTo>
                    <a:lnTo>
                      <a:pt x="72" y="2475"/>
                    </a:lnTo>
                    <a:lnTo>
                      <a:pt x="61" y="2455"/>
                    </a:lnTo>
                    <a:lnTo>
                      <a:pt x="53" y="2432"/>
                    </a:lnTo>
                    <a:lnTo>
                      <a:pt x="47" y="2413"/>
                    </a:lnTo>
                    <a:lnTo>
                      <a:pt x="41" y="2393"/>
                    </a:lnTo>
                    <a:lnTo>
                      <a:pt x="33" y="2348"/>
                    </a:lnTo>
                    <a:lnTo>
                      <a:pt x="28" y="2304"/>
                    </a:lnTo>
                    <a:lnTo>
                      <a:pt x="24" y="2259"/>
                    </a:lnTo>
                    <a:lnTo>
                      <a:pt x="22" y="2215"/>
                    </a:lnTo>
                    <a:lnTo>
                      <a:pt x="18" y="2170"/>
                    </a:lnTo>
                    <a:lnTo>
                      <a:pt x="12" y="2126"/>
                    </a:lnTo>
                    <a:lnTo>
                      <a:pt x="12" y="2090"/>
                    </a:lnTo>
                    <a:lnTo>
                      <a:pt x="10" y="2057"/>
                    </a:lnTo>
                    <a:lnTo>
                      <a:pt x="8" y="2022"/>
                    </a:lnTo>
                    <a:lnTo>
                      <a:pt x="4" y="1986"/>
                    </a:lnTo>
                    <a:lnTo>
                      <a:pt x="2" y="1953"/>
                    </a:lnTo>
                    <a:lnTo>
                      <a:pt x="0" y="1919"/>
                    </a:lnTo>
                    <a:lnTo>
                      <a:pt x="0" y="1884"/>
                    </a:lnTo>
                    <a:lnTo>
                      <a:pt x="4" y="1850"/>
                    </a:lnTo>
                    <a:lnTo>
                      <a:pt x="16" y="1848"/>
                    </a:lnTo>
                    <a:lnTo>
                      <a:pt x="28" y="1842"/>
                    </a:lnTo>
                    <a:lnTo>
                      <a:pt x="37" y="1833"/>
                    </a:lnTo>
                    <a:lnTo>
                      <a:pt x="45" y="1824"/>
                    </a:lnTo>
                    <a:lnTo>
                      <a:pt x="53" y="1813"/>
                    </a:lnTo>
                    <a:lnTo>
                      <a:pt x="61" y="1802"/>
                    </a:lnTo>
                    <a:lnTo>
                      <a:pt x="72" y="1793"/>
                    </a:lnTo>
                    <a:lnTo>
                      <a:pt x="84" y="1788"/>
                    </a:lnTo>
                    <a:lnTo>
                      <a:pt x="94" y="1784"/>
                    </a:lnTo>
                    <a:lnTo>
                      <a:pt x="105" y="1779"/>
                    </a:lnTo>
                    <a:lnTo>
                      <a:pt x="115" y="1775"/>
                    </a:lnTo>
                    <a:lnTo>
                      <a:pt x="125" y="1770"/>
                    </a:lnTo>
                    <a:lnTo>
                      <a:pt x="136" y="1764"/>
                    </a:lnTo>
                    <a:lnTo>
                      <a:pt x="144" y="1757"/>
                    </a:lnTo>
                    <a:lnTo>
                      <a:pt x="152" y="1748"/>
                    </a:lnTo>
                    <a:lnTo>
                      <a:pt x="158" y="1737"/>
                    </a:lnTo>
                    <a:lnTo>
                      <a:pt x="158" y="1726"/>
                    </a:lnTo>
                    <a:lnTo>
                      <a:pt x="163" y="1717"/>
                    </a:lnTo>
                    <a:lnTo>
                      <a:pt x="169" y="1708"/>
                    </a:lnTo>
                    <a:lnTo>
                      <a:pt x="175" y="1699"/>
                    </a:lnTo>
                    <a:lnTo>
                      <a:pt x="179" y="1690"/>
                    </a:lnTo>
                    <a:lnTo>
                      <a:pt x="181" y="1682"/>
                    </a:lnTo>
                    <a:lnTo>
                      <a:pt x="181" y="1675"/>
                    </a:lnTo>
                    <a:lnTo>
                      <a:pt x="181" y="1670"/>
                    </a:lnTo>
                    <a:lnTo>
                      <a:pt x="177" y="1666"/>
                    </a:lnTo>
                    <a:lnTo>
                      <a:pt x="173" y="1662"/>
                    </a:lnTo>
                    <a:lnTo>
                      <a:pt x="189" y="1599"/>
                    </a:lnTo>
                    <a:lnTo>
                      <a:pt x="202" y="1542"/>
                    </a:lnTo>
                    <a:lnTo>
                      <a:pt x="212" y="1482"/>
                    </a:lnTo>
                    <a:lnTo>
                      <a:pt x="220" y="1424"/>
                    </a:lnTo>
                    <a:lnTo>
                      <a:pt x="229" y="1364"/>
                    </a:lnTo>
                    <a:lnTo>
                      <a:pt x="237" y="1304"/>
                    </a:lnTo>
                    <a:lnTo>
                      <a:pt x="247" y="1244"/>
                    </a:lnTo>
                    <a:lnTo>
                      <a:pt x="259" y="1182"/>
                    </a:lnTo>
                    <a:lnTo>
                      <a:pt x="272" y="1117"/>
                    </a:lnTo>
                    <a:lnTo>
                      <a:pt x="288" y="1053"/>
                    </a:lnTo>
                    <a:lnTo>
                      <a:pt x="305" y="991"/>
                    </a:lnTo>
                    <a:lnTo>
                      <a:pt x="325" y="928"/>
                    </a:lnTo>
                    <a:lnTo>
                      <a:pt x="348" y="869"/>
                    </a:lnTo>
                    <a:lnTo>
                      <a:pt x="375" y="811"/>
                    </a:lnTo>
                    <a:lnTo>
                      <a:pt x="402" y="751"/>
                    </a:lnTo>
                    <a:lnTo>
                      <a:pt x="433" y="695"/>
                    </a:lnTo>
                    <a:lnTo>
                      <a:pt x="433" y="680"/>
                    </a:lnTo>
                    <a:lnTo>
                      <a:pt x="437" y="666"/>
                    </a:lnTo>
                    <a:lnTo>
                      <a:pt x="443" y="653"/>
                    </a:lnTo>
                    <a:lnTo>
                      <a:pt x="451" y="640"/>
                    </a:lnTo>
                    <a:lnTo>
                      <a:pt x="462" y="629"/>
                    </a:lnTo>
                    <a:lnTo>
                      <a:pt x="470" y="617"/>
                    </a:lnTo>
                    <a:lnTo>
                      <a:pt x="478" y="606"/>
                    </a:lnTo>
                    <a:lnTo>
                      <a:pt x="484" y="593"/>
                    </a:lnTo>
                    <a:lnTo>
                      <a:pt x="511" y="546"/>
                    </a:lnTo>
                    <a:lnTo>
                      <a:pt x="542" y="502"/>
                    </a:lnTo>
                    <a:lnTo>
                      <a:pt x="573" y="460"/>
                    </a:lnTo>
                    <a:lnTo>
                      <a:pt x="606" y="420"/>
                    </a:lnTo>
                    <a:lnTo>
                      <a:pt x="641" y="382"/>
                    </a:lnTo>
                    <a:lnTo>
                      <a:pt x="676" y="344"/>
                    </a:lnTo>
                    <a:lnTo>
                      <a:pt x="715" y="309"/>
                    </a:lnTo>
                    <a:lnTo>
                      <a:pt x="752" y="275"/>
                    </a:lnTo>
                    <a:lnTo>
                      <a:pt x="794" y="242"/>
                    </a:lnTo>
                    <a:lnTo>
                      <a:pt x="833" y="211"/>
                    </a:lnTo>
                    <a:lnTo>
                      <a:pt x="874" y="182"/>
                    </a:lnTo>
                    <a:lnTo>
                      <a:pt x="915" y="153"/>
                    </a:lnTo>
                    <a:lnTo>
                      <a:pt x="1000" y="98"/>
                    </a:lnTo>
                    <a:lnTo>
                      <a:pt x="1087" y="47"/>
                    </a:lnTo>
                    <a:lnTo>
                      <a:pt x="1107" y="38"/>
                    </a:lnTo>
                    <a:lnTo>
                      <a:pt x="1130" y="29"/>
                    </a:lnTo>
                    <a:lnTo>
                      <a:pt x="1155" y="24"/>
                    </a:lnTo>
                    <a:lnTo>
                      <a:pt x="1177" y="20"/>
                    </a:lnTo>
                    <a:lnTo>
                      <a:pt x="1202" y="15"/>
                    </a:lnTo>
                    <a:lnTo>
                      <a:pt x="1227" y="11"/>
                    </a:lnTo>
                    <a:lnTo>
                      <a:pt x="1249" y="7"/>
                    </a:lnTo>
                    <a:lnTo>
                      <a:pt x="1274" y="0"/>
                    </a:lnTo>
                    <a:lnTo>
                      <a:pt x="1282" y="9"/>
                    </a:lnTo>
                    <a:lnTo>
                      <a:pt x="1301" y="4"/>
                    </a:lnTo>
                    <a:lnTo>
                      <a:pt x="1322" y="2"/>
                    </a:lnTo>
                    <a:lnTo>
                      <a:pt x="1342" y="0"/>
                    </a:lnTo>
                    <a:lnTo>
                      <a:pt x="1363" y="2"/>
                    </a:lnTo>
                    <a:lnTo>
                      <a:pt x="1384" y="4"/>
                    </a:lnTo>
                    <a:lnTo>
                      <a:pt x="1404" y="7"/>
                    </a:lnTo>
                    <a:lnTo>
                      <a:pt x="1427" y="9"/>
                    </a:lnTo>
                    <a:lnTo>
                      <a:pt x="1447" y="9"/>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1" name="Freeform 66">
                <a:extLst>
                  <a:ext uri="{FF2B5EF4-FFF2-40B4-BE49-F238E27FC236}">
                    <a16:creationId xmlns:a16="http://schemas.microsoft.com/office/drawing/2014/main" id="{03B6E917-54AD-24BF-6CAF-52E899304CB5}"/>
                  </a:ext>
                </a:extLst>
              </p:cNvPr>
              <p:cNvSpPr>
                <a:spLocks/>
              </p:cNvSpPr>
              <p:nvPr/>
            </p:nvSpPr>
            <p:spPr bwMode="auto">
              <a:xfrm>
                <a:off x="1264" y="334"/>
                <a:ext cx="883" cy="227"/>
              </a:xfrm>
              <a:custGeom>
                <a:avLst/>
                <a:gdLst>
                  <a:gd name="T0" fmla="*/ 584 w 883"/>
                  <a:gd name="T1" fmla="*/ 220 h 227"/>
                  <a:gd name="T2" fmla="*/ 0 w 883"/>
                  <a:gd name="T3" fmla="*/ 227 h 227"/>
                  <a:gd name="T4" fmla="*/ 11 w 883"/>
                  <a:gd name="T5" fmla="*/ 225 h 227"/>
                  <a:gd name="T6" fmla="*/ 23 w 883"/>
                  <a:gd name="T7" fmla="*/ 220 h 227"/>
                  <a:gd name="T8" fmla="*/ 33 w 883"/>
                  <a:gd name="T9" fmla="*/ 216 h 227"/>
                  <a:gd name="T10" fmla="*/ 44 w 883"/>
                  <a:gd name="T11" fmla="*/ 211 h 227"/>
                  <a:gd name="T12" fmla="*/ 56 w 883"/>
                  <a:gd name="T13" fmla="*/ 207 h 227"/>
                  <a:gd name="T14" fmla="*/ 66 w 883"/>
                  <a:gd name="T15" fmla="*/ 200 h 227"/>
                  <a:gd name="T16" fmla="*/ 77 w 883"/>
                  <a:gd name="T17" fmla="*/ 194 h 227"/>
                  <a:gd name="T18" fmla="*/ 85 w 883"/>
                  <a:gd name="T19" fmla="*/ 187 h 227"/>
                  <a:gd name="T20" fmla="*/ 151 w 883"/>
                  <a:gd name="T21" fmla="*/ 165 h 227"/>
                  <a:gd name="T22" fmla="*/ 217 w 883"/>
                  <a:gd name="T23" fmla="*/ 147 h 227"/>
                  <a:gd name="T24" fmla="*/ 285 w 883"/>
                  <a:gd name="T25" fmla="*/ 131 h 227"/>
                  <a:gd name="T26" fmla="*/ 351 w 883"/>
                  <a:gd name="T27" fmla="*/ 116 h 227"/>
                  <a:gd name="T28" fmla="*/ 419 w 883"/>
                  <a:gd name="T29" fmla="*/ 100 h 227"/>
                  <a:gd name="T30" fmla="*/ 485 w 883"/>
                  <a:gd name="T31" fmla="*/ 83 h 227"/>
                  <a:gd name="T32" fmla="*/ 551 w 883"/>
                  <a:gd name="T33" fmla="*/ 63 h 227"/>
                  <a:gd name="T34" fmla="*/ 617 w 883"/>
                  <a:gd name="T35" fmla="*/ 38 h 227"/>
                  <a:gd name="T36" fmla="*/ 650 w 883"/>
                  <a:gd name="T37" fmla="*/ 32 h 227"/>
                  <a:gd name="T38" fmla="*/ 683 w 883"/>
                  <a:gd name="T39" fmla="*/ 25 h 227"/>
                  <a:gd name="T40" fmla="*/ 718 w 883"/>
                  <a:gd name="T41" fmla="*/ 18 h 227"/>
                  <a:gd name="T42" fmla="*/ 751 w 883"/>
                  <a:gd name="T43" fmla="*/ 14 h 227"/>
                  <a:gd name="T44" fmla="*/ 784 w 883"/>
                  <a:gd name="T45" fmla="*/ 7 h 227"/>
                  <a:gd name="T46" fmla="*/ 819 w 883"/>
                  <a:gd name="T47" fmla="*/ 3 h 227"/>
                  <a:gd name="T48" fmla="*/ 852 w 883"/>
                  <a:gd name="T49" fmla="*/ 0 h 227"/>
                  <a:gd name="T50" fmla="*/ 883 w 883"/>
                  <a:gd name="T51" fmla="*/ 0 h 227"/>
                  <a:gd name="T52" fmla="*/ 846 w 883"/>
                  <a:gd name="T53" fmla="*/ 25 h 227"/>
                  <a:gd name="T54" fmla="*/ 807 w 883"/>
                  <a:gd name="T55" fmla="*/ 49 h 227"/>
                  <a:gd name="T56" fmla="*/ 770 w 883"/>
                  <a:gd name="T57" fmla="*/ 76 h 227"/>
                  <a:gd name="T58" fmla="*/ 730 w 883"/>
                  <a:gd name="T59" fmla="*/ 103 h 227"/>
                  <a:gd name="T60" fmla="*/ 693 w 883"/>
                  <a:gd name="T61" fmla="*/ 131 h 227"/>
                  <a:gd name="T62" fmla="*/ 656 w 883"/>
                  <a:gd name="T63" fmla="*/ 160 h 227"/>
                  <a:gd name="T64" fmla="*/ 621 w 883"/>
                  <a:gd name="T65" fmla="*/ 189 h 227"/>
                  <a:gd name="T66" fmla="*/ 584 w 883"/>
                  <a:gd name="T67" fmla="*/ 220 h 2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83"/>
                  <a:gd name="T103" fmla="*/ 0 h 227"/>
                  <a:gd name="T104" fmla="*/ 883 w 883"/>
                  <a:gd name="T105" fmla="*/ 227 h 2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83" h="227">
                    <a:moveTo>
                      <a:pt x="584" y="220"/>
                    </a:moveTo>
                    <a:lnTo>
                      <a:pt x="0" y="227"/>
                    </a:lnTo>
                    <a:lnTo>
                      <a:pt x="11" y="225"/>
                    </a:lnTo>
                    <a:lnTo>
                      <a:pt x="23" y="220"/>
                    </a:lnTo>
                    <a:lnTo>
                      <a:pt x="33" y="216"/>
                    </a:lnTo>
                    <a:lnTo>
                      <a:pt x="44" y="211"/>
                    </a:lnTo>
                    <a:lnTo>
                      <a:pt x="56" y="207"/>
                    </a:lnTo>
                    <a:lnTo>
                      <a:pt x="66" y="200"/>
                    </a:lnTo>
                    <a:lnTo>
                      <a:pt x="77" y="194"/>
                    </a:lnTo>
                    <a:lnTo>
                      <a:pt x="85" y="187"/>
                    </a:lnTo>
                    <a:lnTo>
                      <a:pt x="151" y="165"/>
                    </a:lnTo>
                    <a:lnTo>
                      <a:pt x="217" y="147"/>
                    </a:lnTo>
                    <a:lnTo>
                      <a:pt x="285" y="131"/>
                    </a:lnTo>
                    <a:lnTo>
                      <a:pt x="351" y="116"/>
                    </a:lnTo>
                    <a:lnTo>
                      <a:pt x="419" y="100"/>
                    </a:lnTo>
                    <a:lnTo>
                      <a:pt x="485" y="83"/>
                    </a:lnTo>
                    <a:lnTo>
                      <a:pt x="551" y="63"/>
                    </a:lnTo>
                    <a:lnTo>
                      <a:pt x="617" y="38"/>
                    </a:lnTo>
                    <a:lnTo>
                      <a:pt x="650" y="32"/>
                    </a:lnTo>
                    <a:lnTo>
                      <a:pt x="683" y="25"/>
                    </a:lnTo>
                    <a:lnTo>
                      <a:pt x="718" y="18"/>
                    </a:lnTo>
                    <a:lnTo>
                      <a:pt x="751" y="14"/>
                    </a:lnTo>
                    <a:lnTo>
                      <a:pt x="784" y="7"/>
                    </a:lnTo>
                    <a:lnTo>
                      <a:pt x="819" y="3"/>
                    </a:lnTo>
                    <a:lnTo>
                      <a:pt x="852" y="0"/>
                    </a:lnTo>
                    <a:lnTo>
                      <a:pt x="883" y="0"/>
                    </a:lnTo>
                    <a:lnTo>
                      <a:pt x="846" y="25"/>
                    </a:lnTo>
                    <a:lnTo>
                      <a:pt x="807" y="49"/>
                    </a:lnTo>
                    <a:lnTo>
                      <a:pt x="770" y="76"/>
                    </a:lnTo>
                    <a:lnTo>
                      <a:pt x="730" y="103"/>
                    </a:lnTo>
                    <a:lnTo>
                      <a:pt x="693" y="131"/>
                    </a:lnTo>
                    <a:lnTo>
                      <a:pt x="656" y="160"/>
                    </a:lnTo>
                    <a:lnTo>
                      <a:pt x="621" y="189"/>
                    </a:lnTo>
                    <a:lnTo>
                      <a:pt x="584" y="220"/>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2" name="Freeform 67">
                <a:extLst>
                  <a:ext uri="{FF2B5EF4-FFF2-40B4-BE49-F238E27FC236}">
                    <a16:creationId xmlns:a16="http://schemas.microsoft.com/office/drawing/2014/main" id="{7EB5D74E-AF57-F517-7B05-3E2C3AA047EB}"/>
                  </a:ext>
                </a:extLst>
              </p:cNvPr>
              <p:cNvSpPr>
                <a:spLocks/>
              </p:cNvSpPr>
              <p:nvPr/>
            </p:nvSpPr>
            <p:spPr bwMode="auto">
              <a:xfrm>
                <a:off x="1037" y="554"/>
                <a:ext cx="811" cy="151"/>
              </a:xfrm>
              <a:custGeom>
                <a:avLst/>
                <a:gdLst>
                  <a:gd name="T0" fmla="*/ 227 w 811"/>
                  <a:gd name="T1" fmla="*/ 7 h 151"/>
                  <a:gd name="T2" fmla="*/ 811 w 811"/>
                  <a:gd name="T3" fmla="*/ 0 h 151"/>
                  <a:gd name="T4" fmla="*/ 792 w 811"/>
                  <a:gd name="T5" fmla="*/ 18 h 151"/>
                  <a:gd name="T6" fmla="*/ 776 w 811"/>
                  <a:gd name="T7" fmla="*/ 36 h 151"/>
                  <a:gd name="T8" fmla="*/ 757 w 811"/>
                  <a:gd name="T9" fmla="*/ 51 h 151"/>
                  <a:gd name="T10" fmla="*/ 739 w 811"/>
                  <a:gd name="T11" fmla="*/ 69 h 151"/>
                  <a:gd name="T12" fmla="*/ 722 w 811"/>
                  <a:gd name="T13" fmla="*/ 87 h 151"/>
                  <a:gd name="T14" fmla="*/ 706 w 811"/>
                  <a:gd name="T15" fmla="*/ 107 h 151"/>
                  <a:gd name="T16" fmla="*/ 689 w 811"/>
                  <a:gd name="T17" fmla="*/ 125 h 151"/>
                  <a:gd name="T18" fmla="*/ 673 w 811"/>
                  <a:gd name="T19" fmla="*/ 143 h 151"/>
                  <a:gd name="T20" fmla="*/ 0 w 811"/>
                  <a:gd name="T21" fmla="*/ 151 h 151"/>
                  <a:gd name="T22" fmla="*/ 15 w 811"/>
                  <a:gd name="T23" fmla="*/ 131 h 151"/>
                  <a:gd name="T24" fmla="*/ 33 w 811"/>
                  <a:gd name="T25" fmla="*/ 116 h 151"/>
                  <a:gd name="T26" fmla="*/ 50 w 811"/>
                  <a:gd name="T27" fmla="*/ 98 h 151"/>
                  <a:gd name="T28" fmla="*/ 69 w 811"/>
                  <a:gd name="T29" fmla="*/ 85 h 151"/>
                  <a:gd name="T30" fmla="*/ 87 w 811"/>
                  <a:gd name="T31" fmla="*/ 71 h 151"/>
                  <a:gd name="T32" fmla="*/ 108 w 811"/>
                  <a:gd name="T33" fmla="*/ 60 h 151"/>
                  <a:gd name="T34" fmla="*/ 128 w 811"/>
                  <a:gd name="T35" fmla="*/ 51 h 151"/>
                  <a:gd name="T36" fmla="*/ 151 w 811"/>
                  <a:gd name="T37" fmla="*/ 47 h 151"/>
                  <a:gd name="T38" fmla="*/ 161 w 811"/>
                  <a:gd name="T39" fmla="*/ 40 h 151"/>
                  <a:gd name="T40" fmla="*/ 170 w 811"/>
                  <a:gd name="T41" fmla="*/ 34 h 151"/>
                  <a:gd name="T42" fmla="*/ 178 w 811"/>
                  <a:gd name="T43" fmla="*/ 27 h 151"/>
                  <a:gd name="T44" fmla="*/ 188 w 811"/>
                  <a:gd name="T45" fmla="*/ 23 h 151"/>
                  <a:gd name="T46" fmla="*/ 196 w 811"/>
                  <a:gd name="T47" fmla="*/ 18 h 151"/>
                  <a:gd name="T48" fmla="*/ 207 w 811"/>
                  <a:gd name="T49" fmla="*/ 14 h 151"/>
                  <a:gd name="T50" fmla="*/ 217 w 811"/>
                  <a:gd name="T51" fmla="*/ 11 h 151"/>
                  <a:gd name="T52" fmla="*/ 227 w 811"/>
                  <a:gd name="T53" fmla="*/ 7 h 1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11"/>
                  <a:gd name="T82" fmla="*/ 0 h 151"/>
                  <a:gd name="T83" fmla="*/ 811 w 811"/>
                  <a:gd name="T84" fmla="*/ 151 h 15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11" h="151">
                    <a:moveTo>
                      <a:pt x="227" y="7"/>
                    </a:moveTo>
                    <a:lnTo>
                      <a:pt x="811" y="0"/>
                    </a:lnTo>
                    <a:lnTo>
                      <a:pt x="792" y="18"/>
                    </a:lnTo>
                    <a:lnTo>
                      <a:pt x="776" y="36"/>
                    </a:lnTo>
                    <a:lnTo>
                      <a:pt x="757" y="51"/>
                    </a:lnTo>
                    <a:lnTo>
                      <a:pt x="739" y="69"/>
                    </a:lnTo>
                    <a:lnTo>
                      <a:pt x="722" y="87"/>
                    </a:lnTo>
                    <a:lnTo>
                      <a:pt x="706" y="107"/>
                    </a:lnTo>
                    <a:lnTo>
                      <a:pt x="689" y="125"/>
                    </a:lnTo>
                    <a:lnTo>
                      <a:pt x="673" y="143"/>
                    </a:lnTo>
                    <a:lnTo>
                      <a:pt x="0" y="151"/>
                    </a:lnTo>
                    <a:lnTo>
                      <a:pt x="15" y="131"/>
                    </a:lnTo>
                    <a:lnTo>
                      <a:pt x="33" y="116"/>
                    </a:lnTo>
                    <a:lnTo>
                      <a:pt x="50" y="98"/>
                    </a:lnTo>
                    <a:lnTo>
                      <a:pt x="69" y="85"/>
                    </a:lnTo>
                    <a:lnTo>
                      <a:pt x="87" y="71"/>
                    </a:lnTo>
                    <a:lnTo>
                      <a:pt x="108" y="60"/>
                    </a:lnTo>
                    <a:lnTo>
                      <a:pt x="128" y="51"/>
                    </a:lnTo>
                    <a:lnTo>
                      <a:pt x="151" y="47"/>
                    </a:lnTo>
                    <a:lnTo>
                      <a:pt x="161" y="40"/>
                    </a:lnTo>
                    <a:lnTo>
                      <a:pt x="170" y="34"/>
                    </a:lnTo>
                    <a:lnTo>
                      <a:pt x="178" y="27"/>
                    </a:lnTo>
                    <a:lnTo>
                      <a:pt x="188" y="23"/>
                    </a:lnTo>
                    <a:lnTo>
                      <a:pt x="196" y="18"/>
                    </a:lnTo>
                    <a:lnTo>
                      <a:pt x="207" y="14"/>
                    </a:lnTo>
                    <a:lnTo>
                      <a:pt x="217" y="11"/>
                    </a:lnTo>
                    <a:lnTo>
                      <a:pt x="227" y="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3" name="Freeform 68">
                <a:extLst>
                  <a:ext uri="{FF2B5EF4-FFF2-40B4-BE49-F238E27FC236}">
                    <a16:creationId xmlns:a16="http://schemas.microsoft.com/office/drawing/2014/main" id="{B9FEC7E8-FC09-56A2-D9DA-5A69E53596AE}"/>
                  </a:ext>
                </a:extLst>
              </p:cNvPr>
              <p:cNvSpPr>
                <a:spLocks/>
              </p:cNvSpPr>
              <p:nvPr/>
            </p:nvSpPr>
            <p:spPr bwMode="auto">
              <a:xfrm>
                <a:off x="928" y="697"/>
                <a:ext cx="782" cy="148"/>
              </a:xfrm>
              <a:custGeom>
                <a:avLst/>
                <a:gdLst>
                  <a:gd name="T0" fmla="*/ 109 w 782"/>
                  <a:gd name="T1" fmla="*/ 8 h 148"/>
                  <a:gd name="T2" fmla="*/ 782 w 782"/>
                  <a:gd name="T3" fmla="*/ 0 h 148"/>
                  <a:gd name="T4" fmla="*/ 767 w 782"/>
                  <a:gd name="T5" fmla="*/ 17 h 148"/>
                  <a:gd name="T6" fmla="*/ 753 w 782"/>
                  <a:gd name="T7" fmla="*/ 35 h 148"/>
                  <a:gd name="T8" fmla="*/ 739 w 782"/>
                  <a:gd name="T9" fmla="*/ 51 h 148"/>
                  <a:gd name="T10" fmla="*/ 726 w 782"/>
                  <a:gd name="T11" fmla="*/ 68 h 148"/>
                  <a:gd name="T12" fmla="*/ 714 w 782"/>
                  <a:gd name="T13" fmla="*/ 86 h 148"/>
                  <a:gd name="T14" fmla="*/ 699 w 782"/>
                  <a:gd name="T15" fmla="*/ 104 h 148"/>
                  <a:gd name="T16" fmla="*/ 687 w 782"/>
                  <a:gd name="T17" fmla="*/ 124 h 148"/>
                  <a:gd name="T18" fmla="*/ 675 w 782"/>
                  <a:gd name="T19" fmla="*/ 142 h 148"/>
                  <a:gd name="T20" fmla="*/ 0 w 782"/>
                  <a:gd name="T21" fmla="*/ 148 h 148"/>
                  <a:gd name="T22" fmla="*/ 2 w 782"/>
                  <a:gd name="T23" fmla="*/ 144 h 148"/>
                  <a:gd name="T24" fmla="*/ 6 w 782"/>
                  <a:gd name="T25" fmla="*/ 139 h 148"/>
                  <a:gd name="T26" fmla="*/ 10 w 782"/>
                  <a:gd name="T27" fmla="*/ 133 h 148"/>
                  <a:gd name="T28" fmla="*/ 15 w 782"/>
                  <a:gd name="T29" fmla="*/ 128 h 148"/>
                  <a:gd name="T30" fmla="*/ 17 w 782"/>
                  <a:gd name="T31" fmla="*/ 122 h 148"/>
                  <a:gd name="T32" fmla="*/ 21 w 782"/>
                  <a:gd name="T33" fmla="*/ 117 h 148"/>
                  <a:gd name="T34" fmla="*/ 23 w 782"/>
                  <a:gd name="T35" fmla="*/ 111 h 148"/>
                  <a:gd name="T36" fmla="*/ 25 w 782"/>
                  <a:gd name="T37" fmla="*/ 104 h 148"/>
                  <a:gd name="T38" fmla="*/ 35 w 782"/>
                  <a:gd name="T39" fmla="*/ 93 h 148"/>
                  <a:gd name="T40" fmla="*/ 46 w 782"/>
                  <a:gd name="T41" fmla="*/ 82 h 148"/>
                  <a:gd name="T42" fmla="*/ 56 w 782"/>
                  <a:gd name="T43" fmla="*/ 68 h 148"/>
                  <a:gd name="T44" fmla="*/ 66 w 782"/>
                  <a:gd name="T45" fmla="*/ 57 h 148"/>
                  <a:gd name="T46" fmla="*/ 79 w 782"/>
                  <a:gd name="T47" fmla="*/ 44 h 148"/>
                  <a:gd name="T48" fmla="*/ 89 w 782"/>
                  <a:gd name="T49" fmla="*/ 33 h 148"/>
                  <a:gd name="T50" fmla="*/ 99 w 782"/>
                  <a:gd name="T51" fmla="*/ 20 h 148"/>
                  <a:gd name="T52" fmla="*/ 109 w 782"/>
                  <a:gd name="T53" fmla="*/ 8 h 14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82"/>
                  <a:gd name="T82" fmla="*/ 0 h 148"/>
                  <a:gd name="T83" fmla="*/ 782 w 782"/>
                  <a:gd name="T84" fmla="*/ 148 h 14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82" h="148">
                    <a:moveTo>
                      <a:pt x="109" y="8"/>
                    </a:moveTo>
                    <a:lnTo>
                      <a:pt x="782" y="0"/>
                    </a:lnTo>
                    <a:lnTo>
                      <a:pt x="767" y="17"/>
                    </a:lnTo>
                    <a:lnTo>
                      <a:pt x="753" y="35"/>
                    </a:lnTo>
                    <a:lnTo>
                      <a:pt x="739" y="51"/>
                    </a:lnTo>
                    <a:lnTo>
                      <a:pt x="726" y="68"/>
                    </a:lnTo>
                    <a:lnTo>
                      <a:pt x="714" y="86"/>
                    </a:lnTo>
                    <a:lnTo>
                      <a:pt x="699" y="104"/>
                    </a:lnTo>
                    <a:lnTo>
                      <a:pt x="687" y="124"/>
                    </a:lnTo>
                    <a:lnTo>
                      <a:pt x="675" y="142"/>
                    </a:lnTo>
                    <a:lnTo>
                      <a:pt x="0" y="148"/>
                    </a:lnTo>
                    <a:lnTo>
                      <a:pt x="2" y="144"/>
                    </a:lnTo>
                    <a:lnTo>
                      <a:pt x="6" y="139"/>
                    </a:lnTo>
                    <a:lnTo>
                      <a:pt x="10" y="133"/>
                    </a:lnTo>
                    <a:lnTo>
                      <a:pt x="15" y="128"/>
                    </a:lnTo>
                    <a:lnTo>
                      <a:pt x="17" y="122"/>
                    </a:lnTo>
                    <a:lnTo>
                      <a:pt x="21" y="117"/>
                    </a:lnTo>
                    <a:lnTo>
                      <a:pt x="23" y="111"/>
                    </a:lnTo>
                    <a:lnTo>
                      <a:pt x="25" y="104"/>
                    </a:lnTo>
                    <a:lnTo>
                      <a:pt x="35" y="93"/>
                    </a:lnTo>
                    <a:lnTo>
                      <a:pt x="46" y="82"/>
                    </a:lnTo>
                    <a:lnTo>
                      <a:pt x="56" y="68"/>
                    </a:lnTo>
                    <a:lnTo>
                      <a:pt x="66" y="57"/>
                    </a:lnTo>
                    <a:lnTo>
                      <a:pt x="79" y="44"/>
                    </a:lnTo>
                    <a:lnTo>
                      <a:pt x="89" y="33"/>
                    </a:lnTo>
                    <a:lnTo>
                      <a:pt x="99" y="20"/>
                    </a:lnTo>
                    <a:lnTo>
                      <a:pt x="109" y="8"/>
                    </a:lnTo>
                    <a:close/>
                  </a:path>
                </a:pathLst>
              </a:custGeom>
              <a:solidFill>
                <a:srgbClr val="A0D3A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4" name="Freeform 69">
                <a:extLst>
                  <a:ext uri="{FF2B5EF4-FFF2-40B4-BE49-F238E27FC236}">
                    <a16:creationId xmlns:a16="http://schemas.microsoft.com/office/drawing/2014/main" id="{FAE07883-6A8A-A4A6-80B2-ADA30D9DE23B}"/>
                  </a:ext>
                </a:extLst>
              </p:cNvPr>
              <p:cNvSpPr>
                <a:spLocks/>
              </p:cNvSpPr>
              <p:nvPr/>
            </p:nvSpPr>
            <p:spPr bwMode="auto">
              <a:xfrm>
                <a:off x="823" y="839"/>
                <a:ext cx="780" cy="149"/>
              </a:xfrm>
              <a:custGeom>
                <a:avLst/>
                <a:gdLst>
                  <a:gd name="T0" fmla="*/ 105 w 780"/>
                  <a:gd name="T1" fmla="*/ 6 h 149"/>
                  <a:gd name="T2" fmla="*/ 780 w 780"/>
                  <a:gd name="T3" fmla="*/ 0 h 149"/>
                  <a:gd name="T4" fmla="*/ 773 w 780"/>
                  <a:gd name="T5" fmla="*/ 11 h 149"/>
                  <a:gd name="T6" fmla="*/ 767 w 780"/>
                  <a:gd name="T7" fmla="*/ 22 h 149"/>
                  <a:gd name="T8" fmla="*/ 759 w 780"/>
                  <a:gd name="T9" fmla="*/ 33 h 149"/>
                  <a:gd name="T10" fmla="*/ 753 w 780"/>
                  <a:gd name="T11" fmla="*/ 46 h 149"/>
                  <a:gd name="T12" fmla="*/ 747 w 780"/>
                  <a:gd name="T13" fmla="*/ 57 h 149"/>
                  <a:gd name="T14" fmla="*/ 740 w 780"/>
                  <a:gd name="T15" fmla="*/ 69 h 149"/>
                  <a:gd name="T16" fmla="*/ 734 w 780"/>
                  <a:gd name="T17" fmla="*/ 80 h 149"/>
                  <a:gd name="T18" fmla="*/ 728 w 780"/>
                  <a:gd name="T19" fmla="*/ 93 h 149"/>
                  <a:gd name="T20" fmla="*/ 726 w 780"/>
                  <a:gd name="T21" fmla="*/ 100 h 149"/>
                  <a:gd name="T22" fmla="*/ 724 w 780"/>
                  <a:gd name="T23" fmla="*/ 104 h 149"/>
                  <a:gd name="T24" fmla="*/ 722 w 780"/>
                  <a:gd name="T25" fmla="*/ 111 h 149"/>
                  <a:gd name="T26" fmla="*/ 720 w 780"/>
                  <a:gd name="T27" fmla="*/ 117 h 149"/>
                  <a:gd name="T28" fmla="*/ 718 w 780"/>
                  <a:gd name="T29" fmla="*/ 124 h 149"/>
                  <a:gd name="T30" fmla="*/ 716 w 780"/>
                  <a:gd name="T31" fmla="*/ 129 h 149"/>
                  <a:gd name="T32" fmla="*/ 714 w 780"/>
                  <a:gd name="T33" fmla="*/ 135 h 149"/>
                  <a:gd name="T34" fmla="*/ 712 w 780"/>
                  <a:gd name="T35" fmla="*/ 140 h 149"/>
                  <a:gd name="T36" fmla="*/ 0 w 780"/>
                  <a:gd name="T37" fmla="*/ 149 h 149"/>
                  <a:gd name="T38" fmla="*/ 6 w 780"/>
                  <a:gd name="T39" fmla="*/ 137 h 149"/>
                  <a:gd name="T40" fmla="*/ 12 w 780"/>
                  <a:gd name="T41" fmla="*/ 126 h 149"/>
                  <a:gd name="T42" fmla="*/ 19 w 780"/>
                  <a:gd name="T43" fmla="*/ 117 h 149"/>
                  <a:gd name="T44" fmla="*/ 27 w 780"/>
                  <a:gd name="T45" fmla="*/ 109 h 149"/>
                  <a:gd name="T46" fmla="*/ 35 w 780"/>
                  <a:gd name="T47" fmla="*/ 100 h 149"/>
                  <a:gd name="T48" fmla="*/ 43 w 780"/>
                  <a:gd name="T49" fmla="*/ 91 h 149"/>
                  <a:gd name="T50" fmla="*/ 54 w 780"/>
                  <a:gd name="T51" fmla="*/ 82 h 149"/>
                  <a:gd name="T52" fmla="*/ 64 w 780"/>
                  <a:gd name="T53" fmla="*/ 75 h 149"/>
                  <a:gd name="T54" fmla="*/ 66 w 780"/>
                  <a:gd name="T55" fmla="*/ 64 h 149"/>
                  <a:gd name="T56" fmla="*/ 70 w 780"/>
                  <a:gd name="T57" fmla="*/ 55 h 149"/>
                  <a:gd name="T58" fmla="*/ 74 w 780"/>
                  <a:gd name="T59" fmla="*/ 46 h 149"/>
                  <a:gd name="T60" fmla="*/ 78 w 780"/>
                  <a:gd name="T61" fmla="*/ 37 h 149"/>
                  <a:gd name="T62" fmla="*/ 85 w 780"/>
                  <a:gd name="T63" fmla="*/ 31 h 149"/>
                  <a:gd name="T64" fmla="*/ 91 w 780"/>
                  <a:gd name="T65" fmla="*/ 22 h 149"/>
                  <a:gd name="T66" fmla="*/ 97 w 780"/>
                  <a:gd name="T67" fmla="*/ 15 h 149"/>
                  <a:gd name="T68" fmla="*/ 105 w 780"/>
                  <a:gd name="T69" fmla="*/ 6 h 14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0"/>
                  <a:gd name="T106" fmla="*/ 0 h 149"/>
                  <a:gd name="T107" fmla="*/ 780 w 780"/>
                  <a:gd name="T108" fmla="*/ 149 h 14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0" h="149">
                    <a:moveTo>
                      <a:pt x="105" y="6"/>
                    </a:moveTo>
                    <a:lnTo>
                      <a:pt x="780" y="0"/>
                    </a:lnTo>
                    <a:lnTo>
                      <a:pt x="773" y="11"/>
                    </a:lnTo>
                    <a:lnTo>
                      <a:pt x="767" y="22"/>
                    </a:lnTo>
                    <a:lnTo>
                      <a:pt x="759" y="33"/>
                    </a:lnTo>
                    <a:lnTo>
                      <a:pt x="753" y="46"/>
                    </a:lnTo>
                    <a:lnTo>
                      <a:pt x="747" y="57"/>
                    </a:lnTo>
                    <a:lnTo>
                      <a:pt x="740" y="69"/>
                    </a:lnTo>
                    <a:lnTo>
                      <a:pt x="734" y="80"/>
                    </a:lnTo>
                    <a:lnTo>
                      <a:pt x="728" y="93"/>
                    </a:lnTo>
                    <a:lnTo>
                      <a:pt x="726" y="100"/>
                    </a:lnTo>
                    <a:lnTo>
                      <a:pt x="724" y="104"/>
                    </a:lnTo>
                    <a:lnTo>
                      <a:pt x="722" y="111"/>
                    </a:lnTo>
                    <a:lnTo>
                      <a:pt x="720" y="117"/>
                    </a:lnTo>
                    <a:lnTo>
                      <a:pt x="718" y="124"/>
                    </a:lnTo>
                    <a:lnTo>
                      <a:pt x="716" y="129"/>
                    </a:lnTo>
                    <a:lnTo>
                      <a:pt x="714" y="135"/>
                    </a:lnTo>
                    <a:lnTo>
                      <a:pt x="712" y="140"/>
                    </a:lnTo>
                    <a:lnTo>
                      <a:pt x="0" y="149"/>
                    </a:lnTo>
                    <a:lnTo>
                      <a:pt x="6" y="137"/>
                    </a:lnTo>
                    <a:lnTo>
                      <a:pt x="12" y="126"/>
                    </a:lnTo>
                    <a:lnTo>
                      <a:pt x="19" y="117"/>
                    </a:lnTo>
                    <a:lnTo>
                      <a:pt x="27" y="109"/>
                    </a:lnTo>
                    <a:lnTo>
                      <a:pt x="35" y="100"/>
                    </a:lnTo>
                    <a:lnTo>
                      <a:pt x="43" y="91"/>
                    </a:lnTo>
                    <a:lnTo>
                      <a:pt x="54" y="82"/>
                    </a:lnTo>
                    <a:lnTo>
                      <a:pt x="64" y="75"/>
                    </a:lnTo>
                    <a:lnTo>
                      <a:pt x="66" y="64"/>
                    </a:lnTo>
                    <a:lnTo>
                      <a:pt x="70" y="55"/>
                    </a:lnTo>
                    <a:lnTo>
                      <a:pt x="74" y="46"/>
                    </a:lnTo>
                    <a:lnTo>
                      <a:pt x="78" y="37"/>
                    </a:lnTo>
                    <a:lnTo>
                      <a:pt x="85" y="31"/>
                    </a:lnTo>
                    <a:lnTo>
                      <a:pt x="91" y="22"/>
                    </a:lnTo>
                    <a:lnTo>
                      <a:pt x="97" y="15"/>
                    </a:lnTo>
                    <a:lnTo>
                      <a:pt x="105" y="6"/>
                    </a:lnTo>
                    <a:close/>
                  </a:path>
                </a:pathLst>
              </a:custGeom>
              <a:solidFill>
                <a:srgbClr val="A8DBA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5" name="Freeform 70">
                <a:extLst>
                  <a:ext uri="{FF2B5EF4-FFF2-40B4-BE49-F238E27FC236}">
                    <a16:creationId xmlns:a16="http://schemas.microsoft.com/office/drawing/2014/main" id="{CCACD1DF-0EBD-3E37-3D93-F16DC9078456}"/>
                  </a:ext>
                </a:extLst>
              </p:cNvPr>
              <p:cNvSpPr>
                <a:spLocks/>
              </p:cNvSpPr>
              <p:nvPr/>
            </p:nvSpPr>
            <p:spPr bwMode="auto">
              <a:xfrm>
                <a:off x="759" y="979"/>
                <a:ext cx="776" cy="149"/>
              </a:xfrm>
              <a:custGeom>
                <a:avLst/>
                <a:gdLst>
                  <a:gd name="T0" fmla="*/ 64 w 776"/>
                  <a:gd name="T1" fmla="*/ 9 h 149"/>
                  <a:gd name="T2" fmla="*/ 776 w 776"/>
                  <a:gd name="T3" fmla="*/ 0 h 149"/>
                  <a:gd name="T4" fmla="*/ 769 w 776"/>
                  <a:gd name="T5" fmla="*/ 20 h 149"/>
                  <a:gd name="T6" fmla="*/ 761 w 776"/>
                  <a:gd name="T7" fmla="*/ 37 h 149"/>
                  <a:gd name="T8" fmla="*/ 753 w 776"/>
                  <a:gd name="T9" fmla="*/ 53 h 149"/>
                  <a:gd name="T10" fmla="*/ 745 w 776"/>
                  <a:gd name="T11" fmla="*/ 71 h 149"/>
                  <a:gd name="T12" fmla="*/ 734 w 776"/>
                  <a:gd name="T13" fmla="*/ 89 h 149"/>
                  <a:gd name="T14" fmla="*/ 726 w 776"/>
                  <a:gd name="T15" fmla="*/ 106 h 149"/>
                  <a:gd name="T16" fmla="*/ 718 w 776"/>
                  <a:gd name="T17" fmla="*/ 124 h 149"/>
                  <a:gd name="T18" fmla="*/ 710 w 776"/>
                  <a:gd name="T19" fmla="*/ 142 h 149"/>
                  <a:gd name="T20" fmla="*/ 0 w 776"/>
                  <a:gd name="T21" fmla="*/ 149 h 149"/>
                  <a:gd name="T22" fmla="*/ 0 w 776"/>
                  <a:gd name="T23" fmla="*/ 149 h 149"/>
                  <a:gd name="T24" fmla="*/ 0 w 776"/>
                  <a:gd name="T25" fmla="*/ 149 h 149"/>
                  <a:gd name="T26" fmla="*/ 0 w 776"/>
                  <a:gd name="T27" fmla="*/ 149 h 149"/>
                  <a:gd name="T28" fmla="*/ 0 w 776"/>
                  <a:gd name="T29" fmla="*/ 149 h 149"/>
                  <a:gd name="T30" fmla="*/ 0 w 776"/>
                  <a:gd name="T31" fmla="*/ 149 h 149"/>
                  <a:gd name="T32" fmla="*/ 0 w 776"/>
                  <a:gd name="T33" fmla="*/ 149 h 149"/>
                  <a:gd name="T34" fmla="*/ 0 w 776"/>
                  <a:gd name="T35" fmla="*/ 149 h 149"/>
                  <a:gd name="T36" fmla="*/ 2 w 776"/>
                  <a:gd name="T37" fmla="*/ 146 h 149"/>
                  <a:gd name="T38" fmla="*/ 10 w 776"/>
                  <a:gd name="T39" fmla="*/ 131 h 149"/>
                  <a:gd name="T40" fmla="*/ 19 w 776"/>
                  <a:gd name="T41" fmla="*/ 115 h 149"/>
                  <a:gd name="T42" fmla="*/ 27 w 776"/>
                  <a:gd name="T43" fmla="*/ 97 h 149"/>
                  <a:gd name="T44" fmla="*/ 33 w 776"/>
                  <a:gd name="T45" fmla="*/ 80 h 149"/>
                  <a:gd name="T46" fmla="*/ 41 w 776"/>
                  <a:gd name="T47" fmla="*/ 62 h 149"/>
                  <a:gd name="T48" fmla="*/ 47 w 776"/>
                  <a:gd name="T49" fmla="*/ 44 h 149"/>
                  <a:gd name="T50" fmla="*/ 56 w 776"/>
                  <a:gd name="T51" fmla="*/ 26 h 149"/>
                  <a:gd name="T52" fmla="*/ 64 w 776"/>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76"/>
                  <a:gd name="T82" fmla="*/ 0 h 149"/>
                  <a:gd name="T83" fmla="*/ 776 w 776"/>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76" h="149">
                    <a:moveTo>
                      <a:pt x="64" y="9"/>
                    </a:moveTo>
                    <a:lnTo>
                      <a:pt x="776" y="0"/>
                    </a:lnTo>
                    <a:lnTo>
                      <a:pt x="769" y="20"/>
                    </a:lnTo>
                    <a:lnTo>
                      <a:pt x="761" y="37"/>
                    </a:lnTo>
                    <a:lnTo>
                      <a:pt x="753" y="53"/>
                    </a:lnTo>
                    <a:lnTo>
                      <a:pt x="745" y="71"/>
                    </a:lnTo>
                    <a:lnTo>
                      <a:pt x="734" y="89"/>
                    </a:lnTo>
                    <a:lnTo>
                      <a:pt x="726" y="106"/>
                    </a:lnTo>
                    <a:lnTo>
                      <a:pt x="718" y="124"/>
                    </a:lnTo>
                    <a:lnTo>
                      <a:pt x="710" y="142"/>
                    </a:lnTo>
                    <a:lnTo>
                      <a:pt x="0" y="149"/>
                    </a:lnTo>
                    <a:lnTo>
                      <a:pt x="2" y="146"/>
                    </a:lnTo>
                    <a:lnTo>
                      <a:pt x="10" y="131"/>
                    </a:lnTo>
                    <a:lnTo>
                      <a:pt x="19" y="115"/>
                    </a:lnTo>
                    <a:lnTo>
                      <a:pt x="27" y="97"/>
                    </a:lnTo>
                    <a:lnTo>
                      <a:pt x="33" y="80"/>
                    </a:lnTo>
                    <a:lnTo>
                      <a:pt x="41" y="62"/>
                    </a:lnTo>
                    <a:lnTo>
                      <a:pt x="47" y="44"/>
                    </a:lnTo>
                    <a:lnTo>
                      <a:pt x="56" y="26"/>
                    </a:lnTo>
                    <a:lnTo>
                      <a:pt x="64" y="9"/>
                    </a:lnTo>
                    <a:close/>
                  </a:path>
                </a:pathLst>
              </a:custGeom>
              <a:solidFill>
                <a:srgbClr val="B0E3B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6" name="Freeform 71">
                <a:extLst>
                  <a:ext uri="{FF2B5EF4-FFF2-40B4-BE49-F238E27FC236}">
                    <a16:creationId xmlns:a16="http://schemas.microsoft.com/office/drawing/2014/main" id="{41679AF2-890F-E2F6-DA04-A584F7AF33F5}"/>
                  </a:ext>
                </a:extLst>
              </p:cNvPr>
              <p:cNvSpPr>
                <a:spLocks/>
              </p:cNvSpPr>
              <p:nvPr/>
            </p:nvSpPr>
            <p:spPr bwMode="auto">
              <a:xfrm>
                <a:off x="710" y="1121"/>
                <a:ext cx="759" cy="149"/>
              </a:xfrm>
              <a:custGeom>
                <a:avLst/>
                <a:gdLst>
                  <a:gd name="T0" fmla="*/ 49 w 759"/>
                  <a:gd name="T1" fmla="*/ 7 h 149"/>
                  <a:gd name="T2" fmla="*/ 759 w 759"/>
                  <a:gd name="T3" fmla="*/ 0 h 149"/>
                  <a:gd name="T4" fmla="*/ 759 w 759"/>
                  <a:gd name="T5" fmla="*/ 2 h 149"/>
                  <a:gd name="T6" fmla="*/ 756 w 759"/>
                  <a:gd name="T7" fmla="*/ 2 h 149"/>
                  <a:gd name="T8" fmla="*/ 756 w 759"/>
                  <a:gd name="T9" fmla="*/ 4 h 149"/>
                  <a:gd name="T10" fmla="*/ 756 w 759"/>
                  <a:gd name="T11" fmla="*/ 4 h 149"/>
                  <a:gd name="T12" fmla="*/ 756 w 759"/>
                  <a:gd name="T13" fmla="*/ 7 h 149"/>
                  <a:gd name="T14" fmla="*/ 754 w 759"/>
                  <a:gd name="T15" fmla="*/ 7 h 149"/>
                  <a:gd name="T16" fmla="*/ 754 w 759"/>
                  <a:gd name="T17" fmla="*/ 9 h 149"/>
                  <a:gd name="T18" fmla="*/ 754 w 759"/>
                  <a:gd name="T19" fmla="*/ 11 h 149"/>
                  <a:gd name="T20" fmla="*/ 748 w 759"/>
                  <a:gd name="T21" fmla="*/ 27 h 149"/>
                  <a:gd name="T22" fmla="*/ 742 w 759"/>
                  <a:gd name="T23" fmla="*/ 42 h 149"/>
                  <a:gd name="T24" fmla="*/ 736 w 759"/>
                  <a:gd name="T25" fmla="*/ 58 h 149"/>
                  <a:gd name="T26" fmla="*/ 730 w 759"/>
                  <a:gd name="T27" fmla="*/ 73 h 149"/>
                  <a:gd name="T28" fmla="*/ 723 w 759"/>
                  <a:gd name="T29" fmla="*/ 91 h 149"/>
                  <a:gd name="T30" fmla="*/ 719 w 759"/>
                  <a:gd name="T31" fmla="*/ 106 h 149"/>
                  <a:gd name="T32" fmla="*/ 713 w 759"/>
                  <a:gd name="T33" fmla="*/ 124 h 149"/>
                  <a:gd name="T34" fmla="*/ 709 w 759"/>
                  <a:gd name="T35" fmla="*/ 140 h 149"/>
                  <a:gd name="T36" fmla="*/ 0 w 759"/>
                  <a:gd name="T37" fmla="*/ 149 h 149"/>
                  <a:gd name="T38" fmla="*/ 6 w 759"/>
                  <a:gd name="T39" fmla="*/ 131 h 149"/>
                  <a:gd name="T40" fmla="*/ 12 w 759"/>
                  <a:gd name="T41" fmla="*/ 113 h 149"/>
                  <a:gd name="T42" fmla="*/ 20 w 759"/>
                  <a:gd name="T43" fmla="*/ 95 h 149"/>
                  <a:gd name="T44" fmla="*/ 26 w 759"/>
                  <a:gd name="T45" fmla="*/ 78 h 149"/>
                  <a:gd name="T46" fmla="*/ 33 w 759"/>
                  <a:gd name="T47" fmla="*/ 60 h 149"/>
                  <a:gd name="T48" fmla="*/ 39 w 759"/>
                  <a:gd name="T49" fmla="*/ 42 h 149"/>
                  <a:gd name="T50" fmla="*/ 43 w 759"/>
                  <a:gd name="T51" fmla="*/ 24 h 149"/>
                  <a:gd name="T52" fmla="*/ 49 w 759"/>
                  <a:gd name="T53" fmla="*/ 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9"/>
                  <a:gd name="T82" fmla="*/ 0 h 149"/>
                  <a:gd name="T83" fmla="*/ 759 w 759"/>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9" h="149">
                    <a:moveTo>
                      <a:pt x="49" y="7"/>
                    </a:moveTo>
                    <a:lnTo>
                      <a:pt x="759" y="0"/>
                    </a:lnTo>
                    <a:lnTo>
                      <a:pt x="759" y="2"/>
                    </a:lnTo>
                    <a:lnTo>
                      <a:pt x="756" y="2"/>
                    </a:lnTo>
                    <a:lnTo>
                      <a:pt x="756" y="4"/>
                    </a:lnTo>
                    <a:lnTo>
                      <a:pt x="756" y="7"/>
                    </a:lnTo>
                    <a:lnTo>
                      <a:pt x="754" y="7"/>
                    </a:lnTo>
                    <a:lnTo>
                      <a:pt x="754" y="9"/>
                    </a:lnTo>
                    <a:lnTo>
                      <a:pt x="754" y="11"/>
                    </a:lnTo>
                    <a:lnTo>
                      <a:pt x="748" y="27"/>
                    </a:lnTo>
                    <a:lnTo>
                      <a:pt x="742" y="42"/>
                    </a:lnTo>
                    <a:lnTo>
                      <a:pt x="736" y="58"/>
                    </a:lnTo>
                    <a:lnTo>
                      <a:pt x="730" y="73"/>
                    </a:lnTo>
                    <a:lnTo>
                      <a:pt x="723" y="91"/>
                    </a:lnTo>
                    <a:lnTo>
                      <a:pt x="719" y="106"/>
                    </a:lnTo>
                    <a:lnTo>
                      <a:pt x="713" y="124"/>
                    </a:lnTo>
                    <a:lnTo>
                      <a:pt x="709" y="140"/>
                    </a:lnTo>
                    <a:lnTo>
                      <a:pt x="0" y="149"/>
                    </a:lnTo>
                    <a:lnTo>
                      <a:pt x="6" y="131"/>
                    </a:lnTo>
                    <a:lnTo>
                      <a:pt x="12" y="113"/>
                    </a:lnTo>
                    <a:lnTo>
                      <a:pt x="20" y="95"/>
                    </a:lnTo>
                    <a:lnTo>
                      <a:pt x="26" y="78"/>
                    </a:lnTo>
                    <a:lnTo>
                      <a:pt x="33" y="60"/>
                    </a:lnTo>
                    <a:lnTo>
                      <a:pt x="39" y="42"/>
                    </a:lnTo>
                    <a:lnTo>
                      <a:pt x="43" y="24"/>
                    </a:lnTo>
                    <a:lnTo>
                      <a:pt x="49" y="7"/>
                    </a:lnTo>
                    <a:close/>
                  </a:path>
                </a:pathLst>
              </a:custGeom>
              <a:solidFill>
                <a:srgbClr val="B7EAB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7" name="Freeform 72">
                <a:extLst>
                  <a:ext uri="{FF2B5EF4-FFF2-40B4-BE49-F238E27FC236}">
                    <a16:creationId xmlns:a16="http://schemas.microsoft.com/office/drawing/2014/main" id="{FF54B033-7D91-5DCA-8D02-675208A26C1A}"/>
                  </a:ext>
                </a:extLst>
              </p:cNvPr>
              <p:cNvSpPr>
                <a:spLocks/>
              </p:cNvSpPr>
              <p:nvPr/>
            </p:nvSpPr>
            <p:spPr bwMode="auto">
              <a:xfrm>
                <a:off x="664" y="1261"/>
                <a:ext cx="755" cy="149"/>
              </a:xfrm>
              <a:custGeom>
                <a:avLst/>
                <a:gdLst>
                  <a:gd name="T0" fmla="*/ 46 w 755"/>
                  <a:gd name="T1" fmla="*/ 9 h 149"/>
                  <a:gd name="T2" fmla="*/ 755 w 755"/>
                  <a:gd name="T3" fmla="*/ 0 h 149"/>
                  <a:gd name="T4" fmla="*/ 749 w 755"/>
                  <a:gd name="T5" fmla="*/ 18 h 149"/>
                  <a:gd name="T6" fmla="*/ 745 w 755"/>
                  <a:gd name="T7" fmla="*/ 35 h 149"/>
                  <a:gd name="T8" fmla="*/ 741 w 755"/>
                  <a:gd name="T9" fmla="*/ 53 h 149"/>
                  <a:gd name="T10" fmla="*/ 736 w 755"/>
                  <a:gd name="T11" fmla="*/ 71 h 149"/>
                  <a:gd name="T12" fmla="*/ 732 w 755"/>
                  <a:gd name="T13" fmla="*/ 89 h 149"/>
                  <a:gd name="T14" fmla="*/ 726 w 755"/>
                  <a:gd name="T15" fmla="*/ 106 h 149"/>
                  <a:gd name="T16" fmla="*/ 722 w 755"/>
                  <a:gd name="T17" fmla="*/ 124 h 149"/>
                  <a:gd name="T18" fmla="*/ 718 w 755"/>
                  <a:gd name="T19" fmla="*/ 142 h 149"/>
                  <a:gd name="T20" fmla="*/ 0 w 755"/>
                  <a:gd name="T21" fmla="*/ 149 h 149"/>
                  <a:gd name="T22" fmla="*/ 2 w 755"/>
                  <a:gd name="T23" fmla="*/ 140 h 149"/>
                  <a:gd name="T24" fmla="*/ 4 w 755"/>
                  <a:gd name="T25" fmla="*/ 133 h 149"/>
                  <a:gd name="T26" fmla="*/ 6 w 755"/>
                  <a:gd name="T27" fmla="*/ 124 h 149"/>
                  <a:gd name="T28" fmla="*/ 8 w 755"/>
                  <a:gd name="T29" fmla="*/ 115 h 149"/>
                  <a:gd name="T30" fmla="*/ 10 w 755"/>
                  <a:gd name="T31" fmla="*/ 109 h 149"/>
                  <a:gd name="T32" fmla="*/ 15 w 755"/>
                  <a:gd name="T33" fmla="*/ 100 h 149"/>
                  <a:gd name="T34" fmla="*/ 17 w 755"/>
                  <a:gd name="T35" fmla="*/ 93 h 149"/>
                  <a:gd name="T36" fmla="*/ 21 w 755"/>
                  <a:gd name="T37" fmla="*/ 86 h 149"/>
                  <a:gd name="T38" fmla="*/ 25 w 755"/>
                  <a:gd name="T39" fmla="*/ 75 h 149"/>
                  <a:gd name="T40" fmla="*/ 27 w 755"/>
                  <a:gd name="T41" fmla="*/ 66 h 149"/>
                  <a:gd name="T42" fmla="*/ 29 w 755"/>
                  <a:gd name="T43" fmla="*/ 58 h 149"/>
                  <a:gd name="T44" fmla="*/ 33 w 755"/>
                  <a:gd name="T45" fmla="*/ 46 h 149"/>
                  <a:gd name="T46" fmla="*/ 35 w 755"/>
                  <a:gd name="T47" fmla="*/ 38 h 149"/>
                  <a:gd name="T48" fmla="*/ 39 w 755"/>
                  <a:gd name="T49" fmla="*/ 26 h 149"/>
                  <a:gd name="T50" fmla="*/ 43 w 755"/>
                  <a:gd name="T51" fmla="*/ 18 h 149"/>
                  <a:gd name="T52" fmla="*/ 46 w 755"/>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46" y="9"/>
                    </a:moveTo>
                    <a:lnTo>
                      <a:pt x="755" y="0"/>
                    </a:lnTo>
                    <a:lnTo>
                      <a:pt x="749" y="18"/>
                    </a:lnTo>
                    <a:lnTo>
                      <a:pt x="745" y="35"/>
                    </a:lnTo>
                    <a:lnTo>
                      <a:pt x="741" y="53"/>
                    </a:lnTo>
                    <a:lnTo>
                      <a:pt x="736" y="71"/>
                    </a:lnTo>
                    <a:lnTo>
                      <a:pt x="732" y="89"/>
                    </a:lnTo>
                    <a:lnTo>
                      <a:pt x="726" y="106"/>
                    </a:lnTo>
                    <a:lnTo>
                      <a:pt x="722" y="124"/>
                    </a:lnTo>
                    <a:lnTo>
                      <a:pt x="718" y="142"/>
                    </a:lnTo>
                    <a:lnTo>
                      <a:pt x="0" y="149"/>
                    </a:lnTo>
                    <a:lnTo>
                      <a:pt x="2" y="140"/>
                    </a:lnTo>
                    <a:lnTo>
                      <a:pt x="4" y="133"/>
                    </a:lnTo>
                    <a:lnTo>
                      <a:pt x="6" y="124"/>
                    </a:lnTo>
                    <a:lnTo>
                      <a:pt x="8" y="115"/>
                    </a:lnTo>
                    <a:lnTo>
                      <a:pt x="10" y="109"/>
                    </a:lnTo>
                    <a:lnTo>
                      <a:pt x="15" y="100"/>
                    </a:lnTo>
                    <a:lnTo>
                      <a:pt x="17" y="93"/>
                    </a:lnTo>
                    <a:lnTo>
                      <a:pt x="21" y="86"/>
                    </a:lnTo>
                    <a:lnTo>
                      <a:pt x="25" y="75"/>
                    </a:lnTo>
                    <a:lnTo>
                      <a:pt x="27" y="66"/>
                    </a:lnTo>
                    <a:lnTo>
                      <a:pt x="29" y="58"/>
                    </a:lnTo>
                    <a:lnTo>
                      <a:pt x="33" y="46"/>
                    </a:lnTo>
                    <a:lnTo>
                      <a:pt x="35" y="38"/>
                    </a:lnTo>
                    <a:lnTo>
                      <a:pt x="39" y="26"/>
                    </a:lnTo>
                    <a:lnTo>
                      <a:pt x="43" y="18"/>
                    </a:lnTo>
                    <a:lnTo>
                      <a:pt x="46" y="9"/>
                    </a:lnTo>
                    <a:close/>
                  </a:path>
                </a:pathLst>
              </a:custGeom>
              <a:solidFill>
                <a:srgbClr val="C0F3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8" name="Freeform 73">
                <a:extLst>
                  <a:ext uri="{FF2B5EF4-FFF2-40B4-BE49-F238E27FC236}">
                    <a16:creationId xmlns:a16="http://schemas.microsoft.com/office/drawing/2014/main" id="{140136E1-9C20-22E8-A408-D9D0E5BEEFC4}"/>
                  </a:ext>
                </a:extLst>
              </p:cNvPr>
              <p:cNvSpPr>
                <a:spLocks/>
              </p:cNvSpPr>
              <p:nvPr/>
            </p:nvSpPr>
            <p:spPr bwMode="auto">
              <a:xfrm>
                <a:off x="627" y="1403"/>
                <a:ext cx="755" cy="149"/>
              </a:xfrm>
              <a:custGeom>
                <a:avLst/>
                <a:gdLst>
                  <a:gd name="T0" fmla="*/ 37 w 755"/>
                  <a:gd name="T1" fmla="*/ 7 h 149"/>
                  <a:gd name="T2" fmla="*/ 755 w 755"/>
                  <a:gd name="T3" fmla="*/ 0 h 149"/>
                  <a:gd name="T4" fmla="*/ 751 w 755"/>
                  <a:gd name="T5" fmla="*/ 18 h 149"/>
                  <a:gd name="T6" fmla="*/ 749 w 755"/>
                  <a:gd name="T7" fmla="*/ 36 h 149"/>
                  <a:gd name="T8" fmla="*/ 745 w 755"/>
                  <a:gd name="T9" fmla="*/ 53 h 149"/>
                  <a:gd name="T10" fmla="*/ 740 w 755"/>
                  <a:gd name="T11" fmla="*/ 69 h 149"/>
                  <a:gd name="T12" fmla="*/ 736 w 755"/>
                  <a:gd name="T13" fmla="*/ 87 h 149"/>
                  <a:gd name="T14" fmla="*/ 732 w 755"/>
                  <a:gd name="T15" fmla="*/ 104 h 149"/>
                  <a:gd name="T16" fmla="*/ 728 w 755"/>
                  <a:gd name="T17" fmla="*/ 122 h 149"/>
                  <a:gd name="T18" fmla="*/ 724 w 755"/>
                  <a:gd name="T19" fmla="*/ 140 h 149"/>
                  <a:gd name="T20" fmla="*/ 0 w 755"/>
                  <a:gd name="T21" fmla="*/ 149 h 149"/>
                  <a:gd name="T22" fmla="*/ 2 w 755"/>
                  <a:gd name="T23" fmla="*/ 144 h 149"/>
                  <a:gd name="T24" fmla="*/ 4 w 755"/>
                  <a:gd name="T25" fmla="*/ 140 h 149"/>
                  <a:gd name="T26" fmla="*/ 6 w 755"/>
                  <a:gd name="T27" fmla="*/ 136 h 149"/>
                  <a:gd name="T28" fmla="*/ 8 w 755"/>
                  <a:gd name="T29" fmla="*/ 131 h 149"/>
                  <a:gd name="T30" fmla="*/ 10 w 755"/>
                  <a:gd name="T31" fmla="*/ 127 h 149"/>
                  <a:gd name="T32" fmla="*/ 12 w 755"/>
                  <a:gd name="T33" fmla="*/ 122 h 149"/>
                  <a:gd name="T34" fmla="*/ 17 w 755"/>
                  <a:gd name="T35" fmla="*/ 118 h 149"/>
                  <a:gd name="T36" fmla="*/ 21 w 755"/>
                  <a:gd name="T37" fmla="*/ 113 h 149"/>
                  <a:gd name="T38" fmla="*/ 23 w 755"/>
                  <a:gd name="T39" fmla="*/ 100 h 149"/>
                  <a:gd name="T40" fmla="*/ 27 w 755"/>
                  <a:gd name="T41" fmla="*/ 87 h 149"/>
                  <a:gd name="T42" fmla="*/ 29 w 755"/>
                  <a:gd name="T43" fmla="*/ 73 h 149"/>
                  <a:gd name="T44" fmla="*/ 31 w 755"/>
                  <a:gd name="T45" fmla="*/ 60 h 149"/>
                  <a:gd name="T46" fmla="*/ 33 w 755"/>
                  <a:gd name="T47" fmla="*/ 47 h 149"/>
                  <a:gd name="T48" fmla="*/ 35 w 755"/>
                  <a:gd name="T49" fmla="*/ 33 h 149"/>
                  <a:gd name="T50" fmla="*/ 35 w 755"/>
                  <a:gd name="T51" fmla="*/ 20 h 149"/>
                  <a:gd name="T52" fmla="*/ 37 w 755"/>
                  <a:gd name="T53" fmla="*/ 7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37" y="7"/>
                    </a:moveTo>
                    <a:lnTo>
                      <a:pt x="755" y="0"/>
                    </a:lnTo>
                    <a:lnTo>
                      <a:pt x="751" y="18"/>
                    </a:lnTo>
                    <a:lnTo>
                      <a:pt x="749" y="36"/>
                    </a:lnTo>
                    <a:lnTo>
                      <a:pt x="745" y="53"/>
                    </a:lnTo>
                    <a:lnTo>
                      <a:pt x="740" y="69"/>
                    </a:lnTo>
                    <a:lnTo>
                      <a:pt x="736" y="87"/>
                    </a:lnTo>
                    <a:lnTo>
                      <a:pt x="732" y="104"/>
                    </a:lnTo>
                    <a:lnTo>
                      <a:pt x="728" y="122"/>
                    </a:lnTo>
                    <a:lnTo>
                      <a:pt x="724" y="140"/>
                    </a:lnTo>
                    <a:lnTo>
                      <a:pt x="0" y="149"/>
                    </a:lnTo>
                    <a:lnTo>
                      <a:pt x="2" y="144"/>
                    </a:lnTo>
                    <a:lnTo>
                      <a:pt x="4" y="140"/>
                    </a:lnTo>
                    <a:lnTo>
                      <a:pt x="6" y="136"/>
                    </a:lnTo>
                    <a:lnTo>
                      <a:pt x="8" y="131"/>
                    </a:lnTo>
                    <a:lnTo>
                      <a:pt x="10" y="127"/>
                    </a:lnTo>
                    <a:lnTo>
                      <a:pt x="12" y="122"/>
                    </a:lnTo>
                    <a:lnTo>
                      <a:pt x="17" y="118"/>
                    </a:lnTo>
                    <a:lnTo>
                      <a:pt x="21" y="113"/>
                    </a:lnTo>
                    <a:lnTo>
                      <a:pt x="23" y="100"/>
                    </a:lnTo>
                    <a:lnTo>
                      <a:pt x="27" y="87"/>
                    </a:lnTo>
                    <a:lnTo>
                      <a:pt x="29" y="73"/>
                    </a:lnTo>
                    <a:lnTo>
                      <a:pt x="31" y="60"/>
                    </a:lnTo>
                    <a:lnTo>
                      <a:pt x="33" y="47"/>
                    </a:lnTo>
                    <a:lnTo>
                      <a:pt x="35" y="33"/>
                    </a:lnTo>
                    <a:lnTo>
                      <a:pt x="35" y="20"/>
                    </a:lnTo>
                    <a:lnTo>
                      <a:pt x="37" y="7"/>
                    </a:lnTo>
                    <a:close/>
                  </a:path>
                </a:pathLst>
              </a:custGeom>
              <a:solidFill>
                <a:srgbClr val="C8FBC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99" name="Freeform 74">
                <a:extLst>
                  <a:ext uri="{FF2B5EF4-FFF2-40B4-BE49-F238E27FC236}">
                    <a16:creationId xmlns:a16="http://schemas.microsoft.com/office/drawing/2014/main" id="{283C6353-F8E8-3386-0BBB-274872E6BA3D}"/>
                  </a:ext>
                </a:extLst>
              </p:cNvPr>
              <p:cNvSpPr>
                <a:spLocks/>
              </p:cNvSpPr>
              <p:nvPr/>
            </p:nvSpPr>
            <p:spPr bwMode="auto">
              <a:xfrm>
                <a:off x="600" y="1543"/>
                <a:ext cx="751" cy="149"/>
              </a:xfrm>
              <a:custGeom>
                <a:avLst/>
                <a:gdLst>
                  <a:gd name="T0" fmla="*/ 27 w 751"/>
                  <a:gd name="T1" fmla="*/ 9 h 149"/>
                  <a:gd name="T2" fmla="*/ 751 w 751"/>
                  <a:gd name="T3" fmla="*/ 0 h 149"/>
                  <a:gd name="T4" fmla="*/ 749 w 751"/>
                  <a:gd name="T5" fmla="*/ 7 h 149"/>
                  <a:gd name="T6" fmla="*/ 749 w 751"/>
                  <a:gd name="T7" fmla="*/ 16 h 149"/>
                  <a:gd name="T8" fmla="*/ 747 w 751"/>
                  <a:gd name="T9" fmla="*/ 22 h 149"/>
                  <a:gd name="T10" fmla="*/ 745 w 751"/>
                  <a:gd name="T11" fmla="*/ 29 h 149"/>
                  <a:gd name="T12" fmla="*/ 743 w 751"/>
                  <a:gd name="T13" fmla="*/ 35 h 149"/>
                  <a:gd name="T14" fmla="*/ 741 w 751"/>
                  <a:gd name="T15" fmla="*/ 42 h 149"/>
                  <a:gd name="T16" fmla="*/ 739 w 751"/>
                  <a:gd name="T17" fmla="*/ 51 h 149"/>
                  <a:gd name="T18" fmla="*/ 739 w 751"/>
                  <a:gd name="T19" fmla="*/ 58 h 149"/>
                  <a:gd name="T20" fmla="*/ 737 w 751"/>
                  <a:gd name="T21" fmla="*/ 69 h 149"/>
                  <a:gd name="T22" fmla="*/ 737 w 751"/>
                  <a:gd name="T23" fmla="*/ 78 h 149"/>
                  <a:gd name="T24" fmla="*/ 734 w 751"/>
                  <a:gd name="T25" fmla="*/ 89 h 149"/>
                  <a:gd name="T26" fmla="*/ 734 w 751"/>
                  <a:gd name="T27" fmla="*/ 100 h 149"/>
                  <a:gd name="T28" fmla="*/ 732 w 751"/>
                  <a:gd name="T29" fmla="*/ 109 h 149"/>
                  <a:gd name="T30" fmla="*/ 732 w 751"/>
                  <a:gd name="T31" fmla="*/ 120 h 149"/>
                  <a:gd name="T32" fmla="*/ 730 w 751"/>
                  <a:gd name="T33" fmla="*/ 131 h 149"/>
                  <a:gd name="T34" fmla="*/ 730 w 751"/>
                  <a:gd name="T35" fmla="*/ 140 h 149"/>
                  <a:gd name="T36" fmla="*/ 0 w 751"/>
                  <a:gd name="T37" fmla="*/ 149 h 149"/>
                  <a:gd name="T38" fmla="*/ 11 w 751"/>
                  <a:gd name="T39" fmla="*/ 131 h 149"/>
                  <a:gd name="T40" fmla="*/ 17 w 751"/>
                  <a:gd name="T41" fmla="*/ 115 h 149"/>
                  <a:gd name="T42" fmla="*/ 19 w 751"/>
                  <a:gd name="T43" fmla="*/ 98 h 149"/>
                  <a:gd name="T44" fmla="*/ 21 w 751"/>
                  <a:gd name="T45" fmla="*/ 80 h 149"/>
                  <a:gd name="T46" fmla="*/ 21 w 751"/>
                  <a:gd name="T47" fmla="*/ 60 h 149"/>
                  <a:gd name="T48" fmla="*/ 21 w 751"/>
                  <a:gd name="T49" fmla="*/ 42 h 149"/>
                  <a:gd name="T50" fmla="*/ 23 w 751"/>
                  <a:gd name="T51" fmla="*/ 24 h 149"/>
                  <a:gd name="T52" fmla="*/ 27 w 751"/>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1"/>
                  <a:gd name="T82" fmla="*/ 0 h 149"/>
                  <a:gd name="T83" fmla="*/ 751 w 751"/>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1" h="149">
                    <a:moveTo>
                      <a:pt x="27" y="9"/>
                    </a:moveTo>
                    <a:lnTo>
                      <a:pt x="751" y="0"/>
                    </a:lnTo>
                    <a:lnTo>
                      <a:pt x="749" y="7"/>
                    </a:lnTo>
                    <a:lnTo>
                      <a:pt x="749" y="16"/>
                    </a:lnTo>
                    <a:lnTo>
                      <a:pt x="747" y="22"/>
                    </a:lnTo>
                    <a:lnTo>
                      <a:pt x="745" y="29"/>
                    </a:lnTo>
                    <a:lnTo>
                      <a:pt x="743" y="35"/>
                    </a:lnTo>
                    <a:lnTo>
                      <a:pt x="741" y="42"/>
                    </a:lnTo>
                    <a:lnTo>
                      <a:pt x="739" y="51"/>
                    </a:lnTo>
                    <a:lnTo>
                      <a:pt x="739" y="58"/>
                    </a:lnTo>
                    <a:lnTo>
                      <a:pt x="737" y="69"/>
                    </a:lnTo>
                    <a:lnTo>
                      <a:pt x="737" y="78"/>
                    </a:lnTo>
                    <a:lnTo>
                      <a:pt x="734" y="89"/>
                    </a:lnTo>
                    <a:lnTo>
                      <a:pt x="734" y="100"/>
                    </a:lnTo>
                    <a:lnTo>
                      <a:pt x="732" y="109"/>
                    </a:lnTo>
                    <a:lnTo>
                      <a:pt x="732" y="120"/>
                    </a:lnTo>
                    <a:lnTo>
                      <a:pt x="730" y="131"/>
                    </a:lnTo>
                    <a:lnTo>
                      <a:pt x="730" y="140"/>
                    </a:lnTo>
                    <a:lnTo>
                      <a:pt x="0" y="149"/>
                    </a:lnTo>
                    <a:lnTo>
                      <a:pt x="11" y="131"/>
                    </a:lnTo>
                    <a:lnTo>
                      <a:pt x="17" y="115"/>
                    </a:lnTo>
                    <a:lnTo>
                      <a:pt x="19" y="98"/>
                    </a:lnTo>
                    <a:lnTo>
                      <a:pt x="21" y="80"/>
                    </a:lnTo>
                    <a:lnTo>
                      <a:pt x="21" y="60"/>
                    </a:lnTo>
                    <a:lnTo>
                      <a:pt x="21" y="42"/>
                    </a:lnTo>
                    <a:lnTo>
                      <a:pt x="23" y="24"/>
                    </a:lnTo>
                    <a:lnTo>
                      <a:pt x="27" y="9"/>
                    </a:lnTo>
                    <a:close/>
                  </a:path>
                </a:pathLst>
              </a:custGeom>
              <a:solidFill>
                <a:srgbClr val="CAFDC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0" name="Freeform 75">
                <a:extLst>
                  <a:ext uri="{FF2B5EF4-FFF2-40B4-BE49-F238E27FC236}">
                    <a16:creationId xmlns:a16="http://schemas.microsoft.com/office/drawing/2014/main" id="{930A9FCC-5DA3-FE52-AE27-C923A6326D63}"/>
                  </a:ext>
                </a:extLst>
              </p:cNvPr>
              <p:cNvSpPr>
                <a:spLocks/>
              </p:cNvSpPr>
              <p:nvPr/>
            </p:nvSpPr>
            <p:spPr bwMode="auto">
              <a:xfrm>
                <a:off x="575" y="1683"/>
                <a:ext cx="755" cy="149"/>
              </a:xfrm>
              <a:custGeom>
                <a:avLst/>
                <a:gdLst>
                  <a:gd name="T0" fmla="*/ 25 w 755"/>
                  <a:gd name="T1" fmla="*/ 9 h 149"/>
                  <a:gd name="T2" fmla="*/ 755 w 755"/>
                  <a:gd name="T3" fmla="*/ 0 h 149"/>
                  <a:gd name="T4" fmla="*/ 753 w 755"/>
                  <a:gd name="T5" fmla="*/ 18 h 149"/>
                  <a:gd name="T6" fmla="*/ 751 w 755"/>
                  <a:gd name="T7" fmla="*/ 35 h 149"/>
                  <a:gd name="T8" fmla="*/ 749 w 755"/>
                  <a:gd name="T9" fmla="*/ 53 h 149"/>
                  <a:gd name="T10" fmla="*/ 747 w 755"/>
                  <a:gd name="T11" fmla="*/ 71 h 149"/>
                  <a:gd name="T12" fmla="*/ 745 w 755"/>
                  <a:gd name="T13" fmla="*/ 89 h 149"/>
                  <a:gd name="T14" fmla="*/ 743 w 755"/>
                  <a:gd name="T15" fmla="*/ 107 h 149"/>
                  <a:gd name="T16" fmla="*/ 741 w 755"/>
                  <a:gd name="T17" fmla="*/ 124 h 149"/>
                  <a:gd name="T18" fmla="*/ 737 w 755"/>
                  <a:gd name="T19" fmla="*/ 140 h 149"/>
                  <a:gd name="T20" fmla="*/ 0 w 755"/>
                  <a:gd name="T21" fmla="*/ 149 h 149"/>
                  <a:gd name="T22" fmla="*/ 3 w 755"/>
                  <a:gd name="T23" fmla="*/ 131 h 149"/>
                  <a:gd name="T24" fmla="*/ 5 w 755"/>
                  <a:gd name="T25" fmla="*/ 115 h 149"/>
                  <a:gd name="T26" fmla="*/ 7 w 755"/>
                  <a:gd name="T27" fmla="*/ 98 h 149"/>
                  <a:gd name="T28" fmla="*/ 9 w 755"/>
                  <a:gd name="T29" fmla="*/ 82 h 149"/>
                  <a:gd name="T30" fmla="*/ 11 w 755"/>
                  <a:gd name="T31" fmla="*/ 64 h 149"/>
                  <a:gd name="T32" fmla="*/ 13 w 755"/>
                  <a:gd name="T33" fmla="*/ 49 h 149"/>
                  <a:gd name="T34" fmla="*/ 17 w 755"/>
                  <a:gd name="T35" fmla="*/ 31 h 149"/>
                  <a:gd name="T36" fmla="*/ 21 w 755"/>
                  <a:gd name="T37" fmla="*/ 15 h 149"/>
                  <a:gd name="T38" fmla="*/ 21 w 755"/>
                  <a:gd name="T39" fmla="*/ 13 h 149"/>
                  <a:gd name="T40" fmla="*/ 21 w 755"/>
                  <a:gd name="T41" fmla="*/ 13 h 149"/>
                  <a:gd name="T42" fmla="*/ 21 w 755"/>
                  <a:gd name="T43" fmla="*/ 13 h 149"/>
                  <a:gd name="T44" fmla="*/ 23 w 755"/>
                  <a:gd name="T45" fmla="*/ 11 h 149"/>
                  <a:gd name="T46" fmla="*/ 23 w 755"/>
                  <a:gd name="T47" fmla="*/ 11 h 149"/>
                  <a:gd name="T48" fmla="*/ 23 w 755"/>
                  <a:gd name="T49" fmla="*/ 11 h 149"/>
                  <a:gd name="T50" fmla="*/ 25 w 755"/>
                  <a:gd name="T51" fmla="*/ 9 h 149"/>
                  <a:gd name="T52" fmla="*/ 25 w 755"/>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55"/>
                  <a:gd name="T82" fmla="*/ 0 h 149"/>
                  <a:gd name="T83" fmla="*/ 755 w 755"/>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55" h="149">
                    <a:moveTo>
                      <a:pt x="25" y="9"/>
                    </a:moveTo>
                    <a:lnTo>
                      <a:pt x="755" y="0"/>
                    </a:lnTo>
                    <a:lnTo>
                      <a:pt x="753" y="18"/>
                    </a:lnTo>
                    <a:lnTo>
                      <a:pt x="751" y="35"/>
                    </a:lnTo>
                    <a:lnTo>
                      <a:pt x="749" y="53"/>
                    </a:lnTo>
                    <a:lnTo>
                      <a:pt x="747" y="71"/>
                    </a:lnTo>
                    <a:lnTo>
                      <a:pt x="745" y="89"/>
                    </a:lnTo>
                    <a:lnTo>
                      <a:pt x="743" y="107"/>
                    </a:lnTo>
                    <a:lnTo>
                      <a:pt x="741" y="124"/>
                    </a:lnTo>
                    <a:lnTo>
                      <a:pt x="737" y="140"/>
                    </a:lnTo>
                    <a:lnTo>
                      <a:pt x="0" y="149"/>
                    </a:lnTo>
                    <a:lnTo>
                      <a:pt x="3" y="131"/>
                    </a:lnTo>
                    <a:lnTo>
                      <a:pt x="5" y="115"/>
                    </a:lnTo>
                    <a:lnTo>
                      <a:pt x="7" y="98"/>
                    </a:lnTo>
                    <a:lnTo>
                      <a:pt x="9" y="82"/>
                    </a:lnTo>
                    <a:lnTo>
                      <a:pt x="11" y="64"/>
                    </a:lnTo>
                    <a:lnTo>
                      <a:pt x="13" y="49"/>
                    </a:lnTo>
                    <a:lnTo>
                      <a:pt x="17" y="31"/>
                    </a:lnTo>
                    <a:lnTo>
                      <a:pt x="21" y="15"/>
                    </a:lnTo>
                    <a:lnTo>
                      <a:pt x="21" y="13"/>
                    </a:lnTo>
                    <a:lnTo>
                      <a:pt x="23" y="11"/>
                    </a:lnTo>
                    <a:lnTo>
                      <a:pt x="25" y="9"/>
                    </a:lnTo>
                    <a:close/>
                  </a:path>
                </a:pathLst>
              </a:custGeom>
              <a:solidFill>
                <a:srgbClr val="C4F7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1" name="Freeform 76">
                <a:extLst>
                  <a:ext uri="{FF2B5EF4-FFF2-40B4-BE49-F238E27FC236}">
                    <a16:creationId xmlns:a16="http://schemas.microsoft.com/office/drawing/2014/main" id="{0F947E40-7DE1-DE1A-AE83-B0590CC3F561}"/>
                  </a:ext>
                </a:extLst>
              </p:cNvPr>
              <p:cNvSpPr>
                <a:spLocks/>
              </p:cNvSpPr>
              <p:nvPr/>
            </p:nvSpPr>
            <p:spPr bwMode="auto">
              <a:xfrm>
                <a:off x="573" y="1823"/>
                <a:ext cx="739" cy="149"/>
              </a:xfrm>
              <a:custGeom>
                <a:avLst/>
                <a:gdLst>
                  <a:gd name="T0" fmla="*/ 2 w 739"/>
                  <a:gd name="T1" fmla="*/ 9 h 149"/>
                  <a:gd name="T2" fmla="*/ 739 w 739"/>
                  <a:gd name="T3" fmla="*/ 0 h 149"/>
                  <a:gd name="T4" fmla="*/ 737 w 739"/>
                  <a:gd name="T5" fmla="*/ 18 h 149"/>
                  <a:gd name="T6" fmla="*/ 735 w 739"/>
                  <a:gd name="T7" fmla="*/ 33 h 149"/>
                  <a:gd name="T8" fmla="*/ 733 w 739"/>
                  <a:gd name="T9" fmla="*/ 51 h 149"/>
                  <a:gd name="T10" fmla="*/ 728 w 739"/>
                  <a:gd name="T11" fmla="*/ 67 h 149"/>
                  <a:gd name="T12" fmla="*/ 726 w 739"/>
                  <a:gd name="T13" fmla="*/ 84 h 149"/>
                  <a:gd name="T14" fmla="*/ 724 w 739"/>
                  <a:gd name="T15" fmla="*/ 100 h 149"/>
                  <a:gd name="T16" fmla="*/ 720 w 739"/>
                  <a:gd name="T17" fmla="*/ 118 h 149"/>
                  <a:gd name="T18" fmla="*/ 718 w 739"/>
                  <a:gd name="T19" fmla="*/ 133 h 149"/>
                  <a:gd name="T20" fmla="*/ 718 w 739"/>
                  <a:gd name="T21" fmla="*/ 135 h 149"/>
                  <a:gd name="T22" fmla="*/ 716 w 739"/>
                  <a:gd name="T23" fmla="*/ 135 h 149"/>
                  <a:gd name="T24" fmla="*/ 716 w 739"/>
                  <a:gd name="T25" fmla="*/ 135 h 149"/>
                  <a:gd name="T26" fmla="*/ 716 w 739"/>
                  <a:gd name="T27" fmla="*/ 138 h 149"/>
                  <a:gd name="T28" fmla="*/ 716 w 739"/>
                  <a:gd name="T29" fmla="*/ 138 h 149"/>
                  <a:gd name="T30" fmla="*/ 716 w 739"/>
                  <a:gd name="T31" fmla="*/ 140 h 149"/>
                  <a:gd name="T32" fmla="*/ 716 w 739"/>
                  <a:gd name="T33" fmla="*/ 140 h 149"/>
                  <a:gd name="T34" fmla="*/ 716 w 739"/>
                  <a:gd name="T35" fmla="*/ 142 h 149"/>
                  <a:gd name="T36" fmla="*/ 2 w 739"/>
                  <a:gd name="T37" fmla="*/ 149 h 149"/>
                  <a:gd name="T38" fmla="*/ 0 w 739"/>
                  <a:gd name="T39" fmla="*/ 131 h 149"/>
                  <a:gd name="T40" fmla="*/ 0 w 739"/>
                  <a:gd name="T41" fmla="*/ 113 h 149"/>
                  <a:gd name="T42" fmla="*/ 0 w 739"/>
                  <a:gd name="T43" fmla="*/ 98 h 149"/>
                  <a:gd name="T44" fmla="*/ 0 w 739"/>
                  <a:gd name="T45" fmla="*/ 80 h 149"/>
                  <a:gd name="T46" fmla="*/ 0 w 739"/>
                  <a:gd name="T47" fmla="*/ 62 h 149"/>
                  <a:gd name="T48" fmla="*/ 0 w 739"/>
                  <a:gd name="T49" fmla="*/ 44 h 149"/>
                  <a:gd name="T50" fmla="*/ 2 w 739"/>
                  <a:gd name="T51" fmla="*/ 27 h 149"/>
                  <a:gd name="T52" fmla="*/ 2 w 739"/>
                  <a:gd name="T53" fmla="*/ 9 h 14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39"/>
                  <a:gd name="T82" fmla="*/ 0 h 149"/>
                  <a:gd name="T83" fmla="*/ 739 w 739"/>
                  <a:gd name="T84" fmla="*/ 149 h 14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39" h="149">
                    <a:moveTo>
                      <a:pt x="2" y="9"/>
                    </a:moveTo>
                    <a:lnTo>
                      <a:pt x="739" y="0"/>
                    </a:lnTo>
                    <a:lnTo>
                      <a:pt x="737" y="18"/>
                    </a:lnTo>
                    <a:lnTo>
                      <a:pt x="735" y="33"/>
                    </a:lnTo>
                    <a:lnTo>
                      <a:pt x="733" y="51"/>
                    </a:lnTo>
                    <a:lnTo>
                      <a:pt x="728" y="67"/>
                    </a:lnTo>
                    <a:lnTo>
                      <a:pt x="726" y="84"/>
                    </a:lnTo>
                    <a:lnTo>
                      <a:pt x="724" y="100"/>
                    </a:lnTo>
                    <a:lnTo>
                      <a:pt x="720" y="118"/>
                    </a:lnTo>
                    <a:lnTo>
                      <a:pt x="718" y="133"/>
                    </a:lnTo>
                    <a:lnTo>
                      <a:pt x="718" y="135"/>
                    </a:lnTo>
                    <a:lnTo>
                      <a:pt x="716" y="135"/>
                    </a:lnTo>
                    <a:lnTo>
                      <a:pt x="716" y="138"/>
                    </a:lnTo>
                    <a:lnTo>
                      <a:pt x="716" y="140"/>
                    </a:lnTo>
                    <a:lnTo>
                      <a:pt x="716" y="142"/>
                    </a:lnTo>
                    <a:lnTo>
                      <a:pt x="2" y="149"/>
                    </a:lnTo>
                    <a:lnTo>
                      <a:pt x="0" y="131"/>
                    </a:lnTo>
                    <a:lnTo>
                      <a:pt x="0" y="113"/>
                    </a:lnTo>
                    <a:lnTo>
                      <a:pt x="0" y="98"/>
                    </a:lnTo>
                    <a:lnTo>
                      <a:pt x="0" y="80"/>
                    </a:lnTo>
                    <a:lnTo>
                      <a:pt x="0" y="62"/>
                    </a:lnTo>
                    <a:lnTo>
                      <a:pt x="0" y="44"/>
                    </a:lnTo>
                    <a:lnTo>
                      <a:pt x="2" y="27"/>
                    </a:lnTo>
                    <a:lnTo>
                      <a:pt x="2" y="9"/>
                    </a:lnTo>
                    <a:close/>
                  </a:path>
                </a:pathLst>
              </a:custGeom>
              <a:solidFill>
                <a:srgbClr val="BDF0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2" name="Freeform 77">
                <a:extLst>
                  <a:ext uri="{FF2B5EF4-FFF2-40B4-BE49-F238E27FC236}">
                    <a16:creationId xmlns:a16="http://schemas.microsoft.com/office/drawing/2014/main" id="{665912C2-57F9-2984-7B50-A5CA78D5D8D3}"/>
                  </a:ext>
                </a:extLst>
              </p:cNvPr>
              <p:cNvSpPr>
                <a:spLocks/>
              </p:cNvSpPr>
              <p:nvPr/>
            </p:nvSpPr>
            <p:spPr bwMode="auto">
              <a:xfrm>
                <a:off x="575" y="1965"/>
                <a:ext cx="714" cy="147"/>
              </a:xfrm>
              <a:custGeom>
                <a:avLst/>
                <a:gdLst>
                  <a:gd name="T0" fmla="*/ 0 w 714"/>
                  <a:gd name="T1" fmla="*/ 7 h 147"/>
                  <a:gd name="T2" fmla="*/ 714 w 714"/>
                  <a:gd name="T3" fmla="*/ 0 h 147"/>
                  <a:gd name="T4" fmla="*/ 708 w 714"/>
                  <a:gd name="T5" fmla="*/ 13 h 147"/>
                  <a:gd name="T6" fmla="*/ 702 w 714"/>
                  <a:gd name="T7" fmla="*/ 24 h 147"/>
                  <a:gd name="T8" fmla="*/ 693 w 714"/>
                  <a:gd name="T9" fmla="*/ 36 h 147"/>
                  <a:gd name="T10" fmla="*/ 685 w 714"/>
                  <a:gd name="T11" fmla="*/ 44 h 147"/>
                  <a:gd name="T12" fmla="*/ 665 w 714"/>
                  <a:gd name="T13" fmla="*/ 60 h 147"/>
                  <a:gd name="T14" fmla="*/ 642 w 714"/>
                  <a:gd name="T15" fmla="*/ 73 h 147"/>
                  <a:gd name="T16" fmla="*/ 617 w 714"/>
                  <a:gd name="T17" fmla="*/ 87 h 147"/>
                  <a:gd name="T18" fmla="*/ 594 w 714"/>
                  <a:gd name="T19" fmla="*/ 102 h 147"/>
                  <a:gd name="T20" fmla="*/ 584 w 714"/>
                  <a:gd name="T21" fmla="*/ 111 h 147"/>
                  <a:gd name="T22" fmla="*/ 574 w 714"/>
                  <a:gd name="T23" fmla="*/ 120 h 147"/>
                  <a:gd name="T24" fmla="*/ 566 w 714"/>
                  <a:gd name="T25" fmla="*/ 129 h 147"/>
                  <a:gd name="T26" fmla="*/ 555 w 714"/>
                  <a:gd name="T27" fmla="*/ 142 h 147"/>
                  <a:gd name="T28" fmla="*/ 11 w 714"/>
                  <a:gd name="T29" fmla="*/ 147 h 147"/>
                  <a:gd name="T30" fmla="*/ 9 w 714"/>
                  <a:gd name="T31" fmla="*/ 131 h 147"/>
                  <a:gd name="T32" fmla="*/ 7 w 714"/>
                  <a:gd name="T33" fmla="*/ 113 h 147"/>
                  <a:gd name="T34" fmla="*/ 5 w 714"/>
                  <a:gd name="T35" fmla="*/ 96 h 147"/>
                  <a:gd name="T36" fmla="*/ 5 w 714"/>
                  <a:gd name="T37" fmla="*/ 78 h 147"/>
                  <a:gd name="T38" fmla="*/ 3 w 714"/>
                  <a:gd name="T39" fmla="*/ 60 h 147"/>
                  <a:gd name="T40" fmla="*/ 0 w 714"/>
                  <a:gd name="T41" fmla="*/ 42 h 147"/>
                  <a:gd name="T42" fmla="*/ 0 w 714"/>
                  <a:gd name="T43" fmla="*/ 24 h 147"/>
                  <a:gd name="T44" fmla="*/ 0 w 714"/>
                  <a:gd name="T45" fmla="*/ 7 h 14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14"/>
                  <a:gd name="T70" fmla="*/ 0 h 147"/>
                  <a:gd name="T71" fmla="*/ 714 w 714"/>
                  <a:gd name="T72" fmla="*/ 147 h 14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14" h="147">
                    <a:moveTo>
                      <a:pt x="0" y="7"/>
                    </a:moveTo>
                    <a:lnTo>
                      <a:pt x="714" y="0"/>
                    </a:lnTo>
                    <a:lnTo>
                      <a:pt x="708" y="13"/>
                    </a:lnTo>
                    <a:lnTo>
                      <a:pt x="702" y="24"/>
                    </a:lnTo>
                    <a:lnTo>
                      <a:pt x="693" y="36"/>
                    </a:lnTo>
                    <a:lnTo>
                      <a:pt x="685" y="44"/>
                    </a:lnTo>
                    <a:lnTo>
                      <a:pt x="665" y="60"/>
                    </a:lnTo>
                    <a:lnTo>
                      <a:pt x="642" y="73"/>
                    </a:lnTo>
                    <a:lnTo>
                      <a:pt x="617" y="87"/>
                    </a:lnTo>
                    <a:lnTo>
                      <a:pt x="594" y="102"/>
                    </a:lnTo>
                    <a:lnTo>
                      <a:pt x="584" y="111"/>
                    </a:lnTo>
                    <a:lnTo>
                      <a:pt x="574" y="120"/>
                    </a:lnTo>
                    <a:lnTo>
                      <a:pt x="566" y="129"/>
                    </a:lnTo>
                    <a:lnTo>
                      <a:pt x="555" y="142"/>
                    </a:lnTo>
                    <a:lnTo>
                      <a:pt x="11" y="147"/>
                    </a:lnTo>
                    <a:lnTo>
                      <a:pt x="9" y="131"/>
                    </a:lnTo>
                    <a:lnTo>
                      <a:pt x="7" y="113"/>
                    </a:lnTo>
                    <a:lnTo>
                      <a:pt x="5" y="96"/>
                    </a:lnTo>
                    <a:lnTo>
                      <a:pt x="5" y="78"/>
                    </a:lnTo>
                    <a:lnTo>
                      <a:pt x="3" y="60"/>
                    </a:lnTo>
                    <a:lnTo>
                      <a:pt x="0" y="42"/>
                    </a:lnTo>
                    <a:lnTo>
                      <a:pt x="0" y="24"/>
                    </a:lnTo>
                    <a:lnTo>
                      <a:pt x="0" y="7"/>
                    </a:lnTo>
                    <a:close/>
                  </a:path>
                </a:pathLst>
              </a:custGeom>
              <a:solidFill>
                <a:srgbClr val="B8EB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3" name="Freeform 78">
                <a:extLst>
                  <a:ext uri="{FF2B5EF4-FFF2-40B4-BE49-F238E27FC236}">
                    <a16:creationId xmlns:a16="http://schemas.microsoft.com/office/drawing/2014/main" id="{3A90D78E-4C17-D7BA-D362-DAD8750F4392}"/>
                  </a:ext>
                </a:extLst>
              </p:cNvPr>
              <p:cNvSpPr>
                <a:spLocks/>
              </p:cNvSpPr>
              <p:nvPr/>
            </p:nvSpPr>
            <p:spPr bwMode="auto">
              <a:xfrm>
                <a:off x="586" y="2107"/>
                <a:ext cx="544" cy="145"/>
              </a:xfrm>
              <a:custGeom>
                <a:avLst/>
                <a:gdLst>
                  <a:gd name="T0" fmla="*/ 0 w 544"/>
                  <a:gd name="T1" fmla="*/ 5 h 145"/>
                  <a:gd name="T2" fmla="*/ 544 w 544"/>
                  <a:gd name="T3" fmla="*/ 0 h 145"/>
                  <a:gd name="T4" fmla="*/ 544 w 544"/>
                  <a:gd name="T5" fmla="*/ 0 h 145"/>
                  <a:gd name="T6" fmla="*/ 544 w 544"/>
                  <a:gd name="T7" fmla="*/ 0 h 145"/>
                  <a:gd name="T8" fmla="*/ 544 w 544"/>
                  <a:gd name="T9" fmla="*/ 0 h 145"/>
                  <a:gd name="T10" fmla="*/ 544 w 544"/>
                  <a:gd name="T11" fmla="*/ 0 h 145"/>
                  <a:gd name="T12" fmla="*/ 544 w 544"/>
                  <a:gd name="T13" fmla="*/ 0 h 145"/>
                  <a:gd name="T14" fmla="*/ 544 w 544"/>
                  <a:gd name="T15" fmla="*/ 2 h 145"/>
                  <a:gd name="T16" fmla="*/ 544 w 544"/>
                  <a:gd name="T17" fmla="*/ 2 h 145"/>
                  <a:gd name="T18" fmla="*/ 544 w 544"/>
                  <a:gd name="T19" fmla="*/ 2 h 145"/>
                  <a:gd name="T20" fmla="*/ 524 w 544"/>
                  <a:gd name="T21" fmla="*/ 27 h 145"/>
                  <a:gd name="T22" fmla="*/ 524 w 544"/>
                  <a:gd name="T23" fmla="*/ 42 h 145"/>
                  <a:gd name="T24" fmla="*/ 522 w 544"/>
                  <a:gd name="T25" fmla="*/ 56 h 145"/>
                  <a:gd name="T26" fmla="*/ 522 w 544"/>
                  <a:gd name="T27" fmla="*/ 71 h 145"/>
                  <a:gd name="T28" fmla="*/ 522 w 544"/>
                  <a:gd name="T29" fmla="*/ 85 h 145"/>
                  <a:gd name="T30" fmla="*/ 522 w 544"/>
                  <a:gd name="T31" fmla="*/ 98 h 145"/>
                  <a:gd name="T32" fmla="*/ 522 w 544"/>
                  <a:gd name="T33" fmla="*/ 114 h 145"/>
                  <a:gd name="T34" fmla="*/ 522 w 544"/>
                  <a:gd name="T35" fmla="*/ 127 h 145"/>
                  <a:gd name="T36" fmla="*/ 522 w 544"/>
                  <a:gd name="T37" fmla="*/ 140 h 145"/>
                  <a:gd name="T38" fmla="*/ 22 w 544"/>
                  <a:gd name="T39" fmla="*/ 145 h 145"/>
                  <a:gd name="T40" fmla="*/ 20 w 544"/>
                  <a:gd name="T41" fmla="*/ 142 h 145"/>
                  <a:gd name="T42" fmla="*/ 20 w 544"/>
                  <a:gd name="T43" fmla="*/ 140 h 145"/>
                  <a:gd name="T44" fmla="*/ 20 w 544"/>
                  <a:gd name="T45" fmla="*/ 136 h 145"/>
                  <a:gd name="T46" fmla="*/ 18 w 544"/>
                  <a:gd name="T47" fmla="*/ 134 h 145"/>
                  <a:gd name="T48" fmla="*/ 18 w 544"/>
                  <a:gd name="T49" fmla="*/ 129 h 145"/>
                  <a:gd name="T50" fmla="*/ 18 w 544"/>
                  <a:gd name="T51" fmla="*/ 127 h 145"/>
                  <a:gd name="T52" fmla="*/ 18 w 544"/>
                  <a:gd name="T53" fmla="*/ 125 h 145"/>
                  <a:gd name="T54" fmla="*/ 16 w 544"/>
                  <a:gd name="T55" fmla="*/ 120 h 145"/>
                  <a:gd name="T56" fmla="*/ 14 w 544"/>
                  <a:gd name="T57" fmla="*/ 107 h 145"/>
                  <a:gd name="T58" fmla="*/ 12 w 544"/>
                  <a:gd name="T59" fmla="*/ 94 h 145"/>
                  <a:gd name="T60" fmla="*/ 10 w 544"/>
                  <a:gd name="T61" fmla="*/ 78 h 145"/>
                  <a:gd name="T62" fmla="*/ 8 w 544"/>
                  <a:gd name="T63" fmla="*/ 65 h 145"/>
                  <a:gd name="T64" fmla="*/ 6 w 544"/>
                  <a:gd name="T65" fmla="*/ 49 h 145"/>
                  <a:gd name="T66" fmla="*/ 4 w 544"/>
                  <a:gd name="T67" fmla="*/ 36 h 145"/>
                  <a:gd name="T68" fmla="*/ 2 w 544"/>
                  <a:gd name="T69" fmla="*/ 20 h 145"/>
                  <a:gd name="T70" fmla="*/ 0 w 544"/>
                  <a:gd name="T71" fmla="*/ 5 h 14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44"/>
                  <a:gd name="T109" fmla="*/ 0 h 145"/>
                  <a:gd name="T110" fmla="*/ 544 w 544"/>
                  <a:gd name="T111" fmla="*/ 145 h 14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44" h="145">
                    <a:moveTo>
                      <a:pt x="0" y="5"/>
                    </a:moveTo>
                    <a:lnTo>
                      <a:pt x="544" y="0"/>
                    </a:lnTo>
                    <a:lnTo>
                      <a:pt x="544" y="2"/>
                    </a:lnTo>
                    <a:lnTo>
                      <a:pt x="524" y="27"/>
                    </a:lnTo>
                    <a:lnTo>
                      <a:pt x="524" y="42"/>
                    </a:lnTo>
                    <a:lnTo>
                      <a:pt x="522" y="56"/>
                    </a:lnTo>
                    <a:lnTo>
                      <a:pt x="522" y="71"/>
                    </a:lnTo>
                    <a:lnTo>
                      <a:pt x="522" y="85"/>
                    </a:lnTo>
                    <a:lnTo>
                      <a:pt x="522" y="98"/>
                    </a:lnTo>
                    <a:lnTo>
                      <a:pt x="522" y="114"/>
                    </a:lnTo>
                    <a:lnTo>
                      <a:pt x="522" y="127"/>
                    </a:lnTo>
                    <a:lnTo>
                      <a:pt x="522" y="140"/>
                    </a:lnTo>
                    <a:lnTo>
                      <a:pt x="22" y="145"/>
                    </a:lnTo>
                    <a:lnTo>
                      <a:pt x="20" y="142"/>
                    </a:lnTo>
                    <a:lnTo>
                      <a:pt x="20" y="140"/>
                    </a:lnTo>
                    <a:lnTo>
                      <a:pt x="20" y="136"/>
                    </a:lnTo>
                    <a:lnTo>
                      <a:pt x="18" y="134"/>
                    </a:lnTo>
                    <a:lnTo>
                      <a:pt x="18" y="129"/>
                    </a:lnTo>
                    <a:lnTo>
                      <a:pt x="18" y="127"/>
                    </a:lnTo>
                    <a:lnTo>
                      <a:pt x="18" y="125"/>
                    </a:lnTo>
                    <a:lnTo>
                      <a:pt x="16" y="120"/>
                    </a:lnTo>
                    <a:lnTo>
                      <a:pt x="14" y="107"/>
                    </a:lnTo>
                    <a:lnTo>
                      <a:pt x="12" y="94"/>
                    </a:lnTo>
                    <a:lnTo>
                      <a:pt x="10" y="78"/>
                    </a:lnTo>
                    <a:lnTo>
                      <a:pt x="8" y="65"/>
                    </a:lnTo>
                    <a:lnTo>
                      <a:pt x="6" y="49"/>
                    </a:lnTo>
                    <a:lnTo>
                      <a:pt x="4" y="36"/>
                    </a:lnTo>
                    <a:lnTo>
                      <a:pt x="2" y="20"/>
                    </a:lnTo>
                    <a:lnTo>
                      <a:pt x="0" y="5"/>
                    </a:lnTo>
                    <a:close/>
                  </a:path>
                </a:pathLst>
              </a:custGeom>
              <a:solidFill>
                <a:srgbClr val="B2E5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4" name="Freeform 79">
                <a:extLst>
                  <a:ext uri="{FF2B5EF4-FFF2-40B4-BE49-F238E27FC236}">
                    <a16:creationId xmlns:a16="http://schemas.microsoft.com/office/drawing/2014/main" id="{F423ADB7-9947-7641-34A6-8D6E5EB10583}"/>
                  </a:ext>
                </a:extLst>
              </p:cNvPr>
              <p:cNvSpPr>
                <a:spLocks/>
              </p:cNvSpPr>
              <p:nvPr/>
            </p:nvSpPr>
            <p:spPr bwMode="auto">
              <a:xfrm>
                <a:off x="608" y="2247"/>
                <a:ext cx="516" cy="147"/>
              </a:xfrm>
              <a:custGeom>
                <a:avLst/>
                <a:gdLst>
                  <a:gd name="T0" fmla="*/ 0 w 516"/>
                  <a:gd name="T1" fmla="*/ 5 h 147"/>
                  <a:gd name="T2" fmla="*/ 500 w 516"/>
                  <a:gd name="T3" fmla="*/ 0 h 147"/>
                  <a:gd name="T4" fmla="*/ 502 w 516"/>
                  <a:gd name="T5" fmla="*/ 18 h 147"/>
                  <a:gd name="T6" fmla="*/ 504 w 516"/>
                  <a:gd name="T7" fmla="*/ 36 h 147"/>
                  <a:gd name="T8" fmla="*/ 506 w 516"/>
                  <a:gd name="T9" fmla="*/ 54 h 147"/>
                  <a:gd name="T10" fmla="*/ 508 w 516"/>
                  <a:gd name="T11" fmla="*/ 71 h 147"/>
                  <a:gd name="T12" fmla="*/ 510 w 516"/>
                  <a:gd name="T13" fmla="*/ 89 h 147"/>
                  <a:gd name="T14" fmla="*/ 512 w 516"/>
                  <a:gd name="T15" fmla="*/ 105 h 147"/>
                  <a:gd name="T16" fmla="*/ 514 w 516"/>
                  <a:gd name="T17" fmla="*/ 122 h 147"/>
                  <a:gd name="T18" fmla="*/ 516 w 516"/>
                  <a:gd name="T19" fmla="*/ 140 h 147"/>
                  <a:gd name="T20" fmla="*/ 11 w 516"/>
                  <a:gd name="T21" fmla="*/ 147 h 147"/>
                  <a:gd name="T22" fmla="*/ 9 w 516"/>
                  <a:gd name="T23" fmla="*/ 129 h 147"/>
                  <a:gd name="T24" fmla="*/ 9 w 516"/>
                  <a:gd name="T25" fmla="*/ 111 h 147"/>
                  <a:gd name="T26" fmla="*/ 7 w 516"/>
                  <a:gd name="T27" fmla="*/ 93 h 147"/>
                  <a:gd name="T28" fmla="*/ 7 w 516"/>
                  <a:gd name="T29" fmla="*/ 76 h 147"/>
                  <a:gd name="T30" fmla="*/ 5 w 516"/>
                  <a:gd name="T31" fmla="*/ 58 h 147"/>
                  <a:gd name="T32" fmla="*/ 5 w 516"/>
                  <a:gd name="T33" fmla="*/ 40 h 147"/>
                  <a:gd name="T34" fmla="*/ 3 w 516"/>
                  <a:gd name="T35" fmla="*/ 22 h 147"/>
                  <a:gd name="T36" fmla="*/ 0 w 516"/>
                  <a:gd name="T37" fmla="*/ 5 h 1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6"/>
                  <a:gd name="T58" fmla="*/ 0 h 147"/>
                  <a:gd name="T59" fmla="*/ 516 w 516"/>
                  <a:gd name="T60" fmla="*/ 147 h 1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6" h="147">
                    <a:moveTo>
                      <a:pt x="0" y="5"/>
                    </a:moveTo>
                    <a:lnTo>
                      <a:pt x="500" y="0"/>
                    </a:lnTo>
                    <a:lnTo>
                      <a:pt x="502" y="18"/>
                    </a:lnTo>
                    <a:lnTo>
                      <a:pt x="504" y="36"/>
                    </a:lnTo>
                    <a:lnTo>
                      <a:pt x="506" y="54"/>
                    </a:lnTo>
                    <a:lnTo>
                      <a:pt x="508" y="71"/>
                    </a:lnTo>
                    <a:lnTo>
                      <a:pt x="510" y="89"/>
                    </a:lnTo>
                    <a:lnTo>
                      <a:pt x="512" y="105"/>
                    </a:lnTo>
                    <a:lnTo>
                      <a:pt x="514" y="122"/>
                    </a:lnTo>
                    <a:lnTo>
                      <a:pt x="516" y="140"/>
                    </a:lnTo>
                    <a:lnTo>
                      <a:pt x="11" y="147"/>
                    </a:lnTo>
                    <a:lnTo>
                      <a:pt x="9" y="129"/>
                    </a:lnTo>
                    <a:lnTo>
                      <a:pt x="9" y="111"/>
                    </a:lnTo>
                    <a:lnTo>
                      <a:pt x="7" y="93"/>
                    </a:lnTo>
                    <a:lnTo>
                      <a:pt x="7" y="76"/>
                    </a:lnTo>
                    <a:lnTo>
                      <a:pt x="5" y="58"/>
                    </a:lnTo>
                    <a:lnTo>
                      <a:pt x="5" y="40"/>
                    </a:lnTo>
                    <a:lnTo>
                      <a:pt x="3" y="22"/>
                    </a:lnTo>
                    <a:lnTo>
                      <a:pt x="0" y="5"/>
                    </a:lnTo>
                    <a:close/>
                  </a:path>
                </a:pathLst>
              </a:custGeom>
              <a:solidFill>
                <a:srgbClr val="ABDEA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5" name="Freeform 80">
                <a:extLst>
                  <a:ext uri="{FF2B5EF4-FFF2-40B4-BE49-F238E27FC236}">
                    <a16:creationId xmlns:a16="http://schemas.microsoft.com/office/drawing/2014/main" id="{B1AEAD99-DD04-C5AD-AD1F-734F3A4E24D2}"/>
                  </a:ext>
                </a:extLst>
              </p:cNvPr>
              <p:cNvSpPr>
                <a:spLocks/>
              </p:cNvSpPr>
              <p:nvPr/>
            </p:nvSpPr>
            <p:spPr bwMode="auto">
              <a:xfrm>
                <a:off x="619" y="2387"/>
                <a:ext cx="526" cy="147"/>
              </a:xfrm>
              <a:custGeom>
                <a:avLst/>
                <a:gdLst>
                  <a:gd name="T0" fmla="*/ 0 w 526"/>
                  <a:gd name="T1" fmla="*/ 7 h 147"/>
                  <a:gd name="T2" fmla="*/ 505 w 526"/>
                  <a:gd name="T3" fmla="*/ 0 h 147"/>
                  <a:gd name="T4" fmla="*/ 507 w 526"/>
                  <a:gd name="T5" fmla="*/ 18 h 147"/>
                  <a:gd name="T6" fmla="*/ 511 w 526"/>
                  <a:gd name="T7" fmla="*/ 36 h 147"/>
                  <a:gd name="T8" fmla="*/ 513 w 526"/>
                  <a:gd name="T9" fmla="*/ 53 h 147"/>
                  <a:gd name="T10" fmla="*/ 515 w 526"/>
                  <a:gd name="T11" fmla="*/ 69 h 147"/>
                  <a:gd name="T12" fmla="*/ 517 w 526"/>
                  <a:gd name="T13" fmla="*/ 87 h 147"/>
                  <a:gd name="T14" fmla="*/ 522 w 526"/>
                  <a:gd name="T15" fmla="*/ 105 h 147"/>
                  <a:gd name="T16" fmla="*/ 524 w 526"/>
                  <a:gd name="T17" fmla="*/ 122 h 147"/>
                  <a:gd name="T18" fmla="*/ 526 w 526"/>
                  <a:gd name="T19" fmla="*/ 140 h 147"/>
                  <a:gd name="T20" fmla="*/ 35 w 526"/>
                  <a:gd name="T21" fmla="*/ 147 h 147"/>
                  <a:gd name="T22" fmla="*/ 33 w 526"/>
                  <a:gd name="T23" fmla="*/ 145 h 147"/>
                  <a:gd name="T24" fmla="*/ 33 w 526"/>
                  <a:gd name="T25" fmla="*/ 145 h 147"/>
                  <a:gd name="T26" fmla="*/ 33 w 526"/>
                  <a:gd name="T27" fmla="*/ 142 h 147"/>
                  <a:gd name="T28" fmla="*/ 33 w 526"/>
                  <a:gd name="T29" fmla="*/ 142 h 147"/>
                  <a:gd name="T30" fmla="*/ 33 w 526"/>
                  <a:gd name="T31" fmla="*/ 140 h 147"/>
                  <a:gd name="T32" fmla="*/ 33 w 526"/>
                  <a:gd name="T33" fmla="*/ 140 h 147"/>
                  <a:gd name="T34" fmla="*/ 31 w 526"/>
                  <a:gd name="T35" fmla="*/ 138 h 147"/>
                  <a:gd name="T36" fmla="*/ 31 w 526"/>
                  <a:gd name="T37" fmla="*/ 138 h 147"/>
                  <a:gd name="T38" fmla="*/ 25 w 526"/>
                  <a:gd name="T39" fmla="*/ 122 h 147"/>
                  <a:gd name="T40" fmla="*/ 18 w 526"/>
                  <a:gd name="T41" fmla="*/ 107 h 147"/>
                  <a:gd name="T42" fmla="*/ 12 w 526"/>
                  <a:gd name="T43" fmla="*/ 91 h 147"/>
                  <a:gd name="T44" fmla="*/ 10 w 526"/>
                  <a:gd name="T45" fmla="*/ 73 h 147"/>
                  <a:gd name="T46" fmla="*/ 6 w 526"/>
                  <a:gd name="T47" fmla="*/ 58 h 147"/>
                  <a:gd name="T48" fmla="*/ 4 w 526"/>
                  <a:gd name="T49" fmla="*/ 40 h 147"/>
                  <a:gd name="T50" fmla="*/ 2 w 526"/>
                  <a:gd name="T51" fmla="*/ 22 h 147"/>
                  <a:gd name="T52" fmla="*/ 0 w 526"/>
                  <a:gd name="T53" fmla="*/ 7 h 1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26"/>
                  <a:gd name="T82" fmla="*/ 0 h 147"/>
                  <a:gd name="T83" fmla="*/ 526 w 526"/>
                  <a:gd name="T84" fmla="*/ 147 h 14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26" h="147">
                    <a:moveTo>
                      <a:pt x="0" y="7"/>
                    </a:moveTo>
                    <a:lnTo>
                      <a:pt x="505" y="0"/>
                    </a:lnTo>
                    <a:lnTo>
                      <a:pt x="507" y="18"/>
                    </a:lnTo>
                    <a:lnTo>
                      <a:pt x="511" y="36"/>
                    </a:lnTo>
                    <a:lnTo>
                      <a:pt x="513" y="53"/>
                    </a:lnTo>
                    <a:lnTo>
                      <a:pt x="515" y="69"/>
                    </a:lnTo>
                    <a:lnTo>
                      <a:pt x="517" y="87"/>
                    </a:lnTo>
                    <a:lnTo>
                      <a:pt x="522" y="105"/>
                    </a:lnTo>
                    <a:lnTo>
                      <a:pt x="524" y="122"/>
                    </a:lnTo>
                    <a:lnTo>
                      <a:pt x="526" y="140"/>
                    </a:lnTo>
                    <a:lnTo>
                      <a:pt x="35" y="147"/>
                    </a:lnTo>
                    <a:lnTo>
                      <a:pt x="33" y="145"/>
                    </a:lnTo>
                    <a:lnTo>
                      <a:pt x="33" y="142"/>
                    </a:lnTo>
                    <a:lnTo>
                      <a:pt x="33" y="140"/>
                    </a:lnTo>
                    <a:lnTo>
                      <a:pt x="31" y="138"/>
                    </a:lnTo>
                    <a:lnTo>
                      <a:pt x="25" y="122"/>
                    </a:lnTo>
                    <a:lnTo>
                      <a:pt x="18" y="107"/>
                    </a:lnTo>
                    <a:lnTo>
                      <a:pt x="12" y="91"/>
                    </a:lnTo>
                    <a:lnTo>
                      <a:pt x="10" y="73"/>
                    </a:lnTo>
                    <a:lnTo>
                      <a:pt x="6" y="58"/>
                    </a:lnTo>
                    <a:lnTo>
                      <a:pt x="4" y="40"/>
                    </a:lnTo>
                    <a:lnTo>
                      <a:pt x="2" y="22"/>
                    </a:lnTo>
                    <a:lnTo>
                      <a:pt x="0" y="7"/>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6" name="Freeform 81">
                <a:extLst>
                  <a:ext uri="{FF2B5EF4-FFF2-40B4-BE49-F238E27FC236}">
                    <a16:creationId xmlns:a16="http://schemas.microsoft.com/office/drawing/2014/main" id="{380CA94A-8BF0-1EBB-4374-9BC5A29CCFE3}"/>
                  </a:ext>
                </a:extLst>
              </p:cNvPr>
              <p:cNvSpPr>
                <a:spLocks/>
              </p:cNvSpPr>
              <p:nvPr/>
            </p:nvSpPr>
            <p:spPr bwMode="auto">
              <a:xfrm>
                <a:off x="654" y="2527"/>
                <a:ext cx="501" cy="145"/>
              </a:xfrm>
              <a:custGeom>
                <a:avLst/>
                <a:gdLst>
                  <a:gd name="T0" fmla="*/ 0 w 501"/>
                  <a:gd name="T1" fmla="*/ 7 h 145"/>
                  <a:gd name="T2" fmla="*/ 491 w 501"/>
                  <a:gd name="T3" fmla="*/ 0 h 145"/>
                  <a:gd name="T4" fmla="*/ 491 w 501"/>
                  <a:gd name="T5" fmla="*/ 16 h 145"/>
                  <a:gd name="T6" fmla="*/ 493 w 501"/>
                  <a:gd name="T7" fmla="*/ 31 h 145"/>
                  <a:gd name="T8" fmla="*/ 495 w 501"/>
                  <a:gd name="T9" fmla="*/ 47 h 145"/>
                  <a:gd name="T10" fmla="*/ 495 w 501"/>
                  <a:gd name="T11" fmla="*/ 62 h 145"/>
                  <a:gd name="T12" fmla="*/ 495 w 501"/>
                  <a:gd name="T13" fmla="*/ 78 h 145"/>
                  <a:gd name="T14" fmla="*/ 495 w 501"/>
                  <a:gd name="T15" fmla="*/ 93 h 145"/>
                  <a:gd name="T16" fmla="*/ 495 w 501"/>
                  <a:gd name="T17" fmla="*/ 109 h 145"/>
                  <a:gd name="T18" fmla="*/ 495 w 501"/>
                  <a:gd name="T19" fmla="*/ 125 h 145"/>
                  <a:gd name="T20" fmla="*/ 497 w 501"/>
                  <a:gd name="T21" fmla="*/ 127 h 145"/>
                  <a:gd name="T22" fmla="*/ 497 w 501"/>
                  <a:gd name="T23" fmla="*/ 129 h 145"/>
                  <a:gd name="T24" fmla="*/ 497 w 501"/>
                  <a:gd name="T25" fmla="*/ 131 h 145"/>
                  <a:gd name="T26" fmla="*/ 499 w 501"/>
                  <a:gd name="T27" fmla="*/ 131 h 145"/>
                  <a:gd name="T28" fmla="*/ 499 w 501"/>
                  <a:gd name="T29" fmla="*/ 133 h 145"/>
                  <a:gd name="T30" fmla="*/ 499 w 501"/>
                  <a:gd name="T31" fmla="*/ 136 h 145"/>
                  <a:gd name="T32" fmla="*/ 501 w 501"/>
                  <a:gd name="T33" fmla="*/ 138 h 145"/>
                  <a:gd name="T34" fmla="*/ 501 w 501"/>
                  <a:gd name="T35" fmla="*/ 140 h 145"/>
                  <a:gd name="T36" fmla="*/ 49 w 501"/>
                  <a:gd name="T37" fmla="*/ 145 h 145"/>
                  <a:gd name="T38" fmla="*/ 43 w 501"/>
                  <a:gd name="T39" fmla="*/ 129 h 145"/>
                  <a:gd name="T40" fmla="*/ 37 w 501"/>
                  <a:gd name="T41" fmla="*/ 111 h 145"/>
                  <a:gd name="T42" fmla="*/ 29 w 501"/>
                  <a:gd name="T43" fmla="*/ 93 h 145"/>
                  <a:gd name="T44" fmla="*/ 23 w 501"/>
                  <a:gd name="T45" fmla="*/ 76 h 145"/>
                  <a:gd name="T46" fmla="*/ 16 w 501"/>
                  <a:gd name="T47" fmla="*/ 58 h 145"/>
                  <a:gd name="T48" fmla="*/ 10 w 501"/>
                  <a:gd name="T49" fmla="*/ 40 h 145"/>
                  <a:gd name="T50" fmla="*/ 4 w 501"/>
                  <a:gd name="T51" fmla="*/ 22 h 145"/>
                  <a:gd name="T52" fmla="*/ 0 w 501"/>
                  <a:gd name="T53" fmla="*/ 7 h 14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1"/>
                  <a:gd name="T82" fmla="*/ 0 h 145"/>
                  <a:gd name="T83" fmla="*/ 501 w 501"/>
                  <a:gd name="T84" fmla="*/ 145 h 14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1" h="145">
                    <a:moveTo>
                      <a:pt x="0" y="7"/>
                    </a:moveTo>
                    <a:lnTo>
                      <a:pt x="491" y="0"/>
                    </a:lnTo>
                    <a:lnTo>
                      <a:pt x="491" y="16"/>
                    </a:lnTo>
                    <a:lnTo>
                      <a:pt x="493" y="31"/>
                    </a:lnTo>
                    <a:lnTo>
                      <a:pt x="495" y="47"/>
                    </a:lnTo>
                    <a:lnTo>
                      <a:pt x="495" y="62"/>
                    </a:lnTo>
                    <a:lnTo>
                      <a:pt x="495" y="78"/>
                    </a:lnTo>
                    <a:lnTo>
                      <a:pt x="495" y="93"/>
                    </a:lnTo>
                    <a:lnTo>
                      <a:pt x="495" y="109"/>
                    </a:lnTo>
                    <a:lnTo>
                      <a:pt x="495" y="125"/>
                    </a:lnTo>
                    <a:lnTo>
                      <a:pt x="497" y="127"/>
                    </a:lnTo>
                    <a:lnTo>
                      <a:pt x="497" y="129"/>
                    </a:lnTo>
                    <a:lnTo>
                      <a:pt x="497" y="131"/>
                    </a:lnTo>
                    <a:lnTo>
                      <a:pt x="499" y="131"/>
                    </a:lnTo>
                    <a:lnTo>
                      <a:pt x="499" y="133"/>
                    </a:lnTo>
                    <a:lnTo>
                      <a:pt x="499" y="136"/>
                    </a:lnTo>
                    <a:lnTo>
                      <a:pt x="501" y="138"/>
                    </a:lnTo>
                    <a:lnTo>
                      <a:pt x="501" y="140"/>
                    </a:lnTo>
                    <a:lnTo>
                      <a:pt x="49" y="145"/>
                    </a:lnTo>
                    <a:lnTo>
                      <a:pt x="43" y="129"/>
                    </a:lnTo>
                    <a:lnTo>
                      <a:pt x="37" y="111"/>
                    </a:lnTo>
                    <a:lnTo>
                      <a:pt x="29" y="93"/>
                    </a:lnTo>
                    <a:lnTo>
                      <a:pt x="23" y="76"/>
                    </a:lnTo>
                    <a:lnTo>
                      <a:pt x="16" y="58"/>
                    </a:lnTo>
                    <a:lnTo>
                      <a:pt x="10" y="40"/>
                    </a:lnTo>
                    <a:lnTo>
                      <a:pt x="4" y="22"/>
                    </a:lnTo>
                    <a:lnTo>
                      <a:pt x="0" y="7"/>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7" name="Freeform 82">
                <a:extLst>
                  <a:ext uri="{FF2B5EF4-FFF2-40B4-BE49-F238E27FC236}">
                    <a16:creationId xmlns:a16="http://schemas.microsoft.com/office/drawing/2014/main" id="{62BD7DD9-E761-1699-0B54-330C799A4609}"/>
                  </a:ext>
                </a:extLst>
              </p:cNvPr>
              <p:cNvSpPr>
                <a:spLocks/>
              </p:cNvSpPr>
              <p:nvPr/>
            </p:nvSpPr>
            <p:spPr bwMode="auto">
              <a:xfrm>
                <a:off x="703" y="2667"/>
                <a:ext cx="1692" cy="951"/>
              </a:xfrm>
              <a:custGeom>
                <a:avLst/>
                <a:gdLst>
                  <a:gd name="T0" fmla="*/ 452 w 1692"/>
                  <a:gd name="T1" fmla="*/ 0 h 951"/>
                  <a:gd name="T2" fmla="*/ 475 w 1692"/>
                  <a:gd name="T3" fmla="*/ 76 h 951"/>
                  <a:gd name="T4" fmla="*/ 495 w 1692"/>
                  <a:gd name="T5" fmla="*/ 151 h 951"/>
                  <a:gd name="T6" fmla="*/ 520 w 1692"/>
                  <a:gd name="T7" fmla="*/ 224 h 951"/>
                  <a:gd name="T8" fmla="*/ 557 w 1692"/>
                  <a:gd name="T9" fmla="*/ 293 h 951"/>
                  <a:gd name="T10" fmla="*/ 578 w 1692"/>
                  <a:gd name="T11" fmla="*/ 313 h 951"/>
                  <a:gd name="T12" fmla="*/ 601 w 1692"/>
                  <a:gd name="T13" fmla="*/ 327 h 951"/>
                  <a:gd name="T14" fmla="*/ 650 w 1692"/>
                  <a:gd name="T15" fmla="*/ 338 h 951"/>
                  <a:gd name="T16" fmla="*/ 700 w 1692"/>
                  <a:gd name="T17" fmla="*/ 336 h 951"/>
                  <a:gd name="T18" fmla="*/ 753 w 1692"/>
                  <a:gd name="T19" fmla="*/ 327 h 951"/>
                  <a:gd name="T20" fmla="*/ 774 w 1692"/>
                  <a:gd name="T21" fmla="*/ 322 h 951"/>
                  <a:gd name="T22" fmla="*/ 794 w 1692"/>
                  <a:gd name="T23" fmla="*/ 322 h 951"/>
                  <a:gd name="T24" fmla="*/ 815 w 1692"/>
                  <a:gd name="T25" fmla="*/ 324 h 951"/>
                  <a:gd name="T26" fmla="*/ 836 w 1692"/>
                  <a:gd name="T27" fmla="*/ 327 h 951"/>
                  <a:gd name="T28" fmla="*/ 867 w 1692"/>
                  <a:gd name="T29" fmla="*/ 353 h 951"/>
                  <a:gd name="T30" fmla="*/ 881 w 1692"/>
                  <a:gd name="T31" fmla="*/ 362 h 951"/>
                  <a:gd name="T32" fmla="*/ 895 w 1692"/>
                  <a:gd name="T33" fmla="*/ 376 h 951"/>
                  <a:gd name="T34" fmla="*/ 910 w 1692"/>
                  <a:gd name="T35" fmla="*/ 387 h 951"/>
                  <a:gd name="T36" fmla="*/ 943 w 1692"/>
                  <a:gd name="T37" fmla="*/ 411 h 951"/>
                  <a:gd name="T38" fmla="*/ 988 w 1692"/>
                  <a:gd name="T39" fmla="*/ 451 h 951"/>
                  <a:gd name="T40" fmla="*/ 1032 w 1692"/>
                  <a:gd name="T41" fmla="*/ 498 h 951"/>
                  <a:gd name="T42" fmla="*/ 1077 w 1692"/>
                  <a:gd name="T43" fmla="*/ 544 h 951"/>
                  <a:gd name="T44" fmla="*/ 1137 w 1692"/>
                  <a:gd name="T45" fmla="*/ 604 h 951"/>
                  <a:gd name="T46" fmla="*/ 1217 w 1692"/>
                  <a:gd name="T47" fmla="*/ 671 h 951"/>
                  <a:gd name="T48" fmla="*/ 1300 w 1692"/>
                  <a:gd name="T49" fmla="*/ 735 h 951"/>
                  <a:gd name="T50" fmla="*/ 1384 w 1692"/>
                  <a:gd name="T51" fmla="*/ 798 h 951"/>
                  <a:gd name="T52" fmla="*/ 1461 w 1692"/>
                  <a:gd name="T53" fmla="*/ 840 h 951"/>
                  <a:gd name="T54" fmla="*/ 1527 w 1692"/>
                  <a:gd name="T55" fmla="*/ 864 h 951"/>
                  <a:gd name="T56" fmla="*/ 1593 w 1692"/>
                  <a:gd name="T57" fmla="*/ 893 h 951"/>
                  <a:gd name="T58" fmla="*/ 1659 w 1692"/>
                  <a:gd name="T59" fmla="*/ 920 h 951"/>
                  <a:gd name="T60" fmla="*/ 1646 w 1692"/>
                  <a:gd name="T61" fmla="*/ 938 h 951"/>
                  <a:gd name="T62" fmla="*/ 1547 w 1692"/>
                  <a:gd name="T63" fmla="*/ 949 h 951"/>
                  <a:gd name="T64" fmla="*/ 1440 w 1692"/>
                  <a:gd name="T65" fmla="*/ 951 h 951"/>
                  <a:gd name="T66" fmla="*/ 1329 w 1692"/>
                  <a:gd name="T67" fmla="*/ 944 h 951"/>
                  <a:gd name="T68" fmla="*/ 1258 w 1692"/>
                  <a:gd name="T69" fmla="*/ 935 h 951"/>
                  <a:gd name="T70" fmla="*/ 1230 w 1692"/>
                  <a:gd name="T71" fmla="*/ 933 h 951"/>
                  <a:gd name="T72" fmla="*/ 1199 w 1692"/>
                  <a:gd name="T73" fmla="*/ 929 h 951"/>
                  <a:gd name="T74" fmla="*/ 1168 w 1692"/>
                  <a:gd name="T75" fmla="*/ 926 h 951"/>
                  <a:gd name="T76" fmla="*/ 1114 w 1692"/>
                  <a:gd name="T77" fmla="*/ 915 h 951"/>
                  <a:gd name="T78" fmla="*/ 1038 w 1692"/>
                  <a:gd name="T79" fmla="*/ 900 h 951"/>
                  <a:gd name="T80" fmla="*/ 961 w 1692"/>
                  <a:gd name="T81" fmla="*/ 889 h 951"/>
                  <a:gd name="T82" fmla="*/ 885 w 1692"/>
                  <a:gd name="T83" fmla="*/ 878 h 951"/>
                  <a:gd name="T84" fmla="*/ 825 w 1692"/>
                  <a:gd name="T85" fmla="*/ 864 h 951"/>
                  <a:gd name="T86" fmla="*/ 786 w 1692"/>
                  <a:gd name="T87" fmla="*/ 849 h 951"/>
                  <a:gd name="T88" fmla="*/ 749 w 1692"/>
                  <a:gd name="T89" fmla="*/ 833 h 951"/>
                  <a:gd name="T90" fmla="*/ 712 w 1692"/>
                  <a:gd name="T91" fmla="*/ 818 h 951"/>
                  <a:gd name="T92" fmla="*/ 691 w 1692"/>
                  <a:gd name="T93" fmla="*/ 804 h 951"/>
                  <a:gd name="T94" fmla="*/ 687 w 1692"/>
                  <a:gd name="T95" fmla="*/ 802 h 951"/>
                  <a:gd name="T96" fmla="*/ 683 w 1692"/>
                  <a:gd name="T97" fmla="*/ 804 h 951"/>
                  <a:gd name="T98" fmla="*/ 677 w 1692"/>
                  <a:gd name="T99" fmla="*/ 804 h 951"/>
                  <a:gd name="T100" fmla="*/ 638 w 1692"/>
                  <a:gd name="T101" fmla="*/ 780 h 951"/>
                  <a:gd name="T102" fmla="*/ 565 w 1692"/>
                  <a:gd name="T103" fmla="*/ 727 h 951"/>
                  <a:gd name="T104" fmla="*/ 497 w 1692"/>
                  <a:gd name="T105" fmla="*/ 669 h 951"/>
                  <a:gd name="T106" fmla="*/ 433 w 1692"/>
                  <a:gd name="T107" fmla="*/ 609 h 951"/>
                  <a:gd name="T108" fmla="*/ 382 w 1692"/>
                  <a:gd name="T109" fmla="*/ 571 h 951"/>
                  <a:gd name="T110" fmla="*/ 343 w 1692"/>
                  <a:gd name="T111" fmla="*/ 542 h 951"/>
                  <a:gd name="T112" fmla="*/ 310 w 1692"/>
                  <a:gd name="T113" fmla="*/ 507 h 951"/>
                  <a:gd name="T114" fmla="*/ 277 w 1692"/>
                  <a:gd name="T115" fmla="*/ 469 h 951"/>
                  <a:gd name="T116" fmla="*/ 223 w 1692"/>
                  <a:gd name="T117" fmla="*/ 398 h 951"/>
                  <a:gd name="T118" fmla="*/ 149 w 1692"/>
                  <a:gd name="T119" fmla="*/ 291 h 951"/>
                  <a:gd name="T120" fmla="*/ 85 w 1692"/>
                  <a:gd name="T121" fmla="*/ 180 h 951"/>
                  <a:gd name="T122" fmla="*/ 27 w 1692"/>
                  <a:gd name="T123" fmla="*/ 64 h 95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692"/>
                  <a:gd name="T187" fmla="*/ 0 h 951"/>
                  <a:gd name="T188" fmla="*/ 1692 w 1692"/>
                  <a:gd name="T189" fmla="*/ 951 h 95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692" h="951">
                    <a:moveTo>
                      <a:pt x="0" y="5"/>
                    </a:moveTo>
                    <a:lnTo>
                      <a:pt x="452" y="0"/>
                    </a:lnTo>
                    <a:lnTo>
                      <a:pt x="464" y="38"/>
                    </a:lnTo>
                    <a:lnTo>
                      <a:pt x="475" y="76"/>
                    </a:lnTo>
                    <a:lnTo>
                      <a:pt x="485" y="113"/>
                    </a:lnTo>
                    <a:lnTo>
                      <a:pt x="495" y="151"/>
                    </a:lnTo>
                    <a:lnTo>
                      <a:pt x="506" y="189"/>
                    </a:lnTo>
                    <a:lnTo>
                      <a:pt x="520" y="224"/>
                    </a:lnTo>
                    <a:lnTo>
                      <a:pt x="537" y="260"/>
                    </a:lnTo>
                    <a:lnTo>
                      <a:pt x="557" y="293"/>
                    </a:lnTo>
                    <a:lnTo>
                      <a:pt x="568" y="304"/>
                    </a:lnTo>
                    <a:lnTo>
                      <a:pt x="578" y="313"/>
                    </a:lnTo>
                    <a:lnTo>
                      <a:pt x="590" y="320"/>
                    </a:lnTo>
                    <a:lnTo>
                      <a:pt x="601" y="327"/>
                    </a:lnTo>
                    <a:lnTo>
                      <a:pt x="625" y="333"/>
                    </a:lnTo>
                    <a:lnTo>
                      <a:pt x="650" y="338"/>
                    </a:lnTo>
                    <a:lnTo>
                      <a:pt x="675" y="338"/>
                    </a:lnTo>
                    <a:lnTo>
                      <a:pt x="700" y="336"/>
                    </a:lnTo>
                    <a:lnTo>
                      <a:pt x="726" y="331"/>
                    </a:lnTo>
                    <a:lnTo>
                      <a:pt x="753" y="327"/>
                    </a:lnTo>
                    <a:lnTo>
                      <a:pt x="763" y="324"/>
                    </a:lnTo>
                    <a:lnTo>
                      <a:pt x="774" y="322"/>
                    </a:lnTo>
                    <a:lnTo>
                      <a:pt x="784" y="322"/>
                    </a:lnTo>
                    <a:lnTo>
                      <a:pt x="794" y="322"/>
                    </a:lnTo>
                    <a:lnTo>
                      <a:pt x="805" y="322"/>
                    </a:lnTo>
                    <a:lnTo>
                      <a:pt x="815" y="324"/>
                    </a:lnTo>
                    <a:lnTo>
                      <a:pt x="825" y="324"/>
                    </a:lnTo>
                    <a:lnTo>
                      <a:pt x="836" y="327"/>
                    </a:lnTo>
                    <a:lnTo>
                      <a:pt x="858" y="353"/>
                    </a:lnTo>
                    <a:lnTo>
                      <a:pt x="867" y="353"/>
                    </a:lnTo>
                    <a:lnTo>
                      <a:pt x="873" y="358"/>
                    </a:lnTo>
                    <a:lnTo>
                      <a:pt x="881" y="362"/>
                    </a:lnTo>
                    <a:lnTo>
                      <a:pt x="887" y="369"/>
                    </a:lnTo>
                    <a:lnTo>
                      <a:pt x="895" y="376"/>
                    </a:lnTo>
                    <a:lnTo>
                      <a:pt x="902" y="382"/>
                    </a:lnTo>
                    <a:lnTo>
                      <a:pt x="910" y="387"/>
                    </a:lnTo>
                    <a:lnTo>
                      <a:pt x="918" y="391"/>
                    </a:lnTo>
                    <a:lnTo>
                      <a:pt x="943" y="411"/>
                    </a:lnTo>
                    <a:lnTo>
                      <a:pt x="966" y="431"/>
                    </a:lnTo>
                    <a:lnTo>
                      <a:pt x="988" y="451"/>
                    </a:lnTo>
                    <a:lnTo>
                      <a:pt x="1011" y="473"/>
                    </a:lnTo>
                    <a:lnTo>
                      <a:pt x="1032" y="498"/>
                    </a:lnTo>
                    <a:lnTo>
                      <a:pt x="1054" y="520"/>
                    </a:lnTo>
                    <a:lnTo>
                      <a:pt x="1077" y="544"/>
                    </a:lnTo>
                    <a:lnTo>
                      <a:pt x="1100" y="569"/>
                    </a:lnTo>
                    <a:lnTo>
                      <a:pt x="1137" y="604"/>
                    </a:lnTo>
                    <a:lnTo>
                      <a:pt x="1176" y="638"/>
                    </a:lnTo>
                    <a:lnTo>
                      <a:pt x="1217" y="671"/>
                    </a:lnTo>
                    <a:lnTo>
                      <a:pt x="1258" y="704"/>
                    </a:lnTo>
                    <a:lnTo>
                      <a:pt x="1300" y="735"/>
                    </a:lnTo>
                    <a:lnTo>
                      <a:pt x="1341" y="767"/>
                    </a:lnTo>
                    <a:lnTo>
                      <a:pt x="1384" y="798"/>
                    </a:lnTo>
                    <a:lnTo>
                      <a:pt x="1426" y="831"/>
                    </a:lnTo>
                    <a:lnTo>
                      <a:pt x="1461" y="840"/>
                    </a:lnTo>
                    <a:lnTo>
                      <a:pt x="1494" y="851"/>
                    </a:lnTo>
                    <a:lnTo>
                      <a:pt x="1527" y="864"/>
                    </a:lnTo>
                    <a:lnTo>
                      <a:pt x="1560" y="880"/>
                    </a:lnTo>
                    <a:lnTo>
                      <a:pt x="1593" y="893"/>
                    </a:lnTo>
                    <a:lnTo>
                      <a:pt x="1626" y="909"/>
                    </a:lnTo>
                    <a:lnTo>
                      <a:pt x="1659" y="920"/>
                    </a:lnTo>
                    <a:lnTo>
                      <a:pt x="1692" y="929"/>
                    </a:lnTo>
                    <a:lnTo>
                      <a:pt x="1646" y="938"/>
                    </a:lnTo>
                    <a:lnTo>
                      <a:pt x="1597" y="944"/>
                    </a:lnTo>
                    <a:lnTo>
                      <a:pt x="1547" y="949"/>
                    </a:lnTo>
                    <a:lnTo>
                      <a:pt x="1494" y="951"/>
                    </a:lnTo>
                    <a:lnTo>
                      <a:pt x="1440" y="951"/>
                    </a:lnTo>
                    <a:lnTo>
                      <a:pt x="1384" y="949"/>
                    </a:lnTo>
                    <a:lnTo>
                      <a:pt x="1329" y="944"/>
                    </a:lnTo>
                    <a:lnTo>
                      <a:pt x="1271" y="938"/>
                    </a:lnTo>
                    <a:lnTo>
                      <a:pt x="1258" y="935"/>
                    </a:lnTo>
                    <a:lnTo>
                      <a:pt x="1244" y="933"/>
                    </a:lnTo>
                    <a:lnTo>
                      <a:pt x="1230" y="933"/>
                    </a:lnTo>
                    <a:lnTo>
                      <a:pt x="1215" y="931"/>
                    </a:lnTo>
                    <a:lnTo>
                      <a:pt x="1199" y="929"/>
                    </a:lnTo>
                    <a:lnTo>
                      <a:pt x="1184" y="926"/>
                    </a:lnTo>
                    <a:lnTo>
                      <a:pt x="1168" y="926"/>
                    </a:lnTo>
                    <a:lnTo>
                      <a:pt x="1153" y="924"/>
                    </a:lnTo>
                    <a:lnTo>
                      <a:pt x="1114" y="915"/>
                    </a:lnTo>
                    <a:lnTo>
                      <a:pt x="1077" y="909"/>
                    </a:lnTo>
                    <a:lnTo>
                      <a:pt x="1038" y="900"/>
                    </a:lnTo>
                    <a:lnTo>
                      <a:pt x="1001" y="893"/>
                    </a:lnTo>
                    <a:lnTo>
                      <a:pt x="961" y="889"/>
                    </a:lnTo>
                    <a:lnTo>
                      <a:pt x="924" y="882"/>
                    </a:lnTo>
                    <a:lnTo>
                      <a:pt x="885" y="878"/>
                    </a:lnTo>
                    <a:lnTo>
                      <a:pt x="844" y="873"/>
                    </a:lnTo>
                    <a:lnTo>
                      <a:pt x="825" y="864"/>
                    </a:lnTo>
                    <a:lnTo>
                      <a:pt x="807" y="858"/>
                    </a:lnTo>
                    <a:lnTo>
                      <a:pt x="786" y="849"/>
                    </a:lnTo>
                    <a:lnTo>
                      <a:pt x="768" y="842"/>
                    </a:lnTo>
                    <a:lnTo>
                      <a:pt x="749" y="833"/>
                    </a:lnTo>
                    <a:lnTo>
                      <a:pt x="730" y="824"/>
                    </a:lnTo>
                    <a:lnTo>
                      <a:pt x="712" y="818"/>
                    </a:lnTo>
                    <a:lnTo>
                      <a:pt x="693" y="809"/>
                    </a:lnTo>
                    <a:lnTo>
                      <a:pt x="691" y="804"/>
                    </a:lnTo>
                    <a:lnTo>
                      <a:pt x="689" y="802"/>
                    </a:lnTo>
                    <a:lnTo>
                      <a:pt x="687" y="802"/>
                    </a:lnTo>
                    <a:lnTo>
                      <a:pt x="685" y="804"/>
                    </a:lnTo>
                    <a:lnTo>
                      <a:pt x="683" y="804"/>
                    </a:lnTo>
                    <a:lnTo>
                      <a:pt x="679" y="804"/>
                    </a:lnTo>
                    <a:lnTo>
                      <a:pt x="677" y="804"/>
                    </a:lnTo>
                    <a:lnTo>
                      <a:pt x="675" y="802"/>
                    </a:lnTo>
                    <a:lnTo>
                      <a:pt x="638" y="780"/>
                    </a:lnTo>
                    <a:lnTo>
                      <a:pt x="603" y="753"/>
                    </a:lnTo>
                    <a:lnTo>
                      <a:pt x="565" y="727"/>
                    </a:lnTo>
                    <a:lnTo>
                      <a:pt x="532" y="698"/>
                    </a:lnTo>
                    <a:lnTo>
                      <a:pt x="497" y="669"/>
                    </a:lnTo>
                    <a:lnTo>
                      <a:pt x="464" y="638"/>
                    </a:lnTo>
                    <a:lnTo>
                      <a:pt x="433" y="609"/>
                    </a:lnTo>
                    <a:lnTo>
                      <a:pt x="403" y="582"/>
                    </a:lnTo>
                    <a:lnTo>
                      <a:pt x="382" y="571"/>
                    </a:lnTo>
                    <a:lnTo>
                      <a:pt x="361" y="560"/>
                    </a:lnTo>
                    <a:lnTo>
                      <a:pt x="343" y="542"/>
                    </a:lnTo>
                    <a:lnTo>
                      <a:pt x="326" y="524"/>
                    </a:lnTo>
                    <a:lnTo>
                      <a:pt x="310" y="507"/>
                    </a:lnTo>
                    <a:lnTo>
                      <a:pt x="293" y="487"/>
                    </a:lnTo>
                    <a:lnTo>
                      <a:pt x="277" y="469"/>
                    </a:lnTo>
                    <a:lnTo>
                      <a:pt x="262" y="449"/>
                    </a:lnTo>
                    <a:lnTo>
                      <a:pt x="223" y="398"/>
                    </a:lnTo>
                    <a:lnTo>
                      <a:pt x="186" y="344"/>
                    </a:lnTo>
                    <a:lnTo>
                      <a:pt x="149" y="291"/>
                    </a:lnTo>
                    <a:lnTo>
                      <a:pt x="116" y="236"/>
                    </a:lnTo>
                    <a:lnTo>
                      <a:pt x="85" y="180"/>
                    </a:lnTo>
                    <a:lnTo>
                      <a:pt x="54" y="122"/>
                    </a:lnTo>
                    <a:lnTo>
                      <a:pt x="27" y="64"/>
                    </a:lnTo>
                    <a:lnTo>
                      <a:pt x="0" y="5"/>
                    </a:lnTo>
                    <a:close/>
                  </a:path>
                </a:pathLst>
              </a:custGeom>
              <a:solidFill>
                <a:srgbClr val="99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8" name="Freeform 83">
                <a:extLst>
                  <a:ext uri="{FF2B5EF4-FFF2-40B4-BE49-F238E27FC236}">
                    <a16:creationId xmlns:a16="http://schemas.microsoft.com/office/drawing/2014/main" id="{ECB32508-BB29-19C8-3608-1F0D65A80D77}"/>
                  </a:ext>
                </a:extLst>
              </p:cNvPr>
              <p:cNvSpPr>
                <a:spLocks/>
              </p:cNvSpPr>
              <p:nvPr/>
            </p:nvSpPr>
            <p:spPr bwMode="auto">
              <a:xfrm>
                <a:off x="1825" y="346"/>
                <a:ext cx="1454" cy="348"/>
              </a:xfrm>
              <a:custGeom>
                <a:avLst/>
                <a:gdLst>
                  <a:gd name="T0" fmla="*/ 1454 w 1454"/>
                  <a:gd name="T1" fmla="*/ 326 h 348"/>
                  <a:gd name="T2" fmla="*/ 0 w 1454"/>
                  <a:gd name="T3" fmla="*/ 348 h 348"/>
                  <a:gd name="T4" fmla="*/ 0 w 1454"/>
                  <a:gd name="T5" fmla="*/ 348 h 348"/>
                  <a:gd name="T6" fmla="*/ 0 w 1454"/>
                  <a:gd name="T7" fmla="*/ 348 h 348"/>
                  <a:gd name="T8" fmla="*/ 0 w 1454"/>
                  <a:gd name="T9" fmla="*/ 348 h 348"/>
                  <a:gd name="T10" fmla="*/ 0 w 1454"/>
                  <a:gd name="T11" fmla="*/ 348 h 348"/>
                  <a:gd name="T12" fmla="*/ 0 w 1454"/>
                  <a:gd name="T13" fmla="*/ 348 h 348"/>
                  <a:gd name="T14" fmla="*/ 0 w 1454"/>
                  <a:gd name="T15" fmla="*/ 348 h 348"/>
                  <a:gd name="T16" fmla="*/ 0 w 1454"/>
                  <a:gd name="T17" fmla="*/ 348 h 348"/>
                  <a:gd name="T18" fmla="*/ 0 w 1454"/>
                  <a:gd name="T19" fmla="*/ 348 h 348"/>
                  <a:gd name="T20" fmla="*/ 75 w 1454"/>
                  <a:gd name="T21" fmla="*/ 288 h 348"/>
                  <a:gd name="T22" fmla="*/ 151 w 1454"/>
                  <a:gd name="T23" fmla="*/ 226 h 348"/>
                  <a:gd name="T24" fmla="*/ 188 w 1454"/>
                  <a:gd name="T25" fmla="*/ 197 h 348"/>
                  <a:gd name="T26" fmla="*/ 227 w 1454"/>
                  <a:gd name="T27" fmla="*/ 168 h 348"/>
                  <a:gd name="T28" fmla="*/ 266 w 1454"/>
                  <a:gd name="T29" fmla="*/ 142 h 348"/>
                  <a:gd name="T30" fmla="*/ 306 w 1454"/>
                  <a:gd name="T31" fmla="*/ 115 h 348"/>
                  <a:gd name="T32" fmla="*/ 347 w 1454"/>
                  <a:gd name="T33" fmla="*/ 91 h 348"/>
                  <a:gd name="T34" fmla="*/ 388 w 1454"/>
                  <a:gd name="T35" fmla="*/ 68 h 348"/>
                  <a:gd name="T36" fmla="*/ 429 w 1454"/>
                  <a:gd name="T37" fmla="*/ 51 h 348"/>
                  <a:gd name="T38" fmla="*/ 473 w 1454"/>
                  <a:gd name="T39" fmla="*/ 33 h 348"/>
                  <a:gd name="T40" fmla="*/ 518 w 1454"/>
                  <a:gd name="T41" fmla="*/ 20 h 348"/>
                  <a:gd name="T42" fmla="*/ 563 w 1454"/>
                  <a:gd name="T43" fmla="*/ 11 h 348"/>
                  <a:gd name="T44" fmla="*/ 609 w 1454"/>
                  <a:gd name="T45" fmla="*/ 4 h 348"/>
                  <a:gd name="T46" fmla="*/ 656 w 1454"/>
                  <a:gd name="T47" fmla="*/ 2 h 348"/>
                  <a:gd name="T48" fmla="*/ 700 w 1454"/>
                  <a:gd name="T49" fmla="*/ 0 h 348"/>
                  <a:gd name="T50" fmla="*/ 741 w 1454"/>
                  <a:gd name="T51" fmla="*/ 0 h 348"/>
                  <a:gd name="T52" fmla="*/ 784 w 1454"/>
                  <a:gd name="T53" fmla="*/ 2 h 348"/>
                  <a:gd name="T54" fmla="*/ 825 w 1454"/>
                  <a:gd name="T55" fmla="*/ 6 h 348"/>
                  <a:gd name="T56" fmla="*/ 869 w 1454"/>
                  <a:gd name="T57" fmla="*/ 11 h 348"/>
                  <a:gd name="T58" fmla="*/ 912 w 1454"/>
                  <a:gd name="T59" fmla="*/ 17 h 348"/>
                  <a:gd name="T60" fmla="*/ 955 w 1454"/>
                  <a:gd name="T61" fmla="*/ 24 h 348"/>
                  <a:gd name="T62" fmla="*/ 999 w 1454"/>
                  <a:gd name="T63" fmla="*/ 31 h 348"/>
                  <a:gd name="T64" fmla="*/ 1009 w 1454"/>
                  <a:gd name="T65" fmla="*/ 37 h 348"/>
                  <a:gd name="T66" fmla="*/ 1021 w 1454"/>
                  <a:gd name="T67" fmla="*/ 42 h 348"/>
                  <a:gd name="T68" fmla="*/ 1032 w 1454"/>
                  <a:gd name="T69" fmla="*/ 48 h 348"/>
                  <a:gd name="T70" fmla="*/ 1044 w 1454"/>
                  <a:gd name="T71" fmla="*/ 51 h 348"/>
                  <a:gd name="T72" fmla="*/ 1056 w 1454"/>
                  <a:gd name="T73" fmla="*/ 55 h 348"/>
                  <a:gd name="T74" fmla="*/ 1069 w 1454"/>
                  <a:gd name="T75" fmla="*/ 57 h 348"/>
                  <a:gd name="T76" fmla="*/ 1081 w 1454"/>
                  <a:gd name="T77" fmla="*/ 62 h 348"/>
                  <a:gd name="T78" fmla="*/ 1093 w 1454"/>
                  <a:gd name="T79" fmla="*/ 64 h 348"/>
                  <a:gd name="T80" fmla="*/ 1139 w 1454"/>
                  <a:gd name="T81" fmla="*/ 88 h 348"/>
                  <a:gd name="T82" fmla="*/ 1186 w 1454"/>
                  <a:gd name="T83" fmla="*/ 115 h 348"/>
                  <a:gd name="T84" fmla="*/ 1234 w 1454"/>
                  <a:gd name="T85" fmla="*/ 142 h 348"/>
                  <a:gd name="T86" fmla="*/ 1281 w 1454"/>
                  <a:gd name="T87" fmla="*/ 171 h 348"/>
                  <a:gd name="T88" fmla="*/ 1327 w 1454"/>
                  <a:gd name="T89" fmla="*/ 202 h 348"/>
                  <a:gd name="T90" fmla="*/ 1368 w 1454"/>
                  <a:gd name="T91" fmla="*/ 237 h 348"/>
                  <a:gd name="T92" fmla="*/ 1388 w 1454"/>
                  <a:gd name="T93" fmla="*/ 255 h 348"/>
                  <a:gd name="T94" fmla="*/ 1407 w 1454"/>
                  <a:gd name="T95" fmla="*/ 275 h 348"/>
                  <a:gd name="T96" fmla="*/ 1426 w 1454"/>
                  <a:gd name="T97" fmla="*/ 297 h 348"/>
                  <a:gd name="T98" fmla="*/ 1442 w 1454"/>
                  <a:gd name="T99" fmla="*/ 319 h 348"/>
                  <a:gd name="T100" fmla="*/ 1444 w 1454"/>
                  <a:gd name="T101" fmla="*/ 319 h 348"/>
                  <a:gd name="T102" fmla="*/ 1446 w 1454"/>
                  <a:gd name="T103" fmla="*/ 322 h 348"/>
                  <a:gd name="T104" fmla="*/ 1446 w 1454"/>
                  <a:gd name="T105" fmla="*/ 322 h 348"/>
                  <a:gd name="T106" fmla="*/ 1448 w 1454"/>
                  <a:gd name="T107" fmla="*/ 322 h 348"/>
                  <a:gd name="T108" fmla="*/ 1450 w 1454"/>
                  <a:gd name="T109" fmla="*/ 324 h 348"/>
                  <a:gd name="T110" fmla="*/ 1450 w 1454"/>
                  <a:gd name="T111" fmla="*/ 324 h 348"/>
                  <a:gd name="T112" fmla="*/ 1452 w 1454"/>
                  <a:gd name="T113" fmla="*/ 326 h 348"/>
                  <a:gd name="T114" fmla="*/ 1454 w 1454"/>
                  <a:gd name="T115" fmla="*/ 326 h 34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54"/>
                  <a:gd name="T175" fmla="*/ 0 h 348"/>
                  <a:gd name="T176" fmla="*/ 1454 w 1454"/>
                  <a:gd name="T177" fmla="*/ 348 h 34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54" h="348">
                    <a:moveTo>
                      <a:pt x="1454" y="326"/>
                    </a:moveTo>
                    <a:lnTo>
                      <a:pt x="0" y="348"/>
                    </a:lnTo>
                    <a:lnTo>
                      <a:pt x="75" y="288"/>
                    </a:lnTo>
                    <a:lnTo>
                      <a:pt x="151" y="226"/>
                    </a:lnTo>
                    <a:lnTo>
                      <a:pt x="188" y="197"/>
                    </a:lnTo>
                    <a:lnTo>
                      <a:pt x="227" y="168"/>
                    </a:lnTo>
                    <a:lnTo>
                      <a:pt x="266" y="142"/>
                    </a:lnTo>
                    <a:lnTo>
                      <a:pt x="306" y="115"/>
                    </a:lnTo>
                    <a:lnTo>
                      <a:pt x="347" y="91"/>
                    </a:lnTo>
                    <a:lnTo>
                      <a:pt x="388" y="68"/>
                    </a:lnTo>
                    <a:lnTo>
                      <a:pt x="429" y="51"/>
                    </a:lnTo>
                    <a:lnTo>
                      <a:pt x="473" y="33"/>
                    </a:lnTo>
                    <a:lnTo>
                      <a:pt x="518" y="20"/>
                    </a:lnTo>
                    <a:lnTo>
                      <a:pt x="563" y="11"/>
                    </a:lnTo>
                    <a:lnTo>
                      <a:pt x="609" y="4"/>
                    </a:lnTo>
                    <a:lnTo>
                      <a:pt x="656" y="2"/>
                    </a:lnTo>
                    <a:lnTo>
                      <a:pt x="700" y="0"/>
                    </a:lnTo>
                    <a:lnTo>
                      <a:pt x="741" y="0"/>
                    </a:lnTo>
                    <a:lnTo>
                      <a:pt x="784" y="2"/>
                    </a:lnTo>
                    <a:lnTo>
                      <a:pt x="825" y="6"/>
                    </a:lnTo>
                    <a:lnTo>
                      <a:pt x="869" y="11"/>
                    </a:lnTo>
                    <a:lnTo>
                      <a:pt x="912" y="17"/>
                    </a:lnTo>
                    <a:lnTo>
                      <a:pt x="955" y="24"/>
                    </a:lnTo>
                    <a:lnTo>
                      <a:pt x="999" y="31"/>
                    </a:lnTo>
                    <a:lnTo>
                      <a:pt x="1009" y="37"/>
                    </a:lnTo>
                    <a:lnTo>
                      <a:pt x="1021" y="42"/>
                    </a:lnTo>
                    <a:lnTo>
                      <a:pt x="1032" y="48"/>
                    </a:lnTo>
                    <a:lnTo>
                      <a:pt x="1044" y="51"/>
                    </a:lnTo>
                    <a:lnTo>
                      <a:pt x="1056" y="55"/>
                    </a:lnTo>
                    <a:lnTo>
                      <a:pt x="1069" y="57"/>
                    </a:lnTo>
                    <a:lnTo>
                      <a:pt x="1081" y="62"/>
                    </a:lnTo>
                    <a:lnTo>
                      <a:pt x="1093" y="64"/>
                    </a:lnTo>
                    <a:lnTo>
                      <a:pt x="1139" y="88"/>
                    </a:lnTo>
                    <a:lnTo>
                      <a:pt x="1186" y="115"/>
                    </a:lnTo>
                    <a:lnTo>
                      <a:pt x="1234" y="142"/>
                    </a:lnTo>
                    <a:lnTo>
                      <a:pt x="1281" y="171"/>
                    </a:lnTo>
                    <a:lnTo>
                      <a:pt x="1327" y="202"/>
                    </a:lnTo>
                    <a:lnTo>
                      <a:pt x="1368" y="237"/>
                    </a:lnTo>
                    <a:lnTo>
                      <a:pt x="1388" y="255"/>
                    </a:lnTo>
                    <a:lnTo>
                      <a:pt x="1407" y="275"/>
                    </a:lnTo>
                    <a:lnTo>
                      <a:pt x="1426" y="297"/>
                    </a:lnTo>
                    <a:lnTo>
                      <a:pt x="1442" y="319"/>
                    </a:lnTo>
                    <a:lnTo>
                      <a:pt x="1444" y="319"/>
                    </a:lnTo>
                    <a:lnTo>
                      <a:pt x="1446" y="322"/>
                    </a:lnTo>
                    <a:lnTo>
                      <a:pt x="1448" y="322"/>
                    </a:lnTo>
                    <a:lnTo>
                      <a:pt x="1450" y="324"/>
                    </a:lnTo>
                    <a:lnTo>
                      <a:pt x="1452" y="326"/>
                    </a:lnTo>
                    <a:lnTo>
                      <a:pt x="1454" y="326"/>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09" name="Freeform 84">
                <a:extLst>
                  <a:ext uri="{FF2B5EF4-FFF2-40B4-BE49-F238E27FC236}">
                    <a16:creationId xmlns:a16="http://schemas.microsoft.com/office/drawing/2014/main" id="{441FE404-1B8C-8404-7F13-BB339AB0D996}"/>
                  </a:ext>
                </a:extLst>
              </p:cNvPr>
              <p:cNvSpPr>
                <a:spLocks/>
              </p:cNvSpPr>
              <p:nvPr/>
            </p:nvSpPr>
            <p:spPr bwMode="auto">
              <a:xfrm>
                <a:off x="1741" y="672"/>
                <a:ext cx="1617" cy="122"/>
              </a:xfrm>
              <a:custGeom>
                <a:avLst/>
                <a:gdLst>
                  <a:gd name="T0" fmla="*/ 84 w 1617"/>
                  <a:gd name="T1" fmla="*/ 22 h 122"/>
                  <a:gd name="T2" fmla="*/ 1538 w 1617"/>
                  <a:gd name="T3" fmla="*/ 0 h 122"/>
                  <a:gd name="T4" fmla="*/ 1551 w 1617"/>
                  <a:gd name="T5" fmla="*/ 9 h 122"/>
                  <a:gd name="T6" fmla="*/ 1561 w 1617"/>
                  <a:gd name="T7" fmla="*/ 20 h 122"/>
                  <a:gd name="T8" fmla="*/ 1571 w 1617"/>
                  <a:gd name="T9" fmla="*/ 31 h 122"/>
                  <a:gd name="T10" fmla="*/ 1582 w 1617"/>
                  <a:gd name="T11" fmla="*/ 42 h 122"/>
                  <a:gd name="T12" fmla="*/ 1592 w 1617"/>
                  <a:gd name="T13" fmla="*/ 56 h 122"/>
                  <a:gd name="T14" fmla="*/ 1600 w 1617"/>
                  <a:gd name="T15" fmla="*/ 69 h 122"/>
                  <a:gd name="T16" fmla="*/ 1609 w 1617"/>
                  <a:gd name="T17" fmla="*/ 82 h 122"/>
                  <a:gd name="T18" fmla="*/ 1617 w 1617"/>
                  <a:gd name="T19" fmla="*/ 96 h 122"/>
                  <a:gd name="T20" fmla="*/ 371 w 1617"/>
                  <a:gd name="T21" fmla="*/ 116 h 122"/>
                  <a:gd name="T22" fmla="*/ 352 w 1617"/>
                  <a:gd name="T23" fmla="*/ 111 h 122"/>
                  <a:gd name="T24" fmla="*/ 334 w 1617"/>
                  <a:gd name="T25" fmla="*/ 107 h 122"/>
                  <a:gd name="T26" fmla="*/ 313 w 1617"/>
                  <a:gd name="T27" fmla="*/ 102 h 122"/>
                  <a:gd name="T28" fmla="*/ 295 w 1617"/>
                  <a:gd name="T29" fmla="*/ 100 h 122"/>
                  <a:gd name="T30" fmla="*/ 274 w 1617"/>
                  <a:gd name="T31" fmla="*/ 100 h 122"/>
                  <a:gd name="T32" fmla="*/ 256 w 1617"/>
                  <a:gd name="T33" fmla="*/ 100 h 122"/>
                  <a:gd name="T34" fmla="*/ 235 w 1617"/>
                  <a:gd name="T35" fmla="*/ 102 h 122"/>
                  <a:gd name="T36" fmla="*/ 214 w 1617"/>
                  <a:gd name="T37" fmla="*/ 107 h 122"/>
                  <a:gd name="T38" fmla="*/ 204 w 1617"/>
                  <a:gd name="T39" fmla="*/ 107 h 122"/>
                  <a:gd name="T40" fmla="*/ 192 w 1617"/>
                  <a:gd name="T41" fmla="*/ 109 h 122"/>
                  <a:gd name="T42" fmla="*/ 181 w 1617"/>
                  <a:gd name="T43" fmla="*/ 109 h 122"/>
                  <a:gd name="T44" fmla="*/ 171 w 1617"/>
                  <a:gd name="T45" fmla="*/ 111 h 122"/>
                  <a:gd name="T46" fmla="*/ 161 w 1617"/>
                  <a:gd name="T47" fmla="*/ 113 h 122"/>
                  <a:gd name="T48" fmla="*/ 150 w 1617"/>
                  <a:gd name="T49" fmla="*/ 113 h 122"/>
                  <a:gd name="T50" fmla="*/ 140 w 1617"/>
                  <a:gd name="T51" fmla="*/ 116 h 122"/>
                  <a:gd name="T52" fmla="*/ 130 w 1617"/>
                  <a:gd name="T53" fmla="*/ 120 h 122"/>
                  <a:gd name="T54" fmla="*/ 0 w 1617"/>
                  <a:gd name="T55" fmla="*/ 122 h 122"/>
                  <a:gd name="T56" fmla="*/ 12 w 1617"/>
                  <a:gd name="T57" fmla="*/ 109 h 122"/>
                  <a:gd name="T58" fmla="*/ 22 w 1617"/>
                  <a:gd name="T59" fmla="*/ 98 h 122"/>
                  <a:gd name="T60" fmla="*/ 35 w 1617"/>
                  <a:gd name="T61" fmla="*/ 87 h 122"/>
                  <a:gd name="T62" fmla="*/ 45 w 1617"/>
                  <a:gd name="T63" fmla="*/ 76 h 122"/>
                  <a:gd name="T64" fmla="*/ 58 w 1617"/>
                  <a:gd name="T65" fmla="*/ 65 h 122"/>
                  <a:gd name="T66" fmla="*/ 68 w 1617"/>
                  <a:gd name="T67" fmla="*/ 51 h 122"/>
                  <a:gd name="T68" fmla="*/ 76 w 1617"/>
                  <a:gd name="T69" fmla="*/ 38 h 122"/>
                  <a:gd name="T70" fmla="*/ 84 w 1617"/>
                  <a:gd name="T71" fmla="*/ 22 h 12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617"/>
                  <a:gd name="T109" fmla="*/ 0 h 122"/>
                  <a:gd name="T110" fmla="*/ 1617 w 1617"/>
                  <a:gd name="T111" fmla="*/ 122 h 12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617" h="122">
                    <a:moveTo>
                      <a:pt x="84" y="22"/>
                    </a:moveTo>
                    <a:lnTo>
                      <a:pt x="1538" y="0"/>
                    </a:lnTo>
                    <a:lnTo>
                      <a:pt x="1551" y="9"/>
                    </a:lnTo>
                    <a:lnTo>
                      <a:pt x="1561" y="20"/>
                    </a:lnTo>
                    <a:lnTo>
                      <a:pt x="1571" y="31"/>
                    </a:lnTo>
                    <a:lnTo>
                      <a:pt x="1582" y="42"/>
                    </a:lnTo>
                    <a:lnTo>
                      <a:pt x="1592" y="56"/>
                    </a:lnTo>
                    <a:lnTo>
                      <a:pt x="1600" y="69"/>
                    </a:lnTo>
                    <a:lnTo>
                      <a:pt x="1609" y="82"/>
                    </a:lnTo>
                    <a:lnTo>
                      <a:pt x="1617" y="96"/>
                    </a:lnTo>
                    <a:lnTo>
                      <a:pt x="371" y="116"/>
                    </a:lnTo>
                    <a:lnTo>
                      <a:pt x="352" y="111"/>
                    </a:lnTo>
                    <a:lnTo>
                      <a:pt x="334" y="107"/>
                    </a:lnTo>
                    <a:lnTo>
                      <a:pt x="313" y="102"/>
                    </a:lnTo>
                    <a:lnTo>
                      <a:pt x="295" y="100"/>
                    </a:lnTo>
                    <a:lnTo>
                      <a:pt x="274" y="100"/>
                    </a:lnTo>
                    <a:lnTo>
                      <a:pt x="256" y="100"/>
                    </a:lnTo>
                    <a:lnTo>
                      <a:pt x="235" y="102"/>
                    </a:lnTo>
                    <a:lnTo>
                      <a:pt x="214" y="107"/>
                    </a:lnTo>
                    <a:lnTo>
                      <a:pt x="204" y="107"/>
                    </a:lnTo>
                    <a:lnTo>
                      <a:pt x="192" y="109"/>
                    </a:lnTo>
                    <a:lnTo>
                      <a:pt x="181" y="109"/>
                    </a:lnTo>
                    <a:lnTo>
                      <a:pt x="171" y="111"/>
                    </a:lnTo>
                    <a:lnTo>
                      <a:pt x="161" y="113"/>
                    </a:lnTo>
                    <a:lnTo>
                      <a:pt x="150" y="113"/>
                    </a:lnTo>
                    <a:lnTo>
                      <a:pt x="140" y="116"/>
                    </a:lnTo>
                    <a:lnTo>
                      <a:pt x="130" y="120"/>
                    </a:lnTo>
                    <a:lnTo>
                      <a:pt x="0" y="122"/>
                    </a:lnTo>
                    <a:lnTo>
                      <a:pt x="12" y="109"/>
                    </a:lnTo>
                    <a:lnTo>
                      <a:pt x="22" y="98"/>
                    </a:lnTo>
                    <a:lnTo>
                      <a:pt x="35" y="87"/>
                    </a:lnTo>
                    <a:lnTo>
                      <a:pt x="45" y="76"/>
                    </a:lnTo>
                    <a:lnTo>
                      <a:pt x="58" y="65"/>
                    </a:lnTo>
                    <a:lnTo>
                      <a:pt x="68" y="51"/>
                    </a:lnTo>
                    <a:lnTo>
                      <a:pt x="76" y="38"/>
                    </a:lnTo>
                    <a:lnTo>
                      <a:pt x="84" y="22"/>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0" name="Freeform 85">
                <a:extLst>
                  <a:ext uri="{FF2B5EF4-FFF2-40B4-BE49-F238E27FC236}">
                    <a16:creationId xmlns:a16="http://schemas.microsoft.com/office/drawing/2014/main" id="{02FA29F8-DDAB-DF3D-DF68-B5BB1BCDABD7}"/>
                  </a:ext>
                </a:extLst>
              </p:cNvPr>
              <p:cNvSpPr>
                <a:spLocks noEditPoints="1"/>
              </p:cNvSpPr>
              <p:nvPr/>
            </p:nvSpPr>
            <p:spPr bwMode="auto">
              <a:xfrm>
                <a:off x="1708" y="768"/>
                <a:ext cx="1708" cy="113"/>
              </a:xfrm>
              <a:custGeom>
                <a:avLst/>
                <a:gdLst>
                  <a:gd name="T0" fmla="*/ 33 w 1708"/>
                  <a:gd name="T1" fmla="*/ 26 h 113"/>
                  <a:gd name="T2" fmla="*/ 163 w 1708"/>
                  <a:gd name="T3" fmla="*/ 24 h 113"/>
                  <a:gd name="T4" fmla="*/ 142 w 1708"/>
                  <a:gd name="T5" fmla="*/ 29 h 113"/>
                  <a:gd name="T6" fmla="*/ 124 w 1708"/>
                  <a:gd name="T7" fmla="*/ 35 h 113"/>
                  <a:gd name="T8" fmla="*/ 103 w 1708"/>
                  <a:gd name="T9" fmla="*/ 42 h 113"/>
                  <a:gd name="T10" fmla="*/ 82 w 1708"/>
                  <a:gd name="T11" fmla="*/ 48 h 113"/>
                  <a:gd name="T12" fmla="*/ 62 w 1708"/>
                  <a:gd name="T13" fmla="*/ 55 h 113"/>
                  <a:gd name="T14" fmla="*/ 41 w 1708"/>
                  <a:gd name="T15" fmla="*/ 62 h 113"/>
                  <a:gd name="T16" fmla="*/ 20 w 1708"/>
                  <a:gd name="T17" fmla="*/ 66 h 113"/>
                  <a:gd name="T18" fmla="*/ 0 w 1708"/>
                  <a:gd name="T19" fmla="*/ 71 h 113"/>
                  <a:gd name="T20" fmla="*/ 4 w 1708"/>
                  <a:gd name="T21" fmla="*/ 64 h 113"/>
                  <a:gd name="T22" fmla="*/ 6 w 1708"/>
                  <a:gd name="T23" fmla="*/ 57 h 113"/>
                  <a:gd name="T24" fmla="*/ 10 w 1708"/>
                  <a:gd name="T25" fmla="*/ 51 h 113"/>
                  <a:gd name="T26" fmla="*/ 14 w 1708"/>
                  <a:gd name="T27" fmla="*/ 46 h 113"/>
                  <a:gd name="T28" fmla="*/ 18 w 1708"/>
                  <a:gd name="T29" fmla="*/ 40 h 113"/>
                  <a:gd name="T30" fmla="*/ 25 w 1708"/>
                  <a:gd name="T31" fmla="*/ 35 h 113"/>
                  <a:gd name="T32" fmla="*/ 29 w 1708"/>
                  <a:gd name="T33" fmla="*/ 31 h 113"/>
                  <a:gd name="T34" fmla="*/ 33 w 1708"/>
                  <a:gd name="T35" fmla="*/ 26 h 113"/>
                  <a:gd name="T36" fmla="*/ 404 w 1708"/>
                  <a:gd name="T37" fmla="*/ 20 h 113"/>
                  <a:gd name="T38" fmla="*/ 1650 w 1708"/>
                  <a:gd name="T39" fmla="*/ 0 h 113"/>
                  <a:gd name="T40" fmla="*/ 1658 w 1708"/>
                  <a:gd name="T41" fmla="*/ 13 h 113"/>
                  <a:gd name="T42" fmla="*/ 1664 w 1708"/>
                  <a:gd name="T43" fmla="*/ 24 h 113"/>
                  <a:gd name="T44" fmla="*/ 1670 w 1708"/>
                  <a:gd name="T45" fmla="*/ 35 h 113"/>
                  <a:gd name="T46" fmla="*/ 1677 w 1708"/>
                  <a:gd name="T47" fmla="*/ 48 h 113"/>
                  <a:gd name="T48" fmla="*/ 1685 w 1708"/>
                  <a:gd name="T49" fmla="*/ 60 h 113"/>
                  <a:gd name="T50" fmla="*/ 1691 w 1708"/>
                  <a:gd name="T51" fmla="*/ 73 h 113"/>
                  <a:gd name="T52" fmla="*/ 1699 w 1708"/>
                  <a:gd name="T53" fmla="*/ 84 h 113"/>
                  <a:gd name="T54" fmla="*/ 1708 w 1708"/>
                  <a:gd name="T55" fmla="*/ 95 h 113"/>
                  <a:gd name="T56" fmla="*/ 581 w 1708"/>
                  <a:gd name="T57" fmla="*/ 113 h 113"/>
                  <a:gd name="T58" fmla="*/ 575 w 1708"/>
                  <a:gd name="T59" fmla="*/ 108 h 113"/>
                  <a:gd name="T60" fmla="*/ 567 w 1708"/>
                  <a:gd name="T61" fmla="*/ 104 h 113"/>
                  <a:gd name="T62" fmla="*/ 561 w 1708"/>
                  <a:gd name="T63" fmla="*/ 100 h 113"/>
                  <a:gd name="T64" fmla="*/ 553 w 1708"/>
                  <a:gd name="T65" fmla="*/ 95 h 113"/>
                  <a:gd name="T66" fmla="*/ 546 w 1708"/>
                  <a:gd name="T67" fmla="*/ 91 h 113"/>
                  <a:gd name="T68" fmla="*/ 540 w 1708"/>
                  <a:gd name="T69" fmla="*/ 86 h 113"/>
                  <a:gd name="T70" fmla="*/ 534 w 1708"/>
                  <a:gd name="T71" fmla="*/ 80 h 113"/>
                  <a:gd name="T72" fmla="*/ 526 w 1708"/>
                  <a:gd name="T73" fmla="*/ 75 h 113"/>
                  <a:gd name="T74" fmla="*/ 511 w 1708"/>
                  <a:gd name="T75" fmla="*/ 66 h 113"/>
                  <a:gd name="T76" fmla="*/ 497 w 1708"/>
                  <a:gd name="T77" fmla="*/ 60 h 113"/>
                  <a:gd name="T78" fmla="*/ 482 w 1708"/>
                  <a:gd name="T79" fmla="*/ 51 h 113"/>
                  <a:gd name="T80" fmla="*/ 466 w 1708"/>
                  <a:gd name="T81" fmla="*/ 44 h 113"/>
                  <a:gd name="T82" fmla="*/ 451 w 1708"/>
                  <a:gd name="T83" fmla="*/ 37 h 113"/>
                  <a:gd name="T84" fmla="*/ 435 w 1708"/>
                  <a:gd name="T85" fmla="*/ 31 h 113"/>
                  <a:gd name="T86" fmla="*/ 418 w 1708"/>
                  <a:gd name="T87" fmla="*/ 24 h 113"/>
                  <a:gd name="T88" fmla="*/ 404 w 1708"/>
                  <a:gd name="T89" fmla="*/ 2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08"/>
                  <a:gd name="T136" fmla="*/ 0 h 113"/>
                  <a:gd name="T137" fmla="*/ 1708 w 1708"/>
                  <a:gd name="T138" fmla="*/ 113 h 11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08" h="113">
                    <a:moveTo>
                      <a:pt x="33" y="26"/>
                    </a:moveTo>
                    <a:lnTo>
                      <a:pt x="163" y="24"/>
                    </a:lnTo>
                    <a:lnTo>
                      <a:pt x="142" y="29"/>
                    </a:lnTo>
                    <a:lnTo>
                      <a:pt x="124" y="35"/>
                    </a:lnTo>
                    <a:lnTo>
                      <a:pt x="103" y="42"/>
                    </a:lnTo>
                    <a:lnTo>
                      <a:pt x="82" y="48"/>
                    </a:lnTo>
                    <a:lnTo>
                      <a:pt x="62" y="55"/>
                    </a:lnTo>
                    <a:lnTo>
                      <a:pt x="41" y="62"/>
                    </a:lnTo>
                    <a:lnTo>
                      <a:pt x="20" y="66"/>
                    </a:lnTo>
                    <a:lnTo>
                      <a:pt x="0" y="71"/>
                    </a:lnTo>
                    <a:lnTo>
                      <a:pt x="4" y="64"/>
                    </a:lnTo>
                    <a:lnTo>
                      <a:pt x="6" y="57"/>
                    </a:lnTo>
                    <a:lnTo>
                      <a:pt x="10" y="51"/>
                    </a:lnTo>
                    <a:lnTo>
                      <a:pt x="14" y="46"/>
                    </a:lnTo>
                    <a:lnTo>
                      <a:pt x="18" y="40"/>
                    </a:lnTo>
                    <a:lnTo>
                      <a:pt x="25" y="35"/>
                    </a:lnTo>
                    <a:lnTo>
                      <a:pt x="29" y="31"/>
                    </a:lnTo>
                    <a:lnTo>
                      <a:pt x="33" y="26"/>
                    </a:lnTo>
                    <a:close/>
                    <a:moveTo>
                      <a:pt x="404" y="20"/>
                    </a:moveTo>
                    <a:lnTo>
                      <a:pt x="1650" y="0"/>
                    </a:lnTo>
                    <a:lnTo>
                      <a:pt x="1658" y="13"/>
                    </a:lnTo>
                    <a:lnTo>
                      <a:pt x="1664" y="24"/>
                    </a:lnTo>
                    <a:lnTo>
                      <a:pt x="1670" y="35"/>
                    </a:lnTo>
                    <a:lnTo>
                      <a:pt x="1677" y="48"/>
                    </a:lnTo>
                    <a:lnTo>
                      <a:pt x="1685" y="60"/>
                    </a:lnTo>
                    <a:lnTo>
                      <a:pt x="1691" y="73"/>
                    </a:lnTo>
                    <a:lnTo>
                      <a:pt x="1699" y="84"/>
                    </a:lnTo>
                    <a:lnTo>
                      <a:pt x="1708" y="95"/>
                    </a:lnTo>
                    <a:lnTo>
                      <a:pt x="581" y="113"/>
                    </a:lnTo>
                    <a:lnTo>
                      <a:pt x="575" y="108"/>
                    </a:lnTo>
                    <a:lnTo>
                      <a:pt x="567" y="104"/>
                    </a:lnTo>
                    <a:lnTo>
                      <a:pt x="561" y="100"/>
                    </a:lnTo>
                    <a:lnTo>
                      <a:pt x="553" y="95"/>
                    </a:lnTo>
                    <a:lnTo>
                      <a:pt x="546" y="91"/>
                    </a:lnTo>
                    <a:lnTo>
                      <a:pt x="540" y="86"/>
                    </a:lnTo>
                    <a:lnTo>
                      <a:pt x="534" y="80"/>
                    </a:lnTo>
                    <a:lnTo>
                      <a:pt x="526" y="75"/>
                    </a:lnTo>
                    <a:lnTo>
                      <a:pt x="511" y="66"/>
                    </a:lnTo>
                    <a:lnTo>
                      <a:pt x="497" y="60"/>
                    </a:lnTo>
                    <a:lnTo>
                      <a:pt x="482" y="51"/>
                    </a:lnTo>
                    <a:lnTo>
                      <a:pt x="466" y="44"/>
                    </a:lnTo>
                    <a:lnTo>
                      <a:pt x="451" y="37"/>
                    </a:lnTo>
                    <a:lnTo>
                      <a:pt x="435" y="31"/>
                    </a:lnTo>
                    <a:lnTo>
                      <a:pt x="418" y="24"/>
                    </a:lnTo>
                    <a:lnTo>
                      <a:pt x="404" y="20"/>
                    </a:lnTo>
                    <a:close/>
                  </a:path>
                </a:pathLst>
              </a:custGeom>
              <a:solidFill>
                <a:srgbClr val="D3D3D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1" name="Freeform 86">
                <a:extLst>
                  <a:ext uri="{FF2B5EF4-FFF2-40B4-BE49-F238E27FC236}">
                    <a16:creationId xmlns:a16="http://schemas.microsoft.com/office/drawing/2014/main" id="{4E857CC4-E8B9-A897-8E3B-F3A1CB835E69}"/>
                  </a:ext>
                </a:extLst>
              </p:cNvPr>
              <p:cNvSpPr>
                <a:spLocks/>
              </p:cNvSpPr>
              <p:nvPr/>
            </p:nvSpPr>
            <p:spPr bwMode="auto">
              <a:xfrm>
                <a:off x="2289" y="863"/>
                <a:ext cx="1174" cy="113"/>
              </a:xfrm>
              <a:custGeom>
                <a:avLst/>
                <a:gdLst>
                  <a:gd name="T0" fmla="*/ 0 w 1174"/>
                  <a:gd name="T1" fmla="*/ 18 h 113"/>
                  <a:gd name="T2" fmla="*/ 1127 w 1174"/>
                  <a:gd name="T3" fmla="*/ 0 h 113"/>
                  <a:gd name="T4" fmla="*/ 1127 w 1174"/>
                  <a:gd name="T5" fmla="*/ 2 h 113"/>
                  <a:gd name="T6" fmla="*/ 1127 w 1174"/>
                  <a:gd name="T7" fmla="*/ 2 h 113"/>
                  <a:gd name="T8" fmla="*/ 1129 w 1174"/>
                  <a:gd name="T9" fmla="*/ 5 h 113"/>
                  <a:gd name="T10" fmla="*/ 1129 w 1174"/>
                  <a:gd name="T11" fmla="*/ 5 h 113"/>
                  <a:gd name="T12" fmla="*/ 1129 w 1174"/>
                  <a:gd name="T13" fmla="*/ 7 h 113"/>
                  <a:gd name="T14" fmla="*/ 1131 w 1174"/>
                  <a:gd name="T15" fmla="*/ 7 h 113"/>
                  <a:gd name="T16" fmla="*/ 1131 w 1174"/>
                  <a:gd name="T17" fmla="*/ 9 h 113"/>
                  <a:gd name="T18" fmla="*/ 1131 w 1174"/>
                  <a:gd name="T19" fmla="*/ 9 h 113"/>
                  <a:gd name="T20" fmla="*/ 1137 w 1174"/>
                  <a:gd name="T21" fmla="*/ 20 h 113"/>
                  <a:gd name="T22" fmla="*/ 1143 w 1174"/>
                  <a:gd name="T23" fmla="*/ 31 h 113"/>
                  <a:gd name="T24" fmla="*/ 1147 w 1174"/>
                  <a:gd name="T25" fmla="*/ 42 h 113"/>
                  <a:gd name="T26" fmla="*/ 1153 w 1174"/>
                  <a:gd name="T27" fmla="*/ 53 h 113"/>
                  <a:gd name="T28" fmla="*/ 1157 w 1174"/>
                  <a:gd name="T29" fmla="*/ 65 h 113"/>
                  <a:gd name="T30" fmla="*/ 1164 w 1174"/>
                  <a:gd name="T31" fmla="*/ 76 h 113"/>
                  <a:gd name="T32" fmla="*/ 1168 w 1174"/>
                  <a:gd name="T33" fmla="*/ 87 h 113"/>
                  <a:gd name="T34" fmla="*/ 1174 w 1174"/>
                  <a:gd name="T35" fmla="*/ 98 h 113"/>
                  <a:gd name="T36" fmla="*/ 141 w 1174"/>
                  <a:gd name="T37" fmla="*/ 113 h 113"/>
                  <a:gd name="T38" fmla="*/ 141 w 1174"/>
                  <a:gd name="T39" fmla="*/ 113 h 113"/>
                  <a:gd name="T40" fmla="*/ 141 w 1174"/>
                  <a:gd name="T41" fmla="*/ 113 h 113"/>
                  <a:gd name="T42" fmla="*/ 141 w 1174"/>
                  <a:gd name="T43" fmla="*/ 111 h 113"/>
                  <a:gd name="T44" fmla="*/ 139 w 1174"/>
                  <a:gd name="T45" fmla="*/ 111 h 113"/>
                  <a:gd name="T46" fmla="*/ 139 w 1174"/>
                  <a:gd name="T47" fmla="*/ 111 h 113"/>
                  <a:gd name="T48" fmla="*/ 139 w 1174"/>
                  <a:gd name="T49" fmla="*/ 111 h 113"/>
                  <a:gd name="T50" fmla="*/ 139 w 1174"/>
                  <a:gd name="T51" fmla="*/ 111 h 113"/>
                  <a:gd name="T52" fmla="*/ 139 w 1174"/>
                  <a:gd name="T53" fmla="*/ 111 h 113"/>
                  <a:gd name="T54" fmla="*/ 122 w 1174"/>
                  <a:gd name="T55" fmla="*/ 96 h 113"/>
                  <a:gd name="T56" fmla="*/ 106 w 1174"/>
                  <a:gd name="T57" fmla="*/ 82 h 113"/>
                  <a:gd name="T58" fmla="*/ 89 w 1174"/>
                  <a:gd name="T59" fmla="*/ 69 h 113"/>
                  <a:gd name="T60" fmla="*/ 73 w 1174"/>
                  <a:gd name="T61" fmla="*/ 58 h 113"/>
                  <a:gd name="T62" fmla="*/ 54 w 1174"/>
                  <a:gd name="T63" fmla="*/ 49 h 113"/>
                  <a:gd name="T64" fmla="*/ 35 w 1174"/>
                  <a:gd name="T65" fmla="*/ 38 h 113"/>
                  <a:gd name="T66" fmla="*/ 19 w 1174"/>
                  <a:gd name="T67" fmla="*/ 29 h 113"/>
                  <a:gd name="T68" fmla="*/ 0 w 1174"/>
                  <a:gd name="T69" fmla="*/ 18 h 1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74"/>
                  <a:gd name="T106" fmla="*/ 0 h 113"/>
                  <a:gd name="T107" fmla="*/ 1174 w 1174"/>
                  <a:gd name="T108" fmla="*/ 113 h 1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74" h="113">
                    <a:moveTo>
                      <a:pt x="0" y="18"/>
                    </a:moveTo>
                    <a:lnTo>
                      <a:pt x="1127" y="0"/>
                    </a:lnTo>
                    <a:lnTo>
                      <a:pt x="1127" y="2"/>
                    </a:lnTo>
                    <a:lnTo>
                      <a:pt x="1129" y="5"/>
                    </a:lnTo>
                    <a:lnTo>
                      <a:pt x="1129" y="7"/>
                    </a:lnTo>
                    <a:lnTo>
                      <a:pt x="1131" y="7"/>
                    </a:lnTo>
                    <a:lnTo>
                      <a:pt x="1131" y="9"/>
                    </a:lnTo>
                    <a:lnTo>
                      <a:pt x="1137" y="20"/>
                    </a:lnTo>
                    <a:lnTo>
                      <a:pt x="1143" y="31"/>
                    </a:lnTo>
                    <a:lnTo>
                      <a:pt x="1147" y="42"/>
                    </a:lnTo>
                    <a:lnTo>
                      <a:pt x="1153" y="53"/>
                    </a:lnTo>
                    <a:lnTo>
                      <a:pt x="1157" y="65"/>
                    </a:lnTo>
                    <a:lnTo>
                      <a:pt x="1164" y="76"/>
                    </a:lnTo>
                    <a:lnTo>
                      <a:pt x="1168" y="87"/>
                    </a:lnTo>
                    <a:lnTo>
                      <a:pt x="1174" y="98"/>
                    </a:lnTo>
                    <a:lnTo>
                      <a:pt x="141" y="113"/>
                    </a:lnTo>
                    <a:lnTo>
                      <a:pt x="141" y="111"/>
                    </a:lnTo>
                    <a:lnTo>
                      <a:pt x="139" y="111"/>
                    </a:lnTo>
                    <a:lnTo>
                      <a:pt x="122" y="96"/>
                    </a:lnTo>
                    <a:lnTo>
                      <a:pt x="106" y="82"/>
                    </a:lnTo>
                    <a:lnTo>
                      <a:pt x="89" y="69"/>
                    </a:lnTo>
                    <a:lnTo>
                      <a:pt x="73" y="58"/>
                    </a:lnTo>
                    <a:lnTo>
                      <a:pt x="54" y="49"/>
                    </a:lnTo>
                    <a:lnTo>
                      <a:pt x="35" y="38"/>
                    </a:lnTo>
                    <a:lnTo>
                      <a:pt x="19" y="29"/>
                    </a:lnTo>
                    <a:lnTo>
                      <a:pt x="0" y="18"/>
                    </a:lnTo>
                    <a:close/>
                  </a:path>
                </a:pathLst>
              </a:custGeom>
              <a:solidFill>
                <a:srgbClr val="DBD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2" name="Freeform 87">
                <a:extLst>
                  <a:ext uri="{FF2B5EF4-FFF2-40B4-BE49-F238E27FC236}">
                    <a16:creationId xmlns:a16="http://schemas.microsoft.com/office/drawing/2014/main" id="{C37BDDF3-A391-CCDC-8C18-A5FD47BD6D93}"/>
                  </a:ext>
                </a:extLst>
              </p:cNvPr>
              <p:cNvSpPr>
                <a:spLocks/>
              </p:cNvSpPr>
              <p:nvPr/>
            </p:nvSpPr>
            <p:spPr bwMode="auto">
              <a:xfrm>
                <a:off x="2430" y="961"/>
                <a:ext cx="1074" cy="111"/>
              </a:xfrm>
              <a:custGeom>
                <a:avLst/>
                <a:gdLst>
                  <a:gd name="T0" fmla="*/ 0 w 1074"/>
                  <a:gd name="T1" fmla="*/ 15 h 111"/>
                  <a:gd name="T2" fmla="*/ 1033 w 1074"/>
                  <a:gd name="T3" fmla="*/ 0 h 111"/>
                  <a:gd name="T4" fmla="*/ 1037 w 1074"/>
                  <a:gd name="T5" fmla="*/ 11 h 111"/>
                  <a:gd name="T6" fmla="*/ 1043 w 1074"/>
                  <a:gd name="T7" fmla="*/ 22 h 111"/>
                  <a:gd name="T8" fmla="*/ 1049 w 1074"/>
                  <a:gd name="T9" fmla="*/ 35 h 111"/>
                  <a:gd name="T10" fmla="*/ 1054 w 1074"/>
                  <a:gd name="T11" fmla="*/ 47 h 111"/>
                  <a:gd name="T12" fmla="*/ 1060 w 1074"/>
                  <a:gd name="T13" fmla="*/ 60 h 111"/>
                  <a:gd name="T14" fmla="*/ 1064 w 1074"/>
                  <a:gd name="T15" fmla="*/ 71 h 111"/>
                  <a:gd name="T16" fmla="*/ 1070 w 1074"/>
                  <a:gd name="T17" fmla="*/ 84 h 111"/>
                  <a:gd name="T18" fmla="*/ 1074 w 1074"/>
                  <a:gd name="T19" fmla="*/ 95 h 111"/>
                  <a:gd name="T20" fmla="*/ 70 w 1074"/>
                  <a:gd name="T21" fmla="*/ 111 h 111"/>
                  <a:gd name="T22" fmla="*/ 64 w 1074"/>
                  <a:gd name="T23" fmla="*/ 98 h 111"/>
                  <a:gd name="T24" fmla="*/ 55 w 1074"/>
                  <a:gd name="T25" fmla="*/ 84 h 111"/>
                  <a:gd name="T26" fmla="*/ 47 w 1074"/>
                  <a:gd name="T27" fmla="*/ 73 h 111"/>
                  <a:gd name="T28" fmla="*/ 39 w 1074"/>
                  <a:gd name="T29" fmla="*/ 60 h 111"/>
                  <a:gd name="T30" fmla="*/ 31 w 1074"/>
                  <a:gd name="T31" fmla="*/ 49 h 111"/>
                  <a:gd name="T32" fmla="*/ 22 w 1074"/>
                  <a:gd name="T33" fmla="*/ 35 h 111"/>
                  <a:gd name="T34" fmla="*/ 12 w 1074"/>
                  <a:gd name="T35" fmla="*/ 27 h 111"/>
                  <a:gd name="T36" fmla="*/ 0 w 1074"/>
                  <a:gd name="T37" fmla="*/ 15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74"/>
                  <a:gd name="T58" fmla="*/ 0 h 111"/>
                  <a:gd name="T59" fmla="*/ 1074 w 1074"/>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74" h="111">
                    <a:moveTo>
                      <a:pt x="0" y="15"/>
                    </a:moveTo>
                    <a:lnTo>
                      <a:pt x="1033" y="0"/>
                    </a:lnTo>
                    <a:lnTo>
                      <a:pt x="1037" y="11"/>
                    </a:lnTo>
                    <a:lnTo>
                      <a:pt x="1043" y="22"/>
                    </a:lnTo>
                    <a:lnTo>
                      <a:pt x="1049" y="35"/>
                    </a:lnTo>
                    <a:lnTo>
                      <a:pt x="1054" y="47"/>
                    </a:lnTo>
                    <a:lnTo>
                      <a:pt x="1060" y="60"/>
                    </a:lnTo>
                    <a:lnTo>
                      <a:pt x="1064" y="71"/>
                    </a:lnTo>
                    <a:lnTo>
                      <a:pt x="1070" y="84"/>
                    </a:lnTo>
                    <a:lnTo>
                      <a:pt x="1074" y="95"/>
                    </a:lnTo>
                    <a:lnTo>
                      <a:pt x="70" y="111"/>
                    </a:lnTo>
                    <a:lnTo>
                      <a:pt x="64" y="98"/>
                    </a:lnTo>
                    <a:lnTo>
                      <a:pt x="55" y="84"/>
                    </a:lnTo>
                    <a:lnTo>
                      <a:pt x="47" y="73"/>
                    </a:lnTo>
                    <a:lnTo>
                      <a:pt x="39" y="60"/>
                    </a:lnTo>
                    <a:lnTo>
                      <a:pt x="31" y="49"/>
                    </a:lnTo>
                    <a:lnTo>
                      <a:pt x="22" y="35"/>
                    </a:lnTo>
                    <a:lnTo>
                      <a:pt x="12" y="27"/>
                    </a:lnTo>
                    <a:lnTo>
                      <a:pt x="0" y="15"/>
                    </a:lnTo>
                    <a:close/>
                  </a:path>
                </a:pathLst>
              </a:custGeom>
              <a:solidFill>
                <a:srgbClr val="E3E3E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3" name="Freeform 88">
                <a:extLst>
                  <a:ext uri="{FF2B5EF4-FFF2-40B4-BE49-F238E27FC236}">
                    <a16:creationId xmlns:a16="http://schemas.microsoft.com/office/drawing/2014/main" id="{4506B19A-FB4B-5863-AB5C-2DF8692C44A4}"/>
                  </a:ext>
                </a:extLst>
              </p:cNvPr>
              <p:cNvSpPr>
                <a:spLocks/>
              </p:cNvSpPr>
              <p:nvPr/>
            </p:nvSpPr>
            <p:spPr bwMode="auto">
              <a:xfrm>
                <a:off x="2500" y="1056"/>
                <a:ext cx="1043" cy="112"/>
              </a:xfrm>
              <a:custGeom>
                <a:avLst/>
                <a:gdLst>
                  <a:gd name="T0" fmla="*/ 0 w 1043"/>
                  <a:gd name="T1" fmla="*/ 16 h 112"/>
                  <a:gd name="T2" fmla="*/ 1004 w 1043"/>
                  <a:gd name="T3" fmla="*/ 0 h 112"/>
                  <a:gd name="T4" fmla="*/ 1010 w 1043"/>
                  <a:gd name="T5" fmla="*/ 12 h 112"/>
                  <a:gd name="T6" fmla="*/ 1015 w 1043"/>
                  <a:gd name="T7" fmla="*/ 25 h 112"/>
                  <a:gd name="T8" fmla="*/ 1019 w 1043"/>
                  <a:gd name="T9" fmla="*/ 36 h 112"/>
                  <a:gd name="T10" fmla="*/ 1025 w 1043"/>
                  <a:gd name="T11" fmla="*/ 49 h 112"/>
                  <a:gd name="T12" fmla="*/ 1029 w 1043"/>
                  <a:gd name="T13" fmla="*/ 60 h 112"/>
                  <a:gd name="T14" fmla="*/ 1033 w 1043"/>
                  <a:gd name="T15" fmla="*/ 72 h 112"/>
                  <a:gd name="T16" fmla="*/ 1037 w 1043"/>
                  <a:gd name="T17" fmla="*/ 85 h 112"/>
                  <a:gd name="T18" fmla="*/ 1043 w 1043"/>
                  <a:gd name="T19" fmla="*/ 96 h 112"/>
                  <a:gd name="T20" fmla="*/ 72 w 1043"/>
                  <a:gd name="T21" fmla="*/ 112 h 112"/>
                  <a:gd name="T22" fmla="*/ 72 w 1043"/>
                  <a:gd name="T23" fmla="*/ 112 h 112"/>
                  <a:gd name="T24" fmla="*/ 72 w 1043"/>
                  <a:gd name="T25" fmla="*/ 109 h 112"/>
                  <a:gd name="T26" fmla="*/ 70 w 1043"/>
                  <a:gd name="T27" fmla="*/ 109 h 112"/>
                  <a:gd name="T28" fmla="*/ 70 w 1043"/>
                  <a:gd name="T29" fmla="*/ 109 h 112"/>
                  <a:gd name="T30" fmla="*/ 70 w 1043"/>
                  <a:gd name="T31" fmla="*/ 107 h 112"/>
                  <a:gd name="T32" fmla="*/ 70 w 1043"/>
                  <a:gd name="T33" fmla="*/ 107 h 112"/>
                  <a:gd name="T34" fmla="*/ 68 w 1043"/>
                  <a:gd name="T35" fmla="*/ 105 h 112"/>
                  <a:gd name="T36" fmla="*/ 68 w 1043"/>
                  <a:gd name="T37" fmla="*/ 105 h 112"/>
                  <a:gd name="T38" fmla="*/ 58 w 1043"/>
                  <a:gd name="T39" fmla="*/ 96 h 112"/>
                  <a:gd name="T40" fmla="*/ 47 w 1043"/>
                  <a:gd name="T41" fmla="*/ 85 h 112"/>
                  <a:gd name="T42" fmla="*/ 37 w 1043"/>
                  <a:gd name="T43" fmla="*/ 74 h 112"/>
                  <a:gd name="T44" fmla="*/ 29 w 1043"/>
                  <a:gd name="T45" fmla="*/ 63 h 112"/>
                  <a:gd name="T46" fmla="*/ 20 w 1043"/>
                  <a:gd name="T47" fmla="*/ 52 h 112"/>
                  <a:gd name="T48" fmla="*/ 14 w 1043"/>
                  <a:gd name="T49" fmla="*/ 40 h 112"/>
                  <a:gd name="T50" fmla="*/ 6 w 1043"/>
                  <a:gd name="T51" fmla="*/ 29 h 112"/>
                  <a:gd name="T52" fmla="*/ 0 w 1043"/>
                  <a:gd name="T53" fmla="*/ 16 h 11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43"/>
                  <a:gd name="T82" fmla="*/ 0 h 112"/>
                  <a:gd name="T83" fmla="*/ 1043 w 1043"/>
                  <a:gd name="T84" fmla="*/ 112 h 11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43" h="112">
                    <a:moveTo>
                      <a:pt x="0" y="16"/>
                    </a:moveTo>
                    <a:lnTo>
                      <a:pt x="1004" y="0"/>
                    </a:lnTo>
                    <a:lnTo>
                      <a:pt x="1010" y="12"/>
                    </a:lnTo>
                    <a:lnTo>
                      <a:pt x="1015" y="25"/>
                    </a:lnTo>
                    <a:lnTo>
                      <a:pt x="1019" y="36"/>
                    </a:lnTo>
                    <a:lnTo>
                      <a:pt x="1025" y="49"/>
                    </a:lnTo>
                    <a:lnTo>
                      <a:pt x="1029" y="60"/>
                    </a:lnTo>
                    <a:lnTo>
                      <a:pt x="1033" y="72"/>
                    </a:lnTo>
                    <a:lnTo>
                      <a:pt x="1037" y="85"/>
                    </a:lnTo>
                    <a:lnTo>
                      <a:pt x="1043" y="96"/>
                    </a:lnTo>
                    <a:lnTo>
                      <a:pt x="72" y="112"/>
                    </a:lnTo>
                    <a:lnTo>
                      <a:pt x="72" y="109"/>
                    </a:lnTo>
                    <a:lnTo>
                      <a:pt x="70" y="109"/>
                    </a:lnTo>
                    <a:lnTo>
                      <a:pt x="70" y="107"/>
                    </a:lnTo>
                    <a:lnTo>
                      <a:pt x="68" y="105"/>
                    </a:lnTo>
                    <a:lnTo>
                      <a:pt x="58" y="96"/>
                    </a:lnTo>
                    <a:lnTo>
                      <a:pt x="47" y="85"/>
                    </a:lnTo>
                    <a:lnTo>
                      <a:pt x="37" y="74"/>
                    </a:lnTo>
                    <a:lnTo>
                      <a:pt x="29" y="63"/>
                    </a:lnTo>
                    <a:lnTo>
                      <a:pt x="20" y="52"/>
                    </a:lnTo>
                    <a:lnTo>
                      <a:pt x="14" y="40"/>
                    </a:lnTo>
                    <a:lnTo>
                      <a:pt x="6" y="29"/>
                    </a:lnTo>
                    <a:lnTo>
                      <a:pt x="0" y="16"/>
                    </a:lnTo>
                    <a:close/>
                  </a:path>
                </a:pathLst>
              </a:custGeom>
              <a:solidFill>
                <a:srgbClr val="EAEAE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4" name="Freeform 89">
                <a:extLst>
                  <a:ext uri="{FF2B5EF4-FFF2-40B4-BE49-F238E27FC236}">
                    <a16:creationId xmlns:a16="http://schemas.microsoft.com/office/drawing/2014/main" id="{811B07D9-F244-1BC7-9422-E8298825ADD4}"/>
                  </a:ext>
                </a:extLst>
              </p:cNvPr>
              <p:cNvSpPr>
                <a:spLocks/>
              </p:cNvSpPr>
              <p:nvPr/>
            </p:nvSpPr>
            <p:spPr bwMode="auto">
              <a:xfrm>
                <a:off x="2572" y="1152"/>
                <a:ext cx="1006" cy="111"/>
              </a:xfrm>
              <a:custGeom>
                <a:avLst/>
                <a:gdLst>
                  <a:gd name="T0" fmla="*/ 0 w 1006"/>
                  <a:gd name="T1" fmla="*/ 16 h 111"/>
                  <a:gd name="T2" fmla="*/ 971 w 1006"/>
                  <a:gd name="T3" fmla="*/ 0 h 111"/>
                  <a:gd name="T4" fmla="*/ 976 w 1006"/>
                  <a:gd name="T5" fmla="*/ 13 h 111"/>
                  <a:gd name="T6" fmla="*/ 980 w 1006"/>
                  <a:gd name="T7" fmla="*/ 24 h 111"/>
                  <a:gd name="T8" fmla="*/ 984 w 1006"/>
                  <a:gd name="T9" fmla="*/ 38 h 111"/>
                  <a:gd name="T10" fmla="*/ 988 w 1006"/>
                  <a:gd name="T11" fmla="*/ 49 h 111"/>
                  <a:gd name="T12" fmla="*/ 994 w 1006"/>
                  <a:gd name="T13" fmla="*/ 60 h 111"/>
                  <a:gd name="T14" fmla="*/ 998 w 1006"/>
                  <a:gd name="T15" fmla="*/ 73 h 111"/>
                  <a:gd name="T16" fmla="*/ 1002 w 1006"/>
                  <a:gd name="T17" fmla="*/ 84 h 111"/>
                  <a:gd name="T18" fmla="*/ 1006 w 1006"/>
                  <a:gd name="T19" fmla="*/ 98 h 111"/>
                  <a:gd name="T20" fmla="*/ 66 w 1006"/>
                  <a:gd name="T21" fmla="*/ 111 h 111"/>
                  <a:gd name="T22" fmla="*/ 58 w 1006"/>
                  <a:gd name="T23" fmla="*/ 100 h 111"/>
                  <a:gd name="T24" fmla="*/ 49 w 1006"/>
                  <a:gd name="T25" fmla="*/ 89 h 111"/>
                  <a:gd name="T26" fmla="*/ 41 w 1006"/>
                  <a:gd name="T27" fmla="*/ 75 h 111"/>
                  <a:gd name="T28" fmla="*/ 33 w 1006"/>
                  <a:gd name="T29" fmla="*/ 64 h 111"/>
                  <a:gd name="T30" fmla="*/ 25 w 1006"/>
                  <a:gd name="T31" fmla="*/ 53 h 111"/>
                  <a:gd name="T32" fmla="*/ 16 w 1006"/>
                  <a:gd name="T33" fmla="*/ 40 h 111"/>
                  <a:gd name="T34" fmla="*/ 8 w 1006"/>
                  <a:gd name="T35" fmla="*/ 29 h 111"/>
                  <a:gd name="T36" fmla="*/ 0 w 1006"/>
                  <a:gd name="T37" fmla="*/ 16 h 1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6"/>
                  <a:gd name="T58" fmla="*/ 0 h 111"/>
                  <a:gd name="T59" fmla="*/ 1006 w 1006"/>
                  <a:gd name="T60" fmla="*/ 111 h 1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6" h="111">
                    <a:moveTo>
                      <a:pt x="0" y="16"/>
                    </a:moveTo>
                    <a:lnTo>
                      <a:pt x="971" y="0"/>
                    </a:lnTo>
                    <a:lnTo>
                      <a:pt x="976" y="13"/>
                    </a:lnTo>
                    <a:lnTo>
                      <a:pt x="980" y="24"/>
                    </a:lnTo>
                    <a:lnTo>
                      <a:pt x="984" y="38"/>
                    </a:lnTo>
                    <a:lnTo>
                      <a:pt x="988" y="49"/>
                    </a:lnTo>
                    <a:lnTo>
                      <a:pt x="994" y="60"/>
                    </a:lnTo>
                    <a:lnTo>
                      <a:pt x="998" y="73"/>
                    </a:lnTo>
                    <a:lnTo>
                      <a:pt x="1002" y="84"/>
                    </a:lnTo>
                    <a:lnTo>
                      <a:pt x="1006" y="98"/>
                    </a:lnTo>
                    <a:lnTo>
                      <a:pt x="66" y="111"/>
                    </a:lnTo>
                    <a:lnTo>
                      <a:pt x="58" y="100"/>
                    </a:lnTo>
                    <a:lnTo>
                      <a:pt x="49" y="89"/>
                    </a:lnTo>
                    <a:lnTo>
                      <a:pt x="41" y="75"/>
                    </a:lnTo>
                    <a:lnTo>
                      <a:pt x="33" y="64"/>
                    </a:lnTo>
                    <a:lnTo>
                      <a:pt x="25" y="53"/>
                    </a:lnTo>
                    <a:lnTo>
                      <a:pt x="16" y="40"/>
                    </a:lnTo>
                    <a:lnTo>
                      <a:pt x="8" y="29"/>
                    </a:lnTo>
                    <a:lnTo>
                      <a:pt x="0" y="16"/>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5" name="Freeform 90">
                <a:extLst>
                  <a:ext uri="{FF2B5EF4-FFF2-40B4-BE49-F238E27FC236}">
                    <a16:creationId xmlns:a16="http://schemas.microsoft.com/office/drawing/2014/main" id="{4B4ADC12-6D81-FBF8-AEED-67C4663055AC}"/>
                  </a:ext>
                </a:extLst>
              </p:cNvPr>
              <p:cNvSpPr>
                <a:spLocks/>
              </p:cNvSpPr>
              <p:nvPr/>
            </p:nvSpPr>
            <p:spPr bwMode="auto">
              <a:xfrm>
                <a:off x="2638" y="1250"/>
                <a:ext cx="973" cy="109"/>
              </a:xfrm>
              <a:custGeom>
                <a:avLst/>
                <a:gdLst>
                  <a:gd name="T0" fmla="*/ 0 w 973"/>
                  <a:gd name="T1" fmla="*/ 13 h 109"/>
                  <a:gd name="T2" fmla="*/ 940 w 973"/>
                  <a:gd name="T3" fmla="*/ 0 h 109"/>
                  <a:gd name="T4" fmla="*/ 945 w 973"/>
                  <a:gd name="T5" fmla="*/ 11 h 109"/>
                  <a:gd name="T6" fmla="*/ 949 w 973"/>
                  <a:gd name="T7" fmla="*/ 22 h 109"/>
                  <a:gd name="T8" fmla="*/ 953 w 973"/>
                  <a:gd name="T9" fmla="*/ 33 h 109"/>
                  <a:gd name="T10" fmla="*/ 957 w 973"/>
                  <a:gd name="T11" fmla="*/ 44 h 109"/>
                  <a:gd name="T12" fmla="*/ 959 w 973"/>
                  <a:gd name="T13" fmla="*/ 55 h 109"/>
                  <a:gd name="T14" fmla="*/ 963 w 973"/>
                  <a:gd name="T15" fmla="*/ 66 h 109"/>
                  <a:gd name="T16" fmla="*/ 967 w 973"/>
                  <a:gd name="T17" fmla="*/ 77 h 109"/>
                  <a:gd name="T18" fmla="*/ 971 w 973"/>
                  <a:gd name="T19" fmla="*/ 89 h 109"/>
                  <a:gd name="T20" fmla="*/ 971 w 973"/>
                  <a:gd name="T21" fmla="*/ 89 h 109"/>
                  <a:gd name="T22" fmla="*/ 971 w 973"/>
                  <a:gd name="T23" fmla="*/ 91 h 109"/>
                  <a:gd name="T24" fmla="*/ 971 w 973"/>
                  <a:gd name="T25" fmla="*/ 91 h 109"/>
                  <a:gd name="T26" fmla="*/ 971 w 973"/>
                  <a:gd name="T27" fmla="*/ 93 h 109"/>
                  <a:gd name="T28" fmla="*/ 971 w 973"/>
                  <a:gd name="T29" fmla="*/ 93 h 109"/>
                  <a:gd name="T30" fmla="*/ 971 w 973"/>
                  <a:gd name="T31" fmla="*/ 93 h 109"/>
                  <a:gd name="T32" fmla="*/ 973 w 973"/>
                  <a:gd name="T33" fmla="*/ 95 h 109"/>
                  <a:gd name="T34" fmla="*/ 973 w 973"/>
                  <a:gd name="T35" fmla="*/ 95 h 109"/>
                  <a:gd name="T36" fmla="*/ 76 w 973"/>
                  <a:gd name="T37" fmla="*/ 109 h 109"/>
                  <a:gd name="T38" fmla="*/ 68 w 973"/>
                  <a:gd name="T39" fmla="*/ 97 h 109"/>
                  <a:gd name="T40" fmla="*/ 58 w 973"/>
                  <a:gd name="T41" fmla="*/ 86 h 109"/>
                  <a:gd name="T42" fmla="*/ 47 w 973"/>
                  <a:gd name="T43" fmla="*/ 73 h 109"/>
                  <a:gd name="T44" fmla="*/ 39 w 973"/>
                  <a:gd name="T45" fmla="*/ 62 h 109"/>
                  <a:gd name="T46" fmla="*/ 29 w 973"/>
                  <a:gd name="T47" fmla="*/ 51 h 109"/>
                  <a:gd name="T48" fmla="*/ 19 w 973"/>
                  <a:gd name="T49" fmla="*/ 37 h 109"/>
                  <a:gd name="T50" fmla="*/ 10 w 973"/>
                  <a:gd name="T51" fmla="*/ 26 h 109"/>
                  <a:gd name="T52" fmla="*/ 0 w 973"/>
                  <a:gd name="T53" fmla="*/ 13 h 10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73"/>
                  <a:gd name="T82" fmla="*/ 0 h 109"/>
                  <a:gd name="T83" fmla="*/ 973 w 973"/>
                  <a:gd name="T84" fmla="*/ 109 h 10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73" h="109">
                    <a:moveTo>
                      <a:pt x="0" y="13"/>
                    </a:moveTo>
                    <a:lnTo>
                      <a:pt x="940" y="0"/>
                    </a:lnTo>
                    <a:lnTo>
                      <a:pt x="945" y="11"/>
                    </a:lnTo>
                    <a:lnTo>
                      <a:pt x="949" y="22"/>
                    </a:lnTo>
                    <a:lnTo>
                      <a:pt x="953" y="33"/>
                    </a:lnTo>
                    <a:lnTo>
                      <a:pt x="957" y="44"/>
                    </a:lnTo>
                    <a:lnTo>
                      <a:pt x="959" y="55"/>
                    </a:lnTo>
                    <a:lnTo>
                      <a:pt x="963" y="66"/>
                    </a:lnTo>
                    <a:lnTo>
                      <a:pt x="967" y="77"/>
                    </a:lnTo>
                    <a:lnTo>
                      <a:pt x="971" y="89"/>
                    </a:lnTo>
                    <a:lnTo>
                      <a:pt x="971" y="91"/>
                    </a:lnTo>
                    <a:lnTo>
                      <a:pt x="971" y="93"/>
                    </a:lnTo>
                    <a:lnTo>
                      <a:pt x="973" y="95"/>
                    </a:lnTo>
                    <a:lnTo>
                      <a:pt x="76" y="109"/>
                    </a:lnTo>
                    <a:lnTo>
                      <a:pt x="68" y="97"/>
                    </a:lnTo>
                    <a:lnTo>
                      <a:pt x="58" y="86"/>
                    </a:lnTo>
                    <a:lnTo>
                      <a:pt x="47" y="73"/>
                    </a:lnTo>
                    <a:lnTo>
                      <a:pt x="39" y="62"/>
                    </a:lnTo>
                    <a:lnTo>
                      <a:pt x="29" y="51"/>
                    </a:lnTo>
                    <a:lnTo>
                      <a:pt x="19" y="37"/>
                    </a:lnTo>
                    <a:lnTo>
                      <a:pt x="10" y="26"/>
                    </a:lnTo>
                    <a:lnTo>
                      <a:pt x="0" y="13"/>
                    </a:lnTo>
                    <a:close/>
                  </a:path>
                </a:pathLst>
              </a:custGeom>
              <a:solidFill>
                <a:srgbClr val="FBFB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6" name="Freeform 91">
                <a:extLst>
                  <a:ext uri="{FF2B5EF4-FFF2-40B4-BE49-F238E27FC236}">
                    <a16:creationId xmlns:a16="http://schemas.microsoft.com/office/drawing/2014/main" id="{B03E13FA-847F-F99D-EFE6-33045061108C}"/>
                  </a:ext>
                </a:extLst>
              </p:cNvPr>
              <p:cNvSpPr>
                <a:spLocks/>
              </p:cNvSpPr>
              <p:nvPr/>
            </p:nvSpPr>
            <p:spPr bwMode="auto">
              <a:xfrm>
                <a:off x="2714" y="1345"/>
                <a:ext cx="916" cy="109"/>
              </a:xfrm>
              <a:custGeom>
                <a:avLst/>
                <a:gdLst>
                  <a:gd name="T0" fmla="*/ 0 w 916"/>
                  <a:gd name="T1" fmla="*/ 14 h 109"/>
                  <a:gd name="T2" fmla="*/ 897 w 916"/>
                  <a:gd name="T3" fmla="*/ 0 h 109"/>
                  <a:gd name="T4" fmla="*/ 900 w 916"/>
                  <a:gd name="T5" fmla="*/ 14 h 109"/>
                  <a:gd name="T6" fmla="*/ 902 w 916"/>
                  <a:gd name="T7" fmla="*/ 25 h 109"/>
                  <a:gd name="T8" fmla="*/ 904 w 916"/>
                  <a:gd name="T9" fmla="*/ 38 h 109"/>
                  <a:gd name="T10" fmla="*/ 906 w 916"/>
                  <a:gd name="T11" fmla="*/ 49 h 109"/>
                  <a:gd name="T12" fmla="*/ 908 w 916"/>
                  <a:gd name="T13" fmla="*/ 60 h 109"/>
                  <a:gd name="T14" fmla="*/ 910 w 916"/>
                  <a:gd name="T15" fmla="*/ 74 h 109"/>
                  <a:gd name="T16" fmla="*/ 912 w 916"/>
                  <a:gd name="T17" fmla="*/ 85 h 109"/>
                  <a:gd name="T18" fmla="*/ 916 w 916"/>
                  <a:gd name="T19" fmla="*/ 98 h 109"/>
                  <a:gd name="T20" fmla="*/ 77 w 916"/>
                  <a:gd name="T21" fmla="*/ 109 h 109"/>
                  <a:gd name="T22" fmla="*/ 66 w 916"/>
                  <a:gd name="T23" fmla="*/ 98 h 109"/>
                  <a:gd name="T24" fmla="*/ 58 w 916"/>
                  <a:gd name="T25" fmla="*/ 87 h 109"/>
                  <a:gd name="T26" fmla="*/ 48 w 916"/>
                  <a:gd name="T27" fmla="*/ 74 h 109"/>
                  <a:gd name="T28" fmla="*/ 39 w 916"/>
                  <a:gd name="T29" fmla="*/ 62 h 109"/>
                  <a:gd name="T30" fmla="*/ 29 w 916"/>
                  <a:gd name="T31" fmla="*/ 49 h 109"/>
                  <a:gd name="T32" fmla="*/ 21 w 916"/>
                  <a:gd name="T33" fmla="*/ 38 h 109"/>
                  <a:gd name="T34" fmla="*/ 11 w 916"/>
                  <a:gd name="T35" fmla="*/ 27 h 109"/>
                  <a:gd name="T36" fmla="*/ 0 w 916"/>
                  <a:gd name="T37" fmla="*/ 14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16"/>
                  <a:gd name="T58" fmla="*/ 0 h 109"/>
                  <a:gd name="T59" fmla="*/ 916 w 91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16" h="109">
                    <a:moveTo>
                      <a:pt x="0" y="14"/>
                    </a:moveTo>
                    <a:lnTo>
                      <a:pt x="897" y="0"/>
                    </a:lnTo>
                    <a:lnTo>
                      <a:pt x="900" y="14"/>
                    </a:lnTo>
                    <a:lnTo>
                      <a:pt x="902" y="25"/>
                    </a:lnTo>
                    <a:lnTo>
                      <a:pt x="904" y="38"/>
                    </a:lnTo>
                    <a:lnTo>
                      <a:pt x="906" y="49"/>
                    </a:lnTo>
                    <a:lnTo>
                      <a:pt x="908" y="60"/>
                    </a:lnTo>
                    <a:lnTo>
                      <a:pt x="910" y="74"/>
                    </a:lnTo>
                    <a:lnTo>
                      <a:pt x="912" y="85"/>
                    </a:lnTo>
                    <a:lnTo>
                      <a:pt x="916" y="98"/>
                    </a:lnTo>
                    <a:lnTo>
                      <a:pt x="77" y="109"/>
                    </a:lnTo>
                    <a:lnTo>
                      <a:pt x="66" y="98"/>
                    </a:lnTo>
                    <a:lnTo>
                      <a:pt x="58" y="87"/>
                    </a:lnTo>
                    <a:lnTo>
                      <a:pt x="48" y="74"/>
                    </a:lnTo>
                    <a:lnTo>
                      <a:pt x="39" y="62"/>
                    </a:lnTo>
                    <a:lnTo>
                      <a:pt x="29" y="49"/>
                    </a:lnTo>
                    <a:lnTo>
                      <a:pt x="21" y="38"/>
                    </a:lnTo>
                    <a:lnTo>
                      <a:pt x="11" y="27"/>
                    </a:lnTo>
                    <a:lnTo>
                      <a:pt x="0" y="14"/>
                    </a:lnTo>
                    <a:close/>
                  </a:path>
                </a:pathLst>
              </a:custGeom>
              <a:solidFill>
                <a:srgbClr val="FDFDF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7" name="Freeform 92">
                <a:extLst>
                  <a:ext uri="{FF2B5EF4-FFF2-40B4-BE49-F238E27FC236}">
                    <a16:creationId xmlns:a16="http://schemas.microsoft.com/office/drawing/2014/main" id="{29FCCEF6-8438-7F84-7AD6-0CC89BFF1E76}"/>
                  </a:ext>
                </a:extLst>
              </p:cNvPr>
              <p:cNvSpPr>
                <a:spLocks/>
              </p:cNvSpPr>
              <p:nvPr/>
            </p:nvSpPr>
            <p:spPr bwMode="auto">
              <a:xfrm>
                <a:off x="2791" y="1443"/>
                <a:ext cx="862" cy="109"/>
              </a:xfrm>
              <a:custGeom>
                <a:avLst/>
                <a:gdLst>
                  <a:gd name="T0" fmla="*/ 0 w 862"/>
                  <a:gd name="T1" fmla="*/ 11 h 109"/>
                  <a:gd name="T2" fmla="*/ 839 w 862"/>
                  <a:gd name="T3" fmla="*/ 0 h 109"/>
                  <a:gd name="T4" fmla="*/ 841 w 862"/>
                  <a:gd name="T5" fmla="*/ 11 h 109"/>
                  <a:gd name="T6" fmla="*/ 845 w 862"/>
                  <a:gd name="T7" fmla="*/ 24 h 109"/>
                  <a:gd name="T8" fmla="*/ 847 w 862"/>
                  <a:gd name="T9" fmla="*/ 36 h 109"/>
                  <a:gd name="T10" fmla="*/ 849 w 862"/>
                  <a:gd name="T11" fmla="*/ 47 h 109"/>
                  <a:gd name="T12" fmla="*/ 853 w 862"/>
                  <a:gd name="T13" fmla="*/ 60 h 109"/>
                  <a:gd name="T14" fmla="*/ 856 w 862"/>
                  <a:gd name="T15" fmla="*/ 71 h 109"/>
                  <a:gd name="T16" fmla="*/ 860 w 862"/>
                  <a:gd name="T17" fmla="*/ 84 h 109"/>
                  <a:gd name="T18" fmla="*/ 862 w 862"/>
                  <a:gd name="T19" fmla="*/ 96 h 109"/>
                  <a:gd name="T20" fmla="*/ 64 w 862"/>
                  <a:gd name="T21" fmla="*/ 109 h 109"/>
                  <a:gd name="T22" fmla="*/ 55 w 862"/>
                  <a:gd name="T23" fmla="*/ 96 h 109"/>
                  <a:gd name="T24" fmla="*/ 49 w 862"/>
                  <a:gd name="T25" fmla="*/ 84 h 109"/>
                  <a:gd name="T26" fmla="*/ 41 w 862"/>
                  <a:gd name="T27" fmla="*/ 71 h 109"/>
                  <a:gd name="T28" fmla="*/ 33 w 862"/>
                  <a:gd name="T29" fmla="*/ 60 h 109"/>
                  <a:gd name="T30" fmla="*/ 24 w 862"/>
                  <a:gd name="T31" fmla="*/ 47 h 109"/>
                  <a:gd name="T32" fmla="*/ 16 w 862"/>
                  <a:gd name="T33" fmla="*/ 36 h 109"/>
                  <a:gd name="T34" fmla="*/ 8 w 862"/>
                  <a:gd name="T35" fmla="*/ 24 h 109"/>
                  <a:gd name="T36" fmla="*/ 0 w 862"/>
                  <a:gd name="T37" fmla="*/ 11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62"/>
                  <a:gd name="T58" fmla="*/ 0 h 109"/>
                  <a:gd name="T59" fmla="*/ 862 w 862"/>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62" h="109">
                    <a:moveTo>
                      <a:pt x="0" y="11"/>
                    </a:moveTo>
                    <a:lnTo>
                      <a:pt x="839" y="0"/>
                    </a:lnTo>
                    <a:lnTo>
                      <a:pt x="841" y="11"/>
                    </a:lnTo>
                    <a:lnTo>
                      <a:pt x="845" y="24"/>
                    </a:lnTo>
                    <a:lnTo>
                      <a:pt x="847" y="36"/>
                    </a:lnTo>
                    <a:lnTo>
                      <a:pt x="849" y="47"/>
                    </a:lnTo>
                    <a:lnTo>
                      <a:pt x="853" y="60"/>
                    </a:lnTo>
                    <a:lnTo>
                      <a:pt x="856" y="71"/>
                    </a:lnTo>
                    <a:lnTo>
                      <a:pt x="860" y="84"/>
                    </a:lnTo>
                    <a:lnTo>
                      <a:pt x="862" y="96"/>
                    </a:lnTo>
                    <a:lnTo>
                      <a:pt x="64" y="109"/>
                    </a:lnTo>
                    <a:lnTo>
                      <a:pt x="55" y="96"/>
                    </a:lnTo>
                    <a:lnTo>
                      <a:pt x="49" y="84"/>
                    </a:lnTo>
                    <a:lnTo>
                      <a:pt x="41" y="71"/>
                    </a:lnTo>
                    <a:lnTo>
                      <a:pt x="33" y="60"/>
                    </a:lnTo>
                    <a:lnTo>
                      <a:pt x="24" y="47"/>
                    </a:lnTo>
                    <a:lnTo>
                      <a:pt x="16" y="36"/>
                    </a:lnTo>
                    <a:lnTo>
                      <a:pt x="8" y="24"/>
                    </a:lnTo>
                    <a:lnTo>
                      <a:pt x="0" y="11"/>
                    </a:lnTo>
                    <a:close/>
                  </a:path>
                </a:pathLst>
              </a:custGeom>
              <a:solidFill>
                <a:srgbClr val="F7F7F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8" name="Freeform 93">
                <a:extLst>
                  <a:ext uri="{FF2B5EF4-FFF2-40B4-BE49-F238E27FC236}">
                    <a16:creationId xmlns:a16="http://schemas.microsoft.com/office/drawing/2014/main" id="{04396847-6CA0-1395-C5D5-CACD60D3200E}"/>
                  </a:ext>
                </a:extLst>
              </p:cNvPr>
              <p:cNvSpPr>
                <a:spLocks/>
              </p:cNvSpPr>
              <p:nvPr/>
            </p:nvSpPr>
            <p:spPr bwMode="auto">
              <a:xfrm>
                <a:off x="2855" y="1539"/>
                <a:ext cx="820" cy="108"/>
              </a:xfrm>
              <a:custGeom>
                <a:avLst/>
                <a:gdLst>
                  <a:gd name="T0" fmla="*/ 0 w 820"/>
                  <a:gd name="T1" fmla="*/ 13 h 108"/>
                  <a:gd name="T2" fmla="*/ 798 w 820"/>
                  <a:gd name="T3" fmla="*/ 0 h 108"/>
                  <a:gd name="T4" fmla="*/ 802 w 820"/>
                  <a:gd name="T5" fmla="*/ 11 h 108"/>
                  <a:gd name="T6" fmla="*/ 804 w 820"/>
                  <a:gd name="T7" fmla="*/ 24 h 108"/>
                  <a:gd name="T8" fmla="*/ 808 w 820"/>
                  <a:gd name="T9" fmla="*/ 35 h 108"/>
                  <a:gd name="T10" fmla="*/ 810 w 820"/>
                  <a:gd name="T11" fmla="*/ 48 h 108"/>
                  <a:gd name="T12" fmla="*/ 814 w 820"/>
                  <a:gd name="T13" fmla="*/ 59 h 108"/>
                  <a:gd name="T14" fmla="*/ 816 w 820"/>
                  <a:gd name="T15" fmla="*/ 73 h 108"/>
                  <a:gd name="T16" fmla="*/ 818 w 820"/>
                  <a:gd name="T17" fmla="*/ 84 h 108"/>
                  <a:gd name="T18" fmla="*/ 820 w 820"/>
                  <a:gd name="T19" fmla="*/ 97 h 108"/>
                  <a:gd name="T20" fmla="*/ 47 w 820"/>
                  <a:gd name="T21" fmla="*/ 108 h 108"/>
                  <a:gd name="T22" fmla="*/ 41 w 820"/>
                  <a:gd name="T23" fmla="*/ 95 h 108"/>
                  <a:gd name="T24" fmla="*/ 37 w 820"/>
                  <a:gd name="T25" fmla="*/ 84 h 108"/>
                  <a:gd name="T26" fmla="*/ 30 w 820"/>
                  <a:gd name="T27" fmla="*/ 71 h 108"/>
                  <a:gd name="T28" fmla="*/ 24 w 820"/>
                  <a:gd name="T29" fmla="*/ 59 h 108"/>
                  <a:gd name="T30" fmla="*/ 18 w 820"/>
                  <a:gd name="T31" fmla="*/ 46 h 108"/>
                  <a:gd name="T32" fmla="*/ 12 w 820"/>
                  <a:gd name="T33" fmla="*/ 35 h 108"/>
                  <a:gd name="T34" fmla="*/ 6 w 820"/>
                  <a:gd name="T35" fmla="*/ 24 h 108"/>
                  <a:gd name="T36" fmla="*/ 0 w 820"/>
                  <a:gd name="T37" fmla="*/ 13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0"/>
                  <a:gd name="T58" fmla="*/ 0 h 108"/>
                  <a:gd name="T59" fmla="*/ 820 w 820"/>
                  <a:gd name="T60" fmla="*/ 108 h 10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0" h="108">
                    <a:moveTo>
                      <a:pt x="0" y="13"/>
                    </a:moveTo>
                    <a:lnTo>
                      <a:pt x="798" y="0"/>
                    </a:lnTo>
                    <a:lnTo>
                      <a:pt x="802" y="11"/>
                    </a:lnTo>
                    <a:lnTo>
                      <a:pt x="804" y="24"/>
                    </a:lnTo>
                    <a:lnTo>
                      <a:pt x="808" y="35"/>
                    </a:lnTo>
                    <a:lnTo>
                      <a:pt x="810" y="48"/>
                    </a:lnTo>
                    <a:lnTo>
                      <a:pt x="814" y="59"/>
                    </a:lnTo>
                    <a:lnTo>
                      <a:pt x="816" y="73"/>
                    </a:lnTo>
                    <a:lnTo>
                      <a:pt x="818" y="84"/>
                    </a:lnTo>
                    <a:lnTo>
                      <a:pt x="820" y="97"/>
                    </a:lnTo>
                    <a:lnTo>
                      <a:pt x="47" y="108"/>
                    </a:lnTo>
                    <a:lnTo>
                      <a:pt x="41" y="95"/>
                    </a:lnTo>
                    <a:lnTo>
                      <a:pt x="37" y="84"/>
                    </a:lnTo>
                    <a:lnTo>
                      <a:pt x="30" y="71"/>
                    </a:lnTo>
                    <a:lnTo>
                      <a:pt x="24" y="59"/>
                    </a:lnTo>
                    <a:lnTo>
                      <a:pt x="18" y="46"/>
                    </a:lnTo>
                    <a:lnTo>
                      <a:pt x="12" y="35"/>
                    </a:lnTo>
                    <a:lnTo>
                      <a:pt x="6" y="24"/>
                    </a:lnTo>
                    <a:lnTo>
                      <a:pt x="0" y="13"/>
                    </a:lnTo>
                    <a:close/>
                  </a:path>
                </a:pathLst>
              </a:custGeom>
              <a:solidFill>
                <a:srgbClr val="F0F0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19" name="Freeform 94">
                <a:extLst>
                  <a:ext uri="{FF2B5EF4-FFF2-40B4-BE49-F238E27FC236}">
                    <a16:creationId xmlns:a16="http://schemas.microsoft.com/office/drawing/2014/main" id="{703E4E13-78C0-52D4-E7F3-E1A30AB09696}"/>
                  </a:ext>
                </a:extLst>
              </p:cNvPr>
              <p:cNvSpPr>
                <a:spLocks/>
              </p:cNvSpPr>
              <p:nvPr/>
            </p:nvSpPr>
            <p:spPr bwMode="auto">
              <a:xfrm>
                <a:off x="2902" y="1636"/>
                <a:ext cx="786" cy="107"/>
              </a:xfrm>
              <a:custGeom>
                <a:avLst/>
                <a:gdLst>
                  <a:gd name="T0" fmla="*/ 0 w 786"/>
                  <a:gd name="T1" fmla="*/ 11 h 107"/>
                  <a:gd name="T2" fmla="*/ 773 w 786"/>
                  <a:gd name="T3" fmla="*/ 0 h 107"/>
                  <a:gd name="T4" fmla="*/ 775 w 786"/>
                  <a:gd name="T5" fmla="*/ 2 h 107"/>
                  <a:gd name="T6" fmla="*/ 775 w 786"/>
                  <a:gd name="T7" fmla="*/ 5 h 107"/>
                  <a:gd name="T8" fmla="*/ 775 w 786"/>
                  <a:gd name="T9" fmla="*/ 7 h 107"/>
                  <a:gd name="T10" fmla="*/ 775 w 786"/>
                  <a:gd name="T11" fmla="*/ 9 h 107"/>
                  <a:gd name="T12" fmla="*/ 778 w 786"/>
                  <a:gd name="T13" fmla="*/ 11 h 107"/>
                  <a:gd name="T14" fmla="*/ 778 w 786"/>
                  <a:gd name="T15" fmla="*/ 16 h 107"/>
                  <a:gd name="T16" fmla="*/ 778 w 786"/>
                  <a:gd name="T17" fmla="*/ 18 h 107"/>
                  <a:gd name="T18" fmla="*/ 778 w 786"/>
                  <a:gd name="T19" fmla="*/ 20 h 107"/>
                  <a:gd name="T20" fmla="*/ 780 w 786"/>
                  <a:gd name="T21" fmla="*/ 29 h 107"/>
                  <a:gd name="T22" fmla="*/ 782 w 786"/>
                  <a:gd name="T23" fmla="*/ 40 h 107"/>
                  <a:gd name="T24" fmla="*/ 782 w 786"/>
                  <a:gd name="T25" fmla="*/ 49 h 107"/>
                  <a:gd name="T26" fmla="*/ 784 w 786"/>
                  <a:gd name="T27" fmla="*/ 60 h 107"/>
                  <a:gd name="T28" fmla="*/ 784 w 786"/>
                  <a:gd name="T29" fmla="*/ 69 h 107"/>
                  <a:gd name="T30" fmla="*/ 784 w 786"/>
                  <a:gd name="T31" fmla="*/ 78 h 107"/>
                  <a:gd name="T32" fmla="*/ 786 w 786"/>
                  <a:gd name="T33" fmla="*/ 87 h 107"/>
                  <a:gd name="T34" fmla="*/ 786 w 786"/>
                  <a:gd name="T35" fmla="*/ 96 h 107"/>
                  <a:gd name="T36" fmla="*/ 54 w 786"/>
                  <a:gd name="T37" fmla="*/ 107 h 107"/>
                  <a:gd name="T38" fmla="*/ 47 w 786"/>
                  <a:gd name="T39" fmla="*/ 98 h 107"/>
                  <a:gd name="T40" fmla="*/ 43 w 786"/>
                  <a:gd name="T41" fmla="*/ 89 h 107"/>
                  <a:gd name="T42" fmla="*/ 37 w 786"/>
                  <a:gd name="T43" fmla="*/ 80 h 107"/>
                  <a:gd name="T44" fmla="*/ 31 w 786"/>
                  <a:gd name="T45" fmla="*/ 71 h 107"/>
                  <a:gd name="T46" fmla="*/ 25 w 786"/>
                  <a:gd name="T47" fmla="*/ 62 h 107"/>
                  <a:gd name="T48" fmla="*/ 21 w 786"/>
                  <a:gd name="T49" fmla="*/ 54 h 107"/>
                  <a:gd name="T50" fmla="*/ 14 w 786"/>
                  <a:gd name="T51" fmla="*/ 45 h 107"/>
                  <a:gd name="T52" fmla="*/ 8 w 786"/>
                  <a:gd name="T53" fmla="*/ 36 h 107"/>
                  <a:gd name="T54" fmla="*/ 6 w 786"/>
                  <a:gd name="T55" fmla="*/ 34 h 107"/>
                  <a:gd name="T56" fmla="*/ 6 w 786"/>
                  <a:gd name="T57" fmla="*/ 31 h 107"/>
                  <a:gd name="T58" fmla="*/ 4 w 786"/>
                  <a:gd name="T59" fmla="*/ 27 h 107"/>
                  <a:gd name="T60" fmla="*/ 4 w 786"/>
                  <a:gd name="T61" fmla="*/ 25 h 107"/>
                  <a:gd name="T62" fmla="*/ 2 w 786"/>
                  <a:gd name="T63" fmla="*/ 20 h 107"/>
                  <a:gd name="T64" fmla="*/ 2 w 786"/>
                  <a:gd name="T65" fmla="*/ 18 h 107"/>
                  <a:gd name="T66" fmla="*/ 0 w 786"/>
                  <a:gd name="T67" fmla="*/ 14 h 107"/>
                  <a:gd name="T68" fmla="*/ 0 w 786"/>
                  <a:gd name="T69" fmla="*/ 11 h 1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6"/>
                  <a:gd name="T106" fmla="*/ 0 h 107"/>
                  <a:gd name="T107" fmla="*/ 786 w 786"/>
                  <a:gd name="T108" fmla="*/ 107 h 10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6" h="107">
                    <a:moveTo>
                      <a:pt x="0" y="11"/>
                    </a:moveTo>
                    <a:lnTo>
                      <a:pt x="773" y="0"/>
                    </a:lnTo>
                    <a:lnTo>
                      <a:pt x="775" y="2"/>
                    </a:lnTo>
                    <a:lnTo>
                      <a:pt x="775" y="5"/>
                    </a:lnTo>
                    <a:lnTo>
                      <a:pt x="775" y="7"/>
                    </a:lnTo>
                    <a:lnTo>
                      <a:pt x="775" y="9"/>
                    </a:lnTo>
                    <a:lnTo>
                      <a:pt x="778" y="11"/>
                    </a:lnTo>
                    <a:lnTo>
                      <a:pt x="778" y="16"/>
                    </a:lnTo>
                    <a:lnTo>
                      <a:pt x="778" y="18"/>
                    </a:lnTo>
                    <a:lnTo>
                      <a:pt x="778" y="20"/>
                    </a:lnTo>
                    <a:lnTo>
                      <a:pt x="780" y="29"/>
                    </a:lnTo>
                    <a:lnTo>
                      <a:pt x="782" y="40"/>
                    </a:lnTo>
                    <a:lnTo>
                      <a:pt x="782" y="49"/>
                    </a:lnTo>
                    <a:lnTo>
                      <a:pt x="784" y="60"/>
                    </a:lnTo>
                    <a:lnTo>
                      <a:pt x="784" y="69"/>
                    </a:lnTo>
                    <a:lnTo>
                      <a:pt x="784" y="78"/>
                    </a:lnTo>
                    <a:lnTo>
                      <a:pt x="786" y="87"/>
                    </a:lnTo>
                    <a:lnTo>
                      <a:pt x="786" y="96"/>
                    </a:lnTo>
                    <a:lnTo>
                      <a:pt x="54" y="107"/>
                    </a:lnTo>
                    <a:lnTo>
                      <a:pt x="47" y="98"/>
                    </a:lnTo>
                    <a:lnTo>
                      <a:pt x="43" y="89"/>
                    </a:lnTo>
                    <a:lnTo>
                      <a:pt x="37" y="80"/>
                    </a:lnTo>
                    <a:lnTo>
                      <a:pt x="31" y="71"/>
                    </a:lnTo>
                    <a:lnTo>
                      <a:pt x="25" y="62"/>
                    </a:lnTo>
                    <a:lnTo>
                      <a:pt x="21" y="54"/>
                    </a:lnTo>
                    <a:lnTo>
                      <a:pt x="14" y="45"/>
                    </a:lnTo>
                    <a:lnTo>
                      <a:pt x="8" y="36"/>
                    </a:lnTo>
                    <a:lnTo>
                      <a:pt x="6" y="34"/>
                    </a:lnTo>
                    <a:lnTo>
                      <a:pt x="6" y="31"/>
                    </a:lnTo>
                    <a:lnTo>
                      <a:pt x="4" y="27"/>
                    </a:lnTo>
                    <a:lnTo>
                      <a:pt x="4" y="25"/>
                    </a:lnTo>
                    <a:lnTo>
                      <a:pt x="2" y="20"/>
                    </a:lnTo>
                    <a:lnTo>
                      <a:pt x="2" y="18"/>
                    </a:lnTo>
                    <a:lnTo>
                      <a:pt x="0" y="14"/>
                    </a:lnTo>
                    <a:lnTo>
                      <a:pt x="0" y="11"/>
                    </a:lnTo>
                    <a:close/>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0" name="Freeform 95">
                <a:extLst>
                  <a:ext uri="{FF2B5EF4-FFF2-40B4-BE49-F238E27FC236}">
                    <a16:creationId xmlns:a16="http://schemas.microsoft.com/office/drawing/2014/main" id="{3310BF78-8194-AAF6-A5C9-E2D198200A8E}"/>
                  </a:ext>
                </a:extLst>
              </p:cNvPr>
              <p:cNvSpPr>
                <a:spLocks/>
              </p:cNvSpPr>
              <p:nvPr/>
            </p:nvSpPr>
            <p:spPr bwMode="auto">
              <a:xfrm>
                <a:off x="2956" y="1732"/>
                <a:ext cx="738" cy="106"/>
              </a:xfrm>
              <a:custGeom>
                <a:avLst/>
                <a:gdLst>
                  <a:gd name="T0" fmla="*/ 0 w 738"/>
                  <a:gd name="T1" fmla="*/ 11 h 106"/>
                  <a:gd name="T2" fmla="*/ 732 w 738"/>
                  <a:gd name="T3" fmla="*/ 0 h 106"/>
                  <a:gd name="T4" fmla="*/ 732 w 738"/>
                  <a:gd name="T5" fmla="*/ 13 h 106"/>
                  <a:gd name="T6" fmla="*/ 734 w 738"/>
                  <a:gd name="T7" fmla="*/ 24 h 106"/>
                  <a:gd name="T8" fmla="*/ 734 w 738"/>
                  <a:gd name="T9" fmla="*/ 35 h 106"/>
                  <a:gd name="T10" fmla="*/ 734 w 738"/>
                  <a:gd name="T11" fmla="*/ 49 h 106"/>
                  <a:gd name="T12" fmla="*/ 736 w 738"/>
                  <a:gd name="T13" fmla="*/ 60 h 106"/>
                  <a:gd name="T14" fmla="*/ 736 w 738"/>
                  <a:gd name="T15" fmla="*/ 73 h 106"/>
                  <a:gd name="T16" fmla="*/ 736 w 738"/>
                  <a:gd name="T17" fmla="*/ 84 h 106"/>
                  <a:gd name="T18" fmla="*/ 738 w 738"/>
                  <a:gd name="T19" fmla="*/ 98 h 106"/>
                  <a:gd name="T20" fmla="*/ 57 w 738"/>
                  <a:gd name="T21" fmla="*/ 106 h 106"/>
                  <a:gd name="T22" fmla="*/ 49 w 738"/>
                  <a:gd name="T23" fmla="*/ 95 h 106"/>
                  <a:gd name="T24" fmla="*/ 43 w 738"/>
                  <a:gd name="T25" fmla="*/ 84 h 106"/>
                  <a:gd name="T26" fmla="*/ 35 w 738"/>
                  <a:gd name="T27" fmla="*/ 71 h 106"/>
                  <a:gd name="T28" fmla="*/ 28 w 738"/>
                  <a:gd name="T29" fmla="*/ 60 h 106"/>
                  <a:gd name="T30" fmla="*/ 22 w 738"/>
                  <a:gd name="T31" fmla="*/ 46 h 106"/>
                  <a:gd name="T32" fmla="*/ 14 w 738"/>
                  <a:gd name="T33" fmla="*/ 35 h 106"/>
                  <a:gd name="T34" fmla="*/ 8 w 738"/>
                  <a:gd name="T35" fmla="*/ 24 h 106"/>
                  <a:gd name="T36" fmla="*/ 0 w 738"/>
                  <a:gd name="T37" fmla="*/ 11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38"/>
                  <a:gd name="T58" fmla="*/ 0 h 106"/>
                  <a:gd name="T59" fmla="*/ 738 w 738"/>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38" h="106">
                    <a:moveTo>
                      <a:pt x="0" y="11"/>
                    </a:moveTo>
                    <a:lnTo>
                      <a:pt x="732" y="0"/>
                    </a:lnTo>
                    <a:lnTo>
                      <a:pt x="732" y="13"/>
                    </a:lnTo>
                    <a:lnTo>
                      <a:pt x="734" y="24"/>
                    </a:lnTo>
                    <a:lnTo>
                      <a:pt x="734" y="35"/>
                    </a:lnTo>
                    <a:lnTo>
                      <a:pt x="734" y="49"/>
                    </a:lnTo>
                    <a:lnTo>
                      <a:pt x="736" y="60"/>
                    </a:lnTo>
                    <a:lnTo>
                      <a:pt x="736" y="73"/>
                    </a:lnTo>
                    <a:lnTo>
                      <a:pt x="736" y="84"/>
                    </a:lnTo>
                    <a:lnTo>
                      <a:pt x="738" y="98"/>
                    </a:lnTo>
                    <a:lnTo>
                      <a:pt x="57" y="106"/>
                    </a:lnTo>
                    <a:lnTo>
                      <a:pt x="49" y="95"/>
                    </a:lnTo>
                    <a:lnTo>
                      <a:pt x="43" y="84"/>
                    </a:lnTo>
                    <a:lnTo>
                      <a:pt x="35" y="71"/>
                    </a:lnTo>
                    <a:lnTo>
                      <a:pt x="28" y="60"/>
                    </a:lnTo>
                    <a:lnTo>
                      <a:pt x="22" y="46"/>
                    </a:lnTo>
                    <a:lnTo>
                      <a:pt x="14" y="35"/>
                    </a:lnTo>
                    <a:lnTo>
                      <a:pt x="8" y="24"/>
                    </a:lnTo>
                    <a:lnTo>
                      <a:pt x="0" y="11"/>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1" name="Freeform 96">
                <a:extLst>
                  <a:ext uri="{FF2B5EF4-FFF2-40B4-BE49-F238E27FC236}">
                    <a16:creationId xmlns:a16="http://schemas.microsoft.com/office/drawing/2014/main" id="{E47AD173-A593-A241-684A-A23B787D606B}"/>
                  </a:ext>
                </a:extLst>
              </p:cNvPr>
              <p:cNvSpPr>
                <a:spLocks/>
              </p:cNvSpPr>
              <p:nvPr/>
            </p:nvSpPr>
            <p:spPr bwMode="auto">
              <a:xfrm>
                <a:off x="3013" y="1830"/>
                <a:ext cx="691" cy="106"/>
              </a:xfrm>
              <a:custGeom>
                <a:avLst/>
                <a:gdLst>
                  <a:gd name="T0" fmla="*/ 0 w 691"/>
                  <a:gd name="T1" fmla="*/ 8 h 106"/>
                  <a:gd name="T2" fmla="*/ 681 w 691"/>
                  <a:gd name="T3" fmla="*/ 0 h 106"/>
                  <a:gd name="T4" fmla="*/ 681 w 691"/>
                  <a:gd name="T5" fmla="*/ 6 h 106"/>
                  <a:gd name="T6" fmla="*/ 681 w 691"/>
                  <a:gd name="T7" fmla="*/ 13 h 106"/>
                  <a:gd name="T8" fmla="*/ 683 w 691"/>
                  <a:gd name="T9" fmla="*/ 20 h 106"/>
                  <a:gd name="T10" fmla="*/ 683 w 691"/>
                  <a:gd name="T11" fmla="*/ 28 h 106"/>
                  <a:gd name="T12" fmla="*/ 683 w 691"/>
                  <a:gd name="T13" fmla="*/ 35 h 106"/>
                  <a:gd name="T14" fmla="*/ 685 w 691"/>
                  <a:gd name="T15" fmla="*/ 44 h 106"/>
                  <a:gd name="T16" fmla="*/ 685 w 691"/>
                  <a:gd name="T17" fmla="*/ 51 h 106"/>
                  <a:gd name="T18" fmla="*/ 687 w 691"/>
                  <a:gd name="T19" fmla="*/ 60 h 106"/>
                  <a:gd name="T20" fmla="*/ 687 w 691"/>
                  <a:gd name="T21" fmla="*/ 64 h 106"/>
                  <a:gd name="T22" fmla="*/ 689 w 691"/>
                  <a:gd name="T23" fmla="*/ 68 h 106"/>
                  <a:gd name="T24" fmla="*/ 689 w 691"/>
                  <a:gd name="T25" fmla="*/ 73 h 106"/>
                  <a:gd name="T26" fmla="*/ 689 w 691"/>
                  <a:gd name="T27" fmla="*/ 77 h 106"/>
                  <a:gd name="T28" fmla="*/ 691 w 691"/>
                  <a:gd name="T29" fmla="*/ 82 h 106"/>
                  <a:gd name="T30" fmla="*/ 691 w 691"/>
                  <a:gd name="T31" fmla="*/ 86 h 106"/>
                  <a:gd name="T32" fmla="*/ 691 w 691"/>
                  <a:gd name="T33" fmla="*/ 91 h 106"/>
                  <a:gd name="T34" fmla="*/ 691 w 691"/>
                  <a:gd name="T35" fmla="*/ 95 h 106"/>
                  <a:gd name="T36" fmla="*/ 58 w 691"/>
                  <a:gd name="T37" fmla="*/ 106 h 106"/>
                  <a:gd name="T38" fmla="*/ 50 w 691"/>
                  <a:gd name="T39" fmla="*/ 93 h 106"/>
                  <a:gd name="T40" fmla="*/ 42 w 691"/>
                  <a:gd name="T41" fmla="*/ 82 h 106"/>
                  <a:gd name="T42" fmla="*/ 35 w 691"/>
                  <a:gd name="T43" fmla="*/ 71 h 106"/>
                  <a:gd name="T44" fmla="*/ 27 w 691"/>
                  <a:gd name="T45" fmla="*/ 57 h 106"/>
                  <a:gd name="T46" fmla="*/ 21 w 691"/>
                  <a:gd name="T47" fmla="*/ 46 h 106"/>
                  <a:gd name="T48" fmla="*/ 13 w 691"/>
                  <a:gd name="T49" fmla="*/ 33 h 106"/>
                  <a:gd name="T50" fmla="*/ 7 w 691"/>
                  <a:gd name="T51" fmla="*/ 22 h 106"/>
                  <a:gd name="T52" fmla="*/ 0 w 691"/>
                  <a:gd name="T53" fmla="*/ 8 h 10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91"/>
                  <a:gd name="T82" fmla="*/ 0 h 106"/>
                  <a:gd name="T83" fmla="*/ 691 w 691"/>
                  <a:gd name="T84" fmla="*/ 106 h 10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91" h="106">
                    <a:moveTo>
                      <a:pt x="0" y="8"/>
                    </a:moveTo>
                    <a:lnTo>
                      <a:pt x="681" y="0"/>
                    </a:lnTo>
                    <a:lnTo>
                      <a:pt x="681" y="6"/>
                    </a:lnTo>
                    <a:lnTo>
                      <a:pt x="681" y="13"/>
                    </a:lnTo>
                    <a:lnTo>
                      <a:pt x="683" y="20"/>
                    </a:lnTo>
                    <a:lnTo>
                      <a:pt x="683" y="28"/>
                    </a:lnTo>
                    <a:lnTo>
                      <a:pt x="683" y="35"/>
                    </a:lnTo>
                    <a:lnTo>
                      <a:pt x="685" y="44"/>
                    </a:lnTo>
                    <a:lnTo>
                      <a:pt x="685" y="51"/>
                    </a:lnTo>
                    <a:lnTo>
                      <a:pt x="687" y="60"/>
                    </a:lnTo>
                    <a:lnTo>
                      <a:pt x="687" y="64"/>
                    </a:lnTo>
                    <a:lnTo>
                      <a:pt x="689" y="68"/>
                    </a:lnTo>
                    <a:lnTo>
                      <a:pt x="689" y="73"/>
                    </a:lnTo>
                    <a:lnTo>
                      <a:pt x="689" y="77"/>
                    </a:lnTo>
                    <a:lnTo>
                      <a:pt x="691" y="82"/>
                    </a:lnTo>
                    <a:lnTo>
                      <a:pt x="691" y="86"/>
                    </a:lnTo>
                    <a:lnTo>
                      <a:pt x="691" y="91"/>
                    </a:lnTo>
                    <a:lnTo>
                      <a:pt x="691" y="95"/>
                    </a:lnTo>
                    <a:lnTo>
                      <a:pt x="58" y="106"/>
                    </a:lnTo>
                    <a:lnTo>
                      <a:pt x="50" y="93"/>
                    </a:lnTo>
                    <a:lnTo>
                      <a:pt x="42" y="82"/>
                    </a:lnTo>
                    <a:lnTo>
                      <a:pt x="35" y="71"/>
                    </a:lnTo>
                    <a:lnTo>
                      <a:pt x="27" y="57"/>
                    </a:lnTo>
                    <a:lnTo>
                      <a:pt x="21" y="46"/>
                    </a:lnTo>
                    <a:lnTo>
                      <a:pt x="13" y="33"/>
                    </a:lnTo>
                    <a:lnTo>
                      <a:pt x="7" y="22"/>
                    </a:lnTo>
                    <a:lnTo>
                      <a:pt x="0" y="8"/>
                    </a:lnTo>
                    <a:close/>
                  </a:path>
                </a:pathLst>
              </a:custGeom>
              <a:solidFill>
                <a:srgbClr val="DEDED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2" name="Freeform 97">
                <a:extLst>
                  <a:ext uri="{FF2B5EF4-FFF2-40B4-BE49-F238E27FC236}">
                    <a16:creationId xmlns:a16="http://schemas.microsoft.com/office/drawing/2014/main" id="{E887C09B-4A51-ADFD-D7A7-D3BF6ADA591A}"/>
                  </a:ext>
                </a:extLst>
              </p:cNvPr>
              <p:cNvSpPr>
                <a:spLocks/>
              </p:cNvSpPr>
              <p:nvPr/>
            </p:nvSpPr>
            <p:spPr bwMode="auto">
              <a:xfrm>
                <a:off x="3071" y="1925"/>
                <a:ext cx="642" cy="107"/>
              </a:xfrm>
              <a:custGeom>
                <a:avLst/>
                <a:gdLst>
                  <a:gd name="T0" fmla="*/ 0 w 642"/>
                  <a:gd name="T1" fmla="*/ 11 h 107"/>
                  <a:gd name="T2" fmla="*/ 633 w 642"/>
                  <a:gd name="T3" fmla="*/ 0 h 107"/>
                  <a:gd name="T4" fmla="*/ 635 w 642"/>
                  <a:gd name="T5" fmla="*/ 13 h 107"/>
                  <a:gd name="T6" fmla="*/ 637 w 642"/>
                  <a:gd name="T7" fmla="*/ 24 h 107"/>
                  <a:gd name="T8" fmla="*/ 637 w 642"/>
                  <a:gd name="T9" fmla="*/ 38 h 107"/>
                  <a:gd name="T10" fmla="*/ 639 w 642"/>
                  <a:gd name="T11" fmla="*/ 49 h 107"/>
                  <a:gd name="T12" fmla="*/ 639 w 642"/>
                  <a:gd name="T13" fmla="*/ 62 h 107"/>
                  <a:gd name="T14" fmla="*/ 639 w 642"/>
                  <a:gd name="T15" fmla="*/ 73 h 107"/>
                  <a:gd name="T16" fmla="*/ 639 w 642"/>
                  <a:gd name="T17" fmla="*/ 84 h 107"/>
                  <a:gd name="T18" fmla="*/ 642 w 642"/>
                  <a:gd name="T19" fmla="*/ 98 h 107"/>
                  <a:gd name="T20" fmla="*/ 68 w 642"/>
                  <a:gd name="T21" fmla="*/ 107 h 107"/>
                  <a:gd name="T22" fmla="*/ 58 w 642"/>
                  <a:gd name="T23" fmla="*/ 96 h 107"/>
                  <a:gd name="T24" fmla="*/ 50 w 642"/>
                  <a:gd name="T25" fmla="*/ 82 h 107"/>
                  <a:gd name="T26" fmla="*/ 41 w 642"/>
                  <a:gd name="T27" fmla="*/ 71 h 107"/>
                  <a:gd name="T28" fmla="*/ 33 w 642"/>
                  <a:gd name="T29" fmla="*/ 58 h 107"/>
                  <a:gd name="T30" fmla="*/ 23 w 642"/>
                  <a:gd name="T31" fmla="*/ 47 h 107"/>
                  <a:gd name="T32" fmla="*/ 15 w 642"/>
                  <a:gd name="T33" fmla="*/ 36 h 107"/>
                  <a:gd name="T34" fmla="*/ 8 w 642"/>
                  <a:gd name="T35" fmla="*/ 22 h 107"/>
                  <a:gd name="T36" fmla="*/ 0 w 642"/>
                  <a:gd name="T37" fmla="*/ 11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2"/>
                  <a:gd name="T58" fmla="*/ 0 h 107"/>
                  <a:gd name="T59" fmla="*/ 642 w 642"/>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2" h="107">
                    <a:moveTo>
                      <a:pt x="0" y="11"/>
                    </a:moveTo>
                    <a:lnTo>
                      <a:pt x="633" y="0"/>
                    </a:lnTo>
                    <a:lnTo>
                      <a:pt x="635" y="13"/>
                    </a:lnTo>
                    <a:lnTo>
                      <a:pt x="637" y="24"/>
                    </a:lnTo>
                    <a:lnTo>
                      <a:pt x="637" y="38"/>
                    </a:lnTo>
                    <a:lnTo>
                      <a:pt x="639" y="49"/>
                    </a:lnTo>
                    <a:lnTo>
                      <a:pt x="639" y="62"/>
                    </a:lnTo>
                    <a:lnTo>
                      <a:pt x="639" y="73"/>
                    </a:lnTo>
                    <a:lnTo>
                      <a:pt x="639" y="84"/>
                    </a:lnTo>
                    <a:lnTo>
                      <a:pt x="642" y="98"/>
                    </a:lnTo>
                    <a:lnTo>
                      <a:pt x="68" y="107"/>
                    </a:lnTo>
                    <a:lnTo>
                      <a:pt x="58" y="96"/>
                    </a:lnTo>
                    <a:lnTo>
                      <a:pt x="50" y="82"/>
                    </a:lnTo>
                    <a:lnTo>
                      <a:pt x="41" y="71"/>
                    </a:lnTo>
                    <a:lnTo>
                      <a:pt x="33" y="58"/>
                    </a:lnTo>
                    <a:lnTo>
                      <a:pt x="23" y="47"/>
                    </a:lnTo>
                    <a:lnTo>
                      <a:pt x="15" y="36"/>
                    </a:lnTo>
                    <a:lnTo>
                      <a:pt x="8" y="22"/>
                    </a:lnTo>
                    <a:lnTo>
                      <a:pt x="0" y="11"/>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3" name="Freeform 98">
                <a:extLst>
                  <a:ext uri="{FF2B5EF4-FFF2-40B4-BE49-F238E27FC236}">
                    <a16:creationId xmlns:a16="http://schemas.microsoft.com/office/drawing/2014/main" id="{02DED1B5-F4ED-4D69-6AC7-C91CBB8A7CCF}"/>
                  </a:ext>
                </a:extLst>
              </p:cNvPr>
              <p:cNvSpPr>
                <a:spLocks/>
              </p:cNvSpPr>
              <p:nvPr/>
            </p:nvSpPr>
            <p:spPr bwMode="auto">
              <a:xfrm>
                <a:off x="3139" y="2023"/>
                <a:ext cx="574" cy="104"/>
              </a:xfrm>
              <a:custGeom>
                <a:avLst/>
                <a:gdLst>
                  <a:gd name="T0" fmla="*/ 0 w 574"/>
                  <a:gd name="T1" fmla="*/ 9 h 104"/>
                  <a:gd name="T2" fmla="*/ 574 w 574"/>
                  <a:gd name="T3" fmla="*/ 0 h 104"/>
                  <a:gd name="T4" fmla="*/ 574 w 574"/>
                  <a:gd name="T5" fmla="*/ 11 h 104"/>
                  <a:gd name="T6" fmla="*/ 574 w 574"/>
                  <a:gd name="T7" fmla="*/ 24 h 104"/>
                  <a:gd name="T8" fmla="*/ 574 w 574"/>
                  <a:gd name="T9" fmla="*/ 35 h 104"/>
                  <a:gd name="T10" fmla="*/ 574 w 574"/>
                  <a:gd name="T11" fmla="*/ 49 h 104"/>
                  <a:gd name="T12" fmla="*/ 571 w 574"/>
                  <a:gd name="T13" fmla="*/ 60 h 104"/>
                  <a:gd name="T14" fmla="*/ 571 w 574"/>
                  <a:gd name="T15" fmla="*/ 73 h 104"/>
                  <a:gd name="T16" fmla="*/ 571 w 574"/>
                  <a:gd name="T17" fmla="*/ 84 h 104"/>
                  <a:gd name="T18" fmla="*/ 571 w 574"/>
                  <a:gd name="T19" fmla="*/ 95 h 104"/>
                  <a:gd name="T20" fmla="*/ 93 w 574"/>
                  <a:gd name="T21" fmla="*/ 104 h 104"/>
                  <a:gd name="T22" fmla="*/ 85 w 574"/>
                  <a:gd name="T23" fmla="*/ 95 h 104"/>
                  <a:gd name="T24" fmla="*/ 74 w 574"/>
                  <a:gd name="T25" fmla="*/ 86 h 104"/>
                  <a:gd name="T26" fmla="*/ 66 w 574"/>
                  <a:gd name="T27" fmla="*/ 78 h 104"/>
                  <a:gd name="T28" fmla="*/ 58 w 574"/>
                  <a:gd name="T29" fmla="*/ 71 h 104"/>
                  <a:gd name="T30" fmla="*/ 50 w 574"/>
                  <a:gd name="T31" fmla="*/ 62 h 104"/>
                  <a:gd name="T32" fmla="*/ 39 w 574"/>
                  <a:gd name="T33" fmla="*/ 53 h 104"/>
                  <a:gd name="T34" fmla="*/ 31 w 574"/>
                  <a:gd name="T35" fmla="*/ 44 h 104"/>
                  <a:gd name="T36" fmla="*/ 23 w 574"/>
                  <a:gd name="T37" fmla="*/ 35 h 104"/>
                  <a:gd name="T38" fmla="*/ 21 w 574"/>
                  <a:gd name="T39" fmla="*/ 31 h 104"/>
                  <a:gd name="T40" fmla="*/ 17 w 574"/>
                  <a:gd name="T41" fmla="*/ 29 h 104"/>
                  <a:gd name="T42" fmla="*/ 15 w 574"/>
                  <a:gd name="T43" fmla="*/ 24 h 104"/>
                  <a:gd name="T44" fmla="*/ 10 w 574"/>
                  <a:gd name="T45" fmla="*/ 22 h 104"/>
                  <a:gd name="T46" fmla="*/ 8 w 574"/>
                  <a:gd name="T47" fmla="*/ 18 h 104"/>
                  <a:gd name="T48" fmla="*/ 6 w 574"/>
                  <a:gd name="T49" fmla="*/ 15 h 104"/>
                  <a:gd name="T50" fmla="*/ 2 w 574"/>
                  <a:gd name="T51" fmla="*/ 11 h 104"/>
                  <a:gd name="T52" fmla="*/ 0 w 574"/>
                  <a:gd name="T53" fmla="*/ 9 h 10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74"/>
                  <a:gd name="T82" fmla="*/ 0 h 104"/>
                  <a:gd name="T83" fmla="*/ 574 w 574"/>
                  <a:gd name="T84" fmla="*/ 104 h 10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74" h="104">
                    <a:moveTo>
                      <a:pt x="0" y="9"/>
                    </a:moveTo>
                    <a:lnTo>
                      <a:pt x="574" y="0"/>
                    </a:lnTo>
                    <a:lnTo>
                      <a:pt x="574" y="11"/>
                    </a:lnTo>
                    <a:lnTo>
                      <a:pt x="574" y="24"/>
                    </a:lnTo>
                    <a:lnTo>
                      <a:pt x="574" y="35"/>
                    </a:lnTo>
                    <a:lnTo>
                      <a:pt x="574" y="49"/>
                    </a:lnTo>
                    <a:lnTo>
                      <a:pt x="571" y="60"/>
                    </a:lnTo>
                    <a:lnTo>
                      <a:pt x="571" y="73"/>
                    </a:lnTo>
                    <a:lnTo>
                      <a:pt x="571" y="84"/>
                    </a:lnTo>
                    <a:lnTo>
                      <a:pt x="571" y="95"/>
                    </a:lnTo>
                    <a:lnTo>
                      <a:pt x="93" y="104"/>
                    </a:lnTo>
                    <a:lnTo>
                      <a:pt x="85" y="95"/>
                    </a:lnTo>
                    <a:lnTo>
                      <a:pt x="74" y="86"/>
                    </a:lnTo>
                    <a:lnTo>
                      <a:pt x="66" y="78"/>
                    </a:lnTo>
                    <a:lnTo>
                      <a:pt x="58" y="71"/>
                    </a:lnTo>
                    <a:lnTo>
                      <a:pt x="50" y="62"/>
                    </a:lnTo>
                    <a:lnTo>
                      <a:pt x="39" y="53"/>
                    </a:lnTo>
                    <a:lnTo>
                      <a:pt x="31" y="44"/>
                    </a:lnTo>
                    <a:lnTo>
                      <a:pt x="23" y="35"/>
                    </a:lnTo>
                    <a:lnTo>
                      <a:pt x="21" y="31"/>
                    </a:lnTo>
                    <a:lnTo>
                      <a:pt x="17" y="29"/>
                    </a:lnTo>
                    <a:lnTo>
                      <a:pt x="15" y="24"/>
                    </a:lnTo>
                    <a:lnTo>
                      <a:pt x="10" y="22"/>
                    </a:lnTo>
                    <a:lnTo>
                      <a:pt x="8" y="18"/>
                    </a:lnTo>
                    <a:lnTo>
                      <a:pt x="6" y="15"/>
                    </a:lnTo>
                    <a:lnTo>
                      <a:pt x="2" y="11"/>
                    </a:lnTo>
                    <a:lnTo>
                      <a:pt x="0"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4" name="Freeform 99">
                <a:extLst>
                  <a:ext uri="{FF2B5EF4-FFF2-40B4-BE49-F238E27FC236}">
                    <a16:creationId xmlns:a16="http://schemas.microsoft.com/office/drawing/2014/main" id="{F3B99D7E-A569-74C2-D6C2-5CE7ADB6FF5B}"/>
                  </a:ext>
                </a:extLst>
              </p:cNvPr>
              <p:cNvSpPr>
                <a:spLocks/>
              </p:cNvSpPr>
              <p:nvPr/>
            </p:nvSpPr>
            <p:spPr bwMode="auto">
              <a:xfrm>
                <a:off x="3232" y="2118"/>
                <a:ext cx="478" cy="369"/>
              </a:xfrm>
              <a:custGeom>
                <a:avLst/>
                <a:gdLst>
                  <a:gd name="T0" fmla="*/ 0 w 478"/>
                  <a:gd name="T1" fmla="*/ 9 h 369"/>
                  <a:gd name="T2" fmla="*/ 478 w 478"/>
                  <a:gd name="T3" fmla="*/ 0 h 369"/>
                  <a:gd name="T4" fmla="*/ 474 w 478"/>
                  <a:gd name="T5" fmla="*/ 40 h 369"/>
                  <a:gd name="T6" fmla="*/ 470 w 478"/>
                  <a:gd name="T7" fmla="*/ 80 h 369"/>
                  <a:gd name="T8" fmla="*/ 466 w 478"/>
                  <a:gd name="T9" fmla="*/ 118 h 369"/>
                  <a:gd name="T10" fmla="*/ 460 w 478"/>
                  <a:gd name="T11" fmla="*/ 158 h 369"/>
                  <a:gd name="T12" fmla="*/ 456 w 478"/>
                  <a:gd name="T13" fmla="*/ 196 h 369"/>
                  <a:gd name="T14" fmla="*/ 450 w 478"/>
                  <a:gd name="T15" fmla="*/ 236 h 369"/>
                  <a:gd name="T16" fmla="*/ 443 w 478"/>
                  <a:gd name="T17" fmla="*/ 274 h 369"/>
                  <a:gd name="T18" fmla="*/ 435 w 478"/>
                  <a:gd name="T19" fmla="*/ 314 h 369"/>
                  <a:gd name="T20" fmla="*/ 412 w 478"/>
                  <a:gd name="T21" fmla="*/ 369 h 369"/>
                  <a:gd name="T22" fmla="*/ 402 w 478"/>
                  <a:gd name="T23" fmla="*/ 360 h 369"/>
                  <a:gd name="T24" fmla="*/ 392 w 478"/>
                  <a:gd name="T25" fmla="*/ 349 h 369"/>
                  <a:gd name="T26" fmla="*/ 382 w 478"/>
                  <a:gd name="T27" fmla="*/ 338 h 369"/>
                  <a:gd name="T28" fmla="*/ 371 w 478"/>
                  <a:gd name="T29" fmla="*/ 325 h 369"/>
                  <a:gd name="T30" fmla="*/ 361 w 478"/>
                  <a:gd name="T31" fmla="*/ 314 h 369"/>
                  <a:gd name="T32" fmla="*/ 349 w 478"/>
                  <a:gd name="T33" fmla="*/ 305 h 369"/>
                  <a:gd name="T34" fmla="*/ 336 w 478"/>
                  <a:gd name="T35" fmla="*/ 298 h 369"/>
                  <a:gd name="T36" fmla="*/ 322 w 478"/>
                  <a:gd name="T37" fmla="*/ 296 h 369"/>
                  <a:gd name="T38" fmla="*/ 283 w 478"/>
                  <a:gd name="T39" fmla="*/ 258 h 369"/>
                  <a:gd name="T40" fmla="*/ 243 w 478"/>
                  <a:gd name="T41" fmla="*/ 220 h 369"/>
                  <a:gd name="T42" fmla="*/ 202 w 478"/>
                  <a:gd name="T43" fmla="*/ 185 h 369"/>
                  <a:gd name="T44" fmla="*/ 161 w 478"/>
                  <a:gd name="T45" fmla="*/ 149 h 369"/>
                  <a:gd name="T46" fmla="*/ 120 w 478"/>
                  <a:gd name="T47" fmla="*/ 116 h 369"/>
                  <a:gd name="T48" fmla="*/ 80 w 478"/>
                  <a:gd name="T49" fmla="*/ 80 h 369"/>
                  <a:gd name="T50" fmla="*/ 39 w 478"/>
                  <a:gd name="T51" fmla="*/ 45 h 369"/>
                  <a:gd name="T52" fmla="*/ 0 w 478"/>
                  <a:gd name="T53" fmla="*/ 9 h 36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8"/>
                  <a:gd name="T82" fmla="*/ 0 h 369"/>
                  <a:gd name="T83" fmla="*/ 478 w 478"/>
                  <a:gd name="T84" fmla="*/ 369 h 36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8" h="369">
                    <a:moveTo>
                      <a:pt x="0" y="9"/>
                    </a:moveTo>
                    <a:lnTo>
                      <a:pt x="478" y="0"/>
                    </a:lnTo>
                    <a:lnTo>
                      <a:pt x="474" y="40"/>
                    </a:lnTo>
                    <a:lnTo>
                      <a:pt x="470" y="80"/>
                    </a:lnTo>
                    <a:lnTo>
                      <a:pt x="466" y="118"/>
                    </a:lnTo>
                    <a:lnTo>
                      <a:pt x="460" y="158"/>
                    </a:lnTo>
                    <a:lnTo>
                      <a:pt x="456" y="196"/>
                    </a:lnTo>
                    <a:lnTo>
                      <a:pt x="450" y="236"/>
                    </a:lnTo>
                    <a:lnTo>
                      <a:pt x="443" y="274"/>
                    </a:lnTo>
                    <a:lnTo>
                      <a:pt x="435" y="314"/>
                    </a:lnTo>
                    <a:lnTo>
                      <a:pt x="412" y="369"/>
                    </a:lnTo>
                    <a:lnTo>
                      <a:pt x="402" y="360"/>
                    </a:lnTo>
                    <a:lnTo>
                      <a:pt x="392" y="349"/>
                    </a:lnTo>
                    <a:lnTo>
                      <a:pt x="382" y="338"/>
                    </a:lnTo>
                    <a:lnTo>
                      <a:pt x="371" y="325"/>
                    </a:lnTo>
                    <a:lnTo>
                      <a:pt x="361" y="314"/>
                    </a:lnTo>
                    <a:lnTo>
                      <a:pt x="349" y="305"/>
                    </a:lnTo>
                    <a:lnTo>
                      <a:pt x="336" y="298"/>
                    </a:lnTo>
                    <a:lnTo>
                      <a:pt x="322" y="296"/>
                    </a:lnTo>
                    <a:lnTo>
                      <a:pt x="283" y="258"/>
                    </a:lnTo>
                    <a:lnTo>
                      <a:pt x="243" y="220"/>
                    </a:lnTo>
                    <a:lnTo>
                      <a:pt x="202" y="185"/>
                    </a:lnTo>
                    <a:lnTo>
                      <a:pt x="161" y="149"/>
                    </a:lnTo>
                    <a:lnTo>
                      <a:pt x="120" y="116"/>
                    </a:lnTo>
                    <a:lnTo>
                      <a:pt x="80" y="80"/>
                    </a:lnTo>
                    <a:lnTo>
                      <a:pt x="39" y="45"/>
                    </a:lnTo>
                    <a:lnTo>
                      <a:pt x="0" y="9"/>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5" name="Freeform 100">
                <a:extLst>
                  <a:ext uri="{FF2B5EF4-FFF2-40B4-BE49-F238E27FC236}">
                    <a16:creationId xmlns:a16="http://schemas.microsoft.com/office/drawing/2014/main" id="{737B7337-6434-CE0E-06FC-B8529A7BCF8E}"/>
                  </a:ext>
                </a:extLst>
              </p:cNvPr>
              <p:cNvSpPr>
                <a:spLocks/>
              </p:cNvSpPr>
              <p:nvPr/>
            </p:nvSpPr>
            <p:spPr bwMode="auto">
              <a:xfrm>
                <a:off x="2840" y="2663"/>
                <a:ext cx="910" cy="2066"/>
              </a:xfrm>
              <a:custGeom>
                <a:avLst/>
                <a:gdLst>
                  <a:gd name="T0" fmla="*/ 35 w 910"/>
                  <a:gd name="T1" fmla="*/ 1217 h 2066"/>
                  <a:gd name="T2" fmla="*/ 116 w 910"/>
                  <a:gd name="T3" fmla="*/ 1159 h 2066"/>
                  <a:gd name="T4" fmla="*/ 192 w 910"/>
                  <a:gd name="T5" fmla="*/ 1097 h 2066"/>
                  <a:gd name="T6" fmla="*/ 266 w 910"/>
                  <a:gd name="T7" fmla="*/ 1030 h 2066"/>
                  <a:gd name="T8" fmla="*/ 338 w 910"/>
                  <a:gd name="T9" fmla="*/ 959 h 2066"/>
                  <a:gd name="T10" fmla="*/ 406 w 910"/>
                  <a:gd name="T11" fmla="*/ 886 h 2066"/>
                  <a:gd name="T12" fmla="*/ 472 w 910"/>
                  <a:gd name="T13" fmla="*/ 810 h 2066"/>
                  <a:gd name="T14" fmla="*/ 532 w 910"/>
                  <a:gd name="T15" fmla="*/ 728 h 2066"/>
                  <a:gd name="T16" fmla="*/ 592 w 910"/>
                  <a:gd name="T17" fmla="*/ 646 h 2066"/>
                  <a:gd name="T18" fmla="*/ 646 w 910"/>
                  <a:gd name="T19" fmla="*/ 559 h 2066"/>
                  <a:gd name="T20" fmla="*/ 695 w 910"/>
                  <a:gd name="T21" fmla="*/ 471 h 2066"/>
                  <a:gd name="T22" fmla="*/ 743 w 910"/>
                  <a:gd name="T23" fmla="*/ 377 h 2066"/>
                  <a:gd name="T24" fmla="*/ 784 w 910"/>
                  <a:gd name="T25" fmla="*/ 284 h 2066"/>
                  <a:gd name="T26" fmla="*/ 823 w 910"/>
                  <a:gd name="T27" fmla="*/ 186 h 2066"/>
                  <a:gd name="T28" fmla="*/ 856 w 910"/>
                  <a:gd name="T29" fmla="*/ 86 h 2066"/>
                  <a:gd name="T30" fmla="*/ 883 w 910"/>
                  <a:gd name="T31" fmla="*/ 0 h 2066"/>
                  <a:gd name="T32" fmla="*/ 895 w 910"/>
                  <a:gd name="T33" fmla="*/ 44 h 2066"/>
                  <a:gd name="T34" fmla="*/ 903 w 910"/>
                  <a:gd name="T35" fmla="*/ 91 h 2066"/>
                  <a:gd name="T36" fmla="*/ 908 w 910"/>
                  <a:gd name="T37" fmla="*/ 137 h 2066"/>
                  <a:gd name="T38" fmla="*/ 910 w 910"/>
                  <a:gd name="T39" fmla="*/ 186 h 2066"/>
                  <a:gd name="T40" fmla="*/ 897 w 910"/>
                  <a:gd name="T41" fmla="*/ 282 h 2066"/>
                  <a:gd name="T42" fmla="*/ 873 w 910"/>
                  <a:gd name="T43" fmla="*/ 371 h 2066"/>
                  <a:gd name="T44" fmla="*/ 840 w 910"/>
                  <a:gd name="T45" fmla="*/ 455 h 2066"/>
                  <a:gd name="T46" fmla="*/ 802 w 910"/>
                  <a:gd name="T47" fmla="*/ 537 h 2066"/>
                  <a:gd name="T48" fmla="*/ 722 w 910"/>
                  <a:gd name="T49" fmla="*/ 702 h 2066"/>
                  <a:gd name="T50" fmla="*/ 685 w 910"/>
                  <a:gd name="T51" fmla="*/ 786 h 2066"/>
                  <a:gd name="T52" fmla="*/ 656 w 910"/>
                  <a:gd name="T53" fmla="*/ 873 h 2066"/>
                  <a:gd name="T54" fmla="*/ 644 w 910"/>
                  <a:gd name="T55" fmla="*/ 933 h 2066"/>
                  <a:gd name="T56" fmla="*/ 635 w 910"/>
                  <a:gd name="T57" fmla="*/ 995 h 2066"/>
                  <a:gd name="T58" fmla="*/ 629 w 910"/>
                  <a:gd name="T59" fmla="*/ 1119 h 2066"/>
                  <a:gd name="T60" fmla="*/ 629 w 910"/>
                  <a:gd name="T61" fmla="*/ 1244 h 2066"/>
                  <a:gd name="T62" fmla="*/ 627 w 910"/>
                  <a:gd name="T63" fmla="*/ 1368 h 2066"/>
                  <a:gd name="T64" fmla="*/ 609 w 910"/>
                  <a:gd name="T65" fmla="*/ 1521 h 2066"/>
                  <a:gd name="T66" fmla="*/ 580 w 910"/>
                  <a:gd name="T67" fmla="*/ 1672 h 2066"/>
                  <a:gd name="T68" fmla="*/ 559 w 910"/>
                  <a:gd name="T69" fmla="*/ 1748 h 2066"/>
                  <a:gd name="T70" fmla="*/ 534 w 910"/>
                  <a:gd name="T71" fmla="*/ 1821 h 2066"/>
                  <a:gd name="T72" fmla="*/ 503 w 910"/>
                  <a:gd name="T73" fmla="*/ 1890 h 2066"/>
                  <a:gd name="T74" fmla="*/ 466 w 910"/>
                  <a:gd name="T75" fmla="*/ 1957 h 2066"/>
                  <a:gd name="T76" fmla="*/ 466 w 910"/>
                  <a:gd name="T77" fmla="*/ 1972 h 2066"/>
                  <a:gd name="T78" fmla="*/ 454 w 910"/>
                  <a:gd name="T79" fmla="*/ 1979 h 2066"/>
                  <a:gd name="T80" fmla="*/ 441 w 910"/>
                  <a:gd name="T81" fmla="*/ 1981 h 2066"/>
                  <a:gd name="T82" fmla="*/ 431 w 910"/>
                  <a:gd name="T83" fmla="*/ 1992 h 2066"/>
                  <a:gd name="T84" fmla="*/ 402 w 910"/>
                  <a:gd name="T85" fmla="*/ 2019 h 2066"/>
                  <a:gd name="T86" fmla="*/ 371 w 910"/>
                  <a:gd name="T87" fmla="*/ 2046 h 2066"/>
                  <a:gd name="T88" fmla="*/ 338 w 910"/>
                  <a:gd name="T89" fmla="*/ 2061 h 2066"/>
                  <a:gd name="T90" fmla="*/ 318 w 910"/>
                  <a:gd name="T91" fmla="*/ 2066 h 2066"/>
                  <a:gd name="T92" fmla="*/ 297 w 910"/>
                  <a:gd name="T93" fmla="*/ 2063 h 2066"/>
                  <a:gd name="T94" fmla="*/ 272 w 910"/>
                  <a:gd name="T95" fmla="*/ 2063 h 2066"/>
                  <a:gd name="T96" fmla="*/ 252 w 910"/>
                  <a:gd name="T97" fmla="*/ 2059 h 2066"/>
                  <a:gd name="T98" fmla="*/ 231 w 910"/>
                  <a:gd name="T99" fmla="*/ 2048 h 2066"/>
                  <a:gd name="T100" fmla="*/ 213 w 910"/>
                  <a:gd name="T101" fmla="*/ 2035 h 2066"/>
                  <a:gd name="T102" fmla="*/ 182 w 910"/>
                  <a:gd name="T103" fmla="*/ 1999 h 2066"/>
                  <a:gd name="T104" fmla="*/ 157 w 910"/>
                  <a:gd name="T105" fmla="*/ 1957 h 2066"/>
                  <a:gd name="T106" fmla="*/ 134 w 910"/>
                  <a:gd name="T107" fmla="*/ 1897 h 2066"/>
                  <a:gd name="T108" fmla="*/ 118 w 910"/>
                  <a:gd name="T109" fmla="*/ 1835 h 2066"/>
                  <a:gd name="T110" fmla="*/ 97 w 910"/>
                  <a:gd name="T111" fmla="*/ 1704 h 2066"/>
                  <a:gd name="T112" fmla="*/ 87 w 910"/>
                  <a:gd name="T113" fmla="*/ 1570 h 2066"/>
                  <a:gd name="T114" fmla="*/ 83 w 910"/>
                  <a:gd name="T115" fmla="*/ 1446 h 2066"/>
                  <a:gd name="T116" fmla="*/ 70 w 910"/>
                  <a:gd name="T117" fmla="*/ 1390 h 2066"/>
                  <a:gd name="T118" fmla="*/ 56 w 910"/>
                  <a:gd name="T119" fmla="*/ 1335 h 2066"/>
                  <a:gd name="T120" fmla="*/ 33 w 910"/>
                  <a:gd name="T121" fmla="*/ 1284 h 2066"/>
                  <a:gd name="T122" fmla="*/ 0 w 910"/>
                  <a:gd name="T123" fmla="*/ 1239 h 20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10"/>
                  <a:gd name="T187" fmla="*/ 0 h 2066"/>
                  <a:gd name="T188" fmla="*/ 910 w 910"/>
                  <a:gd name="T189" fmla="*/ 2066 h 206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10" h="2066">
                    <a:moveTo>
                      <a:pt x="0" y="1239"/>
                    </a:moveTo>
                    <a:lnTo>
                      <a:pt x="35" y="1217"/>
                    </a:lnTo>
                    <a:lnTo>
                      <a:pt x="74" y="1188"/>
                    </a:lnTo>
                    <a:lnTo>
                      <a:pt x="116" y="1159"/>
                    </a:lnTo>
                    <a:lnTo>
                      <a:pt x="155" y="1128"/>
                    </a:lnTo>
                    <a:lnTo>
                      <a:pt x="192" y="1097"/>
                    </a:lnTo>
                    <a:lnTo>
                      <a:pt x="231" y="1064"/>
                    </a:lnTo>
                    <a:lnTo>
                      <a:pt x="266" y="1030"/>
                    </a:lnTo>
                    <a:lnTo>
                      <a:pt x="303" y="995"/>
                    </a:lnTo>
                    <a:lnTo>
                      <a:pt x="338" y="959"/>
                    </a:lnTo>
                    <a:lnTo>
                      <a:pt x="373" y="924"/>
                    </a:lnTo>
                    <a:lnTo>
                      <a:pt x="406" y="886"/>
                    </a:lnTo>
                    <a:lnTo>
                      <a:pt x="439" y="848"/>
                    </a:lnTo>
                    <a:lnTo>
                      <a:pt x="472" y="810"/>
                    </a:lnTo>
                    <a:lnTo>
                      <a:pt x="503" y="771"/>
                    </a:lnTo>
                    <a:lnTo>
                      <a:pt x="532" y="728"/>
                    </a:lnTo>
                    <a:lnTo>
                      <a:pt x="563" y="688"/>
                    </a:lnTo>
                    <a:lnTo>
                      <a:pt x="592" y="646"/>
                    </a:lnTo>
                    <a:lnTo>
                      <a:pt x="619" y="604"/>
                    </a:lnTo>
                    <a:lnTo>
                      <a:pt x="646" y="559"/>
                    </a:lnTo>
                    <a:lnTo>
                      <a:pt x="670" y="515"/>
                    </a:lnTo>
                    <a:lnTo>
                      <a:pt x="695" y="471"/>
                    </a:lnTo>
                    <a:lnTo>
                      <a:pt x="720" y="424"/>
                    </a:lnTo>
                    <a:lnTo>
                      <a:pt x="743" y="377"/>
                    </a:lnTo>
                    <a:lnTo>
                      <a:pt x="763" y="331"/>
                    </a:lnTo>
                    <a:lnTo>
                      <a:pt x="784" y="284"/>
                    </a:lnTo>
                    <a:lnTo>
                      <a:pt x="804" y="235"/>
                    </a:lnTo>
                    <a:lnTo>
                      <a:pt x="823" y="186"/>
                    </a:lnTo>
                    <a:lnTo>
                      <a:pt x="840" y="135"/>
                    </a:lnTo>
                    <a:lnTo>
                      <a:pt x="856" y="86"/>
                    </a:lnTo>
                    <a:lnTo>
                      <a:pt x="873" y="35"/>
                    </a:lnTo>
                    <a:lnTo>
                      <a:pt x="883" y="0"/>
                    </a:lnTo>
                    <a:lnTo>
                      <a:pt x="889" y="22"/>
                    </a:lnTo>
                    <a:lnTo>
                      <a:pt x="895" y="44"/>
                    </a:lnTo>
                    <a:lnTo>
                      <a:pt x="899" y="66"/>
                    </a:lnTo>
                    <a:lnTo>
                      <a:pt x="903" y="91"/>
                    </a:lnTo>
                    <a:lnTo>
                      <a:pt x="906" y="113"/>
                    </a:lnTo>
                    <a:lnTo>
                      <a:pt x="908" y="137"/>
                    </a:lnTo>
                    <a:lnTo>
                      <a:pt x="910" y="162"/>
                    </a:lnTo>
                    <a:lnTo>
                      <a:pt x="910" y="186"/>
                    </a:lnTo>
                    <a:lnTo>
                      <a:pt x="906" y="235"/>
                    </a:lnTo>
                    <a:lnTo>
                      <a:pt x="897" y="282"/>
                    </a:lnTo>
                    <a:lnTo>
                      <a:pt x="887" y="326"/>
                    </a:lnTo>
                    <a:lnTo>
                      <a:pt x="873" y="371"/>
                    </a:lnTo>
                    <a:lnTo>
                      <a:pt x="858" y="413"/>
                    </a:lnTo>
                    <a:lnTo>
                      <a:pt x="840" y="455"/>
                    </a:lnTo>
                    <a:lnTo>
                      <a:pt x="821" y="497"/>
                    </a:lnTo>
                    <a:lnTo>
                      <a:pt x="802" y="537"/>
                    </a:lnTo>
                    <a:lnTo>
                      <a:pt x="761" y="619"/>
                    </a:lnTo>
                    <a:lnTo>
                      <a:pt x="722" y="702"/>
                    </a:lnTo>
                    <a:lnTo>
                      <a:pt x="703" y="742"/>
                    </a:lnTo>
                    <a:lnTo>
                      <a:pt x="685" y="786"/>
                    </a:lnTo>
                    <a:lnTo>
                      <a:pt x="668" y="828"/>
                    </a:lnTo>
                    <a:lnTo>
                      <a:pt x="656" y="873"/>
                    </a:lnTo>
                    <a:lnTo>
                      <a:pt x="650" y="902"/>
                    </a:lnTo>
                    <a:lnTo>
                      <a:pt x="644" y="933"/>
                    </a:lnTo>
                    <a:lnTo>
                      <a:pt x="639" y="964"/>
                    </a:lnTo>
                    <a:lnTo>
                      <a:pt x="635" y="995"/>
                    </a:lnTo>
                    <a:lnTo>
                      <a:pt x="631" y="1057"/>
                    </a:lnTo>
                    <a:lnTo>
                      <a:pt x="629" y="1119"/>
                    </a:lnTo>
                    <a:lnTo>
                      <a:pt x="627" y="1181"/>
                    </a:lnTo>
                    <a:lnTo>
                      <a:pt x="629" y="1244"/>
                    </a:lnTo>
                    <a:lnTo>
                      <a:pt x="629" y="1306"/>
                    </a:lnTo>
                    <a:lnTo>
                      <a:pt x="627" y="1368"/>
                    </a:lnTo>
                    <a:lnTo>
                      <a:pt x="619" y="1444"/>
                    </a:lnTo>
                    <a:lnTo>
                      <a:pt x="609" y="1521"/>
                    </a:lnTo>
                    <a:lnTo>
                      <a:pt x="596" y="1597"/>
                    </a:lnTo>
                    <a:lnTo>
                      <a:pt x="580" y="1672"/>
                    </a:lnTo>
                    <a:lnTo>
                      <a:pt x="571" y="1710"/>
                    </a:lnTo>
                    <a:lnTo>
                      <a:pt x="559" y="1748"/>
                    </a:lnTo>
                    <a:lnTo>
                      <a:pt x="549" y="1786"/>
                    </a:lnTo>
                    <a:lnTo>
                      <a:pt x="534" y="1821"/>
                    </a:lnTo>
                    <a:lnTo>
                      <a:pt x="520" y="1857"/>
                    </a:lnTo>
                    <a:lnTo>
                      <a:pt x="503" y="1890"/>
                    </a:lnTo>
                    <a:lnTo>
                      <a:pt x="487" y="1926"/>
                    </a:lnTo>
                    <a:lnTo>
                      <a:pt x="466" y="1957"/>
                    </a:lnTo>
                    <a:lnTo>
                      <a:pt x="468" y="1966"/>
                    </a:lnTo>
                    <a:lnTo>
                      <a:pt x="466" y="1972"/>
                    </a:lnTo>
                    <a:lnTo>
                      <a:pt x="460" y="1977"/>
                    </a:lnTo>
                    <a:lnTo>
                      <a:pt x="454" y="1979"/>
                    </a:lnTo>
                    <a:lnTo>
                      <a:pt x="448" y="1979"/>
                    </a:lnTo>
                    <a:lnTo>
                      <a:pt x="441" y="1981"/>
                    </a:lnTo>
                    <a:lnTo>
                      <a:pt x="435" y="1986"/>
                    </a:lnTo>
                    <a:lnTo>
                      <a:pt x="431" y="1992"/>
                    </a:lnTo>
                    <a:lnTo>
                      <a:pt x="417" y="2006"/>
                    </a:lnTo>
                    <a:lnTo>
                      <a:pt x="402" y="2019"/>
                    </a:lnTo>
                    <a:lnTo>
                      <a:pt x="388" y="2035"/>
                    </a:lnTo>
                    <a:lnTo>
                      <a:pt x="371" y="2046"/>
                    </a:lnTo>
                    <a:lnTo>
                      <a:pt x="355" y="2055"/>
                    </a:lnTo>
                    <a:lnTo>
                      <a:pt x="338" y="2061"/>
                    </a:lnTo>
                    <a:lnTo>
                      <a:pt x="328" y="2063"/>
                    </a:lnTo>
                    <a:lnTo>
                      <a:pt x="318" y="2066"/>
                    </a:lnTo>
                    <a:lnTo>
                      <a:pt x="307" y="2063"/>
                    </a:lnTo>
                    <a:lnTo>
                      <a:pt x="297" y="2063"/>
                    </a:lnTo>
                    <a:lnTo>
                      <a:pt x="285" y="2063"/>
                    </a:lnTo>
                    <a:lnTo>
                      <a:pt x="272" y="2063"/>
                    </a:lnTo>
                    <a:lnTo>
                      <a:pt x="262" y="2061"/>
                    </a:lnTo>
                    <a:lnTo>
                      <a:pt x="252" y="2059"/>
                    </a:lnTo>
                    <a:lnTo>
                      <a:pt x="241" y="2055"/>
                    </a:lnTo>
                    <a:lnTo>
                      <a:pt x="231" y="2048"/>
                    </a:lnTo>
                    <a:lnTo>
                      <a:pt x="221" y="2041"/>
                    </a:lnTo>
                    <a:lnTo>
                      <a:pt x="213" y="2035"/>
                    </a:lnTo>
                    <a:lnTo>
                      <a:pt x="196" y="2017"/>
                    </a:lnTo>
                    <a:lnTo>
                      <a:pt x="182" y="1999"/>
                    </a:lnTo>
                    <a:lnTo>
                      <a:pt x="169" y="1977"/>
                    </a:lnTo>
                    <a:lnTo>
                      <a:pt x="157" y="1957"/>
                    </a:lnTo>
                    <a:lnTo>
                      <a:pt x="144" y="1928"/>
                    </a:lnTo>
                    <a:lnTo>
                      <a:pt x="134" y="1897"/>
                    </a:lnTo>
                    <a:lnTo>
                      <a:pt x="126" y="1866"/>
                    </a:lnTo>
                    <a:lnTo>
                      <a:pt x="118" y="1835"/>
                    </a:lnTo>
                    <a:lnTo>
                      <a:pt x="105" y="1770"/>
                    </a:lnTo>
                    <a:lnTo>
                      <a:pt x="97" y="1704"/>
                    </a:lnTo>
                    <a:lnTo>
                      <a:pt x="91" y="1637"/>
                    </a:lnTo>
                    <a:lnTo>
                      <a:pt x="87" y="1570"/>
                    </a:lnTo>
                    <a:lnTo>
                      <a:pt x="85" y="1506"/>
                    </a:lnTo>
                    <a:lnTo>
                      <a:pt x="83" y="1446"/>
                    </a:lnTo>
                    <a:lnTo>
                      <a:pt x="76" y="1417"/>
                    </a:lnTo>
                    <a:lnTo>
                      <a:pt x="70" y="1390"/>
                    </a:lnTo>
                    <a:lnTo>
                      <a:pt x="64" y="1361"/>
                    </a:lnTo>
                    <a:lnTo>
                      <a:pt x="56" y="1335"/>
                    </a:lnTo>
                    <a:lnTo>
                      <a:pt x="45" y="1308"/>
                    </a:lnTo>
                    <a:lnTo>
                      <a:pt x="33" y="1284"/>
                    </a:lnTo>
                    <a:lnTo>
                      <a:pt x="19" y="1261"/>
                    </a:lnTo>
                    <a:lnTo>
                      <a:pt x="0" y="123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6" name="Freeform 101">
                <a:extLst>
                  <a:ext uri="{FF2B5EF4-FFF2-40B4-BE49-F238E27FC236}">
                    <a16:creationId xmlns:a16="http://schemas.microsoft.com/office/drawing/2014/main" id="{3E085F66-E40F-0A90-BF8A-DB2261CA111D}"/>
                  </a:ext>
                </a:extLst>
              </p:cNvPr>
              <p:cNvSpPr>
                <a:spLocks/>
              </p:cNvSpPr>
              <p:nvPr/>
            </p:nvSpPr>
            <p:spPr bwMode="auto">
              <a:xfrm>
                <a:off x="2720" y="2500"/>
                <a:ext cx="1003" cy="1402"/>
              </a:xfrm>
              <a:custGeom>
                <a:avLst/>
                <a:gdLst>
                  <a:gd name="T0" fmla="*/ 155 w 1003"/>
                  <a:gd name="T1" fmla="*/ 1380 h 1402"/>
                  <a:gd name="T2" fmla="*/ 236 w 1003"/>
                  <a:gd name="T3" fmla="*/ 1322 h 1402"/>
                  <a:gd name="T4" fmla="*/ 312 w 1003"/>
                  <a:gd name="T5" fmla="*/ 1260 h 1402"/>
                  <a:gd name="T6" fmla="*/ 386 w 1003"/>
                  <a:gd name="T7" fmla="*/ 1193 h 1402"/>
                  <a:gd name="T8" fmla="*/ 458 w 1003"/>
                  <a:gd name="T9" fmla="*/ 1122 h 1402"/>
                  <a:gd name="T10" fmla="*/ 526 w 1003"/>
                  <a:gd name="T11" fmla="*/ 1049 h 1402"/>
                  <a:gd name="T12" fmla="*/ 592 w 1003"/>
                  <a:gd name="T13" fmla="*/ 973 h 1402"/>
                  <a:gd name="T14" fmla="*/ 652 w 1003"/>
                  <a:gd name="T15" fmla="*/ 891 h 1402"/>
                  <a:gd name="T16" fmla="*/ 712 w 1003"/>
                  <a:gd name="T17" fmla="*/ 809 h 1402"/>
                  <a:gd name="T18" fmla="*/ 766 w 1003"/>
                  <a:gd name="T19" fmla="*/ 722 h 1402"/>
                  <a:gd name="T20" fmla="*/ 815 w 1003"/>
                  <a:gd name="T21" fmla="*/ 634 h 1402"/>
                  <a:gd name="T22" fmla="*/ 863 w 1003"/>
                  <a:gd name="T23" fmla="*/ 540 h 1402"/>
                  <a:gd name="T24" fmla="*/ 904 w 1003"/>
                  <a:gd name="T25" fmla="*/ 447 h 1402"/>
                  <a:gd name="T26" fmla="*/ 943 w 1003"/>
                  <a:gd name="T27" fmla="*/ 349 h 1402"/>
                  <a:gd name="T28" fmla="*/ 976 w 1003"/>
                  <a:gd name="T29" fmla="*/ 249 h 1402"/>
                  <a:gd name="T30" fmla="*/ 1003 w 1003"/>
                  <a:gd name="T31" fmla="*/ 163 h 1402"/>
                  <a:gd name="T32" fmla="*/ 995 w 1003"/>
                  <a:gd name="T33" fmla="*/ 143 h 1402"/>
                  <a:gd name="T34" fmla="*/ 986 w 1003"/>
                  <a:gd name="T35" fmla="*/ 123 h 1402"/>
                  <a:gd name="T36" fmla="*/ 978 w 1003"/>
                  <a:gd name="T37" fmla="*/ 105 h 1402"/>
                  <a:gd name="T38" fmla="*/ 968 w 1003"/>
                  <a:gd name="T39" fmla="*/ 87 h 1402"/>
                  <a:gd name="T40" fmla="*/ 957 w 1003"/>
                  <a:gd name="T41" fmla="*/ 80 h 1402"/>
                  <a:gd name="T42" fmla="*/ 951 w 1003"/>
                  <a:gd name="T43" fmla="*/ 69 h 1402"/>
                  <a:gd name="T44" fmla="*/ 945 w 1003"/>
                  <a:gd name="T45" fmla="*/ 58 h 1402"/>
                  <a:gd name="T46" fmla="*/ 933 w 1003"/>
                  <a:gd name="T47" fmla="*/ 54 h 1402"/>
                  <a:gd name="T48" fmla="*/ 922 w 1003"/>
                  <a:gd name="T49" fmla="*/ 40 h 1402"/>
                  <a:gd name="T50" fmla="*/ 914 w 1003"/>
                  <a:gd name="T51" fmla="*/ 27 h 1402"/>
                  <a:gd name="T52" fmla="*/ 904 w 1003"/>
                  <a:gd name="T53" fmla="*/ 14 h 1402"/>
                  <a:gd name="T54" fmla="*/ 891 w 1003"/>
                  <a:gd name="T55" fmla="*/ 0 h 1402"/>
                  <a:gd name="T56" fmla="*/ 879 w 1003"/>
                  <a:gd name="T57" fmla="*/ 56 h 1402"/>
                  <a:gd name="T58" fmla="*/ 854 w 1003"/>
                  <a:gd name="T59" fmla="*/ 152 h 1402"/>
                  <a:gd name="T60" fmla="*/ 825 w 1003"/>
                  <a:gd name="T61" fmla="*/ 247 h 1402"/>
                  <a:gd name="T62" fmla="*/ 792 w 1003"/>
                  <a:gd name="T63" fmla="*/ 338 h 1402"/>
                  <a:gd name="T64" fmla="*/ 755 w 1003"/>
                  <a:gd name="T65" fmla="*/ 427 h 1402"/>
                  <a:gd name="T66" fmla="*/ 714 w 1003"/>
                  <a:gd name="T67" fmla="*/ 514 h 1402"/>
                  <a:gd name="T68" fmla="*/ 669 w 1003"/>
                  <a:gd name="T69" fmla="*/ 598 h 1402"/>
                  <a:gd name="T70" fmla="*/ 619 w 1003"/>
                  <a:gd name="T71" fmla="*/ 680 h 1402"/>
                  <a:gd name="T72" fmla="*/ 568 w 1003"/>
                  <a:gd name="T73" fmla="*/ 758 h 1402"/>
                  <a:gd name="T74" fmla="*/ 512 w 1003"/>
                  <a:gd name="T75" fmla="*/ 834 h 1402"/>
                  <a:gd name="T76" fmla="*/ 454 w 1003"/>
                  <a:gd name="T77" fmla="*/ 907 h 1402"/>
                  <a:gd name="T78" fmla="*/ 392 w 1003"/>
                  <a:gd name="T79" fmla="*/ 978 h 1402"/>
                  <a:gd name="T80" fmla="*/ 326 w 1003"/>
                  <a:gd name="T81" fmla="*/ 1045 h 1402"/>
                  <a:gd name="T82" fmla="*/ 258 w 1003"/>
                  <a:gd name="T83" fmla="*/ 1107 h 1402"/>
                  <a:gd name="T84" fmla="*/ 188 w 1003"/>
                  <a:gd name="T85" fmla="*/ 1167 h 1402"/>
                  <a:gd name="T86" fmla="*/ 116 w 1003"/>
                  <a:gd name="T87" fmla="*/ 1222 h 1402"/>
                  <a:gd name="T88" fmla="*/ 40 w 1003"/>
                  <a:gd name="T89" fmla="*/ 1276 h 1402"/>
                  <a:gd name="T90" fmla="*/ 0 w 1003"/>
                  <a:gd name="T91" fmla="*/ 1300 h 1402"/>
                  <a:gd name="T92" fmla="*/ 9 w 1003"/>
                  <a:gd name="T93" fmla="*/ 1320 h 1402"/>
                  <a:gd name="T94" fmla="*/ 23 w 1003"/>
                  <a:gd name="T95" fmla="*/ 1338 h 1402"/>
                  <a:gd name="T96" fmla="*/ 42 w 1003"/>
                  <a:gd name="T97" fmla="*/ 1353 h 1402"/>
                  <a:gd name="T98" fmla="*/ 69 w 1003"/>
                  <a:gd name="T99" fmla="*/ 1367 h 1402"/>
                  <a:gd name="T100" fmla="*/ 83 w 1003"/>
                  <a:gd name="T101" fmla="*/ 1373 h 1402"/>
                  <a:gd name="T102" fmla="*/ 97 w 1003"/>
                  <a:gd name="T103" fmla="*/ 1382 h 1402"/>
                  <a:gd name="T104" fmla="*/ 110 w 1003"/>
                  <a:gd name="T105" fmla="*/ 1393 h 1402"/>
                  <a:gd name="T106" fmla="*/ 120 w 1003"/>
                  <a:gd name="T107" fmla="*/ 1402 h 140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03"/>
                  <a:gd name="T163" fmla="*/ 0 h 1402"/>
                  <a:gd name="T164" fmla="*/ 1003 w 1003"/>
                  <a:gd name="T165" fmla="*/ 1402 h 140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03" h="1402">
                    <a:moveTo>
                      <a:pt x="120" y="1402"/>
                    </a:moveTo>
                    <a:lnTo>
                      <a:pt x="155" y="1380"/>
                    </a:lnTo>
                    <a:lnTo>
                      <a:pt x="194" y="1351"/>
                    </a:lnTo>
                    <a:lnTo>
                      <a:pt x="236" y="1322"/>
                    </a:lnTo>
                    <a:lnTo>
                      <a:pt x="275" y="1291"/>
                    </a:lnTo>
                    <a:lnTo>
                      <a:pt x="312" y="1260"/>
                    </a:lnTo>
                    <a:lnTo>
                      <a:pt x="351" y="1227"/>
                    </a:lnTo>
                    <a:lnTo>
                      <a:pt x="386" y="1193"/>
                    </a:lnTo>
                    <a:lnTo>
                      <a:pt x="423" y="1158"/>
                    </a:lnTo>
                    <a:lnTo>
                      <a:pt x="458" y="1122"/>
                    </a:lnTo>
                    <a:lnTo>
                      <a:pt x="493" y="1087"/>
                    </a:lnTo>
                    <a:lnTo>
                      <a:pt x="526" y="1049"/>
                    </a:lnTo>
                    <a:lnTo>
                      <a:pt x="559" y="1011"/>
                    </a:lnTo>
                    <a:lnTo>
                      <a:pt x="592" y="973"/>
                    </a:lnTo>
                    <a:lnTo>
                      <a:pt x="623" y="934"/>
                    </a:lnTo>
                    <a:lnTo>
                      <a:pt x="652" y="891"/>
                    </a:lnTo>
                    <a:lnTo>
                      <a:pt x="683" y="851"/>
                    </a:lnTo>
                    <a:lnTo>
                      <a:pt x="712" y="809"/>
                    </a:lnTo>
                    <a:lnTo>
                      <a:pt x="739" y="767"/>
                    </a:lnTo>
                    <a:lnTo>
                      <a:pt x="766" y="722"/>
                    </a:lnTo>
                    <a:lnTo>
                      <a:pt x="790" y="678"/>
                    </a:lnTo>
                    <a:lnTo>
                      <a:pt x="815" y="634"/>
                    </a:lnTo>
                    <a:lnTo>
                      <a:pt x="840" y="587"/>
                    </a:lnTo>
                    <a:lnTo>
                      <a:pt x="863" y="540"/>
                    </a:lnTo>
                    <a:lnTo>
                      <a:pt x="883" y="494"/>
                    </a:lnTo>
                    <a:lnTo>
                      <a:pt x="904" y="447"/>
                    </a:lnTo>
                    <a:lnTo>
                      <a:pt x="924" y="398"/>
                    </a:lnTo>
                    <a:lnTo>
                      <a:pt x="943" y="349"/>
                    </a:lnTo>
                    <a:lnTo>
                      <a:pt x="960" y="298"/>
                    </a:lnTo>
                    <a:lnTo>
                      <a:pt x="976" y="249"/>
                    </a:lnTo>
                    <a:lnTo>
                      <a:pt x="993" y="198"/>
                    </a:lnTo>
                    <a:lnTo>
                      <a:pt x="1003" y="163"/>
                    </a:lnTo>
                    <a:lnTo>
                      <a:pt x="999" y="152"/>
                    </a:lnTo>
                    <a:lnTo>
                      <a:pt x="995" y="143"/>
                    </a:lnTo>
                    <a:lnTo>
                      <a:pt x="990" y="134"/>
                    </a:lnTo>
                    <a:lnTo>
                      <a:pt x="986" y="123"/>
                    </a:lnTo>
                    <a:lnTo>
                      <a:pt x="982" y="114"/>
                    </a:lnTo>
                    <a:lnTo>
                      <a:pt x="978" y="105"/>
                    </a:lnTo>
                    <a:lnTo>
                      <a:pt x="974" y="96"/>
                    </a:lnTo>
                    <a:lnTo>
                      <a:pt x="968" y="87"/>
                    </a:lnTo>
                    <a:lnTo>
                      <a:pt x="962" y="85"/>
                    </a:lnTo>
                    <a:lnTo>
                      <a:pt x="957" y="80"/>
                    </a:lnTo>
                    <a:lnTo>
                      <a:pt x="955" y="76"/>
                    </a:lnTo>
                    <a:lnTo>
                      <a:pt x="951" y="69"/>
                    </a:lnTo>
                    <a:lnTo>
                      <a:pt x="949" y="65"/>
                    </a:lnTo>
                    <a:lnTo>
                      <a:pt x="945" y="58"/>
                    </a:lnTo>
                    <a:lnTo>
                      <a:pt x="939" y="56"/>
                    </a:lnTo>
                    <a:lnTo>
                      <a:pt x="933" y="54"/>
                    </a:lnTo>
                    <a:lnTo>
                      <a:pt x="929" y="47"/>
                    </a:lnTo>
                    <a:lnTo>
                      <a:pt x="922" y="40"/>
                    </a:lnTo>
                    <a:lnTo>
                      <a:pt x="918" y="34"/>
                    </a:lnTo>
                    <a:lnTo>
                      <a:pt x="914" y="27"/>
                    </a:lnTo>
                    <a:lnTo>
                      <a:pt x="908" y="20"/>
                    </a:lnTo>
                    <a:lnTo>
                      <a:pt x="904" y="14"/>
                    </a:lnTo>
                    <a:lnTo>
                      <a:pt x="898" y="7"/>
                    </a:lnTo>
                    <a:lnTo>
                      <a:pt x="891" y="0"/>
                    </a:lnTo>
                    <a:lnTo>
                      <a:pt x="891" y="9"/>
                    </a:lnTo>
                    <a:lnTo>
                      <a:pt x="879" y="56"/>
                    </a:lnTo>
                    <a:lnTo>
                      <a:pt x="867" y="105"/>
                    </a:lnTo>
                    <a:lnTo>
                      <a:pt x="854" y="152"/>
                    </a:lnTo>
                    <a:lnTo>
                      <a:pt x="840" y="200"/>
                    </a:lnTo>
                    <a:lnTo>
                      <a:pt x="825" y="247"/>
                    </a:lnTo>
                    <a:lnTo>
                      <a:pt x="809" y="291"/>
                    </a:lnTo>
                    <a:lnTo>
                      <a:pt x="792" y="338"/>
                    </a:lnTo>
                    <a:lnTo>
                      <a:pt x="774" y="383"/>
                    </a:lnTo>
                    <a:lnTo>
                      <a:pt x="755" y="427"/>
                    </a:lnTo>
                    <a:lnTo>
                      <a:pt x="735" y="469"/>
                    </a:lnTo>
                    <a:lnTo>
                      <a:pt x="714" y="514"/>
                    </a:lnTo>
                    <a:lnTo>
                      <a:pt x="691" y="556"/>
                    </a:lnTo>
                    <a:lnTo>
                      <a:pt x="669" y="598"/>
                    </a:lnTo>
                    <a:lnTo>
                      <a:pt x="644" y="638"/>
                    </a:lnTo>
                    <a:lnTo>
                      <a:pt x="619" y="680"/>
                    </a:lnTo>
                    <a:lnTo>
                      <a:pt x="594" y="718"/>
                    </a:lnTo>
                    <a:lnTo>
                      <a:pt x="568" y="758"/>
                    </a:lnTo>
                    <a:lnTo>
                      <a:pt x="541" y="796"/>
                    </a:lnTo>
                    <a:lnTo>
                      <a:pt x="512" y="834"/>
                    </a:lnTo>
                    <a:lnTo>
                      <a:pt x="483" y="871"/>
                    </a:lnTo>
                    <a:lnTo>
                      <a:pt x="454" y="907"/>
                    </a:lnTo>
                    <a:lnTo>
                      <a:pt x="423" y="942"/>
                    </a:lnTo>
                    <a:lnTo>
                      <a:pt x="392" y="978"/>
                    </a:lnTo>
                    <a:lnTo>
                      <a:pt x="359" y="1011"/>
                    </a:lnTo>
                    <a:lnTo>
                      <a:pt x="326" y="1045"/>
                    </a:lnTo>
                    <a:lnTo>
                      <a:pt x="293" y="1076"/>
                    </a:lnTo>
                    <a:lnTo>
                      <a:pt x="258" y="1107"/>
                    </a:lnTo>
                    <a:lnTo>
                      <a:pt x="223" y="1138"/>
                    </a:lnTo>
                    <a:lnTo>
                      <a:pt x="188" y="1167"/>
                    </a:lnTo>
                    <a:lnTo>
                      <a:pt x="151" y="1196"/>
                    </a:lnTo>
                    <a:lnTo>
                      <a:pt x="116" y="1222"/>
                    </a:lnTo>
                    <a:lnTo>
                      <a:pt x="77" y="1249"/>
                    </a:lnTo>
                    <a:lnTo>
                      <a:pt x="40" y="1276"/>
                    </a:lnTo>
                    <a:lnTo>
                      <a:pt x="0" y="1300"/>
                    </a:lnTo>
                    <a:lnTo>
                      <a:pt x="5" y="1311"/>
                    </a:lnTo>
                    <a:lnTo>
                      <a:pt x="9" y="1320"/>
                    </a:lnTo>
                    <a:lnTo>
                      <a:pt x="15" y="1331"/>
                    </a:lnTo>
                    <a:lnTo>
                      <a:pt x="23" y="1338"/>
                    </a:lnTo>
                    <a:lnTo>
                      <a:pt x="31" y="1347"/>
                    </a:lnTo>
                    <a:lnTo>
                      <a:pt x="42" y="1353"/>
                    </a:lnTo>
                    <a:lnTo>
                      <a:pt x="54" y="1360"/>
                    </a:lnTo>
                    <a:lnTo>
                      <a:pt x="69" y="1367"/>
                    </a:lnTo>
                    <a:lnTo>
                      <a:pt x="75" y="1369"/>
                    </a:lnTo>
                    <a:lnTo>
                      <a:pt x="83" y="1373"/>
                    </a:lnTo>
                    <a:lnTo>
                      <a:pt x="89" y="1378"/>
                    </a:lnTo>
                    <a:lnTo>
                      <a:pt x="97" y="1382"/>
                    </a:lnTo>
                    <a:lnTo>
                      <a:pt x="104" y="1387"/>
                    </a:lnTo>
                    <a:lnTo>
                      <a:pt x="110" y="1393"/>
                    </a:lnTo>
                    <a:lnTo>
                      <a:pt x="114" y="1398"/>
                    </a:lnTo>
                    <a:lnTo>
                      <a:pt x="120" y="140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7" name="Freeform 102">
                <a:extLst>
                  <a:ext uri="{FF2B5EF4-FFF2-40B4-BE49-F238E27FC236}">
                    <a16:creationId xmlns:a16="http://schemas.microsoft.com/office/drawing/2014/main" id="{E0CCCA1C-5770-D7BC-204C-150593983B31}"/>
                  </a:ext>
                </a:extLst>
              </p:cNvPr>
              <p:cNvSpPr>
                <a:spLocks/>
              </p:cNvSpPr>
              <p:nvPr/>
            </p:nvSpPr>
            <p:spPr bwMode="auto">
              <a:xfrm>
                <a:off x="2694" y="2389"/>
                <a:ext cx="917" cy="1411"/>
              </a:xfrm>
              <a:custGeom>
                <a:avLst/>
                <a:gdLst>
                  <a:gd name="T0" fmla="*/ 26 w 917"/>
                  <a:gd name="T1" fmla="*/ 1411 h 1411"/>
                  <a:gd name="T2" fmla="*/ 103 w 917"/>
                  <a:gd name="T3" fmla="*/ 1360 h 1411"/>
                  <a:gd name="T4" fmla="*/ 177 w 917"/>
                  <a:gd name="T5" fmla="*/ 1307 h 1411"/>
                  <a:gd name="T6" fmla="*/ 249 w 917"/>
                  <a:gd name="T7" fmla="*/ 1249 h 1411"/>
                  <a:gd name="T8" fmla="*/ 319 w 917"/>
                  <a:gd name="T9" fmla="*/ 1187 h 1411"/>
                  <a:gd name="T10" fmla="*/ 385 w 917"/>
                  <a:gd name="T11" fmla="*/ 1122 h 1411"/>
                  <a:gd name="T12" fmla="*/ 449 w 917"/>
                  <a:gd name="T13" fmla="*/ 1053 h 1411"/>
                  <a:gd name="T14" fmla="*/ 509 w 917"/>
                  <a:gd name="T15" fmla="*/ 982 h 1411"/>
                  <a:gd name="T16" fmla="*/ 567 w 917"/>
                  <a:gd name="T17" fmla="*/ 907 h 1411"/>
                  <a:gd name="T18" fmla="*/ 620 w 917"/>
                  <a:gd name="T19" fmla="*/ 829 h 1411"/>
                  <a:gd name="T20" fmla="*/ 670 w 917"/>
                  <a:gd name="T21" fmla="*/ 749 h 1411"/>
                  <a:gd name="T22" fmla="*/ 717 w 917"/>
                  <a:gd name="T23" fmla="*/ 667 h 1411"/>
                  <a:gd name="T24" fmla="*/ 761 w 917"/>
                  <a:gd name="T25" fmla="*/ 580 h 1411"/>
                  <a:gd name="T26" fmla="*/ 800 w 917"/>
                  <a:gd name="T27" fmla="*/ 494 h 1411"/>
                  <a:gd name="T28" fmla="*/ 835 w 917"/>
                  <a:gd name="T29" fmla="*/ 402 h 1411"/>
                  <a:gd name="T30" fmla="*/ 866 w 917"/>
                  <a:gd name="T31" fmla="*/ 311 h 1411"/>
                  <a:gd name="T32" fmla="*/ 893 w 917"/>
                  <a:gd name="T33" fmla="*/ 216 h 1411"/>
                  <a:gd name="T34" fmla="*/ 917 w 917"/>
                  <a:gd name="T35" fmla="*/ 120 h 1411"/>
                  <a:gd name="T36" fmla="*/ 903 w 917"/>
                  <a:gd name="T37" fmla="*/ 96 h 1411"/>
                  <a:gd name="T38" fmla="*/ 874 w 917"/>
                  <a:gd name="T39" fmla="*/ 67 h 1411"/>
                  <a:gd name="T40" fmla="*/ 841 w 917"/>
                  <a:gd name="T41" fmla="*/ 40 h 1411"/>
                  <a:gd name="T42" fmla="*/ 808 w 917"/>
                  <a:gd name="T43" fmla="*/ 14 h 1411"/>
                  <a:gd name="T44" fmla="*/ 785 w 917"/>
                  <a:gd name="T45" fmla="*/ 40 h 1411"/>
                  <a:gd name="T46" fmla="*/ 767 w 917"/>
                  <a:gd name="T47" fmla="*/ 129 h 1411"/>
                  <a:gd name="T48" fmla="*/ 744 w 917"/>
                  <a:gd name="T49" fmla="*/ 218 h 1411"/>
                  <a:gd name="T50" fmla="*/ 715 w 917"/>
                  <a:gd name="T51" fmla="*/ 305 h 1411"/>
                  <a:gd name="T52" fmla="*/ 684 w 917"/>
                  <a:gd name="T53" fmla="*/ 389 h 1411"/>
                  <a:gd name="T54" fmla="*/ 612 w 917"/>
                  <a:gd name="T55" fmla="*/ 551 h 1411"/>
                  <a:gd name="T56" fmla="*/ 526 w 917"/>
                  <a:gd name="T57" fmla="*/ 705 h 1411"/>
                  <a:gd name="T58" fmla="*/ 427 w 917"/>
                  <a:gd name="T59" fmla="*/ 847 h 1411"/>
                  <a:gd name="T60" fmla="*/ 315 w 917"/>
                  <a:gd name="T61" fmla="*/ 978 h 1411"/>
                  <a:gd name="T62" fmla="*/ 194 w 917"/>
                  <a:gd name="T63" fmla="*/ 1098 h 1411"/>
                  <a:gd name="T64" fmla="*/ 62 w 917"/>
                  <a:gd name="T65" fmla="*/ 1204 h 1411"/>
                  <a:gd name="T66" fmla="*/ 6 w 917"/>
                  <a:gd name="T67" fmla="*/ 1267 h 1411"/>
                  <a:gd name="T68" fmla="*/ 10 w 917"/>
                  <a:gd name="T69" fmla="*/ 1309 h 1411"/>
                  <a:gd name="T70" fmla="*/ 14 w 917"/>
                  <a:gd name="T71" fmla="*/ 1351 h 1411"/>
                  <a:gd name="T72" fmla="*/ 20 w 917"/>
                  <a:gd name="T73" fmla="*/ 1393 h 141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7"/>
                  <a:gd name="T112" fmla="*/ 0 h 1411"/>
                  <a:gd name="T113" fmla="*/ 917 w 917"/>
                  <a:gd name="T114" fmla="*/ 1411 h 141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7" h="1411">
                    <a:moveTo>
                      <a:pt x="26" y="1411"/>
                    </a:moveTo>
                    <a:lnTo>
                      <a:pt x="26" y="1411"/>
                    </a:lnTo>
                    <a:lnTo>
                      <a:pt x="66" y="1387"/>
                    </a:lnTo>
                    <a:lnTo>
                      <a:pt x="103" y="1360"/>
                    </a:lnTo>
                    <a:lnTo>
                      <a:pt x="142" y="1333"/>
                    </a:lnTo>
                    <a:lnTo>
                      <a:pt x="177" y="1307"/>
                    </a:lnTo>
                    <a:lnTo>
                      <a:pt x="214" y="1278"/>
                    </a:lnTo>
                    <a:lnTo>
                      <a:pt x="249" y="1249"/>
                    </a:lnTo>
                    <a:lnTo>
                      <a:pt x="284" y="1218"/>
                    </a:lnTo>
                    <a:lnTo>
                      <a:pt x="319" y="1187"/>
                    </a:lnTo>
                    <a:lnTo>
                      <a:pt x="352" y="1156"/>
                    </a:lnTo>
                    <a:lnTo>
                      <a:pt x="385" y="1122"/>
                    </a:lnTo>
                    <a:lnTo>
                      <a:pt x="418" y="1089"/>
                    </a:lnTo>
                    <a:lnTo>
                      <a:pt x="449" y="1053"/>
                    </a:lnTo>
                    <a:lnTo>
                      <a:pt x="480" y="1018"/>
                    </a:lnTo>
                    <a:lnTo>
                      <a:pt x="509" y="982"/>
                    </a:lnTo>
                    <a:lnTo>
                      <a:pt x="538" y="945"/>
                    </a:lnTo>
                    <a:lnTo>
                      <a:pt x="567" y="907"/>
                    </a:lnTo>
                    <a:lnTo>
                      <a:pt x="594" y="869"/>
                    </a:lnTo>
                    <a:lnTo>
                      <a:pt x="620" y="829"/>
                    </a:lnTo>
                    <a:lnTo>
                      <a:pt x="645" y="791"/>
                    </a:lnTo>
                    <a:lnTo>
                      <a:pt x="670" y="749"/>
                    </a:lnTo>
                    <a:lnTo>
                      <a:pt x="695" y="709"/>
                    </a:lnTo>
                    <a:lnTo>
                      <a:pt x="717" y="667"/>
                    </a:lnTo>
                    <a:lnTo>
                      <a:pt x="740" y="625"/>
                    </a:lnTo>
                    <a:lnTo>
                      <a:pt x="761" y="580"/>
                    </a:lnTo>
                    <a:lnTo>
                      <a:pt x="781" y="538"/>
                    </a:lnTo>
                    <a:lnTo>
                      <a:pt x="800" y="494"/>
                    </a:lnTo>
                    <a:lnTo>
                      <a:pt x="818" y="449"/>
                    </a:lnTo>
                    <a:lnTo>
                      <a:pt x="835" y="402"/>
                    </a:lnTo>
                    <a:lnTo>
                      <a:pt x="851" y="358"/>
                    </a:lnTo>
                    <a:lnTo>
                      <a:pt x="866" y="311"/>
                    </a:lnTo>
                    <a:lnTo>
                      <a:pt x="880" y="263"/>
                    </a:lnTo>
                    <a:lnTo>
                      <a:pt x="893" y="216"/>
                    </a:lnTo>
                    <a:lnTo>
                      <a:pt x="905" y="167"/>
                    </a:lnTo>
                    <a:lnTo>
                      <a:pt x="917" y="120"/>
                    </a:lnTo>
                    <a:lnTo>
                      <a:pt x="917" y="111"/>
                    </a:lnTo>
                    <a:lnTo>
                      <a:pt x="903" y="96"/>
                    </a:lnTo>
                    <a:lnTo>
                      <a:pt x="889" y="83"/>
                    </a:lnTo>
                    <a:lnTo>
                      <a:pt x="874" y="67"/>
                    </a:lnTo>
                    <a:lnTo>
                      <a:pt x="858" y="54"/>
                    </a:lnTo>
                    <a:lnTo>
                      <a:pt x="841" y="40"/>
                    </a:lnTo>
                    <a:lnTo>
                      <a:pt x="825" y="27"/>
                    </a:lnTo>
                    <a:lnTo>
                      <a:pt x="808" y="14"/>
                    </a:lnTo>
                    <a:lnTo>
                      <a:pt x="792" y="0"/>
                    </a:lnTo>
                    <a:lnTo>
                      <a:pt x="785" y="40"/>
                    </a:lnTo>
                    <a:lnTo>
                      <a:pt x="777" y="85"/>
                    </a:lnTo>
                    <a:lnTo>
                      <a:pt x="767" y="129"/>
                    </a:lnTo>
                    <a:lnTo>
                      <a:pt x="755" y="174"/>
                    </a:lnTo>
                    <a:lnTo>
                      <a:pt x="744" y="218"/>
                    </a:lnTo>
                    <a:lnTo>
                      <a:pt x="730" y="260"/>
                    </a:lnTo>
                    <a:lnTo>
                      <a:pt x="715" y="305"/>
                    </a:lnTo>
                    <a:lnTo>
                      <a:pt x="701" y="347"/>
                    </a:lnTo>
                    <a:lnTo>
                      <a:pt x="684" y="389"/>
                    </a:lnTo>
                    <a:lnTo>
                      <a:pt x="651" y="471"/>
                    </a:lnTo>
                    <a:lnTo>
                      <a:pt x="612" y="551"/>
                    </a:lnTo>
                    <a:lnTo>
                      <a:pt x="571" y="629"/>
                    </a:lnTo>
                    <a:lnTo>
                      <a:pt x="526" y="705"/>
                    </a:lnTo>
                    <a:lnTo>
                      <a:pt x="478" y="776"/>
                    </a:lnTo>
                    <a:lnTo>
                      <a:pt x="427" y="847"/>
                    </a:lnTo>
                    <a:lnTo>
                      <a:pt x="373" y="913"/>
                    </a:lnTo>
                    <a:lnTo>
                      <a:pt x="315" y="978"/>
                    </a:lnTo>
                    <a:lnTo>
                      <a:pt x="255" y="1040"/>
                    </a:lnTo>
                    <a:lnTo>
                      <a:pt x="194" y="1098"/>
                    </a:lnTo>
                    <a:lnTo>
                      <a:pt x="128" y="1153"/>
                    </a:lnTo>
                    <a:lnTo>
                      <a:pt x="62" y="1204"/>
                    </a:lnTo>
                    <a:lnTo>
                      <a:pt x="0" y="1247"/>
                    </a:lnTo>
                    <a:lnTo>
                      <a:pt x="6" y="1267"/>
                    </a:lnTo>
                    <a:lnTo>
                      <a:pt x="8" y="1287"/>
                    </a:lnTo>
                    <a:lnTo>
                      <a:pt x="10" y="1309"/>
                    </a:lnTo>
                    <a:lnTo>
                      <a:pt x="12" y="1329"/>
                    </a:lnTo>
                    <a:lnTo>
                      <a:pt x="14" y="1351"/>
                    </a:lnTo>
                    <a:lnTo>
                      <a:pt x="16" y="1371"/>
                    </a:lnTo>
                    <a:lnTo>
                      <a:pt x="20" y="1393"/>
                    </a:lnTo>
                    <a:lnTo>
                      <a:pt x="26" y="141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8" name="Freeform 103">
                <a:extLst>
                  <a:ext uri="{FF2B5EF4-FFF2-40B4-BE49-F238E27FC236}">
                    <a16:creationId xmlns:a16="http://schemas.microsoft.com/office/drawing/2014/main" id="{DCF9832B-16CF-060A-B9A4-CD70F0EC6209}"/>
                  </a:ext>
                </a:extLst>
              </p:cNvPr>
              <p:cNvSpPr>
                <a:spLocks/>
              </p:cNvSpPr>
              <p:nvPr/>
            </p:nvSpPr>
            <p:spPr bwMode="auto">
              <a:xfrm>
                <a:off x="2576" y="2274"/>
                <a:ext cx="910" cy="1362"/>
              </a:xfrm>
              <a:custGeom>
                <a:avLst/>
                <a:gdLst>
                  <a:gd name="T0" fmla="*/ 180 w 910"/>
                  <a:gd name="T1" fmla="*/ 1319 h 1362"/>
                  <a:gd name="T2" fmla="*/ 312 w 910"/>
                  <a:gd name="T3" fmla="*/ 1213 h 1362"/>
                  <a:gd name="T4" fmla="*/ 433 w 910"/>
                  <a:gd name="T5" fmla="*/ 1093 h 1362"/>
                  <a:gd name="T6" fmla="*/ 545 w 910"/>
                  <a:gd name="T7" fmla="*/ 962 h 1362"/>
                  <a:gd name="T8" fmla="*/ 644 w 910"/>
                  <a:gd name="T9" fmla="*/ 820 h 1362"/>
                  <a:gd name="T10" fmla="*/ 730 w 910"/>
                  <a:gd name="T11" fmla="*/ 666 h 1362"/>
                  <a:gd name="T12" fmla="*/ 802 w 910"/>
                  <a:gd name="T13" fmla="*/ 504 h 1362"/>
                  <a:gd name="T14" fmla="*/ 833 w 910"/>
                  <a:gd name="T15" fmla="*/ 420 h 1362"/>
                  <a:gd name="T16" fmla="*/ 862 w 910"/>
                  <a:gd name="T17" fmla="*/ 333 h 1362"/>
                  <a:gd name="T18" fmla="*/ 885 w 910"/>
                  <a:gd name="T19" fmla="*/ 244 h 1362"/>
                  <a:gd name="T20" fmla="*/ 903 w 910"/>
                  <a:gd name="T21" fmla="*/ 155 h 1362"/>
                  <a:gd name="T22" fmla="*/ 895 w 910"/>
                  <a:gd name="T23" fmla="*/ 104 h 1362"/>
                  <a:gd name="T24" fmla="*/ 866 w 910"/>
                  <a:gd name="T25" fmla="*/ 80 h 1362"/>
                  <a:gd name="T26" fmla="*/ 840 w 910"/>
                  <a:gd name="T27" fmla="*/ 53 h 1362"/>
                  <a:gd name="T28" fmla="*/ 813 w 910"/>
                  <a:gd name="T29" fmla="*/ 27 h 1362"/>
                  <a:gd name="T30" fmla="*/ 798 w 910"/>
                  <a:gd name="T31" fmla="*/ 11 h 1362"/>
                  <a:gd name="T32" fmla="*/ 794 w 910"/>
                  <a:gd name="T33" fmla="*/ 9 h 1362"/>
                  <a:gd name="T34" fmla="*/ 790 w 910"/>
                  <a:gd name="T35" fmla="*/ 4 h 1362"/>
                  <a:gd name="T36" fmla="*/ 784 w 910"/>
                  <a:gd name="T37" fmla="*/ 2 h 1362"/>
                  <a:gd name="T38" fmla="*/ 778 w 910"/>
                  <a:gd name="T39" fmla="*/ 40 h 1362"/>
                  <a:gd name="T40" fmla="*/ 745 w 910"/>
                  <a:gd name="T41" fmla="*/ 206 h 1362"/>
                  <a:gd name="T42" fmla="*/ 699 w 910"/>
                  <a:gd name="T43" fmla="*/ 366 h 1362"/>
                  <a:gd name="T44" fmla="*/ 639 w 910"/>
                  <a:gd name="T45" fmla="*/ 517 h 1362"/>
                  <a:gd name="T46" fmla="*/ 567 w 910"/>
                  <a:gd name="T47" fmla="*/ 664 h 1362"/>
                  <a:gd name="T48" fmla="*/ 481 w 910"/>
                  <a:gd name="T49" fmla="*/ 800 h 1362"/>
                  <a:gd name="T50" fmla="*/ 384 w 910"/>
                  <a:gd name="T51" fmla="*/ 924 h 1362"/>
                  <a:gd name="T52" fmla="*/ 276 w 910"/>
                  <a:gd name="T53" fmla="*/ 1040 h 1362"/>
                  <a:gd name="T54" fmla="*/ 161 w 910"/>
                  <a:gd name="T55" fmla="*/ 1144 h 1362"/>
                  <a:gd name="T56" fmla="*/ 35 w 910"/>
                  <a:gd name="T57" fmla="*/ 1237 h 1362"/>
                  <a:gd name="T58" fmla="*/ 6 w 910"/>
                  <a:gd name="T59" fmla="*/ 1262 h 1362"/>
                  <a:gd name="T60" fmla="*/ 19 w 910"/>
                  <a:gd name="T61" fmla="*/ 1271 h 1362"/>
                  <a:gd name="T62" fmla="*/ 31 w 910"/>
                  <a:gd name="T63" fmla="*/ 1279 h 1362"/>
                  <a:gd name="T64" fmla="*/ 45 w 910"/>
                  <a:gd name="T65" fmla="*/ 1288 h 1362"/>
                  <a:gd name="T66" fmla="*/ 64 w 910"/>
                  <a:gd name="T67" fmla="*/ 1297 h 1362"/>
                  <a:gd name="T68" fmla="*/ 87 w 910"/>
                  <a:gd name="T69" fmla="*/ 1313 h 1362"/>
                  <a:gd name="T70" fmla="*/ 103 w 910"/>
                  <a:gd name="T71" fmla="*/ 1331 h 1362"/>
                  <a:gd name="T72" fmla="*/ 114 w 910"/>
                  <a:gd name="T73" fmla="*/ 1351 h 136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10"/>
                  <a:gd name="T112" fmla="*/ 0 h 1362"/>
                  <a:gd name="T113" fmla="*/ 910 w 910"/>
                  <a:gd name="T114" fmla="*/ 1362 h 136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10" h="1362">
                    <a:moveTo>
                      <a:pt x="118" y="1362"/>
                    </a:moveTo>
                    <a:lnTo>
                      <a:pt x="180" y="1319"/>
                    </a:lnTo>
                    <a:lnTo>
                      <a:pt x="246" y="1268"/>
                    </a:lnTo>
                    <a:lnTo>
                      <a:pt x="312" y="1213"/>
                    </a:lnTo>
                    <a:lnTo>
                      <a:pt x="373" y="1155"/>
                    </a:lnTo>
                    <a:lnTo>
                      <a:pt x="433" y="1093"/>
                    </a:lnTo>
                    <a:lnTo>
                      <a:pt x="491" y="1028"/>
                    </a:lnTo>
                    <a:lnTo>
                      <a:pt x="545" y="962"/>
                    </a:lnTo>
                    <a:lnTo>
                      <a:pt x="596" y="891"/>
                    </a:lnTo>
                    <a:lnTo>
                      <a:pt x="644" y="820"/>
                    </a:lnTo>
                    <a:lnTo>
                      <a:pt x="689" y="744"/>
                    </a:lnTo>
                    <a:lnTo>
                      <a:pt x="730" y="666"/>
                    </a:lnTo>
                    <a:lnTo>
                      <a:pt x="769" y="586"/>
                    </a:lnTo>
                    <a:lnTo>
                      <a:pt x="802" y="504"/>
                    </a:lnTo>
                    <a:lnTo>
                      <a:pt x="819" y="462"/>
                    </a:lnTo>
                    <a:lnTo>
                      <a:pt x="833" y="420"/>
                    </a:lnTo>
                    <a:lnTo>
                      <a:pt x="848" y="375"/>
                    </a:lnTo>
                    <a:lnTo>
                      <a:pt x="862" y="333"/>
                    </a:lnTo>
                    <a:lnTo>
                      <a:pt x="873" y="289"/>
                    </a:lnTo>
                    <a:lnTo>
                      <a:pt x="885" y="244"/>
                    </a:lnTo>
                    <a:lnTo>
                      <a:pt x="895" y="200"/>
                    </a:lnTo>
                    <a:lnTo>
                      <a:pt x="903" y="155"/>
                    </a:lnTo>
                    <a:lnTo>
                      <a:pt x="910" y="115"/>
                    </a:lnTo>
                    <a:lnTo>
                      <a:pt x="895" y="104"/>
                    </a:lnTo>
                    <a:lnTo>
                      <a:pt x="881" y="91"/>
                    </a:lnTo>
                    <a:lnTo>
                      <a:pt x="866" y="80"/>
                    </a:lnTo>
                    <a:lnTo>
                      <a:pt x="854" y="66"/>
                    </a:lnTo>
                    <a:lnTo>
                      <a:pt x="840" y="53"/>
                    </a:lnTo>
                    <a:lnTo>
                      <a:pt x="827" y="40"/>
                    </a:lnTo>
                    <a:lnTo>
                      <a:pt x="813" y="27"/>
                    </a:lnTo>
                    <a:lnTo>
                      <a:pt x="802" y="13"/>
                    </a:lnTo>
                    <a:lnTo>
                      <a:pt x="798" y="11"/>
                    </a:lnTo>
                    <a:lnTo>
                      <a:pt x="796" y="9"/>
                    </a:lnTo>
                    <a:lnTo>
                      <a:pt x="794" y="9"/>
                    </a:lnTo>
                    <a:lnTo>
                      <a:pt x="792" y="7"/>
                    </a:lnTo>
                    <a:lnTo>
                      <a:pt x="790" y="4"/>
                    </a:lnTo>
                    <a:lnTo>
                      <a:pt x="786" y="2"/>
                    </a:lnTo>
                    <a:lnTo>
                      <a:pt x="784" y="2"/>
                    </a:lnTo>
                    <a:lnTo>
                      <a:pt x="782" y="0"/>
                    </a:lnTo>
                    <a:lnTo>
                      <a:pt x="778" y="40"/>
                    </a:lnTo>
                    <a:lnTo>
                      <a:pt x="763" y="124"/>
                    </a:lnTo>
                    <a:lnTo>
                      <a:pt x="745" y="206"/>
                    </a:lnTo>
                    <a:lnTo>
                      <a:pt x="724" y="286"/>
                    </a:lnTo>
                    <a:lnTo>
                      <a:pt x="699" y="366"/>
                    </a:lnTo>
                    <a:lnTo>
                      <a:pt x="670" y="442"/>
                    </a:lnTo>
                    <a:lnTo>
                      <a:pt x="639" y="517"/>
                    </a:lnTo>
                    <a:lnTo>
                      <a:pt x="604" y="591"/>
                    </a:lnTo>
                    <a:lnTo>
                      <a:pt x="567" y="664"/>
                    </a:lnTo>
                    <a:lnTo>
                      <a:pt x="526" y="733"/>
                    </a:lnTo>
                    <a:lnTo>
                      <a:pt x="481" y="800"/>
                    </a:lnTo>
                    <a:lnTo>
                      <a:pt x="433" y="864"/>
                    </a:lnTo>
                    <a:lnTo>
                      <a:pt x="384" y="924"/>
                    </a:lnTo>
                    <a:lnTo>
                      <a:pt x="332" y="984"/>
                    </a:lnTo>
                    <a:lnTo>
                      <a:pt x="276" y="1040"/>
                    </a:lnTo>
                    <a:lnTo>
                      <a:pt x="221" y="1095"/>
                    </a:lnTo>
                    <a:lnTo>
                      <a:pt x="161" y="1144"/>
                    </a:lnTo>
                    <a:lnTo>
                      <a:pt x="99" y="1193"/>
                    </a:lnTo>
                    <a:lnTo>
                      <a:pt x="35" y="1237"/>
                    </a:lnTo>
                    <a:lnTo>
                      <a:pt x="0" y="1257"/>
                    </a:lnTo>
                    <a:lnTo>
                      <a:pt x="6" y="1262"/>
                    </a:lnTo>
                    <a:lnTo>
                      <a:pt x="12" y="1266"/>
                    </a:lnTo>
                    <a:lnTo>
                      <a:pt x="19" y="1271"/>
                    </a:lnTo>
                    <a:lnTo>
                      <a:pt x="25" y="1275"/>
                    </a:lnTo>
                    <a:lnTo>
                      <a:pt x="31" y="1279"/>
                    </a:lnTo>
                    <a:lnTo>
                      <a:pt x="39" y="1284"/>
                    </a:lnTo>
                    <a:lnTo>
                      <a:pt x="45" y="1288"/>
                    </a:lnTo>
                    <a:lnTo>
                      <a:pt x="52" y="1293"/>
                    </a:lnTo>
                    <a:lnTo>
                      <a:pt x="64" y="1297"/>
                    </a:lnTo>
                    <a:lnTo>
                      <a:pt x="76" y="1306"/>
                    </a:lnTo>
                    <a:lnTo>
                      <a:pt x="87" y="1313"/>
                    </a:lnTo>
                    <a:lnTo>
                      <a:pt x="95" y="1322"/>
                    </a:lnTo>
                    <a:lnTo>
                      <a:pt x="103" y="1331"/>
                    </a:lnTo>
                    <a:lnTo>
                      <a:pt x="109" y="1342"/>
                    </a:lnTo>
                    <a:lnTo>
                      <a:pt x="114" y="1351"/>
                    </a:lnTo>
                    <a:lnTo>
                      <a:pt x="118" y="1362"/>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29" name="Freeform 104">
                <a:extLst>
                  <a:ext uri="{FF2B5EF4-FFF2-40B4-BE49-F238E27FC236}">
                    <a16:creationId xmlns:a16="http://schemas.microsoft.com/office/drawing/2014/main" id="{C594CE61-3D78-6C49-1E3D-620CFC067652}"/>
                  </a:ext>
                </a:extLst>
              </p:cNvPr>
              <p:cNvSpPr>
                <a:spLocks/>
              </p:cNvSpPr>
              <p:nvPr/>
            </p:nvSpPr>
            <p:spPr bwMode="auto">
              <a:xfrm>
                <a:off x="2397" y="2154"/>
                <a:ext cx="961" cy="1377"/>
              </a:xfrm>
              <a:custGeom>
                <a:avLst/>
                <a:gdLst>
                  <a:gd name="T0" fmla="*/ 214 w 961"/>
                  <a:gd name="T1" fmla="*/ 1357 h 1377"/>
                  <a:gd name="T2" fmla="*/ 340 w 961"/>
                  <a:gd name="T3" fmla="*/ 1264 h 1377"/>
                  <a:gd name="T4" fmla="*/ 455 w 961"/>
                  <a:gd name="T5" fmla="*/ 1160 h 1377"/>
                  <a:gd name="T6" fmla="*/ 563 w 961"/>
                  <a:gd name="T7" fmla="*/ 1044 h 1377"/>
                  <a:gd name="T8" fmla="*/ 660 w 961"/>
                  <a:gd name="T9" fmla="*/ 920 h 1377"/>
                  <a:gd name="T10" fmla="*/ 746 w 961"/>
                  <a:gd name="T11" fmla="*/ 784 h 1377"/>
                  <a:gd name="T12" fmla="*/ 818 w 961"/>
                  <a:gd name="T13" fmla="*/ 637 h 1377"/>
                  <a:gd name="T14" fmla="*/ 878 w 961"/>
                  <a:gd name="T15" fmla="*/ 486 h 1377"/>
                  <a:gd name="T16" fmla="*/ 924 w 961"/>
                  <a:gd name="T17" fmla="*/ 326 h 1377"/>
                  <a:gd name="T18" fmla="*/ 957 w 961"/>
                  <a:gd name="T19" fmla="*/ 160 h 1377"/>
                  <a:gd name="T20" fmla="*/ 944 w 961"/>
                  <a:gd name="T21" fmla="*/ 107 h 1377"/>
                  <a:gd name="T22" fmla="*/ 911 w 961"/>
                  <a:gd name="T23" fmla="*/ 78 h 1377"/>
                  <a:gd name="T24" fmla="*/ 878 w 961"/>
                  <a:gd name="T25" fmla="*/ 47 h 1377"/>
                  <a:gd name="T26" fmla="*/ 845 w 961"/>
                  <a:gd name="T27" fmla="*/ 15 h 1377"/>
                  <a:gd name="T28" fmla="*/ 823 w 961"/>
                  <a:gd name="T29" fmla="*/ 58 h 1377"/>
                  <a:gd name="T30" fmla="*/ 802 w 961"/>
                  <a:gd name="T31" fmla="*/ 211 h 1377"/>
                  <a:gd name="T32" fmla="*/ 767 w 961"/>
                  <a:gd name="T33" fmla="*/ 360 h 1377"/>
                  <a:gd name="T34" fmla="*/ 717 w 961"/>
                  <a:gd name="T35" fmla="*/ 502 h 1377"/>
                  <a:gd name="T36" fmla="*/ 658 w 961"/>
                  <a:gd name="T37" fmla="*/ 637 h 1377"/>
                  <a:gd name="T38" fmla="*/ 585 w 961"/>
                  <a:gd name="T39" fmla="*/ 766 h 1377"/>
                  <a:gd name="T40" fmla="*/ 503 w 961"/>
                  <a:gd name="T41" fmla="*/ 884 h 1377"/>
                  <a:gd name="T42" fmla="*/ 410 w 961"/>
                  <a:gd name="T43" fmla="*/ 995 h 1377"/>
                  <a:gd name="T44" fmla="*/ 307 w 961"/>
                  <a:gd name="T45" fmla="*/ 1095 h 1377"/>
                  <a:gd name="T46" fmla="*/ 198 w 961"/>
                  <a:gd name="T47" fmla="*/ 1184 h 1377"/>
                  <a:gd name="T48" fmla="*/ 78 w 961"/>
                  <a:gd name="T49" fmla="*/ 1262 h 1377"/>
                  <a:gd name="T50" fmla="*/ 0 w 961"/>
                  <a:gd name="T51" fmla="*/ 1304 h 1377"/>
                  <a:gd name="T52" fmla="*/ 6 w 961"/>
                  <a:gd name="T53" fmla="*/ 1308 h 1377"/>
                  <a:gd name="T54" fmla="*/ 10 w 961"/>
                  <a:gd name="T55" fmla="*/ 1313 h 1377"/>
                  <a:gd name="T56" fmla="*/ 16 w 961"/>
                  <a:gd name="T57" fmla="*/ 1317 h 1377"/>
                  <a:gd name="T58" fmla="*/ 22 w 961"/>
                  <a:gd name="T59" fmla="*/ 1322 h 1377"/>
                  <a:gd name="T60" fmla="*/ 62 w 961"/>
                  <a:gd name="T61" fmla="*/ 1333 h 1377"/>
                  <a:gd name="T62" fmla="*/ 103 w 961"/>
                  <a:gd name="T63" fmla="*/ 1344 h 1377"/>
                  <a:gd name="T64" fmla="*/ 140 w 961"/>
                  <a:gd name="T65" fmla="*/ 1359 h 1377"/>
                  <a:gd name="T66" fmla="*/ 179 w 961"/>
                  <a:gd name="T67" fmla="*/ 1377 h 13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61"/>
                  <a:gd name="T103" fmla="*/ 0 h 1377"/>
                  <a:gd name="T104" fmla="*/ 961 w 961"/>
                  <a:gd name="T105" fmla="*/ 1377 h 13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61" h="1377">
                    <a:moveTo>
                      <a:pt x="179" y="1377"/>
                    </a:moveTo>
                    <a:lnTo>
                      <a:pt x="214" y="1357"/>
                    </a:lnTo>
                    <a:lnTo>
                      <a:pt x="278" y="1313"/>
                    </a:lnTo>
                    <a:lnTo>
                      <a:pt x="340" y="1264"/>
                    </a:lnTo>
                    <a:lnTo>
                      <a:pt x="400" y="1215"/>
                    </a:lnTo>
                    <a:lnTo>
                      <a:pt x="455" y="1160"/>
                    </a:lnTo>
                    <a:lnTo>
                      <a:pt x="511" y="1104"/>
                    </a:lnTo>
                    <a:lnTo>
                      <a:pt x="563" y="1044"/>
                    </a:lnTo>
                    <a:lnTo>
                      <a:pt x="612" y="984"/>
                    </a:lnTo>
                    <a:lnTo>
                      <a:pt x="660" y="920"/>
                    </a:lnTo>
                    <a:lnTo>
                      <a:pt x="705" y="853"/>
                    </a:lnTo>
                    <a:lnTo>
                      <a:pt x="746" y="784"/>
                    </a:lnTo>
                    <a:lnTo>
                      <a:pt x="783" y="711"/>
                    </a:lnTo>
                    <a:lnTo>
                      <a:pt x="818" y="637"/>
                    </a:lnTo>
                    <a:lnTo>
                      <a:pt x="849" y="562"/>
                    </a:lnTo>
                    <a:lnTo>
                      <a:pt x="878" y="486"/>
                    </a:lnTo>
                    <a:lnTo>
                      <a:pt x="903" y="406"/>
                    </a:lnTo>
                    <a:lnTo>
                      <a:pt x="924" y="326"/>
                    </a:lnTo>
                    <a:lnTo>
                      <a:pt x="942" y="244"/>
                    </a:lnTo>
                    <a:lnTo>
                      <a:pt x="957" y="160"/>
                    </a:lnTo>
                    <a:lnTo>
                      <a:pt x="961" y="120"/>
                    </a:lnTo>
                    <a:lnTo>
                      <a:pt x="944" y="107"/>
                    </a:lnTo>
                    <a:lnTo>
                      <a:pt x="928" y="91"/>
                    </a:lnTo>
                    <a:lnTo>
                      <a:pt x="911" y="78"/>
                    </a:lnTo>
                    <a:lnTo>
                      <a:pt x="895" y="62"/>
                    </a:lnTo>
                    <a:lnTo>
                      <a:pt x="878" y="47"/>
                    </a:lnTo>
                    <a:lnTo>
                      <a:pt x="862" y="31"/>
                    </a:lnTo>
                    <a:lnTo>
                      <a:pt x="845" y="15"/>
                    </a:lnTo>
                    <a:lnTo>
                      <a:pt x="827" y="0"/>
                    </a:lnTo>
                    <a:lnTo>
                      <a:pt x="823" y="58"/>
                    </a:lnTo>
                    <a:lnTo>
                      <a:pt x="814" y="135"/>
                    </a:lnTo>
                    <a:lnTo>
                      <a:pt x="802" y="211"/>
                    </a:lnTo>
                    <a:lnTo>
                      <a:pt x="785" y="286"/>
                    </a:lnTo>
                    <a:lnTo>
                      <a:pt x="767" y="360"/>
                    </a:lnTo>
                    <a:lnTo>
                      <a:pt x="744" y="433"/>
                    </a:lnTo>
                    <a:lnTo>
                      <a:pt x="717" y="502"/>
                    </a:lnTo>
                    <a:lnTo>
                      <a:pt x="689" y="571"/>
                    </a:lnTo>
                    <a:lnTo>
                      <a:pt x="658" y="637"/>
                    </a:lnTo>
                    <a:lnTo>
                      <a:pt x="623" y="702"/>
                    </a:lnTo>
                    <a:lnTo>
                      <a:pt x="585" y="766"/>
                    </a:lnTo>
                    <a:lnTo>
                      <a:pt x="544" y="826"/>
                    </a:lnTo>
                    <a:lnTo>
                      <a:pt x="503" y="884"/>
                    </a:lnTo>
                    <a:lnTo>
                      <a:pt x="458" y="942"/>
                    </a:lnTo>
                    <a:lnTo>
                      <a:pt x="410" y="995"/>
                    </a:lnTo>
                    <a:lnTo>
                      <a:pt x="361" y="1046"/>
                    </a:lnTo>
                    <a:lnTo>
                      <a:pt x="307" y="1095"/>
                    </a:lnTo>
                    <a:lnTo>
                      <a:pt x="253" y="1140"/>
                    </a:lnTo>
                    <a:lnTo>
                      <a:pt x="198" y="1184"/>
                    </a:lnTo>
                    <a:lnTo>
                      <a:pt x="138" y="1224"/>
                    </a:lnTo>
                    <a:lnTo>
                      <a:pt x="78" y="1262"/>
                    </a:lnTo>
                    <a:lnTo>
                      <a:pt x="16" y="1295"/>
                    </a:lnTo>
                    <a:lnTo>
                      <a:pt x="0" y="1304"/>
                    </a:lnTo>
                    <a:lnTo>
                      <a:pt x="2" y="1306"/>
                    </a:lnTo>
                    <a:lnTo>
                      <a:pt x="6" y="1308"/>
                    </a:lnTo>
                    <a:lnTo>
                      <a:pt x="8" y="1311"/>
                    </a:lnTo>
                    <a:lnTo>
                      <a:pt x="10" y="1313"/>
                    </a:lnTo>
                    <a:lnTo>
                      <a:pt x="14" y="1315"/>
                    </a:lnTo>
                    <a:lnTo>
                      <a:pt x="16" y="1317"/>
                    </a:lnTo>
                    <a:lnTo>
                      <a:pt x="20" y="1319"/>
                    </a:lnTo>
                    <a:lnTo>
                      <a:pt x="22" y="1322"/>
                    </a:lnTo>
                    <a:lnTo>
                      <a:pt x="43" y="1326"/>
                    </a:lnTo>
                    <a:lnTo>
                      <a:pt x="62" y="1333"/>
                    </a:lnTo>
                    <a:lnTo>
                      <a:pt x="82" y="1337"/>
                    </a:lnTo>
                    <a:lnTo>
                      <a:pt x="103" y="1344"/>
                    </a:lnTo>
                    <a:lnTo>
                      <a:pt x="121" y="1353"/>
                    </a:lnTo>
                    <a:lnTo>
                      <a:pt x="140" y="1359"/>
                    </a:lnTo>
                    <a:lnTo>
                      <a:pt x="161" y="1368"/>
                    </a:lnTo>
                    <a:lnTo>
                      <a:pt x="179" y="1377"/>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0" name="Freeform 105">
                <a:extLst>
                  <a:ext uri="{FF2B5EF4-FFF2-40B4-BE49-F238E27FC236}">
                    <a16:creationId xmlns:a16="http://schemas.microsoft.com/office/drawing/2014/main" id="{7B0B5A2B-CDE6-41C7-7F5B-07E70A1112C4}"/>
                  </a:ext>
                </a:extLst>
              </p:cNvPr>
              <p:cNvSpPr>
                <a:spLocks/>
              </p:cNvSpPr>
              <p:nvPr/>
            </p:nvSpPr>
            <p:spPr bwMode="auto">
              <a:xfrm>
                <a:off x="2203" y="2007"/>
                <a:ext cx="1021" cy="1451"/>
              </a:xfrm>
              <a:custGeom>
                <a:avLst/>
                <a:gdLst>
                  <a:gd name="T0" fmla="*/ 210 w 1021"/>
                  <a:gd name="T1" fmla="*/ 1442 h 1451"/>
                  <a:gd name="T2" fmla="*/ 332 w 1021"/>
                  <a:gd name="T3" fmla="*/ 1371 h 1451"/>
                  <a:gd name="T4" fmla="*/ 447 w 1021"/>
                  <a:gd name="T5" fmla="*/ 1287 h 1451"/>
                  <a:gd name="T6" fmla="*/ 555 w 1021"/>
                  <a:gd name="T7" fmla="*/ 1193 h 1451"/>
                  <a:gd name="T8" fmla="*/ 652 w 1021"/>
                  <a:gd name="T9" fmla="*/ 1089 h 1451"/>
                  <a:gd name="T10" fmla="*/ 738 w 1021"/>
                  <a:gd name="T11" fmla="*/ 973 h 1451"/>
                  <a:gd name="T12" fmla="*/ 817 w 1021"/>
                  <a:gd name="T13" fmla="*/ 849 h 1451"/>
                  <a:gd name="T14" fmla="*/ 883 w 1021"/>
                  <a:gd name="T15" fmla="*/ 718 h 1451"/>
                  <a:gd name="T16" fmla="*/ 938 w 1021"/>
                  <a:gd name="T17" fmla="*/ 580 h 1451"/>
                  <a:gd name="T18" fmla="*/ 979 w 1021"/>
                  <a:gd name="T19" fmla="*/ 433 h 1451"/>
                  <a:gd name="T20" fmla="*/ 1008 w 1021"/>
                  <a:gd name="T21" fmla="*/ 282 h 1451"/>
                  <a:gd name="T22" fmla="*/ 1021 w 1021"/>
                  <a:gd name="T23" fmla="*/ 147 h 1451"/>
                  <a:gd name="T24" fmla="*/ 1019 w 1021"/>
                  <a:gd name="T25" fmla="*/ 145 h 1451"/>
                  <a:gd name="T26" fmla="*/ 1017 w 1021"/>
                  <a:gd name="T27" fmla="*/ 142 h 1451"/>
                  <a:gd name="T28" fmla="*/ 1017 w 1021"/>
                  <a:gd name="T29" fmla="*/ 142 h 1451"/>
                  <a:gd name="T30" fmla="*/ 1015 w 1021"/>
                  <a:gd name="T31" fmla="*/ 140 h 1451"/>
                  <a:gd name="T32" fmla="*/ 986 w 1021"/>
                  <a:gd name="T33" fmla="*/ 120 h 1451"/>
                  <a:gd name="T34" fmla="*/ 959 w 1021"/>
                  <a:gd name="T35" fmla="*/ 96 h 1451"/>
                  <a:gd name="T36" fmla="*/ 936 w 1021"/>
                  <a:gd name="T37" fmla="*/ 74 h 1451"/>
                  <a:gd name="T38" fmla="*/ 913 w 1021"/>
                  <a:gd name="T39" fmla="*/ 47 h 1451"/>
                  <a:gd name="T40" fmla="*/ 880 w 1021"/>
                  <a:gd name="T41" fmla="*/ 0 h 1451"/>
                  <a:gd name="T42" fmla="*/ 889 w 1021"/>
                  <a:gd name="T43" fmla="*/ 14 h 1451"/>
                  <a:gd name="T44" fmla="*/ 897 w 1021"/>
                  <a:gd name="T45" fmla="*/ 25 h 1451"/>
                  <a:gd name="T46" fmla="*/ 905 w 1021"/>
                  <a:gd name="T47" fmla="*/ 36 h 1451"/>
                  <a:gd name="T48" fmla="*/ 913 w 1021"/>
                  <a:gd name="T49" fmla="*/ 47 h 1451"/>
                  <a:gd name="T50" fmla="*/ 878 w 1021"/>
                  <a:gd name="T51" fmla="*/ 118 h 1451"/>
                  <a:gd name="T52" fmla="*/ 866 w 1021"/>
                  <a:gd name="T53" fmla="*/ 260 h 1451"/>
                  <a:gd name="T54" fmla="*/ 839 w 1021"/>
                  <a:gd name="T55" fmla="*/ 396 h 1451"/>
                  <a:gd name="T56" fmla="*/ 802 w 1021"/>
                  <a:gd name="T57" fmla="*/ 527 h 1451"/>
                  <a:gd name="T58" fmla="*/ 753 w 1021"/>
                  <a:gd name="T59" fmla="*/ 651 h 1451"/>
                  <a:gd name="T60" fmla="*/ 693 w 1021"/>
                  <a:gd name="T61" fmla="*/ 769 h 1451"/>
                  <a:gd name="T62" fmla="*/ 625 w 1021"/>
                  <a:gd name="T63" fmla="*/ 880 h 1451"/>
                  <a:gd name="T64" fmla="*/ 544 w 1021"/>
                  <a:gd name="T65" fmla="*/ 984 h 1451"/>
                  <a:gd name="T66" fmla="*/ 458 w 1021"/>
                  <a:gd name="T67" fmla="*/ 1078 h 1451"/>
                  <a:gd name="T68" fmla="*/ 361 w 1021"/>
                  <a:gd name="T69" fmla="*/ 1164 h 1451"/>
                  <a:gd name="T70" fmla="*/ 258 w 1021"/>
                  <a:gd name="T71" fmla="*/ 1238 h 1451"/>
                  <a:gd name="T72" fmla="*/ 148 w 1021"/>
                  <a:gd name="T73" fmla="*/ 1302 h 1451"/>
                  <a:gd name="T74" fmla="*/ 33 w 1021"/>
                  <a:gd name="T75" fmla="*/ 1355 h 1451"/>
                  <a:gd name="T76" fmla="*/ 8 w 1021"/>
                  <a:gd name="T77" fmla="*/ 1375 h 1451"/>
                  <a:gd name="T78" fmla="*/ 29 w 1021"/>
                  <a:gd name="T79" fmla="*/ 1391 h 1451"/>
                  <a:gd name="T80" fmla="*/ 49 w 1021"/>
                  <a:gd name="T81" fmla="*/ 1402 h 1451"/>
                  <a:gd name="T82" fmla="*/ 72 w 1021"/>
                  <a:gd name="T83" fmla="*/ 1409 h 1451"/>
                  <a:gd name="T84" fmla="*/ 99 w 1021"/>
                  <a:gd name="T85" fmla="*/ 1413 h 1451"/>
                  <a:gd name="T86" fmla="*/ 126 w 1021"/>
                  <a:gd name="T87" fmla="*/ 1427 h 1451"/>
                  <a:gd name="T88" fmla="*/ 152 w 1021"/>
                  <a:gd name="T89" fmla="*/ 1435 h 1451"/>
                  <a:gd name="T90" fmla="*/ 179 w 1021"/>
                  <a:gd name="T91" fmla="*/ 1444 h 145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021"/>
                  <a:gd name="T139" fmla="*/ 0 h 1451"/>
                  <a:gd name="T140" fmla="*/ 1021 w 1021"/>
                  <a:gd name="T141" fmla="*/ 1451 h 145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021" h="1451">
                    <a:moveTo>
                      <a:pt x="194" y="1451"/>
                    </a:moveTo>
                    <a:lnTo>
                      <a:pt x="210" y="1442"/>
                    </a:lnTo>
                    <a:lnTo>
                      <a:pt x="272" y="1409"/>
                    </a:lnTo>
                    <a:lnTo>
                      <a:pt x="332" y="1371"/>
                    </a:lnTo>
                    <a:lnTo>
                      <a:pt x="392" y="1331"/>
                    </a:lnTo>
                    <a:lnTo>
                      <a:pt x="447" y="1287"/>
                    </a:lnTo>
                    <a:lnTo>
                      <a:pt x="501" y="1242"/>
                    </a:lnTo>
                    <a:lnTo>
                      <a:pt x="555" y="1193"/>
                    </a:lnTo>
                    <a:lnTo>
                      <a:pt x="604" y="1142"/>
                    </a:lnTo>
                    <a:lnTo>
                      <a:pt x="652" y="1089"/>
                    </a:lnTo>
                    <a:lnTo>
                      <a:pt x="697" y="1031"/>
                    </a:lnTo>
                    <a:lnTo>
                      <a:pt x="738" y="973"/>
                    </a:lnTo>
                    <a:lnTo>
                      <a:pt x="779" y="913"/>
                    </a:lnTo>
                    <a:lnTo>
                      <a:pt x="817" y="849"/>
                    </a:lnTo>
                    <a:lnTo>
                      <a:pt x="852" y="784"/>
                    </a:lnTo>
                    <a:lnTo>
                      <a:pt x="883" y="718"/>
                    </a:lnTo>
                    <a:lnTo>
                      <a:pt x="911" y="649"/>
                    </a:lnTo>
                    <a:lnTo>
                      <a:pt x="938" y="580"/>
                    </a:lnTo>
                    <a:lnTo>
                      <a:pt x="961" y="507"/>
                    </a:lnTo>
                    <a:lnTo>
                      <a:pt x="979" y="433"/>
                    </a:lnTo>
                    <a:lnTo>
                      <a:pt x="996" y="358"/>
                    </a:lnTo>
                    <a:lnTo>
                      <a:pt x="1008" y="282"/>
                    </a:lnTo>
                    <a:lnTo>
                      <a:pt x="1017" y="205"/>
                    </a:lnTo>
                    <a:lnTo>
                      <a:pt x="1021" y="147"/>
                    </a:lnTo>
                    <a:lnTo>
                      <a:pt x="1021" y="145"/>
                    </a:lnTo>
                    <a:lnTo>
                      <a:pt x="1019" y="145"/>
                    </a:lnTo>
                    <a:lnTo>
                      <a:pt x="1017" y="142"/>
                    </a:lnTo>
                    <a:lnTo>
                      <a:pt x="1015" y="140"/>
                    </a:lnTo>
                    <a:lnTo>
                      <a:pt x="1000" y="129"/>
                    </a:lnTo>
                    <a:lnTo>
                      <a:pt x="986" y="120"/>
                    </a:lnTo>
                    <a:lnTo>
                      <a:pt x="973" y="109"/>
                    </a:lnTo>
                    <a:lnTo>
                      <a:pt x="959" y="96"/>
                    </a:lnTo>
                    <a:lnTo>
                      <a:pt x="946" y="85"/>
                    </a:lnTo>
                    <a:lnTo>
                      <a:pt x="936" y="74"/>
                    </a:lnTo>
                    <a:lnTo>
                      <a:pt x="924" y="60"/>
                    </a:lnTo>
                    <a:lnTo>
                      <a:pt x="913" y="47"/>
                    </a:lnTo>
                    <a:lnTo>
                      <a:pt x="880" y="47"/>
                    </a:lnTo>
                    <a:lnTo>
                      <a:pt x="880" y="0"/>
                    </a:lnTo>
                    <a:lnTo>
                      <a:pt x="885" y="7"/>
                    </a:lnTo>
                    <a:lnTo>
                      <a:pt x="889" y="14"/>
                    </a:lnTo>
                    <a:lnTo>
                      <a:pt x="893" y="18"/>
                    </a:lnTo>
                    <a:lnTo>
                      <a:pt x="897" y="25"/>
                    </a:lnTo>
                    <a:lnTo>
                      <a:pt x="901" y="29"/>
                    </a:lnTo>
                    <a:lnTo>
                      <a:pt x="905" y="36"/>
                    </a:lnTo>
                    <a:lnTo>
                      <a:pt x="909" y="42"/>
                    </a:lnTo>
                    <a:lnTo>
                      <a:pt x="913" y="47"/>
                    </a:lnTo>
                    <a:lnTo>
                      <a:pt x="880" y="47"/>
                    </a:lnTo>
                    <a:lnTo>
                      <a:pt x="878" y="118"/>
                    </a:lnTo>
                    <a:lnTo>
                      <a:pt x="874" y="189"/>
                    </a:lnTo>
                    <a:lnTo>
                      <a:pt x="866" y="260"/>
                    </a:lnTo>
                    <a:lnTo>
                      <a:pt x="854" y="327"/>
                    </a:lnTo>
                    <a:lnTo>
                      <a:pt x="839" y="396"/>
                    </a:lnTo>
                    <a:lnTo>
                      <a:pt x="823" y="462"/>
                    </a:lnTo>
                    <a:lnTo>
                      <a:pt x="802" y="527"/>
                    </a:lnTo>
                    <a:lnTo>
                      <a:pt x="779" y="589"/>
                    </a:lnTo>
                    <a:lnTo>
                      <a:pt x="753" y="651"/>
                    </a:lnTo>
                    <a:lnTo>
                      <a:pt x="724" y="711"/>
                    </a:lnTo>
                    <a:lnTo>
                      <a:pt x="693" y="769"/>
                    </a:lnTo>
                    <a:lnTo>
                      <a:pt x="660" y="827"/>
                    </a:lnTo>
                    <a:lnTo>
                      <a:pt x="625" y="880"/>
                    </a:lnTo>
                    <a:lnTo>
                      <a:pt x="586" y="933"/>
                    </a:lnTo>
                    <a:lnTo>
                      <a:pt x="544" y="984"/>
                    </a:lnTo>
                    <a:lnTo>
                      <a:pt x="503" y="1033"/>
                    </a:lnTo>
                    <a:lnTo>
                      <a:pt x="458" y="1078"/>
                    </a:lnTo>
                    <a:lnTo>
                      <a:pt x="410" y="1122"/>
                    </a:lnTo>
                    <a:lnTo>
                      <a:pt x="361" y="1164"/>
                    </a:lnTo>
                    <a:lnTo>
                      <a:pt x="311" y="1202"/>
                    </a:lnTo>
                    <a:lnTo>
                      <a:pt x="258" y="1238"/>
                    </a:lnTo>
                    <a:lnTo>
                      <a:pt x="204" y="1273"/>
                    </a:lnTo>
                    <a:lnTo>
                      <a:pt x="148" y="1302"/>
                    </a:lnTo>
                    <a:lnTo>
                      <a:pt x="91" y="1331"/>
                    </a:lnTo>
                    <a:lnTo>
                      <a:pt x="33" y="1355"/>
                    </a:lnTo>
                    <a:lnTo>
                      <a:pt x="0" y="1369"/>
                    </a:lnTo>
                    <a:lnTo>
                      <a:pt x="8" y="1375"/>
                    </a:lnTo>
                    <a:lnTo>
                      <a:pt x="18" y="1382"/>
                    </a:lnTo>
                    <a:lnTo>
                      <a:pt x="29" y="1391"/>
                    </a:lnTo>
                    <a:lnTo>
                      <a:pt x="39" y="1398"/>
                    </a:lnTo>
                    <a:lnTo>
                      <a:pt x="49" y="1402"/>
                    </a:lnTo>
                    <a:lnTo>
                      <a:pt x="60" y="1407"/>
                    </a:lnTo>
                    <a:lnTo>
                      <a:pt x="72" y="1409"/>
                    </a:lnTo>
                    <a:lnTo>
                      <a:pt x="86" y="1407"/>
                    </a:lnTo>
                    <a:lnTo>
                      <a:pt x="99" y="1413"/>
                    </a:lnTo>
                    <a:lnTo>
                      <a:pt x="111" y="1420"/>
                    </a:lnTo>
                    <a:lnTo>
                      <a:pt x="126" y="1427"/>
                    </a:lnTo>
                    <a:lnTo>
                      <a:pt x="138" y="1431"/>
                    </a:lnTo>
                    <a:lnTo>
                      <a:pt x="152" y="1435"/>
                    </a:lnTo>
                    <a:lnTo>
                      <a:pt x="167" y="1440"/>
                    </a:lnTo>
                    <a:lnTo>
                      <a:pt x="179" y="1444"/>
                    </a:lnTo>
                    <a:lnTo>
                      <a:pt x="194" y="1451"/>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1" name="Freeform 106">
                <a:extLst>
                  <a:ext uri="{FF2B5EF4-FFF2-40B4-BE49-F238E27FC236}">
                    <a16:creationId xmlns:a16="http://schemas.microsoft.com/office/drawing/2014/main" id="{52D9C456-11F5-B958-8329-7E6261E8225B}"/>
                  </a:ext>
                </a:extLst>
              </p:cNvPr>
              <p:cNvSpPr>
                <a:spLocks noEditPoints="1"/>
              </p:cNvSpPr>
              <p:nvPr/>
            </p:nvSpPr>
            <p:spPr bwMode="auto">
              <a:xfrm>
                <a:off x="1900" y="810"/>
                <a:ext cx="1183" cy="2566"/>
              </a:xfrm>
              <a:custGeom>
                <a:avLst/>
                <a:gdLst>
                  <a:gd name="T0" fmla="*/ 1161 w 1183"/>
                  <a:gd name="T1" fmla="*/ 1164 h 2566"/>
                  <a:gd name="T2" fmla="*/ 1097 w 1183"/>
                  <a:gd name="T3" fmla="*/ 1053 h 2566"/>
                  <a:gd name="T4" fmla="*/ 1031 w 1183"/>
                  <a:gd name="T5" fmla="*/ 946 h 2566"/>
                  <a:gd name="T6" fmla="*/ 1000 w 1183"/>
                  <a:gd name="T7" fmla="*/ 893 h 2566"/>
                  <a:gd name="T8" fmla="*/ 988 w 1183"/>
                  <a:gd name="T9" fmla="*/ 862 h 2566"/>
                  <a:gd name="T10" fmla="*/ 975 w 1183"/>
                  <a:gd name="T11" fmla="*/ 833 h 2566"/>
                  <a:gd name="T12" fmla="*/ 1016 w 1183"/>
                  <a:gd name="T13" fmla="*/ 995 h 2566"/>
                  <a:gd name="T14" fmla="*/ 1039 w 1183"/>
                  <a:gd name="T15" fmla="*/ 1179 h 2566"/>
                  <a:gd name="T16" fmla="*/ 1181 w 1183"/>
                  <a:gd name="T17" fmla="*/ 1315 h 2566"/>
                  <a:gd name="T18" fmla="*/ 1157 w 1183"/>
                  <a:gd name="T19" fmla="*/ 1524 h 2566"/>
                  <a:gd name="T20" fmla="*/ 1105 w 1183"/>
                  <a:gd name="T21" fmla="*/ 1724 h 2566"/>
                  <a:gd name="T22" fmla="*/ 1027 w 1183"/>
                  <a:gd name="T23" fmla="*/ 1908 h 2566"/>
                  <a:gd name="T24" fmla="*/ 928 w 1183"/>
                  <a:gd name="T25" fmla="*/ 2077 h 2566"/>
                  <a:gd name="T26" fmla="*/ 806 w 1183"/>
                  <a:gd name="T27" fmla="*/ 2230 h 2566"/>
                  <a:gd name="T28" fmla="*/ 664 w 1183"/>
                  <a:gd name="T29" fmla="*/ 2361 h 2566"/>
                  <a:gd name="T30" fmla="*/ 507 w 1183"/>
                  <a:gd name="T31" fmla="*/ 2470 h 2566"/>
                  <a:gd name="T32" fmla="*/ 336 w 1183"/>
                  <a:gd name="T33" fmla="*/ 2552 h 2566"/>
                  <a:gd name="T34" fmla="*/ 299 w 1183"/>
                  <a:gd name="T35" fmla="*/ 2564 h 2566"/>
                  <a:gd name="T36" fmla="*/ 292 w 1183"/>
                  <a:gd name="T37" fmla="*/ 2559 h 2566"/>
                  <a:gd name="T38" fmla="*/ 286 w 1183"/>
                  <a:gd name="T39" fmla="*/ 2557 h 2566"/>
                  <a:gd name="T40" fmla="*/ 251 w 1183"/>
                  <a:gd name="T41" fmla="*/ 2541 h 2566"/>
                  <a:gd name="T42" fmla="*/ 220 w 1183"/>
                  <a:gd name="T43" fmla="*/ 2519 h 2566"/>
                  <a:gd name="T44" fmla="*/ 200 w 1183"/>
                  <a:gd name="T45" fmla="*/ 2517 h 2566"/>
                  <a:gd name="T46" fmla="*/ 187 w 1183"/>
                  <a:gd name="T47" fmla="*/ 2512 h 2566"/>
                  <a:gd name="T48" fmla="*/ 177 w 1183"/>
                  <a:gd name="T49" fmla="*/ 2506 h 2566"/>
                  <a:gd name="T50" fmla="*/ 165 w 1183"/>
                  <a:gd name="T51" fmla="*/ 2506 h 2566"/>
                  <a:gd name="T52" fmla="*/ 146 w 1183"/>
                  <a:gd name="T53" fmla="*/ 2488 h 2566"/>
                  <a:gd name="T54" fmla="*/ 127 w 1183"/>
                  <a:gd name="T55" fmla="*/ 2470 h 2566"/>
                  <a:gd name="T56" fmla="*/ 123 w 1183"/>
                  <a:gd name="T57" fmla="*/ 2457 h 2566"/>
                  <a:gd name="T58" fmla="*/ 286 w 1183"/>
                  <a:gd name="T59" fmla="*/ 2408 h 2566"/>
                  <a:gd name="T60" fmla="*/ 439 w 1183"/>
                  <a:gd name="T61" fmla="*/ 2332 h 2566"/>
                  <a:gd name="T62" fmla="*/ 579 w 1183"/>
                  <a:gd name="T63" fmla="*/ 2237 h 2566"/>
                  <a:gd name="T64" fmla="*/ 703 w 1183"/>
                  <a:gd name="T65" fmla="*/ 2119 h 2566"/>
                  <a:gd name="T66" fmla="*/ 812 w 1183"/>
                  <a:gd name="T67" fmla="*/ 1986 h 2566"/>
                  <a:gd name="T68" fmla="*/ 901 w 1183"/>
                  <a:gd name="T69" fmla="*/ 1835 h 2566"/>
                  <a:gd name="T70" fmla="*/ 971 w 1183"/>
                  <a:gd name="T71" fmla="*/ 1670 h 2566"/>
                  <a:gd name="T72" fmla="*/ 1016 w 1183"/>
                  <a:gd name="T73" fmla="*/ 1493 h 2566"/>
                  <a:gd name="T74" fmla="*/ 1039 w 1183"/>
                  <a:gd name="T75" fmla="*/ 1308 h 2566"/>
                  <a:gd name="T76" fmla="*/ 536 w 1183"/>
                  <a:gd name="T77" fmla="*/ 220 h 2566"/>
                  <a:gd name="T78" fmla="*/ 439 w 1183"/>
                  <a:gd name="T79" fmla="*/ 155 h 2566"/>
                  <a:gd name="T80" fmla="*/ 286 w 1183"/>
                  <a:gd name="T81" fmla="*/ 80 h 2566"/>
                  <a:gd name="T82" fmla="*/ 123 w 1183"/>
                  <a:gd name="T83" fmla="*/ 31 h 2566"/>
                  <a:gd name="T84" fmla="*/ 0 w 1183"/>
                  <a:gd name="T85" fmla="*/ 11 h 2566"/>
                  <a:gd name="T86" fmla="*/ 10 w 1183"/>
                  <a:gd name="T87" fmla="*/ 11 h 2566"/>
                  <a:gd name="T88" fmla="*/ 20 w 1183"/>
                  <a:gd name="T89" fmla="*/ 11 h 2566"/>
                  <a:gd name="T90" fmla="*/ 47 w 1183"/>
                  <a:gd name="T91" fmla="*/ 6 h 2566"/>
                  <a:gd name="T92" fmla="*/ 107 w 1183"/>
                  <a:gd name="T93" fmla="*/ 0 h 2566"/>
                  <a:gd name="T94" fmla="*/ 218 w 1183"/>
                  <a:gd name="T95" fmla="*/ 18 h 2566"/>
                  <a:gd name="T96" fmla="*/ 321 w 1183"/>
                  <a:gd name="T97" fmla="*/ 62 h 2566"/>
                  <a:gd name="T98" fmla="*/ 534 w 1183"/>
                  <a:gd name="T99" fmla="*/ 215 h 2566"/>
                  <a:gd name="T100" fmla="*/ 536 w 1183"/>
                  <a:gd name="T101" fmla="*/ 215 h 2566"/>
                  <a:gd name="T102" fmla="*/ 536 w 1183"/>
                  <a:gd name="T103" fmla="*/ 218 h 25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183"/>
                  <a:gd name="T157" fmla="*/ 0 h 2566"/>
                  <a:gd name="T158" fmla="*/ 1183 w 1183"/>
                  <a:gd name="T159" fmla="*/ 2566 h 256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183" h="2566">
                    <a:moveTo>
                      <a:pt x="1183" y="1244"/>
                    </a:moveTo>
                    <a:lnTo>
                      <a:pt x="1183" y="1197"/>
                    </a:lnTo>
                    <a:lnTo>
                      <a:pt x="1161" y="1164"/>
                    </a:lnTo>
                    <a:lnTo>
                      <a:pt x="1138" y="1126"/>
                    </a:lnTo>
                    <a:lnTo>
                      <a:pt x="1117" y="1091"/>
                    </a:lnTo>
                    <a:lnTo>
                      <a:pt x="1097" y="1053"/>
                    </a:lnTo>
                    <a:lnTo>
                      <a:pt x="1076" y="1017"/>
                    </a:lnTo>
                    <a:lnTo>
                      <a:pt x="1054" y="982"/>
                    </a:lnTo>
                    <a:lnTo>
                      <a:pt x="1031" y="946"/>
                    </a:lnTo>
                    <a:lnTo>
                      <a:pt x="1006" y="913"/>
                    </a:lnTo>
                    <a:lnTo>
                      <a:pt x="1004" y="904"/>
                    </a:lnTo>
                    <a:lnTo>
                      <a:pt x="1000" y="893"/>
                    </a:lnTo>
                    <a:lnTo>
                      <a:pt x="996" y="882"/>
                    </a:lnTo>
                    <a:lnTo>
                      <a:pt x="992" y="873"/>
                    </a:lnTo>
                    <a:lnTo>
                      <a:pt x="988" y="862"/>
                    </a:lnTo>
                    <a:lnTo>
                      <a:pt x="983" y="853"/>
                    </a:lnTo>
                    <a:lnTo>
                      <a:pt x="979" y="842"/>
                    </a:lnTo>
                    <a:lnTo>
                      <a:pt x="975" y="833"/>
                    </a:lnTo>
                    <a:lnTo>
                      <a:pt x="988" y="875"/>
                    </a:lnTo>
                    <a:lnTo>
                      <a:pt x="1004" y="935"/>
                    </a:lnTo>
                    <a:lnTo>
                      <a:pt x="1016" y="995"/>
                    </a:lnTo>
                    <a:lnTo>
                      <a:pt x="1027" y="1055"/>
                    </a:lnTo>
                    <a:lnTo>
                      <a:pt x="1035" y="1117"/>
                    </a:lnTo>
                    <a:lnTo>
                      <a:pt x="1039" y="1179"/>
                    </a:lnTo>
                    <a:lnTo>
                      <a:pt x="1041" y="1244"/>
                    </a:lnTo>
                    <a:lnTo>
                      <a:pt x="1183" y="1244"/>
                    </a:lnTo>
                    <a:lnTo>
                      <a:pt x="1181" y="1315"/>
                    </a:lnTo>
                    <a:lnTo>
                      <a:pt x="1177" y="1386"/>
                    </a:lnTo>
                    <a:lnTo>
                      <a:pt x="1169" y="1457"/>
                    </a:lnTo>
                    <a:lnTo>
                      <a:pt x="1157" y="1524"/>
                    </a:lnTo>
                    <a:lnTo>
                      <a:pt x="1142" y="1593"/>
                    </a:lnTo>
                    <a:lnTo>
                      <a:pt x="1126" y="1659"/>
                    </a:lnTo>
                    <a:lnTo>
                      <a:pt x="1105" y="1724"/>
                    </a:lnTo>
                    <a:lnTo>
                      <a:pt x="1082" y="1786"/>
                    </a:lnTo>
                    <a:lnTo>
                      <a:pt x="1056" y="1848"/>
                    </a:lnTo>
                    <a:lnTo>
                      <a:pt x="1027" y="1908"/>
                    </a:lnTo>
                    <a:lnTo>
                      <a:pt x="996" y="1966"/>
                    </a:lnTo>
                    <a:lnTo>
                      <a:pt x="963" y="2024"/>
                    </a:lnTo>
                    <a:lnTo>
                      <a:pt x="928" y="2077"/>
                    </a:lnTo>
                    <a:lnTo>
                      <a:pt x="889" y="2130"/>
                    </a:lnTo>
                    <a:lnTo>
                      <a:pt x="847" y="2181"/>
                    </a:lnTo>
                    <a:lnTo>
                      <a:pt x="806" y="2230"/>
                    </a:lnTo>
                    <a:lnTo>
                      <a:pt x="761" y="2275"/>
                    </a:lnTo>
                    <a:lnTo>
                      <a:pt x="713" y="2319"/>
                    </a:lnTo>
                    <a:lnTo>
                      <a:pt x="664" y="2361"/>
                    </a:lnTo>
                    <a:lnTo>
                      <a:pt x="614" y="2399"/>
                    </a:lnTo>
                    <a:lnTo>
                      <a:pt x="561" y="2435"/>
                    </a:lnTo>
                    <a:lnTo>
                      <a:pt x="507" y="2470"/>
                    </a:lnTo>
                    <a:lnTo>
                      <a:pt x="451" y="2499"/>
                    </a:lnTo>
                    <a:lnTo>
                      <a:pt x="394" y="2528"/>
                    </a:lnTo>
                    <a:lnTo>
                      <a:pt x="336" y="2552"/>
                    </a:lnTo>
                    <a:lnTo>
                      <a:pt x="303" y="2566"/>
                    </a:lnTo>
                    <a:lnTo>
                      <a:pt x="301" y="2564"/>
                    </a:lnTo>
                    <a:lnTo>
                      <a:pt x="299" y="2564"/>
                    </a:lnTo>
                    <a:lnTo>
                      <a:pt x="297" y="2561"/>
                    </a:lnTo>
                    <a:lnTo>
                      <a:pt x="295" y="2561"/>
                    </a:lnTo>
                    <a:lnTo>
                      <a:pt x="292" y="2559"/>
                    </a:lnTo>
                    <a:lnTo>
                      <a:pt x="290" y="2559"/>
                    </a:lnTo>
                    <a:lnTo>
                      <a:pt x="288" y="2557"/>
                    </a:lnTo>
                    <a:lnTo>
                      <a:pt x="286" y="2557"/>
                    </a:lnTo>
                    <a:lnTo>
                      <a:pt x="274" y="2555"/>
                    </a:lnTo>
                    <a:lnTo>
                      <a:pt x="264" y="2550"/>
                    </a:lnTo>
                    <a:lnTo>
                      <a:pt x="251" y="2541"/>
                    </a:lnTo>
                    <a:lnTo>
                      <a:pt x="241" y="2532"/>
                    </a:lnTo>
                    <a:lnTo>
                      <a:pt x="231" y="2526"/>
                    </a:lnTo>
                    <a:lnTo>
                      <a:pt x="220" y="2519"/>
                    </a:lnTo>
                    <a:lnTo>
                      <a:pt x="214" y="2517"/>
                    </a:lnTo>
                    <a:lnTo>
                      <a:pt x="208" y="2517"/>
                    </a:lnTo>
                    <a:lnTo>
                      <a:pt x="200" y="2517"/>
                    </a:lnTo>
                    <a:lnTo>
                      <a:pt x="193" y="2519"/>
                    </a:lnTo>
                    <a:lnTo>
                      <a:pt x="189" y="2515"/>
                    </a:lnTo>
                    <a:lnTo>
                      <a:pt x="187" y="2512"/>
                    </a:lnTo>
                    <a:lnTo>
                      <a:pt x="183" y="2510"/>
                    </a:lnTo>
                    <a:lnTo>
                      <a:pt x="181" y="2508"/>
                    </a:lnTo>
                    <a:lnTo>
                      <a:pt x="177" y="2506"/>
                    </a:lnTo>
                    <a:lnTo>
                      <a:pt x="173" y="2506"/>
                    </a:lnTo>
                    <a:lnTo>
                      <a:pt x="169" y="2506"/>
                    </a:lnTo>
                    <a:lnTo>
                      <a:pt x="165" y="2506"/>
                    </a:lnTo>
                    <a:lnTo>
                      <a:pt x="158" y="2499"/>
                    </a:lnTo>
                    <a:lnTo>
                      <a:pt x="152" y="2495"/>
                    </a:lnTo>
                    <a:lnTo>
                      <a:pt x="146" y="2488"/>
                    </a:lnTo>
                    <a:lnTo>
                      <a:pt x="140" y="2481"/>
                    </a:lnTo>
                    <a:lnTo>
                      <a:pt x="134" y="2477"/>
                    </a:lnTo>
                    <a:lnTo>
                      <a:pt x="127" y="2470"/>
                    </a:lnTo>
                    <a:lnTo>
                      <a:pt x="121" y="2466"/>
                    </a:lnTo>
                    <a:lnTo>
                      <a:pt x="115" y="2459"/>
                    </a:lnTo>
                    <a:lnTo>
                      <a:pt x="123" y="2457"/>
                    </a:lnTo>
                    <a:lnTo>
                      <a:pt x="177" y="2444"/>
                    </a:lnTo>
                    <a:lnTo>
                      <a:pt x="233" y="2426"/>
                    </a:lnTo>
                    <a:lnTo>
                      <a:pt x="286" y="2408"/>
                    </a:lnTo>
                    <a:lnTo>
                      <a:pt x="338" y="2386"/>
                    </a:lnTo>
                    <a:lnTo>
                      <a:pt x="389" y="2361"/>
                    </a:lnTo>
                    <a:lnTo>
                      <a:pt x="439" y="2332"/>
                    </a:lnTo>
                    <a:lnTo>
                      <a:pt x="486" y="2304"/>
                    </a:lnTo>
                    <a:lnTo>
                      <a:pt x="534" y="2270"/>
                    </a:lnTo>
                    <a:lnTo>
                      <a:pt x="579" y="2237"/>
                    </a:lnTo>
                    <a:lnTo>
                      <a:pt x="622" y="2199"/>
                    </a:lnTo>
                    <a:lnTo>
                      <a:pt x="664" y="2161"/>
                    </a:lnTo>
                    <a:lnTo>
                      <a:pt x="703" y="2119"/>
                    </a:lnTo>
                    <a:lnTo>
                      <a:pt x="742" y="2077"/>
                    </a:lnTo>
                    <a:lnTo>
                      <a:pt x="777" y="2033"/>
                    </a:lnTo>
                    <a:lnTo>
                      <a:pt x="812" y="1986"/>
                    </a:lnTo>
                    <a:lnTo>
                      <a:pt x="843" y="1937"/>
                    </a:lnTo>
                    <a:lnTo>
                      <a:pt x="874" y="1886"/>
                    </a:lnTo>
                    <a:lnTo>
                      <a:pt x="901" y="1835"/>
                    </a:lnTo>
                    <a:lnTo>
                      <a:pt x="928" y="1782"/>
                    </a:lnTo>
                    <a:lnTo>
                      <a:pt x="950" y="1726"/>
                    </a:lnTo>
                    <a:lnTo>
                      <a:pt x="971" y="1670"/>
                    </a:lnTo>
                    <a:lnTo>
                      <a:pt x="988" y="1613"/>
                    </a:lnTo>
                    <a:lnTo>
                      <a:pt x="1004" y="1553"/>
                    </a:lnTo>
                    <a:lnTo>
                      <a:pt x="1016" y="1493"/>
                    </a:lnTo>
                    <a:lnTo>
                      <a:pt x="1027" y="1433"/>
                    </a:lnTo>
                    <a:lnTo>
                      <a:pt x="1035" y="1371"/>
                    </a:lnTo>
                    <a:lnTo>
                      <a:pt x="1039" y="1308"/>
                    </a:lnTo>
                    <a:lnTo>
                      <a:pt x="1041" y="1244"/>
                    </a:lnTo>
                    <a:lnTo>
                      <a:pt x="1183" y="1244"/>
                    </a:lnTo>
                    <a:close/>
                    <a:moveTo>
                      <a:pt x="536" y="220"/>
                    </a:moveTo>
                    <a:lnTo>
                      <a:pt x="534" y="218"/>
                    </a:lnTo>
                    <a:lnTo>
                      <a:pt x="486" y="184"/>
                    </a:lnTo>
                    <a:lnTo>
                      <a:pt x="439" y="155"/>
                    </a:lnTo>
                    <a:lnTo>
                      <a:pt x="389" y="126"/>
                    </a:lnTo>
                    <a:lnTo>
                      <a:pt x="338" y="102"/>
                    </a:lnTo>
                    <a:lnTo>
                      <a:pt x="286" y="80"/>
                    </a:lnTo>
                    <a:lnTo>
                      <a:pt x="233" y="62"/>
                    </a:lnTo>
                    <a:lnTo>
                      <a:pt x="177" y="44"/>
                    </a:lnTo>
                    <a:lnTo>
                      <a:pt x="123" y="31"/>
                    </a:lnTo>
                    <a:lnTo>
                      <a:pt x="66" y="20"/>
                    </a:lnTo>
                    <a:lnTo>
                      <a:pt x="8" y="11"/>
                    </a:lnTo>
                    <a:lnTo>
                      <a:pt x="0" y="11"/>
                    </a:lnTo>
                    <a:lnTo>
                      <a:pt x="4" y="11"/>
                    </a:lnTo>
                    <a:lnTo>
                      <a:pt x="8" y="11"/>
                    </a:lnTo>
                    <a:lnTo>
                      <a:pt x="10" y="11"/>
                    </a:lnTo>
                    <a:lnTo>
                      <a:pt x="14" y="11"/>
                    </a:lnTo>
                    <a:lnTo>
                      <a:pt x="18" y="11"/>
                    </a:lnTo>
                    <a:lnTo>
                      <a:pt x="20" y="11"/>
                    </a:lnTo>
                    <a:lnTo>
                      <a:pt x="24" y="11"/>
                    </a:lnTo>
                    <a:lnTo>
                      <a:pt x="28" y="11"/>
                    </a:lnTo>
                    <a:lnTo>
                      <a:pt x="47" y="6"/>
                    </a:lnTo>
                    <a:lnTo>
                      <a:pt x="68" y="2"/>
                    </a:lnTo>
                    <a:lnTo>
                      <a:pt x="86" y="0"/>
                    </a:lnTo>
                    <a:lnTo>
                      <a:pt x="107" y="0"/>
                    </a:lnTo>
                    <a:lnTo>
                      <a:pt x="144" y="2"/>
                    </a:lnTo>
                    <a:lnTo>
                      <a:pt x="181" y="6"/>
                    </a:lnTo>
                    <a:lnTo>
                      <a:pt x="218" y="18"/>
                    </a:lnTo>
                    <a:lnTo>
                      <a:pt x="253" y="31"/>
                    </a:lnTo>
                    <a:lnTo>
                      <a:pt x="288" y="44"/>
                    </a:lnTo>
                    <a:lnTo>
                      <a:pt x="321" y="62"/>
                    </a:lnTo>
                    <a:lnTo>
                      <a:pt x="416" y="126"/>
                    </a:lnTo>
                    <a:lnTo>
                      <a:pt x="433" y="126"/>
                    </a:lnTo>
                    <a:lnTo>
                      <a:pt x="534" y="215"/>
                    </a:lnTo>
                    <a:lnTo>
                      <a:pt x="536" y="215"/>
                    </a:lnTo>
                    <a:lnTo>
                      <a:pt x="536" y="218"/>
                    </a:lnTo>
                    <a:lnTo>
                      <a:pt x="536" y="22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2" name="Freeform 107">
                <a:extLst>
                  <a:ext uri="{FF2B5EF4-FFF2-40B4-BE49-F238E27FC236}">
                    <a16:creationId xmlns:a16="http://schemas.microsoft.com/office/drawing/2014/main" id="{CD6FC76F-3FEF-2602-7420-6B02C9EF7C11}"/>
                  </a:ext>
                </a:extLst>
              </p:cNvPr>
              <p:cNvSpPr>
                <a:spLocks/>
              </p:cNvSpPr>
              <p:nvPr/>
            </p:nvSpPr>
            <p:spPr bwMode="auto">
              <a:xfrm>
                <a:off x="1631" y="821"/>
                <a:ext cx="1310" cy="2448"/>
              </a:xfrm>
              <a:custGeom>
                <a:avLst/>
                <a:gdLst>
                  <a:gd name="T0" fmla="*/ 1304 w 1310"/>
                  <a:gd name="T1" fmla="*/ 1106 h 2448"/>
                  <a:gd name="T2" fmla="*/ 1273 w 1310"/>
                  <a:gd name="T3" fmla="*/ 924 h 2448"/>
                  <a:gd name="T4" fmla="*/ 1219 w 1310"/>
                  <a:gd name="T5" fmla="*/ 775 h 2448"/>
                  <a:gd name="T6" fmla="*/ 1131 w 1310"/>
                  <a:gd name="T7" fmla="*/ 646 h 2448"/>
                  <a:gd name="T8" fmla="*/ 1032 w 1310"/>
                  <a:gd name="T9" fmla="*/ 522 h 2448"/>
                  <a:gd name="T10" fmla="*/ 978 w 1310"/>
                  <a:gd name="T11" fmla="*/ 442 h 2448"/>
                  <a:gd name="T12" fmla="*/ 929 w 1310"/>
                  <a:gd name="T13" fmla="*/ 375 h 2448"/>
                  <a:gd name="T14" fmla="*/ 848 w 1310"/>
                  <a:gd name="T15" fmla="*/ 280 h 2448"/>
                  <a:gd name="T16" fmla="*/ 815 w 1310"/>
                  <a:gd name="T17" fmla="*/ 229 h 2448"/>
                  <a:gd name="T18" fmla="*/ 755 w 1310"/>
                  <a:gd name="T19" fmla="*/ 173 h 2448"/>
                  <a:gd name="T20" fmla="*/ 607 w 1310"/>
                  <a:gd name="T21" fmla="*/ 91 h 2448"/>
                  <a:gd name="T22" fmla="*/ 446 w 1310"/>
                  <a:gd name="T23" fmla="*/ 33 h 2448"/>
                  <a:gd name="T24" fmla="*/ 277 w 1310"/>
                  <a:gd name="T25" fmla="*/ 0 h 2448"/>
                  <a:gd name="T26" fmla="*/ 219 w 1310"/>
                  <a:gd name="T27" fmla="*/ 9 h 2448"/>
                  <a:gd name="T28" fmla="*/ 147 w 1310"/>
                  <a:gd name="T29" fmla="*/ 35 h 2448"/>
                  <a:gd name="T30" fmla="*/ 73 w 1310"/>
                  <a:gd name="T31" fmla="*/ 55 h 2448"/>
                  <a:gd name="T32" fmla="*/ 33 w 1310"/>
                  <a:gd name="T33" fmla="*/ 87 h 2448"/>
                  <a:gd name="T34" fmla="*/ 13 w 1310"/>
                  <a:gd name="T35" fmla="*/ 131 h 2448"/>
                  <a:gd name="T36" fmla="*/ 7 w 1310"/>
                  <a:gd name="T37" fmla="*/ 162 h 2448"/>
                  <a:gd name="T38" fmla="*/ 159 w 1310"/>
                  <a:gd name="T39" fmla="*/ 149 h 2448"/>
                  <a:gd name="T40" fmla="*/ 312 w 1310"/>
                  <a:gd name="T41" fmla="*/ 162 h 2448"/>
                  <a:gd name="T42" fmla="*/ 458 w 1310"/>
                  <a:gd name="T43" fmla="*/ 198 h 2448"/>
                  <a:gd name="T44" fmla="*/ 597 w 1310"/>
                  <a:gd name="T45" fmla="*/ 255 h 2448"/>
                  <a:gd name="T46" fmla="*/ 722 w 1310"/>
                  <a:gd name="T47" fmla="*/ 335 h 2448"/>
                  <a:gd name="T48" fmla="*/ 836 w 1310"/>
                  <a:gd name="T49" fmla="*/ 431 h 2448"/>
                  <a:gd name="T50" fmla="*/ 935 w 1310"/>
                  <a:gd name="T51" fmla="*/ 544 h 2448"/>
                  <a:gd name="T52" fmla="*/ 1019 w 1310"/>
                  <a:gd name="T53" fmla="*/ 671 h 2448"/>
                  <a:gd name="T54" fmla="*/ 1087 w 1310"/>
                  <a:gd name="T55" fmla="*/ 811 h 2448"/>
                  <a:gd name="T56" fmla="*/ 1133 w 1310"/>
                  <a:gd name="T57" fmla="*/ 962 h 2448"/>
                  <a:gd name="T58" fmla="*/ 1160 w 1310"/>
                  <a:gd name="T59" fmla="*/ 1122 h 2448"/>
                  <a:gd name="T60" fmla="*/ 1310 w 1310"/>
                  <a:gd name="T61" fmla="*/ 1233 h 2448"/>
                  <a:gd name="T62" fmla="*/ 1296 w 1310"/>
                  <a:gd name="T63" fmla="*/ 1422 h 2448"/>
                  <a:gd name="T64" fmla="*/ 1257 w 1310"/>
                  <a:gd name="T65" fmla="*/ 1602 h 2448"/>
                  <a:gd name="T66" fmla="*/ 1197 w 1310"/>
                  <a:gd name="T67" fmla="*/ 1771 h 2448"/>
                  <a:gd name="T68" fmla="*/ 1112 w 1310"/>
                  <a:gd name="T69" fmla="*/ 1926 h 2448"/>
                  <a:gd name="T70" fmla="*/ 1011 w 1310"/>
                  <a:gd name="T71" fmla="*/ 2066 h 2448"/>
                  <a:gd name="T72" fmla="*/ 891 w 1310"/>
                  <a:gd name="T73" fmla="*/ 2188 h 2448"/>
                  <a:gd name="T74" fmla="*/ 755 w 1310"/>
                  <a:gd name="T75" fmla="*/ 2293 h 2448"/>
                  <a:gd name="T76" fmla="*/ 607 w 1310"/>
                  <a:gd name="T77" fmla="*/ 2375 h 2448"/>
                  <a:gd name="T78" fmla="*/ 446 w 1310"/>
                  <a:gd name="T79" fmla="*/ 2433 h 2448"/>
                  <a:gd name="T80" fmla="*/ 363 w 1310"/>
                  <a:gd name="T81" fmla="*/ 2430 h 2448"/>
                  <a:gd name="T82" fmla="*/ 304 w 1310"/>
                  <a:gd name="T83" fmla="*/ 2381 h 2448"/>
                  <a:gd name="T84" fmla="*/ 242 w 1310"/>
                  <a:gd name="T85" fmla="*/ 2330 h 2448"/>
                  <a:gd name="T86" fmla="*/ 312 w 1310"/>
                  <a:gd name="T87" fmla="*/ 2304 h 2448"/>
                  <a:gd name="T88" fmla="*/ 458 w 1310"/>
                  <a:gd name="T89" fmla="*/ 2268 h 2448"/>
                  <a:gd name="T90" fmla="*/ 597 w 1310"/>
                  <a:gd name="T91" fmla="*/ 2210 h 2448"/>
                  <a:gd name="T92" fmla="*/ 722 w 1310"/>
                  <a:gd name="T93" fmla="*/ 2133 h 2448"/>
                  <a:gd name="T94" fmla="*/ 836 w 1310"/>
                  <a:gd name="T95" fmla="*/ 2035 h 2448"/>
                  <a:gd name="T96" fmla="*/ 935 w 1310"/>
                  <a:gd name="T97" fmla="*/ 1922 h 2448"/>
                  <a:gd name="T98" fmla="*/ 1019 w 1310"/>
                  <a:gd name="T99" fmla="*/ 1795 h 2448"/>
                  <a:gd name="T100" fmla="*/ 1087 w 1310"/>
                  <a:gd name="T101" fmla="*/ 1655 h 2448"/>
                  <a:gd name="T102" fmla="*/ 1133 w 1310"/>
                  <a:gd name="T103" fmla="*/ 1504 h 2448"/>
                  <a:gd name="T104" fmla="*/ 1160 w 1310"/>
                  <a:gd name="T105" fmla="*/ 1344 h 2448"/>
                  <a:gd name="T106" fmla="*/ 1310 w 1310"/>
                  <a:gd name="T107" fmla="*/ 1233 h 24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310"/>
                  <a:gd name="T163" fmla="*/ 0 h 2448"/>
                  <a:gd name="T164" fmla="*/ 1310 w 1310"/>
                  <a:gd name="T165" fmla="*/ 2448 h 24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310" h="2448">
                    <a:moveTo>
                      <a:pt x="1310" y="1233"/>
                    </a:moveTo>
                    <a:lnTo>
                      <a:pt x="1308" y="1168"/>
                    </a:lnTo>
                    <a:lnTo>
                      <a:pt x="1304" y="1106"/>
                    </a:lnTo>
                    <a:lnTo>
                      <a:pt x="1296" y="1044"/>
                    </a:lnTo>
                    <a:lnTo>
                      <a:pt x="1285" y="984"/>
                    </a:lnTo>
                    <a:lnTo>
                      <a:pt x="1273" y="924"/>
                    </a:lnTo>
                    <a:lnTo>
                      <a:pt x="1257" y="864"/>
                    </a:lnTo>
                    <a:lnTo>
                      <a:pt x="1244" y="822"/>
                    </a:lnTo>
                    <a:lnTo>
                      <a:pt x="1219" y="775"/>
                    </a:lnTo>
                    <a:lnTo>
                      <a:pt x="1193" y="731"/>
                    </a:lnTo>
                    <a:lnTo>
                      <a:pt x="1162" y="689"/>
                    </a:lnTo>
                    <a:lnTo>
                      <a:pt x="1131" y="646"/>
                    </a:lnTo>
                    <a:lnTo>
                      <a:pt x="1098" y="604"/>
                    </a:lnTo>
                    <a:lnTo>
                      <a:pt x="1065" y="562"/>
                    </a:lnTo>
                    <a:lnTo>
                      <a:pt x="1032" y="522"/>
                    </a:lnTo>
                    <a:lnTo>
                      <a:pt x="999" y="478"/>
                    </a:lnTo>
                    <a:lnTo>
                      <a:pt x="990" y="460"/>
                    </a:lnTo>
                    <a:lnTo>
                      <a:pt x="978" y="442"/>
                    </a:lnTo>
                    <a:lnTo>
                      <a:pt x="968" y="424"/>
                    </a:lnTo>
                    <a:lnTo>
                      <a:pt x="955" y="406"/>
                    </a:lnTo>
                    <a:lnTo>
                      <a:pt x="929" y="375"/>
                    </a:lnTo>
                    <a:lnTo>
                      <a:pt x="900" y="344"/>
                    </a:lnTo>
                    <a:lnTo>
                      <a:pt x="873" y="313"/>
                    </a:lnTo>
                    <a:lnTo>
                      <a:pt x="848" y="280"/>
                    </a:lnTo>
                    <a:lnTo>
                      <a:pt x="836" y="264"/>
                    </a:lnTo>
                    <a:lnTo>
                      <a:pt x="825" y="247"/>
                    </a:lnTo>
                    <a:lnTo>
                      <a:pt x="815" y="229"/>
                    </a:lnTo>
                    <a:lnTo>
                      <a:pt x="805" y="209"/>
                    </a:lnTo>
                    <a:lnTo>
                      <a:pt x="803" y="207"/>
                    </a:lnTo>
                    <a:lnTo>
                      <a:pt x="755" y="173"/>
                    </a:lnTo>
                    <a:lnTo>
                      <a:pt x="708" y="144"/>
                    </a:lnTo>
                    <a:lnTo>
                      <a:pt x="658" y="115"/>
                    </a:lnTo>
                    <a:lnTo>
                      <a:pt x="607" y="91"/>
                    </a:lnTo>
                    <a:lnTo>
                      <a:pt x="555" y="69"/>
                    </a:lnTo>
                    <a:lnTo>
                      <a:pt x="502" y="51"/>
                    </a:lnTo>
                    <a:lnTo>
                      <a:pt x="446" y="33"/>
                    </a:lnTo>
                    <a:lnTo>
                      <a:pt x="392" y="20"/>
                    </a:lnTo>
                    <a:lnTo>
                      <a:pt x="335" y="9"/>
                    </a:lnTo>
                    <a:lnTo>
                      <a:pt x="277" y="0"/>
                    </a:lnTo>
                    <a:lnTo>
                      <a:pt x="269" y="0"/>
                    </a:lnTo>
                    <a:lnTo>
                      <a:pt x="244" y="4"/>
                    </a:lnTo>
                    <a:lnTo>
                      <a:pt x="219" y="9"/>
                    </a:lnTo>
                    <a:lnTo>
                      <a:pt x="194" y="18"/>
                    </a:lnTo>
                    <a:lnTo>
                      <a:pt x="172" y="27"/>
                    </a:lnTo>
                    <a:lnTo>
                      <a:pt x="147" y="35"/>
                    </a:lnTo>
                    <a:lnTo>
                      <a:pt x="122" y="42"/>
                    </a:lnTo>
                    <a:lnTo>
                      <a:pt x="97" y="51"/>
                    </a:lnTo>
                    <a:lnTo>
                      <a:pt x="73" y="55"/>
                    </a:lnTo>
                    <a:lnTo>
                      <a:pt x="56" y="64"/>
                    </a:lnTo>
                    <a:lnTo>
                      <a:pt x="44" y="75"/>
                    </a:lnTo>
                    <a:lnTo>
                      <a:pt x="33" y="87"/>
                    </a:lnTo>
                    <a:lnTo>
                      <a:pt x="25" y="100"/>
                    </a:lnTo>
                    <a:lnTo>
                      <a:pt x="19" y="115"/>
                    </a:lnTo>
                    <a:lnTo>
                      <a:pt x="13" y="131"/>
                    </a:lnTo>
                    <a:lnTo>
                      <a:pt x="7" y="147"/>
                    </a:lnTo>
                    <a:lnTo>
                      <a:pt x="0" y="162"/>
                    </a:lnTo>
                    <a:lnTo>
                      <a:pt x="7" y="162"/>
                    </a:lnTo>
                    <a:lnTo>
                      <a:pt x="56" y="155"/>
                    </a:lnTo>
                    <a:lnTo>
                      <a:pt x="108" y="151"/>
                    </a:lnTo>
                    <a:lnTo>
                      <a:pt x="159" y="149"/>
                    </a:lnTo>
                    <a:lnTo>
                      <a:pt x="211" y="151"/>
                    </a:lnTo>
                    <a:lnTo>
                      <a:pt x="262" y="155"/>
                    </a:lnTo>
                    <a:lnTo>
                      <a:pt x="312" y="162"/>
                    </a:lnTo>
                    <a:lnTo>
                      <a:pt x="361" y="171"/>
                    </a:lnTo>
                    <a:lnTo>
                      <a:pt x="411" y="184"/>
                    </a:lnTo>
                    <a:lnTo>
                      <a:pt x="458" y="198"/>
                    </a:lnTo>
                    <a:lnTo>
                      <a:pt x="506" y="215"/>
                    </a:lnTo>
                    <a:lnTo>
                      <a:pt x="551" y="235"/>
                    </a:lnTo>
                    <a:lnTo>
                      <a:pt x="597" y="255"/>
                    </a:lnTo>
                    <a:lnTo>
                      <a:pt x="640" y="280"/>
                    </a:lnTo>
                    <a:lnTo>
                      <a:pt x="681" y="307"/>
                    </a:lnTo>
                    <a:lnTo>
                      <a:pt x="722" y="335"/>
                    </a:lnTo>
                    <a:lnTo>
                      <a:pt x="762" y="364"/>
                    </a:lnTo>
                    <a:lnTo>
                      <a:pt x="799" y="398"/>
                    </a:lnTo>
                    <a:lnTo>
                      <a:pt x="836" y="431"/>
                    </a:lnTo>
                    <a:lnTo>
                      <a:pt x="871" y="466"/>
                    </a:lnTo>
                    <a:lnTo>
                      <a:pt x="904" y="504"/>
                    </a:lnTo>
                    <a:lnTo>
                      <a:pt x="935" y="544"/>
                    </a:lnTo>
                    <a:lnTo>
                      <a:pt x="966" y="584"/>
                    </a:lnTo>
                    <a:lnTo>
                      <a:pt x="995" y="626"/>
                    </a:lnTo>
                    <a:lnTo>
                      <a:pt x="1019" y="671"/>
                    </a:lnTo>
                    <a:lnTo>
                      <a:pt x="1044" y="718"/>
                    </a:lnTo>
                    <a:lnTo>
                      <a:pt x="1067" y="764"/>
                    </a:lnTo>
                    <a:lnTo>
                      <a:pt x="1087" y="811"/>
                    </a:lnTo>
                    <a:lnTo>
                      <a:pt x="1104" y="860"/>
                    </a:lnTo>
                    <a:lnTo>
                      <a:pt x="1120" y="911"/>
                    </a:lnTo>
                    <a:lnTo>
                      <a:pt x="1133" y="962"/>
                    </a:lnTo>
                    <a:lnTo>
                      <a:pt x="1145" y="1015"/>
                    </a:lnTo>
                    <a:lnTo>
                      <a:pt x="1153" y="1069"/>
                    </a:lnTo>
                    <a:lnTo>
                      <a:pt x="1160" y="1122"/>
                    </a:lnTo>
                    <a:lnTo>
                      <a:pt x="1164" y="1177"/>
                    </a:lnTo>
                    <a:lnTo>
                      <a:pt x="1166" y="1233"/>
                    </a:lnTo>
                    <a:lnTo>
                      <a:pt x="1310" y="1233"/>
                    </a:lnTo>
                    <a:lnTo>
                      <a:pt x="1308" y="1297"/>
                    </a:lnTo>
                    <a:lnTo>
                      <a:pt x="1304" y="1360"/>
                    </a:lnTo>
                    <a:lnTo>
                      <a:pt x="1296" y="1422"/>
                    </a:lnTo>
                    <a:lnTo>
                      <a:pt x="1285" y="1482"/>
                    </a:lnTo>
                    <a:lnTo>
                      <a:pt x="1273" y="1542"/>
                    </a:lnTo>
                    <a:lnTo>
                      <a:pt x="1257" y="1602"/>
                    </a:lnTo>
                    <a:lnTo>
                      <a:pt x="1240" y="1659"/>
                    </a:lnTo>
                    <a:lnTo>
                      <a:pt x="1219" y="1715"/>
                    </a:lnTo>
                    <a:lnTo>
                      <a:pt x="1197" y="1771"/>
                    </a:lnTo>
                    <a:lnTo>
                      <a:pt x="1170" y="1824"/>
                    </a:lnTo>
                    <a:lnTo>
                      <a:pt x="1143" y="1875"/>
                    </a:lnTo>
                    <a:lnTo>
                      <a:pt x="1112" y="1926"/>
                    </a:lnTo>
                    <a:lnTo>
                      <a:pt x="1081" y="1975"/>
                    </a:lnTo>
                    <a:lnTo>
                      <a:pt x="1046" y="2022"/>
                    </a:lnTo>
                    <a:lnTo>
                      <a:pt x="1011" y="2066"/>
                    </a:lnTo>
                    <a:lnTo>
                      <a:pt x="972" y="2108"/>
                    </a:lnTo>
                    <a:lnTo>
                      <a:pt x="933" y="2150"/>
                    </a:lnTo>
                    <a:lnTo>
                      <a:pt x="891" y="2188"/>
                    </a:lnTo>
                    <a:lnTo>
                      <a:pt x="848" y="2226"/>
                    </a:lnTo>
                    <a:lnTo>
                      <a:pt x="803" y="2259"/>
                    </a:lnTo>
                    <a:lnTo>
                      <a:pt x="755" y="2293"/>
                    </a:lnTo>
                    <a:lnTo>
                      <a:pt x="708" y="2321"/>
                    </a:lnTo>
                    <a:lnTo>
                      <a:pt x="658" y="2350"/>
                    </a:lnTo>
                    <a:lnTo>
                      <a:pt x="607" y="2375"/>
                    </a:lnTo>
                    <a:lnTo>
                      <a:pt x="555" y="2397"/>
                    </a:lnTo>
                    <a:lnTo>
                      <a:pt x="502" y="2415"/>
                    </a:lnTo>
                    <a:lnTo>
                      <a:pt x="446" y="2433"/>
                    </a:lnTo>
                    <a:lnTo>
                      <a:pt x="392" y="2446"/>
                    </a:lnTo>
                    <a:lnTo>
                      <a:pt x="384" y="2448"/>
                    </a:lnTo>
                    <a:lnTo>
                      <a:pt x="363" y="2430"/>
                    </a:lnTo>
                    <a:lnTo>
                      <a:pt x="343" y="2415"/>
                    </a:lnTo>
                    <a:lnTo>
                      <a:pt x="324" y="2397"/>
                    </a:lnTo>
                    <a:lnTo>
                      <a:pt x="304" y="2381"/>
                    </a:lnTo>
                    <a:lnTo>
                      <a:pt x="283" y="2364"/>
                    </a:lnTo>
                    <a:lnTo>
                      <a:pt x="262" y="2348"/>
                    </a:lnTo>
                    <a:lnTo>
                      <a:pt x="242" y="2330"/>
                    </a:lnTo>
                    <a:lnTo>
                      <a:pt x="223" y="2315"/>
                    </a:lnTo>
                    <a:lnTo>
                      <a:pt x="262" y="2310"/>
                    </a:lnTo>
                    <a:lnTo>
                      <a:pt x="312" y="2304"/>
                    </a:lnTo>
                    <a:lnTo>
                      <a:pt x="361" y="2295"/>
                    </a:lnTo>
                    <a:lnTo>
                      <a:pt x="411" y="2284"/>
                    </a:lnTo>
                    <a:lnTo>
                      <a:pt x="458" y="2268"/>
                    </a:lnTo>
                    <a:lnTo>
                      <a:pt x="506" y="2250"/>
                    </a:lnTo>
                    <a:lnTo>
                      <a:pt x="551" y="2233"/>
                    </a:lnTo>
                    <a:lnTo>
                      <a:pt x="597" y="2210"/>
                    </a:lnTo>
                    <a:lnTo>
                      <a:pt x="640" y="2186"/>
                    </a:lnTo>
                    <a:lnTo>
                      <a:pt x="681" y="2159"/>
                    </a:lnTo>
                    <a:lnTo>
                      <a:pt x="722" y="2133"/>
                    </a:lnTo>
                    <a:lnTo>
                      <a:pt x="762" y="2102"/>
                    </a:lnTo>
                    <a:lnTo>
                      <a:pt x="799" y="2068"/>
                    </a:lnTo>
                    <a:lnTo>
                      <a:pt x="836" y="2035"/>
                    </a:lnTo>
                    <a:lnTo>
                      <a:pt x="871" y="1999"/>
                    </a:lnTo>
                    <a:lnTo>
                      <a:pt x="904" y="1962"/>
                    </a:lnTo>
                    <a:lnTo>
                      <a:pt x="935" y="1922"/>
                    </a:lnTo>
                    <a:lnTo>
                      <a:pt x="966" y="1882"/>
                    </a:lnTo>
                    <a:lnTo>
                      <a:pt x="995" y="1839"/>
                    </a:lnTo>
                    <a:lnTo>
                      <a:pt x="1019" y="1795"/>
                    </a:lnTo>
                    <a:lnTo>
                      <a:pt x="1044" y="1751"/>
                    </a:lnTo>
                    <a:lnTo>
                      <a:pt x="1067" y="1704"/>
                    </a:lnTo>
                    <a:lnTo>
                      <a:pt x="1087" y="1655"/>
                    </a:lnTo>
                    <a:lnTo>
                      <a:pt x="1104" y="1606"/>
                    </a:lnTo>
                    <a:lnTo>
                      <a:pt x="1120" y="1555"/>
                    </a:lnTo>
                    <a:lnTo>
                      <a:pt x="1133" y="1504"/>
                    </a:lnTo>
                    <a:lnTo>
                      <a:pt x="1145" y="1451"/>
                    </a:lnTo>
                    <a:lnTo>
                      <a:pt x="1153" y="1397"/>
                    </a:lnTo>
                    <a:lnTo>
                      <a:pt x="1160" y="1344"/>
                    </a:lnTo>
                    <a:lnTo>
                      <a:pt x="1164" y="1288"/>
                    </a:lnTo>
                    <a:lnTo>
                      <a:pt x="1166" y="1233"/>
                    </a:lnTo>
                    <a:lnTo>
                      <a:pt x="1310" y="123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3" name="Freeform 108">
                <a:extLst>
                  <a:ext uri="{FF2B5EF4-FFF2-40B4-BE49-F238E27FC236}">
                    <a16:creationId xmlns:a16="http://schemas.microsoft.com/office/drawing/2014/main" id="{AC36DBB3-1AE3-F265-5B95-D35B6532A8EA}"/>
                  </a:ext>
                </a:extLst>
              </p:cNvPr>
              <p:cNvSpPr>
                <a:spLocks/>
              </p:cNvSpPr>
              <p:nvPr/>
            </p:nvSpPr>
            <p:spPr bwMode="auto">
              <a:xfrm>
                <a:off x="1563" y="970"/>
                <a:ext cx="1234" cy="2166"/>
              </a:xfrm>
              <a:custGeom>
                <a:avLst/>
                <a:gdLst>
                  <a:gd name="T0" fmla="*/ 1228 w 1234"/>
                  <a:gd name="T1" fmla="*/ 973 h 2166"/>
                  <a:gd name="T2" fmla="*/ 1201 w 1234"/>
                  <a:gd name="T3" fmla="*/ 813 h 2166"/>
                  <a:gd name="T4" fmla="*/ 1155 w 1234"/>
                  <a:gd name="T5" fmla="*/ 662 h 2166"/>
                  <a:gd name="T6" fmla="*/ 1087 w 1234"/>
                  <a:gd name="T7" fmla="*/ 522 h 2166"/>
                  <a:gd name="T8" fmla="*/ 1003 w 1234"/>
                  <a:gd name="T9" fmla="*/ 395 h 2166"/>
                  <a:gd name="T10" fmla="*/ 904 w 1234"/>
                  <a:gd name="T11" fmla="*/ 282 h 2166"/>
                  <a:gd name="T12" fmla="*/ 790 w 1234"/>
                  <a:gd name="T13" fmla="*/ 186 h 2166"/>
                  <a:gd name="T14" fmla="*/ 665 w 1234"/>
                  <a:gd name="T15" fmla="*/ 106 h 2166"/>
                  <a:gd name="T16" fmla="*/ 526 w 1234"/>
                  <a:gd name="T17" fmla="*/ 49 h 2166"/>
                  <a:gd name="T18" fmla="*/ 380 w 1234"/>
                  <a:gd name="T19" fmla="*/ 13 h 2166"/>
                  <a:gd name="T20" fmla="*/ 227 w 1234"/>
                  <a:gd name="T21" fmla="*/ 0 h 2166"/>
                  <a:gd name="T22" fmla="*/ 75 w 1234"/>
                  <a:gd name="T23" fmla="*/ 13 h 2166"/>
                  <a:gd name="T24" fmla="*/ 62 w 1234"/>
                  <a:gd name="T25" fmla="*/ 31 h 2166"/>
                  <a:gd name="T26" fmla="*/ 52 w 1234"/>
                  <a:gd name="T27" fmla="*/ 58 h 2166"/>
                  <a:gd name="T28" fmla="*/ 40 w 1234"/>
                  <a:gd name="T29" fmla="*/ 80 h 2166"/>
                  <a:gd name="T30" fmla="*/ 23 w 1234"/>
                  <a:gd name="T31" fmla="*/ 120 h 2166"/>
                  <a:gd name="T32" fmla="*/ 9 w 1234"/>
                  <a:gd name="T33" fmla="*/ 160 h 2166"/>
                  <a:gd name="T34" fmla="*/ 13 w 1234"/>
                  <a:gd name="T35" fmla="*/ 184 h 2166"/>
                  <a:gd name="T36" fmla="*/ 139 w 1234"/>
                  <a:gd name="T37" fmla="*/ 160 h 2166"/>
                  <a:gd name="T38" fmla="*/ 273 w 1234"/>
                  <a:gd name="T39" fmla="*/ 155 h 2166"/>
                  <a:gd name="T40" fmla="*/ 401 w 1234"/>
                  <a:gd name="T41" fmla="*/ 173 h 2166"/>
                  <a:gd name="T42" fmla="*/ 524 w 1234"/>
                  <a:gd name="T43" fmla="*/ 211 h 2166"/>
                  <a:gd name="T44" fmla="*/ 638 w 1234"/>
                  <a:gd name="T45" fmla="*/ 266 h 2166"/>
                  <a:gd name="T46" fmla="*/ 743 w 1234"/>
                  <a:gd name="T47" fmla="*/ 340 h 2166"/>
                  <a:gd name="T48" fmla="*/ 838 w 1234"/>
                  <a:gd name="T49" fmla="*/ 426 h 2166"/>
                  <a:gd name="T50" fmla="*/ 918 w 1234"/>
                  <a:gd name="T51" fmla="*/ 529 h 2166"/>
                  <a:gd name="T52" fmla="*/ 986 w 1234"/>
                  <a:gd name="T53" fmla="*/ 642 h 2166"/>
                  <a:gd name="T54" fmla="*/ 1038 w 1234"/>
                  <a:gd name="T55" fmla="*/ 764 h 2166"/>
                  <a:gd name="T56" fmla="*/ 1073 w 1234"/>
                  <a:gd name="T57" fmla="*/ 897 h 2166"/>
                  <a:gd name="T58" fmla="*/ 1089 w 1234"/>
                  <a:gd name="T59" fmla="*/ 1037 h 2166"/>
                  <a:gd name="T60" fmla="*/ 1232 w 1234"/>
                  <a:gd name="T61" fmla="*/ 1139 h 2166"/>
                  <a:gd name="T62" fmla="*/ 1213 w 1234"/>
                  <a:gd name="T63" fmla="*/ 1302 h 2166"/>
                  <a:gd name="T64" fmla="*/ 1172 w 1234"/>
                  <a:gd name="T65" fmla="*/ 1457 h 2166"/>
                  <a:gd name="T66" fmla="*/ 1112 w 1234"/>
                  <a:gd name="T67" fmla="*/ 1602 h 2166"/>
                  <a:gd name="T68" fmla="*/ 1034 w 1234"/>
                  <a:gd name="T69" fmla="*/ 1733 h 2166"/>
                  <a:gd name="T70" fmla="*/ 939 w 1234"/>
                  <a:gd name="T71" fmla="*/ 1850 h 2166"/>
                  <a:gd name="T72" fmla="*/ 830 w 1234"/>
                  <a:gd name="T73" fmla="*/ 1953 h 2166"/>
                  <a:gd name="T74" fmla="*/ 708 w 1234"/>
                  <a:gd name="T75" fmla="*/ 2037 h 2166"/>
                  <a:gd name="T76" fmla="*/ 574 w 1234"/>
                  <a:gd name="T77" fmla="*/ 2101 h 2166"/>
                  <a:gd name="T78" fmla="*/ 429 w 1234"/>
                  <a:gd name="T79" fmla="*/ 2146 h 2166"/>
                  <a:gd name="T80" fmla="*/ 291 w 1234"/>
                  <a:gd name="T81" fmla="*/ 2166 h 2166"/>
                  <a:gd name="T82" fmla="*/ 231 w 1234"/>
                  <a:gd name="T83" fmla="*/ 2112 h 2166"/>
                  <a:gd name="T84" fmla="*/ 176 w 1234"/>
                  <a:gd name="T85" fmla="*/ 2053 h 2166"/>
                  <a:gd name="T86" fmla="*/ 184 w 1234"/>
                  <a:gd name="T87" fmla="*/ 2013 h 2166"/>
                  <a:gd name="T88" fmla="*/ 316 w 1234"/>
                  <a:gd name="T89" fmla="*/ 2008 h 2166"/>
                  <a:gd name="T90" fmla="*/ 444 w 1234"/>
                  <a:gd name="T91" fmla="*/ 1984 h 2166"/>
                  <a:gd name="T92" fmla="*/ 563 w 1234"/>
                  <a:gd name="T93" fmla="*/ 1939 h 2166"/>
                  <a:gd name="T94" fmla="*/ 675 w 1234"/>
                  <a:gd name="T95" fmla="*/ 1879 h 2166"/>
                  <a:gd name="T96" fmla="*/ 776 w 1234"/>
                  <a:gd name="T97" fmla="*/ 1801 h 2166"/>
                  <a:gd name="T98" fmla="*/ 867 w 1234"/>
                  <a:gd name="T99" fmla="*/ 1708 h 2166"/>
                  <a:gd name="T100" fmla="*/ 943 w 1234"/>
                  <a:gd name="T101" fmla="*/ 1604 h 2166"/>
                  <a:gd name="T102" fmla="*/ 1005 w 1234"/>
                  <a:gd name="T103" fmla="*/ 1486 h 2166"/>
                  <a:gd name="T104" fmla="*/ 1050 w 1234"/>
                  <a:gd name="T105" fmla="*/ 1359 h 2166"/>
                  <a:gd name="T106" fmla="*/ 1079 w 1234"/>
                  <a:gd name="T107" fmla="*/ 1226 h 2166"/>
                  <a:gd name="T108" fmla="*/ 1089 w 1234"/>
                  <a:gd name="T109" fmla="*/ 1084 h 216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34"/>
                  <a:gd name="T166" fmla="*/ 0 h 2166"/>
                  <a:gd name="T167" fmla="*/ 1234 w 1234"/>
                  <a:gd name="T168" fmla="*/ 2166 h 216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34" h="2166">
                    <a:moveTo>
                      <a:pt x="1234" y="1084"/>
                    </a:moveTo>
                    <a:lnTo>
                      <a:pt x="1232" y="1028"/>
                    </a:lnTo>
                    <a:lnTo>
                      <a:pt x="1228" y="973"/>
                    </a:lnTo>
                    <a:lnTo>
                      <a:pt x="1221" y="920"/>
                    </a:lnTo>
                    <a:lnTo>
                      <a:pt x="1213" y="866"/>
                    </a:lnTo>
                    <a:lnTo>
                      <a:pt x="1201" y="813"/>
                    </a:lnTo>
                    <a:lnTo>
                      <a:pt x="1188" y="762"/>
                    </a:lnTo>
                    <a:lnTo>
                      <a:pt x="1172" y="711"/>
                    </a:lnTo>
                    <a:lnTo>
                      <a:pt x="1155" y="662"/>
                    </a:lnTo>
                    <a:lnTo>
                      <a:pt x="1135" y="615"/>
                    </a:lnTo>
                    <a:lnTo>
                      <a:pt x="1112" y="569"/>
                    </a:lnTo>
                    <a:lnTo>
                      <a:pt x="1087" y="522"/>
                    </a:lnTo>
                    <a:lnTo>
                      <a:pt x="1063" y="477"/>
                    </a:lnTo>
                    <a:lnTo>
                      <a:pt x="1034" y="435"/>
                    </a:lnTo>
                    <a:lnTo>
                      <a:pt x="1003" y="395"/>
                    </a:lnTo>
                    <a:lnTo>
                      <a:pt x="972" y="355"/>
                    </a:lnTo>
                    <a:lnTo>
                      <a:pt x="939" y="317"/>
                    </a:lnTo>
                    <a:lnTo>
                      <a:pt x="904" y="282"/>
                    </a:lnTo>
                    <a:lnTo>
                      <a:pt x="867" y="249"/>
                    </a:lnTo>
                    <a:lnTo>
                      <a:pt x="830" y="215"/>
                    </a:lnTo>
                    <a:lnTo>
                      <a:pt x="790" y="186"/>
                    </a:lnTo>
                    <a:lnTo>
                      <a:pt x="749" y="158"/>
                    </a:lnTo>
                    <a:lnTo>
                      <a:pt x="708" y="131"/>
                    </a:lnTo>
                    <a:lnTo>
                      <a:pt x="665" y="106"/>
                    </a:lnTo>
                    <a:lnTo>
                      <a:pt x="619" y="86"/>
                    </a:lnTo>
                    <a:lnTo>
                      <a:pt x="574" y="66"/>
                    </a:lnTo>
                    <a:lnTo>
                      <a:pt x="526" y="49"/>
                    </a:lnTo>
                    <a:lnTo>
                      <a:pt x="479" y="35"/>
                    </a:lnTo>
                    <a:lnTo>
                      <a:pt x="429" y="22"/>
                    </a:lnTo>
                    <a:lnTo>
                      <a:pt x="380" y="13"/>
                    </a:lnTo>
                    <a:lnTo>
                      <a:pt x="330" y="6"/>
                    </a:lnTo>
                    <a:lnTo>
                      <a:pt x="279" y="2"/>
                    </a:lnTo>
                    <a:lnTo>
                      <a:pt x="227" y="0"/>
                    </a:lnTo>
                    <a:lnTo>
                      <a:pt x="176" y="2"/>
                    </a:lnTo>
                    <a:lnTo>
                      <a:pt x="124" y="6"/>
                    </a:lnTo>
                    <a:lnTo>
                      <a:pt x="75" y="13"/>
                    </a:lnTo>
                    <a:lnTo>
                      <a:pt x="68" y="13"/>
                    </a:lnTo>
                    <a:lnTo>
                      <a:pt x="66" y="22"/>
                    </a:lnTo>
                    <a:lnTo>
                      <a:pt x="62" y="31"/>
                    </a:lnTo>
                    <a:lnTo>
                      <a:pt x="60" y="40"/>
                    </a:lnTo>
                    <a:lnTo>
                      <a:pt x="56" y="49"/>
                    </a:lnTo>
                    <a:lnTo>
                      <a:pt x="52" y="58"/>
                    </a:lnTo>
                    <a:lnTo>
                      <a:pt x="48" y="66"/>
                    </a:lnTo>
                    <a:lnTo>
                      <a:pt x="44" y="73"/>
                    </a:lnTo>
                    <a:lnTo>
                      <a:pt x="40" y="80"/>
                    </a:lnTo>
                    <a:lnTo>
                      <a:pt x="33" y="93"/>
                    </a:lnTo>
                    <a:lnTo>
                      <a:pt x="27" y="106"/>
                    </a:lnTo>
                    <a:lnTo>
                      <a:pt x="23" y="120"/>
                    </a:lnTo>
                    <a:lnTo>
                      <a:pt x="17" y="133"/>
                    </a:lnTo>
                    <a:lnTo>
                      <a:pt x="13" y="146"/>
                    </a:lnTo>
                    <a:lnTo>
                      <a:pt x="9" y="160"/>
                    </a:lnTo>
                    <a:lnTo>
                      <a:pt x="5" y="175"/>
                    </a:lnTo>
                    <a:lnTo>
                      <a:pt x="0" y="189"/>
                    </a:lnTo>
                    <a:lnTo>
                      <a:pt x="13" y="184"/>
                    </a:lnTo>
                    <a:lnTo>
                      <a:pt x="54" y="173"/>
                    </a:lnTo>
                    <a:lnTo>
                      <a:pt x="97" y="166"/>
                    </a:lnTo>
                    <a:lnTo>
                      <a:pt x="139" y="160"/>
                    </a:lnTo>
                    <a:lnTo>
                      <a:pt x="184" y="155"/>
                    </a:lnTo>
                    <a:lnTo>
                      <a:pt x="227" y="155"/>
                    </a:lnTo>
                    <a:lnTo>
                      <a:pt x="273" y="155"/>
                    </a:lnTo>
                    <a:lnTo>
                      <a:pt x="316" y="160"/>
                    </a:lnTo>
                    <a:lnTo>
                      <a:pt x="359" y="166"/>
                    </a:lnTo>
                    <a:lnTo>
                      <a:pt x="401" y="173"/>
                    </a:lnTo>
                    <a:lnTo>
                      <a:pt x="444" y="184"/>
                    </a:lnTo>
                    <a:lnTo>
                      <a:pt x="485" y="198"/>
                    </a:lnTo>
                    <a:lnTo>
                      <a:pt x="524" y="211"/>
                    </a:lnTo>
                    <a:lnTo>
                      <a:pt x="563" y="229"/>
                    </a:lnTo>
                    <a:lnTo>
                      <a:pt x="601" y="246"/>
                    </a:lnTo>
                    <a:lnTo>
                      <a:pt x="638" y="266"/>
                    </a:lnTo>
                    <a:lnTo>
                      <a:pt x="675" y="289"/>
                    </a:lnTo>
                    <a:lnTo>
                      <a:pt x="710" y="313"/>
                    </a:lnTo>
                    <a:lnTo>
                      <a:pt x="743" y="340"/>
                    </a:lnTo>
                    <a:lnTo>
                      <a:pt x="776" y="366"/>
                    </a:lnTo>
                    <a:lnTo>
                      <a:pt x="807" y="397"/>
                    </a:lnTo>
                    <a:lnTo>
                      <a:pt x="838" y="426"/>
                    </a:lnTo>
                    <a:lnTo>
                      <a:pt x="867" y="460"/>
                    </a:lnTo>
                    <a:lnTo>
                      <a:pt x="893" y="493"/>
                    </a:lnTo>
                    <a:lnTo>
                      <a:pt x="918" y="529"/>
                    </a:lnTo>
                    <a:lnTo>
                      <a:pt x="943" y="564"/>
                    </a:lnTo>
                    <a:lnTo>
                      <a:pt x="966" y="602"/>
                    </a:lnTo>
                    <a:lnTo>
                      <a:pt x="986" y="642"/>
                    </a:lnTo>
                    <a:lnTo>
                      <a:pt x="1005" y="682"/>
                    </a:lnTo>
                    <a:lnTo>
                      <a:pt x="1021" y="722"/>
                    </a:lnTo>
                    <a:lnTo>
                      <a:pt x="1038" y="764"/>
                    </a:lnTo>
                    <a:lnTo>
                      <a:pt x="1050" y="808"/>
                    </a:lnTo>
                    <a:lnTo>
                      <a:pt x="1063" y="853"/>
                    </a:lnTo>
                    <a:lnTo>
                      <a:pt x="1073" y="897"/>
                    </a:lnTo>
                    <a:lnTo>
                      <a:pt x="1079" y="942"/>
                    </a:lnTo>
                    <a:lnTo>
                      <a:pt x="1085" y="988"/>
                    </a:lnTo>
                    <a:lnTo>
                      <a:pt x="1089" y="1037"/>
                    </a:lnTo>
                    <a:lnTo>
                      <a:pt x="1089" y="1084"/>
                    </a:lnTo>
                    <a:lnTo>
                      <a:pt x="1234" y="1084"/>
                    </a:lnTo>
                    <a:lnTo>
                      <a:pt x="1232" y="1139"/>
                    </a:lnTo>
                    <a:lnTo>
                      <a:pt x="1228" y="1195"/>
                    </a:lnTo>
                    <a:lnTo>
                      <a:pt x="1221" y="1248"/>
                    </a:lnTo>
                    <a:lnTo>
                      <a:pt x="1213" y="1302"/>
                    </a:lnTo>
                    <a:lnTo>
                      <a:pt x="1201" y="1355"/>
                    </a:lnTo>
                    <a:lnTo>
                      <a:pt x="1188" y="1406"/>
                    </a:lnTo>
                    <a:lnTo>
                      <a:pt x="1172" y="1457"/>
                    </a:lnTo>
                    <a:lnTo>
                      <a:pt x="1155" y="1506"/>
                    </a:lnTo>
                    <a:lnTo>
                      <a:pt x="1135" y="1555"/>
                    </a:lnTo>
                    <a:lnTo>
                      <a:pt x="1112" y="1602"/>
                    </a:lnTo>
                    <a:lnTo>
                      <a:pt x="1087" y="1646"/>
                    </a:lnTo>
                    <a:lnTo>
                      <a:pt x="1063" y="1690"/>
                    </a:lnTo>
                    <a:lnTo>
                      <a:pt x="1034" y="1733"/>
                    </a:lnTo>
                    <a:lnTo>
                      <a:pt x="1003" y="1773"/>
                    </a:lnTo>
                    <a:lnTo>
                      <a:pt x="972" y="1813"/>
                    </a:lnTo>
                    <a:lnTo>
                      <a:pt x="939" y="1850"/>
                    </a:lnTo>
                    <a:lnTo>
                      <a:pt x="904" y="1886"/>
                    </a:lnTo>
                    <a:lnTo>
                      <a:pt x="867" y="1919"/>
                    </a:lnTo>
                    <a:lnTo>
                      <a:pt x="830" y="1953"/>
                    </a:lnTo>
                    <a:lnTo>
                      <a:pt x="790" y="1984"/>
                    </a:lnTo>
                    <a:lnTo>
                      <a:pt x="749" y="2010"/>
                    </a:lnTo>
                    <a:lnTo>
                      <a:pt x="708" y="2037"/>
                    </a:lnTo>
                    <a:lnTo>
                      <a:pt x="665" y="2061"/>
                    </a:lnTo>
                    <a:lnTo>
                      <a:pt x="619" y="2084"/>
                    </a:lnTo>
                    <a:lnTo>
                      <a:pt x="574" y="2101"/>
                    </a:lnTo>
                    <a:lnTo>
                      <a:pt x="526" y="2119"/>
                    </a:lnTo>
                    <a:lnTo>
                      <a:pt x="479" y="2135"/>
                    </a:lnTo>
                    <a:lnTo>
                      <a:pt x="429" y="2146"/>
                    </a:lnTo>
                    <a:lnTo>
                      <a:pt x="380" y="2155"/>
                    </a:lnTo>
                    <a:lnTo>
                      <a:pt x="330" y="2161"/>
                    </a:lnTo>
                    <a:lnTo>
                      <a:pt x="291" y="2166"/>
                    </a:lnTo>
                    <a:lnTo>
                      <a:pt x="271" y="2148"/>
                    </a:lnTo>
                    <a:lnTo>
                      <a:pt x="250" y="2130"/>
                    </a:lnTo>
                    <a:lnTo>
                      <a:pt x="231" y="2112"/>
                    </a:lnTo>
                    <a:lnTo>
                      <a:pt x="211" y="2093"/>
                    </a:lnTo>
                    <a:lnTo>
                      <a:pt x="192" y="2073"/>
                    </a:lnTo>
                    <a:lnTo>
                      <a:pt x="176" y="2053"/>
                    </a:lnTo>
                    <a:lnTo>
                      <a:pt x="157" y="2030"/>
                    </a:lnTo>
                    <a:lnTo>
                      <a:pt x="141" y="2008"/>
                    </a:lnTo>
                    <a:lnTo>
                      <a:pt x="184" y="2013"/>
                    </a:lnTo>
                    <a:lnTo>
                      <a:pt x="227" y="2013"/>
                    </a:lnTo>
                    <a:lnTo>
                      <a:pt x="273" y="2013"/>
                    </a:lnTo>
                    <a:lnTo>
                      <a:pt x="316" y="2008"/>
                    </a:lnTo>
                    <a:lnTo>
                      <a:pt x="359" y="2001"/>
                    </a:lnTo>
                    <a:lnTo>
                      <a:pt x="401" y="1995"/>
                    </a:lnTo>
                    <a:lnTo>
                      <a:pt x="444" y="1984"/>
                    </a:lnTo>
                    <a:lnTo>
                      <a:pt x="485" y="1970"/>
                    </a:lnTo>
                    <a:lnTo>
                      <a:pt x="524" y="1957"/>
                    </a:lnTo>
                    <a:lnTo>
                      <a:pt x="563" y="1939"/>
                    </a:lnTo>
                    <a:lnTo>
                      <a:pt x="601" y="1921"/>
                    </a:lnTo>
                    <a:lnTo>
                      <a:pt x="638" y="1901"/>
                    </a:lnTo>
                    <a:lnTo>
                      <a:pt x="675" y="1879"/>
                    </a:lnTo>
                    <a:lnTo>
                      <a:pt x="710" y="1855"/>
                    </a:lnTo>
                    <a:lnTo>
                      <a:pt x="743" y="1828"/>
                    </a:lnTo>
                    <a:lnTo>
                      <a:pt x="776" y="1801"/>
                    </a:lnTo>
                    <a:lnTo>
                      <a:pt x="807" y="1773"/>
                    </a:lnTo>
                    <a:lnTo>
                      <a:pt x="838" y="1741"/>
                    </a:lnTo>
                    <a:lnTo>
                      <a:pt x="867" y="1708"/>
                    </a:lnTo>
                    <a:lnTo>
                      <a:pt x="893" y="1675"/>
                    </a:lnTo>
                    <a:lnTo>
                      <a:pt x="918" y="1639"/>
                    </a:lnTo>
                    <a:lnTo>
                      <a:pt x="943" y="1604"/>
                    </a:lnTo>
                    <a:lnTo>
                      <a:pt x="966" y="1566"/>
                    </a:lnTo>
                    <a:lnTo>
                      <a:pt x="986" y="1526"/>
                    </a:lnTo>
                    <a:lnTo>
                      <a:pt x="1005" y="1486"/>
                    </a:lnTo>
                    <a:lnTo>
                      <a:pt x="1021" y="1446"/>
                    </a:lnTo>
                    <a:lnTo>
                      <a:pt x="1038" y="1404"/>
                    </a:lnTo>
                    <a:lnTo>
                      <a:pt x="1050" y="1359"/>
                    </a:lnTo>
                    <a:lnTo>
                      <a:pt x="1063" y="1317"/>
                    </a:lnTo>
                    <a:lnTo>
                      <a:pt x="1073" y="1271"/>
                    </a:lnTo>
                    <a:lnTo>
                      <a:pt x="1079" y="1226"/>
                    </a:lnTo>
                    <a:lnTo>
                      <a:pt x="1085" y="1179"/>
                    </a:lnTo>
                    <a:lnTo>
                      <a:pt x="1089" y="1133"/>
                    </a:lnTo>
                    <a:lnTo>
                      <a:pt x="1089" y="1084"/>
                    </a:lnTo>
                    <a:lnTo>
                      <a:pt x="1234" y="108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4" name="Freeform 109">
                <a:extLst>
                  <a:ext uri="{FF2B5EF4-FFF2-40B4-BE49-F238E27FC236}">
                    <a16:creationId xmlns:a16="http://schemas.microsoft.com/office/drawing/2014/main" id="{232206DA-3287-1CDB-5E58-04CB8F780397}"/>
                  </a:ext>
                </a:extLst>
              </p:cNvPr>
              <p:cNvSpPr>
                <a:spLocks/>
              </p:cNvSpPr>
              <p:nvPr/>
            </p:nvSpPr>
            <p:spPr bwMode="auto">
              <a:xfrm>
                <a:off x="1518" y="1125"/>
                <a:ext cx="1134" cy="1858"/>
              </a:xfrm>
              <a:custGeom>
                <a:avLst/>
                <a:gdLst>
                  <a:gd name="T0" fmla="*/ 1130 w 1134"/>
                  <a:gd name="T1" fmla="*/ 833 h 1858"/>
                  <a:gd name="T2" fmla="*/ 1108 w 1134"/>
                  <a:gd name="T3" fmla="*/ 698 h 1858"/>
                  <a:gd name="T4" fmla="*/ 1066 w 1134"/>
                  <a:gd name="T5" fmla="*/ 567 h 1858"/>
                  <a:gd name="T6" fmla="*/ 1011 w 1134"/>
                  <a:gd name="T7" fmla="*/ 447 h 1858"/>
                  <a:gd name="T8" fmla="*/ 938 w 1134"/>
                  <a:gd name="T9" fmla="*/ 338 h 1858"/>
                  <a:gd name="T10" fmla="*/ 852 w 1134"/>
                  <a:gd name="T11" fmla="*/ 242 h 1858"/>
                  <a:gd name="T12" fmla="*/ 755 w 1134"/>
                  <a:gd name="T13" fmla="*/ 158 h 1858"/>
                  <a:gd name="T14" fmla="*/ 646 w 1134"/>
                  <a:gd name="T15" fmla="*/ 91 h 1858"/>
                  <a:gd name="T16" fmla="*/ 530 w 1134"/>
                  <a:gd name="T17" fmla="*/ 43 h 1858"/>
                  <a:gd name="T18" fmla="*/ 404 w 1134"/>
                  <a:gd name="T19" fmla="*/ 11 h 1858"/>
                  <a:gd name="T20" fmla="*/ 272 w 1134"/>
                  <a:gd name="T21" fmla="*/ 0 h 1858"/>
                  <a:gd name="T22" fmla="*/ 142 w 1134"/>
                  <a:gd name="T23" fmla="*/ 11 h 1858"/>
                  <a:gd name="T24" fmla="*/ 45 w 1134"/>
                  <a:gd name="T25" fmla="*/ 34 h 1858"/>
                  <a:gd name="T26" fmla="*/ 27 w 1134"/>
                  <a:gd name="T27" fmla="*/ 100 h 1858"/>
                  <a:gd name="T28" fmla="*/ 10 w 1134"/>
                  <a:gd name="T29" fmla="*/ 167 h 1858"/>
                  <a:gd name="T30" fmla="*/ 25 w 1134"/>
                  <a:gd name="T31" fmla="*/ 202 h 1858"/>
                  <a:gd name="T32" fmla="*/ 128 w 1134"/>
                  <a:gd name="T33" fmla="*/ 171 h 1858"/>
                  <a:gd name="T34" fmla="*/ 235 w 1134"/>
                  <a:gd name="T35" fmla="*/ 156 h 1858"/>
                  <a:gd name="T36" fmla="*/ 347 w 1134"/>
                  <a:gd name="T37" fmla="*/ 158 h 1858"/>
                  <a:gd name="T38" fmla="*/ 452 w 1134"/>
                  <a:gd name="T39" fmla="*/ 180 h 1858"/>
                  <a:gd name="T40" fmla="*/ 553 w 1134"/>
                  <a:gd name="T41" fmla="*/ 216 h 1858"/>
                  <a:gd name="T42" fmla="*/ 646 w 1134"/>
                  <a:gd name="T43" fmla="*/ 267 h 1858"/>
                  <a:gd name="T44" fmla="*/ 730 w 1134"/>
                  <a:gd name="T45" fmla="*/ 331 h 1858"/>
                  <a:gd name="T46" fmla="*/ 804 w 1134"/>
                  <a:gd name="T47" fmla="*/ 409 h 1858"/>
                  <a:gd name="T48" fmla="*/ 868 w 1134"/>
                  <a:gd name="T49" fmla="*/ 496 h 1858"/>
                  <a:gd name="T50" fmla="*/ 920 w 1134"/>
                  <a:gd name="T51" fmla="*/ 593 h 1858"/>
                  <a:gd name="T52" fmla="*/ 959 w 1134"/>
                  <a:gd name="T53" fmla="*/ 698 h 1858"/>
                  <a:gd name="T54" fmla="*/ 984 w 1134"/>
                  <a:gd name="T55" fmla="*/ 811 h 1858"/>
                  <a:gd name="T56" fmla="*/ 992 w 1134"/>
                  <a:gd name="T57" fmla="*/ 929 h 1858"/>
                  <a:gd name="T58" fmla="*/ 1130 w 1134"/>
                  <a:gd name="T59" fmla="*/ 1024 h 1858"/>
                  <a:gd name="T60" fmla="*/ 1108 w 1134"/>
                  <a:gd name="T61" fmla="*/ 1162 h 1858"/>
                  <a:gd name="T62" fmla="*/ 1066 w 1134"/>
                  <a:gd name="T63" fmla="*/ 1291 h 1858"/>
                  <a:gd name="T64" fmla="*/ 1011 w 1134"/>
                  <a:gd name="T65" fmla="*/ 1411 h 1858"/>
                  <a:gd name="T66" fmla="*/ 938 w 1134"/>
                  <a:gd name="T67" fmla="*/ 1520 h 1858"/>
                  <a:gd name="T68" fmla="*/ 852 w 1134"/>
                  <a:gd name="T69" fmla="*/ 1618 h 1858"/>
                  <a:gd name="T70" fmla="*/ 755 w 1134"/>
                  <a:gd name="T71" fmla="*/ 1700 h 1858"/>
                  <a:gd name="T72" fmla="*/ 646 w 1134"/>
                  <a:gd name="T73" fmla="*/ 1766 h 1858"/>
                  <a:gd name="T74" fmla="*/ 530 w 1134"/>
                  <a:gd name="T75" fmla="*/ 1815 h 1858"/>
                  <a:gd name="T76" fmla="*/ 404 w 1134"/>
                  <a:gd name="T77" fmla="*/ 1846 h 1858"/>
                  <a:gd name="T78" fmla="*/ 272 w 1134"/>
                  <a:gd name="T79" fmla="*/ 1858 h 1858"/>
                  <a:gd name="T80" fmla="*/ 186 w 1134"/>
                  <a:gd name="T81" fmla="*/ 1853 h 1858"/>
                  <a:gd name="T82" fmla="*/ 186 w 1134"/>
                  <a:gd name="T83" fmla="*/ 1853 h 1858"/>
                  <a:gd name="T84" fmla="*/ 186 w 1134"/>
                  <a:gd name="T85" fmla="*/ 1853 h 1858"/>
                  <a:gd name="T86" fmla="*/ 153 w 1134"/>
                  <a:gd name="T87" fmla="*/ 1822 h 1858"/>
                  <a:gd name="T88" fmla="*/ 118 w 1134"/>
                  <a:gd name="T89" fmla="*/ 1773 h 1858"/>
                  <a:gd name="T90" fmla="*/ 78 w 1134"/>
                  <a:gd name="T91" fmla="*/ 1724 h 1858"/>
                  <a:gd name="T92" fmla="*/ 66 w 1134"/>
                  <a:gd name="T93" fmla="*/ 1702 h 1858"/>
                  <a:gd name="T94" fmla="*/ 54 w 1134"/>
                  <a:gd name="T95" fmla="*/ 1678 h 1858"/>
                  <a:gd name="T96" fmla="*/ 60 w 1134"/>
                  <a:gd name="T97" fmla="*/ 1669 h 1858"/>
                  <a:gd name="T98" fmla="*/ 163 w 1134"/>
                  <a:gd name="T99" fmla="*/ 1693 h 1858"/>
                  <a:gd name="T100" fmla="*/ 272 w 1134"/>
                  <a:gd name="T101" fmla="*/ 1702 h 1858"/>
                  <a:gd name="T102" fmla="*/ 382 w 1134"/>
                  <a:gd name="T103" fmla="*/ 1693 h 1858"/>
                  <a:gd name="T104" fmla="*/ 487 w 1134"/>
                  <a:gd name="T105" fmla="*/ 1669 h 1858"/>
                  <a:gd name="T106" fmla="*/ 584 w 1134"/>
                  <a:gd name="T107" fmla="*/ 1626 h 1858"/>
                  <a:gd name="T108" fmla="*/ 674 w 1134"/>
                  <a:gd name="T109" fmla="*/ 1571 h 1858"/>
                  <a:gd name="T110" fmla="*/ 755 w 1134"/>
                  <a:gd name="T111" fmla="*/ 1502 h 1858"/>
                  <a:gd name="T112" fmla="*/ 827 w 1134"/>
                  <a:gd name="T113" fmla="*/ 1422 h 1858"/>
                  <a:gd name="T114" fmla="*/ 887 w 1134"/>
                  <a:gd name="T115" fmla="*/ 1331 h 1858"/>
                  <a:gd name="T116" fmla="*/ 934 w 1134"/>
                  <a:gd name="T117" fmla="*/ 1231 h 1858"/>
                  <a:gd name="T118" fmla="*/ 969 w 1134"/>
                  <a:gd name="T119" fmla="*/ 1122 h 1858"/>
                  <a:gd name="T120" fmla="*/ 988 w 1134"/>
                  <a:gd name="T121" fmla="*/ 1009 h 1858"/>
                  <a:gd name="T122" fmla="*/ 1134 w 1134"/>
                  <a:gd name="T123" fmla="*/ 929 h 18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134"/>
                  <a:gd name="T187" fmla="*/ 0 h 1858"/>
                  <a:gd name="T188" fmla="*/ 1134 w 1134"/>
                  <a:gd name="T189" fmla="*/ 1858 h 18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134" h="1858">
                    <a:moveTo>
                      <a:pt x="1134" y="929"/>
                    </a:moveTo>
                    <a:lnTo>
                      <a:pt x="1134" y="882"/>
                    </a:lnTo>
                    <a:lnTo>
                      <a:pt x="1130" y="833"/>
                    </a:lnTo>
                    <a:lnTo>
                      <a:pt x="1124" y="787"/>
                    </a:lnTo>
                    <a:lnTo>
                      <a:pt x="1118" y="742"/>
                    </a:lnTo>
                    <a:lnTo>
                      <a:pt x="1108" y="698"/>
                    </a:lnTo>
                    <a:lnTo>
                      <a:pt x="1095" y="653"/>
                    </a:lnTo>
                    <a:lnTo>
                      <a:pt x="1083" y="609"/>
                    </a:lnTo>
                    <a:lnTo>
                      <a:pt x="1066" y="567"/>
                    </a:lnTo>
                    <a:lnTo>
                      <a:pt x="1050" y="527"/>
                    </a:lnTo>
                    <a:lnTo>
                      <a:pt x="1031" y="487"/>
                    </a:lnTo>
                    <a:lnTo>
                      <a:pt x="1011" y="447"/>
                    </a:lnTo>
                    <a:lnTo>
                      <a:pt x="988" y="409"/>
                    </a:lnTo>
                    <a:lnTo>
                      <a:pt x="963" y="374"/>
                    </a:lnTo>
                    <a:lnTo>
                      <a:pt x="938" y="338"/>
                    </a:lnTo>
                    <a:lnTo>
                      <a:pt x="912" y="305"/>
                    </a:lnTo>
                    <a:lnTo>
                      <a:pt x="883" y="271"/>
                    </a:lnTo>
                    <a:lnTo>
                      <a:pt x="852" y="242"/>
                    </a:lnTo>
                    <a:lnTo>
                      <a:pt x="821" y="211"/>
                    </a:lnTo>
                    <a:lnTo>
                      <a:pt x="788" y="185"/>
                    </a:lnTo>
                    <a:lnTo>
                      <a:pt x="755" y="158"/>
                    </a:lnTo>
                    <a:lnTo>
                      <a:pt x="720" y="134"/>
                    </a:lnTo>
                    <a:lnTo>
                      <a:pt x="683" y="111"/>
                    </a:lnTo>
                    <a:lnTo>
                      <a:pt x="646" y="91"/>
                    </a:lnTo>
                    <a:lnTo>
                      <a:pt x="608" y="74"/>
                    </a:lnTo>
                    <a:lnTo>
                      <a:pt x="569" y="56"/>
                    </a:lnTo>
                    <a:lnTo>
                      <a:pt x="530" y="43"/>
                    </a:lnTo>
                    <a:lnTo>
                      <a:pt x="489" y="29"/>
                    </a:lnTo>
                    <a:lnTo>
                      <a:pt x="446" y="18"/>
                    </a:lnTo>
                    <a:lnTo>
                      <a:pt x="404" y="11"/>
                    </a:lnTo>
                    <a:lnTo>
                      <a:pt x="361" y="5"/>
                    </a:lnTo>
                    <a:lnTo>
                      <a:pt x="318" y="0"/>
                    </a:lnTo>
                    <a:lnTo>
                      <a:pt x="272" y="0"/>
                    </a:lnTo>
                    <a:lnTo>
                      <a:pt x="229" y="0"/>
                    </a:lnTo>
                    <a:lnTo>
                      <a:pt x="184" y="5"/>
                    </a:lnTo>
                    <a:lnTo>
                      <a:pt x="142" y="11"/>
                    </a:lnTo>
                    <a:lnTo>
                      <a:pt x="99" y="18"/>
                    </a:lnTo>
                    <a:lnTo>
                      <a:pt x="58" y="29"/>
                    </a:lnTo>
                    <a:lnTo>
                      <a:pt x="45" y="34"/>
                    </a:lnTo>
                    <a:lnTo>
                      <a:pt x="39" y="56"/>
                    </a:lnTo>
                    <a:lnTo>
                      <a:pt x="33" y="78"/>
                    </a:lnTo>
                    <a:lnTo>
                      <a:pt x="27" y="100"/>
                    </a:lnTo>
                    <a:lnTo>
                      <a:pt x="21" y="122"/>
                    </a:lnTo>
                    <a:lnTo>
                      <a:pt x="17" y="145"/>
                    </a:lnTo>
                    <a:lnTo>
                      <a:pt x="10" y="167"/>
                    </a:lnTo>
                    <a:lnTo>
                      <a:pt x="6" y="191"/>
                    </a:lnTo>
                    <a:lnTo>
                      <a:pt x="0" y="214"/>
                    </a:lnTo>
                    <a:lnTo>
                      <a:pt x="25" y="202"/>
                    </a:lnTo>
                    <a:lnTo>
                      <a:pt x="60" y="189"/>
                    </a:lnTo>
                    <a:lnTo>
                      <a:pt x="93" y="180"/>
                    </a:lnTo>
                    <a:lnTo>
                      <a:pt x="128" y="171"/>
                    </a:lnTo>
                    <a:lnTo>
                      <a:pt x="163" y="165"/>
                    </a:lnTo>
                    <a:lnTo>
                      <a:pt x="200" y="158"/>
                    </a:lnTo>
                    <a:lnTo>
                      <a:pt x="235" y="156"/>
                    </a:lnTo>
                    <a:lnTo>
                      <a:pt x="272" y="156"/>
                    </a:lnTo>
                    <a:lnTo>
                      <a:pt x="309" y="156"/>
                    </a:lnTo>
                    <a:lnTo>
                      <a:pt x="347" y="158"/>
                    </a:lnTo>
                    <a:lnTo>
                      <a:pt x="382" y="165"/>
                    </a:lnTo>
                    <a:lnTo>
                      <a:pt x="417" y="171"/>
                    </a:lnTo>
                    <a:lnTo>
                      <a:pt x="452" y="180"/>
                    </a:lnTo>
                    <a:lnTo>
                      <a:pt x="487" y="189"/>
                    </a:lnTo>
                    <a:lnTo>
                      <a:pt x="520" y="202"/>
                    </a:lnTo>
                    <a:lnTo>
                      <a:pt x="553" y="216"/>
                    </a:lnTo>
                    <a:lnTo>
                      <a:pt x="584" y="231"/>
                    </a:lnTo>
                    <a:lnTo>
                      <a:pt x="615" y="249"/>
                    </a:lnTo>
                    <a:lnTo>
                      <a:pt x="646" y="267"/>
                    </a:lnTo>
                    <a:lnTo>
                      <a:pt x="674" y="287"/>
                    </a:lnTo>
                    <a:lnTo>
                      <a:pt x="703" y="309"/>
                    </a:lnTo>
                    <a:lnTo>
                      <a:pt x="730" y="331"/>
                    </a:lnTo>
                    <a:lnTo>
                      <a:pt x="755" y="356"/>
                    </a:lnTo>
                    <a:lnTo>
                      <a:pt x="782" y="382"/>
                    </a:lnTo>
                    <a:lnTo>
                      <a:pt x="804" y="409"/>
                    </a:lnTo>
                    <a:lnTo>
                      <a:pt x="827" y="436"/>
                    </a:lnTo>
                    <a:lnTo>
                      <a:pt x="848" y="467"/>
                    </a:lnTo>
                    <a:lnTo>
                      <a:pt x="868" y="496"/>
                    </a:lnTo>
                    <a:lnTo>
                      <a:pt x="887" y="527"/>
                    </a:lnTo>
                    <a:lnTo>
                      <a:pt x="903" y="560"/>
                    </a:lnTo>
                    <a:lnTo>
                      <a:pt x="920" y="593"/>
                    </a:lnTo>
                    <a:lnTo>
                      <a:pt x="934" y="627"/>
                    </a:lnTo>
                    <a:lnTo>
                      <a:pt x="947" y="662"/>
                    </a:lnTo>
                    <a:lnTo>
                      <a:pt x="959" y="698"/>
                    </a:lnTo>
                    <a:lnTo>
                      <a:pt x="969" y="736"/>
                    </a:lnTo>
                    <a:lnTo>
                      <a:pt x="976" y="773"/>
                    </a:lnTo>
                    <a:lnTo>
                      <a:pt x="984" y="811"/>
                    </a:lnTo>
                    <a:lnTo>
                      <a:pt x="988" y="849"/>
                    </a:lnTo>
                    <a:lnTo>
                      <a:pt x="990" y="889"/>
                    </a:lnTo>
                    <a:lnTo>
                      <a:pt x="992" y="929"/>
                    </a:lnTo>
                    <a:lnTo>
                      <a:pt x="1134" y="929"/>
                    </a:lnTo>
                    <a:lnTo>
                      <a:pt x="1134" y="978"/>
                    </a:lnTo>
                    <a:lnTo>
                      <a:pt x="1130" y="1024"/>
                    </a:lnTo>
                    <a:lnTo>
                      <a:pt x="1124" y="1071"/>
                    </a:lnTo>
                    <a:lnTo>
                      <a:pt x="1118" y="1116"/>
                    </a:lnTo>
                    <a:lnTo>
                      <a:pt x="1108" y="1162"/>
                    </a:lnTo>
                    <a:lnTo>
                      <a:pt x="1095" y="1204"/>
                    </a:lnTo>
                    <a:lnTo>
                      <a:pt x="1083" y="1249"/>
                    </a:lnTo>
                    <a:lnTo>
                      <a:pt x="1066" y="1291"/>
                    </a:lnTo>
                    <a:lnTo>
                      <a:pt x="1050" y="1331"/>
                    </a:lnTo>
                    <a:lnTo>
                      <a:pt x="1031" y="1371"/>
                    </a:lnTo>
                    <a:lnTo>
                      <a:pt x="1011" y="1411"/>
                    </a:lnTo>
                    <a:lnTo>
                      <a:pt x="988" y="1449"/>
                    </a:lnTo>
                    <a:lnTo>
                      <a:pt x="963" y="1484"/>
                    </a:lnTo>
                    <a:lnTo>
                      <a:pt x="938" y="1520"/>
                    </a:lnTo>
                    <a:lnTo>
                      <a:pt x="912" y="1553"/>
                    </a:lnTo>
                    <a:lnTo>
                      <a:pt x="883" y="1586"/>
                    </a:lnTo>
                    <a:lnTo>
                      <a:pt x="852" y="1618"/>
                    </a:lnTo>
                    <a:lnTo>
                      <a:pt x="821" y="1646"/>
                    </a:lnTo>
                    <a:lnTo>
                      <a:pt x="788" y="1673"/>
                    </a:lnTo>
                    <a:lnTo>
                      <a:pt x="755" y="1700"/>
                    </a:lnTo>
                    <a:lnTo>
                      <a:pt x="720" y="1724"/>
                    </a:lnTo>
                    <a:lnTo>
                      <a:pt x="683" y="1746"/>
                    </a:lnTo>
                    <a:lnTo>
                      <a:pt x="646" y="1766"/>
                    </a:lnTo>
                    <a:lnTo>
                      <a:pt x="608" y="1784"/>
                    </a:lnTo>
                    <a:lnTo>
                      <a:pt x="569" y="1802"/>
                    </a:lnTo>
                    <a:lnTo>
                      <a:pt x="530" y="1815"/>
                    </a:lnTo>
                    <a:lnTo>
                      <a:pt x="489" y="1829"/>
                    </a:lnTo>
                    <a:lnTo>
                      <a:pt x="446" y="1840"/>
                    </a:lnTo>
                    <a:lnTo>
                      <a:pt x="404" y="1846"/>
                    </a:lnTo>
                    <a:lnTo>
                      <a:pt x="361" y="1853"/>
                    </a:lnTo>
                    <a:lnTo>
                      <a:pt x="318" y="1858"/>
                    </a:lnTo>
                    <a:lnTo>
                      <a:pt x="272" y="1858"/>
                    </a:lnTo>
                    <a:lnTo>
                      <a:pt x="229" y="1858"/>
                    </a:lnTo>
                    <a:lnTo>
                      <a:pt x="186" y="1853"/>
                    </a:lnTo>
                    <a:lnTo>
                      <a:pt x="167" y="1838"/>
                    </a:lnTo>
                    <a:lnTo>
                      <a:pt x="153" y="1822"/>
                    </a:lnTo>
                    <a:lnTo>
                      <a:pt x="140" y="1806"/>
                    </a:lnTo>
                    <a:lnTo>
                      <a:pt x="130" y="1789"/>
                    </a:lnTo>
                    <a:lnTo>
                      <a:pt x="118" y="1773"/>
                    </a:lnTo>
                    <a:lnTo>
                      <a:pt x="107" y="1755"/>
                    </a:lnTo>
                    <a:lnTo>
                      <a:pt x="95" y="1740"/>
                    </a:lnTo>
                    <a:lnTo>
                      <a:pt x="78" y="1724"/>
                    </a:lnTo>
                    <a:lnTo>
                      <a:pt x="74" y="1718"/>
                    </a:lnTo>
                    <a:lnTo>
                      <a:pt x="70" y="1709"/>
                    </a:lnTo>
                    <a:lnTo>
                      <a:pt x="66" y="1702"/>
                    </a:lnTo>
                    <a:lnTo>
                      <a:pt x="62" y="1693"/>
                    </a:lnTo>
                    <a:lnTo>
                      <a:pt x="58" y="1686"/>
                    </a:lnTo>
                    <a:lnTo>
                      <a:pt x="54" y="1678"/>
                    </a:lnTo>
                    <a:lnTo>
                      <a:pt x="50" y="1671"/>
                    </a:lnTo>
                    <a:lnTo>
                      <a:pt x="45" y="1662"/>
                    </a:lnTo>
                    <a:lnTo>
                      <a:pt x="60" y="1669"/>
                    </a:lnTo>
                    <a:lnTo>
                      <a:pt x="93" y="1680"/>
                    </a:lnTo>
                    <a:lnTo>
                      <a:pt x="128" y="1686"/>
                    </a:lnTo>
                    <a:lnTo>
                      <a:pt x="163" y="1693"/>
                    </a:lnTo>
                    <a:lnTo>
                      <a:pt x="200" y="1700"/>
                    </a:lnTo>
                    <a:lnTo>
                      <a:pt x="235" y="1702"/>
                    </a:lnTo>
                    <a:lnTo>
                      <a:pt x="272" y="1702"/>
                    </a:lnTo>
                    <a:lnTo>
                      <a:pt x="309" y="1702"/>
                    </a:lnTo>
                    <a:lnTo>
                      <a:pt x="347" y="1700"/>
                    </a:lnTo>
                    <a:lnTo>
                      <a:pt x="382" y="1693"/>
                    </a:lnTo>
                    <a:lnTo>
                      <a:pt x="417" y="1686"/>
                    </a:lnTo>
                    <a:lnTo>
                      <a:pt x="452" y="1680"/>
                    </a:lnTo>
                    <a:lnTo>
                      <a:pt x="487" y="1669"/>
                    </a:lnTo>
                    <a:lnTo>
                      <a:pt x="520" y="1655"/>
                    </a:lnTo>
                    <a:lnTo>
                      <a:pt x="553" y="1642"/>
                    </a:lnTo>
                    <a:lnTo>
                      <a:pt x="584" y="1626"/>
                    </a:lnTo>
                    <a:lnTo>
                      <a:pt x="615" y="1609"/>
                    </a:lnTo>
                    <a:lnTo>
                      <a:pt x="646" y="1591"/>
                    </a:lnTo>
                    <a:lnTo>
                      <a:pt x="674" y="1571"/>
                    </a:lnTo>
                    <a:lnTo>
                      <a:pt x="703" y="1549"/>
                    </a:lnTo>
                    <a:lnTo>
                      <a:pt x="730" y="1527"/>
                    </a:lnTo>
                    <a:lnTo>
                      <a:pt x="755" y="1502"/>
                    </a:lnTo>
                    <a:lnTo>
                      <a:pt x="782" y="1475"/>
                    </a:lnTo>
                    <a:lnTo>
                      <a:pt x="804" y="1449"/>
                    </a:lnTo>
                    <a:lnTo>
                      <a:pt x="827" y="1422"/>
                    </a:lnTo>
                    <a:lnTo>
                      <a:pt x="848" y="1393"/>
                    </a:lnTo>
                    <a:lnTo>
                      <a:pt x="868" y="1362"/>
                    </a:lnTo>
                    <a:lnTo>
                      <a:pt x="887" y="1331"/>
                    </a:lnTo>
                    <a:lnTo>
                      <a:pt x="903" y="1298"/>
                    </a:lnTo>
                    <a:lnTo>
                      <a:pt x="920" y="1264"/>
                    </a:lnTo>
                    <a:lnTo>
                      <a:pt x="934" y="1231"/>
                    </a:lnTo>
                    <a:lnTo>
                      <a:pt x="947" y="1195"/>
                    </a:lnTo>
                    <a:lnTo>
                      <a:pt x="959" y="1160"/>
                    </a:lnTo>
                    <a:lnTo>
                      <a:pt x="969" y="1122"/>
                    </a:lnTo>
                    <a:lnTo>
                      <a:pt x="976" y="1084"/>
                    </a:lnTo>
                    <a:lnTo>
                      <a:pt x="984" y="1047"/>
                    </a:lnTo>
                    <a:lnTo>
                      <a:pt x="988" y="1009"/>
                    </a:lnTo>
                    <a:lnTo>
                      <a:pt x="990" y="969"/>
                    </a:lnTo>
                    <a:lnTo>
                      <a:pt x="992" y="929"/>
                    </a:lnTo>
                    <a:lnTo>
                      <a:pt x="1134" y="92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5" name="Freeform 110">
                <a:extLst>
                  <a:ext uri="{FF2B5EF4-FFF2-40B4-BE49-F238E27FC236}">
                    <a16:creationId xmlns:a16="http://schemas.microsoft.com/office/drawing/2014/main" id="{1D16138B-4E63-1A45-D0CB-418E17D6DCCC}"/>
                  </a:ext>
                </a:extLst>
              </p:cNvPr>
              <p:cNvSpPr>
                <a:spLocks/>
              </p:cNvSpPr>
              <p:nvPr/>
            </p:nvSpPr>
            <p:spPr bwMode="auto">
              <a:xfrm>
                <a:off x="1460" y="1281"/>
                <a:ext cx="1050" cy="1546"/>
              </a:xfrm>
              <a:custGeom>
                <a:avLst/>
                <a:gdLst>
                  <a:gd name="T0" fmla="*/ 1042 w 1050"/>
                  <a:gd name="T1" fmla="*/ 655 h 1546"/>
                  <a:gd name="T2" fmla="*/ 1005 w 1050"/>
                  <a:gd name="T3" fmla="*/ 506 h 1546"/>
                  <a:gd name="T4" fmla="*/ 945 w 1050"/>
                  <a:gd name="T5" fmla="*/ 371 h 1546"/>
                  <a:gd name="T6" fmla="*/ 862 w 1050"/>
                  <a:gd name="T7" fmla="*/ 253 h 1546"/>
                  <a:gd name="T8" fmla="*/ 761 w 1050"/>
                  <a:gd name="T9" fmla="*/ 153 h 1546"/>
                  <a:gd name="T10" fmla="*/ 642 w 1050"/>
                  <a:gd name="T11" fmla="*/ 75 h 1546"/>
                  <a:gd name="T12" fmla="*/ 510 w 1050"/>
                  <a:gd name="T13" fmla="*/ 24 h 1546"/>
                  <a:gd name="T14" fmla="*/ 367 w 1050"/>
                  <a:gd name="T15" fmla="*/ 0 h 1546"/>
                  <a:gd name="T16" fmla="*/ 221 w 1050"/>
                  <a:gd name="T17" fmla="*/ 9 h 1546"/>
                  <a:gd name="T18" fmla="*/ 83 w 1050"/>
                  <a:gd name="T19" fmla="*/ 46 h 1546"/>
                  <a:gd name="T20" fmla="*/ 44 w 1050"/>
                  <a:gd name="T21" fmla="*/ 109 h 1546"/>
                  <a:gd name="T22" fmla="*/ 21 w 1050"/>
                  <a:gd name="T23" fmla="*/ 175 h 1546"/>
                  <a:gd name="T24" fmla="*/ 11 w 1050"/>
                  <a:gd name="T25" fmla="*/ 220 h 1546"/>
                  <a:gd name="T26" fmla="*/ 2 w 1050"/>
                  <a:gd name="T27" fmla="*/ 258 h 1546"/>
                  <a:gd name="T28" fmla="*/ 56 w 1050"/>
                  <a:gd name="T29" fmla="*/ 229 h 1546"/>
                  <a:gd name="T30" fmla="*/ 159 w 1050"/>
                  <a:gd name="T31" fmla="*/ 182 h 1546"/>
                  <a:gd name="T32" fmla="*/ 273 w 1050"/>
                  <a:gd name="T33" fmla="*/ 158 h 1546"/>
                  <a:gd name="T34" fmla="*/ 390 w 1050"/>
                  <a:gd name="T35" fmla="*/ 158 h 1546"/>
                  <a:gd name="T36" fmla="*/ 501 w 1050"/>
                  <a:gd name="T37" fmla="*/ 182 h 1546"/>
                  <a:gd name="T38" fmla="*/ 605 w 1050"/>
                  <a:gd name="T39" fmla="*/ 229 h 1546"/>
                  <a:gd name="T40" fmla="*/ 695 w 1050"/>
                  <a:gd name="T41" fmla="*/ 295 h 1546"/>
                  <a:gd name="T42" fmla="*/ 774 w 1050"/>
                  <a:gd name="T43" fmla="*/ 380 h 1546"/>
                  <a:gd name="T44" fmla="*/ 836 w 1050"/>
                  <a:gd name="T45" fmla="*/ 477 h 1546"/>
                  <a:gd name="T46" fmla="*/ 879 w 1050"/>
                  <a:gd name="T47" fmla="*/ 589 h 1546"/>
                  <a:gd name="T48" fmla="*/ 902 w 1050"/>
                  <a:gd name="T49" fmla="*/ 711 h 1546"/>
                  <a:gd name="T50" fmla="*/ 1048 w 1050"/>
                  <a:gd name="T51" fmla="*/ 813 h 1546"/>
                  <a:gd name="T52" fmla="*/ 1027 w 1050"/>
                  <a:gd name="T53" fmla="*/ 966 h 1546"/>
                  <a:gd name="T54" fmla="*/ 978 w 1050"/>
                  <a:gd name="T55" fmla="*/ 1108 h 1546"/>
                  <a:gd name="T56" fmla="*/ 906 w 1050"/>
                  <a:gd name="T57" fmla="*/ 1237 h 1546"/>
                  <a:gd name="T58" fmla="*/ 813 w 1050"/>
                  <a:gd name="T59" fmla="*/ 1346 h 1546"/>
                  <a:gd name="T60" fmla="*/ 704 w 1050"/>
                  <a:gd name="T61" fmla="*/ 1435 h 1546"/>
                  <a:gd name="T62" fmla="*/ 578 w 1050"/>
                  <a:gd name="T63" fmla="*/ 1499 h 1546"/>
                  <a:gd name="T64" fmla="*/ 440 w 1050"/>
                  <a:gd name="T65" fmla="*/ 1537 h 1546"/>
                  <a:gd name="T66" fmla="*/ 293 w 1050"/>
                  <a:gd name="T67" fmla="*/ 1546 h 1546"/>
                  <a:gd name="T68" fmla="*/ 151 w 1050"/>
                  <a:gd name="T69" fmla="*/ 1524 h 1546"/>
                  <a:gd name="T70" fmla="*/ 77 w 1050"/>
                  <a:gd name="T71" fmla="*/ 1457 h 1546"/>
                  <a:gd name="T72" fmla="*/ 33 w 1050"/>
                  <a:gd name="T73" fmla="*/ 1353 h 1546"/>
                  <a:gd name="T74" fmla="*/ 56 w 1050"/>
                  <a:gd name="T75" fmla="*/ 1317 h 1546"/>
                  <a:gd name="T76" fmla="*/ 159 w 1050"/>
                  <a:gd name="T77" fmla="*/ 1364 h 1546"/>
                  <a:gd name="T78" fmla="*/ 273 w 1050"/>
                  <a:gd name="T79" fmla="*/ 1388 h 1546"/>
                  <a:gd name="T80" fmla="*/ 390 w 1050"/>
                  <a:gd name="T81" fmla="*/ 1388 h 1546"/>
                  <a:gd name="T82" fmla="*/ 501 w 1050"/>
                  <a:gd name="T83" fmla="*/ 1364 h 1546"/>
                  <a:gd name="T84" fmla="*/ 605 w 1050"/>
                  <a:gd name="T85" fmla="*/ 1317 h 1546"/>
                  <a:gd name="T86" fmla="*/ 695 w 1050"/>
                  <a:gd name="T87" fmla="*/ 1251 h 1546"/>
                  <a:gd name="T88" fmla="*/ 774 w 1050"/>
                  <a:gd name="T89" fmla="*/ 1166 h 1546"/>
                  <a:gd name="T90" fmla="*/ 836 w 1050"/>
                  <a:gd name="T91" fmla="*/ 1068 h 1546"/>
                  <a:gd name="T92" fmla="*/ 879 w 1050"/>
                  <a:gd name="T93" fmla="*/ 957 h 1546"/>
                  <a:gd name="T94" fmla="*/ 902 w 1050"/>
                  <a:gd name="T95" fmla="*/ 837 h 154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0"/>
                  <a:gd name="T145" fmla="*/ 0 h 1546"/>
                  <a:gd name="T146" fmla="*/ 1050 w 1050"/>
                  <a:gd name="T147" fmla="*/ 1546 h 154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0" h="1546">
                    <a:moveTo>
                      <a:pt x="1050" y="773"/>
                    </a:moveTo>
                    <a:lnTo>
                      <a:pt x="1048" y="733"/>
                    </a:lnTo>
                    <a:lnTo>
                      <a:pt x="1046" y="693"/>
                    </a:lnTo>
                    <a:lnTo>
                      <a:pt x="1042" y="655"/>
                    </a:lnTo>
                    <a:lnTo>
                      <a:pt x="1034" y="617"/>
                    </a:lnTo>
                    <a:lnTo>
                      <a:pt x="1027" y="580"/>
                    </a:lnTo>
                    <a:lnTo>
                      <a:pt x="1017" y="542"/>
                    </a:lnTo>
                    <a:lnTo>
                      <a:pt x="1005" y="506"/>
                    </a:lnTo>
                    <a:lnTo>
                      <a:pt x="992" y="471"/>
                    </a:lnTo>
                    <a:lnTo>
                      <a:pt x="978" y="437"/>
                    </a:lnTo>
                    <a:lnTo>
                      <a:pt x="961" y="404"/>
                    </a:lnTo>
                    <a:lnTo>
                      <a:pt x="945" y="371"/>
                    </a:lnTo>
                    <a:lnTo>
                      <a:pt x="926" y="340"/>
                    </a:lnTo>
                    <a:lnTo>
                      <a:pt x="906" y="311"/>
                    </a:lnTo>
                    <a:lnTo>
                      <a:pt x="885" y="280"/>
                    </a:lnTo>
                    <a:lnTo>
                      <a:pt x="862" y="253"/>
                    </a:lnTo>
                    <a:lnTo>
                      <a:pt x="840" y="226"/>
                    </a:lnTo>
                    <a:lnTo>
                      <a:pt x="813" y="200"/>
                    </a:lnTo>
                    <a:lnTo>
                      <a:pt x="788" y="175"/>
                    </a:lnTo>
                    <a:lnTo>
                      <a:pt x="761" y="153"/>
                    </a:lnTo>
                    <a:lnTo>
                      <a:pt x="732" y="131"/>
                    </a:lnTo>
                    <a:lnTo>
                      <a:pt x="704" y="111"/>
                    </a:lnTo>
                    <a:lnTo>
                      <a:pt x="673" y="93"/>
                    </a:lnTo>
                    <a:lnTo>
                      <a:pt x="642" y="75"/>
                    </a:lnTo>
                    <a:lnTo>
                      <a:pt x="611" y="60"/>
                    </a:lnTo>
                    <a:lnTo>
                      <a:pt x="578" y="46"/>
                    </a:lnTo>
                    <a:lnTo>
                      <a:pt x="545" y="33"/>
                    </a:lnTo>
                    <a:lnTo>
                      <a:pt x="510" y="24"/>
                    </a:lnTo>
                    <a:lnTo>
                      <a:pt x="475" y="15"/>
                    </a:lnTo>
                    <a:lnTo>
                      <a:pt x="440" y="9"/>
                    </a:lnTo>
                    <a:lnTo>
                      <a:pt x="405" y="2"/>
                    </a:lnTo>
                    <a:lnTo>
                      <a:pt x="367" y="0"/>
                    </a:lnTo>
                    <a:lnTo>
                      <a:pt x="330" y="0"/>
                    </a:lnTo>
                    <a:lnTo>
                      <a:pt x="293" y="0"/>
                    </a:lnTo>
                    <a:lnTo>
                      <a:pt x="258" y="2"/>
                    </a:lnTo>
                    <a:lnTo>
                      <a:pt x="221" y="9"/>
                    </a:lnTo>
                    <a:lnTo>
                      <a:pt x="186" y="15"/>
                    </a:lnTo>
                    <a:lnTo>
                      <a:pt x="151" y="24"/>
                    </a:lnTo>
                    <a:lnTo>
                      <a:pt x="118" y="33"/>
                    </a:lnTo>
                    <a:lnTo>
                      <a:pt x="83" y="46"/>
                    </a:lnTo>
                    <a:lnTo>
                      <a:pt x="58" y="58"/>
                    </a:lnTo>
                    <a:lnTo>
                      <a:pt x="54" y="75"/>
                    </a:lnTo>
                    <a:lnTo>
                      <a:pt x="48" y="91"/>
                    </a:lnTo>
                    <a:lnTo>
                      <a:pt x="44" y="109"/>
                    </a:lnTo>
                    <a:lnTo>
                      <a:pt x="39" y="126"/>
                    </a:lnTo>
                    <a:lnTo>
                      <a:pt x="33" y="142"/>
                    </a:lnTo>
                    <a:lnTo>
                      <a:pt x="27" y="160"/>
                    </a:lnTo>
                    <a:lnTo>
                      <a:pt x="21" y="175"/>
                    </a:lnTo>
                    <a:lnTo>
                      <a:pt x="15" y="193"/>
                    </a:lnTo>
                    <a:lnTo>
                      <a:pt x="13" y="202"/>
                    </a:lnTo>
                    <a:lnTo>
                      <a:pt x="13" y="211"/>
                    </a:lnTo>
                    <a:lnTo>
                      <a:pt x="11" y="220"/>
                    </a:lnTo>
                    <a:lnTo>
                      <a:pt x="9" y="231"/>
                    </a:lnTo>
                    <a:lnTo>
                      <a:pt x="6" y="240"/>
                    </a:lnTo>
                    <a:lnTo>
                      <a:pt x="4" y="249"/>
                    </a:lnTo>
                    <a:lnTo>
                      <a:pt x="2" y="258"/>
                    </a:lnTo>
                    <a:lnTo>
                      <a:pt x="0" y="266"/>
                    </a:lnTo>
                    <a:lnTo>
                      <a:pt x="9" y="260"/>
                    </a:lnTo>
                    <a:lnTo>
                      <a:pt x="33" y="244"/>
                    </a:lnTo>
                    <a:lnTo>
                      <a:pt x="56" y="229"/>
                    </a:lnTo>
                    <a:lnTo>
                      <a:pt x="81" y="215"/>
                    </a:lnTo>
                    <a:lnTo>
                      <a:pt x="108" y="202"/>
                    </a:lnTo>
                    <a:lnTo>
                      <a:pt x="132" y="191"/>
                    </a:lnTo>
                    <a:lnTo>
                      <a:pt x="159" y="182"/>
                    </a:lnTo>
                    <a:lnTo>
                      <a:pt x="188" y="173"/>
                    </a:lnTo>
                    <a:lnTo>
                      <a:pt x="215" y="166"/>
                    </a:lnTo>
                    <a:lnTo>
                      <a:pt x="244" y="160"/>
                    </a:lnTo>
                    <a:lnTo>
                      <a:pt x="273" y="158"/>
                    </a:lnTo>
                    <a:lnTo>
                      <a:pt x="301" y="155"/>
                    </a:lnTo>
                    <a:lnTo>
                      <a:pt x="330" y="153"/>
                    </a:lnTo>
                    <a:lnTo>
                      <a:pt x="361" y="155"/>
                    </a:lnTo>
                    <a:lnTo>
                      <a:pt x="390" y="158"/>
                    </a:lnTo>
                    <a:lnTo>
                      <a:pt x="419" y="160"/>
                    </a:lnTo>
                    <a:lnTo>
                      <a:pt x="446" y="166"/>
                    </a:lnTo>
                    <a:lnTo>
                      <a:pt x="475" y="173"/>
                    </a:lnTo>
                    <a:lnTo>
                      <a:pt x="501" y="182"/>
                    </a:lnTo>
                    <a:lnTo>
                      <a:pt x="528" y="191"/>
                    </a:lnTo>
                    <a:lnTo>
                      <a:pt x="555" y="202"/>
                    </a:lnTo>
                    <a:lnTo>
                      <a:pt x="580" y="215"/>
                    </a:lnTo>
                    <a:lnTo>
                      <a:pt x="605" y="229"/>
                    </a:lnTo>
                    <a:lnTo>
                      <a:pt x="629" y="244"/>
                    </a:lnTo>
                    <a:lnTo>
                      <a:pt x="652" y="260"/>
                    </a:lnTo>
                    <a:lnTo>
                      <a:pt x="675" y="278"/>
                    </a:lnTo>
                    <a:lnTo>
                      <a:pt x="695" y="295"/>
                    </a:lnTo>
                    <a:lnTo>
                      <a:pt x="718" y="315"/>
                    </a:lnTo>
                    <a:lnTo>
                      <a:pt x="737" y="335"/>
                    </a:lnTo>
                    <a:lnTo>
                      <a:pt x="755" y="357"/>
                    </a:lnTo>
                    <a:lnTo>
                      <a:pt x="774" y="380"/>
                    </a:lnTo>
                    <a:lnTo>
                      <a:pt x="792" y="402"/>
                    </a:lnTo>
                    <a:lnTo>
                      <a:pt x="807" y="426"/>
                    </a:lnTo>
                    <a:lnTo>
                      <a:pt x="823" y="451"/>
                    </a:lnTo>
                    <a:lnTo>
                      <a:pt x="836" y="477"/>
                    </a:lnTo>
                    <a:lnTo>
                      <a:pt x="848" y="504"/>
                    </a:lnTo>
                    <a:lnTo>
                      <a:pt x="860" y="533"/>
                    </a:lnTo>
                    <a:lnTo>
                      <a:pt x="871" y="560"/>
                    </a:lnTo>
                    <a:lnTo>
                      <a:pt x="879" y="589"/>
                    </a:lnTo>
                    <a:lnTo>
                      <a:pt x="887" y="617"/>
                    </a:lnTo>
                    <a:lnTo>
                      <a:pt x="893" y="649"/>
                    </a:lnTo>
                    <a:lnTo>
                      <a:pt x="900" y="680"/>
                    </a:lnTo>
                    <a:lnTo>
                      <a:pt x="902" y="711"/>
                    </a:lnTo>
                    <a:lnTo>
                      <a:pt x="906" y="742"/>
                    </a:lnTo>
                    <a:lnTo>
                      <a:pt x="906" y="773"/>
                    </a:lnTo>
                    <a:lnTo>
                      <a:pt x="1050" y="773"/>
                    </a:lnTo>
                    <a:lnTo>
                      <a:pt x="1048" y="813"/>
                    </a:lnTo>
                    <a:lnTo>
                      <a:pt x="1046" y="853"/>
                    </a:lnTo>
                    <a:lnTo>
                      <a:pt x="1042" y="891"/>
                    </a:lnTo>
                    <a:lnTo>
                      <a:pt x="1034" y="928"/>
                    </a:lnTo>
                    <a:lnTo>
                      <a:pt x="1027" y="966"/>
                    </a:lnTo>
                    <a:lnTo>
                      <a:pt x="1017" y="1004"/>
                    </a:lnTo>
                    <a:lnTo>
                      <a:pt x="1005" y="1039"/>
                    </a:lnTo>
                    <a:lnTo>
                      <a:pt x="992" y="1075"/>
                    </a:lnTo>
                    <a:lnTo>
                      <a:pt x="978" y="1108"/>
                    </a:lnTo>
                    <a:lnTo>
                      <a:pt x="961" y="1142"/>
                    </a:lnTo>
                    <a:lnTo>
                      <a:pt x="945" y="1175"/>
                    </a:lnTo>
                    <a:lnTo>
                      <a:pt x="926" y="1206"/>
                    </a:lnTo>
                    <a:lnTo>
                      <a:pt x="906" y="1237"/>
                    </a:lnTo>
                    <a:lnTo>
                      <a:pt x="885" y="1266"/>
                    </a:lnTo>
                    <a:lnTo>
                      <a:pt x="862" y="1293"/>
                    </a:lnTo>
                    <a:lnTo>
                      <a:pt x="840" y="1319"/>
                    </a:lnTo>
                    <a:lnTo>
                      <a:pt x="813" y="1346"/>
                    </a:lnTo>
                    <a:lnTo>
                      <a:pt x="788" y="1371"/>
                    </a:lnTo>
                    <a:lnTo>
                      <a:pt x="761" y="1393"/>
                    </a:lnTo>
                    <a:lnTo>
                      <a:pt x="732" y="1415"/>
                    </a:lnTo>
                    <a:lnTo>
                      <a:pt x="704" y="1435"/>
                    </a:lnTo>
                    <a:lnTo>
                      <a:pt x="673" y="1453"/>
                    </a:lnTo>
                    <a:lnTo>
                      <a:pt x="642" y="1470"/>
                    </a:lnTo>
                    <a:lnTo>
                      <a:pt x="611" y="1486"/>
                    </a:lnTo>
                    <a:lnTo>
                      <a:pt x="578" y="1499"/>
                    </a:lnTo>
                    <a:lnTo>
                      <a:pt x="545" y="1513"/>
                    </a:lnTo>
                    <a:lnTo>
                      <a:pt x="510" y="1524"/>
                    </a:lnTo>
                    <a:lnTo>
                      <a:pt x="475" y="1530"/>
                    </a:lnTo>
                    <a:lnTo>
                      <a:pt x="440" y="1537"/>
                    </a:lnTo>
                    <a:lnTo>
                      <a:pt x="405" y="1544"/>
                    </a:lnTo>
                    <a:lnTo>
                      <a:pt x="367" y="1546"/>
                    </a:lnTo>
                    <a:lnTo>
                      <a:pt x="330" y="1546"/>
                    </a:lnTo>
                    <a:lnTo>
                      <a:pt x="293" y="1546"/>
                    </a:lnTo>
                    <a:lnTo>
                      <a:pt x="258" y="1544"/>
                    </a:lnTo>
                    <a:lnTo>
                      <a:pt x="221" y="1537"/>
                    </a:lnTo>
                    <a:lnTo>
                      <a:pt x="186" y="1530"/>
                    </a:lnTo>
                    <a:lnTo>
                      <a:pt x="151" y="1524"/>
                    </a:lnTo>
                    <a:lnTo>
                      <a:pt x="118" y="1513"/>
                    </a:lnTo>
                    <a:lnTo>
                      <a:pt x="103" y="1506"/>
                    </a:lnTo>
                    <a:lnTo>
                      <a:pt x="89" y="1482"/>
                    </a:lnTo>
                    <a:lnTo>
                      <a:pt x="77" y="1457"/>
                    </a:lnTo>
                    <a:lnTo>
                      <a:pt x="64" y="1430"/>
                    </a:lnTo>
                    <a:lnTo>
                      <a:pt x="52" y="1406"/>
                    </a:lnTo>
                    <a:lnTo>
                      <a:pt x="44" y="1379"/>
                    </a:lnTo>
                    <a:lnTo>
                      <a:pt x="33" y="1353"/>
                    </a:lnTo>
                    <a:lnTo>
                      <a:pt x="27" y="1324"/>
                    </a:lnTo>
                    <a:lnTo>
                      <a:pt x="23" y="1295"/>
                    </a:lnTo>
                    <a:lnTo>
                      <a:pt x="33" y="1302"/>
                    </a:lnTo>
                    <a:lnTo>
                      <a:pt x="56" y="1317"/>
                    </a:lnTo>
                    <a:lnTo>
                      <a:pt x="81" y="1331"/>
                    </a:lnTo>
                    <a:lnTo>
                      <a:pt x="108" y="1344"/>
                    </a:lnTo>
                    <a:lnTo>
                      <a:pt x="132" y="1355"/>
                    </a:lnTo>
                    <a:lnTo>
                      <a:pt x="159" y="1364"/>
                    </a:lnTo>
                    <a:lnTo>
                      <a:pt x="188" y="1373"/>
                    </a:lnTo>
                    <a:lnTo>
                      <a:pt x="215" y="1379"/>
                    </a:lnTo>
                    <a:lnTo>
                      <a:pt x="244" y="1386"/>
                    </a:lnTo>
                    <a:lnTo>
                      <a:pt x="273" y="1388"/>
                    </a:lnTo>
                    <a:lnTo>
                      <a:pt x="301" y="1391"/>
                    </a:lnTo>
                    <a:lnTo>
                      <a:pt x="330" y="1393"/>
                    </a:lnTo>
                    <a:lnTo>
                      <a:pt x="361" y="1391"/>
                    </a:lnTo>
                    <a:lnTo>
                      <a:pt x="390" y="1388"/>
                    </a:lnTo>
                    <a:lnTo>
                      <a:pt x="419" y="1386"/>
                    </a:lnTo>
                    <a:lnTo>
                      <a:pt x="446" y="1379"/>
                    </a:lnTo>
                    <a:lnTo>
                      <a:pt x="475" y="1373"/>
                    </a:lnTo>
                    <a:lnTo>
                      <a:pt x="501" y="1364"/>
                    </a:lnTo>
                    <a:lnTo>
                      <a:pt x="528" y="1355"/>
                    </a:lnTo>
                    <a:lnTo>
                      <a:pt x="555" y="1344"/>
                    </a:lnTo>
                    <a:lnTo>
                      <a:pt x="580" y="1331"/>
                    </a:lnTo>
                    <a:lnTo>
                      <a:pt x="605" y="1317"/>
                    </a:lnTo>
                    <a:lnTo>
                      <a:pt x="629" y="1302"/>
                    </a:lnTo>
                    <a:lnTo>
                      <a:pt x="652" y="1286"/>
                    </a:lnTo>
                    <a:lnTo>
                      <a:pt x="675" y="1268"/>
                    </a:lnTo>
                    <a:lnTo>
                      <a:pt x="695" y="1251"/>
                    </a:lnTo>
                    <a:lnTo>
                      <a:pt x="718" y="1231"/>
                    </a:lnTo>
                    <a:lnTo>
                      <a:pt x="737" y="1211"/>
                    </a:lnTo>
                    <a:lnTo>
                      <a:pt x="755" y="1188"/>
                    </a:lnTo>
                    <a:lnTo>
                      <a:pt x="774" y="1166"/>
                    </a:lnTo>
                    <a:lnTo>
                      <a:pt x="792" y="1144"/>
                    </a:lnTo>
                    <a:lnTo>
                      <a:pt x="807" y="1119"/>
                    </a:lnTo>
                    <a:lnTo>
                      <a:pt x="823" y="1095"/>
                    </a:lnTo>
                    <a:lnTo>
                      <a:pt x="836" y="1068"/>
                    </a:lnTo>
                    <a:lnTo>
                      <a:pt x="848" y="1042"/>
                    </a:lnTo>
                    <a:lnTo>
                      <a:pt x="860" y="1015"/>
                    </a:lnTo>
                    <a:lnTo>
                      <a:pt x="871" y="986"/>
                    </a:lnTo>
                    <a:lnTo>
                      <a:pt x="879" y="957"/>
                    </a:lnTo>
                    <a:lnTo>
                      <a:pt x="887" y="928"/>
                    </a:lnTo>
                    <a:lnTo>
                      <a:pt x="893" y="897"/>
                    </a:lnTo>
                    <a:lnTo>
                      <a:pt x="900" y="866"/>
                    </a:lnTo>
                    <a:lnTo>
                      <a:pt x="902" y="837"/>
                    </a:lnTo>
                    <a:lnTo>
                      <a:pt x="906" y="804"/>
                    </a:lnTo>
                    <a:lnTo>
                      <a:pt x="906" y="773"/>
                    </a:lnTo>
                    <a:lnTo>
                      <a:pt x="1050" y="77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6" name="Freeform 111">
                <a:extLst>
                  <a:ext uri="{FF2B5EF4-FFF2-40B4-BE49-F238E27FC236}">
                    <a16:creationId xmlns:a16="http://schemas.microsoft.com/office/drawing/2014/main" id="{35C8336E-500C-87D7-115D-1248984A74A4}"/>
                  </a:ext>
                </a:extLst>
              </p:cNvPr>
              <p:cNvSpPr>
                <a:spLocks/>
              </p:cNvSpPr>
              <p:nvPr/>
            </p:nvSpPr>
            <p:spPr bwMode="auto">
              <a:xfrm>
                <a:off x="1411" y="1434"/>
                <a:ext cx="955" cy="1240"/>
              </a:xfrm>
              <a:custGeom>
                <a:avLst/>
                <a:gdLst>
                  <a:gd name="T0" fmla="*/ 949 w 955"/>
                  <a:gd name="T1" fmla="*/ 527 h 1240"/>
                  <a:gd name="T2" fmla="*/ 920 w 955"/>
                  <a:gd name="T3" fmla="*/ 407 h 1240"/>
                  <a:gd name="T4" fmla="*/ 872 w 955"/>
                  <a:gd name="T5" fmla="*/ 298 h 1240"/>
                  <a:gd name="T6" fmla="*/ 804 w 955"/>
                  <a:gd name="T7" fmla="*/ 204 h 1240"/>
                  <a:gd name="T8" fmla="*/ 724 w 955"/>
                  <a:gd name="T9" fmla="*/ 125 h 1240"/>
                  <a:gd name="T10" fmla="*/ 629 w 955"/>
                  <a:gd name="T11" fmla="*/ 62 h 1240"/>
                  <a:gd name="T12" fmla="*/ 524 w 955"/>
                  <a:gd name="T13" fmla="*/ 20 h 1240"/>
                  <a:gd name="T14" fmla="*/ 410 w 955"/>
                  <a:gd name="T15" fmla="*/ 2 h 1240"/>
                  <a:gd name="T16" fmla="*/ 293 w 955"/>
                  <a:gd name="T17" fmla="*/ 7 h 1240"/>
                  <a:gd name="T18" fmla="*/ 181 w 955"/>
                  <a:gd name="T19" fmla="*/ 38 h 1240"/>
                  <a:gd name="T20" fmla="*/ 82 w 955"/>
                  <a:gd name="T21" fmla="*/ 91 h 1240"/>
                  <a:gd name="T22" fmla="*/ 31 w 955"/>
                  <a:gd name="T23" fmla="*/ 184 h 1240"/>
                  <a:gd name="T24" fmla="*/ 4 w 955"/>
                  <a:gd name="T25" fmla="*/ 327 h 1240"/>
                  <a:gd name="T26" fmla="*/ 47 w 955"/>
                  <a:gd name="T27" fmla="*/ 324 h 1240"/>
                  <a:gd name="T28" fmla="*/ 175 w 955"/>
                  <a:gd name="T29" fmla="*/ 211 h 1240"/>
                  <a:gd name="T30" fmla="*/ 272 w 955"/>
                  <a:gd name="T31" fmla="*/ 171 h 1240"/>
                  <a:gd name="T32" fmla="*/ 357 w 955"/>
                  <a:gd name="T33" fmla="*/ 156 h 1240"/>
                  <a:gd name="T34" fmla="*/ 445 w 955"/>
                  <a:gd name="T35" fmla="*/ 160 h 1240"/>
                  <a:gd name="T36" fmla="*/ 528 w 955"/>
                  <a:gd name="T37" fmla="*/ 184 h 1240"/>
                  <a:gd name="T38" fmla="*/ 654 w 955"/>
                  <a:gd name="T39" fmla="*/ 262 h 1240"/>
                  <a:gd name="T40" fmla="*/ 759 w 955"/>
                  <a:gd name="T41" fmla="*/ 398 h 1240"/>
                  <a:gd name="T42" fmla="*/ 798 w 955"/>
                  <a:gd name="T43" fmla="*/ 504 h 1240"/>
                  <a:gd name="T44" fmla="*/ 810 w 955"/>
                  <a:gd name="T45" fmla="*/ 595 h 1240"/>
                  <a:gd name="T46" fmla="*/ 951 w 955"/>
                  <a:gd name="T47" fmla="*/ 684 h 1240"/>
                  <a:gd name="T48" fmla="*/ 928 w 955"/>
                  <a:gd name="T49" fmla="*/ 804 h 1240"/>
                  <a:gd name="T50" fmla="*/ 885 w 955"/>
                  <a:gd name="T51" fmla="*/ 915 h 1240"/>
                  <a:gd name="T52" fmla="*/ 823 w 955"/>
                  <a:gd name="T53" fmla="*/ 1013 h 1240"/>
                  <a:gd name="T54" fmla="*/ 744 w 955"/>
                  <a:gd name="T55" fmla="*/ 1098 h 1240"/>
                  <a:gd name="T56" fmla="*/ 654 w 955"/>
                  <a:gd name="T57" fmla="*/ 1164 h 1240"/>
                  <a:gd name="T58" fmla="*/ 550 w 955"/>
                  <a:gd name="T59" fmla="*/ 1211 h 1240"/>
                  <a:gd name="T60" fmla="*/ 439 w 955"/>
                  <a:gd name="T61" fmla="*/ 1235 h 1240"/>
                  <a:gd name="T62" fmla="*/ 322 w 955"/>
                  <a:gd name="T63" fmla="*/ 1235 h 1240"/>
                  <a:gd name="T64" fmla="*/ 208 w 955"/>
                  <a:gd name="T65" fmla="*/ 1211 h 1240"/>
                  <a:gd name="T66" fmla="*/ 105 w 955"/>
                  <a:gd name="T67" fmla="*/ 1164 h 1240"/>
                  <a:gd name="T68" fmla="*/ 70 w 955"/>
                  <a:gd name="T69" fmla="*/ 1138 h 1240"/>
                  <a:gd name="T70" fmla="*/ 70 w 955"/>
                  <a:gd name="T71" fmla="*/ 1126 h 1240"/>
                  <a:gd name="T72" fmla="*/ 47 w 955"/>
                  <a:gd name="T73" fmla="*/ 1062 h 1240"/>
                  <a:gd name="T74" fmla="*/ 29 w 955"/>
                  <a:gd name="T75" fmla="*/ 942 h 1240"/>
                  <a:gd name="T76" fmla="*/ 74 w 955"/>
                  <a:gd name="T77" fmla="*/ 949 h 1240"/>
                  <a:gd name="T78" fmla="*/ 212 w 955"/>
                  <a:gd name="T79" fmla="*/ 1049 h 1240"/>
                  <a:gd name="T80" fmla="*/ 293 w 955"/>
                  <a:gd name="T81" fmla="*/ 1075 h 1240"/>
                  <a:gd name="T82" fmla="*/ 379 w 955"/>
                  <a:gd name="T83" fmla="*/ 1084 h 1240"/>
                  <a:gd name="T84" fmla="*/ 466 w 955"/>
                  <a:gd name="T85" fmla="*/ 1075 h 1240"/>
                  <a:gd name="T86" fmla="*/ 548 w 955"/>
                  <a:gd name="T87" fmla="*/ 1049 h 1240"/>
                  <a:gd name="T88" fmla="*/ 685 w 955"/>
                  <a:gd name="T89" fmla="*/ 949 h 1240"/>
                  <a:gd name="T90" fmla="*/ 777 w 955"/>
                  <a:gd name="T91" fmla="*/ 800 h 1240"/>
                  <a:gd name="T92" fmla="*/ 802 w 955"/>
                  <a:gd name="T93" fmla="*/ 713 h 1240"/>
                  <a:gd name="T94" fmla="*/ 810 w 955"/>
                  <a:gd name="T95" fmla="*/ 620 h 124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55"/>
                  <a:gd name="T145" fmla="*/ 0 h 1240"/>
                  <a:gd name="T146" fmla="*/ 955 w 955"/>
                  <a:gd name="T147" fmla="*/ 1240 h 124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55" h="1240">
                    <a:moveTo>
                      <a:pt x="955" y="620"/>
                    </a:moveTo>
                    <a:lnTo>
                      <a:pt x="955" y="589"/>
                    </a:lnTo>
                    <a:lnTo>
                      <a:pt x="951" y="558"/>
                    </a:lnTo>
                    <a:lnTo>
                      <a:pt x="949" y="527"/>
                    </a:lnTo>
                    <a:lnTo>
                      <a:pt x="942" y="496"/>
                    </a:lnTo>
                    <a:lnTo>
                      <a:pt x="936" y="464"/>
                    </a:lnTo>
                    <a:lnTo>
                      <a:pt x="928" y="436"/>
                    </a:lnTo>
                    <a:lnTo>
                      <a:pt x="920" y="407"/>
                    </a:lnTo>
                    <a:lnTo>
                      <a:pt x="909" y="380"/>
                    </a:lnTo>
                    <a:lnTo>
                      <a:pt x="897" y="351"/>
                    </a:lnTo>
                    <a:lnTo>
                      <a:pt x="885" y="324"/>
                    </a:lnTo>
                    <a:lnTo>
                      <a:pt x="872" y="298"/>
                    </a:lnTo>
                    <a:lnTo>
                      <a:pt x="856" y="273"/>
                    </a:lnTo>
                    <a:lnTo>
                      <a:pt x="841" y="249"/>
                    </a:lnTo>
                    <a:lnTo>
                      <a:pt x="823" y="227"/>
                    </a:lnTo>
                    <a:lnTo>
                      <a:pt x="804" y="204"/>
                    </a:lnTo>
                    <a:lnTo>
                      <a:pt x="786" y="182"/>
                    </a:lnTo>
                    <a:lnTo>
                      <a:pt x="767" y="162"/>
                    </a:lnTo>
                    <a:lnTo>
                      <a:pt x="744" y="142"/>
                    </a:lnTo>
                    <a:lnTo>
                      <a:pt x="724" y="125"/>
                    </a:lnTo>
                    <a:lnTo>
                      <a:pt x="701" y="107"/>
                    </a:lnTo>
                    <a:lnTo>
                      <a:pt x="678" y="91"/>
                    </a:lnTo>
                    <a:lnTo>
                      <a:pt x="654" y="76"/>
                    </a:lnTo>
                    <a:lnTo>
                      <a:pt x="629" y="62"/>
                    </a:lnTo>
                    <a:lnTo>
                      <a:pt x="604" y="49"/>
                    </a:lnTo>
                    <a:lnTo>
                      <a:pt x="577" y="38"/>
                    </a:lnTo>
                    <a:lnTo>
                      <a:pt x="550" y="29"/>
                    </a:lnTo>
                    <a:lnTo>
                      <a:pt x="524" y="20"/>
                    </a:lnTo>
                    <a:lnTo>
                      <a:pt x="495" y="13"/>
                    </a:lnTo>
                    <a:lnTo>
                      <a:pt x="468" y="7"/>
                    </a:lnTo>
                    <a:lnTo>
                      <a:pt x="439" y="5"/>
                    </a:lnTo>
                    <a:lnTo>
                      <a:pt x="410" y="2"/>
                    </a:lnTo>
                    <a:lnTo>
                      <a:pt x="379" y="0"/>
                    </a:lnTo>
                    <a:lnTo>
                      <a:pt x="350" y="2"/>
                    </a:lnTo>
                    <a:lnTo>
                      <a:pt x="322" y="5"/>
                    </a:lnTo>
                    <a:lnTo>
                      <a:pt x="293" y="7"/>
                    </a:lnTo>
                    <a:lnTo>
                      <a:pt x="264" y="13"/>
                    </a:lnTo>
                    <a:lnTo>
                      <a:pt x="237" y="20"/>
                    </a:lnTo>
                    <a:lnTo>
                      <a:pt x="208" y="29"/>
                    </a:lnTo>
                    <a:lnTo>
                      <a:pt x="181" y="38"/>
                    </a:lnTo>
                    <a:lnTo>
                      <a:pt x="157" y="49"/>
                    </a:lnTo>
                    <a:lnTo>
                      <a:pt x="130" y="62"/>
                    </a:lnTo>
                    <a:lnTo>
                      <a:pt x="105" y="76"/>
                    </a:lnTo>
                    <a:lnTo>
                      <a:pt x="82" y="91"/>
                    </a:lnTo>
                    <a:lnTo>
                      <a:pt x="58" y="107"/>
                    </a:lnTo>
                    <a:lnTo>
                      <a:pt x="49" y="113"/>
                    </a:lnTo>
                    <a:lnTo>
                      <a:pt x="39" y="149"/>
                    </a:lnTo>
                    <a:lnTo>
                      <a:pt x="31" y="184"/>
                    </a:lnTo>
                    <a:lnTo>
                      <a:pt x="22" y="220"/>
                    </a:lnTo>
                    <a:lnTo>
                      <a:pt x="14" y="256"/>
                    </a:lnTo>
                    <a:lnTo>
                      <a:pt x="8" y="291"/>
                    </a:lnTo>
                    <a:lnTo>
                      <a:pt x="4" y="327"/>
                    </a:lnTo>
                    <a:lnTo>
                      <a:pt x="0" y="362"/>
                    </a:lnTo>
                    <a:lnTo>
                      <a:pt x="2" y="398"/>
                    </a:lnTo>
                    <a:lnTo>
                      <a:pt x="22" y="360"/>
                    </a:lnTo>
                    <a:lnTo>
                      <a:pt x="47" y="324"/>
                    </a:lnTo>
                    <a:lnTo>
                      <a:pt x="74" y="291"/>
                    </a:lnTo>
                    <a:lnTo>
                      <a:pt x="105" y="262"/>
                    </a:lnTo>
                    <a:lnTo>
                      <a:pt x="138" y="236"/>
                    </a:lnTo>
                    <a:lnTo>
                      <a:pt x="175" y="211"/>
                    </a:lnTo>
                    <a:lnTo>
                      <a:pt x="212" y="191"/>
                    </a:lnTo>
                    <a:lnTo>
                      <a:pt x="231" y="184"/>
                    </a:lnTo>
                    <a:lnTo>
                      <a:pt x="251" y="176"/>
                    </a:lnTo>
                    <a:lnTo>
                      <a:pt x="272" y="171"/>
                    </a:lnTo>
                    <a:lnTo>
                      <a:pt x="293" y="164"/>
                    </a:lnTo>
                    <a:lnTo>
                      <a:pt x="313" y="160"/>
                    </a:lnTo>
                    <a:lnTo>
                      <a:pt x="336" y="158"/>
                    </a:lnTo>
                    <a:lnTo>
                      <a:pt x="357" y="156"/>
                    </a:lnTo>
                    <a:lnTo>
                      <a:pt x="379" y="156"/>
                    </a:lnTo>
                    <a:lnTo>
                      <a:pt x="402" y="156"/>
                    </a:lnTo>
                    <a:lnTo>
                      <a:pt x="425" y="158"/>
                    </a:lnTo>
                    <a:lnTo>
                      <a:pt x="445" y="160"/>
                    </a:lnTo>
                    <a:lnTo>
                      <a:pt x="466" y="164"/>
                    </a:lnTo>
                    <a:lnTo>
                      <a:pt x="487" y="171"/>
                    </a:lnTo>
                    <a:lnTo>
                      <a:pt x="507" y="176"/>
                    </a:lnTo>
                    <a:lnTo>
                      <a:pt x="528" y="184"/>
                    </a:lnTo>
                    <a:lnTo>
                      <a:pt x="548" y="191"/>
                    </a:lnTo>
                    <a:lnTo>
                      <a:pt x="586" y="211"/>
                    </a:lnTo>
                    <a:lnTo>
                      <a:pt x="621" y="236"/>
                    </a:lnTo>
                    <a:lnTo>
                      <a:pt x="654" y="262"/>
                    </a:lnTo>
                    <a:lnTo>
                      <a:pt x="685" y="291"/>
                    </a:lnTo>
                    <a:lnTo>
                      <a:pt x="711" y="324"/>
                    </a:lnTo>
                    <a:lnTo>
                      <a:pt x="738" y="360"/>
                    </a:lnTo>
                    <a:lnTo>
                      <a:pt x="759" y="398"/>
                    </a:lnTo>
                    <a:lnTo>
                      <a:pt x="777" y="440"/>
                    </a:lnTo>
                    <a:lnTo>
                      <a:pt x="786" y="460"/>
                    </a:lnTo>
                    <a:lnTo>
                      <a:pt x="792" y="482"/>
                    </a:lnTo>
                    <a:lnTo>
                      <a:pt x="798" y="504"/>
                    </a:lnTo>
                    <a:lnTo>
                      <a:pt x="802" y="527"/>
                    </a:lnTo>
                    <a:lnTo>
                      <a:pt x="806" y="549"/>
                    </a:lnTo>
                    <a:lnTo>
                      <a:pt x="808" y="573"/>
                    </a:lnTo>
                    <a:lnTo>
                      <a:pt x="810" y="595"/>
                    </a:lnTo>
                    <a:lnTo>
                      <a:pt x="810" y="620"/>
                    </a:lnTo>
                    <a:lnTo>
                      <a:pt x="955" y="620"/>
                    </a:lnTo>
                    <a:lnTo>
                      <a:pt x="955" y="651"/>
                    </a:lnTo>
                    <a:lnTo>
                      <a:pt x="951" y="684"/>
                    </a:lnTo>
                    <a:lnTo>
                      <a:pt x="949" y="713"/>
                    </a:lnTo>
                    <a:lnTo>
                      <a:pt x="942" y="744"/>
                    </a:lnTo>
                    <a:lnTo>
                      <a:pt x="936" y="775"/>
                    </a:lnTo>
                    <a:lnTo>
                      <a:pt x="928" y="804"/>
                    </a:lnTo>
                    <a:lnTo>
                      <a:pt x="920" y="833"/>
                    </a:lnTo>
                    <a:lnTo>
                      <a:pt x="909" y="862"/>
                    </a:lnTo>
                    <a:lnTo>
                      <a:pt x="897" y="889"/>
                    </a:lnTo>
                    <a:lnTo>
                      <a:pt x="885" y="915"/>
                    </a:lnTo>
                    <a:lnTo>
                      <a:pt x="872" y="942"/>
                    </a:lnTo>
                    <a:lnTo>
                      <a:pt x="856" y="966"/>
                    </a:lnTo>
                    <a:lnTo>
                      <a:pt x="841" y="991"/>
                    </a:lnTo>
                    <a:lnTo>
                      <a:pt x="823" y="1013"/>
                    </a:lnTo>
                    <a:lnTo>
                      <a:pt x="804" y="1035"/>
                    </a:lnTo>
                    <a:lnTo>
                      <a:pt x="786" y="1058"/>
                    </a:lnTo>
                    <a:lnTo>
                      <a:pt x="767" y="1078"/>
                    </a:lnTo>
                    <a:lnTo>
                      <a:pt x="744" y="1098"/>
                    </a:lnTo>
                    <a:lnTo>
                      <a:pt x="724" y="1115"/>
                    </a:lnTo>
                    <a:lnTo>
                      <a:pt x="701" y="1133"/>
                    </a:lnTo>
                    <a:lnTo>
                      <a:pt x="678" y="1149"/>
                    </a:lnTo>
                    <a:lnTo>
                      <a:pt x="654" y="1164"/>
                    </a:lnTo>
                    <a:lnTo>
                      <a:pt x="629" y="1178"/>
                    </a:lnTo>
                    <a:lnTo>
                      <a:pt x="604" y="1191"/>
                    </a:lnTo>
                    <a:lnTo>
                      <a:pt x="577" y="1202"/>
                    </a:lnTo>
                    <a:lnTo>
                      <a:pt x="550" y="1211"/>
                    </a:lnTo>
                    <a:lnTo>
                      <a:pt x="524" y="1220"/>
                    </a:lnTo>
                    <a:lnTo>
                      <a:pt x="495" y="1226"/>
                    </a:lnTo>
                    <a:lnTo>
                      <a:pt x="468" y="1233"/>
                    </a:lnTo>
                    <a:lnTo>
                      <a:pt x="439" y="1235"/>
                    </a:lnTo>
                    <a:lnTo>
                      <a:pt x="410" y="1238"/>
                    </a:lnTo>
                    <a:lnTo>
                      <a:pt x="379" y="1240"/>
                    </a:lnTo>
                    <a:lnTo>
                      <a:pt x="350" y="1238"/>
                    </a:lnTo>
                    <a:lnTo>
                      <a:pt x="322" y="1235"/>
                    </a:lnTo>
                    <a:lnTo>
                      <a:pt x="293" y="1233"/>
                    </a:lnTo>
                    <a:lnTo>
                      <a:pt x="264" y="1226"/>
                    </a:lnTo>
                    <a:lnTo>
                      <a:pt x="237" y="1220"/>
                    </a:lnTo>
                    <a:lnTo>
                      <a:pt x="208" y="1211"/>
                    </a:lnTo>
                    <a:lnTo>
                      <a:pt x="181" y="1202"/>
                    </a:lnTo>
                    <a:lnTo>
                      <a:pt x="157" y="1191"/>
                    </a:lnTo>
                    <a:lnTo>
                      <a:pt x="130" y="1178"/>
                    </a:lnTo>
                    <a:lnTo>
                      <a:pt x="105" y="1164"/>
                    </a:lnTo>
                    <a:lnTo>
                      <a:pt x="82" y="1149"/>
                    </a:lnTo>
                    <a:lnTo>
                      <a:pt x="72" y="1142"/>
                    </a:lnTo>
                    <a:lnTo>
                      <a:pt x="70" y="1140"/>
                    </a:lnTo>
                    <a:lnTo>
                      <a:pt x="70" y="1138"/>
                    </a:lnTo>
                    <a:lnTo>
                      <a:pt x="70" y="1133"/>
                    </a:lnTo>
                    <a:lnTo>
                      <a:pt x="70" y="1131"/>
                    </a:lnTo>
                    <a:lnTo>
                      <a:pt x="70" y="1129"/>
                    </a:lnTo>
                    <a:lnTo>
                      <a:pt x="70" y="1126"/>
                    </a:lnTo>
                    <a:lnTo>
                      <a:pt x="68" y="1122"/>
                    </a:lnTo>
                    <a:lnTo>
                      <a:pt x="68" y="1120"/>
                    </a:lnTo>
                    <a:lnTo>
                      <a:pt x="58" y="1091"/>
                    </a:lnTo>
                    <a:lnTo>
                      <a:pt x="47" y="1062"/>
                    </a:lnTo>
                    <a:lnTo>
                      <a:pt x="41" y="1033"/>
                    </a:lnTo>
                    <a:lnTo>
                      <a:pt x="35" y="1004"/>
                    </a:lnTo>
                    <a:lnTo>
                      <a:pt x="31" y="973"/>
                    </a:lnTo>
                    <a:lnTo>
                      <a:pt x="29" y="942"/>
                    </a:lnTo>
                    <a:lnTo>
                      <a:pt x="25" y="911"/>
                    </a:lnTo>
                    <a:lnTo>
                      <a:pt x="22" y="882"/>
                    </a:lnTo>
                    <a:lnTo>
                      <a:pt x="47" y="915"/>
                    </a:lnTo>
                    <a:lnTo>
                      <a:pt x="74" y="949"/>
                    </a:lnTo>
                    <a:lnTo>
                      <a:pt x="105" y="978"/>
                    </a:lnTo>
                    <a:lnTo>
                      <a:pt x="138" y="1004"/>
                    </a:lnTo>
                    <a:lnTo>
                      <a:pt x="175" y="1029"/>
                    </a:lnTo>
                    <a:lnTo>
                      <a:pt x="212" y="1049"/>
                    </a:lnTo>
                    <a:lnTo>
                      <a:pt x="231" y="1055"/>
                    </a:lnTo>
                    <a:lnTo>
                      <a:pt x="251" y="1064"/>
                    </a:lnTo>
                    <a:lnTo>
                      <a:pt x="272" y="1071"/>
                    </a:lnTo>
                    <a:lnTo>
                      <a:pt x="293" y="1075"/>
                    </a:lnTo>
                    <a:lnTo>
                      <a:pt x="313" y="1080"/>
                    </a:lnTo>
                    <a:lnTo>
                      <a:pt x="336" y="1082"/>
                    </a:lnTo>
                    <a:lnTo>
                      <a:pt x="357" y="1084"/>
                    </a:lnTo>
                    <a:lnTo>
                      <a:pt x="379" y="1084"/>
                    </a:lnTo>
                    <a:lnTo>
                      <a:pt x="402" y="1084"/>
                    </a:lnTo>
                    <a:lnTo>
                      <a:pt x="425" y="1082"/>
                    </a:lnTo>
                    <a:lnTo>
                      <a:pt x="445" y="1080"/>
                    </a:lnTo>
                    <a:lnTo>
                      <a:pt x="466" y="1075"/>
                    </a:lnTo>
                    <a:lnTo>
                      <a:pt x="487" y="1071"/>
                    </a:lnTo>
                    <a:lnTo>
                      <a:pt x="507" y="1064"/>
                    </a:lnTo>
                    <a:lnTo>
                      <a:pt x="528" y="1055"/>
                    </a:lnTo>
                    <a:lnTo>
                      <a:pt x="548" y="1049"/>
                    </a:lnTo>
                    <a:lnTo>
                      <a:pt x="586" y="1029"/>
                    </a:lnTo>
                    <a:lnTo>
                      <a:pt x="621" y="1004"/>
                    </a:lnTo>
                    <a:lnTo>
                      <a:pt x="654" y="978"/>
                    </a:lnTo>
                    <a:lnTo>
                      <a:pt x="685" y="949"/>
                    </a:lnTo>
                    <a:lnTo>
                      <a:pt x="711" y="915"/>
                    </a:lnTo>
                    <a:lnTo>
                      <a:pt x="738" y="880"/>
                    </a:lnTo>
                    <a:lnTo>
                      <a:pt x="759" y="842"/>
                    </a:lnTo>
                    <a:lnTo>
                      <a:pt x="777" y="800"/>
                    </a:lnTo>
                    <a:lnTo>
                      <a:pt x="786" y="780"/>
                    </a:lnTo>
                    <a:lnTo>
                      <a:pt x="792" y="758"/>
                    </a:lnTo>
                    <a:lnTo>
                      <a:pt x="798" y="735"/>
                    </a:lnTo>
                    <a:lnTo>
                      <a:pt x="802" y="713"/>
                    </a:lnTo>
                    <a:lnTo>
                      <a:pt x="806" y="691"/>
                    </a:lnTo>
                    <a:lnTo>
                      <a:pt x="808" y="667"/>
                    </a:lnTo>
                    <a:lnTo>
                      <a:pt x="810" y="644"/>
                    </a:lnTo>
                    <a:lnTo>
                      <a:pt x="810" y="620"/>
                    </a:lnTo>
                    <a:lnTo>
                      <a:pt x="955" y="62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7" name="Freeform 112">
                <a:extLst>
                  <a:ext uri="{FF2B5EF4-FFF2-40B4-BE49-F238E27FC236}">
                    <a16:creationId xmlns:a16="http://schemas.microsoft.com/office/drawing/2014/main" id="{91F3882A-7866-2FFC-7501-6342FE80E986}"/>
                  </a:ext>
                </a:extLst>
              </p:cNvPr>
              <p:cNvSpPr>
                <a:spLocks/>
              </p:cNvSpPr>
              <p:nvPr/>
            </p:nvSpPr>
            <p:spPr bwMode="auto">
              <a:xfrm>
                <a:off x="1405" y="1590"/>
                <a:ext cx="816" cy="928"/>
              </a:xfrm>
              <a:custGeom>
                <a:avLst/>
                <a:gdLst>
                  <a:gd name="T0" fmla="*/ 814 w 816"/>
                  <a:gd name="T1" fmla="*/ 417 h 928"/>
                  <a:gd name="T2" fmla="*/ 804 w 816"/>
                  <a:gd name="T3" fmla="*/ 348 h 928"/>
                  <a:gd name="T4" fmla="*/ 783 w 816"/>
                  <a:gd name="T5" fmla="*/ 284 h 928"/>
                  <a:gd name="T6" fmla="*/ 717 w 816"/>
                  <a:gd name="T7" fmla="*/ 168 h 928"/>
                  <a:gd name="T8" fmla="*/ 627 w 816"/>
                  <a:gd name="T9" fmla="*/ 80 h 928"/>
                  <a:gd name="T10" fmla="*/ 534 w 816"/>
                  <a:gd name="T11" fmla="*/ 28 h 928"/>
                  <a:gd name="T12" fmla="*/ 472 w 816"/>
                  <a:gd name="T13" fmla="*/ 8 h 928"/>
                  <a:gd name="T14" fmla="*/ 408 w 816"/>
                  <a:gd name="T15" fmla="*/ 0 h 928"/>
                  <a:gd name="T16" fmla="*/ 342 w 816"/>
                  <a:gd name="T17" fmla="*/ 2 h 928"/>
                  <a:gd name="T18" fmla="*/ 278 w 816"/>
                  <a:gd name="T19" fmla="*/ 15 h 928"/>
                  <a:gd name="T20" fmla="*/ 218 w 816"/>
                  <a:gd name="T21" fmla="*/ 35 h 928"/>
                  <a:gd name="T22" fmla="*/ 111 w 816"/>
                  <a:gd name="T23" fmla="*/ 106 h 928"/>
                  <a:gd name="T24" fmla="*/ 28 w 816"/>
                  <a:gd name="T25" fmla="*/ 204 h 928"/>
                  <a:gd name="T26" fmla="*/ 8 w 816"/>
                  <a:gd name="T27" fmla="*/ 242 h 928"/>
                  <a:gd name="T28" fmla="*/ 8 w 816"/>
                  <a:gd name="T29" fmla="*/ 244 h 928"/>
                  <a:gd name="T30" fmla="*/ 8 w 816"/>
                  <a:gd name="T31" fmla="*/ 244 h 928"/>
                  <a:gd name="T32" fmla="*/ 0 w 816"/>
                  <a:gd name="T33" fmla="*/ 362 h 928"/>
                  <a:gd name="T34" fmla="*/ 10 w 816"/>
                  <a:gd name="T35" fmla="*/ 477 h 928"/>
                  <a:gd name="T36" fmla="*/ 12 w 816"/>
                  <a:gd name="T37" fmla="*/ 577 h 928"/>
                  <a:gd name="T38" fmla="*/ 22 w 816"/>
                  <a:gd name="T39" fmla="*/ 639 h 928"/>
                  <a:gd name="T40" fmla="*/ 28 w 816"/>
                  <a:gd name="T41" fmla="*/ 704 h 928"/>
                  <a:gd name="T42" fmla="*/ 80 w 816"/>
                  <a:gd name="T43" fmla="*/ 793 h 928"/>
                  <a:gd name="T44" fmla="*/ 181 w 816"/>
                  <a:gd name="T45" fmla="*/ 873 h 928"/>
                  <a:gd name="T46" fmla="*/ 257 w 816"/>
                  <a:gd name="T47" fmla="*/ 908 h 928"/>
                  <a:gd name="T48" fmla="*/ 319 w 816"/>
                  <a:gd name="T49" fmla="*/ 924 h 928"/>
                  <a:gd name="T50" fmla="*/ 385 w 816"/>
                  <a:gd name="T51" fmla="*/ 928 h 928"/>
                  <a:gd name="T52" fmla="*/ 451 w 816"/>
                  <a:gd name="T53" fmla="*/ 924 h 928"/>
                  <a:gd name="T54" fmla="*/ 513 w 816"/>
                  <a:gd name="T55" fmla="*/ 908 h 928"/>
                  <a:gd name="T56" fmla="*/ 592 w 816"/>
                  <a:gd name="T57" fmla="*/ 873 h 928"/>
                  <a:gd name="T58" fmla="*/ 691 w 816"/>
                  <a:gd name="T59" fmla="*/ 793 h 928"/>
                  <a:gd name="T60" fmla="*/ 765 w 816"/>
                  <a:gd name="T61" fmla="*/ 686 h 928"/>
                  <a:gd name="T62" fmla="*/ 798 w 816"/>
                  <a:gd name="T63" fmla="*/ 602 h 928"/>
                  <a:gd name="T64" fmla="*/ 812 w 816"/>
                  <a:gd name="T65" fmla="*/ 535 h 928"/>
                  <a:gd name="T66" fmla="*/ 816 w 816"/>
                  <a:gd name="T67" fmla="*/ 464 h 928"/>
                  <a:gd name="T68" fmla="*/ 668 w 816"/>
                  <a:gd name="T69" fmla="*/ 402 h 928"/>
                  <a:gd name="T70" fmla="*/ 639 w 816"/>
                  <a:gd name="T71" fmla="*/ 317 h 928"/>
                  <a:gd name="T72" fmla="*/ 589 w 816"/>
                  <a:gd name="T73" fmla="*/ 244 h 928"/>
                  <a:gd name="T74" fmla="*/ 523 w 816"/>
                  <a:gd name="T75" fmla="*/ 191 h 928"/>
                  <a:gd name="T76" fmla="*/ 443 w 816"/>
                  <a:gd name="T77" fmla="*/ 160 h 928"/>
                  <a:gd name="T78" fmla="*/ 356 w 816"/>
                  <a:gd name="T79" fmla="*/ 155 h 928"/>
                  <a:gd name="T80" fmla="*/ 274 w 816"/>
                  <a:gd name="T81" fmla="*/ 180 h 928"/>
                  <a:gd name="T82" fmla="*/ 204 w 816"/>
                  <a:gd name="T83" fmla="*/ 224 h 928"/>
                  <a:gd name="T84" fmla="*/ 148 w 816"/>
                  <a:gd name="T85" fmla="*/ 291 h 928"/>
                  <a:gd name="T86" fmla="*/ 111 w 816"/>
                  <a:gd name="T87" fmla="*/ 373 h 928"/>
                  <a:gd name="T88" fmla="*/ 99 w 816"/>
                  <a:gd name="T89" fmla="*/ 464 h 928"/>
                  <a:gd name="T90" fmla="*/ 111 w 816"/>
                  <a:gd name="T91" fmla="*/ 555 h 928"/>
                  <a:gd name="T92" fmla="*/ 148 w 816"/>
                  <a:gd name="T93" fmla="*/ 637 h 928"/>
                  <a:gd name="T94" fmla="*/ 204 w 816"/>
                  <a:gd name="T95" fmla="*/ 704 h 928"/>
                  <a:gd name="T96" fmla="*/ 274 w 816"/>
                  <a:gd name="T97" fmla="*/ 748 h 928"/>
                  <a:gd name="T98" fmla="*/ 356 w 816"/>
                  <a:gd name="T99" fmla="*/ 773 h 928"/>
                  <a:gd name="T100" fmla="*/ 443 w 816"/>
                  <a:gd name="T101" fmla="*/ 768 h 928"/>
                  <a:gd name="T102" fmla="*/ 523 w 816"/>
                  <a:gd name="T103" fmla="*/ 737 h 928"/>
                  <a:gd name="T104" fmla="*/ 589 w 816"/>
                  <a:gd name="T105" fmla="*/ 684 h 928"/>
                  <a:gd name="T106" fmla="*/ 639 w 816"/>
                  <a:gd name="T107" fmla="*/ 611 h 928"/>
                  <a:gd name="T108" fmla="*/ 668 w 816"/>
                  <a:gd name="T109" fmla="*/ 526 h 928"/>
                  <a:gd name="T110" fmla="*/ 816 w 816"/>
                  <a:gd name="T111" fmla="*/ 464 h 92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16"/>
                  <a:gd name="T169" fmla="*/ 0 h 928"/>
                  <a:gd name="T170" fmla="*/ 816 w 816"/>
                  <a:gd name="T171" fmla="*/ 928 h 92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16" h="928">
                    <a:moveTo>
                      <a:pt x="816" y="464"/>
                    </a:moveTo>
                    <a:lnTo>
                      <a:pt x="816" y="439"/>
                    </a:lnTo>
                    <a:lnTo>
                      <a:pt x="814" y="417"/>
                    </a:lnTo>
                    <a:lnTo>
                      <a:pt x="812" y="393"/>
                    </a:lnTo>
                    <a:lnTo>
                      <a:pt x="808" y="371"/>
                    </a:lnTo>
                    <a:lnTo>
                      <a:pt x="804" y="348"/>
                    </a:lnTo>
                    <a:lnTo>
                      <a:pt x="798" y="326"/>
                    </a:lnTo>
                    <a:lnTo>
                      <a:pt x="792" y="304"/>
                    </a:lnTo>
                    <a:lnTo>
                      <a:pt x="783" y="284"/>
                    </a:lnTo>
                    <a:lnTo>
                      <a:pt x="765" y="242"/>
                    </a:lnTo>
                    <a:lnTo>
                      <a:pt x="744" y="204"/>
                    </a:lnTo>
                    <a:lnTo>
                      <a:pt x="717" y="168"/>
                    </a:lnTo>
                    <a:lnTo>
                      <a:pt x="691" y="135"/>
                    </a:lnTo>
                    <a:lnTo>
                      <a:pt x="660" y="106"/>
                    </a:lnTo>
                    <a:lnTo>
                      <a:pt x="627" y="80"/>
                    </a:lnTo>
                    <a:lnTo>
                      <a:pt x="592" y="55"/>
                    </a:lnTo>
                    <a:lnTo>
                      <a:pt x="554" y="35"/>
                    </a:lnTo>
                    <a:lnTo>
                      <a:pt x="534" y="28"/>
                    </a:lnTo>
                    <a:lnTo>
                      <a:pt x="513" y="20"/>
                    </a:lnTo>
                    <a:lnTo>
                      <a:pt x="493" y="15"/>
                    </a:lnTo>
                    <a:lnTo>
                      <a:pt x="472" y="8"/>
                    </a:lnTo>
                    <a:lnTo>
                      <a:pt x="451" y="4"/>
                    </a:lnTo>
                    <a:lnTo>
                      <a:pt x="431" y="2"/>
                    </a:lnTo>
                    <a:lnTo>
                      <a:pt x="408" y="0"/>
                    </a:lnTo>
                    <a:lnTo>
                      <a:pt x="385" y="0"/>
                    </a:lnTo>
                    <a:lnTo>
                      <a:pt x="363" y="0"/>
                    </a:lnTo>
                    <a:lnTo>
                      <a:pt x="342" y="2"/>
                    </a:lnTo>
                    <a:lnTo>
                      <a:pt x="319" y="4"/>
                    </a:lnTo>
                    <a:lnTo>
                      <a:pt x="299" y="8"/>
                    </a:lnTo>
                    <a:lnTo>
                      <a:pt x="278" y="15"/>
                    </a:lnTo>
                    <a:lnTo>
                      <a:pt x="257" y="20"/>
                    </a:lnTo>
                    <a:lnTo>
                      <a:pt x="237" y="28"/>
                    </a:lnTo>
                    <a:lnTo>
                      <a:pt x="218" y="35"/>
                    </a:lnTo>
                    <a:lnTo>
                      <a:pt x="181" y="55"/>
                    </a:lnTo>
                    <a:lnTo>
                      <a:pt x="144" y="80"/>
                    </a:lnTo>
                    <a:lnTo>
                      <a:pt x="111" y="106"/>
                    </a:lnTo>
                    <a:lnTo>
                      <a:pt x="80" y="135"/>
                    </a:lnTo>
                    <a:lnTo>
                      <a:pt x="53" y="168"/>
                    </a:lnTo>
                    <a:lnTo>
                      <a:pt x="28" y="204"/>
                    </a:lnTo>
                    <a:lnTo>
                      <a:pt x="8" y="242"/>
                    </a:lnTo>
                    <a:lnTo>
                      <a:pt x="8" y="244"/>
                    </a:lnTo>
                    <a:lnTo>
                      <a:pt x="2" y="284"/>
                    </a:lnTo>
                    <a:lnTo>
                      <a:pt x="0" y="324"/>
                    </a:lnTo>
                    <a:lnTo>
                      <a:pt x="0" y="362"/>
                    </a:lnTo>
                    <a:lnTo>
                      <a:pt x="4" y="399"/>
                    </a:lnTo>
                    <a:lnTo>
                      <a:pt x="6" y="439"/>
                    </a:lnTo>
                    <a:lnTo>
                      <a:pt x="10" y="477"/>
                    </a:lnTo>
                    <a:lnTo>
                      <a:pt x="10" y="517"/>
                    </a:lnTo>
                    <a:lnTo>
                      <a:pt x="8" y="557"/>
                    </a:lnTo>
                    <a:lnTo>
                      <a:pt x="12" y="577"/>
                    </a:lnTo>
                    <a:lnTo>
                      <a:pt x="16" y="599"/>
                    </a:lnTo>
                    <a:lnTo>
                      <a:pt x="20" y="619"/>
                    </a:lnTo>
                    <a:lnTo>
                      <a:pt x="22" y="639"/>
                    </a:lnTo>
                    <a:lnTo>
                      <a:pt x="24" y="662"/>
                    </a:lnTo>
                    <a:lnTo>
                      <a:pt x="26" y="684"/>
                    </a:lnTo>
                    <a:lnTo>
                      <a:pt x="28" y="704"/>
                    </a:lnTo>
                    <a:lnTo>
                      <a:pt x="28" y="726"/>
                    </a:lnTo>
                    <a:lnTo>
                      <a:pt x="53" y="759"/>
                    </a:lnTo>
                    <a:lnTo>
                      <a:pt x="80" y="793"/>
                    </a:lnTo>
                    <a:lnTo>
                      <a:pt x="111" y="822"/>
                    </a:lnTo>
                    <a:lnTo>
                      <a:pt x="144" y="848"/>
                    </a:lnTo>
                    <a:lnTo>
                      <a:pt x="181" y="873"/>
                    </a:lnTo>
                    <a:lnTo>
                      <a:pt x="218" y="893"/>
                    </a:lnTo>
                    <a:lnTo>
                      <a:pt x="237" y="899"/>
                    </a:lnTo>
                    <a:lnTo>
                      <a:pt x="257" y="908"/>
                    </a:lnTo>
                    <a:lnTo>
                      <a:pt x="278" y="915"/>
                    </a:lnTo>
                    <a:lnTo>
                      <a:pt x="299" y="919"/>
                    </a:lnTo>
                    <a:lnTo>
                      <a:pt x="319" y="924"/>
                    </a:lnTo>
                    <a:lnTo>
                      <a:pt x="342" y="926"/>
                    </a:lnTo>
                    <a:lnTo>
                      <a:pt x="363" y="928"/>
                    </a:lnTo>
                    <a:lnTo>
                      <a:pt x="385" y="928"/>
                    </a:lnTo>
                    <a:lnTo>
                      <a:pt x="408" y="928"/>
                    </a:lnTo>
                    <a:lnTo>
                      <a:pt x="431" y="926"/>
                    </a:lnTo>
                    <a:lnTo>
                      <a:pt x="451" y="924"/>
                    </a:lnTo>
                    <a:lnTo>
                      <a:pt x="472" y="919"/>
                    </a:lnTo>
                    <a:lnTo>
                      <a:pt x="493" y="915"/>
                    </a:lnTo>
                    <a:lnTo>
                      <a:pt x="513" y="908"/>
                    </a:lnTo>
                    <a:lnTo>
                      <a:pt x="534" y="899"/>
                    </a:lnTo>
                    <a:lnTo>
                      <a:pt x="554" y="893"/>
                    </a:lnTo>
                    <a:lnTo>
                      <a:pt x="592" y="873"/>
                    </a:lnTo>
                    <a:lnTo>
                      <a:pt x="627" y="848"/>
                    </a:lnTo>
                    <a:lnTo>
                      <a:pt x="660" y="822"/>
                    </a:lnTo>
                    <a:lnTo>
                      <a:pt x="691" y="793"/>
                    </a:lnTo>
                    <a:lnTo>
                      <a:pt x="717" y="759"/>
                    </a:lnTo>
                    <a:lnTo>
                      <a:pt x="744" y="724"/>
                    </a:lnTo>
                    <a:lnTo>
                      <a:pt x="765" y="686"/>
                    </a:lnTo>
                    <a:lnTo>
                      <a:pt x="783" y="644"/>
                    </a:lnTo>
                    <a:lnTo>
                      <a:pt x="792" y="624"/>
                    </a:lnTo>
                    <a:lnTo>
                      <a:pt x="798" y="602"/>
                    </a:lnTo>
                    <a:lnTo>
                      <a:pt x="804" y="579"/>
                    </a:lnTo>
                    <a:lnTo>
                      <a:pt x="808" y="557"/>
                    </a:lnTo>
                    <a:lnTo>
                      <a:pt x="812" y="535"/>
                    </a:lnTo>
                    <a:lnTo>
                      <a:pt x="814" y="511"/>
                    </a:lnTo>
                    <a:lnTo>
                      <a:pt x="816" y="488"/>
                    </a:lnTo>
                    <a:lnTo>
                      <a:pt x="816" y="464"/>
                    </a:lnTo>
                    <a:lnTo>
                      <a:pt x="674" y="464"/>
                    </a:lnTo>
                    <a:lnTo>
                      <a:pt x="672" y="433"/>
                    </a:lnTo>
                    <a:lnTo>
                      <a:pt x="668" y="402"/>
                    </a:lnTo>
                    <a:lnTo>
                      <a:pt x="660" y="373"/>
                    </a:lnTo>
                    <a:lnTo>
                      <a:pt x="651" y="344"/>
                    </a:lnTo>
                    <a:lnTo>
                      <a:pt x="639" y="317"/>
                    </a:lnTo>
                    <a:lnTo>
                      <a:pt x="625" y="291"/>
                    </a:lnTo>
                    <a:lnTo>
                      <a:pt x="608" y="266"/>
                    </a:lnTo>
                    <a:lnTo>
                      <a:pt x="589" y="244"/>
                    </a:lnTo>
                    <a:lnTo>
                      <a:pt x="569" y="224"/>
                    </a:lnTo>
                    <a:lnTo>
                      <a:pt x="546" y="206"/>
                    </a:lnTo>
                    <a:lnTo>
                      <a:pt x="523" y="191"/>
                    </a:lnTo>
                    <a:lnTo>
                      <a:pt x="497" y="180"/>
                    </a:lnTo>
                    <a:lnTo>
                      <a:pt x="472" y="168"/>
                    </a:lnTo>
                    <a:lnTo>
                      <a:pt x="443" y="160"/>
                    </a:lnTo>
                    <a:lnTo>
                      <a:pt x="414" y="155"/>
                    </a:lnTo>
                    <a:lnTo>
                      <a:pt x="385" y="155"/>
                    </a:lnTo>
                    <a:lnTo>
                      <a:pt x="356" y="155"/>
                    </a:lnTo>
                    <a:lnTo>
                      <a:pt x="328" y="160"/>
                    </a:lnTo>
                    <a:lnTo>
                      <a:pt x="301" y="168"/>
                    </a:lnTo>
                    <a:lnTo>
                      <a:pt x="274" y="180"/>
                    </a:lnTo>
                    <a:lnTo>
                      <a:pt x="249" y="191"/>
                    </a:lnTo>
                    <a:lnTo>
                      <a:pt x="224" y="206"/>
                    </a:lnTo>
                    <a:lnTo>
                      <a:pt x="204" y="224"/>
                    </a:lnTo>
                    <a:lnTo>
                      <a:pt x="183" y="244"/>
                    </a:lnTo>
                    <a:lnTo>
                      <a:pt x="165" y="266"/>
                    </a:lnTo>
                    <a:lnTo>
                      <a:pt x="148" y="291"/>
                    </a:lnTo>
                    <a:lnTo>
                      <a:pt x="134" y="317"/>
                    </a:lnTo>
                    <a:lnTo>
                      <a:pt x="121" y="344"/>
                    </a:lnTo>
                    <a:lnTo>
                      <a:pt x="111" y="373"/>
                    </a:lnTo>
                    <a:lnTo>
                      <a:pt x="105" y="402"/>
                    </a:lnTo>
                    <a:lnTo>
                      <a:pt x="101" y="433"/>
                    </a:lnTo>
                    <a:lnTo>
                      <a:pt x="99" y="464"/>
                    </a:lnTo>
                    <a:lnTo>
                      <a:pt x="101" y="495"/>
                    </a:lnTo>
                    <a:lnTo>
                      <a:pt x="105" y="526"/>
                    </a:lnTo>
                    <a:lnTo>
                      <a:pt x="111" y="555"/>
                    </a:lnTo>
                    <a:lnTo>
                      <a:pt x="121" y="584"/>
                    </a:lnTo>
                    <a:lnTo>
                      <a:pt x="134" y="611"/>
                    </a:lnTo>
                    <a:lnTo>
                      <a:pt x="148" y="637"/>
                    </a:lnTo>
                    <a:lnTo>
                      <a:pt x="165" y="662"/>
                    </a:lnTo>
                    <a:lnTo>
                      <a:pt x="183" y="684"/>
                    </a:lnTo>
                    <a:lnTo>
                      <a:pt x="204" y="704"/>
                    </a:lnTo>
                    <a:lnTo>
                      <a:pt x="224" y="722"/>
                    </a:lnTo>
                    <a:lnTo>
                      <a:pt x="249" y="737"/>
                    </a:lnTo>
                    <a:lnTo>
                      <a:pt x="274" y="748"/>
                    </a:lnTo>
                    <a:lnTo>
                      <a:pt x="301" y="759"/>
                    </a:lnTo>
                    <a:lnTo>
                      <a:pt x="328" y="768"/>
                    </a:lnTo>
                    <a:lnTo>
                      <a:pt x="356" y="773"/>
                    </a:lnTo>
                    <a:lnTo>
                      <a:pt x="385" y="773"/>
                    </a:lnTo>
                    <a:lnTo>
                      <a:pt x="414" y="773"/>
                    </a:lnTo>
                    <a:lnTo>
                      <a:pt x="443" y="768"/>
                    </a:lnTo>
                    <a:lnTo>
                      <a:pt x="472" y="759"/>
                    </a:lnTo>
                    <a:lnTo>
                      <a:pt x="497" y="748"/>
                    </a:lnTo>
                    <a:lnTo>
                      <a:pt x="523" y="737"/>
                    </a:lnTo>
                    <a:lnTo>
                      <a:pt x="546" y="722"/>
                    </a:lnTo>
                    <a:lnTo>
                      <a:pt x="569" y="704"/>
                    </a:lnTo>
                    <a:lnTo>
                      <a:pt x="589" y="684"/>
                    </a:lnTo>
                    <a:lnTo>
                      <a:pt x="608" y="662"/>
                    </a:lnTo>
                    <a:lnTo>
                      <a:pt x="625" y="637"/>
                    </a:lnTo>
                    <a:lnTo>
                      <a:pt x="639" y="611"/>
                    </a:lnTo>
                    <a:lnTo>
                      <a:pt x="651" y="584"/>
                    </a:lnTo>
                    <a:lnTo>
                      <a:pt x="660" y="555"/>
                    </a:lnTo>
                    <a:lnTo>
                      <a:pt x="668" y="526"/>
                    </a:lnTo>
                    <a:lnTo>
                      <a:pt x="672" y="495"/>
                    </a:lnTo>
                    <a:lnTo>
                      <a:pt x="674" y="464"/>
                    </a:lnTo>
                    <a:lnTo>
                      <a:pt x="816" y="46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8" name="Freeform 113">
                <a:extLst>
                  <a:ext uri="{FF2B5EF4-FFF2-40B4-BE49-F238E27FC236}">
                    <a16:creationId xmlns:a16="http://schemas.microsoft.com/office/drawing/2014/main" id="{D204D691-F8EE-F9BE-528B-BEE1DBC6A0A1}"/>
                  </a:ext>
                </a:extLst>
              </p:cNvPr>
              <p:cNvSpPr>
                <a:spLocks/>
              </p:cNvSpPr>
              <p:nvPr/>
            </p:nvSpPr>
            <p:spPr bwMode="auto">
              <a:xfrm>
                <a:off x="1504" y="1745"/>
                <a:ext cx="575" cy="618"/>
              </a:xfrm>
              <a:custGeom>
                <a:avLst/>
                <a:gdLst>
                  <a:gd name="T0" fmla="*/ 573 w 575"/>
                  <a:gd name="T1" fmla="*/ 278 h 618"/>
                  <a:gd name="T2" fmla="*/ 561 w 575"/>
                  <a:gd name="T3" fmla="*/ 218 h 618"/>
                  <a:gd name="T4" fmla="*/ 540 w 575"/>
                  <a:gd name="T5" fmla="*/ 162 h 618"/>
                  <a:gd name="T6" fmla="*/ 509 w 575"/>
                  <a:gd name="T7" fmla="*/ 111 h 618"/>
                  <a:gd name="T8" fmla="*/ 470 w 575"/>
                  <a:gd name="T9" fmla="*/ 69 h 618"/>
                  <a:gd name="T10" fmla="*/ 424 w 575"/>
                  <a:gd name="T11" fmla="*/ 36 h 618"/>
                  <a:gd name="T12" fmla="*/ 373 w 575"/>
                  <a:gd name="T13" fmla="*/ 13 h 618"/>
                  <a:gd name="T14" fmla="*/ 315 w 575"/>
                  <a:gd name="T15" fmla="*/ 0 h 618"/>
                  <a:gd name="T16" fmla="*/ 257 w 575"/>
                  <a:gd name="T17" fmla="*/ 0 h 618"/>
                  <a:gd name="T18" fmla="*/ 202 w 575"/>
                  <a:gd name="T19" fmla="*/ 13 h 618"/>
                  <a:gd name="T20" fmla="*/ 150 w 575"/>
                  <a:gd name="T21" fmla="*/ 36 h 618"/>
                  <a:gd name="T22" fmla="*/ 105 w 575"/>
                  <a:gd name="T23" fmla="*/ 69 h 618"/>
                  <a:gd name="T24" fmla="*/ 66 w 575"/>
                  <a:gd name="T25" fmla="*/ 111 h 618"/>
                  <a:gd name="T26" fmla="*/ 35 w 575"/>
                  <a:gd name="T27" fmla="*/ 162 h 618"/>
                  <a:gd name="T28" fmla="*/ 12 w 575"/>
                  <a:gd name="T29" fmla="*/ 218 h 618"/>
                  <a:gd name="T30" fmla="*/ 2 w 575"/>
                  <a:gd name="T31" fmla="*/ 278 h 618"/>
                  <a:gd name="T32" fmla="*/ 2 w 575"/>
                  <a:gd name="T33" fmla="*/ 340 h 618"/>
                  <a:gd name="T34" fmla="*/ 12 w 575"/>
                  <a:gd name="T35" fmla="*/ 400 h 618"/>
                  <a:gd name="T36" fmla="*/ 35 w 575"/>
                  <a:gd name="T37" fmla="*/ 456 h 618"/>
                  <a:gd name="T38" fmla="*/ 66 w 575"/>
                  <a:gd name="T39" fmla="*/ 507 h 618"/>
                  <a:gd name="T40" fmla="*/ 105 w 575"/>
                  <a:gd name="T41" fmla="*/ 549 h 618"/>
                  <a:gd name="T42" fmla="*/ 150 w 575"/>
                  <a:gd name="T43" fmla="*/ 582 h 618"/>
                  <a:gd name="T44" fmla="*/ 202 w 575"/>
                  <a:gd name="T45" fmla="*/ 604 h 618"/>
                  <a:gd name="T46" fmla="*/ 257 w 575"/>
                  <a:gd name="T47" fmla="*/ 618 h 618"/>
                  <a:gd name="T48" fmla="*/ 315 w 575"/>
                  <a:gd name="T49" fmla="*/ 618 h 618"/>
                  <a:gd name="T50" fmla="*/ 373 w 575"/>
                  <a:gd name="T51" fmla="*/ 604 h 618"/>
                  <a:gd name="T52" fmla="*/ 424 w 575"/>
                  <a:gd name="T53" fmla="*/ 582 h 618"/>
                  <a:gd name="T54" fmla="*/ 470 w 575"/>
                  <a:gd name="T55" fmla="*/ 549 h 618"/>
                  <a:gd name="T56" fmla="*/ 509 w 575"/>
                  <a:gd name="T57" fmla="*/ 507 h 618"/>
                  <a:gd name="T58" fmla="*/ 540 w 575"/>
                  <a:gd name="T59" fmla="*/ 456 h 618"/>
                  <a:gd name="T60" fmla="*/ 561 w 575"/>
                  <a:gd name="T61" fmla="*/ 400 h 618"/>
                  <a:gd name="T62" fmla="*/ 573 w 575"/>
                  <a:gd name="T63" fmla="*/ 340 h 61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75"/>
                  <a:gd name="T97" fmla="*/ 0 h 618"/>
                  <a:gd name="T98" fmla="*/ 575 w 575"/>
                  <a:gd name="T99" fmla="*/ 618 h 61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75" h="618">
                    <a:moveTo>
                      <a:pt x="575" y="309"/>
                    </a:moveTo>
                    <a:lnTo>
                      <a:pt x="573" y="278"/>
                    </a:lnTo>
                    <a:lnTo>
                      <a:pt x="569" y="247"/>
                    </a:lnTo>
                    <a:lnTo>
                      <a:pt x="561" y="218"/>
                    </a:lnTo>
                    <a:lnTo>
                      <a:pt x="552" y="189"/>
                    </a:lnTo>
                    <a:lnTo>
                      <a:pt x="540" y="162"/>
                    </a:lnTo>
                    <a:lnTo>
                      <a:pt x="526" y="136"/>
                    </a:lnTo>
                    <a:lnTo>
                      <a:pt x="509" y="111"/>
                    </a:lnTo>
                    <a:lnTo>
                      <a:pt x="490" y="89"/>
                    </a:lnTo>
                    <a:lnTo>
                      <a:pt x="470" y="69"/>
                    </a:lnTo>
                    <a:lnTo>
                      <a:pt x="447" y="51"/>
                    </a:lnTo>
                    <a:lnTo>
                      <a:pt x="424" y="36"/>
                    </a:lnTo>
                    <a:lnTo>
                      <a:pt x="398" y="25"/>
                    </a:lnTo>
                    <a:lnTo>
                      <a:pt x="373" y="13"/>
                    </a:lnTo>
                    <a:lnTo>
                      <a:pt x="344" y="5"/>
                    </a:lnTo>
                    <a:lnTo>
                      <a:pt x="315" y="0"/>
                    </a:lnTo>
                    <a:lnTo>
                      <a:pt x="286" y="0"/>
                    </a:lnTo>
                    <a:lnTo>
                      <a:pt x="257" y="0"/>
                    </a:lnTo>
                    <a:lnTo>
                      <a:pt x="229" y="5"/>
                    </a:lnTo>
                    <a:lnTo>
                      <a:pt x="202" y="13"/>
                    </a:lnTo>
                    <a:lnTo>
                      <a:pt x="175" y="25"/>
                    </a:lnTo>
                    <a:lnTo>
                      <a:pt x="150" y="36"/>
                    </a:lnTo>
                    <a:lnTo>
                      <a:pt x="125" y="51"/>
                    </a:lnTo>
                    <a:lnTo>
                      <a:pt x="105" y="69"/>
                    </a:lnTo>
                    <a:lnTo>
                      <a:pt x="84" y="89"/>
                    </a:lnTo>
                    <a:lnTo>
                      <a:pt x="66" y="111"/>
                    </a:lnTo>
                    <a:lnTo>
                      <a:pt x="49" y="136"/>
                    </a:lnTo>
                    <a:lnTo>
                      <a:pt x="35" y="162"/>
                    </a:lnTo>
                    <a:lnTo>
                      <a:pt x="22" y="189"/>
                    </a:lnTo>
                    <a:lnTo>
                      <a:pt x="12" y="218"/>
                    </a:lnTo>
                    <a:lnTo>
                      <a:pt x="6" y="247"/>
                    </a:lnTo>
                    <a:lnTo>
                      <a:pt x="2" y="278"/>
                    </a:lnTo>
                    <a:lnTo>
                      <a:pt x="0" y="309"/>
                    </a:lnTo>
                    <a:lnTo>
                      <a:pt x="2" y="340"/>
                    </a:lnTo>
                    <a:lnTo>
                      <a:pt x="6" y="371"/>
                    </a:lnTo>
                    <a:lnTo>
                      <a:pt x="12" y="400"/>
                    </a:lnTo>
                    <a:lnTo>
                      <a:pt x="22" y="429"/>
                    </a:lnTo>
                    <a:lnTo>
                      <a:pt x="35" y="456"/>
                    </a:lnTo>
                    <a:lnTo>
                      <a:pt x="49" y="482"/>
                    </a:lnTo>
                    <a:lnTo>
                      <a:pt x="66" y="507"/>
                    </a:lnTo>
                    <a:lnTo>
                      <a:pt x="84" y="529"/>
                    </a:lnTo>
                    <a:lnTo>
                      <a:pt x="105" y="549"/>
                    </a:lnTo>
                    <a:lnTo>
                      <a:pt x="125" y="567"/>
                    </a:lnTo>
                    <a:lnTo>
                      <a:pt x="150" y="582"/>
                    </a:lnTo>
                    <a:lnTo>
                      <a:pt x="175" y="593"/>
                    </a:lnTo>
                    <a:lnTo>
                      <a:pt x="202" y="604"/>
                    </a:lnTo>
                    <a:lnTo>
                      <a:pt x="229" y="613"/>
                    </a:lnTo>
                    <a:lnTo>
                      <a:pt x="257" y="618"/>
                    </a:lnTo>
                    <a:lnTo>
                      <a:pt x="286" y="618"/>
                    </a:lnTo>
                    <a:lnTo>
                      <a:pt x="315" y="618"/>
                    </a:lnTo>
                    <a:lnTo>
                      <a:pt x="344" y="613"/>
                    </a:lnTo>
                    <a:lnTo>
                      <a:pt x="373" y="604"/>
                    </a:lnTo>
                    <a:lnTo>
                      <a:pt x="398" y="593"/>
                    </a:lnTo>
                    <a:lnTo>
                      <a:pt x="424" y="582"/>
                    </a:lnTo>
                    <a:lnTo>
                      <a:pt x="447" y="567"/>
                    </a:lnTo>
                    <a:lnTo>
                      <a:pt x="470" y="549"/>
                    </a:lnTo>
                    <a:lnTo>
                      <a:pt x="490" y="529"/>
                    </a:lnTo>
                    <a:lnTo>
                      <a:pt x="509" y="507"/>
                    </a:lnTo>
                    <a:lnTo>
                      <a:pt x="526" y="482"/>
                    </a:lnTo>
                    <a:lnTo>
                      <a:pt x="540" y="456"/>
                    </a:lnTo>
                    <a:lnTo>
                      <a:pt x="552" y="429"/>
                    </a:lnTo>
                    <a:lnTo>
                      <a:pt x="561" y="400"/>
                    </a:lnTo>
                    <a:lnTo>
                      <a:pt x="569" y="371"/>
                    </a:lnTo>
                    <a:lnTo>
                      <a:pt x="573" y="340"/>
                    </a:lnTo>
                    <a:lnTo>
                      <a:pt x="575" y="309"/>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39" name="Freeform 114">
                <a:extLst>
                  <a:ext uri="{FF2B5EF4-FFF2-40B4-BE49-F238E27FC236}">
                    <a16:creationId xmlns:a16="http://schemas.microsoft.com/office/drawing/2014/main" id="{9049FB94-6405-4417-926C-CF6DBD02A886}"/>
                  </a:ext>
                </a:extLst>
              </p:cNvPr>
              <p:cNvSpPr>
                <a:spLocks/>
              </p:cNvSpPr>
              <p:nvPr/>
            </p:nvSpPr>
            <p:spPr bwMode="auto">
              <a:xfrm>
                <a:off x="1648" y="1898"/>
                <a:ext cx="287" cy="311"/>
              </a:xfrm>
              <a:custGeom>
                <a:avLst/>
                <a:gdLst>
                  <a:gd name="T0" fmla="*/ 287 w 287"/>
                  <a:gd name="T1" fmla="*/ 140 h 311"/>
                  <a:gd name="T2" fmla="*/ 280 w 287"/>
                  <a:gd name="T3" fmla="*/ 109 h 311"/>
                  <a:gd name="T4" fmla="*/ 268 w 287"/>
                  <a:gd name="T5" fmla="*/ 83 h 311"/>
                  <a:gd name="T6" fmla="*/ 254 w 287"/>
                  <a:gd name="T7" fmla="*/ 58 h 311"/>
                  <a:gd name="T8" fmla="*/ 235 w 287"/>
                  <a:gd name="T9" fmla="*/ 36 h 311"/>
                  <a:gd name="T10" fmla="*/ 210 w 287"/>
                  <a:gd name="T11" fmla="*/ 20 h 311"/>
                  <a:gd name="T12" fmla="*/ 186 w 287"/>
                  <a:gd name="T13" fmla="*/ 7 h 311"/>
                  <a:gd name="T14" fmla="*/ 157 w 287"/>
                  <a:gd name="T15" fmla="*/ 3 h 311"/>
                  <a:gd name="T16" fmla="*/ 128 w 287"/>
                  <a:gd name="T17" fmla="*/ 3 h 311"/>
                  <a:gd name="T18" fmla="*/ 101 w 287"/>
                  <a:gd name="T19" fmla="*/ 7 h 311"/>
                  <a:gd name="T20" fmla="*/ 74 w 287"/>
                  <a:gd name="T21" fmla="*/ 20 h 311"/>
                  <a:gd name="T22" fmla="*/ 52 w 287"/>
                  <a:gd name="T23" fmla="*/ 36 h 311"/>
                  <a:gd name="T24" fmla="*/ 31 w 287"/>
                  <a:gd name="T25" fmla="*/ 58 h 311"/>
                  <a:gd name="T26" fmla="*/ 16 w 287"/>
                  <a:gd name="T27" fmla="*/ 83 h 311"/>
                  <a:gd name="T28" fmla="*/ 6 w 287"/>
                  <a:gd name="T29" fmla="*/ 109 h 311"/>
                  <a:gd name="T30" fmla="*/ 0 w 287"/>
                  <a:gd name="T31" fmla="*/ 140 h 311"/>
                  <a:gd name="T32" fmla="*/ 0 w 287"/>
                  <a:gd name="T33" fmla="*/ 171 h 311"/>
                  <a:gd name="T34" fmla="*/ 6 w 287"/>
                  <a:gd name="T35" fmla="*/ 203 h 311"/>
                  <a:gd name="T36" fmla="*/ 16 w 287"/>
                  <a:gd name="T37" fmla="*/ 229 h 311"/>
                  <a:gd name="T38" fmla="*/ 31 w 287"/>
                  <a:gd name="T39" fmla="*/ 254 h 311"/>
                  <a:gd name="T40" fmla="*/ 52 w 287"/>
                  <a:gd name="T41" fmla="*/ 276 h 311"/>
                  <a:gd name="T42" fmla="*/ 74 w 287"/>
                  <a:gd name="T43" fmla="*/ 291 h 311"/>
                  <a:gd name="T44" fmla="*/ 101 w 287"/>
                  <a:gd name="T45" fmla="*/ 305 h 311"/>
                  <a:gd name="T46" fmla="*/ 128 w 287"/>
                  <a:gd name="T47" fmla="*/ 309 h 311"/>
                  <a:gd name="T48" fmla="*/ 157 w 287"/>
                  <a:gd name="T49" fmla="*/ 309 h 311"/>
                  <a:gd name="T50" fmla="*/ 186 w 287"/>
                  <a:gd name="T51" fmla="*/ 305 h 311"/>
                  <a:gd name="T52" fmla="*/ 210 w 287"/>
                  <a:gd name="T53" fmla="*/ 291 h 311"/>
                  <a:gd name="T54" fmla="*/ 235 w 287"/>
                  <a:gd name="T55" fmla="*/ 276 h 311"/>
                  <a:gd name="T56" fmla="*/ 254 w 287"/>
                  <a:gd name="T57" fmla="*/ 254 h 311"/>
                  <a:gd name="T58" fmla="*/ 268 w 287"/>
                  <a:gd name="T59" fmla="*/ 229 h 311"/>
                  <a:gd name="T60" fmla="*/ 280 w 287"/>
                  <a:gd name="T61" fmla="*/ 203 h 311"/>
                  <a:gd name="T62" fmla="*/ 287 w 287"/>
                  <a:gd name="T63" fmla="*/ 171 h 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
                  <a:gd name="T97" fmla="*/ 0 h 311"/>
                  <a:gd name="T98" fmla="*/ 287 w 287"/>
                  <a:gd name="T99" fmla="*/ 311 h 31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 h="311">
                    <a:moveTo>
                      <a:pt x="287" y="156"/>
                    </a:moveTo>
                    <a:lnTo>
                      <a:pt x="287" y="140"/>
                    </a:lnTo>
                    <a:lnTo>
                      <a:pt x="283" y="125"/>
                    </a:lnTo>
                    <a:lnTo>
                      <a:pt x="280" y="109"/>
                    </a:lnTo>
                    <a:lnTo>
                      <a:pt x="274" y="96"/>
                    </a:lnTo>
                    <a:lnTo>
                      <a:pt x="268" y="83"/>
                    </a:lnTo>
                    <a:lnTo>
                      <a:pt x="262" y="69"/>
                    </a:lnTo>
                    <a:lnTo>
                      <a:pt x="254" y="58"/>
                    </a:lnTo>
                    <a:lnTo>
                      <a:pt x="243" y="47"/>
                    </a:lnTo>
                    <a:lnTo>
                      <a:pt x="235" y="36"/>
                    </a:lnTo>
                    <a:lnTo>
                      <a:pt x="223" y="27"/>
                    </a:lnTo>
                    <a:lnTo>
                      <a:pt x="210" y="20"/>
                    </a:lnTo>
                    <a:lnTo>
                      <a:pt x="198" y="14"/>
                    </a:lnTo>
                    <a:lnTo>
                      <a:pt x="186" y="7"/>
                    </a:lnTo>
                    <a:lnTo>
                      <a:pt x="171" y="5"/>
                    </a:lnTo>
                    <a:lnTo>
                      <a:pt x="157" y="3"/>
                    </a:lnTo>
                    <a:lnTo>
                      <a:pt x="142" y="0"/>
                    </a:lnTo>
                    <a:lnTo>
                      <a:pt x="128" y="3"/>
                    </a:lnTo>
                    <a:lnTo>
                      <a:pt x="113" y="5"/>
                    </a:lnTo>
                    <a:lnTo>
                      <a:pt x="101" y="7"/>
                    </a:lnTo>
                    <a:lnTo>
                      <a:pt x="87" y="14"/>
                    </a:lnTo>
                    <a:lnTo>
                      <a:pt x="74" y="20"/>
                    </a:lnTo>
                    <a:lnTo>
                      <a:pt x="62" y="27"/>
                    </a:lnTo>
                    <a:lnTo>
                      <a:pt x="52" y="36"/>
                    </a:lnTo>
                    <a:lnTo>
                      <a:pt x="41" y="47"/>
                    </a:lnTo>
                    <a:lnTo>
                      <a:pt x="31" y="58"/>
                    </a:lnTo>
                    <a:lnTo>
                      <a:pt x="23" y="69"/>
                    </a:lnTo>
                    <a:lnTo>
                      <a:pt x="16" y="83"/>
                    </a:lnTo>
                    <a:lnTo>
                      <a:pt x="10" y="96"/>
                    </a:lnTo>
                    <a:lnTo>
                      <a:pt x="6" y="109"/>
                    </a:lnTo>
                    <a:lnTo>
                      <a:pt x="2" y="125"/>
                    </a:lnTo>
                    <a:lnTo>
                      <a:pt x="0" y="140"/>
                    </a:lnTo>
                    <a:lnTo>
                      <a:pt x="0" y="156"/>
                    </a:lnTo>
                    <a:lnTo>
                      <a:pt x="0" y="171"/>
                    </a:lnTo>
                    <a:lnTo>
                      <a:pt x="2" y="187"/>
                    </a:lnTo>
                    <a:lnTo>
                      <a:pt x="6" y="203"/>
                    </a:lnTo>
                    <a:lnTo>
                      <a:pt x="10" y="216"/>
                    </a:lnTo>
                    <a:lnTo>
                      <a:pt x="16" y="229"/>
                    </a:lnTo>
                    <a:lnTo>
                      <a:pt x="23" y="243"/>
                    </a:lnTo>
                    <a:lnTo>
                      <a:pt x="31" y="254"/>
                    </a:lnTo>
                    <a:lnTo>
                      <a:pt x="41" y="265"/>
                    </a:lnTo>
                    <a:lnTo>
                      <a:pt x="52" y="276"/>
                    </a:lnTo>
                    <a:lnTo>
                      <a:pt x="62" y="285"/>
                    </a:lnTo>
                    <a:lnTo>
                      <a:pt x="74" y="291"/>
                    </a:lnTo>
                    <a:lnTo>
                      <a:pt x="87" y="298"/>
                    </a:lnTo>
                    <a:lnTo>
                      <a:pt x="101" y="305"/>
                    </a:lnTo>
                    <a:lnTo>
                      <a:pt x="113" y="307"/>
                    </a:lnTo>
                    <a:lnTo>
                      <a:pt x="128" y="309"/>
                    </a:lnTo>
                    <a:lnTo>
                      <a:pt x="142" y="311"/>
                    </a:lnTo>
                    <a:lnTo>
                      <a:pt x="157" y="309"/>
                    </a:lnTo>
                    <a:lnTo>
                      <a:pt x="171" y="307"/>
                    </a:lnTo>
                    <a:lnTo>
                      <a:pt x="186" y="305"/>
                    </a:lnTo>
                    <a:lnTo>
                      <a:pt x="198" y="298"/>
                    </a:lnTo>
                    <a:lnTo>
                      <a:pt x="210" y="291"/>
                    </a:lnTo>
                    <a:lnTo>
                      <a:pt x="223" y="285"/>
                    </a:lnTo>
                    <a:lnTo>
                      <a:pt x="235" y="276"/>
                    </a:lnTo>
                    <a:lnTo>
                      <a:pt x="243" y="265"/>
                    </a:lnTo>
                    <a:lnTo>
                      <a:pt x="254" y="254"/>
                    </a:lnTo>
                    <a:lnTo>
                      <a:pt x="262" y="243"/>
                    </a:lnTo>
                    <a:lnTo>
                      <a:pt x="268" y="229"/>
                    </a:lnTo>
                    <a:lnTo>
                      <a:pt x="274" y="216"/>
                    </a:lnTo>
                    <a:lnTo>
                      <a:pt x="280" y="203"/>
                    </a:lnTo>
                    <a:lnTo>
                      <a:pt x="283" y="187"/>
                    </a:lnTo>
                    <a:lnTo>
                      <a:pt x="287" y="171"/>
                    </a:lnTo>
                    <a:lnTo>
                      <a:pt x="287" y="15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0" name="Freeform 115">
                <a:extLst>
                  <a:ext uri="{FF2B5EF4-FFF2-40B4-BE49-F238E27FC236}">
                    <a16:creationId xmlns:a16="http://schemas.microsoft.com/office/drawing/2014/main" id="{5D3BDD58-4CA2-6B88-BCA8-ECBF3DF5343B}"/>
                  </a:ext>
                </a:extLst>
              </p:cNvPr>
              <p:cNvSpPr>
                <a:spLocks/>
              </p:cNvSpPr>
              <p:nvPr/>
            </p:nvSpPr>
            <p:spPr bwMode="auto">
              <a:xfrm>
                <a:off x="2411" y="3596"/>
                <a:ext cx="17" cy="0"/>
              </a:xfrm>
              <a:custGeom>
                <a:avLst/>
                <a:gdLst>
                  <a:gd name="T0" fmla="*/ 0 w 17"/>
                  <a:gd name="T1" fmla="*/ 17 w 17"/>
                  <a:gd name="T2" fmla="*/ 0 w 17"/>
                  <a:gd name="T3" fmla="*/ 0 60000 65536"/>
                  <a:gd name="T4" fmla="*/ 0 60000 65536"/>
                  <a:gd name="T5" fmla="*/ 0 60000 65536"/>
                  <a:gd name="T6" fmla="*/ 0 w 17"/>
                  <a:gd name="T7" fmla="*/ 17 w 17"/>
                </a:gdLst>
                <a:ahLst/>
                <a:cxnLst>
                  <a:cxn ang="T3">
                    <a:pos x="T0" y="0"/>
                  </a:cxn>
                  <a:cxn ang="T4">
                    <a:pos x="T1" y="0"/>
                  </a:cxn>
                  <a:cxn ang="T5">
                    <a:pos x="T2" y="0"/>
                  </a:cxn>
                </a:cxnLst>
                <a:rect l="T6" t="0" r="T7" b="0"/>
                <a:pathLst>
                  <a:path w="17">
                    <a:moveTo>
                      <a:pt x="0" y="0"/>
                    </a:moveTo>
                    <a:lnTo>
                      <a:pt x="17"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1" name="Freeform 116">
                <a:extLst>
                  <a:ext uri="{FF2B5EF4-FFF2-40B4-BE49-F238E27FC236}">
                    <a16:creationId xmlns:a16="http://schemas.microsoft.com/office/drawing/2014/main" id="{D7E808FB-64B3-0472-3907-41BFDF035C66}"/>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2" name="Freeform 117">
                <a:extLst>
                  <a:ext uri="{FF2B5EF4-FFF2-40B4-BE49-F238E27FC236}">
                    <a16:creationId xmlns:a16="http://schemas.microsoft.com/office/drawing/2014/main" id="{7CD6516C-6B9B-B28E-9B55-27DFC66D0DE8}"/>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3" name="Freeform 118">
                <a:extLst>
                  <a:ext uri="{FF2B5EF4-FFF2-40B4-BE49-F238E27FC236}">
                    <a16:creationId xmlns:a16="http://schemas.microsoft.com/office/drawing/2014/main" id="{E0AAF29B-3013-C89E-1FFE-09032D2DA806}"/>
                  </a:ext>
                </a:extLst>
              </p:cNvPr>
              <p:cNvSpPr>
                <a:spLocks/>
              </p:cNvSpPr>
              <p:nvPr/>
            </p:nvSpPr>
            <p:spPr bwMode="auto">
              <a:xfrm>
                <a:off x="3653" y="1136"/>
                <a:ext cx="249" cy="631"/>
              </a:xfrm>
              <a:custGeom>
                <a:avLst/>
                <a:gdLst>
                  <a:gd name="T0" fmla="*/ 20 w 249"/>
                  <a:gd name="T1" fmla="*/ 0 h 631"/>
                  <a:gd name="T2" fmla="*/ 12 w 249"/>
                  <a:gd name="T3" fmla="*/ 3 h 631"/>
                  <a:gd name="T4" fmla="*/ 2 w 249"/>
                  <a:gd name="T5" fmla="*/ 14 h 631"/>
                  <a:gd name="T6" fmla="*/ 0 w 249"/>
                  <a:gd name="T7" fmla="*/ 34 h 631"/>
                  <a:gd name="T8" fmla="*/ 6 w 249"/>
                  <a:gd name="T9" fmla="*/ 47 h 631"/>
                  <a:gd name="T10" fmla="*/ 14 w 249"/>
                  <a:gd name="T11" fmla="*/ 52 h 631"/>
                  <a:gd name="T12" fmla="*/ 31 w 249"/>
                  <a:gd name="T13" fmla="*/ 56 h 631"/>
                  <a:gd name="T14" fmla="*/ 53 w 249"/>
                  <a:gd name="T15" fmla="*/ 58 h 631"/>
                  <a:gd name="T16" fmla="*/ 74 w 249"/>
                  <a:gd name="T17" fmla="*/ 60 h 631"/>
                  <a:gd name="T18" fmla="*/ 97 w 249"/>
                  <a:gd name="T19" fmla="*/ 65 h 631"/>
                  <a:gd name="T20" fmla="*/ 121 w 249"/>
                  <a:gd name="T21" fmla="*/ 91 h 631"/>
                  <a:gd name="T22" fmla="*/ 142 w 249"/>
                  <a:gd name="T23" fmla="*/ 147 h 631"/>
                  <a:gd name="T24" fmla="*/ 154 w 249"/>
                  <a:gd name="T25" fmla="*/ 203 h 631"/>
                  <a:gd name="T26" fmla="*/ 165 w 249"/>
                  <a:gd name="T27" fmla="*/ 263 h 631"/>
                  <a:gd name="T28" fmla="*/ 175 w 249"/>
                  <a:gd name="T29" fmla="*/ 329 h 631"/>
                  <a:gd name="T30" fmla="*/ 187 w 249"/>
                  <a:gd name="T31" fmla="*/ 407 h 631"/>
                  <a:gd name="T32" fmla="*/ 198 w 249"/>
                  <a:gd name="T33" fmla="*/ 487 h 631"/>
                  <a:gd name="T34" fmla="*/ 202 w 249"/>
                  <a:gd name="T35" fmla="*/ 565 h 631"/>
                  <a:gd name="T36" fmla="*/ 198 w 249"/>
                  <a:gd name="T37" fmla="*/ 607 h 631"/>
                  <a:gd name="T38" fmla="*/ 202 w 249"/>
                  <a:gd name="T39" fmla="*/ 618 h 631"/>
                  <a:gd name="T40" fmla="*/ 210 w 249"/>
                  <a:gd name="T41" fmla="*/ 627 h 631"/>
                  <a:gd name="T42" fmla="*/ 229 w 249"/>
                  <a:gd name="T43" fmla="*/ 631 h 631"/>
                  <a:gd name="T44" fmla="*/ 241 w 249"/>
                  <a:gd name="T45" fmla="*/ 625 h 631"/>
                  <a:gd name="T46" fmla="*/ 245 w 249"/>
                  <a:gd name="T47" fmla="*/ 614 h 631"/>
                  <a:gd name="T48" fmla="*/ 247 w 249"/>
                  <a:gd name="T49" fmla="*/ 609 h 631"/>
                  <a:gd name="T50" fmla="*/ 247 w 249"/>
                  <a:gd name="T51" fmla="*/ 534 h 631"/>
                  <a:gd name="T52" fmla="*/ 241 w 249"/>
                  <a:gd name="T53" fmla="*/ 460 h 631"/>
                  <a:gd name="T54" fmla="*/ 231 w 249"/>
                  <a:gd name="T55" fmla="*/ 387 h 631"/>
                  <a:gd name="T56" fmla="*/ 222 w 249"/>
                  <a:gd name="T57" fmla="*/ 314 h 631"/>
                  <a:gd name="T58" fmla="*/ 212 w 249"/>
                  <a:gd name="T59" fmla="*/ 238 h 631"/>
                  <a:gd name="T60" fmla="*/ 198 w 249"/>
                  <a:gd name="T61" fmla="*/ 163 h 631"/>
                  <a:gd name="T62" fmla="*/ 175 w 249"/>
                  <a:gd name="T63" fmla="*/ 94 h 631"/>
                  <a:gd name="T64" fmla="*/ 161 w 249"/>
                  <a:gd name="T65" fmla="*/ 58 h 631"/>
                  <a:gd name="T66" fmla="*/ 140 w 249"/>
                  <a:gd name="T67" fmla="*/ 25 h 631"/>
                  <a:gd name="T68" fmla="*/ 119 w 249"/>
                  <a:gd name="T69" fmla="*/ 14 h 631"/>
                  <a:gd name="T70" fmla="*/ 84 w 249"/>
                  <a:gd name="T71" fmla="*/ 7 h 631"/>
                  <a:gd name="T72" fmla="*/ 49 w 249"/>
                  <a:gd name="T73" fmla="*/ 3 h 631"/>
                  <a:gd name="T74" fmla="*/ 27 w 249"/>
                  <a:gd name="T75" fmla="*/ 0 h 63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9"/>
                  <a:gd name="T115" fmla="*/ 0 h 631"/>
                  <a:gd name="T116" fmla="*/ 249 w 249"/>
                  <a:gd name="T117" fmla="*/ 631 h 63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9" h="631">
                    <a:moveTo>
                      <a:pt x="27" y="0"/>
                    </a:moveTo>
                    <a:lnTo>
                      <a:pt x="20" y="0"/>
                    </a:lnTo>
                    <a:lnTo>
                      <a:pt x="16" y="0"/>
                    </a:lnTo>
                    <a:lnTo>
                      <a:pt x="12" y="3"/>
                    </a:lnTo>
                    <a:lnTo>
                      <a:pt x="8" y="7"/>
                    </a:lnTo>
                    <a:lnTo>
                      <a:pt x="2" y="14"/>
                    </a:lnTo>
                    <a:lnTo>
                      <a:pt x="0" y="25"/>
                    </a:lnTo>
                    <a:lnTo>
                      <a:pt x="0" y="34"/>
                    </a:lnTo>
                    <a:lnTo>
                      <a:pt x="4" y="43"/>
                    </a:lnTo>
                    <a:lnTo>
                      <a:pt x="6" y="47"/>
                    </a:lnTo>
                    <a:lnTo>
                      <a:pt x="10" y="49"/>
                    </a:lnTo>
                    <a:lnTo>
                      <a:pt x="14" y="52"/>
                    </a:lnTo>
                    <a:lnTo>
                      <a:pt x="20" y="54"/>
                    </a:lnTo>
                    <a:lnTo>
                      <a:pt x="31" y="56"/>
                    </a:lnTo>
                    <a:lnTo>
                      <a:pt x="41" y="56"/>
                    </a:lnTo>
                    <a:lnTo>
                      <a:pt x="53" y="58"/>
                    </a:lnTo>
                    <a:lnTo>
                      <a:pt x="64" y="60"/>
                    </a:lnTo>
                    <a:lnTo>
                      <a:pt x="74" y="60"/>
                    </a:lnTo>
                    <a:lnTo>
                      <a:pt x="84" y="63"/>
                    </a:lnTo>
                    <a:lnTo>
                      <a:pt x="97" y="65"/>
                    </a:lnTo>
                    <a:lnTo>
                      <a:pt x="107" y="67"/>
                    </a:lnTo>
                    <a:lnTo>
                      <a:pt x="121" y="91"/>
                    </a:lnTo>
                    <a:lnTo>
                      <a:pt x="134" y="118"/>
                    </a:lnTo>
                    <a:lnTo>
                      <a:pt x="142" y="147"/>
                    </a:lnTo>
                    <a:lnTo>
                      <a:pt x="150" y="174"/>
                    </a:lnTo>
                    <a:lnTo>
                      <a:pt x="154" y="203"/>
                    </a:lnTo>
                    <a:lnTo>
                      <a:pt x="161" y="231"/>
                    </a:lnTo>
                    <a:lnTo>
                      <a:pt x="165" y="263"/>
                    </a:lnTo>
                    <a:lnTo>
                      <a:pt x="169" y="291"/>
                    </a:lnTo>
                    <a:lnTo>
                      <a:pt x="175" y="329"/>
                    </a:lnTo>
                    <a:lnTo>
                      <a:pt x="181" y="367"/>
                    </a:lnTo>
                    <a:lnTo>
                      <a:pt x="187" y="407"/>
                    </a:lnTo>
                    <a:lnTo>
                      <a:pt x="194" y="447"/>
                    </a:lnTo>
                    <a:lnTo>
                      <a:pt x="198" y="487"/>
                    </a:lnTo>
                    <a:lnTo>
                      <a:pt x="202" y="525"/>
                    </a:lnTo>
                    <a:lnTo>
                      <a:pt x="202" y="565"/>
                    </a:lnTo>
                    <a:lnTo>
                      <a:pt x="198" y="600"/>
                    </a:lnTo>
                    <a:lnTo>
                      <a:pt x="198" y="607"/>
                    </a:lnTo>
                    <a:lnTo>
                      <a:pt x="200" y="614"/>
                    </a:lnTo>
                    <a:lnTo>
                      <a:pt x="202" y="618"/>
                    </a:lnTo>
                    <a:lnTo>
                      <a:pt x="204" y="622"/>
                    </a:lnTo>
                    <a:lnTo>
                      <a:pt x="210" y="627"/>
                    </a:lnTo>
                    <a:lnTo>
                      <a:pt x="220" y="631"/>
                    </a:lnTo>
                    <a:lnTo>
                      <a:pt x="229" y="631"/>
                    </a:lnTo>
                    <a:lnTo>
                      <a:pt x="237" y="627"/>
                    </a:lnTo>
                    <a:lnTo>
                      <a:pt x="241" y="625"/>
                    </a:lnTo>
                    <a:lnTo>
                      <a:pt x="243" y="620"/>
                    </a:lnTo>
                    <a:lnTo>
                      <a:pt x="245" y="614"/>
                    </a:lnTo>
                    <a:lnTo>
                      <a:pt x="247" y="609"/>
                    </a:lnTo>
                    <a:lnTo>
                      <a:pt x="249" y="569"/>
                    </a:lnTo>
                    <a:lnTo>
                      <a:pt x="247" y="534"/>
                    </a:lnTo>
                    <a:lnTo>
                      <a:pt x="245" y="496"/>
                    </a:lnTo>
                    <a:lnTo>
                      <a:pt x="241" y="460"/>
                    </a:lnTo>
                    <a:lnTo>
                      <a:pt x="237" y="425"/>
                    </a:lnTo>
                    <a:lnTo>
                      <a:pt x="231" y="387"/>
                    </a:lnTo>
                    <a:lnTo>
                      <a:pt x="227" y="351"/>
                    </a:lnTo>
                    <a:lnTo>
                      <a:pt x="222" y="314"/>
                    </a:lnTo>
                    <a:lnTo>
                      <a:pt x="216" y="276"/>
                    </a:lnTo>
                    <a:lnTo>
                      <a:pt x="212" y="238"/>
                    </a:lnTo>
                    <a:lnTo>
                      <a:pt x="206" y="200"/>
                    </a:lnTo>
                    <a:lnTo>
                      <a:pt x="198" y="163"/>
                    </a:lnTo>
                    <a:lnTo>
                      <a:pt x="187" y="127"/>
                    </a:lnTo>
                    <a:lnTo>
                      <a:pt x="175" y="94"/>
                    </a:lnTo>
                    <a:lnTo>
                      <a:pt x="169" y="76"/>
                    </a:lnTo>
                    <a:lnTo>
                      <a:pt x="161" y="58"/>
                    </a:lnTo>
                    <a:lnTo>
                      <a:pt x="150" y="43"/>
                    </a:lnTo>
                    <a:lnTo>
                      <a:pt x="140" y="25"/>
                    </a:lnTo>
                    <a:lnTo>
                      <a:pt x="132" y="20"/>
                    </a:lnTo>
                    <a:lnTo>
                      <a:pt x="119" y="14"/>
                    </a:lnTo>
                    <a:lnTo>
                      <a:pt x="103" y="9"/>
                    </a:lnTo>
                    <a:lnTo>
                      <a:pt x="84" y="7"/>
                    </a:lnTo>
                    <a:lnTo>
                      <a:pt x="66" y="5"/>
                    </a:lnTo>
                    <a:lnTo>
                      <a:pt x="49" y="3"/>
                    </a:lnTo>
                    <a:lnTo>
                      <a:pt x="35" y="3"/>
                    </a:lnTo>
                    <a:lnTo>
                      <a:pt x="27" y="0"/>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4" name="Freeform 119">
                <a:extLst>
                  <a:ext uri="{FF2B5EF4-FFF2-40B4-BE49-F238E27FC236}">
                    <a16:creationId xmlns:a16="http://schemas.microsoft.com/office/drawing/2014/main" id="{D643EF62-5640-B592-FE39-D8BEA14FD73C}"/>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DADAD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5" name="Freeform 120">
                <a:extLst>
                  <a:ext uri="{FF2B5EF4-FFF2-40B4-BE49-F238E27FC236}">
                    <a16:creationId xmlns:a16="http://schemas.microsoft.com/office/drawing/2014/main" id="{1A52E74F-FCA2-0C6C-8DF1-F00788888A8C}"/>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6" name="Freeform 121">
                <a:extLst>
                  <a:ext uri="{FF2B5EF4-FFF2-40B4-BE49-F238E27FC236}">
                    <a16:creationId xmlns:a16="http://schemas.microsoft.com/office/drawing/2014/main" id="{12FCCD36-4E4B-9F59-3BED-693FE13480E1}"/>
                  </a:ext>
                </a:extLst>
              </p:cNvPr>
              <p:cNvSpPr>
                <a:spLocks/>
              </p:cNvSpPr>
              <p:nvPr/>
            </p:nvSpPr>
            <p:spPr bwMode="auto">
              <a:xfrm>
                <a:off x="1211" y="2103"/>
                <a:ext cx="253" cy="780"/>
              </a:xfrm>
              <a:custGeom>
                <a:avLst/>
                <a:gdLst>
                  <a:gd name="T0" fmla="*/ 107 w 253"/>
                  <a:gd name="T1" fmla="*/ 46 h 780"/>
                  <a:gd name="T2" fmla="*/ 109 w 253"/>
                  <a:gd name="T3" fmla="*/ 46 h 780"/>
                  <a:gd name="T4" fmla="*/ 109 w 253"/>
                  <a:gd name="T5" fmla="*/ 46 h 780"/>
                  <a:gd name="T6" fmla="*/ 115 w 253"/>
                  <a:gd name="T7" fmla="*/ 35 h 780"/>
                  <a:gd name="T8" fmla="*/ 115 w 253"/>
                  <a:gd name="T9" fmla="*/ 18 h 780"/>
                  <a:gd name="T10" fmla="*/ 93 w 253"/>
                  <a:gd name="T11" fmla="*/ 0 h 780"/>
                  <a:gd name="T12" fmla="*/ 80 w 253"/>
                  <a:gd name="T13" fmla="*/ 4 h 780"/>
                  <a:gd name="T14" fmla="*/ 70 w 253"/>
                  <a:gd name="T15" fmla="*/ 13 h 780"/>
                  <a:gd name="T16" fmla="*/ 51 w 253"/>
                  <a:gd name="T17" fmla="*/ 29 h 780"/>
                  <a:gd name="T18" fmla="*/ 33 w 253"/>
                  <a:gd name="T19" fmla="*/ 46 h 780"/>
                  <a:gd name="T20" fmla="*/ 16 w 253"/>
                  <a:gd name="T21" fmla="*/ 75 h 780"/>
                  <a:gd name="T22" fmla="*/ 2 w 253"/>
                  <a:gd name="T23" fmla="*/ 126 h 780"/>
                  <a:gd name="T24" fmla="*/ 0 w 253"/>
                  <a:gd name="T25" fmla="*/ 206 h 780"/>
                  <a:gd name="T26" fmla="*/ 8 w 253"/>
                  <a:gd name="T27" fmla="*/ 300 h 780"/>
                  <a:gd name="T28" fmla="*/ 22 w 253"/>
                  <a:gd name="T29" fmla="*/ 415 h 780"/>
                  <a:gd name="T30" fmla="*/ 41 w 253"/>
                  <a:gd name="T31" fmla="*/ 531 h 780"/>
                  <a:gd name="T32" fmla="*/ 53 w 253"/>
                  <a:gd name="T33" fmla="*/ 582 h 780"/>
                  <a:gd name="T34" fmla="*/ 62 w 253"/>
                  <a:gd name="T35" fmla="*/ 602 h 780"/>
                  <a:gd name="T36" fmla="*/ 68 w 253"/>
                  <a:gd name="T37" fmla="*/ 622 h 780"/>
                  <a:gd name="T38" fmla="*/ 95 w 253"/>
                  <a:gd name="T39" fmla="*/ 713 h 780"/>
                  <a:gd name="T40" fmla="*/ 121 w 253"/>
                  <a:gd name="T41" fmla="*/ 760 h 780"/>
                  <a:gd name="T42" fmla="*/ 156 w 253"/>
                  <a:gd name="T43" fmla="*/ 777 h 780"/>
                  <a:gd name="T44" fmla="*/ 204 w 253"/>
                  <a:gd name="T45" fmla="*/ 777 h 780"/>
                  <a:gd name="T46" fmla="*/ 220 w 253"/>
                  <a:gd name="T47" fmla="*/ 768 h 780"/>
                  <a:gd name="T48" fmla="*/ 237 w 253"/>
                  <a:gd name="T49" fmla="*/ 757 h 780"/>
                  <a:gd name="T50" fmla="*/ 245 w 253"/>
                  <a:gd name="T51" fmla="*/ 748 h 780"/>
                  <a:gd name="T52" fmla="*/ 253 w 253"/>
                  <a:gd name="T53" fmla="*/ 735 h 780"/>
                  <a:gd name="T54" fmla="*/ 245 w 253"/>
                  <a:gd name="T55" fmla="*/ 711 h 780"/>
                  <a:gd name="T56" fmla="*/ 225 w 253"/>
                  <a:gd name="T57" fmla="*/ 704 h 780"/>
                  <a:gd name="T58" fmla="*/ 210 w 253"/>
                  <a:gd name="T59" fmla="*/ 711 h 780"/>
                  <a:gd name="T60" fmla="*/ 194 w 253"/>
                  <a:gd name="T61" fmla="*/ 724 h 780"/>
                  <a:gd name="T62" fmla="*/ 167 w 253"/>
                  <a:gd name="T63" fmla="*/ 724 h 780"/>
                  <a:gd name="T64" fmla="*/ 144 w 253"/>
                  <a:gd name="T65" fmla="*/ 704 h 780"/>
                  <a:gd name="T66" fmla="*/ 132 w 253"/>
                  <a:gd name="T67" fmla="*/ 668 h 780"/>
                  <a:gd name="T68" fmla="*/ 121 w 253"/>
                  <a:gd name="T69" fmla="*/ 633 h 780"/>
                  <a:gd name="T70" fmla="*/ 113 w 253"/>
                  <a:gd name="T71" fmla="*/ 602 h 780"/>
                  <a:gd name="T72" fmla="*/ 105 w 253"/>
                  <a:gd name="T73" fmla="*/ 582 h 780"/>
                  <a:gd name="T74" fmla="*/ 99 w 253"/>
                  <a:gd name="T75" fmla="*/ 562 h 780"/>
                  <a:gd name="T76" fmla="*/ 82 w 253"/>
                  <a:gd name="T77" fmla="*/ 480 h 780"/>
                  <a:gd name="T78" fmla="*/ 66 w 253"/>
                  <a:gd name="T79" fmla="*/ 369 h 780"/>
                  <a:gd name="T80" fmla="*/ 53 w 253"/>
                  <a:gd name="T81" fmla="*/ 255 h 780"/>
                  <a:gd name="T82" fmla="*/ 49 w 253"/>
                  <a:gd name="T83" fmla="*/ 191 h 780"/>
                  <a:gd name="T84" fmla="*/ 53 w 253"/>
                  <a:gd name="T85" fmla="*/ 122 h 780"/>
                  <a:gd name="T86" fmla="*/ 72 w 253"/>
                  <a:gd name="T87" fmla="*/ 80 h 780"/>
                  <a:gd name="T88" fmla="*/ 86 w 253"/>
                  <a:gd name="T89" fmla="*/ 64 h 780"/>
                  <a:gd name="T90" fmla="*/ 101 w 253"/>
                  <a:gd name="T91" fmla="*/ 53 h 78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53"/>
                  <a:gd name="T139" fmla="*/ 0 h 780"/>
                  <a:gd name="T140" fmla="*/ 253 w 253"/>
                  <a:gd name="T141" fmla="*/ 780 h 78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53" h="780">
                    <a:moveTo>
                      <a:pt x="107" y="49"/>
                    </a:moveTo>
                    <a:lnTo>
                      <a:pt x="107" y="46"/>
                    </a:lnTo>
                    <a:lnTo>
                      <a:pt x="109" y="46"/>
                    </a:lnTo>
                    <a:lnTo>
                      <a:pt x="113" y="42"/>
                    </a:lnTo>
                    <a:lnTo>
                      <a:pt x="115" y="35"/>
                    </a:lnTo>
                    <a:lnTo>
                      <a:pt x="117" y="31"/>
                    </a:lnTo>
                    <a:lnTo>
                      <a:pt x="117" y="26"/>
                    </a:lnTo>
                    <a:lnTo>
                      <a:pt x="115" y="18"/>
                    </a:lnTo>
                    <a:lnTo>
                      <a:pt x="109" y="9"/>
                    </a:lnTo>
                    <a:lnTo>
                      <a:pt x="103" y="2"/>
                    </a:lnTo>
                    <a:lnTo>
                      <a:pt x="93" y="0"/>
                    </a:lnTo>
                    <a:lnTo>
                      <a:pt x="88" y="0"/>
                    </a:lnTo>
                    <a:lnTo>
                      <a:pt x="84" y="0"/>
                    </a:lnTo>
                    <a:lnTo>
                      <a:pt x="80" y="4"/>
                    </a:lnTo>
                    <a:lnTo>
                      <a:pt x="74" y="6"/>
                    </a:lnTo>
                    <a:lnTo>
                      <a:pt x="70" y="13"/>
                    </a:lnTo>
                    <a:lnTo>
                      <a:pt x="64" y="18"/>
                    </a:lnTo>
                    <a:lnTo>
                      <a:pt x="55" y="22"/>
                    </a:lnTo>
                    <a:lnTo>
                      <a:pt x="51" y="29"/>
                    </a:lnTo>
                    <a:lnTo>
                      <a:pt x="45" y="33"/>
                    </a:lnTo>
                    <a:lnTo>
                      <a:pt x="39" y="40"/>
                    </a:lnTo>
                    <a:lnTo>
                      <a:pt x="33" y="46"/>
                    </a:lnTo>
                    <a:lnTo>
                      <a:pt x="29" y="53"/>
                    </a:lnTo>
                    <a:lnTo>
                      <a:pt x="22" y="64"/>
                    </a:lnTo>
                    <a:lnTo>
                      <a:pt x="16" y="75"/>
                    </a:lnTo>
                    <a:lnTo>
                      <a:pt x="12" y="86"/>
                    </a:lnTo>
                    <a:lnTo>
                      <a:pt x="8" y="100"/>
                    </a:lnTo>
                    <a:lnTo>
                      <a:pt x="2" y="126"/>
                    </a:lnTo>
                    <a:lnTo>
                      <a:pt x="0" y="153"/>
                    </a:lnTo>
                    <a:lnTo>
                      <a:pt x="0" y="180"/>
                    </a:lnTo>
                    <a:lnTo>
                      <a:pt x="0" y="206"/>
                    </a:lnTo>
                    <a:lnTo>
                      <a:pt x="2" y="233"/>
                    </a:lnTo>
                    <a:lnTo>
                      <a:pt x="4" y="260"/>
                    </a:lnTo>
                    <a:lnTo>
                      <a:pt x="8" y="300"/>
                    </a:lnTo>
                    <a:lnTo>
                      <a:pt x="12" y="337"/>
                    </a:lnTo>
                    <a:lnTo>
                      <a:pt x="16" y="377"/>
                    </a:lnTo>
                    <a:lnTo>
                      <a:pt x="22" y="415"/>
                    </a:lnTo>
                    <a:lnTo>
                      <a:pt x="29" y="453"/>
                    </a:lnTo>
                    <a:lnTo>
                      <a:pt x="35" y="493"/>
                    </a:lnTo>
                    <a:lnTo>
                      <a:pt x="41" y="531"/>
                    </a:lnTo>
                    <a:lnTo>
                      <a:pt x="49" y="571"/>
                    </a:lnTo>
                    <a:lnTo>
                      <a:pt x="51" y="575"/>
                    </a:lnTo>
                    <a:lnTo>
                      <a:pt x="53" y="582"/>
                    </a:lnTo>
                    <a:lnTo>
                      <a:pt x="55" y="589"/>
                    </a:lnTo>
                    <a:lnTo>
                      <a:pt x="57" y="595"/>
                    </a:lnTo>
                    <a:lnTo>
                      <a:pt x="62" y="602"/>
                    </a:lnTo>
                    <a:lnTo>
                      <a:pt x="64" y="608"/>
                    </a:lnTo>
                    <a:lnTo>
                      <a:pt x="66" y="615"/>
                    </a:lnTo>
                    <a:lnTo>
                      <a:pt x="68" y="622"/>
                    </a:lnTo>
                    <a:lnTo>
                      <a:pt x="76" y="653"/>
                    </a:lnTo>
                    <a:lnTo>
                      <a:pt x="84" y="684"/>
                    </a:lnTo>
                    <a:lnTo>
                      <a:pt x="95" y="713"/>
                    </a:lnTo>
                    <a:lnTo>
                      <a:pt x="107" y="737"/>
                    </a:lnTo>
                    <a:lnTo>
                      <a:pt x="113" y="748"/>
                    </a:lnTo>
                    <a:lnTo>
                      <a:pt x="121" y="760"/>
                    </a:lnTo>
                    <a:lnTo>
                      <a:pt x="132" y="766"/>
                    </a:lnTo>
                    <a:lnTo>
                      <a:pt x="144" y="773"/>
                    </a:lnTo>
                    <a:lnTo>
                      <a:pt x="156" y="777"/>
                    </a:lnTo>
                    <a:lnTo>
                      <a:pt x="169" y="780"/>
                    </a:lnTo>
                    <a:lnTo>
                      <a:pt x="185" y="780"/>
                    </a:lnTo>
                    <a:lnTo>
                      <a:pt x="204" y="777"/>
                    </a:lnTo>
                    <a:lnTo>
                      <a:pt x="210" y="775"/>
                    </a:lnTo>
                    <a:lnTo>
                      <a:pt x="216" y="773"/>
                    </a:lnTo>
                    <a:lnTo>
                      <a:pt x="220" y="768"/>
                    </a:lnTo>
                    <a:lnTo>
                      <a:pt x="227" y="766"/>
                    </a:lnTo>
                    <a:lnTo>
                      <a:pt x="231" y="762"/>
                    </a:lnTo>
                    <a:lnTo>
                      <a:pt x="237" y="757"/>
                    </a:lnTo>
                    <a:lnTo>
                      <a:pt x="241" y="753"/>
                    </a:lnTo>
                    <a:lnTo>
                      <a:pt x="245" y="748"/>
                    </a:lnTo>
                    <a:lnTo>
                      <a:pt x="249" y="744"/>
                    </a:lnTo>
                    <a:lnTo>
                      <a:pt x="251" y="740"/>
                    </a:lnTo>
                    <a:lnTo>
                      <a:pt x="253" y="735"/>
                    </a:lnTo>
                    <a:lnTo>
                      <a:pt x="253" y="728"/>
                    </a:lnTo>
                    <a:lnTo>
                      <a:pt x="251" y="720"/>
                    </a:lnTo>
                    <a:lnTo>
                      <a:pt x="245" y="711"/>
                    </a:lnTo>
                    <a:lnTo>
                      <a:pt x="239" y="706"/>
                    </a:lnTo>
                    <a:lnTo>
                      <a:pt x="229" y="704"/>
                    </a:lnTo>
                    <a:lnTo>
                      <a:pt x="225" y="704"/>
                    </a:lnTo>
                    <a:lnTo>
                      <a:pt x="220" y="704"/>
                    </a:lnTo>
                    <a:lnTo>
                      <a:pt x="216" y="706"/>
                    </a:lnTo>
                    <a:lnTo>
                      <a:pt x="210" y="711"/>
                    </a:lnTo>
                    <a:lnTo>
                      <a:pt x="202" y="720"/>
                    </a:lnTo>
                    <a:lnTo>
                      <a:pt x="194" y="724"/>
                    </a:lnTo>
                    <a:lnTo>
                      <a:pt x="183" y="726"/>
                    </a:lnTo>
                    <a:lnTo>
                      <a:pt x="175" y="726"/>
                    </a:lnTo>
                    <a:lnTo>
                      <a:pt x="167" y="724"/>
                    </a:lnTo>
                    <a:lnTo>
                      <a:pt x="159" y="720"/>
                    </a:lnTo>
                    <a:lnTo>
                      <a:pt x="150" y="713"/>
                    </a:lnTo>
                    <a:lnTo>
                      <a:pt x="144" y="704"/>
                    </a:lnTo>
                    <a:lnTo>
                      <a:pt x="138" y="693"/>
                    </a:lnTo>
                    <a:lnTo>
                      <a:pt x="136" y="682"/>
                    </a:lnTo>
                    <a:lnTo>
                      <a:pt x="132" y="668"/>
                    </a:lnTo>
                    <a:lnTo>
                      <a:pt x="128" y="657"/>
                    </a:lnTo>
                    <a:lnTo>
                      <a:pt x="126" y="644"/>
                    </a:lnTo>
                    <a:lnTo>
                      <a:pt x="121" y="633"/>
                    </a:lnTo>
                    <a:lnTo>
                      <a:pt x="119" y="620"/>
                    </a:lnTo>
                    <a:lnTo>
                      <a:pt x="115" y="608"/>
                    </a:lnTo>
                    <a:lnTo>
                      <a:pt x="113" y="602"/>
                    </a:lnTo>
                    <a:lnTo>
                      <a:pt x="111" y="595"/>
                    </a:lnTo>
                    <a:lnTo>
                      <a:pt x="109" y="589"/>
                    </a:lnTo>
                    <a:lnTo>
                      <a:pt x="105" y="582"/>
                    </a:lnTo>
                    <a:lnTo>
                      <a:pt x="103" y="575"/>
                    </a:lnTo>
                    <a:lnTo>
                      <a:pt x="101" y="569"/>
                    </a:lnTo>
                    <a:lnTo>
                      <a:pt x="99" y="562"/>
                    </a:lnTo>
                    <a:lnTo>
                      <a:pt x="97" y="555"/>
                    </a:lnTo>
                    <a:lnTo>
                      <a:pt x="88" y="517"/>
                    </a:lnTo>
                    <a:lnTo>
                      <a:pt x="82" y="480"/>
                    </a:lnTo>
                    <a:lnTo>
                      <a:pt x="76" y="442"/>
                    </a:lnTo>
                    <a:lnTo>
                      <a:pt x="70" y="406"/>
                    </a:lnTo>
                    <a:lnTo>
                      <a:pt x="66" y="369"/>
                    </a:lnTo>
                    <a:lnTo>
                      <a:pt x="60" y="331"/>
                    </a:lnTo>
                    <a:lnTo>
                      <a:pt x="55" y="293"/>
                    </a:lnTo>
                    <a:lnTo>
                      <a:pt x="53" y="255"/>
                    </a:lnTo>
                    <a:lnTo>
                      <a:pt x="51" y="235"/>
                    </a:lnTo>
                    <a:lnTo>
                      <a:pt x="49" y="213"/>
                    </a:lnTo>
                    <a:lnTo>
                      <a:pt x="49" y="191"/>
                    </a:lnTo>
                    <a:lnTo>
                      <a:pt x="47" y="166"/>
                    </a:lnTo>
                    <a:lnTo>
                      <a:pt x="49" y="144"/>
                    </a:lnTo>
                    <a:lnTo>
                      <a:pt x="53" y="122"/>
                    </a:lnTo>
                    <a:lnTo>
                      <a:pt x="60" y="102"/>
                    </a:lnTo>
                    <a:lnTo>
                      <a:pt x="68" y="84"/>
                    </a:lnTo>
                    <a:lnTo>
                      <a:pt x="72" y="80"/>
                    </a:lnTo>
                    <a:lnTo>
                      <a:pt x="76" y="73"/>
                    </a:lnTo>
                    <a:lnTo>
                      <a:pt x="80" y="69"/>
                    </a:lnTo>
                    <a:lnTo>
                      <a:pt x="86" y="64"/>
                    </a:lnTo>
                    <a:lnTo>
                      <a:pt x="90" y="60"/>
                    </a:lnTo>
                    <a:lnTo>
                      <a:pt x="97" y="55"/>
                    </a:lnTo>
                    <a:lnTo>
                      <a:pt x="101" y="53"/>
                    </a:lnTo>
                    <a:lnTo>
                      <a:pt x="107" y="49"/>
                    </a:lnTo>
                    <a:close/>
                  </a:path>
                </a:pathLst>
              </a:custGeom>
              <a:solidFill>
                <a:srgbClr val="A6D9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7" name="Freeform 122">
                <a:extLst>
                  <a:ext uri="{FF2B5EF4-FFF2-40B4-BE49-F238E27FC236}">
                    <a16:creationId xmlns:a16="http://schemas.microsoft.com/office/drawing/2014/main" id="{4E5D0889-0B28-8964-643C-C40C28A14200}"/>
                  </a:ext>
                </a:extLst>
              </p:cNvPr>
              <p:cNvSpPr>
                <a:spLocks/>
              </p:cNvSpPr>
              <p:nvPr/>
            </p:nvSpPr>
            <p:spPr bwMode="auto">
              <a:xfrm>
                <a:off x="2974" y="4002"/>
                <a:ext cx="318" cy="611"/>
              </a:xfrm>
              <a:custGeom>
                <a:avLst/>
                <a:gdLst>
                  <a:gd name="T0" fmla="*/ 25 w 318"/>
                  <a:gd name="T1" fmla="*/ 171 h 611"/>
                  <a:gd name="T2" fmla="*/ 25 w 318"/>
                  <a:gd name="T3" fmla="*/ 267 h 611"/>
                  <a:gd name="T4" fmla="*/ 25 w 318"/>
                  <a:gd name="T5" fmla="*/ 367 h 611"/>
                  <a:gd name="T6" fmla="*/ 31 w 318"/>
                  <a:gd name="T7" fmla="*/ 438 h 611"/>
                  <a:gd name="T8" fmla="*/ 39 w 318"/>
                  <a:gd name="T9" fmla="*/ 480 h 611"/>
                  <a:gd name="T10" fmla="*/ 54 w 318"/>
                  <a:gd name="T11" fmla="*/ 518 h 611"/>
                  <a:gd name="T12" fmla="*/ 99 w 318"/>
                  <a:gd name="T13" fmla="*/ 562 h 611"/>
                  <a:gd name="T14" fmla="*/ 142 w 318"/>
                  <a:gd name="T15" fmla="*/ 596 h 611"/>
                  <a:gd name="T16" fmla="*/ 169 w 318"/>
                  <a:gd name="T17" fmla="*/ 609 h 611"/>
                  <a:gd name="T18" fmla="*/ 192 w 318"/>
                  <a:gd name="T19" fmla="*/ 611 h 611"/>
                  <a:gd name="T20" fmla="*/ 202 w 318"/>
                  <a:gd name="T21" fmla="*/ 607 h 611"/>
                  <a:gd name="T22" fmla="*/ 204 w 318"/>
                  <a:gd name="T23" fmla="*/ 596 h 611"/>
                  <a:gd name="T24" fmla="*/ 211 w 318"/>
                  <a:gd name="T25" fmla="*/ 589 h 611"/>
                  <a:gd name="T26" fmla="*/ 227 w 318"/>
                  <a:gd name="T27" fmla="*/ 576 h 611"/>
                  <a:gd name="T28" fmla="*/ 254 w 318"/>
                  <a:gd name="T29" fmla="*/ 540 h 611"/>
                  <a:gd name="T30" fmla="*/ 289 w 318"/>
                  <a:gd name="T31" fmla="*/ 480 h 611"/>
                  <a:gd name="T32" fmla="*/ 314 w 318"/>
                  <a:gd name="T33" fmla="*/ 427 h 611"/>
                  <a:gd name="T34" fmla="*/ 312 w 318"/>
                  <a:gd name="T35" fmla="*/ 413 h 611"/>
                  <a:gd name="T36" fmla="*/ 289 w 318"/>
                  <a:gd name="T37" fmla="*/ 422 h 611"/>
                  <a:gd name="T38" fmla="*/ 260 w 318"/>
                  <a:gd name="T39" fmla="*/ 433 h 611"/>
                  <a:gd name="T40" fmla="*/ 239 w 318"/>
                  <a:gd name="T41" fmla="*/ 445 h 611"/>
                  <a:gd name="T42" fmla="*/ 204 w 318"/>
                  <a:gd name="T43" fmla="*/ 449 h 611"/>
                  <a:gd name="T44" fmla="*/ 140 w 318"/>
                  <a:gd name="T45" fmla="*/ 396 h 611"/>
                  <a:gd name="T46" fmla="*/ 134 w 318"/>
                  <a:gd name="T47" fmla="*/ 367 h 611"/>
                  <a:gd name="T48" fmla="*/ 124 w 318"/>
                  <a:gd name="T49" fmla="*/ 336 h 611"/>
                  <a:gd name="T50" fmla="*/ 116 w 318"/>
                  <a:gd name="T51" fmla="*/ 307 h 611"/>
                  <a:gd name="T52" fmla="*/ 107 w 318"/>
                  <a:gd name="T53" fmla="*/ 269 h 611"/>
                  <a:gd name="T54" fmla="*/ 95 w 318"/>
                  <a:gd name="T55" fmla="*/ 180 h 611"/>
                  <a:gd name="T56" fmla="*/ 81 w 318"/>
                  <a:gd name="T57" fmla="*/ 105 h 611"/>
                  <a:gd name="T58" fmla="*/ 64 w 318"/>
                  <a:gd name="T59" fmla="*/ 60 h 611"/>
                  <a:gd name="T60" fmla="*/ 43 w 318"/>
                  <a:gd name="T61" fmla="*/ 25 h 611"/>
                  <a:gd name="T62" fmla="*/ 25 w 318"/>
                  <a:gd name="T63" fmla="*/ 9 h 611"/>
                  <a:gd name="T64" fmla="*/ 8 w 318"/>
                  <a:gd name="T65" fmla="*/ 2 h 611"/>
                  <a:gd name="T66" fmla="*/ 0 w 318"/>
                  <a:gd name="T67" fmla="*/ 0 h 611"/>
                  <a:gd name="T68" fmla="*/ 0 w 318"/>
                  <a:gd name="T69" fmla="*/ 0 h 611"/>
                  <a:gd name="T70" fmla="*/ 2 w 318"/>
                  <a:gd name="T71" fmla="*/ 0 h 611"/>
                  <a:gd name="T72" fmla="*/ 4 w 318"/>
                  <a:gd name="T73" fmla="*/ 2 h 611"/>
                  <a:gd name="T74" fmla="*/ 6 w 318"/>
                  <a:gd name="T75" fmla="*/ 18 h 611"/>
                  <a:gd name="T76" fmla="*/ 10 w 318"/>
                  <a:gd name="T77" fmla="*/ 51 h 611"/>
                  <a:gd name="T78" fmla="*/ 19 w 318"/>
                  <a:gd name="T79" fmla="*/ 85 h 611"/>
                  <a:gd name="T80" fmla="*/ 25 w 318"/>
                  <a:gd name="T81" fmla="*/ 116 h 61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8"/>
                  <a:gd name="T124" fmla="*/ 0 h 611"/>
                  <a:gd name="T125" fmla="*/ 318 w 318"/>
                  <a:gd name="T126" fmla="*/ 611 h 61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8" h="611">
                    <a:moveTo>
                      <a:pt x="25" y="129"/>
                    </a:moveTo>
                    <a:lnTo>
                      <a:pt x="25" y="171"/>
                    </a:lnTo>
                    <a:lnTo>
                      <a:pt x="25" y="218"/>
                    </a:lnTo>
                    <a:lnTo>
                      <a:pt x="25" y="267"/>
                    </a:lnTo>
                    <a:lnTo>
                      <a:pt x="23" y="316"/>
                    </a:lnTo>
                    <a:lnTo>
                      <a:pt x="25" y="367"/>
                    </a:lnTo>
                    <a:lnTo>
                      <a:pt x="27" y="413"/>
                    </a:lnTo>
                    <a:lnTo>
                      <a:pt x="31" y="438"/>
                    </a:lnTo>
                    <a:lnTo>
                      <a:pt x="33" y="460"/>
                    </a:lnTo>
                    <a:lnTo>
                      <a:pt x="39" y="480"/>
                    </a:lnTo>
                    <a:lnTo>
                      <a:pt x="43" y="500"/>
                    </a:lnTo>
                    <a:lnTo>
                      <a:pt x="54" y="518"/>
                    </a:lnTo>
                    <a:lnTo>
                      <a:pt x="74" y="538"/>
                    </a:lnTo>
                    <a:lnTo>
                      <a:pt x="99" y="562"/>
                    </a:lnTo>
                    <a:lnTo>
                      <a:pt x="128" y="584"/>
                    </a:lnTo>
                    <a:lnTo>
                      <a:pt x="142" y="596"/>
                    </a:lnTo>
                    <a:lnTo>
                      <a:pt x="157" y="602"/>
                    </a:lnTo>
                    <a:lnTo>
                      <a:pt x="169" y="609"/>
                    </a:lnTo>
                    <a:lnTo>
                      <a:pt x="182" y="611"/>
                    </a:lnTo>
                    <a:lnTo>
                      <a:pt x="192" y="611"/>
                    </a:lnTo>
                    <a:lnTo>
                      <a:pt x="198" y="609"/>
                    </a:lnTo>
                    <a:lnTo>
                      <a:pt x="202" y="607"/>
                    </a:lnTo>
                    <a:lnTo>
                      <a:pt x="204" y="602"/>
                    </a:lnTo>
                    <a:lnTo>
                      <a:pt x="204" y="596"/>
                    </a:lnTo>
                    <a:lnTo>
                      <a:pt x="204" y="591"/>
                    </a:lnTo>
                    <a:lnTo>
                      <a:pt x="211" y="589"/>
                    </a:lnTo>
                    <a:lnTo>
                      <a:pt x="219" y="584"/>
                    </a:lnTo>
                    <a:lnTo>
                      <a:pt x="227" y="576"/>
                    </a:lnTo>
                    <a:lnTo>
                      <a:pt x="235" y="567"/>
                    </a:lnTo>
                    <a:lnTo>
                      <a:pt x="254" y="540"/>
                    </a:lnTo>
                    <a:lnTo>
                      <a:pt x="272" y="511"/>
                    </a:lnTo>
                    <a:lnTo>
                      <a:pt x="289" y="480"/>
                    </a:lnTo>
                    <a:lnTo>
                      <a:pt x="303" y="451"/>
                    </a:lnTo>
                    <a:lnTo>
                      <a:pt x="314" y="427"/>
                    </a:lnTo>
                    <a:lnTo>
                      <a:pt x="318" y="411"/>
                    </a:lnTo>
                    <a:lnTo>
                      <a:pt x="312" y="413"/>
                    </a:lnTo>
                    <a:lnTo>
                      <a:pt x="301" y="416"/>
                    </a:lnTo>
                    <a:lnTo>
                      <a:pt x="289" y="422"/>
                    </a:lnTo>
                    <a:lnTo>
                      <a:pt x="274" y="429"/>
                    </a:lnTo>
                    <a:lnTo>
                      <a:pt x="260" y="433"/>
                    </a:lnTo>
                    <a:lnTo>
                      <a:pt x="248" y="440"/>
                    </a:lnTo>
                    <a:lnTo>
                      <a:pt x="239" y="445"/>
                    </a:lnTo>
                    <a:lnTo>
                      <a:pt x="235" y="449"/>
                    </a:lnTo>
                    <a:lnTo>
                      <a:pt x="204" y="449"/>
                    </a:lnTo>
                    <a:lnTo>
                      <a:pt x="142" y="407"/>
                    </a:lnTo>
                    <a:lnTo>
                      <a:pt x="140" y="396"/>
                    </a:lnTo>
                    <a:lnTo>
                      <a:pt x="138" y="382"/>
                    </a:lnTo>
                    <a:lnTo>
                      <a:pt x="134" y="367"/>
                    </a:lnTo>
                    <a:lnTo>
                      <a:pt x="128" y="351"/>
                    </a:lnTo>
                    <a:lnTo>
                      <a:pt x="124" y="336"/>
                    </a:lnTo>
                    <a:lnTo>
                      <a:pt x="120" y="320"/>
                    </a:lnTo>
                    <a:lnTo>
                      <a:pt x="116" y="307"/>
                    </a:lnTo>
                    <a:lnTo>
                      <a:pt x="112" y="296"/>
                    </a:lnTo>
                    <a:lnTo>
                      <a:pt x="107" y="269"/>
                    </a:lnTo>
                    <a:lnTo>
                      <a:pt x="101" y="229"/>
                    </a:lnTo>
                    <a:lnTo>
                      <a:pt x="95" y="180"/>
                    </a:lnTo>
                    <a:lnTo>
                      <a:pt x="85" y="129"/>
                    </a:lnTo>
                    <a:lnTo>
                      <a:pt x="81" y="105"/>
                    </a:lnTo>
                    <a:lnTo>
                      <a:pt x="72" y="80"/>
                    </a:lnTo>
                    <a:lnTo>
                      <a:pt x="64" y="60"/>
                    </a:lnTo>
                    <a:lnTo>
                      <a:pt x="56" y="40"/>
                    </a:lnTo>
                    <a:lnTo>
                      <a:pt x="43" y="25"/>
                    </a:lnTo>
                    <a:lnTo>
                      <a:pt x="31" y="14"/>
                    </a:lnTo>
                    <a:lnTo>
                      <a:pt x="25" y="9"/>
                    </a:lnTo>
                    <a:lnTo>
                      <a:pt x="17" y="5"/>
                    </a:lnTo>
                    <a:lnTo>
                      <a:pt x="8" y="2"/>
                    </a:lnTo>
                    <a:lnTo>
                      <a:pt x="0" y="2"/>
                    </a:lnTo>
                    <a:lnTo>
                      <a:pt x="0" y="0"/>
                    </a:lnTo>
                    <a:lnTo>
                      <a:pt x="2" y="0"/>
                    </a:lnTo>
                    <a:lnTo>
                      <a:pt x="2" y="2"/>
                    </a:lnTo>
                    <a:lnTo>
                      <a:pt x="4" y="2"/>
                    </a:lnTo>
                    <a:lnTo>
                      <a:pt x="6" y="18"/>
                    </a:lnTo>
                    <a:lnTo>
                      <a:pt x="8" y="36"/>
                    </a:lnTo>
                    <a:lnTo>
                      <a:pt x="10" y="51"/>
                    </a:lnTo>
                    <a:lnTo>
                      <a:pt x="15" y="69"/>
                    </a:lnTo>
                    <a:lnTo>
                      <a:pt x="19" y="85"/>
                    </a:lnTo>
                    <a:lnTo>
                      <a:pt x="21" y="100"/>
                    </a:lnTo>
                    <a:lnTo>
                      <a:pt x="25" y="116"/>
                    </a:lnTo>
                    <a:lnTo>
                      <a:pt x="25" y="129"/>
                    </a:lnTo>
                    <a:close/>
                  </a:path>
                </a:pathLst>
              </a:custGeom>
              <a:solidFill>
                <a:srgbClr val="ED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8" name="Freeform 123">
                <a:extLst>
                  <a:ext uri="{FF2B5EF4-FFF2-40B4-BE49-F238E27FC236}">
                    <a16:creationId xmlns:a16="http://schemas.microsoft.com/office/drawing/2014/main" id="{AA4D7349-4028-E870-16D6-661CD5D0256D}"/>
                  </a:ext>
                </a:extLst>
              </p:cNvPr>
              <p:cNvSpPr>
                <a:spLocks/>
              </p:cNvSpPr>
              <p:nvPr/>
            </p:nvSpPr>
            <p:spPr bwMode="auto">
              <a:xfrm>
                <a:off x="2789" y="3585"/>
                <a:ext cx="156" cy="304"/>
              </a:xfrm>
              <a:custGeom>
                <a:avLst/>
                <a:gdLst>
                  <a:gd name="T0" fmla="*/ 12 w 156"/>
                  <a:gd name="T1" fmla="*/ 31 h 304"/>
                  <a:gd name="T2" fmla="*/ 28 w 156"/>
                  <a:gd name="T3" fmla="*/ 73 h 304"/>
                  <a:gd name="T4" fmla="*/ 35 w 156"/>
                  <a:gd name="T5" fmla="*/ 120 h 304"/>
                  <a:gd name="T6" fmla="*/ 35 w 156"/>
                  <a:gd name="T7" fmla="*/ 168 h 304"/>
                  <a:gd name="T8" fmla="*/ 45 w 156"/>
                  <a:gd name="T9" fmla="*/ 200 h 304"/>
                  <a:gd name="T10" fmla="*/ 55 w 156"/>
                  <a:gd name="T11" fmla="*/ 215 h 304"/>
                  <a:gd name="T12" fmla="*/ 72 w 156"/>
                  <a:gd name="T13" fmla="*/ 233 h 304"/>
                  <a:gd name="T14" fmla="*/ 90 w 156"/>
                  <a:gd name="T15" fmla="*/ 248 h 304"/>
                  <a:gd name="T16" fmla="*/ 107 w 156"/>
                  <a:gd name="T17" fmla="*/ 257 h 304"/>
                  <a:gd name="T18" fmla="*/ 115 w 156"/>
                  <a:gd name="T19" fmla="*/ 266 h 304"/>
                  <a:gd name="T20" fmla="*/ 127 w 156"/>
                  <a:gd name="T21" fmla="*/ 279 h 304"/>
                  <a:gd name="T22" fmla="*/ 140 w 156"/>
                  <a:gd name="T23" fmla="*/ 288 h 304"/>
                  <a:gd name="T24" fmla="*/ 146 w 156"/>
                  <a:gd name="T25" fmla="*/ 293 h 304"/>
                  <a:gd name="T26" fmla="*/ 148 w 156"/>
                  <a:gd name="T27" fmla="*/ 297 h 304"/>
                  <a:gd name="T28" fmla="*/ 150 w 156"/>
                  <a:gd name="T29" fmla="*/ 299 h 304"/>
                  <a:gd name="T30" fmla="*/ 152 w 156"/>
                  <a:gd name="T31" fmla="*/ 302 h 304"/>
                  <a:gd name="T32" fmla="*/ 156 w 156"/>
                  <a:gd name="T33" fmla="*/ 304 h 304"/>
                  <a:gd name="T34" fmla="*/ 152 w 156"/>
                  <a:gd name="T35" fmla="*/ 286 h 304"/>
                  <a:gd name="T36" fmla="*/ 148 w 156"/>
                  <a:gd name="T37" fmla="*/ 257 h 304"/>
                  <a:gd name="T38" fmla="*/ 142 w 156"/>
                  <a:gd name="T39" fmla="*/ 231 h 304"/>
                  <a:gd name="T40" fmla="*/ 132 w 156"/>
                  <a:gd name="T41" fmla="*/ 220 h 304"/>
                  <a:gd name="T42" fmla="*/ 132 w 156"/>
                  <a:gd name="T43" fmla="*/ 208 h 304"/>
                  <a:gd name="T44" fmla="*/ 129 w 156"/>
                  <a:gd name="T45" fmla="*/ 206 h 304"/>
                  <a:gd name="T46" fmla="*/ 121 w 156"/>
                  <a:gd name="T47" fmla="*/ 197 h 304"/>
                  <a:gd name="T48" fmla="*/ 115 w 156"/>
                  <a:gd name="T49" fmla="*/ 188 h 304"/>
                  <a:gd name="T50" fmla="*/ 113 w 156"/>
                  <a:gd name="T51" fmla="*/ 182 h 304"/>
                  <a:gd name="T52" fmla="*/ 109 w 156"/>
                  <a:gd name="T53" fmla="*/ 182 h 304"/>
                  <a:gd name="T54" fmla="*/ 103 w 156"/>
                  <a:gd name="T55" fmla="*/ 177 h 304"/>
                  <a:gd name="T56" fmla="*/ 99 w 156"/>
                  <a:gd name="T57" fmla="*/ 171 h 304"/>
                  <a:gd name="T58" fmla="*/ 99 w 156"/>
                  <a:gd name="T59" fmla="*/ 166 h 304"/>
                  <a:gd name="T60" fmla="*/ 88 w 156"/>
                  <a:gd name="T61" fmla="*/ 162 h 304"/>
                  <a:gd name="T62" fmla="*/ 82 w 156"/>
                  <a:gd name="T63" fmla="*/ 148 h 304"/>
                  <a:gd name="T64" fmla="*/ 68 w 156"/>
                  <a:gd name="T65" fmla="*/ 104 h 304"/>
                  <a:gd name="T66" fmla="*/ 55 w 156"/>
                  <a:gd name="T67" fmla="*/ 60 h 304"/>
                  <a:gd name="T68" fmla="*/ 45 w 156"/>
                  <a:gd name="T69" fmla="*/ 31 h 304"/>
                  <a:gd name="T70" fmla="*/ 37 w 156"/>
                  <a:gd name="T71" fmla="*/ 26 h 304"/>
                  <a:gd name="T72" fmla="*/ 30 w 156"/>
                  <a:gd name="T73" fmla="*/ 20 h 304"/>
                  <a:gd name="T74" fmla="*/ 22 w 156"/>
                  <a:gd name="T75" fmla="*/ 11 h 304"/>
                  <a:gd name="T76" fmla="*/ 14 w 156"/>
                  <a:gd name="T77" fmla="*/ 4 h 304"/>
                  <a:gd name="T78" fmla="*/ 6 w 156"/>
                  <a:gd name="T79" fmla="*/ 0 h 304"/>
                  <a:gd name="T80" fmla="*/ 0 w 156"/>
                  <a:gd name="T81" fmla="*/ 15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6"/>
                  <a:gd name="T124" fmla="*/ 0 h 304"/>
                  <a:gd name="T125" fmla="*/ 156 w 156"/>
                  <a:gd name="T126" fmla="*/ 304 h 304"/>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6" h="304">
                    <a:moveTo>
                      <a:pt x="0" y="8"/>
                    </a:moveTo>
                    <a:lnTo>
                      <a:pt x="12" y="31"/>
                    </a:lnTo>
                    <a:lnTo>
                      <a:pt x="22" y="51"/>
                    </a:lnTo>
                    <a:lnTo>
                      <a:pt x="28" y="73"/>
                    </a:lnTo>
                    <a:lnTo>
                      <a:pt x="33" y="95"/>
                    </a:lnTo>
                    <a:lnTo>
                      <a:pt x="35" y="120"/>
                    </a:lnTo>
                    <a:lnTo>
                      <a:pt x="35" y="144"/>
                    </a:lnTo>
                    <a:lnTo>
                      <a:pt x="35" y="168"/>
                    </a:lnTo>
                    <a:lnTo>
                      <a:pt x="35" y="193"/>
                    </a:lnTo>
                    <a:lnTo>
                      <a:pt x="45" y="200"/>
                    </a:lnTo>
                    <a:lnTo>
                      <a:pt x="49" y="206"/>
                    </a:lnTo>
                    <a:lnTo>
                      <a:pt x="55" y="215"/>
                    </a:lnTo>
                    <a:lnTo>
                      <a:pt x="63" y="224"/>
                    </a:lnTo>
                    <a:lnTo>
                      <a:pt x="72" y="233"/>
                    </a:lnTo>
                    <a:lnTo>
                      <a:pt x="82" y="242"/>
                    </a:lnTo>
                    <a:lnTo>
                      <a:pt x="90" y="248"/>
                    </a:lnTo>
                    <a:lnTo>
                      <a:pt x="99" y="255"/>
                    </a:lnTo>
                    <a:lnTo>
                      <a:pt x="107" y="257"/>
                    </a:lnTo>
                    <a:lnTo>
                      <a:pt x="111" y="262"/>
                    </a:lnTo>
                    <a:lnTo>
                      <a:pt x="115" y="266"/>
                    </a:lnTo>
                    <a:lnTo>
                      <a:pt x="121" y="273"/>
                    </a:lnTo>
                    <a:lnTo>
                      <a:pt x="127" y="279"/>
                    </a:lnTo>
                    <a:lnTo>
                      <a:pt x="134" y="284"/>
                    </a:lnTo>
                    <a:lnTo>
                      <a:pt x="140" y="288"/>
                    </a:lnTo>
                    <a:lnTo>
                      <a:pt x="144" y="293"/>
                    </a:lnTo>
                    <a:lnTo>
                      <a:pt x="146" y="293"/>
                    </a:lnTo>
                    <a:lnTo>
                      <a:pt x="146" y="295"/>
                    </a:lnTo>
                    <a:lnTo>
                      <a:pt x="148" y="297"/>
                    </a:lnTo>
                    <a:lnTo>
                      <a:pt x="148" y="299"/>
                    </a:lnTo>
                    <a:lnTo>
                      <a:pt x="150" y="299"/>
                    </a:lnTo>
                    <a:lnTo>
                      <a:pt x="150" y="302"/>
                    </a:lnTo>
                    <a:lnTo>
                      <a:pt x="152" y="302"/>
                    </a:lnTo>
                    <a:lnTo>
                      <a:pt x="154" y="304"/>
                    </a:lnTo>
                    <a:lnTo>
                      <a:pt x="156" y="304"/>
                    </a:lnTo>
                    <a:lnTo>
                      <a:pt x="154" y="297"/>
                    </a:lnTo>
                    <a:lnTo>
                      <a:pt x="152" y="286"/>
                    </a:lnTo>
                    <a:lnTo>
                      <a:pt x="150" y="273"/>
                    </a:lnTo>
                    <a:lnTo>
                      <a:pt x="148" y="257"/>
                    </a:lnTo>
                    <a:lnTo>
                      <a:pt x="144" y="244"/>
                    </a:lnTo>
                    <a:lnTo>
                      <a:pt x="142" y="231"/>
                    </a:lnTo>
                    <a:lnTo>
                      <a:pt x="138" y="222"/>
                    </a:lnTo>
                    <a:lnTo>
                      <a:pt x="132" y="220"/>
                    </a:lnTo>
                    <a:lnTo>
                      <a:pt x="132" y="215"/>
                    </a:lnTo>
                    <a:lnTo>
                      <a:pt x="132" y="208"/>
                    </a:lnTo>
                    <a:lnTo>
                      <a:pt x="129" y="206"/>
                    </a:lnTo>
                    <a:lnTo>
                      <a:pt x="125" y="202"/>
                    </a:lnTo>
                    <a:lnTo>
                      <a:pt x="121" y="197"/>
                    </a:lnTo>
                    <a:lnTo>
                      <a:pt x="119" y="193"/>
                    </a:lnTo>
                    <a:lnTo>
                      <a:pt x="115" y="188"/>
                    </a:lnTo>
                    <a:lnTo>
                      <a:pt x="113" y="186"/>
                    </a:lnTo>
                    <a:lnTo>
                      <a:pt x="113" y="182"/>
                    </a:lnTo>
                    <a:lnTo>
                      <a:pt x="111" y="182"/>
                    </a:lnTo>
                    <a:lnTo>
                      <a:pt x="109" y="182"/>
                    </a:lnTo>
                    <a:lnTo>
                      <a:pt x="105" y="180"/>
                    </a:lnTo>
                    <a:lnTo>
                      <a:pt x="103" y="177"/>
                    </a:lnTo>
                    <a:lnTo>
                      <a:pt x="101" y="175"/>
                    </a:lnTo>
                    <a:lnTo>
                      <a:pt x="99" y="171"/>
                    </a:lnTo>
                    <a:lnTo>
                      <a:pt x="99" y="168"/>
                    </a:lnTo>
                    <a:lnTo>
                      <a:pt x="99" y="166"/>
                    </a:lnTo>
                    <a:lnTo>
                      <a:pt x="92" y="166"/>
                    </a:lnTo>
                    <a:lnTo>
                      <a:pt x="88" y="162"/>
                    </a:lnTo>
                    <a:lnTo>
                      <a:pt x="84" y="155"/>
                    </a:lnTo>
                    <a:lnTo>
                      <a:pt x="82" y="148"/>
                    </a:lnTo>
                    <a:lnTo>
                      <a:pt x="74" y="128"/>
                    </a:lnTo>
                    <a:lnTo>
                      <a:pt x="68" y="104"/>
                    </a:lnTo>
                    <a:lnTo>
                      <a:pt x="61" y="80"/>
                    </a:lnTo>
                    <a:lnTo>
                      <a:pt x="55" y="60"/>
                    </a:lnTo>
                    <a:lnTo>
                      <a:pt x="49" y="42"/>
                    </a:lnTo>
                    <a:lnTo>
                      <a:pt x="45" y="31"/>
                    </a:lnTo>
                    <a:lnTo>
                      <a:pt x="39" y="31"/>
                    </a:lnTo>
                    <a:lnTo>
                      <a:pt x="37" y="26"/>
                    </a:lnTo>
                    <a:lnTo>
                      <a:pt x="35" y="22"/>
                    </a:lnTo>
                    <a:lnTo>
                      <a:pt x="30" y="20"/>
                    </a:lnTo>
                    <a:lnTo>
                      <a:pt x="26" y="15"/>
                    </a:lnTo>
                    <a:lnTo>
                      <a:pt x="22" y="11"/>
                    </a:lnTo>
                    <a:lnTo>
                      <a:pt x="18" y="6"/>
                    </a:lnTo>
                    <a:lnTo>
                      <a:pt x="14" y="4"/>
                    </a:lnTo>
                    <a:lnTo>
                      <a:pt x="10" y="0"/>
                    </a:lnTo>
                    <a:lnTo>
                      <a:pt x="6" y="0"/>
                    </a:lnTo>
                    <a:lnTo>
                      <a:pt x="0" y="0"/>
                    </a:lnTo>
                    <a:lnTo>
                      <a:pt x="0" y="15"/>
                    </a:lnTo>
                    <a:lnTo>
                      <a:pt x="0" y="8"/>
                    </a:lnTo>
                    <a:close/>
                  </a:path>
                </a:pathLst>
              </a:custGeom>
              <a:solidFill>
                <a:srgbClr val="EDE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49" name="Freeform 124">
                <a:extLst>
                  <a:ext uri="{FF2B5EF4-FFF2-40B4-BE49-F238E27FC236}">
                    <a16:creationId xmlns:a16="http://schemas.microsoft.com/office/drawing/2014/main" id="{874DD3AA-C397-F97B-CDBE-73637BFEC7AE}"/>
                  </a:ext>
                </a:extLst>
              </p:cNvPr>
              <p:cNvSpPr>
                <a:spLocks/>
              </p:cNvSpPr>
              <p:nvPr/>
            </p:nvSpPr>
            <p:spPr bwMode="auto">
              <a:xfrm>
                <a:off x="2512" y="2865"/>
                <a:ext cx="827" cy="1333"/>
              </a:xfrm>
              <a:custGeom>
                <a:avLst/>
                <a:gdLst>
                  <a:gd name="T0" fmla="*/ 138 w 827"/>
                  <a:gd name="T1" fmla="*/ 266 h 1333"/>
                  <a:gd name="T2" fmla="*/ 204 w 827"/>
                  <a:gd name="T3" fmla="*/ 249 h 1333"/>
                  <a:gd name="T4" fmla="*/ 260 w 827"/>
                  <a:gd name="T5" fmla="*/ 222 h 1333"/>
                  <a:gd name="T6" fmla="*/ 355 w 827"/>
                  <a:gd name="T7" fmla="*/ 153 h 1333"/>
                  <a:gd name="T8" fmla="*/ 442 w 827"/>
                  <a:gd name="T9" fmla="*/ 80 h 1333"/>
                  <a:gd name="T10" fmla="*/ 518 w 827"/>
                  <a:gd name="T11" fmla="*/ 31 h 1333"/>
                  <a:gd name="T12" fmla="*/ 569 w 827"/>
                  <a:gd name="T13" fmla="*/ 11 h 1333"/>
                  <a:gd name="T14" fmla="*/ 631 w 827"/>
                  <a:gd name="T15" fmla="*/ 0 h 1333"/>
                  <a:gd name="T16" fmla="*/ 670 w 827"/>
                  <a:gd name="T17" fmla="*/ 53 h 1333"/>
                  <a:gd name="T18" fmla="*/ 697 w 827"/>
                  <a:gd name="T19" fmla="*/ 146 h 1333"/>
                  <a:gd name="T20" fmla="*/ 712 w 827"/>
                  <a:gd name="T21" fmla="*/ 231 h 1333"/>
                  <a:gd name="T22" fmla="*/ 743 w 827"/>
                  <a:gd name="T23" fmla="*/ 255 h 1333"/>
                  <a:gd name="T24" fmla="*/ 763 w 827"/>
                  <a:gd name="T25" fmla="*/ 295 h 1333"/>
                  <a:gd name="T26" fmla="*/ 782 w 827"/>
                  <a:gd name="T27" fmla="*/ 364 h 1333"/>
                  <a:gd name="T28" fmla="*/ 788 w 827"/>
                  <a:gd name="T29" fmla="*/ 493 h 1333"/>
                  <a:gd name="T30" fmla="*/ 772 w 827"/>
                  <a:gd name="T31" fmla="*/ 746 h 1333"/>
                  <a:gd name="T32" fmla="*/ 786 w 827"/>
                  <a:gd name="T33" fmla="*/ 822 h 1333"/>
                  <a:gd name="T34" fmla="*/ 807 w 827"/>
                  <a:gd name="T35" fmla="*/ 857 h 1333"/>
                  <a:gd name="T36" fmla="*/ 819 w 827"/>
                  <a:gd name="T37" fmla="*/ 906 h 1333"/>
                  <a:gd name="T38" fmla="*/ 827 w 827"/>
                  <a:gd name="T39" fmla="*/ 1031 h 1333"/>
                  <a:gd name="T40" fmla="*/ 815 w 827"/>
                  <a:gd name="T41" fmla="*/ 1164 h 1333"/>
                  <a:gd name="T42" fmla="*/ 784 w 827"/>
                  <a:gd name="T43" fmla="*/ 1275 h 1333"/>
                  <a:gd name="T44" fmla="*/ 757 w 827"/>
                  <a:gd name="T45" fmla="*/ 1322 h 1333"/>
                  <a:gd name="T46" fmla="*/ 722 w 827"/>
                  <a:gd name="T47" fmla="*/ 1288 h 1333"/>
                  <a:gd name="T48" fmla="*/ 689 w 827"/>
                  <a:gd name="T49" fmla="*/ 1142 h 1333"/>
                  <a:gd name="T50" fmla="*/ 658 w 827"/>
                  <a:gd name="T51" fmla="*/ 900 h 1333"/>
                  <a:gd name="T52" fmla="*/ 623 w 827"/>
                  <a:gd name="T53" fmla="*/ 768 h 1333"/>
                  <a:gd name="T54" fmla="*/ 592 w 827"/>
                  <a:gd name="T55" fmla="*/ 711 h 1333"/>
                  <a:gd name="T56" fmla="*/ 551 w 827"/>
                  <a:gd name="T57" fmla="*/ 660 h 1333"/>
                  <a:gd name="T58" fmla="*/ 505 w 827"/>
                  <a:gd name="T59" fmla="*/ 608 h 1333"/>
                  <a:gd name="T60" fmla="*/ 487 w 827"/>
                  <a:gd name="T61" fmla="*/ 591 h 1333"/>
                  <a:gd name="T62" fmla="*/ 450 w 827"/>
                  <a:gd name="T63" fmla="*/ 531 h 1333"/>
                  <a:gd name="T64" fmla="*/ 415 w 827"/>
                  <a:gd name="T65" fmla="*/ 475 h 1333"/>
                  <a:gd name="T66" fmla="*/ 398 w 827"/>
                  <a:gd name="T67" fmla="*/ 462 h 1333"/>
                  <a:gd name="T68" fmla="*/ 394 w 827"/>
                  <a:gd name="T69" fmla="*/ 446 h 1333"/>
                  <a:gd name="T70" fmla="*/ 371 w 827"/>
                  <a:gd name="T71" fmla="*/ 433 h 1333"/>
                  <a:gd name="T72" fmla="*/ 340 w 827"/>
                  <a:gd name="T73" fmla="*/ 424 h 1333"/>
                  <a:gd name="T74" fmla="*/ 314 w 827"/>
                  <a:gd name="T75" fmla="*/ 404 h 1333"/>
                  <a:gd name="T76" fmla="*/ 256 w 827"/>
                  <a:gd name="T77" fmla="*/ 400 h 1333"/>
                  <a:gd name="T78" fmla="*/ 128 w 827"/>
                  <a:gd name="T79" fmla="*/ 411 h 1333"/>
                  <a:gd name="T80" fmla="*/ 52 w 827"/>
                  <a:gd name="T81" fmla="*/ 404 h 1333"/>
                  <a:gd name="T82" fmla="*/ 19 w 827"/>
                  <a:gd name="T83" fmla="*/ 377 h 1333"/>
                  <a:gd name="T84" fmla="*/ 0 w 827"/>
                  <a:gd name="T85" fmla="*/ 355 h 1333"/>
                  <a:gd name="T86" fmla="*/ 6 w 827"/>
                  <a:gd name="T87" fmla="*/ 366 h 1333"/>
                  <a:gd name="T88" fmla="*/ 19 w 827"/>
                  <a:gd name="T89" fmla="*/ 364 h 1333"/>
                  <a:gd name="T90" fmla="*/ 35 w 827"/>
                  <a:gd name="T91" fmla="*/ 344 h 1333"/>
                  <a:gd name="T92" fmla="*/ 58 w 827"/>
                  <a:gd name="T93" fmla="*/ 309 h 1333"/>
                  <a:gd name="T94" fmla="*/ 81 w 827"/>
                  <a:gd name="T95" fmla="*/ 275 h 1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7"/>
                  <a:gd name="T145" fmla="*/ 0 h 1333"/>
                  <a:gd name="T146" fmla="*/ 827 w 827"/>
                  <a:gd name="T147" fmla="*/ 1333 h 1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7" h="1333">
                    <a:moveTo>
                      <a:pt x="87" y="273"/>
                    </a:moveTo>
                    <a:lnTo>
                      <a:pt x="114" y="271"/>
                    </a:lnTo>
                    <a:lnTo>
                      <a:pt x="138" y="266"/>
                    </a:lnTo>
                    <a:lnTo>
                      <a:pt x="161" y="262"/>
                    </a:lnTo>
                    <a:lnTo>
                      <a:pt x="184" y="255"/>
                    </a:lnTo>
                    <a:lnTo>
                      <a:pt x="204" y="249"/>
                    </a:lnTo>
                    <a:lnTo>
                      <a:pt x="223" y="240"/>
                    </a:lnTo>
                    <a:lnTo>
                      <a:pt x="241" y="231"/>
                    </a:lnTo>
                    <a:lnTo>
                      <a:pt x="260" y="222"/>
                    </a:lnTo>
                    <a:lnTo>
                      <a:pt x="295" y="200"/>
                    </a:lnTo>
                    <a:lnTo>
                      <a:pt x="326" y="178"/>
                    </a:lnTo>
                    <a:lnTo>
                      <a:pt x="355" y="153"/>
                    </a:lnTo>
                    <a:lnTo>
                      <a:pt x="384" y="129"/>
                    </a:lnTo>
                    <a:lnTo>
                      <a:pt x="413" y="104"/>
                    </a:lnTo>
                    <a:lnTo>
                      <a:pt x="442" y="80"/>
                    </a:lnTo>
                    <a:lnTo>
                      <a:pt x="470" y="60"/>
                    </a:lnTo>
                    <a:lnTo>
                      <a:pt x="501" y="40"/>
                    </a:lnTo>
                    <a:lnTo>
                      <a:pt x="518" y="31"/>
                    </a:lnTo>
                    <a:lnTo>
                      <a:pt x="534" y="22"/>
                    </a:lnTo>
                    <a:lnTo>
                      <a:pt x="551" y="15"/>
                    </a:lnTo>
                    <a:lnTo>
                      <a:pt x="569" y="11"/>
                    </a:lnTo>
                    <a:lnTo>
                      <a:pt x="590" y="6"/>
                    </a:lnTo>
                    <a:lnTo>
                      <a:pt x="609" y="2"/>
                    </a:lnTo>
                    <a:lnTo>
                      <a:pt x="631" y="0"/>
                    </a:lnTo>
                    <a:lnTo>
                      <a:pt x="652" y="0"/>
                    </a:lnTo>
                    <a:lnTo>
                      <a:pt x="660" y="24"/>
                    </a:lnTo>
                    <a:lnTo>
                      <a:pt x="670" y="53"/>
                    </a:lnTo>
                    <a:lnTo>
                      <a:pt x="679" y="84"/>
                    </a:lnTo>
                    <a:lnTo>
                      <a:pt x="689" y="115"/>
                    </a:lnTo>
                    <a:lnTo>
                      <a:pt x="697" y="146"/>
                    </a:lnTo>
                    <a:lnTo>
                      <a:pt x="706" y="178"/>
                    </a:lnTo>
                    <a:lnTo>
                      <a:pt x="710" y="206"/>
                    </a:lnTo>
                    <a:lnTo>
                      <a:pt x="712" y="231"/>
                    </a:lnTo>
                    <a:lnTo>
                      <a:pt x="722" y="237"/>
                    </a:lnTo>
                    <a:lnTo>
                      <a:pt x="732" y="246"/>
                    </a:lnTo>
                    <a:lnTo>
                      <a:pt x="743" y="255"/>
                    </a:lnTo>
                    <a:lnTo>
                      <a:pt x="751" y="269"/>
                    </a:lnTo>
                    <a:lnTo>
                      <a:pt x="757" y="282"/>
                    </a:lnTo>
                    <a:lnTo>
                      <a:pt x="763" y="295"/>
                    </a:lnTo>
                    <a:lnTo>
                      <a:pt x="769" y="311"/>
                    </a:lnTo>
                    <a:lnTo>
                      <a:pt x="774" y="329"/>
                    </a:lnTo>
                    <a:lnTo>
                      <a:pt x="782" y="364"/>
                    </a:lnTo>
                    <a:lnTo>
                      <a:pt x="786" y="406"/>
                    </a:lnTo>
                    <a:lnTo>
                      <a:pt x="788" y="449"/>
                    </a:lnTo>
                    <a:lnTo>
                      <a:pt x="788" y="493"/>
                    </a:lnTo>
                    <a:lnTo>
                      <a:pt x="784" y="582"/>
                    </a:lnTo>
                    <a:lnTo>
                      <a:pt x="778" y="668"/>
                    </a:lnTo>
                    <a:lnTo>
                      <a:pt x="772" y="746"/>
                    </a:lnTo>
                    <a:lnTo>
                      <a:pt x="769" y="808"/>
                    </a:lnTo>
                    <a:lnTo>
                      <a:pt x="778" y="815"/>
                    </a:lnTo>
                    <a:lnTo>
                      <a:pt x="786" y="822"/>
                    </a:lnTo>
                    <a:lnTo>
                      <a:pt x="794" y="833"/>
                    </a:lnTo>
                    <a:lnTo>
                      <a:pt x="800" y="844"/>
                    </a:lnTo>
                    <a:lnTo>
                      <a:pt x="807" y="857"/>
                    </a:lnTo>
                    <a:lnTo>
                      <a:pt x="811" y="873"/>
                    </a:lnTo>
                    <a:lnTo>
                      <a:pt x="815" y="888"/>
                    </a:lnTo>
                    <a:lnTo>
                      <a:pt x="819" y="906"/>
                    </a:lnTo>
                    <a:lnTo>
                      <a:pt x="823" y="946"/>
                    </a:lnTo>
                    <a:lnTo>
                      <a:pt x="827" y="986"/>
                    </a:lnTo>
                    <a:lnTo>
                      <a:pt x="827" y="1031"/>
                    </a:lnTo>
                    <a:lnTo>
                      <a:pt x="825" y="1075"/>
                    </a:lnTo>
                    <a:lnTo>
                      <a:pt x="821" y="1119"/>
                    </a:lnTo>
                    <a:lnTo>
                      <a:pt x="815" y="1164"/>
                    </a:lnTo>
                    <a:lnTo>
                      <a:pt x="807" y="1204"/>
                    </a:lnTo>
                    <a:lnTo>
                      <a:pt x="796" y="1242"/>
                    </a:lnTo>
                    <a:lnTo>
                      <a:pt x="784" y="1275"/>
                    </a:lnTo>
                    <a:lnTo>
                      <a:pt x="772" y="1302"/>
                    </a:lnTo>
                    <a:lnTo>
                      <a:pt x="763" y="1313"/>
                    </a:lnTo>
                    <a:lnTo>
                      <a:pt x="757" y="1322"/>
                    </a:lnTo>
                    <a:lnTo>
                      <a:pt x="749" y="1328"/>
                    </a:lnTo>
                    <a:lnTo>
                      <a:pt x="741" y="1333"/>
                    </a:lnTo>
                    <a:lnTo>
                      <a:pt x="722" y="1288"/>
                    </a:lnTo>
                    <a:lnTo>
                      <a:pt x="708" y="1239"/>
                    </a:lnTo>
                    <a:lnTo>
                      <a:pt x="697" y="1193"/>
                    </a:lnTo>
                    <a:lnTo>
                      <a:pt x="689" y="1142"/>
                    </a:lnTo>
                    <a:lnTo>
                      <a:pt x="677" y="1044"/>
                    </a:lnTo>
                    <a:lnTo>
                      <a:pt x="664" y="946"/>
                    </a:lnTo>
                    <a:lnTo>
                      <a:pt x="658" y="900"/>
                    </a:lnTo>
                    <a:lnTo>
                      <a:pt x="650" y="853"/>
                    </a:lnTo>
                    <a:lnTo>
                      <a:pt x="637" y="811"/>
                    </a:lnTo>
                    <a:lnTo>
                      <a:pt x="623" y="768"/>
                    </a:lnTo>
                    <a:lnTo>
                      <a:pt x="613" y="748"/>
                    </a:lnTo>
                    <a:lnTo>
                      <a:pt x="604" y="728"/>
                    </a:lnTo>
                    <a:lnTo>
                      <a:pt x="592" y="711"/>
                    </a:lnTo>
                    <a:lnTo>
                      <a:pt x="580" y="693"/>
                    </a:lnTo>
                    <a:lnTo>
                      <a:pt x="567" y="675"/>
                    </a:lnTo>
                    <a:lnTo>
                      <a:pt x="551" y="660"/>
                    </a:lnTo>
                    <a:lnTo>
                      <a:pt x="534" y="644"/>
                    </a:lnTo>
                    <a:lnTo>
                      <a:pt x="516" y="631"/>
                    </a:lnTo>
                    <a:lnTo>
                      <a:pt x="505" y="608"/>
                    </a:lnTo>
                    <a:lnTo>
                      <a:pt x="501" y="606"/>
                    </a:lnTo>
                    <a:lnTo>
                      <a:pt x="495" y="600"/>
                    </a:lnTo>
                    <a:lnTo>
                      <a:pt x="487" y="591"/>
                    </a:lnTo>
                    <a:lnTo>
                      <a:pt x="481" y="582"/>
                    </a:lnTo>
                    <a:lnTo>
                      <a:pt x="464" y="557"/>
                    </a:lnTo>
                    <a:lnTo>
                      <a:pt x="450" y="531"/>
                    </a:lnTo>
                    <a:lnTo>
                      <a:pt x="433" y="506"/>
                    </a:lnTo>
                    <a:lnTo>
                      <a:pt x="421" y="484"/>
                    </a:lnTo>
                    <a:lnTo>
                      <a:pt x="415" y="475"/>
                    </a:lnTo>
                    <a:lnTo>
                      <a:pt x="409" y="469"/>
                    </a:lnTo>
                    <a:lnTo>
                      <a:pt x="402" y="464"/>
                    </a:lnTo>
                    <a:lnTo>
                      <a:pt x="398" y="462"/>
                    </a:lnTo>
                    <a:lnTo>
                      <a:pt x="398" y="457"/>
                    </a:lnTo>
                    <a:lnTo>
                      <a:pt x="396" y="451"/>
                    </a:lnTo>
                    <a:lnTo>
                      <a:pt x="394" y="446"/>
                    </a:lnTo>
                    <a:lnTo>
                      <a:pt x="392" y="444"/>
                    </a:lnTo>
                    <a:lnTo>
                      <a:pt x="382" y="437"/>
                    </a:lnTo>
                    <a:lnTo>
                      <a:pt x="371" y="433"/>
                    </a:lnTo>
                    <a:lnTo>
                      <a:pt x="361" y="429"/>
                    </a:lnTo>
                    <a:lnTo>
                      <a:pt x="351" y="426"/>
                    </a:lnTo>
                    <a:lnTo>
                      <a:pt x="340" y="424"/>
                    </a:lnTo>
                    <a:lnTo>
                      <a:pt x="330" y="420"/>
                    </a:lnTo>
                    <a:lnTo>
                      <a:pt x="330" y="409"/>
                    </a:lnTo>
                    <a:lnTo>
                      <a:pt x="314" y="404"/>
                    </a:lnTo>
                    <a:lnTo>
                      <a:pt x="295" y="402"/>
                    </a:lnTo>
                    <a:lnTo>
                      <a:pt x="277" y="400"/>
                    </a:lnTo>
                    <a:lnTo>
                      <a:pt x="256" y="400"/>
                    </a:lnTo>
                    <a:lnTo>
                      <a:pt x="215" y="402"/>
                    </a:lnTo>
                    <a:lnTo>
                      <a:pt x="171" y="406"/>
                    </a:lnTo>
                    <a:lnTo>
                      <a:pt x="128" y="411"/>
                    </a:lnTo>
                    <a:lnTo>
                      <a:pt x="89" y="409"/>
                    </a:lnTo>
                    <a:lnTo>
                      <a:pt x="68" y="406"/>
                    </a:lnTo>
                    <a:lnTo>
                      <a:pt x="52" y="404"/>
                    </a:lnTo>
                    <a:lnTo>
                      <a:pt x="35" y="397"/>
                    </a:lnTo>
                    <a:lnTo>
                      <a:pt x="19" y="389"/>
                    </a:lnTo>
                    <a:lnTo>
                      <a:pt x="19" y="377"/>
                    </a:lnTo>
                    <a:lnTo>
                      <a:pt x="0" y="377"/>
                    </a:lnTo>
                    <a:lnTo>
                      <a:pt x="0" y="362"/>
                    </a:lnTo>
                    <a:lnTo>
                      <a:pt x="0" y="355"/>
                    </a:lnTo>
                    <a:lnTo>
                      <a:pt x="0" y="357"/>
                    </a:lnTo>
                    <a:lnTo>
                      <a:pt x="2" y="362"/>
                    </a:lnTo>
                    <a:lnTo>
                      <a:pt x="6" y="366"/>
                    </a:lnTo>
                    <a:lnTo>
                      <a:pt x="13" y="369"/>
                    </a:lnTo>
                    <a:lnTo>
                      <a:pt x="15" y="366"/>
                    </a:lnTo>
                    <a:lnTo>
                      <a:pt x="19" y="364"/>
                    </a:lnTo>
                    <a:lnTo>
                      <a:pt x="23" y="357"/>
                    </a:lnTo>
                    <a:lnTo>
                      <a:pt x="29" y="346"/>
                    </a:lnTo>
                    <a:lnTo>
                      <a:pt x="35" y="344"/>
                    </a:lnTo>
                    <a:lnTo>
                      <a:pt x="43" y="335"/>
                    </a:lnTo>
                    <a:lnTo>
                      <a:pt x="50" y="324"/>
                    </a:lnTo>
                    <a:lnTo>
                      <a:pt x="58" y="309"/>
                    </a:lnTo>
                    <a:lnTo>
                      <a:pt x="66" y="295"/>
                    </a:lnTo>
                    <a:lnTo>
                      <a:pt x="72" y="284"/>
                    </a:lnTo>
                    <a:lnTo>
                      <a:pt x="81" y="275"/>
                    </a:lnTo>
                    <a:lnTo>
                      <a:pt x="87" y="273"/>
                    </a:lnTo>
                    <a:close/>
                  </a:path>
                </a:pathLst>
              </a:custGeom>
              <a:solidFill>
                <a:srgbClr val="F2F2D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0" name="Freeform 125">
                <a:extLst>
                  <a:ext uri="{FF2B5EF4-FFF2-40B4-BE49-F238E27FC236}">
                    <a16:creationId xmlns:a16="http://schemas.microsoft.com/office/drawing/2014/main" id="{3295339B-2EDB-37A1-80D1-587BC5A8D8AD}"/>
                  </a:ext>
                </a:extLst>
              </p:cNvPr>
              <p:cNvSpPr>
                <a:spLocks/>
              </p:cNvSpPr>
              <p:nvPr/>
            </p:nvSpPr>
            <p:spPr bwMode="auto">
              <a:xfrm>
                <a:off x="1400" y="805"/>
                <a:ext cx="1151" cy="2775"/>
              </a:xfrm>
              <a:custGeom>
                <a:avLst/>
                <a:gdLst>
                  <a:gd name="T0" fmla="*/ 273 w 1151"/>
                  <a:gd name="T1" fmla="*/ 85 h 2775"/>
                  <a:gd name="T2" fmla="*/ 566 w 1151"/>
                  <a:gd name="T3" fmla="*/ 0 h 2775"/>
                  <a:gd name="T4" fmla="*/ 351 w 1151"/>
                  <a:gd name="T5" fmla="*/ 336 h 2775"/>
                  <a:gd name="T6" fmla="*/ 312 w 1151"/>
                  <a:gd name="T7" fmla="*/ 1051 h 2775"/>
                  <a:gd name="T8" fmla="*/ 448 w 1151"/>
                  <a:gd name="T9" fmla="*/ 1702 h 2775"/>
                  <a:gd name="T10" fmla="*/ 702 w 1151"/>
                  <a:gd name="T11" fmla="*/ 2249 h 2775"/>
                  <a:gd name="T12" fmla="*/ 937 w 1151"/>
                  <a:gd name="T13" fmla="*/ 2564 h 2775"/>
                  <a:gd name="T14" fmla="*/ 1151 w 1151"/>
                  <a:gd name="T15" fmla="*/ 2775 h 2775"/>
                  <a:gd name="T16" fmla="*/ 741 w 1151"/>
                  <a:gd name="T17" fmla="*/ 2564 h 2775"/>
                  <a:gd name="T18" fmla="*/ 409 w 1151"/>
                  <a:gd name="T19" fmla="*/ 2333 h 2775"/>
                  <a:gd name="T20" fmla="*/ 176 w 1151"/>
                  <a:gd name="T21" fmla="*/ 2018 h 2775"/>
                  <a:gd name="T22" fmla="*/ 40 w 1151"/>
                  <a:gd name="T23" fmla="*/ 1702 h 2775"/>
                  <a:gd name="T24" fmla="*/ 0 w 1151"/>
                  <a:gd name="T25" fmla="*/ 1136 h 2775"/>
                  <a:gd name="T26" fmla="*/ 40 w 1151"/>
                  <a:gd name="T27" fmla="*/ 756 h 2775"/>
                  <a:gd name="T28" fmla="*/ 116 w 1151"/>
                  <a:gd name="T29" fmla="*/ 358 h 2775"/>
                  <a:gd name="T30" fmla="*/ 273 w 1151"/>
                  <a:gd name="T31" fmla="*/ 85 h 27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1"/>
                  <a:gd name="T49" fmla="*/ 0 h 2775"/>
                  <a:gd name="T50" fmla="*/ 1151 w 1151"/>
                  <a:gd name="T51" fmla="*/ 2775 h 27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1" h="2775">
                    <a:moveTo>
                      <a:pt x="273" y="85"/>
                    </a:moveTo>
                    <a:lnTo>
                      <a:pt x="566" y="0"/>
                    </a:lnTo>
                    <a:lnTo>
                      <a:pt x="351" y="336"/>
                    </a:lnTo>
                    <a:lnTo>
                      <a:pt x="312" y="1051"/>
                    </a:lnTo>
                    <a:lnTo>
                      <a:pt x="448" y="1702"/>
                    </a:lnTo>
                    <a:lnTo>
                      <a:pt x="702" y="2249"/>
                    </a:lnTo>
                    <a:lnTo>
                      <a:pt x="937" y="2564"/>
                    </a:lnTo>
                    <a:lnTo>
                      <a:pt x="1151" y="2775"/>
                    </a:lnTo>
                    <a:lnTo>
                      <a:pt x="741" y="2564"/>
                    </a:lnTo>
                    <a:lnTo>
                      <a:pt x="409" y="2333"/>
                    </a:lnTo>
                    <a:lnTo>
                      <a:pt x="176" y="2018"/>
                    </a:lnTo>
                    <a:lnTo>
                      <a:pt x="40" y="1702"/>
                    </a:lnTo>
                    <a:lnTo>
                      <a:pt x="0" y="1136"/>
                    </a:lnTo>
                    <a:lnTo>
                      <a:pt x="40" y="756"/>
                    </a:lnTo>
                    <a:lnTo>
                      <a:pt x="116" y="358"/>
                    </a:lnTo>
                    <a:lnTo>
                      <a:pt x="273" y="85"/>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1" name="Freeform 126">
                <a:extLst>
                  <a:ext uri="{FF2B5EF4-FFF2-40B4-BE49-F238E27FC236}">
                    <a16:creationId xmlns:a16="http://schemas.microsoft.com/office/drawing/2014/main" id="{2F5AC678-DA62-A0C6-72A3-78F847D45FC3}"/>
                  </a:ext>
                </a:extLst>
              </p:cNvPr>
              <p:cNvSpPr>
                <a:spLocks/>
              </p:cNvSpPr>
              <p:nvPr/>
            </p:nvSpPr>
            <p:spPr bwMode="auto">
              <a:xfrm>
                <a:off x="1400" y="805"/>
                <a:ext cx="1151" cy="2775"/>
              </a:xfrm>
              <a:custGeom>
                <a:avLst/>
                <a:gdLst>
                  <a:gd name="T0" fmla="*/ 273 w 1151"/>
                  <a:gd name="T1" fmla="*/ 85 h 2775"/>
                  <a:gd name="T2" fmla="*/ 566 w 1151"/>
                  <a:gd name="T3" fmla="*/ 0 h 2775"/>
                  <a:gd name="T4" fmla="*/ 351 w 1151"/>
                  <a:gd name="T5" fmla="*/ 336 h 2775"/>
                  <a:gd name="T6" fmla="*/ 312 w 1151"/>
                  <a:gd name="T7" fmla="*/ 1051 h 2775"/>
                  <a:gd name="T8" fmla="*/ 448 w 1151"/>
                  <a:gd name="T9" fmla="*/ 1702 h 2775"/>
                  <a:gd name="T10" fmla="*/ 702 w 1151"/>
                  <a:gd name="T11" fmla="*/ 2249 h 2775"/>
                  <a:gd name="T12" fmla="*/ 937 w 1151"/>
                  <a:gd name="T13" fmla="*/ 2564 h 2775"/>
                  <a:gd name="T14" fmla="*/ 1151 w 1151"/>
                  <a:gd name="T15" fmla="*/ 2775 h 2775"/>
                  <a:gd name="T16" fmla="*/ 741 w 1151"/>
                  <a:gd name="T17" fmla="*/ 2564 h 2775"/>
                  <a:gd name="T18" fmla="*/ 409 w 1151"/>
                  <a:gd name="T19" fmla="*/ 2333 h 2775"/>
                  <a:gd name="T20" fmla="*/ 176 w 1151"/>
                  <a:gd name="T21" fmla="*/ 2018 h 2775"/>
                  <a:gd name="T22" fmla="*/ 40 w 1151"/>
                  <a:gd name="T23" fmla="*/ 1702 h 2775"/>
                  <a:gd name="T24" fmla="*/ 0 w 1151"/>
                  <a:gd name="T25" fmla="*/ 1136 h 2775"/>
                  <a:gd name="T26" fmla="*/ 40 w 1151"/>
                  <a:gd name="T27" fmla="*/ 756 h 2775"/>
                  <a:gd name="T28" fmla="*/ 116 w 1151"/>
                  <a:gd name="T29" fmla="*/ 358 h 2775"/>
                  <a:gd name="T30" fmla="*/ 273 w 1151"/>
                  <a:gd name="T31" fmla="*/ 85 h 27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1"/>
                  <a:gd name="T49" fmla="*/ 0 h 2775"/>
                  <a:gd name="T50" fmla="*/ 1151 w 1151"/>
                  <a:gd name="T51" fmla="*/ 2775 h 277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1" h="2775">
                    <a:moveTo>
                      <a:pt x="273" y="85"/>
                    </a:moveTo>
                    <a:lnTo>
                      <a:pt x="566" y="0"/>
                    </a:lnTo>
                    <a:lnTo>
                      <a:pt x="351" y="336"/>
                    </a:lnTo>
                    <a:lnTo>
                      <a:pt x="312" y="1051"/>
                    </a:lnTo>
                    <a:lnTo>
                      <a:pt x="448" y="1702"/>
                    </a:lnTo>
                    <a:lnTo>
                      <a:pt x="702" y="2249"/>
                    </a:lnTo>
                    <a:lnTo>
                      <a:pt x="937" y="2564"/>
                    </a:lnTo>
                    <a:lnTo>
                      <a:pt x="1151" y="2775"/>
                    </a:lnTo>
                    <a:lnTo>
                      <a:pt x="741" y="2564"/>
                    </a:lnTo>
                    <a:lnTo>
                      <a:pt x="409" y="2333"/>
                    </a:lnTo>
                    <a:lnTo>
                      <a:pt x="176" y="2018"/>
                    </a:lnTo>
                    <a:lnTo>
                      <a:pt x="40" y="1702"/>
                    </a:lnTo>
                    <a:lnTo>
                      <a:pt x="0" y="1136"/>
                    </a:lnTo>
                    <a:lnTo>
                      <a:pt x="40" y="756"/>
                    </a:lnTo>
                    <a:lnTo>
                      <a:pt x="116" y="358"/>
                    </a:lnTo>
                    <a:lnTo>
                      <a:pt x="273"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2" name="Freeform 127">
                <a:extLst>
                  <a:ext uri="{FF2B5EF4-FFF2-40B4-BE49-F238E27FC236}">
                    <a16:creationId xmlns:a16="http://schemas.microsoft.com/office/drawing/2014/main" id="{FDD2A643-E962-7634-A444-717A554A60B7}"/>
                  </a:ext>
                </a:extLst>
              </p:cNvPr>
              <p:cNvSpPr>
                <a:spLocks noEditPoints="1"/>
              </p:cNvSpPr>
              <p:nvPr/>
            </p:nvSpPr>
            <p:spPr bwMode="auto">
              <a:xfrm>
                <a:off x="1481" y="1112"/>
                <a:ext cx="1062" cy="2459"/>
              </a:xfrm>
              <a:custGeom>
                <a:avLst/>
                <a:gdLst>
                  <a:gd name="T0" fmla="*/ 64 w 1062"/>
                  <a:gd name="T1" fmla="*/ 0 h 2459"/>
                  <a:gd name="T2" fmla="*/ 56 w 1062"/>
                  <a:gd name="T3" fmla="*/ 29 h 2459"/>
                  <a:gd name="T4" fmla="*/ 47 w 1062"/>
                  <a:gd name="T5" fmla="*/ 58 h 2459"/>
                  <a:gd name="T6" fmla="*/ 39 w 1062"/>
                  <a:gd name="T7" fmla="*/ 87 h 2459"/>
                  <a:gd name="T8" fmla="*/ 31 w 1062"/>
                  <a:gd name="T9" fmla="*/ 118 h 2459"/>
                  <a:gd name="T10" fmla="*/ 23 w 1062"/>
                  <a:gd name="T11" fmla="*/ 147 h 2459"/>
                  <a:gd name="T12" fmla="*/ 14 w 1062"/>
                  <a:gd name="T13" fmla="*/ 175 h 2459"/>
                  <a:gd name="T14" fmla="*/ 8 w 1062"/>
                  <a:gd name="T15" fmla="*/ 207 h 2459"/>
                  <a:gd name="T16" fmla="*/ 0 w 1062"/>
                  <a:gd name="T17" fmla="*/ 235 h 2459"/>
                  <a:gd name="T18" fmla="*/ 35 w 1062"/>
                  <a:gd name="T19" fmla="*/ 51 h 2459"/>
                  <a:gd name="T20" fmla="*/ 64 w 1062"/>
                  <a:gd name="T21" fmla="*/ 0 h 2459"/>
                  <a:gd name="T22" fmla="*/ 934 w 1062"/>
                  <a:gd name="T23" fmla="*/ 2397 h 2459"/>
                  <a:gd name="T24" fmla="*/ 945 w 1062"/>
                  <a:gd name="T25" fmla="*/ 2401 h 2459"/>
                  <a:gd name="T26" fmla="*/ 955 w 1062"/>
                  <a:gd name="T27" fmla="*/ 2406 h 2459"/>
                  <a:gd name="T28" fmla="*/ 965 w 1062"/>
                  <a:gd name="T29" fmla="*/ 2410 h 2459"/>
                  <a:gd name="T30" fmla="*/ 975 w 1062"/>
                  <a:gd name="T31" fmla="*/ 2415 h 2459"/>
                  <a:gd name="T32" fmla="*/ 986 w 1062"/>
                  <a:gd name="T33" fmla="*/ 2417 h 2459"/>
                  <a:gd name="T34" fmla="*/ 996 w 1062"/>
                  <a:gd name="T35" fmla="*/ 2421 h 2459"/>
                  <a:gd name="T36" fmla="*/ 1006 w 1062"/>
                  <a:gd name="T37" fmla="*/ 2426 h 2459"/>
                  <a:gd name="T38" fmla="*/ 1017 w 1062"/>
                  <a:gd name="T39" fmla="*/ 2428 h 2459"/>
                  <a:gd name="T40" fmla="*/ 1050 w 1062"/>
                  <a:gd name="T41" fmla="*/ 2448 h 2459"/>
                  <a:gd name="T42" fmla="*/ 1062 w 1062"/>
                  <a:gd name="T43" fmla="*/ 2459 h 2459"/>
                  <a:gd name="T44" fmla="*/ 1060 w 1062"/>
                  <a:gd name="T45" fmla="*/ 2459 h 2459"/>
                  <a:gd name="T46" fmla="*/ 1060 w 1062"/>
                  <a:gd name="T47" fmla="*/ 2459 h 2459"/>
                  <a:gd name="T48" fmla="*/ 1060 w 1062"/>
                  <a:gd name="T49" fmla="*/ 2459 h 2459"/>
                  <a:gd name="T50" fmla="*/ 1058 w 1062"/>
                  <a:gd name="T51" fmla="*/ 2459 h 2459"/>
                  <a:gd name="T52" fmla="*/ 1058 w 1062"/>
                  <a:gd name="T53" fmla="*/ 2459 h 2459"/>
                  <a:gd name="T54" fmla="*/ 1058 w 1062"/>
                  <a:gd name="T55" fmla="*/ 2459 h 2459"/>
                  <a:gd name="T56" fmla="*/ 1056 w 1062"/>
                  <a:gd name="T57" fmla="*/ 2459 h 2459"/>
                  <a:gd name="T58" fmla="*/ 1056 w 1062"/>
                  <a:gd name="T59" fmla="*/ 2459 h 2459"/>
                  <a:gd name="T60" fmla="*/ 934 w 1062"/>
                  <a:gd name="T61" fmla="*/ 2397 h 245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62"/>
                  <a:gd name="T94" fmla="*/ 0 h 2459"/>
                  <a:gd name="T95" fmla="*/ 1062 w 1062"/>
                  <a:gd name="T96" fmla="*/ 2459 h 245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62" h="2459">
                    <a:moveTo>
                      <a:pt x="64" y="0"/>
                    </a:moveTo>
                    <a:lnTo>
                      <a:pt x="56" y="29"/>
                    </a:lnTo>
                    <a:lnTo>
                      <a:pt x="47" y="58"/>
                    </a:lnTo>
                    <a:lnTo>
                      <a:pt x="39" y="87"/>
                    </a:lnTo>
                    <a:lnTo>
                      <a:pt x="31" y="118"/>
                    </a:lnTo>
                    <a:lnTo>
                      <a:pt x="23" y="147"/>
                    </a:lnTo>
                    <a:lnTo>
                      <a:pt x="14" y="175"/>
                    </a:lnTo>
                    <a:lnTo>
                      <a:pt x="8" y="207"/>
                    </a:lnTo>
                    <a:lnTo>
                      <a:pt x="0" y="235"/>
                    </a:lnTo>
                    <a:lnTo>
                      <a:pt x="35" y="51"/>
                    </a:lnTo>
                    <a:lnTo>
                      <a:pt x="64" y="0"/>
                    </a:lnTo>
                    <a:close/>
                    <a:moveTo>
                      <a:pt x="934" y="2397"/>
                    </a:moveTo>
                    <a:lnTo>
                      <a:pt x="945" y="2401"/>
                    </a:lnTo>
                    <a:lnTo>
                      <a:pt x="955" y="2406"/>
                    </a:lnTo>
                    <a:lnTo>
                      <a:pt x="965" y="2410"/>
                    </a:lnTo>
                    <a:lnTo>
                      <a:pt x="975" y="2415"/>
                    </a:lnTo>
                    <a:lnTo>
                      <a:pt x="986" y="2417"/>
                    </a:lnTo>
                    <a:lnTo>
                      <a:pt x="996" y="2421"/>
                    </a:lnTo>
                    <a:lnTo>
                      <a:pt x="1006" y="2426"/>
                    </a:lnTo>
                    <a:lnTo>
                      <a:pt x="1017" y="2428"/>
                    </a:lnTo>
                    <a:lnTo>
                      <a:pt x="1050" y="2448"/>
                    </a:lnTo>
                    <a:lnTo>
                      <a:pt x="1062" y="2459"/>
                    </a:lnTo>
                    <a:lnTo>
                      <a:pt x="1060" y="2459"/>
                    </a:lnTo>
                    <a:lnTo>
                      <a:pt x="1058" y="2459"/>
                    </a:lnTo>
                    <a:lnTo>
                      <a:pt x="1056" y="2459"/>
                    </a:lnTo>
                    <a:lnTo>
                      <a:pt x="934" y="2397"/>
                    </a:lnTo>
                    <a:close/>
                  </a:path>
                </a:pathLst>
              </a:custGeom>
              <a:solidFill>
                <a:srgbClr val="BFF2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3" name="Freeform 128">
                <a:extLst>
                  <a:ext uri="{FF2B5EF4-FFF2-40B4-BE49-F238E27FC236}">
                    <a16:creationId xmlns:a16="http://schemas.microsoft.com/office/drawing/2014/main" id="{D2A1831B-4A77-D8FB-4FD7-F344242D811B}"/>
                  </a:ext>
                </a:extLst>
              </p:cNvPr>
              <p:cNvSpPr>
                <a:spLocks/>
              </p:cNvSpPr>
              <p:nvPr/>
            </p:nvSpPr>
            <p:spPr bwMode="auto">
              <a:xfrm>
                <a:off x="2397" y="3447"/>
                <a:ext cx="57" cy="38"/>
              </a:xfrm>
              <a:custGeom>
                <a:avLst/>
                <a:gdLst>
                  <a:gd name="T0" fmla="*/ 0 w 57"/>
                  <a:gd name="T1" fmla="*/ 11 h 38"/>
                  <a:gd name="T2" fmla="*/ 16 w 57"/>
                  <a:gd name="T3" fmla="*/ 2 h 38"/>
                  <a:gd name="T4" fmla="*/ 20 w 57"/>
                  <a:gd name="T5" fmla="*/ 0 h 38"/>
                  <a:gd name="T6" fmla="*/ 57 w 57"/>
                  <a:gd name="T7" fmla="*/ 38 h 38"/>
                  <a:gd name="T8" fmla="*/ 53 w 57"/>
                  <a:gd name="T9" fmla="*/ 38 h 38"/>
                  <a:gd name="T10" fmla="*/ 49 w 57"/>
                  <a:gd name="T11" fmla="*/ 35 h 38"/>
                  <a:gd name="T12" fmla="*/ 45 w 57"/>
                  <a:gd name="T13" fmla="*/ 35 h 38"/>
                  <a:gd name="T14" fmla="*/ 39 w 57"/>
                  <a:gd name="T15" fmla="*/ 33 h 38"/>
                  <a:gd name="T16" fmla="*/ 35 w 57"/>
                  <a:gd name="T17" fmla="*/ 33 h 38"/>
                  <a:gd name="T18" fmla="*/ 31 w 57"/>
                  <a:gd name="T19" fmla="*/ 31 h 38"/>
                  <a:gd name="T20" fmla="*/ 26 w 57"/>
                  <a:gd name="T21" fmla="*/ 31 h 38"/>
                  <a:gd name="T22" fmla="*/ 22 w 57"/>
                  <a:gd name="T23" fmla="*/ 29 h 38"/>
                  <a:gd name="T24" fmla="*/ 20 w 57"/>
                  <a:gd name="T25" fmla="*/ 26 h 38"/>
                  <a:gd name="T26" fmla="*/ 16 w 57"/>
                  <a:gd name="T27" fmla="*/ 24 h 38"/>
                  <a:gd name="T28" fmla="*/ 14 w 57"/>
                  <a:gd name="T29" fmla="*/ 22 h 38"/>
                  <a:gd name="T30" fmla="*/ 10 w 57"/>
                  <a:gd name="T31" fmla="*/ 20 h 38"/>
                  <a:gd name="T32" fmla="*/ 8 w 57"/>
                  <a:gd name="T33" fmla="*/ 18 h 38"/>
                  <a:gd name="T34" fmla="*/ 6 w 57"/>
                  <a:gd name="T35" fmla="*/ 15 h 38"/>
                  <a:gd name="T36" fmla="*/ 2 w 57"/>
                  <a:gd name="T37" fmla="*/ 13 h 38"/>
                  <a:gd name="T38" fmla="*/ 0 w 57"/>
                  <a:gd name="T39" fmla="*/ 11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7"/>
                  <a:gd name="T61" fmla="*/ 0 h 38"/>
                  <a:gd name="T62" fmla="*/ 57 w 57"/>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7" h="38">
                    <a:moveTo>
                      <a:pt x="0" y="11"/>
                    </a:moveTo>
                    <a:lnTo>
                      <a:pt x="16" y="2"/>
                    </a:lnTo>
                    <a:lnTo>
                      <a:pt x="20" y="0"/>
                    </a:lnTo>
                    <a:lnTo>
                      <a:pt x="57" y="38"/>
                    </a:lnTo>
                    <a:lnTo>
                      <a:pt x="53" y="38"/>
                    </a:lnTo>
                    <a:lnTo>
                      <a:pt x="49" y="35"/>
                    </a:lnTo>
                    <a:lnTo>
                      <a:pt x="45" y="35"/>
                    </a:lnTo>
                    <a:lnTo>
                      <a:pt x="39" y="33"/>
                    </a:lnTo>
                    <a:lnTo>
                      <a:pt x="35" y="33"/>
                    </a:lnTo>
                    <a:lnTo>
                      <a:pt x="31" y="31"/>
                    </a:lnTo>
                    <a:lnTo>
                      <a:pt x="26" y="31"/>
                    </a:lnTo>
                    <a:lnTo>
                      <a:pt x="22" y="29"/>
                    </a:lnTo>
                    <a:lnTo>
                      <a:pt x="20" y="26"/>
                    </a:lnTo>
                    <a:lnTo>
                      <a:pt x="16" y="24"/>
                    </a:lnTo>
                    <a:lnTo>
                      <a:pt x="14" y="22"/>
                    </a:lnTo>
                    <a:lnTo>
                      <a:pt x="10" y="20"/>
                    </a:lnTo>
                    <a:lnTo>
                      <a:pt x="8" y="18"/>
                    </a:lnTo>
                    <a:lnTo>
                      <a:pt x="6" y="15"/>
                    </a:lnTo>
                    <a:lnTo>
                      <a:pt x="2" y="13"/>
                    </a:lnTo>
                    <a:lnTo>
                      <a:pt x="0" y="11"/>
                    </a:lnTo>
                    <a:close/>
                  </a:path>
                </a:pathLst>
              </a:custGeom>
              <a:solidFill>
                <a:srgbClr val="EBEBD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4" name="Freeform 129">
                <a:extLst>
                  <a:ext uri="{FF2B5EF4-FFF2-40B4-BE49-F238E27FC236}">
                    <a16:creationId xmlns:a16="http://schemas.microsoft.com/office/drawing/2014/main" id="{01CFA395-C364-4260-9F04-1BD4F5B4405E}"/>
                  </a:ext>
                </a:extLst>
              </p:cNvPr>
              <p:cNvSpPr>
                <a:spLocks/>
              </p:cNvSpPr>
              <p:nvPr/>
            </p:nvSpPr>
            <p:spPr bwMode="auto">
              <a:xfrm>
                <a:off x="2203" y="3331"/>
                <a:ext cx="214" cy="127"/>
              </a:xfrm>
              <a:custGeom>
                <a:avLst/>
                <a:gdLst>
                  <a:gd name="T0" fmla="*/ 194 w 214"/>
                  <a:gd name="T1" fmla="*/ 127 h 127"/>
                  <a:gd name="T2" fmla="*/ 210 w 214"/>
                  <a:gd name="T3" fmla="*/ 118 h 127"/>
                  <a:gd name="T4" fmla="*/ 214 w 214"/>
                  <a:gd name="T5" fmla="*/ 116 h 127"/>
                  <a:gd name="T6" fmla="*/ 134 w 214"/>
                  <a:gd name="T7" fmla="*/ 38 h 127"/>
                  <a:gd name="T8" fmla="*/ 105 w 214"/>
                  <a:gd name="T9" fmla="*/ 0 h 127"/>
                  <a:gd name="T10" fmla="*/ 91 w 214"/>
                  <a:gd name="T11" fmla="*/ 7 h 127"/>
                  <a:gd name="T12" fmla="*/ 33 w 214"/>
                  <a:gd name="T13" fmla="*/ 31 h 127"/>
                  <a:gd name="T14" fmla="*/ 0 w 214"/>
                  <a:gd name="T15" fmla="*/ 45 h 127"/>
                  <a:gd name="T16" fmla="*/ 8 w 214"/>
                  <a:gd name="T17" fmla="*/ 51 h 127"/>
                  <a:gd name="T18" fmla="*/ 18 w 214"/>
                  <a:gd name="T19" fmla="*/ 58 h 127"/>
                  <a:gd name="T20" fmla="*/ 29 w 214"/>
                  <a:gd name="T21" fmla="*/ 67 h 127"/>
                  <a:gd name="T22" fmla="*/ 39 w 214"/>
                  <a:gd name="T23" fmla="*/ 74 h 127"/>
                  <a:gd name="T24" fmla="*/ 49 w 214"/>
                  <a:gd name="T25" fmla="*/ 78 h 127"/>
                  <a:gd name="T26" fmla="*/ 60 w 214"/>
                  <a:gd name="T27" fmla="*/ 83 h 127"/>
                  <a:gd name="T28" fmla="*/ 72 w 214"/>
                  <a:gd name="T29" fmla="*/ 85 h 127"/>
                  <a:gd name="T30" fmla="*/ 86 w 214"/>
                  <a:gd name="T31" fmla="*/ 83 h 127"/>
                  <a:gd name="T32" fmla="*/ 99 w 214"/>
                  <a:gd name="T33" fmla="*/ 89 h 127"/>
                  <a:gd name="T34" fmla="*/ 111 w 214"/>
                  <a:gd name="T35" fmla="*/ 96 h 127"/>
                  <a:gd name="T36" fmla="*/ 126 w 214"/>
                  <a:gd name="T37" fmla="*/ 103 h 127"/>
                  <a:gd name="T38" fmla="*/ 138 w 214"/>
                  <a:gd name="T39" fmla="*/ 107 h 127"/>
                  <a:gd name="T40" fmla="*/ 152 w 214"/>
                  <a:gd name="T41" fmla="*/ 111 h 127"/>
                  <a:gd name="T42" fmla="*/ 167 w 214"/>
                  <a:gd name="T43" fmla="*/ 116 h 127"/>
                  <a:gd name="T44" fmla="*/ 179 w 214"/>
                  <a:gd name="T45" fmla="*/ 120 h 127"/>
                  <a:gd name="T46" fmla="*/ 194 w 214"/>
                  <a:gd name="T47" fmla="*/ 127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4"/>
                  <a:gd name="T73" fmla="*/ 0 h 127"/>
                  <a:gd name="T74" fmla="*/ 214 w 214"/>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4" h="127">
                    <a:moveTo>
                      <a:pt x="194" y="127"/>
                    </a:moveTo>
                    <a:lnTo>
                      <a:pt x="210" y="118"/>
                    </a:lnTo>
                    <a:lnTo>
                      <a:pt x="214" y="116"/>
                    </a:lnTo>
                    <a:lnTo>
                      <a:pt x="134" y="38"/>
                    </a:lnTo>
                    <a:lnTo>
                      <a:pt x="105" y="0"/>
                    </a:lnTo>
                    <a:lnTo>
                      <a:pt x="91" y="7"/>
                    </a:lnTo>
                    <a:lnTo>
                      <a:pt x="33" y="31"/>
                    </a:lnTo>
                    <a:lnTo>
                      <a:pt x="0" y="45"/>
                    </a:lnTo>
                    <a:lnTo>
                      <a:pt x="8" y="51"/>
                    </a:lnTo>
                    <a:lnTo>
                      <a:pt x="18" y="58"/>
                    </a:lnTo>
                    <a:lnTo>
                      <a:pt x="29" y="67"/>
                    </a:lnTo>
                    <a:lnTo>
                      <a:pt x="39" y="74"/>
                    </a:lnTo>
                    <a:lnTo>
                      <a:pt x="49" y="78"/>
                    </a:lnTo>
                    <a:lnTo>
                      <a:pt x="60" y="83"/>
                    </a:lnTo>
                    <a:lnTo>
                      <a:pt x="72" y="85"/>
                    </a:lnTo>
                    <a:lnTo>
                      <a:pt x="86" y="83"/>
                    </a:lnTo>
                    <a:lnTo>
                      <a:pt x="99" y="89"/>
                    </a:lnTo>
                    <a:lnTo>
                      <a:pt x="111" y="96"/>
                    </a:lnTo>
                    <a:lnTo>
                      <a:pt x="126" y="103"/>
                    </a:lnTo>
                    <a:lnTo>
                      <a:pt x="138" y="107"/>
                    </a:lnTo>
                    <a:lnTo>
                      <a:pt x="152" y="111"/>
                    </a:lnTo>
                    <a:lnTo>
                      <a:pt x="167" y="116"/>
                    </a:lnTo>
                    <a:lnTo>
                      <a:pt x="179" y="120"/>
                    </a:lnTo>
                    <a:lnTo>
                      <a:pt x="194" y="127"/>
                    </a:lnTo>
                    <a:close/>
                  </a:path>
                </a:pathLst>
              </a:custGeom>
              <a:solidFill>
                <a:srgbClr val="EAEAD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5" name="Freeform 130">
                <a:extLst>
                  <a:ext uri="{FF2B5EF4-FFF2-40B4-BE49-F238E27FC236}">
                    <a16:creationId xmlns:a16="http://schemas.microsoft.com/office/drawing/2014/main" id="{5CF9721B-FB95-FF5F-B4D9-3E46828D7EC9}"/>
                  </a:ext>
                </a:extLst>
              </p:cNvPr>
              <p:cNvSpPr>
                <a:spLocks noEditPoints="1"/>
              </p:cNvSpPr>
              <p:nvPr/>
            </p:nvSpPr>
            <p:spPr bwMode="auto">
              <a:xfrm>
                <a:off x="1908" y="814"/>
                <a:ext cx="400" cy="2562"/>
              </a:xfrm>
              <a:custGeom>
                <a:avLst/>
                <a:gdLst>
                  <a:gd name="T0" fmla="*/ 328 w 400"/>
                  <a:gd name="T1" fmla="*/ 2548 h 2562"/>
                  <a:gd name="T2" fmla="*/ 400 w 400"/>
                  <a:gd name="T3" fmla="*/ 2517 h 2562"/>
                  <a:gd name="T4" fmla="*/ 278 w 400"/>
                  <a:gd name="T5" fmla="*/ 2404 h 2562"/>
                  <a:gd name="T6" fmla="*/ 169 w 400"/>
                  <a:gd name="T7" fmla="*/ 2440 h 2562"/>
                  <a:gd name="T8" fmla="*/ 107 w 400"/>
                  <a:gd name="T9" fmla="*/ 2455 h 2562"/>
                  <a:gd name="T10" fmla="*/ 119 w 400"/>
                  <a:gd name="T11" fmla="*/ 2466 h 2562"/>
                  <a:gd name="T12" fmla="*/ 132 w 400"/>
                  <a:gd name="T13" fmla="*/ 2477 h 2562"/>
                  <a:gd name="T14" fmla="*/ 144 w 400"/>
                  <a:gd name="T15" fmla="*/ 2491 h 2562"/>
                  <a:gd name="T16" fmla="*/ 157 w 400"/>
                  <a:gd name="T17" fmla="*/ 2502 h 2562"/>
                  <a:gd name="T18" fmla="*/ 161 w 400"/>
                  <a:gd name="T19" fmla="*/ 2502 h 2562"/>
                  <a:gd name="T20" fmla="*/ 169 w 400"/>
                  <a:gd name="T21" fmla="*/ 2502 h 2562"/>
                  <a:gd name="T22" fmla="*/ 175 w 400"/>
                  <a:gd name="T23" fmla="*/ 2506 h 2562"/>
                  <a:gd name="T24" fmla="*/ 181 w 400"/>
                  <a:gd name="T25" fmla="*/ 2511 h 2562"/>
                  <a:gd name="T26" fmla="*/ 192 w 400"/>
                  <a:gd name="T27" fmla="*/ 2513 h 2562"/>
                  <a:gd name="T28" fmla="*/ 206 w 400"/>
                  <a:gd name="T29" fmla="*/ 2513 h 2562"/>
                  <a:gd name="T30" fmla="*/ 223 w 400"/>
                  <a:gd name="T31" fmla="*/ 2522 h 2562"/>
                  <a:gd name="T32" fmla="*/ 243 w 400"/>
                  <a:gd name="T33" fmla="*/ 2537 h 2562"/>
                  <a:gd name="T34" fmla="*/ 266 w 400"/>
                  <a:gd name="T35" fmla="*/ 2551 h 2562"/>
                  <a:gd name="T36" fmla="*/ 280 w 400"/>
                  <a:gd name="T37" fmla="*/ 2553 h 2562"/>
                  <a:gd name="T38" fmla="*/ 284 w 400"/>
                  <a:gd name="T39" fmla="*/ 2555 h 2562"/>
                  <a:gd name="T40" fmla="*/ 289 w 400"/>
                  <a:gd name="T41" fmla="*/ 2557 h 2562"/>
                  <a:gd name="T42" fmla="*/ 293 w 400"/>
                  <a:gd name="T43" fmla="*/ 2560 h 2562"/>
                  <a:gd name="T44" fmla="*/ 43 w 400"/>
                  <a:gd name="T45" fmla="*/ 14 h 2562"/>
                  <a:gd name="T46" fmla="*/ 0 w 400"/>
                  <a:gd name="T47" fmla="*/ 7 h 2562"/>
                  <a:gd name="T48" fmla="*/ 6 w 400"/>
                  <a:gd name="T49" fmla="*/ 7 h 2562"/>
                  <a:gd name="T50" fmla="*/ 10 w 400"/>
                  <a:gd name="T51" fmla="*/ 7 h 2562"/>
                  <a:gd name="T52" fmla="*/ 14 w 400"/>
                  <a:gd name="T53" fmla="*/ 7 h 2562"/>
                  <a:gd name="T54" fmla="*/ 18 w 400"/>
                  <a:gd name="T55" fmla="*/ 7 h 2562"/>
                  <a:gd name="T56" fmla="*/ 23 w 400"/>
                  <a:gd name="T57" fmla="*/ 7 h 2562"/>
                  <a:gd name="T58" fmla="*/ 31 w 400"/>
                  <a:gd name="T59" fmla="*/ 5 h 2562"/>
                  <a:gd name="T60" fmla="*/ 39 w 400"/>
                  <a:gd name="T61" fmla="*/ 2 h 2562"/>
                  <a:gd name="T62" fmla="*/ 47 w 400"/>
                  <a:gd name="T63" fmla="*/ 0 h 2562"/>
                  <a:gd name="T64" fmla="*/ 43 w 400"/>
                  <a:gd name="T65" fmla="*/ 14 h 25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2562"/>
                  <a:gd name="T101" fmla="*/ 400 w 400"/>
                  <a:gd name="T102" fmla="*/ 2562 h 25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2562">
                    <a:moveTo>
                      <a:pt x="295" y="2562"/>
                    </a:moveTo>
                    <a:lnTo>
                      <a:pt x="328" y="2548"/>
                    </a:lnTo>
                    <a:lnTo>
                      <a:pt x="386" y="2524"/>
                    </a:lnTo>
                    <a:lnTo>
                      <a:pt x="400" y="2517"/>
                    </a:lnTo>
                    <a:lnTo>
                      <a:pt x="307" y="2391"/>
                    </a:lnTo>
                    <a:lnTo>
                      <a:pt x="278" y="2404"/>
                    </a:lnTo>
                    <a:lnTo>
                      <a:pt x="225" y="2422"/>
                    </a:lnTo>
                    <a:lnTo>
                      <a:pt x="169" y="2440"/>
                    </a:lnTo>
                    <a:lnTo>
                      <a:pt x="115" y="2453"/>
                    </a:lnTo>
                    <a:lnTo>
                      <a:pt x="107" y="2455"/>
                    </a:lnTo>
                    <a:lnTo>
                      <a:pt x="113" y="2460"/>
                    </a:lnTo>
                    <a:lnTo>
                      <a:pt x="119" y="2466"/>
                    </a:lnTo>
                    <a:lnTo>
                      <a:pt x="126" y="2473"/>
                    </a:lnTo>
                    <a:lnTo>
                      <a:pt x="132" y="2477"/>
                    </a:lnTo>
                    <a:lnTo>
                      <a:pt x="138" y="2484"/>
                    </a:lnTo>
                    <a:lnTo>
                      <a:pt x="144" y="2491"/>
                    </a:lnTo>
                    <a:lnTo>
                      <a:pt x="150" y="2495"/>
                    </a:lnTo>
                    <a:lnTo>
                      <a:pt x="157" y="2502"/>
                    </a:lnTo>
                    <a:lnTo>
                      <a:pt x="161" y="2502"/>
                    </a:lnTo>
                    <a:lnTo>
                      <a:pt x="165" y="2502"/>
                    </a:lnTo>
                    <a:lnTo>
                      <a:pt x="169" y="2502"/>
                    </a:lnTo>
                    <a:lnTo>
                      <a:pt x="173" y="2504"/>
                    </a:lnTo>
                    <a:lnTo>
                      <a:pt x="175" y="2506"/>
                    </a:lnTo>
                    <a:lnTo>
                      <a:pt x="179" y="2508"/>
                    </a:lnTo>
                    <a:lnTo>
                      <a:pt x="181" y="2511"/>
                    </a:lnTo>
                    <a:lnTo>
                      <a:pt x="185" y="2515"/>
                    </a:lnTo>
                    <a:lnTo>
                      <a:pt x="192" y="2513"/>
                    </a:lnTo>
                    <a:lnTo>
                      <a:pt x="200" y="2513"/>
                    </a:lnTo>
                    <a:lnTo>
                      <a:pt x="206" y="2513"/>
                    </a:lnTo>
                    <a:lnTo>
                      <a:pt x="212" y="2515"/>
                    </a:lnTo>
                    <a:lnTo>
                      <a:pt x="223" y="2522"/>
                    </a:lnTo>
                    <a:lnTo>
                      <a:pt x="233" y="2528"/>
                    </a:lnTo>
                    <a:lnTo>
                      <a:pt x="243" y="2537"/>
                    </a:lnTo>
                    <a:lnTo>
                      <a:pt x="256" y="2546"/>
                    </a:lnTo>
                    <a:lnTo>
                      <a:pt x="266" y="2551"/>
                    </a:lnTo>
                    <a:lnTo>
                      <a:pt x="278" y="2553"/>
                    </a:lnTo>
                    <a:lnTo>
                      <a:pt x="280" y="2553"/>
                    </a:lnTo>
                    <a:lnTo>
                      <a:pt x="282" y="2555"/>
                    </a:lnTo>
                    <a:lnTo>
                      <a:pt x="284" y="2555"/>
                    </a:lnTo>
                    <a:lnTo>
                      <a:pt x="287" y="2557"/>
                    </a:lnTo>
                    <a:lnTo>
                      <a:pt x="289" y="2557"/>
                    </a:lnTo>
                    <a:lnTo>
                      <a:pt x="291" y="2560"/>
                    </a:lnTo>
                    <a:lnTo>
                      <a:pt x="293" y="2560"/>
                    </a:lnTo>
                    <a:lnTo>
                      <a:pt x="295" y="2562"/>
                    </a:lnTo>
                    <a:close/>
                    <a:moveTo>
                      <a:pt x="43" y="14"/>
                    </a:moveTo>
                    <a:lnTo>
                      <a:pt x="0" y="7"/>
                    </a:lnTo>
                    <a:lnTo>
                      <a:pt x="4" y="7"/>
                    </a:lnTo>
                    <a:lnTo>
                      <a:pt x="6" y="7"/>
                    </a:lnTo>
                    <a:lnTo>
                      <a:pt x="8" y="7"/>
                    </a:lnTo>
                    <a:lnTo>
                      <a:pt x="10" y="7"/>
                    </a:lnTo>
                    <a:lnTo>
                      <a:pt x="12" y="7"/>
                    </a:lnTo>
                    <a:lnTo>
                      <a:pt x="14" y="7"/>
                    </a:lnTo>
                    <a:lnTo>
                      <a:pt x="16" y="7"/>
                    </a:lnTo>
                    <a:lnTo>
                      <a:pt x="18" y="7"/>
                    </a:lnTo>
                    <a:lnTo>
                      <a:pt x="20" y="7"/>
                    </a:lnTo>
                    <a:lnTo>
                      <a:pt x="23" y="7"/>
                    </a:lnTo>
                    <a:lnTo>
                      <a:pt x="27" y="5"/>
                    </a:lnTo>
                    <a:lnTo>
                      <a:pt x="31" y="5"/>
                    </a:lnTo>
                    <a:lnTo>
                      <a:pt x="35" y="2"/>
                    </a:lnTo>
                    <a:lnTo>
                      <a:pt x="39" y="2"/>
                    </a:lnTo>
                    <a:lnTo>
                      <a:pt x="43" y="2"/>
                    </a:lnTo>
                    <a:lnTo>
                      <a:pt x="47" y="0"/>
                    </a:lnTo>
                    <a:lnTo>
                      <a:pt x="51" y="0"/>
                    </a:lnTo>
                    <a:lnTo>
                      <a:pt x="43" y="14"/>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6" name="Freeform 131">
                <a:extLst>
                  <a:ext uri="{FF2B5EF4-FFF2-40B4-BE49-F238E27FC236}">
                    <a16:creationId xmlns:a16="http://schemas.microsoft.com/office/drawing/2014/main" id="{066D951B-A25C-D19A-30A8-6FCFAB33BD62}"/>
                  </a:ext>
                </a:extLst>
              </p:cNvPr>
              <p:cNvSpPr>
                <a:spLocks noEditPoints="1"/>
              </p:cNvSpPr>
              <p:nvPr/>
            </p:nvSpPr>
            <p:spPr bwMode="auto">
              <a:xfrm>
                <a:off x="1631" y="821"/>
                <a:ext cx="584" cy="2448"/>
              </a:xfrm>
              <a:custGeom>
                <a:avLst/>
                <a:gdLst>
                  <a:gd name="T0" fmla="*/ 320 w 584"/>
                  <a:gd name="T1" fmla="*/ 7 h 2448"/>
                  <a:gd name="T2" fmla="*/ 277 w 584"/>
                  <a:gd name="T3" fmla="*/ 0 h 2448"/>
                  <a:gd name="T4" fmla="*/ 277 w 584"/>
                  <a:gd name="T5" fmla="*/ 0 h 2448"/>
                  <a:gd name="T6" fmla="*/ 56 w 584"/>
                  <a:gd name="T7" fmla="*/ 64 h 2448"/>
                  <a:gd name="T8" fmla="*/ 46 w 584"/>
                  <a:gd name="T9" fmla="*/ 73 h 2448"/>
                  <a:gd name="T10" fmla="*/ 36 w 584"/>
                  <a:gd name="T11" fmla="*/ 84 h 2448"/>
                  <a:gd name="T12" fmla="*/ 29 w 584"/>
                  <a:gd name="T13" fmla="*/ 95 h 2448"/>
                  <a:gd name="T14" fmla="*/ 21 w 584"/>
                  <a:gd name="T15" fmla="*/ 109 h 2448"/>
                  <a:gd name="T16" fmla="*/ 15 w 584"/>
                  <a:gd name="T17" fmla="*/ 122 h 2448"/>
                  <a:gd name="T18" fmla="*/ 11 w 584"/>
                  <a:gd name="T19" fmla="*/ 135 h 2448"/>
                  <a:gd name="T20" fmla="*/ 7 w 584"/>
                  <a:gd name="T21" fmla="*/ 149 h 2448"/>
                  <a:gd name="T22" fmla="*/ 0 w 584"/>
                  <a:gd name="T23" fmla="*/ 162 h 2448"/>
                  <a:gd name="T24" fmla="*/ 7 w 584"/>
                  <a:gd name="T25" fmla="*/ 162 h 2448"/>
                  <a:gd name="T26" fmla="*/ 56 w 584"/>
                  <a:gd name="T27" fmla="*/ 155 h 2448"/>
                  <a:gd name="T28" fmla="*/ 108 w 584"/>
                  <a:gd name="T29" fmla="*/ 151 h 2448"/>
                  <a:gd name="T30" fmla="*/ 159 w 584"/>
                  <a:gd name="T31" fmla="*/ 149 h 2448"/>
                  <a:gd name="T32" fmla="*/ 211 w 584"/>
                  <a:gd name="T33" fmla="*/ 151 h 2448"/>
                  <a:gd name="T34" fmla="*/ 227 w 584"/>
                  <a:gd name="T35" fmla="*/ 151 h 2448"/>
                  <a:gd name="T36" fmla="*/ 320 w 584"/>
                  <a:gd name="T37" fmla="*/ 7 h 2448"/>
                  <a:gd name="T38" fmla="*/ 384 w 584"/>
                  <a:gd name="T39" fmla="*/ 2448 h 2448"/>
                  <a:gd name="T40" fmla="*/ 392 w 584"/>
                  <a:gd name="T41" fmla="*/ 2446 h 2448"/>
                  <a:gd name="T42" fmla="*/ 446 w 584"/>
                  <a:gd name="T43" fmla="*/ 2433 h 2448"/>
                  <a:gd name="T44" fmla="*/ 502 w 584"/>
                  <a:gd name="T45" fmla="*/ 2415 h 2448"/>
                  <a:gd name="T46" fmla="*/ 555 w 584"/>
                  <a:gd name="T47" fmla="*/ 2397 h 2448"/>
                  <a:gd name="T48" fmla="*/ 584 w 584"/>
                  <a:gd name="T49" fmla="*/ 2384 h 2448"/>
                  <a:gd name="T50" fmla="*/ 489 w 584"/>
                  <a:gd name="T51" fmla="*/ 2257 h 2448"/>
                  <a:gd name="T52" fmla="*/ 458 w 584"/>
                  <a:gd name="T53" fmla="*/ 2268 h 2448"/>
                  <a:gd name="T54" fmla="*/ 411 w 584"/>
                  <a:gd name="T55" fmla="*/ 2284 h 2448"/>
                  <a:gd name="T56" fmla="*/ 361 w 584"/>
                  <a:gd name="T57" fmla="*/ 2295 h 2448"/>
                  <a:gd name="T58" fmla="*/ 312 w 584"/>
                  <a:gd name="T59" fmla="*/ 2304 h 2448"/>
                  <a:gd name="T60" fmla="*/ 262 w 584"/>
                  <a:gd name="T61" fmla="*/ 2310 h 2448"/>
                  <a:gd name="T62" fmla="*/ 223 w 584"/>
                  <a:gd name="T63" fmla="*/ 2315 h 2448"/>
                  <a:gd name="T64" fmla="*/ 242 w 584"/>
                  <a:gd name="T65" fmla="*/ 2330 h 2448"/>
                  <a:gd name="T66" fmla="*/ 262 w 584"/>
                  <a:gd name="T67" fmla="*/ 2348 h 2448"/>
                  <a:gd name="T68" fmla="*/ 283 w 584"/>
                  <a:gd name="T69" fmla="*/ 2364 h 2448"/>
                  <a:gd name="T70" fmla="*/ 304 w 584"/>
                  <a:gd name="T71" fmla="*/ 2381 h 2448"/>
                  <a:gd name="T72" fmla="*/ 324 w 584"/>
                  <a:gd name="T73" fmla="*/ 2397 h 2448"/>
                  <a:gd name="T74" fmla="*/ 343 w 584"/>
                  <a:gd name="T75" fmla="*/ 2415 h 2448"/>
                  <a:gd name="T76" fmla="*/ 363 w 584"/>
                  <a:gd name="T77" fmla="*/ 2430 h 2448"/>
                  <a:gd name="T78" fmla="*/ 384 w 584"/>
                  <a:gd name="T79" fmla="*/ 2448 h 24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84"/>
                  <a:gd name="T121" fmla="*/ 0 h 2448"/>
                  <a:gd name="T122" fmla="*/ 584 w 584"/>
                  <a:gd name="T123" fmla="*/ 2448 h 24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84" h="2448">
                    <a:moveTo>
                      <a:pt x="320" y="7"/>
                    </a:moveTo>
                    <a:lnTo>
                      <a:pt x="277" y="0"/>
                    </a:lnTo>
                    <a:lnTo>
                      <a:pt x="56" y="64"/>
                    </a:lnTo>
                    <a:lnTo>
                      <a:pt x="46" y="73"/>
                    </a:lnTo>
                    <a:lnTo>
                      <a:pt x="36" y="84"/>
                    </a:lnTo>
                    <a:lnTo>
                      <a:pt x="29" y="95"/>
                    </a:lnTo>
                    <a:lnTo>
                      <a:pt x="21" y="109"/>
                    </a:lnTo>
                    <a:lnTo>
                      <a:pt x="15" y="122"/>
                    </a:lnTo>
                    <a:lnTo>
                      <a:pt x="11" y="135"/>
                    </a:lnTo>
                    <a:lnTo>
                      <a:pt x="7" y="149"/>
                    </a:lnTo>
                    <a:lnTo>
                      <a:pt x="0" y="162"/>
                    </a:lnTo>
                    <a:lnTo>
                      <a:pt x="7" y="162"/>
                    </a:lnTo>
                    <a:lnTo>
                      <a:pt x="56" y="155"/>
                    </a:lnTo>
                    <a:lnTo>
                      <a:pt x="108" y="151"/>
                    </a:lnTo>
                    <a:lnTo>
                      <a:pt x="159" y="149"/>
                    </a:lnTo>
                    <a:lnTo>
                      <a:pt x="211" y="151"/>
                    </a:lnTo>
                    <a:lnTo>
                      <a:pt x="227" y="151"/>
                    </a:lnTo>
                    <a:lnTo>
                      <a:pt x="320" y="7"/>
                    </a:lnTo>
                    <a:close/>
                    <a:moveTo>
                      <a:pt x="384" y="2448"/>
                    </a:moveTo>
                    <a:lnTo>
                      <a:pt x="392" y="2446"/>
                    </a:lnTo>
                    <a:lnTo>
                      <a:pt x="446" y="2433"/>
                    </a:lnTo>
                    <a:lnTo>
                      <a:pt x="502" y="2415"/>
                    </a:lnTo>
                    <a:lnTo>
                      <a:pt x="555" y="2397"/>
                    </a:lnTo>
                    <a:lnTo>
                      <a:pt x="584" y="2384"/>
                    </a:lnTo>
                    <a:lnTo>
                      <a:pt x="489" y="2257"/>
                    </a:lnTo>
                    <a:lnTo>
                      <a:pt x="458" y="2268"/>
                    </a:lnTo>
                    <a:lnTo>
                      <a:pt x="411" y="2284"/>
                    </a:lnTo>
                    <a:lnTo>
                      <a:pt x="361" y="2295"/>
                    </a:lnTo>
                    <a:lnTo>
                      <a:pt x="312" y="2304"/>
                    </a:lnTo>
                    <a:lnTo>
                      <a:pt x="262" y="2310"/>
                    </a:lnTo>
                    <a:lnTo>
                      <a:pt x="223" y="2315"/>
                    </a:lnTo>
                    <a:lnTo>
                      <a:pt x="242" y="2330"/>
                    </a:lnTo>
                    <a:lnTo>
                      <a:pt x="262" y="2348"/>
                    </a:lnTo>
                    <a:lnTo>
                      <a:pt x="283" y="2364"/>
                    </a:lnTo>
                    <a:lnTo>
                      <a:pt x="304" y="2381"/>
                    </a:lnTo>
                    <a:lnTo>
                      <a:pt x="324" y="2397"/>
                    </a:lnTo>
                    <a:lnTo>
                      <a:pt x="343" y="2415"/>
                    </a:lnTo>
                    <a:lnTo>
                      <a:pt x="363" y="2430"/>
                    </a:lnTo>
                    <a:lnTo>
                      <a:pt x="384" y="2448"/>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7" name="Freeform 132">
                <a:extLst>
                  <a:ext uri="{FF2B5EF4-FFF2-40B4-BE49-F238E27FC236}">
                    <a16:creationId xmlns:a16="http://schemas.microsoft.com/office/drawing/2014/main" id="{2CCF176B-5D92-8211-54DD-255424E5BE08}"/>
                  </a:ext>
                </a:extLst>
              </p:cNvPr>
              <p:cNvSpPr>
                <a:spLocks noEditPoints="1"/>
              </p:cNvSpPr>
              <p:nvPr/>
            </p:nvSpPr>
            <p:spPr bwMode="auto">
              <a:xfrm>
                <a:off x="1563" y="970"/>
                <a:ext cx="557" cy="2166"/>
              </a:xfrm>
              <a:custGeom>
                <a:avLst/>
                <a:gdLst>
                  <a:gd name="T0" fmla="*/ 295 w 557"/>
                  <a:gd name="T1" fmla="*/ 2 h 2166"/>
                  <a:gd name="T2" fmla="*/ 279 w 557"/>
                  <a:gd name="T3" fmla="*/ 2 h 2166"/>
                  <a:gd name="T4" fmla="*/ 227 w 557"/>
                  <a:gd name="T5" fmla="*/ 0 h 2166"/>
                  <a:gd name="T6" fmla="*/ 176 w 557"/>
                  <a:gd name="T7" fmla="*/ 2 h 2166"/>
                  <a:gd name="T8" fmla="*/ 124 w 557"/>
                  <a:gd name="T9" fmla="*/ 6 h 2166"/>
                  <a:gd name="T10" fmla="*/ 75 w 557"/>
                  <a:gd name="T11" fmla="*/ 13 h 2166"/>
                  <a:gd name="T12" fmla="*/ 68 w 557"/>
                  <a:gd name="T13" fmla="*/ 13 h 2166"/>
                  <a:gd name="T14" fmla="*/ 66 w 557"/>
                  <a:gd name="T15" fmla="*/ 22 h 2166"/>
                  <a:gd name="T16" fmla="*/ 62 w 557"/>
                  <a:gd name="T17" fmla="*/ 31 h 2166"/>
                  <a:gd name="T18" fmla="*/ 60 w 557"/>
                  <a:gd name="T19" fmla="*/ 40 h 2166"/>
                  <a:gd name="T20" fmla="*/ 56 w 557"/>
                  <a:gd name="T21" fmla="*/ 49 h 2166"/>
                  <a:gd name="T22" fmla="*/ 52 w 557"/>
                  <a:gd name="T23" fmla="*/ 58 h 2166"/>
                  <a:gd name="T24" fmla="*/ 48 w 557"/>
                  <a:gd name="T25" fmla="*/ 66 h 2166"/>
                  <a:gd name="T26" fmla="*/ 44 w 557"/>
                  <a:gd name="T27" fmla="*/ 73 h 2166"/>
                  <a:gd name="T28" fmla="*/ 40 w 557"/>
                  <a:gd name="T29" fmla="*/ 80 h 2166"/>
                  <a:gd name="T30" fmla="*/ 33 w 557"/>
                  <a:gd name="T31" fmla="*/ 93 h 2166"/>
                  <a:gd name="T32" fmla="*/ 27 w 557"/>
                  <a:gd name="T33" fmla="*/ 106 h 2166"/>
                  <a:gd name="T34" fmla="*/ 23 w 557"/>
                  <a:gd name="T35" fmla="*/ 120 h 2166"/>
                  <a:gd name="T36" fmla="*/ 17 w 557"/>
                  <a:gd name="T37" fmla="*/ 133 h 2166"/>
                  <a:gd name="T38" fmla="*/ 13 w 557"/>
                  <a:gd name="T39" fmla="*/ 146 h 2166"/>
                  <a:gd name="T40" fmla="*/ 9 w 557"/>
                  <a:gd name="T41" fmla="*/ 160 h 2166"/>
                  <a:gd name="T42" fmla="*/ 5 w 557"/>
                  <a:gd name="T43" fmla="*/ 175 h 2166"/>
                  <a:gd name="T44" fmla="*/ 0 w 557"/>
                  <a:gd name="T45" fmla="*/ 189 h 2166"/>
                  <a:gd name="T46" fmla="*/ 13 w 557"/>
                  <a:gd name="T47" fmla="*/ 184 h 2166"/>
                  <a:gd name="T48" fmla="*/ 54 w 557"/>
                  <a:gd name="T49" fmla="*/ 173 h 2166"/>
                  <a:gd name="T50" fmla="*/ 97 w 557"/>
                  <a:gd name="T51" fmla="*/ 166 h 2166"/>
                  <a:gd name="T52" fmla="*/ 139 w 557"/>
                  <a:gd name="T53" fmla="*/ 160 h 2166"/>
                  <a:gd name="T54" fmla="*/ 184 w 557"/>
                  <a:gd name="T55" fmla="*/ 155 h 2166"/>
                  <a:gd name="T56" fmla="*/ 198 w 557"/>
                  <a:gd name="T57" fmla="*/ 155 h 2166"/>
                  <a:gd name="T58" fmla="*/ 295 w 557"/>
                  <a:gd name="T59" fmla="*/ 2 h 2166"/>
                  <a:gd name="T60" fmla="*/ 291 w 557"/>
                  <a:gd name="T61" fmla="*/ 2166 h 2166"/>
                  <a:gd name="T62" fmla="*/ 330 w 557"/>
                  <a:gd name="T63" fmla="*/ 2161 h 2166"/>
                  <a:gd name="T64" fmla="*/ 380 w 557"/>
                  <a:gd name="T65" fmla="*/ 2155 h 2166"/>
                  <a:gd name="T66" fmla="*/ 429 w 557"/>
                  <a:gd name="T67" fmla="*/ 2146 h 2166"/>
                  <a:gd name="T68" fmla="*/ 479 w 557"/>
                  <a:gd name="T69" fmla="*/ 2135 h 2166"/>
                  <a:gd name="T70" fmla="*/ 526 w 557"/>
                  <a:gd name="T71" fmla="*/ 2119 h 2166"/>
                  <a:gd name="T72" fmla="*/ 557 w 557"/>
                  <a:gd name="T73" fmla="*/ 2108 h 2166"/>
                  <a:gd name="T74" fmla="*/ 539 w 557"/>
                  <a:gd name="T75" fmla="*/ 2084 h 2166"/>
                  <a:gd name="T76" fmla="*/ 487 w 557"/>
                  <a:gd name="T77" fmla="*/ 1970 h 2166"/>
                  <a:gd name="T78" fmla="*/ 485 w 557"/>
                  <a:gd name="T79" fmla="*/ 1970 h 2166"/>
                  <a:gd name="T80" fmla="*/ 444 w 557"/>
                  <a:gd name="T81" fmla="*/ 1984 h 2166"/>
                  <a:gd name="T82" fmla="*/ 401 w 557"/>
                  <a:gd name="T83" fmla="*/ 1995 h 2166"/>
                  <a:gd name="T84" fmla="*/ 359 w 557"/>
                  <a:gd name="T85" fmla="*/ 2001 h 2166"/>
                  <a:gd name="T86" fmla="*/ 316 w 557"/>
                  <a:gd name="T87" fmla="*/ 2008 h 2166"/>
                  <a:gd name="T88" fmla="*/ 273 w 557"/>
                  <a:gd name="T89" fmla="*/ 2013 h 2166"/>
                  <a:gd name="T90" fmla="*/ 227 w 557"/>
                  <a:gd name="T91" fmla="*/ 2013 h 2166"/>
                  <a:gd name="T92" fmla="*/ 184 w 557"/>
                  <a:gd name="T93" fmla="*/ 2013 h 2166"/>
                  <a:gd name="T94" fmla="*/ 141 w 557"/>
                  <a:gd name="T95" fmla="*/ 2008 h 2166"/>
                  <a:gd name="T96" fmla="*/ 157 w 557"/>
                  <a:gd name="T97" fmla="*/ 2030 h 2166"/>
                  <a:gd name="T98" fmla="*/ 176 w 557"/>
                  <a:gd name="T99" fmla="*/ 2053 h 2166"/>
                  <a:gd name="T100" fmla="*/ 192 w 557"/>
                  <a:gd name="T101" fmla="*/ 2073 h 2166"/>
                  <a:gd name="T102" fmla="*/ 211 w 557"/>
                  <a:gd name="T103" fmla="*/ 2093 h 2166"/>
                  <a:gd name="T104" fmla="*/ 231 w 557"/>
                  <a:gd name="T105" fmla="*/ 2112 h 2166"/>
                  <a:gd name="T106" fmla="*/ 250 w 557"/>
                  <a:gd name="T107" fmla="*/ 2130 h 2166"/>
                  <a:gd name="T108" fmla="*/ 271 w 557"/>
                  <a:gd name="T109" fmla="*/ 2148 h 2166"/>
                  <a:gd name="T110" fmla="*/ 291 w 557"/>
                  <a:gd name="T111" fmla="*/ 2166 h 216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57"/>
                  <a:gd name="T169" fmla="*/ 0 h 2166"/>
                  <a:gd name="T170" fmla="*/ 557 w 557"/>
                  <a:gd name="T171" fmla="*/ 2166 h 216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57" h="2166">
                    <a:moveTo>
                      <a:pt x="295" y="2"/>
                    </a:moveTo>
                    <a:lnTo>
                      <a:pt x="279" y="2"/>
                    </a:lnTo>
                    <a:lnTo>
                      <a:pt x="227" y="0"/>
                    </a:lnTo>
                    <a:lnTo>
                      <a:pt x="176" y="2"/>
                    </a:lnTo>
                    <a:lnTo>
                      <a:pt x="124" y="6"/>
                    </a:lnTo>
                    <a:lnTo>
                      <a:pt x="75" y="13"/>
                    </a:lnTo>
                    <a:lnTo>
                      <a:pt x="68" y="13"/>
                    </a:lnTo>
                    <a:lnTo>
                      <a:pt x="66" y="22"/>
                    </a:lnTo>
                    <a:lnTo>
                      <a:pt x="62" y="31"/>
                    </a:lnTo>
                    <a:lnTo>
                      <a:pt x="60" y="40"/>
                    </a:lnTo>
                    <a:lnTo>
                      <a:pt x="56" y="49"/>
                    </a:lnTo>
                    <a:lnTo>
                      <a:pt x="52" y="58"/>
                    </a:lnTo>
                    <a:lnTo>
                      <a:pt x="48" y="66"/>
                    </a:lnTo>
                    <a:lnTo>
                      <a:pt x="44" y="73"/>
                    </a:lnTo>
                    <a:lnTo>
                      <a:pt x="40" y="80"/>
                    </a:lnTo>
                    <a:lnTo>
                      <a:pt x="33" y="93"/>
                    </a:lnTo>
                    <a:lnTo>
                      <a:pt x="27" y="106"/>
                    </a:lnTo>
                    <a:lnTo>
                      <a:pt x="23" y="120"/>
                    </a:lnTo>
                    <a:lnTo>
                      <a:pt x="17" y="133"/>
                    </a:lnTo>
                    <a:lnTo>
                      <a:pt x="13" y="146"/>
                    </a:lnTo>
                    <a:lnTo>
                      <a:pt x="9" y="160"/>
                    </a:lnTo>
                    <a:lnTo>
                      <a:pt x="5" y="175"/>
                    </a:lnTo>
                    <a:lnTo>
                      <a:pt x="0" y="189"/>
                    </a:lnTo>
                    <a:lnTo>
                      <a:pt x="13" y="184"/>
                    </a:lnTo>
                    <a:lnTo>
                      <a:pt x="54" y="173"/>
                    </a:lnTo>
                    <a:lnTo>
                      <a:pt x="97" y="166"/>
                    </a:lnTo>
                    <a:lnTo>
                      <a:pt x="139" y="160"/>
                    </a:lnTo>
                    <a:lnTo>
                      <a:pt x="184" y="155"/>
                    </a:lnTo>
                    <a:lnTo>
                      <a:pt x="198" y="155"/>
                    </a:lnTo>
                    <a:lnTo>
                      <a:pt x="295" y="2"/>
                    </a:lnTo>
                    <a:close/>
                    <a:moveTo>
                      <a:pt x="291" y="2166"/>
                    </a:moveTo>
                    <a:lnTo>
                      <a:pt x="330" y="2161"/>
                    </a:lnTo>
                    <a:lnTo>
                      <a:pt x="380" y="2155"/>
                    </a:lnTo>
                    <a:lnTo>
                      <a:pt x="429" y="2146"/>
                    </a:lnTo>
                    <a:lnTo>
                      <a:pt x="479" y="2135"/>
                    </a:lnTo>
                    <a:lnTo>
                      <a:pt x="526" y="2119"/>
                    </a:lnTo>
                    <a:lnTo>
                      <a:pt x="557" y="2108"/>
                    </a:lnTo>
                    <a:lnTo>
                      <a:pt x="539" y="2084"/>
                    </a:lnTo>
                    <a:lnTo>
                      <a:pt x="487" y="1970"/>
                    </a:lnTo>
                    <a:lnTo>
                      <a:pt x="485" y="1970"/>
                    </a:lnTo>
                    <a:lnTo>
                      <a:pt x="444" y="1984"/>
                    </a:lnTo>
                    <a:lnTo>
                      <a:pt x="401" y="1995"/>
                    </a:lnTo>
                    <a:lnTo>
                      <a:pt x="359" y="2001"/>
                    </a:lnTo>
                    <a:lnTo>
                      <a:pt x="316" y="2008"/>
                    </a:lnTo>
                    <a:lnTo>
                      <a:pt x="273" y="2013"/>
                    </a:lnTo>
                    <a:lnTo>
                      <a:pt x="227" y="2013"/>
                    </a:lnTo>
                    <a:lnTo>
                      <a:pt x="184" y="2013"/>
                    </a:lnTo>
                    <a:lnTo>
                      <a:pt x="141" y="2008"/>
                    </a:lnTo>
                    <a:lnTo>
                      <a:pt x="157" y="2030"/>
                    </a:lnTo>
                    <a:lnTo>
                      <a:pt x="176" y="2053"/>
                    </a:lnTo>
                    <a:lnTo>
                      <a:pt x="192" y="2073"/>
                    </a:lnTo>
                    <a:lnTo>
                      <a:pt x="211" y="2093"/>
                    </a:lnTo>
                    <a:lnTo>
                      <a:pt x="231" y="2112"/>
                    </a:lnTo>
                    <a:lnTo>
                      <a:pt x="250" y="2130"/>
                    </a:lnTo>
                    <a:lnTo>
                      <a:pt x="271" y="2148"/>
                    </a:lnTo>
                    <a:lnTo>
                      <a:pt x="291" y="216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8" name="Freeform 133">
                <a:extLst>
                  <a:ext uri="{FF2B5EF4-FFF2-40B4-BE49-F238E27FC236}">
                    <a16:creationId xmlns:a16="http://schemas.microsoft.com/office/drawing/2014/main" id="{0E487F21-9F88-3E2B-6177-13ED049E6FC0}"/>
                  </a:ext>
                </a:extLst>
              </p:cNvPr>
              <p:cNvSpPr>
                <a:spLocks noEditPoints="1"/>
              </p:cNvSpPr>
              <p:nvPr/>
            </p:nvSpPr>
            <p:spPr bwMode="auto">
              <a:xfrm>
                <a:off x="1518" y="1125"/>
                <a:ext cx="532" cy="1858"/>
              </a:xfrm>
              <a:custGeom>
                <a:avLst/>
                <a:gdLst>
                  <a:gd name="T0" fmla="*/ 229 w 532"/>
                  <a:gd name="T1" fmla="*/ 0 h 1858"/>
                  <a:gd name="T2" fmla="*/ 142 w 532"/>
                  <a:gd name="T3" fmla="*/ 11 h 1858"/>
                  <a:gd name="T4" fmla="*/ 58 w 532"/>
                  <a:gd name="T5" fmla="*/ 29 h 1858"/>
                  <a:gd name="T6" fmla="*/ 39 w 532"/>
                  <a:gd name="T7" fmla="*/ 56 h 1858"/>
                  <a:gd name="T8" fmla="*/ 27 w 532"/>
                  <a:gd name="T9" fmla="*/ 100 h 1858"/>
                  <a:gd name="T10" fmla="*/ 17 w 532"/>
                  <a:gd name="T11" fmla="*/ 145 h 1858"/>
                  <a:gd name="T12" fmla="*/ 6 w 532"/>
                  <a:gd name="T13" fmla="*/ 191 h 1858"/>
                  <a:gd name="T14" fmla="*/ 25 w 532"/>
                  <a:gd name="T15" fmla="*/ 202 h 1858"/>
                  <a:gd name="T16" fmla="*/ 93 w 532"/>
                  <a:gd name="T17" fmla="*/ 180 h 1858"/>
                  <a:gd name="T18" fmla="*/ 163 w 532"/>
                  <a:gd name="T19" fmla="*/ 165 h 1858"/>
                  <a:gd name="T20" fmla="*/ 225 w 532"/>
                  <a:gd name="T21" fmla="*/ 156 h 1858"/>
                  <a:gd name="T22" fmla="*/ 243 w 532"/>
                  <a:gd name="T23" fmla="*/ 0 h 1858"/>
                  <a:gd name="T24" fmla="*/ 229 w 532"/>
                  <a:gd name="T25" fmla="*/ 1858 h 1858"/>
                  <a:gd name="T26" fmla="*/ 318 w 532"/>
                  <a:gd name="T27" fmla="*/ 1858 h 1858"/>
                  <a:gd name="T28" fmla="*/ 404 w 532"/>
                  <a:gd name="T29" fmla="*/ 1846 h 1858"/>
                  <a:gd name="T30" fmla="*/ 489 w 532"/>
                  <a:gd name="T31" fmla="*/ 1829 h 1858"/>
                  <a:gd name="T32" fmla="*/ 532 w 532"/>
                  <a:gd name="T33" fmla="*/ 1815 h 1858"/>
                  <a:gd name="T34" fmla="*/ 452 w 532"/>
                  <a:gd name="T35" fmla="*/ 1680 h 1858"/>
                  <a:gd name="T36" fmla="*/ 382 w 532"/>
                  <a:gd name="T37" fmla="*/ 1693 h 1858"/>
                  <a:gd name="T38" fmla="*/ 309 w 532"/>
                  <a:gd name="T39" fmla="*/ 1702 h 1858"/>
                  <a:gd name="T40" fmla="*/ 235 w 532"/>
                  <a:gd name="T41" fmla="*/ 1702 h 1858"/>
                  <a:gd name="T42" fmla="*/ 163 w 532"/>
                  <a:gd name="T43" fmla="*/ 1693 h 1858"/>
                  <a:gd name="T44" fmla="*/ 93 w 532"/>
                  <a:gd name="T45" fmla="*/ 1680 h 1858"/>
                  <a:gd name="T46" fmla="*/ 45 w 532"/>
                  <a:gd name="T47" fmla="*/ 1662 h 1858"/>
                  <a:gd name="T48" fmla="*/ 54 w 532"/>
                  <a:gd name="T49" fmla="*/ 1678 h 1858"/>
                  <a:gd name="T50" fmla="*/ 62 w 532"/>
                  <a:gd name="T51" fmla="*/ 1693 h 1858"/>
                  <a:gd name="T52" fmla="*/ 70 w 532"/>
                  <a:gd name="T53" fmla="*/ 1709 h 1858"/>
                  <a:gd name="T54" fmla="*/ 78 w 532"/>
                  <a:gd name="T55" fmla="*/ 1724 h 1858"/>
                  <a:gd name="T56" fmla="*/ 107 w 532"/>
                  <a:gd name="T57" fmla="*/ 1755 h 1858"/>
                  <a:gd name="T58" fmla="*/ 130 w 532"/>
                  <a:gd name="T59" fmla="*/ 1789 h 1858"/>
                  <a:gd name="T60" fmla="*/ 153 w 532"/>
                  <a:gd name="T61" fmla="*/ 1822 h 1858"/>
                  <a:gd name="T62" fmla="*/ 186 w 532"/>
                  <a:gd name="T63" fmla="*/ 1853 h 1858"/>
                  <a:gd name="T64" fmla="*/ 186 w 532"/>
                  <a:gd name="T65" fmla="*/ 1853 h 1858"/>
                  <a:gd name="T66" fmla="*/ 186 w 532"/>
                  <a:gd name="T67" fmla="*/ 1853 h 1858"/>
                  <a:gd name="T68" fmla="*/ 186 w 532"/>
                  <a:gd name="T69" fmla="*/ 1853 h 1858"/>
                  <a:gd name="T70" fmla="*/ 186 w 532"/>
                  <a:gd name="T71" fmla="*/ 1853 h 185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32"/>
                  <a:gd name="T109" fmla="*/ 0 h 1858"/>
                  <a:gd name="T110" fmla="*/ 532 w 532"/>
                  <a:gd name="T111" fmla="*/ 1858 h 185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32" h="1858">
                    <a:moveTo>
                      <a:pt x="243" y="0"/>
                    </a:moveTo>
                    <a:lnTo>
                      <a:pt x="229" y="0"/>
                    </a:lnTo>
                    <a:lnTo>
                      <a:pt x="184" y="5"/>
                    </a:lnTo>
                    <a:lnTo>
                      <a:pt x="142" y="11"/>
                    </a:lnTo>
                    <a:lnTo>
                      <a:pt x="99" y="18"/>
                    </a:lnTo>
                    <a:lnTo>
                      <a:pt x="58" y="29"/>
                    </a:lnTo>
                    <a:lnTo>
                      <a:pt x="45" y="34"/>
                    </a:lnTo>
                    <a:lnTo>
                      <a:pt x="39" y="56"/>
                    </a:lnTo>
                    <a:lnTo>
                      <a:pt x="33" y="78"/>
                    </a:lnTo>
                    <a:lnTo>
                      <a:pt x="27" y="100"/>
                    </a:lnTo>
                    <a:lnTo>
                      <a:pt x="21" y="122"/>
                    </a:lnTo>
                    <a:lnTo>
                      <a:pt x="17" y="145"/>
                    </a:lnTo>
                    <a:lnTo>
                      <a:pt x="10" y="167"/>
                    </a:lnTo>
                    <a:lnTo>
                      <a:pt x="6" y="191"/>
                    </a:lnTo>
                    <a:lnTo>
                      <a:pt x="0" y="214"/>
                    </a:lnTo>
                    <a:lnTo>
                      <a:pt x="25" y="202"/>
                    </a:lnTo>
                    <a:lnTo>
                      <a:pt x="60" y="189"/>
                    </a:lnTo>
                    <a:lnTo>
                      <a:pt x="93" y="180"/>
                    </a:lnTo>
                    <a:lnTo>
                      <a:pt x="128" y="171"/>
                    </a:lnTo>
                    <a:lnTo>
                      <a:pt x="163" y="165"/>
                    </a:lnTo>
                    <a:lnTo>
                      <a:pt x="200" y="158"/>
                    </a:lnTo>
                    <a:lnTo>
                      <a:pt x="225" y="156"/>
                    </a:lnTo>
                    <a:lnTo>
                      <a:pt x="233" y="16"/>
                    </a:lnTo>
                    <a:lnTo>
                      <a:pt x="243" y="0"/>
                    </a:lnTo>
                    <a:close/>
                    <a:moveTo>
                      <a:pt x="186" y="1853"/>
                    </a:moveTo>
                    <a:lnTo>
                      <a:pt x="229" y="1858"/>
                    </a:lnTo>
                    <a:lnTo>
                      <a:pt x="272" y="1858"/>
                    </a:lnTo>
                    <a:lnTo>
                      <a:pt x="318" y="1858"/>
                    </a:lnTo>
                    <a:lnTo>
                      <a:pt x="361" y="1853"/>
                    </a:lnTo>
                    <a:lnTo>
                      <a:pt x="404" y="1846"/>
                    </a:lnTo>
                    <a:lnTo>
                      <a:pt x="446" y="1840"/>
                    </a:lnTo>
                    <a:lnTo>
                      <a:pt x="489" y="1829"/>
                    </a:lnTo>
                    <a:lnTo>
                      <a:pt x="530" y="1815"/>
                    </a:lnTo>
                    <a:lnTo>
                      <a:pt x="532" y="1815"/>
                    </a:lnTo>
                    <a:lnTo>
                      <a:pt x="466" y="1675"/>
                    </a:lnTo>
                    <a:lnTo>
                      <a:pt x="452" y="1680"/>
                    </a:lnTo>
                    <a:lnTo>
                      <a:pt x="417" y="1686"/>
                    </a:lnTo>
                    <a:lnTo>
                      <a:pt x="382" y="1693"/>
                    </a:lnTo>
                    <a:lnTo>
                      <a:pt x="347" y="1700"/>
                    </a:lnTo>
                    <a:lnTo>
                      <a:pt x="309" y="1702"/>
                    </a:lnTo>
                    <a:lnTo>
                      <a:pt x="272" y="1702"/>
                    </a:lnTo>
                    <a:lnTo>
                      <a:pt x="235" y="1702"/>
                    </a:lnTo>
                    <a:lnTo>
                      <a:pt x="200" y="1700"/>
                    </a:lnTo>
                    <a:lnTo>
                      <a:pt x="163" y="1693"/>
                    </a:lnTo>
                    <a:lnTo>
                      <a:pt x="128" y="1686"/>
                    </a:lnTo>
                    <a:lnTo>
                      <a:pt x="93" y="1680"/>
                    </a:lnTo>
                    <a:lnTo>
                      <a:pt x="60" y="1669"/>
                    </a:lnTo>
                    <a:lnTo>
                      <a:pt x="45" y="1662"/>
                    </a:lnTo>
                    <a:lnTo>
                      <a:pt x="50" y="1671"/>
                    </a:lnTo>
                    <a:lnTo>
                      <a:pt x="54" y="1678"/>
                    </a:lnTo>
                    <a:lnTo>
                      <a:pt x="58" y="1686"/>
                    </a:lnTo>
                    <a:lnTo>
                      <a:pt x="62" y="1693"/>
                    </a:lnTo>
                    <a:lnTo>
                      <a:pt x="66" y="1702"/>
                    </a:lnTo>
                    <a:lnTo>
                      <a:pt x="70" y="1709"/>
                    </a:lnTo>
                    <a:lnTo>
                      <a:pt x="74" y="1718"/>
                    </a:lnTo>
                    <a:lnTo>
                      <a:pt x="78" y="1724"/>
                    </a:lnTo>
                    <a:lnTo>
                      <a:pt x="95" y="1740"/>
                    </a:lnTo>
                    <a:lnTo>
                      <a:pt x="107" y="1755"/>
                    </a:lnTo>
                    <a:lnTo>
                      <a:pt x="118" y="1773"/>
                    </a:lnTo>
                    <a:lnTo>
                      <a:pt x="130" y="1789"/>
                    </a:lnTo>
                    <a:lnTo>
                      <a:pt x="140" y="1806"/>
                    </a:lnTo>
                    <a:lnTo>
                      <a:pt x="153" y="1822"/>
                    </a:lnTo>
                    <a:lnTo>
                      <a:pt x="167" y="1838"/>
                    </a:lnTo>
                    <a:lnTo>
                      <a:pt x="186" y="1853"/>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59" name="Freeform 134">
                <a:extLst>
                  <a:ext uri="{FF2B5EF4-FFF2-40B4-BE49-F238E27FC236}">
                    <a16:creationId xmlns:a16="http://schemas.microsoft.com/office/drawing/2014/main" id="{2C52FD97-3CD3-2455-10DE-2B85063CA9DB}"/>
                  </a:ext>
                </a:extLst>
              </p:cNvPr>
              <p:cNvSpPr>
                <a:spLocks noEditPoints="1"/>
              </p:cNvSpPr>
              <p:nvPr/>
            </p:nvSpPr>
            <p:spPr bwMode="auto">
              <a:xfrm>
                <a:off x="1460" y="1281"/>
                <a:ext cx="524" cy="1546"/>
              </a:xfrm>
              <a:custGeom>
                <a:avLst/>
                <a:gdLst>
                  <a:gd name="T0" fmla="*/ 258 w 524"/>
                  <a:gd name="T1" fmla="*/ 2 h 1546"/>
                  <a:gd name="T2" fmla="*/ 186 w 524"/>
                  <a:gd name="T3" fmla="*/ 15 h 1546"/>
                  <a:gd name="T4" fmla="*/ 118 w 524"/>
                  <a:gd name="T5" fmla="*/ 33 h 1546"/>
                  <a:gd name="T6" fmla="*/ 58 w 524"/>
                  <a:gd name="T7" fmla="*/ 58 h 1546"/>
                  <a:gd name="T8" fmla="*/ 48 w 524"/>
                  <a:gd name="T9" fmla="*/ 91 h 1546"/>
                  <a:gd name="T10" fmla="*/ 39 w 524"/>
                  <a:gd name="T11" fmla="*/ 126 h 1546"/>
                  <a:gd name="T12" fmla="*/ 27 w 524"/>
                  <a:gd name="T13" fmla="*/ 160 h 1546"/>
                  <a:gd name="T14" fmla="*/ 15 w 524"/>
                  <a:gd name="T15" fmla="*/ 193 h 1546"/>
                  <a:gd name="T16" fmla="*/ 13 w 524"/>
                  <a:gd name="T17" fmla="*/ 211 h 1546"/>
                  <a:gd name="T18" fmla="*/ 9 w 524"/>
                  <a:gd name="T19" fmla="*/ 231 h 1546"/>
                  <a:gd name="T20" fmla="*/ 4 w 524"/>
                  <a:gd name="T21" fmla="*/ 249 h 1546"/>
                  <a:gd name="T22" fmla="*/ 0 w 524"/>
                  <a:gd name="T23" fmla="*/ 266 h 1546"/>
                  <a:gd name="T24" fmla="*/ 33 w 524"/>
                  <a:gd name="T25" fmla="*/ 244 h 1546"/>
                  <a:gd name="T26" fmla="*/ 81 w 524"/>
                  <a:gd name="T27" fmla="*/ 215 h 1546"/>
                  <a:gd name="T28" fmla="*/ 132 w 524"/>
                  <a:gd name="T29" fmla="*/ 191 h 1546"/>
                  <a:gd name="T30" fmla="*/ 188 w 524"/>
                  <a:gd name="T31" fmla="*/ 173 h 1546"/>
                  <a:gd name="T32" fmla="*/ 244 w 524"/>
                  <a:gd name="T33" fmla="*/ 160 h 1546"/>
                  <a:gd name="T34" fmla="*/ 275 w 524"/>
                  <a:gd name="T35" fmla="*/ 158 h 1546"/>
                  <a:gd name="T36" fmla="*/ 103 w 524"/>
                  <a:gd name="T37" fmla="*/ 1506 h 1546"/>
                  <a:gd name="T38" fmla="*/ 151 w 524"/>
                  <a:gd name="T39" fmla="*/ 1524 h 1546"/>
                  <a:gd name="T40" fmla="*/ 221 w 524"/>
                  <a:gd name="T41" fmla="*/ 1537 h 1546"/>
                  <a:gd name="T42" fmla="*/ 293 w 524"/>
                  <a:gd name="T43" fmla="*/ 1546 h 1546"/>
                  <a:gd name="T44" fmla="*/ 367 w 524"/>
                  <a:gd name="T45" fmla="*/ 1546 h 1546"/>
                  <a:gd name="T46" fmla="*/ 440 w 524"/>
                  <a:gd name="T47" fmla="*/ 1537 h 1546"/>
                  <a:gd name="T48" fmla="*/ 510 w 524"/>
                  <a:gd name="T49" fmla="*/ 1524 h 1546"/>
                  <a:gd name="T50" fmla="*/ 458 w 524"/>
                  <a:gd name="T51" fmla="*/ 1377 h 1546"/>
                  <a:gd name="T52" fmla="*/ 419 w 524"/>
                  <a:gd name="T53" fmla="*/ 1386 h 1546"/>
                  <a:gd name="T54" fmla="*/ 361 w 524"/>
                  <a:gd name="T55" fmla="*/ 1391 h 1546"/>
                  <a:gd name="T56" fmla="*/ 301 w 524"/>
                  <a:gd name="T57" fmla="*/ 1391 h 1546"/>
                  <a:gd name="T58" fmla="*/ 244 w 524"/>
                  <a:gd name="T59" fmla="*/ 1386 h 1546"/>
                  <a:gd name="T60" fmla="*/ 188 w 524"/>
                  <a:gd name="T61" fmla="*/ 1373 h 1546"/>
                  <a:gd name="T62" fmla="*/ 132 w 524"/>
                  <a:gd name="T63" fmla="*/ 1355 h 1546"/>
                  <a:gd name="T64" fmla="*/ 81 w 524"/>
                  <a:gd name="T65" fmla="*/ 1331 h 1546"/>
                  <a:gd name="T66" fmla="*/ 33 w 524"/>
                  <a:gd name="T67" fmla="*/ 1302 h 1546"/>
                  <a:gd name="T68" fmla="*/ 23 w 524"/>
                  <a:gd name="T69" fmla="*/ 1304 h 1546"/>
                  <a:gd name="T70" fmla="*/ 27 w 524"/>
                  <a:gd name="T71" fmla="*/ 1319 h 1546"/>
                  <a:gd name="T72" fmla="*/ 29 w 524"/>
                  <a:gd name="T73" fmla="*/ 1335 h 1546"/>
                  <a:gd name="T74" fmla="*/ 33 w 524"/>
                  <a:gd name="T75" fmla="*/ 1351 h 1546"/>
                  <a:gd name="T76" fmla="*/ 93 w 524"/>
                  <a:gd name="T77" fmla="*/ 1488 h 1546"/>
                  <a:gd name="T78" fmla="*/ 95 w 524"/>
                  <a:gd name="T79" fmla="*/ 1493 h 1546"/>
                  <a:gd name="T80" fmla="*/ 97 w 524"/>
                  <a:gd name="T81" fmla="*/ 1497 h 1546"/>
                  <a:gd name="T82" fmla="*/ 99 w 524"/>
                  <a:gd name="T83" fmla="*/ 1502 h 1546"/>
                  <a:gd name="T84" fmla="*/ 103 w 524"/>
                  <a:gd name="T85" fmla="*/ 1506 h 15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4"/>
                  <a:gd name="T130" fmla="*/ 0 h 1546"/>
                  <a:gd name="T131" fmla="*/ 524 w 524"/>
                  <a:gd name="T132" fmla="*/ 1546 h 15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4" h="1546">
                    <a:moveTo>
                      <a:pt x="283" y="0"/>
                    </a:moveTo>
                    <a:lnTo>
                      <a:pt x="258" y="2"/>
                    </a:lnTo>
                    <a:lnTo>
                      <a:pt x="221" y="9"/>
                    </a:lnTo>
                    <a:lnTo>
                      <a:pt x="186" y="15"/>
                    </a:lnTo>
                    <a:lnTo>
                      <a:pt x="151" y="24"/>
                    </a:lnTo>
                    <a:lnTo>
                      <a:pt x="118" y="33"/>
                    </a:lnTo>
                    <a:lnTo>
                      <a:pt x="83" y="46"/>
                    </a:lnTo>
                    <a:lnTo>
                      <a:pt x="58" y="58"/>
                    </a:lnTo>
                    <a:lnTo>
                      <a:pt x="54" y="75"/>
                    </a:lnTo>
                    <a:lnTo>
                      <a:pt x="48" y="91"/>
                    </a:lnTo>
                    <a:lnTo>
                      <a:pt x="44" y="109"/>
                    </a:lnTo>
                    <a:lnTo>
                      <a:pt x="39" y="126"/>
                    </a:lnTo>
                    <a:lnTo>
                      <a:pt x="33" y="142"/>
                    </a:lnTo>
                    <a:lnTo>
                      <a:pt x="27" y="160"/>
                    </a:lnTo>
                    <a:lnTo>
                      <a:pt x="21" y="175"/>
                    </a:lnTo>
                    <a:lnTo>
                      <a:pt x="15" y="193"/>
                    </a:lnTo>
                    <a:lnTo>
                      <a:pt x="13" y="202"/>
                    </a:lnTo>
                    <a:lnTo>
                      <a:pt x="13" y="211"/>
                    </a:lnTo>
                    <a:lnTo>
                      <a:pt x="11" y="220"/>
                    </a:lnTo>
                    <a:lnTo>
                      <a:pt x="9" y="231"/>
                    </a:lnTo>
                    <a:lnTo>
                      <a:pt x="6" y="240"/>
                    </a:lnTo>
                    <a:lnTo>
                      <a:pt x="4" y="249"/>
                    </a:lnTo>
                    <a:lnTo>
                      <a:pt x="2" y="258"/>
                    </a:lnTo>
                    <a:lnTo>
                      <a:pt x="0" y="266"/>
                    </a:lnTo>
                    <a:lnTo>
                      <a:pt x="9" y="260"/>
                    </a:lnTo>
                    <a:lnTo>
                      <a:pt x="33" y="244"/>
                    </a:lnTo>
                    <a:lnTo>
                      <a:pt x="56" y="229"/>
                    </a:lnTo>
                    <a:lnTo>
                      <a:pt x="81" y="215"/>
                    </a:lnTo>
                    <a:lnTo>
                      <a:pt x="108" y="202"/>
                    </a:lnTo>
                    <a:lnTo>
                      <a:pt x="132" y="191"/>
                    </a:lnTo>
                    <a:lnTo>
                      <a:pt x="159" y="182"/>
                    </a:lnTo>
                    <a:lnTo>
                      <a:pt x="188" y="173"/>
                    </a:lnTo>
                    <a:lnTo>
                      <a:pt x="215" y="166"/>
                    </a:lnTo>
                    <a:lnTo>
                      <a:pt x="244" y="160"/>
                    </a:lnTo>
                    <a:lnTo>
                      <a:pt x="273" y="158"/>
                    </a:lnTo>
                    <a:lnTo>
                      <a:pt x="275" y="158"/>
                    </a:lnTo>
                    <a:lnTo>
                      <a:pt x="283" y="0"/>
                    </a:lnTo>
                    <a:close/>
                    <a:moveTo>
                      <a:pt x="103" y="1506"/>
                    </a:moveTo>
                    <a:lnTo>
                      <a:pt x="118" y="1513"/>
                    </a:lnTo>
                    <a:lnTo>
                      <a:pt x="151" y="1524"/>
                    </a:lnTo>
                    <a:lnTo>
                      <a:pt x="186" y="1530"/>
                    </a:lnTo>
                    <a:lnTo>
                      <a:pt x="221" y="1537"/>
                    </a:lnTo>
                    <a:lnTo>
                      <a:pt x="258" y="1544"/>
                    </a:lnTo>
                    <a:lnTo>
                      <a:pt x="293" y="1546"/>
                    </a:lnTo>
                    <a:lnTo>
                      <a:pt x="330" y="1546"/>
                    </a:lnTo>
                    <a:lnTo>
                      <a:pt x="367" y="1546"/>
                    </a:lnTo>
                    <a:lnTo>
                      <a:pt x="405" y="1544"/>
                    </a:lnTo>
                    <a:lnTo>
                      <a:pt x="440" y="1537"/>
                    </a:lnTo>
                    <a:lnTo>
                      <a:pt x="475" y="1530"/>
                    </a:lnTo>
                    <a:lnTo>
                      <a:pt x="510" y="1524"/>
                    </a:lnTo>
                    <a:lnTo>
                      <a:pt x="524" y="1519"/>
                    </a:lnTo>
                    <a:lnTo>
                      <a:pt x="458" y="1377"/>
                    </a:lnTo>
                    <a:lnTo>
                      <a:pt x="446" y="1379"/>
                    </a:lnTo>
                    <a:lnTo>
                      <a:pt x="419" y="1386"/>
                    </a:lnTo>
                    <a:lnTo>
                      <a:pt x="390" y="1388"/>
                    </a:lnTo>
                    <a:lnTo>
                      <a:pt x="361" y="1391"/>
                    </a:lnTo>
                    <a:lnTo>
                      <a:pt x="330" y="1393"/>
                    </a:lnTo>
                    <a:lnTo>
                      <a:pt x="301" y="1391"/>
                    </a:lnTo>
                    <a:lnTo>
                      <a:pt x="273" y="1388"/>
                    </a:lnTo>
                    <a:lnTo>
                      <a:pt x="244" y="1386"/>
                    </a:lnTo>
                    <a:lnTo>
                      <a:pt x="215" y="1379"/>
                    </a:lnTo>
                    <a:lnTo>
                      <a:pt x="188" y="1373"/>
                    </a:lnTo>
                    <a:lnTo>
                      <a:pt x="159" y="1364"/>
                    </a:lnTo>
                    <a:lnTo>
                      <a:pt x="132" y="1355"/>
                    </a:lnTo>
                    <a:lnTo>
                      <a:pt x="108" y="1344"/>
                    </a:lnTo>
                    <a:lnTo>
                      <a:pt x="81" y="1331"/>
                    </a:lnTo>
                    <a:lnTo>
                      <a:pt x="56" y="1317"/>
                    </a:lnTo>
                    <a:lnTo>
                      <a:pt x="33" y="1302"/>
                    </a:lnTo>
                    <a:lnTo>
                      <a:pt x="23" y="1295"/>
                    </a:lnTo>
                    <a:lnTo>
                      <a:pt x="23" y="1304"/>
                    </a:lnTo>
                    <a:lnTo>
                      <a:pt x="25" y="1311"/>
                    </a:lnTo>
                    <a:lnTo>
                      <a:pt x="27" y="1319"/>
                    </a:lnTo>
                    <a:lnTo>
                      <a:pt x="27" y="1328"/>
                    </a:lnTo>
                    <a:lnTo>
                      <a:pt x="29" y="1335"/>
                    </a:lnTo>
                    <a:lnTo>
                      <a:pt x="31" y="1344"/>
                    </a:lnTo>
                    <a:lnTo>
                      <a:pt x="33" y="1351"/>
                    </a:lnTo>
                    <a:lnTo>
                      <a:pt x="35" y="1359"/>
                    </a:lnTo>
                    <a:lnTo>
                      <a:pt x="93" y="1488"/>
                    </a:lnTo>
                    <a:lnTo>
                      <a:pt x="93" y="1490"/>
                    </a:lnTo>
                    <a:lnTo>
                      <a:pt x="95" y="1493"/>
                    </a:lnTo>
                    <a:lnTo>
                      <a:pt x="97" y="1495"/>
                    </a:lnTo>
                    <a:lnTo>
                      <a:pt x="97" y="1497"/>
                    </a:lnTo>
                    <a:lnTo>
                      <a:pt x="99" y="1499"/>
                    </a:lnTo>
                    <a:lnTo>
                      <a:pt x="99" y="1502"/>
                    </a:lnTo>
                    <a:lnTo>
                      <a:pt x="101" y="1504"/>
                    </a:lnTo>
                    <a:lnTo>
                      <a:pt x="103" y="1506"/>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0" name="Freeform 135">
                <a:extLst>
                  <a:ext uri="{FF2B5EF4-FFF2-40B4-BE49-F238E27FC236}">
                    <a16:creationId xmlns:a16="http://schemas.microsoft.com/office/drawing/2014/main" id="{E1846F2F-E28B-60D6-A06E-303B9E00ADB9}"/>
                  </a:ext>
                </a:extLst>
              </p:cNvPr>
              <p:cNvSpPr>
                <a:spLocks noEditPoints="1"/>
              </p:cNvSpPr>
              <p:nvPr/>
            </p:nvSpPr>
            <p:spPr bwMode="auto">
              <a:xfrm>
                <a:off x="1413" y="1439"/>
                <a:ext cx="505" cy="1235"/>
              </a:xfrm>
              <a:custGeom>
                <a:avLst/>
                <a:gdLst>
                  <a:gd name="T0" fmla="*/ 320 w 505"/>
                  <a:gd name="T1" fmla="*/ 0 h 1235"/>
                  <a:gd name="T2" fmla="*/ 262 w 505"/>
                  <a:gd name="T3" fmla="*/ 8 h 1235"/>
                  <a:gd name="T4" fmla="*/ 206 w 505"/>
                  <a:gd name="T5" fmla="*/ 24 h 1235"/>
                  <a:gd name="T6" fmla="*/ 155 w 505"/>
                  <a:gd name="T7" fmla="*/ 44 h 1235"/>
                  <a:gd name="T8" fmla="*/ 103 w 505"/>
                  <a:gd name="T9" fmla="*/ 71 h 1235"/>
                  <a:gd name="T10" fmla="*/ 56 w 505"/>
                  <a:gd name="T11" fmla="*/ 102 h 1235"/>
                  <a:gd name="T12" fmla="*/ 43 w 505"/>
                  <a:gd name="T13" fmla="*/ 126 h 1235"/>
                  <a:gd name="T14" fmla="*/ 33 w 505"/>
                  <a:gd name="T15" fmla="*/ 157 h 1235"/>
                  <a:gd name="T16" fmla="*/ 25 w 505"/>
                  <a:gd name="T17" fmla="*/ 191 h 1235"/>
                  <a:gd name="T18" fmla="*/ 18 w 505"/>
                  <a:gd name="T19" fmla="*/ 224 h 1235"/>
                  <a:gd name="T20" fmla="*/ 0 w 505"/>
                  <a:gd name="T21" fmla="*/ 384 h 1235"/>
                  <a:gd name="T22" fmla="*/ 0 w 505"/>
                  <a:gd name="T23" fmla="*/ 386 h 1235"/>
                  <a:gd name="T24" fmla="*/ 0 w 505"/>
                  <a:gd name="T25" fmla="*/ 388 h 1235"/>
                  <a:gd name="T26" fmla="*/ 0 w 505"/>
                  <a:gd name="T27" fmla="*/ 391 h 1235"/>
                  <a:gd name="T28" fmla="*/ 0 w 505"/>
                  <a:gd name="T29" fmla="*/ 393 h 1235"/>
                  <a:gd name="T30" fmla="*/ 45 w 505"/>
                  <a:gd name="T31" fmla="*/ 319 h 1235"/>
                  <a:gd name="T32" fmla="*/ 103 w 505"/>
                  <a:gd name="T33" fmla="*/ 257 h 1235"/>
                  <a:gd name="T34" fmla="*/ 173 w 505"/>
                  <a:gd name="T35" fmla="*/ 206 h 1235"/>
                  <a:gd name="T36" fmla="*/ 229 w 505"/>
                  <a:gd name="T37" fmla="*/ 179 h 1235"/>
                  <a:gd name="T38" fmla="*/ 270 w 505"/>
                  <a:gd name="T39" fmla="*/ 166 h 1235"/>
                  <a:gd name="T40" fmla="*/ 311 w 505"/>
                  <a:gd name="T41" fmla="*/ 155 h 1235"/>
                  <a:gd name="T42" fmla="*/ 322 w 505"/>
                  <a:gd name="T43" fmla="*/ 0 h 1235"/>
                  <a:gd name="T44" fmla="*/ 80 w 505"/>
                  <a:gd name="T45" fmla="*/ 1144 h 1235"/>
                  <a:gd name="T46" fmla="*/ 128 w 505"/>
                  <a:gd name="T47" fmla="*/ 1173 h 1235"/>
                  <a:gd name="T48" fmla="*/ 179 w 505"/>
                  <a:gd name="T49" fmla="*/ 1197 h 1235"/>
                  <a:gd name="T50" fmla="*/ 235 w 505"/>
                  <a:gd name="T51" fmla="*/ 1215 h 1235"/>
                  <a:gd name="T52" fmla="*/ 291 w 505"/>
                  <a:gd name="T53" fmla="*/ 1228 h 1235"/>
                  <a:gd name="T54" fmla="*/ 348 w 505"/>
                  <a:gd name="T55" fmla="*/ 1233 h 1235"/>
                  <a:gd name="T56" fmla="*/ 408 w 505"/>
                  <a:gd name="T57" fmla="*/ 1233 h 1235"/>
                  <a:gd name="T58" fmla="*/ 466 w 505"/>
                  <a:gd name="T59" fmla="*/ 1228 h 1235"/>
                  <a:gd name="T60" fmla="*/ 505 w 505"/>
                  <a:gd name="T61" fmla="*/ 1219 h 1235"/>
                  <a:gd name="T62" fmla="*/ 423 w 505"/>
                  <a:gd name="T63" fmla="*/ 1077 h 1235"/>
                  <a:gd name="T64" fmla="*/ 377 w 505"/>
                  <a:gd name="T65" fmla="*/ 1079 h 1235"/>
                  <a:gd name="T66" fmla="*/ 334 w 505"/>
                  <a:gd name="T67" fmla="*/ 1077 h 1235"/>
                  <a:gd name="T68" fmla="*/ 291 w 505"/>
                  <a:gd name="T69" fmla="*/ 1070 h 1235"/>
                  <a:gd name="T70" fmla="*/ 249 w 505"/>
                  <a:gd name="T71" fmla="*/ 1059 h 1235"/>
                  <a:gd name="T72" fmla="*/ 210 w 505"/>
                  <a:gd name="T73" fmla="*/ 1044 h 1235"/>
                  <a:gd name="T74" fmla="*/ 136 w 505"/>
                  <a:gd name="T75" fmla="*/ 999 h 1235"/>
                  <a:gd name="T76" fmla="*/ 72 w 505"/>
                  <a:gd name="T77" fmla="*/ 944 h 1235"/>
                  <a:gd name="T78" fmla="*/ 20 w 505"/>
                  <a:gd name="T79" fmla="*/ 877 h 1235"/>
                  <a:gd name="T80" fmla="*/ 27 w 505"/>
                  <a:gd name="T81" fmla="*/ 937 h 1235"/>
                  <a:gd name="T82" fmla="*/ 33 w 505"/>
                  <a:gd name="T83" fmla="*/ 999 h 1235"/>
                  <a:gd name="T84" fmla="*/ 45 w 505"/>
                  <a:gd name="T85" fmla="*/ 1057 h 1235"/>
                  <a:gd name="T86" fmla="*/ 66 w 505"/>
                  <a:gd name="T87" fmla="*/ 1115 h 1235"/>
                  <a:gd name="T88" fmla="*/ 68 w 505"/>
                  <a:gd name="T89" fmla="*/ 1121 h 1235"/>
                  <a:gd name="T90" fmla="*/ 68 w 505"/>
                  <a:gd name="T91" fmla="*/ 1126 h 1235"/>
                  <a:gd name="T92" fmla="*/ 68 w 505"/>
                  <a:gd name="T93" fmla="*/ 1133 h 1235"/>
                  <a:gd name="T94" fmla="*/ 70 w 505"/>
                  <a:gd name="T95" fmla="*/ 1137 h 123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5"/>
                  <a:gd name="T145" fmla="*/ 0 h 1235"/>
                  <a:gd name="T146" fmla="*/ 505 w 505"/>
                  <a:gd name="T147" fmla="*/ 1235 h 123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5" h="1235">
                    <a:moveTo>
                      <a:pt x="322" y="0"/>
                    </a:moveTo>
                    <a:lnTo>
                      <a:pt x="320" y="0"/>
                    </a:lnTo>
                    <a:lnTo>
                      <a:pt x="291" y="2"/>
                    </a:lnTo>
                    <a:lnTo>
                      <a:pt x="262" y="8"/>
                    </a:lnTo>
                    <a:lnTo>
                      <a:pt x="235" y="15"/>
                    </a:lnTo>
                    <a:lnTo>
                      <a:pt x="206" y="24"/>
                    </a:lnTo>
                    <a:lnTo>
                      <a:pt x="179" y="33"/>
                    </a:lnTo>
                    <a:lnTo>
                      <a:pt x="155" y="44"/>
                    </a:lnTo>
                    <a:lnTo>
                      <a:pt x="128" y="57"/>
                    </a:lnTo>
                    <a:lnTo>
                      <a:pt x="103" y="71"/>
                    </a:lnTo>
                    <a:lnTo>
                      <a:pt x="80" y="86"/>
                    </a:lnTo>
                    <a:lnTo>
                      <a:pt x="56" y="102"/>
                    </a:lnTo>
                    <a:lnTo>
                      <a:pt x="47" y="108"/>
                    </a:lnTo>
                    <a:lnTo>
                      <a:pt x="43" y="126"/>
                    </a:lnTo>
                    <a:lnTo>
                      <a:pt x="39" y="142"/>
                    </a:lnTo>
                    <a:lnTo>
                      <a:pt x="33" y="157"/>
                    </a:lnTo>
                    <a:lnTo>
                      <a:pt x="29" y="175"/>
                    </a:lnTo>
                    <a:lnTo>
                      <a:pt x="25" y="191"/>
                    </a:lnTo>
                    <a:lnTo>
                      <a:pt x="20" y="208"/>
                    </a:lnTo>
                    <a:lnTo>
                      <a:pt x="18" y="224"/>
                    </a:lnTo>
                    <a:lnTo>
                      <a:pt x="14" y="239"/>
                    </a:lnTo>
                    <a:lnTo>
                      <a:pt x="0" y="384"/>
                    </a:lnTo>
                    <a:lnTo>
                      <a:pt x="0" y="386"/>
                    </a:lnTo>
                    <a:lnTo>
                      <a:pt x="0" y="388"/>
                    </a:lnTo>
                    <a:lnTo>
                      <a:pt x="0" y="391"/>
                    </a:lnTo>
                    <a:lnTo>
                      <a:pt x="0" y="393"/>
                    </a:lnTo>
                    <a:lnTo>
                      <a:pt x="20" y="355"/>
                    </a:lnTo>
                    <a:lnTo>
                      <a:pt x="45" y="319"/>
                    </a:lnTo>
                    <a:lnTo>
                      <a:pt x="72" y="286"/>
                    </a:lnTo>
                    <a:lnTo>
                      <a:pt x="103" y="257"/>
                    </a:lnTo>
                    <a:lnTo>
                      <a:pt x="136" y="231"/>
                    </a:lnTo>
                    <a:lnTo>
                      <a:pt x="173" y="206"/>
                    </a:lnTo>
                    <a:lnTo>
                      <a:pt x="210" y="186"/>
                    </a:lnTo>
                    <a:lnTo>
                      <a:pt x="229" y="179"/>
                    </a:lnTo>
                    <a:lnTo>
                      <a:pt x="249" y="171"/>
                    </a:lnTo>
                    <a:lnTo>
                      <a:pt x="270" y="166"/>
                    </a:lnTo>
                    <a:lnTo>
                      <a:pt x="291" y="159"/>
                    </a:lnTo>
                    <a:lnTo>
                      <a:pt x="311" y="155"/>
                    </a:lnTo>
                    <a:lnTo>
                      <a:pt x="313" y="155"/>
                    </a:lnTo>
                    <a:lnTo>
                      <a:pt x="322" y="0"/>
                    </a:lnTo>
                    <a:close/>
                    <a:moveTo>
                      <a:pt x="70" y="1137"/>
                    </a:moveTo>
                    <a:lnTo>
                      <a:pt x="80" y="1144"/>
                    </a:lnTo>
                    <a:lnTo>
                      <a:pt x="103" y="1159"/>
                    </a:lnTo>
                    <a:lnTo>
                      <a:pt x="128" y="1173"/>
                    </a:lnTo>
                    <a:lnTo>
                      <a:pt x="155" y="1186"/>
                    </a:lnTo>
                    <a:lnTo>
                      <a:pt x="179" y="1197"/>
                    </a:lnTo>
                    <a:lnTo>
                      <a:pt x="206" y="1206"/>
                    </a:lnTo>
                    <a:lnTo>
                      <a:pt x="235" y="1215"/>
                    </a:lnTo>
                    <a:lnTo>
                      <a:pt x="262" y="1221"/>
                    </a:lnTo>
                    <a:lnTo>
                      <a:pt x="291" y="1228"/>
                    </a:lnTo>
                    <a:lnTo>
                      <a:pt x="320" y="1230"/>
                    </a:lnTo>
                    <a:lnTo>
                      <a:pt x="348" y="1233"/>
                    </a:lnTo>
                    <a:lnTo>
                      <a:pt x="377" y="1235"/>
                    </a:lnTo>
                    <a:lnTo>
                      <a:pt x="408" y="1233"/>
                    </a:lnTo>
                    <a:lnTo>
                      <a:pt x="437" y="1230"/>
                    </a:lnTo>
                    <a:lnTo>
                      <a:pt x="466" y="1228"/>
                    </a:lnTo>
                    <a:lnTo>
                      <a:pt x="493" y="1221"/>
                    </a:lnTo>
                    <a:lnTo>
                      <a:pt x="505" y="1219"/>
                    </a:lnTo>
                    <a:lnTo>
                      <a:pt x="439" y="1075"/>
                    </a:lnTo>
                    <a:lnTo>
                      <a:pt x="423" y="1077"/>
                    </a:lnTo>
                    <a:lnTo>
                      <a:pt x="400" y="1079"/>
                    </a:lnTo>
                    <a:lnTo>
                      <a:pt x="377" y="1079"/>
                    </a:lnTo>
                    <a:lnTo>
                      <a:pt x="355" y="1079"/>
                    </a:lnTo>
                    <a:lnTo>
                      <a:pt x="334" y="1077"/>
                    </a:lnTo>
                    <a:lnTo>
                      <a:pt x="311" y="1075"/>
                    </a:lnTo>
                    <a:lnTo>
                      <a:pt x="291" y="1070"/>
                    </a:lnTo>
                    <a:lnTo>
                      <a:pt x="270" y="1066"/>
                    </a:lnTo>
                    <a:lnTo>
                      <a:pt x="249" y="1059"/>
                    </a:lnTo>
                    <a:lnTo>
                      <a:pt x="229" y="1050"/>
                    </a:lnTo>
                    <a:lnTo>
                      <a:pt x="210" y="1044"/>
                    </a:lnTo>
                    <a:lnTo>
                      <a:pt x="173" y="1024"/>
                    </a:lnTo>
                    <a:lnTo>
                      <a:pt x="136" y="999"/>
                    </a:lnTo>
                    <a:lnTo>
                      <a:pt x="103" y="973"/>
                    </a:lnTo>
                    <a:lnTo>
                      <a:pt x="72" y="944"/>
                    </a:lnTo>
                    <a:lnTo>
                      <a:pt x="45" y="910"/>
                    </a:lnTo>
                    <a:lnTo>
                      <a:pt x="20" y="877"/>
                    </a:lnTo>
                    <a:lnTo>
                      <a:pt x="23" y="906"/>
                    </a:lnTo>
                    <a:lnTo>
                      <a:pt x="27" y="937"/>
                    </a:lnTo>
                    <a:lnTo>
                      <a:pt x="29" y="968"/>
                    </a:lnTo>
                    <a:lnTo>
                      <a:pt x="33" y="999"/>
                    </a:lnTo>
                    <a:lnTo>
                      <a:pt x="39" y="1028"/>
                    </a:lnTo>
                    <a:lnTo>
                      <a:pt x="45" y="1057"/>
                    </a:lnTo>
                    <a:lnTo>
                      <a:pt x="56" y="1086"/>
                    </a:lnTo>
                    <a:lnTo>
                      <a:pt x="66" y="1115"/>
                    </a:lnTo>
                    <a:lnTo>
                      <a:pt x="66" y="1117"/>
                    </a:lnTo>
                    <a:lnTo>
                      <a:pt x="68" y="1121"/>
                    </a:lnTo>
                    <a:lnTo>
                      <a:pt x="68" y="1124"/>
                    </a:lnTo>
                    <a:lnTo>
                      <a:pt x="68" y="1126"/>
                    </a:lnTo>
                    <a:lnTo>
                      <a:pt x="68" y="1128"/>
                    </a:lnTo>
                    <a:lnTo>
                      <a:pt x="68" y="1133"/>
                    </a:lnTo>
                    <a:lnTo>
                      <a:pt x="68" y="1135"/>
                    </a:lnTo>
                    <a:lnTo>
                      <a:pt x="70" y="1137"/>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1" name="Freeform 136">
                <a:extLst>
                  <a:ext uri="{FF2B5EF4-FFF2-40B4-BE49-F238E27FC236}">
                    <a16:creationId xmlns:a16="http://schemas.microsoft.com/office/drawing/2014/main" id="{C3F4FE6A-E460-677C-BC9A-E02FE1183670}"/>
                  </a:ext>
                </a:extLst>
              </p:cNvPr>
              <p:cNvSpPr>
                <a:spLocks/>
              </p:cNvSpPr>
              <p:nvPr/>
            </p:nvSpPr>
            <p:spPr bwMode="auto">
              <a:xfrm>
                <a:off x="1405" y="1594"/>
                <a:ext cx="447" cy="924"/>
              </a:xfrm>
              <a:custGeom>
                <a:avLst/>
                <a:gdLst>
                  <a:gd name="T0" fmla="*/ 319 w 447"/>
                  <a:gd name="T1" fmla="*/ 0 h 924"/>
                  <a:gd name="T2" fmla="*/ 278 w 447"/>
                  <a:gd name="T3" fmla="*/ 11 h 924"/>
                  <a:gd name="T4" fmla="*/ 237 w 447"/>
                  <a:gd name="T5" fmla="*/ 24 h 924"/>
                  <a:gd name="T6" fmla="*/ 181 w 447"/>
                  <a:gd name="T7" fmla="*/ 51 h 924"/>
                  <a:gd name="T8" fmla="*/ 111 w 447"/>
                  <a:gd name="T9" fmla="*/ 102 h 924"/>
                  <a:gd name="T10" fmla="*/ 53 w 447"/>
                  <a:gd name="T11" fmla="*/ 164 h 924"/>
                  <a:gd name="T12" fmla="*/ 8 w 447"/>
                  <a:gd name="T13" fmla="*/ 238 h 924"/>
                  <a:gd name="T14" fmla="*/ 8 w 447"/>
                  <a:gd name="T15" fmla="*/ 238 h 924"/>
                  <a:gd name="T16" fmla="*/ 8 w 447"/>
                  <a:gd name="T17" fmla="*/ 238 h 924"/>
                  <a:gd name="T18" fmla="*/ 8 w 447"/>
                  <a:gd name="T19" fmla="*/ 240 h 924"/>
                  <a:gd name="T20" fmla="*/ 8 w 447"/>
                  <a:gd name="T21" fmla="*/ 240 h 924"/>
                  <a:gd name="T22" fmla="*/ 6 w 447"/>
                  <a:gd name="T23" fmla="*/ 244 h 924"/>
                  <a:gd name="T24" fmla="*/ 6 w 447"/>
                  <a:gd name="T25" fmla="*/ 251 h 924"/>
                  <a:gd name="T26" fmla="*/ 4 w 447"/>
                  <a:gd name="T27" fmla="*/ 256 h 924"/>
                  <a:gd name="T28" fmla="*/ 4 w 447"/>
                  <a:gd name="T29" fmla="*/ 260 h 924"/>
                  <a:gd name="T30" fmla="*/ 0 w 447"/>
                  <a:gd name="T31" fmla="*/ 327 h 924"/>
                  <a:gd name="T32" fmla="*/ 2 w 447"/>
                  <a:gd name="T33" fmla="*/ 387 h 924"/>
                  <a:gd name="T34" fmla="*/ 8 w 447"/>
                  <a:gd name="T35" fmla="*/ 449 h 924"/>
                  <a:gd name="T36" fmla="*/ 10 w 447"/>
                  <a:gd name="T37" fmla="*/ 511 h 924"/>
                  <a:gd name="T38" fmla="*/ 10 w 447"/>
                  <a:gd name="T39" fmla="*/ 562 h 924"/>
                  <a:gd name="T40" fmla="*/ 18 w 447"/>
                  <a:gd name="T41" fmla="*/ 602 h 924"/>
                  <a:gd name="T42" fmla="*/ 22 w 447"/>
                  <a:gd name="T43" fmla="*/ 642 h 924"/>
                  <a:gd name="T44" fmla="*/ 26 w 447"/>
                  <a:gd name="T45" fmla="*/ 682 h 924"/>
                  <a:gd name="T46" fmla="*/ 28 w 447"/>
                  <a:gd name="T47" fmla="*/ 722 h 924"/>
                  <a:gd name="T48" fmla="*/ 80 w 447"/>
                  <a:gd name="T49" fmla="*/ 789 h 924"/>
                  <a:gd name="T50" fmla="*/ 144 w 447"/>
                  <a:gd name="T51" fmla="*/ 844 h 924"/>
                  <a:gd name="T52" fmla="*/ 218 w 447"/>
                  <a:gd name="T53" fmla="*/ 889 h 924"/>
                  <a:gd name="T54" fmla="*/ 257 w 447"/>
                  <a:gd name="T55" fmla="*/ 904 h 924"/>
                  <a:gd name="T56" fmla="*/ 299 w 447"/>
                  <a:gd name="T57" fmla="*/ 915 h 924"/>
                  <a:gd name="T58" fmla="*/ 342 w 447"/>
                  <a:gd name="T59" fmla="*/ 922 h 924"/>
                  <a:gd name="T60" fmla="*/ 385 w 447"/>
                  <a:gd name="T61" fmla="*/ 924 h 924"/>
                  <a:gd name="T62" fmla="*/ 431 w 447"/>
                  <a:gd name="T63" fmla="*/ 922 h 924"/>
                  <a:gd name="T64" fmla="*/ 443 w 447"/>
                  <a:gd name="T65" fmla="*/ 913 h 924"/>
                  <a:gd name="T66" fmla="*/ 385 w 447"/>
                  <a:gd name="T67" fmla="*/ 769 h 924"/>
                  <a:gd name="T68" fmla="*/ 328 w 447"/>
                  <a:gd name="T69" fmla="*/ 764 h 924"/>
                  <a:gd name="T70" fmla="*/ 274 w 447"/>
                  <a:gd name="T71" fmla="*/ 744 h 924"/>
                  <a:gd name="T72" fmla="*/ 224 w 447"/>
                  <a:gd name="T73" fmla="*/ 718 h 924"/>
                  <a:gd name="T74" fmla="*/ 183 w 447"/>
                  <a:gd name="T75" fmla="*/ 680 h 924"/>
                  <a:gd name="T76" fmla="*/ 148 w 447"/>
                  <a:gd name="T77" fmla="*/ 633 h 924"/>
                  <a:gd name="T78" fmla="*/ 121 w 447"/>
                  <a:gd name="T79" fmla="*/ 580 h 924"/>
                  <a:gd name="T80" fmla="*/ 105 w 447"/>
                  <a:gd name="T81" fmla="*/ 522 h 924"/>
                  <a:gd name="T82" fmla="*/ 99 w 447"/>
                  <a:gd name="T83" fmla="*/ 460 h 924"/>
                  <a:gd name="T84" fmla="*/ 105 w 447"/>
                  <a:gd name="T85" fmla="*/ 398 h 924"/>
                  <a:gd name="T86" fmla="*/ 121 w 447"/>
                  <a:gd name="T87" fmla="*/ 340 h 924"/>
                  <a:gd name="T88" fmla="*/ 148 w 447"/>
                  <a:gd name="T89" fmla="*/ 287 h 924"/>
                  <a:gd name="T90" fmla="*/ 183 w 447"/>
                  <a:gd name="T91" fmla="*/ 240 h 924"/>
                  <a:gd name="T92" fmla="*/ 224 w 447"/>
                  <a:gd name="T93" fmla="*/ 202 h 924"/>
                  <a:gd name="T94" fmla="*/ 274 w 447"/>
                  <a:gd name="T95" fmla="*/ 176 h 924"/>
                  <a:gd name="T96" fmla="*/ 313 w 447"/>
                  <a:gd name="T97" fmla="*/ 160 h 92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47"/>
                  <a:gd name="T148" fmla="*/ 0 h 924"/>
                  <a:gd name="T149" fmla="*/ 447 w 447"/>
                  <a:gd name="T150" fmla="*/ 924 h 92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47" h="924">
                    <a:moveTo>
                      <a:pt x="321" y="0"/>
                    </a:moveTo>
                    <a:lnTo>
                      <a:pt x="319" y="0"/>
                    </a:lnTo>
                    <a:lnTo>
                      <a:pt x="299" y="4"/>
                    </a:lnTo>
                    <a:lnTo>
                      <a:pt x="278" y="11"/>
                    </a:lnTo>
                    <a:lnTo>
                      <a:pt x="257" y="16"/>
                    </a:lnTo>
                    <a:lnTo>
                      <a:pt x="237" y="24"/>
                    </a:lnTo>
                    <a:lnTo>
                      <a:pt x="218" y="31"/>
                    </a:lnTo>
                    <a:lnTo>
                      <a:pt x="181" y="51"/>
                    </a:lnTo>
                    <a:lnTo>
                      <a:pt x="144" y="76"/>
                    </a:lnTo>
                    <a:lnTo>
                      <a:pt x="111" y="102"/>
                    </a:lnTo>
                    <a:lnTo>
                      <a:pt x="80" y="131"/>
                    </a:lnTo>
                    <a:lnTo>
                      <a:pt x="53" y="164"/>
                    </a:lnTo>
                    <a:lnTo>
                      <a:pt x="28" y="200"/>
                    </a:lnTo>
                    <a:lnTo>
                      <a:pt x="8" y="238"/>
                    </a:lnTo>
                    <a:lnTo>
                      <a:pt x="8" y="240"/>
                    </a:lnTo>
                    <a:lnTo>
                      <a:pt x="8" y="242"/>
                    </a:lnTo>
                    <a:lnTo>
                      <a:pt x="6" y="244"/>
                    </a:lnTo>
                    <a:lnTo>
                      <a:pt x="6" y="249"/>
                    </a:lnTo>
                    <a:lnTo>
                      <a:pt x="6" y="251"/>
                    </a:lnTo>
                    <a:lnTo>
                      <a:pt x="6" y="253"/>
                    </a:lnTo>
                    <a:lnTo>
                      <a:pt x="4" y="256"/>
                    </a:lnTo>
                    <a:lnTo>
                      <a:pt x="4" y="258"/>
                    </a:lnTo>
                    <a:lnTo>
                      <a:pt x="4" y="260"/>
                    </a:lnTo>
                    <a:lnTo>
                      <a:pt x="0" y="296"/>
                    </a:lnTo>
                    <a:lnTo>
                      <a:pt x="0" y="327"/>
                    </a:lnTo>
                    <a:lnTo>
                      <a:pt x="0" y="358"/>
                    </a:lnTo>
                    <a:lnTo>
                      <a:pt x="2" y="387"/>
                    </a:lnTo>
                    <a:lnTo>
                      <a:pt x="6" y="418"/>
                    </a:lnTo>
                    <a:lnTo>
                      <a:pt x="8" y="449"/>
                    </a:lnTo>
                    <a:lnTo>
                      <a:pt x="10" y="480"/>
                    </a:lnTo>
                    <a:lnTo>
                      <a:pt x="10" y="511"/>
                    </a:lnTo>
                    <a:lnTo>
                      <a:pt x="8" y="542"/>
                    </a:lnTo>
                    <a:lnTo>
                      <a:pt x="10" y="562"/>
                    </a:lnTo>
                    <a:lnTo>
                      <a:pt x="14" y="582"/>
                    </a:lnTo>
                    <a:lnTo>
                      <a:pt x="18" y="602"/>
                    </a:lnTo>
                    <a:lnTo>
                      <a:pt x="20" y="622"/>
                    </a:lnTo>
                    <a:lnTo>
                      <a:pt x="22" y="642"/>
                    </a:lnTo>
                    <a:lnTo>
                      <a:pt x="24" y="662"/>
                    </a:lnTo>
                    <a:lnTo>
                      <a:pt x="26" y="682"/>
                    </a:lnTo>
                    <a:lnTo>
                      <a:pt x="28" y="702"/>
                    </a:lnTo>
                    <a:lnTo>
                      <a:pt x="28" y="722"/>
                    </a:lnTo>
                    <a:lnTo>
                      <a:pt x="53" y="755"/>
                    </a:lnTo>
                    <a:lnTo>
                      <a:pt x="80" y="789"/>
                    </a:lnTo>
                    <a:lnTo>
                      <a:pt x="111" y="818"/>
                    </a:lnTo>
                    <a:lnTo>
                      <a:pt x="144" y="844"/>
                    </a:lnTo>
                    <a:lnTo>
                      <a:pt x="181" y="869"/>
                    </a:lnTo>
                    <a:lnTo>
                      <a:pt x="218" y="889"/>
                    </a:lnTo>
                    <a:lnTo>
                      <a:pt x="237" y="895"/>
                    </a:lnTo>
                    <a:lnTo>
                      <a:pt x="257" y="904"/>
                    </a:lnTo>
                    <a:lnTo>
                      <a:pt x="278" y="911"/>
                    </a:lnTo>
                    <a:lnTo>
                      <a:pt x="299" y="915"/>
                    </a:lnTo>
                    <a:lnTo>
                      <a:pt x="319" y="920"/>
                    </a:lnTo>
                    <a:lnTo>
                      <a:pt x="342" y="922"/>
                    </a:lnTo>
                    <a:lnTo>
                      <a:pt x="363" y="924"/>
                    </a:lnTo>
                    <a:lnTo>
                      <a:pt x="385" y="924"/>
                    </a:lnTo>
                    <a:lnTo>
                      <a:pt x="408" y="924"/>
                    </a:lnTo>
                    <a:lnTo>
                      <a:pt x="431" y="922"/>
                    </a:lnTo>
                    <a:lnTo>
                      <a:pt x="447" y="920"/>
                    </a:lnTo>
                    <a:lnTo>
                      <a:pt x="443" y="913"/>
                    </a:lnTo>
                    <a:lnTo>
                      <a:pt x="412" y="769"/>
                    </a:lnTo>
                    <a:lnTo>
                      <a:pt x="385" y="769"/>
                    </a:lnTo>
                    <a:lnTo>
                      <a:pt x="356" y="769"/>
                    </a:lnTo>
                    <a:lnTo>
                      <a:pt x="328" y="764"/>
                    </a:lnTo>
                    <a:lnTo>
                      <a:pt x="301" y="755"/>
                    </a:lnTo>
                    <a:lnTo>
                      <a:pt x="274" y="744"/>
                    </a:lnTo>
                    <a:lnTo>
                      <a:pt x="249" y="733"/>
                    </a:lnTo>
                    <a:lnTo>
                      <a:pt x="224" y="718"/>
                    </a:lnTo>
                    <a:lnTo>
                      <a:pt x="204" y="700"/>
                    </a:lnTo>
                    <a:lnTo>
                      <a:pt x="183" y="680"/>
                    </a:lnTo>
                    <a:lnTo>
                      <a:pt x="165" y="658"/>
                    </a:lnTo>
                    <a:lnTo>
                      <a:pt x="148" y="633"/>
                    </a:lnTo>
                    <a:lnTo>
                      <a:pt x="134" y="607"/>
                    </a:lnTo>
                    <a:lnTo>
                      <a:pt x="121" y="580"/>
                    </a:lnTo>
                    <a:lnTo>
                      <a:pt x="111" y="551"/>
                    </a:lnTo>
                    <a:lnTo>
                      <a:pt x="105" y="522"/>
                    </a:lnTo>
                    <a:lnTo>
                      <a:pt x="101" y="491"/>
                    </a:lnTo>
                    <a:lnTo>
                      <a:pt x="99" y="460"/>
                    </a:lnTo>
                    <a:lnTo>
                      <a:pt x="101" y="429"/>
                    </a:lnTo>
                    <a:lnTo>
                      <a:pt x="105" y="398"/>
                    </a:lnTo>
                    <a:lnTo>
                      <a:pt x="111" y="369"/>
                    </a:lnTo>
                    <a:lnTo>
                      <a:pt x="121" y="340"/>
                    </a:lnTo>
                    <a:lnTo>
                      <a:pt x="134" y="313"/>
                    </a:lnTo>
                    <a:lnTo>
                      <a:pt x="148" y="287"/>
                    </a:lnTo>
                    <a:lnTo>
                      <a:pt x="165" y="262"/>
                    </a:lnTo>
                    <a:lnTo>
                      <a:pt x="183" y="240"/>
                    </a:lnTo>
                    <a:lnTo>
                      <a:pt x="204" y="220"/>
                    </a:lnTo>
                    <a:lnTo>
                      <a:pt x="224" y="202"/>
                    </a:lnTo>
                    <a:lnTo>
                      <a:pt x="249" y="187"/>
                    </a:lnTo>
                    <a:lnTo>
                      <a:pt x="274" y="176"/>
                    </a:lnTo>
                    <a:lnTo>
                      <a:pt x="301" y="164"/>
                    </a:lnTo>
                    <a:lnTo>
                      <a:pt x="313" y="160"/>
                    </a:lnTo>
                    <a:lnTo>
                      <a:pt x="321"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2" name="Freeform 137">
                <a:extLst>
                  <a:ext uri="{FF2B5EF4-FFF2-40B4-BE49-F238E27FC236}">
                    <a16:creationId xmlns:a16="http://schemas.microsoft.com/office/drawing/2014/main" id="{E4EB7C33-4906-C473-D415-478BA752ED10}"/>
                  </a:ext>
                </a:extLst>
              </p:cNvPr>
              <p:cNvSpPr>
                <a:spLocks/>
              </p:cNvSpPr>
              <p:nvPr/>
            </p:nvSpPr>
            <p:spPr bwMode="auto">
              <a:xfrm>
                <a:off x="1504" y="1754"/>
                <a:ext cx="313" cy="609"/>
              </a:xfrm>
              <a:custGeom>
                <a:avLst/>
                <a:gdLst>
                  <a:gd name="T0" fmla="*/ 214 w 313"/>
                  <a:gd name="T1" fmla="*/ 0 h 609"/>
                  <a:gd name="T2" fmla="*/ 202 w 313"/>
                  <a:gd name="T3" fmla="*/ 4 h 609"/>
                  <a:gd name="T4" fmla="*/ 175 w 313"/>
                  <a:gd name="T5" fmla="*/ 16 h 609"/>
                  <a:gd name="T6" fmla="*/ 150 w 313"/>
                  <a:gd name="T7" fmla="*/ 27 h 609"/>
                  <a:gd name="T8" fmla="*/ 125 w 313"/>
                  <a:gd name="T9" fmla="*/ 42 h 609"/>
                  <a:gd name="T10" fmla="*/ 105 w 313"/>
                  <a:gd name="T11" fmla="*/ 60 h 609"/>
                  <a:gd name="T12" fmla="*/ 84 w 313"/>
                  <a:gd name="T13" fmla="*/ 80 h 609"/>
                  <a:gd name="T14" fmla="*/ 66 w 313"/>
                  <a:gd name="T15" fmla="*/ 102 h 609"/>
                  <a:gd name="T16" fmla="*/ 49 w 313"/>
                  <a:gd name="T17" fmla="*/ 127 h 609"/>
                  <a:gd name="T18" fmla="*/ 35 w 313"/>
                  <a:gd name="T19" fmla="*/ 153 h 609"/>
                  <a:gd name="T20" fmla="*/ 22 w 313"/>
                  <a:gd name="T21" fmla="*/ 180 h 609"/>
                  <a:gd name="T22" fmla="*/ 12 w 313"/>
                  <a:gd name="T23" fmla="*/ 209 h 609"/>
                  <a:gd name="T24" fmla="*/ 6 w 313"/>
                  <a:gd name="T25" fmla="*/ 238 h 609"/>
                  <a:gd name="T26" fmla="*/ 2 w 313"/>
                  <a:gd name="T27" fmla="*/ 269 h 609"/>
                  <a:gd name="T28" fmla="*/ 0 w 313"/>
                  <a:gd name="T29" fmla="*/ 300 h 609"/>
                  <a:gd name="T30" fmla="*/ 2 w 313"/>
                  <a:gd name="T31" fmla="*/ 331 h 609"/>
                  <a:gd name="T32" fmla="*/ 6 w 313"/>
                  <a:gd name="T33" fmla="*/ 362 h 609"/>
                  <a:gd name="T34" fmla="*/ 12 w 313"/>
                  <a:gd name="T35" fmla="*/ 391 h 609"/>
                  <a:gd name="T36" fmla="*/ 22 w 313"/>
                  <a:gd name="T37" fmla="*/ 420 h 609"/>
                  <a:gd name="T38" fmla="*/ 35 w 313"/>
                  <a:gd name="T39" fmla="*/ 447 h 609"/>
                  <a:gd name="T40" fmla="*/ 49 w 313"/>
                  <a:gd name="T41" fmla="*/ 473 h 609"/>
                  <a:gd name="T42" fmla="*/ 66 w 313"/>
                  <a:gd name="T43" fmla="*/ 498 h 609"/>
                  <a:gd name="T44" fmla="*/ 84 w 313"/>
                  <a:gd name="T45" fmla="*/ 520 h 609"/>
                  <a:gd name="T46" fmla="*/ 105 w 313"/>
                  <a:gd name="T47" fmla="*/ 540 h 609"/>
                  <a:gd name="T48" fmla="*/ 125 w 313"/>
                  <a:gd name="T49" fmla="*/ 558 h 609"/>
                  <a:gd name="T50" fmla="*/ 150 w 313"/>
                  <a:gd name="T51" fmla="*/ 573 h 609"/>
                  <a:gd name="T52" fmla="*/ 175 w 313"/>
                  <a:gd name="T53" fmla="*/ 584 h 609"/>
                  <a:gd name="T54" fmla="*/ 202 w 313"/>
                  <a:gd name="T55" fmla="*/ 595 h 609"/>
                  <a:gd name="T56" fmla="*/ 229 w 313"/>
                  <a:gd name="T57" fmla="*/ 604 h 609"/>
                  <a:gd name="T58" fmla="*/ 257 w 313"/>
                  <a:gd name="T59" fmla="*/ 609 h 609"/>
                  <a:gd name="T60" fmla="*/ 286 w 313"/>
                  <a:gd name="T61" fmla="*/ 609 h 609"/>
                  <a:gd name="T62" fmla="*/ 313 w 313"/>
                  <a:gd name="T63" fmla="*/ 609 h 609"/>
                  <a:gd name="T64" fmla="*/ 208 w 313"/>
                  <a:gd name="T65" fmla="*/ 102 h 609"/>
                  <a:gd name="T66" fmla="*/ 214 w 313"/>
                  <a:gd name="T67" fmla="*/ 0 h 60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13"/>
                  <a:gd name="T103" fmla="*/ 0 h 609"/>
                  <a:gd name="T104" fmla="*/ 313 w 313"/>
                  <a:gd name="T105" fmla="*/ 609 h 60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13" h="609">
                    <a:moveTo>
                      <a:pt x="214" y="0"/>
                    </a:moveTo>
                    <a:lnTo>
                      <a:pt x="202" y="4"/>
                    </a:lnTo>
                    <a:lnTo>
                      <a:pt x="175" y="16"/>
                    </a:lnTo>
                    <a:lnTo>
                      <a:pt x="150" y="27"/>
                    </a:lnTo>
                    <a:lnTo>
                      <a:pt x="125" y="42"/>
                    </a:lnTo>
                    <a:lnTo>
                      <a:pt x="105" y="60"/>
                    </a:lnTo>
                    <a:lnTo>
                      <a:pt x="84" y="80"/>
                    </a:lnTo>
                    <a:lnTo>
                      <a:pt x="66" y="102"/>
                    </a:lnTo>
                    <a:lnTo>
                      <a:pt x="49" y="127"/>
                    </a:lnTo>
                    <a:lnTo>
                      <a:pt x="35" y="153"/>
                    </a:lnTo>
                    <a:lnTo>
                      <a:pt x="22" y="180"/>
                    </a:lnTo>
                    <a:lnTo>
                      <a:pt x="12" y="209"/>
                    </a:lnTo>
                    <a:lnTo>
                      <a:pt x="6" y="238"/>
                    </a:lnTo>
                    <a:lnTo>
                      <a:pt x="2" y="269"/>
                    </a:lnTo>
                    <a:lnTo>
                      <a:pt x="0" y="300"/>
                    </a:lnTo>
                    <a:lnTo>
                      <a:pt x="2" y="331"/>
                    </a:lnTo>
                    <a:lnTo>
                      <a:pt x="6" y="362"/>
                    </a:lnTo>
                    <a:lnTo>
                      <a:pt x="12" y="391"/>
                    </a:lnTo>
                    <a:lnTo>
                      <a:pt x="22" y="420"/>
                    </a:lnTo>
                    <a:lnTo>
                      <a:pt x="35" y="447"/>
                    </a:lnTo>
                    <a:lnTo>
                      <a:pt x="49" y="473"/>
                    </a:lnTo>
                    <a:lnTo>
                      <a:pt x="66" y="498"/>
                    </a:lnTo>
                    <a:lnTo>
                      <a:pt x="84" y="520"/>
                    </a:lnTo>
                    <a:lnTo>
                      <a:pt x="105" y="540"/>
                    </a:lnTo>
                    <a:lnTo>
                      <a:pt x="125" y="558"/>
                    </a:lnTo>
                    <a:lnTo>
                      <a:pt x="150" y="573"/>
                    </a:lnTo>
                    <a:lnTo>
                      <a:pt x="175" y="584"/>
                    </a:lnTo>
                    <a:lnTo>
                      <a:pt x="202" y="595"/>
                    </a:lnTo>
                    <a:lnTo>
                      <a:pt x="229" y="604"/>
                    </a:lnTo>
                    <a:lnTo>
                      <a:pt x="257" y="609"/>
                    </a:lnTo>
                    <a:lnTo>
                      <a:pt x="286" y="609"/>
                    </a:lnTo>
                    <a:lnTo>
                      <a:pt x="313" y="609"/>
                    </a:lnTo>
                    <a:lnTo>
                      <a:pt x="208" y="102"/>
                    </a:lnTo>
                    <a:lnTo>
                      <a:pt x="214"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3" name="Freeform 138">
                <a:extLst>
                  <a:ext uri="{FF2B5EF4-FFF2-40B4-BE49-F238E27FC236}">
                    <a16:creationId xmlns:a16="http://schemas.microsoft.com/office/drawing/2014/main" id="{6B0CBC28-806B-1792-5E06-533F1B11A33D}"/>
                  </a:ext>
                </a:extLst>
              </p:cNvPr>
              <p:cNvSpPr>
                <a:spLocks/>
              </p:cNvSpPr>
              <p:nvPr/>
            </p:nvSpPr>
            <p:spPr bwMode="auto">
              <a:xfrm>
                <a:off x="1648" y="1916"/>
                <a:ext cx="138" cy="293"/>
              </a:xfrm>
              <a:custGeom>
                <a:avLst/>
                <a:gdLst>
                  <a:gd name="T0" fmla="*/ 76 w 138"/>
                  <a:gd name="T1" fmla="*/ 0 h 293"/>
                  <a:gd name="T2" fmla="*/ 74 w 138"/>
                  <a:gd name="T3" fmla="*/ 2 h 293"/>
                  <a:gd name="T4" fmla="*/ 62 w 138"/>
                  <a:gd name="T5" fmla="*/ 9 h 293"/>
                  <a:gd name="T6" fmla="*/ 52 w 138"/>
                  <a:gd name="T7" fmla="*/ 18 h 293"/>
                  <a:gd name="T8" fmla="*/ 41 w 138"/>
                  <a:gd name="T9" fmla="*/ 29 h 293"/>
                  <a:gd name="T10" fmla="*/ 31 w 138"/>
                  <a:gd name="T11" fmla="*/ 40 h 293"/>
                  <a:gd name="T12" fmla="*/ 23 w 138"/>
                  <a:gd name="T13" fmla="*/ 51 h 293"/>
                  <a:gd name="T14" fmla="*/ 16 w 138"/>
                  <a:gd name="T15" fmla="*/ 65 h 293"/>
                  <a:gd name="T16" fmla="*/ 10 w 138"/>
                  <a:gd name="T17" fmla="*/ 78 h 293"/>
                  <a:gd name="T18" fmla="*/ 6 w 138"/>
                  <a:gd name="T19" fmla="*/ 91 h 293"/>
                  <a:gd name="T20" fmla="*/ 2 w 138"/>
                  <a:gd name="T21" fmla="*/ 107 h 293"/>
                  <a:gd name="T22" fmla="*/ 0 w 138"/>
                  <a:gd name="T23" fmla="*/ 122 h 293"/>
                  <a:gd name="T24" fmla="*/ 0 w 138"/>
                  <a:gd name="T25" fmla="*/ 138 h 293"/>
                  <a:gd name="T26" fmla="*/ 0 w 138"/>
                  <a:gd name="T27" fmla="*/ 153 h 293"/>
                  <a:gd name="T28" fmla="*/ 2 w 138"/>
                  <a:gd name="T29" fmla="*/ 169 h 293"/>
                  <a:gd name="T30" fmla="*/ 6 w 138"/>
                  <a:gd name="T31" fmla="*/ 185 h 293"/>
                  <a:gd name="T32" fmla="*/ 10 w 138"/>
                  <a:gd name="T33" fmla="*/ 198 h 293"/>
                  <a:gd name="T34" fmla="*/ 16 w 138"/>
                  <a:gd name="T35" fmla="*/ 211 h 293"/>
                  <a:gd name="T36" fmla="*/ 23 w 138"/>
                  <a:gd name="T37" fmla="*/ 225 h 293"/>
                  <a:gd name="T38" fmla="*/ 31 w 138"/>
                  <a:gd name="T39" fmla="*/ 236 h 293"/>
                  <a:gd name="T40" fmla="*/ 41 w 138"/>
                  <a:gd name="T41" fmla="*/ 247 h 293"/>
                  <a:gd name="T42" fmla="*/ 52 w 138"/>
                  <a:gd name="T43" fmla="*/ 258 h 293"/>
                  <a:gd name="T44" fmla="*/ 62 w 138"/>
                  <a:gd name="T45" fmla="*/ 267 h 293"/>
                  <a:gd name="T46" fmla="*/ 74 w 138"/>
                  <a:gd name="T47" fmla="*/ 273 h 293"/>
                  <a:gd name="T48" fmla="*/ 87 w 138"/>
                  <a:gd name="T49" fmla="*/ 280 h 293"/>
                  <a:gd name="T50" fmla="*/ 101 w 138"/>
                  <a:gd name="T51" fmla="*/ 287 h 293"/>
                  <a:gd name="T52" fmla="*/ 113 w 138"/>
                  <a:gd name="T53" fmla="*/ 289 h 293"/>
                  <a:gd name="T54" fmla="*/ 128 w 138"/>
                  <a:gd name="T55" fmla="*/ 291 h 293"/>
                  <a:gd name="T56" fmla="*/ 138 w 138"/>
                  <a:gd name="T57" fmla="*/ 293 h 293"/>
                  <a:gd name="T58" fmla="*/ 76 w 138"/>
                  <a:gd name="T59" fmla="*/ 0 h 2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
                  <a:gd name="T91" fmla="*/ 0 h 293"/>
                  <a:gd name="T92" fmla="*/ 138 w 138"/>
                  <a:gd name="T93" fmla="*/ 293 h 29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 h="293">
                    <a:moveTo>
                      <a:pt x="76" y="0"/>
                    </a:moveTo>
                    <a:lnTo>
                      <a:pt x="74" y="2"/>
                    </a:lnTo>
                    <a:lnTo>
                      <a:pt x="62" y="9"/>
                    </a:lnTo>
                    <a:lnTo>
                      <a:pt x="52" y="18"/>
                    </a:lnTo>
                    <a:lnTo>
                      <a:pt x="41" y="29"/>
                    </a:lnTo>
                    <a:lnTo>
                      <a:pt x="31" y="40"/>
                    </a:lnTo>
                    <a:lnTo>
                      <a:pt x="23" y="51"/>
                    </a:lnTo>
                    <a:lnTo>
                      <a:pt x="16" y="65"/>
                    </a:lnTo>
                    <a:lnTo>
                      <a:pt x="10" y="78"/>
                    </a:lnTo>
                    <a:lnTo>
                      <a:pt x="6" y="91"/>
                    </a:lnTo>
                    <a:lnTo>
                      <a:pt x="2" y="107"/>
                    </a:lnTo>
                    <a:lnTo>
                      <a:pt x="0" y="122"/>
                    </a:lnTo>
                    <a:lnTo>
                      <a:pt x="0" y="138"/>
                    </a:lnTo>
                    <a:lnTo>
                      <a:pt x="0" y="153"/>
                    </a:lnTo>
                    <a:lnTo>
                      <a:pt x="2" y="169"/>
                    </a:lnTo>
                    <a:lnTo>
                      <a:pt x="6" y="185"/>
                    </a:lnTo>
                    <a:lnTo>
                      <a:pt x="10" y="198"/>
                    </a:lnTo>
                    <a:lnTo>
                      <a:pt x="16" y="211"/>
                    </a:lnTo>
                    <a:lnTo>
                      <a:pt x="23" y="225"/>
                    </a:lnTo>
                    <a:lnTo>
                      <a:pt x="31" y="236"/>
                    </a:lnTo>
                    <a:lnTo>
                      <a:pt x="41" y="247"/>
                    </a:lnTo>
                    <a:lnTo>
                      <a:pt x="52" y="258"/>
                    </a:lnTo>
                    <a:lnTo>
                      <a:pt x="62" y="267"/>
                    </a:lnTo>
                    <a:lnTo>
                      <a:pt x="74" y="273"/>
                    </a:lnTo>
                    <a:lnTo>
                      <a:pt x="87" y="280"/>
                    </a:lnTo>
                    <a:lnTo>
                      <a:pt x="101" y="287"/>
                    </a:lnTo>
                    <a:lnTo>
                      <a:pt x="113" y="289"/>
                    </a:lnTo>
                    <a:lnTo>
                      <a:pt x="128" y="291"/>
                    </a:lnTo>
                    <a:lnTo>
                      <a:pt x="138" y="293"/>
                    </a:lnTo>
                    <a:lnTo>
                      <a:pt x="76" y="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4" name="Freeform 139">
                <a:extLst>
                  <a:ext uri="{FF2B5EF4-FFF2-40B4-BE49-F238E27FC236}">
                    <a16:creationId xmlns:a16="http://schemas.microsoft.com/office/drawing/2014/main" id="{9FDDD246-C472-425F-296B-876F3EFC64AC}"/>
                  </a:ext>
                </a:extLst>
              </p:cNvPr>
              <p:cNvSpPr>
                <a:spLocks/>
              </p:cNvSpPr>
              <p:nvPr/>
            </p:nvSpPr>
            <p:spPr bwMode="auto">
              <a:xfrm>
                <a:off x="1970" y="2329"/>
                <a:ext cx="786" cy="629"/>
              </a:xfrm>
              <a:custGeom>
                <a:avLst/>
                <a:gdLst>
                  <a:gd name="T0" fmla="*/ 239 w 786"/>
                  <a:gd name="T1" fmla="*/ 425 h 629"/>
                  <a:gd name="T2" fmla="*/ 414 w 786"/>
                  <a:gd name="T3" fmla="*/ 336 h 629"/>
                  <a:gd name="T4" fmla="*/ 557 w 786"/>
                  <a:gd name="T5" fmla="*/ 220 h 629"/>
                  <a:gd name="T6" fmla="*/ 786 w 786"/>
                  <a:gd name="T7" fmla="*/ 0 h 629"/>
                  <a:gd name="T8" fmla="*/ 600 w 786"/>
                  <a:gd name="T9" fmla="*/ 294 h 629"/>
                  <a:gd name="T10" fmla="*/ 583 w 786"/>
                  <a:gd name="T11" fmla="*/ 318 h 629"/>
                  <a:gd name="T12" fmla="*/ 567 w 786"/>
                  <a:gd name="T13" fmla="*/ 343 h 629"/>
                  <a:gd name="T14" fmla="*/ 548 w 786"/>
                  <a:gd name="T15" fmla="*/ 365 h 629"/>
                  <a:gd name="T16" fmla="*/ 530 w 786"/>
                  <a:gd name="T17" fmla="*/ 389 h 629"/>
                  <a:gd name="T18" fmla="*/ 511 w 786"/>
                  <a:gd name="T19" fmla="*/ 411 h 629"/>
                  <a:gd name="T20" fmla="*/ 491 w 786"/>
                  <a:gd name="T21" fmla="*/ 434 h 629"/>
                  <a:gd name="T22" fmla="*/ 470 w 786"/>
                  <a:gd name="T23" fmla="*/ 454 h 629"/>
                  <a:gd name="T24" fmla="*/ 449 w 786"/>
                  <a:gd name="T25" fmla="*/ 474 h 629"/>
                  <a:gd name="T26" fmla="*/ 433 w 786"/>
                  <a:gd name="T27" fmla="*/ 489 h 629"/>
                  <a:gd name="T28" fmla="*/ 414 w 786"/>
                  <a:gd name="T29" fmla="*/ 505 h 629"/>
                  <a:gd name="T30" fmla="*/ 396 w 786"/>
                  <a:gd name="T31" fmla="*/ 518 h 629"/>
                  <a:gd name="T32" fmla="*/ 375 w 786"/>
                  <a:gd name="T33" fmla="*/ 531 h 629"/>
                  <a:gd name="T34" fmla="*/ 357 w 786"/>
                  <a:gd name="T35" fmla="*/ 545 h 629"/>
                  <a:gd name="T36" fmla="*/ 336 w 786"/>
                  <a:gd name="T37" fmla="*/ 556 h 629"/>
                  <a:gd name="T38" fmla="*/ 313 w 786"/>
                  <a:gd name="T39" fmla="*/ 565 h 629"/>
                  <a:gd name="T40" fmla="*/ 291 w 786"/>
                  <a:gd name="T41" fmla="*/ 576 h 629"/>
                  <a:gd name="T42" fmla="*/ 245 w 786"/>
                  <a:gd name="T43" fmla="*/ 591 h 629"/>
                  <a:gd name="T44" fmla="*/ 196 w 786"/>
                  <a:gd name="T45" fmla="*/ 607 h 629"/>
                  <a:gd name="T46" fmla="*/ 146 w 786"/>
                  <a:gd name="T47" fmla="*/ 618 h 629"/>
                  <a:gd name="T48" fmla="*/ 93 w 786"/>
                  <a:gd name="T49" fmla="*/ 629 h 629"/>
                  <a:gd name="T50" fmla="*/ 0 w 786"/>
                  <a:gd name="T51" fmla="*/ 456 h 629"/>
                  <a:gd name="T52" fmla="*/ 12 w 786"/>
                  <a:gd name="T53" fmla="*/ 456 h 629"/>
                  <a:gd name="T54" fmla="*/ 41 w 786"/>
                  <a:gd name="T55" fmla="*/ 451 h 629"/>
                  <a:gd name="T56" fmla="*/ 80 w 786"/>
                  <a:gd name="T57" fmla="*/ 447 h 629"/>
                  <a:gd name="T58" fmla="*/ 128 w 786"/>
                  <a:gd name="T59" fmla="*/ 440 h 629"/>
                  <a:gd name="T60" fmla="*/ 173 w 786"/>
                  <a:gd name="T61" fmla="*/ 436 h 629"/>
                  <a:gd name="T62" fmla="*/ 210 w 786"/>
                  <a:gd name="T63" fmla="*/ 429 h 629"/>
                  <a:gd name="T64" fmla="*/ 235 w 786"/>
                  <a:gd name="T65" fmla="*/ 427 h 629"/>
                  <a:gd name="T66" fmla="*/ 239 w 786"/>
                  <a:gd name="T67" fmla="*/ 425 h 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6"/>
                  <a:gd name="T103" fmla="*/ 0 h 629"/>
                  <a:gd name="T104" fmla="*/ 786 w 786"/>
                  <a:gd name="T105" fmla="*/ 629 h 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6" h="629">
                    <a:moveTo>
                      <a:pt x="239" y="425"/>
                    </a:moveTo>
                    <a:lnTo>
                      <a:pt x="414" y="336"/>
                    </a:lnTo>
                    <a:lnTo>
                      <a:pt x="557" y="220"/>
                    </a:lnTo>
                    <a:lnTo>
                      <a:pt x="786" y="0"/>
                    </a:lnTo>
                    <a:lnTo>
                      <a:pt x="600" y="294"/>
                    </a:lnTo>
                    <a:lnTo>
                      <a:pt x="583" y="318"/>
                    </a:lnTo>
                    <a:lnTo>
                      <a:pt x="567" y="343"/>
                    </a:lnTo>
                    <a:lnTo>
                      <a:pt x="548" y="365"/>
                    </a:lnTo>
                    <a:lnTo>
                      <a:pt x="530" y="389"/>
                    </a:lnTo>
                    <a:lnTo>
                      <a:pt x="511" y="411"/>
                    </a:lnTo>
                    <a:lnTo>
                      <a:pt x="491" y="434"/>
                    </a:lnTo>
                    <a:lnTo>
                      <a:pt x="470" y="454"/>
                    </a:lnTo>
                    <a:lnTo>
                      <a:pt x="449" y="474"/>
                    </a:lnTo>
                    <a:lnTo>
                      <a:pt x="433" y="489"/>
                    </a:lnTo>
                    <a:lnTo>
                      <a:pt x="414" y="505"/>
                    </a:lnTo>
                    <a:lnTo>
                      <a:pt x="396" y="518"/>
                    </a:lnTo>
                    <a:lnTo>
                      <a:pt x="375" y="531"/>
                    </a:lnTo>
                    <a:lnTo>
                      <a:pt x="357" y="545"/>
                    </a:lnTo>
                    <a:lnTo>
                      <a:pt x="336" y="556"/>
                    </a:lnTo>
                    <a:lnTo>
                      <a:pt x="313" y="565"/>
                    </a:lnTo>
                    <a:lnTo>
                      <a:pt x="291" y="576"/>
                    </a:lnTo>
                    <a:lnTo>
                      <a:pt x="245" y="591"/>
                    </a:lnTo>
                    <a:lnTo>
                      <a:pt x="196" y="607"/>
                    </a:lnTo>
                    <a:lnTo>
                      <a:pt x="146" y="618"/>
                    </a:lnTo>
                    <a:lnTo>
                      <a:pt x="93" y="629"/>
                    </a:lnTo>
                    <a:lnTo>
                      <a:pt x="0" y="456"/>
                    </a:lnTo>
                    <a:lnTo>
                      <a:pt x="12" y="456"/>
                    </a:lnTo>
                    <a:lnTo>
                      <a:pt x="41" y="451"/>
                    </a:lnTo>
                    <a:lnTo>
                      <a:pt x="80" y="447"/>
                    </a:lnTo>
                    <a:lnTo>
                      <a:pt x="128" y="440"/>
                    </a:lnTo>
                    <a:lnTo>
                      <a:pt x="173" y="436"/>
                    </a:lnTo>
                    <a:lnTo>
                      <a:pt x="210" y="429"/>
                    </a:lnTo>
                    <a:lnTo>
                      <a:pt x="235" y="427"/>
                    </a:lnTo>
                    <a:lnTo>
                      <a:pt x="239" y="425"/>
                    </a:lnTo>
                    <a:close/>
                  </a:path>
                </a:pathLst>
              </a:custGeom>
              <a:solidFill>
                <a:srgbClr val="F3F3F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5" name="Freeform 140">
                <a:extLst>
                  <a:ext uri="{FF2B5EF4-FFF2-40B4-BE49-F238E27FC236}">
                    <a16:creationId xmlns:a16="http://schemas.microsoft.com/office/drawing/2014/main" id="{F4991724-CA0A-8962-E3ED-09C51191822B}"/>
                  </a:ext>
                </a:extLst>
              </p:cNvPr>
              <p:cNvSpPr>
                <a:spLocks/>
              </p:cNvSpPr>
              <p:nvPr/>
            </p:nvSpPr>
            <p:spPr bwMode="auto">
              <a:xfrm>
                <a:off x="1970" y="2329"/>
                <a:ext cx="786" cy="629"/>
              </a:xfrm>
              <a:custGeom>
                <a:avLst/>
                <a:gdLst>
                  <a:gd name="T0" fmla="*/ 239 w 786"/>
                  <a:gd name="T1" fmla="*/ 425 h 629"/>
                  <a:gd name="T2" fmla="*/ 414 w 786"/>
                  <a:gd name="T3" fmla="*/ 336 h 629"/>
                  <a:gd name="T4" fmla="*/ 557 w 786"/>
                  <a:gd name="T5" fmla="*/ 220 h 629"/>
                  <a:gd name="T6" fmla="*/ 786 w 786"/>
                  <a:gd name="T7" fmla="*/ 0 h 629"/>
                  <a:gd name="T8" fmla="*/ 600 w 786"/>
                  <a:gd name="T9" fmla="*/ 294 h 629"/>
                  <a:gd name="T10" fmla="*/ 583 w 786"/>
                  <a:gd name="T11" fmla="*/ 318 h 629"/>
                  <a:gd name="T12" fmla="*/ 567 w 786"/>
                  <a:gd name="T13" fmla="*/ 343 h 629"/>
                  <a:gd name="T14" fmla="*/ 548 w 786"/>
                  <a:gd name="T15" fmla="*/ 365 h 629"/>
                  <a:gd name="T16" fmla="*/ 530 w 786"/>
                  <a:gd name="T17" fmla="*/ 389 h 629"/>
                  <a:gd name="T18" fmla="*/ 511 w 786"/>
                  <a:gd name="T19" fmla="*/ 411 h 629"/>
                  <a:gd name="T20" fmla="*/ 491 w 786"/>
                  <a:gd name="T21" fmla="*/ 434 h 629"/>
                  <a:gd name="T22" fmla="*/ 470 w 786"/>
                  <a:gd name="T23" fmla="*/ 454 h 629"/>
                  <a:gd name="T24" fmla="*/ 449 w 786"/>
                  <a:gd name="T25" fmla="*/ 474 h 629"/>
                  <a:gd name="T26" fmla="*/ 433 w 786"/>
                  <a:gd name="T27" fmla="*/ 489 h 629"/>
                  <a:gd name="T28" fmla="*/ 414 w 786"/>
                  <a:gd name="T29" fmla="*/ 505 h 629"/>
                  <a:gd name="T30" fmla="*/ 396 w 786"/>
                  <a:gd name="T31" fmla="*/ 518 h 629"/>
                  <a:gd name="T32" fmla="*/ 375 w 786"/>
                  <a:gd name="T33" fmla="*/ 531 h 629"/>
                  <a:gd name="T34" fmla="*/ 357 w 786"/>
                  <a:gd name="T35" fmla="*/ 545 h 629"/>
                  <a:gd name="T36" fmla="*/ 336 w 786"/>
                  <a:gd name="T37" fmla="*/ 556 h 629"/>
                  <a:gd name="T38" fmla="*/ 313 w 786"/>
                  <a:gd name="T39" fmla="*/ 565 h 629"/>
                  <a:gd name="T40" fmla="*/ 291 w 786"/>
                  <a:gd name="T41" fmla="*/ 576 h 629"/>
                  <a:gd name="T42" fmla="*/ 245 w 786"/>
                  <a:gd name="T43" fmla="*/ 591 h 629"/>
                  <a:gd name="T44" fmla="*/ 196 w 786"/>
                  <a:gd name="T45" fmla="*/ 607 h 629"/>
                  <a:gd name="T46" fmla="*/ 146 w 786"/>
                  <a:gd name="T47" fmla="*/ 618 h 629"/>
                  <a:gd name="T48" fmla="*/ 93 w 786"/>
                  <a:gd name="T49" fmla="*/ 629 h 629"/>
                  <a:gd name="T50" fmla="*/ 0 w 786"/>
                  <a:gd name="T51" fmla="*/ 456 h 629"/>
                  <a:gd name="T52" fmla="*/ 12 w 786"/>
                  <a:gd name="T53" fmla="*/ 456 h 629"/>
                  <a:gd name="T54" fmla="*/ 41 w 786"/>
                  <a:gd name="T55" fmla="*/ 451 h 629"/>
                  <a:gd name="T56" fmla="*/ 80 w 786"/>
                  <a:gd name="T57" fmla="*/ 447 h 629"/>
                  <a:gd name="T58" fmla="*/ 128 w 786"/>
                  <a:gd name="T59" fmla="*/ 440 h 629"/>
                  <a:gd name="T60" fmla="*/ 173 w 786"/>
                  <a:gd name="T61" fmla="*/ 436 h 629"/>
                  <a:gd name="T62" fmla="*/ 210 w 786"/>
                  <a:gd name="T63" fmla="*/ 429 h 629"/>
                  <a:gd name="T64" fmla="*/ 235 w 786"/>
                  <a:gd name="T65" fmla="*/ 427 h 629"/>
                  <a:gd name="T66" fmla="*/ 239 w 786"/>
                  <a:gd name="T67" fmla="*/ 425 h 62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6"/>
                  <a:gd name="T103" fmla="*/ 0 h 629"/>
                  <a:gd name="T104" fmla="*/ 786 w 786"/>
                  <a:gd name="T105" fmla="*/ 629 h 62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6" h="629">
                    <a:moveTo>
                      <a:pt x="239" y="425"/>
                    </a:moveTo>
                    <a:lnTo>
                      <a:pt x="414" y="336"/>
                    </a:lnTo>
                    <a:lnTo>
                      <a:pt x="557" y="220"/>
                    </a:lnTo>
                    <a:lnTo>
                      <a:pt x="786" y="0"/>
                    </a:lnTo>
                    <a:lnTo>
                      <a:pt x="600" y="294"/>
                    </a:lnTo>
                    <a:lnTo>
                      <a:pt x="583" y="318"/>
                    </a:lnTo>
                    <a:lnTo>
                      <a:pt x="567" y="343"/>
                    </a:lnTo>
                    <a:lnTo>
                      <a:pt x="548" y="365"/>
                    </a:lnTo>
                    <a:lnTo>
                      <a:pt x="530" y="389"/>
                    </a:lnTo>
                    <a:lnTo>
                      <a:pt x="511" y="411"/>
                    </a:lnTo>
                    <a:lnTo>
                      <a:pt x="491" y="434"/>
                    </a:lnTo>
                    <a:lnTo>
                      <a:pt x="470" y="454"/>
                    </a:lnTo>
                    <a:lnTo>
                      <a:pt x="449" y="474"/>
                    </a:lnTo>
                    <a:lnTo>
                      <a:pt x="433" y="489"/>
                    </a:lnTo>
                    <a:lnTo>
                      <a:pt x="414" y="505"/>
                    </a:lnTo>
                    <a:lnTo>
                      <a:pt x="396" y="518"/>
                    </a:lnTo>
                    <a:lnTo>
                      <a:pt x="375" y="531"/>
                    </a:lnTo>
                    <a:lnTo>
                      <a:pt x="357" y="545"/>
                    </a:lnTo>
                    <a:lnTo>
                      <a:pt x="336" y="556"/>
                    </a:lnTo>
                    <a:lnTo>
                      <a:pt x="313" y="565"/>
                    </a:lnTo>
                    <a:lnTo>
                      <a:pt x="291" y="576"/>
                    </a:lnTo>
                    <a:lnTo>
                      <a:pt x="245" y="591"/>
                    </a:lnTo>
                    <a:lnTo>
                      <a:pt x="196" y="607"/>
                    </a:lnTo>
                    <a:lnTo>
                      <a:pt x="146" y="618"/>
                    </a:lnTo>
                    <a:lnTo>
                      <a:pt x="93" y="629"/>
                    </a:lnTo>
                    <a:lnTo>
                      <a:pt x="0" y="456"/>
                    </a:lnTo>
                    <a:lnTo>
                      <a:pt x="12" y="456"/>
                    </a:lnTo>
                    <a:lnTo>
                      <a:pt x="41" y="451"/>
                    </a:lnTo>
                    <a:lnTo>
                      <a:pt x="80" y="447"/>
                    </a:lnTo>
                    <a:lnTo>
                      <a:pt x="128" y="440"/>
                    </a:lnTo>
                    <a:lnTo>
                      <a:pt x="173" y="436"/>
                    </a:lnTo>
                    <a:lnTo>
                      <a:pt x="210" y="429"/>
                    </a:lnTo>
                    <a:lnTo>
                      <a:pt x="235" y="427"/>
                    </a:lnTo>
                    <a:lnTo>
                      <a:pt x="239" y="4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6" name="Freeform 141">
                <a:extLst>
                  <a:ext uri="{FF2B5EF4-FFF2-40B4-BE49-F238E27FC236}">
                    <a16:creationId xmlns:a16="http://schemas.microsoft.com/office/drawing/2014/main" id="{40D6D3AC-9566-629D-EB1D-2702AC90E0AC}"/>
                  </a:ext>
                </a:extLst>
              </p:cNvPr>
              <p:cNvSpPr>
                <a:spLocks/>
              </p:cNvSpPr>
              <p:nvPr/>
            </p:nvSpPr>
            <p:spPr bwMode="auto">
              <a:xfrm>
                <a:off x="2052" y="2329"/>
                <a:ext cx="704" cy="629"/>
              </a:xfrm>
              <a:custGeom>
                <a:avLst/>
                <a:gdLst>
                  <a:gd name="T0" fmla="*/ 0 w 704"/>
                  <a:gd name="T1" fmla="*/ 611 h 629"/>
                  <a:gd name="T2" fmla="*/ 35 w 704"/>
                  <a:gd name="T3" fmla="*/ 598 h 629"/>
                  <a:gd name="T4" fmla="*/ 74 w 704"/>
                  <a:gd name="T5" fmla="*/ 580 h 629"/>
                  <a:gd name="T6" fmla="*/ 112 w 704"/>
                  <a:gd name="T7" fmla="*/ 562 h 629"/>
                  <a:gd name="T8" fmla="*/ 149 w 704"/>
                  <a:gd name="T9" fmla="*/ 542 h 629"/>
                  <a:gd name="T10" fmla="*/ 186 w 704"/>
                  <a:gd name="T11" fmla="*/ 520 h 629"/>
                  <a:gd name="T12" fmla="*/ 221 w 704"/>
                  <a:gd name="T13" fmla="*/ 496 h 629"/>
                  <a:gd name="T14" fmla="*/ 254 w 704"/>
                  <a:gd name="T15" fmla="*/ 469 h 629"/>
                  <a:gd name="T16" fmla="*/ 287 w 704"/>
                  <a:gd name="T17" fmla="*/ 442 h 629"/>
                  <a:gd name="T18" fmla="*/ 318 w 704"/>
                  <a:gd name="T19" fmla="*/ 414 h 629"/>
                  <a:gd name="T20" fmla="*/ 349 w 704"/>
                  <a:gd name="T21" fmla="*/ 382 h 629"/>
                  <a:gd name="T22" fmla="*/ 378 w 704"/>
                  <a:gd name="T23" fmla="*/ 349 h 629"/>
                  <a:gd name="T24" fmla="*/ 404 w 704"/>
                  <a:gd name="T25" fmla="*/ 316 h 629"/>
                  <a:gd name="T26" fmla="*/ 429 w 704"/>
                  <a:gd name="T27" fmla="*/ 280 h 629"/>
                  <a:gd name="T28" fmla="*/ 454 w 704"/>
                  <a:gd name="T29" fmla="*/ 245 h 629"/>
                  <a:gd name="T30" fmla="*/ 462 w 704"/>
                  <a:gd name="T31" fmla="*/ 231 h 629"/>
                  <a:gd name="T32" fmla="*/ 475 w 704"/>
                  <a:gd name="T33" fmla="*/ 220 h 629"/>
                  <a:gd name="T34" fmla="*/ 704 w 704"/>
                  <a:gd name="T35" fmla="*/ 0 h 629"/>
                  <a:gd name="T36" fmla="*/ 518 w 704"/>
                  <a:gd name="T37" fmla="*/ 294 h 629"/>
                  <a:gd name="T38" fmla="*/ 501 w 704"/>
                  <a:gd name="T39" fmla="*/ 318 h 629"/>
                  <a:gd name="T40" fmla="*/ 485 w 704"/>
                  <a:gd name="T41" fmla="*/ 343 h 629"/>
                  <a:gd name="T42" fmla="*/ 466 w 704"/>
                  <a:gd name="T43" fmla="*/ 365 h 629"/>
                  <a:gd name="T44" fmla="*/ 448 w 704"/>
                  <a:gd name="T45" fmla="*/ 389 h 629"/>
                  <a:gd name="T46" fmla="*/ 429 w 704"/>
                  <a:gd name="T47" fmla="*/ 411 h 629"/>
                  <a:gd name="T48" fmla="*/ 409 w 704"/>
                  <a:gd name="T49" fmla="*/ 434 h 629"/>
                  <a:gd name="T50" fmla="*/ 388 w 704"/>
                  <a:gd name="T51" fmla="*/ 454 h 629"/>
                  <a:gd name="T52" fmla="*/ 367 w 704"/>
                  <a:gd name="T53" fmla="*/ 474 h 629"/>
                  <a:gd name="T54" fmla="*/ 351 w 704"/>
                  <a:gd name="T55" fmla="*/ 489 h 629"/>
                  <a:gd name="T56" fmla="*/ 332 w 704"/>
                  <a:gd name="T57" fmla="*/ 505 h 629"/>
                  <a:gd name="T58" fmla="*/ 314 w 704"/>
                  <a:gd name="T59" fmla="*/ 518 h 629"/>
                  <a:gd name="T60" fmla="*/ 293 w 704"/>
                  <a:gd name="T61" fmla="*/ 531 h 629"/>
                  <a:gd name="T62" fmla="*/ 275 w 704"/>
                  <a:gd name="T63" fmla="*/ 545 h 629"/>
                  <a:gd name="T64" fmla="*/ 254 w 704"/>
                  <a:gd name="T65" fmla="*/ 556 h 629"/>
                  <a:gd name="T66" fmla="*/ 231 w 704"/>
                  <a:gd name="T67" fmla="*/ 565 h 629"/>
                  <a:gd name="T68" fmla="*/ 209 w 704"/>
                  <a:gd name="T69" fmla="*/ 576 h 629"/>
                  <a:gd name="T70" fmla="*/ 163 w 704"/>
                  <a:gd name="T71" fmla="*/ 591 h 629"/>
                  <a:gd name="T72" fmla="*/ 114 w 704"/>
                  <a:gd name="T73" fmla="*/ 607 h 629"/>
                  <a:gd name="T74" fmla="*/ 64 w 704"/>
                  <a:gd name="T75" fmla="*/ 618 h 629"/>
                  <a:gd name="T76" fmla="*/ 11 w 704"/>
                  <a:gd name="T77" fmla="*/ 629 h 629"/>
                  <a:gd name="T78" fmla="*/ 0 w 704"/>
                  <a:gd name="T79" fmla="*/ 611 h 6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4"/>
                  <a:gd name="T121" fmla="*/ 0 h 629"/>
                  <a:gd name="T122" fmla="*/ 704 w 704"/>
                  <a:gd name="T123" fmla="*/ 629 h 6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4" h="629">
                    <a:moveTo>
                      <a:pt x="0" y="611"/>
                    </a:moveTo>
                    <a:lnTo>
                      <a:pt x="35" y="598"/>
                    </a:lnTo>
                    <a:lnTo>
                      <a:pt x="74" y="580"/>
                    </a:lnTo>
                    <a:lnTo>
                      <a:pt x="112" y="562"/>
                    </a:lnTo>
                    <a:lnTo>
                      <a:pt x="149" y="542"/>
                    </a:lnTo>
                    <a:lnTo>
                      <a:pt x="186" y="520"/>
                    </a:lnTo>
                    <a:lnTo>
                      <a:pt x="221" y="496"/>
                    </a:lnTo>
                    <a:lnTo>
                      <a:pt x="254" y="469"/>
                    </a:lnTo>
                    <a:lnTo>
                      <a:pt x="287" y="442"/>
                    </a:lnTo>
                    <a:lnTo>
                      <a:pt x="318" y="414"/>
                    </a:lnTo>
                    <a:lnTo>
                      <a:pt x="349" y="382"/>
                    </a:lnTo>
                    <a:lnTo>
                      <a:pt x="378" y="349"/>
                    </a:lnTo>
                    <a:lnTo>
                      <a:pt x="404" y="316"/>
                    </a:lnTo>
                    <a:lnTo>
                      <a:pt x="429" y="280"/>
                    </a:lnTo>
                    <a:lnTo>
                      <a:pt x="454" y="245"/>
                    </a:lnTo>
                    <a:lnTo>
                      <a:pt x="462" y="231"/>
                    </a:lnTo>
                    <a:lnTo>
                      <a:pt x="475" y="220"/>
                    </a:lnTo>
                    <a:lnTo>
                      <a:pt x="704" y="0"/>
                    </a:lnTo>
                    <a:lnTo>
                      <a:pt x="518" y="294"/>
                    </a:lnTo>
                    <a:lnTo>
                      <a:pt x="501" y="318"/>
                    </a:lnTo>
                    <a:lnTo>
                      <a:pt x="485" y="343"/>
                    </a:lnTo>
                    <a:lnTo>
                      <a:pt x="466" y="365"/>
                    </a:lnTo>
                    <a:lnTo>
                      <a:pt x="448" y="389"/>
                    </a:lnTo>
                    <a:lnTo>
                      <a:pt x="429" y="411"/>
                    </a:lnTo>
                    <a:lnTo>
                      <a:pt x="409" y="434"/>
                    </a:lnTo>
                    <a:lnTo>
                      <a:pt x="388" y="454"/>
                    </a:lnTo>
                    <a:lnTo>
                      <a:pt x="367" y="474"/>
                    </a:lnTo>
                    <a:lnTo>
                      <a:pt x="351" y="489"/>
                    </a:lnTo>
                    <a:lnTo>
                      <a:pt x="332" y="505"/>
                    </a:lnTo>
                    <a:lnTo>
                      <a:pt x="314" y="518"/>
                    </a:lnTo>
                    <a:lnTo>
                      <a:pt x="293" y="531"/>
                    </a:lnTo>
                    <a:lnTo>
                      <a:pt x="275" y="545"/>
                    </a:lnTo>
                    <a:lnTo>
                      <a:pt x="254" y="556"/>
                    </a:lnTo>
                    <a:lnTo>
                      <a:pt x="231" y="565"/>
                    </a:lnTo>
                    <a:lnTo>
                      <a:pt x="209" y="576"/>
                    </a:lnTo>
                    <a:lnTo>
                      <a:pt x="163" y="591"/>
                    </a:lnTo>
                    <a:lnTo>
                      <a:pt x="114" y="607"/>
                    </a:lnTo>
                    <a:lnTo>
                      <a:pt x="64" y="618"/>
                    </a:lnTo>
                    <a:lnTo>
                      <a:pt x="11" y="629"/>
                    </a:lnTo>
                    <a:lnTo>
                      <a:pt x="0" y="611"/>
                    </a:lnTo>
                    <a:close/>
                  </a:path>
                </a:pathLst>
              </a:custGeom>
              <a:solidFill>
                <a:srgbClr val="E4E4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7" name="Freeform 142">
                <a:extLst>
                  <a:ext uri="{FF2B5EF4-FFF2-40B4-BE49-F238E27FC236}">
                    <a16:creationId xmlns:a16="http://schemas.microsoft.com/office/drawing/2014/main" id="{FE4122D8-086F-B46D-D667-2143CA040B64}"/>
                  </a:ext>
                </a:extLst>
              </p:cNvPr>
              <p:cNvSpPr>
                <a:spLocks/>
              </p:cNvSpPr>
              <p:nvPr/>
            </p:nvSpPr>
            <p:spPr bwMode="auto">
              <a:xfrm>
                <a:off x="1978" y="2560"/>
                <a:ext cx="536" cy="380"/>
              </a:xfrm>
              <a:custGeom>
                <a:avLst/>
                <a:gdLst>
                  <a:gd name="T0" fmla="*/ 74 w 536"/>
                  <a:gd name="T1" fmla="*/ 380 h 380"/>
                  <a:gd name="T2" fmla="*/ 109 w 536"/>
                  <a:gd name="T3" fmla="*/ 367 h 380"/>
                  <a:gd name="T4" fmla="*/ 148 w 536"/>
                  <a:gd name="T5" fmla="*/ 349 h 380"/>
                  <a:gd name="T6" fmla="*/ 186 w 536"/>
                  <a:gd name="T7" fmla="*/ 331 h 380"/>
                  <a:gd name="T8" fmla="*/ 223 w 536"/>
                  <a:gd name="T9" fmla="*/ 311 h 380"/>
                  <a:gd name="T10" fmla="*/ 260 w 536"/>
                  <a:gd name="T11" fmla="*/ 289 h 380"/>
                  <a:gd name="T12" fmla="*/ 295 w 536"/>
                  <a:gd name="T13" fmla="*/ 265 h 380"/>
                  <a:gd name="T14" fmla="*/ 328 w 536"/>
                  <a:gd name="T15" fmla="*/ 238 h 380"/>
                  <a:gd name="T16" fmla="*/ 361 w 536"/>
                  <a:gd name="T17" fmla="*/ 211 h 380"/>
                  <a:gd name="T18" fmla="*/ 392 w 536"/>
                  <a:gd name="T19" fmla="*/ 183 h 380"/>
                  <a:gd name="T20" fmla="*/ 423 w 536"/>
                  <a:gd name="T21" fmla="*/ 151 h 380"/>
                  <a:gd name="T22" fmla="*/ 452 w 536"/>
                  <a:gd name="T23" fmla="*/ 118 h 380"/>
                  <a:gd name="T24" fmla="*/ 478 w 536"/>
                  <a:gd name="T25" fmla="*/ 85 h 380"/>
                  <a:gd name="T26" fmla="*/ 503 w 536"/>
                  <a:gd name="T27" fmla="*/ 49 h 380"/>
                  <a:gd name="T28" fmla="*/ 528 w 536"/>
                  <a:gd name="T29" fmla="*/ 14 h 380"/>
                  <a:gd name="T30" fmla="*/ 536 w 536"/>
                  <a:gd name="T31" fmla="*/ 0 h 380"/>
                  <a:gd name="T32" fmla="*/ 406 w 536"/>
                  <a:gd name="T33" fmla="*/ 105 h 380"/>
                  <a:gd name="T34" fmla="*/ 231 w 536"/>
                  <a:gd name="T35" fmla="*/ 194 h 380"/>
                  <a:gd name="T36" fmla="*/ 231 w 536"/>
                  <a:gd name="T37" fmla="*/ 196 h 380"/>
                  <a:gd name="T38" fmla="*/ 223 w 536"/>
                  <a:gd name="T39" fmla="*/ 196 h 380"/>
                  <a:gd name="T40" fmla="*/ 206 w 536"/>
                  <a:gd name="T41" fmla="*/ 198 h 380"/>
                  <a:gd name="T42" fmla="*/ 184 w 536"/>
                  <a:gd name="T43" fmla="*/ 203 h 380"/>
                  <a:gd name="T44" fmla="*/ 159 w 536"/>
                  <a:gd name="T45" fmla="*/ 205 h 380"/>
                  <a:gd name="T46" fmla="*/ 130 w 536"/>
                  <a:gd name="T47" fmla="*/ 209 h 380"/>
                  <a:gd name="T48" fmla="*/ 101 w 536"/>
                  <a:gd name="T49" fmla="*/ 211 h 380"/>
                  <a:gd name="T50" fmla="*/ 72 w 536"/>
                  <a:gd name="T51" fmla="*/ 216 h 380"/>
                  <a:gd name="T52" fmla="*/ 60 w 536"/>
                  <a:gd name="T53" fmla="*/ 220 h 380"/>
                  <a:gd name="T54" fmla="*/ 27 w 536"/>
                  <a:gd name="T55" fmla="*/ 234 h 380"/>
                  <a:gd name="T56" fmla="*/ 0 w 536"/>
                  <a:gd name="T57" fmla="*/ 240 h 380"/>
                  <a:gd name="T58" fmla="*/ 74 w 536"/>
                  <a:gd name="T59" fmla="*/ 380 h 38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6"/>
                  <a:gd name="T91" fmla="*/ 0 h 380"/>
                  <a:gd name="T92" fmla="*/ 536 w 536"/>
                  <a:gd name="T93" fmla="*/ 380 h 38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6" h="380">
                    <a:moveTo>
                      <a:pt x="74" y="380"/>
                    </a:moveTo>
                    <a:lnTo>
                      <a:pt x="109" y="367"/>
                    </a:lnTo>
                    <a:lnTo>
                      <a:pt x="148" y="349"/>
                    </a:lnTo>
                    <a:lnTo>
                      <a:pt x="186" y="331"/>
                    </a:lnTo>
                    <a:lnTo>
                      <a:pt x="223" y="311"/>
                    </a:lnTo>
                    <a:lnTo>
                      <a:pt x="260" y="289"/>
                    </a:lnTo>
                    <a:lnTo>
                      <a:pt x="295" y="265"/>
                    </a:lnTo>
                    <a:lnTo>
                      <a:pt x="328" y="238"/>
                    </a:lnTo>
                    <a:lnTo>
                      <a:pt x="361" y="211"/>
                    </a:lnTo>
                    <a:lnTo>
                      <a:pt x="392" y="183"/>
                    </a:lnTo>
                    <a:lnTo>
                      <a:pt x="423" y="151"/>
                    </a:lnTo>
                    <a:lnTo>
                      <a:pt x="452" y="118"/>
                    </a:lnTo>
                    <a:lnTo>
                      <a:pt x="478" y="85"/>
                    </a:lnTo>
                    <a:lnTo>
                      <a:pt x="503" y="49"/>
                    </a:lnTo>
                    <a:lnTo>
                      <a:pt x="528" y="14"/>
                    </a:lnTo>
                    <a:lnTo>
                      <a:pt x="536" y="0"/>
                    </a:lnTo>
                    <a:lnTo>
                      <a:pt x="406" y="105"/>
                    </a:lnTo>
                    <a:lnTo>
                      <a:pt x="231" y="194"/>
                    </a:lnTo>
                    <a:lnTo>
                      <a:pt x="231" y="196"/>
                    </a:lnTo>
                    <a:lnTo>
                      <a:pt x="223" y="196"/>
                    </a:lnTo>
                    <a:lnTo>
                      <a:pt x="206" y="198"/>
                    </a:lnTo>
                    <a:lnTo>
                      <a:pt x="184" y="203"/>
                    </a:lnTo>
                    <a:lnTo>
                      <a:pt x="159" y="205"/>
                    </a:lnTo>
                    <a:lnTo>
                      <a:pt x="130" y="209"/>
                    </a:lnTo>
                    <a:lnTo>
                      <a:pt x="101" y="211"/>
                    </a:lnTo>
                    <a:lnTo>
                      <a:pt x="72" y="216"/>
                    </a:lnTo>
                    <a:lnTo>
                      <a:pt x="60" y="220"/>
                    </a:lnTo>
                    <a:lnTo>
                      <a:pt x="27" y="234"/>
                    </a:lnTo>
                    <a:lnTo>
                      <a:pt x="0" y="240"/>
                    </a:lnTo>
                    <a:lnTo>
                      <a:pt x="74" y="380"/>
                    </a:lnTo>
                    <a:close/>
                  </a:path>
                </a:pathLst>
              </a:custGeom>
              <a:solidFill>
                <a:srgbClr val="66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8" name="Freeform 143">
                <a:extLst>
                  <a:ext uri="{FF2B5EF4-FFF2-40B4-BE49-F238E27FC236}">
                    <a16:creationId xmlns:a16="http://schemas.microsoft.com/office/drawing/2014/main" id="{18FE509D-3B48-DD1E-8FDA-EE833A1A641D}"/>
                  </a:ext>
                </a:extLst>
              </p:cNvPr>
              <p:cNvSpPr>
                <a:spLocks/>
              </p:cNvSpPr>
              <p:nvPr/>
            </p:nvSpPr>
            <p:spPr bwMode="auto">
              <a:xfrm>
                <a:off x="1970" y="2776"/>
                <a:ext cx="80" cy="24"/>
              </a:xfrm>
              <a:custGeom>
                <a:avLst/>
                <a:gdLst>
                  <a:gd name="T0" fmla="*/ 8 w 80"/>
                  <a:gd name="T1" fmla="*/ 24 h 24"/>
                  <a:gd name="T2" fmla="*/ 35 w 80"/>
                  <a:gd name="T3" fmla="*/ 18 h 24"/>
                  <a:gd name="T4" fmla="*/ 68 w 80"/>
                  <a:gd name="T5" fmla="*/ 4 h 24"/>
                  <a:gd name="T6" fmla="*/ 80 w 80"/>
                  <a:gd name="T7" fmla="*/ 0 h 24"/>
                  <a:gd name="T8" fmla="*/ 64 w 80"/>
                  <a:gd name="T9" fmla="*/ 2 h 24"/>
                  <a:gd name="T10" fmla="*/ 49 w 80"/>
                  <a:gd name="T11" fmla="*/ 4 h 24"/>
                  <a:gd name="T12" fmla="*/ 35 w 80"/>
                  <a:gd name="T13" fmla="*/ 7 h 24"/>
                  <a:gd name="T14" fmla="*/ 24 w 80"/>
                  <a:gd name="T15" fmla="*/ 7 h 24"/>
                  <a:gd name="T16" fmla="*/ 14 w 80"/>
                  <a:gd name="T17" fmla="*/ 9 h 24"/>
                  <a:gd name="T18" fmla="*/ 6 w 80"/>
                  <a:gd name="T19" fmla="*/ 9 h 24"/>
                  <a:gd name="T20" fmla="*/ 2 w 80"/>
                  <a:gd name="T21" fmla="*/ 9 h 24"/>
                  <a:gd name="T22" fmla="*/ 0 w 80"/>
                  <a:gd name="T23" fmla="*/ 9 h 24"/>
                  <a:gd name="T24" fmla="*/ 8 w 80"/>
                  <a:gd name="T25" fmla="*/ 24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0"/>
                  <a:gd name="T40" fmla="*/ 0 h 24"/>
                  <a:gd name="T41" fmla="*/ 80 w 80"/>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0" h="24">
                    <a:moveTo>
                      <a:pt x="8" y="24"/>
                    </a:moveTo>
                    <a:lnTo>
                      <a:pt x="35" y="18"/>
                    </a:lnTo>
                    <a:lnTo>
                      <a:pt x="68" y="4"/>
                    </a:lnTo>
                    <a:lnTo>
                      <a:pt x="80" y="0"/>
                    </a:lnTo>
                    <a:lnTo>
                      <a:pt x="64" y="2"/>
                    </a:lnTo>
                    <a:lnTo>
                      <a:pt x="49" y="4"/>
                    </a:lnTo>
                    <a:lnTo>
                      <a:pt x="35" y="7"/>
                    </a:lnTo>
                    <a:lnTo>
                      <a:pt x="24" y="7"/>
                    </a:lnTo>
                    <a:lnTo>
                      <a:pt x="14" y="9"/>
                    </a:lnTo>
                    <a:lnTo>
                      <a:pt x="6" y="9"/>
                    </a:lnTo>
                    <a:lnTo>
                      <a:pt x="2" y="9"/>
                    </a:lnTo>
                    <a:lnTo>
                      <a:pt x="0" y="9"/>
                    </a:lnTo>
                    <a:lnTo>
                      <a:pt x="8" y="24"/>
                    </a:lnTo>
                    <a:close/>
                  </a:path>
                </a:pathLst>
              </a:custGeom>
              <a:solidFill>
                <a:srgbClr val="E1E1B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69" name="Freeform 144">
                <a:extLst>
                  <a:ext uri="{FF2B5EF4-FFF2-40B4-BE49-F238E27FC236}">
                    <a16:creationId xmlns:a16="http://schemas.microsoft.com/office/drawing/2014/main" id="{2F8B62E1-58A2-3709-0C56-3778A69202E0}"/>
                  </a:ext>
                </a:extLst>
              </p:cNvPr>
              <p:cNvSpPr>
                <a:spLocks/>
              </p:cNvSpPr>
              <p:nvPr/>
            </p:nvSpPr>
            <p:spPr bwMode="auto">
              <a:xfrm>
                <a:off x="1970" y="2785"/>
                <a:ext cx="55" cy="104"/>
              </a:xfrm>
              <a:custGeom>
                <a:avLst/>
                <a:gdLst>
                  <a:gd name="T0" fmla="*/ 55 w 55"/>
                  <a:gd name="T1" fmla="*/ 104 h 104"/>
                  <a:gd name="T2" fmla="*/ 0 w 55"/>
                  <a:gd name="T3" fmla="*/ 0 h 104"/>
                  <a:gd name="T4" fmla="*/ 0 w 55"/>
                  <a:gd name="T5" fmla="*/ 0 h 104"/>
                  <a:gd name="T6" fmla="*/ 2 w 55"/>
                  <a:gd name="T7" fmla="*/ 0 h 104"/>
                  <a:gd name="T8" fmla="*/ 2 w 55"/>
                  <a:gd name="T9" fmla="*/ 0 h 104"/>
                  <a:gd name="T10" fmla="*/ 2 w 55"/>
                  <a:gd name="T11" fmla="*/ 0 h 104"/>
                  <a:gd name="T12" fmla="*/ 4 w 55"/>
                  <a:gd name="T13" fmla="*/ 0 h 104"/>
                  <a:gd name="T14" fmla="*/ 4 w 55"/>
                  <a:gd name="T15" fmla="*/ 0 h 104"/>
                  <a:gd name="T16" fmla="*/ 6 w 55"/>
                  <a:gd name="T17" fmla="*/ 0 h 104"/>
                  <a:gd name="T18" fmla="*/ 8 w 55"/>
                  <a:gd name="T19" fmla="*/ 0 h 104"/>
                  <a:gd name="T20" fmla="*/ 55 w 55"/>
                  <a:gd name="T21" fmla="*/ 104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4"/>
                  <a:gd name="T35" fmla="*/ 55 w 5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4">
                    <a:moveTo>
                      <a:pt x="55" y="104"/>
                    </a:moveTo>
                    <a:lnTo>
                      <a:pt x="0" y="0"/>
                    </a:lnTo>
                    <a:lnTo>
                      <a:pt x="2" y="0"/>
                    </a:lnTo>
                    <a:lnTo>
                      <a:pt x="4" y="0"/>
                    </a:lnTo>
                    <a:lnTo>
                      <a:pt x="6" y="0"/>
                    </a:lnTo>
                    <a:lnTo>
                      <a:pt x="8" y="0"/>
                    </a:lnTo>
                    <a:lnTo>
                      <a:pt x="55" y="104"/>
                    </a:lnTo>
                    <a:close/>
                  </a:path>
                </a:pathLst>
              </a:custGeom>
              <a:solidFill>
                <a:srgbClr val="E7E7E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0" name="Freeform 145">
                <a:extLst>
                  <a:ext uri="{FF2B5EF4-FFF2-40B4-BE49-F238E27FC236}">
                    <a16:creationId xmlns:a16="http://schemas.microsoft.com/office/drawing/2014/main" id="{AA0CE185-14F2-9D4B-61E8-5BAA12ED95AD}"/>
                  </a:ext>
                </a:extLst>
              </p:cNvPr>
              <p:cNvSpPr>
                <a:spLocks/>
              </p:cNvSpPr>
              <p:nvPr/>
            </p:nvSpPr>
            <p:spPr bwMode="auto">
              <a:xfrm>
                <a:off x="1970" y="2785"/>
                <a:ext cx="55" cy="104"/>
              </a:xfrm>
              <a:custGeom>
                <a:avLst/>
                <a:gdLst>
                  <a:gd name="T0" fmla="*/ 55 w 55"/>
                  <a:gd name="T1" fmla="*/ 104 h 104"/>
                  <a:gd name="T2" fmla="*/ 0 w 55"/>
                  <a:gd name="T3" fmla="*/ 0 h 104"/>
                  <a:gd name="T4" fmla="*/ 0 w 55"/>
                  <a:gd name="T5" fmla="*/ 0 h 104"/>
                  <a:gd name="T6" fmla="*/ 2 w 55"/>
                  <a:gd name="T7" fmla="*/ 0 h 104"/>
                  <a:gd name="T8" fmla="*/ 2 w 55"/>
                  <a:gd name="T9" fmla="*/ 0 h 104"/>
                  <a:gd name="T10" fmla="*/ 2 w 55"/>
                  <a:gd name="T11" fmla="*/ 0 h 104"/>
                  <a:gd name="T12" fmla="*/ 4 w 55"/>
                  <a:gd name="T13" fmla="*/ 0 h 104"/>
                  <a:gd name="T14" fmla="*/ 4 w 55"/>
                  <a:gd name="T15" fmla="*/ 0 h 104"/>
                  <a:gd name="T16" fmla="*/ 6 w 55"/>
                  <a:gd name="T17" fmla="*/ 0 h 104"/>
                  <a:gd name="T18" fmla="*/ 8 w 55"/>
                  <a:gd name="T19" fmla="*/ 0 h 104"/>
                  <a:gd name="T20" fmla="*/ 55 w 55"/>
                  <a:gd name="T21" fmla="*/ 104 h 1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4"/>
                  <a:gd name="T35" fmla="*/ 55 w 55"/>
                  <a:gd name="T36" fmla="*/ 104 h 1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4">
                    <a:moveTo>
                      <a:pt x="55" y="104"/>
                    </a:moveTo>
                    <a:lnTo>
                      <a:pt x="0" y="0"/>
                    </a:lnTo>
                    <a:lnTo>
                      <a:pt x="2" y="0"/>
                    </a:lnTo>
                    <a:lnTo>
                      <a:pt x="4" y="0"/>
                    </a:lnTo>
                    <a:lnTo>
                      <a:pt x="6" y="0"/>
                    </a:lnTo>
                    <a:lnTo>
                      <a:pt x="8" y="0"/>
                    </a:lnTo>
                    <a:lnTo>
                      <a:pt x="55" y="10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1" name="Freeform 146">
                <a:extLst>
                  <a:ext uri="{FF2B5EF4-FFF2-40B4-BE49-F238E27FC236}">
                    <a16:creationId xmlns:a16="http://schemas.microsoft.com/office/drawing/2014/main" id="{0E2E5B18-A1F8-9C0F-5867-6E884799B702}"/>
                  </a:ext>
                </a:extLst>
              </p:cNvPr>
              <p:cNvSpPr>
                <a:spLocks/>
              </p:cNvSpPr>
              <p:nvPr/>
            </p:nvSpPr>
            <p:spPr bwMode="auto">
              <a:xfrm>
                <a:off x="1978" y="2800"/>
                <a:ext cx="47" cy="89"/>
              </a:xfrm>
              <a:custGeom>
                <a:avLst/>
                <a:gdLst>
                  <a:gd name="T0" fmla="*/ 0 w 47"/>
                  <a:gd name="T1" fmla="*/ 0 h 89"/>
                  <a:gd name="T2" fmla="*/ 6 w 47"/>
                  <a:gd name="T3" fmla="*/ 0 h 89"/>
                  <a:gd name="T4" fmla="*/ 47 w 47"/>
                  <a:gd name="T5" fmla="*/ 89 h 89"/>
                  <a:gd name="T6" fmla="*/ 0 w 47"/>
                  <a:gd name="T7" fmla="*/ 0 h 89"/>
                  <a:gd name="T8" fmla="*/ 0 60000 65536"/>
                  <a:gd name="T9" fmla="*/ 0 60000 65536"/>
                  <a:gd name="T10" fmla="*/ 0 60000 65536"/>
                  <a:gd name="T11" fmla="*/ 0 60000 65536"/>
                  <a:gd name="T12" fmla="*/ 0 w 47"/>
                  <a:gd name="T13" fmla="*/ 0 h 89"/>
                  <a:gd name="T14" fmla="*/ 47 w 47"/>
                  <a:gd name="T15" fmla="*/ 89 h 89"/>
                </a:gdLst>
                <a:ahLst/>
                <a:cxnLst>
                  <a:cxn ang="T8">
                    <a:pos x="T0" y="T1"/>
                  </a:cxn>
                  <a:cxn ang="T9">
                    <a:pos x="T2" y="T3"/>
                  </a:cxn>
                  <a:cxn ang="T10">
                    <a:pos x="T4" y="T5"/>
                  </a:cxn>
                  <a:cxn ang="T11">
                    <a:pos x="T6" y="T7"/>
                  </a:cxn>
                </a:cxnLst>
                <a:rect l="T12" t="T13" r="T14" b="T15"/>
                <a:pathLst>
                  <a:path w="47" h="89">
                    <a:moveTo>
                      <a:pt x="0" y="0"/>
                    </a:moveTo>
                    <a:lnTo>
                      <a:pt x="6" y="0"/>
                    </a:lnTo>
                    <a:lnTo>
                      <a:pt x="47" y="89"/>
                    </a:lnTo>
                    <a:lnTo>
                      <a:pt x="0" y="0"/>
                    </a:lnTo>
                    <a:close/>
                  </a:path>
                </a:pathLst>
              </a:custGeom>
              <a:solidFill>
                <a:srgbClr val="D6D6A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 name="Freeform 147">
                <a:extLst>
                  <a:ext uri="{FF2B5EF4-FFF2-40B4-BE49-F238E27FC236}">
                    <a16:creationId xmlns:a16="http://schemas.microsoft.com/office/drawing/2014/main" id="{5568461E-6C24-9443-EAE6-1862E6825F72}"/>
                  </a:ext>
                </a:extLst>
              </p:cNvPr>
              <p:cNvSpPr>
                <a:spLocks/>
              </p:cNvSpPr>
              <p:nvPr/>
            </p:nvSpPr>
            <p:spPr bwMode="auto">
              <a:xfrm>
                <a:off x="1970" y="2785"/>
                <a:ext cx="14" cy="15"/>
              </a:xfrm>
              <a:custGeom>
                <a:avLst/>
                <a:gdLst>
                  <a:gd name="T0" fmla="*/ 8 w 14"/>
                  <a:gd name="T1" fmla="*/ 15 h 15"/>
                  <a:gd name="T2" fmla="*/ 14 w 14"/>
                  <a:gd name="T3" fmla="*/ 15 h 15"/>
                  <a:gd name="T4" fmla="*/ 8 w 14"/>
                  <a:gd name="T5" fmla="*/ 0 h 15"/>
                  <a:gd name="T6" fmla="*/ 6 w 14"/>
                  <a:gd name="T7" fmla="*/ 0 h 15"/>
                  <a:gd name="T8" fmla="*/ 4 w 14"/>
                  <a:gd name="T9" fmla="*/ 0 h 15"/>
                  <a:gd name="T10" fmla="*/ 4 w 14"/>
                  <a:gd name="T11" fmla="*/ 0 h 15"/>
                  <a:gd name="T12" fmla="*/ 2 w 14"/>
                  <a:gd name="T13" fmla="*/ 0 h 15"/>
                  <a:gd name="T14" fmla="*/ 2 w 14"/>
                  <a:gd name="T15" fmla="*/ 0 h 15"/>
                  <a:gd name="T16" fmla="*/ 2 w 14"/>
                  <a:gd name="T17" fmla="*/ 0 h 15"/>
                  <a:gd name="T18" fmla="*/ 0 w 14"/>
                  <a:gd name="T19" fmla="*/ 0 h 15"/>
                  <a:gd name="T20" fmla="*/ 0 w 14"/>
                  <a:gd name="T21" fmla="*/ 0 h 15"/>
                  <a:gd name="T22" fmla="*/ 8 w 14"/>
                  <a:gd name="T23" fmla="*/ 15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
                  <a:gd name="T37" fmla="*/ 0 h 15"/>
                  <a:gd name="T38" fmla="*/ 14 w 14"/>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 h="15">
                    <a:moveTo>
                      <a:pt x="8" y="15"/>
                    </a:moveTo>
                    <a:lnTo>
                      <a:pt x="14" y="15"/>
                    </a:lnTo>
                    <a:lnTo>
                      <a:pt x="8" y="0"/>
                    </a:lnTo>
                    <a:lnTo>
                      <a:pt x="6" y="0"/>
                    </a:lnTo>
                    <a:lnTo>
                      <a:pt x="4" y="0"/>
                    </a:lnTo>
                    <a:lnTo>
                      <a:pt x="2" y="0"/>
                    </a:lnTo>
                    <a:lnTo>
                      <a:pt x="0" y="0"/>
                    </a:lnTo>
                    <a:lnTo>
                      <a:pt x="8" y="15"/>
                    </a:lnTo>
                    <a:close/>
                  </a:path>
                </a:pathLst>
              </a:custGeom>
              <a:solidFill>
                <a:srgbClr val="D4D4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7182" name="Rectangle 148">
              <a:extLst>
                <a:ext uri="{FF2B5EF4-FFF2-40B4-BE49-F238E27FC236}">
                  <a16:creationId xmlns:a16="http://schemas.microsoft.com/office/drawing/2014/main" id="{BF64007E-DC59-B5DA-BFAA-CDA4A471825E}"/>
                </a:ext>
              </a:extLst>
            </p:cNvPr>
            <p:cNvSpPr>
              <a:spLocks noChangeArrowheads="1"/>
            </p:cNvSpPr>
            <p:nvPr/>
          </p:nvSpPr>
          <p:spPr bwMode="auto">
            <a:xfrm>
              <a:off x="228600" y="4892675"/>
              <a:ext cx="2819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3</a:t>
              </a:r>
              <a:r>
                <a:rPr lang="en-US" altLang="en-US" sz="1200"/>
                <a:t>. Bake for approximately 15-17 minutes, </a:t>
              </a:r>
            </a:p>
            <a:p>
              <a:pPr eaLnBrk="1" hangingPunct="1"/>
              <a:r>
                <a:rPr lang="en-US" altLang="en-US" sz="1200"/>
                <a:t>or until the mix is cooked throughout. </a:t>
              </a:r>
            </a:p>
            <a:p>
              <a:pPr eaLnBrk="1" hangingPunct="1"/>
              <a:r>
                <a:rPr lang="en-US" altLang="en-US" sz="1200"/>
                <a:t>Let cool for 10 minutes before cutting into</a:t>
              </a:r>
            </a:p>
            <a:p>
              <a:pPr eaLnBrk="1" hangingPunct="1"/>
              <a:r>
                <a:rPr lang="en-US" altLang="en-US" sz="1200"/>
                <a:t> 2” squares. Enjoy!</a:t>
              </a:r>
            </a:p>
            <a:p>
              <a:pPr eaLnBrk="1" hangingPunct="1"/>
              <a:endParaRPr lang="en-US" altLang="en-US" sz="1200"/>
            </a:p>
            <a:p>
              <a:pPr eaLnBrk="1" hangingPunct="1"/>
              <a:endParaRPr lang="en-US" altLang="en-US" sz="1200"/>
            </a:p>
          </p:txBody>
        </p:sp>
        <p:sp>
          <p:nvSpPr>
            <p:cNvPr id="7183" name="Rectangle 149">
              <a:extLst>
                <a:ext uri="{FF2B5EF4-FFF2-40B4-BE49-F238E27FC236}">
                  <a16:creationId xmlns:a16="http://schemas.microsoft.com/office/drawing/2014/main" id="{0F6C5678-7F3D-7D25-78BB-E2103DD7B814}"/>
                </a:ext>
              </a:extLst>
            </p:cNvPr>
            <p:cNvSpPr>
              <a:spLocks noChangeArrowheads="1"/>
            </p:cNvSpPr>
            <p:nvPr/>
          </p:nvSpPr>
          <p:spPr bwMode="auto">
            <a:xfrm>
              <a:off x="1295400" y="3325813"/>
              <a:ext cx="22098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sz="1200" b="1"/>
                <a:t>2</a:t>
              </a:r>
              <a:r>
                <a:rPr lang="en-US" altLang="en-US" sz="1200"/>
                <a:t>. </a:t>
              </a:r>
              <a:r>
                <a:rPr lang="en-US" altLang="en-US" sz="1600">
                  <a:solidFill>
                    <a:srgbClr val="FF0000"/>
                  </a:solidFill>
                </a:rPr>
                <a:t>Pour and spread batter evenly into a greased 9” by 11” pan</a:t>
              </a:r>
            </a:p>
            <a:p>
              <a:pPr algn="r" eaLnBrk="1" hangingPunct="1"/>
              <a:r>
                <a:rPr lang="en-US" altLang="en-US" sz="1200"/>
                <a:t>If the pan</a:t>
              </a:r>
            </a:p>
            <a:p>
              <a:pPr algn="r" eaLnBrk="1" hangingPunct="1"/>
              <a:r>
                <a:rPr lang="en-US" altLang="en-US" sz="1200"/>
                <a:t>is glass, reduce oven heat by 50°as the brownies could </a:t>
              </a:r>
            </a:p>
            <a:p>
              <a:pPr algn="r" eaLnBrk="1" hangingPunct="1"/>
              <a:r>
                <a:rPr lang="en-US" altLang="en-US" sz="1200"/>
                <a:t>  burn at the higher temperature.</a:t>
              </a:r>
            </a:p>
          </p:txBody>
        </p:sp>
        <p:sp>
          <p:nvSpPr>
            <p:cNvPr id="7184" name="Rectangle 150">
              <a:extLst>
                <a:ext uri="{FF2B5EF4-FFF2-40B4-BE49-F238E27FC236}">
                  <a16:creationId xmlns:a16="http://schemas.microsoft.com/office/drawing/2014/main" id="{99F2E8EE-D1FA-A349-7E36-15A8EC495148}"/>
                </a:ext>
              </a:extLst>
            </p:cNvPr>
            <p:cNvSpPr>
              <a:spLocks noChangeArrowheads="1"/>
            </p:cNvSpPr>
            <p:nvPr/>
          </p:nvSpPr>
          <p:spPr bwMode="auto">
            <a:xfrm>
              <a:off x="228600" y="854075"/>
              <a:ext cx="3352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INGREDIENTS:</a:t>
              </a:r>
            </a:p>
            <a:p>
              <a:pPr eaLnBrk="1" hangingPunct="1"/>
              <a:r>
                <a:rPr lang="en-US" altLang="en-US" sz="1200"/>
                <a:t>YOU WILL NEED:  2 EGGS,  ½ CUP OIL, AND  1 CUP OF WATER</a:t>
              </a:r>
            </a:p>
          </p:txBody>
        </p:sp>
        <p:sp>
          <p:nvSpPr>
            <p:cNvPr id="7185" name="Rectangle 151">
              <a:extLst>
                <a:ext uri="{FF2B5EF4-FFF2-40B4-BE49-F238E27FC236}">
                  <a16:creationId xmlns:a16="http://schemas.microsoft.com/office/drawing/2014/main" id="{963CAEE3-384D-217F-B8F8-080621F81AA2}"/>
                </a:ext>
              </a:extLst>
            </p:cNvPr>
            <p:cNvSpPr>
              <a:spLocks noChangeArrowheads="1"/>
            </p:cNvSpPr>
            <p:nvPr/>
          </p:nvSpPr>
          <p:spPr bwMode="auto">
            <a:xfrm>
              <a:off x="228600" y="1697038"/>
              <a:ext cx="2895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INSTRUCTIONS:</a:t>
              </a:r>
            </a:p>
            <a:p>
              <a:pPr eaLnBrk="1" hangingPunct="1"/>
              <a:r>
                <a:rPr lang="en-US" altLang="en-US" sz="1200"/>
                <a:t>1. Preheat the oven to 400°. Add the eggs, oil, and water to   brownie mix and stir thoroughly until batter is smooth. Make sure there are no lumps in the mix.	</a:t>
              </a:r>
            </a:p>
          </p:txBody>
        </p:sp>
        <p:sp>
          <p:nvSpPr>
            <p:cNvPr id="117" name="Rectangle 152">
              <a:extLst>
                <a:ext uri="{FF2B5EF4-FFF2-40B4-BE49-F238E27FC236}">
                  <a16:creationId xmlns:a16="http://schemas.microsoft.com/office/drawing/2014/main" id="{3936D262-43B5-D9EF-924F-BA693CB2D7C7}"/>
                </a:ext>
              </a:extLst>
            </p:cNvPr>
            <p:cNvSpPr>
              <a:spLocks noChangeArrowheads="1"/>
            </p:cNvSpPr>
            <p:nvPr/>
          </p:nvSpPr>
          <p:spPr bwMode="auto">
            <a:xfrm>
              <a:off x="381000" y="244479"/>
              <a:ext cx="2971800" cy="533418"/>
            </a:xfrm>
            <a:prstGeom prst="rect">
              <a:avLst/>
            </a:prstGeom>
            <a:noFill/>
            <a:ln w="9525">
              <a:noFill/>
              <a:miter lim="800000"/>
              <a:headEnd/>
              <a:tailEnd/>
            </a:ln>
            <a:effectLst/>
          </p:spPr>
          <p:txBody>
            <a:bodyPr wrap="none" anchor="ctr"/>
            <a:lstStyle/>
            <a:p>
              <a:pPr algn="ctr">
                <a:defRPr/>
              </a:pPr>
              <a:r>
                <a:rPr lang="en-US" b="1" i="1" u="sng">
                  <a:effectLst>
                    <a:outerShdw blurRad="38100" dist="38100" dir="2700000" algn="tl">
                      <a:srgbClr val="C0C0C0"/>
                    </a:outerShdw>
                  </a:effectLst>
                  <a:latin typeface="Arial" charset="0"/>
                </a:rPr>
                <a:t>Delicious Brownies </a:t>
              </a:r>
            </a:p>
          </p:txBody>
        </p:sp>
        <p:pic>
          <p:nvPicPr>
            <p:cNvPr id="7187" name="Picture 153" descr="j0349039">
              <a:extLst>
                <a:ext uri="{FF2B5EF4-FFF2-40B4-BE49-F238E27FC236}">
                  <a16:creationId xmlns:a16="http://schemas.microsoft.com/office/drawing/2014/main" id="{97E079EF-FF4C-EF22-2CDB-1A03A3485C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286000" y="2278063"/>
              <a:ext cx="11430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2" name="Group 207">
            <a:extLst>
              <a:ext uri="{FF2B5EF4-FFF2-40B4-BE49-F238E27FC236}">
                <a16:creationId xmlns:a16="http://schemas.microsoft.com/office/drawing/2014/main" id="{37176D65-0B72-266C-57F8-0340372E65E5}"/>
              </a:ext>
              <a:ext uri="{C183D7F6-B498-43B3-948B-1728B52AA6E4}">
                <adec:decorative xmlns:adec="http://schemas.microsoft.com/office/drawing/2017/decorative" val="1"/>
              </a:ext>
            </a:extLst>
          </p:cNvPr>
          <p:cNvGrpSpPr>
            <a:grpSpLocks/>
          </p:cNvGrpSpPr>
          <p:nvPr/>
        </p:nvGrpSpPr>
        <p:grpSpPr bwMode="auto">
          <a:xfrm>
            <a:off x="609600" y="1638300"/>
            <a:ext cx="4724400" cy="1143000"/>
            <a:chOff x="3886199" y="2362200"/>
            <a:chExt cx="4724401" cy="1143000"/>
          </a:xfrm>
        </p:grpSpPr>
        <p:sp>
          <p:nvSpPr>
            <p:cNvPr id="206" name="Rectangle 205">
              <a:extLst>
                <a:ext uri="{FF2B5EF4-FFF2-40B4-BE49-F238E27FC236}">
                  <a16:creationId xmlns:a16="http://schemas.microsoft.com/office/drawing/2014/main" id="{DBF48DAF-6467-4BCF-2AF8-EB4912A71396}"/>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7177" name="Picture 2">
              <a:extLst>
                <a:ext uri="{FF2B5EF4-FFF2-40B4-BE49-F238E27FC236}">
                  <a16:creationId xmlns:a16="http://schemas.microsoft.com/office/drawing/2014/main" id="{2BA783E4-2A57-FE34-7202-84EB1B02C58E}"/>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1" name="Action Button: Forward or Next 100">
            <a:hlinkClick r:id="" action="ppaction://hlinkshowjump?jump=nextslide" highlightClick="1"/>
            <a:extLst>
              <a:ext uri="{FF2B5EF4-FFF2-40B4-BE49-F238E27FC236}">
                <a16:creationId xmlns:a16="http://schemas.microsoft.com/office/drawing/2014/main" id="{CC10B5CA-D82C-1FC9-1272-BAA7EEF4704F}"/>
              </a:ext>
              <a:ext uri="{C183D7F6-B498-43B3-948B-1728B52AA6E4}">
                <adec:decorative xmlns:adec="http://schemas.microsoft.com/office/drawing/2017/decorative" val="1"/>
              </a:ext>
            </a:extLst>
          </p:cNvPr>
          <p:cNvSpPr/>
          <p:nvPr/>
        </p:nvSpPr>
        <p:spPr>
          <a:xfrm>
            <a:off x="2438400" y="3325813"/>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174" name="TextBox 101">
            <a:extLst>
              <a:ext uri="{FF2B5EF4-FFF2-40B4-BE49-F238E27FC236}">
                <a16:creationId xmlns:a16="http://schemas.microsoft.com/office/drawing/2014/main" id="{4B0B6AF7-A132-52BE-F1E8-09381213E381}"/>
              </a:ext>
            </a:extLst>
          </p:cNvPr>
          <p:cNvSpPr txBox="1">
            <a:spLocks noGrp="1" noChangeArrowheads="1"/>
          </p:cNvSpPr>
          <p:nvPr>
            <p:ph type="title" idx="4294967295"/>
          </p:nvPr>
        </p:nvSpPr>
        <p:spPr bwMode="auto">
          <a:xfrm>
            <a:off x="1295400" y="4316413"/>
            <a:ext cx="32766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#3 and #4 </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6E2277-5199-A697-47A9-938AF95E5F1C}"/>
              </a:ext>
            </a:extLst>
          </p:cNvPr>
          <p:cNvSpPr txBox="1">
            <a:spLocks noGrp="1"/>
          </p:cNvSpPr>
          <p:nvPr>
            <p:ph type="title" idx="4294967295"/>
          </p:nvPr>
        </p:nvSpPr>
        <p:spPr>
          <a:xfrm>
            <a:off x="3683000" y="6224258"/>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Questions 3 &amp; 4</a:t>
            </a:r>
          </a:p>
        </p:txBody>
      </p:sp>
      <p:sp>
        <p:nvSpPr>
          <p:cNvPr id="8222" name="Rectangle 4">
            <a:extLst>
              <a:ext uri="{FF2B5EF4-FFF2-40B4-BE49-F238E27FC236}">
                <a16:creationId xmlns:a16="http://schemas.microsoft.com/office/drawing/2014/main" id="{F3C8A61B-AD4D-D6D3-DF42-69CDA62141F5}"/>
              </a:ext>
              <a:ext uri="{C183D7F6-B498-43B3-948B-1728B52AA6E4}">
                <adec:decorative xmlns:adec="http://schemas.microsoft.com/office/drawing/2017/decorative" val="1"/>
              </a:ext>
            </a:extLst>
          </p:cNvPr>
          <p:cNvSpPr>
            <a:spLocks noChangeArrowheads="1"/>
          </p:cNvSpPr>
          <p:nvPr/>
        </p:nvSpPr>
        <p:spPr bwMode="auto">
          <a:xfrm>
            <a:off x="266700" y="149225"/>
            <a:ext cx="8458200" cy="2746375"/>
          </a:xfrm>
          <a:prstGeom prst="rect">
            <a:avLst/>
          </a:prstGeom>
          <a:solidFill>
            <a:srgbClr val="FFFF99"/>
          </a:solidFill>
          <a:ln w="5715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8207" name="Text Box 5">
            <a:extLst>
              <a:ext uri="{FF2B5EF4-FFF2-40B4-BE49-F238E27FC236}">
                <a16:creationId xmlns:a16="http://schemas.microsoft.com/office/drawing/2014/main" id="{25B90724-8148-FCE0-460E-1A161A4F6E9D}"/>
              </a:ext>
            </a:extLst>
          </p:cNvPr>
          <p:cNvSpPr txBox="1">
            <a:spLocks noChangeArrowheads="1"/>
          </p:cNvSpPr>
          <p:nvPr/>
        </p:nvSpPr>
        <p:spPr bwMode="auto">
          <a:xfrm>
            <a:off x="1447800" y="149225"/>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Company Policy on PTO (Paid Time Off)</a:t>
            </a:r>
          </a:p>
        </p:txBody>
      </p:sp>
      <p:sp>
        <p:nvSpPr>
          <p:cNvPr id="8208" name="Text Box 8">
            <a:extLst>
              <a:ext uri="{FF2B5EF4-FFF2-40B4-BE49-F238E27FC236}">
                <a16:creationId xmlns:a16="http://schemas.microsoft.com/office/drawing/2014/main" id="{4B0C82C9-64FF-9F33-245B-67EF95C30975}"/>
              </a:ext>
            </a:extLst>
          </p:cNvPr>
          <p:cNvSpPr txBox="1">
            <a:spLocks noChangeArrowheads="1"/>
          </p:cNvSpPr>
          <p:nvPr/>
        </p:nvSpPr>
        <p:spPr bwMode="auto">
          <a:xfrm>
            <a:off x="473075" y="606425"/>
            <a:ext cx="81375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b="1"/>
          </a:p>
          <a:p>
            <a:pPr eaLnBrk="1" hangingPunct="1"/>
            <a:r>
              <a:rPr lang="en-US" altLang="en-US" sz="1200"/>
              <a:t>The Paid Time Off Policy provides regular, full-time staff members with an amount of paid days away from work. Paid Time Off (PTO) days may be used for vacation, personal time, illness or time off to care for dependents. PTO must be scheduled at least one week in advance and must be approved by your supervisor, except in cases of personal sickness or emergency. The PTO Policy does not cover scheduled holidays, floating holidays, jury duty or bereavement leave. Any questions about earned and/or used PTO should be referred to your immediate supervisor or Human Resources representative.</a:t>
            </a:r>
          </a:p>
          <a:p>
            <a:pPr eaLnBrk="1" hangingPunct="1"/>
            <a:endParaRPr lang="en-US" altLang="en-US" sz="1200"/>
          </a:p>
          <a:p>
            <a:pPr eaLnBrk="1" hangingPunct="1"/>
            <a:r>
              <a:rPr lang="en-US" altLang="en-US" sz="1200"/>
              <a:t>Paid Time Off is earned on an annual basis and begins after 12 months of employment. Full-time workers with one year of employment will accrue seven days of PTO, workers with two years of employment will accrue 14 days, and staff members with three or more years of employment will receive 21 days of PTO in a given employment year. </a:t>
            </a:r>
            <a:endParaRPr lang="en-US" altLang="en-US" sz="1200" b="1"/>
          </a:p>
        </p:txBody>
      </p:sp>
      <p:sp>
        <p:nvSpPr>
          <p:cNvPr id="8196" name="Text Box 19">
            <a:extLst>
              <a:ext uri="{FF2B5EF4-FFF2-40B4-BE49-F238E27FC236}">
                <a16:creationId xmlns:a16="http://schemas.microsoft.com/office/drawing/2014/main" id="{A9356DE3-182E-EF4A-8B2C-770C3ABB946A}"/>
              </a:ext>
            </a:extLst>
          </p:cNvPr>
          <p:cNvSpPr txBox="1">
            <a:spLocks noChangeArrowheads="1"/>
          </p:cNvSpPr>
          <p:nvPr/>
        </p:nvSpPr>
        <p:spPr bwMode="auto">
          <a:xfrm>
            <a:off x="415925" y="3000375"/>
            <a:ext cx="38989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3</a:t>
            </a:r>
            <a:r>
              <a:rPr lang="en-US" sz="1600" b="1" dirty="0"/>
              <a:t>.</a:t>
            </a:r>
            <a:r>
              <a:rPr lang="en-US" sz="1600" dirty="0"/>
              <a:t> </a:t>
            </a:r>
            <a:r>
              <a:rPr lang="en-US" sz="1600" b="1" dirty="0"/>
              <a:t>In which of the following situations </a:t>
            </a:r>
            <a:br>
              <a:rPr lang="en-US" sz="1600" b="1" dirty="0"/>
            </a:br>
            <a:r>
              <a:rPr lang="en-US" sz="1600" b="1" dirty="0"/>
              <a:t>could PTO be taken? </a:t>
            </a:r>
          </a:p>
        </p:txBody>
      </p:sp>
      <p:sp>
        <p:nvSpPr>
          <p:cNvPr id="6152" name="AutoShape 23">
            <a:hlinkClick r:id="" action="ppaction://noaction" highlightClick="1">
              <a:snd r:embed="rId3" name="Incorrect Answer.wav"/>
            </a:hlinkClick>
            <a:extLst>
              <a:ext uri="{FF2B5EF4-FFF2-40B4-BE49-F238E27FC236}">
                <a16:creationId xmlns:a16="http://schemas.microsoft.com/office/drawing/2014/main" id="{B8FD8E9E-FADA-8807-47F2-F6803286D6AB}"/>
              </a:ext>
            </a:extLst>
          </p:cNvPr>
          <p:cNvSpPr>
            <a:spLocks noChangeArrowheads="1"/>
          </p:cNvSpPr>
          <p:nvPr/>
        </p:nvSpPr>
        <p:spPr bwMode="auto">
          <a:xfrm>
            <a:off x="417513" y="356076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A. A part-time worker who has a family</a:t>
            </a:r>
          </a:p>
          <a:p>
            <a:pPr>
              <a:defRPr/>
            </a:pPr>
            <a:r>
              <a:rPr lang="en-US" sz="1400" dirty="0">
                <a:latin typeface="Arial" pitchFamily="34" charset="0"/>
                <a:cs typeface="Arial" pitchFamily="34" charset="0"/>
              </a:rPr>
              <a:t>emergency</a:t>
            </a:r>
          </a:p>
        </p:txBody>
      </p:sp>
      <p:sp>
        <p:nvSpPr>
          <p:cNvPr id="6153" name="AutoShape 24">
            <a:hlinkClick r:id="" action="ppaction://noaction" highlightClick="1">
              <a:snd r:embed="rId3" name="Incorrect Answer.wav"/>
            </a:hlinkClick>
            <a:extLst>
              <a:ext uri="{FF2B5EF4-FFF2-40B4-BE49-F238E27FC236}">
                <a16:creationId xmlns:a16="http://schemas.microsoft.com/office/drawing/2014/main" id="{3526D76B-2F81-2C53-A04B-24DBE4E8DC2E}"/>
              </a:ext>
            </a:extLst>
          </p:cNvPr>
          <p:cNvSpPr>
            <a:spLocks noChangeArrowheads="1"/>
          </p:cNvSpPr>
          <p:nvPr/>
        </p:nvSpPr>
        <p:spPr bwMode="auto">
          <a:xfrm>
            <a:off x="417513" y="417036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A full-time worker with 6 months on the job </a:t>
            </a:r>
          </a:p>
          <a:p>
            <a:pPr>
              <a:defRPr/>
            </a:pPr>
            <a:r>
              <a:rPr lang="en-US" sz="1400" dirty="0">
                <a:latin typeface="Arial" pitchFamily="34" charset="0"/>
                <a:cs typeface="Arial" pitchFamily="34" charset="0"/>
              </a:rPr>
              <a:t>who wants to take vacation</a:t>
            </a:r>
          </a:p>
        </p:txBody>
      </p:sp>
      <p:sp>
        <p:nvSpPr>
          <p:cNvPr id="6154" name="AutoShape 25">
            <a:hlinkClick r:id="" action="ppaction://noaction" highlightClick="1">
              <a:snd r:embed="rId3" name="Incorrect Answer.wav"/>
            </a:hlinkClick>
            <a:extLst>
              <a:ext uri="{FF2B5EF4-FFF2-40B4-BE49-F238E27FC236}">
                <a16:creationId xmlns:a16="http://schemas.microsoft.com/office/drawing/2014/main" id="{5ABD64BA-58BB-AA9B-4DD6-773ACE62E9B4}"/>
              </a:ext>
            </a:extLst>
          </p:cNvPr>
          <p:cNvSpPr>
            <a:spLocks noChangeArrowheads="1"/>
          </p:cNvSpPr>
          <p:nvPr/>
        </p:nvSpPr>
        <p:spPr bwMode="auto">
          <a:xfrm>
            <a:off x="417513" y="477996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A full-time worker with 2 years on the job </a:t>
            </a:r>
          </a:p>
          <a:p>
            <a:pPr>
              <a:defRPr/>
            </a:pPr>
            <a:r>
              <a:rPr lang="en-US" sz="1400" dirty="0">
                <a:latin typeface="Arial" pitchFamily="34" charset="0"/>
                <a:cs typeface="Arial" pitchFamily="34" charset="0"/>
              </a:rPr>
              <a:t>who has jury duty</a:t>
            </a:r>
          </a:p>
        </p:txBody>
      </p:sp>
      <p:sp>
        <p:nvSpPr>
          <p:cNvPr id="6155" name="AutoShape 26">
            <a:hlinkClick r:id="" action="ppaction://hlinkshowjump?jump=nextslide" highlightClick="1">
              <a:snd r:embed="rId4" name="Correct Answer.wav"/>
            </a:hlinkClick>
            <a:extLst>
              <a:ext uri="{FF2B5EF4-FFF2-40B4-BE49-F238E27FC236}">
                <a16:creationId xmlns:a16="http://schemas.microsoft.com/office/drawing/2014/main" id="{1B6CC62D-E6AA-AADA-A2F4-184FE56398BC}"/>
              </a:ext>
            </a:extLst>
          </p:cNvPr>
          <p:cNvSpPr>
            <a:spLocks noChangeArrowheads="1"/>
          </p:cNvSpPr>
          <p:nvPr/>
        </p:nvSpPr>
        <p:spPr bwMode="auto">
          <a:xfrm>
            <a:off x="417513" y="538956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A full-time employee with 1 ½ years on the </a:t>
            </a:r>
          </a:p>
          <a:p>
            <a:pPr>
              <a:defRPr/>
            </a:pPr>
            <a:r>
              <a:rPr lang="en-US" sz="1400" dirty="0">
                <a:latin typeface="Arial" pitchFamily="34" charset="0"/>
                <a:cs typeface="Arial" pitchFamily="34" charset="0"/>
              </a:rPr>
              <a:t>job who needs to care for his/her sick mother</a:t>
            </a:r>
          </a:p>
        </p:txBody>
      </p:sp>
      <p:sp>
        <p:nvSpPr>
          <p:cNvPr id="8201" name="Text Box 27">
            <a:extLst>
              <a:ext uri="{FF2B5EF4-FFF2-40B4-BE49-F238E27FC236}">
                <a16:creationId xmlns:a16="http://schemas.microsoft.com/office/drawing/2014/main" id="{18557AE5-992F-2C20-0D0C-CC86DFB463A8}"/>
              </a:ext>
            </a:extLst>
          </p:cNvPr>
          <p:cNvSpPr txBox="1">
            <a:spLocks noChangeArrowheads="1"/>
          </p:cNvSpPr>
          <p:nvPr/>
        </p:nvSpPr>
        <p:spPr bwMode="auto">
          <a:xfrm>
            <a:off x="4749800" y="3000375"/>
            <a:ext cx="43354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600" b="1" dirty="0">
                <a:effectLst>
                  <a:outerShdw blurRad="38100" dist="38100" dir="2700000" algn="tl">
                    <a:srgbClr val="000000">
                      <a:alpha val="43137"/>
                    </a:srgbClr>
                  </a:outerShdw>
                </a:effectLst>
              </a:rPr>
              <a:t>4. </a:t>
            </a:r>
            <a:r>
              <a:rPr lang="en-US" sz="1600" b="1" dirty="0"/>
              <a:t>What must one do in order to take PTO?</a:t>
            </a:r>
          </a:p>
        </p:txBody>
      </p:sp>
      <p:sp>
        <p:nvSpPr>
          <p:cNvPr id="6157" name="AutoShape 28">
            <a:hlinkClick r:id="" action="ppaction://noaction" highlightClick="1">
              <a:snd r:embed="rId3" name="Incorrect Answer.wav"/>
            </a:hlinkClick>
            <a:extLst>
              <a:ext uri="{FF2B5EF4-FFF2-40B4-BE49-F238E27FC236}">
                <a16:creationId xmlns:a16="http://schemas.microsoft.com/office/drawing/2014/main" id="{5F5DF6FD-708E-A463-8A5B-97F08834C68C}"/>
              </a:ext>
            </a:extLst>
          </p:cNvPr>
          <p:cNvSpPr>
            <a:spLocks noChangeArrowheads="1"/>
          </p:cNvSpPr>
          <p:nvPr/>
        </p:nvSpPr>
        <p:spPr bwMode="auto">
          <a:xfrm>
            <a:off x="4851400" y="338931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A. Arrange it with your boss on the day that </a:t>
            </a:r>
          </a:p>
          <a:p>
            <a:pPr>
              <a:defRPr/>
            </a:pPr>
            <a:r>
              <a:rPr lang="en-US" sz="1400" dirty="0">
                <a:latin typeface="Arial" pitchFamily="34" charset="0"/>
                <a:cs typeface="Arial" pitchFamily="34" charset="0"/>
              </a:rPr>
              <a:t>     you wish to take non-emergency time off. </a:t>
            </a:r>
          </a:p>
        </p:txBody>
      </p:sp>
      <p:sp>
        <p:nvSpPr>
          <p:cNvPr id="6158" name="AutoShape 29">
            <a:hlinkClick r:id="rId5" action="ppaction://hlinksldjump" highlightClick="1">
              <a:snd r:embed="rId4" name="Correct Answer.wav"/>
            </a:hlinkClick>
            <a:extLst>
              <a:ext uri="{FF2B5EF4-FFF2-40B4-BE49-F238E27FC236}">
                <a16:creationId xmlns:a16="http://schemas.microsoft.com/office/drawing/2014/main" id="{83119DE0-13B7-7F60-2D78-0403870BA235}"/>
              </a:ext>
            </a:extLst>
          </p:cNvPr>
          <p:cNvSpPr>
            <a:spLocks noChangeArrowheads="1"/>
          </p:cNvSpPr>
          <p:nvPr/>
        </p:nvSpPr>
        <p:spPr bwMode="auto">
          <a:xfrm>
            <a:off x="4851400" y="399891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Request the PTO from your boss a minimum </a:t>
            </a:r>
          </a:p>
          <a:p>
            <a:pPr>
              <a:defRPr/>
            </a:pPr>
            <a:r>
              <a:rPr lang="en-US" sz="1400" dirty="0">
                <a:latin typeface="Arial" pitchFamily="34" charset="0"/>
                <a:cs typeface="Arial" pitchFamily="34" charset="0"/>
              </a:rPr>
              <a:t>     of seven days prior to taking the time off.</a:t>
            </a:r>
          </a:p>
        </p:txBody>
      </p:sp>
      <p:sp>
        <p:nvSpPr>
          <p:cNvPr id="6159" name="AutoShape 30">
            <a:hlinkClick r:id="" action="ppaction://noaction" highlightClick="1">
              <a:snd r:embed="rId3" name="Incorrect Answer.wav"/>
            </a:hlinkClick>
            <a:extLst>
              <a:ext uri="{FF2B5EF4-FFF2-40B4-BE49-F238E27FC236}">
                <a16:creationId xmlns:a16="http://schemas.microsoft.com/office/drawing/2014/main" id="{8B16C020-0411-0FB0-687A-BD8E6AAC444F}"/>
              </a:ext>
            </a:extLst>
          </p:cNvPr>
          <p:cNvSpPr>
            <a:spLocks noChangeArrowheads="1"/>
          </p:cNvSpPr>
          <p:nvPr/>
        </p:nvSpPr>
        <p:spPr bwMode="auto">
          <a:xfrm>
            <a:off x="4851400" y="460851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Switch shifts with a co-worker to cover your</a:t>
            </a:r>
          </a:p>
          <a:p>
            <a:pPr>
              <a:defRPr/>
            </a:pPr>
            <a:r>
              <a:rPr lang="en-US" sz="1400" dirty="0">
                <a:latin typeface="Arial" pitchFamily="34" charset="0"/>
                <a:cs typeface="Arial" pitchFamily="34" charset="0"/>
              </a:rPr>
              <a:t>     time off.</a:t>
            </a:r>
          </a:p>
        </p:txBody>
      </p:sp>
      <p:sp>
        <p:nvSpPr>
          <p:cNvPr id="6160" name="AutoShape 31">
            <a:hlinkClick r:id="" action="ppaction://noaction" highlightClick="1">
              <a:snd r:embed="rId3" name="Incorrect Answer.wav"/>
            </a:hlinkClick>
            <a:extLst>
              <a:ext uri="{FF2B5EF4-FFF2-40B4-BE49-F238E27FC236}">
                <a16:creationId xmlns:a16="http://schemas.microsoft.com/office/drawing/2014/main" id="{9A3F8C39-A53B-0453-D2E2-83E7FEEF9750}"/>
              </a:ext>
            </a:extLst>
          </p:cNvPr>
          <p:cNvSpPr>
            <a:spLocks noChangeArrowheads="1"/>
          </p:cNvSpPr>
          <p:nvPr/>
        </p:nvSpPr>
        <p:spPr bwMode="auto">
          <a:xfrm>
            <a:off x="4851400" y="5218113"/>
            <a:ext cx="3962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Receive approval from the Human Resources</a:t>
            </a:r>
          </a:p>
          <a:p>
            <a:pPr>
              <a:defRPr/>
            </a:pPr>
            <a:r>
              <a:rPr lang="en-US" sz="1400" dirty="0">
                <a:latin typeface="Arial" pitchFamily="34" charset="0"/>
                <a:cs typeface="Arial" pitchFamily="34" charset="0"/>
              </a:rPr>
              <a:t>     department before taking time off.</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Box 109">
            <a:extLst>
              <a:ext uri="{FF2B5EF4-FFF2-40B4-BE49-F238E27FC236}">
                <a16:creationId xmlns:a16="http://schemas.microsoft.com/office/drawing/2014/main" id="{430CB3ED-BF65-D34C-858C-7C2EA038649A}"/>
              </a:ext>
            </a:extLst>
          </p:cNvPr>
          <p:cNvSpPr txBox="1">
            <a:spLocks noGrp="1" noChangeArrowheads="1"/>
          </p:cNvSpPr>
          <p:nvPr>
            <p:ph type="title" idx="4294967295"/>
          </p:nvPr>
        </p:nvSpPr>
        <p:spPr bwMode="auto">
          <a:xfrm>
            <a:off x="3124200" y="5726113"/>
            <a:ext cx="33528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#4</a:t>
            </a:r>
          </a:p>
        </p:txBody>
      </p:sp>
      <p:sp>
        <p:nvSpPr>
          <p:cNvPr id="2" name="Rectangle 9">
            <a:extLst>
              <a:ext uri="{FF2B5EF4-FFF2-40B4-BE49-F238E27FC236}">
                <a16:creationId xmlns:a16="http://schemas.microsoft.com/office/drawing/2014/main" id="{F9705802-CCAC-3763-0412-D6EB84578317}"/>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solidFill>
            <a:srgbClr val="FFFF99">
              <a:alpha val="98038"/>
            </a:srgbClr>
          </a:solidFill>
          <a:ln w="57150">
            <a:solidFill>
              <a:schemeClr val="tx2">
                <a:lumMod val="60000"/>
                <a:lumOff val="40000"/>
              </a:schemeClr>
            </a:solidFill>
            <a:miter lim="800000"/>
            <a:headEnd/>
            <a:tailEnd/>
          </a:ln>
        </p:spPr>
        <p:txBody>
          <a:bodyPr wrap="none" anchor="ctr"/>
          <a:lstStyle/>
          <a:p>
            <a:pPr>
              <a:defRPr/>
            </a:pPr>
            <a:endParaRPr lang="en-US">
              <a:latin typeface="Arial" charset="0"/>
            </a:endParaRPr>
          </a:p>
        </p:txBody>
      </p:sp>
      <p:sp>
        <p:nvSpPr>
          <p:cNvPr id="9221" name="Text Box 5">
            <a:extLst>
              <a:ext uri="{FF2B5EF4-FFF2-40B4-BE49-F238E27FC236}">
                <a16:creationId xmlns:a16="http://schemas.microsoft.com/office/drawing/2014/main" id="{2F0C76DC-6F2F-F022-7C41-2E41B5513282}"/>
              </a:ext>
            </a:extLst>
          </p:cNvPr>
          <p:cNvSpPr txBox="1">
            <a:spLocks noChangeArrowheads="1"/>
          </p:cNvSpPr>
          <p:nvPr/>
        </p:nvSpPr>
        <p:spPr bwMode="auto">
          <a:xfrm>
            <a:off x="1447800" y="533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Company Policy on PTO (Paid Time Off)</a:t>
            </a:r>
          </a:p>
        </p:txBody>
      </p:sp>
      <p:sp>
        <p:nvSpPr>
          <p:cNvPr id="9222" name="Text Box 8">
            <a:extLst>
              <a:ext uri="{FF2B5EF4-FFF2-40B4-BE49-F238E27FC236}">
                <a16:creationId xmlns:a16="http://schemas.microsoft.com/office/drawing/2014/main" id="{31BE5E65-4EC2-38EF-DF99-5143D4243011}"/>
              </a:ext>
            </a:extLst>
          </p:cNvPr>
          <p:cNvSpPr txBox="1">
            <a:spLocks noChangeArrowheads="1"/>
          </p:cNvSpPr>
          <p:nvPr/>
        </p:nvSpPr>
        <p:spPr bwMode="auto">
          <a:xfrm>
            <a:off x="838200" y="685800"/>
            <a:ext cx="76200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b="1"/>
          </a:p>
          <a:p>
            <a:pPr eaLnBrk="1" hangingPunct="1"/>
            <a:r>
              <a:rPr lang="en-US" altLang="en-US" sz="1200"/>
              <a:t>The Paid Time Off Policy provides regular, </a:t>
            </a:r>
            <a:r>
              <a:rPr lang="en-US" altLang="en-US" sz="1600">
                <a:solidFill>
                  <a:srgbClr val="FF0000"/>
                </a:solidFill>
              </a:rPr>
              <a:t>full-time staff members </a:t>
            </a:r>
            <a:r>
              <a:rPr lang="en-US" altLang="en-US" sz="1200"/>
              <a:t>with an amount of paid days away from work. </a:t>
            </a:r>
            <a:r>
              <a:rPr lang="en-US" altLang="en-US" sz="1600">
                <a:solidFill>
                  <a:srgbClr val="FF0000"/>
                </a:solidFill>
              </a:rPr>
              <a:t>Paid Time Off (PTO) days may be used for vacation, personal time, illness or time off to care for dependents. </a:t>
            </a:r>
            <a:r>
              <a:rPr lang="en-US" altLang="en-US" sz="1200"/>
              <a:t>PTO must be scheduled at least one week in advance and must be approved by your supervisor, except in cases of personal sickness or emergency. The PTO Policy does not cover scheduled holidays, floating holidays, jury duty or bereavement leave. Any questions about earned and/or used PTO should be referred to your immediate supervisor or Human Resources representative.</a:t>
            </a:r>
          </a:p>
          <a:p>
            <a:pPr eaLnBrk="1" hangingPunct="1"/>
            <a:endParaRPr lang="en-US" altLang="en-US" sz="1200"/>
          </a:p>
          <a:p>
            <a:pPr eaLnBrk="1" hangingPunct="1"/>
            <a:r>
              <a:rPr lang="en-US" altLang="en-US" sz="1600">
                <a:solidFill>
                  <a:srgbClr val="FF0000"/>
                </a:solidFill>
              </a:rPr>
              <a:t>Paid Time Off is earned on an annual basis and begins after 12 months of employment</a:t>
            </a:r>
            <a:r>
              <a:rPr lang="en-US" altLang="en-US" sz="1200"/>
              <a:t>. Full-time workers with one year of employment will accrue seven days of PTO, workers with two years of employment will accrue 14 days, and staff members with three or more years of employment will receive 21 days of PTO in a given employment year. </a:t>
            </a:r>
            <a:endParaRPr lang="en-US" altLang="en-US" sz="1200" b="1"/>
          </a:p>
        </p:txBody>
      </p:sp>
      <p:sp>
        <p:nvSpPr>
          <p:cNvPr id="11" name="Action Button: Back or Previous 10">
            <a:hlinkClick r:id="" action="ppaction://hlinkshowjump?jump=previousslide" highlightClick="1"/>
            <a:extLst>
              <a:ext uri="{FF2B5EF4-FFF2-40B4-BE49-F238E27FC236}">
                <a16:creationId xmlns:a16="http://schemas.microsoft.com/office/drawing/2014/main" id="{30CCD92C-0376-D587-7D1A-AC01589F85DD}"/>
              </a:ext>
              <a:ext uri="{C183D7F6-B498-43B3-948B-1728B52AA6E4}">
                <adec:decorative xmlns:adec="http://schemas.microsoft.com/office/drawing/2017/decorative" val="1"/>
              </a:ext>
            </a:extLst>
          </p:cNvPr>
          <p:cNvSpPr/>
          <p:nvPr/>
        </p:nvSpPr>
        <p:spPr>
          <a:xfrm>
            <a:off x="4191000" y="48879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grpSp>
        <p:nvGrpSpPr>
          <p:cNvPr id="9219" name="Group 207">
            <a:extLst>
              <a:ext uri="{FF2B5EF4-FFF2-40B4-BE49-F238E27FC236}">
                <a16:creationId xmlns:a16="http://schemas.microsoft.com/office/drawing/2014/main" id="{9E6140CF-DE7C-ABD9-0214-4CDA2B90DE83}"/>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206" name="Rectangle 205">
              <a:extLst>
                <a:ext uri="{FF2B5EF4-FFF2-40B4-BE49-F238E27FC236}">
                  <a16:creationId xmlns:a16="http://schemas.microsoft.com/office/drawing/2014/main" id="{18FF6477-508E-3441-4834-9B18A456C738}"/>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9227" name="Picture 2">
              <a:extLst>
                <a:ext uri="{FF2B5EF4-FFF2-40B4-BE49-F238E27FC236}">
                  <a16:creationId xmlns:a16="http://schemas.microsoft.com/office/drawing/2014/main" id="{469FC1A4-FACB-DCC6-EF9B-BA5090720FCA}"/>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TextBox 10">
            <a:extLst>
              <a:ext uri="{FF2B5EF4-FFF2-40B4-BE49-F238E27FC236}">
                <a16:creationId xmlns:a16="http://schemas.microsoft.com/office/drawing/2014/main" id="{F4B01F51-29A7-6E2E-0E86-5F659BCBA541}"/>
              </a:ext>
            </a:extLst>
          </p:cNvPr>
          <p:cNvSpPr txBox="1">
            <a:spLocks noGrp="1" noChangeArrowheads="1"/>
          </p:cNvSpPr>
          <p:nvPr>
            <p:ph type="title" idx="4294967295"/>
          </p:nvPr>
        </p:nvSpPr>
        <p:spPr bwMode="auto">
          <a:xfrm>
            <a:off x="3124200" y="5715000"/>
            <a:ext cx="3276600" cy="36988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Go to Questions #5 and #6</a:t>
            </a:r>
          </a:p>
        </p:txBody>
      </p:sp>
      <p:sp>
        <p:nvSpPr>
          <p:cNvPr id="10243" name="Rectangle 9">
            <a:extLst>
              <a:ext uri="{FF2B5EF4-FFF2-40B4-BE49-F238E27FC236}">
                <a16:creationId xmlns:a16="http://schemas.microsoft.com/office/drawing/2014/main" id="{0ED23878-9DBD-5699-0158-9C06DBD8D7B7}"/>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solidFill>
            <a:srgbClr val="FFFF99">
              <a:alpha val="98038"/>
            </a:srgbClr>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 name="Rectangle 4">
            <a:extLst>
              <a:ext uri="{FF2B5EF4-FFF2-40B4-BE49-F238E27FC236}">
                <a16:creationId xmlns:a16="http://schemas.microsoft.com/office/drawing/2014/main" id="{705BE06F-43D2-D335-6B5E-1B3C3130A475}"/>
              </a:ext>
              <a:ext uri="{C183D7F6-B498-43B3-948B-1728B52AA6E4}">
                <adec:decorative xmlns:adec="http://schemas.microsoft.com/office/drawing/2017/decorative" val="1"/>
              </a:ext>
            </a:extLst>
          </p:cNvPr>
          <p:cNvSpPr>
            <a:spLocks noChangeArrowheads="1"/>
          </p:cNvSpPr>
          <p:nvPr/>
        </p:nvSpPr>
        <p:spPr bwMode="auto">
          <a:xfrm>
            <a:off x="381000" y="304800"/>
            <a:ext cx="8458200" cy="3048000"/>
          </a:xfrm>
          <a:prstGeom prst="rect">
            <a:avLst/>
          </a:prstGeom>
          <a:noFill/>
          <a:ln w="57150">
            <a:solidFill>
              <a:schemeClr val="tx2">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a:latin typeface="Arial" charset="0"/>
            </a:endParaRPr>
          </a:p>
        </p:txBody>
      </p:sp>
      <p:sp>
        <p:nvSpPr>
          <p:cNvPr id="10245" name="Text Box 5">
            <a:extLst>
              <a:ext uri="{FF2B5EF4-FFF2-40B4-BE49-F238E27FC236}">
                <a16:creationId xmlns:a16="http://schemas.microsoft.com/office/drawing/2014/main" id="{00F9A945-A936-B2C5-89D0-977350F038D1}"/>
              </a:ext>
            </a:extLst>
          </p:cNvPr>
          <p:cNvSpPr txBox="1">
            <a:spLocks noChangeArrowheads="1"/>
          </p:cNvSpPr>
          <p:nvPr/>
        </p:nvSpPr>
        <p:spPr bwMode="auto">
          <a:xfrm>
            <a:off x="1447800" y="533400"/>
            <a:ext cx="617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t>Company Policy on PTO (Paid Time Off)</a:t>
            </a:r>
          </a:p>
        </p:txBody>
      </p:sp>
      <p:sp>
        <p:nvSpPr>
          <p:cNvPr id="10246" name="Text Box 8">
            <a:extLst>
              <a:ext uri="{FF2B5EF4-FFF2-40B4-BE49-F238E27FC236}">
                <a16:creationId xmlns:a16="http://schemas.microsoft.com/office/drawing/2014/main" id="{9CD5E363-53A9-3627-7B8A-1F40851EF0F5}"/>
              </a:ext>
            </a:extLst>
          </p:cNvPr>
          <p:cNvSpPr txBox="1">
            <a:spLocks noChangeArrowheads="1"/>
          </p:cNvSpPr>
          <p:nvPr/>
        </p:nvSpPr>
        <p:spPr bwMode="auto">
          <a:xfrm>
            <a:off x="762000" y="914400"/>
            <a:ext cx="762000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b="1"/>
          </a:p>
          <a:p>
            <a:pPr eaLnBrk="1" hangingPunct="1"/>
            <a:r>
              <a:rPr lang="en-US" altLang="en-US" sz="1200"/>
              <a:t>The Paid Time Off Policy provides regular, </a:t>
            </a:r>
            <a:r>
              <a:rPr lang="en-US" altLang="en-US" sz="1100"/>
              <a:t>full-time staff members </a:t>
            </a:r>
            <a:r>
              <a:rPr lang="en-US" altLang="en-US" sz="1200"/>
              <a:t>with an amount of paid days away from work. </a:t>
            </a:r>
            <a:r>
              <a:rPr lang="en-US" altLang="en-US" sz="1100"/>
              <a:t>Paid Time Off (PTO) days may be used for vacation, personal time, illness or time off to care for dependents. </a:t>
            </a:r>
            <a:r>
              <a:rPr lang="en-US" altLang="en-US" sz="1600">
                <a:solidFill>
                  <a:srgbClr val="FF0000"/>
                </a:solidFill>
              </a:rPr>
              <a:t>PTO must be scheduled at least one week in advance and must be approved by your supervisor, except in cases of personal sickness or emergency. </a:t>
            </a:r>
            <a:r>
              <a:rPr lang="en-US" altLang="en-US" sz="1200"/>
              <a:t>The PTO Policy does not cover scheduled holidays, floating holidays, jury duty or bereavement leave. Any questions about earned and/or used PTO should be referred to your immediate supervisor or Human Resources representative.</a:t>
            </a:r>
          </a:p>
          <a:p>
            <a:pPr eaLnBrk="1" hangingPunct="1"/>
            <a:endParaRPr lang="en-US" altLang="en-US" sz="1100"/>
          </a:p>
          <a:p>
            <a:pPr eaLnBrk="1" hangingPunct="1"/>
            <a:r>
              <a:rPr lang="en-US" altLang="en-US" sz="1100"/>
              <a:t>Paid Time Off is earned on an annual basis and begins after 12 months of employment. </a:t>
            </a:r>
            <a:r>
              <a:rPr lang="en-US" altLang="en-US" sz="1200"/>
              <a:t>Full-time workers with one year of employment will accrue seven days of PTO, workers with two years of employment will accrue 14 days, and staff members with three or more years of employment will receive 21 days of PTO in a given employment year. </a:t>
            </a:r>
            <a:endParaRPr lang="en-US" altLang="en-US" sz="1200" b="1"/>
          </a:p>
        </p:txBody>
      </p:sp>
      <p:grpSp>
        <p:nvGrpSpPr>
          <p:cNvPr id="10249" name="Group 207">
            <a:extLst>
              <a:ext uri="{FF2B5EF4-FFF2-40B4-BE49-F238E27FC236}">
                <a16:creationId xmlns:a16="http://schemas.microsoft.com/office/drawing/2014/main" id="{C4C6EA98-4F97-270E-F10D-BDE21E57D71C}"/>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14" name="Rectangle 13">
              <a:extLst>
                <a:ext uri="{FF2B5EF4-FFF2-40B4-BE49-F238E27FC236}">
                  <a16:creationId xmlns:a16="http://schemas.microsoft.com/office/drawing/2014/main" id="{E5DA793A-7CD8-5746-C94B-270E0EADD6D3}"/>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0252" name="Picture 2">
              <a:extLst>
                <a:ext uri="{FF2B5EF4-FFF2-40B4-BE49-F238E27FC236}">
                  <a16:creationId xmlns:a16="http://schemas.microsoft.com/office/drawing/2014/main" id="{418A9CEB-BAEE-E496-3933-0CE39040BF9F}"/>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Action Button: Forward or Next 11">
            <a:hlinkClick r:id="" action="ppaction://hlinkshowjump?jump=nextslide" highlightClick="1"/>
            <a:extLst>
              <a:ext uri="{FF2B5EF4-FFF2-40B4-BE49-F238E27FC236}">
                <a16:creationId xmlns:a16="http://schemas.microsoft.com/office/drawing/2014/main" id="{5AF99C3B-B4DB-D8DF-B739-5664D20FFBCA}"/>
              </a:ext>
              <a:ext uri="{C183D7F6-B498-43B3-948B-1728B52AA6E4}">
                <adec:decorative xmlns:adec="http://schemas.microsoft.com/office/drawing/2017/decorative" val="1"/>
              </a:ext>
            </a:extLst>
          </p:cNvPr>
          <p:cNvSpPr/>
          <p:nvPr/>
        </p:nvSpPr>
        <p:spPr>
          <a:xfrm>
            <a:off x="4191000" y="4876800"/>
            <a:ext cx="987425" cy="685800"/>
          </a:xfrm>
          <a:prstGeom prst="actionButtonForwardNext">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12FC1B-34CB-04DC-8CC6-B962DEE2F954}"/>
              </a:ext>
            </a:extLst>
          </p:cNvPr>
          <p:cNvSpPr txBox="1">
            <a:spLocks noGrp="1"/>
          </p:cNvSpPr>
          <p:nvPr>
            <p:ph type="title" idx="4294967295"/>
          </p:nvPr>
        </p:nvSpPr>
        <p:spPr>
          <a:xfrm>
            <a:off x="3657600" y="6091013"/>
            <a:ext cx="21336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Questions 5 &amp; 6</a:t>
            </a:r>
          </a:p>
        </p:txBody>
      </p:sp>
      <p:sp>
        <p:nvSpPr>
          <p:cNvPr id="11267" name="Text Box 6">
            <a:extLst>
              <a:ext uri="{FF2B5EF4-FFF2-40B4-BE49-F238E27FC236}">
                <a16:creationId xmlns:a16="http://schemas.microsoft.com/office/drawing/2014/main" id="{1666DFCA-9741-37BF-6321-9839CA70F3D5}"/>
              </a:ext>
              <a:ext uri="{C183D7F6-B498-43B3-948B-1728B52AA6E4}">
                <adec:decorative xmlns:adec="http://schemas.microsoft.com/office/drawing/2017/decorative" val="1"/>
              </a:ext>
            </a:extLst>
          </p:cNvPr>
          <p:cNvSpPr txBox="1">
            <a:spLocks noChangeArrowheads="1"/>
          </p:cNvSpPr>
          <p:nvPr/>
        </p:nvSpPr>
        <p:spPr bwMode="auto">
          <a:xfrm>
            <a:off x="288925" y="3389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1278" name="Group 29">
            <a:extLst>
              <a:ext uri="{FF2B5EF4-FFF2-40B4-BE49-F238E27FC236}">
                <a16:creationId xmlns:a16="http://schemas.microsoft.com/office/drawing/2014/main" id="{4CE7938B-2ECE-9F69-0D34-B6235A43FD03}"/>
              </a:ext>
              <a:ext uri="{C183D7F6-B498-43B3-948B-1728B52AA6E4}">
                <adec:decorative xmlns:adec="http://schemas.microsoft.com/office/drawing/2017/decorative" val="1"/>
              </a:ext>
            </a:extLst>
          </p:cNvPr>
          <p:cNvGrpSpPr>
            <a:grpSpLocks/>
          </p:cNvGrpSpPr>
          <p:nvPr/>
        </p:nvGrpSpPr>
        <p:grpSpPr bwMode="auto">
          <a:xfrm>
            <a:off x="347663" y="152400"/>
            <a:ext cx="8458200" cy="2895600"/>
            <a:chOff x="240" y="192"/>
            <a:chExt cx="5328" cy="1824"/>
          </a:xfrm>
        </p:grpSpPr>
        <p:pic>
          <p:nvPicPr>
            <p:cNvPr id="11281" name="Picture 28">
              <a:extLst>
                <a:ext uri="{FF2B5EF4-FFF2-40B4-BE49-F238E27FC236}">
                  <a16:creationId xmlns:a16="http://schemas.microsoft.com/office/drawing/2014/main" id="{5FA5CF08-94B9-F857-3EF3-C31F746E4D75}"/>
                </a:ext>
              </a:extLst>
            </p:cNvPr>
            <p:cNvPicPr>
              <a:picLocks noChangeAspect="1" noChangeArrowheads="1"/>
            </p:cNvPicPr>
            <p:nvPr/>
          </p:nvPicPr>
          <p:blipFill>
            <a:blip r:embed="rId3">
              <a:lum bright="-30000" contrast="50000"/>
              <a:extLst>
                <a:ext uri="{28A0092B-C50C-407E-A947-70E740481C1C}">
                  <a14:useLocalDpi xmlns:a14="http://schemas.microsoft.com/office/drawing/2010/main" val="0"/>
                </a:ext>
              </a:extLst>
            </a:blip>
            <a:srcRect/>
            <a:stretch>
              <a:fillRect/>
            </a:stretch>
          </p:blipFill>
          <p:spPr bwMode="auto">
            <a:xfrm>
              <a:off x="240" y="192"/>
              <a:ext cx="5328"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2" name="Rectangle 2">
              <a:extLst>
                <a:ext uri="{FF2B5EF4-FFF2-40B4-BE49-F238E27FC236}">
                  <a16:creationId xmlns:a16="http://schemas.microsoft.com/office/drawing/2014/main" id="{9B065C64-ECDF-1AFA-3B9E-33745F4EFA87}"/>
                </a:ext>
              </a:extLst>
            </p:cNvPr>
            <p:cNvSpPr>
              <a:spLocks noChangeArrowheads="1"/>
            </p:cNvSpPr>
            <p:nvPr/>
          </p:nvSpPr>
          <p:spPr bwMode="auto">
            <a:xfrm>
              <a:off x="240" y="192"/>
              <a:ext cx="5328" cy="1824"/>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83" name="Text Box 3">
              <a:extLst>
                <a:ext uri="{FF2B5EF4-FFF2-40B4-BE49-F238E27FC236}">
                  <a16:creationId xmlns:a16="http://schemas.microsoft.com/office/drawing/2014/main" id="{EBFEF9B2-8858-1638-869A-578D7C81BEC1}"/>
                </a:ext>
              </a:extLst>
            </p:cNvPr>
            <p:cNvSpPr txBox="1">
              <a:spLocks noChangeArrowheads="1"/>
            </p:cNvSpPr>
            <p:nvPr/>
          </p:nvSpPr>
          <p:spPr bwMode="auto">
            <a:xfrm>
              <a:off x="1152" y="384"/>
              <a:ext cx="16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John Smith, smithj@becu.edu</a:t>
              </a:r>
            </a:p>
          </p:txBody>
        </p:sp>
        <p:sp>
          <p:nvSpPr>
            <p:cNvPr id="11284" name="Text Box 4">
              <a:extLst>
                <a:ext uri="{FF2B5EF4-FFF2-40B4-BE49-F238E27FC236}">
                  <a16:creationId xmlns:a16="http://schemas.microsoft.com/office/drawing/2014/main" id="{F4585EA1-74DD-3F88-13CB-ECDA51EA779A}"/>
                </a:ext>
              </a:extLst>
            </p:cNvPr>
            <p:cNvSpPr txBox="1">
              <a:spLocks noChangeArrowheads="1"/>
            </p:cNvSpPr>
            <p:nvPr/>
          </p:nvSpPr>
          <p:spPr bwMode="auto">
            <a:xfrm>
              <a:off x="384" y="1728"/>
              <a:ext cx="4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b="1"/>
            </a:p>
            <a:p>
              <a:pPr eaLnBrk="1" hangingPunct="1"/>
              <a:endParaRPr lang="en-US" altLang="en-US" sz="1200" b="1"/>
            </a:p>
          </p:txBody>
        </p:sp>
        <p:sp>
          <p:nvSpPr>
            <p:cNvPr id="11285" name="Rectangle 5">
              <a:extLst>
                <a:ext uri="{FF2B5EF4-FFF2-40B4-BE49-F238E27FC236}">
                  <a16:creationId xmlns:a16="http://schemas.microsoft.com/office/drawing/2014/main" id="{2997EEC3-87B6-A9B5-B60F-3887D0B6CFB4}"/>
                </a:ext>
              </a:extLst>
            </p:cNvPr>
            <p:cNvSpPr>
              <a:spLocks noChangeArrowheads="1"/>
            </p:cNvSpPr>
            <p:nvPr/>
          </p:nvSpPr>
          <p:spPr bwMode="auto">
            <a:xfrm>
              <a:off x="240" y="192"/>
              <a:ext cx="5328" cy="182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86" name="Text Box 17">
              <a:extLst>
                <a:ext uri="{FF2B5EF4-FFF2-40B4-BE49-F238E27FC236}">
                  <a16:creationId xmlns:a16="http://schemas.microsoft.com/office/drawing/2014/main" id="{DA18D286-794B-F1EC-D74A-0DBC561DB285}"/>
                </a:ext>
              </a:extLst>
            </p:cNvPr>
            <p:cNvSpPr txBox="1">
              <a:spLocks noChangeArrowheads="1"/>
            </p:cNvSpPr>
            <p:nvPr/>
          </p:nvSpPr>
          <p:spPr bwMode="auto">
            <a:xfrm>
              <a:off x="1152" y="595"/>
              <a:ext cx="15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Sam Green, greens@becu.edu</a:t>
              </a:r>
            </a:p>
          </p:txBody>
        </p:sp>
        <p:sp>
          <p:nvSpPr>
            <p:cNvPr id="11287" name="Rectangle 19">
              <a:extLst>
                <a:ext uri="{FF2B5EF4-FFF2-40B4-BE49-F238E27FC236}">
                  <a16:creationId xmlns:a16="http://schemas.microsoft.com/office/drawing/2014/main" id="{A6D50524-E219-3166-EEC3-EE53400DD530}"/>
                </a:ext>
              </a:extLst>
            </p:cNvPr>
            <p:cNvSpPr>
              <a:spLocks noChangeArrowheads="1"/>
            </p:cNvSpPr>
            <p:nvPr/>
          </p:nvSpPr>
          <p:spPr bwMode="auto">
            <a:xfrm>
              <a:off x="720" y="28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88" name="Rectangle 22">
              <a:extLst>
                <a:ext uri="{FF2B5EF4-FFF2-40B4-BE49-F238E27FC236}">
                  <a16:creationId xmlns:a16="http://schemas.microsoft.com/office/drawing/2014/main" id="{84B3A300-281A-EC7A-955D-28D814EEBABE}"/>
                </a:ext>
              </a:extLst>
            </p:cNvPr>
            <p:cNvSpPr>
              <a:spLocks noChangeArrowheads="1"/>
            </p:cNvSpPr>
            <p:nvPr/>
          </p:nvSpPr>
          <p:spPr bwMode="auto">
            <a:xfrm>
              <a:off x="720" y="52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1289" name="Text Box 24">
              <a:extLst>
                <a:ext uri="{FF2B5EF4-FFF2-40B4-BE49-F238E27FC236}">
                  <a16:creationId xmlns:a16="http://schemas.microsoft.com/office/drawing/2014/main" id="{B2E10810-B4C8-FFFC-AF23-A229B0C0FC4F}"/>
                </a:ext>
              </a:extLst>
            </p:cNvPr>
            <p:cNvSpPr txBox="1">
              <a:spLocks noChangeArrowheads="1"/>
            </p:cNvSpPr>
            <p:nvPr/>
          </p:nvSpPr>
          <p:spPr bwMode="auto">
            <a:xfrm>
              <a:off x="1152" y="787"/>
              <a:ext cx="27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Re: Conference reimbursement</a:t>
              </a:r>
            </a:p>
          </p:txBody>
        </p:sp>
        <p:sp>
          <p:nvSpPr>
            <p:cNvPr id="11290" name="Text Box 26">
              <a:extLst>
                <a:ext uri="{FF2B5EF4-FFF2-40B4-BE49-F238E27FC236}">
                  <a16:creationId xmlns:a16="http://schemas.microsoft.com/office/drawing/2014/main" id="{CCA62C97-BC57-6980-9F0B-0EC60FEBC12F}"/>
                </a:ext>
              </a:extLst>
            </p:cNvPr>
            <p:cNvSpPr txBox="1">
              <a:spLocks noChangeArrowheads="1"/>
            </p:cNvSpPr>
            <p:nvPr/>
          </p:nvSpPr>
          <p:spPr bwMode="auto">
            <a:xfrm>
              <a:off x="624" y="1037"/>
              <a:ext cx="4512" cy="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John,</a:t>
              </a:r>
            </a:p>
            <a:p>
              <a:pPr eaLnBrk="1" hangingPunct="1">
                <a:spcBef>
                  <a:spcPct val="50000"/>
                </a:spcBef>
              </a:pPr>
              <a:r>
                <a:rPr lang="en-US" altLang="en-US" sz="1200" b="1"/>
                <a:t>Thanks for the information about the technology training conference next week. I’m looking forward to attending, but I have some questions about how to submit for travel pay. If I understand correctly, I’m supposed to personally pay for my hotel room and meals, and will then receive per diem reimbursement upon submitting a travel voucher to the accounting department. Is this correct? Thanks again for your help.</a:t>
              </a:r>
            </a:p>
            <a:p>
              <a:pPr eaLnBrk="1" hangingPunct="1">
                <a:spcBef>
                  <a:spcPct val="50000"/>
                </a:spcBef>
              </a:pPr>
              <a:r>
                <a:rPr lang="en-US" altLang="en-US" sz="1200" b="1"/>
                <a:t>Sam</a:t>
              </a:r>
            </a:p>
          </p:txBody>
        </p:sp>
      </p:grpSp>
      <p:pic>
        <p:nvPicPr>
          <p:cNvPr id="11279" name="Picture 30" descr="j0435241[1]">
            <a:extLst>
              <a:ext uri="{FF2B5EF4-FFF2-40B4-BE49-F238E27FC236}">
                <a16:creationId xmlns:a16="http://schemas.microsoft.com/office/drawing/2014/main" id="{D2EE537B-3150-94C8-64AF-5BED7856B51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995363"/>
            <a:ext cx="5461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id="{108FF6C7-09B8-DEC1-1836-D7A81CD1DBEB}"/>
              </a:ext>
            </a:extLst>
          </p:cNvPr>
          <p:cNvSpPr txBox="1">
            <a:spLocks noChangeArrowheads="1"/>
          </p:cNvSpPr>
          <p:nvPr/>
        </p:nvSpPr>
        <p:spPr bwMode="auto">
          <a:xfrm>
            <a:off x="0" y="3105150"/>
            <a:ext cx="4384675" cy="339725"/>
          </a:xfrm>
          <a:prstGeom prst="rect">
            <a:avLst/>
          </a:prstGeom>
          <a:solidFill>
            <a:schemeClr val="bg1"/>
          </a:solidFill>
          <a:ln>
            <a:noFill/>
          </a:ln>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500" b="1" dirty="0">
                <a:effectLst>
                  <a:outerShdw blurRad="38100" dist="38100" dir="2700000" algn="tl">
                    <a:srgbClr val="000000">
                      <a:alpha val="43137"/>
                    </a:srgbClr>
                  </a:outerShdw>
                </a:effectLst>
              </a:rPr>
              <a:t>5. </a:t>
            </a:r>
            <a:r>
              <a:rPr lang="en-US" sz="1500" b="1" dirty="0"/>
              <a:t>The conference activities will likely include</a:t>
            </a:r>
            <a:r>
              <a:rPr lang="en-US" sz="1600" b="1" dirty="0"/>
              <a:t>:</a:t>
            </a:r>
          </a:p>
        </p:txBody>
      </p:sp>
      <p:sp>
        <p:nvSpPr>
          <p:cNvPr id="7172" name="AutoShape 8">
            <a:hlinkClick r:id="" action="ppaction://noaction" highlightClick="1">
              <a:snd r:embed="rId5" name="Incorrect Answer.wav"/>
            </a:hlinkClick>
            <a:extLst>
              <a:ext uri="{FF2B5EF4-FFF2-40B4-BE49-F238E27FC236}">
                <a16:creationId xmlns:a16="http://schemas.microsoft.com/office/drawing/2014/main" id="{6034D51F-D3D1-6E78-F15E-1403FBFA2BBC}"/>
              </a:ext>
            </a:extLst>
          </p:cNvPr>
          <p:cNvSpPr>
            <a:spLocks noChangeArrowheads="1"/>
          </p:cNvSpPr>
          <p:nvPr/>
        </p:nvSpPr>
        <p:spPr bwMode="auto">
          <a:xfrm>
            <a:off x="957263" y="3489325"/>
            <a:ext cx="3454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buFontTx/>
              <a:buAutoNum type="alphaUcPeriod"/>
              <a:defRPr/>
            </a:pPr>
            <a:r>
              <a:rPr lang="en-US" sz="1400" dirty="0">
                <a:latin typeface="Arial" pitchFamily="34" charset="0"/>
                <a:cs typeface="Arial" pitchFamily="34" charset="0"/>
              </a:rPr>
              <a:t>Identifying new travel locations for </a:t>
            </a:r>
          </a:p>
          <a:p>
            <a:pPr marL="342900" indent="-342900">
              <a:defRPr/>
            </a:pPr>
            <a:r>
              <a:rPr lang="en-US" sz="1400" dirty="0">
                <a:latin typeface="Arial" pitchFamily="34" charset="0"/>
                <a:cs typeface="Arial" pitchFamily="34" charset="0"/>
              </a:rPr>
              <a:t>company vacations.</a:t>
            </a:r>
          </a:p>
        </p:txBody>
      </p:sp>
      <p:sp>
        <p:nvSpPr>
          <p:cNvPr id="7173" name="AutoShape 9">
            <a:hlinkClick r:id="" action="ppaction://hlinkshowjump?jump=nextslide" highlightClick="1">
              <a:snd r:embed="rId6" name="Correct Answer.wav"/>
            </a:hlinkClick>
            <a:extLst>
              <a:ext uri="{FF2B5EF4-FFF2-40B4-BE49-F238E27FC236}">
                <a16:creationId xmlns:a16="http://schemas.microsoft.com/office/drawing/2014/main" id="{78C1F278-51E9-B0B9-D170-B76B77740B7C}"/>
              </a:ext>
            </a:extLst>
          </p:cNvPr>
          <p:cNvSpPr>
            <a:spLocks noChangeArrowheads="1"/>
          </p:cNvSpPr>
          <p:nvPr/>
        </p:nvSpPr>
        <p:spPr bwMode="auto">
          <a:xfrm>
            <a:off x="957263" y="4098925"/>
            <a:ext cx="3454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Lessons on how to use new computer</a:t>
            </a:r>
          </a:p>
          <a:p>
            <a:pPr>
              <a:defRPr/>
            </a:pPr>
            <a:r>
              <a:rPr lang="en-US" sz="1400" dirty="0">
                <a:latin typeface="Arial" pitchFamily="34" charset="0"/>
                <a:cs typeface="Arial" pitchFamily="34" charset="0"/>
              </a:rPr>
              <a:t>software</a:t>
            </a:r>
          </a:p>
        </p:txBody>
      </p:sp>
      <p:sp>
        <p:nvSpPr>
          <p:cNvPr id="7174" name="AutoShape 10">
            <a:hlinkClick r:id="" action="ppaction://noaction" highlightClick="1">
              <a:snd r:embed="rId5" name="Incorrect Answer.wav"/>
            </a:hlinkClick>
            <a:extLst>
              <a:ext uri="{FF2B5EF4-FFF2-40B4-BE49-F238E27FC236}">
                <a16:creationId xmlns:a16="http://schemas.microsoft.com/office/drawing/2014/main" id="{69D5F110-5317-B24D-8473-F269A527264F}"/>
              </a:ext>
            </a:extLst>
          </p:cNvPr>
          <p:cNvSpPr>
            <a:spLocks noChangeArrowheads="1"/>
          </p:cNvSpPr>
          <p:nvPr/>
        </p:nvSpPr>
        <p:spPr bwMode="auto">
          <a:xfrm>
            <a:off x="957263" y="4708525"/>
            <a:ext cx="3454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Training on company accounting </a:t>
            </a:r>
          </a:p>
          <a:p>
            <a:pPr>
              <a:defRPr/>
            </a:pPr>
            <a:r>
              <a:rPr lang="en-US" sz="1400" dirty="0">
                <a:latin typeface="Arial" pitchFamily="34" charset="0"/>
                <a:cs typeface="Arial" pitchFamily="34" charset="0"/>
              </a:rPr>
              <a:t>practices </a:t>
            </a:r>
          </a:p>
        </p:txBody>
      </p:sp>
      <p:sp>
        <p:nvSpPr>
          <p:cNvPr id="7175" name="AutoShape 11">
            <a:hlinkClick r:id="" action="ppaction://noaction" highlightClick="1">
              <a:snd r:embed="rId5" name="Incorrect Answer.wav"/>
            </a:hlinkClick>
            <a:extLst>
              <a:ext uri="{FF2B5EF4-FFF2-40B4-BE49-F238E27FC236}">
                <a16:creationId xmlns:a16="http://schemas.microsoft.com/office/drawing/2014/main" id="{0748BDAE-067B-F89E-ECD0-6A79BFE65663}"/>
              </a:ext>
            </a:extLst>
          </p:cNvPr>
          <p:cNvSpPr>
            <a:spLocks noChangeArrowheads="1"/>
          </p:cNvSpPr>
          <p:nvPr/>
        </p:nvSpPr>
        <p:spPr bwMode="auto">
          <a:xfrm>
            <a:off x="957263" y="5318125"/>
            <a:ext cx="3454400"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Traveling to several different hotels to </a:t>
            </a:r>
          </a:p>
          <a:p>
            <a:pPr>
              <a:defRPr/>
            </a:pPr>
            <a:r>
              <a:rPr lang="en-US" sz="1400" dirty="0">
                <a:latin typeface="Arial" pitchFamily="34" charset="0"/>
                <a:cs typeface="Arial" pitchFamily="34" charset="0"/>
              </a:rPr>
              <a:t>find the best one for the company’s needs</a:t>
            </a:r>
          </a:p>
        </p:txBody>
      </p:sp>
      <p:sp>
        <p:nvSpPr>
          <p:cNvPr id="11280" name="Text Box 12">
            <a:extLst>
              <a:ext uri="{FF2B5EF4-FFF2-40B4-BE49-F238E27FC236}">
                <a16:creationId xmlns:a16="http://schemas.microsoft.com/office/drawing/2014/main" id="{3190AE34-D20E-A6D8-1DF0-9B9408C56D4D}"/>
              </a:ext>
            </a:extLst>
          </p:cNvPr>
          <p:cNvSpPr txBox="1">
            <a:spLocks noChangeArrowheads="1"/>
          </p:cNvSpPr>
          <p:nvPr/>
        </p:nvSpPr>
        <p:spPr bwMode="auto">
          <a:xfrm>
            <a:off x="4619625" y="3095625"/>
            <a:ext cx="441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1500" b="1" dirty="0">
                <a:effectLst>
                  <a:outerShdw blurRad="38100" dist="38100" dir="2700000" algn="tl">
                    <a:srgbClr val="000000">
                      <a:alpha val="43137"/>
                    </a:srgbClr>
                  </a:outerShdw>
                </a:effectLst>
              </a:rPr>
              <a:t>6. </a:t>
            </a:r>
            <a:r>
              <a:rPr lang="en-US" sz="1500" b="1" dirty="0"/>
              <a:t>How does one get paid for travel expenses?</a:t>
            </a:r>
          </a:p>
        </p:txBody>
      </p:sp>
      <p:sp>
        <p:nvSpPr>
          <p:cNvPr id="7177" name="AutoShape 13">
            <a:hlinkClick r:id="" action="ppaction://noaction" highlightClick="1">
              <a:snd r:embed="rId5" name="Incorrect Answer.wav"/>
            </a:hlinkClick>
            <a:extLst>
              <a:ext uri="{FF2B5EF4-FFF2-40B4-BE49-F238E27FC236}">
                <a16:creationId xmlns:a16="http://schemas.microsoft.com/office/drawing/2014/main" id="{DCC21EF1-9588-7527-F62D-2A71A753D5F8}"/>
              </a:ext>
            </a:extLst>
          </p:cNvPr>
          <p:cNvSpPr>
            <a:spLocks noChangeArrowheads="1"/>
          </p:cNvSpPr>
          <p:nvPr/>
        </p:nvSpPr>
        <p:spPr bwMode="auto">
          <a:xfrm>
            <a:off x="5021263" y="3511550"/>
            <a:ext cx="380523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marL="342900" indent="-342900">
              <a:defRPr/>
            </a:pPr>
            <a:r>
              <a:rPr lang="en-US" sz="1400" dirty="0">
                <a:latin typeface="Arial" pitchFamily="34" charset="0"/>
                <a:cs typeface="Arial" pitchFamily="34" charset="0"/>
              </a:rPr>
              <a:t>A. Ask the accounting department in advance </a:t>
            </a:r>
          </a:p>
          <a:p>
            <a:pPr marL="342900" indent="-342900">
              <a:defRPr/>
            </a:pPr>
            <a:r>
              <a:rPr lang="en-US" sz="1400" dirty="0">
                <a:latin typeface="Arial" pitchFamily="34" charset="0"/>
                <a:cs typeface="Arial" pitchFamily="34" charset="0"/>
              </a:rPr>
              <a:t>     for the money necessary for the trip.</a:t>
            </a:r>
          </a:p>
        </p:txBody>
      </p:sp>
      <p:sp>
        <p:nvSpPr>
          <p:cNvPr id="7178" name="AutoShape 14">
            <a:hlinkClick r:id="" action="ppaction://noaction" highlightClick="1">
              <a:snd r:embed="rId5" name="Incorrect Answer.wav"/>
            </a:hlinkClick>
            <a:extLst>
              <a:ext uri="{FF2B5EF4-FFF2-40B4-BE49-F238E27FC236}">
                <a16:creationId xmlns:a16="http://schemas.microsoft.com/office/drawing/2014/main" id="{12C7E02E-6499-463B-5668-1D317FDEDC94}"/>
              </a:ext>
            </a:extLst>
          </p:cNvPr>
          <p:cNvSpPr>
            <a:spLocks noChangeArrowheads="1"/>
          </p:cNvSpPr>
          <p:nvPr/>
        </p:nvSpPr>
        <p:spPr bwMode="auto">
          <a:xfrm>
            <a:off x="5021263" y="4121150"/>
            <a:ext cx="380523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B. Use a company credit card to pay for travel</a:t>
            </a:r>
          </a:p>
          <a:p>
            <a:pPr>
              <a:defRPr/>
            </a:pPr>
            <a:r>
              <a:rPr lang="en-US" sz="1400" dirty="0">
                <a:latin typeface="Arial" pitchFamily="34" charset="0"/>
                <a:cs typeface="Arial" pitchFamily="34" charset="0"/>
              </a:rPr>
              <a:t>     expenses.</a:t>
            </a:r>
          </a:p>
        </p:txBody>
      </p:sp>
      <p:sp>
        <p:nvSpPr>
          <p:cNvPr id="7179" name="AutoShape 15">
            <a:hlinkClick r:id="rId7" action="ppaction://hlinksldjump" highlightClick="1">
              <a:snd r:embed="rId6" name="Correct Answer.wav"/>
            </a:hlinkClick>
            <a:extLst>
              <a:ext uri="{FF2B5EF4-FFF2-40B4-BE49-F238E27FC236}">
                <a16:creationId xmlns:a16="http://schemas.microsoft.com/office/drawing/2014/main" id="{0281B6F7-DB5B-58FD-2199-3F9BE13969E4}"/>
              </a:ext>
            </a:extLst>
          </p:cNvPr>
          <p:cNvSpPr>
            <a:spLocks noChangeArrowheads="1"/>
          </p:cNvSpPr>
          <p:nvPr/>
        </p:nvSpPr>
        <p:spPr bwMode="auto">
          <a:xfrm>
            <a:off x="5021263" y="4730750"/>
            <a:ext cx="380523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C.  Pay first, then give a receipt of expenses</a:t>
            </a:r>
          </a:p>
          <a:p>
            <a:pPr>
              <a:defRPr/>
            </a:pPr>
            <a:r>
              <a:rPr lang="en-US" sz="1400" dirty="0">
                <a:latin typeface="Arial" pitchFamily="34" charset="0"/>
                <a:cs typeface="Arial" pitchFamily="34" charset="0"/>
              </a:rPr>
              <a:t>      to the company accountants </a:t>
            </a:r>
          </a:p>
        </p:txBody>
      </p:sp>
      <p:sp>
        <p:nvSpPr>
          <p:cNvPr id="7180" name="AutoShape 16">
            <a:hlinkClick r:id="" action="ppaction://noaction" highlightClick="1">
              <a:snd r:embed="rId5" name="Incorrect Answer.wav"/>
            </a:hlinkClick>
            <a:extLst>
              <a:ext uri="{FF2B5EF4-FFF2-40B4-BE49-F238E27FC236}">
                <a16:creationId xmlns:a16="http://schemas.microsoft.com/office/drawing/2014/main" id="{E2480C3C-0E62-6098-C626-A018D46A2D64}"/>
              </a:ext>
            </a:extLst>
          </p:cNvPr>
          <p:cNvSpPr>
            <a:spLocks noChangeArrowheads="1"/>
          </p:cNvSpPr>
          <p:nvPr/>
        </p:nvSpPr>
        <p:spPr bwMode="auto">
          <a:xfrm>
            <a:off x="5021263" y="5340350"/>
            <a:ext cx="3805237" cy="533400"/>
          </a:xfrm>
          <a:prstGeom prst="actionButtonBlank">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defRPr/>
            </a:pPr>
            <a:r>
              <a:rPr lang="en-US" sz="1400" dirty="0">
                <a:latin typeface="Arial" pitchFamily="34" charset="0"/>
                <a:cs typeface="Arial" pitchFamily="34" charset="0"/>
              </a:rPr>
              <a:t>D. Use an online payment service to purchase</a:t>
            </a:r>
          </a:p>
          <a:p>
            <a:pPr>
              <a:defRPr/>
            </a:pPr>
            <a:r>
              <a:rPr lang="en-US" sz="1400" dirty="0">
                <a:latin typeface="Arial" pitchFamily="34" charset="0"/>
                <a:cs typeface="Arial" pitchFamily="34" charset="0"/>
              </a:rPr>
              <a:t>    necessary items.</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4" name="TextBox 18">
            <a:extLst>
              <a:ext uri="{FF2B5EF4-FFF2-40B4-BE49-F238E27FC236}">
                <a16:creationId xmlns:a16="http://schemas.microsoft.com/office/drawing/2014/main" id="{1B4C7C93-296F-9023-191F-A766B99DBD4D}"/>
              </a:ext>
            </a:extLst>
          </p:cNvPr>
          <p:cNvSpPr txBox="1">
            <a:spLocks noGrp="1" noChangeArrowheads="1"/>
          </p:cNvSpPr>
          <p:nvPr>
            <p:ph type="title" idx="4294967295"/>
          </p:nvPr>
        </p:nvSpPr>
        <p:spPr bwMode="auto">
          <a:xfrm>
            <a:off x="3505200" y="5726113"/>
            <a:ext cx="2971800" cy="369887"/>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1" u="none" strike="noStrike" kern="1200" cap="none" spc="0" normalizeH="0" baseline="0" noProof="0" dirty="0">
                <a:ln>
                  <a:noFill/>
                </a:ln>
                <a:solidFill>
                  <a:schemeClr val="tx1"/>
                </a:solidFill>
                <a:effectLst/>
                <a:uLnTx/>
                <a:uFillTx/>
                <a:latin typeface="Arial" panose="020B0604020202020204" pitchFamily="34" charset="0"/>
                <a:ea typeface="+mn-ea"/>
                <a:cs typeface="+mn-cs"/>
              </a:rPr>
              <a:t>Return to Question #6</a:t>
            </a:r>
          </a:p>
        </p:txBody>
      </p:sp>
      <p:grpSp>
        <p:nvGrpSpPr>
          <p:cNvPr id="12292" name="Group 29">
            <a:extLst>
              <a:ext uri="{FF2B5EF4-FFF2-40B4-BE49-F238E27FC236}">
                <a16:creationId xmlns:a16="http://schemas.microsoft.com/office/drawing/2014/main" id="{2A8BB173-CF9F-614D-CA00-65D59AA73331}"/>
              </a:ext>
              <a:ext uri="{C183D7F6-B498-43B3-948B-1728B52AA6E4}">
                <adec:decorative xmlns:adec="http://schemas.microsoft.com/office/drawing/2017/decorative" val="1"/>
              </a:ext>
            </a:extLst>
          </p:cNvPr>
          <p:cNvGrpSpPr>
            <a:grpSpLocks/>
          </p:cNvGrpSpPr>
          <p:nvPr/>
        </p:nvGrpSpPr>
        <p:grpSpPr bwMode="auto">
          <a:xfrm>
            <a:off x="381000" y="304800"/>
            <a:ext cx="8458200" cy="3049588"/>
            <a:chOff x="240" y="192"/>
            <a:chExt cx="5328" cy="1921"/>
          </a:xfrm>
        </p:grpSpPr>
        <p:pic>
          <p:nvPicPr>
            <p:cNvPr id="12300" name="Picture 28">
              <a:extLst>
                <a:ext uri="{FF2B5EF4-FFF2-40B4-BE49-F238E27FC236}">
                  <a16:creationId xmlns:a16="http://schemas.microsoft.com/office/drawing/2014/main" id="{0EDE1309-4F51-E57B-4CB8-D1E81575B875}"/>
                </a:ext>
              </a:extLst>
            </p:cNvPr>
            <p:cNvPicPr>
              <a:picLocks noChangeAspect="1" noChangeArrowheads="1"/>
            </p:cNvPicPr>
            <p:nvPr/>
          </p:nvPicPr>
          <p:blipFill>
            <a:blip r:embed="rId3">
              <a:lum bright="-30000" contrast="50000"/>
              <a:extLst>
                <a:ext uri="{28A0092B-C50C-407E-A947-70E740481C1C}">
                  <a14:useLocalDpi xmlns:a14="http://schemas.microsoft.com/office/drawing/2010/main" val="0"/>
                </a:ext>
              </a:extLst>
            </a:blip>
            <a:srcRect/>
            <a:stretch>
              <a:fillRect/>
            </a:stretch>
          </p:blipFill>
          <p:spPr bwMode="auto">
            <a:xfrm>
              <a:off x="240" y="192"/>
              <a:ext cx="5328" cy="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1" name="Rectangle 2">
              <a:extLst>
                <a:ext uri="{FF2B5EF4-FFF2-40B4-BE49-F238E27FC236}">
                  <a16:creationId xmlns:a16="http://schemas.microsoft.com/office/drawing/2014/main" id="{524D801C-656E-9617-C434-2FD87C42C903}"/>
                </a:ext>
              </a:extLst>
            </p:cNvPr>
            <p:cNvSpPr>
              <a:spLocks noChangeArrowheads="1"/>
            </p:cNvSpPr>
            <p:nvPr/>
          </p:nvSpPr>
          <p:spPr bwMode="auto">
            <a:xfrm>
              <a:off x="240" y="192"/>
              <a:ext cx="5328" cy="192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02" name="Text Box 3">
              <a:extLst>
                <a:ext uri="{FF2B5EF4-FFF2-40B4-BE49-F238E27FC236}">
                  <a16:creationId xmlns:a16="http://schemas.microsoft.com/office/drawing/2014/main" id="{6BC64052-93E3-0899-1CAE-C81BEAF52890}"/>
                </a:ext>
              </a:extLst>
            </p:cNvPr>
            <p:cNvSpPr txBox="1">
              <a:spLocks noChangeArrowheads="1"/>
            </p:cNvSpPr>
            <p:nvPr/>
          </p:nvSpPr>
          <p:spPr bwMode="auto">
            <a:xfrm>
              <a:off x="1152" y="384"/>
              <a:ext cx="16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John Smith, smithj@becu.edu</a:t>
              </a:r>
            </a:p>
          </p:txBody>
        </p:sp>
        <p:sp>
          <p:nvSpPr>
            <p:cNvPr id="12303" name="Text Box 4">
              <a:extLst>
                <a:ext uri="{FF2B5EF4-FFF2-40B4-BE49-F238E27FC236}">
                  <a16:creationId xmlns:a16="http://schemas.microsoft.com/office/drawing/2014/main" id="{A2B0F43D-B8A6-D305-34A6-F6DB9F6DFAF2}"/>
                </a:ext>
              </a:extLst>
            </p:cNvPr>
            <p:cNvSpPr txBox="1">
              <a:spLocks noChangeArrowheads="1"/>
            </p:cNvSpPr>
            <p:nvPr/>
          </p:nvSpPr>
          <p:spPr bwMode="auto">
            <a:xfrm>
              <a:off x="384" y="1728"/>
              <a:ext cx="480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1200" b="1"/>
            </a:p>
            <a:p>
              <a:pPr eaLnBrk="1" hangingPunct="1"/>
              <a:endParaRPr lang="en-US" altLang="en-US" sz="1200" b="1"/>
            </a:p>
          </p:txBody>
        </p:sp>
        <p:sp>
          <p:nvSpPr>
            <p:cNvPr id="12304" name="Rectangle 5">
              <a:extLst>
                <a:ext uri="{FF2B5EF4-FFF2-40B4-BE49-F238E27FC236}">
                  <a16:creationId xmlns:a16="http://schemas.microsoft.com/office/drawing/2014/main" id="{E404CC7D-614B-EFAA-75E2-FDF5A543FF2B}"/>
                </a:ext>
              </a:extLst>
            </p:cNvPr>
            <p:cNvSpPr>
              <a:spLocks noChangeArrowheads="1"/>
            </p:cNvSpPr>
            <p:nvPr/>
          </p:nvSpPr>
          <p:spPr bwMode="auto">
            <a:xfrm>
              <a:off x="240" y="192"/>
              <a:ext cx="5328" cy="192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05" name="Text Box 17">
              <a:extLst>
                <a:ext uri="{FF2B5EF4-FFF2-40B4-BE49-F238E27FC236}">
                  <a16:creationId xmlns:a16="http://schemas.microsoft.com/office/drawing/2014/main" id="{E4AF9B91-D8E7-9F3B-956A-A6D5544E1F1C}"/>
                </a:ext>
              </a:extLst>
            </p:cNvPr>
            <p:cNvSpPr txBox="1">
              <a:spLocks noChangeArrowheads="1"/>
            </p:cNvSpPr>
            <p:nvPr/>
          </p:nvSpPr>
          <p:spPr bwMode="auto">
            <a:xfrm>
              <a:off x="1152" y="595"/>
              <a:ext cx="153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Sam Green, greens@becu.edu</a:t>
              </a:r>
            </a:p>
          </p:txBody>
        </p:sp>
        <p:sp>
          <p:nvSpPr>
            <p:cNvPr id="12306" name="Rectangle 19">
              <a:extLst>
                <a:ext uri="{FF2B5EF4-FFF2-40B4-BE49-F238E27FC236}">
                  <a16:creationId xmlns:a16="http://schemas.microsoft.com/office/drawing/2014/main" id="{63516236-5585-84CE-2BE5-27E5C64152C1}"/>
                </a:ext>
              </a:extLst>
            </p:cNvPr>
            <p:cNvSpPr>
              <a:spLocks noChangeArrowheads="1"/>
            </p:cNvSpPr>
            <p:nvPr/>
          </p:nvSpPr>
          <p:spPr bwMode="auto">
            <a:xfrm>
              <a:off x="720" y="28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07" name="Rectangle 22">
              <a:extLst>
                <a:ext uri="{FF2B5EF4-FFF2-40B4-BE49-F238E27FC236}">
                  <a16:creationId xmlns:a16="http://schemas.microsoft.com/office/drawing/2014/main" id="{2176B1BE-CA87-FE3D-3145-AF9E382E878B}"/>
                </a:ext>
              </a:extLst>
            </p:cNvPr>
            <p:cNvSpPr>
              <a:spLocks noChangeArrowheads="1"/>
            </p:cNvSpPr>
            <p:nvPr/>
          </p:nvSpPr>
          <p:spPr bwMode="auto">
            <a:xfrm>
              <a:off x="720" y="528"/>
              <a:ext cx="91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308" name="Text Box 24">
              <a:extLst>
                <a:ext uri="{FF2B5EF4-FFF2-40B4-BE49-F238E27FC236}">
                  <a16:creationId xmlns:a16="http://schemas.microsoft.com/office/drawing/2014/main" id="{E6768301-E6B3-10CA-EB71-B05D5FB55E9F}"/>
                </a:ext>
              </a:extLst>
            </p:cNvPr>
            <p:cNvSpPr txBox="1">
              <a:spLocks noChangeArrowheads="1"/>
            </p:cNvSpPr>
            <p:nvPr/>
          </p:nvSpPr>
          <p:spPr bwMode="auto">
            <a:xfrm>
              <a:off x="1152" y="787"/>
              <a:ext cx="2784"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b="1"/>
                <a:t>Re: Conference reimbursement</a:t>
              </a:r>
            </a:p>
          </p:txBody>
        </p:sp>
        <p:sp>
          <p:nvSpPr>
            <p:cNvPr id="12309" name="Text Box 26">
              <a:extLst>
                <a:ext uri="{FF2B5EF4-FFF2-40B4-BE49-F238E27FC236}">
                  <a16:creationId xmlns:a16="http://schemas.microsoft.com/office/drawing/2014/main" id="{861E85B8-5261-5880-6F43-06BE31F9FC9F}"/>
                </a:ext>
              </a:extLst>
            </p:cNvPr>
            <p:cNvSpPr txBox="1">
              <a:spLocks noChangeArrowheads="1"/>
            </p:cNvSpPr>
            <p:nvPr/>
          </p:nvSpPr>
          <p:spPr bwMode="auto">
            <a:xfrm>
              <a:off x="624" y="1037"/>
              <a:ext cx="4512" cy="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200" b="1"/>
                <a:t>John,</a:t>
              </a:r>
            </a:p>
            <a:p>
              <a:pPr eaLnBrk="1" hangingPunct="1">
                <a:spcBef>
                  <a:spcPct val="50000"/>
                </a:spcBef>
              </a:pPr>
              <a:r>
                <a:rPr lang="en-US" altLang="en-US" sz="1200" b="1"/>
                <a:t>Thanks for the information about the </a:t>
              </a:r>
              <a:r>
                <a:rPr lang="en-US" altLang="en-US" b="1">
                  <a:solidFill>
                    <a:srgbClr val="FF0000"/>
                  </a:solidFill>
                </a:rPr>
                <a:t>technology training conference </a:t>
              </a:r>
              <a:r>
                <a:rPr lang="en-US" altLang="en-US" sz="1200" b="1"/>
                <a:t>next week. I’m looking forward to attending, but I have some questions about how to submit for travel pay. If I understand correctly, I’m supposed to personally pay for my hotel room and meals, and will then receive per diem reimbursement upon submitting a travel voucher to the accounting department. Is this correct? Thanks again for your help.</a:t>
              </a:r>
            </a:p>
            <a:p>
              <a:pPr eaLnBrk="1" hangingPunct="1">
                <a:spcBef>
                  <a:spcPct val="50000"/>
                </a:spcBef>
              </a:pPr>
              <a:r>
                <a:rPr lang="en-US" altLang="en-US" sz="1200" b="1"/>
                <a:t>Sam</a:t>
              </a:r>
            </a:p>
          </p:txBody>
        </p:sp>
      </p:grpSp>
      <p:pic>
        <p:nvPicPr>
          <p:cNvPr id="12293" name="Picture 30" descr="j0435241[1]">
            <a:extLst>
              <a:ext uri="{FF2B5EF4-FFF2-40B4-BE49-F238E27FC236}">
                <a16:creationId xmlns:a16="http://schemas.microsoft.com/office/drawing/2014/main" id="{39FF6976-9A38-8757-62BE-9552250917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00" y="995363"/>
            <a:ext cx="5461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5" name="Group 207">
            <a:extLst>
              <a:ext uri="{FF2B5EF4-FFF2-40B4-BE49-F238E27FC236}">
                <a16:creationId xmlns:a16="http://schemas.microsoft.com/office/drawing/2014/main" id="{8A4F3104-39E3-CA60-0B8D-A354B1FF9A11}"/>
              </a:ext>
              <a:ext uri="{C183D7F6-B498-43B3-948B-1728B52AA6E4}">
                <adec:decorative xmlns:adec="http://schemas.microsoft.com/office/drawing/2017/decorative" val="1"/>
              </a:ext>
            </a:extLst>
          </p:cNvPr>
          <p:cNvGrpSpPr>
            <a:grpSpLocks/>
          </p:cNvGrpSpPr>
          <p:nvPr/>
        </p:nvGrpSpPr>
        <p:grpSpPr bwMode="auto">
          <a:xfrm>
            <a:off x="2438400" y="3505200"/>
            <a:ext cx="4724400" cy="1143000"/>
            <a:chOff x="3886199" y="2362200"/>
            <a:chExt cx="4724401" cy="1143000"/>
          </a:xfrm>
        </p:grpSpPr>
        <p:sp>
          <p:nvSpPr>
            <p:cNvPr id="21" name="Rectangle 20">
              <a:extLst>
                <a:ext uri="{FF2B5EF4-FFF2-40B4-BE49-F238E27FC236}">
                  <a16:creationId xmlns:a16="http://schemas.microsoft.com/office/drawing/2014/main" id="{0E512DA2-46F0-AD0C-034D-A55669F81BC0}"/>
                </a:ext>
              </a:extLst>
            </p:cNvPr>
            <p:cNvSpPr/>
            <p:nvPr/>
          </p:nvSpPr>
          <p:spPr>
            <a:xfrm>
              <a:off x="3886199" y="2362200"/>
              <a:ext cx="4724401"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a:defRPr/>
              </a:pPr>
              <a:r>
                <a:rPr lang="en-US" sz="6000" dirty="0">
                  <a:solidFill>
                    <a:srgbClr val="000000"/>
                  </a:solidFill>
                  <a:effectLst>
                    <a:reflection blurRad="6350" stA="60000" endA="900" endPos="58000" dir="5400000" sy="-100000" algn="bl" rotWithShape="0"/>
                  </a:effectLst>
                  <a:latin typeface="Eras Bold ITC" pitchFamily="34" charset="0"/>
                </a:rPr>
                <a:t>CORRECT</a:t>
              </a:r>
              <a:r>
                <a:rPr lang="en-US" sz="6600" dirty="0">
                  <a:solidFill>
                    <a:srgbClr val="000000"/>
                  </a:solidFill>
                  <a:effectLst>
                    <a:reflection blurRad="6350" stA="60000" endA="900" endPos="58000" dir="5400000" sy="-100000" algn="bl" rotWithShape="0"/>
                  </a:effectLst>
                  <a:latin typeface="Eras Bold ITC" pitchFamily="34" charset="0"/>
                </a:rPr>
                <a:t>!</a:t>
              </a:r>
              <a:endParaRPr lang="en-US" sz="6000" dirty="0">
                <a:solidFill>
                  <a:srgbClr val="000000"/>
                </a:solidFill>
                <a:effectLst>
                  <a:reflection blurRad="6350" stA="60000" endA="900" endPos="58000" dir="5400000" sy="-100000" algn="bl" rotWithShape="0"/>
                </a:effectLst>
                <a:latin typeface="Eras Bold ITC" pitchFamily="34" charset="0"/>
              </a:endParaRPr>
            </a:p>
          </p:txBody>
        </p:sp>
        <p:pic>
          <p:nvPicPr>
            <p:cNvPr id="12299" name="Picture 2">
              <a:extLst>
                <a:ext uri="{FF2B5EF4-FFF2-40B4-BE49-F238E27FC236}">
                  <a16:creationId xmlns:a16="http://schemas.microsoft.com/office/drawing/2014/main" id="{873BD565-8FCD-F5C7-759E-718C2B6D6017}"/>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72000" y="2590800"/>
              <a:ext cx="93980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Action Button: Back or Previous 22">
            <a:hlinkClick r:id="" action="ppaction://hlinkshowjump?jump=previousslide" highlightClick="1"/>
            <a:extLst>
              <a:ext uri="{FF2B5EF4-FFF2-40B4-BE49-F238E27FC236}">
                <a16:creationId xmlns:a16="http://schemas.microsoft.com/office/drawing/2014/main" id="{5202BD91-A94C-F0ED-C069-7C3A24CDA298}"/>
              </a:ext>
              <a:ext uri="{C183D7F6-B498-43B3-948B-1728B52AA6E4}">
                <adec:decorative xmlns:adec="http://schemas.microsoft.com/office/drawing/2017/decorative" val="1"/>
              </a:ext>
            </a:extLst>
          </p:cNvPr>
          <p:cNvSpPr/>
          <p:nvPr/>
        </p:nvSpPr>
        <p:spPr>
          <a:xfrm>
            <a:off x="4191000" y="4887913"/>
            <a:ext cx="990600" cy="685800"/>
          </a:xfrm>
          <a:prstGeom prst="actionButtonBackPrevious">
            <a:avLst/>
          </a:prstGeom>
          <a:ln/>
        </p:spPr>
        <p:style>
          <a:lnRef idx="3">
            <a:schemeClr val="lt1"/>
          </a:lnRef>
          <a:fillRef idx="1">
            <a:schemeClr val="accent1"/>
          </a:fillRef>
          <a:effectRef idx="1">
            <a:schemeClr val="accent1"/>
          </a:effectRef>
          <a:fontRef idx="minor">
            <a:schemeClr val="lt1"/>
          </a:fontRef>
        </p:style>
        <p:txBody>
          <a:bodyPr anchor="ctr">
            <a:sp3d extrusionH="57150">
              <a:bevelT w="82550" h="38100" prst="coolSlant"/>
            </a:sp3d>
          </a:bodyPr>
          <a:lstStyle/>
          <a:p>
            <a:pPr algn="ctr">
              <a:defRPr/>
            </a:pPr>
            <a:endParaRPr lang="en-US" dirty="0">
              <a:solidFill>
                <a:schemeClr val="accent6">
                  <a:lumMod val="60000"/>
                  <a:lumOff val="40000"/>
                </a:schemeClr>
              </a:solidFill>
            </a:endParaRPr>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2069</TotalTime>
  <Words>6203</Words>
  <Application>Microsoft Office PowerPoint</Application>
  <PresentationFormat>On-screen Show (4:3)</PresentationFormat>
  <Paragraphs>744</Paragraphs>
  <Slides>36</Slides>
  <Notes>35</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Bauhaus 93</vt:lpstr>
      <vt:lpstr>Calibri</vt:lpstr>
      <vt:lpstr>Eras Bold ITC</vt:lpstr>
      <vt:lpstr>Harrington</vt:lpstr>
      <vt:lpstr>Tahoma</vt:lpstr>
      <vt:lpstr>Office Theme</vt:lpstr>
      <vt:lpstr>Sound Recorder Document</vt:lpstr>
      <vt:lpstr>Click here to start the practice.</vt:lpstr>
      <vt:lpstr>Questions 1 &amp; 2</vt:lpstr>
      <vt:lpstr>Return to Question #2</vt:lpstr>
      <vt:lpstr>Go to Questions #3 and #4 </vt:lpstr>
      <vt:lpstr>Questions 3 &amp; 4</vt:lpstr>
      <vt:lpstr>Return to Question #4</vt:lpstr>
      <vt:lpstr>Go to Questions #5 and #6</vt:lpstr>
      <vt:lpstr>Questions 5 &amp; 6</vt:lpstr>
      <vt:lpstr>Return to Question #6</vt:lpstr>
      <vt:lpstr>Go to Questions #7 and #8</vt:lpstr>
      <vt:lpstr>Questions 7 &amp; 8</vt:lpstr>
      <vt:lpstr>Return to Question #8</vt:lpstr>
      <vt:lpstr>Go to Questions #9 and #10</vt:lpstr>
      <vt:lpstr>Questions 9 &amp; 10</vt:lpstr>
      <vt:lpstr>Return to Question #10</vt:lpstr>
      <vt:lpstr>Go to Question #11</vt:lpstr>
      <vt:lpstr>Question 11</vt:lpstr>
      <vt:lpstr>Go to Question #12</vt:lpstr>
      <vt:lpstr>Question 12</vt:lpstr>
      <vt:lpstr>Go to Questions #13 and #14</vt:lpstr>
      <vt:lpstr>Questions 13 &amp; 14</vt:lpstr>
      <vt:lpstr>Return to Question #14</vt:lpstr>
      <vt:lpstr>Go to Questions #15 and #16</vt:lpstr>
      <vt:lpstr>Question 15</vt:lpstr>
      <vt:lpstr>Go to Question #16</vt:lpstr>
      <vt:lpstr>Question 16</vt:lpstr>
      <vt:lpstr>Go to Question #17</vt:lpstr>
      <vt:lpstr>Question 17</vt:lpstr>
      <vt:lpstr>Go to Questions #18 and #19</vt:lpstr>
      <vt:lpstr>Questions 18 &amp; 19</vt:lpstr>
      <vt:lpstr>Return to Question #19</vt:lpstr>
      <vt:lpstr>Go to Questions #20</vt:lpstr>
      <vt:lpstr>Question 20</vt:lpstr>
      <vt:lpstr>Click here to finish test</vt:lpstr>
      <vt:lpstr>Go to Credits</vt:lpstr>
      <vt:lpstr>CREDITS</vt:lpstr>
    </vt:vector>
  </TitlesOfParts>
  <Company>Seminole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SCC</dc:creator>
  <cp:lastModifiedBy>Michele Wallace</cp:lastModifiedBy>
  <cp:revision>148</cp:revision>
  <dcterms:created xsi:type="dcterms:W3CDTF">2007-10-23T15:48:01Z</dcterms:created>
  <dcterms:modified xsi:type="dcterms:W3CDTF">2026-02-12T19:35:46Z</dcterms:modified>
</cp:coreProperties>
</file>