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20" r:id="rId2"/>
    <p:sldId id="256" r:id="rId3"/>
    <p:sldId id="280" r:id="rId4"/>
    <p:sldId id="281" r:id="rId5"/>
    <p:sldId id="274" r:id="rId6"/>
    <p:sldId id="300" r:id="rId7"/>
    <p:sldId id="301" r:id="rId8"/>
    <p:sldId id="260" r:id="rId9"/>
    <p:sldId id="302" r:id="rId10"/>
    <p:sldId id="303" r:id="rId11"/>
    <p:sldId id="275" r:id="rId12"/>
    <p:sldId id="304" r:id="rId13"/>
    <p:sldId id="305" r:id="rId14"/>
    <p:sldId id="276" r:id="rId15"/>
    <p:sldId id="306" r:id="rId16"/>
    <p:sldId id="307" r:id="rId17"/>
    <p:sldId id="263" r:id="rId18"/>
    <p:sldId id="308" r:id="rId19"/>
    <p:sldId id="309" r:id="rId20"/>
    <p:sldId id="279" r:id="rId21"/>
    <p:sldId id="318" r:id="rId22"/>
    <p:sldId id="277" r:id="rId23"/>
    <p:sldId id="311" r:id="rId24"/>
    <p:sldId id="312" r:id="rId25"/>
    <p:sldId id="278" r:id="rId26"/>
    <p:sldId id="313" r:id="rId27"/>
    <p:sldId id="314" r:id="rId28"/>
    <p:sldId id="264" r:id="rId29"/>
    <p:sldId id="315" r:id="rId30"/>
    <p:sldId id="316" r:id="rId31"/>
    <p:sldId id="266" r:id="rId32"/>
    <p:sldId id="317" r:id="rId33"/>
    <p:sldId id="272" r:id="rId34"/>
    <p:sldId id="27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000"/>
    <a:srgbClr val="DA9896"/>
    <a:srgbClr val="777777"/>
    <a:srgbClr val="FFCC66"/>
    <a:srgbClr val="FFFF99"/>
    <a:srgbClr val="DDDDDD"/>
    <a:srgbClr val="B2B2B2"/>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2961" autoAdjust="0"/>
  </p:normalViewPr>
  <p:slideViewPr>
    <p:cSldViewPr>
      <p:cViewPr varScale="1">
        <p:scale>
          <a:sx n="103" d="100"/>
          <a:sy n="103" d="100"/>
        </p:scale>
        <p:origin x="17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99FD0A0-2AA1-C78E-19AD-1C7931BDB32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A00BAF7F-2819-0B3E-601E-2BCB08E26DB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a:extLst>
              <a:ext uri="{FF2B5EF4-FFF2-40B4-BE49-F238E27FC236}">
                <a16:creationId xmlns:a16="http://schemas.microsoft.com/office/drawing/2014/main" id="{7FBC5AA5-0782-4A72-6C8A-5AB79E36FF0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8345875-E2BF-1C79-02A6-0F203015320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CDEAABDB-F3D0-F2E4-DC2B-78AC63244BC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639F606A-E040-D6A5-5C42-0E938516C96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16E6DF7-BEE9-478D-99BD-C2C1DE27977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1116588-5322-9100-D653-8B565D4B7F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0613C8-6C51-4023-8B1F-1D57FCC17439}" type="slidenum">
              <a:rPr lang="en-US" altLang="en-US"/>
              <a:pPr eaLnBrk="1" hangingPunct="1"/>
              <a:t>2</a:t>
            </a:fld>
            <a:endParaRPr lang="en-US" altLang="en-US"/>
          </a:p>
        </p:txBody>
      </p:sp>
      <p:sp>
        <p:nvSpPr>
          <p:cNvPr id="40963" name="Rectangle 2">
            <a:extLst>
              <a:ext uri="{FF2B5EF4-FFF2-40B4-BE49-F238E27FC236}">
                <a16:creationId xmlns:a16="http://schemas.microsoft.com/office/drawing/2014/main" id="{1BE6F9F4-2076-59A2-D31E-30CD803A7F3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2E49F43-3DCD-CF06-B564-95D7EEC0F2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D4979CB-FA5B-2E43-3EB6-7BE2219F6F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FC8F8FF-5A62-4751-8D58-2D517A252088}" type="slidenum">
              <a:rPr lang="en-US" altLang="en-US" sz="1200"/>
              <a:pPr algn="r" eaLnBrk="1" hangingPunct="1"/>
              <a:t>11</a:t>
            </a:fld>
            <a:endParaRPr lang="en-US" altLang="en-US" sz="1200"/>
          </a:p>
        </p:txBody>
      </p:sp>
      <p:sp>
        <p:nvSpPr>
          <p:cNvPr id="50179" name="Rectangle 2">
            <a:extLst>
              <a:ext uri="{FF2B5EF4-FFF2-40B4-BE49-F238E27FC236}">
                <a16:creationId xmlns:a16="http://schemas.microsoft.com/office/drawing/2014/main" id="{BFF0E5A2-45A6-60C8-2A71-94720B55561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73E346A-5FD8-CCEB-9757-52603E016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99D9DC9-F123-AC5E-8792-FA64C09553A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738C065-FFCD-4268-A9A2-E64A86DA0A2C}" type="slidenum">
              <a:rPr lang="en-US" altLang="en-US" sz="1200"/>
              <a:pPr algn="r" eaLnBrk="1" hangingPunct="1"/>
              <a:t>12</a:t>
            </a:fld>
            <a:endParaRPr lang="en-US" altLang="en-US" sz="1200"/>
          </a:p>
        </p:txBody>
      </p:sp>
      <p:sp>
        <p:nvSpPr>
          <p:cNvPr id="51203" name="Rectangle 2">
            <a:extLst>
              <a:ext uri="{FF2B5EF4-FFF2-40B4-BE49-F238E27FC236}">
                <a16:creationId xmlns:a16="http://schemas.microsoft.com/office/drawing/2014/main" id="{9BE06327-AA44-7FCC-F374-020A444903B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D81AA0C8-206A-931D-7611-E314E954F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1078284-34AE-5B65-5498-7FC21793E7C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F9CBBBC-3D47-41D4-9919-636A958C08CB}" type="slidenum">
              <a:rPr lang="en-US" altLang="en-US" sz="1200"/>
              <a:pPr algn="r" eaLnBrk="1" hangingPunct="1"/>
              <a:t>13</a:t>
            </a:fld>
            <a:endParaRPr lang="en-US" altLang="en-US" sz="1200"/>
          </a:p>
        </p:txBody>
      </p:sp>
      <p:sp>
        <p:nvSpPr>
          <p:cNvPr id="52227" name="Rectangle 2">
            <a:extLst>
              <a:ext uri="{FF2B5EF4-FFF2-40B4-BE49-F238E27FC236}">
                <a16:creationId xmlns:a16="http://schemas.microsoft.com/office/drawing/2014/main" id="{5B624D37-311A-0D14-AF2C-0A798A1D9B6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1EC76932-7F16-AB6E-C7DD-C29B715C2F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3B46568-2410-28E2-9B9A-7C302E1C287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46D5F34-57ED-49C9-ACD7-6E4902E4C5DF}" type="slidenum">
              <a:rPr lang="en-US" altLang="en-US" sz="1200"/>
              <a:pPr algn="r" eaLnBrk="1" hangingPunct="1"/>
              <a:t>14</a:t>
            </a:fld>
            <a:endParaRPr lang="en-US" altLang="en-US" sz="1200"/>
          </a:p>
        </p:txBody>
      </p:sp>
      <p:sp>
        <p:nvSpPr>
          <p:cNvPr id="53251" name="Rectangle 2">
            <a:extLst>
              <a:ext uri="{FF2B5EF4-FFF2-40B4-BE49-F238E27FC236}">
                <a16:creationId xmlns:a16="http://schemas.microsoft.com/office/drawing/2014/main" id="{61E33219-68A3-5344-52C7-0E7A9030FB0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D39FBB1-57A9-835C-32E3-A9C07B435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B1B5F0B-F77E-B690-3F6C-3B63817358E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4AD453B-D871-468D-8E26-AB015F2C7310}" type="slidenum">
              <a:rPr lang="en-US" altLang="en-US" sz="1200"/>
              <a:pPr algn="r" eaLnBrk="1" hangingPunct="1"/>
              <a:t>15</a:t>
            </a:fld>
            <a:endParaRPr lang="en-US" altLang="en-US" sz="1200"/>
          </a:p>
        </p:txBody>
      </p:sp>
      <p:sp>
        <p:nvSpPr>
          <p:cNvPr id="54275" name="Rectangle 2">
            <a:extLst>
              <a:ext uri="{FF2B5EF4-FFF2-40B4-BE49-F238E27FC236}">
                <a16:creationId xmlns:a16="http://schemas.microsoft.com/office/drawing/2014/main" id="{18516765-AEBD-E543-5C82-49BF2593B33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B47A6C2-2D3B-A676-E799-FDF953E48D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3A32D61-B220-BF19-CC32-2ED6AF8E208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BE6C46A-039D-47F9-AA0B-A0B91F7F231D}" type="slidenum">
              <a:rPr lang="en-US" altLang="en-US" sz="1200"/>
              <a:pPr algn="r" eaLnBrk="1" hangingPunct="1"/>
              <a:t>16</a:t>
            </a:fld>
            <a:endParaRPr lang="en-US" altLang="en-US" sz="1200"/>
          </a:p>
        </p:txBody>
      </p:sp>
      <p:sp>
        <p:nvSpPr>
          <p:cNvPr id="55299" name="Rectangle 2">
            <a:extLst>
              <a:ext uri="{FF2B5EF4-FFF2-40B4-BE49-F238E27FC236}">
                <a16:creationId xmlns:a16="http://schemas.microsoft.com/office/drawing/2014/main" id="{DBB1449C-FA53-5B2E-E6DD-61B1CF9530A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23CF4F8-38FB-EE5F-7558-B3BC6A6777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27FB8B1-2C34-B38E-5682-2A76F0B06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E43E3E-5F32-4DCC-9C1A-C31A420BB814}" type="slidenum">
              <a:rPr lang="en-US" altLang="en-US"/>
              <a:pPr eaLnBrk="1" hangingPunct="1"/>
              <a:t>17</a:t>
            </a:fld>
            <a:endParaRPr lang="en-US" altLang="en-US"/>
          </a:p>
        </p:txBody>
      </p:sp>
      <p:sp>
        <p:nvSpPr>
          <p:cNvPr id="56323" name="Rectangle 2">
            <a:extLst>
              <a:ext uri="{FF2B5EF4-FFF2-40B4-BE49-F238E27FC236}">
                <a16:creationId xmlns:a16="http://schemas.microsoft.com/office/drawing/2014/main" id="{822D8AF9-9A25-7878-9A79-A1EB306227C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EEE8193-51CE-782E-2F7D-966FD1B93D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95A1FEB-8784-2B64-4B38-397EE577D0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14013A-A947-4DBE-B862-407D2F6D634E}" type="slidenum">
              <a:rPr lang="en-US" altLang="en-US"/>
              <a:pPr eaLnBrk="1" hangingPunct="1"/>
              <a:t>18</a:t>
            </a:fld>
            <a:endParaRPr lang="en-US" altLang="en-US"/>
          </a:p>
        </p:txBody>
      </p:sp>
      <p:sp>
        <p:nvSpPr>
          <p:cNvPr id="57347" name="Rectangle 2">
            <a:extLst>
              <a:ext uri="{FF2B5EF4-FFF2-40B4-BE49-F238E27FC236}">
                <a16:creationId xmlns:a16="http://schemas.microsoft.com/office/drawing/2014/main" id="{9E701061-2D09-BA39-1FEF-C0C6BD9083AD}"/>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E5C0D704-1588-93F2-C9F9-6D312CF77A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D0ED45B-4A36-09A2-103E-101B0BF130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3FD955-5CA8-404B-A300-0539C3642EE1}" type="slidenum">
              <a:rPr lang="en-US" altLang="en-US"/>
              <a:pPr eaLnBrk="1" hangingPunct="1"/>
              <a:t>19</a:t>
            </a:fld>
            <a:endParaRPr lang="en-US" altLang="en-US"/>
          </a:p>
        </p:txBody>
      </p:sp>
      <p:sp>
        <p:nvSpPr>
          <p:cNvPr id="58371" name="Rectangle 2">
            <a:extLst>
              <a:ext uri="{FF2B5EF4-FFF2-40B4-BE49-F238E27FC236}">
                <a16:creationId xmlns:a16="http://schemas.microsoft.com/office/drawing/2014/main" id="{30E9D7D8-E1EA-782D-58B7-A255466041C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6416190-BBC2-E548-46C7-9852E0B61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9C3AD0C-F38A-3B3A-0E23-DD2AC3497AA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23E7F51-7911-41B0-A44E-A243DB3DAB65}" type="slidenum">
              <a:rPr lang="en-US" altLang="en-US" sz="1200"/>
              <a:pPr algn="r" eaLnBrk="1" hangingPunct="1"/>
              <a:t>20</a:t>
            </a:fld>
            <a:endParaRPr lang="en-US" altLang="en-US" sz="1200"/>
          </a:p>
        </p:txBody>
      </p:sp>
      <p:sp>
        <p:nvSpPr>
          <p:cNvPr id="59395" name="Rectangle 2">
            <a:extLst>
              <a:ext uri="{FF2B5EF4-FFF2-40B4-BE49-F238E27FC236}">
                <a16:creationId xmlns:a16="http://schemas.microsoft.com/office/drawing/2014/main" id="{3D99F0D7-9D4F-2EC3-AE7B-4611A4BF572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6E6C10F-E0FD-0BA8-2880-B51FDA8F76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16527DE-C1B0-14EC-5C82-C8290D149F4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4DE20C9-EA6F-475D-8AA4-0D1FEB576B90}" type="slidenum">
              <a:rPr lang="en-US" altLang="en-US" sz="1200"/>
              <a:pPr algn="r" eaLnBrk="1" hangingPunct="1"/>
              <a:t>3</a:t>
            </a:fld>
            <a:endParaRPr lang="en-US" altLang="en-US" sz="1200"/>
          </a:p>
        </p:txBody>
      </p:sp>
      <p:sp>
        <p:nvSpPr>
          <p:cNvPr id="41987" name="Rectangle 2">
            <a:extLst>
              <a:ext uri="{FF2B5EF4-FFF2-40B4-BE49-F238E27FC236}">
                <a16:creationId xmlns:a16="http://schemas.microsoft.com/office/drawing/2014/main" id="{C7F5B7F9-7121-457C-6752-150B21132E08}"/>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FF65AD8-1F92-9B92-FA6D-14C16B4F3F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29D9793-FD55-476E-FB32-969FC14FA9C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C415DA-6040-4AF4-B38D-E8367F74BCD1}" type="slidenum">
              <a:rPr lang="en-US" altLang="en-US" sz="1200"/>
              <a:pPr algn="r" eaLnBrk="1" hangingPunct="1"/>
              <a:t>21</a:t>
            </a:fld>
            <a:endParaRPr lang="en-US" altLang="en-US" sz="1200"/>
          </a:p>
        </p:txBody>
      </p:sp>
      <p:sp>
        <p:nvSpPr>
          <p:cNvPr id="60419" name="Rectangle 2">
            <a:extLst>
              <a:ext uri="{FF2B5EF4-FFF2-40B4-BE49-F238E27FC236}">
                <a16:creationId xmlns:a16="http://schemas.microsoft.com/office/drawing/2014/main" id="{6A669CA5-F523-E0B5-6B51-10B7E1D78302}"/>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50E77E4-4543-7F59-080F-4F9FDB221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901B510-9B80-1B6B-247B-C70B53D6456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3C4D5AC-2485-4CF8-B9BE-DEF21D9C02B1}" type="slidenum">
              <a:rPr lang="en-US" altLang="en-US" sz="1200"/>
              <a:pPr algn="r" eaLnBrk="1" hangingPunct="1"/>
              <a:t>22</a:t>
            </a:fld>
            <a:endParaRPr lang="en-US" altLang="en-US" sz="1200"/>
          </a:p>
        </p:txBody>
      </p:sp>
      <p:sp>
        <p:nvSpPr>
          <p:cNvPr id="61443" name="Rectangle 2">
            <a:extLst>
              <a:ext uri="{FF2B5EF4-FFF2-40B4-BE49-F238E27FC236}">
                <a16:creationId xmlns:a16="http://schemas.microsoft.com/office/drawing/2014/main" id="{B860FAF6-BE33-7538-CF91-EE55031B45C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2CB0E50-B67C-3F4C-FF0C-605189A5C2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F2E1A22-4717-97EF-2C0C-17DD113FFE3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7254DBA-219B-4453-A8E7-C20E59BCC6BB}" type="slidenum">
              <a:rPr lang="en-US" altLang="en-US" sz="1200"/>
              <a:pPr algn="r" eaLnBrk="1" hangingPunct="1"/>
              <a:t>23</a:t>
            </a:fld>
            <a:endParaRPr lang="en-US" altLang="en-US" sz="1200"/>
          </a:p>
        </p:txBody>
      </p:sp>
      <p:sp>
        <p:nvSpPr>
          <p:cNvPr id="62467" name="Rectangle 2">
            <a:extLst>
              <a:ext uri="{FF2B5EF4-FFF2-40B4-BE49-F238E27FC236}">
                <a16:creationId xmlns:a16="http://schemas.microsoft.com/office/drawing/2014/main" id="{A08FF60A-B1FA-1DEE-1BFB-B94F2A58E06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C8EB425-24E3-68A8-B524-4F7458DB83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80EB6B0-39C5-A2AC-65CA-7394B1B7FE0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F99065B-B670-44DA-B5C7-E9F42557ECA4}" type="slidenum">
              <a:rPr lang="en-US" altLang="en-US" sz="1200"/>
              <a:pPr algn="r" eaLnBrk="1" hangingPunct="1"/>
              <a:t>24</a:t>
            </a:fld>
            <a:endParaRPr lang="en-US" altLang="en-US" sz="1200"/>
          </a:p>
        </p:txBody>
      </p:sp>
      <p:sp>
        <p:nvSpPr>
          <p:cNvPr id="63491" name="Rectangle 2">
            <a:extLst>
              <a:ext uri="{FF2B5EF4-FFF2-40B4-BE49-F238E27FC236}">
                <a16:creationId xmlns:a16="http://schemas.microsoft.com/office/drawing/2014/main" id="{A1C35E64-0D10-99B5-8049-53C74D5A835C}"/>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B862F90E-93DD-41DD-7062-04912F9214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7937D7D-F238-BAC6-3C7F-08E84933FDF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D4374BD-CBFA-425B-9785-5A3BBE311E47}" type="slidenum">
              <a:rPr lang="en-US" altLang="en-US" sz="1200"/>
              <a:pPr algn="r" eaLnBrk="1" hangingPunct="1"/>
              <a:t>25</a:t>
            </a:fld>
            <a:endParaRPr lang="en-US" altLang="en-US" sz="1200"/>
          </a:p>
        </p:txBody>
      </p:sp>
      <p:sp>
        <p:nvSpPr>
          <p:cNvPr id="64515" name="Rectangle 2">
            <a:extLst>
              <a:ext uri="{FF2B5EF4-FFF2-40B4-BE49-F238E27FC236}">
                <a16:creationId xmlns:a16="http://schemas.microsoft.com/office/drawing/2014/main" id="{6C530353-0290-84A7-1CFC-A4A5E52BD9A6}"/>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F33540E6-B985-1D18-0209-AE25AC9C8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D841D58-1F39-D9ED-C354-116B4464533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D567D29-6B91-4622-866F-FFBDDD06DF88}" type="slidenum">
              <a:rPr lang="en-US" altLang="en-US" sz="1200"/>
              <a:pPr algn="r" eaLnBrk="1" hangingPunct="1"/>
              <a:t>26</a:t>
            </a:fld>
            <a:endParaRPr lang="en-US" altLang="en-US" sz="1200"/>
          </a:p>
        </p:txBody>
      </p:sp>
      <p:sp>
        <p:nvSpPr>
          <p:cNvPr id="65539" name="Rectangle 2">
            <a:extLst>
              <a:ext uri="{FF2B5EF4-FFF2-40B4-BE49-F238E27FC236}">
                <a16:creationId xmlns:a16="http://schemas.microsoft.com/office/drawing/2014/main" id="{0FDD5F07-EF75-5869-753A-1F030D92ED4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6B40160-2949-C327-B624-B2CBEDDFED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61BF41B-1090-31C0-4071-FC9552228EE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FDA5C86-587C-4261-8E30-DB16809075C1}" type="slidenum">
              <a:rPr lang="en-US" altLang="en-US" sz="1200"/>
              <a:pPr algn="r" eaLnBrk="1" hangingPunct="1"/>
              <a:t>27</a:t>
            </a:fld>
            <a:endParaRPr lang="en-US" altLang="en-US" sz="1200"/>
          </a:p>
        </p:txBody>
      </p:sp>
      <p:sp>
        <p:nvSpPr>
          <p:cNvPr id="66563" name="Rectangle 2">
            <a:extLst>
              <a:ext uri="{FF2B5EF4-FFF2-40B4-BE49-F238E27FC236}">
                <a16:creationId xmlns:a16="http://schemas.microsoft.com/office/drawing/2014/main" id="{4A989D1A-BD4E-148B-608B-F0A61C244C0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59E2112-7E73-3653-977C-F415C25C7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E72918A-040C-5E61-383C-C32AEB00B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C23205-8306-4CE9-B13B-1AE7C7EA46C1}" type="slidenum">
              <a:rPr lang="en-US" altLang="en-US"/>
              <a:pPr eaLnBrk="1" hangingPunct="1"/>
              <a:t>28</a:t>
            </a:fld>
            <a:endParaRPr lang="en-US" altLang="en-US"/>
          </a:p>
        </p:txBody>
      </p:sp>
      <p:sp>
        <p:nvSpPr>
          <p:cNvPr id="67587" name="Rectangle 2">
            <a:extLst>
              <a:ext uri="{FF2B5EF4-FFF2-40B4-BE49-F238E27FC236}">
                <a16:creationId xmlns:a16="http://schemas.microsoft.com/office/drawing/2014/main" id="{931D915C-1960-CB4C-A62D-E74177299B48}"/>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6A75AAB6-F5A1-4170-E163-C87644F6DE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C2E4AEA-B685-5427-241B-ADC1DFCF4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F6AEF2-C9E7-41AB-992B-1A3406E5B09E}" type="slidenum">
              <a:rPr lang="en-US" altLang="en-US"/>
              <a:pPr eaLnBrk="1" hangingPunct="1"/>
              <a:t>29</a:t>
            </a:fld>
            <a:endParaRPr lang="en-US" altLang="en-US"/>
          </a:p>
        </p:txBody>
      </p:sp>
      <p:sp>
        <p:nvSpPr>
          <p:cNvPr id="68611" name="Rectangle 2">
            <a:extLst>
              <a:ext uri="{FF2B5EF4-FFF2-40B4-BE49-F238E27FC236}">
                <a16:creationId xmlns:a16="http://schemas.microsoft.com/office/drawing/2014/main" id="{4D8BCC94-27B1-AB9D-3417-76239C59449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990B42C9-0612-993F-C1C1-5A566C3C76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F745555-C83B-B7BC-0D77-82AC739C5C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5906D8-5CBE-4AAE-A545-5EC2D9E31A62}" type="slidenum">
              <a:rPr lang="en-US" altLang="en-US"/>
              <a:pPr eaLnBrk="1" hangingPunct="1"/>
              <a:t>30</a:t>
            </a:fld>
            <a:endParaRPr lang="en-US" altLang="en-US"/>
          </a:p>
        </p:txBody>
      </p:sp>
      <p:sp>
        <p:nvSpPr>
          <p:cNvPr id="69635" name="Rectangle 2">
            <a:extLst>
              <a:ext uri="{FF2B5EF4-FFF2-40B4-BE49-F238E27FC236}">
                <a16:creationId xmlns:a16="http://schemas.microsoft.com/office/drawing/2014/main" id="{AC2855A7-9B44-F27D-E21A-58D2C84D8545}"/>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267AFE34-48CE-B57A-47C0-737A9C3D5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880D8F3-2CDA-6EAB-796A-45E864C0C27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686677A-EB26-4EEF-982F-8E8D02C15628}" type="slidenum">
              <a:rPr lang="en-US" altLang="en-US" sz="1200"/>
              <a:pPr algn="r" eaLnBrk="1" hangingPunct="1"/>
              <a:t>4</a:t>
            </a:fld>
            <a:endParaRPr lang="en-US" altLang="en-US" sz="1200"/>
          </a:p>
        </p:txBody>
      </p:sp>
      <p:sp>
        <p:nvSpPr>
          <p:cNvPr id="43011" name="Rectangle 2">
            <a:extLst>
              <a:ext uri="{FF2B5EF4-FFF2-40B4-BE49-F238E27FC236}">
                <a16:creationId xmlns:a16="http://schemas.microsoft.com/office/drawing/2014/main" id="{38709BEB-0D3A-C09B-2C3F-958E8941C79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B5B072D5-9589-9F2D-8A0B-431C962D74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B57FCBF-4588-BB26-6031-CF0036CC4D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7F6E03-15AF-42FF-8830-B97C3775CAB5}" type="slidenum">
              <a:rPr lang="en-US" altLang="en-US"/>
              <a:pPr eaLnBrk="1" hangingPunct="1"/>
              <a:t>31</a:t>
            </a:fld>
            <a:endParaRPr lang="en-US" altLang="en-US"/>
          </a:p>
        </p:txBody>
      </p:sp>
      <p:sp>
        <p:nvSpPr>
          <p:cNvPr id="70659" name="Rectangle 2">
            <a:extLst>
              <a:ext uri="{FF2B5EF4-FFF2-40B4-BE49-F238E27FC236}">
                <a16:creationId xmlns:a16="http://schemas.microsoft.com/office/drawing/2014/main" id="{297616B4-4878-ABE4-17E6-9A2F2D9098D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735A922F-43E8-3FFE-1CA7-44752C080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395EE8B-7F60-54A3-88BB-BB3EA12ABD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CFD4A1-671C-4111-A3CE-6C842A5B1BAF}" type="slidenum">
              <a:rPr lang="en-US" altLang="en-US"/>
              <a:pPr eaLnBrk="1" hangingPunct="1"/>
              <a:t>32</a:t>
            </a:fld>
            <a:endParaRPr lang="en-US" altLang="en-US"/>
          </a:p>
        </p:txBody>
      </p:sp>
      <p:sp>
        <p:nvSpPr>
          <p:cNvPr id="71683" name="Rectangle 2">
            <a:extLst>
              <a:ext uri="{FF2B5EF4-FFF2-40B4-BE49-F238E27FC236}">
                <a16:creationId xmlns:a16="http://schemas.microsoft.com/office/drawing/2014/main" id="{E844E54D-D966-EAB6-627F-EAA61E808353}"/>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F967E022-CE88-FD89-C352-34A0A443FA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349653EB-4788-B743-1CE2-499DC29362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514902-D029-4900-B8A3-77F39E345685}" type="slidenum">
              <a:rPr lang="en-US" altLang="en-US"/>
              <a:pPr eaLnBrk="1" hangingPunct="1"/>
              <a:t>33</a:t>
            </a:fld>
            <a:endParaRPr lang="en-US" altLang="en-US"/>
          </a:p>
        </p:txBody>
      </p:sp>
      <p:sp>
        <p:nvSpPr>
          <p:cNvPr id="72707" name="Rectangle 2">
            <a:extLst>
              <a:ext uri="{FF2B5EF4-FFF2-40B4-BE49-F238E27FC236}">
                <a16:creationId xmlns:a16="http://schemas.microsoft.com/office/drawing/2014/main" id="{8601255B-2E17-8811-2003-3563936E1C8E}"/>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2BCFC26-8A22-3791-612D-C289824D2D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E5DE55E-3BA5-E85A-BDD4-4CC1B4E0DE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B47DEF-D9CC-4C5F-9775-33F99E0558AD}" type="slidenum">
              <a:rPr lang="en-US" altLang="en-US"/>
              <a:pPr eaLnBrk="1" hangingPunct="1"/>
              <a:t>34</a:t>
            </a:fld>
            <a:endParaRPr lang="en-US" altLang="en-US"/>
          </a:p>
        </p:txBody>
      </p:sp>
      <p:sp>
        <p:nvSpPr>
          <p:cNvPr id="73731" name="Rectangle 2">
            <a:extLst>
              <a:ext uri="{FF2B5EF4-FFF2-40B4-BE49-F238E27FC236}">
                <a16:creationId xmlns:a16="http://schemas.microsoft.com/office/drawing/2014/main" id="{1E10BFDC-E53E-CC56-678C-861D0777A647}"/>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543A4D61-E82B-3166-1A42-C63F787C6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EC196D3-7881-30DC-FBB9-B701A3D297D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D6FAC16-85FC-4C69-8594-AD285A26DCD7}" type="slidenum">
              <a:rPr lang="en-US" altLang="en-US" sz="1200"/>
              <a:pPr algn="r" eaLnBrk="1" hangingPunct="1"/>
              <a:t>5</a:t>
            </a:fld>
            <a:endParaRPr lang="en-US" altLang="en-US" sz="1200"/>
          </a:p>
        </p:txBody>
      </p:sp>
      <p:sp>
        <p:nvSpPr>
          <p:cNvPr id="44035" name="Rectangle 2">
            <a:extLst>
              <a:ext uri="{FF2B5EF4-FFF2-40B4-BE49-F238E27FC236}">
                <a16:creationId xmlns:a16="http://schemas.microsoft.com/office/drawing/2014/main" id="{A76C4F95-883D-A87A-D60A-F66813FEC9F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E4E8F35-880E-5099-E689-F089F02DA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C45206F-462E-5C7E-40AA-A9A915552B2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65D48D-240E-480C-B18A-154F70AB07C9}" type="slidenum">
              <a:rPr lang="en-US" altLang="en-US" sz="1200"/>
              <a:pPr algn="r" eaLnBrk="1" hangingPunct="1"/>
              <a:t>6</a:t>
            </a:fld>
            <a:endParaRPr lang="en-US" altLang="en-US" sz="1200"/>
          </a:p>
        </p:txBody>
      </p:sp>
      <p:sp>
        <p:nvSpPr>
          <p:cNvPr id="45059" name="Rectangle 2">
            <a:extLst>
              <a:ext uri="{FF2B5EF4-FFF2-40B4-BE49-F238E27FC236}">
                <a16:creationId xmlns:a16="http://schemas.microsoft.com/office/drawing/2014/main" id="{02E34C68-B432-96F1-284E-A12213E1758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AF29F5D-CD69-910F-615E-F3627D52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06DF065-DF13-A3E7-A232-921C2237BAD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0923E03-FC84-46F1-8EDB-2037AC3A99B7}" type="slidenum">
              <a:rPr lang="en-US" altLang="en-US" sz="1200"/>
              <a:pPr algn="r" eaLnBrk="1" hangingPunct="1"/>
              <a:t>7</a:t>
            </a:fld>
            <a:endParaRPr lang="en-US" altLang="en-US" sz="1200"/>
          </a:p>
        </p:txBody>
      </p:sp>
      <p:sp>
        <p:nvSpPr>
          <p:cNvPr id="46083" name="Rectangle 2">
            <a:extLst>
              <a:ext uri="{FF2B5EF4-FFF2-40B4-BE49-F238E27FC236}">
                <a16:creationId xmlns:a16="http://schemas.microsoft.com/office/drawing/2014/main" id="{4BF43A15-DB98-476E-416C-D5291D1DBCE0}"/>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C6A72B1-0F63-EA27-09EF-D12808F578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CC0F64F-EC1C-6327-F168-FB7BBD209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6DE311-F1BD-45A0-944F-999CEF101321}" type="slidenum">
              <a:rPr lang="en-US" altLang="en-US"/>
              <a:pPr eaLnBrk="1" hangingPunct="1"/>
              <a:t>8</a:t>
            </a:fld>
            <a:endParaRPr lang="en-US" altLang="en-US"/>
          </a:p>
        </p:txBody>
      </p:sp>
      <p:sp>
        <p:nvSpPr>
          <p:cNvPr id="47107" name="Rectangle 2">
            <a:extLst>
              <a:ext uri="{FF2B5EF4-FFF2-40B4-BE49-F238E27FC236}">
                <a16:creationId xmlns:a16="http://schemas.microsoft.com/office/drawing/2014/main" id="{FFA84738-FC25-DC1F-685D-920A4B1A7BF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B7746B1-57D2-BA79-DDAD-BDA4177163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A58896C-8E5D-A8E6-3EB5-F1CA4EEFA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9B7E87-D242-45A7-8076-511C480B7400}" type="slidenum">
              <a:rPr lang="en-US" altLang="en-US"/>
              <a:pPr eaLnBrk="1" hangingPunct="1"/>
              <a:t>9</a:t>
            </a:fld>
            <a:endParaRPr lang="en-US" altLang="en-US"/>
          </a:p>
        </p:txBody>
      </p:sp>
      <p:sp>
        <p:nvSpPr>
          <p:cNvPr id="48131" name="Rectangle 2">
            <a:extLst>
              <a:ext uri="{FF2B5EF4-FFF2-40B4-BE49-F238E27FC236}">
                <a16:creationId xmlns:a16="http://schemas.microsoft.com/office/drawing/2014/main" id="{33BEA33E-D70E-EB82-C96E-5925FFE2242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803F347-0573-523B-1DAF-89C749AB9C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9724CAF-0FB6-CB02-1D5A-0626B53636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B40C64-8ABB-4382-8124-364A9AC3BF99}" type="slidenum">
              <a:rPr lang="en-US" altLang="en-US"/>
              <a:pPr eaLnBrk="1" hangingPunct="1"/>
              <a:t>10</a:t>
            </a:fld>
            <a:endParaRPr lang="en-US" altLang="en-US"/>
          </a:p>
        </p:txBody>
      </p:sp>
      <p:sp>
        <p:nvSpPr>
          <p:cNvPr id="49155" name="Rectangle 2">
            <a:extLst>
              <a:ext uri="{FF2B5EF4-FFF2-40B4-BE49-F238E27FC236}">
                <a16:creationId xmlns:a16="http://schemas.microsoft.com/office/drawing/2014/main" id="{6108AE03-D7FD-AEC0-DEF5-467AD7EE60F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2D54A0C-0F63-72D0-3BE5-0581D0F9C9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E4EFE-78AD-1CBE-365F-ADB2DE87FEB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F5518040-98F3-27AE-2B1E-BC1B04F2D86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English Language Studies Department www.seminolestate.edu/adult-ed/els/</a:t>
            </a:r>
          </a:p>
        </p:txBody>
      </p:sp>
      <p:sp>
        <p:nvSpPr>
          <p:cNvPr id="6" name="Slide Number Placeholder 5">
            <a:extLst>
              <a:ext uri="{FF2B5EF4-FFF2-40B4-BE49-F238E27FC236}">
                <a16:creationId xmlns:a16="http://schemas.microsoft.com/office/drawing/2014/main" id="{D8CFB0B9-756C-87B9-F6B1-26BBAAF1C223}"/>
              </a:ext>
            </a:extLst>
          </p:cNvPr>
          <p:cNvSpPr>
            <a:spLocks noGrp="1"/>
          </p:cNvSpPr>
          <p:nvPr>
            <p:ph type="sldNum" sz="quarter" idx="12"/>
          </p:nvPr>
        </p:nvSpPr>
        <p:spPr/>
        <p:txBody>
          <a:bodyPr/>
          <a:lstStyle>
            <a:lvl1pPr>
              <a:defRPr>
                <a:latin typeface="Arial" panose="020B0604020202020204" pitchFamily="34" charset="0"/>
              </a:defRPr>
            </a:lvl1pPr>
          </a:lstStyle>
          <a:p>
            <a:fld id="{FB1015F8-076A-4719-8A76-2C3D231E1FC4}" type="slidenum">
              <a:rPr lang="en-US" altLang="en-US"/>
              <a:pPr/>
              <a:t>‹#›</a:t>
            </a:fld>
            <a:endParaRPr lang="en-US" altLang="en-US"/>
          </a:p>
        </p:txBody>
      </p:sp>
    </p:spTree>
    <p:extLst>
      <p:ext uri="{BB962C8B-B14F-4D97-AF65-F5344CB8AC3E}">
        <p14:creationId xmlns:p14="http://schemas.microsoft.com/office/powerpoint/2010/main" val="258697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E68EDE6-6BCF-3958-7E5C-EEC4B987F7DF}"/>
              </a:ext>
            </a:extLst>
          </p:cNvPr>
          <p:cNvSpPr>
            <a:spLocks noGrp="1" noChangeArrowheads="1"/>
          </p:cNvSpPr>
          <p:nvPr>
            <p:ph type="dt" sz="half" idx="10"/>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endParaRPr lang="en-US"/>
          </a:p>
        </p:txBody>
      </p:sp>
      <p:sp>
        <p:nvSpPr>
          <p:cNvPr id="5" name="Rectangle 5">
            <a:extLst>
              <a:ext uri="{FF2B5EF4-FFF2-40B4-BE49-F238E27FC236}">
                <a16:creationId xmlns:a16="http://schemas.microsoft.com/office/drawing/2014/main" id="{520E816B-74EA-DEA2-07A1-D92D07F21FF7}"/>
              </a:ext>
            </a:extLst>
          </p:cNvPr>
          <p:cNvSpPr>
            <a:spLocks noGrp="1" noChangeArrowheads="1"/>
          </p:cNvSpPr>
          <p:nvPr>
            <p:ph type="ftr" sz="quarter" idx="11"/>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r>
              <a:rPr lang="en-US"/>
              <a:t>English Language Studies Department www.seminolestate.edu/adult-ed/els/</a:t>
            </a:r>
          </a:p>
        </p:txBody>
      </p:sp>
      <p:sp>
        <p:nvSpPr>
          <p:cNvPr id="6" name="Rectangle 6">
            <a:extLst>
              <a:ext uri="{FF2B5EF4-FFF2-40B4-BE49-F238E27FC236}">
                <a16:creationId xmlns:a16="http://schemas.microsoft.com/office/drawing/2014/main" id="{B6091155-2702-B457-EBC7-C69C859A8F93}"/>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297278E7-74C0-4792-B348-CAB7A2F47644}" type="slidenum">
              <a:rPr lang="en-US" altLang="en-US"/>
              <a:pPr/>
              <a:t>‹#›</a:t>
            </a:fld>
            <a:endParaRPr lang="en-US" altLang="en-US"/>
          </a:p>
        </p:txBody>
      </p:sp>
    </p:spTree>
    <p:extLst>
      <p:ext uri="{BB962C8B-B14F-4D97-AF65-F5344CB8AC3E}">
        <p14:creationId xmlns:p14="http://schemas.microsoft.com/office/powerpoint/2010/main" val="353261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F911A6-7B41-23C5-FA72-97882EB4BAA1}"/>
              </a:ext>
            </a:extLst>
          </p:cNvPr>
          <p:cNvSpPr>
            <a:spLocks noGrp="1" noChangeArrowheads="1"/>
          </p:cNvSpPr>
          <p:nvPr>
            <p:ph type="dt" sz="half" idx="10"/>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endParaRPr lang="en-US"/>
          </a:p>
        </p:txBody>
      </p:sp>
      <p:sp>
        <p:nvSpPr>
          <p:cNvPr id="3" name="Rectangle 5">
            <a:extLst>
              <a:ext uri="{FF2B5EF4-FFF2-40B4-BE49-F238E27FC236}">
                <a16:creationId xmlns:a16="http://schemas.microsoft.com/office/drawing/2014/main" id="{D630DA9A-40C0-DCFA-2896-64B71E0B2809}"/>
              </a:ext>
            </a:extLst>
          </p:cNvPr>
          <p:cNvSpPr>
            <a:spLocks noGrp="1" noChangeArrowheads="1"/>
          </p:cNvSpPr>
          <p:nvPr>
            <p:ph type="ftr" sz="quarter" idx="11"/>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r>
              <a:rPr lang="en-US"/>
              <a:t>English Language Studies Department www.seminolestate.edu/adult-ed/els/</a:t>
            </a:r>
          </a:p>
        </p:txBody>
      </p:sp>
      <p:sp>
        <p:nvSpPr>
          <p:cNvPr id="4" name="Rectangle 6">
            <a:extLst>
              <a:ext uri="{FF2B5EF4-FFF2-40B4-BE49-F238E27FC236}">
                <a16:creationId xmlns:a16="http://schemas.microsoft.com/office/drawing/2014/main" id="{F842978B-755A-9D77-D5D5-BE5A129DD7DA}"/>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BD91DAC0-CDB0-486B-B4A1-7A179398D0C8}" type="slidenum">
              <a:rPr lang="en-US" altLang="en-US"/>
              <a:pPr/>
              <a:t>‹#›</a:t>
            </a:fld>
            <a:endParaRPr lang="en-US" altLang="en-US"/>
          </a:p>
        </p:txBody>
      </p:sp>
    </p:spTree>
    <p:extLst>
      <p:ext uri="{BB962C8B-B14F-4D97-AF65-F5344CB8AC3E}">
        <p14:creationId xmlns:p14="http://schemas.microsoft.com/office/powerpoint/2010/main" val="3515940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283BFD0-34AC-0F96-9C61-CEAB0C91B94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6C200B7-C914-710A-6E9D-9255004D175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FD22AB-4031-DD65-C08D-766CB408C01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051DBDE7-2FC8-1170-D7FD-E505B2827FE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r>
              <a:rPr lang="en-US"/>
              <a:t>English Language Studies Department www.seminolestate.edu/adult-ed/els/</a:t>
            </a:r>
          </a:p>
        </p:txBody>
      </p:sp>
      <p:sp>
        <p:nvSpPr>
          <p:cNvPr id="6" name="Slide Number Placeholder 5">
            <a:extLst>
              <a:ext uri="{FF2B5EF4-FFF2-40B4-BE49-F238E27FC236}">
                <a16:creationId xmlns:a16="http://schemas.microsoft.com/office/drawing/2014/main" id="{F67AE0D9-1F74-F553-0A11-8307BCB778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081BE82-C9C8-48FF-999F-A893D0A0B6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audio" Target="../media/audio2.wav"/><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audio" Target="../media/audio2.wav"/><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slide" Target="slide1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18.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audio" Target="../media/audio2.wav"/><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audio" Target="../media/audio2.wav"/><Relationship Id="rId5" Type="http://schemas.openxmlformats.org/officeDocument/2006/relationships/slide" Target="slide21.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2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27.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audio" Target="../media/audio2.wav"/><Relationship Id="rId5" Type="http://schemas.openxmlformats.org/officeDocument/2006/relationships/slide" Target="slide26.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3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29.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32.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25.png"/><Relationship Id="rId5" Type="http://schemas.openxmlformats.org/officeDocument/2006/relationships/oleObject" Target="../embeddings/oleObject1.bin"/><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audio" Target="../media/audio2.wav"/><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99410-11C5-5005-4769-FBC8DFA3B8A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88088"/>
            <a:ext cx="4636588" cy="1933834"/>
          </a:xfrm>
          <a:prstGeom prst="rect">
            <a:avLst/>
          </a:prstGeom>
          <a:ln>
            <a:noFill/>
          </a:ln>
          <a:effectLst>
            <a:softEdge rad="112500"/>
          </a:effectLst>
        </p:spPr>
      </p:pic>
      <p:sp>
        <p:nvSpPr>
          <p:cNvPr id="7" name="Rectangle 56">
            <a:extLst>
              <a:ext uri="{FF2B5EF4-FFF2-40B4-BE49-F238E27FC236}">
                <a16:creationId xmlns:a16="http://schemas.microsoft.com/office/drawing/2014/main" id="{45763ACB-1BFF-238F-C162-64AA856EF79E}"/>
              </a:ext>
              <a:ext uri="{C183D7F6-B498-43B3-948B-1728B52AA6E4}">
                <adec:decorative xmlns:adec="http://schemas.microsoft.com/office/drawing/2017/decorative" val="1"/>
              </a:ext>
            </a:extLst>
          </p:cNvPr>
          <p:cNvSpPr>
            <a:spLocks noChangeArrowheads="1"/>
          </p:cNvSpPr>
          <p:nvPr/>
        </p:nvSpPr>
        <p:spPr bwMode="auto">
          <a:xfrm>
            <a:off x="2051050" y="2544763"/>
            <a:ext cx="5949950" cy="1600200"/>
          </a:xfrm>
          <a:prstGeom prst="rect">
            <a:avLst/>
          </a:prstGeom>
          <a:noFill/>
          <a:ln w="9525">
            <a:noFill/>
            <a:miter lim="800000"/>
            <a:headEnd/>
            <a:tailEnd/>
          </a:ln>
          <a:effectLst/>
        </p:spPr>
        <p:txBody>
          <a:bodyPr wrap="none" anchor="ctr"/>
          <a:lstStyle/>
          <a:p>
            <a:pPr algn="ctr" eaLnBrk="0" hangingPunct="0">
              <a:defRPr/>
            </a:pPr>
            <a:r>
              <a:rPr lang="en-US" sz="3600" b="1" i="1" dirty="0">
                <a:effectLst>
                  <a:outerShdw blurRad="38100" dist="38100" dir="2700000" algn="tl">
                    <a:srgbClr val="C0C0C0"/>
                  </a:outerShdw>
                </a:effectLst>
                <a:latin typeface="Arial" charset="0"/>
              </a:rPr>
              <a:t>Reading Practice for ESOL </a:t>
            </a:r>
          </a:p>
          <a:p>
            <a:pPr algn="ctr" eaLnBrk="0" hangingPunct="0">
              <a:defRPr/>
            </a:pPr>
            <a:r>
              <a:rPr lang="en-US" sz="3600" b="1" i="1" dirty="0">
                <a:effectLst>
                  <a:outerShdw blurRad="38100" dist="38100" dir="2700000" algn="tl">
                    <a:srgbClr val="C0C0C0"/>
                  </a:outerShdw>
                </a:effectLst>
                <a:latin typeface="Arial" charset="0"/>
              </a:rPr>
              <a:t>High Intermediate Students</a:t>
            </a:r>
          </a:p>
        </p:txBody>
      </p:sp>
      <p:sp>
        <p:nvSpPr>
          <p:cNvPr id="8" name="Action Button: Forward or Next 7">
            <a:hlinkClick r:id="" action="ppaction://hlinkshowjump?jump=nextslide" highlightClick="1"/>
            <a:extLst>
              <a:ext uri="{FF2B5EF4-FFF2-40B4-BE49-F238E27FC236}">
                <a16:creationId xmlns:a16="http://schemas.microsoft.com/office/drawing/2014/main" id="{5F33D667-A3E3-5D7A-8F2C-93523618EEEC}"/>
              </a:ext>
              <a:ext uri="{C183D7F6-B498-43B3-948B-1728B52AA6E4}">
                <adec:decorative xmlns:adec="http://schemas.microsoft.com/office/drawing/2017/decorative" val="1"/>
              </a:ext>
            </a:extLst>
          </p:cNvPr>
          <p:cNvSpPr/>
          <p:nvPr/>
        </p:nvSpPr>
        <p:spPr>
          <a:xfrm>
            <a:off x="4532313" y="4038600"/>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5127" name="TextBox 62">
            <a:extLst>
              <a:ext uri="{FF2B5EF4-FFF2-40B4-BE49-F238E27FC236}">
                <a16:creationId xmlns:a16="http://schemas.microsoft.com/office/drawing/2014/main" id="{290523BB-8D86-EF5E-CF64-27B1D92D460B}"/>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2860675" y="4894263"/>
            <a:ext cx="43307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Click here to start the practice.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Box 65">
            <a:extLst>
              <a:ext uri="{FF2B5EF4-FFF2-40B4-BE49-F238E27FC236}">
                <a16:creationId xmlns:a16="http://schemas.microsoft.com/office/drawing/2014/main" id="{47E77CCE-1B05-E389-D743-903D94A62C02}"/>
              </a:ext>
            </a:extLst>
          </p:cNvPr>
          <p:cNvSpPr txBox="1">
            <a:spLocks noGrp="1" noChangeArrowheads="1"/>
          </p:cNvSpPr>
          <p:nvPr>
            <p:ph type="title" idx="4294967295"/>
          </p:nvPr>
        </p:nvSpPr>
        <p:spPr bwMode="auto">
          <a:xfrm>
            <a:off x="4764088" y="5084763"/>
            <a:ext cx="3276600" cy="3683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#7 and #8 </a:t>
            </a:r>
          </a:p>
        </p:txBody>
      </p:sp>
      <p:sp>
        <p:nvSpPr>
          <p:cNvPr id="14340" name="Rectangle 9">
            <a:extLst>
              <a:ext uri="{FF2B5EF4-FFF2-40B4-BE49-F238E27FC236}">
                <a16:creationId xmlns:a16="http://schemas.microsoft.com/office/drawing/2014/main" id="{2249731A-71F3-DA9B-1433-9968B51E1C4A}"/>
              </a:ext>
              <a:ext uri="{C183D7F6-B498-43B3-948B-1728B52AA6E4}">
                <adec:decorative xmlns:adec="http://schemas.microsoft.com/office/drawing/2017/decorative" val="1"/>
              </a:ext>
            </a:extLst>
          </p:cNvPr>
          <p:cNvSpPr>
            <a:spLocks noChangeArrowheads="1"/>
          </p:cNvSpPr>
          <p:nvPr/>
        </p:nvSpPr>
        <p:spPr bwMode="auto">
          <a:xfrm>
            <a:off x="304800" y="381000"/>
            <a:ext cx="8458200" cy="3048000"/>
          </a:xfrm>
          <a:prstGeom prst="rect">
            <a:avLst/>
          </a:prstGeom>
          <a:solidFill>
            <a:srgbClr val="FFCC66">
              <a:alpha val="98038"/>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20" name="Rectangle 4">
            <a:extLst>
              <a:ext uri="{FF2B5EF4-FFF2-40B4-BE49-F238E27FC236}">
                <a16:creationId xmlns:a16="http://schemas.microsoft.com/office/drawing/2014/main" id="{07A8E04A-224F-5F69-3238-59B82A24A496}"/>
              </a:ext>
              <a:ext uri="{C183D7F6-B498-43B3-948B-1728B52AA6E4}">
                <adec:decorative xmlns:adec="http://schemas.microsoft.com/office/drawing/2017/decorative" val="1"/>
              </a:ext>
            </a:extLst>
          </p:cNvPr>
          <p:cNvSpPr>
            <a:spLocks noChangeArrowheads="1"/>
          </p:cNvSpPr>
          <p:nvPr/>
        </p:nvSpPr>
        <p:spPr bwMode="auto">
          <a:xfrm>
            <a:off x="304800" y="381000"/>
            <a:ext cx="8458200" cy="3048000"/>
          </a:xfrm>
          <a:prstGeom prst="rect">
            <a:avLst/>
          </a:prstGeom>
          <a:solidFill>
            <a:schemeClr val="bg1"/>
          </a:solidFill>
          <a:ln w="57150">
            <a:solidFill>
              <a:schemeClr val="accent2">
                <a:lumMod val="75000"/>
              </a:schemeClr>
            </a:solidFill>
            <a:miter lim="800000"/>
            <a:headEnd/>
            <a:tailEnd/>
          </a:ln>
        </p:spPr>
        <p:txBody>
          <a:bodyPr wrap="none" anchor="ctr"/>
          <a:lstStyle/>
          <a:p>
            <a:pPr>
              <a:defRPr/>
            </a:pPr>
            <a:endParaRPr lang="en-US">
              <a:latin typeface="Arial" charset="0"/>
            </a:endParaRPr>
          </a:p>
        </p:txBody>
      </p:sp>
      <p:sp>
        <p:nvSpPr>
          <p:cNvPr id="14342" name="Text Box 5">
            <a:extLst>
              <a:ext uri="{FF2B5EF4-FFF2-40B4-BE49-F238E27FC236}">
                <a16:creationId xmlns:a16="http://schemas.microsoft.com/office/drawing/2014/main" id="{18326BF7-AEFF-CAA6-6911-327DA6669D48}"/>
              </a:ext>
            </a:extLst>
          </p:cNvPr>
          <p:cNvSpPr txBox="1">
            <a:spLocks noChangeArrowheads="1"/>
          </p:cNvSpPr>
          <p:nvPr/>
        </p:nvSpPr>
        <p:spPr bwMode="auto">
          <a:xfrm>
            <a:off x="3048000" y="533400"/>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A Hard-Working Family</a:t>
            </a:r>
          </a:p>
        </p:txBody>
      </p:sp>
      <p:sp>
        <p:nvSpPr>
          <p:cNvPr id="14343" name="Text Box 95">
            <a:extLst>
              <a:ext uri="{FF2B5EF4-FFF2-40B4-BE49-F238E27FC236}">
                <a16:creationId xmlns:a16="http://schemas.microsoft.com/office/drawing/2014/main" id="{8F318246-0124-3333-3AD7-0B23F9D7D774}"/>
              </a:ext>
            </a:extLst>
          </p:cNvPr>
          <p:cNvSpPr txBox="1">
            <a:spLocks noChangeArrowheads="1"/>
          </p:cNvSpPr>
          <p:nvPr/>
        </p:nvSpPr>
        <p:spPr bwMode="auto">
          <a:xfrm>
            <a:off x="381000" y="914400"/>
            <a:ext cx="8305800" cy="2462213"/>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Jiang May, her husband, Yao, and their daughter, Wei, arrived in the United States four years ago. </a:t>
            </a:r>
          </a:p>
          <a:p>
            <a:pPr eaLnBrk="1" hangingPunct="1"/>
            <a:r>
              <a:rPr lang="en-US" altLang="en-US" sz="1400" dirty="0"/>
              <a:t>At first, none of them spoke English</a:t>
            </a:r>
            <a:r>
              <a:rPr lang="en-US" altLang="en-US" sz="1400" b="1" dirty="0"/>
              <a:t>, </a:t>
            </a:r>
            <a:r>
              <a:rPr lang="en-US" altLang="en-US" sz="1400" b="1" dirty="0">
                <a:solidFill>
                  <a:srgbClr val="ED0000"/>
                </a:solidFill>
              </a:rPr>
              <a:t>but Jiang May and Yao have been studying in an </a:t>
            </a:r>
          </a:p>
          <a:p>
            <a:pPr eaLnBrk="1" hangingPunct="1"/>
            <a:r>
              <a:rPr lang="en-US" altLang="en-US" sz="1400" b="1" dirty="0">
                <a:solidFill>
                  <a:srgbClr val="ED0000"/>
                </a:solidFill>
              </a:rPr>
              <a:t>adult program for the last two years</a:t>
            </a:r>
            <a:r>
              <a:rPr lang="en-US" altLang="en-US" sz="1400" dirty="0">
                <a:solidFill>
                  <a:srgbClr val="ED0000"/>
                </a:solidFill>
              </a:rPr>
              <a:t>, </a:t>
            </a:r>
            <a:r>
              <a:rPr lang="en-US" altLang="en-US" sz="1400" dirty="0"/>
              <a:t>and Wei, who is in the fifth grade, </a:t>
            </a:r>
          </a:p>
          <a:p>
            <a:pPr eaLnBrk="1" hangingPunct="1"/>
            <a:r>
              <a:rPr lang="en-US" altLang="en-US" sz="1400" dirty="0"/>
              <a:t>is attending an American school, where she uses English all through the day. </a:t>
            </a:r>
          </a:p>
          <a:p>
            <a:pPr eaLnBrk="1" hangingPunct="1"/>
            <a:r>
              <a:rPr lang="en-US" altLang="en-US" sz="1400" dirty="0"/>
              <a:t>Her best subject is science, though, and she would like to become a doctor when she grows up.</a:t>
            </a:r>
          </a:p>
          <a:p>
            <a:pPr eaLnBrk="1" hangingPunct="1"/>
            <a:r>
              <a:rPr lang="en-US" altLang="en-US" sz="1400" dirty="0"/>
              <a:t>All of them are feeling more confident about their English ability!</a:t>
            </a:r>
          </a:p>
          <a:p>
            <a:pPr eaLnBrk="1" hangingPunct="1"/>
            <a:endParaRPr lang="en-US" altLang="en-US" sz="1400" dirty="0"/>
          </a:p>
          <a:p>
            <a:pPr eaLnBrk="1" hangingPunct="1"/>
            <a:r>
              <a:rPr lang="en-US" altLang="en-US" sz="1400" dirty="0"/>
              <a:t>In their home country, Jiang May was a teacher, and Yao owned his own restaurant, where he</a:t>
            </a:r>
          </a:p>
          <a:p>
            <a:pPr eaLnBrk="1" hangingPunct="1"/>
            <a:r>
              <a:rPr lang="en-US" altLang="en-US" sz="1400" dirty="0"/>
              <a:t> worked as the manager and also cooked sometimes. In the United States, Jiang May works</a:t>
            </a:r>
          </a:p>
          <a:p>
            <a:pPr eaLnBrk="1" hangingPunct="1"/>
            <a:r>
              <a:rPr lang="en-US" altLang="en-US" sz="1400" dirty="0"/>
              <a:t> in a hair salon, and Yao works in a factory at night. Both are hoping to get better jobs in the future, </a:t>
            </a:r>
          </a:p>
          <a:p>
            <a:pPr eaLnBrk="1" hangingPunct="1"/>
            <a:r>
              <a:rPr lang="en-US" altLang="en-US" sz="1400" dirty="0"/>
              <a:t>and plan to open their own restaurant together as soon as they are able.  </a:t>
            </a:r>
          </a:p>
        </p:txBody>
      </p:sp>
      <p:grpSp>
        <p:nvGrpSpPr>
          <p:cNvPr id="14344" name="Group 207">
            <a:extLst>
              <a:ext uri="{FF2B5EF4-FFF2-40B4-BE49-F238E27FC236}">
                <a16:creationId xmlns:a16="http://schemas.microsoft.com/office/drawing/2014/main" id="{C28A2F49-CED3-56DC-5FE2-0404E1021BFB}"/>
              </a:ext>
              <a:ext uri="{C183D7F6-B498-43B3-948B-1728B52AA6E4}">
                <adec:decorative xmlns:adec="http://schemas.microsoft.com/office/drawing/2017/decorative" val="1"/>
              </a:ext>
            </a:extLst>
          </p:cNvPr>
          <p:cNvGrpSpPr>
            <a:grpSpLocks/>
          </p:cNvGrpSpPr>
          <p:nvPr/>
        </p:nvGrpSpPr>
        <p:grpSpPr bwMode="auto">
          <a:xfrm>
            <a:off x="2133600" y="3560763"/>
            <a:ext cx="4724400" cy="1143000"/>
            <a:chOff x="3886199" y="2362200"/>
            <a:chExt cx="4724401" cy="1143000"/>
          </a:xfrm>
        </p:grpSpPr>
        <p:sp>
          <p:nvSpPr>
            <p:cNvPr id="80" name="Rectangle 79">
              <a:extLst>
                <a:ext uri="{FF2B5EF4-FFF2-40B4-BE49-F238E27FC236}">
                  <a16:creationId xmlns:a16="http://schemas.microsoft.com/office/drawing/2014/main" id="{EBCAE2D6-33F5-F705-BFF6-3BABFA388024}"/>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4349" name="Picture 2">
              <a:extLst>
                <a:ext uri="{FF2B5EF4-FFF2-40B4-BE49-F238E27FC236}">
                  <a16:creationId xmlns:a16="http://schemas.microsoft.com/office/drawing/2014/main" id="{B766C55D-90D6-BB86-7B71-9923782D7E8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Action Button: Forward or Next 74">
            <a:hlinkClick r:id="" action="ppaction://hlinkshowjump?jump=nextslide" highlightClick="1"/>
            <a:extLst>
              <a:ext uri="{FF2B5EF4-FFF2-40B4-BE49-F238E27FC236}">
                <a16:creationId xmlns:a16="http://schemas.microsoft.com/office/drawing/2014/main" id="{15717539-5972-1846-294E-FFDC1B21E4DE}"/>
              </a:ext>
              <a:ext uri="{C183D7F6-B498-43B3-948B-1728B52AA6E4}">
                <adec:decorative xmlns:adec="http://schemas.microsoft.com/office/drawing/2017/decorative" val="1"/>
              </a:ext>
            </a:extLst>
          </p:cNvPr>
          <p:cNvSpPr/>
          <p:nvPr/>
        </p:nvSpPr>
        <p:spPr bwMode="auto">
          <a:xfrm>
            <a:off x="3776663" y="4926013"/>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1986A-711B-E41E-1C31-DB6FD4867929}"/>
              </a:ext>
              <a:ext uri="{C183D7F6-B498-43B3-948B-1728B52AA6E4}">
                <adec:decorative xmlns:adec="http://schemas.microsoft.com/office/drawing/2017/decorative" val="0"/>
              </a:ext>
            </a:extLst>
          </p:cNvPr>
          <p:cNvSpPr txBox="1">
            <a:spLocks noGrp="1"/>
          </p:cNvSpPr>
          <p:nvPr>
            <p:ph type="title" idx="4294967295"/>
          </p:nvPr>
        </p:nvSpPr>
        <p:spPr bwMode="auto">
          <a:xfrm>
            <a:off x="266700" y="231888"/>
            <a:ext cx="1676400"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7 &amp; 8</a:t>
            </a:r>
          </a:p>
        </p:txBody>
      </p:sp>
      <p:grpSp>
        <p:nvGrpSpPr>
          <p:cNvPr id="3" name="Group 2">
            <a:extLst>
              <a:ext uri="{FF2B5EF4-FFF2-40B4-BE49-F238E27FC236}">
                <a16:creationId xmlns:a16="http://schemas.microsoft.com/office/drawing/2014/main" id="{59ABAB38-4CAF-9DD2-0873-4B5AA11BB696}"/>
              </a:ext>
              <a:ext uri="{C183D7F6-B498-43B3-948B-1728B52AA6E4}">
                <adec:decorative xmlns:adec="http://schemas.microsoft.com/office/drawing/2017/decorative" val="1"/>
              </a:ext>
            </a:extLst>
          </p:cNvPr>
          <p:cNvGrpSpPr/>
          <p:nvPr/>
        </p:nvGrpSpPr>
        <p:grpSpPr>
          <a:xfrm>
            <a:off x="5600700" y="168322"/>
            <a:ext cx="3276600" cy="6232478"/>
            <a:chOff x="533400" y="228600"/>
            <a:chExt cx="3276600" cy="6400800"/>
          </a:xfrm>
          <a:solidFill>
            <a:schemeClr val="accent2">
              <a:lumMod val="75000"/>
            </a:schemeClr>
          </a:solidFill>
        </p:grpSpPr>
        <p:sp>
          <p:nvSpPr>
            <p:cNvPr id="13369" name="Rectangle 9">
              <a:extLst>
                <a:ext uri="{FF2B5EF4-FFF2-40B4-BE49-F238E27FC236}">
                  <a16:creationId xmlns:a16="http://schemas.microsoft.com/office/drawing/2014/main" id="{5334380A-D080-1E70-EFCF-81B5673E3CE8}"/>
                </a:ext>
              </a:extLst>
            </p:cNvPr>
            <p:cNvSpPr>
              <a:spLocks noChangeArrowheads="1"/>
            </p:cNvSpPr>
            <p:nvPr/>
          </p:nvSpPr>
          <p:spPr bwMode="auto">
            <a:xfrm>
              <a:off x="533400" y="228600"/>
              <a:ext cx="3276600" cy="6400800"/>
            </a:xfrm>
            <a:prstGeom prst="rect">
              <a:avLst/>
            </a:prstGeom>
            <a:grpFill/>
            <a:ln w="3175">
              <a:solidFill>
                <a:schemeClr val="tx1"/>
              </a:solidFill>
              <a:miter lim="800000"/>
              <a:headEnd/>
              <a:tailEnd/>
            </a:ln>
          </p:spPr>
          <p:txBody>
            <a:bodyPr wrap="none" anchor="ctr"/>
            <a:lstStyle/>
            <a:p>
              <a:pPr>
                <a:defRPr/>
              </a:pPr>
              <a:endParaRPr lang="en-US">
                <a:latin typeface="Arial" charset="0"/>
              </a:endParaRPr>
            </a:p>
          </p:txBody>
        </p:sp>
        <p:sp>
          <p:nvSpPr>
            <p:cNvPr id="13370" name="Text Box 89">
              <a:extLst>
                <a:ext uri="{FF2B5EF4-FFF2-40B4-BE49-F238E27FC236}">
                  <a16:creationId xmlns:a16="http://schemas.microsoft.com/office/drawing/2014/main" id="{FCF378AE-14C8-22E8-408E-DA72CB92C776}"/>
                </a:ext>
              </a:extLst>
            </p:cNvPr>
            <p:cNvSpPr txBox="1">
              <a:spLocks noChangeArrowheads="1"/>
            </p:cNvSpPr>
            <p:nvPr/>
          </p:nvSpPr>
          <p:spPr bwMode="auto">
            <a:xfrm>
              <a:off x="1143000" y="381000"/>
              <a:ext cx="2149475" cy="466725"/>
            </a:xfrm>
            <a:prstGeom prst="rect">
              <a:avLst/>
            </a:prstGeom>
            <a:solidFill>
              <a:schemeClr val="bg1"/>
            </a:solidFill>
            <a:ln w="9525">
              <a:solidFill>
                <a:schemeClr val="tx1"/>
              </a:solidFill>
              <a:prstDash val="sysDot"/>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b="1" i="1" dirty="0"/>
                <a:t>Classifieds</a:t>
              </a:r>
            </a:p>
          </p:txBody>
        </p:sp>
        <p:sp>
          <p:nvSpPr>
            <p:cNvPr id="51295" name="Text Box 95">
              <a:extLst>
                <a:ext uri="{FF2B5EF4-FFF2-40B4-BE49-F238E27FC236}">
                  <a16:creationId xmlns:a16="http://schemas.microsoft.com/office/drawing/2014/main" id="{5F34942A-AEF6-238A-C704-91F3092283B4}"/>
                </a:ext>
              </a:extLst>
            </p:cNvPr>
            <p:cNvSpPr txBox="1">
              <a:spLocks noChangeArrowheads="1"/>
            </p:cNvSpPr>
            <p:nvPr/>
          </p:nvSpPr>
          <p:spPr bwMode="auto">
            <a:xfrm>
              <a:off x="1066800" y="1143000"/>
              <a:ext cx="2286000" cy="920750"/>
            </a:xfrm>
            <a:prstGeom prst="rect">
              <a:avLst/>
            </a:prstGeom>
            <a:solidFill>
              <a:schemeClr val="bg1"/>
            </a:solidFill>
            <a:ln w="6350" cap="rnd">
              <a:solidFill>
                <a:schemeClr val="tx1"/>
              </a:solidFill>
              <a:prstDash val="sysDot"/>
              <a:miter lim="800000"/>
              <a:headEnd/>
              <a:tailEnd/>
            </a:ln>
            <a:effectLst/>
          </p:spPr>
          <p:txBody>
            <a:bodyPr>
              <a:spAutoFit/>
            </a:bodyPr>
            <a:lstStyle/>
            <a:p>
              <a:pPr>
                <a:defRPr/>
              </a:pPr>
              <a:r>
                <a:rPr lang="en-US" sz="1200" b="1" dirty="0">
                  <a:effectLst>
                    <a:outerShdw blurRad="38100" dist="38100" dir="2700000" algn="tl">
                      <a:srgbClr val="C0C0C0"/>
                    </a:outerShdw>
                  </a:effectLst>
                  <a:latin typeface="Arial" charset="0"/>
                </a:rPr>
                <a:t>SHADY PINE</a:t>
              </a:r>
              <a:r>
                <a:rPr lang="en-US" dirty="0">
                  <a:latin typeface="Arial" charset="0"/>
                </a:rPr>
                <a:t> </a:t>
              </a:r>
              <a:r>
                <a:rPr lang="en-US" sz="1200" dirty="0">
                  <a:latin typeface="Arial" charset="0"/>
                </a:rPr>
                <a:t>– Quiet waterfront loc. 2 </a:t>
              </a:r>
              <a:r>
                <a:rPr lang="en-US" sz="1200" dirty="0" err="1">
                  <a:latin typeface="Arial" charset="0"/>
                </a:rPr>
                <a:t>bd</a:t>
              </a:r>
              <a:r>
                <a:rPr lang="en-US" sz="1200" dirty="0">
                  <a:latin typeface="Arial" charset="0"/>
                </a:rPr>
                <a:t> 2ba, patio w/view, </a:t>
              </a:r>
              <a:r>
                <a:rPr lang="en-US" sz="1200" dirty="0" err="1">
                  <a:latin typeface="Arial" charset="0"/>
                </a:rPr>
                <a:t>cls</a:t>
              </a:r>
              <a:r>
                <a:rPr lang="en-US" sz="1200" dirty="0">
                  <a:latin typeface="Arial" charset="0"/>
                </a:rPr>
                <a:t> to schools, lib, shop, etc. Only $750/</a:t>
              </a:r>
              <a:r>
                <a:rPr lang="en-US" sz="1200" dirty="0" err="1">
                  <a:latin typeface="Arial" charset="0"/>
                </a:rPr>
                <a:t>mo</a:t>
              </a:r>
              <a:endParaRPr lang="en-US" dirty="0">
                <a:latin typeface="Arial" charset="0"/>
              </a:endParaRPr>
            </a:p>
          </p:txBody>
        </p:sp>
        <p:sp>
          <p:nvSpPr>
            <p:cNvPr id="51296" name="Text Box 96">
              <a:extLst>
                <a:ext uri="{FF2B5EF4-FFF2-40B4-BE49-F238E27FC236}">
                  <a16:creationId xmlns:a16="http://schemas.microsoft.com/office/drawing/2014/main" id="{F2C7CE89-D73E-3F2A-2A15-0610F764132E}"/>
                </a:ext>
              </a:extLst>
            </p:cNvPr>
            <p:cNvSpPr txBox="1">
              <a:spLocks noChangeArrowheads="1"/>
            </p:cNvSpPr>
            <p:nvPr/>
          </p:nvSpPr>
          <p:spPr bwMode="auto">
            <a:xfrm>
              <a:off x="1066800" y="3200400"/>
              <a:ext cx="2286000" cy="1011238"/>
            </a:xfrm>
            <a:prstGeom prst="rect">
              <a:avLst/>
            </a:prstGeom>
            <a:solidFill>
              <a:schemeClr val="bg1"/>
            </a:solidFill>
            <a:ln w="6350" cap="rnd">
              <a:solidFill>
                <a:schemeClr val="tx1"/>
              </a:solidFill>
              <a:prstDash val="sysDot"/>
              <a:miter lim="800000"/>
              <a:headEnd/>
              <a:tailEnd/>
            </a:ln>
            <a:effectLst/>
          </p:spPr>
          <p:txBody>
            <a:bodyPr>
              <a:spAutoFit/>
            </a:bodyPr>
            <a:lstStyle/>
            <a:p>
              <a:pPr>
                <a:defRPr/>
              </a:pPr>
              <a:r>
                <a:rPr lang="en-US" sz="1200" b="1">
                  <a:effectLst>
                    <a:outerShdw blurRad="38100" dist="38100" dir="2700000" algn="tl">
                      <a:srgbClr val="C0C0C0"/>
                    </a:outerShdw>
                  </a:effectLst>
                  <a:latin typeface="Arial" charset="0"/>
                </a:rPr>
                <a:t>WEST END</a:t>
              </a:r>
              <a:r>
                <a:rPr lang="en-US" sz="1200">
                  <a:latin typeface="Arial" charset="0"/>
                </a:rPr>
                <a:t> – 3bd 3 ba apt, very spac, perf for familes. New paint/flrs, sm pets ok. Must sign 12 mo lease. $875/mo</a:t>
              </a:r>
            </a:p>
          </p:txBody>
        </p:sp>
        <p:sp>
          <p:nvSpPr>
            <p:cNvPr id="51297" name="Text Box 97">
              <a:extLst>
                <a:ext uri="{FF2B5EF4-FFF2-40B4-BE49-F238E27FC236}">
                  <a16:creationId xmlns:a16="http://schemas.microsoft.com/office/drawing/2014/main" id="{56709FDA-80D5-8AB9-F4F1-DB7B40479A75}"/>
                </a:ext>
              </a:extLst>
            </p:cNvPr>
            <p:cNvSpPr txBox="1">
              <a:spLocks noChangeArrowheads="1"/>
            </p:cNvSpPr>
            <p:nvPr/>
          </p:nvSpPr>
          <p:spPr bwMode="auto">
            <a:xfrm>
              <a:off x="1066800" y="5410200"/>
              <a:ext cx="2286000" cy="828675"/>
            </a:xfrm>
            <a:prstGeom prst="rect">
              <a:avLst/>
            </a:prstGeom>
            <a:solidFill>
              <a:schemeClr val="bg1"/>
            </a:solidFill>
            <a:ln w="6350" cap="rnd">
              <a:solidFill>
                <a:schemeClr val="tx1"/>
              </a:solidFill>
              <a:prstDash val="sysDot"/>
              <a:miter lim="800000"/>
              <a:headEnd/>
              <a:tailEnd/>
            </a:ln>
            <a:effectLst/>
          </p:spPr>
          <p:txBody>
            <a:bodyPr>
              <a:spAutoFit/>
            </a:bodyPr>
            <a:lstStyle/>
            <a:p>
              <a:pPr>
                <a:defRPr/>
              </a:pPr>
              <a:r>
                <a:rPr lang="en-US" sz="1200" b="1">
                  <a:effectLst>
                    <a:outerShdw blurRad="38100" dist="38100" dir="2700000" algn="tl">
                      <a:srgbClr val="C0C0C0"/>
                    </a:outerShdw>
                  </a:effectLst>
                  <a:latin typeface="Arial" charset="0"/>
                </a:rPr>
                <a:t>CLEAR SPRINGS</a:t>
              </a:r>
              <a:r>
                <a:rPr lang="en-US" sz="1200">
                  <a:latin typeface="Arial" charset="0"/>
                </a:rPr>
                <a:t> – Must see! Beaut. 2 bd/2ba, gar, wd fl, many amen. Will go fast-only $725/mo.</a:t>
              </a:r>
              <a:endParaRPr lang="en-US">
                <a:latin typeface="Arial" charset="0"/>
              </a:endParaRPr>
            </a:p>
          </p:txBody>
        </p:sp>
        <p:sp>
          <p:nvSpPr>
            <p:cNvPr id="51298" name="Text Box 98">
              <a:extLst>
                <a:ext uri="{FF2B5EF4-FFF2-40B4-BE49-F238E27FC236}">
                  <a16:creationId xmlns:a16="http://schemas.microsoft.com/office/drawing/2014/main" id="{35882F3E-D786-DCDB-A6AF-C6C47E5FCA01}"/>
                </a:ext>
              </a:extLst>
            </p:cNvPr>
            <p:cNvSpPr txBox="1">
              <a:spLocks noChangeArrowheads="1"/>
            </p:cNvSpPr>
            <p:nvPr/>
          </p:nvSpPr>
          <p:spPr bwMode="auto">
            <a:xfrm>
              <a:off x="1066800" y="4343400"/>
              <a:ext cx="2286000" cy="920750"/>
            </a:xfrm>
            <a:prstGeom prst="rect">
              <a:avLst/>
            </a:prstGeom>
            <a:solidFill>
              <a:schemeClr val="bg1"/>
            </a:solidFill>
            <a:ln w="6350" cap="rnd">
              <a:solidFill>
                <a:schemeClr val="tx1"/>
              </a:solidFill>
              <a:prstDash val="sysDot"/>
              <a:miter lim="800000"/>
              <a:headEnd/>
              <a:tailEnd/>
            </a:ln>
            <a:effectLst/>
          </p:spPr>
          <p:txBody>
            <a:bodyPr>
              <a:spAutoFit/>
            </a:bodyPr>
            <a:lstStyle/>
            <a:p>
              <a:pPr>
                <a:defRPr/>
              </a:pPr>
              <a:r>
                <a:rPr lang="en-US" sz="1200" b="1">
                  <a:effectLst>
                    <a:outerShdw blurRad="38100" dist="38100" dir="2700000" algn="tl">
                      <a:srgbClr val="C0C0C0"/>
                    </a:outerShdw>
                  </a:effectLst>
                  <a:latin typeface="Arial" charset="0"/>
                </a:rPr>
                <a:t>MANZANITA COURT</a:t>
              </a:r>
              <a:r>
                <a:rPr lang="en-US">
                  <a:latin typeface="Arial" charset="0"/>
                </a:rPr>
                <a:t> </a:t>
              </a:r>
              <a:r>
                <a:rPr lang="en-US" sz="1200">
                  <a:latin typeface="Arial" charset="0"/>
                </a:rPr>
                <a:t>– Cute studio in wond. comm. Gym, clubhs, jac, etc. All utilities include. Avail 3-1. $525/mo.</a:t>
              </a:r>
              <a:endParaRPr lang="en-US">
                <a:latin typeface="Arial" charset="0"/>
              </a:endParaRPr>
            </a:p>
          </p:txBody>
        </p:sp>
        <p:sp>
          <p:nvSpPr>
            <p:cNvPr id="51300" name="Text Box 100">
              <a:extLst>
                <a:ext uri="{FF2B5EF4-FFF2-40B4-BE49-F238E27FC236}">
                  <a16:creationId xmlns:a16="http://schemas.microsoft.com/office/drawing/2014/main" id="{B793DF87-65C2-5EC5-7F4D-24672A682E5B}"/>
                </a:ext>
              </a:extLst>
            </p:cNvPr>
            <p:cNvSpPr txBox="1">
              <a:spLocks noChangeArrowheads="1"/>
            </p:cNvSpPr>
            <p:nvPr/>
          </p:nvSpPr>
          <p:spPr bwMode="auto">
            <a:xfrm>
              <a:off x="1066800" y="2209800"/>
              <a:ext cx="2286000" cy="828675"/>
            </a:xfrm>
            <a:prstGeom prst="rect">
              <a:avLst/>
            </a:prstGeom>
            <a:solidFill>
              <a:schemeClr val="bg1"/>
            </a:solidFill>
            <a:ln w="6350" cap="rnd">
              <a:solidFill>
                <a:schemeClr val="tx1"/>
              </a:solidFill>
              <a:prstDash val="sysDot"/>
              <a:miter lim="800000"/>
              <a:headEnd/>
              <a:tailEnd/>
            </a:ln>
            <a:effectLst/>
          </p:spPr>
          <p:txBody>
            <a:bodyPr>
              <a:spAutoFit/>
            </a:bodyPr>
            <a:lstStyle/>
            <a:p>
              <a:pPr>
                <a:defRPr/>
              </a:pPr>
              <a:r>
                <a:rPr lang="en-US" sz="1200" b="1" dirty="0">
                  <a:effectLst>
                    <a:outerShdw blurRad="38100" dist="38100" dir="2700000" algn="tl">
                      <a:srgbClr val="C0C0C0"/>
                    </a:outerShdw>
                  </a:effectLst>
                  <a:latin typeface="Arial" charset="0"/>
                </a:rPr>
                <a:t>ORANGE GROVE</a:t>
              </a:r>
              <a:r>
                <a:rPr lang="en-US" sz="1200" dirty="0">
                  <a:latin typeface="Arial" charset="0"/>
                </a:rPr>
                <a:t> – </a:t>
              </a:r>
              <a:r>
                <a:rPr lang="en-US" sz="1200" dirty="0" err="1">
                  <a:latin typeface="Arial" charset="0"/>
                </a:rPr>
                <a:t>grt</a:t>
              </a:r>
              <a:r>
                <a:rPr lang="en-US" sz="1200" dirty="0">
                  <a:latin typeface="Arial" charset="0"/>
                </a:rPr>
                <a:t> 2-st </a:t>
              </a:r>
              <a:r>
                <a:rPr lang="en-US" sz="1200" dirty="0" err="1">
                  <a:latin typeface="Arial" charset="0"/>
                </a:rPr>
                <a:t>twnhs</a:t>
              </a:r>
              <a:r>
                <a:rPr lang="en-US" sz="1200" dirty="0">
                  <a:latin typeface="Arial" charset="0"/>
                </a:rPr>
                <a:t>, w/d &amp; new </a:t>
              </a:r>
              <a:r>
                <a:rPr lang="en-US" sz="1200" dirty="0" err="1">
                  <a:latin typeface="Arial" charset="0"/>
                </a:rPr>
                <a:t>appl</a:t>
              </a:r>
              <a:r>
                <a:rPr lang="en-US" sz="1200" dirty="0">
                  <a:latin typeface="Arial" charset="0"/>
                </a:rPr>
                <a:t>, cent h/a, access to pool. $1000/</a:t>
              </a:r>
              <a:r>
                <a:rPr lang="en-US" sz="1200" dirty="0" err="1">
                  <a:latin typeface="Arial" charset="0"/>
                </a:rPr>
                <a:t>mo</a:t>
              </a:r>
              <a:r>
                <a:rPr lang="en-US" sz="1200" dirty="0">
                  <a:latin typeface="Arial" charset="0"/>
                </a:rPr>
                <a:t>, no anim. Sec </a:t>
              </a:r>
              <a:r>
                <a:rPr lang="en-US" sz="1200" dirty="0" err="1">
                  <a:latin typeface="Arial" charset="0"/>
                </a:rPr>
                <a:t>dep</a:t>
              </a:r>
              <a:r>
                <a:rPr lang="en-US" sz="1200" dirty="0">
                  <a:latin typeface="Arial" charset="0"/>
                </a:rPr>
                <a:t> </a:t>
              </a:r>
              <a:r>
                <a:rPr lang="en-US" sz="1200" dirty="0" err="1">
                  <a:latin typeface="Arial" charset="0"/>
                </a:rPr>
                <a:t>req’d</a:t>
              </a:r>
              <a:r>
                <a:rPr lang="en-US" sz="1200" dirty="0">
                  <a:latin typeface="Arial" charset="0"/>
                </a:rPr>
                <a:t>.</a:t>
              </a:r>
              <a:endParaRPr lang="en-US" dirty="0">
                <a:latin typeface="Arial" charset="0"/>
              </a:endParaRPr>
            </a:p>
          </p:txBody>
        </p:sp>
      </p:grpSp>
      <p:sp>
        <p:nvSpPr>
          <p:cNvPr id="2" name="Rectangle 158">
            <a:extLst>
              <a:ext uri="{FF2B5EF4-FFF2-40B4-BE49-F238E27FC236}">
                <a16:creationId xmlns:a16="http://schemas.microsoft.com/office/drawing/2014/main" id="{B3D38314-212F-C45D-5002-772F945D66BF}"/>
              </a:ext>
            </a:extLst>
          </p:cNvPr>
          <p:cNvSpPr>
            <a:spLocks noChangeArrowheads="1"/>
          </p:cNvSpPr>
          <p:nvPr/>
        </p:nvSpPr>
        <p:spPr bwMode="auto">
          <a:xfrm>
            <a:off x="1371600" y="955675"/>
            <a:ext cx="4038600" cy="381000"/>
          </a:xfrm>
          <a:prstGeom prst="rect">
            <a:avLst/>
          </a:prstGeom>
          <a:noFill/>
          <a:ln w="9525">
            <a:noFill/>
            <a:miter lim="800000"/>
            <a:headEnd/>
            <a:tailEnd/>
          </a:ln>
          <a:effectLst/>
        </p:spPr>
        <p:txBody>
          <a:bodyPr wrap="none" anchor="ctr"/>
          <a:lstStyle/>
          <a:p>
            <a:pPr>
              <a:defRPr/>
            </a:pPr>
            <a:r>
              <a:rPr lang="en-US" sz="1600" b="1" dirty="0">
                <a:effectLst>
                  <a:outerShdw blurRad="38100" dist="38100" dir="2700000" algn="tl">
                    <a:srgbClr val="000000">
                      <a:alpha val="43137"/>
                    </a:srgbClr>
                  </a:outerShdw>
                </a:effectLst>
                <a:latin typeface="Arial" charset="0"/>
              </a:rPr>
              <a:t>7. </a:t>
            </a:r>
            <a:r>
              <a:rPr lang="en-US" sz="1600" b="1" dirty="0">
                <a:latin typeface="Arial" charset="0"/>
              </a:rPr>
              <a:t>In which apartment complex is it all </a:t>
            </a:r>
          </a:p>
          <a:p>
            <a:pPr>
              <a:defRPr/>
            </a:pPr>
            <a:r>
              <a:rPr lang="en-US" sz="1600" b="1" dirty="0">
                <a:latin typeface="Arial" charset="0"/>
              </a:rPr>
              <a:t>right to have a dog or cat?</a:t>
            </a:r>
            <a:endParaRPr lang="en-US" sz="1600" dirty="0">
              <a:latin typeface="Arial" charset="0"/>
            </a:endParaRPr>
          </a:p>
        </p:txBody>
      </p:sp>
      <p:sp>
        <p:nvSpPr>
          <p:cNvPr id="160" name="AutoShape 154">
            <a:hlinkClick r:id="" action="ppaction://noaction" highlightClick="1">
              <a:snd r:embed="rId3" name="Incorrect Answer.wav"/>
            </a:hlinkClick>
            <a:extLst>
              <a:ext uri="{FF2B5EF4-FFF2-40B4-BE49-F238E27FC236}">
                <a16:creationId xmlns:a16="http://schemas.microsoft.com/office/drawing/2014/main" id="{8DF66FEA-54C3-6084-A37B-0204107533D4}"/>
              </a:ext>
            </a:extLst>
          </p:cNvPr>
          <p:cNvSpPr>
            <a:spLocks noChangeArrowheads="1"/>
          </p:cNvSpPr>
          <p:nvPr/>
        </p:nvSpPr>
        <p:spPr bwMode="auto">
          <a:xfrm>
            <a:off x="1707101" y="1445314"/>
            <a:ext cx="1596469" cy="477838"/>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A. Clear Springs</a:t>
            </a:r>
          </a:p>
        </p:txBody>
      </p:sp>
      <p:sp>
        <p:nvSpPr>
          <p:cNvPr id="161" name="AutoShape 155">
            <a:hlinkClick r:id="" action="ppaction://noaction" highlightClick="1">
              <a:snd r:embed="rId3" name="Incorrect Answer.wav"/>
            </a:hlinkClick>
            <a:extLst>
              <a:ext uri="{FF2B5EF4-FFF2-40B4-BE49-F238E27FC236}">
                <a16:creationId xmlns:a16="http://schemas.microsoft.com/office/drawing/2014/main" id="{7B9E44A0-10C4-DFC8-CBDC-30A17833F8EF}"/>
              </a:ext>
            </a:extLst>
          </p:cNvPr>
          <p:cNvSpPr>
            <a:spLocks noChangeArrowheads="1"/>
          </p:cNvSpPr>
          <p:nvPr/>
        </p:nvSpPr>
        <p:spPr bwMode="auto">
          <a:xfrm>
            <a:off x="1687487" y="2165192"/>
            <a:ext cx="1596469" cy="477837"/>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B. Orange Grove</a:t>
            </a:r>
          </a:p>
        </p:txBody>
      </p:sp>
      <p:sp>
        <p:nvSpPr>
          <p:cNvPr id="162" name="AutoShape 156">
            <a:hlinkClick r:id="" action="ppaction://noaction" highlightClick="1">
              <a:snd r:embed="rId3" name="Incorrect Answer.wav"/>
            </a:hlinkClick>
            <a:extLst>
              <a:ext uri="{FF2B5EF4-FFF2-40B4-BE49-F238E27FC236}">
                <a16:creationId xmlns:a16="http://schemas.microsoft.com/office/drawing/2014/main" id="{1BFA8434-9DFE-E5CF-A9BB-28523FA58195}"/>
              </a:ext>
            </a:extLst>
          </p:cNvPr>
          <p:cNvSpPr>
            <a:spLocks noChangeArrowheads="1"/>
          </p:cNvSpPr>
          <p:nvPr/>
        </p:nvSpPr>
        <p:spPr bwMode="auto">
          <a:xfrm>
            <a:off x="3477329" y="1477375"/>
            <a:ext cx="1596469" cy="477838"/>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C. Manzanita </a:t>
            </a:r>
          </a:p>
          <a:p>
            <a:pPr algn="ctr">
              <a:defRPr/>
            </a:pPr>
            <a:r>
              <a:rPr lang="en-US" sz="1400" b="1" dirty="0">
                <a:latin typeface="Arial" charset="0"/>
              </a:rPr>
              <a:t>Court</a:t>
            </a:r>
          </a:p>
        </p:txBody>
      </p:sp>
      <p:sp>
        <p:nvSpPr>
          <p:cNvPr id="163" name="AutoShape 157">
            <a:hlinkClick r:id="rId4" action="ppaction://hlinksldjump" highlightClick="1">
              <a:snd r:embed="rId5" name="Correct Answer.wav"/>
            </a:hlinkClick>
            <a:extLst>
              <a:ext uri="{FF2B5EF4-FFF2-40B4-BE49-F238E27FC236}">
                <a16:creationId xmlns:a16="http://schemas.microsoft.com/office/drawing/2014/main" id="{95683431-52B1-A5A3-0228-F0C5BDAE98EA}"/>
              </a:ext>
            </a:extLst>
          </p:cNvPr>
          <p:cNvSpPr>
            <a:spLocks noChangeArrowheads="1"/>
          </p:cNvSpPr>
          <p:nvPr/>
        </p:nvSpPr>
        <p:spPr bwMode="auto">
          <a:xfrm>
            <a:off x="3473916" y="2165192"/>
            <a:ext cx="1596469" cy="477837"/>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D. West End</a:t>
            </a:r>
          </a:p>
        </p:txBody>
      </p:sp>
      <p:sp>
        <p:nvSpPr>
          <p:cNvPr id="164" name="Rectangle 158">
            <a:extLst>
              <a:ext uri="{FF2B5EF4-FFF2-40B4-BE49-F238E27FC236}">
                <a16:creationId xmlns:a16="http://schemas.microsoft.com/office/drawing/2014/main" id="{1D189F6A-DF02-5239-C201-0B80123730D8}"/>
              </a:ext>
            </a:extLst>
          </p:cNvPr>
          <p:cNvSpPr>
            <a:spLocks noChangeArrowheads="1"/>
          </p:cNvSpPr>
          <p:nvPr/>
        </p:nvSpPr>
        <p:spPr bwMode="auto">
          <a:xfrm>
            <a:off x="1168400" y="3363913"/>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000000">
                      <a:alpha val="43137"/>
                    </a:srgbClr>
                  </a:outerShdw>
                </a:effectLst>
                <a:latin typeface="Arial" charset="0"/>
              </a:rPr>
              <a:t>8.  </a:t>
            </a:r>
            <a:r>
              <a:rPr lang="en-US" sz="1600" b="1" dirty="0">
                <a:latin typeface="Arial" charset="0"/>
              </a:rPr>
              <a:t>Which apartment complex pays for </a:t>
            </a:r>
          </a:p>
          <a:p>
            <a:pPr algn="ctr">
              <a:defRPr/>
            </a:pPr>
            <a:r>
              <a:rPr lang="en-US" sz="1600" b="1" dirty="0">
                <a:latin typeface="Arial" charset="0"/>
              </a:rPr>
              <a:t>gas and electricity as part of the rent? </a:t>
            </a:r>
            <a:endParaRPr lang="en-US" sz="1600" dirty="0">
              <a:latin typeface="Arial" charset="0"/>
            </a:endParaRPr>
          </a:p>
        </p:txBody>
      </p:sp>
      <p:sp>
        <p:nvSpPr>
          <p:cNvPr id="169" name="AutoShape 163">
            <a:hlinkClick r:id="rId6" action="ppaction://hlinksldjump" highlightClick="1">
              <a:snd r:embed="rId5" name="Correct Answer.wav"/>
            </a:hlinkClick>
            <a:extLst>
              <a:ext uri="{FF2B5EF4-FFF2-40B4-BE49-F238E27FC236}">
                <a16:creationId xmlns:a16="http://schemas.microsoft.com/office/drawing/2014/main" id="{141276C2-8A91-F11B-A290-C634C38BF618}"/>
              </a:ext>
            </a:extLst>
          </p:cNvPr>
          <p:cNvSpPr>
            <a:spLocks noChangeArrowheads="1"/>
          </p:cNvSpPr>
          <p:nvPr/>
        </p:nvSpPr>
        <p:spPr bwMode="auto">
          <a:xfrm>
            <a:off x="1496129" y="3960893"/>
            <a:ext cx="1692275"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dirty="0">
                <a:latin typeface="Arial" charset="0"/>
              </a:rPr>
              <a:t>A. Manzanita </a:t>
            </a:r>
          </a:p>
          <a:p>
            <a:pPr marL="342900" indent="-342900" algn="ctr">
              <a:defRPr/>
            </a:pPr>
            <a:r>
              <a:rPr lang="en-US" sz="1400" b="1" dirty="0">
                <a:latin typeface="Arial" charset="0"/>
              </a:rPr>
              <a:t>Court</a:t>
            </a:r>
          </a:p>
        </p:txBody>
      </p:sp>
      <p:sp>
        <p:nvSpPr>
          <p:cNvPr id="166" name="AutoShape 160">
            <a:hlinkClick r:id="" action="ppaction://noaction" highlightClick="1">
              <a:snd r:embed="rId3" name="Incorrect Answer.wav"/>
            </a:hlinkClick>
            <a:extLst>
              <a:ext uri="{FF2B5EF4-FFF2-40B4-BE49-F238E27FC236}">
                <a16:creationId xmlns:a16="http://schemas.microsoft.com/office/drawing/2014/main" id="{94108BF8-E43C-07FA-447D-363F1F230546}"/>
              </a:ext>
            </a:extLst>
          </p:cNvPr>
          <p:cNvSpPr>
            <a:spLocks noChangeArrowheads="1"/>
          </p:cNvSpPr>
          <p:nvPr/>
        </p:nvSpPr>
        <p:spPr bwMode="auto">
          <a:xfrm>
            <a:off x="1496129" y="4951493"/>
            <a:ext cx="1692275"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a:latin typeface="Arial" charset="0"/>
              </a:rPr>
              <a:t>B. Clear Springs</a:t>
            </a:r>
          </a:p>
        </p:txBody>
      </p:sp>
      <p:sp>
        <p:nvSpPr>
          <p:cNvPr id="167" name="AutoShape 161">
            <a:hlinkClick r:id="" action="ppaction://noaction" highlightClick="1">
              <a:snd r:embed="rId3" name="Incorrect Answer.wav"/>
            </a:hlinkClick>
            <a:extLst>
              <a:ext uri="{FF2B5EF4-FFF2-40B4-BE49-F238E27FC236}">
                <a16:creationId xmlns:a16="http://schemas.microsoft.com/office/drawing/2014/main" id="{2A636B54-3214-5440-4BC0-07641C81496E}"/>
              </a:ext>
            </a:extLst>
          </p:cNvPr>
          <p:cNvSpPr>
            <a:spLocks noChangeArrowheads="1"/>
          </p:cNvSpPr>
          <p:nvPr/>
        </p:nvSpPr>
        <p:spPr bwMode="auto">
          <a:xfrm>
            <a:off x="3477329" y="3960893"/>
            <a:ext cx="1692275"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C. Shady Pine</a:t>
            </a:r>
          </a:p>
        </p:txBody>
      </p:sp>
      <p:sp>
        <p:nvSpPr>
          <p:cNvPr id="168" name="AutoShape 162">
            <a:hlinkClick r:id="" action="ppaction://noaction" highlightClick="1">
              <a:snd r:embed="rId3" name="Incorrect Answer.wav"/>
            </a:hlinkClick>
            <a:extLst>
              <a:ext uri="{FF2B5EF4-FFF2-40B4-BE49-F238E27FC236}">
                <a16:creationId xmlns:a16="http://schemas.microsoft.com/office/drawing/2014/main" id="{AE96D67C-A1B2-479C-0C5D-24A86B7B36DC}"/>
              </a:ext>
            </a:extLst>
          </p:cNvPr>
          <p:cNvSpPr>
            <a:spLocks noChangeArrowheads="1"/>
          </p:cNvSpPr>
          <p:nvPr/>
        </p:nvSpPr>
        <p:spPr bwMode="auto">
          <a:xfrm>
            <a:off x="3477329" y="4951493"/>
            <a:ext cx="1692275"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a:latin typeface="Arial" charset="0"/>
              </a:rPr>
              <a:t>D. West End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TextBox 62">
            <a:extLst>
              <a:ext uri="{FF2B5EF4-FFF2-40B4-BE49-F238E27FC236}">
                <a16:creationId xmlns:a16="http://schemas.microsoft.com/office/drawing/2014/main" id="{5C14BA3E-D0C4-3E86-5A51-1072E1FCD18F}"/>
              </a:ext>
            </a:extLst>
          </p:cNvPr>
          <p:cNvSpPr txBox="1">
            <a:spLocks noGrp="1" noChangeArrowheads="1"/>
          </p:cNvSpPr>
          <p:nvPr>
            <p:ph type="title" idx="4294967295"/>
          </p:nvPr>
        </p:nvSpPr>
        <p:spPr bwMode="auto">
          <a:xfrm>
            <a:off x="1733550" y="4116388"/>
            <a:ext cx="32766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#8</a:t>
            </a:r>
          </a:p>
        </p:txBody>
      </p:sp>
      <p:grpSp>
        <p:nvGrpSpPr>
          <p:cNvPr id="16398" name="Group 207">
            <a:extLst>
              <a:ext uri="{FF2B5EF4-FFF2-40B4-BE49-F238E27FC236}">
                <a16:creationId xmlns:a16="http://schemas.microsoft.com/office/drawing/2014/main" id="{43C421FD-680F-13C3-09E2-4B575A2FB1D9}"/>
              </a:ext>
              <a:ext uri="{C183D7F6-B498-43B3-948B-1728B52AA6E4}">
                <adec:decorative xmlns:adec="http://schemas.microsoft.com/office/drawing/2017/decorative" val="1"/>
              </a:ext>
            </a:extLst>
          </p:cNvPr>
          <p:cNvGrpSpPr>
            <a:grpSpLocks/>
          </p:cNvGrpSpPr>
          <p:nvPr/>
        </p:nvGrpSpPr>
        <p:grpSpPr bwMode="auto">
          <a:xfrm>
            <a:off x="895350" y="1449388"/>
            <a:ext cx="4724400" cy="1143000"/>
            <a:chOff x="3886199" y="2362200"/>
            <a:chExt cx="4724401" cy="1143000"/>
          </a:xfrm>
        </p:grpSpPr>
        <p:sp>
          <p:nvSpPr>
            <p:cNvPr id="90" name="Rectangle 89">
              <a:extLst>
                <a:ext uri="{FF2B5EF4-FFF2-40B4-BE49-F238E27FC236}">
                  <a16:creationId xmlns:a16="http://schemas.microsoft.com/office/drawing/2014/main" id="{685CE4FC-5D55-BC69-56F8-BAB113B143D5}"/>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6400" name="Picture 2">
              <a:extLst>
                <a:ext uri="{FF2B5EF4-FFF2-40B4-BE49-F238E27FC236}">
                  <a16:creationId xmlns:a16="http://schemas.microsoft.com/office/drawing/2014/main" id="{68F1723F-2AB4-A6B3-2B9A-49E4E23C372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Action Button: Back or Previous 86">
            <a:hlinkClick r:id="" action="ppaction://hlinkshowjump?jump=previousslide" highlightClick="1"/>
            <a:extLst>
              <a:ext uri="{FF2B5EF4-FFF2-40B4-BE49-F238E27FC236}">
                <a16:creationId xmlns:a16="http://schemas.microsoft.com/office/drawing/2014/main" id="{71B50D12-E8CC-232C-DFB7-8324204F25CC}"/>
              </a:ext>
              <a:ext uri="{C183D7F6-B498-43B3-948B-1728B52AA6E4}">
                <adec:decorative xmlns:adec="http://schemas.microsoft.com/office/drawing/2017/decorative" val="1"/>
              </a:ext>
            </a:extLst>
          </p:cNvPr>
          <p:cNvSpPr/>
          <p:nvPr/>
        </p:nvSpPr>
        <p:spPr bwMode="auto">
          <a:xfrm>
            <a:off x="2724150" y="3125788"/>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pic>
        <p:nvPicPr>
          <p:cNvPr id="3" name="Picture 2">
            <a:extLst>
              <a:ext uri="{FF2B5EF4-FFF2-40B4-BE49-F238E27FC236}">
                <a16:creationId xmlns:a16="http://schemas.microsoft.com/office/drawing/2014/main" id="{FAC6CB8A-8488-5765-ABEA-AAB757F4E45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24316" y="76200"/>
            <a:ext cx="3172268" cy="64874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TextBox 65">
            <a:extLst>
              <a:ext uri="{FF2B5EF4-FFF2-40B4-BE49-F238E27FC236}">
                <a16:creationId xmlns:a16="http://schemas.microsoft.com/office/drawing/2014/main" id="{AF9F9064-183A-78C1-D775-CB56E79C8AAE}"/>
              </a:ext>
            </a:extLst>
          </p:cNvPr>
          <p:cNvSpPr txBox="1">
            <a:spLocks noGrp="1" noChangeArrowheads="1"/>
          </p:cNvSpPr>
          <p:nvPr>
            <p:ph type="title" idx="4294967295"/>
          </p:nvPr>
        </p:nvSpPr>
        <p:spPr bwMode="auto">
          <a:xfrm>
            <a:off x="1471613" y="4354513"/>
            <a:ext cx="32766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#9 and #10 </a:t>
            </a:r>
          </a:p>
        </p:txBody>
      </p:sp>
      <p:grpSp>
        <p:nvGrpSpPr>
          <p:cNvPr id="17421" name="Group 207">
            <a:extLst>
              <a:ext uri="{FF2B5EF4-FFF2-40B4-BE49-F238E27FC236}">
                <a16:creationId xmlns:a16="http://schemas.microsoft.com/office/drawing/2014/main" id="{C6F99630-8864-0978-70BE-43186E83DDC6}"/>
              </a:ext>
              <a:ext uri="{C183D7F6-B498-43B3-948B-1728B52AA6E4}">
                <adec:decorative xmlns:adec="http://schemas.microsoft.com/office/drawing/2017/decorative" val="1"/>
              </a:ext>
            </a:extLst>
          </p:cNvPr>
          <p:cNvGrpSpPr>
            <a:grpSpLocks/>
          </p:cNvGrpSpPr>
          <p:nvPr/>
        </p:nvGrpSpPr>
        <p:grpSpPr bwMode="auto">
          <a:xfrm>
            <a:off x="785813" y="1676400"/>
            <a:ext cx="4724400" cy="1143000"/>
            <a:chOff x="3886198" y="2362200"/>
            <a:chExt cx="4724400" cy="1143000"/>
          </a:xfrm>
        </p:grpSpPr>
        <p:sp>
          <p:nvSpPr>
            <p:cNvPr id="80" name="Rectangle 79">
              <a:extLst>
                <a:ext uri="{FF2B5EF4-FFF2-40B4-BE49-F238E27FC236}">
                  <a16:creationId xmlns:a16="http://schemas.microsoft.com/office/drawing/2014/main" id="{E9C23245-E3C3-5E7B-F571-C888A284A7AA}"/>
                </a:ext>
              </a:extLst>
            </p:cNvPr>
            <p:cNvSpPr/>
            <p:nvPr/>
          </p:nvSpPr>
          <p:spPr>
            <a:xfrm>
              <a:off x="3886198" y="2362200"/>
              <a:ext cx="472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7425" name="Picture 2">
              <a:extLst>
                <a:ext uri="{FF2B5EF4-FFF2-40B4-BE49-F238E27FC236}">
                  <a16:creationId xmlns:a16="http://schemas.microsoft.com/office/drawing/2014/main" id="{FFAFF495-6F77-7653-420E-7A2996AD5DC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Action Button: Forward or Next 77">
            <a:hlinkClick r:id="" action="ppaction://hlinkshowjump?jump=nextslide" highlightClick="1"/>
            <a:extLst>
              <a:ext uri="{FF2B5EF4-FFF2-40B4-BE49-F238E27FC236}">
                <a16:creationId xmlns:a16="http://schemas.microsoft.com/office/drawing/2014/main" id="{8410B490-00A1-73F8-572D-35FBE75B0A8C}"/>
              </a:ext>
              <a:ext uri="{C183D7F6-B498-43B3-948B-1728B52AA6E4}">
                <adec:decorative xmlns:adec="http://schemas.microsoft.com/office/drawing/2017/decorative" val="1"/>
              </a:ext>
            </a:extLst>
          </p:cNvPr>
          <p:cNvSpPr/>
          <p:nvPr/>
        </p:nvSpPr>
        <p:spPr bwMode="auto">
          <a:xfrm>
            <a:off x="2614613" y="3363913"/>
            <a:ext cx="989012"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pic>
        <p:nvPicPr>
          <p:cNvPr id="3" name="Picture 2">
            <a:extLst>
              <a:ext uri="{FF2B5EF4-FFF2-40B4-BE49-F238E27FC236}">
                <a16:creationId xmlns:a16="http://schemas.microsoft.com/office/drawing/2014/main" id="{B80666E4-DACA-AA86-B5C5-3B6B4AE11A0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66814" y="110671"/>
            <a:ext cx="3477110" cy="6506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215CBF1-65EB-74E4-E564-07D6C42FAA7C}"/>
              </a:ext>
              <a:ext uri="{C183D7F6-B498-43B3-948B-1728B52AA6E4}">
                <adec:decorative xmlns:adec="http://schemas.microsoft.com/office/drawing/2017/decorative" val="1"/>
              </a:ext>
            </a:extLst>
          </p:cNvPr>
          <p:cNvSpPr txBox="1">
            <a:spLocks noGrp="1"/>
          </p:cNvSpPr>
          <p:nvPr>
            <p:ph type="title" idx="4294967295"/>
          </p:nvPr>
        </p:nvSpPr>
        <p:spPr bwMode="auto">
          <a:xfrm>
            <a:off x="346881" y="245310"/>
            <a:ext cx="1905000"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9 &amp; 10</a:t>
            </a:r>
          </a:p>
        </p:txBody>
      </p:sp>
      <p:sp>
        <p:nvSpPr>
          <p:cNvPr id="18437" name="Rectangle 158">
            <a:extLst>
              <a:ext uri="{FF2B5EF4-FFF2-40B4-BE49-F238E27FC236}">
                <a16:creationId xmlns:a16="http://schemas.microsoft.com/office/drawing/2014/main" id="{854A6705-405F-5C06-B7BB-94F9D21688BD}"/>
              </a:ext>
            </a:extLst>
          </p:cNvPr>
          <p:cNvSpPr>
            <a:spLocks noChangeArrowheads="1"/>
          </p:cNvSpPr>
          <p:nvPr/>
        </p:nvSpPr>
        <p:spPr bwMode="auto">
          <a:xfrm>
            <a:off x="1333500" y="925513"/>
            <a:ext cx="297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r>
              <a:rPr lang="en-US" sz="1600" b="1" dirty="0">
                <a:effectLst>
                  <a:outerShdw blurRad="38100" dist="38100" dir="2700000" algn="tl">
                    <a:srgbClr val="000000">
                      <a:alpha val="43137"/>
                    </a:srgbClr>
                  </a:outerShdw>
                </a:effectLst>
                <a:latin typeface="Arial" charset="0"/>
              </a:rPr>
              <a:t>9. </a:t>
            </a:r>
            <a:r>
              <a:rPr lang="en-US" sz="1600" b="1" dirty="0">
                <a:latin typeface="Arial" charset="0"/>
              </a:rPr>
              <a:t>How many pills a day does </a:t>
            </a:r>
          </a:p>
          <a:p>
            <a:pPr>
              <a:defRPr/>
            </a:pPr>
            <a:r>
              <a:rPr lang="en-US" sz="1600" b="1" dirty="0">
                <a:latin typeface="Arial" charset="0"/>
              </a:rPr>
              <a:t>Ali need to take?</a:t>
            </a:r>
            <a:endParaRPr lang="en-US" sz="1600" dirty="0">
              <a:latin typeface="Arial" charset="0"/>
            </a:endParaRPr>
          </a:p>
        </p:txBody>
      </p:sp>
      <p:sp>
        <p:nvSpPr>
          <p:cNvPr id="160" name="AutoShape 154">
            <a:hlinkClick r:id="" action="ppaction://noaction" highlightClick="1">
              <a:snd r:embed="rId3" name="Incorrect Answer.wav"/>
            </a:hlinkClick>
            <a:extLst>
              <a:ext uri="{FF2B5EF4-FFF2-40B4-BE49-F238E27FC236}">
                <a16:creationId xmlns:a16="http://schemas.microsoft.com/office/drawing/2014/main" id="{3F2A1552-E235-4FC3-1D38-402321D86A94}"/>
              </a:ext>
            </a:extLst>
          </p:cNvPr>
          <p:cNvSpPr>
            <a:spLocks noChangeArrowheads="1"/>
          </p:cNvSpPr>
          <p:nvPr/>
        </p:nvSpPr>
        <p:spPr bwMode="auto">
          <a:xfrm>
            <a:off x="1318431" y="1558924"/>
            <a:ext cx="1600200" cy="477838"/>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a:latin typeface="Arial" charset="0"/>
              </a:rPr>
              <a:t>A. two</a:t>
            </a:r>
          </a:p>
        </p:txBody>
      </p:sp>
      <p:sp>
        <p:nvSpPr>
          <p:cNvPr id="161" name="AutoShape 155">
            <a:hlinkClick r:id="rId4" action="ppaction://hlinksldjump" highlightClick="1">
              <a:snd r:embed="rId5" name="Correct Answer.wav"/>
            </a:hlinkClick>
            <a:extLst>
              <a:ext uri="{FF2B5EF4-FFF2-40B4-BE49-F238E27FC236}">
                <a16:creationId xmlns:a16="http://schemas.microsoft.com/office/drawing/2014/main" id="{D7B311F4-5891-D971-5591-A9C1148B3230}"/>
              </a:ext>
            </a:extLst>
          </p:cNvPr>
          <p:cNvSpPr>
            <a:spLocks noChangeArrowheads="1"/>
          </p:cNvSpPr>
          <p:nvPr/>
        </p:nvSpPr>
        <p:spPr bwMode="auto">
          <a:xfrm>
            <a:off x="1299381" y="2147887"/>
            <a:ext cx="1600200" cy="477837"/>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a:latin typeface="Arial" charset="0"/>
              </a:rPr>
              <a:t>B. four</a:t>
            </a:r>
          </a:p>
        </p:txBody>
      </p:sp>
      <p:sp>
        <p:nvSpPr>
          <p:cNvPr id="162" name="AutoShape 156">
            <a:hlinkClick r:id="" action="ppaction://noaction" highlightClick="1">
              <a:snd r:embed="rId3" name="Incorrect Answer.wav"/>
            </a:hlinkClick>
            <a:extLst>
              <a:ext uri="{FF2B5EF4-FFF2-40B4-BE49-F238E27FC236}">
                <a16:creationId xmlns:a16="http://schemas.microsoft.com/office/drawing/2014/main" id="{2999199A-4D8E-5F54-98A5-85FBB1AF070B}"/>
              </a:ext>
            </a:extLst>
          </p:cNvPr>
          <p:cNvSpPr>
            <a:spLocks noChangeArrowheads="1"/>
          </p:cNvSpPr>
          <p:nvPr/>
        </p:nvSpPr>
        <p:spPr bwMode="auto">
          <a:xfrm>
            <a:off x="3204381" y="1558924"/>
            <a:ext cx="1600200" cy="477838"/>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C. fifty</a:t>
            </a:r>
          </a:p>
        </p:txBody>
      </p:sp>
      <p:sp>
        <p:nvSpPr>
          <p:cNvPr id="163" name="AutoShape 157">
            <a:hlinkClick r:id="" action="ppaction://noaction" highlightClick="1">
              <a:snd r:embed="rId3" name="Incorrect Answer.wav"/>
            </a:hlinkClick>
            <a:extLst>
              <a:ext uri="{FF2B5EF4-FFF2-40B4-BE49-F238E27FC236}">
                <a16:creationId xmlns:a16="http://schemas.microsoft.com/office/drawing/2014/main" id="{F6133F63-1532-C9B7-852C-F9C2D643E482}"/>
              </a:ext>
            </a:extLst>
          </p:cNvPr>
          <p:cNvSpPr>
            <a:spLocks noChangeArrowheads="1"/>
          </p:cNvSpPr>
          <p:nvPr/>
        </p:nvSpPr>
        <p:spPr bwMode="auto">
          <a:xfrm>
            <a:off x="3204381" y="2147887"/>
            <a:ext cx="1600200" cy="477837"/>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D. fourteen  </a:t>
            </a:r>
          </a:p>
        </p:txBody>
      </p:sp>
      <p:sp>
        <p:nvSpPr>
          <p:cNvPr id="18450" name="Rectangle 158">
            <a:extLst>
              <a:ext uri="{FF2B5EF4-FFF2-40B4-BE49-F238E27FC236}">
                <a16:creationId xmlns:a16="http://schemas.microsoft.com/office/drawing/2014/main" id="{54DA23E7-732D-488C-24F7-17A879060AF8}"/>
              </a:ext>
            </a:extLst>
          </p:cNvPr>
          <p:cNvSpPr>
            <a:spLocks noChangeArrowheads="1"/>
          </p:cNvSpPr>
          <p:nvPr/>
        </p:nvSpPr>
        <p:spPr bwMode="auto">
          <a:xfrm>
            <a:off x="623888" y="3311525"/>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US" sz="1600" b="1" dirty="0">
                <a:effectLst>
                  <a:outerShdw blurRad="38100" dist="38100" dir="2700000" algn="tl">
                    <a:srgbClr val="000000">
                      <a:alpha val="43137"/>
                    </a:srgbClr>
                  </a:outerShdw>
                </a:effectLst>
                <a:latin typeface="Arial" charset="0"/>
              </a:rPr>
              <a:t>10. </a:t>
            </a:r>
            <a:r>
              <a:rPr lang="en-US" sz="1600" b="1" dirty="0">
                <a:latin typeface="Arial" charset="0"/>
              </a:rPr>
              <a:t>What should Ali do to </a:t>
            </a:r>
          </a:p>
          <a:p>
            <a:pPr algn="ctr">
              <a:defRPr/>
            </a:pPr>
            <a:r>
              <a:rPr lang="en-US" sz="1600" b="1" dirty="0">
                <a:latin typeface="Arial" charset="0"/>
              </a:rPr>
              <a:t>avoid an upset stomach?</a:t>
            </a:r>
            <a:endParaRPr lang="en-US" sz="1600" dirty="0">
              <a:latin typeface="Arial" charset="0"/>
            </a:endParaRPr>
          </a:p>
        </p:txBody>
      </p:sp>
      <p:sp>
        <p:nvSpPr>
          <p:cNvPr id="169" name="AutoShape 163">
            <a:hlinkClick r:id="rId6" action="ppaction://hlinksldjump" highlightClick="1">
              <a:snd r:embed="rId5" name="Correct Answer.wav"/>
            </a:hlinkClick>
            <a:extLst>
              <a:ext uri="{FF2B5EF4-FFF2-40B4-BE49-F238E27FC236}">
                <a16:creationId xmlns:a16="http://schemas.microsoft.com/office/drawing/2014/main" id="{7754F2A2-506B-3118-A954-B13242309DA5}"/>
              </a:ext>
            </a:extLst>
          </p:cNvPr>
          <p:cNvSpPr>
            <a:spLocks noChangeArrowheads="1"/>
          </p:cNvSpPr>
          <p:nvPr/>
        </p:nvSpPr>
        <p:spPr bwMode="auto">
          <a:xfrm>
            <a:off x="990600" y="3832225"/>
            <a:ext cx="2057400"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buFontTx/>
              <a:buAutoNum type="alphaUcPeriod"/>
              <a:defRPr/>
            </a:pPr>
            <a:r>
              <a:rPr lang="en-US" sz="1400" b="1" dirty="0">
                <a:latin typeface="Arial" charset="0"/>
              </a:rPr>
              <a:t>Eat or drink </a:t>
            </a:r>
          </a:p>
          <a:p>
            <a:pPr marL="342900" indent="-342900">
              <a:defRPr/>
            </a:pPr>
            <a:r>
              <a:rPr lang="en-US" sz="1400" b="1" dirty="0">
                <a:latin typeface="Arial" charset="0"/>
              </a:rPr>
              <a:t>something before </a:t>
            </a:r>
          </a:p>
          <a:p>
            <a:pPr marL="342900" indent="-342900">
              <a:defRPr/>
            </a:pPr>
            <a:r>
              <a:rPr lang="en-US" sz="1400" b="1" dirty="0">
                <a:latin typeface="Arial" charset="0"/>
              </a:rPr>
              <a:t>taking the medication. </a:t>
            </a:r>
          </a:p>
        </p:txBody>
      </p:sp>
      <p:sp>
        <p:nvSpPr>
          <p:cNvPr id="166" name="AutoShape 160">
            <a:hlinkClick r:id="" action="ppaction://noaction" highlightClick="1">
              <a:snd r:embed="rId3" name="Incorrect Answer.wav"/>
            </a:hlinkClick>
            <a:extLst>
              <a:ext uri="{FF2B5EF4-FFF2-40B4-BE49-F238E27FC236}">
                <a16:creationId xmlns:a16="http://schemas.microsoft.com/office/drawing/2014/main" id="{C885FD72-839E-6595-EE9E-8F4CAB841A60}"/>
              </a:ext>
            </a:extLst>
          </p:cNvPr>
          <p:cNvSpPr>
            <a:spLocks noChangeArrowheads="1"/>
          </p:cNvSpPr>
          <p:nvPr/>
        </p:nvSpPr>
        <p:spPr bwMode="auto">
          <a:xfrm>
            <a:off x="990600" y="4705350"/>
            <a:ext cx="2057400"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B. Call the doctor</a:t>
            </a:r>
            <a:br>
              <a:rPr lang="en-US" sz="1400" b="1" dirty="0">
                <a:latin typeface="Arial" charset="0"/>
              </a:rPr>
            </a:br>
            <a:r>
              <a:rPr lang="en-US" sz="1400" b="1" dirty="0">
                <a:latin typeface="Arial" charset="0"/>
              </a:rPr>
              <a:t>     for a refill.</a:t>
            </a:r>
          </a:p>
        </p:txBody>
      </p:sp>
      <p:sp>
        <p:nvSpPr>
          <p:cNvPr id="167" name="AutoShape 161">
            <a:hlinkClick r:id="" action="ppaction://noaction" highlightClick="1">
              <a:snd r:embed="rId3" name="Incorrect Answer.wav"/>
            </a:hlinkClick>
            <a:extLst>
              <a:ext uri="{FF2B5EF4-FFF2-40B4-BE49-F238E27FC236}">
                <a16:creationId xmlns:a16="http://schemas.microsoft.com/office/drawing/2014/main" id="{82429303-57C4-8BB3-7F00-468DEDFE19C4}"/>
              </a:ext>
            </a:extLst>
          </p:cNvPr>
          <p:cNvSpPr>
            <a:spLocks noChangeArrowheads="1"/>
          </p:cNvSpPr>
          <p:nvPr/>
        </p:nvSpPr>
        <p:spPr bwMode="auto">
          <a:xfrm>
            <a:off x="3169124" y="3848432"/>
            <a:ext cx="2033113"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C. Make sure to </a:t>
            </a:r>
            <a:br>
              <a:rPr lang="en-US" sz="1400" b="1" dirty="0">
                <a:latin typeface="Arial" charset="0"/>
              </a:rPr>
            </a:br>
            <a:r>
              <a:rPr lang="en-US" sz="1400" b="1" dirty="0">
                <a:latin typeface="Arial" charset="0"/>
              </a:rPr>
              <a:t>     take all medication.</a:t>
            </a:r>
          </a:p>
        </p:txBody>
      </p:sp>
      <p:sp>
        <p:nvSpPr>
          <p:cNvPr id="168" name="AutoShape 162">
            <a:hlinkClick r:id="" action="ppaction://noaction" highlightClick="1">
              <a:snd r:embed="rId3" name="Incorrect Answer.wav"/>
            </a:hlinkClick>
            <a:extLst>
              <a:ext uri="{FF2B5EF4-FFF2-40B4-BE49-F238E27FC236}">
                <a16:creationId xmlns:a16="http://schemas.microsoft.com/office/drawing/2014/main" id="{28A071FB-FAE4-9BCB-6D1E-1DB86EF9B204}"/>
              </a:ext>
            </a:extLst>
          </p:cNvPr>
          <p:cNvSpPr>
            <a:spLocks noChangeArrowheads="1"/>
          </p:cNvSpPr>
          <p:nvPr/>
        </p:nvSpPr>
        <p:spPr bwMode="auto">
          <a:xfrm>
            <a:off x="3169124" y="4721557"/>
            <a:ext cx="2033113"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D. Eat or drink </a:t>
            </a:r>
          </a:p>
          <a:p>
            <a:pPr>
              <a:defRPr/>
            </a:pPr>
            <a:r>
              <a:rPr lang="en-US" sz="1400" b="1" dirty="0">
                <a:latin typeface="Arial" charset="0"/>
              </a:rPr>
              <a:t>something after </a:t>
            </a:r>
          </a:p>
          <a:p>
            <a:pPr>
              <a:defRPr/>
            </a:pPr>
            <a:r>
              <a:rPr lang="en-US" sz="1400" b="1" dirty="0">
                <a:latin typeface="Arial" charset="0"/>
              </a:rPr>
              <a:t>taking the medication. </a:t>
            </a:r>
          </a:p>
        </p:txBody>
      </p:sp>
      <p:pic>
        <p:nvPicPr>
          <p:cNvPr id="18464" name="Picture 131">
            <a:extLst>
              <a:ext uri="{FF2B5EF4-FFF2-40B4-BE49-F238E27FC236}">
                <a16:creationId xmlns:a16="http://schemas.microsoft.com/office/drawing/2014/main" id="{9A1CFAA9-0817-744D-5576-9F876047ADC1}"/>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6902" y="404813"/>
            <a:ext cx="36925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133">
            <a:extLst>
              <a:ext uri="{FF2B5EF4-FFF2-40B4-BE49-F238E27FC236}">
                <a16:creationId xmlns:a16="http://schemas.microsoft.com/office/drawing/2014/main" id="{FF1CA4EB-10A0-8A73-CCC9-A5279CF5524E}"/>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7175" y="2071688"/>
            <a:ext cx="771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80" name="AutoShape 132">
            <a:extLst>
              <a:ext uri="{FF2B5EF4-FFF2-40B4-BE49-F238E27FC236}">
                <a16:creationId xmlns:a16="http://schemas.microsoft.com/office/drawing/2014/main" id="{6B03255B-C99D-9CE1-FB51-825451AA1B5C}"/>
              </a:ext>
              <a:ext uri="{C183D7F6-B498-43B3-948B-1728B52AA6E4}">
                <adec:decorative xmlns:adec="http://schemas.microsoft.com/office/drawing/2017/decorative" val="1"/>
              </a:ext>
            </a:extLst>
          </p:cNvPr>
          <p:cNvSpPr>
            <a:spLocks noChangeArrowheads="1"/>
          </p:cNvSpPr>
          <p:nvPr/>
        </p:nvSpPr>
        <p:spPr bwMode="auto">
          <a:xfrm rot="16200000">
            <a:off x="5295900" y="1711325"/>
            <a:ext cx="3505200" cy="3200400"/>
          </a:xfrm>
          <a:prstGeom prst="flowChartOnlineStorage">
            <a:avLst/>
          </a:prstGeom>
          <a:solidFill>
            <a:schemeClr val="bg1"/>
          </a:solidFill>
          <a:ln w="9525">
            <a:solidFill>
              <a:schemeClr val="tx1"/>
            </a:solidFill>
            <a:miter lim="800000"/>
            <a:headEnd/>
            <a:tailEnd/>
          </a:ln>
          <a:effectLst/>
        </p:spPr>
        <p:txBody>
          <a:bodyPr vert="eaVert" anchor="ctr"/>
          <a:lstStyle/>
          <a:p>
            <a:pPr algn="ctr">
              <a:defRPr/>
            </a:pPr>
            <a:endParaRPr lang="en-US" sz="1200" dirty="0">
              <a:latin typeface="Arial" charset="0"/>
            </a:endParaRPr>
          </a:p>
          <a:p>
            <a:pPr algn="ctr">
              <a:defRPr/>
            </a:pPr>
            <a:r>
              <a:rPr lang="en-US" sz="1200" b="1" dirty="0">
                <a:effectLst>
                  <a:outerShdw blurRad="38100" dist="38100" dir="2700000" algn="tl">
                    <a:srgbClr val="C0C0C0"/>
                  </a:outerShdw>
                </a:effectLst>
                <a:latin typeface="Arial" charset="0"/>
              </a:rPr>
              <a:t>Main St. Pharmacy</a:t>
            </a:r>
          </a:p>
          <a:p>
            <a:pPr algn="ctr">
              <a:defRPr/>
            </a:pPr>
            <a:r>
              <a:rPr lang="en-US" sz="1200" b="1" dirty="0">
                <a:effectLst>
                  <a:outerShdw blurRad="38100" dist="38100" dir="2700000" algn="tl">
                    <a:srgbClr val="C0C0C0"/>
                  </a:outerShdw>
                </a:effectLst>
                <a:latin typeface="Arial" charset="0"/>
              </a:rPr>
              <a:t>123 Main St,</a:t>
            </a:r>
          </a:p>
          <a:p>
            <a:pPr algn="ctr">
              <a:defRPr/>
            </a:pPr>
            <a:r>
              <a:rPr lang="en-US" sz="1200" b="1" dirty="0">
                <a:effectLst>
                  <a:outerShdw blurRad="38100" dist="38100" dir="2700000" algn="tl">
                    <a:srgbClr val="C0C0C0"/>
                  </a:outerShdw>
                </a:effectLst>
                <a:latin typeface="Arial" charset="0"/>
              </a:rPr>
              <a:t> </a:t>
            </a:r>
            <a:r>
              <a:rPr lang="en-US" sz="1200" b="1" dirty="0" err="1">
                <a:effectLst>
                  <a:outerShdw blurRad="38100" dist="38100" dir="2700000" algn="tl">
                    <a:srgbClr val="C0C0C0"/>
                  </a:outerShdw>
                </a:effectLst>
                <a:latin typeface="Arial" charset="0"/>
              </a:rPr>
              <a:t>Anytown</a:t>
            </a:r>
            <a:r>
              <a:rPr lang="en-US" sz="1200" b="1" dirty="0">
                <a:effectLst>
                  <a:outerShdw blurRad="38100" dist="38100" dir="2700000" algn="tl">
                    <a:srgbClr val="C0C0C0"/>
                  </a:outerShdw>
                </a:effectLst>
                <a:latin typeface="Arial" charset="0"/>
              </a:rPr>
              <a:t>, WA 12345</a:t>
            </a:r>
          </a:p>
          <a:p>
            <a:pPr algn="ctr">
              <a:defRPr/>
            </a:pPr>
            <a:r>
              <a:rPr lang="en-US" sz="1200" b="1" dirty="0">
                <a:effectLst>
                  <a:outerShdw blurRad="38100" dist="38100" dir="2700000" algn="tl">
                    <a:srgbClr val="C0C0C0"/>
                  </a:outerShdw>
                </a:effectLst>
                <a:latin typeface="Arial" charset="0"/>
              </a:rPr>
              <a:t>(203) 555-1982</a:t>
            </a:r>
          </a:p>
          <a:p>
            <a:pPr algn="ctr">
              <a:defRPr/>
            </a:pPr>
            <a:endParaRPr lang="en-US" sz="1200" b="1" dirty="0">
              <a:effectLst>
                <a:outerShdw blurRad="38100" dist="38100" dir="2700000" algn="tl">
                  <a:srgbClr val="C0C0C0"/>
                </a:outerShdw>
              </a:effectLst>
              <a:latin typeface="Arial" charset="0"/>
            </a:endParaRPr>
          </a:p>
          <a:p>
            <a:pPr algn="ctr">
              <a:defRPr/>
            </a:pPr>
            <a:r>
              <a:rPr lang="en-US" sz="1200" dirty="0">
                <a:latin typeface="Arial" charset="0"/>
              </a:rPr>
              <a:t>#9876 Filled 3-1-08</a:t>
            </a:r>
          </a:p>
          <a:p>
            <a:pPr algn="ctr">
              <a:defRPr/>
            </a:pPr>
            <a:r>
              <a:rPr lang="en-US" sz="1200" b="1" dirty="0">
                <a:latin typeface="Arial" charset="0"/>
              </a:rPr>
              <a:t>Kingston, Ali</a:t>
            </a:r>
          </a:p>
          <a:p>
            <a:pPr algn="ctr">
              <a:defRPr/>
            </a:pPr>
            <a:r>
              <a:rPr lang="en-US" sz="1200" dirty="0">
                <a:latin typeface="Arial" charset="0"/>
              </a:rPr>
              <a:t>Take 2 capsules twice daily for 2 weeks.</a:t>
            </a:r>
          </a:p>
          <a:p>
            <a:pPr algn="ctr">
              <a:defRPr/>
            </a:pPr>
            <a:r>
              <a:rPr lang="en-US" sz="1200" i="1" dirty="0">
                <a:latin typeface="Arial" charset="0"/>
              </a:rPr>
              <a:t>Warnings</a:t>
            </a:r>
            <a:r>
              <a:rPr lang="en-US" sz="1200" dirty="0">
                <a:latin typeface="Arial" charset="0"/>
              </a:rPr>
              <a:t>: May cause nausea. Eat food or drink milk immediately prior to taking medication. </a:t>
            </a:r>
          </a:p>
          <a:p>
            <a:pPr algn="ctr">
              <a:defRPr/>
            </a:pPr>
            <a:r>
              <a:rPr lang="en-US" sz="1200" b="1" dirty="0" err="1">
                <a:latin typeface="Arial" charset="0"/>
              </a:rPr>
              <a:t>Omnivex</a:t>
            </a:r>
            <a:r>
              <a:rPr lang="en-US" sz="1200" b="1" dirty="0">
                <a:latin typeface="Arial" charset="0"/>
              </a:rPr>
              <a:t> 50 mg/56</a:t>
            </a:r>
          </a:p>
          <a:p>
            <a:pPr algn="ctr">
              <a:defRPr/>
            </a:pPr>
            <a:r>
              <a:rPr lang="en-US" sz="1200" dirty="0">
                <a:latin typeface="Arial" charset="0"/>
              </a:rPr>
              <a:t> No Refills left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2" name="Group 1">
            <a:extLst>
              <a:ext uri="{FF2B5EF4-FFF2-40B4-BE49-F238E27FC236}">
                <a16:creationId xmlns:a16="http://schemas.microsoft.com/office/drawing/2014/main" id="{C4CEA69E-C1FD-FB8A-F5B8-F62445EC9FA0}"/>
              </a:ext>
              <a:ext uri="{C183D7F6-B498-43B3-948B-1728B52AA6E4}">
                <adec:decorative xmlns:adec="http://schemas.microsoft.com/office/drawing/2017/decorative" val="1"/>
              </a:ext>
            </a:extLst>
          </p:cNvPr>
          <p:cNvGrpSpPr>
            <a:grpSpLocks/>
          </p:cNvGrpSpPr>
          <p:nvPr/>
        </p:nvGrpSpPr>
        <p:grpSpPr bwMode="auto">
          <a:xfrm>
            <a:off x="5087938" y="628650"/>
            <a:ext cx="3692525" cy="5181600"/>
            <a:chOff x="5105400" y="1371600"/>
            <a:chExt cx="3692525" cy="5181600"/>
          </a:xfrm>
        </p:grpSpPr>
        <p:pic>
          <p:nvPicPr>
            <p:cNvPr id="19469" name="Picture 131">
              <a:extLst>
                <a:ext uri="{FF2B5EF4-FFF2-40B4-BE49-F238E27FC236}">
                  <a16:creationId xmlns:a16="http://schemas.microsoft.com/office/drawing/2014/main" id="{01B58B39-5D9E-8A38-8C23-FC96ED72A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6925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80" name="AutoShape 132">
              <a:extLst>
                <a:ext uri="{FF2B5EF4-FFF2-40B4-BE49-F238E27FC236}">
                  <a16:creationId xmlns:a16="http://schemas.microsoft.com/office/drawing/2014/main" id="{2EF3F1A6-2C5C-9CA9-16A4-59A3CE4EA2DB}"/>
                </a:ext>
              </a:extLst>
            </p:cNvPr>
            <p:cNvSpPr>
              <a:spLocks noChangeArrowheads="1"/>
            </p:cNvSpPr>
            <p:nvPr/>
          </p:nvSpPr>
          <p:spPr bwMode="auto">
            <a:xfrm rot="16200000">
              <a:off x="5181600" y="2667000"/>
              <a:ext cx="3505200" cy="3200400"/>
            </a:xfrm>
            <a:prstGeom prst="flowChartOnlineStorage">
              <a:avLst/>
            </a:prstGeom>
            <a:solidFill>
              <a:schemeClr val="bg1"/>
            </a:solidFill>
            <a:ln w="9525">
              <a:solidFill>
                <a:schemeClr val="tx1"/>
              </a:solidFill>
              <a:miter lim="800000"/>
              <a:headEnd/>
              <a:tailEnd/>
            </a:ln>
            <a:effectLst/>
          </p:spPr>
          <p:txBody>
            <a:bodyPr vert="eaVert" anchor="ctr"/>
            <a:lstStyle/>
            <a:p>
              <a:pPr algn="ctr">
                <a:defRPr/>
              </a:pPr>
              <a:endParaRPr lang="en-US" sz="1200" dirty="0">
                <a:latin typeface="Arial" charset="0"/>
              </a:endParaRPr>
            </a:p>
            <a:p>
              <a:pPr algn="ctr">
                <a:defRPr/>
              </a:pPr>
              <a:endParaRPr lang="en-US" sz="1200" b="1" dirty="0">
                <a:effectLst>
                  <a:outerShdw blurRad="38100" dist="38100" dir="2700000" algn="tl">
                    <a:srgbClr val="C0C0C0"/>
                  </a:outerShdw>
                </a:effectLst>
                <a:latin typeface="Arial" charset="0"/>
              </a:endParaRPr>
            </a:p>
            <a:p>
              <a:pPr algn="ctr">
                <a:defRPr/>
              </a:pPr>
              <a:r>
                <a:rPr lang="en-US" sz="1200" b="1" dirty="0">
                  <a:effectLst>
                    <a:outerShdw blurRad="38100" dist="38100" dir="2700000" algn="tl">
                      <a:srgbClr val="C0C0C0"/>
                    </a:outerShdw>
                  </a:effectLst>
                  <a:latin typeface="Arial" charset="0"/>
                </a:rPr>
                <a:t>Main St. Pharmacy</a:t>
              </a:r>
            </a:p>
            <a:p>
              <a:pPr algn="ctr">
                <a:defRPr/>
              </a:pPr>
              <a:r>
                <a:rPr lang="en-US" sz="1200" b="1" dirty="0">
                  <a:effectLst>
                    <a:outerShdw blurRad="38100" dist="38100" dir="2700000" algn="tl">
                      <a:srgbClr val="C0C0C0"/>
                    </a:outerShdw>
                  </a:effectLst>
                  <a:latin typeface="Arial" charset="0"/>
                </a:rPr>
                <a:t>123 Main St,</a:t>
              </a:r>
            </a:p>
            <a:p>
              <a:pPr algn="ctr">
                <a:defRPr/>
              </a:pPr>
              <a:r>
                <a:rPr lang="en-US" sz="1200" b="1" dirty="0">
                  <a:effectLst>
                    <a:outerShdw blurRad="38100" dist="38100" dir="2700000" algn="tl">
                      <a:srgbClr val="C0C0C0"/>
                    </a:outerShdw>
                  </a:effectLst>
                  <a:latin typeface="Arial" charset="0"/>
                </a:rPr>
                <a:t> </a:t>
              </a:r>
              <a:r>
                <a:rPr lang="en-US" sz="1200" b="1" dirty="0" err="1">
                  <a:effectLst>
                    <a:outerShdw blurRad="38100" dist="38100" dir="2700000" algn="tl">
                      <a:srgbClr val="C0C0C0"/>
                    </a:outerShdw>
                  </a:effectLst>
                  <a:latin typeface="Arial" charset="0"/>
                </a:rPr>
                <a:t>Anytown</a:t>
              </a:r>
              <a:r>
                <a:rPr lang="en-US" sz="1200" b="1" dirty="0">
                  <a:effectLst>
                    <a:outerShdw blurRad="38100" dist="38100" dir="2700000" algn="tl">
                      <a:srgbClr val="C0C0C0"/>
                    </a:outerShdw>
                  </a:effectLst>
                  <a:latin typeface="Arial" charset="0"/>
                </a:rPr>
                <a:t>, WA 12345</a:t>
              </a:r>
            </a:p>
            <a:p>
              <a:pPr algn="ctr">
                <a:defRPr/>
              </a:pPr>
              <a:r>
                <a:rPr lang="en-US" sz="1200" b="1" dirty="0">
                  <a:effectLst>
                    <a:outerShdw blurRad="38100" dist="38100" dir="2700000" algn="tl">
                      <a:srgbClr val="C0C0C0"/>
                    </a:outerShdw>
                  </a:effectLst>
                  <a:latin typeface="Arial" charset="0"/>
                </a:rPr>
                <a:t>(203) 555-1982</a:t>
              </a:r>
              <a:br>
                <a:rPr lang="en-US" sz="1200" b="1" dirty="0">
                  <a:effectLst>
                    <a:outerShdw blurRad="38100" dist="38100" dir="2700000" algn="tl">
                      <a:srgbClr val="C0C0C0"/>
                    </a:outerShdw>
                  </a:effectLst>
                  <a:latin typeface="Arial" charset="0"/>
                </a:rPr>
              </a:br>
              <a:endParaRPr lang="en-US" sz="1200" b="1" dirty="0">
                <a:effectLst>
                  <a:outerShdw blurRad="38100" dist="38100" dir="2700000" algn="tl">
                    <a:srgbClr val="C0C0C0"/>
                  </a:outerShdw>
                </a:effectLst>
                <a:latin typeface="Arial" charset="0"/>
              </a:endParaRPr>
            </a:p>
            <a:p>
              <a:pPr algn="ctr">
                <a:defRPr/>
              </a:pPr>
              <a:r>
                <a:rPr lang="en-US" sz="1200" dirty="0">
                  <a:latin typeface="Arial" charset="0"/>
                </a:rPr>
                <a:t>#9876 Filled 3-1-08</a:t>
              </a:r>
            </a:p>
            <a:p>
              <a:pPr algn="ctr">
                <a:defRPr/>
              </a:pPr>
              <a:r>
                <a:rPr lang="en-US" sz="1200" b="1" dirty="0">
                  <a:latin typeface="Arial" charset="0"/>
                </a:rPr>
                <a:t>Kingston, Ali</a:t>
              </a:r>
            </a:p>
            <a:p>
              <a:pPr algn="ctr">
                <a:defRPr/>
              </a:pPr>
              <a:r>
                <a:rPr lang="en-US" sz="1400" b="1" dirty="0">
                  <a:solidFill>
                    <a:srgbClr val="FF0000"/>
                  </a:solidFill>
                  <a:latin typeface="Arial" charset="0"/>
                </a:rPr>
                <a:t>Take 2 capsules twice daily </a:t>
              </a:r>
              <a:br>
                <a:rPr lang="en-US" sz="1400" b="1" dirty="0">
                  <a:solidFill>
                    <a:srgbClr val="FF0000"/>
                  </a:solidFill>
                  <a:latin typeface="Arial" charset="0"/>
                </a:rPr>
              </a:br>
              <a:r>
                <a:rPr lang="en-US" sz="1200" dirty="0">
                  <a:latin typeface="Arial" charset="0"/>
                </a:rPr>
                <a:t>for 2 weeks.</a:t>
              </a:r>
            </a:p>
            <a:p>
              <a:pPr algn="ctr">
                <a:defRPr/>
              </a:pPr>
              <a:r>
                <a:rPr lang="en-US" sz="1200" i="1" dirty="0">
                  <a:latin typeface="Arial" charset="0"/>
                </a:rPr>
                <a:t>Warnings</a:t>
              </a:r>
              <a:r>
                <a:rPr lang="en-US" sz="1200" dirty="0">
                  <a:latin typeface="Arial" charset="0"/>
                </a:rPr>
                <a:t>: May cause nausea. Eat food or drink milk immediately prior to taking medication. </a:t>
              </a:r>
            </a:p>
            <a:p>
              <a:pPr algn="ctr">
                <a:defRPr/>
              </a:pPr>
              <a:r>
                <a:rPr lang="en-US" sz="1200" b="1" dirty="0" err="1">
                  <a:latin typeface="Arial" charset="0"/>
                </a:rPr>
                <a:t>Omnivex</a:t>
              </a:r>
              <a:r>
                <a:rPr lang="en-US" sz="1200" b="1" dirty="0">
                  <a:latin typeface="Arial" charset="0"/>
                </a:rPr>
                <a:t> 50 mg/56</a:t>
              </a:r>
            </a:p>
            <a:p>
              <a:pPr algn="ctr">
                <a:defRPr/>
              </a:pPr>
              <a:r>
                <a:rPr lang="en-US" sz="1200" dirty="0">
                  <a:latin typeface="Arial" charset="0"/>
                </a:rPr>
                <a:t> No Refills left</a:t>
              </a:r>
            </a:p>
          </p:txBody>
        </p:sp>
      </p:grpSp>
      <p:pic>
        <p:nvPicPr>
          <p:cNvPr id="19463" name="Picture 133">
            <a:extLst>
              <a:ext uri="{FF2B5EF4-FFF2-40B4-BE49-F238E27FC236}">
                <a16:creationId xmlns:a16="http://schemas.microsoft.com/office/drawing/2014/main" id="{D21AC99A-E028-BE62-AF88-666A67E620D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013" y="2478088"/>
            <a:ext cx="771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Action Button: Back or Previous 77">
            <a:hlinkClick r:id="" action="ppaction://hlinkshowjump?jump=previousslide" highlightClick="1"/>
            <a:extLst>
              <a:ext uri="{FF2B5EF4-FFF2-40B4-BE49-F238E27FC236}">
                <a16:creationId xmlns:a16="http://schemas.microsoft.com/office/drawing/2014/main" id="{DF4B2E2D-649C-2E64-596B-45C21E49D8FF}"/>
              </a:ext>
              <a:ext uri="{C183D7F6-B498-43B3-948B-1728B52AA6E4}">
                <adec:decorative xmlns:adec="http://schemas.microsoft.com/office/drawing/2017/decorative" val="1"/>
              </a:ext>
            </a:extLst>
          </p:cNvPr>
          <p:cNvSpPr/>
          <p:nvPr/>
        </p:nvSpPr>
        <p:spPr bwMode="auto">
          <a:xfrm>
            <a:off x="2209800" y="3962400"/>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19465" name="TextBox 62">
            <a:extLst>
              <a:ext uri="{FF2B5EF4-FFF2-40B4-BE49-F238E27FC236}">
                <a16:creationId xmlns:a16="http://schemas.microsoft.com/office/drawing/2014/main" id="{DAB7091E-8760-110C-654B-F1AE93D2815A}"/>
              </a:ext>
            </a:extLst>
          </p:cNvPr>
          <p:cNvSpPr txBox="1">
            <a:spLocks noGrp="1" noChangeArrowheads="1"/>
          </p:cNvSpPr>
          <p:nvPr>
            <p:ph type="title" idx="4294967295"/>
          </p:nvPr>
        </p:nvSpPr>
        <p:spPr bwMode="auto">
          <a:xfrm>
            <a:off x="1524000" y="4953000"/>
            <a:ext cx="2895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#10</a:t>
            </a:r>
          </a:p>
        </p:txBody>
      </p:sp>
      <p:grpSp>
        <p:nvGrpSpPr>
          <p:cNvPr id="19466" name="Group 207">
            <a:extLst>
              <a:ext uri="{FF2B5EF4-FFF2-40B4-BE49-F238E27FC236}">
                <a16:creationId xmlns:a16="http://schemas.microsoft.com/office/drawing/2014/main" id="{7BBA1411-E59A-AEC4-4954-9371CACF93B9}"/>
              </a:ext>
              <a:ext uri="{C183D7F6-B498-43B3-948B-1728B52AA6E4}">
                <adec:decorative xmlns:adec="http://schemas.microsoft.com/office/drawing/2017/decorative" val="1"/>
              </a:ext>
            </a:extLst>
          </p:cNvPr>
          <p:cNvGrpSpPr>
            <a:grpSpLocks/>
          </p:cNvGrpSpPr>
          <p:nvPr/>
        </p:nvGrpSpPr>
        <p:grpSpPr bwMode="auto">
          <a:xfrm>
            <a:off x="381000" y="2286000"/>
            <a:ext cx="4724400" cy="1143000"/>
            <a:chOff x="3886199" y="2362200"/>
            <a:chExt cx="4724401" cy="1143000"/>
          </a:xfrm>
        </p:grpSpPr>
        <p:sp>
          <p:nvSpPr>
            <p:cNvPr id="81" name="Rectangle 80">
              <a:extLst>
                <a:ext uri="{FF2B5EF4-FFF2-40B4-BE49-F238E27FC236}">
                  <a16:creationId xmlns:a16="http://schemas.microsoft.com/office/drawing/2014/main" id="{0F9FF1BC-41CF-C5BF-2482-5ADC1B35C677}"/>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9468" name="Picture 2">
              <a:extLst>
                <a:ext uri="{FF2B5EF4-FFF2-40B4-BE49-F238E27FC236}">
                  <a16:creationId xmlns:a16="http://schemas.microsoft.com/office/drawing/2014/main" id="{9F0FFD97-80A2-DDD7-04BD-2F1ACF4AE09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TextBox 65">
            <a:extLst>
              <a:ext uri="{FF2B5EF4-FFF2-40B4-BE49-F238E27FC236}">
                <a16:creationId xmlns:a16="http://schemas.microsoft.com/office/drawing/2014/main" id="{41E9DBBA-40B9-8169-429D-7C05556A7A5C}"/>
              </a:ext>
            </a:extLst>
          </p:cNvPr>
          <p:cNvSpPr txBox="1">
            <a:spLocks noGrp="1" noChangeArrowheads="1"/>
          </p:cNvSpPr>
          <p:nvPr>
            <p:ph type="title" idx="4294967295"/>
          </p:nvPr>
        </p:nvSpPr>
        <p:spPr bwMode="auto">
          <a:xfrm>
            <a:off x="1114425" y="4191000"/>
            <a:ext cx="3686175"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#11 and #12 </a:t>
            </a:r>
          </a:p>
        </p:txBody>
      </p:sp>
      <p:pic>
        <p:nvPicPr>
          <p:cNvPr id="20486" name="Picture 131">
            <a:extLst>
              <a:ext uri="{FF2B5EF4-FFF2-40B4-BE49-F238E27FC236}">
                <a16:creationId xmlns:a16="http://schemas.microsoft.com/office/drawing/2014/main" id="{BC351ED4-F0B5-869C-0313-1E6BA28246E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6925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80" name="AutoShape 132">
            <a:extLst>
              <a:ext uri="{FF2B5EF4-FFF2-40B4-BE49-F238E27FC236}">
                <a16:creationId xmlns:a16="http://schemas.microsoft.com/office/drawing/2014/main" id="{109A7E51-4C57-6586-FC2E-A01AEC7AC0E7}"/>
              </a:ext>
            </a:extLst>
          </p:cNvPr>
          <p:cNvSpPr>
            <a:spLocks noChangeArrowheads="1"/>
          </p:cNvSpPr>
          <p:nvPr/>
        </p:nvSpPr>
        <p:spPr bwMode="auto">
          <a:xfrm rot="16200000">
            <a:off x="5181600" y="1828800"/>
            <a:ext cx="3505200" cy="3200400"/>
          </a:xfrm>
          <a:prstGeom prst="flowChartOnlineStorage">
            <a:avLst/>
          </a:prstGeom>
          <a:solidFill>
            <a:schemeClr val="bg1"/>
          </a:solidFill>
          <a:ln w="9525">
            <a:solidFill>
              <a:schemeClr val="tx1"/>
            </a:solidFill>
            <a:miter lim="800000"/>
            <a:headEnd/>
            <a:tailEnd/>
          </a:ln>
          <a:effectLst/>
        </p:spPr>
        <p:txBody>
          <a:bodyPr vert="eaVert" anchor="ctr"/>
          <a:lstStyle/>
          <a:p>
            <a:pPr algn="ctr">
              <a:defRPr/>
            </a:pPr>
            <a:endParaRPr lang="en-US" sz="1200" dirty="0">
              <a:latin typeface="Arial" charset="0"/>
            </a:endParaRPr>
          </a:p>
          <a:p>
            <a:pPr algn="ctr">
              <a:defRPr/>
            </a:pPr>
            <a:endParaRPr lang="en-US" sz="1200" b="1" dirty="0">
              <a:effectLst>
                <a:outerShdw blurRad="38100" dist="38100" dir="2700000" algn="tl">
                  <a:srgbClr val="C0C0C0"/>
                </a:outerShdw>
              </a:effectLst>
              <a:latin typeface="Arial" charset="0"/>
            </a:endParaRPr>
          </a:p>
          <a:p>
            <a:pPr algn="ctr">
              <a:defRPr/>
            </a:pPr>
            <a:r>
              <a:rPr lang="en-US" sz="1200" b="1" dirty="0">
                <a:effectLst>
                  <a:outerShdw blurRad="38100" dist="38100" dir="2700000" algn="tl">
                    <a:srgbClr val="C0C0C0"/>
                  </a:outerShdw>
                </a:effectLst>
                <a:latin typeface="Arial" charset="0"/>
              </a:rPr>
              <a:t>Main St. Pharmacy</a:t>
            </a:r>
          </a:p>
          <a:p>
            <a:pPr algn="ctr">
              <a:defRPr/>
            </a:pPr>
            <a:r>
              <a:rPr lang="en-US" sz="1200" b="1" dirty="0">
                <a:effectLst>
                  <a:outerShdw blurRad="38100" dist="38100" dir="2700000" algn="tl">
                    <a:srgbClr val="C0C0C0"/>
                  </a:outerShdw>
                </a:effectLst>
                <a:latin typeface="Arial" charset="0"/>
              </a:rPr>
              <a:t>123 Main St,</a:t>
            </a:r>
          </a:p>
          <a:p>
            <a:pPr algn="ctr">
              <a:defRPr/>
            </a:pPr>
            <a:r>
              <a:rPr lang="en-US" sz="1200" b="1" dirty="0">
                <a:effectLst>
                  <a:outerShdw blurRad="38100" dist="38100" dir="2700000" algn="tl">
                    <a:srgbClr val="C0C0C0"/>
                  </a:outerShdw>
                </a:effectLst>
                <a:latin typeface="Arial" charset="0"/>
              </a:rPr>
              <a:t> </a:t>
            </a:r>
            <a:r>
              <a:rPr lang="en-US" sz="1200" b="1" dirty="0" err="1">
                <a:effectLst>
                  <a:outerShdw blurRad="38100" dist="38100" dir="2700000" algn="tl">
                    <a:srgbClr val="C0C0C0"/>
                  </a:outerShdw>
                </a:effectLst>
                <a:latin typeface="Arial" charset="0"/>
              </a:rPr>
              <a:t>Anytown</a:t>
            </a:r>
            <a:r>
              <a:rPr lang="en-US" sz="1200" b="1" dirty="0">
                <a:effectLst>
                  <a:outerShdw blurRad="38100" dist="38100" dir="2700000" algn="tl">
                    <a:srgbClr val="C0C0C0"/>
                  </a:outerShdw>
                </a:effectLst>
                <a:latin typeface="Arial" charset="0"/>
              </a:rPr>
              <a:t>, WA 12345</a:t>
            </a:r>
          </a:p>
          <a:p>
            <a:pPr algn="ctr">
              <a:defRPr/>
            </a:pPr>
            <a:r>
              <a:rPr lang="en-US" sz="1200" b="1" dirty="0">
                <a:effectLst>
                  <a:outerShdw blurRad="38100" dist="38100" dir="2700000" algn="tl">
                    <a:srgbClr val="C0C0C0"/>
                  </a:outerShdw>
                </a:effectLst>
                <a:latin typeface="Arial" charset="0"/>
              </a:rPr>
              <a:t>(203) 555-1982</a:t>
            </a:r>
          </a:p>
          <a:p>
            <a:pPr algn="ctr">
              <a:defRPr/>
            </a:pPr>
            <a:r>
              <a:rPr lang="en-US" sz="1200" dirty="0">
                <a:latin typeface="Arial" charset="0"/>
              </a:rPr>
              <a:t>#9876 Filled 3-1-08</a:t>
            </a:r>
          </a:p>
          <a:p>
            <a:pPr algn="ctr">
              <a:defRPr/>
            </a:pPr>
            <a:r>
              <a:rPr lang="en-US" sz="1200" b="1" dirty="0">
                <a:latin typeface="Arial" charset="0"/>
              </a:rPr>
              <a:t>Kingston, Ali</a:t>
            </a:r>
          </a:p>
          <a:p>
            <a:pPr algn="ctr">
              <a:defRPr/>
            </a:pPr>
            <a:r>
              <a:rPr lang="en-US" sz="1200" dirty="0">
                <a:latin typeface="Arial" charset="0"/>
              </a:rPr>
              <a:t>Take 2 capsules twice daily for 2 weeks.</a:t>
            </a:r>
          </a:p>
          <a:p>
            <a:pPr algn="ctr">
              <a:defRPr/>
            </a:pPr>
            <a:r>
              <a:rPr lang="en-US" sz="1200" i="1" dirty="0">
                <a:latin typeface="Arial" charset="0"/>
              </a:rPr>
              <a:t>Warnings</a:t>
            </a:r>
            <a:r>
              <a:rPr lang="en-US" sz="1200" dirty="0">
                <a:latin typeface="Arial" charset="0"/>
              </a:rPr>
              <a:t>: May cause nausea. </a:t>
            </a:r>
            <a:r>
              <a:rPr lang="en-US" sz="1400" b="1" dirty="0">
                <a:solidFill>
                  <a:srgbClr val="FF0000"/>
                </a:solidFill>
                <a:latin typeface="Arial" charset="0"/>
              </a:rPr>
              <a:t>Eat food or drink milk immediately prior to taking medication. </a:t>
            </a:r>
          </a:p>
          <a:p>
            <a:pPr algn="ctr">
              <a:defRPr/>
            </a:pPr>
            <a:r>
              <a:rPr lang="en-US" sz="1200" b="1" dirty="0" err="1">
                <a:latin typeface="Arial" charset="0"/>
              </a:rPr>
              <a:t>Omnivex</a:t>
            </a:r>
            <a:r>
              <a:rPr lang="en-US" sz="1200" b="1" dirty="0">
                <a:latin typeface="Arial" charset="0"/>
              </a:rPr>
              <a:t> 50 mg/56</a:t>
            </a:r>
          </a:p>
          <a:p>
            <a:pPr algn="ctr">
              <a:defRPr/>
            </a:pPr>
            <a:r>
              <a:rPr lang="en-US" sz="1200" dirty="0">
                <a:latin typeface="Arial" charset="0"/>
              </a:rPr>
              <a:t> No Refills left</a:t>
            </a:r>
          </a:p>
        </p:txBody>
      </p:sp>
      <p:pic>
        <p:nvPicPr>
          <p:cNvPr id="20488" name="Picture 133">
            <a:extLst>
              <a:ext uri="{FF2B5EF4-FFF2-40B4-BE49-F238E27FC236}">
                <a16:creationId xmlns:a16="http://schemas.microsoft.com/office/drawing/2014/main" id="{4D7B2E02-9358-17E6-F1EA-7F1568BEFD9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286000"/>
            <a:ext cx="771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9" name="Group 207">
            <a:extLst>
              <a:ext uri="{FF2B5EF4-FFF2-40B4-BE49-F238E27FC236}">
                <a16:creationId xmlns:a16="http://schemas.microsoft.com/office/drawing/2014/main" id="{D8227E0B-E61D-876D-34F6-B01894849706}"/>
              </a:ext>
              <a:ext uri="{C183D7F6-B498-43B3-948B-1728B52AA6E4}">
                <adec:decorative xmlns:adec="http://schemas.microsoft.com/office/drawing/2017/decorative" val="1"/>
              </a:ext>
            </a:extLst>
          </p:cNvPr>
          <p:cNvGrpSpPr>
            <a:grpSpLocks/>
          </p:cNvGrpSpPr>
          <p:nvPr/>
        </p:nvGrpSpPr>
        <p:grpSpPr bwMode="auto">
          <a:xfrm>
            <a:off x="390525" y="1687513"/>
            <a:ext cx="4724400" cy="1143000"/>
            <a:chOff x="3886198" y="2362200"/>
            <a:chExt cx="4724400" cy="1143000"/>
          </a:xfrm>
        </p:grpSpPr>
        <p:sp>
          <p:nvSpPr>
            <p:cNvPr id="81" name="Rectangle 80">
              <a:extLst>
                <a:ext uri="{FF2B5EF4-FFF2-40B4-BE49-F238E27FC236}">
                  <a16:creationId xmlns:a16="http://schemas.microsoft.com/office/drawing/2014/main" id="{9EC6E04B-09F6-FE0F-F6CB-ED87784275B8}"/>
                </a:ext>
              </a:extLst>
            </p:cNvPr>
            <p:cNvSpPr/>
            <p:nvPr/>
          </p:nvSpPr>
          <p:spPr>
            <a:xfrm>
              <a:off x="3886198" y="2362200"/>
              <a:ext cx="472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0493" name="Picture 2">
              <a:extLst>
                <a:ext uri="{FF2B5EF4-FFF2-40B4-BE49-F238E27FC236}">
                  <a16:creationId xmlns:a16="http://schemas.microsoft.com/office/drawing/2014/main" id="{36BD542C-3211-99FB-5A4C-D21B6C70A1B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Action Button: Forward or Next 78">
            <a:hlinkClick r:id="" action="ppaction://hlinkshowjump?jump=nextslide" highlightClick="1"/>
            <a:extLst>
              <a:ext uri="{FF2B5EF4-FFF2-40B4-BE49-F238E27FC236}">
                <a16:creationId xmlns:a16="http://schemas.microsoft.com/office/drawing/2014/main" id="{CC3B9BA7-74A4-65B1-484A-7D65E6A0B8AA}"/>
              </a:ext>
              <a:ext uri="{C183D7F6-B498-43B3-948B-1728B52AA6E4}">
                <adec:decorative xmlns:adec="http://schemas.microsoft.com/office/drawing/2017/decorative" val="1"/>
              </a:ext>
            </a:extLst>
          </p:cNvPr>
          <p:cNvSpPr/>
          <p:nvPr/>
        </p:nvSpPr>
        <p:spPr bwMode="auto">
          <a:xfrm>
            <a:off x="2259013" y="3290888"/>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734D800-B708-BBFD-AFA7-538C5DE456F9}"/>
              </a:ext>
              <a:ext uri="{C183D7F6-B498-43B3-948B-1728B52AA6E4}">
                <adec:decorative xmlns:adec="http://schemas.microsoft.com/office/drawing/2017/decorative" val="0"/>
              </a:ext>
            </a:extLst>
          </p:cNvPr>
          <p:cNvSpPr txBox="1">
            <a:spLocks noGrp="1"/>
          </p:cNvSpPr>
          <p:nvPr>
            <p:ph type="title" idx="4294967295"/>
          </p:nvPr>
        </p:nvSpPr>
        <p:spPr bwMode="auto">
          <a:xfrm>
            <a:off x="228600" y="-16490"/>
            <a:ext cx="2096602"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11 &amp; 12</a:t>
            </a:r>
          </a:p>
        </p:txBody>
      </p:sp>
      <p:pic>
        <p:nvPicPr>
          <p:cNvPr id="9" name="Picture 8">
            <a:extLst>
              <a:ext uri="{FF2B5EF4-FFF2-40B4-BE49-F238E27FC236}">
                <a16:creationId xmlns:a16="http://schemas.microsoft.com/office/drawing/2014/main" id="{168AB3F2-ECFF-4F72-0905-98E869023C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86022"/>
            <a:ext cx="9144000" cy="3160542"/>
          </a:xfrm>
          <a:prstGeom prst="rect">
            <a:avLst/>
          </a:prstGeom>
        </p:spPr>
      </p:pic>
      <p:sp>
        <p:nvSpPr>
          <p:cNvPr id="21510" name="Text Box 6">
            <a:extLst>
              <a:ext uri="{FF2B5EF4-FFF2-40B4-BE49-F238E27FC236}">
                <a16:creationId xmlns:a16="http://schemas.microsoft.com/office/drawing/2014/main" id="{6F1D8510-7835-F67C-FB0F-CD5619E3BDB5}"/>
              </a:ext>
            </a:extLst>
          </p:cNvPr>
          <p:cNvSpPr txBox="1">
            <a:spLocks noChangeArrowheads="1"/>
          </p:cNvSpPr>
          <p:nvPr/>
        </p:nvSpPr>
        <p:spPr bwMode="auto">
          <a:xfrm>
            <a:off x="435753" y="3487774"/>
            <a:ext cx="4387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11</a:t>
            </a:r>
            <a:r>
              <a:rPr lang="en-US" sz="1600" b="1" dirty="0"/>
              <a:t>.</a:t>
            </a:r>
            <a:r>
              <a:rPr lang="en-US" sz="1600" dirty="0"/>
              <a:t> </a:t>
            </a:r>
            <a:r>
              <a:rPr lang="en-US" sz="1550" b="1" dirty="0"/>
              <a:t>Why were Jiang May and Yao so upset?</a:t>
            </a:r>
          </a:p>
        </p:txBody>
      </p:sp>
      <p:sp>
        <p:nvSpPr>
          <p:cNvPr id="21511" name="Text Box 11">
            <a:extLst>
              <a:ext uri="{FF2B5EF4-FFF2-40B4-BE49-F238E27FC236}">
                <a16:creationId xmlns:a16="http://schemas.microsoft.com/office/drawing/2014/main" id="{BC4401FE-55D2-E051-84AB-153CCCB342E7}"/>
              </a:ext>
            </a:extLst>
          </p:cNvPr>
          <p:cNvSpPr txBox="1">
            <a:spLocks noChangeArrowheads="1"/>
          </p:cNvSpPr>
          <p:nvPr/>
        </p:nvSpPr>
        <p:spPr bwMode="auto">
          <a:xfrm>
            <a:off x="4860925" y="3497231"/>
            <a:ext cx="438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12.</a:t>
            </a:r>
            <a:r>
              <a:rPr lang="en-US" sz="1600" dirty="0">
                <a:effectLst>
                  <a:outerShdw blurRad="38100" dist="38100" dir="2700000" algn="tl">
                    <a:srgbClr val="000000">
                      <a:alpha val="43137"/>
                    </a:srgbClr>
                  </a:outerShdw>
                </a:effectLst>
              </a:rPr>
              <a:t> </a:t>
            </a:r>
            <a:r>
              <a:rPr lang="en-US" sz="1550" b="1" dirty="0"/>
              <a:t>What happened at the end of the story?</a:t>
            </a:r>
          </a:p>
        </p:txBody>
      </p:sp>
      <p:sp>
        <p:nvSpPr>
          <p:cNvPr id="2" name="AutoShape 12">
            <a:hlinkClick r:id="" action="ppaction://noaction" highlightClick="1">
              <a:snd r:embed="rId4" name="Incorrect Answer.wav"/>
            </a:hlinkClick>
            <a:extLst>
              <a:ext uri="{FF2B5EF4-FFF2-40B4-BE49-F238E27FC236}">
                <a16:creationId xmlns:a16="http://schemas.microsoft.com/office/drawing/2014/main" id="{473C6DA6-FA6C-DDB3-AD52-5187F7FEF349}"/>
              </a:ext>
            </a:extLst>
          </p:cNvPr>
          <p:cNvSpPr>
            <a:spLocks noChangeArrowheads="1"/>
          </p:cNvSpPr>
          <p:nvPr/>
        </p:nvSpPr>
        <p:spPr bwMode="auto">
          <a:xfrm>
            <a:off x="805844" y="3924225"/>
            <a:ext cx="3874235"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A. Robbers got caught by the police.</a:t>
            </a:r>
          </a:p>
        </p:txBody>
      </p:sp>
      <p:sp>
        <p:nvSpPr>
          <p:cNvPr id="3" name="AutoShape 13">
            <a:hlinkClick r:id="" action="ppaction://noaction" highlightClick="1">
              <a:snd r:embed="rId4" name="Incorrect Answer.wav"/>
            </a:hlinkClick>
            <a:extLst>
              <a:ext uri="{FF2B5EF4-FFF2-40B4-BE49-F238E27FC236}">
                <a16:creationId xmlns:a16="http://schemas.microsoft.com/office/drawing/2014/main" id="{9E55E3A5-8602-DF2A-82E9-4488213543B3}"/>
              </a:ext>
            </a:extLst>
          </p:cNvPr>
          <p:cNvSpPr>
            <a:spLocks noChangeArrowheads="1"/>
          </p:cNvSpPr>
          <p:nvPr/>
        </p:nvSpPr>
        <p:spPr bwMode="auto">
          <a:xfrm>
            <a:off x="782517" y="4572605"/>
            <a:ext cx="3874235"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B. They don’t like going to doctor’s </a:t>
            </a:r>
          </a:p>
          <a:p>
            <a:pPr marL="342900" indent="-342900">
              <a:defRPr/>
            </a:pPr>
            <a:r>
              <a:rPr lang="en-US" sz="1400" b="1" dirty="0">
                <a:latin typeface="Arial" charset="0"/>
              </a:rPr>
              <a:t>Appointments.</a:t>
            </a:r>
          </a:p>
        </p:txBody>
      </p:sp>
      <p:sp>
        <p:nvSpPr>
          <p:cNvPr id="4" name="AutoShape 14">
            <a:hlinkClick r:id="rId5" action="ppaction://hlinksldjump" highlightClick="1">
              <a:snd r:embed="rId6" name="Correct Answer.wav"/>
            </a:hlinkClick>
            <a:extLst>
              <a:ext uri="{FF2B5EF4-FFF2-40B4-BE49-F238E27FC236}">
                <a16:creationId xmlns:a16="http://schemas.microsoft.com/office/drawing/2014/main" id="{669B9A35-B61B-515A-F5B6-67563A24056B}"/>
              </a:ext>
            </a:extLst>
          </p:cNvPr>
          <p:cNvSpPr>
            <a:spLocks noChangeArrowheads="1"/>
          </p:cNvSpPr>
          <p:nvPr/>
        </p:nvSpPr>
        <p:spPr bwMode="auto">
          <a:xfrm>
            <a:off x="782517" y="5301990"/>
            <a:ext cx="3874235"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C. Robbers stole their car.</a:t>
            </a:r>
          </a:p>
        </p:txBody>
      </p:sp>
      <p:sp>
        <p:nvSpPr>
          <p:cNvPr id="5" name="AutoShape 15">
            <a:hlinkClick r:id="" action="ppaction://noaction" highlightClick="1">
              <a:snd r:embed="rId4" name="Incorrect Answer.wav"/>
            </a:hlinkClick>
            <a:extLst>
              <a:ext uri="{FF2B5EF4-FFF2-40B4-BE49-F238E27FC236}">
                <a16:creationId xmlns:a16="http://schemas.microsoft.com/office/drawing/2014/main" id="{C7ABFED4-A3D3-993E-53FE-E6A1681009D2}"/>
              </a:ext>
            </a:extLst>
          </p:cNvPr>
          <p:cNvSpPr>
            <a:spLocks noChangeArrowheads="1"/>
          </p:cNvSpPr>
          <p:nvPr/>
        </p:nvSpPr>
        <p:spPr bwMode="auto">
          <a:xfrm>
            <a:off x="752194" y="5917810"/>
            <a:ext cx="3874235"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D. The police took a long time to help them .</a:t>
            </a:r>
          </a:p>
        </p:txBody>
      </p:sp>
      <p:sp>
        <p:nvSpPr>
          <p:cNvPr id="72" name="AutoShape 12">
            <a:hlinkClick r:id="" action="ppaction://noaction" highlightClick="1">
              <a:snd r:embed="rId4" name="Incorrect Answer.wav"/>
            </a:hlinkClick>
            <a:extLst>
              <a:ext uri="{FF2B5EF4-FFF2-40B4-BE49-F238E27FC236}">
                <a16:creationId xmlns:a16="http://schemas.microsoft.com/office/drawing/2014/main" id="{E7505AAE-787E-8750-7AA0-C39C2D6B195E}"/>
              </a:ext>
            </a:extLst>
          </p:cNvPr>
          <p:cNvSpPr>
            <a:spLocks noChangeArrowheads="1"/>
          </p:cNvSpPr>
          <p:nvPr/>
        </p:nvSpPr>
        <p:spPr bwMode="auto">
          <a:xfrm>
            <a:off x="5167604" y="3924225"/>
            <a:ext cx="38100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A. Jiang May and Yao stayed in the parking</a:t>
            </a:r>
            <a:br>
              <a:rPr lang="en-US" sz="1400" b="1" dirty="0">
                <a:latin typeface="Arial" charset="0"/>
              </a:rPr>
            </a:br>
            <a:r>
              <a:rPr lang="en-US" sz="1400" b="1" dirty="0">
                <a:latin typeface="Arial" charset="0"/>
              </a:rPr>
              <a:t>     lot for over three hours.</a:t>
            </a:r>
          </a:p>
        </p:txBody>
      </p:sp>
      <p:sp>
        <p:nvSpPr>
          <p:cNvPr id="73" name="AutoShape 13">
            <a:hlinkClick r:id="" action="ppaction://noaction" highlightClick="1">
              <a:snd r:embed="rId4" name="Incorrect Answer.wav"/>
            </a:hlinkClick>
            <a:extLst>
              <a:ext uri="{FF2B5EF4-FFF2-40B4-BE49-F238E27FC236}">
                <a16:creationId xmlns:a16="http://schemas.microsoft.com/office/drawing/2014/main" id="{FCB2B73A-68CD-5308-4014-BCA92BB3EB41}"/>
              </a:ext>
            </a:extLst>
          </p:cNvPr>
          <p:cNvSpPr>
            <a:spLocks noChangeArrowheads="1"/>
          </p:cNvSpPr>
          <p:nvPr/>
        </p:nvSpPr>
        <p:spPr bwMode="auto">
          <a:xfrm>
            <a:off x="5167604" y="4572605"/>
            <a:ext cx="38100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B. Jiang May and Yao decided to take the </a:t>
            </a:r>
          </a:p>
          <a:p>
            <a:pPr marL="342900" indent="-342900">
              <a:defRPr/>
            </a:pPr>
            <a:r>
              <a:rPr lang="en-US" sz="1400" b="1" dirty="0">
                <a:latin typeface="Arial" charset="0"/>
              </a:rPr>
              <a:t>     bus everywhere.</a:t>
            </a:r>
          </a:p>
        </p:txBody>
      </p:sp>
      <p:sp>
        <p:nvSpPr>
          <p:cNvPr id="74" name="AutoShape 14">
            <a:hlinkClick r:id="" action="ppaction://noaction" highlightClick="1">
              <a:snd r:embed="rId4" name="Incorrect Answer.wav"/>
            </a:hlinkClick>
            <a:extLst>
              <a:ext uri="{FF2B5EF4-FFF2-40B4-BE49-F238E27FC236}">
                <a16:creationId xmlns:a16="http://schemas.microsoft.com/office/drawing/2014/main" id="{BC64A4F5-34DA-C5E0-BD03-E8320585A01A}"/>
              </a:ext>
            </a:extLst>
          </p:cNvPr>
          <p:cNvSpPr>
            <a:spLocks noChangeArrowheads="1"/>
          </p:cNvSpPr>
          <p:nvPr/>
        </p:nvSpPr>
        <p:spPr bwMode="auto">
          <a:xfrm>
            <a:off x="5147469" y="5283717"/>
            <a:ext cx="38100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C. Jiang May and Yao had to buy a new car.</a:t>
            </a:r>
          </a:p>
        </p:txBody>
      </p:sp>
      <p:sp>
        <p:nvSpPr>
          <p:cNvPr id="75" name="AutoShape 15">
            <a:hlinkClick r:id="rId7" action="ppaction://hlinksldjump" highlightClick="1">
              <a:snd r:embed="rId6" name="Correct Answer.wav"/>
            </a:hlinkClick>
            <a:extLst>
              <a:ext uri="{FF2B5EF4-FFF2-40B4-BE49-F238E27FC236}">
                <a16:creationId xmlns:a16="http://schemas.microsoft.com/office/drawing/2014/main" id="{C5E4D975-A062-2A4E-A32A-E2AC930CDAC0}"/>
              </a:ext>
            </a:extLst>
          </p:cNvPr>
          <p:cNvSpPr>
            <a:spLocks noChangeArrowheads="1"/>
          </p:cNvSpPr>
          <p:nvPr/>
        </p:nvSpPr>
        <p:spPr bwMode="auto">
          <a:xfrm>
            <a:off x="5147469" y="5917810"/>
            <a:ext cx="38100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D. Jiang May and Yao got their car back.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TextBox 62">
            <a:extLst>
              <a:ext uri="{FF2B5EF4-FFF2-40B4-BE49-F238E27FC236}">
                <a16:creationId xmlns:a16="http://schemas.microsoft.com/office/drawing/2014/main" id="{C4BCB9E6-697E-9C8E-47AE-DC3EFF6B6B24}"/>
              </a:ext>
            </a:extLst>
          </p:cNvPr>
          <p:cNvSpPr txBox="1">
            <a:spLocks noGrp="1" noChangeArrowheads="1"/>
          </p:cNvSpPr>
          <p:nvPr>
            <p:ph type="title" idx="4294967295"/>
          </p:nvPr>
        </p:nvSpPr>
        <p:spPr bwMode="auto">
          <a:xfrm>
            <a:off x="5334000" y="5146675"/>
            <a:ext cx="2895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#12</a:t>
            </a:r>
          </a:p>
        </p:txBody>
      </p:sp>
      <p:sp>
        <p:nvSpPr>
          <p:cNvPr id="20513" name="Rectangle 4">
            <a:extLst>
              <a:ext uri="{FF2B5EF4-FFF2-40B4-BE49-F238E27FC236}">
                <a16:creationId xmlns:a16="http://schemas.microsoft.com/office/drawing/2014/main" id="{F552018E-E944-8B94-D0B1-24A2005D0178}"/>
              </a:ext>
              <a:ext uri="{C183D7F6-B498-43B3-948B-1728B52AA6E4}">
                <adec:decorative xmlns:adec="http://schemas.microsoft.com/office/drawing/2017/decorative" val="1"/>
              </a:ext>
            </a:extLst>
          </p:cNvPr>
          <p:cNvSpPr>
            <a:spLocks noChangeArrowheads="1"/>
          </p:cNvSpPr>
          <p:nvPr/>
        </p:nvSpPr>
        <p:spPr bwMode="auto">
          <a:xfrm>
            <a:off x="133350" y="115888"/>
            <a:ext cx="8858250" cy="3048000"/>
          </a:xfrm>
          <a:prstGeom prst="rect">
            <a:avLst/>
          </a:prstGeom>
          <a:solidFill>
            <a:schemeClr val="bg1">
              <a:alpha val="98038"/>
            </a:schemeClr>
          </a:solidFill>
          <a:ln w="57150">
            <a:solidFill>
              <a:schemeClr val="accent2">
                <a:lumMod val="75000"/>
              </a:schemeClr>
            </a:solidFill>
            <a:miter lim="800000"/>
            <a:headEnd/>
            <a:tailEnd/>
          </a:ln>
        </p:spPr>
        <p:txBody>
          <a:bodyPr wrap="none" anchor="ctr"/>
          <a:lstStyle/>
          <a:p>
            <a:pPr>
              <a:defRPr/>
            </a:pPr>
            <a:endParaRPr lang="en-US">
              <a:latin typeface="Arial" charset="0"/>
            </a:endParaRPr>
          </a:p>
        </p:txBody>
      </p:sp>
      <p:sp>
        <p:nvSpPr>
          <p:cNvPr id="22536" name="Text Box 96">
            <a:extLst>
              <a:ext uri="{FF2B5EF4-FFF2-40B4-BE49-F238E27FC236}">
                <a16:creationId xmlns:a16="http://schemas.microsoft.com/office/drawing/2014/main" id="{9EA0E903-E8CB-98FD-B23B-E385F5314958}"/>
              </a:ext>
            </a:extLst>
          </p:cNvPr>
          <p:cNvSpPr txBox="1">
            <a:spLocks noChangeArrowheads="1"/>
          </p:cNvSpPr>
          <p:nvPr/>
        </p:nvSpPr>
        <p:spPr bwMode="auto">
          <a:xfrm>
            <a:off x="288925" y="193675"/>
            <a:ext cx="8426450" cy="267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Jiang May, and her husband, Yao, were walking out to their car after a doctor’s appointment. Suddenly, </a:t>
            </a:r>
          </a:p>
          <a:p>
            <a:pPr eaLnBrk="1" hangingPunct="1"/>
            <a:r>
              <a:rPr lang="en-US" altLang="en-US" sz="1400" dirty="0"/>
              <a:t>two young men came up quickly to them and demanded their car keys. Jiang May and her husband did </a:t>
            </a:r>
          </a:p>
          <a:p>
            <a:pPr eaLnBrk="1" hangingPunct="1"/>
            <a:r>
              <a:rPr lang="en-US" altLang="en-US" sz="1400" dirty="0"/>
              <a:t>not want to give them their keys, but the men looked angry and perhaps dangerous. Yao gave the men </a:t>
            </a:r>
          </a:p>
          <a:p>
            <a:pPr eaLnBrk="1" hangingPunct="1"/>
            <a:r>
              <a:rPr lang="en-US" altLang="en-US" sz="1400" dirty="0"/>
              <a:t>the keys, and the young men got in the car and drove away. </a:t>
            </a:r>
            <a:r>
              <a:rPr lang="en-US" altLang="en-US" sz="1400" b="1" dirty="0">
                <a:solidFill>
                  <a:srgbClr val="ED0000"/>
                </a:solidFill>
              </a:rPr>
              <a:t>Jiang May and Yao were very</a:t>
            </a:r>
          </a:p>
          <a:p>
            <a:pPr eaLnBrk="1" hangingPunct="1"/>
            <a:r>
              <a:rPr lang="en-US" altLang="en-US" sz="1400" b="1" dirty="0">
                <a:solidFill>
                  <a:srgbClr val="ED0000"/>
                </a:solidFill>
              </a:rPr>
              <a:t>upset because they had just spent $5000.00 of their money to buy the car. Now it was gone</a:t>
            </a:r>
            <a:r>
              <a:rPr lang="en-US" altLang="en-US" sz="1400" dirty="0">
                <a:solidFill>
                  <a:srgbClr val="ED0000"/>
                </a:solidFill>
              </a:rPr>
              <a:t>!</a:t>
            </a:r>
          </a:p>
          <a:p>
            <a:pPr eaLnBrk="1" hangingPunct="1"/>
            <a:endParaRPr lang="en-US" altLang="en-US" sz="1400" dirty="0"/>
          </a:p>
          <a:p>
            <a:pPr eaLnBrk="1" hangingPunct="1"/>
            <a:r>
              <a:rPr lang="en-US" altLang="en-US" sz="1400" dirty="0"/>
              <a:t>Jiang May and Yao called the police right away. Two officers came to the parking lot and talked with </a:t>
            </a:r>
          </a:p>
          <a:p>
            <a:pPr eaLnBrk="1" hangingPunct="1"/>
            <a:r>
              <a:rPr lang="en-US" altLang="en-US" sz="1400" dirty="0"/>
              <a:t>Jiang May and Yao. Jiang May and Yao were able to describe the young men—tall, with dark hair and</a:t>
            </a:r>
          </a:p>
          <a:p>
            <a:pPr eaLnBrk="1" hangingPunct="1"/>
            <a:r>
              <a:rPr lang="en-US" altLang="en-US" sz="1400" dirty="0"/>
              <a:t>dirty clothing—and gave then police the description and license plate number of their car, too. The police </a:t>
            </a:r>
          </a:p>
          <a:p>
            <a:pPr eaLnBrk="1" hangingPunct="1"/>
            <a:r>
              <a:rPr lang="en-US" altLang="en-US" sz="1400" dirty="0"/>
              <a:t>drove Jiang May and Yao home and told them they would call if they found anything. Three hours later, </a:t>
            </a:r>
          </a:p>
          <a:p>
            <a:pPr eaLnBrk="1" hangingPunct="1"/>
            <a:r>
              <a:rPr lang="en-US" altLang="en-US" sz="1400" dirty="0"/>
              <a:t>Jiang May and Yao were very happy to receive a call from the police saying that they had caught the</a:t>
            </a:r>
          </a:p>
          <a:p>
            <a:pPr eaLnBrk="1" hangingPunct="1"/>
            <a:r>
              <a:rPr lang="en-US" altLang="en-US" sz="1400" dirty="0"/>
              <a:t> robbers and that </a:t>
            </a:r>
            <a:r>
              <a:rPr lang="en-US" altLang="en-US" sz="1400" b="1" dirty="0">
                <a:solidFill>
                  <a:srgbClr val="ED0000"/>
                </a:solidFill>
              </a:rPr>
              <a:t>Jiang May and Yao could come and get their car.</a:t>
            </a:r>
          </a:p>
        </p:txBody>
      </p:sp>
      <p:sp>
        <p:nvSpPr>
          <p:cNvPr id="78" name="Action Button: Back or Previous 77">
            <a:hlinkClick r:id="" action="ppaction://hlinkshowjump?jump=previousslide" highlightClick="1"/>
            <a:extLst>
              <a:ext uri="{FF2B5EF4-FFF2-40B4-BE49-F238E27FC236}">
                <a16:creationId xmlns:a16="http://schemas.microsoft.com/office/drawing/2014/main" id="{03408408-A825-94C2-BE6E-63FD8A6E8698}"/>
              </a:ext>
              <a:ext uri="{C183D7F6-B498-43B3-948B-1728B52AA6E4}">
                <adec:decorative xmlns:adec="http://schemas.microsoft.com/office/drawing/2017/decorative" val="1"/>
              </a:ext>
            </a:extLst>
          </p:cNvPr>
          <p:cNvSpPr/>
          <p:nvPr/>
        </p:nvSpPr>
        <p:spPr>
          <a:xfrm>
            <a:off x="4076700" y="4989513"/>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grpSp>
        <p:nvGrpSpPr>
          <p:cNvPr id="22539" name="Group 207">
            <a:extLst>
              <a:ext uri="{FF2B5EF4-FFF2-40B4-BE49-F238E27FC236}">
                <a16:creationId xmlns:a16="http://schemas.microsoft.com/office/drawing/2014/main" id="{9509B8D6-F7BE-43DB-CFB4-3336FF36F103}"/>
              </a:ext>
              <a:ext uri="{C183D7F6-B498-43B3-948B-1728B52AA6E4}">
                <adec:decorative xmlns:adec="http://schemas.microsoft.com/office/drawing/2017/decorative" val="1"/>
              </a:ext>
            </a:extLst>
          </p:cNvPr>
          <p:cNvGrpSpPr>
            <a:grpSpLocks/>
          </p:cNvGrpSpPr>
          <p:nvPr/>
        </p:nvGrpSpPr>
        <p:grpSpPr bwMode="auto">
          <a:xfrm>
            <a:off x="2324100" y="3573463"/>
            <a:ext cx="4724400" cy="1143000"/>
            <a:chOff x="3886199" y="2362200"/>
            <a:chExt cx="4724401" cy="1143000"/>
          </a:xfrm>
        </p:grpSpPr>
        <p:sp>
          <p:nvSpPr>
            <p:cNvPr id="81" name="Rectangle 80">
              <a:extLst>
                <a:ext uri="{FF2B5EF4-FFF2-40B4-BE49-F238E27FC236}">
                  <a16:creationId xmlns:a16="http://schemas.microsoft.com/office/drawing/2014/main" id="{652ADCFB-4227-7453-B318-14619771C26D}"/>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2541" name="Picture 2">
              <a:extLst>
                <a:ext uri="{FF2B5EF4-FFF2-40B4-BE49-F238E27FC236}">
                  <a16:creationId xmlns:a16="http://schemas.microsoft.com/office/drawing/2014/main" id="{36A53609-3B24-5F4C-211C-C94FDB10422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TextBox 65">
            <a:extLst>
              <a:ext uri="{FF2B5EF4-FFF2-40B4-BE49-F238E27FC236}">
                <a16:creationId xmlns:a16="http://schemas.microsoft.com/office/drawing/2014/main" id="{A047D681-1B22-E27F-920B-8F4B1A9D22A9}"/>
              </a:ext>
            </a:extLst>
          </p:cNvPr>
          <p:cNvSpPr txBox="1">
            <a:spLocks noGrp="1" noChangeArrowheads="1"/>
          </p:cNvSpPr>
          <p:nvPr>
            <p:ph type="title" idx="4294967295"/>
          </p:nvPr>
        </p:nvSpPr>
        <p:spPr bwMode="auto">
          <a:xfrm>
            <a:off x="3216275" y="5562600"/>
            <a:ext cx="3276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#13  </a:t>
            </a:r>
          </a:p>
        </p:txBody>
      </p:sp>
      <p:sp>
        <p:nvSpPr>
          <p:cNvPr id="23556" name="Rectangle 2">
            <a:extLst>
              <a:ext uri="{FF2B5EF4-FFF2-40B4-BE49-F238E27FC236}">
                <a16:creationId xmlns:a16="http://schemas.microsoft.com/office/drawing/2014/main" id="{9E8418B1-517F-4572-9F8E-88B1721281BA}"/>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7" name="Rectangle 4">
            <a:extLst>
              <a:ext uri="{FF2B5EF4-FFF2-40B4-BE49-F238E27FC236}">
                <a16:creationId xmlns:a16="http://schemas.microsoft.com/office/drawing/2014/main" id="{9298F1F0-0AE7-1700-741F-651FA1D425C6}"/>
              </a:ext>
              <a:ext uri="{C183D7F6-B498-43B3-948B-1728B52AA6E4}">
                <adec:decorative xmlns:adec="http://schemas.microsoft.com/office/drawing/2017/decorative" val="1"/>
              </a:ext>
            </a:extLst>
          </p:cNvPr>
          <p:cNvSpPr>
            <a:spLocks noChangeArrowheads="1"/>
          </p:cNvSpPr>
          <p:nvPr/>
        </p:nvSpPr>
        <p:spPr bwMode="auto">
          <a:xfrm>
            <a:off x="152400" y="304800"/>
            <a:ext cx="8915400" cy="3048000"/>
          </a:xfrm>
          <a:prstGeom prst="rect">
            <a:avLst/>
          </a:prstGeom>
          <a:solidFill>
            <a:schemeClr val="bg1">
              <a:alpha val="98038"/>
            </a:schemeClr>
          </a:solidFill>
          <a:ln w="57150">
            <a:solidFill>
              <a:schemeClr val="accent2">
                <a:lumMod val="75000"/>
              </a:schemeClr>
            </a:solidFill>
            <a:miter lim="800000"/>
            <a:headEnd/>
            <a:tailEnd/>
          </a:ln>
        </p:spPr>
        <p:txBody>
          <a:bodyPr wrap="none" anchor="ctr"/>
          <a:lstStyle/>
          <a:p>
            <a:pPr>
              <a:defRPr/>
            </a:pPr>
            <a:endParaRPr lang="en-US">
              <a:latin typeface="Arial" charset="0"/>
            </a:endParaRPr>
          </a:p>
        </p:txBody>
      </p:sp>
      <p:sp>
        <p:nvSpPr>
          <p:cNvPr id="23561" name="Text Box 96">
            <a:extLst>
              <a:ext uri="{FF2B5EF4-FFF2-40B4-BE49-F238E27FC236}">
                <a16:creationId xmlns:a16="http://schemas.microsoft.com/office/drawing/2014/main" id="{D6661A72-986D-1096-97F5-455DA1A81548}"/>
              </a:ext>
            </a:extLst>
          </p:cNvPr>
          <p:cNvSpPr txBox="1">
            <a:spLocks noChangeArrowheads="1"/>
          </p:cNvSpPr>
          <p:nvPr/>
        </p:nvSpPr>
        <p:spPr bwMode="auto">
          <a:xfrm>
            <a:off x="381000" y="457200"/>
            <a:ext cx="8518525" cy="267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Jiang May, and her husband, Yao, were walking out to their car after a doctor’s appointment. Suddenly, </a:t>
            </a:r>
          </a:p>
          <a:p>
            <a:pPr eaLnBrk="1" hangingPunct="1"/>
            <a:r>
              <a:rPr lang="en-US" altLang="en-US" sz="1400" dirty="0"/>
              <a:t>two young men came up quickly to them and demanded their car keys. Jiang May and her husband did </a:t>
            </a:r>
          </a:p>
          <a:p>
            <a:pPr eaLnBrk="1" hangingPunct="1"/>
            <a:r>
              <a:rPr lang="en-US" altLang="en-US" sz="1400" dirty="0"/>
              <a:t>not want to give them their keys, but the men looked angry and perhaps dangerous. Yao gave the men </a:t>
            </a:r>
          </a:p>
          <a:p>
            <a:pPr eaLnBrk="1" hangingPunct="1"/>
            <a:r>
              <a:rPr lang="en-US" altLang="en-US" sz="1400" dirty="0"/>
              <a:t>the keys, and the young men got in the car and drove away. Jiang May and Yao were very upset because</a:t>
            </a:r>
          </a:p>
          <a:p>
            <a:pPr eaLnBrk="1" hangingPunct="1"/>
            <a:r>
              <a:rPr lang="en-US" altLang="en-US" sz="1400" dirty="0"/>
              <a:t>they had just spent $5000.00 of their money to buy the car. Now it was gone!</a:t>
            </a:r>
          </a:p>
          <a:p>
            <a:pPr eaLnBrk="1" hangingPunct="1"/>
            <a:endParaRPr lang="en-US" altLang="en-US" sz="1400" dirty="0"/>
          </a:p>
          <a:p>
            <a:pPr eaLnBrk="1" hangingPunct="1"/>
            <a:r>
              <a:rPr lang="en-US" altLang="en-US" sz="1400" dirty="0"/>
              <a:t>Jiang May and Yao called the police right away. Two officers came to the parking lot and talked with </a:t>
            </a:r>
          </a:p>
          <a:p>
            <a:pPr eaLnBrk="1" hangingPunct="1"/>
            <a:r>
              <a:rPr lang="en-US" altLang="en-US" sz="1400" dirty="0"/>
              <a:t>Jiang May and Yao. Jiang May and Yao were able to describe the young men—tall, with dark hair and</a:t>
            </a:r>
          </a:p>
          <a:p>
            <a:pPr eaLnBrk="1" hangingPunct="1"/>
            <a:r>
              <a:rPr lang="en-US" altLang="en-US" sz="1400" dirty="0"/>
              <a:t>dirty clothing—and gave then police the description and license plate number of their car, too. The police </a:t>
            </a:r>
          </a:p>
          <a:p>
            <a:pPr eaLnBrk="1" hangingPunct="1"/>
            <a:r>
              <a:rPr lang="en-US" altLang="en-US" sz="1400" dirty="0"/>
              <a:t>drove Jiang May and Yao home and told them they would call if they found anything. Three hours later, </a:t>
            </a:r>
          </a:p>
          <a:p>
            <a:pPr eaLnBrk="1" hangingPunct="1"/>
            <a:r>
              <a:rPr lang="en-US" altLang="en-US" sz="1400" dirty="0"/>
              <a:t>Jiang May and Yao were very happy to receive a call from the police saying </a:t>
            </a:r>
            <a:r>
              <a:rPr lang="en-US" altLang="en-US" sz="1400" b="1" dirty="0">
                <a:solidFill>
                  <a:srgbClr val="ED0000"/>
                </a:solidFill>
              </a:rPr>
              <a:t>that they had caught the</a:t>
            </a:r>
          </a:p>
          <a:p>
            <a:pPr eaLnBrk="1" hangingPunct="1"/>
            <a:r>
              <a:rPr lang="en-US" altLang="en-US" sz="1400" b="1" dirty="0">
                <a:solidFill>
                  <a:srgbClr val="ED0000"/>
                </a:solidFill>
              </a:rPr>
              <a:t> robbers and that Jiang May and Yao could come and get their car.</a:t>
            </a:r>
          </a:p>
        </p:txBody>
      </p:sp>
      <p:grpSp>
        <p:nvGrpSpPr>
          <p:cNvPr id="23562" name="Group 207">
            <a:extLst>
              <a:ext uri="{FF2B5EF4-FFF2-40B4-BE49-F238E27FC236}">
                <a16:creationId xmlns:a16="http://schemas.microsoft.com/office/drawing/2014/main" id="{03337EBD-E362-6686-720E-097F59E67F73}"/>
              </a:ext>
              <a:ext uri="{C183D7F6-B498-43B3-948B-1728B52AA6E4}">
                <adec:decorative xmlns:adec="http://schemas.microsoft.com/office/drawing/2017/decorative" val="1"/>
              </a:ext>
            </a:extLst>
          </p:cNvPr>
          <p:cNvGrpSpPr>
            <a:grpSpLocks/>
          </p:cNvGrpSpPr>
          <p:nvPr/>
        </p:nvGrpSpPr>
        <p:grpSpPr bwMode="auto">
          <a:xfrm>
            <a:off x="2278063" y="3429000"/>
            <a:ext cx="4724400" cy="1143000"/>
            <a:chOff x="3840161" y="2218531"/>
            <a:chExt cx="4724401" cy="1143000"/>
          </a:xfrm>
        </p:grpSpPr>
        <p:sp>
          <p:nvSpPr>
            <p:cNvPr id="77" name="Rectangle 76">
              <a:extLst>
                <a:ext uri="{FF2B5EF4-FFF2-40B4-BE49-F238E27FC236}">
                  <a16:creationId xmlns:a16="http://schemas.microsoft.com/office/drawing/2014/main" id="{1FC03256-AC32-EED0-8AFB-3A0B00D1FD6B}"/>
                </a:ext>
              </a:extLst>
            </p:cNvPr>
            <p:cNvSpPr/>
            <p:nvPr/>
          </p:nvSpPr>
          <p:spPr>
            <a:xfrm>
              <a:off x="3840161" y="2218531"/>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3566" name="Picture 2">
              <a:extLst>
                <a:ext uri="{FF2B5EF4-FFF2-40B4-BE49-F238E27FC236}">
                  <a16:creationId xmlns:a16="http://schemas.microsoft.com/office/drawing/2014/main" id="{8C87A5CC-EAB8-606C-00EC-444FC384807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Action Button: Forward or Next 74">
            <a:hlinkClick r:id="" action="ppaction://hlinkshowjump?jump=nextslide" highlightClick="1"/>
            <a:extLst>
              <a:ext uri="{FF2B5EF4-FFF2-40B4-BE49-F238E27FC236}">
                <a16:creationId xmlns:a16="http://schemas.microsoft.com/office/drawing/2014/main" id="{A5D886B9-1B4B-EB37-C00E-2FFD772DC39C}"/>
              </a:ext>
              <a:ext uri="{C183D7F6-B498-43B3-948B-1728B52AA6E4}">
                <adec:decorative xmlns:adec="http://schemas.microsoft.com/office/drawing/2017/decorative" val="1"/>
              </a:ext>
            </a:extLst>
          </p:cNvPr>
          <p:cNvSpPr/>
          <p:nvPr/>
        </p:nvSpPr>
        <p:spPr bwMode="auto">
          <a:xfrm>
            <a:off x="4078288" y="4716463"/>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DD3ED4E-2C33-7E70-F267-9B541979A75B}"/>
              </a:ext>
              <a:ext uri="{C183D7F6-B498-43B3-948B-1728B52AA6E4}">
                <adec:decorative xmlns:adec="http://schemas.microsoft.com/office/drawing/2017/decorative" val="0"/>
              </a:ext>
            </a:extLst>
          </p:cNvPr>
          <p:cNvSpPr txBox="1">
            <a:spLocks noGrp="1"/>
          </p:cNvSpPr>
          <p:nvPr>
            <p:ph type="title" idx="4294967295"/>
          </p:nvPr>
        </p:nvSpPr>
        <p:spPr bwMode="auto">
          <a:xfrm>
            <a:off x="609600" y="304800"/>
            <a:ext cx="1676400"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1 &amp; 2</a:t>
            </a:r>
          </a:p>
        </p:txBody>
      </p:sp>
      <p:pic>
        <p:nvPicPr>
          <p:cNvPr id="4" name="Picture 3">
            <a:extLst>
              <a:ext uri="{FF2B5EF4-FFF2-40B4-BE49-F238E27FC236}">
                <a16:creationId xmlns:a16="http://schemas.microsoft.com/office/drawing/2014/main" id="{CD310207-3CD1-A232-06D5-38F7256205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3468" y="296058"/>
            <a:ext cx="3810532" cy="5763429"/>
          </a:xfrm>
          <a:prstGeom prst="rect">
            <a:avLst/>
          </a:prstGeom>
        </p:spPr>
      </p:pic>
      <p:sp>
        <p:nvSpPr>
          <p:cNvPr id="6157" name="Rectangle 159">
            <a:extLst>
              <a:ext uri="{FF2B5EF4-FFF2-40B4-BE49-F238E27FC236}">
                <a16:creationId xmlns:a16="http://schemas.microsoft.com/office/drawing/2014/main" id="{B022A1D1-BEB2-3DF8-47D6-BEF3A16D60D7}"/>
              </a:ext>
            </a:extLst>
          </p:cNvPr>
          <p:cNvSpPr>
            <a:spLocks noChangeArrowheads="1"/>
          </p:cNvSpPr>
          <p:nvPr/>
        </p:nvSpPr>
        <p:spPr bwMode="auto">
          <a:xfrm>
            <a:off x="1265238" y="798513"/>
            <a:ext cx="36226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r>
              <a:rPr lang="en-US" sz="1600" b="1" dirty="0">
                <a:effectLst>
                  <a:outerShdw blurRad="38100" dist="38100" dir="2700000" algn="tl">
                    <a:srgbClr val="000000">
                      <a:alpha val="43137"/>
                    </a:srgbClr>
                  </a:outerShdw>
                </a:effectLst>
                <a:latin typeface="Arial" charset="0"/>
              </a:rPr>
              <a:t>1.   </a:t>
            </a:r>
            <a:r>
              <a:rPr lang="en-US" sz="1600" b="1" dirty="0">
                <a:latin typeface="Arial" charset="0"/>
              </a:rPr>
              <a:t>For which position is the restaurant</a:t>
            </a:r>
          </a:p>
          <a:p>
            <a:pPr marL="342900" indent="-342900">
              <a:defRPr/>
            </a:pPr>
            <a:r>
              <a:rPr lang="en-US" sz="1600" b="1" dirty="0">
                <a:latin typeface="Arial" charset="0"/>
              </a:rPr>
              <a:t>      NOT hiring?</a:t>
            </a:r>
            <a:endParaRPr lang="en-US" sz="1600" dirty="0">
              <a:latin typeface="Arial" charset="0"/>
            </a:endParaRPr>
          </a:p>
        </p:txBody>
      </p:sp>
      <p:sp>
        <p:nvSpPr>
          <p:cNvPr id="160" name="AutoShape 154">
            <a:hlinkClick r:id="" action="ppaction://noaction" highlightClick="1">
              <a:snd r:embed="rId4" name="Incorrect Answer.wav"/>
            </a:hlinkClick>
            <a:extLst>
              <a:ext uri="{FF2B5EF4-FFF2-40B4-BE49-F238E27FC236}">
                <a16:creationId xmlns:a16="http://schemas.microsoft.com/office/drawing/2014/main" id="{832A732A-A055-E0D3-3E6B-D1B83843D5FD}"/>
              </a:ext>
            </a:extLst>
          </p:cNvPr>
          <p:cNvSpPr>
            <a:spLocks noChangeArrowheads="1"/>
          </p:cNvSpPr>
          <p:nvPr/>
        </p:nvSpPr>
        <p:spPr bwMode="auto">
          <a:xfrm>
            <a:off x="1752600" y="1597192"/>
            <a:ext cx="1333500" cy="477838"/>
          </a:xfrm>
          <a:prstGeom prst="actionButtonBlank">
            <a:avLst/>
          </a:prstGeom>
          <a:solidFill>
            <a:srgbClr val="DA989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600" b="1" dirty="0">
                <a:solidFill>
                  <a:schemeClr val="tx1"/>
                </a:solidFill>
              </a:rPr>
              <a:t>A. server</a:t>
            </a:r>
          </a:p>
        </p:txBody>
      </p:sp>
      <p:sp>
        <p:nvSpPr>
          <p:cNvPr id="161" name="AutoShape 155">
            <a:hlinkClick r:id="" action="ppaction://hlinkshowjump?jump=nextslide" highlightClick="1">
              <a:snd r:embed="rId5" name="Correct Answer.wav"/>
            </a:hlinkClick>
            <a:extLst>
              <a:ext uri="{FF2B5EF4-FFF2-40B4-BE49-F238E27FC236}">
                <a16:creationId xmlns:a16="http://schemas.microsoft.com/office/drawing/2014/main" id="{74A891F8-C082-C669-8535-44C9899A0370}"/>
              </a:ext>
            </a:extLst>
          </p:cNvPr>
          <p:cNvSpPr>
            <a:spLocks noChangeArrowheads="1"/>
          </p:cNvSpPr>
          <p:nvPr/>
        </p:nvSpPr>
        <p:spPr bwMode="auto">
          <a:xfrm>
            <a:off x="1750976" y="2218620"/>
            <a:ext cx="1325702" cy="455578"/>
          </a:xfrm>
          <a:prstGeom prst="actionButtonBlank">
            <a:avLst/>
          </a:prstGeom>
          <a:solidFill>
            <a:srgbClr val="DA989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600" b="1" dirty="0">
                <a:solidFill>
                  <a:schemeClr val="tx1"/>
                </a:solidFill>
              </a:rPr>
              <a:t>B. manager</a:t>
            </a:r>
          </a:p>
        </p:txBody>
      </p:sp>
      <p:sp>
        <p:nvSpPr>
          <p:cNvPr id="162" name="AutoShape 156">
            <a:hlinkClick r:id="" action="ppaction://noaction" highlightClick="1">
              <a:snd r:embed="rId4" name="Incorrect Answer.wav"/>
            </a:hlinkClick>
            <a:extLst>
              <a:ext uri="{FF2B5EF4-FFF2-40B4-BE49-F238E27FC236}">
                <a16:creationId xmlns:a16="http://schemas.microsoft.com/office/drawing/2014/main" id="{0B86FBFB-3689-F696-DE43-F23CAB2A856C}"/>
              </a:ext>
            </a:extLst>
          </p:cNvPr>
          <p:cNvSpPr>
            <a:spLocks noChangeArrowheads="1"/>
          </p:cNvSpPr>
          <p:nvPr/>
        </p:nvSpPr>
        <p:spPr bwMode="auto">
          <a:xfrm>
            <a:off x="3594202" y="1597192"/>
            <a:ext cx="1333500" cy="477838"/>
          </a:xfrm>
          <a:prstGeom prst="actionButtonBlank">
            <a:avLst/>
          </a:prstGeom>
          <a:solidFill>
            <a:srgbClr val="DA989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600" b="1" dirty="0">
                <a:solidFill>
                  <a:schemeClr val="tx1"/>
                </a:solidFill>
              </a:rPr>
              <a:t>C. hostess </a:t>
            </a:r>
          </a:p>
        </p:txBody>
      </p:sp>
      <p:sp>
        <p:nvSpPr>
          <p:cNvPr id="77" name="AutoShape 156">
            <a:hlinkClick r:id="" action="ppaction://noaction" highlightClick="1">
              <a:snd r:embed="rId4" name="Incorrect Answer.wav"/>
            </a:hlinkClick>
            <a:extLst>
              <a:ext uri="{FF2B5EF4-FFF2-40B4-BE49-F238E27FC236}">
                <a16:creationId xmlns:a16="http://schemas.microsoft.com/office/drawing/2014/main" id="{1424BDDD-2714-07F7-79D0-677ECDCCC108}"/>
              </a:ext>
            </a:extLst>
          </p:cNvPr>
          <p:cNvSpPr>
            <a:spLocks noChangeArrowheads="1"/>
          </p:cNvSpPr>
          <p:nvPr/>
        </p:nvSpPr>
        <p:spPr bwMode="auto">
          <a:xfrm>
            <a:off x="3594202" y="2207490"/>
            <a:ext cx="1333500" cy="477838"/>
          </a:xfrm>
          <a:prstGeom prst="actionButtonBlank">
            <a:avLst/>
          </a:prstGeom>
          <a:solidFill>
            <a:srgbClr val="DA989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600" b="1" dirty="0">
                <a:solidFill>
                  <a:schemeClr val="tx1"/>
                </a:solidFill>
              </a:rPr>
              <a:t>D. cook</a:t>
            </a:r>
          </a:p>
        </p:txBody>
      </p:sp>
      <p:sp>
        <p:nvSpPr>
          <p:cNvPr id="164" name="Rectangle 158">
            <a:extLst>
              <a:ext uri="{FF2B5EF4-FFF2-40B4-BE49-F238E27FC236}">
                <a16:creationId xmlns:a16="http://schemas.microsoft.com/office/drawing/2014/main" id="{FBE26205-9D3F-3094-597D-5196A62EA42B}"/>
              </a:ext>
            </a:extLst>
          </p:cNvPr>
          <p:cNvSpPr>
            <a:spLocks noChangeArrowheads="1"/>
          </p:cNvSpPr>
          <p:nvPr/>
        </p:nvSpPr>
        <p:spPr bwMode="auto">
          <a:xfrm>
            <a:off x="1057275" y="3216275"/>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000000">
                      <a:alpha val="43137"/>
                    </a:srgbClr>
                  </a:outerShdw>
                </a:effectLst>
                <a:latin typeface="Arial" charset="0"/>
              </a:rPr>
              <a:t>2.  </a:t>
            </a:r>
            <a:r>
              <a:rPr lang="en-US" sz="1600" b="1" dirty="0">
                <a:latin typeface="Arial" charset="0"/>
              </a:rPr>
              <a:t>How should one apply for a job?</a:t>
            </a:r>
            <a:endParaRPr lang="en-US" sz="1600" dirty="0">
              <a:latin typeface="Arial" charset="0"/>
            </a:endParaRPr>
          </a:p>
        </p:txBody>
      </p:sp>
      <p:sp>
        <p:nvSpPr>
          <p:cNvPr id="169" name="AutoShape 163">
            <a:hlinkClick r:id="" action="ppaction://noaction" highlightClick="1">
              <a:snd r:embed="rId4" name="Incorrect Answer.wav"/>
            </a:hlinkClick>
            <a:extLst>
              <a:ext uri="{FF2B5EF4-FFF2-40B4-BE49-F238E27FC236}">
                <a16:creationId xmlns:a16="http://schemas.microsoft.com/office/drawing/2014/main" id="{AFDFE9A7-B0BA-06B1-FD2D-AA4708AD7EFD}"/>
              </a:ext>
            </a:extLst>
          </p:cNvPr>
          <p:cNvSpPr>
            <a:spLocks noChangeArrowheads="1"/>
          </p:cNvSpPr>
          <p:nvPr/>
        </p:nvSpPr>
        <p:spPr bwMode="auto">
          <a:xfrm>
            <a:off x="1485900" y="3727633"/>
            <a:ext cx="1762948" cy="717550"/>
          </a:xfrm>
          <a:prstGeom prst="actionButtonBlank">
            <a:avLst/>
          </a:prstGeom>
          <a:solidFill>
            <a:srgbClr val="DA989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600" b="1" dirty="0">
                <a:solidFill>
                  <a:schemeClr val="tx1"/>
                </a:solidFill>
              </a:rPr>
              <a:t>A. Call the manager</a:t>
            </a:r>
          </a:p>
          <a:p>
            <a:pPr>
              <a:defRPr/>
            </a:pPr>
            <a:r>
              <a:rPr lang="en-US" sz="1600" b="1" dirty="0">
                <a:solidFill>
                  <a:schemeClr val="tx1"/>
                </a:solidFill>
              </a:rPr>
              <a:t>on Monday</a:t>
            </a:r>
          </a:p>
        </p:txBody>
      </p:sp>
      <p:sp>
        <p:nvSpPr>
          <p:cNvPr id="166" name="AutoShape 160">
            <a:hlinkClick r:id="" action="ppaction://noaction" highlightClick="1">
              <a:snd r:embed="rId4" name="Incorrect Answer.wav"/>
            </a:hlinkClick>
            <a:extLst>
              <a:ext uri="{FF2B5EF4-FFF2-40B4-BE49-F238E27FC236}">
                <a16:creationId xmlns:a16="http://schemas.microsoft.com/office/drawing/2014/main" id="{08554252-2394-CB6B-E142-C37908E525A6}"/>
              </a:ext>
            </a:extLst>
          </p:cNvPr>
          <p:cNvSpPr>
            <a:spLocks noChangeArrowheads="1"/>
          </p:cNvSpPr>
          <p:nvPr/>
        </p:nvSpPr>
        <p:spPr bwMode="auto">
          <a:xfrm>
            <a:off x="1521236" y="4572000"/>
            <a:ext cx="1727612" cy="717550"/>
          </a:xfrm>
          <a:prstGeom prst="actionButtonBlank">
            <a:avLst/>
          </a:prstGeom>
          <a:solidFill>
            <a:srgbClr val="DA989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600" b="1" dirty="0">
                <a:solidFill>
                  <a:schemeClr val="tx1"/>
                </a:solidFill>
              </a:rPr>
              <a:t>B. Apply online</a:t>
            </a:r>
          </a:p>
        </p:txBody>
      </p:sp>
      <p:sp>
        <p:nvSpPr>
          <p:cNvPr id="167" name="AutoShape 161">
            <a:hlinkClick r:id="rId6" action="ppaction://hlinksldjump" highlightClick="1">
              <a:snd r:embed="rId5" name="Correct Answer.wav"/>
            </a:hlinkClick>
            <a:extLst>
              <a:ext uri="{FF2B5EF4-FFF2-40B4-BE49-F238E27FC236}">
                <a16:creationId xmlns:a16="http://schemas.microsoft.com/office/drawing/2014/main" id="{805FFDBD-AE42-E380-E574-7664DD2CDE01}"/>
              </a:ext>
            </a:extLst>
          </p:cNvPr>
          <p:cNvSpPr>
            <a:spLocks noChangeArrowheads="1"/>
          </p:cNvSpPr>
          <p:nvPr/>
        </p:nvSpPr>
        <p:spPr bwMode="auto">
          <a:xfrm>
            <a:off x="3414814" y="3703039"/>
            <a:ext cx="1692275" cy="717550"/>
          </a:xfrm>
          <a:prstGeom prst="actionButtonBlank">
            <a:avLst/>
          </a:prstGeom>
          <a:solidFill>
            <a:srgbClr val="DA989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600" b="1" dirty="0">
                <a:solidFill>
                  <a:schemeClr val="tx1"/>
                </a:solidFill>
              </a:rPr>
              <a:t>C. Go into the </a:t>
            </a:r>
          </a:p>
          <a:p>
            <a:pPr>
              <a:defRPr/>
            </a:pPr>
            <a:r>
              <a:rPr lang="en-US" sz="1600" b="1" dirty="0">
                <a:solidFill>
                  <a:schemeClr val="tx1"/>
                </a:solidFill>
              </a:rPr>
              <a:t>restaurant in </a:t>
            </a:r>
          </a:p>
          <a:p>
            <a:pPr>
              <a:defRPr/>
            </a:pPr>
            <a:r>
              <a:rPr lang="en-US" sz="1600" b="1" dirty="0">
                <a:solidFill>
                  <a:schemeClr val="tx1"/>
                </a:solidFill>
              </a:rPr>
              <a:t>person</a:t>
            </a:r>
          </a:p>
        </p:txBody>
      </p:sp>
      <p:sp>
        <p:nvSpPr>
          <p:cNvPr id="168" name="AutoShape 162">
            <a:hlinkClick r:id="" action="ppaction://noaction" highlightClick="1">
              <a:snd r:embed="rId4" name="Incorrect Answer.wav"/>
            </a:hlinkClick>
            <a:extLst>
              <a:ext uri="{FF2B5EF4-FFF2-40B4-BE49-F238E27FC236}">
                <a16:creationId xmlns:a16="http://schemas.microsoft.com/office/drawing/2014/main" id="{6CE4B535-12C7-0538-853B-CE2726784BB5}"/>
              </a:ext>
            </a:extLst>
          </p:cNvPr>
          <p:cNvSpPr>
            <a:spLocks noChangeArrowheads="1"/>
          </p:cNvSpPr>
          <p:nvPr/>
        </p:nvSpPr>
        <p:spPr bwMode="auto">
          <a:xfrm>
            <a:off x="3414814" y="4572000"/>
            <a:ext cx="1692275" cy="717550"/>
          </a:xfrm>
          <a:prstGeom prst="actionButtonBlank">
            <a:avLst/>
          </a:prstGeom>
          <a:solidFill>
            <a:srgbClr val="DA989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600" b="1" dirty="0">
                <a:solidFill>
                  <a:schemeClr val="tx1"/>
                </a:solidFill>
              </a:rPr>
              <a:t>D. Ask one of the</a:t>
            </a:r>
            <a:br>
              <a:rPr lang="en-US" sz="1600" b="1" dirty="0">
                <a:solidFill>
                  <a:schemeClr val="tx1"/>
                </a:solidFill>
              </a:rPr>
            </a:br>
            <a:r>
              <a:rPr lang="en-US" sz="1600" b="1" dirty="0">
                <a:solidFill>
                  <a:schemeClr val="tx1"/>
                </a:solidFill>
              </a:rPr>
              <a:t>other servers for</a:t>
            </a:r>
            <a:br>
              <a:rPr lang="en-US" sz="1600" b="1" dirty="0">
                <a:solidFill>
                  <a:schemeClr val="tx1"/>
                </a:solidFill>
              </a:rPr>
            </a:br>
            <a:r>
              <a:rPr lang="en-US" sz="1600" b="1" dirty="0">
                <a:solidFill>
                  <a:schemeClr val="tx1"/>
                </a:solidFill>
              </a:rPr>
              <a:t>help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936553-C0E7-2B89-50A5-7497C2F68C41}"/>
              </a:ext>
              <a:ext uri="{C183D7F6-B498-43B3-948B-1728B52AA6E4}">
                <adec:decorative xmlns:adec="http://schemas.microsoft.com/office/drawing/2017/decorative" val="0"/>
              </a:ext>
            </a:extLst>
          </p:cNvPr>
          <p:cNvSpPr txBox="1">
            <a:spLocks noGrp="1"/>
          </p:cNvSpPr>
          <p:nvPr>
            <p:ph type="title" idx="4294967295"/>
          </p:nvPr>
        </p:nvSpPr>
        <p:spPr bwMode="auto">
          <a:xfrm>
            <a:off x="152400" y="240268"/>
            <a:ext cx="1676400"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13</a:t>
            </a:r>
          </a:p>
        </p:txBody>
      </p:sp>
      <p:pic>
        <p:nvPicPr>
          <p:cNvPr id="24581" name="Picture 3">
            <a:extLst>
              <a:ext uri="{FF2B5EF4-FFF2-40B4-BE49-F238E27FC236}">
                <a16:creationId xmlns:a16="http://schemas.microsoft.com/office/drawing/2014/main" id="{2AC7E556-CA19-5B5E-D3BB-4AB741B7CD88}"/>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EEEFDD"/>
              </a:clrFrom>
              <a:clrTo>
                <a:srgbClr val="EEEFDD">
                  <a:alpha val="0"/>
                </a:srgbClr>
              </a:clrTo>
            </a:clrChange>
            <a:lum bright="20000"/>
            <a:extLst>
              <a:ext uri="{28A0092B-C50C-407E-A947-70E740481C1C}">
                <a14:useLocalDpi xmlns:a14="http://schemas.microsoft.com/office/drawing/2010/main" val="0"/>
              </a:ext>
            </a:extLst>
          </a:blip>
          <a:srcRect/>
          <a:stretch>
            <a:fillRect/>
          </a:stretch>
        </p:blipFill>
        <p:spPr bwMode="auto">
          <a:xfrm>
            <a:off x="1295400" y="76200"/>
            <a:ext cx="654685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77">
            <a:extLst>
              <a:ext uri="{FF2B5EF4-FFF2-40B4-BE49-F238E27FC236}">
                <a16:creationId xmlns:a16="http://schemas.microsoft.com/office/drawing/2014/main" id="{FEF53347-E72B-5813-5B94-C8ED39BD2DE9}"/>
              </a:ext>
            </a:extLst>
          </p:cNvPr>
          <p:cNvSpPr txBox="1">
            <a:spLocks noChangeArrowheads="1"/>
          </p:cNvSpPr>
          <p:nvPr/>
        </p:nvSpPr>
        <p:spPr bwMode="auto">
          <a:xfrm>
            <a:off x="1898650" y="609600"/>
            <a:ext cx="5257800" cy="3108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t>              BARGAIN MART JEWELRY WARRANTY</a:t>
            </a:r>
          </a:p>
          <a:p>
            <a:pPr eaLnBrk="1" hangingPunct="1"/>
            <a:endParaRPr lang="en-US" altLang="en-US" sz="1400" dirty="0"/>
          </a:p>
          <a:p>
            <a:pPr eaLnBrk="1" hangingPunct="1"/>
            <a:r>
              <a:rPr lang="en-US" altLang="en-US" sz="1400" dirty="0"/>
              <a:t>If any Bargain Mart gemstone should chip or</a:t>
            </a:r>
          </a:p>
          <a:p>
            <a:pPr eaLnBrk="1" hangingPunct="1"/>
            <a:r>
              <a:rPr lang="en-US" altLang="en-US" sz="1400" dirty="0"/>
              <a:t> break under ordinary circumstances (excluding normal wear and tear), then Bargain Mart will repair or replace the item at our option, at no charge, excluding labor costs.</a:t>
            </a:r>
          </a:p>
          <a:p>
            <a:pPr eaLnBrk="1" hangingPunct="1"/>
            <a:endParaRPr lang="en-US" altLang="en-US" sz="1400" dirty="0"/>
          </a:p>
          <a:p>
            <a:pPr eaLnBrk="1" hangingPunct="1"/>
            <a:r>
              <a:rPr lang="en-US" altLang="en-US" sz="1400" dirty="0"/>
              <a:t>The customer is advised to return the damaged piece of jewelry along with the sales receipt to the store where the purchase was made. The retailer will then forward the item to Bargain Mart for servicing or replacement, if necessary. This warranty is good for three years from the purchase date. Extended warranties are available for purchase.</a:t>
            </a:r>
          </a:p>
          <a:p>
            <a:pPr eaLnBrk="1" hangingPunct="1"/>
            <a:endParaRPr lang="en-US" altLang="en-US" sz="1400" dirty="0"/>
          </a:p>
        </p:txBody>
      </p:sp>
      <p:pic>
        <p:nvPicPr>
          <p:cNvPr id="24583" name="Picture 6">
            <a:extLst>
              <a:ext uri="{FF2B5EF4-FFF2-40B4-BE49-F238E27FC236}">
                <a16:creationId xmlns:a16="http://schemas.microsoft.com/office/drawing/2014/main" id="{33EF1F45-3D78-F942-B054-768E0ADD564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50" y="609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11">
            <a:extLst>
              <a:ext uri="{FF2B5EF4-FFF2-40B4-BE49-F238E27FC236}">
                <a16:creationId xmlns:a16="http://schemas.microsoft.com/office/drawing/2014/main" id="{84DF7DEB-E5DA-99FA-AF05-4DCD06D495B2}"/>
              </a:ext>
            </a:extLst>
          </p:cNvPr>
          <p:cNvSpPr txBox="1">
            <a:spLocks noChangeArrowheads="1"/>
          </p:cNvSpPr>
          <p:nvPr/>
        </p:nvSpPr>
        <p:spPr bwMode="auto">
          <a:xfrm>
            <a:off x="990600" y="4122738"/>
            <a:ext cx="807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13. </a:t>
            </a:r>
            <a:r>
              <a:rPr lang="en-US" sz="1600" b="1" dirty="0"/>
              <a:t>What do customers need to do to repair or replace a broken piece of jewelry?</a:t>
            </a:r>
          </a:p>
        </p:txBody>
      </p:sp>
      <p:sp>
        <p:nvSpPr>
          <p:cNvPr id="81" name="AutoShape 12">
            <a:hlinkClick r:id="rId5" action="ppaction://hlinksldjump" highlightClick="1">
              <a:snd r:embed="rId6" name="Correct Answer.wav"/>
            </a:hlinkClick>
            <a:extLst>
              <a:ext uri="{FF2B5EF4-FFF2-40B4-BE49-F238E27FC236}">
                <a16:creationId xmlns:a16="http://schemas.microsoft.com/office/drawing/2014/main" id="{36EFAC47-B8A4-E761-F89F-D84918B0BBE8}"/>
              </a:ext>
            </a:extLst>
          </p:cNvPr>
          <p:cNvSpPr>
            <a:spLocks noChangeArrowheads="1"/>
          </p:cNvSpPr>
          <p:nvPr/>
        </p:nvSpPr>
        <p:spPr bwMode="auto">
          <a:xfrm>
            <a:off x="1697038" y="4643648"/>
            <a:ext cx="3352800" cy="533400"/>
          </a:xfrm>
          <a:prstGeom prst="actionButtonBlank">
            <a:avLst/>
          </a:prstGeom>
          <a:solidFill>
            <a:srgbClr val="DA9896"/>
          </a:solidFill>
          <a:ln w="9525">
            <a:solidFill>
              <a:schemeClr val="bg1"/>
            </a:solid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A.  Take the damaged item back</a:t>
            </a:r>
            <a:br>
              <a:rPr lang="en-US" sz="1400" b="1" dirty="0">
                <a:latin typeface="Arial" charset="0"/>
              </a:rPr>
            </a:br>
            <a:r>
              <a:rPr lang="en-US" sz="1400" b="1" dirty="0">
                <a:latin typeface="Arial" charset="0"/>
              </a:rPr>
              <a:t>      to the store where it was bought. </a:t>
            </a:r>
          </a:p>
        </p:txBody>
      </p:sp>
      <p:sp>
        <p:nvSpPr>
          <p:cNvPr id="82" name="AutoShape 13">
            <a:hlinkClick r:id="" action="ppaction://noaction" highlightClick="1">
              <a:snd r:embed="rId7" name="Incorrect Answer.wav"/>
            </a:hlinkClick>
            <a:extLst>
              <a:ext uri="{FF2B5EF4-FFF2-40B4-BE49-F238E27FC236}">
                <a16:creationId xmlns:a16="http://schemas.microsoft.com/office/drawing/2014/main" id="{4C943491-00BF-D2FB-2CC5-4A3315E77590}"/>
              </a:ext>
            </a:extLst>
          </p:cNvPr>
          <p:cNvSpPr>
            <a:spLocks noChangeArrowheads="1"/>
          </p:cNvSpPr>
          <p:nvPr/>
        </p:nvSpPr>
        <p:spPr bwMode="auto">
          <a:xfrm>
            <a:off x="1697038" y="5347359"/>
            <a:ext cx="3352800" cy="533400"/>
          </a:xfrm>
          <a:prstGeom prst="actionButtonBlank">
            <a:avLst/>
          </a:prstGeom>
          <a:solidFill>
            <a:srgbClr val="DA9896"/>
          </a:solidFill>
          <a:ln w="9525">
            <a:solidFill>
              <a:schemeClr val="bg1"/>
            </a:solid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B.  Buy a new piece of jewelry.</a:t>
            </a:r>
          </a:p>
        </p:txBody>
      </p:sp>
      <p:sp>
        <p:nvSpPr>
          <p:cNvPr id="83" name="AutoShape 14">
            <a:hlinkClick r:id="" action="ppaction://noaction" highlightClick="1">
              <a:snd r:embed="rId7" name="Incorrect Answer.wav"/>
            </a:hlinkClick>
            <a:extLst>
              <a:ext uri="{FF2B5EF4-FFF2-40B4-BE49-F238E27FC236}">
                <a16:creationId xmlns:a16="http://schemas.microsoft.com/office/drawing/2014/main" id="{CF9AC7FA-094F-35E6-9252-35464D33C2C1}"/>
              </a:ext>
            </a:extLst>
          </p:cNvPr>
          <p:cNvSpPr>
            <a:spLocks noChangeArrowheads="1"/>
          </p:cNvSpPr>
          <p:nvPr/>
        </p:nvSpPr>
        <p:spPr bwMode="auto">
          <a:xfrm>
            <a:off x="5587894" y="4643648"/>
            <a:ext cx="3352800" cy="533400"/>
          </a:xfrm>
          <a:prstGeom prst="actionButtonBlank">
            <a:avLst/>
          </a:prstGeom>
          <a:solidFill>
            <a:srgbClr val="DA9896"/>
          </a:solidFill>
          <a:ln w="9525">
            <a:solidFill>
              <a:schemeClr val="bg1"/>
            </a:solidFill>
            <a:miter lim="800000"/>
            <a:headEnd/>
            <a:tailEnd/>
          </a:ln>
          <a:scene3d>
            <a:camera prst="orthographicFront"/>
            <a:lightRig rig="threePt" dir="t"/>
          </a:scene3d>
          <a:sp3d>
            <a:bevelT/>
          </a:sp3d>
        </p:spPr>
        <p:txBody>
          <a:bodyPr wrap="none" anchor="ctr"/>
          <a:lstStyle/>
          <a:p>
            <a:pPr marL="342900" indent="-342900">
              <a:defRPr/>
            </a:pPr>
            <a:r>
              <a:rPr lang="en-US" sz="1400" b="1" dirty="0">
                <a:latin typeface="Arial" charset="0"/>
              </a:rPr>
              <a:t>C.   Buy another warranty after </a:t>
            </a:r>
          </a:p>
          <a:p>
            <a:pPr marL="342900" indent="-342900">
              <a:defRPr/>
            </a:pPr>
            <a:r>
              <a:rPr lang="en-US" sz="1400" b="1" dirty="0">
                <a:latin typeface="Arial" charset="0"/>
              </a:rPr>
              <a:t>       three years. </a:t>
            </a:r>
          </a:p>
        </p:txBody>
      </p:sp>
      <p:sp>
        <p:nvSpPr>
          <p:cNvPr id="84" name="AutoShape 15">
            <a:hlinkClick r:id="" action="ppaction://noaction" highlightClick="1">
              <a:snd r:embed="rId7" name="Incorrect Answer.wav"/>
            </a:hlinkClick>
            <a:extLst>
              <a:ext uri="{FF2B5EF4-FFF2-40B4-BE49-F238E27FC236}">
                <a16:creationId xmlns:a16="http://schemas.microsoft.com/office/drawing/2014/main" id="{66844860-8678-1E64-3152-425A22D16290}"/>
              </a:ext>
            </a:extLst>
          </p:cNvPr>
          <p:cNvSpPr>
            <a:spLocks noChangeArrowheads="1"/>
          </p:cNvSpPr>
          <p:nvPr/>
        </p:nvSpPr>
        <p:spPr bwMode="auto">
          <a:xfrm>
            <a:off x="5587894" y="5286941"/>
            <a:ext cx="3352800" cy="533400"/>
          </a:xfrm>
          <a:prstGeom prst="actionButtonBlank">
            <a:avLst/>
          </a:prstGeom>
          <a:solidFill>
            <a:srgbClr val="DA9896"/>
          </a:solidFill>
          <a:ln w="9525">
            <a:solidFill>
              <a:schemeClr val="bg1"/>
            </a:solidFill>
            <a:miter lim="800000"/>
            <a:headEnd/>
            <a:tailEnd/>
          </a:ln>
          <a:scene3d>
            <a:camera prst="orthographicFront"/>
            <a:lightRig rig="threePt" dir="t"/>
          </a:scene3d>
          <a:sp3d>
            <a:bevelT/>
          </a:sp3d>
        </p:spPr>
        <p:txBody>
          <a:bodyPr wrap="none" anchor="ctr"/>
          <a:lstStyle/>
          <a:p>
            <a:pPr marL="342900" indent="-342900" algn="ctr">
              <a:defRPr/>
            </a:pPr>
            <a:endParaRPr lang="en-US" sz="1400" b="1" dirty="0">
              <a:latin typeface="Arial" charset="0"/>
            </a:endParaRPr>
          </a:p>
          <a:p>
            <a:pPr marL="342900" indent="-342900">
              <a:defRPr/>
            </a:pPr>
            <a:r>
              <a:rPr lang="en-US" sz="1400" b="1" dirty="0">
                <a:latin typeface="Arial" charset="0"/>
              </a:rPr>
              <a:t>D.   Send the damaged item</a:t>
            </a:r>
          </a:p>
          <a:p>
            <a:pPr marL="342900" indent="-342900">
              <a:defRPr/>
            </a:pPr>
            <a:r>
              <a:rPr lang="en-US" sz="1400" b="1" dirty="0">
                <a:latin typeface="Arial" charset="0"/>
              </a:rPr>
              <a:t>       directly to Bargain Mart.</a:t>
            </a:r>
          </a:p>
          <a:p>
            <a:pPr marL="342900" indent="-342900" algn="ctr">
              <a:defRPr/>
            </a:pPr>
            <a:endParaRPr lang="en-US" sz="1400" b="1" dirty="0">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TextBox 65">
            <a:extLst>
              <a:ext uri="{FF2B5EF4-FFF2-40B4-BE49-F238E27FC236}">
                <a16:creationId xmlns:a16="http://schemas.microsoft.com/office/drawing/2014/main" id="{07231065-42BA-4DB3-D913-65468C8B28BC}"/>
              </a:ext>
            </a:extLst>
          </p:cNvPr>
          <p:cNvSpPr txBox="1">
            <a:spLocks noGrp="1" noChangeArrowheads="1"/>
          </p:cNvSpPr>
          <p:nvPr>
            <p:ph type="title" idx="4294967295"/>
          </p:nvPr>
        </p:nvSpPr>
        <p:spPr bwMode="auto">
          <a:xfrm>
            <a:off x="4767263" y="5529263"/>
            <a:ext cx="3502025"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#14 and #15  </a:t>
            </a:r>
          </a:p>
        </p:txBody>
      </p:sp>
      <p:pic>
        <p:nvPicPr>
          <p:cNvPr id="25604" name="Picture 3">
            <a:extLst>
              <a:ext uri="{FF2B5EF4-FFF2-40B4-BE49-F238E27FC236}">
                <a16:creationId xmlns:a16="http://schemas.microsoft.com/office/drawing/2014/main" id="{7052EC4F-CD8C-4993-5713-371411E39775}"/>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EEEFDD"/>
              </a:clrFrom>
              <a:clrTo>
                <a:srgbClr val="EEEFDD">
                  <a:alpha val="0"/>
                </a:srgbClr>
              </a:clrTo>
            </a:clrChange>
            <a:lum bright="20000"/>
            <a:extLst>
              <a:ext uri="{28A0092B-C50C-407E-A947-70E740481C1C}">
                <a14:useLocalDpi xmlns:a14="http://schemas.microsoft.com/office/drawing/2010/main" val="0"/>
              </a:ext>
            </a:extLst>
          </a:blip>
          <a:srcRect/>
          <a:stretch>
            <a:fillRect/>
          </a:stretch>
        </p:blipFill>
        <p:spPr bwMode="auto">
          <a:xfrm>
            <a:off x="1073150" y="0"/>
            <a:ext cx="6769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7">
            <a:extLst>
              <a:ext uri="{FF2B5EF4-FFF2-40B4-BE49-F238E27FC236}">
                <a16:creationId xmlns:a16="http://schemas.microsoft.com/office/drawing/2014/main" id="{16B69CDD-18D7-EA70-D11C-3068A08D889E}"/>
              </a:ext>
            </a:extLst>
          </p:cNvPr>
          <p:cNvSpPr txBox="1">
            <a:spLocks noChangeArrowheads="1"/>
          </p:cNvSpPr>
          <p:nvPr/>
        </p:nvSpPr>
        <p:spPr bwMode="auto">
          <a:xfrm>
            <a:off x="1898650" y="533400"/>
            <a:ext cx="5257800" cy="3108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              BARGAIN MART JEWELRY WARRANTY</a:t>
            </a:r>
          </a:p>
          <a:p>
            <a:pPr eaLnBrk="1" hangingPunct="1"/>
            <a:endParaRPr lang="en-US" altLang="en-US" sz="1400"/>
          </a:p>
          <a:p>
            <a:pPr eaLnBrk="1" hangingPunct="1"/>
            <a:r>
              <a:rPr lang="en-US" altLang="en-US" sz="1400"/>
              <a:t>If any Bargain Mart gemstone should chip or</a:t>
            </a:r>
          </a:p>
          <a:p>
            <a:pPr eaLnBrk="1" hangingPunct="1"/>
            <a:r>
              <a:rPr lang="en-US" altLang="en-US" sz="1400"/>
              <a:t> break under ordinary circumstances (excluding normal wear and tear), then Bargain Mart will repair or replace the item at our option, at no charge, excluding labor costs.</a:t>
            </a:r>
          </a:p>
          <a:p>
            <a:pPr eaLnBrk="1" hangingPunct="1"/>
            <a:endParaRPr lang="en-US" altLang="en-US" sz="1400"/>
          </a:p>
          <a:p>
            <a:pPr eaLnBrk="1" hangingPunct="1"/>
            <a:r>
              <a:rPr lang="en-US" altLang="en-US" sz="1400" b="1">
                <a:solidFill>
                  <a:srgbClr val="FF0000"/>
                </a:solidFill>
              </a:rPr>
              <a:t>The customer is advised to return the damaged piece of jewelry along with the sales receipt to the store where the purchase was made. </a:t>
            </a:r>
            <a:r>
              <a:rPr lang="en-US" altLang="en-US" sz="1400"/>
              <a:t>The retailer will then forward the item to Bargain Mart for servicing or replacement, if necessary. This warranty is good for three years from the purchase date. Extended warranties are available for purchase.</a:t>
            </a:r>
          </a:p>
          <a:p>
            <a:pPr eaLnBrk="1" hangingPunct="1"/>
            <a:endParaRPr lang="en-US" altLang="en-US" sz="1400"/>
          </a:p>
        </p:txBody>
      </p:sp>
      <p:pic>
        <p:nvPicPr>
          <p:cNvPr id="25608" name="Picture 6">
            <a:extLst>
              <a:ext uri="{FF2B5EF4-FFF2-40B4-BE49-F238E27FC236}">
                <a16:creationId xmlns:a16="http://schemas.microsoft.com/office/drawing/2014/main" id="{96AA07F0-E615-0BE8-A205-DF168855CDB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5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FEBDB325-8072-F458-6876-8F1F25649EA5}"/>
              </a:ext>
            </a:extLst>
          </p:cNvPr>
          <p:cNvSpPr/>
          <p:nvPr/>
        </p:nvSpPr>
        <p:spPr bwMode="auto">
          <a:xfrm>
            <a:off x="2403617" y="4188725"/>
            <a:ext cx="472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5610" name="Picture 2">
            <a:extLst>
              <a:ext uri="{FF2B5EF4-FFF2-40B4-BE49-F238E27FC236}">
                <a16:creationId xmlns:a16="http://schemas.microsoft.com/office/drawing/2014/main" id="{E7D4D63B-2CE2-5854-D491-790A384968F9}"/>
              </a:ext>
              <a:ext uri="{C183D7F6-B498-43B3-948B-1728B52AA6E4}">
                <adec:decorative xmlns:adec="http://schemas.microsoft.com/office/drawing/2017/decorative" val="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4408488"/>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Action Button: Forward or Next 72">
            <a:hlinkClick r:id="" action="ppaction://hlinkshowjump?jump=nextslide" highlightClick="1"/>
            <a:extLst>
              <a:ext uri="{FF2B5EF4-FFF2-40B4-BE49-F238E27FC236}">
                <a16:creationId xmlns:a16="http://schemas.microsoft.com/office/drawing/2014/main" id="{CE2A27D0-7A0A-35C1-DF0C-6D9999BD76AF}"/>
              </a:ext>
              <a:ext uri="{C183D7F6-B498-43B3-948B-1728B52AA6E4}">
                <adec:decorative xmlns:adec="http://schemas.microsoft.com/office/drawing/2017/decorative" val="1"/>
              </a:ext>
            </a:extLst>
          </p:cNvPr>
          <p:cNvSpPr/>
          <p:nvPr/>
        </p:nvSpPr>
        <p:spPr>
          <a:xfrm>
            <a:off x="3589338" y="5372100"/>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D9A5F7-8AEA-671A-38CC-DD75813F050A}"/>
              </a:ext>
              <a:ext uri="{C183D7F6-B498-43B3-948B-1728B52AA6E4}">
                <adec:decorative xmlns:adec="http://schemas.microsoft.com/office/drawing/2017/decorative" val="1"/>
              </a:ext>
            </a:extLst>
          </p:cNvPr>
          <p:cNvSpPr txBox="1">
            <a:spLocks noGrp="1"/>
          </p:cNvSpPr>
          <p:nvPr>
            <p:ph type="title" idx="4294967295"/>
          </p:nvPr>
        </p:nvSpPr>
        <p:spPr bwMode="auto">
          <a:xfrm>
            <a:off x="228600" y="184450"/>
            <a:ext cx="1981200"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14 &amp; 15</a:t>
            </a:r>
          </a:p>
        </p:txBody>
      </p:sp>
      <p:pic>
        <p:nvPicPr>
          <p:cNvPr id="5" name="Picture 4">
            <a:extLst>
              <a:ext uri="{FF2B5EF4-FFF2-40B4-BE49-F238E27FC236}">
                <a16:creationId xmlns:a16="http://schemas.microsoft.com/office/drawing/2014/main" id="{61AD1F34-F5B9-6602-3DED-3E6B5D50F8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47522" y="44331"/>
            <a:ext cx="3543795" cy="6458851"/>
          </a:xfrm>
          <a:prstGeom prst="rect">
            <a:avLst/>
          </a:prstGeom>
        </p:spPr>
      </p:pic>
      <p:sp>
        <p:nvSpPr>
          <p:cNvPr id="2" name="Rectangle 158">
            <a:extLst>
              <a:ext uri="{FF2B5EF4-FFF2-40B4-BE49-F238E27FC236}">
                <a16:creationId xmlns:a16="http://schemas.microsoft.com/office/drawing/2014/main" id="{784DF3E5-508C-4055-3253-78F5E14F07D0}"/>
              </a:ext>
            </a:extLst>
          </p:cNvPr>
          <p:cNvSpPr>
            <a:spLocks noChangeArrowheads="1"/>
          </p:cNvSpPr>
          <p:nvPr/>
        </p:nvSpPr>
        <p:spPr bwMode="auto">
          <a:xfrm>
            <a:off x="1371600" y="800100"/>
            <a:ext cx="38100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000000">
                      <a:alpha val="43137"/>
                    </a:srgbClr>
                  </a:outerShdw>
                </a:effectLst>
                <a:latin typeface="Arial" charset="0"/>
              </a:rPr>
              <a:t>14. </a:t>
            </a:r>
            <a:r>
              <a:rPr lang="en-US" sz="1600" b="1" dirty="0">
                <a:latin typeface="Arial" charset="0"/>
              </a:rPr>
              <a:t>Which job offers health benefits?</a:t>
            </a:r>
            <a:endParaRPr lang="en-US" sz="1600" dirty="0">
              <a:latin typeface="Arial" charset="0"/>
            </a:endParaRPr>
          </a:p>
        </p:txBody>
      </p:sp>
      <p:sp>
        <p:nvSpPr>
          <p:cNvPr id="160" name="AutoShape 154">
            <a:hlinkClick r:id="rId4" action="ppaction://hlinksldjump" highlightClick="1">
              <a:snd r:embed="rId5" name="Correct Answer.wav"/>
            </a:hlinkClick>
            <a:extLst>
              <a:ext uri="{FF2B5EF4-FFF2-40B4-BE49-F238E27FC236}">
                <a16:creationId xmlns:a16="http://schemas.microsoft.com/office/drawing/2014/main" id="{65786F73-3F80-A591-DEF4-37130BB53253}"/>
              </a:ext>
            </a:extLst>
          </p:cNvPr>
          <p:cNvSpPr>
            <a:spLocks noChangeArrowheads="1"/>
          </p:cNvSpPr>
          <p:nvPr/>
        </p:nvSpPr>
        <p:spPr bwMode="auto">
          <a:xfrm>
            <a:off x="1600200" y="1217447"/>
            <a:ext cx="1676400" cy="477838"/>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A. Office Manager</a:t>
            </a:r>
          </a:p>
        </p:txBody>
      </p:sp>
      <p:sp>
        <p:nvSpPr>
          <p:cNvPr id="161" name="AutoShape 155">
            <a:hlinkClick r:id="" action="ppaction://noaction" highlightClick="1">
              <a:snd r:embed="rId6" name="Incorrect Answer.wav"/>
            </a:hlinkClick>
            <a:extLst>
              <a:ext uri="{FF2B5EF4-FFF2-40B4-BE49-F238E27FC236}">
                <a16:creationId xmlns:a16="http://schemas.microsoft.com/office/drawing/2014/main" id="{A4AD05EC-86F9-E3C3-8F6B-98CA5B9DC26C}"/>
              </a:ext>
            </a:extLst>
          </p:cNvPr>
          <p:cNvSpPr>
            <a:spLocks noChangeArrowheads="1"/>
          </p:cNvSpPr>
          <p:nvPr/>
        </p:nvSpPr>
        <p:spPr bwMode="auto">
          <a:xfrm>
            <a:off x="1569493" y="1844839"/>
            <a:ext cx="1707107" cy="477837"/>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B. Computer Sales</a:t>
            </a:r>
          </a:p>
        </p:txBody>
      </p:sp>
      <p:sp>
        <p:nvSpPr>
          <p:cNvPr id="162" name="AutoShape 156">
            <a:hlinkClick r:id="" action="ppaction://noaction" highlightClick="1">
              <a:snd r:embed="rId6" name="Incorrect Answer.wav"/>
            </a:hlinkClick>
            <a:extLst>
              <a:ext uri="{FF2B5EF4-FFF2-40B4-BE49-F238E27FC236}">
                <a16:creationId xmlns:a16="http://schemas.microsoft.com/office/drawing/2014/main" id="{1DACE8AA-8522-6D33-9CBC-84543686F1B5}"/>
              </a:ext>
            </a:extLst>
          </p:cNvPr>
          <p:cNvSpPr>
            <a:spLocks noChangeArrowheads="1"/>
          </p:cNvSpPr>
          <p:nvPr/>
        </p:nvSpPr>
        <p:spPr bwMode="auto">
          <a:xfrm>
            <a:off x="3485865" y="1201572"/>
            <a:ext cx="1600200" cy="477838"/>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C. Lawn Service</a:t>
            </a:r>
          </a:p>
        </p:txBody>
      </p:sp>
      <p:sp>
        <p:nvSpPr>
          <p:cNvPr id="163" name="AutoShape 157">
            <a:hlinkClick r:id="" action="ppaction://noaction" highlightClick="1">
              <a:snd r:embed="rId6" name="Incorrect Answer.wav"/>
            </a:hlinkClick>
            <a:extLst>
              <a:ext uri="{FF2B5EF4-FFF2-40B4-BE49-F238E27FC236}">
                <a16:creationId xmlns:a16="http://schemas.microsoft.com/office/drawing/2014/main" id="{BE62160E-2FD3-AD31-DC0E-D1C6204CDCEF}"/>
              </a:ext>
            </a:extLst>
          </p:cNvPr>
          <p:cNvSpPr>
            <a:spLocks noChangeArrowheads="1"/>
          </p:cNvSpPr>
          <p:nvPr/>
        </p:nvSpPr>
        <p:spPr bwMode="auto">
          <a:xfrm>
            <a:off x="3485865" y="1806287"/>
            <a:ext cx="1600200" cy="477837"/>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a:latin typeface="Arial" charset="0"/>
              </a:rPr>
              <a:t>D. Pre-K Teacher</a:t>
            </a:r>
          </a:p>
        </p:txBody>
      </p:sp>
      <p:sp>
        <p:nvSpPr>
          <p:cNvPr id="164" name="Rectangle 158">
            <a:extLst>
              <a:ext uri="{FF2B5EF4-FFF2-40B4-BE49-F238E27FC236}">
                <a16:creationId xmlns:a16="http://schemas.microsoft.com/office/drawing/2014/main" id="{EDDE93D7-3A95-8D68-065C-F00692D42087}"/>
              </a:ext>
            </a:extLst>
          </p:cNvPr>
          <p:cNvSpPr>
            <a:spLocks noChangeArrowheads="1"/>
          </p:cNvSpPr>
          <p:nvPr/>
        </p:nvSpPr>
        <p:spPr bwMode="auto">
          <a:xfrm>
            <a:off x="1371600" y="2743200"/>
            <a:ext cx="4038600" cy="381000"/>
          </a:xfrm>
          <a:prstGeom prst="rect">
            <a:avLst/>
          </a:prstGeom>
          <a:noFill/>
          <a:ln w="9525">
            <a:noFill/>
            <a:miter lim="800000"/>
            <a:headEnd/>
            <a:tailEnd/>
          </a:ln>
          <a:effectLst/>
        </p:spPr>
        <p:txBody>
          <a:bodyPr wrap="none" anchor="ctr"/>
          <a:lstStyle/>
          <a:p>
            <a:pPr>
              <a:defRPr/>
            </a:pPr>
            <a:r>
              <a:rPr lang="en-US" sz="1600" b="1" dirty="0">
                <a:effectLst>
                  <a:outerShdw blurRad="38100" dist="38100" dir="2700000" algn="tl">
                    <a:srgbClr val="000000">
                      <a:alpha val="43137"/>
                    </a:srgbClr>
                  </a:outerShdw>
                </a:effectLst>
                <a:latin typeface="Arial" charset="0"/>
              </a:rPr>
              <a:t>15.  </a:t>
            </a:r>
            <a:r>
              <a:rPr lang="en-US" sz="1600" b="1" dirty="0">
                <a:latin typeface="Arial" charset="0"/>
              </a:rPr>
              <a:t>For which job do you need to</a:t>
            </a:r>
            <a:br>
              <a:rPr lang="en-US" sz="1600" b="1" dirty="0">
                <a:latin typeface="Arial" charset="0"/>
              </a:rPr>
            </a:br>
            <a:r>
              <a:rPr lang="en-US" sz="1600" b="1" dirty="0">
                <a:latin typeface="Arial" charset="0"/>
              </a:rPr>
              <a:t>       apply over the internet?</a:t>
            </a:r>
            <a:endParaRPr lang="en-US" sz="1600" dirty="0">
              <a:latin typeface="Arial" charset="0"/>
            </a:endParaRPr>
          </a:p>
        </p:txBody>
      </p:sp>
      <p:sp>
        <p:nvSpPr>
          <p:cNvPr id="169" name="AutoShape 163">
            <a:hlinkClick r:id="" action="ppaction://noaction" highlightClick="1">
              <a:snd r:embed="rId6" name="Incorrect Answer.wav"/>
            </a:hlinkClick>
            <a:extLst>
              <a:ext uri="{FF2B5EF4-FFF2-40B4-BE49-F238E27FC236}">
                <a16:creationId xmlns:a16="http://schemas.microsoft.com/office/drawing/2014/main" id="{76ABCC95-E793-B30B-14E1-FA4DF328947A}"/>
              </a:ext>
            </a:extLst>
          </p:cNvPr>
          <p:cNvSpPr>
            <a:spLocks noChangeArrowheads="1"/>
          </p:cNvSpPr>
          <p:nvPr/>
        </p:nvSpPr>
        <p:spPr bwMode="auto">
          <a:xfrm>
            <a:off x="1799230" y="3247504"/>
            <a:ext cx="1333500"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buFontTx/>
              <a:buAutoNum type="alphaUcPeriod"/>
              <a:defRPr/>
            </a:pPr>
            <a:r>
              <a:rPr lang="en-US" sz="1400" b="1" dirty="0">
                <a:latin typeface="Arial" charset="0"/>
              </a:rPr>
              <a:t>Office </a:t>
            </a:r>
          </a:p>
          <a:p>
            <a:pPr>
              <a:defRPr/>
            </a:pPr>
            <a:r>
              <a:rPr lang="en-US" sz="1400" b="1" dirty="0">
                <a:latin typeface="Arial" charset="0"/>
              </a:rPr>
              <a:t>       Manager</a:t>
            </a:r>
          </a:p>
        </p:txBody>
      </p:sp>
      <p:sp>
        <p:nvSpPr>
          <p:cNvPr id="166" name="AutoShape 160">
            <a:hlinkClick r:id="rId7" action="ppaction://hlinksldjump" highlightClick="1">
              <a:snd r:embed="rId5" name="Correct Answer.wav"/>
            </a:hlinkClick>
            <a:extLst>
              <a:ext uri="{FF2B5EF4-FFF2-40B4-BE49-F238E27FC236}">
                <a16:creationId xmlns:a16="http://schemas.microsoft.com/office/drawing/2014/main" id="{F3348E49-D5EF-3D45-D651-3C4B210DF52B}"/>
              </a:ext>
            </a:extLst>
          </p:cNvPr>
          <p:cNvSpPr>
            <a:spLocks noChangeArrowheads="1"/>
          </p:cNvSpPr>
          <p:nvPr/>
        </p:nvSpPr>
        <p:spPr bwMode="auto">
          <a:xfrm>
            <a:off x="1836193" y="4225060"/>
            <a:ext cx="1333500"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buFontTx/>
              <a:buAutoNum type="alphaUcPeriod" startAt="2"/>
              <a:defRPr/>
            </a:pPr>
            <a:r>
              <a:rPr lang="en-US" sz="1400" b="1" dirty="0">
                <a:latin typeface="Arial" charset="0"/>
              </a:rPr>
              <a:t>Computer </a:t>
            </a:r>
          </a:p>
          <a:p>
            <a:pPr>
              <a:defRPr/>
            </a:pPr>
            <a:r>
              <a:rPr lang="en-US" sz="1400" b="1" dirty="0">
                <a:latin typeface="Arial" charset="0"/>
              </a:rPr>
              <a:t>       Sales</a:t>
            </a:r>
          </a:p>
        </p:txBody>
      </p:sp>
      <p:sp>
        <p:nvSpPr>
          <p:cNvPr id="167" name="AutoShape 161">
            <a:hlinkClick r:id="" action="ppaction://noaction" highlightClick="1">
              <a:snd r:embed="rId6" name="Incorrect Answer.wav"/>
            </a:hlinkClick>
            <a:extLst>
              <a:ext uri="{FF2B5EF4-FFF2-40B4-BE49-F238E27FC236}">
                <a16:creationId xmlns:a16="http://schemas.microsoft.com/office/drawing/2014/main" id="{0CE4EA75-C333-3515-CF63-C1B23262AB82}"/>
              </a:ext>
            </a:extLst>
          </p:cNvPr>
          <p:cNvSpPr>
            <a:spLocks noChangeArrowheads="1"/>
          </p:cNvSpPr>
          <p:nvPr/>
        </p:nvSpPr>
        <p:spPr bwMode="auto">
          <a:xfrm>
            <a:off x="3475629" y="3273757"/>
            <a:ext cx="1339139"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C.   Lawn</a:t>
            </a:r>
          </a:p>
          <a:p>
            <a:pPr>
              <a:defRPr/>
            </a:pPr>
            <a:r>
              <a:rPr lang="en-US" sz="1400" b="1" dirty="0">
                <a:latin typeface="Arial" charset="0"/>
              </a:rPr>
              <a:t>      Service</a:t>
            </a:r>
          </a:p>
        </p:txBody>
      </p:sp>
      <p:sp>
        <p:nvSpPr>
          <p:cNvPr id="168" name="AutoShape 162">
            <a:hlinkClick r:id="" action="ppaction://noaction" highlightClick="1">
              <a:snd r:embed="rId6" name="Incorrect Answer.wav"/>
            </a:hlinkClick>
            <a:extLst>
              <a:ext uri="{FF2B5EF4-FFF2-40B4-BE49-F238E27FC236}">
                <a16:creationId xmlns:a16="http://schemas.microsoft.com/office/drawing/2014/main" id="{73E38DFE-DDE1-808D-86C6-415E431180A0}"/>
              </a:ext>
            </a:extLst>
          </p:cNvPr>
          <p:cNvSpPr>
            <a:spLocks noChangeArrowheads="1"/>
          </p:cNvSpPr>
          <p:nvPr/>
        </p:nvSpPr>
        <p:spPr bwMode="auto">
          <a:xfrm>
            <a:off x="3475629" y="4225060"/>
            <a:ext cx="1339139"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buFontTx/>
              <a:buAutoNum type="alphaUcPeriod" startAt="4"/>
              <a:defRPr/>
            </a:pPr>
            <a:r>
              <a:rPr lang="en-US" sz="1400" b="1" dirty="0">
                <a:latin typeface="Arial" charset="0"/>
              </a:rPr>
              <a:t>Pre-K</a:t>
            </a:r>
          </a:p>
          <a:p>
            <a:pPr>
              <a:defRPr/>
            </a:pPr>
            <a:r>
              <a:rPr lang="en-US" sz="1400" b="1" dirty="0">
                <a:latin typeface="Arial" charset="0"/>
              </a:rPr>
              <a:t>       Teacher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TextBox 62">
            <a:extLst>
              <a:ext uri="{FF2B5EF4-FFF2-40B4-BE49-F238E27FC236}">
                <a16:creationId xmlns:a16="http://schemas.microsoft.com/office/drawing/2014/main" id="{AC8435FE-9D1E-F76F-8108-DA0C76CB3414}"/>
              </a:ext>
            </a:extLst>
          </p:cNvPr>
          <p:cNvSpPr txBox="1">
            <a:spLocks noGrp="1" noChangeArrowheads="1"/>
          </p:cNvSpPr>
          <p:nvPr>
            <p:ph type="title" idx="4294967295"/>
          </p:nvPr>
        </p:nvSpPr>
        <p:spPr bwMode="auto">
          <a:xfrm>
            <a:off x="1987550" y="4038600"/>
            <a:ext cx="296545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#15</a:t>
            </a:r>
          </a:p>
        </p:txBody>
      </p:sp>
      <p:sp>
        <p:nvSpPr>
          <p:cNvPr id="80" name="Action Button: Back or Previous 79">
            <a:hlinkClick r:id="" action="ppaction://hlinkshowjump?jump=previousslide" highlightClick="1"/>
            <a:extLst>
              <a:ext uri="{FF2B5EF4-FFF2-40B4-BE49-F238E27FC236}">
                <a16:creationId xmlns:a16="http://schemas.microsoft.com/office/drawing/2014/main" id="{DD7E0DC3-9E65-85AC-DF3F-F8D66DF8D5CF}"/>
              </a:ext>
              <a:ext uri="{C183D7F6-B498-43B3-948B-1728B52AA6E4}">
                <adec:decorative xmlns:adec="http://schemas.microsoft.com/office/drawing/2017/decorative" val="1"/>
              </a:ext>
            </a:extLst>
          </p:cNvPr>
          <p:cNvSpPr/>
          <p:nvPr/>
        </p:nvSpPr>
        <p:spPr bwMode="auto">
          <a:xfrm>
            <a:off x="2673350" y="3048000"/>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grpSp>
        <p:nvGrpSpPr>
          <p:cNvPr id="27660" name="Group 207">
            <a:extLst>
              <a:ext uri="{FF2B5EF4-FFF2-40B4-BE49-F238E27FC236}">
                <a16:creationId xmlns:a16="http://schemas.microsoft.com/office/drawing/2014/main" id="{17AA209A-9D13-67D3-7FA3-2D9FC812E176}"/>
              </a:ext>
              <a:ext uri="{C183D7F6-B498-43B3-948B-1728B52AA6E4}">
                <adec:decorative xmlns:adec="http://schemas.microsoft.com/office/drawing/2017/decorative" val="1"/>
              </a:ext>
            </a:extLst>
          </p:cNvPr>
          <p:cNvGrpSpPr>
            <a:grpSpLocks/>
          </p:cNvGrpSpPr>
          <p:nvPr/>
        </p:nvGrpSpPr>
        <p:grpSpPr bwMode="auto">
          <a:xfrm>
            <a:off x="844550" y="1371600"/>
            <a:ext cx="4724400" cy="1143000"/>
            <a:chOff x="3886199" y="2362200"/>
            <a:chExt cx="4724401" cy="1143000"/>
          </a:xfrm>
        </p:grpSpPr>
        <p:sp>
          <p:nvSpPr>
            <p:cNvPr id="83" name="Rectangle 82">
              <a:extLst>
                <a:ext uri="{FF2B5EF4-FFF2-40B4-BE49-F238E27FC236}">
                  <a16:creationId xmlns:a16="http://schemas.microsoft.com/office/drawing/2014/main" id="{32605700-0F24-FFD3-9F7A-1EC077D4CE3D}"/>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7663" name="Picture 2">
              <a:extLst>
                <a:ext uri="{FF2B5EF4-FFF2-40B4-BE49-F238E27FC236}">
                  <a16:creationId xmlns:a16="http://schemas.microsoft.com/office/drawing/2014/main" id="{ADB120E1-3315-7557-A6C8-49B3C44B845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54D838EA-B615-BBA0-DF9D-2ADB0E4308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19800" y="152400"/>
            <a:ext cx="2972215" cy="616353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5" name="TextBox 65">
            <a:extLst>
              <a:ext uri="{FF2B5EF4-FFF2-40B4-BE49-F238E27FC236}">
                <a16:creationId xmlns:a16="http://schemas.microsoft.com/office/drawing/2014/main" id="{713DC2E7-C5BD-A810-51E0-5F91E9289878}"/>
              </a:ext>
            </a:extLst>
          </p:cNvPr>
          <p:cNvSpPr txBox="1">
            <a:spLocks noGrp="1" noChangeArrowheads="1"/>
          </p:cNvSpPr>
          <p:nvPr>
            <p:ph type="title" idx="4294967295"/>
          </p:nvPr>
        </p:nvSpPr>
        <p:spPr bwMode="auto">
          <a:xfrm>
            <a:off x="1619250" y="4256088"/>
            <a:ext cx="3638550" cy="3683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#16 and #17 </a:t>
            </a:r>
          </a:p>
        </p:txBody>
      </p:sp>
      <p:grpSp>
        <p:nvGrpSpPr>
          <p:cNvPr id="28683" name="Group 207">
            <a:extLst>
              <a:ext uri="{FF2B5EF4-FFF2-40B4-BE49-F238E27FC236}">
                <a16:creationId xmlns:a16="http://schemas.microsoft.com/office/drawing/2014/main" id="{0B9C2CCA-2557-910F-A8D9-848506A4E071}"/>
              </a:ext>
              <a:ext uri="{C183D7F6-B498-43B3-948B-1728B52AA6E4}">
                <adec:decorative xmlns:adec="http://schemas.microsoft.com/office/drawing/2017/decorative" val="1"/>
              </a:ext>
            </a:extLst>
          </p:cNvPr>
          <p:cNvGrpSpPr>
            <a:grpSpLocks/>
          </p:cNvGrpSpPr>
          <p:nvPr/>
        </p:nvGrpSpPr>
        <p:grpSpPr bwMode="auto">
          <a:xfrm>
            <a:off x="933450" y="1577975"/>
            <a:ext cx="4724400" cy="1143000"/>
            <a:chOff x="3886198" y="2362200"/>
            <a:chExt cx="4724400" cy="1143000"/>
          </a:xfrm>
        </p:grpSpPr>
        <p:sp>
          <p:nvSpPr>
            <p:cNvPr id="73" name="Rectangle 72">
              <a:extLst>
                <a:ext uri="{FF2B5EF4-FFF2-40B4-BE49-F238E27FC236}">
                  <a16:creationId xmlns:a16="http://schemas.microsoft.com/office/drawing/2014/main" id="{F08EAD43-EA29-4085-38DA-E76046BEAFA8}"/>
                </a:ext>
              </a:extLst>
            </p:cNvPr>
            <p:cNvSpPr/>
            <p:nvPr/>
          </p:nvSpPr>
          <p:spPr>
            <a:xfrm>
              <a:off x="3886198" y="2362200"/>
              <a:ext cx="472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8687" name="Picture 2">
              <a:extLst>
                <a:ext uri="{FF2B5EF4-FFF2-40B4-BE49-F238E27FC236}">
                  <a16:creationId xmlns:a16="http://schemas.microsoft.com/office/drawing/2014/main" id="{47997836-496A-D5F6-A4B9-9EEC50CD99E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Action Button: Forward or Next 70">
            <a:hlinkClick r:id="" action="ppaction://hlinkshowjump?jump=nextslide" highlightClick="1"/>
            <a:extLst>
              <a:ext uri="{FF2B5EF4-FFF2-40B4-BE49-F238E27FC236}">
                <a16:creationId xmlns:a16="http://schemas.microsoft.com/office/drawing/2014/main" id="{B3214EC7-C9C9-F328-546F-ED9368923B6C}"/>
              </a:ext>
              <a:ext uri="{C183D7F6-B498-43B3-948B-1728B52AA6E4}">
                <adec:decorative xmlns:adec="http://schemas.microsoft.com/office/drawing/2017/decorative" val="1"/>
              </a:ext>
            </a:extLst>
          </p:cNvPr>
          <p:cNvSpPr/>
          <p:nvPr/>
        </p:nvSpPr>
        <p:spPr bwMode="auto">
          <a:xfrm>
            <a:off x="2762250" y="3265488"/>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pic>
        <p:nvPicPr>
          <p:cNvPr id="3" name="Picture 2">
            <a:extLst>
              <a:ext uri="{FF2B5EF4-FFF2-40B4-BE49-F238E27FC236}">
                <a16:creationId xmlns:a16="http://schemas.microsoft.com/office/drawing/2014/main" id="{45F8A9AE-1890-D399-E2A7-ECFA439A6E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91200" y="131325"/>
            <a:ext cx="3172268" cy="62683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B3C9E9A-DFD6-3266-9F43-BE58DAF8117C}"/>
              </a:ext>
              <a:ext uri="{C183D7F6-B498-43B3-948B-1728B52AA6E4}">
                <adec:decorative xmlns:adec="http://schemas.microsoft.com/office/drawing/2017/decorative" val="0"/>
              </a:ext>
            </a:extLst>
          </p:cNvPr>
          <p:cNvSpPr txBox="1">
            <a:spLocks noGrp="1"/>
          </p:cNvSpPr>
          <p:nvPr>
            <p:ph type="title" idx="4294967295"/>
          </p:nvPr>
        </p:nvSpPr>
        <p:spPr bwMode="auto">
          <a:xfrm>
            <a:off x="361949" y="88047"/>
            <a:ext cx="2295087"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16 &amp; 17</a:t>
            </a:r>
          </a:p>
        </p:txBody>
      </p:sp>
      <p:pic>
        <p:nvPicPr>
          <p:cNvPr id="5" name="Picture 4">
            <a:extLst>
              <a:ext uri="{FF2B5EF4-FFF2-40B4-BE49-F238E27FC236}">
                <a16:creationId xmlns:a16="http://schemas.microsoft.com/office/drawing/2014/main" id="{65FF49AB-B0ED-4399-49E6-75BCA6E837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6663" y="88047"/>
            <a:ext cx="4791744" cy="6401693"/>
          </a:xfrm>
          <a:prstGeom prst="rect">
            <a:avLst/>
          </a:prstGeom>
        </p:spPr>
      </p:pic>
      <p:sp>
        <p:nvSpPr>
          <p:cNvPr id="164" name="Rectangle 158">
            <a:extLst>
              <a:ext uri="{FF2B5EF4-FFF2-40B4-BE49-F238E27FC236}">
                <a16:creationId xmlns:a16="http://schemas.microsoft.com/office/drawing/2014/main" id="{94319C7C-44E5-6FEC-4EDF-794C9FE5170D}"/>
              </a:ext>
            </a:extLst>
          </p:cNvPr>
          <p:cNvSpPr>
            <a:spLocks noChangeArrowheads="1"/>
          </p:cNvSpPr>
          <p:nvPr/>
        </p:nvSpPr>
        <p:spPr bwMode="auto">
          <a:xfrm>
            <a:off x="361950" y="588963"/>
            <a:ext cx="4210050" cy="381000"/>
          </a:xfrm>
          <a:prstGeom prst="rect">
            <a:avLst/>
          </a:prstGeom>
          <a:noFill/>
          <a:ln w="9525">
            <a:noFill/>
            <a:miter lim="800000"/>
            <a:headEnd/>
            <a:tailEnd/>
          </a:ln>
          <a:effectLst/>
        </p:spPr>
        <p:txBody>
          <a:bodyPr wrap="none" anchor="ctr"/>
          <a:lstStyle/>
          <a:p>
            <a:pPr>
              <a:defRPr/>
            </a:pPr>
            <a:r>
              <a:rPr lang="en-US" sz="1600" b="1" dirty="0">
                <a:effectLst>
                  <a:outerShdw blurRad="38100" dist="38100" dir="2700000" algn="tl">
                    <a:srgbClr val="C0C0C0"/>
                  </a:outerShdw>
                </a:effectLst>
                <a:latin typeface="Arial" charset="0"/>
              </a:rPr>
              <a:t>16. </a:t>
            </a:r>
            <a:r>
              <a:rPr lang="en-US" sz="1600" b="1" dirty="0">
                <a:latin typeface="Arial" charset="0"/>
              </a:rPr>
              <a:t>What is Adriana’s highest level </a:t>
            </a:r>
            <a:br>
              <a:rPr lang="en-US" sz="1600" b="1" dirty="0">
                <a:latin typeface="Arial" charset="0"/>
              </a:rPr>
            </a:br>
            <a:r>
              <a:rPr lang="en-US" sz="1600" b="1" dirty="0">
                <a:latin typeface="Arial" charset="0"/>
              </a:rPr>
              <a:t>      of education?</a:t>
            </a:r>
            <a:endParaRPr lang="en-US" sz="1600" dirty="0">
              <a:latin typeface="Arial" charset="0"/>
            </a:endParaRPr>
          </a:p>
        </p:txBody>
      </p:sp>
      <p:sp>
        <p:nvSpPr>
          <p:cNvPr id="160" name="AutoShape 154">
            <a:hlinkClick r:id="" action="ppaction://noaction" highlightClick="1">
              <a:snd r:embed="rId4" name="Incorrect Answer.wav"/>
            </a:hlinkClick>
            <a:extLst>
              <a:ext uri="{FF2B5EF4-FFF2-40B4-BE49-F238E27FC236}">
                <a16:creationId xmlns:a16="http://schemas.microsoft.com/office/drawing/2014/main" id="{7373F9D3-C685-42A0-72E9-2C553FF2ABA9}"/>
              </a:ext>
            </a:extLst>
          </p:cNvPr>
          <p:cNvSpPr>
            <a:spLocks noChangeArrowheads="1"/>
          </p:cNvSpPr>
          <p:nvPr/>
        </p:nvSpPr>
        <p:spPr bwMode="auto">
          <a:xfrm>
            <a:off x="646277" y="1186818"/>
            <a:ext cx="1600200" cy="477838"/>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A. High School</a:t>
            </a:r>
          </a:p>
        </p:txBody>
      </p:sp>
      <p:sp>
        <p:nvSpPr>
          <p:cNvPr id="161" name="AutoShape 155">
            <a:hlinkClick r:id="" action="ppaction://noaction" highlightClick="1">
              <a:snd r:embed="rId4" name="Incorrect Answer.wav"/>
            </a:hlinkClick>
            <a:extLst>
              <a:ext uri="{FF2B5EF4-FFF2-40B4-BE49-F238E27FC236}">
                <a16:creationId xmlns:a16="http://schemas.microsoft.com/office/drawing/2014/main" id="{C0CDD6B7-1D76-B241-2A6A-7885BF66BFDF}"/>
              </a:ext>
            </a:extLst>
          </p:cNvPr>
          <p:cNvSpPr>
            <a:spLocks noChangeArrowheads="1"/>
          </p:cNvSpPr>
          <p:nvPr/>
        </p:nvSpPr>
        <p:spPr bwMode="auto">
          <a:xfrm>
            <a:off x="645620" y="2007228"/>
            <a:ext cx="1600200" cy="477837"/>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B. Vocational</a:t>
            </a:r>
          </a:p>
          <a:p>
            <a:pPr>
              <a:defRPr/>
            </a:pPr>
            <a:r>
              <a:rPr lang="en-US" sz="1400" b="1" dirty="0">
                <a:latin typeface="Arial" charset="0"/>
              </a:rPr>
              <a:t>     School</a:t>
            </a:r>
          </a:p>
        </p:txBody>
      </p:sp>
      <p:sp>
        <p:nvSpPr>
          <p:cNvPr id="162" name="AutoShape 156">
            <a:hlinkClick r:id="" action="ppaction://noaction" highlightClick="1">
              <a:snd r:embed="rId4" name="Incorrect Answer.wav"/>
            </a:hlinkClick>
            <a:extLst>
              <a:ext uri="{FF2B5EF4-FFF2-40B4-BE49-F238E27FC236}">
                <a16:creationId xmlns:a16="http://schemas.microsoft.com/office/drawing/2014/main" id="{FEE80029-8222-6D87-5614-741D7DA22DC6}"/>
              </a:ext>
            </a:extLst>
          </p:cNvPr>
          <p:cNvSpPr>
            <a:spLocks noChangeArrowheads="1"/>
          </p:cNvSpPr>
          <p:nvPr/>
        </p:nvSpPr>
        <p:spPr bwMode="auto">
          <a:xfrm>
            <a:off x="2411467" y="1186818"/>
            <a:ext cx="1600200" cy="477838"/>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C. Technical </a:t>
            </a:r>
            <a:br>
              <a:rPr lang="en-US" sz="1400" b="1" dirty="0">
                <a:latin typeface="Arial" charset="0"/>
              </a:rPr>
            </a:br>
            <a:r>
              <a:rPr lang="en-US" sz="1400" b="1" dirty="0">
                <a:latin typeface="Arial" charset="0"/>
              </a:rPr>
              <a:t>     School</a:t>
            </a:r>
          </a:p>
        </p:txBody>
      </p:sp>
      <p:sp>
        <p:nvSpPr>
          <p:cNvPr id="163" name="AutoShape 157">
            <a:hlinkClick r:id="rId5" action="ppaction://hlinksldjump" highlightClick="1">
              <a:snd r:embed="rId6" name="Correct Answer.wav"/>
            </a:hlinkClick>
            <a:extLst>
              <a:ext uri="{FF2B5EF4-FFF2-40B4-BE49-F238E27FC236}">
                <a16:creationId xmlns:a16="http://schemas.microsoft.com/office/drawing/2014/main" id="{19DC417D-39DC-C537-E6D5-CF85D305AD21}"/>
              </a:ext>
            </a:extLst>
          </p:cNvPr>
          <p:cNvSpPr>
            <a:spLocks noChangeArrowheads="1"/>
          </p:cNvSpPr>
          <p:nvPr/>
        </p:nvSpPr>
        <p:spPr bwMode="auto">
          <a:xfrm>
            <a:off x="2438400" y="2007229"/>
            <a:ext cx="1600200" cy="477837"/>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D. College</a:t>
            </a:r>
          </a:p>
        </p:txBody>
      </p:sp>
      <p:sp>
        <p:nvSpPr>
          <p:cNvPr id="2" name="Rectangle 158">
            <a:extLst>
              <a:ext uri="{FF2B5EF4-FFF2-40B4-BE49-F238E27FC236}">
                <a16:creationId xmlns:a16="http://schemas.microsoft.com/office/drawing/2014/main" id="{EB39CC37-BF1D-8329-1C63-564012F027D4}"/>
              </a:ext>
            </a:extLst>
          </p:cNvPr>
          <p:cNvSpPr>
            <a:spLocks noChangeArrowheads="1"/>
          </p:cNvSpPr>
          <p:nvPr/>
        </p:nvSpPr>
        <p:spPr bwMode="auto">
          <a:xfrm>
            <a:off x="533400" y="3048000"/>
            <a:ext cx="3325813" cy="381000"/>
          </a:xfrm>
          <a:prstGeom prst="rect">
            <a:avLst/>
          </a:prstGeom>
          <a:noFill/>
          <a:ln w="9525">
            <a:noFill/>
            <a:miter lim="800000"/>
            <a:headEnd/>
            <a:tailEnd/>
          </a:ln>
          <a:effectLst/>
        </p:spPr>
        <p:txBody>
          <a:bodyPr wrap="none" anchor="ctr"/>
          <a:lstStyle/>
          <a:p>
            <a:pPr>
              <a:defRPr/>
            </a:pPr>
            <a:r>
              <a:rPr lang="en-US" sz="1600" b="1" dirty="0">
                <a:effectLst>
                  <a:outerShdw blurRad="38100" dist="38100" dir="2700000" algn="tl">
                    <a:srgbClr val="C0C0C0"/>
                  </a:outerShdw>
                </a:effectLst>
                <a:latin typeface="Arial" charset="0"/>
              </a:rPr>
              <a:t>17. </a:t>
            </a:r>
            <a:r>
              <a:rPr lang="en-US" sz="1600" b="1" dirty="0">
                <a:latin typeface="Arial" charset="0"/>
              </a:rPr>
              <a:t>For how many years did </a:t>
            </a:r>
          </a:p>
          <a:p>
            <a:pPr>
              <a:defRPr/>
            </a:pPr>
            <a:r>
              <a:rPr lang="en-US" sz="1600" b="1" dirty="0">
                <a:latin typeface="Arial" charset="0"/>
              </a:rPr>
              <a:t>Adriana work as a computer tech?</a:t>
            </a:r>
            <a:endParaRPr lang="en-US" sz="1600" dirty="0">
              <a:latin typeface="Arial" charset="0"/>
            </a:endParaRPr>
          </a:p>
        </p:txBody>
      </p:sp>
      <p:sp>
        <p:nvSpPr>
          <p:cNvPr id="169" name="AutoShape 163">
            <a:hlinkClick r:id="" action="ppaction://noaction" highlightClick="1">
              <a:snd r:embed="rId4" name="Incorrect Answer.wav"/>
            </a:hlinkClick>
            <a:extLst>
              <a:ext uri="{FF2B5EF4-FFF2-40B4-BE49-F238E27FC236}">
                <a16:creationId xmlns:a16="http://schemas.microsoft.com/office/drawing/2014/main" id="{BA08F896-DB71-B40A-9BBA-A3A778617588}"/>
              </a:ext>
            </a:extLst>
          </p:cNvPr>
          <p:cNvSpPr>
            <a:spLocks noChangeArrowheads="1"/>
          </p:cNvSpPr>
          <p:nvPr/>
        </p:nvSpPr>
        <p:spPr bwMode="auto">
          <a:xfrm>
            <a:off x="619344" y="3648869"/>
            <a:ext cx="1792123"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buFontTx/>
              <a:buAutoNum type="alphaUcPeriod"/>
              <a:defRPr/>
            </a:pPr>
            <a:r>
              <a:rPr lang="en-US" sz="1400" b="1" dirty="0">
                <a:latin typeface="Arial" charset="0"/>
              </a:rPr>
              <a:t>Approximately </a:t>
            </a:r>
          </a:p>
          <a:p>
            <a:pPr marL="342900" indent="-342900">
              <a:defRPr/>
            </a:pPr>
            <a:r>
              <a:rPr lang="en-US" sz="1400" b="1" dirty="0">
                <a:latin typeface="Arial" charset="0"/>
              </a:rPr>
              <a:t>       6 years</a:t>
            </a:r>
          </a:p>
        </p:txBody>
      </p:sp>
      <p:sp>
        <p:nvSpPr>
          <p:cNvPr id="166" name="AutoShape 160">
            <a:hlinkClick r:id="rId7" action="ppaction://hlinksldjump" highlightClick="1">
              <a:snd r:embed="rId6" name="Correct Answer.wav"/>
            </a:hlinkClick>
            <a:extLst>
              <a:ext uri="{FF2B5EF4-FFF2-40B4-BE49-F238E27FC236}">
                <a16:creationId xmlns:a16="http://schemas.microsoft.com/office/drawing/2014/main" id="{F1CB281E-C170-5C00-B881-227694D9338E}"/>
              </a:ext>
            </a:extLst>
          </p:cNvPr>
          <p:cNvSpPr>
            <a:spLocks noChangeArrowheads="1"/>
          </p:cNvSpPr>
          <p:nvPr/>
        </p:nvSpPr>
        <p:spPr bwMode="auto">
          <a:xfrm>
            <a:off x="646277" y="4518546"/>
            <a:ext cx="1792123"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B.  Approximately </a:t>
            </a:r>
          </a:p>
          <a:p>
            <a:pPr>
              <a:defRPr/>
            </a:pPr>
            <a:r>
              <a:rPr lang="en-US" sz="1400" b="1" dirty="0">
                <a:latin typeface="Arial" charset="0"/>
              </a:rPr>
              <a:t>     2 years</a:t>
            </a:r>
          </a:p>
        </p:txBody>
      </p:sp>
      <p:sp>
        <p:nvSpPr>
          <p:cNvPr id="167" name="AutoShape 161">
            <a:hlinkClick r:id="" action="ppaction://noaction" highlightClick="1">
              <a:snd r:embed="rId4" name="Incorrect Answer.wav"/>
            </a:hlinkClick>
            <a:extLst>
              <a:ext uri="{FF2B5EF4-FFF2-40B4-BE49-F238E27FC236}">
                <a16:creationId xmlns:a16="http://schemas.microsoft.com/office/drawing/2014/main" id="{053C24EC-08E1-6E1C-01FC-D9D8377EDAA1}"/>
              </a:ext>
            </a:extLst>
          </p:cNvPr>
          <p:cNvSpPr>
            <a:spLocks noChangeArrowheads="1"/>
          </p:cNvSpPr>
          <p:nvPr/>
        </p:nvSpPr>
        <p:spPr bwMode="auto">
          <a:xfrm>
            <a:off x="2657037" y="3648869"/>
            <a:ext cx="1692275"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C. She has never </a:t>
            </a:r>
          </a:p>
          <a:p>
            <a:pPr>
              <a:defRPr/>
            </a:pPr>
            <a:r>
              <a:rPr lang="en-US" sz="1400" b="1" dirty="0">
                <a:latin typeface="Arial" charset="0"/>
              </a:rPr>
              <a:t>worked  as a </a:t>
            </a:r>
            <a:br>
              <a:rPr lang="en-US" sz="1400" b="1" dirty="0">
                <a:latin typeface="Arial" charset="0"/>
              </a:rPr>
            </a:br>
            <a:r>
              <a:rPr lang="en-US" sz="1400" b="1" dirty="0">
                <a:latin typeface="Arial" charset="0"/>
              </a:rPr>
              <a:t>computer tech</a:t>
            </a:r>
          </a:p>
        </p:txBody>
      </p:sp>
      <p:sp>
        <p:nvSpPr>
          <p:cNvPr id="168" name="AutoShape 162">
            <a:hlinkClick r:id="" action="ppaction://noaction" highlightClick="1">
              <a:snd r:embed="rId4" name="Incorrect Answer.wav"/>
            </a:hlinkClick>
            <a:extLst>
              <a:ext uri="{FF2B5EF4-FFF2-40B4-BE49-F238E27FC236}">
                <a16:creationId xmlns:a16="http://schemas.microsoft.com/office/drawing/2014/main" id="{FD420285-3CD7-728B-C3BF-301A14047E5A}"/>
              </a:ext>
            </a:extLst>
          </p:cNvPr>
          <p:cNvSpPr>
            <a:spLocks noChangeArrowheads="1"/>
          </p:cNvSpPr>
          <p:nvPr/>
        </p:nvSpPr>
        <p:spPr bwMode="auto">
          <a:xfrm>
            <a:off x="2620251" y="4518546"/>
            <a:ext cx="1692275" cy="71755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buFontTx/>
              <a:buAutoNum type="alphaUcPeriod" startAt="4"/>
              <a:defRPr/>
            </a:pPr>
            <a:r>
              <a:rPr lang="en-US" sz="1400" b="1" dirty="0">
                <a:latin typeface="Arial" charset="0"/>
              </a:rPr>
              <a:t>For 3 years in </a:t>
            </a:r>
          </a:p>
          <a:p>
            <a:pPr>
              <a:defRPr/>
            </a:pPr>
            <a:r>
              <a:rPr lang="en-US" sz="1400" b="1" dirty="0">
                <a:latin typeface="Arial" charset="0"/>
              </a:rPr>
              <a:t>Vocational School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TextBox 62">
            <a:extLst>
              <a:ext uri="{FF2B5EF4-FFF2-40B4-BE49-F238E27FC236}">
                <a16:creationId xmlns:a16="http://schemas.microsoft.com/office/drawing/2014/main" id="{BEC05811-1CC6-E365-3078-82F8C5CAB9CB}"/>
              </a:ext>
            </a:extLst>
          </p:cNvPr>
          <p:cNvSpPr txBox="1">
            <a:spLocks noGrp="1" noChangeArrowheads="1"/>
          </p:cNvSpPr>
          <p:nvPr>
            <p:ph type="title" idx="4294967295"/>
          </p:nvPr>
        </p:nvSpPr>
        <p:spPr bwMode="auto">
          <a:xfrm>
            <a:off x="1042988" y="4038600"/>
            <a:ext cx="2895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#17</a:t>
            </a:r>
          </a:p>
        </p:txBody>
      </p:sp>
      <p:sp>
        <p:nvSpPr>
          <p:cNvPr id="30753" name="Rectangle 9">
            <a:extLst>
              <a:ext uri="{FF2B5EF4-FFF2-40B4-BE49-F238E27FC236}">
                <a16:creationId xmlns:a16="http://schemas.microsoft.com/office/drawing/2014/main" id="{ECED136F-D77C-1F44-D030-DF58F0D976B2}"/>
              </a:ext>
              <a:ext uri="{C183D7F6-B498-43B3-948B-1728B52AA6E4}">
                <adec:decorative xmlns:adec="http://schemas.microsoft.com/office/drawing/2017/decorative" val="1"/>
              </a:ext>
            </a:extLst>
          </p:cNvPr>
          <p:cNvSpPr>
            <a:spLocks noChangeArrowheads="1"/>
          </p:cNvSpPr>
          <p:nvPr/>
        </p:nvSpPr>
        <p:spPr bwMode="auto">
          <a:xfrm>
            <a:off x="4616450" y="76200"/>
            <a:ext cx="4495800" cy="6286500"/>
          </a:xfrm>
          <a:prstGeom prst="rect">
            <a:avLst/>
          </a:prstGeom>
          <a:solidFill>
            <a:schemeClr val="accent2">
              <a:lumMod val="75000"/>
              <a:alpha val="98038"/>
            </a:schemeClr>
          </a:solidFill>
          <a:ln w="3175">
            <a:solidFill>
              <a:schemeClr val="tx1"/>
            </a:solidFill>
            <a:miter lim="800000"/>
            <a:headEnd/>
            <a:tailEnd/>
          </a:ln>
        </p:spPr>
        <p:txBody>
          <a:bodyPr wrap="none" anchor="ctr"/>
          <a:lstStyle/>
          <a:p>
            <a:pPr>
              <a:defRPr/>
            </a:pPr>
            <a:endParaRPr lang="en-US">
              <a:latin typeface="Arial" charset="0"/>
            </a:endParaRPr>
          </a:p>
        </p:txBody>
      </p:sp>
      <p:sp>
        <p:nvSpPr>
          <p:cNvPr id="30727" name="Text Box 94">
            <a:extLst>
              <a:ext uri="{FF2B5EF4-FFF2-40B4-BE49-F238E27FC236}">
                <a16:creationId xmlns:a16="http://schemas.microsoft.com/office/drawing/2014/main" id="{E121A9A5-5416-4409-2214-B8026F68DD1B}"/>
              </a:ext>
            </a:extLst>
          </p:cNvPr>
          <p:cNvSpPr txBox="1">
            <a:spLocks noChangeArrowheads="1"/>
          </p:cNvSpPr>
          <p:nvPr/>
        </p:nvSpPr>
        <p:spPr bwMode="auto">
          <a:xfrm>
            <a:off x="5607050" y="228600"/>
            <a:ext cx="28733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Employment Application</a:t>
            </a:r>
          </a:p>
        </p:txBody>
      </p:sp>
      <p:sp>
        <p:nvSpPr>
          <p:cNvPr id="30728" name="Text Box 95">
            <a:extLst>
              <a:ext uri="{FF2B5EF4-FFF2-40B4-BE49-F238E27FC236}">
                <a16:creationId xmlns:a16="http://schemas.microsoft.com/office/drawing/2014/main" id="{109E991F-A975-AE6B-EDB8-27DB24873D52}"/>
              </a:ext>
            </a:extLst>
          </p:cNvPr>
          <p:cNvSpPr txBox="1">
            <a:spLocks noChangeArrowheads="1"/>
          </p:cNvSpPr>
          <p:nvPr/>
        </p:nvSpPr>
        <p:spPr bwMode="auto">
          <a:xfrm>
            <a:off x="4692650" y="809625"/>
            <a:ext cx="4343400" cy="54483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a:t>Name</a:t>
            </a:r>
            <a:r>
              <a:rPr lang="en-US" altLang="en-US" sz="1200"/>
              <a:t>  </a:t>
            </a:r>
            <a:r>
              <a:rPr lang="en-US" altLang="en-US" sz="1400" b="1" u="sng">
                <a:latin typeface="Times New Roman" panose="02020603050405020304" pitchFamily="18" charset="0"/>
              </a:rPr>
              <a:t>Montoya      Adriana         Maria</a:t>
            </a:r>
          </a:p>
          <a:p>
            <a:pPr eaLnBrk="1" hangingPunct="1"/>
            <a:r>
              <a:rPr lang="en-US" altLang="en-US" sz="1400"/>
              <a:t>            (last)          (first)         (middle)</a:t>
            </a:r>
            <a:endParaRPr lang="en-US" altLang="en-US" sz="1400">
              <a:latin typeface="Times New Roman" panose="02020603050405020304" pitchFamily="18" charset="0"/>
            </a:endParaRPr>
          </a:p>
          <a:p>
            <a:pPr eaLnBrk="1" hangingPunct="1"/>
            <a:r>
              <a:rPr lang="en-US" altLang="en-US" sz="1400" i="1"/>
              <a:t>Soc. Sec. No.  </a:t>
            </a:r>
            <a:r>
              <a:rPr lang="en-US" altLang="en-US" sz="1400" b="1" u="sng">
                <a:latin typeface="Times New Roman" panose="02020603050405020304" pitchFamily="18" charset="0"/>
              </a:rPr>
              <a:t>517-000-1234</a:t>
            </a:r>
          </a:p>
          <a:p>
            <a:pPr eaLnBrk="1" hangingPunct="1"/>
            <a:endParaRPr lang="en-US" altLang="en-US" sz="1400" b="1" u="sng">
              <a:latin typeface="Times New Roman" panose="02020603050405020304" pitchFamily="18" charset="0"/>
            </a:endParaRPr>
          </a:p>
          <a:p>
            <a:pPr eaLnBrk="1" hangingPunct="1"/>
            <a:r>
              <a:rPr lang="en-US" altLang="en-US" sz="1400" i="1"/>
              <a:t>Address  </a:t>
            </a:r>
            <a:r>
              <a:rPr lang="en-US" altLang="en-US" sz="1400" b="1" u="sng">
                <a:latin typeface="Times New Roman" panose="02020603050405020304" pitchFamily="18" charset="0"/>
              </a:rPr>
              <a:t>6547 Main St. Anytown, CA 12345</a:t>
            </a:r>
          </a:p>
          <a:p>
            <a:pPr eaLnBrk="1" hangingPunct="1"/>
            <a:endParaRPr lang="en-US" altLang="en-US" sz="1400" i="1"/>
          </a:p>
          <a:p>
            <a:pPr eaLnBrk="1" hangingPunct="1"/>
            <a:r>
              <a:rPr lang="en-US" altLang="en-US" sz="1400" i="1"/>
              <a:t>Telephone  </a:t>
            </a:r>
            <a:r>
              <a:rPr lang="en-US" altLang="en-US" sz="1400" b="1" u="sng">
                <a:latin typeface="Times New Roman" panose="02020603050405020304" pitchFamily="18" charset="0"/>
              </a:rPr>
              <a:t>(home) (209) 555-1821</a:t>
            </a:r>
          </a:p>
          <a:p>
            <a:pPr eaLnBrk="1" hangingPunct="1"/>
            <a:r>
              <a:rPr lang="en-US" altLang="en-US" sz="1400" i="1"/>
              <a:t>	 </a:t>
            </a:r>
            <a:r>
              <a:rPr lang="en-US" altLang="en-US" sz="1400" b="1" u="sng">
                <a:latin typeface="Times New Roman" panose="02020603050405020304" pitchFamily="18" charset="0"/>
              </a:rPr>
              <a:t>(cell)    (209) 555-1617</a:t>
            </a:r>
          </a:p>
          <a:p>
            <a:pPr eaLnBrk="1" hangingPunct="1"/>
            <a:endParaRPr lang="en-US" altLang="en-US" sz="1400" b="1" i="1">
              <a:latin typeface="Times New Roman" panose="02020603050405020304" pitchFamily="18" charset="0"/>
            </a:endParaRPr>
          </a:p>
          <a:p>
            <a:pPr eaLnBrk="1" hangingPunct="1"/>
            <a:r>
              <a:rPr lang="en-US" altLang="en-US" sz="1400" i="1"/>
              <a:t>Position desired: </a:t>
            </a:r>
            <a:r>
              <a:rPr lang="en-US" altLang="en-US" sz="1400" b="1" u="sng">
                <a:latin typeface="Times New Roman" panose="02020603050405020304" pitchFamily="18" charset="0"/>
              </a:rPr>
              <a:t>Website Designer</a:t>
            </a:r>
          </a:p>
          <a:p>
            <a:pPr eaLnBrk="1" hangingPunct="1"/>
            <a:endParaRPr lang="en-US" altLang="en-US" sz="1400" b="1" u="sng">
              <a:latin typeface="Times New Roman" panose="02020603050405020304" pitchFamily="18" charset="0"/>
            </a:endParaRPr>
          </a:p>
          <a:p>
            <a:pPr eaLnBrk="1" hangingPunct="1"/>
            <a:r>
              <a:rPr lang="en-US" altLang="en-US" sz="1400" b="1" i="1"/>
              <a:t>Work Experience</a:t>
            </a:r>
            <a:r>
              <a:rPr lang="en-US" altLang="en-US" sz="1400" i="1"/>
              <a:t>:</a:t>
            </a:r>
          </a:p>
          <a:p>
            <a:pPr eaLnBrk="1" hangingPunct="1"/>
            <a:r>
              <a:rPr lang="en-US" altLang="en-US" sz="1400" i="1"/>
              <a:t>     (Dates)               (Title)              (Employer Name)</a:t>
            </a:r>
          </a:p>
          <a:p>
            <a:pPr eaLnBrk="1" hangingPunct="1"/>
            <a:r>
              <a:rPr lang="en-US" altLang="en-US" sz="1400" i="1"/>
              <a:t>1. </a:t>
            </a:r>
            <a:r>
              <a:rPr lang="en-US" altLang="en-US" sz="1400" b="1" u="sng">
                <a:latin typeface="Times New Roman" panose="02020603050405020304" pitchFamily="18" charset="0"/>
              </a:rPr>
              <a:t>3/15/02-pres      Web designer       Compsales.com</a:t>
            </a:r>
          </a:p>
          <a:p>
            <a:pPr eaLnBrk="1" hangingPunct="1"/>
            <a:r>
              <a:rPr lang="en-US" altLang="en-US" sz="1400" i="1"/>
              <a:t>Reason for leaving:  </a:t>
            </a:r>
            <a:r>
              <a:rPr lang="en-US" altLang="en-US" sz="1400" b="1" u="sng">
                <a:latin typeface="Times New Roman" panose="02020603050405020304" pitchFamily="18" charset="0"/>
              </a:rPr>
              <a:t>would like greater challenges</a:t>
            </a:r>
          </a:p>
          <a:p>
            <a:pPr eaLnBrk="1" hangingPunct="1"/>
            <a:r>
              <a:rPr lang="en-US" altLang="en-US" sz="1400" i="1"/>
              <a:t>2.</a:t>
            </a:r>
            <a:r>
              <a:rPr lang="en-US" altLang="en-US" i="1"/>
              <a:t> </a:t>
            </a:r>
            <a:r>
              <a:rPr lang="en-US" altLang="en-US" sz="1400" b="1" u="sng">
                <a:latin typeface="Times New Roman" panose="02020603050405020304" pitchFamily="18" charset="0"/>
              </a:rPr>
              <a:t>5/15/00-3/1/02    Computer tech    Compu All-Starz</a:t>
            </a:r>
          </a:p>
          <a:p>
            <a:pPr eaLnBrk="1" hangingPunct="1"/>
            <a:r>
              <a:rPr lang="en-US" altLang="en-US" sz="1400" i="1"/>
              <a:t>Reason for leaving</a:t>
            </a:r>
            <a:r>
              <a:rPr lang="en-US" altLang="en-US" i="1"/>
              <a:t>:  </a:t>
            </a:r>
            <a:r>
              <a:rPr lang="en-US" altLang="en-US" sz="1400" b="1" u="sng">
                <a:latin typeface="Times New Roman" panose="02020603050405020304" pitchFamily="18" charset="0"/>
              </a:rPr>
              <a:t>low salary</a:t>
            </a:r>
          </a:p>
          <a:p>
            <a:pPr eaLnBrk="1" hangingPunct="1"/>
            <a:endParaRPr lang="en-US" altLang="en-US" sz="1400" b="1" u="sng">
              <a:latin typeface="Times New Roman" panose="02020603050405020304" pitchFamily="18" charset="0"/>
            </a:endParaRPr>
          </a:p>
          <a:p>
            <a:pPr eaLnBrk="1" hangingPunct="1"/>
            <a:r>
              <a:rPr lang="en-US" altLang="en-US" sz="1400" b="1" i="1"/>
              <a:t>Educational History</a:t>
            </a:r>
            <a:r>
              <a:rPr lang="en-US" altLang="en-US" sz="1400" i="1"/>
              <a:t>:</a:t>
            </a:r>
          </a:p>
          <a:p>
            <a:pPr eaLnBrk="1" hangingPunct="1"/>
            <a:r>
              <a:rPr lang="en-US" altLang="en-US" sz="1400" i="1"/>
              <a:t>                              (Name/Location)     Degree?(Y/N)</a:t>
            </a:r>
          </a:p>
          <a:p>
            <a:pPr eaLnBrk="1" hangingPunct="1"/>
            <a:r>
              <a:rPr lang="en-US" altLang="en-US" sz="1400" b="1" u="sng">
                <a:latin typeface="Times New Roman" panose="02020603050405020304" pitchFamily="18" charset="0"/>
              </a:rPr>
              <a:t>High School          Milagro H.S, CA    Yes-graduated</a:t>
            </a:r>
          </a:p>
          <a:p>
            <a:pPr eaLnBrk="1" hangingPunct="1"/>
            <a:r>
              <a:rPr lang="en-US" altLang="en-US" sz="1400" b="1" u="sng">
                <a:latin typeface="Times New Roman" panose="02020603050405020304" pitchFamily="18" charset="0"/>
              </a:rPr>
              <a:t>Voc. School           ITS Tech                 Yes-graduated</a:t>
            </a:r>
          </a:p>
          <a:p>
            <a:pPr eaLnBrk="1" hangingPunct="1"/>
            <a:r>
              <a:rPr lang="en-US" altLang="en-US" sz="1600" b="1" u="sng">
                <a:solidFill>
                  <a:srgbClr val="FF0000"/>
                </a:solidFill>
                <a:latin typeface="Times New Roman" panose="02020603050405020304" pitchFamily="18" charset="0"/>
              </a:rPr>
              <a:t>College              BECU, Pacific     Yes-B.S,           </a:t>
            </a:r>
          </a:p>
          <a:p>
            <a:pPr eaLnBrk="1" hangingPunct="1"/>
            <a:r>
              <a:rPr lang="en-US" altLang="en-US" sz="1600" b="1">
                <a:solidFill>
                  <a:srgbClr val="FF0000"/>
                </a:solidFill>
                <a:latin typeface="Times New Roman" panose="02020603050405020304" pitchFamily="18" charset="0"/>
              </a:rPr>
              <a:t>			  </a:t>
            </a:r>
            <a:r>
              <a:rPr lang="en-US" altLang="en-US" sz="1600" b="1" u="sng">
                <a:solidFill>
                  <a:srgbClr val="FF0000"/>
                </a:solidFill>
                <a:latin typeface="Times New Roman" panose="02020603050405020304" pitchFamily="18" charset="0"/>
              </a:rPr>
              <a:t>Comp. Science</a:t>
            </a:r>
          </a:p>
        </p:txBody>
      </p:sp>
      <p:sp>
        <p:nvSpPr>
          <p:cNvPr id="78" name="Action Button: Back or Previous 77">
            <a:hlinkClick r:id="" action="ppaction://hlinkshowjump?jump=previousslide" highlightClick="1"/>
            <a:extLst>
              <a:ext uri="{FF2B5EF4-FFF2-40B4-BE49-F238E27FC236}">
                <a16:creationId xmlns:a16="http://schemas.microsoft.com/office/drawing/2014/main" id="{F091ABF8-FABA-A386-8C91-B4A0FE4CF63E}"/>
              </a:ext>
              <a:ext uri="{C183D7F6-B498-43B3-948B-1728B52AA6E4}">
                <adec:decorative xmlns:adec="http://schemas.microsoft.com/office/drawing/2017/decorative" val="1"/>
              </a:ext>
            </a:extLst>
          </p:cNvPr>
          <p:cNvSpPr/>
          <p:nvPr/>
        </p:nvSpPr>
        <p:spPr bwMode="auto">
          <a:xfrm>
            <a:off x="1808163" y="3086100"/>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grpSp>
        <p:nvGrpSpPr>
          <p:cNvPr id="30731" name="Group 207">
            <a:extLst>
              <a:ext uri="{FF2B5EF4-FFF2-40B4-BE49-F238E27FC236}">
                <a16:creationId xmlns:a16="http://schemas.microsoft.com/office/drawing/2014/main" id="{0269D3E9-68A5-D15D-46E3-D3B18C323E63}"/>
              </a:ext>
              <a:ext uri="{C183D7F6-B498-43B3-948B-1728B52AA6E4}">
                <adec:decorative xmlns:adec="http://schemas.microsoft.com/office/drawing/2017/decorative" val="1"/>
              </a:ext>
            </a:extLst>
          </p:cNvPr>
          <p:cNvGrpSpPr>
            <a:grpSpLocks/>
          </p:cNvGrpSpPr>
          <p:nvPr/>
        </p:nvGrpSpPr>
        <p:grpSpPr bwMode="auto">
          <a:xfrm>
            <a:off x="128588" y="1658938"/>
            <a:ext cx="4724400" cy="1143000"/>
            <a:chOff x="4114799" y="1800225"/>
            <a:chExt cx="4724401" cy="1143000"/>
          </a:xfrm>
        </p:grpSpPr>
        <p:sp>
          <p:nvSpPr>
            <p:cNvPr id="81" name="Rectangle 80">
              <a:extLst>
                <a:ext uri="{FF2B5EF4-FFF2-40B4-BE49-F238E27FC236}">
                  <a16:creationId xmlns:a16="http://schemas.microsoft.com/office/drawing/2014/main" id="{D633EA02-B8F5-1929-D410-4FA9648EBBE5}"/>
                </a:ext>
              </a:extLst>
            </p:cNvPr>
            <p:cNvSpPr/>
            <p:nvPr/>
          </p:nvSpPr>
          <p:spPr>
            <a:xfrm>
              <a:off x="4114799" y="1800225"/>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0733" name="Picture 2">
              <a:extLst>
                <a:ext uri="{FF2B5EF4-FFF2-40B4-BE49-F238E27FC236}">
                  <a16:creationId xmlns:a16="http://schemas.microsoft.com/office/drawing/2014/main" id="{D0A05287-30D7-42AD-7215-31F4A04978D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5484" y="208269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0" name="Group 1">
            <a:extLst>
              <a:ext uri="{FF2B5EF4-FFF2-40B4-BE49-F238E27FC236}">
                <a16:creationId xmlns:a16="http://schemas.microsoft.com/office/drawing/2014/main" id="{2F23501A-F2BE-0AD6-A9BC-DAA2B13A2061}"/>
              </a:ext>
              <a:ext uri="{C183D7F6-B498-43B3-948B-1728B52AA6E4}">
                <adec:decorative xmlns:adec="http://schemas.microsoft.com/office/drawing/2017/decorative" val="1"/>
              </a:ext>
            </a:extLst>
          </p:cNvPr>
          <p:cNvGrpSpPr>
            <a:grpSpLocks/>
          </p:cNvGrpSpPr>
          <p:nvPr/>
        </p:nvGrpSpPr>
        <p:grpSpPr bwMode="auto">
          <a:xfrm>
            <a:off x="4502150" y="106363"/>
            <a:ext cx="4495800" cy="6218237"/>
            <a:chOff x="4343400" y="152400"/>
            <a:chExt cx="4495800" cy="6400800"/>
          </a:xfrm>
        </p:grpSpPr>
        <p:sp>
          <p:nvSpPr>
            <p:cNvPr id="31777" name="Rectangle 9">
              <a:extLst>
                <a:ext uri="{FF2B5EF4-FFF2-40B4-BE49-F238E27FC236}">
                  <a16:creationId xmlns:a16="http://schemas.microsoft.com/office/drawing/2014/main" id="{6D61847B-D4DD-A0AF-63BD-BC0A5135CCE9}"/>
                </a:ext>
              </a:extLst>
            </p:cNvPr>
            <p:cNvSpPr>
              <a:spLocks noChangeArrowheads="1"/>
            </p:cNvSpPr>
            <p:nvPr/>
          </p:nvSpPr>
          <p:spPr bwMode="auto">
            <a:xfrm>
              <a:off x="4343400" y="152400"/>
              <a:ext cx="4495800" cy="6400800"/>
            </a:xfrm>
            <a:prstGeom prst="rect">
              <a:avLst/>
            </a:prstGeom>
            <a:solidFill>
              <a:schemeClr val="accent2">
                <a:lumMod val="75000"/>
                <a:alpha val="98038"/>
              </a:schemeClr>
            </a:solidFill>
            <a:ln w="3175">
              <a:solidFill>
                <a:schemeClr val="tx1"/>
              </a:solidFill>
              <a:miter lim="800000"/>
              <a:headEnd/>
              <a:tailEnd/>
            </a:ln>
          </p:spPr>
          <p:txBody>
            <a:bodyPr wrap="none" anchor="ctr"/>
            <a:lstStyle/>
            <a:p>
              <a:pPr>
                <a:defRPr/>
              </a:pPr>
              <a:endParaRPr lang="en-US">
                <a:latin typeface="Arial" charset="0"/>
              </a:endParaRPr>
            </a:p>
          </p:txBody>
        </p:sp>
        <p:sp>
          <p:nvSpPr>
            <p:cNvPr id="31757" name="Text Box 94">
              <a:extLst>
                <a:ext uri="{FF2B5EF4-FFF2-40B4-BE49-F238E27FC236}">
                  <a16:creationId xmlns:a16="http://schemas.microsoft.com/office/drawing/2014/main" id="{F77BD30C-2706-5970-07BE-929F226EF173}"/>
                </a:ext>
              </a:extLst>
            </p:cNvPr>
            <p:cNvSpPr txBox="1">
              <a:spLocks noChangeArrowheads="1"/>
            </p:cNvSpPr>
            <p:nvPr/>
          </p:nvSpPr>
          <p:spPr bwMode="auto">
            <a:xfrm>
              <a:off x="5334000" y="304800"/>
              <a:ext cx="28733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Employment Application</a:t>
              </a:r>
            </a:p>
          </p:txBody>
        </p:sp>
        <p:sp>
          <p:nvSpPr>
            <p:cNvPr id="31758" name="Text Box 95">
              <a:extLst>
                <a:ext uri="{FF2B5EF4-FFF2-40B4-BE49-F238E27FC236}">
                  <a16:creationId xmlns:a16="http://schemas.microsoft.com/office/drawing/2014/main" id="{C86AA8E9-1CE2-41D3-C2A1-8A7EBAD08DA1}"/>
                </a:ext>
              </a:extLst>
            </p:cNvPr>
            <p:cNvSpPr txBox="1">
              <a:spLocks noChangeArrowheads="1"/>
            </p:cNvSpPr>
            <p:nvPr/>
          </p:nvSpPr>
          <p:spPr bwMode="auto">
            <a:xfrm>
              <a:off x="4419600" y="885825"/>
              <a:ext cx="4343400" cy="53863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a:t>Name</a:t>
              </a:r>
              <a:r>
                <a:rPr lang="en-US" altLang="en-US" sz="1200"/>
                <a:t>  </a:t>
              </a:r>
              <a:r>
                <a:rPr lang="en-US" altLang="en-US" sz="1400" b="1" u="sng">
                  <a:latin typeface="Times New Roman" panose="02020603050405020304" pitchFamily="18" charset="0"/>
                </a:rPr>
                <a:t>Montoya      Adriana         Maria</a:t>
              </a:r>
            </a:p>
            <a:p>
              <a:pPr eaLnBrk="1" hangingPunct="1"/>
              <a:r>
                <a:rPr lang="en-US" altLang="en-US" sz="1400"/>
                <a:t>            (last)          (first)         (middle)</a:t>
              </a:r>
              <a:endParaRPr lang="en-US" altLang="en-US" sz="1400">
                <a:latin typeface="Times New Roman" panose="02020603050405020304" pitchFamily="18" charset="0"/>
              </a:endParaRPr>
            </a:p>
            <a:p>
              <a:pPr eaLnBrk="1" hangingPunct="1"/>
              <a:r>
                <a:rPr lang="en-US" altLang="en-US" sz="1400" i="1"/>
                <a:t>Soc. Sec. No.  </a:t>
              </a:r>
              <a:r>
                <a:rPr lang="en-US" altLang="en-US" sz="1400" b="1" u="sng">
                  <a:latin typeface="Times New Roman" panose="02020603050405020304" pitchFamily="18" charset="0"/>
                </a:rPr>
                <a:t>517-000-1234</a:t>
              </a:r>
            </a:p>
            <a:p>
              <a:pPr eaLnBrk="1" hangingPunct="1"/>
              <a:endParaRPr lang="en-US" altLang="en-US" sz="1400" b="1" u="sng">
                <a:latin typeface="Times New Roman" panose="02020603050405020304" pitchFamily="18" charset="0"/>
              </a:endParaRPr>
            </a:p>
            <a:p>
              <a:pPr eaLnBrk="1" hangingPunct="1"/>
              <a:r>
                <a:rPr lang="en-US" altLang="en-US" sz="1400" i="1"/>
                <a:t>Address  </a:t>
              </a:r>
              <a:r>
                <a:rPr lang="en-US" altLang="en-US" sz="1400" b="1" u="sng">
                  <a:latin typeface="Times New Roman" panose="02020603050405020304" pitchFamily="18" charset="0"/>
                </a:rPr>
                <a:t>6547 Main St. Anytown, CA 12345</a:t>
              </a:r>
            </a:p>
            <a:p>
              <a:pPr eaLnBrk="1" hangingPunct="1"/>
              <a:endParaRPr lang="en-US" altLang="en-US" sz="1400" i="1"/>
            </a:p>
            <a:p>
              <a:pPr eaLnBrk="1" hangingPunct="1"/>
              <a:r>
                <a:rPr lang="en-US" altLang="en-US" sz="1400" i="1"/>
                <a:t>Telephone  </a:t>
              </a:r>
              <a:r>
                <a:rPr lang="en-US" altLang="en-US" sz="1400" b="1" u="sng">
                  <a:latin typeface="Times New Roman" panose="02020603050405020304" pitchFamily="18" charset="0"/>
                </a:rPr>
                <a:t>(home) (209) 555-1821</a:t>
              </a:r>
            </a:p>
            <a:p>
              <a:pPr eaLnBrk="1" hangingPunct="1"/>
              <a:r>
                <a:rPr lang="en-US" altLang="en-US" sz="1400" i="1"/>
                <a:t>	 </a:t>
              </a:r>
              <a:r>
                <a:rPr lang="en-US" altLang="en-US" sz="1400" b="1" u="sng">
                  <a:latin typeface="Times New Roman" panose="02020603050405020304" pitchFamily="18" charset="0"/>
                </a:rPr>
                <a:t>(cell)    (209) 555-1617</a:t>
              </a:r>
            </a:p>
            <a:p>
              <a:pPr eaLnBrk="1" hangingPunct="1"/>
              <a:endParaRPr lang="en-US" altLang="en-US" sz="1400" b="1" i="1">
                <a:latin typeface="Times New Roman" panose="02020603050405020304" pitchFamily="18" charset="0"/>
              </a:endParaRPr>
            </a:p>
            <a:p>
              <a:pPr eaLnBrk="1" hangingPunct="1"/>
              <a:r>
                <a:rPr lang="en-US" altLang="en-US" sz="1400" i="1"/>
                <a:t>Position desired: </a:t>
              </a:r>
              <a:r>
                <a:rPr lang="en-US" altLang="en-US" sz="1400" b="1" u="sng">
                  <a:latin typeface="Times New Roman" panose="02020603050405020304" pitchFamily="18" charset="0"/>
                </a:rPr>
                <a:t>Website Designer</a:t>
              </a:r>
            </a:p>
            <a:p>
              <a:pPr eaLnBrk="1" hangingPunct="1"/>
              <a:endParaRPr lang="en-US" altLang="en-US" sz="1400" b="1" u="sng">
                <a:latin typeface="Times New Roman" panose="02020603050405020304" pitchFamily="18" charset="0"/>
              </a:endParaRPr>
            </a:p>
            <a:p>
              <a:pPr eaLnBrk="1" hangingPunct="1"/>
              <a:r>
                <a:rPr lang="en-US" altLang="en-US" sz="1400" b="1" i="1"/>
                <a:t>Work Experience</a:t>
              </a:r>
              <a:r>
                <a:rPr lang="en-US" altLang="en-US" sz="1400" i="1"/>
                <a:t>:</a:t>
              </a:r>
            </a:p>
            <a:p>
              <a:pPr eaLnBrk="1" hangingPunct="1"/>
              <a:r>
                <a:rPr lang="en-US" altLang="en-US" sz="1400" i="1"/>
                <a:t>     (Dates)               (Title)              (Employer Name)</a:t>
              </a:r>
            </a:p>
            <a:p>
              <a:pPr eaLnBrk="1" hangingPunct="1"/>
              <a:r>
                <a:rPr lang="en-US" altLang="en-US" sz="1400" i="1"/>
                <a:t>1. </a:t>
              </a:r>
              <a:r>
                <a:rPr lang="en-US" altLang="en-US" sz="1400" b="1" u="sng">
                  <a:latin typeface="Times New Roman" panose="02020603050405020304" pitchFamily="18" charset="0"/>
                </a:rPr>
                <a:t>3/15/02-pres      Web designer       Compsales.com</a:t>
              </a:r>
            </a:p>
            <a:p>
              <a:pPr eaLnBrk="1" hangingPunct="1"/>
              <a:r>
                <a:rPr lang="en-US" altLang="en-US" sz="1400" i="1"/>
                <a:t>Reason for leaving:  </a:t>
              </a:r>
              <a:r>
                <a:rPr lang="en-US" altLang="en-US" sz="1400" b="1" u="sng">
                  <a:latin typeface="Times New Roman" panose="02020603050405020304" pitchFamily="18" charset="0"/>
                </a:rPr>
                <a:t>would like greater challenges</a:t>
              </a:r>
            </a:p>
            <a:p>
              <a:pPr eaLnBrk="1" hangingPunct="1"/>
              <a:r>
                <a:rPr lang="en-US" altLang="en-US" sz="1400" i="1"/>
                <a:t>2.</a:t>
              </a:r>
              <a:r>
                <a:rPr lang="en-US" altLang="en-US" i="1"/>
                <a:t> </a:t>
              </a:r>
              <a:r>
                <a:rPr lang="en-US" altLang="en-US" sz="1600" b="1" u="sng">
                  <a:solidFill>
                    <a:srgbClr val="FF0000"/>
                  </a:solidFill>
                  <a:latin typeface="Times New Roman" panose="02020603050405020304" pitchFamily="18" charset="0"/>
                </a:rPr>
                <a:t>5/15/00-3/1/02   Computer tech  </a:t>
              </a:r>
              <a:r>
                <a:rPr lang="en-US" altLang="en-US" sz="1200" b="1" u="sng">
                  <a:latin typeface="Times New Roman" panose="02020603050405020304" pitchFamily="18" charset="0"/>
                </a:rPr>
                <a:t>Compu All-Starz</a:t>
              </a:r>
            </a:p>
            <a:p>
              <a:pPr eaLnBrk="1" hangingPunct="1"/>
              <a:r>
                <a:rPr lang="en-US" altLang="en-US" sz="1400" i="1"/>
                <a:t>Reason for leaving</a:t>
              </a:r>
              <a:r>
                <a:rPr lang="en-US" altLang="en-US" i="1"/>
                <a:t>:  </a:t>
              </a:r>
              <a:r>
                <a:rPr lang="en-US" altLang="en-US" sz="1400" b="1" u="sng">
                  <a:latin typeface="Times New Roman" panose="02020603050405020304" pitchFamily="18" charset="0"/>
                </a:rPr>
                <a:t>low salary</a:t>
              </a:r>
            </a:p>
            <a:p>
              <a:pPr eaLnBrk="1" hangingPunct="1"/>
              <a:endParaRPr lang="en-US" altLang="en-US" sz="1400" b="1" u="sng">
                <a:latin typeface="Times New Roman" panose="02020603050405020304" pitchFamily="18" charset="0"/>
              </a:endParaRPr>
            </a:p>
            <a:p>
              <a:pPr eaLnBrk="1" hangingPunct="1"/>
              <a:r>
                <a:rPr lang="en-US" altLang="en-US" sz="1400" b="1" i="1"/>
                <a:t>Educational History</a:t>
              </a:r>
              <a:r>
                <a:rPr lang="en-US" altLang="en-US" sz="1400" i="1"/>
                <a:t>:</a:t>
              </a:r>
            </a:p>
            <a:p>
              <a:pPr eaLnBrk="1" hangingPunct="1"/>
              <a:r>
                <a:rPr lang="en-US" altLang="en-US" sz="1400" i="1"/>
                <a:t>                              (Name/Location)     Degree?(Y/N)</a:t>
              </a:r>
            </a:p>
            <a:p>
              <a:pPr eaLnBrk="1" hangingPunct="1"/>
              <a:r>
                <a:rPr lang="en-US" altLang="en-US" sz="1400" b="1" u="sng">
                  <a:latin typeface="Times New Roman" panose="02020603050405020304" pitchFamily="18" charset="0"/>
                </a:rPr>
                <a:t>High School          Milagro H.S, CA    Yes-graduated</a:t>
              </a:r>
            </a:p>
            <a:p>
              <a:pPr eaLnBrk="1" hangingPunct="1"/>
              <a:r>
                <a:rPr lang="en-US" altLang="en-US" sz="1400" b="1" u="sng">
                  <a:latin typeface="Times New Roman" panose="02020603050405020304" pitchFamily="18" charset="0"/>
                </a:rPr>
                <a:t>Voc. School           ITS Tech                 Yes-graduated</a:t>
              </a:r>
            </a:p>
            <a:p>
              <a:pPr eaLnBrk="1" hangingPunct="1"/>
              <a:r>
                <a:rPr lang="en-US" altLang="en-US" sz="1400" b="1" u="sng">
                  <a:latin typeface="Times New Roman" panose="02020603050405020304" pitchFamily="18" charset="0"/>
                </a:rPr>
                <a:t>College                  BECU, Pacific            Yes-B.S,           </a:t>
              </a:r>
            </a:p>
            <a:p>
              <a:pPr eaLnBrk="1" hangingPunct="1"/>
              <a:r>
                <a:rPr lang="en-US" altLang="en-US" sz="1400" b="1">
                  <a:latin typeface="Times New Roman" panose="02020603050405020304" pitchFamily="18" charset="0"/>
                </a:rPr>
                <a:t>			  </a:t>
              </a:r>
              <a:r>
                <a:rPr lang="en-US" altLang="en-US" sz="1400" b="1" u="sng">
                  <a:latin typeface="Times New Roman" panose="02020603050405020304" pitchFamily="18" charset="0"/>
                </a:rPr>
                <a:t>Comp. Science</a:t>
              </a:r>
            </a:p>
          </p:txBody>
        </p:sp>
      </p:grpSp>
      <p:grpSp>
        <p:nvGrpSpPr>
          <p:cNvPr id="31751" name="Group 207">
            <a:extLst>
              <a:ext uri="{FF2B5EF4-FFF2-40B4-BE49-F238E27FC236}">
                <a16:creationId xmlns:a16="http://schemas.microsoft.com/office/drawing/2014/main" id="{D19776C9-A9EA-727A-501E-F26C3F1A2081}"/>
              </a:ext>
              <a:ext uri="{C183D7F6-B498-43B3-948B-1728B52AA6E4}">
                <adec:decorative xmlns:adec="http://schemas.microsoft.com/office/drawing/2017/decorative" val="1"/>
              </a:ext>
            </a:extLst>
          </p:cNvPr>
          <p:cNvGrpSpPr>
            <a:grpSpLocks/>
          </p:cNvGrpSpPr>
          <p:nvPr/>
        </p:nvGrpSpPr>
        <p:grpSpPr bwMode="auto">
          <a:xfrm>
            <a:off x="69850" y="1524000"/>
            <a:ext cx="4724400" cy="1143000"/>
            <a:chOff x="4340350" y="1631731"/>
            <a:chExt cx="4724400" cy="1143000"/>
          </a:xfrm>
        </p:grpSpPr>
        <p:sp>
          <p:nvSpPr>
            <p:cNvPr id="71" name="Rectangle 70">
              <a:extLst>
                <a:ext uri="{FF2B5EF4-FFF2-40B4-BE49-F238E27FC236}">
                  <a16:creationId xmlns:a16="http://schemas.microsoft.com/office/drawing/2014/main" id="{2B6B6404-EA68-906A-6404-30F65B92462A}"/>
                </a:ext>
              </a:extLst>
            </p:cNvPr>
            <p:cNvSpPr/>
            <p:nvPr/>
          </p:nvSpPr>
          <p:spPr>
            <a:xfrm>
              <a:off x="4340350" y="1631731"/>
              <a:ext cx="472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1755" name="Picture 2">
              <a:extLst>
                <a:ext uri="{FF2B5EF4-FFF2-40B4-BE49-F238E27FC236}">
                  <a16:creationId xmlns:a16="http://schemas.microsoft.com/office/drawing/2014/main" id="{17E0B828-8317-B3B7-0189-DD3896C45F5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6152" y="1860331"/>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Action Button: Forward or Next 68">
            <a:hlinkClick r:id="" action="ppaction://hlinkshowjump?jump=nextslide" highlightClick="1"/>
            <a:extLst>
              <a:ext uri="{FF2B5EF4-FFF2-40B4-BE49-F238E27FC236}">
                <a16:creationId xmlns:a16="http://schemas.microsoft.com/office/drawing/2014/main" id="{95BE8308-0CE0-2EFB-C73C-D77EC9C2AA59}"/>
              </a:ext>
              <a:ext uri="{C183D7F6-B498-43B3-948B-1728B52AA6E4}">
                <adec:decorative xmlns:adec="http://schemas.microsoft.com/office/drawing/2017/decorative" val="1"/>
              </a:ext>
            </a:extLst>
          </p:cNvPr>
          <p:cNvSpPr/>
          <p:nvPr/>
        </p:nvSpPr>
        <p:spPr bwMode="auto">
          <a:xfrm>
            <a:off x="1938338" y="2963863"/>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31753" name="TextBox 65">
            <a:extLst>
              <a:ext uri="{FF2B5EF4-FFF2-40B4-BE49-F238E27FC236}">
                <a16:creationId xmlns:a16="http://schemas.microsoft.com/office/drawing/2014/main" id="{F4ABACD5-E492-ACF4-F994-0171FC676150}"/>
              </a:ext>
            </a:extLst>
          </p:cNvPr>
          <p:cNvSpPr txBox="1">
            <a:spLocks noGrp="1" noChangeArrowheads="1"/>
          </p:cNvSpPr>
          <p:nvPr>
            <p:ph type="title" idx="4294967295"/>
          </p:nvPr>
        </p:nvSpPr>
        <p:spPr bwMode="auto">
          <a:xfrm>
            <a:off x="793750" y="3962400"/>
            <a:ext cx="3724275"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#18 and #19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7F2ED7-D18E-FDDE-24D4-801A3163618D}"/>
              </a:ext>
              <a:ext uri="{C183D7F6-B498-43B3-948B-1728B52AA6E4}">
                <adec:decorative xmlns:adec="http://schemas.microsoft.com/office/drawing/2017/decorative" val="0"/>
              </a:ext>
            </a:extLst>
          </p:cNvPr>
          <p:cNvSpPr txBox="1">
            <a:spLocks noGrp="1"/>
          </p:cNvSpPr>
          <p:nvPr>
            <p:ph type="title" idx="4294967295"/>
          </p:nvPr>
        </p:nvSpPr>
        <p:spPr bwMode="auto">
          <a:xfrm>
            <a:off x="48986" y="4073415"/>
            <a:ext cx="2084614"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18 &amp; 19</a:t>
            </a:r>
          </a:p>
        </p:txBody>
      </p:sp>
      <p:pic>
        <p:nvPicPr>
          <p:cNvPr id="3" name="Picture 2">
            <a:extLst>
              <a:ext uri="{FF2B5EF4-FFF2-40B4-BE49-F238E27FC236}">
                <a16:creationId xmlns:a16="http://schemas.microsoft.com/office/drawing/2014/main" id="{810B40AB-9CF2-5D25-8A6F-9B535175CF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51937"/>
            <a:ext cx="7783011" cy="3229426"/>
          </a:xfrm>
          <a:prstGeom prst="rect">
            <a:avLst/>
          </a:prstGeom>
        </p:spPr>
      </p:pic>
      <p:sp>
        <p:nvSpPr>
          <p:cNvPr id="32800" name="Text Box 75">
            <a:extLst>
              <a:ext uri="{FF2B5EF4-FFF2-40B4-BE49-F238E27FC236}">
                <a16:creationId xmlns:a16="http://schemas.microsoft.com/office/drawing/2014/main" id="{EC2652D8-95B0-4BD2-B522-9FB9AE1A410B}"/>
              </a:ext>
            </a:extLst>
          </p:cNvPr>
          <p:cNvSpPr txBox="1">
            <a:spLocks noChangeArrowheads="1"/>
          </p:cNvSpPr>
          <p:nvPr/>
        </p:nvSpPr>
        <p:spPr bwMode="auto">
          <a:xfrm>
            <a:off x="914400" y="3281363"/>
            <a:ext cx="396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18</a:t>
            </a:r>
            <a:r>
              <a:rPr lang="en-US" sz="1600" b="1" dirty="0"/>
              <a:t>.</a:t>
            </a:r>
            <a:r>
              <a:rPr lang="en-US" sz="1600" dirty="0"/>
              <a:t> </a:t>
            </a:r>
            <a:r>
              <a:rPr lang="en-US" sz="1600" b="1" dirty="0"/>
              <a:t>How much has been taken out for </a:t>
            </a:r>
          </a:p>
          <a:p>
            <a:pPr eaLnBrk="1" hangingPunct="1">
              <a:defRPr/>
            </a:pPr>
            <a:r>
              <a:rPr lang="en-US" sz="1600" b="1" dirty="0"/>
              <a:t>      state taxes so far this year?</a:t>
            </a:r>
          </a:p>
        </p:txBody>
      </p:sp>
      <p:sp>
        <p:nvSpPr>
          <p:cNvPr id="65" name="AutoShape 76">
            <a:hlinkClick r:id="" action="ppaction://noaction" highlightClick="1">
              <a:snd r:embed="rId4" name="Incorrect Answer.wav"/>
            </a:hlinkClick>
            <a:extLst>
              <a:ext uri="{FF2B5EF4-FFF2-40B4-BE49-F238E27FC236}">
                <a16:creationId xmlns:a16="http://schemas.microsoft.com/office/drawing/2014/main" id="{6F92527E-CDCD-1C65-0555-7CA0D39E3D8C}"/>
              </a:ext>
            </a:extLst>
          </p:cNvPr>
          <p:cNvSpPr>
            <a:spLocks noChangeArrowheads="1"/>
          </p:cNvSpPr>
          <p:nvPr/>
        </p:nvSpPr>
        <p:spPr bwMode="auto">
          <a:xfrm>
            <a:off x="2133600" y="3863181"/>
            <a:ext cx="16002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dirty="0">
                <a:latin typeface="Arial" charset="0"/>
              </a:rPr>
              <a:t>A. $57.37</a:t>
            </a:r>
          </a:p>
        </p:txBody>
      </p:sp>
      <p:sp>
        <p:nvSpPr>
          <p:cNvPr id="66" name="AutoShape 77">
            <a:hlinkClick r:id="rId5" action="ppaction://hlinksldjump" highlightClick="1">
              <a:snd r:embed="rId6" name="Correct Answer.wav"/>
            </a:hlinkClick>
            <a:extLst>
              <a:ext uri="{FF2B5EF4-FFF2-40B4-BE49-F238E27FC236}">
                <a16:creationId xmlns:a16="http://schemas.microsoft.com/office/drawing/2014/main" id="{1ED57F93-B391-88B0-E644-DDF27E3D62A0}"/>
              </a:ext>
            </a:extLst>
          </p:cNvPr>
          <p:cNvSpPr>
            <a:spLocks noChangeArrowheads="1"/>
          </p:cNvSpPr>
          <p:nvPr/>
        </p:nvSpPr>
        <p:spPr bwMode="auto">
          <a:xfrm>
            <a:off x="2133600" y="4472781"/>
            <a:ext cx="16002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a:latin typeface="Arial" charset="0"/>
              </a:rPr>
              <a:t>B.  $344.22</a:t>
            </a:r>
          </a:p>
        </p:txBody>
      </p:sp>
      <p:sp>
        <p:nvSpPr>
          <p:cNvPr id="67" name="AutoShape 78">
            <a:hlinkClick r:id="" action="ppaction://noaction" highlightClick="1">
              <a:snd r:embed="rId4" name="Incorrect Answer.wav"/>
            </a:hlinkClick>
            <a:extLst>
              <a:ext uri="{FF2B5EF4-FFF2-40B4-BE49-F238E27FC236}">
                <a16:creationId xmlns:a16="http://schemas.microsoft.com/office/drawing/2014/main" id="{CFA90F13-FECA-6B7C-7497-3A80C5F2F233}"/>
              </a:ext>
            </a:extLst>
          </p:cNvPr>
          <p:cNvSpPr>
            <a:spLocks noChangeArrowheads="1"/>
          </p:cNvSpPr>
          <p:nvPr/>
        </p:nvSpPr>
        <p:spPr bwMode="auto">
          <a:xfrm>
            <a:off x="2133600" y="5082381"/>
            <a:ext cx="16002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a:latin typeface="Arial" charset="0"/>
              </a:rPr>
              <a:t>C.  $91.87</a:t>
            </a:r>
          </a:p>
        </p:txBody>
      </p:sp>
      <p:sp>
        <p:nvSpPr>
          <p:cNvPr id="68" name="AutoShape 79">
            <a:hlinkClick r:id="" action="ppaction://noaction" highlightClick="1">
              <a:snd r:embed="rId4" name="Incorrect Answer.wav"/>
            </a:hlinkClick>
            <a:extLst>
              <a:ext uri="{FF2B5EF4-FFF2-40B4-BE49-F238E27FC236}">
                <a16:creationId xmlns:a16="http://schemas.microsoft.com/office/drawing/2014/main" id="{0B8F899A-014A-095C-1FC1-4BCC05805CE0}"/>
              </a:ext>
            </a:extLst>
          </p:cNvPr>
          <p:cNvSpPr>
            <a:spLocks noChangeArrowheads="1"/>
          </p:cNvSpPr>
          <p:nvPr/>
        </p:nvSpPr>
        <p:spPr bwMode="auto">
          <a:xfrm>
            <a:off x="2133600" y="5691981"/>
            <a:ext cx="16002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a:latin typeface="Arial" charset="0"/>
              </a:rPr>
              <a:t>D.  $157.50</a:t>
            </a:r>
          </a:p>
        </p:txBody>
      </p:sp>
      <p:sp>
        <p:nvSpPr>
          <p:cNvPr id="32813" name="Text Box 80">
            <a:extLst>
              <a:ext uri="{FF2B5EF4-FFF2-40B4-BE49-F238E27FC236}">
                <a16:creationId xmlns:a16="http://schemas.microsoft.com/office/drawing/2014/main" id="{5159C5A8-5DC4-49A0-5D29-CB74A730206E}"/>
              </a:ext>
            </a:extLst>
          </p:cNvPr>
          <p:cNvSpPr txBox="1">
            <a:spLocks noChangeArrowheads="1"/>
          </p:cNvSpPr>
          <p:nvPr/>
        </p:nvSpPr>
        <p:spPr bwMode="auto">
          <a:xfrm>
            <a:off x="5486400" y="3281363"/>
            <a:ext cx="342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19</a:t>
            </a:r>
            <a:r>
              <a:rPr lang="en-US" sz="1600" b="1" dirty="0"/>
              <a:t>.</a:t>
            </a:r>
            <a:r>
              <a:rPr lang="en-US" sz="1600" dirty="0"/>
              <a:t> </a:t>
            </a:r>
            <a:r>
              <a:rPr lang="en-US" sz="1600" b="1" dirty="0"/>
              <a:t>What was George’s net pay for this pay period?</a:t>
            </a:r>
          </a:p>
        </p:txBody>
      </p:sp>
      <p:sp>
        <p:nvSpPr>
          <p:cNvPr id="70" name="AutoShape 81">
            <a:hlinkClick r:id="" action="ppaction://noaction" highlightClick="1">
              <a:snd r:embed="rId4" name="Incorrect Answer.wav"/>
            </a:hlinkClick>
            <a:extLst>
              <a:ext uri="{FF2B5EF4-FFF2-40B4-BE49-F238E27FC236}">
                <a16:creationId xmlns:a16="http://schemas.microsoft.com/office/drawing/2014/main" id="{C950CCB1-1199-E69A-10CD-DF3C9CEA60AD}"/>
              </a:ext>
            </a:extLst>
          </p:cNvPr>
          <p:cNvSpPr>
            <a:spLocks noChangeArrowheads="1"/>
          </p:cNvSpPr>
          <p:nvPr/>
        </p:nvSpPr>
        <p:spPr bwMode="auto">
          <a:xfrm>
            <a:off x="6172200" y="3939381"/>
            <a:ext cx="14478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a:latin typeface="Arial" charset="0"/>
              </a:rPr>
              <a:t>A. $5510. 04</a:t>
            </a:r>
          </a:p>
        </p:txBody>
      </p:sp>
      <p:sp>
        <p:nvSpPr>
          <p:cNvPr id="71" name="AutoShape 82">
            <a:hlinkClick r:id="" action="ppaction://noaction" highlightClick="1">
              <a:snd r:embed="rId4" name="Incorrect Answer.wav"/>
            </a:hlinkClick>
            <a:extLst>
              <a:ext uri="{FF2B5EF4-FFF2-40B4-BE49-F238E27FC236}">
                <a16:creationId xmlns:a16="http://schemas.microsoft.com/office/drawing/2014/main" id="{5D245C14-A92C-8FEE-8949-61C42DE4B5F9}"/>
              </a:ext>
            </a:extLst>
          </p:cNvPr>
          <p:cNvSpPr>
            <a:spLocks noChangeArrowheads="1"/>
          </p:cNvSpPr>
          <p:nvPr/>
        </p:nvSpPr>
        <p:spPr bwMode="auto">
          <a:xfrm>
            <a:off x="6172200" y="4548981"/>
            <a:ext cx="14478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a:latin typeface="Arial" charset="0"/>
              </a:rPr>
              <a:t>B. $1277.50</a:t>
            </a:r>
          </a:p>
        </p:txBody>
      </p:sp>
      <p:sp>
        <p:nvSpPr>
          <p:cNvPr id="72" name="AutoShape 83">
            <a:hlinkClick r:id="rId7" action="ppaction://hlinksldjump" highlightClick="1">
              <a:snd r:embed="rId6" name="Correct Answer.wav"/>
            </a:hlinkClick>
            <a:extLst>
              <a:ext uri="{FF2B5EF4-FFF2-40B4-BE49-F238E27FC236}">
                <a16:creationId xmlns:a16="http://schemas.microsoft.com/office/drawing/2014/main" id="{62B5A979-756D-7B53-D961-01A59DBEF223}"/>
              </a:ext>
            </a:extLst>
          </p:cNvPr>
          <p:cNvSpPr>
            <a:spLocks noChangeArrowheads="1"/>
          </p:cNvSpPr>
          <p:nvPr/>
        </p:nvSpPr>
        <p:spPr bwMode="auto">
          <a:xfrm>
            <a:off x="6172200" y="5158581"/>
            <a:ext cx="14478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a:latin typeface="Arial" charset="0"/>
              </a:rPr>
              <a:t>C. $1047.55</a:t>
            </a:r>
          </a:p>
        </p:txBody>
      </p:sp>
      <p:sp>
        <p:nvSpPr>
          <p:cNvPr id="73" name="AutoShape 84">
            <a:hlinkClick r:id="" action="ppaction://noaction" highlightClick="1">
              <a:snd r:embed="rId4" name="Incorrect Answer.wav"/>
            </a:hlinkClick>
            <a:extLst>
              <a:ext uri="{FF2B5EF4-FFF2-40B4-BE49-F238E27FC236}">
                <a16:creationId xmlns:a16="http://schemas.microsoft.com/office/drawing/2014/main" id="{1ED148B5-4FCB-3D82-9CA5-1C245B08D298}"/>
              </a:ext>
            </a:extLst>
          </p:cNvPr>
          <p:cNvSpPr>
            <a:spLocks noChangeArrowheads="1"/>
          </p:cNvSpPr>
          <p:nvPr/>
        </p:nvSpPr>
        <p:spPr bwMode="auto">
          <a:xfrm>
            <a:off x="6172200" y="5768181"/>
            <a:ext cx="14478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marL="342900" indent="-342900" algn="ctr">
              <a:defRPr/>
            </a:pPr>
            <a:r>
              <a:rPr lang="en-US" sz="1400" b="1">
                <a:latin typeface="Arial" charset="0"/>
              </a:rPr>
              <a:t>D. $1120.00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Action Button: Back or Previous 87">
            <a:hlinkClick r:id="" action="ppaction://hlinkshowjump?jump=previousslide" highlightClick="1"/>
            <a:extLst>
              <a:ext uri="{FF2B5EF4-FFF2-40B4-BE49-F238E27FC236}">
                <a16:creationId xmlns:a16="http://schemas.microsoft.com/office/drawing/2014/main" id="{E4F96F13-430A-254D-733F-4803CE7BDD5B}"/>
              </a:ext>
              <a:ext uri="{C183D7F6-B498-43B3-948B-1728B52AA6E4}">
                <adec:decorative xmlns:adec="http://schemas.microsoft.com/office/drawing/2017/decorative" val="1"/>
              </a:ext>
            </a:extLst>
          </p:cNvPr>
          <p:cNvSpPr/>
          <p:nvPr/>
        </p:nvSpPr>
        <p:spPr bwMode="auto">
          <a:xfrm>
            <a:off x="4381500" y="4648200"/>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33822" name="TextBox 62">
            <a:extLst>
              <a:ext uri="{FF2B5EF4-FFF2-40B4-BE49-F238E27FC236}">
                <a16:creationId xmlns:a16="http://schemas.microsoft.com/office/drawing/2014/main" id="{CFCA90D6-A547-0039-E611-98E74F936586}"/>
              </a:ext>
            </a:extLst>
          </p:cNvPr>
          <p:cNvSpPr txBox="1">
            <a:spLocks noGrp="1" noChangeArrowheads="1"/>
          </p:cNvSpPr>
          <p:nvPr>
            <p:ph type="title" idx="4294967295"/>
          </p:nvPr>
        </p:nvSpPr>
        <p:spPr bwMode="auto">
          <a:xfrm>
            <a:off x="3441700" y="5353050"/>
            <a:ext cx="2895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#19</a:t>
            </a:r>
          </a:p>
        </p:txBody>
      </p:sp>
      <p:grpSp>
        <p:nvGrpSpPr>
          <p:cNvPr id="33823" name="Group 207">
            <a:extLst>
              <a:ext uri="{FF2B5EF4-FFF2-40B4-BE49-F238E27FC236}">
                <a16:creationId xmlns:a16="http://schemas.microsoft.com/office/drawing/2014/main" id="{3484F814-4834-C253-73F6-BBE164F13711}"/>
              </a:ext>
              <a:ext uri="{C183D7F6-B498-43B3-948B-1728B52AA6E4}">
                <adec:decorative xmlns:adec="http://schemas.microsoft.com/office/drawing/2017/decorative" val="1"/>
              </a:ext>
            </a:extLst>
          </p:cNvPr>
          <p:cNvGrpSpPr>
            <a:grpSpLocks/>
          </p:cNvGrpSpPr>
          <p:nvPr/>
        </p:nvGrpSpPr>
        <p:grpSpPr bwMode="auto">
          <a:xfrm>
            <a:off x="2527300" y="3457575"/>
            <a:ext cx="4724400" cy="1143000"/>
            <a:chOff x="3886199" y="2362200"/>
            <a:chExt cx="4724401" cy="1143000"/>
          </a:xfrm>
        </p:grpSpPr>
        <p:sp>
          <p:nvSpPr>
            <p:cNvPr id="91" name="Rectangle 90">
              <a:extLst>
                <a:ext uri="{FF2B5EF4-FFF2-40B4-BE49-F238E27FC236}">
                  <a16:creationId xmlns:a16="http://schemas.microsoft.com/office/drawing/2014/main" id="{245586C4-98C4-B1E0-AB21-FC00DB00EABA}"/>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3825" name="Picture 2">
              <a:extLst>
                <a:ext uri="{FF2B5EF4-FFF2-40B4-BE49-F238E27FC236}">
                  <a16:creationId xmlns:a16="http://schemas.microsoft.com/office/drawing/2014/main" id="{2894F2AA-BCB6-E4DF-1173-173E8A8161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id="{379F4146-3AA3-4BA8-1088-98325D9EF4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0531" y="285291"/>
            <a:ext cx="7792537" cy="32865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ction Button: Back or Previous 61">
            <a:hlinkClick r:id="" action="ppaction://hlinkshowjump?jump=previousslide" highlightClick="1"/>
            <a:extLst>
              <a:ext uri="{FF2B5EF4-FFF2-40B4-BE49-F238E27FC236}">
                <a16:creationId xmlns:a16="http://schemas.microsoft.com/office/drawing/2014/main" id="{6BF5CA1E-DDE7-92FA-98E6-AB48D6B73CA0}"/>
              </a:ext>
              <a:ext uri="{C183D7F6-B498-43B3-948B-1728B52AA6E4}">
                <adec:decorative xmlns:adec="http://schemas.microsoft.com/office/drawing/2017/decorative" val="1"/>
              </a:ext>
            </a:extLst>
          </p:cNvPr>
          <p:cNvSpPr/>
          <p:nvPr/>
        </p:nvSpPr>
        <p:spPr>
          <a:xfrm>
            <a:off x="2476500" y="3405188"/>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7173" name="TextBox 62">
            <a:extLst>
              <a:ext uri="{FF2B5EF4-FFF2-40B4-BE49-F238E27FC236}">
                <a16:creationId xmlns:a16="http://schemas.microsoft.com/office/drawing/2014/main" id="{A7FC93B8-37D7-29B5-9198-0E9794ED2602}"/>
              </a:ext>
            </a:extLst>
          </p:cNvPr>
          <p:cNvSpPr txBox="1">
            <a:spLocks noGrp="1" noChangeArrowheads="1"/>
          </p:cNvSpPr>
          <p:nvPr>
            <p:ph type="title" idx="4294967295"/>
          </p:nvPr>
        </p:nvSpPr>
        <p:spPr bwMode="auto">
          <a:xfrm>
            <a:off x="1714500" y="4386263"/>
            <a:ext cx="28575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#2</a:t>
            </a:r>
          </a:p>
        </p:txBody>
      </p:sp>
      <p:grpSp>
        <p:nvGrpSpPr>
          <p:cNvPr id="7174" name="Group 207">
            <a:extLst>
              <a:ext uri="{FF2B5EF4-FFF2-40B4-BE49-F238E27FC236}">
                <a16:creationId xmlns:a16="http://schemas.microsoft.com/office/drawing/2014/main" id="{EDA5D7BA-7C78-C114-7CA8-B54CBE48EF12}"/>
              </a:ext>
              <a:ext uri="{C183D7F6-B498-43B3-948B-1728B52AA6E4}">
                <adec:decorative xmlns:adec="http://schemas.microsoft.com/office/drawing/2017/decorative" val="1"/>
              </a:ext>
            </a:extLst>
          </p:cNvPr>
          <p:cNvGrpSpPr>
            <a:grpSpLocks/>
          </p:cNvGrpSpPr>
          <p:nvPr/>
        </p:nvGrpSpPr>
        <p:grpSpPr bwMode="auto">
          <a:xfrm>
            <a:off x="609600" y="1790700"/>
            <a:ext cx="4724400" cy="1143000"/>
            <a:chOff x="3886199" y="2362200"/>
            <a:chExt cx="4724401" cy="1143000"/>
          </a:xfrm>
        </p:grpSpPr>
        <p:sp>
          <p:nvSpPr>
            <p:cNvPr id="65" name="Rectangle 64">
              <a:extLst>
                <a:ext uri="{FF2B5EF4-FFF2-40B4-BE49-F238E27FC236}">
                  <a16:creationId xmlns:a16="http://schemas.microsoft.com/office/drawing/2014/main" id="{A571B5E1-8BC0-8115-62D9-159E10D36A73}"/>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7181" name="Picture 2">
              <a:extLst>
                <a:ext uri="{FF2B5EF4-FFF2-40B4-BE49-F238E27FC236}">
                  <a16:creationId xmlns:a16="http://schemas.microsoft.com/office/drawing/2014/main" id="{CE03E93A-8177-AEB9-A26B-C1408AFCD78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85DFBC45-5C76-E19E-CE6F-412EF109D4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1600" y="152400"/>
            <a:ext cx="3877216" cy="631595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45" name="Group 207">
            <a:extLst>
              <a:ext uri="{FF2B5EF4-FFF2-40B4-BE49-F238E27FC236}">
                <a16:creationId xmlns:a16="http://schemas.microsoft.com/office/drawing/2014/main" id="{42E966A0-5D9E-5E90-8239-736EEAA13365}"/>
              </a:ext>
              <a:ext uri="{C183D7F6-B498-43B3-948B-1728B52AA6E4}">
                <adec:decorative xmlns:adec="http://schemas.microsoft.com/office/drawing/2017/decorative" val="1"/>
              </a:ext>
            </a:extLst>
          </p:cNvPr>
          <p:cNvGrpSpPr>
            <a:grpSpLocks/>
          </p:cNvGrpSpPr>
          <p:nvPr/>
        </p:nvGrpSpPr>
        <p:grpSpPr bwMode="auto">
          <a:xfrm>
            <a:off x="2155825" y="3389313"/>
            <a:ext cx="4724400" cy="1143000"/>
            <a:chOff x="3886199" y="2362200"/>
            <a:chExt cx="4724401" cy="1143000"/>
          </a:xfrm>
        </p:grpSpPr>
        <p:sp>
          <p:nvSpPr>
            <p:cNvPr id="69" name="Rectangle 68">
              <a:extLst>
                <a:ext uri="{FF2B5EF4-FFF2-40B4-BE49-F238E27FC236}">
                  <a16:creationId xmlns:a16="http://schemas.microsoft.com/office/drawing/2014/main" id="{B89FDAC2-D777-5792-B1E3-BF4BA7D2791D}"/>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4849" name="Picture 2">
              <a:extLst>
                <a:ext uri="{FF2B5EF4-FFF2-40B4-BE49-F238E27FC236}">
                  <a16:creationId xmlns:a16="http://schemas.microsoft.com/office/drawing/2014/main" id="{07763C3F-83C5-AEF5-396A-28842F1086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Action Button: Forward or Next 66">
            <a:hlinkClick r:id="" action="ppaction://hlinkshowjump?jump=nextslide" highlightClick="1"/>
            <a:extLst>
              <a:ext uri="{FF2B5EF4-FFF2-40B4-BE49-F238E27FC236}">
                <a16:creationId xmlns:a16="http://schemas.microsoft.com/office/drawing/2014/main" id="{66CD081A-8EC0-EDBF-9A26-F42C2E4F0070}"/>
              </a:ext>
              <a:ext uri="{C183D7F6-B498-43B3-948B-1728B52AA6E4}">
                <adec:decorative xmlns:adec="http://schemas.microsoft.com/office/drawing/2017/decorative" val="1"/>
              </a:ext>
            </a:extLst>
          </p:cNvPr>
          <p:cNvSpPr/>
          <p:nvPr/>
        </p:nvSpPr>
        <p:spPr bwMode="auto">
          <a:xfrm>
            <a:off x="3965575" y="4687888"/>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34847" name="TextBox 65">
            <a:extLst>
              <a:ext uri="{FF2B5EF4-FFF2-40B4-BE49-F238E27FC236}">
                <a16:creationId xmlns:a16="http://schemas.microsoft.com/office/drawing/2014/main" id="{2693C890-8502-B472-0ECE-E16EB8194CC6}"/>
              </a:ext>
            </a:extLst>
          </p:cNvPr>
          <p:cNvSpPr txBox="1">
            <a:spLocks noGrp="1" noChangeArrowheads="1"/>
          </p:cNvSpPr>
          <p:nvPr>
            <p:ph type="title" idx="4294967295"/>
          </p:nvPr>
        </p:nvSpPr>
        <p:spPr bwMode="auto">
          <a:xfrm>
            <a:off x="3314700" y="5486400"/>
            <a:ext cx="2286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#20</a:t>
            </a:r>
          </a:p>
        </p:txBody>
      </p:sp>
      <p:pic>
        <p:nvPicPr>
          <p:cNvPr id="5" name="Picture 4">
            <a:extLst>
              <a:ext uri="{FF2B5EF4-FFF2-40B4-BE49-F238E27FC236}">
                <a16:creationId xmlns:a16="http://schemas.microsoft.com/office/drawing/2014/main" id="{DB4E21FE-C54A-26C3-BC91-5AEC314DF3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5800" y="109070"/>
            <a:ext cx="8097380" cy="33532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1F0A32F-C784-7A05-C245-58D11ED45495}"/>
              </a:ext>
              <a:ext uri="{C183D7F6-B498-43B3-948B-1728B52AA6E4}">
                <adec:decorative xmlns:adec="http://schemas.microsoft.com/office/drawing/2017/decorative" val="0"/>
              </a:ext>
            </a:extLst>
          </p:cNvPr>
          <p:cNvSpPr txBox="1">
            <a:spLocks noGrp="1"/>
          </p:cNvSpPr>
          <p:nvPr>
            <p:ph type="title" idx="4294967295"/>
          </p:nvPr>
        </p:nvSpPr>
        <p:spPr bwMode="auto">
          <a:xfrm>
            <a:off x="36953" y="-77895"/>
            <a:ext cx="2084614"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 20</a:t>
            </a:r>
          </a:p>
        </p:txBody>
      </p:sp>
      <p:pic>
        <p:nvPicPr>
          <p:cNvPr id="35851" name="Picture 175">
            <a:extLst>
              <a:ext uri="{FF2B5EF4-FFF2-40B4-BE49-F238E27FC236}">
                <a16:creationId xmlns:a16="http://schemas.microsoft.com/office/drawing/2014/main" id="{D53CF360-9BAA-0D76-8AB7-466A7316817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6846888"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207">
            <a:extLst>
              <a:ext uri="{FF2B5EF4-FFF2-40B4-BE49-F238E27FC236}">
                <a16:creationId xmlns:a16="http://schemas.microsoft.com/office/drawing/2014/main" id="{0ED1300F-7CE0-ACFE-F4CA-3AE87ADED381}"/>
              </a:ext>
              <a:ext uri="{C183D7F6-B498-43B3-948B-1728B52AA6E4}">
                <adec:decorative xmlns:adec="http://schemas.microsoft.com/office/drawing/2017/decorative" val="1"/>
              </a:ext>
            </a:extLst>
          </p:cNvPr>
          <p:cNvSpPr>
            <a:spLocks noChangeArrowheads="1"/>
          </p:cNvSpPr>
          <p:nvPr/>
        </p:nvSpPr>
        <p:spPr bwMode="auto">
          <a:xfrm>
            <a:off x="6019800" y="3352800"/>
            <a:ext cx="914400" cy="304800"/>
          </a:xfrm>
          <a:prstGeom prst="rect">
            <a:avLst/>
          </a:prstGeom>
          <a:solidFill>
            <a:srgbClr val="FFFFCC"/>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00" b="1"/>
              <a:t>Cedar Hospital</a:t>
            </a:r>
          </a:p>
        </p:txBody>
      </p:sp>
      <p:sp>
        <p:nvSpPr>
          <p:cNvPr id="35872" name="Text Box 360">
            <a:extLst>
              <a:ext uri="{FF2B5EF4-FFF2-40B4-BE49-F238E27FC236}">
                <a16:creationId xmlns:a16="http://schemas.microsoft.com/office/drawing/2014/main" id="{50BAB139-19E2-055A-1D3B-131A510F9DE6}"/>
              </a:ext>
            </a:extLst>
          </p:cNvPr>
          <p:cNvSpPr txBox="1">
            <a:spLocks noChangeArrowheads="1"/>
          </p:cNvSpPr>
          <p:nvPr/>
        </p:nvSpPr>
        <p:spPr bwMode="auto">
          <a:xfrm>
            <a:off x="1524000" y="4875213"/>
            <a:ext cx="7605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20.  </a:t>
            </a:r>
            <a:r>
              <a:rPr lang="en-US" sz="1600" b="1" dirty="0"/>
              <a:t>Carlos needs to get from the Apartment Complex to St. Peter’s Church. What is the best route for him to take?</a:t>
            </a:r>
          </a:p>
        </p:txBody>
      </p:sp>
      <p:sp>
        <p:nvSpPr>
          <p:cNvPr id="62" name="AutoShape 162">
            <a:hlinkClick r:id="" action="ppaction://noaction" highlightClick="1">
              <a:snd r:embed="rId4" name="Incorrect Answer.wav"/>
            </a:hlinkClick>
            <a:extLst>
              <a:ext uri="{FF2B5EF4-FFF2-40B4-BE49-F238E27FC236}">
                <a16:creationId xmlns:a16="http://schemas.microsoft.com/office/drawing/2014/main" id="{73837E23-F121-D565-5E46-8B17DE981891}"/>
              </a:ext>
            </a:extLst>
          </p:cNvPr>
          <p:cNvSpPr>
            <a:spLocks noChangeArrowheads="1"/>
          </p:cNvSpPr>
          <p:nvPr/>
        </p:nvSpPr>
        <p:spPr bwMode="auto">
          <a:xfrm>
            <a:off x="2120012" y="5437687"/>
            <a:ext cx="3615994" cy="528321"/>
          </a:xfrm>
          <a:prstGeom prst="actionButtonBlank">
            <a:avLst/>
          </a:prstGeom>
          <a:solidFill>
            <a:srgbClr val="DA9896"/>
          </a:solidFill>
          <a:ln w="9525">
            <a:noFill/>
            <a:miter lim="800000"/>
            <a:headEnd/>
            <a:tailEnd/>
          </a:ln>
          <a:scene3d>
            <a:camera prst="orthographicFront"/>
            <a:lightRig rig="threePt" dir="t"/>
          </a:scene3d>
          <a:sp3d>
            <a:bevelT/>
          </a:sp3d>
        </p:spPr>
        <p:txBody>
          <a:bodyPr anchor="ctr"/>
          <a:lstStyle/>
          <a:p>
            <a:pPr marL="342900" indent="-342900">
              <a:buFontTx/>
              <a:buAutoNum type="alphaUcPeriod"/>
              <a:defRPr/>
            </a:pPr>
            <a:r>
              <a:rPr lang="en-US" sz="1400" b="1" dirty="0">
                <a:latin typeface="Arial" charset="0"/>
              </a:rPr>
              <a:t>He should turn right on Robert </a:t>
            </a:r>
          </a:p>
          <a:p>
            <a:pPr>
              <a:defRPr/>
            </a:pPr>
            <a:r>
              <a:rPr lang="en-US" sz="1400" b="1" dirty="0">
                <a:latin typeface="Arial" charset="0"/>
              </a:rPr>
              <a:t>St, then right on 10</a:t>
            </a:r>
            <a:r>
              <a:rPr lang="en-US" sz="1400" b="1" baseline="30000" dirty="0">
                <a:latin typeface="Arial" charset="0"/>
              </a:rPr>
              <a:t>th</a:t>
            </a:r>
            <a:r>
              <a:rPr lang="en-US" sz="1400" b="1" dirty="0">
                <a:latin typeface="Arial" charset="0"/>
              </a:rPr>
              <a:t> St. E.</a:t>
            </a:r>
          </a:p>
        </p:txBody>
      </p:sp>
      <p:sp>
        <p:nvSpPr>
          <p:cNvPr id="103" name="AutoShape 162">
            <a:hlinkClick r:id="" action="ppaction://noaction" highlightClick="1">
              <a:snd r:embed="rId4" name="Incorrect Answer.wav"/>
            </a:hlinkClick>
            <a:extLst>
              <a:ext uri="{FF2B5EF4-FFF2-40B4-BE49-F238E27FC236}">
                <a16:creationId xmlns:a16="http://schemas.microsoft.com/office/drawing/2014/main" id="{A36FC01A-90BC-0096-2F31-BB704057FF36}"/>
              </a:ext>
            </a:extLst>
          </p:cNvPr>
          <p:cNvSpPr>
            <a:spLocks noChangeArrowheads="1"/>
          </p:cNvSpPr>
          <p:nvPr/>
        </p:nvSpPr>
        <p:spPr bwMode="auto">
          <a:xfrm>
            <a:off x="2120012" y="6038242"/>
            <a:ext cx="3615994" cy="528321"/>
          </a:xfrm>
          <a:prstGeom prst="actionButtonBlank">
            <a:avLst/>
          </a:prstGeom>
          <a:solidFill>
            <a:srgbClr val="DA9896"/>
          </a:solidFill>
          <a:ln w="9525">
            <a:noFill/>
            <a:miter lim="800000"/>
            <a:headEnd/>
            <a:tailEnd/>
          </a:ln>
          <a:scene3d>
            <a:camera prst="orthographicFront"/>
            <a:lightRig rig="threePt" dir="t"/>
          </a:scene3d>
          <a:sp3d>
            <a:bevelT/>
          </a:sp3d>
        </p:spPr>
        <p:txBody>
          <a:bodyPr anchor="ctr"/>
          <a:lstStyle/>
          <a:p>
            <a:pPr marL="342900" indent="-342900">
              <a:defRPr/>
            </a:pPr>
            <a:r>
              <a:rPr lang="en-US" sz="1400" b="1" dirty="0">
                <a:latin typeface="Arial" charset="0"/>
              </a:rPr>
              <a:t>B. He should take 6th St. E to Wabasha </a:t>
            </a:r>
          </a:p>
          <a:p>
            <a:pPr marL="342900" indent="-342900">
              <a:defRPr/>
            </a:pPr>
            <a:r>
              <a:rPr lang="en-US" sz="1400" b="1" dirty="0">
                <a:latin typeface="Arial" charset="0"/>
              </a:rPr>
              <a:t>St. N and turn left </a:t>
            </a:r>
          </a:p>
        </p:txBody>
      </p:sp>
      <p:sp>
        <p:nvSpPr>
          <p:cNvPr id="66" name="AutoShape 362">
            <a:hlinkClick r:id="rId5" action="ppaction://hlinksldjump" highlightClick="1">
              <a:snd r:embed="rId6" name="Correct Answer.wav"/>
            </a:hlinkClick>
            <a:extLst>
              <a:ext uri="{FF2B5EF4-FFF2-40B4-BE49-F238E27FC236}">
                <a16:creationId xmlns:a16="http://schemas.microsoft.com/office/drawing/2014/main" id="{9FB9A870-DC20-3C14-5C4E-8B6AC7D378CC}"/>
              </a:ext>
            </a:extLst>
          </p:cNvPr>
          <p:cNvSpPr>
            <a:spLocks noChangeArrowheads="1"/>
          </p:cNvSpPr>
          <p:nvPr/>
        </p:nvSpPr>
        <p:spPr bwMode="auto">
          <a:xfrm>
            <a:off x="5967686" y="5437687"/>
            <a:ext cx="3093986" cy="511104"/>
          </a:xfrm>
          <a:prstGeom prst="actionButtonBlank">
            <a:avLst/>
          </a:prstGeom>
          <a:solidFill>
            <a:srgbClr val="DA9896"/>
          </a:solidFill>
          <a:ln w="9525">
            <a:noFill/>
            <a:miter lim="800000"/>
            <a:headEnd/>
            <a:tailEnd/>
          </a:ln>
          <a:scene3d>
            <a:camera prst="orthographicFront"/>
            <a:lightRig rig="threePt" dir="t"/>
          </a:scene3d>
          <a:sp3d>
            <a:bevelT/>
          </a:sp3d>
        </p:spPr>
        <p:txBody>
          <a:bodyPr anchor="ctr"/>
          <a:lstStyle/>
          <a:p>
            <a:pPr marL="342900" indent="-342900">
              <a:defRPr/>
            </a:pPr>
            <a:r>
              <a:rPr lang="en-US" sz="1400" b="1" dirty="0">
                <a:latin typeface="Arial" charset="0"/>
              </a:rPr>
              <a:t>C.  He should turn right on Robert </a:t>
            </a:r>
          </a:p>
          <a:p>
            <a:pPr marL="342900" indent="-342900">
              <a:defRPr/>
            </a:pPr>
            <a:r>
              <a:rPr lang="en-US" sz="1400" b="1" dirty="0">
                <a:latin typeface="Arial" charset="0"/>
              </a:rPr>
              <a:t>St, then left on 7</a:t>
            </a:r>
            <a:r>
              <a:rPr lang="en-US" sz="1400" b="1" baseline="30000" dirty="0">
                <a:latin typeface="Arial" charset="0"/>
              </a:rPr>
              <a:t>th</a:t>
            </a:r>
            <a:r>
              <a:rPr lang="en-US" sz="1400" b="1" dirty="0">
                <a:latin typeface="Arial" charset="0"/>
              </a:rPr>
              <a:t> St. W.</a:t>
            </a:r>
          </a:p>
        </p:txBody>
      </p:sp>
      <p:sp>
        <p:nvSpPr>
          <p:cNvPr id="104" name="AutoShape 362">
            <a:hlinkClick r:id="" action="ppaction://noaction" highlightClick="1">
              <a:snd r:embed="rId4" name="Incorrect Answer.wav"/>
            </a:hlinkClick>
            <a:extLst>
              <a:ext uri="{FF2B5EF4-FFF2-40B4-BE49-F238E27FC236}">
                <a16:creationId xmlns:a16="http://schemas.microsoft.com/office/drawing/2014/main" id="{03DDDA01-E3EB-A0E1-EE88-778BF89DBC23}"/>
              </a:ext>
            </a:extLst>
          </p:cNvPr>
          <p:cNvSpPr>
            <a:spLocks noChangeArrowheads="1"/>
          </p:cNvSpPr>
          <p:nvPr/>
        </p:nvSpPr>
        <p:spPr bwMode="auto">
          <a:xfrm>
            <a:off x="5946421" y="6044014"/>
            <a:ext cx="3093986" cy="456652"/>
          </a:xfrm>
          <a:prstGeom prst="actionButtonBlank">
            <a:avLst/>
          </a:prstGeom>
          <a:solidFill>
            <a:srgbClr val="DA9896"/>
          </a:solidFill>
          <a:ln w="9525">
            <a:noFill/>
            <a:miter lim="800000"/>
            <a:headEnd/>
            <a:tailEnd/>
          </a:ln>
          <a:scene3d>
            <a:camera prst="orthographicFront"/>
            <a:lightRig rig="threePt" dir="t"/>
          </a:scene3d>
          <a:sp3d>
            <a:bevelT/>
          </a:sp3d>
        </p:spPr>
        <p:txBody>
          <a:bodyPr anchor="ctr"/>
          <a:lstStyle/>
          <a:p>
            <a:pPr marL="342900" indent="-342900">
              <a:defRPr/>
            </a:pPr>
            <a:r>
              <a:rPr lang="en-US" sz="1400" b="1" dirty="0">
                <a:latin typeface="Arial" charset="0"/>
              </a:rPr>
              <a:t>D. He should take 6</a:t>
            </a:r>
            <a:r>
              <a:rPr lang="en-US" sz="1400" b="1" baseline="30000" dirty="0">
                <a:latin typeface="Arial" charset="0"/>
              </a:rPr>
              <a:t>th</a:t>
            </a:r>
            <a:r>
              <a:rPr lang="en-US" sz="1400" b="1" dirty="0">
                <a:latin typeface="Arial" charset="0"/>
              </a:rPr>
              <a:t> St. E for 3 </a:t>
            </a:r>
          </a:p>
          <a:p>
            <a:pPr marL="342900" indent="-342900">
              <a:defRPr/>
            </a:pPr>
            <a:r>
              <a:rPr lang="en-US" sz="1400" b="1" dirty="0">
                <a:latin typeface="Arial" charset="0"/>
              </a:rPr>
              <a:t>blocks and turn left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Box 65">
            <a:extLst>
              <a:ext uri="{FF2B5EF4-FFF2-40B4-BE49-F238E27FC236}">
                <a16:creationId xmlns:a16="http://schemas.microsoft.com/office/drawing/2014/main" id="{DA2744E4-E8A2-51BC-4D63-047EEE3A9141}"/>
              </a:ext>
            </a:extLst>
          </p:cNvPr>
          <p:cNvSpPr txBox="1">
            <a:spLocks noGrp="1" noChangeArrowheads="1"/>
          </p:cNvSpPr>
          <p:nvPr>
            <p:ph type="title" idx="4294967295"/>
          </p:nvPr>
        </p:nvSpPr>
        <p:spPr bwMode="auto">
          <a:xfrm>
            <a:off x="6897688" y="6062663"/>
            <a:ext cx="1905000" cy="371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next slide</a:t>
            </a:r>
          </a:p>
        </p:txBody>
      </p:sp>
      <p:grpSp>
        <p:nvGrpSpPr>
          <p:cNvPr id="36882" name="Group 207">
            <a:extLst>
              <a:ext uri="{FF2B5EF4-FFF2-40B4-BE49-F238E27FC236}">
                <a16:creationId xmlns:a16="http://schemas.microsoft.com/office/drawing/2014/main" id="{849E4D93-7F1A-B53D-F532-4CBF5A8130DA}"/>
              </a:ext>
              <a:ext uri="{C183D7F6-B498-43B3-948B-1728B52AA6E4}">
                <adec:decorative xmlns:adec="http://schemas.microsoft.com/office/drawing/2017/decorative" val="1"/>
              </a:ext>
            </a:extLst>
          </p:cNvPr>
          <p:cNvGrpSpPr>
            <a:grpSpLocks/>
          </p:cNvGrpSpPr>
          <p:nvPr/>
        </p:nvGrpSpPr>
        <p:grpSpPr bwMode="auto">
          <a:xfrm>
            <a:off x="2173288" y="5048250"/>
            <a:ext cx="4724400" cy="1143000"/>
            <a:chOff x="3276599" y="4038600"/>
            <a:chExt cx="4724401" cy="1143000"/>
          </a:xfrm>
        </p:grpSpPr>
        <p:sp>
          <p:nvSpPr>
            <p:cNvPr id="106" name="Rectangle 105">
              <a:extLst>
                <a:ext uri="{FF2B5EF4-FFF2-40B4-BE49-F238E27FC236}">
                  <a16:creationId xmlns:a16="http://schemas.microsoft.com/office/drawing/2014/main" id="{13874C03-AB0B-492B-17DF-2DCCD6FBDC45}"/>
                </a:ext>
              </a:extLst>
            </p:cNvPr>
            <p:cNvSpPr/>
            <p:nvPr/>
          </p:nvSpPr>
          <p:spPr>
            <a:xfrm>
              <a:off x="3276599" y="40386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6887" name="Picture 2">
              <a:extLst>
                <a:ext uri="{FF2B5EF4-FFF2-40B4-BE49-F238E27FC236}">
                  <a16:creationId xmlns:a16="http://schemas.microsoft.com/office/drawing/2014/main" id="{2A6B8D07-7E15-8773-4667-055DD840A7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399" y="42672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 name="Action Button: Forward or Next 103">
            <a:hlinkClick r:id="" action="ppaction://hlinkshowjump?jump=nextslide" highlightClick="1"/>
            <a:extLst>
              <a:ext uri="{FF2B5EF4-FFF2-40B4-BE49-F238E27FC236}">
                <a16:creationId xmlns:a16="http://schemas.microsoft.com/office/drawing/2014/main" id="{B4302293-CE36-66E1-776E-AF41F7B4D454}"/>
              </a:ext>
              <a:ext uri="{C183D7F6-B498-43B3-948B-1728B52AA6E4}">
                <adec:decorative xmlns:adec="http://schemas.microsoft.com/office/drawing/2017/decorative" val="1"/>
              </a:ext>
            </a:extLst>
          </p:cNvPr>
          <p:cNvSpPr/>
          <p:nvPr/>
        </p:nvSpPr>
        <p:spPr>
          <a:xfrm>
            <a:off x="7165975" y="5243513"/>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pic>
        <p:nvPicPr>
          <p:cNvPr id="3" name="Picture 2">
            <a:extLst>
              <a:ext uri="{FF2B5EF4-FFF2-40B4-BE49-F238E27FC236}">
                <a16:creationId xmlns:a16="http://schemas.microsoft.com/office/drawing/2014/main" id="{538D0D9A-D4E5-0EF6-BFBA-5182F35C30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4400" y="-15551"/>
            <a:ext cx="7830643" cy="502990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61">
            <a:extLst>
              <a:ext uri="{FF2B5EF4-FFF2-40B4-BE49-F238E27FC236}">
                <a16:creationId xmlns:a16="http://schemas.microsoft.com/office/drawing/2014/main" id="{71ADE66D-E111-A502-59C2-B4368C6EFFCC}"/>
              </a:ext>
            </a:extLst>
          </p:cNvPr>
          <p:cNvSpPr>
            <a:spLocks noGrp="1" noChangeArrowheads="1"/>
          </p:cNvSpPr>
          <p:nvPr>
            <p:ph type="title" idx="4294967295"/>
          </p:nvPr>
        </p:nvSpPr>
        <p:spPr bwMode="auto">
          <a:xfrm>
            <a:off x="4068763" y="5181600"/>
            <a:ext cx="1295400" cy="241300"/>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Go to Credits</a:t>
            </a:r>
          </a:p>
        </p:txBody>
      </p:sp>
      <p:sp>
        <p:nvSpPr>
          <p:cNvPr id="67" name="Rectangle 66">
            <a:extLst>
              <a:ext uri="{FF2B5EF4-FFF2-40B4-BE49-F238E27FC236}">
                <a16:creationId xmlns:a16="http://schemas.microsoft.com/office/drawing/2014/main" id="{4EDEF902-42D2-6242-25A6-1E9CCF2A5173}"/>
              </a:ext>
            </a:extLst>
          </p:cNvPr>
          <p:cNvSpPr/>
          <p:nvPr/>
        </p:nvSpPr>
        <p:spPr>
          <a:xfrm>
            <a:off x="469900" y="152400"/>
            <a:ext cx="8458200" cy="1816100"/>
          </a:xfrm>
          <a:prstGeom prst="rect">
            <a:avLst/>
          </a:prstGeom>
        </p:spPr>
        <p:txBody>
          <a:bodyPr>
            <a:spAutoFit/>
          </a:bodyPr>
          <a:lstStyle/>
          <a:p>
            <a:pPr algn="ctr">
              <a:defRPr/>
            </a:pPr>
            <a:r>
              <a:rPr lang="en-US" sz="2800" b="1" i="1" dirty="0">
                <a:solidFill>
                  <a:srgbClr val="000000"/>
                </a:solidFill>
                <a:effectLst>
                  <a:outerShdw blurRad="38100" dist="38100" dir="2700000" algn="tl">
                    <a:srgbClr val="C0C0C0"/>
                  </a:outerShdw>
                </a:effectLst>
                <a:latin typeface="Arial" charset="0"/>
              </a:rPr>
              <a:t>Congratulations!</a:t>
            </a:r>
          </a:p>
          <a:p>
            <a:pPr algn="ctr">
              <a:defRPr/>
            </a:pPr>
            <a:r>
              <a:rPr lang="en-US" sz="2800" b="1" i="1" dirty="0">
                <a:solidFill>
                  <a:srgbClr val="000000"/>
                </a:solidFill>
                <a:effectLst>
                  <a:outerShdw blurRad="38100" dist="38100" dir="2700000" algn="tl">
                    <a:srgbClr val="C0C0C0"/>
                  </a:outerShdw>
                </a:effectLst>
                <a:latin typeface="Arial" charset="0"/>
              </a:rPr>
              <a:t>You have successfully completed the </a:t>
            </a:r>
          </a:p>
          <a:p>
            <a:pPr algn="ctr">
              <a:defRPr/>
            </a:pPr>
            <a:r>
              <a:rPr lang="en-US" sz="2800" b="1" i="1" dirty="0">
                <a:solidFill>
                  <a:srgbClr val="000000"/>
                </a:solidFill>
                <a:effectLst>
                  <a:outerShdw blurRad="38100" dist="38100" dir="2700000" algn="tl">
                    <a:srgbClr val="C0C0C0"/>
                  </a:outerShdw>
                </a:effectLst>
                <a:latin typeface="Arial" charset="0"/>
              </a:rPr>
              <a:t>Seminole State </a:t>
            </a:r>
            <a:r>
              <a:rPr lang="en-US" sz="2800" b="1" i="1">
                <a:solidFill>
                  <a:srgbClr val="000000"/>
                </a:solidFill>
                <a:effectLst>
                  <a:outerShdw blurRad="38100" dist="38100" dir="2700000" algn="tl">
                    <a:srgbClr val="C0C0C0"/>
                  </a:outerShdw>
                </a:effectLst>
                <a:latin typeface="Arial" charset="0"/>
              </a:rPr>
              <a:t>College - ELS </a:t>
            </a:r>
            <a:r>
              <a:rPr lang="en-US" sz="2800" b="1" i="1" dirty="0">
                <a:solidFill>
                  <a:srgbClr val="000000"/>
                </a:solidFill>
                <a:effectLst>
                  <a:outerShdw blurRad="38100" dist="38100" dir="2700000" algn="tl">
                    <a:srgbClr val="C0C0C0"/>
                  </a:outerShdw>
                </a:effectLst>
                <a:latin typeface="Arial" charset="0"/>
              </a:rPr>
              <a:t>Department’s</a:t>
            </a:r>
          </a:p>
          <a:p>
            <a:pPr algn="ctr">
              <a:defRPr/>
            </a:pPr>
            <a:r>
              <a:rPr lang="en-US" sz="2800" b="1" i="1" dirty="0">
                <a:solidFill>
                  <a:srgbClr val="000000"/>
                </a:solidFill>
                <a:effectLst>
                  <a:outerShdw blurRad="38100" dist="38100" dir="2700000" algn="tl">
                    <a:srgbClr val="C0C0C0"/>
                  </a:outerShdw>
                </a:effectLst>
                <a:latin typeface="Arial" charset="0"/>
              </a:rPr>
              <a:t>English Reading Practice Test!</a:t>
            </a:r>
            <a:endParaRPr lang="en-US" sz="2800" dirty="0">
              <a:latin typeface="Arial" charset="0"/>
            </a:endParaRPr>
          </a:p>
        </p:txBody>
      </p:sp>
      <p:grpSp>
        <p:nvGrpSpPr>
          <p:cNvPr id="37893" name="Group 249">
            <a:extLst>
              <a:ext uri="{FF2B5EF4-FFF2-40B4-BE49-F238E27FC236}">
                <a16:creationId xmlns:a16="http://schemas.microsoft.com/office/drawing/2014/main" id="{3D94D425-C4BC-21CA-D312-9BF301A05D8E}"/>
              </a:ext>
              <a:ext uri="{C183D7F6-B498-43B3-948B-1728B52AA6E4}">
                <adec:decorative xmlns:adec="http://schemas.microsoft.com/office/drawing/2017/decorative" val="1"/>
              </a:ext>
            </a:extLst>
          </p:cNvPr>
          <p:cNvGrpSpPr>
            <a:grpSpLocks/>
          </p:cNvGrpSpPr>
          <p:nvPr/>
        </p:nvGrpSpPr>
        <p:grpSpPr bwMode="auto">
          <a:xfrm>
            <a:off x="3124200" y="1998663"/>
            <a:ext cx="3011488" cy="2971800"/>
            <a:chOff x="1554" y="642"/>
            <a:chExt cx="2185" cy="2220"/>
          </a:xfrm>
        </p:grpSpPr>
        <p:sp>
          <p:nvSpPr>
            <p:cNvPr id="37898" name="Freeform 67">
              <a:extLst>
                <a:ext uri="{FF2B5EF4-FFF2-40B4-BE49-F238E27FC236}">
                  <a16:creationId xmlns:a16="http://schemas.microsoft.com/office/drawing/2014/main" id="{2835F485-812F-BC68-8621-B2F39681E1AF}"/>
                </a:ext>
              </a:extLst>
            </p:cNvPr>
            <p:cNvSpPr>
              <a:spLocks/>
            </p:cNvSpPr>
            <p:nvPr/>
          </p:nvSpPr>
          <p:spPr bwMode="auto">
            <a:xfrm>
              <a:off x="1616" y="908"/>
              <a:ext cx="2123" cy="1575"/>
            </a:xfrm>
            <a:custGeom>
              <a:avLst/>
              <a:gdLst>
                <a:gd name="T0" fmla="*/ 0 w 2123"/>
                <a:gd name="T1" fmla="*/ 0 h 1575"/>
                <a:gd name="T2" fmla="*/ 35 w 2123"/>
                <a:gd name="T3" fmla="*/ 1079 h 1575"/>
                <a:gd name="T4" fmla="*/ 38 w 2123"/>
                <a:gd name="T5" fmla="*/ 1081 h 1575"/>
                <a:gd name="T6" fmla="*/ 51 w 2123"/>
                <a:gd name="T7" fmla="*/ 1089 h 1575"/>
                <a:gd name="T8" fmla="*/ 68 w 2123"/>
                <a:gd name="T9" fmla="*/ 1101 h 1575"/>
                <a:gd name="T10" fmla="*/ 93 w 2123"/>
                <a:gd name="T11" fmla="*/ 1117 h 1575"/>
                <a:gd name="T12" fmla="*/ 124 w 2123"/>
                <a:gd name="T13" fmla="*/ 1137 h 1575"/>
                <a:gd name="T14" fmla="*/ 162 w 2123"/>
                <a:gd name="T15" fmla="*/ 1160 h 1575"/>
                <a:gd name="T16" fmla="*/ 205 w 2123"/>
                <a:gd name="T17" fmla="*/ 1185 h 1575"/>
                <a:gd name="T18" fmla="*/ 254 w 2123"/>
                <a:gd name="T19" fmla="*/ 1213 h 1575"/>
                <a:gd name="T20" fmla="*/ 306 w 2123"/>
                <a:gd name="T21" fmla="*/ 1242 h 1575"/>
                <a:gd name="T22" fmla="*/ 364 w 2123"/>
                <a:gd name="T23" fmla="*/ 1273 h 1575"/>
                <a:gd name="T24" fmla="*/ 426 w 2123"/>
                <a:gd name="T25" fmla="*/ 1304 h 1575"/>
                <a:gd name="T26" fmla="*/ 491 w 2123"/>
                <a:gd name="T27" fmla="*/ 1336 h 1575"/>
                <a:gd name="T28" fmla="*/ 561 w 2123"/>
                <a:gd name="T29" fmla="*/ 1368 h 1575"/>
                <a:gd name="T30" fmla="*/ 633 w 2123"/>
                <a:gd name="T31" fmla="*/ 1398 h 1575"/>
                <a:gd name="T32" fmla="*/ 708 w 2123"/>
                <a:gd name="T33" fmla="*/ 1428 h 1575"/>
                <a:gd name="T34" fmla="*/ 786 w 2123"/>
                <a:gd name="T35" fmla="*/ 1457 h 1575"/>
                <a:gd name="T36" fmla="*/ 865 w 2123"/>
                <a:gd name="T37" fmla="*/ 1483 h 1575"/>
                <a:gd name="T38" fmla="*/ 947 w 2123"/>
                <a:gd name="T39" fmla="*/ 1508 h 1575"/>
                <a:gd name="T40" fmla="*/ 1030 w 2123"/>
                <a:gd name="T41" fmla="*/ 1529 h 1575"/>
                <a:gd name="T42" fmla="*/ 1113 w 2123"/>
                <a:gd name="T43" fmla="*/ 1547 h 1575"/>
                <a:gd name="T44" fmla="*/ 1197 w 2123"/>
                <a:gd name="T45" fmla="*/ 1560 h 1575"/>
                <a:gd name="T46" fmla="*/ 1282 w 2123"/>
                <a:gd name="T47" fmla="*/ 1570 h 1575"/>
                <a:gd name="T48" fmla="*/ 1367 w 2123"/>
                <a:gd name="T49" fmla="*/ 1575 h 1575"/>
                <a:gd name="T50" fmla="*/ 1450 w 2123"/>
                <a:gd name="T51" fmla="*/ 1575 h 1575"/>
                <a:gd name="T52" fmla="*/ 1533 w 2123"/>
                <a:gd name="T53" fmla="*/ 1568 h 1575"/>
                <a:gd name="T54" fmla="*/ 1616 w 2123"/>
                <a:gd name="T55" fmla="*/ 1556 h 1575"/>
                <a:gd name="T56" fmla="*/ 1696 w 2123"/>
                <a:gd name="T57" fmla="*/ 1538 h 1575"/>
                <a:gd name="T58" fmla="*/ 1774 w 2123"/>
                <a:gd name="T59" fmla="*/ 1511 h 1575"/>
                <a:gd name="T60" fmla="*/ 1850 w 2123"/>
                <a:gd name="T61" fmla="*/ 1477 h 1575"/>
                <a:gd name="T62" fmla="*/ 1924 w 2123"/>
                <a:gd name="T63" fmla="*/ 1436 h 1575"/>
                <a:gd name="T64" fmla="*/ 1995 w 2123"/>
                <a:gd name="T65" fmla="*/ 1387 h 1575"/>
                <a:gd name="T66" fmla="*/ 2062 w 2123"/>
                <a:gd name="T67" fmla="*/ 1328 h 1575"/>
                <a:gd name="T68" fmla="*/ 2123 w 2123"/>
                <a:gd name="T69" fmla="*/ 31 h 1575"/>
                <a:gd name="T70" fmla="*/ 0 w 2123"/>
                <a:gd name="T71" fmla="*/ 0 h 15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23"/>
                <a:gd name="T109" fmla="*/ 0 h 1575"/>
                <a:gd name="T110" fmla="*/ 2123 w 2123"/>
                <a:gd name="T111" fmla="*/ 1575 h 15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23" h="1575">
                  <a:moveTo>
                    <a:pt x="0" y="0"/>
                  </a:moveTo>
                  <a:lnTo>
                    <a:pt x="35" y="1079"/>
                  </a:lnTo>
                  <a:lnTo>
                    <a:pt x="38" y="1081"/>
                  </a:lnTo>
                  <a:lnTo>
                    <a:pt x="51" y="1089"/>
                  </a:lnTo>
                  <a:lnTo>
                    <a:pt x="68" y="1101"/>
                  </a:lnTo>
                  <a:lnTo>
                    <a:pt x="93" y="1117"/>
                  </a:lnTo>
                  <a:lnTo>
                    <a:pt x="124" y="1137"/>
                  </a:lnTo>
                  <a:lnTo>
                    <a:pt x="162" y="1160"/>
                  </a:lnTo>
                  <a:lnTo>
                    <a:pt x="205" y="1185"/>
                  </a:lnTo>
                  <a:lnTo>
                    <a:pt x="254" y="1213"/>
                  </a:lnTo>
                  <a:lnTo>
                    <a:pt x="306" y="1242"/>
                  </a:lnTo>
                  <a:lnTo>
                    <a:pt x="364" y="1273"/>
                  </a:lnTo>
                  <a:lnTo>
                    <a:pt x="426" y="1304"/>
                  </a:lnTo>
                  <a:lnTo>
                    <a:pt x="491" y="1336"/>
                  </a:lnTo>
                  <a:lnTo>
                    <a:pt x="561" y="1368"/>
                  </a:lnTo>
                  <a:lnTo>
                    <a:pt x="633" y="1398"/>
                  </a:lnTo>
                  <a:lnTo>
                    <a:pt x="708" y="1428"/>
                  </a:lnTo>
                  <a:lnTo>
                    <a:pt x="786" y="1457"/>
                  </a:lnTo>
                  <a:lnTo>
                    <a:pt x="865" y="1483"/>
                  </a:lnTo>
                  <a:lnTo>
                    <a:pt x="947" y="1508"/>
                  </a:lnTo>
                  <a:lnTo>
                    <a:pt x="1030" y="1529"/>
                  </a:lnTo>
                  <a:lnTo>
                    <a:pt x="1113" y="1547"/>
                  </a:lnTo>
                  <a:lnTo>
                    <a:pt x="1197" y="1560"/>
                  </a:lnTo>
                  <a:lnTo>
                    <a:pt x="1282" y="1570"/>
                  </a:lnTo>
                  <a:lnTo>
                    <a:pt x="1367" y="1575"/>
                  </a:lnTo>
                  <a:lnTo>
                    <a:pt x="1450" y="1575"/>
                  </a:lnTo>
                  <a:lnTo>
                    <a:pt x="1533" y="1568"/>
                  </a:lnTo>
                  <a:lnTo>
                    <a:pt x="1616" y="1556"/>
                  </a:lnTo>
                  <a:lnTo>
                    <a:pt x="1696" y="1538"/>
                  </a:lnTo>
                  <a:lnTo>
                    <a:pt x="1774" y="1511"/>
                  </a:lnTo>
                  <a:lnTo>
                    <a:pt x="1850" y="1477"/>
                  </a:lnTo>
                  <a:lnTo>
                    <a:pt x="1924" y="1436"/>
                  </a:lnTo>
                  <a:lnTo>
                    <a:pt x="1995" y="1387"/>
                  </a:lnTo>
                  <a:lnTo>
                    <a:pt x="2062" y="1328"/>
                  </a:lnTo>
                  <a:lnTo>
                    <a:pt x="2123" y="31"/>
                  </a:lnTo>
                  <a:lnTo>
                    <a:pt x="0" y="0"/>
                  </a:lnTo>
                  <a:close/>
                </a:path>
              </a:pathLst>
            </a:custGeom>
            <a:solidFill>
              <a:srgbClr val="CC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9" name="Freeform 68">
              <a:extLst>
                <a:ext uri="{FF2B5EF4-FFF2-40B4-BE49-F238E27FC236}">
                  <a16:creationId xmlns:a16="http://schemas.microsoft.com/office/drawing/2014/main" id="{DF380016-410C-2AC4-6B74-32964D881B14}"/>
                </a:ext>
              </a:extLst>
            </p:cNvPr>
            <p:cNvSpPr>
              <a:spLocks/>
            </p:cNvSpPr>
            <p:nvPr/>
          </p:nvSpPr>
          <p:spPr bwMode="auto">
            <a:xfrm>
              <a:off x="3076" y="913"/>
              <a:ext cx="209" cy="202"/>
            </a:xfrm>
            <a:custGeom>
              <a:avLst/>
              <a:gdLst>
                <a:gd name="T0" fmla="*/ 55 w 209"/>
                <a:gd name="T1" fmla="*/ 0 h 202"/>
                <a:gd name="T2" fmla="*/ 52 w 209"/>
                <a:gd name="T3" fmla="*/ 2 h 202"/>
                <a:gd name="T4" fmla="*/ 52 w 209"/>
                <a:gd name="T5" fmla="*/ 6 h 202"/>
                <a:gd name="T6" fmla="*/ 27 w 209"/>
                <a:gd name="T7" fmla="*/ 26 h 202"/>
                <a:gd name="T8" fmla="*/ 26 w 209"/>
                <a:gd name="T9" fmla="*/ 21 h 202"/>
                <a:gd name="T10" fmla="*/ 20 w 209"/>
                <a:gd name="T11" fmla="*/ 19 h 202"/>
                <a:gd name="T12" fmla="*/ 20 w 209"/>
                <a:gd name="T13" fmla="*/ 19 h 202"/>
                <a:gd name="T14" fmla="*/ 19 w 209"/>
                <a:gd name="T15" fmla="*/ 19 h 202"/>
                <a:gd name="T16" fmla="*/ 6 w 209"/>
                <a:gd name="T17" fmla="*/ 16 h 202"/>
                <a:gd name="T18" fmla="*/ 5 w 209"/>
                <a:gd name="T19" fmla="*/ 16 h 202"/>
                <a:gd name="T20" fmla="*/ 5 w 209"/>
                <a:gd name="T21" fmla="*/ 17 h 202"/>
                <a:gd name="T22" fmla="*/ 5 w 209"/>
                <a:gd name="T23" fmla="*/ 18 h 202"/>
                <a:gd name="T24" fmla="*/ 6 w 209"/>
                <a:gd name="T25" fmla="*/ 18 h 202"/>
                <a:gd name="T26" fmla="*/ 14 w 209"/>
                <a:gd name="T27" fmla="*/ 20 h 202"/>
                <a:gd name="T28" fmla="*/ 14 w 209"/>
                <a:gd name="T29" fmla="*/ 21 h 202"/>
                <a:gd name="T30" fmla="*/ 1 w 209"/>
                <a:gd name="T31" fmla="*/ 19 h 202"/>
                <a:gd name="T32" fmla="*/ 1 w 209"/>
                <a:gd name="T33" fmla="*/ 19 h 202"/>
                <a:gd name="T34" fmla="*/ 0 w 209"/>
                <a:gd name="T35" fmla="*/ 19 h 202"/>
                <a:gd name="T36" fmla="*/ 1 w 209"/>
                <a:gd name="T37" fmla="*/ 20 h 202"/>
                <a:gd name="T38" fmla="*/ 1 w 209"/>
                <a:gd name="T39" fmla="*/ 21 h 202"/>
                <a:gd name="T40" fmla="*/ 13 w 209"/>
                <a:gd name="T41" fmla="*/ 24 h 202"/>
                <a:gd name="T42" fmla="*/ 13 w 209"/>
                <a:gd name="T43" fmla="*/ 24 h 202"/>
                <a:gd name="T44" fmla="*/ 13 w 209"/>
                <a:gd name="T45" fmla="*/ 24 h 202"/>
                <a:gd name="T46" fmla="*/ 13 w 209"/>
                <a:gd name="T47" fmla="*/ 24 h 202"/>
                <a:gd name="T48" fmla="*/ 3 w 209"/>
                <a:gd name="T49" fmla="*/ 22 h 202"/>
                <a:gd name="T50" fmla="*/ 3 w 209"/>
                <a:gd name="T51" fmla="*/ 22 h 202"/>
                <a:gd name="T52" fmla="*/ 1 w 209"/>
                <a:gd name="T53" fmla="*/ 22 h 202"/>
                <a:gd name="T54" fmla="*/ 3 w 209"/>
                <a:gd name="T55" fmla="*/ 24 h 202"/>
                <a:gd name="T56" fmla="*/ 3 w 209"/>
                <a:gd name="T57" fmla="*/ 25 h 202"/>
                <a:gd name="T58" fmla="*/ 13 w 209"/>
                <a:gd name="T59" fmla="*/ 27 h 202"/>
                <a:gd name="T60" fmla="*/ 13 w 209"/>
                <a:gd name="T61" fmla="*/ 27 h 202"/>
                <a:gd name="T62" fmla="*/ 5 w 209"/>
                <a:gd name="T63" fmla="*/ 25 h 202"/>
                <a:gd name="T64" fmla="*/ 4 w 209"/>
                <a:gd name="T65" fmla="*/ 25 h 202"/>
                <a:gd name="T66" fmla="*/ 3 w 209"/>
                <a:gd name="T67" fmla="*/ 26 h 202"/>
                <a:gd name="T68" fmla="*/ 3 w 209"/>
                <a:gd name="T69" fmla="*/ 27 h 202"/>
                <a:gd name="T70" fmla="*/ 4 w 209"/>
                <a:gd name="T71" fmla="*/ 27 h 202"/>
                <a:gd name="T72" fmla="*/ 17 w 209"/>
                <a:gd name="T73" fmla="*/ 30 h 202"/>
                <a:gd name="T74" fmla="*/ 18 w 209"/>
                <a:gd name="T75" fmla="*/ 30 h 202"/>
                <a:gd name="T76" fmla="*/ 19 w 209"/>
                <a:gd name="T77" fmla="*/ 31 h 202"/>
                <a:gd name="T78" fmla="*/ 24 w 209"/>
                <a:gd name="T79" fmla="*/ 30 h 202"/>
                <a:gd name="T80" fmla="*/ 27 w 209"/>
                <a:gd name="T81" fmla="*/ 28 h 202"/>
                <a:gd name="T82" fmla="*/ 84 w 209"/>
                <a:gd name="T83" fmla="*/ 53 h 202"/>
                <a:gd name="T84" fmla="*/ 67 w 209"/>
                <a:gd name="T85" fmla="*/ 121 h 202"/>
                <a:gd name="T86" fmla="*/ 104 w 209"/>
                <a:gd name="T87" fmla="*/ 158 h 202"/>
                <a:gd name="T88" fmla="*/ 126 w 209"/>
                <a:gd name="T89" fmla="*/ 176 h 202"/>
                <a:gd name="T90" fmla="*/ 137 w 209"/>
                <a:gd name="T91" fmla="*/ 183 h 202"/>
                <a:gd name="T92" fmla="*/ 164 w 209"/>
                <a:gd name="T93" fmla="*/ 155 h 202"/>
                <a:gd name="T94" fmla="*/ 179 w 209"/>
                <a:gd name="T95" fmla="*/ 172 h 202"/>
                <a:gd name="T96" fmla="*/ 192 w 209"/>
                <a:gd name="T97" fmla="*/ 187 h 202"/>
                <a:gd name="T98" fmla="*/ 201 w 209"/>
                <a:gd name="T99" fmla="*/ 198 h 202"/>
                <a:gd name="T100" fmla="*/ 206 w 209"/>
                <a:gd name="T101" fmla="*/ 202 h 202"/>
                <a:gd name="T102" fmla="*/ 209 w 209"/>
                <a:gd name="T103" fmla="*/ 201 h 202"/>
                <a:gd name="T104" fmla="*/ 209 w 209"/>
                <a:gd name="T105" fmla="*/ 198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9"/>
                <a:gd name="T160" fmla="*/ 0 h 202"/>
                <a:gd name="T161" fmla="*/ 209 w 209"/>
                <a:gd name="T162" fmla="*/ 202 h 2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9" h="202">
                  <a:moveTo>
                    <a:pt x="143" y="72"/>
                  </a:moveTo>
                  <a:lnTo>
                    <a:pt x="55" y="0"/>
                  </a:lnTo>
                  <a:lnTo>
                    <a:pt x="53" y="0"/>
                  </a:lnTo>
                  <a:lnTo>
                    <a:pt x="52" y="2"/>
                  </a:lnTo>
                  <a:lnTo>
                    <a:pt x="52" y="5"/>
                  </a:lnTo>
                  <a:lnTo>
                    <a:pt x="52" y="6"/>
                  </a:lnTo>
                  <a:lnTo>
                    <a:pt x="72" y="36"/>
                  </a:lnTo>
                  <a:lnTo>
                    <a:pt x="27" y="26"/>
                  </a:lnTo>
                  <a:lnTo>
                    <a:pt x="27" y="24"/>
                  </a:lnTo>
                  <a:lnTo>
                    <a:pt x="26" y="21"/>
                  </a:lnTo>
                  <a:lnTo>
                    <a:pt x="24" y="20"/>
                  </a:lnTo>
                  <a:lnTo>
                    <a:pt x="20" y="19"/>
                  </a:lnTo>
                  <a:lnTo>
                    <a:pt x="19" y="19"/>
                  </a:lnTo>
                  <a:lnTo>
                    <a:pt x="18" y="19"/>
                  </a:lnTo>
                  <a:lnTo>
                    <a:pt x="6" y="16"/>
                  </a:lnTo>
                  <a:lnTo>
                    <a:pt x="5" y="16"/>
                  </a:lnTo>
                  <a:lnTo>
                    <a:pt x="5" y="17"/>
                  </a:lnTo>
                  <a:lnTo>
                    <a:pt x="5" y="18"/>
                  </a:lnTo>
                  <a:lnTo>
                    <a:pt x="6" y="18"/>
                  </a:lnTo>
                  <a:lnTo>
                    <a:pt x="15" y="20"/>
                  </a:lnTo>
                  <a:lnTo>
                    <a:pt x="14" y="20"/>
                  </a:lnTo>
                  <a:lnTo>
                    <a:pt x="14" y="21"/>
                  </a:lnTo>
                  <a:lnTo>
                    <a:pt x="1" y="19"/>
                  </a:lnTo>
                  <a:lnTo>
                    <a:pt x="0" y="19"/>
                  </a:lnTo>
                  <a:lnTo>
                    <a:pt x="0" y="20"/>
                  </a:lnTo>
                  <a:lnTo>
                    <a:pt x="1" y="20"/>
                  </a:lnTo>
                  <a:lnTo>
                    <a:pt x="1" y="21"/>
                  </a:lnTo>
                  <a:lnTo>
                    <a:pt x="13" y="24"/>
                  </a:lnTo>
                  <a:lnTo>
                    <a:pt x="3" y="22"/>
                  </a:lnTo>
                  <a:lnTo>
                    <a:pt x="1" y="22"/>
                  </a:lnTo>
                  <a:lnTo>
                    <a:pt x="1" y="24"/>
                  </a:lnTo>
                  <a:lnTo>
                    <a:pt x="3" y="24"/>
                  </a:lnTo>
                  <a:lnTo>
                    <a:pt x="3" y="25"/>
                  </a:lnTo>
                  <a:lnTo>
                    <a:pt x="13" y="26"/>
                  </a:lnTo>
                  <a:lnTo>
                    <a:pt x="13" y="27"/>
                  </a:lnTo>
                  <a:lnTo>
                    <a:pt x="14" y="27"/>
                  </a:lnTo>
                  <a:lnTo>
                    <a:pt x="5" y="25"/>
                  </a:lnTo>
                  <a:lnTo>
                    <a:pt x="4" y="25"/>
                  </a:lnTo>
                  <a:lnTo>
                    <a:pt x="4" y="26"/>
                  </a:lnTo>
                  <a:lnTo>
                    <a:pt x="3" y="26"/>
                  </a:lnTo>
                  <a:lnTo>
                    <a:pt x="3" y="27"/>
                  </a:lnTo>
                  <a:lnTo>
                    <a:pt x="4" y="27"/>
                  </a:lnTo>
                  <a:lnTo>
                    <a:pt x="16" y="30"/>
                  </a:lnTo>
                  <a:lnTo>
                    <a:pt x="17" y="30"/>
                  </a:lnTo>
                  <a:lnTo>
                    <a:pt x="18" y="30"/>
                  </a:lnTo>
                  <a:lnTo>
                    <a:pt x="19" y="31"/>
                  </a:lnTo>
                  <a:lnTo>
                    <a:pt x="22" y="31"/>
                  </a:lnTo>
                  <a:lnTo>
                    <a:pt x="24" y="30"/>
                  </a:lnTo>
                  <a:lnTo>
                    <a:pt x="26" y="29"/>
                  </a:lnTo>
                  <a:lnTo>
                    <a:pt x="27" y="28"/>
                  </a:lnTo>
                  <a:lnTo>
                    <a:pt x="74" y="38"/>
                  </a:lnTo>
                  <a:lnTo>
                    <a:pt x="84" y="53"/>
                  </a:lnTo>
                  <a:lnTo>
                    <a:pt x="43" y="95"/>
                  </a:lnTo>
                  <a:lnTo>
                    <a:pt x="67" y="121"/>
                  </a:lnTo>
                  <a:lnTo>
                    <a:pt x="87" y="142"/>
                  </a:lnTo>
                  <a:lnTo>
                    <a:pt x="104" y="158"/>
                  </a:lnTo>
                  <a:lnTo>
                    <a:pt x="118" y="169"/>
                  </a:lnTo>
                  <a:lnTo>
                    <a:pt x="126" y="176"/>
                  </a:lnTo>
                  <a:lnTo>
                    <a:pt x="133" y="181"/>
                  </a:lnTo>
                  <a:lnTo>
                    <a:pt x="137" y="183"/>
                  </a:lnTo>
                  <a:lnTo>
                    <a:pt x="138" y="184"/>
                  </a:lnTo>
                  <a:lnTo>
                    <a:pt x="164" y="155"/>
                  </a:lnTo>
                  <a:lnTo>
                    <a:pt x="172" y="164"/>
                  </a:lnTo>
                  <a:lnTo>
                    <a:pt x="179" y="172"/>
                  </a:lnTo>
                  <a:lnTo>
                    <a:pt x="186" y="180"/>
                  </a:lnTo>
                  <a:lnTo>
                    <a:pt x="192" y="187"/>
                  </a:lnTo>
                  <a:lnTo>
                    <a:pt x="198" y="193"/>
                  </a:lnTo>
                  <a:lnTo>
                    <a:pt x="201" y="198"/>
                  </a:lnTo>
                  <a:lnTo>
                    <a:pt x="205" y="201"/>
                  </a:lnTo>
                  <a:lnTo>
                    <a:pt x="206" y="202"/>
                  </a:lnTo>
                  <a:lnTo>
                    <a:pt x="208" y="202"/>
                  </a:lnTo>
                  <a:lnTo>
                    <a:pt x="209" y="201"/>
                  </a:lnTo>
                  <a:lnTo>
                    <a:pt x="209" y="199"/>
                  </a:lnTo>
                  <a:lnTo>
                    <a:pt x="209" y="198"/>
                  </a:lnTo>
                  <a:lnTo>
                    <a:pt x="143" y="72"/>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69">
              <a:extLst>
                <a:ext uri="{FF2B5EF4-FFF2-40B4-BE49-F238E27FC236}">
                  <a16:creationId xmlns:a16="http://schemas.microsoft.com/office/drawing/2014/main" id="{862133C4-378C-8AE6-B163-3D2CCB005851}"/>
                </a:ext>
              </a:extLst>
            </p:cNvPr>
            <p:cNvSpPr>
              <a:spLocks/>
            </p:cNvSpPr>
            <p:nvPr/>
          </p:nvSpPr>
          <p:spPr bwMode="auto">
            <a:xfrm>
              <a:off x="3364" y="1012"/>
              <a:ext cx="323" cy="153"/>
            </a:xfrm>
            <a:custGeom>
              <a:avLst/>
              <a:gdLst>
                <a:gd name="T0" fmla="*/ 323 w 323"/>
                <a:gd name="T1" fmla="*/ 17 h 153"/>
                <a:gd name="T2" fmla="*/ 322 w 323"/>
                <a:gd name="T3" fmla="*/ 16 h 153"/>
                <a:gd name="T4" fmla="*/ 307 w 323"/>
                <a:gd name="T5" fmla="*/ 22 h 153"/>
                <a:gd name="T6" fmla="*/ 307 w 323"/>
                <a:gd name="T7" fmla="*/ 22 h 153"/>
                <a:gd name="T8" fmla="*/ 306 w 323"/>
                <a:gd name="T9" fmla="*/ 21 h 153"/>
                <a:gd name="T10" fmla="*/ 317 w 323"/>
                <a:gd name="T11" fmla="*/ 17 h 153"/>
                <a:gd name="T12" fmla="*/ 317 w 323"/>
                <a:gd name="T13" fmla="*/ 16 h 153"/>
                <a:gd name="T14" fmla="*/ 317 w 323"/>
                <a:gd name="T15" fmla="*/ 15 h 153"/>
                <a:gd name="T16" fmla="*/ 317 w 323"/>
                <a:gd name="T17" fmla="*/ 14 h 153"/>
                <a:gd name="T18" fmla="*/ 302 w 323"/>
                <a:gd name="T19" fmla="*/ 19 h 153"/>
                <a:gd name="T20" fmla="*/ 299 w 323"/>
                <a:gd name="T21" fmla="*/ 21 h 153"/>
                <a:gd name="T22" fmla="*/ 298 w 323"/>
                <a:gd name="T23" fmla="*/ 21 h 153"/>
                <a:gd name="T24" fmla="*/ 295 w 323"/>
                <a:gd name="T25" fmla="*/ 23 h 153"/>
                <a:gd name="T26" fmla="*/ 292 w 323"/>
                <a:gd name="T27" fmla="*/ 27 h 153"/>
                <a:gd name="T28" fmla="*/ 228 w 323"/>
                <a:gd name="T29" fmla="*/ 52 h 153"/>
                <a:gd name="T30" fmla="*/ 4 w 323"/>
                <a:gd name="T31" fmla="*/ 0 h 153"/>
                <a:gd name="T32" fmla="*/ 1 w 323"/>
                <a:gd name="T33" fmla="*/ 3 h 153"/>
                <a:gd name="T34" fmla="*/ 1 w 323"/>
                <a:gd name="T35" fmla="*/ 7 h 153"/>
                <a:gd name="T36" fmla="*/ 8 w 323"/>
                <a:gd name="T37" fmla="*/ 11 h 153"/>
                <a:gd name="T38" fmla="*/ 25 w 323"/>
                <a:gd name="T39" fmla="*/ 16 h 153"/>
                <a:gd name="T40" fmla="*/ 46 w 323"/>
                <a:gd name="T41" fmla="*/ 25 h 153"/>
                <a:gd name="T42" fmla="*/ 72 w 323"/>
                <a:gd name="T43" fmla="*/ 35 h 153"/>
                <a:gd name="T44" fmla="*/ 57 w 323"/>
                <a:gd name="T45" fmla="*/ 84 h 153"/>
                <a:gd name="T46" fmla="*/ 70 w 323"/>
                <a:gd name="T47" fmla="*/ 92 h 153"/>
                <a:gd name="T48" fmla="*/ 102 w 323"/>
                <a:gd name="T49" fmla="*/ 110 h 153"/>
                <a:gd name="T50" fmla="*/ 158 w 323"/>
                <a:gd name="T51" fmla="*/ 137 h 153"/>
                <a:gd name="T52" fmla="*/ 220 w 323"/>
                <a:gd name="T53" fmla="*/ 81 h 153"/>
                <a:gd name="T54" fmla="*/ 288 w 323"/>
                <a:gd name="T55" fmla="*/ 95 h 153"/>
                <a:gd name="T56" fmla="*/ 293 w 323"/>
                <a:gd name="T57" fmla="*/ 92 h 153"/>
                <a:gd name="T58" fmla="*/ 233 w 323"/>
                <a:gd name="T59" fmla="*/ 54 h 153"/>
                <a:gd name="T60" fmla="*/ 294 w 323"/>
                <a:gd name="T61" fmla="*/ 34 h 153"/>
                <a:gd name="T62" fmla="*/ 298 w 323"/>
                <a:gd name="T63" fmla="*/ 35 h 153"/>
                <a:gd name="T64" fmla="*/ 303 w 323"/>
                <a:gd name="T65" fmla="*/ 34 h 153"/>
                <a:gd name="T66" fmla="*/ 304 w 323"/>
                <a:gd name="T67" fmla="*/ 34 h 153"/>
                <a:gd name="T68" fmla="*/ 305 w 323"/>
                <a:gd name="T69" fmla="*/ 33 h 153"/>
                <a:gd name="T70" fmla="*/ 321 w 323"/>
                <a:gd name="T71" fmla="*/ 27 h 153"/>
                <a:gd name="T72" fmla="*/ 321 w 323"/>
                <a:gd name="T73" fmla="*/ 26 h 153"/>
                <a:gd name="T74" fmla="*/ 321 w 323"/>
                <a:gd name="T75" fmla="*/ 25 h 153"/>
                <a:gd name="T76" fmla="*/ 320 w 323"/>
                <a:gd name="T77" fmla="*/ 25 h 153"/>
                <a:gd name="T78" fmla="*/ 308 w 323"/>
                <a:gd name="T79" fmla="*/ 29 h 153"/>
                <a:gd name="T80" fmla="*/ 308 w 323"/>
                <a:gd name="T81" fmla="*/ 28 h 153"/>
                <a:gd name="T82" fmla="*/ 308 w 323"/>
                <a:gd name="T83" fmla="*/ 28 h 153"/>
                <a:gd name="T84" fmla="*/ 322 w 323"/>
                <a:gd name="T85" fmla="*/ 24 h 153"/>
                <a:gd name="T86" fmla="*/ 322 w 323"/>
                <a:gd name="T87" fmla="*/ 23 h 153"/>
                <a:gd name="T88" fmla="*/ 322 w 323"/>
                <a:gd name="T89" fmla="*/ 22 h 153"/>
                <a:gd name="T90" fmla="*/ 321 w 323"/>
                <a:gd name="T91" fmla="*/ 21 h 153"/>
                <a:gd name="T92" fmla="*/ 310 w 323"/>
                <a:gd name="T93" fmla="*/ 25 h 153"/>
                <a:gd name="T94" fmla="*/ 310 w 323"/>
                <a:gd name="T95" fmla="*/ 25 h 153"/>
                <a:gd name="T96" fmla="*/ 310 w 323"/>
                <a:gd name="T97" fmla="*/ 24 h 153"/>
                <a:gd name="T98" fmla="*/ 310 w 323"/>
                <a:gd name="T99" fmla="*/ 24 h 153"/>
                <a:gd name="T100" fmla="*/ 308 w 323"/>
                <a:gd name="T101" fmla="*/ 24 h 153"/>
                <a:gd name="T102" fmla="*/ 323 w 323"/>
                <a:gd name="T103" fmla="*/ 19 h 153"/>
                <a:gd name="T104" fmla="*/ 323 w 323"/>
                <a:gd name="T105" fmla="*/ 18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153"/>
                <a:gd name="T161" fmla="*/ 323 w 323"/>
                <a:gd name="T162" fmla="*/ 153 h 1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153">
                  <a:moveTo>
                    <a:pt x="323" y="17"/>
                  </a:moveTo>
                  <a:lnTo>
                    <a:pt x="323" y="17"/>
                  </a:lnTo>
                  <a:lnTo>
                    <a:pt x="323" y="16"/>
                  </a:lnTo>
                  <a:lnTo>
                    <a:pt x="322" y="16"/>
                  </a:lnTo>
                  <a:lnTo>
                    <a:pt x="307" y="22"/>
                  </a:lnTo>
                  <a:lnTo>
                    <a:pt x="306" y="22"/>
                  </a:lnTo>
                  <a:lnTo>
                    <a:pt x="306" y="21"/>
                  </a:lnTo>
                  <a:lnTo>
                    <a:pt x="316" y="17"/>
                  </a:lnTo>
                  <a:lnTo>
                    <a:pt x="317" y="17"/>
                  </a:lnTo>
                  <a:lnTo>
                    <a:pt x="317" y="16"/>
                  </a:lnTo>
                  <a:lnTo>
                    <a:pt x="317" y="15"/>
                  </a:lnTo>
                  <a:lnTo>
                    <a:pt x="317" y="14"/>
                  </a:lnTo>
                  <a:lnTo>
                    <a:pt x="316" y="14"/>
                  </a:lnTo>
                  <a:lnTo>
                    <a:pt x="302" y="19"/>
                  </a:lnTo>
                  <a:lnTo>
                    <a:pt x="301" y="21"/>
                  </a:lnTo>
                  <a:lnTo>
                    <a:pt x="299" y="21"/>
                  </a:lnTo>
                  <a:lnTo>
                    <a:pt x="298" y="21"/>
                  </a:lnTo>
                  <a:lnTo>
                    <a:pt x="297" y="21"/>
                  </a:lnTo>
                  <a:lnTo>
                    <a:pt x="295" y="23"/>
                  </a:lnTo>
                  <a:lnTo>
                    <a:pt x="293" y="25"/>
                  </a:lnTo>
                  <a:lnTo>
                    <a:pt x="292" y="27"/>
                  </a:lnTo>
                  <a:lnTo>
                    <a:pt x="291" y="29"/>
                  </a:lnTo>
                  <a:lnTo>
                    <a:pt x="228" y="52"/>
                  </a:lnTo>
                  <a:lnTo>
                    <a:pt x="170" y="17"/>
                  </a:lnTo>
                  <a:lnTo>
                    <a:pt x="4" y="0"/>
                  </a:lnTo>
                  <a:lnTo>
                    <a:pt x="3" y="2"/>
                  </a:lnTo>
                  <a:lnTo>
                    <a:pt x="1" y="3"/>
                  </a:lnTo>
                  <a:lnTo>
                    <a:pt x="0" y="5"/>
                  </a:lnTo>
                  <a:lnTo>
                    <a:pt x="1" y="7"/>
                  </a:lnTo>
                  <a:lnTo>
                    <a:pt x="4" y="8"/>
                  </a:lnTo>
                  <a:lnTo>
                    <a:pt x="8" y="11"/>
                  </a:lnTo>
                  <a:lnTo>
                    <a:pt x="16" y="13"/>
                  </a:lnTo>
                  <a:lnTo>
                    <a:pt x="25" y="16"/>
                  </a:lnTo>
                  <a:lnTo>
                    <a:pt x="35" y="21"/>
                  </a:lnTo>
                  <a:lnTo>
                    <a:pt x="46" y="25"/>
                  </a:lnTo>
                  <a:lnTo>
                    <a:pt x="58" y="31"/>
                  </a:lnTo>
                  <a:lnTo>
                    <a:pt x="72" y="35"/>
                  </a:lnTo>
                  <a:lnTo>
                    <a:pt x="56" y="83"/>
                  </a:lnTo>
                  <a:lnTo>
                    <a:pt x="57" y="84"/>
                  </a:lnTo>
                  <a:lnTo>
                    <a:pt x="62" y="88"/>
                  </a:lnTo>
                  <a:lnTo>
                    <a:pt x="70" y="92"/>
                  </a:lnTo>
                  <a:lnTo>
                    <a:pt x="83" y="100"/>
                  </a:lnTo>
                  <a:lnTo>
                    <a:pt x="102" y="110"/>
                  </a:lnTo>
                  <a:lnTo>
                    <a:pt x="126" y="122"/>
                  </a:lnTo>
                  <a:lnTo>
                    <a:pt x="158" y="137"/>
                  </a:lnTo>
                  <a:lnTo>
                    <a:pt x="198" y="153"/>
                  </a:lnTo>
                  <a:lnTo>
                    <a:pt x="220" y="81"/>
                  </a:lnTo>
                  <a:lnTo>
                    <a:pt x="287" y="96"/>
                  </a:lnTo>
                  <a:lnTo>
                    <a:pt x="288" y="95"/>
                  </a:lnTo>
                  <a:lnTo>
                    <a:pt x="291" y="94"/>
                  </a:lnTo>
                  <a:lnTo>
                    <a:pt x="293" y="92"/>
                  </a:lnTo>
                  <a:lnTo>
                    <a:pt x="292" y="89"/>
                  </a:lnTo>
                  <a:lnTo>
                    <a:pt x="233" y="54"/>
                  </a:lnTo>
                  <a:lnTo>
                    <a:pt x="292" y="33"/>
                  </a:lnTo>
                  <a:lnTo>
                    <a:pt x="294" y="34"/>
                  </a:lnTo>
                  <a:lnTo>
                    <a:pt x="296" y="35"/>
                  </a:lnTo>
                  <a:lnTo>
                    <a:pt x="298" y="35"/>
                  </a:lnTo>
                  <a:lnTo>
                    <a:pt x="302" y="35"/>
                  </a:lnTo>
                  <a:lnTo>
                    <a:pt x="303" y="34"/>
                  </a:lnTo>
                  <a:lnTo>
                    <a:pt x="304" y="34"/>
                  </a:lnTo>
                  <a:lnTo>
                    <a:pt x="304" y="33"/>
                  </a:lnTo>
                  <a:lnTo>
                    <a:pt x="305" y="33"/>
                  </a:lnTo>
                  <a:lnTo>
                    <a:pt x="321" y="27"/>
                  </a:lnTo>
                  <a:lnTo>
                    <a:pt x="321" y="26"/>
                  </a:lnTo>
                  <a:lnTo>
                    <a:pt x="321" y="25"/>
                  </a:lnTo>
                  <a:lnTo>
                    <a:pt x="320" y="25"/>
                  </a:lnTo>
                  <a:lnTo>
                    <a:pt x="308" y="29"/>
                  </a:lnTo>
                  <a:lnTo>
                    <a:pt x="308" y="28"/>
                  </a:lnTo>
                  <a:lnTo>
                    <a:pt x="321" y="24"/>
                  </a:lnTo>
                  <a:lnTo>
                    <a:pt x="322" y="24"/>
                  </a:lnTo>
                  <a:lnTo>
                    <a:pt x="322" y="23"/>
                  </a:lnTo>
                  <a:lnTo>
                    <a:pt x="322" y="22"/>
                  </a:lnTo>
                  <a:lnTo>
                    <a:pt x="322" y="21"/>
                  </a:lnTo>
                  <a:lnTo>
                    <a:pt x="321" y="21"/>
                  </a:lnTo>
                  <a:lnTo>
                    <a:pt x="310" y="25"/>
                  </a:lnTo>
                  <a:lnTo>
                    <a:pt x="310" y="24"/>
                  </a:lnTo>
                  <a:lnTo>
                    <a:pt x="308" y="24"/>
                  </a:lnTo>
                  <a:lnTo>
                    <a:pt x="322" y="19"/>
                  </a:lnTo>
                  <a:lnTo>
                    <a:pt x="323" y="19"/>
                  </a:lnTo>
                  <a:lnTo>
                    <a:pt x="323" y="18"/>
                  </a:lnTo>
                  <a:lnTo>
                    <a:pt x="323" y="17"/>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70">
              <a:extLst>
                <a:ext uri="{FF2B5EF4-FFF2-40B4-BE49-F238E27FC236}">
                  <a16:creationId xmlns:a16="http://schemas.microsoft.com/office/drawing/2014/main" id="{7EFE6198-13FB-F609-63DA-1B714F2B3EB3}"/>
                </a:ext>
              </a:extLst>
            </p:cNvPr>
            <p:cNvSpPr>
              <a:spLocks noEditPoints="1"/>
            </p:cNvSpPr>
            <p:nvPr/>
          </p:nvSpPr>
          <p:spPr bwMode="auto">
            <a:xfrm>
              <a:off x="1654" y="1150"/>
              <a:ext cx="2059" cy="1597"/>
            </a:xfrm>
            <a:custGeom>
              <a:avLst/>
              <a:gdLst>
                <a:gd name="T0" fmla="*/ 2020 w 2059"/>
                <a:gd name="T1" fmla="*/ 179 h 1597"/>
                <a:gd name="T2" fmla="*/ 1863 w 2059"/>
                <a:gd name="T3" fmla="*/ 146 h 1597"/>
                <a:gd name="T4" fmla="*/ 1860 w 2059"/>
                <a:gd name="T5" fmla="*/ 65 h 1597"/>
                <a:gd name="T6" fmla="*/ 1835 w 2059"/>
                <a:gd name="T7" fmla="*/ 15 h 1597"/>
                <a:gd name="T8" fmla="*/ 1797 w 2059"/>
                <a:gd name="T9" fmla="*/ 12 h 1597"/>
                <a:gd name="T10" fmla="*/ 1766 w 2059"/>
                <a:gd name="T11" fmla="*/ 19 h 1597"/>
                <a:gd name="T12" fmla="*/ 1736 w 2059"/>
                <a:gd name="T13" fmla="*/ 44 h 1597"/>
                <a:gd name="T14" fmla="*/ 1732 w 2059"/>
                <a:gd name="T15" fmla="*/ 79 h 1597"/>
                <a:gd name="T16" fmla="*/ 1735 w 2059"/>
                <a:gd name="T17" fmla="*/ 203 h 1597"/>
                <a:gd name="T18" fmla="*/ 1547 w 2059"/>
                <a:gd name="T19" fmla="*/ 396 h 1597"/>
                <a:gd name="T20" fmla="*/ 1612 w 2059"/>
                <a:gd name="T21" fmla="*/ 215 h 1597"/>
                <a:gd name="T22" fmla="*/ 1495 w 2059"/>
                <a:gd name="T23" fmla="*/ 191 h 1597"/>
                <a:gd name="T24" fmla="*/ 1492 w 2059"/>
                <a:gd name="T25" fmla="*/ 129 h 1597"/>
                <a:gd name="T26" fmla="*/ 1516 w 2059"/>
                <a:gd name="T27" fmla="*/ 62 h 1597"/>
                <a:gd name="T28" fmla="*/ 1356 w 2059"/>
                <a:gd name="T29" fmla="*/ 172 h 1597"/>
                <a:gd name="T30" fmla="*/ 1360 w 2059"/>
                <a:gd name="T31" fmla="*/ 174 h 1597"/>
                <a:gd name="T32" fmla="*/ 1360 w 2059"/>
                <a:gd name="T33" fmla="*/ 153 h 1597"/>
                <a:gd name="T34" fmla="*/ 1377 w 2059"/>
                <a:gd name="T35" fmla="*/ 263 h 1597"/>
                <a:gd name="T36" fmla="*/ 1294 w 2059"/>
                <a:gd name="T37" fmla="*/ 142 h 1597"/>
                <a:gd name="T38" fmla="*/ 1288 w 2059"/>
                <a:gd name="T39" fmla="*/ 105 h 1597"/>
                <a:gd name="T40" fmla="*/ 1254 w 2059"/>
                <a:gd name="T41" fmla="*/ 75 h 1597"/>
                <a:gd name="T42" fmla="*/ 1221 w 2059"/>
                <a:gd name="T43" fmla="*/ 73 h 1597"/>
                <a:gd name="T44" fmla="*/ 1187 w 2059"/>
                <a:gd name="T45" fmla="*/ 87 h 1597"/>
                <a:gd name="T46" fmla="*/ 1168 w 2059"/>
                <a:gd name="T47" fmla="*/ 117 h 1597"/>
                <a:gd name="T48" fmla="*/ 1169 w 2059"/>
                <a:gd name="T49" fmla="*/ 161 h 1597"/>
                <a:gd name="T50" fmla="*/ 1052 w 2059"/>
                <a:gd name="T51" fmla="*/ 194 h 1597"/>
                <a:gd name="T52" fmla="*/ 974 w 2059"/>
                <a:gd name="T53" fmla="*/ 116 h 1597"/>
                <a:gd name="T54" fmla="*/ 738 w 2059"/>
                <a:gd name="T55" fmla="*/ 172 h 1597"/>
                <a:gd name="T56" fmla="*/ 749 w 2059"/>
                <a:gd name="T57" fmla="*/ 66 h 1597"/>
                <a:gd name="T58" fmla="*/ 734 w 2059"/>
                <a:gd name="T59" fmla="*/ 21 h 1597"/>
                <a:gd name="T60" fmla="*/ 705 w 2059"/>
                <a:gd name="T61" fmla="*/ 4 h 1597"/>
                <a:gd name="T62" fmla="*/ 677 w 2059"/>
                <a:gd name="T63" fmla="*/ 5 h 1597"/>
                <a:gd name="T64" fmla="*/ 644 w 2059"/>
                <a:gd name="T65" fmla="*/ 24 h 1597"/>
                <a:gd name="T66" fmla="*/ 632 w 2059"/>
                <a:gd name="T67" fmla="*/ 56 h 1597"/>
                <a:gd name="T68" fmla="*/ 642 w 2059"/>
                <a:gd name="T69" fmla="*/ 102 h 1597"/>
                <a:gd name="T70" fmla="*/ 560 w 2059"/>
                <a:gd name="T71" fmla="*/ 139 h 1597"/>
                <a:gd name="T72" fmla="*/ 555 w 2059"/>
                <a:gd name="T73" fmla="*/ 101 h 1597"/>
                <a:gd name="T74" fmla="*/ 486 w 2059"/>
                <a:gd name="T75" fmla="*/ 52 h 1597"/>
                <a:gd name="T76" fmla="*/ 433 w 2059"/>
                <a:gd name="T77" fmla="*/ 138 h 1597"/>
                <a:gd name="T78" fmla="*/ 437 w 2059"/>
                <a:gd name="T79" fmla="*/ 146 h 1597"/>
                <a:gd name="T80" fmla="*/ 467 w 2059"/>
                <a:gd name="T81" fmla="*/ 119 h 1597"/>
                <a:gd name="T82" fmla="*/ 387 w 2059"/>
                <a:gd name="T83" fmla="*/ 200 h 1597"/>
                <a:gd name="T84" fmla="*/ 390 w 2059"/>
                <a:gd name="T85" fmla="*/ 126 h 1597"/>
                <a:gd name="T86" fmla="*/ 401 w 2059"/>
                <a:gd name="T87" fmla="*/ 63 h 1597"/>
                <a:gd name="T88" fmla="*/ 334 w 2059"/>
                <a:gd name="T89" fmla="*/ 56 h 1597"/>
                <a:gd name="T90" fmla="*/ 307 w 2059"/>
                <a:gd name="T91" fmla="*/ 57 h 1597"/>
                <a:gd name="T92" fmla="*/ 275 w 2059"/>
                <a:gd name="T93" fmla="*/ 75 h 1597"/>
                <a:gd name="T94" fmla="*/ 256 w 2059"/>
                <a:gd name="T95" fmla="*/ 102 h 1597"/>
                <a:gd name="T96" fmla="*/ 264 w 2059"/>
                <a:gd name="T97" fmla="*/ 134 h 1597"/>
                <a:gd name="T98" fmla="*/ 270 w 2059"/>
                <a:gd name="T99" fmla="*/ 157 h 1597"/>
                <a:gd name="T100" fmla="*/ 253 w 2059"/>
                <a:gd name="T101" fmla="*/ 250 h 1597"/>
                <a:gd name="T102" fmla="*/ 214 w 2059"/>
                <a:gd name="T103" fmla="*/ 128 h 1597"/>
                <a:gd name="T104" fmla="*/ 203 w 2059"/>
                <a:gd name="T105" fmla="*/ 90 h 1597"/>
                <a:gd name="T106" fmla="*/ 174 w 2059"/>
                <a:gd name="T107" fmla="*/ 67 h 1597"/>
                <a:gd name="T108" fmla="*/ 147 w 2059"/>
                <a:gd name="T109" fmla="*/ 68 h 1597"/>
                <a:gd name="T110" fmla="*/ 115 w 2059"/>
                <a:gd name="T111" fmla="*/ 79 h 1597"/>
                <a:gd name="T112" fmla="*/ 99 w 2059"/>
                <a:gd name="T113" fmla="*/ 107 h 1597"/>
                <a:gd name="T114" fmla="*/ 99 w 2059"/>
                <a:gd name="T115" fmla="*/ 146 h 1597"/>
                <a:gd name="T116" fmla="*/ 0 w 2059"/>
                <a:gd name="T117" fmla="*/ 787 h 1597"/>
                <a:gd name="T118" fmla="*/ 1613 w 2059"/>
                <a:gd name="T119" fmla="*/ 224 h 1597"/>
                <a:gd name="T120" fmla="*/ 877 w 2059"/>
                <a:gd name="T121" fmla="*/ 230 h 1597"/>
                <a:gd name="T122" fmla="*/ 994 w 2059"/>
                <a:gd name="T123" fmla="*/ 906 h 15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9"/>
                <a:gd name="T187" fmla="*/ 0 h 1597"/>
                <a:gd name="T188" fmla="*/ 2059 w 2059"/>
                <a:gd name="T189" fmla="*/ 1597 h 15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9" h="1597">
                  <a:moveTo>
                    <a:pt x="1922" y="328"/>
                  </a:moveTo>
                  <a:lnTo>
                    <a:pt x="1957" y="305"/>
                  </a:lnTo>
                  <a:lnTo>
                    <a:pt x="1955" y="299"/>
                  </a:lnTo>
                  <a:lnTo>
                    <a:pt x="1980" y="282"/>
                  </a:lnTo>
                  <a:lnTo>
                    <a:pt x="1967" y="264"/>
                  </a:lnTo>
                  <a:lnTo>
                    <a:pt x="1978" y="255"/>
                  </a:lnTo>
                  <a:lnTo>
                    <a:pt x="1984" y="258"/>
                  </a:lnTo>
                  <a:lnTo>
                    <a:pt x="1989" y="260"/>
                  </a:lnTo>
                  <a:lnTo>
                    <a:pt x="1995" y="261"/>
                  </a:lnTo>
                  <a:lnTo>
                    <a:pt x="2001" y="262"/>
                  </a:lnTo>
                  <a:lnTo>
                    <a:pt x="2017" y="376"/>
                  </a:lnTo>
                  <a:lnTo>
                    <a:pt x="2059" y="368"/>
                  </a:lnTo>
                  <a:lnTo>
                    <a:pt x="2033" y="248"/>
                  </a:lnTo>
                  <a:lnTo>
                    <a:pt x="2038" y="240"/>
                  </a:lnTo>
                  <a:lnTo>
                    <a:pt x="2042" y="234"/>
                  </a:lnTo>
                  <a:lnTo>
                    <a:pt x="2043" y="227"/>
                  </a:lnTo>
                  <a:lnTo>
                    <a:pt x="2043" y="222"/>
                  </a:lnTo>
                  <a:lnTo>
                    <a:pt x="2043" y="220"/>
                  </a:lnTo>
                  <a:lnTo>
                    <a:pt x="2042" y="206"/>
                  </a:lnTo>
                  <a:lnTo>
                    <a:pt x="2040" y="181"/>
                  </a:lnTo>
                  <a:lnTo>
                    <a:pt x="2032" y="175"/>
                  </a:lnTo>
                  <a:lnTo>
                    <a:pt x="2030" y="175"/>
                  </a:lnTo>
                  <a:lnTo>
                    <a:pt x="2026" y="174"/>
                  </a:lnTo>
                  <a:lnTo>
                    <a:pt x="2022" y="175"/>
                  </a:lnTo>
                  <a:lnTo>
                    <a:pt x="2020" y="177"/>
                  </a:lnTo>
                  <a:lnTo>
                    <a:pt x="2020" y="178"/>
                  </a:lnTo>
                  <a:lnTo>
                    <a:pt x="2020" y="179"/>
                  </a:lnTo>
                  <a:lnTo>
                    <a:pt x="2020" y="181"/>
                  </a:lnTo>
                  <a:lnTo>
                    <a:pt x="2021" y="182"/>
                  </a:lnTo>
                  <a:lnTo>
                    <a:pt x="2005" y="60"/>
                  </a:lnTo>
                  <a:lnTo>
                    <a:pt x="1964" y="70"/>
                  </a:lnTo>
                  <a:lnTo>
                    <a:pt x="1987" y="179"/>
                  </a:lnTo>
                  <a:lnTo>
                    <a:pt x="1976" y="185"/>
                  </a:lnTo>
                  <a:lnTo>
                    <a:pt x="1965" y="202"/>
                  </a:lnTo>
                  <a:lnTo>
                    <a:pt x="1963" y="204"/>
                  </a:lnTo>
                  <a:lnTo>
                    <a:pt x="1959" y="211"/>
                  </a:lnTo>
                  <a:lnTo>
                    <a:pt x="1955" y="219"/>
                  </a:lnTo>
                  <a:lnTo>
                    <a:pt x="1954" y="229"/>
                  </a:lnTo>
                  <a:lnTo>
                    <a:pt x="1945" y="234"/>
                  </a:lnTo>
                  <a:lnTo>
                    <a:pt x="1928" y="245"/>
                  </a:lnTo>
                  <a:lnTo>
                    <a:pt x="1926" y="242"/>
                  </a:lnTo>
                  <a:lnTo>
                    <a:pt x="1889" y="260"/>
                  </a:lnTo>
                  <a:lnTo>
                    <a:pt x="1852" y="221"/>
                  </a:lnTo>
                  <a:lnTo>
                    <a:pt x="1848" y="198"/>
                  </a:lnTo>
                  <a:lnTo>
                    <a:pt x="1847" y="198"/>
                  </a:lnTo>
                  <a:lnTo>
                    <a:pt x="1847" y="200"/>
                  </a:lnTo>
                  <a:lnTo>
                    <a:pt x="1844" y="191"/>
                  </a:lnTo>
                  <a:lnTo>
                    <a:pt x="1850" y="188"/>
                  </a:lnTo>
                  <a:lnTo>
                    <a:pt x="1855" y="186"/>
                  </a:lnTo>
                  <a:lnTo>
                    <a:pt x="1860" y="184"/>
                  </a:lnTo>
                  <a:lnTo>
                    <a:pt x="1864" y="181"/>
                  </a:lnTo>
                  <a:lnTo>
                    <a:pt x="1867" y="174"/>
                  </a:lnTo>
                  <a:lnTo>
                    <a:pt x="1865" y="163"/>
                  </a:lnTo>
                  <a:lnTo>
                    <a:pt x="1863" y="146"/>
                  </a:lnTo>
                  <a:lnTo>
                    <a:pt x="1864" y="123"/>
                  </a:lnTo>
                  <a:lnTo>
                    <a:pt x="1865" y="119"/>
                  </a:lnTo>
                  <a:lnTo>
                    <a:pt x="1868" y="113"/>
                  </a:lnTo>
                  <a:lnTo>
                    <a:pt x="1869" y="104"/>
                  </a:lnTo>
                  <a:lnTo>
                    <a:pt x="1863" y="90"/>
                  </a:lnTo>
                  <a:lnTo>
                    <a:pt x="1862" y="88"/>
                  </a:lnTo>
                  <a:lnTo>
                    <a:pt x="1861" y="86"/>
                  </a:lnTo>
                  <a:lnTo>
                    <a:pt x="1860" y="85"/>
                  </a:lnTo>
                  <a:lnTo>
                    <a:pt x="1859" y="82"/>
                  </a:lnTo>
                  <a:lnTo>
                    <a:pt x="1859" y="81"/>
                  </a:lnTo>
                  <a:lnTo>
                    <a:pt x="1859" y="80"/>
                  </a:lnTo>
                  <a:lnTo>
                    <a:pt x="1859" y="79"/>
                  </a:lnTo>
                  <a:lnTo>
                    <a:pt x="1859" y="78"/>
                  </a:lnTo>
                  <a:lnTo>
                    <a:pt x="1859" y="77"/>
                  </a:lnTo>
                  <a:lnTo>
                    <a:pt x="1859" y="76"/>
                  </a:lnTo>
                  <a:lnTo>
                    <a:pt x="1859" y="72"/>
                  </a:lnTo>
                  <a:lnTo>
                    <a:pt x="1860" y="68"/>
                  </a:lnTo>
                  <a:lnTo>
                    <a:pt x="1860" y="65"/>
                  </a:lnTo>
                  <a:lnTo>
                    <a:pt x="1860" y="61"/>
                  </a:lnTo>
                  <a:lnTo>
                    <a:pt x="1861" y="58"/>
                  </a:lnTo>
                  <a:lnTo>
                    <a:pt x="1862" y="56"/>
                  </a:lnTo>
                  <a:lnTo>
                    <a:pt x="1861" y="53"/>
                  </a:lnTo>
                  <a:lnTo>
                    <a:pt x="1861" y="52"/>
                  </a:lnTo>
                  <a:lnTo>
                    <a:pt x="1860" y="52"/>
                  </a:lnTo>
                  <a:lnTo>
                    <a:pt x="1859" y="52"/>
                  </a:lnTo>
                  <a:lnTo>
                    <a:pt x="1857" y="49"/>
                  </a:lnTo>
                  <a:lnTo>
                    <a:pt x="1853" y="44"/>
                  </a:lnTo>
                  <a:lnTo>
                    <a:pt x="1849" y="39"/>
                  </a:lnTo>
                  <a:lnTo>
                    <a:pt x="1843" y="34"/>
                  </a:lnTo>
                  <a:lnTo>
                    <a:pt x="1842" y="34"/>
                  </a:lnTo>
                  <a:lnTo>
                    <a:pt x="1842" y="33"/>
                  </a:lnTo>
                  <a:lnTo>
                    <a:pt x="1841" y="33"/>
                  </a:lnTo>
                  <a:lnTo>
                    <a:pt x="1842" y="31"/>
                  </a:lnTo>
                  <a:lnTo>
                    <a:pt x="1843" y="29"/>
                  </a:lnTo>
                  <a:lnTo>
                    <a:pt x="1843" y="27"/>
                  </a:lnTo>
                  <a:lnTo>
                    <a:pt x="1842" y="24"/>
                  </a:lnTo>
                  <a:lnTo>
                    <a:pt x="1841" y="22"/>
                  </a:lnTo>
                  <a:lnTo>
                    <a:pt x="1841" y="21"/>
                  </a:lnTo>
                  <a:lnTo>
                    <a:pt x="1841" y="19"/>
                  </a:lnTo>
                  <a:lnTo>
                    <a:pt x="1840" y="18"/>
                  </a:lnTo>
                  <a:lnTo>
                    <a:pt x="1839" y="17"/>
                  </a:lnTo>
                  <a:lnTo>
                    <a:pt x="1838" y="17"/>
                  </a:lnTo>
                  <a:lnTo>
                    <a:pt x="1835" y="15"/>
                  </a:lnTo>
                  <a:lnTo>
                    <a:pt x="1834" y="15"/>
                  </a:lnTo>
                  <a:lnTo>
                    <a:pt x="1832" y="14"/>
                  </a:lnTo>
                  <a:lnTo>
                    <a:pt x="1831" y="13"/>
                  </a:lnTo>
                  <a:lnTo>
                    <a:pt x="1830" y="13"/>
                  </a:lnTo>
                  <a:lnTo>
                    <a:pt x="1829" y="12"/>
                  </a:lnTo>
                  <a:lnTo>
                    <a:pt x="1826" y="12"/>
                  </a:lnTo>
                  <a:lnTo>
                    <a:pt x="1825" y="13"/>
                  </a:lnTo>
                  <a:lnTo>
                    <a:pt x="1823" y="13"/>
                  </a:lnTo>
                  <a:lnTo>
                    <a:pt x="1822" y="13"/>
                  </a:lnTo>
                  <a:lnTo>
                    <a:pt x="1820" y="13"/>
                  </a:lnTo>
                  <a:lnTo>
                    <a:pt x="1819" y="13"/>
                  </a:lnTo>
                  <a:lnTo>
                    <a:pt x="1816" y="13"/>
                  </a:lnTo>
                  <a:lnTo>
                    <a:pt x="1815" y="13"/>
                  </a:lnTo>
                  <a:lnTo>
                    <a:pt x="1813" y="13"/>
                  </a:lnTo>
                  <a:lnTo>
                    <a:pt x="1813" y="12"/>
                  </a:lnTo>
                  <a:lnTo>
                    <a:pt x="1812" y="12"/>
                  </a:lnTo>
                  <a:lnTo>
                    <a:pt x="1811" y="11"/>
                  </a:lnTo>
                  <a:lnTo>
                    <a:pt x="1810" y="11"/>
                  </a:lnTo>
                  <a:lnTo>
                    <a:pt x="1809" y="12"/>
                  </a:lnTo>
                  <a:lnTo>
                    <a:pt x="1806" y="13"/>
                  </a:lnTo>
                  <a:lnTo>
                    <a:pt x="1805" y="13"/>
                  </a:lnTo>
                  <a:lnTo>
                    <a:pt x="1804" y="13"/>
                  </a:lnTo>
                  <a:lnTo>
                    <a:pt x="1803" y="12"/>
                  </a:lnTo>
                  <a:lnTo>
                    <a:pt x="1802" y="12"/>
                  </a:lnTo>
                  <a:lnTo>
                    <a:pt x="1801" y="12"/>
                  </a:lnTo>
                  <a:lnTo>
                    <a:pt x="1800" y="12"/>
                  </a:lnTo>
                  <a:lnTo>
                    <a:pt x="1799" y="12"/>
                  </a:lnTo>
                  <a:lnTo>
                    <a:pt x="1797" y="12"/>
                  </a:lnTo>
                  <a:lnTo>
                    <a:pt x="1796" y="12"/>
                  </a:lnTo>
                  <a:lnTo>
                    <a:pt x="1795" y="12"/>
                  </a:lnTo>
                  <a:lnTo>
                    <a:pt x="1794" y="12"/>
                  </a:lnTo>
                  <a:lnTo>
                    <a:pt x="1793" y="12"/>
                  </a:lnTo>
                  <a:lnTo>
                    <a:pt x="1792" y="12"/>
                  </a:lnTo>
                  <a:lnTo>
                    <a:pt x="1791" y="12"/>
                  </a:lnTo>
                  <a:lnTo>
                    <a:pt x="1790" y="13"/>
                  </a:lnTo>
                  <a:lnTo>
                    <a:pt x="1788" y="13"/>
                  </a:lnTo>
                  <a:lnTo>
                    <a:pt x="1787" y="13"/>
                  </a:lnTo>
                  <a:lnTo>
                    <a:pt x="1786" y="13"/>
                  </a:lnTo>
                  <a:lnTo>
                    <a:pt x="1785" y="14"/>
                  </a:lnTo>
                  <a:lnTo>
                    <a:pt x="1784" y="14"/>
                  </a:lnTo>
                  <a:lnTo>
                    <a:pt x="1783" y="14"/>
                  </a:lnTo>
                  <a:lnTo>
                    <a:pt x="1783" y="13"/>
                  </a:lnTo>
                  <a:lnTo>
                    <a:pt x="1782" y="13"/>
                  </a:lnTo>
                  <a:lnTo>
                    <a:pt x="1781" y="13"/>
                  </a:lnTo>
                  <a:lnTo>
                    <a:pt x="1780" y="13"/>
                  </a:lnTo>
                  <a:lnTo>
                    <a:pt x="1777" y="13"/>
                  </a:lnTo>
                  <a:lnTo>
                    <a:pt x="1776" y="13"/>
                  </a:lnTo>
                  <a:lnTo>
                    <a:pt x="1774" y="13"/>
                  </a:lnTo>
                  <a:lnTo>
                    <a:pt x="1773" y="14"/>
                  </a:lnTo>
                  <a:lnTo>
                    <a:pt x="1772" y="14"/>
                  </a:lnTo>
                  <a:lnTo>
                    <a:pt x="1772" y="15"/>
                  </a:lnTo>
                  <a:lnTo>
                    <a:pt x="1769" y="17"/>
                  </a:lnTo>
                  <a:lnTo>
                    <a:pt x="1768" y="17"/>
                  </a:lnTo>
                  <a:lnTo>
                    <a:pt x="1767" y="18"/>
                  </a:lnTo>
                  <a:lnTo>
                    <a:pt x="1766" y="19"/>
                  </a:lnTo>
                  <a:lnTo>
                    <a:pt x="1764" y="20"/>
                  </a:lnTo>
                  <a:lnTo>
                    <a:pt x="1762" y="20"/>
                  </a:lnTo>
                  <a:lnTo>
                    <a:pt x="1761" y="21"/>
                  </a:lnTo>
                  <a:lnTo>
                    <a:pt x="1759" y="21"/>
                  </a:lnTo>
                  <a:lnTo>
                    <a:pt x="1758" y="22"/>
                  </a:lnTo>
                  <a:lnTo>
                    <a:pt x="1757" y="23"/>
                  </a:lnTo>
                  <a:lnTo>
                    <a:pt x="1756" y="23"/>
                  </a:lnTo>
                  <a:lnTo>
                    <a:pt x="1756" y="24"/>
                  </a:lnTo>
                  <a:lnTo>
                    <a:pt x="1755" y="25"/>
                  </a:lnTo>
                  <a:lnTo>
                    <a:pt x="1754" y="27"/>
                  </a:lnTo>
                  <a:lnTo>
                    <a:pt x="1752" y="27"/>
                  </a:lnTo>
                  <a:lnTo>
                    <a:pt x="1751" y="27"/>
                  </a:lnTo>
                  <a:lnTo>
                    <a:pt x="1748" y="28"/>
                  </a:lnTo>
                  <a:lnTo>
                    <a:pt x="1747" y="29"/>
                  </a:lnTo>
                  <a:lnTo>
                    <a:pt x="1747" y="31"/>
                  </a:lnTo>
                  <a:lnTo>
                    <a:pt x="1746" y="32"/>
                  </a:lnTo>
                  <a:lnTo>
                    <a:pt x="1745" y="33"/>
                  </a:lnTo>
                  <a:lnTo>
                    <a:pt x="1744" y="34"/>
                  </a:lnTo>
                  <a:lnTo>
                    <a:pt x="1742" y="34"/>
                  </a:lnTo>
                  <a:lnTo>
                    <a:pt x="1740" y="35"/>
                  </a:lnTo>
                  <a:lnTo>
                    <a:pt x="1739" y="37"/>
                  </a:lnTo>
                  <a:lnTo>
                    <a:pt x="1738" y="38"/>
                  </a:lnTo>
                  <a:lnTo>
                    <a:pt x="1738" y="39"/>
                  </a:lnTo>
                  <a:lnTo>
                    <a:pt x="1738" y="40"/>
                  </a:lnTo>
                  <a:lnTo>
                    <a:pt x="1737" y="41"/>
                  </a:lnTo>
                  <a:lnTo>
                    <a:pt x="1737" y="42"/>
                  </a:lnTo>
                  <a:lnTo>
                    <a:pt x="1737" y="43"/>
                  </a:lnTo>
                  <a:lnTo>
                    <a:pt x="1736" y="44"/>
                  </a:lnTo>
                  <a:lnTo>
                    <a:pt x="1736" y="46"/>
                  </a:lnTo>
                  <a:lnTo>
                    <a:pt x="1735" y="47"/>
                  </a:lnTo>
                  <a:lnTo>
                    <a:pt x="1735" y="48"/>
                  </a:lnTo>
                  <a:lnTo>
                    <a:pt x="1734" y="49"/>
                  </a:lnTo>
                  <a:lnTo>
                    <a:pt x="1734" y="50"/>
                  </a:lnTo>
                  <a:lnTo>
                    <a:pt x="1733" y="51"/>
                  </a:lnTo>
                  <a:lnTo>
                    <a:pt x="1733" y="52"/>
                  </a:lnTo>
                  <a:lnTo>
                    <a:pt x="1732" y="52"/>
                  </a:lnTo>
                  <a:lnTo>
                    <a:pt x="1732" y="53"/>
                  </a:lnTo>
                  <a:lnTo>
                    <a:pt x="1732" y="54"/>
                  </a:lnTo>
                  <a:lnTo>
                    <a:pt x="1733" y="56"/>
                  </a:lnTo>
                  <a:lnTo>
                    <a:pt x="1733" y="58"/>
                  </a:lnTo>
                  <a:lnTo>
                    <a:pt x="1733" y="59"/>
                  </a:lnTo>
                  <a:lnTo>
                    <a:pt x="1732" y="61"/>
                  </a:lnTo>
                  <a:lnTo>
                    <a:pt x="1730" y="62"/>
                  </a:lnTo>
                  <a:lnTo>
                    <a:pt x="1729" y="63"/>
                  </a:lnTo>
                  <a:lnTo>
                    <a:pt x="1729" y="66"/>
                  </a:lnTo>
                  <a:lnTo>
                    <a:pt x="1729" y="68"/>
                  </a:lnTo>
                  <a:lnTo>
                    <a:pt x="1729" y="70"/>
                  </a:lnTo>
                  <a:lnTo>
                    <a:pt x="1729" y="71"/>
                  </a:lnTo>
                  <a:lnTo>
                    <a:pt x="1729" y="73"/>
                  </a:lnTo>
                  <a:lnTo>
                    <a:pt x="1729" y="75"/>
                  </a:lnTo>
                  <a:lnTo>
                    <a:pt x="1730" y="76"/>
                  </a:lnTo>
                  <a:lnTo>
                    <a:pt x="1730" y="77"/>
                  </a:lnTo>
                  <a:lnTo>
                    <a:pt x="1730" y="78"/>
                  </a:lnTo>
                  <a:lnTo>
                    <a:pt x="1732" y="78"/>
                  </a:lnTo>
                  <a:lnTo>
                    <a:pt x="1732" y="79"/>
                  </a:lnTo>
                  <a:lnTo>
                    <a:pt x="1732" y="80"/>
                  </a:lnTo>
                  <a:lnTo>
                    <a:pt x="1732" y="81"/>
                  </a:lnTo>
                  <a:lnTo>
                    <a:pt x="1733" y="83"/>
                  </a:lnTo>
                  <a:lnTo>
                    <a:pt x="1733" y="87"/>
                  </a:lnTo>
                  <a:lnTo>
                    <a:pt x="1733" y="88"/>
                  </a:lnTo>
                  <a:lnTo>
                    <a:pt x="1733" y="89"/>
                  </a:lnTo>
                  <a:lnTo>
                    <a:pt x="1734" y="91"/>
                  </a:lnTo>
                  <a:lnTo>
                    <a:pt x="1734" y="95"/>
                  </a:lnTo>
                  <a:lnTo>
                    <a:pt x="1735" y="97"/>
                  </a:lnTo>
                  <a:lnTo>
                    <a:pt x="1734" y="98"/>
                  </a:lnTo>
                  <a:lnTo>
                    <a:pt x="1733" y="99"/>
                  </a:lnTo>
                  <a:lnTo>
                    <a:pt x="1732" y="101"/>
                  </a:lnTo>
                  <a:lnTo>
                    <a:pt x="1730" y="104"/>
                  </a:lnTo>
                  <a:lnTo>
                    <a:pt x="1732" y="106"/>
                  </a:lnTo>
                  <a:lnTo>
                    <a:pt x="1733" y="110"/>
                  </a:lnTo>
                  <a:lnTo>
                    <a:pt x="1736" y="115"/>
                  </a:lnTo>
                  <a:lnTo>
                    <a:pt x="1739" y="120"/>
                  </a:lnTo>
                  <a:lnTo>
                    <a:pt x="1743" y="124"/>
                  </a:lnTo>
                  <a:lnTo>
                    <a:pt x="1745" y="126"/>
                  </a:lnTo>
                  <a:lnTo>
                    <a:pt x="1748" y="128"/>
                  </a:lnTo>
                  <a:lnTo>
                    <a:pt x="1751" y="129"/>
                  </a:lnTo>
                  <a:lnTo>
                    <a:pt x="1752" y="130"/>
                  </a:lnTo>
                  <a:lnTo>
                    <a:pt x="1752" y="131"/>
                  </a:lnTo>
                  <a:lnTo>
                    <a:pt x="1753" y="133"/>
                  </a:lnTo>
                  <a:lnTo>
                    <a:pt x="1742" y="194"/>
                  </a:lnTo>
                  <a:lnTo>
                    <a:pt x="1739" y="192"/>
                  </a:lnTo>
                  <a:lnTo>
                    <a:pt x="1735" y="203"/>
                  </a:lnTo>
                  <a:lnTo>
                    <a:pt x="1721" y="229"/>
                  </a:lnTo>
                  <a:lnTo>
                    <a:pt x="1720" y="230"/>
                  </a:lnTo>
                  <a:lnTo>
                    <a:pt x="1716" y="232"/>
                  </a:lnTo>
                  <a:lnTo>
                    <a:pt x="1710" y="236"/>
                  </a:lnTo>
                  <a:lnTo>
                    <a:pt x="1703" y="245"/>
                  </a:lnTo>
                  <a:lnTo>
                    <a:pt x="1691" y="258"/>
                  </a:lnTo>
                  <a:lnTo>
                    <a:pt x="1680" y="274"/>
                  </a:lnTo>
                  <a:lnTo>
                    <a:pt x="1667" y="297"/>
                  </a:lnTo>
                  <a:lnTo>
                    <a:pt x="1652" y="326"/>
                  </a:lnTo>
                  <a:lnTo>
                    <a:pt x="1641" y="363"/>
                  </a:lnTo>
                  <a:lnTo>
                    <a:pt x="1630" y="419"/>
                  </a:lnTo>
                  <a:lnTo>
                    <a:pt x="1621" y="493"/>
                  </a:lnTo>
                  <a:lnTo>
                    <a:pt x="1613" y="580"/>
                  </a:lnTo>
                  <a:lnTo>
                    <a:pt x="1607" y="676"/>
                  </a:lnTo>
                  <a:lnTo>
                    <a:pt x="1600" y="778"/>
                  </a:lnTo>
                  <a:lnTo>
                    <a:pt x="1595" y="882"/>
                  </a:lnTo>
                  <a:lnTo>
                    <a:pt x="1591" y="984"/>
                  </a:lnTo>
                  <a:lnTo>
                    <a:pt x="1586" y="984"/>
                  </a:lnTo>
                  <a:lnTo>
                    <a:pt x="1582" y="983"/>
                  </a:lnTo>
                  <a:lnTo>
                    <a:pt x="1578" y="983"/>
                  </a:lnTo>
                  <a:lnTo>
                    <a:pt x="1573" y="982"/>
                  </a:lnTo>
                  <a:lnTo>
                    <a:pt x="1567" y="981"/>
                  </a:lnTo>
                  <a:lnTo>
                    <a:pt x="1563" y="980"/>
                  </a:lnTo>
                  <a:lnTo>
                    <a:pt x="1559" y="980"/>
                  </a:lnTo>
                  <a:lnTo>
                    <a:pt x="1554" y="979"/>
                  </a:lnTo>
                  <a:lnTo>
                    <a:pt x="1557" y="706"/>
                  </a:lnTo>
                  <a:lnTo>
                    <a:pt x="1554" y="517"/>
                  </a:lnTo>
                  <a:lnTo>
                    <a:pt x="1547" y="396"/>
                  </a:lnTo>
                  <a:lnTo>
                    <a:pt x="1538" y="328"/>
                  </a:lnTo>
                  <a:lnTo>
                    <a:pt x="1564" y="310"/>
                  </a:lnTo>
                  <a:lnTo>
                    <a:pt x="1563" y="306"/>
                  </a:lnTo>
                  <a:lnTo>
                    <a:pt x="1582" y="292"/>
                  </a:lnTo>
                  <a:lnTo>
                    <a:pt x="1572" y="279"/>
                  </a:lnTo>
                  <a:lnTo>
                    <a:pt x="1581" y="273"/>
                  </a:lnTo>
                  <a:lnTo>
                    <a:pt x="1585" y="274"/>
                  </a:lnTo>
                  <a:lnTo>
                    <a:pt x="1590" y="277"/>
                  </a:lnTo>
                  <a:lnTo>
                    <a:pt x="1593" y="278"/>
                  </a:lnTo>
                  <a:lnTo>
                    <a:pt x="1598" y="278"/>
                  </a:lnTo>
                  <a:lnTo>
                    <a:pt x="1610" y="364"/>
                  </a:lnTo>
                  <a:lnTo>
                    <a:pt x="1641" y="357"/>
                  </a:lnTo>
                  <a:lnTo>
                    <a:pt x="1621" y="267"/>
                  </a:lnTo>
                  <a:lnTo>
                    <a:pt x="1622" y="267"/>
                  </a:lnTo>
                  <a:lnTo>
                    <a:pt x="1626" y="261"/>
                  </a:lnTo>
                  <a:lnTo>
                    <a:pt x="1628" y="257"/>
                  </a:lnTo>
                  <a:lnTo>
                    <a:pt x="1629" y="252"/>
                  </a:lnTo>
                  <a:lnTo>
                    <a:pt x="1629" y="248"/>
                  </a:lnTo>
                  <a:lnTo>
                    <a:pt x="1629" y="246"/>
                  </a:lnTo>
                  <a:lnTo>
                    <a:pt x="1629" y="235"/>
                  </a:lnTo>
                  <a:lnTo>
                    <a:pt x="1627" y="217"/>
                  </a:lnTo>
                  <a:lnTo>
                    <a:pt x="1621" y="212"/>
                  </a:lnTo>
                  <a:lnTo>
                    <a:pt x="1620" y="212"/>
                  </a:lnTo>
                  <a:lnTo>
                    <a:pt x="1617" y="211"/>
                  </a:lnTo>
                  <a:lnTo>
                    <a:pt x="1613" y="212"/>
                  </a:lnTo>
                  <a:lnTo>
                    <a:pt x="1612" y="214"/>
                  </a:lnTo>
                  <a:lnTo>
                    <a:pt x="1612" y="215"/>
                  </a:lnTo>
                  <a:lnTo>
                    <a:pt x="1612" y="216"/>
                  </a:lnTo>
                  <a:lnTo>
                    <a:pt x="1612" y="217"/>
                  </a:lnTo>
                  <a:lnTo>
                    <a:pt x="1601" y="127"/>
                  </a:lnTo>
                  <a:lnTo>
                    <a:pt x="1570" y="134"/>
                  </a:lnTo>
                  <a:lnTo>
                    <a:pt x="1588" y="216"/>
                  </a:lnTo>
                  <a:lnTo>
                    <a:pt x="1579" y="220"/>
                  </a:lnTo>
                  <a:lnTo>
                    <a:pt x="1571" y="232"/>
                  </a:lnTo>
                  <a:lnTo>
                    <a:pt x="1569" y="234"/>
                  </a:lnTo>
                  <a:lnTo>
                    <a:pt x="1566" y="239"/>
                  </a:lnTo>
                  <a:lnTo>
                    <a:pt x="1564" y="245"/>
                  </a:lnTo>
                  <a:lnTo>
                    <a:pt x="1562" y="252"/>
                  </a:lnTo>
                  <a:lnTo>
                    <a:pt x="1556" y="257"/>
                  </a:lnTo>
                  <a:lnTo>
                    <a:pt x="1555" y="257"/>
                  </a:lnTo>
                  <a:lnTo>
                    <a:pt x="1543" y="265"/>
                  </a:lnTo>
                  <a:lnTo>
                    <a:pt x="1542" y="263"/>
                  </a:lnTo>
                  <a:lnTo>
                    <a:pt x="1514" y="275"/>
                  </a:lnTo>
                  <a:lnTo>
                    <a:pt x="1486" y="246"/>
                  </a:lnTo>
                  <a:lnTo>
                    <a:pt x="1483" y="230"/>
                  </a:lnTo>
                  <a:lnTo>
                    <a:pt x="1482" y="231"/>
                  </a:lnTo>
                  <a:lnTo>
                    <a:pt x="1480" y="224"/>
                  </a:lnTo>
                  <a:lnTo>
                    <a:pt x="1485" y="223"/>
                  </a:lnTo>
                  <a:lnTo>
                    <a:pt x="1488" y="222"/>
                  </a:lnTo>
                  <a:lnTo>
                    <a:pt x="1492" y="220"/>
                  </a:lnTo>
                  <a:lnTo>
                    <a:pt x="1495" y="216"/>
                  </a:lnTo>
                  <a:lnTo>
                    <a:pt x="1497" y="211"/>
                  </a:lnTo>
                  <a:lnTo>
                    <a:pt x="1496" y="203"/>
                  </a:lnTo>
                  <a:lnTo>
                    <a:pt x="1495" y="191"/>
                  </a:lnTo>
                  <a:lnTo>
                    <a:pt x="1495" y="173"/>
                  </a:lnTo>
                  <a:lnTo>
                    <a:pt x="1496" y="171"/>
                  </a:lnTo>
                  <a:lnTo>
                    <a:pt x="1498" y="166"/>
                  </a:lnTo>
                  <a:lnTo>
                    <a:pt x="1498" y="159"/>
                  </a:lnTo>
                  <a:lnTo>
                    <a:pt x="1494" y="149"/>
                  </a:lnTo>
                  <a:lnTo>
                    <a:pt x="1493" y="147"/>
                  </a:lnTo>
                  <a:lnTo>
                    <a:pt x="1493" y="146"/>
                  </a:lnTo>
                  <a:lnTo>
                    <a:pt x="1492" y="144"/>
                  </a:lnTo>
                  <a:lnTo>
                    <a:pt x="1492" y="143"/>
                  </a:lnTo>
                  <a:lnTo>
                    <a:pt x="1492" y="142"/>
                  </a:lnTo>
                  <a:lnTo>
                    <a:pt x="1492" y="140"/>
                  </a:lnTo>
                  <a:lnTo>
                    <a:pt x="1492" y="139"/>
                  </a:lnTo>
                  <a:lnTo>
                    <a:pt x="1490" y="138"/>
                  </a:lnTo>
                  <a:lnTo>
                    <a:pt x="1492" y="135"/>
                  </a:lnTo>
                  <a:lnTo>
                    <a:pt x="1492" y="133"/>
                  </a:lnTo>
                  <a:lnTo>
                    <a:pt x="1492" y="129"/>
                  </a:lnTo>
                  <a:lnTo>
                    <a:pt x="1492" y="127"/>
                  </a:lnTo>
                  <a:lnTo>
                    <a:pt x="1493" y="125"/>
                  </a:lnTo>
                  <a:lnTo>
                    <a:pt x="1494" y="123"/>
                  </a:lnTo>
                  <a:lnTo>
                    <a:pt x="1493" y="121"/>
                  </a:lnTo>
                  <a:lnTo>
                    <a:pt x="1493" y="120"/>
                  </a:lnTo>
                  <a:lnTo>
                    <a:pt x="1492" y="120"/>
                  </a:lnTo>
                  <a:lnTo>
                    <a:pt x="1490" y="120"/>
                  </a:lnTo>
                  <a:lnTo>
                    <a:pt x="1489" y="118"/>
                  </a:lnTo>
                  <a:lnTo>
                    <a:pt x="1488" y="115"/>
                  </a:lnTo>
                  <a:lnTo>
                    <a:pt x="1485" y="113"/>
                  </a:lnTo>
                  <a:lnTo>
                    <a:pt x="1482" y="109"/>
                  </a:lnTo>
                  <a:lnTo>
                    <a:pt x="1483" y="109"/>
                  </a:lnTo>
                  <a:lnTo>
                    <a:pt x="1474" y="80"/>
                  </a:lnTo>
                  <a:lnTo>
                    <a:pt x="1482" y="78"/>
                  </a:lnTo>
                  <a:lnTo>
                    <a:pt x="1489" y="75"/>
                  </a:lnTo>
                  <a:lnTo>
                    <a:pt x="1496" y="72"/>
                  </a:lnTo>
                  <a:lnTo>
                    <a:pt x="1503" y="70"/>
                  </a:lnTo>
                  <a:lnTo>
                    <a:pt x="1508" y="68"/>
                  </a:lnTo>
                  <a:lnTo>
                    <a:pt x="1512" y="67"/>
                  </a:lnTo>
                  <a:lnTo>
                    <a:pt x="1515" y="66"/>
                  </a:lnTo>
                  <a:lnTo>
                    <a:pt x="1516" y="65"/>
                  </a:lnTo>
                  <a:lnTo>
                    <a:pt x="1517" y="63"/>
                  </a:lnTo>
                  <a:lnTo>
                    <a:pt x="1516" y="62"/>
                  </a:lnTo>
                  <a:lnTo>
                    <a:pt x="1515" y="61"/>
                  </a:lnTo>
                  <a:lnTo>
                    <a:pt x="1416" y="69"/>
                  </a:lnTo>
                  <a:lnTo>
                    <a:pt x="1342" y="110"/>
                  </a:lnTo>
                  <a:lnTo>
                    <a:pt x="1341" y="111"/>
                  </a:lnTo>
                  <a:lnTo>
                    <a:pt x="1342" y="113"/>
                  </a:lnTo>
                  <a:lnTo>
                    <a:pt x="1343" y="114"/>
                  </a:lnTo>
                  <a:lnTo>
                    <a:pt x="1344" y="114"/>
                  </a:lnTo>
                  <a:lnTo>
                    <a:pt x="1358" y="111"/>
                  </a:lnTo>
                  <a:lnTo>
                    <a:pt x="1358" y="153"/>
                  </a:lnTo>
                  <a:lnTo>
                    <a:pt x="1356" y="154"/>
                  </a:lnTo>
                  <a:lnTo>
                    <a:pt x="1356" y="155"/>
                  </a:lnTo>
                  <a:lnTo>
                    <a:pt x="1355" y="157"/>
                  </a:lnTo>
                  <a:lnTo>
                    <a:pt x="1355" y="158"/>
                  </a:lnTo>
                  <a:lnTo>
                    <a:pt x="1355" y="159"/>
                  </a:lnTo>
                  <a:lnTo>
                    <a:pt x="1355" y="161"/>
                  </a:lnTo>
                  <a:lnTo>
                    <a:pt x="1355" y="162"/>
                  </a:lnTo>
                  <a:lnTo>
                    <a:pt x="1355" y="172"/>
                  </a:lnTo>
                  <a:lnTo>
                    <a:pt x="1356" y="172"/>
                  </a:lnTo>
                  <a:lnTo>
                    <a:pt x="1356" y="164"/>
                  </a:lnTo>
                  <a:lnTo>
                    <a:pt x="1358" y="164"/>
                  </a:lnTo>
                  <a:lnTo>
                    <a:pt x="1358" y="174"/>
                  </a:lnTo>
                  <a:lnTo>
                    <a:pt x="1358" y="175"/>
                  </a:lnTo>
                  <a:lnTo>
                    <a:pt x="1359" y="175"/>
                  </a:lnTo>
                  <a:lnTo>
                    <a:pt x="1359" y="174"/>
                  </a:lnTo>
                  <a:lnTo>
                    <a:pt x="1359" y="165"/>
                  </a:lnTo>
                  <a:lnTo>
                    <a:pt x="1360" y="165"/>
                  </a:lnTo>
                  <a:lnTo>
                    <a:pt x="1360" y="173"/>
                  </a:lnTo>
                  <a:lnTo>
                    <a:pt x="1360" y="174"/>
                  </a:lnTo>
                  <a:lnTo>
                    <a:pt x="1361" y="174"/>
                  </a:lnTo>
                  <a:lnTo>
                    <a:pt x="1361" y="173"/>
                  </a:lnTo>
                  <a:lnTo>
                    <a:pt x="1361" y="164"/>
                  </a:lnTo>
                  <a:lnTo>
                    <a:pt x="1361" y="171"/>
                  </a:lnTo>
                  <a:lnTo>
                    <a:pt x="1361" y="172"/>
                  </a:lnTo>
                  <a:lnTo>
                    <a:pt x="1362" y="172"/>
                  </a:lnTo>
                  <a:lnTo>
                    <a:pt x="1363" y="172"/>
                  </a:lnTo>
                  <a:lnTo>
                    <a:pt x="1363" y="162"/>
                  </a:lnTo>
                  <a:lnTo>
                    <a:pt x="1363" y="161"/>
                  </a:lnTo>
                  <a:lnTo>
                    <a:pt x="1363" y="159"/>
                  </a:lnTo>
                  <a:lnTo>
                    <a:pt x="1363" y="158"/>
                  </a:lnTo>
                  <a:lnTo>
                    <a:pt x="1363" y="157"/>
                  </a:lnTo>
                  <a:lnTo>
                    <a:pt x="1362" y="155"/>
                  </a:lnTo>
                  <a:lnTo>
                    <a:pt x="1361" y="154"/>
                  </a:lnTo>
                  <a:lnTo>
                    <a:pt x="1360" y="153"/>
                  </a:lnTo>
                  <a:lnTo>
                    <a:pt x="1360" y="111"/>
                  </a:lnTo>
                  <a:lnTo>
                    <a:pt x="1384" y="106"/>
                  </a:lnTo>
                  <a:lnTo>
                    <a:pt x="1397" y="148"/>
                  </a:lnTo>
                  <a:lnTo>
                    <a:pt x="1397" y="149"/>
                  </a:lnTo>
                  <a:lnTo>
                    <a:pt x="1397" y="152"/>
                  </a:lnTo>
                  <a:lnTo>
                    <a:pt x="1397" y="153"/>
                  </a:lnTo>
                  <a:lnTo>
                    <a:pt x="1398" y="154"/>
                  </a:lnTo>
                  <a:lnTo>
                    <a:pt x="1397" y="155"/>
                  </a:lnTo>
                  <a:lnTo>
                    <a:pt x="1397" y="156"/>
                  </a:lnTo>
                  <a:lnTo>
                    <a:pt x="1396" y="157"/>
                  </a:lnTo>
                  <a:lnTo>
                    <a:pt x="1396" y="158"/>
                  </a:lnTo>
                  <a:lnTo>
                    <a:pt x="1396" y="161"/>
                  </a:lnTo>
                  <a:lnTo>
                    <a:pt x="1397" y="164"/>
                  </a:lnTo>
                  <a:lnTo>
                    <a:pt x="1399" y="167"/>
                  </a:lnTo>
                  <a:lnTo>
                    <a:pt x="1401" y="172"/>
                  </a:lnTo>
                  <a:lnTo>
                    <a:pt x="1403" y="173"/>
                  </a:lnTo>
                  <a:lnTo>
                    <a:pt x="1406" y="175"/>
                  </a:lnTo>
                  <a:lnTo>
                    <a:pt x="1407" y="176"/>
                  </a:lnTo>
                  <a:lnTo>
                    <a:pt x="1409" y="177"/>
                  </a:lnTo>
                  <a:lnTo>
                    <a:pt x="1410" y="186"/>
                  </a:lnTo>
                  <a:lnTo>
                    <a:pt x="1403" y="226"/>
                  </a:lnTo>
                  <a:lnTo>
                    <a:pt x="1402" y="225"/>
                  </a:lnTo>
                  <a:lnTo>
                    <a:pt x="1398" y="233"/>
                  </a:lnTo>
                  <a:lnTo>
                    <a:pt x="1389" y="252"/>
                  </a:lnTo>
                  <a:lnTo>
                    <a:pt x="1388" y="252"/>
                  </a:lnTo>
                  <a:lnTo>
                    <a:pt x="1386" y="254"/>
                  </a:lnTo>
                  <a:lnTo>
                    <a:pt x="1381" y="258"/>
                  </a:lnTo>
                  <a:lnTo>
                    <a:pt x="1377" y="263"/>
                  </a:lnTo>
                  <a:lnTo>
                    <a:pt x="1370" y="271"/>
                  </a:lnTo>
                  <a:lnTo>
                    <a:pt x="1362" y="281"/>
                  </a:lnTo>
                  <a:lnTo>
                    <a:pt x="1353" y="294"/>
                  </a:lnTo>
                  <a:lnTo>
                    <a:pt x="1343" y="312"/>
                  </a:lnTo>
                  <a:lnTo>
                    <a:pt x="1325" y="320"/>
                  </a:lnTo>
                  <a:lnTo>
                    <a:pt x="1287" y="281"/>
                  </a:lnTo>
                  <a:lnTo>
                    <a:pt x="1283" y="259"/>
                  </a:lnTo>
                  <a:lnTo>
                    <a:pt x="1282" y="259"/>
                  </a:lnTo>
                  <a:lnTo>
                    <a:pt x="1282" y="260"/>
                  </a:lnTo>
                  <a:lnTo>
                    <a:pt x="1281" y="251"/>
                  </a:lnTo>
                  <a:lnTo>
                    <a:pt x="1285" y="250"/>
                  </a:lnTo>
                  <a:lnTo>
                    <a:pt x="1291" y="248"/>
                  </a:lnTo>
                  <a:lnTo>
                    <a:pt x="1295" y="244"/>
                  </a:lnTo>
                  <a:lnTo>
                    <a:pt x="1300" y="241"/>
                  </a:lnTo>
                  <a:lnTo>
                    <a:pt x="1302" y="234"/>
                  </a:lnTo>
                  <a:lnTo>
                    <a:pt x="1301" y="223"/>
                  </a:lnTo>
                  <a:lnTo>
                    <a:pt x="1298" y="206"/>
                  </a:lnTo>
                  <a:lnTo>
                    <a:pt x="1300" y="183"/>
                  </a:lnTo>
                  <a:lnTo>
                    <a:pt x="1301" y="179"/>
                  </a:lnTo>
                  <a:lnTo>
                    <a:pt x="1303" y="174"/>
                  </a:lnTo>
                  <a:lnTo>
                    <a:pt x="1304" y="165"/>
                  </a:lnTo>
                  <a:lnTo>
                    <a:pt x="1298" y="152"/>
                  </a:lnTo>
                  <a:lnTo>
                    <a:pt x="1297" y="149"/>
                  </a:lnTo>
                  <a:lnTo>
                    <a:pt x="1296" y="147"/>
                  </a:lnTo>
                  <a:lnTo>
                    <a:pt x="1295" y="145"/>
                  </a:lnTo>
                  <a:lnTo>
                    <a:pt x="1294" y="143"/>
                  </a:lnTo>
                  <a:lnTo>
                    <a:pt x="1294" y="142"/>
                  </a:lnTo>
                  <a:lnTo>
                    <a:pt x="1294" y="140"/>
                  </a:lnTo>
                  <a:lnTo>
                    <a:pt x="1295" y="140"/>
                  </a:lnTo>
                  <a:lnTo>
                    <a:pt x="1294" y="139"/>
                  </a:lnTo>
                  <a:lnTo>
                    <a:pt x="1294" y="138"/>
                  </a:lnTo>
                  <a:lnTo>
                    <a:pt x="1294" y="137"/>
                  </a:lnTo>
                  <a:lnTo>
                    <a:pt x="1294" y="133"/>
                  </a:lnTo>
                  <a:lnTo>
                    <a:pt x="1295" y="128"/>
                  </a:lnTo>
                  <a:lnTo>
                    <a:pt x="1295" y="125"/>
                  </a:lnTo>
                  <a:lnTo>
                    <a:pt x="1295" y="121"/>
                  </a:lnTo>
                  <a:lnTo>
                    <a:pt x="1296" y="119"/>
                  </a:lnTo>
                  <a:lnTo>
                    <a:pt x="1297" y="116"/>
                  </a:lnTo>
                  <a:lnTo>
                    <a:pt x="1296" y="115"/>
                  </a:lnTo>
                  <a:lnTo>
                    <a:pt x="1296" y="114"/>
                  </a:lnTo>
                  <a:lnTo>
                    <a:pt x="1295" y="113"/>
                  </a:lnTo>
                  <a:lnTo>
                    <a:pt x="1294" y="113"/>
                  </a:lnTo>
                  <a:lnTo>
                    <a:pt x="1292" y="109"/>
                  </a:lnTo>
                  <a:lnTo>
                    <a:pt x="1288" y="105"/>
                  </a:lnTo>
                  <a:lnTo>
                    <a:pt x="1284" y="100"/>
                  </a:lnTo>
                  <a:lnTo>
                    <a:pt x="1278" y="95"/>
                  </a:lnTo>
                  <a:lnTo>
                    <a:pt x="1277" y="95"/>
                  </a:lnTo>
                  <a:lnTo>
                    <a:pt x="1276" y="95"/>
                  </a:lnTo>
                  <a:lnTo>
                    <a:pt x="1277" y="92"/>
                  </a:lnTo>
                  <a:lnTo>
                    <a:pt x="1278" y="89"/>
                  </a:lnTo>
                  <a:lnTo>
                    <a:pt x="1278" y="87"/>
                  </a:lnTo>
                  <a:lnTo>
                    <a:pt x="1278" y="86"/>
                  </a:lnTo>
                  <a:lnTo>
                    <a:pt x="1277" y="83"/>
                  </a:lnTo>
                  <a:lnTo>
                    <a:pt x="1276" y="81"/>
                  </a:lnTo>
                  <a:lnTo>
                    <a:pt x="1276" y="80"/>
                  </a:lnTo>
                  <a:lnTo>
                    <a:pt x="1275" y="78"/>
                  </a:lnTo>
                  <a:lnTo>
                    <a:pt x="1274" y="77"/>
                  </a:lnTo>
                  <a:lnTo>
                    <a:pt x="1273" y="77"/>
                  </a:lnTo>
                  <a:lnTo>
                    <a:pt x="1271" y="77"/>
                  </a:lnTo>
                  <a:lnTo>
                    <a:pt x="1269" y="76"/>
                  </a:lnTo>
                  <a:lnTo>
                    <a:pt x="1267" y="75"/>
                  </a:lnTo>
                  <a:lnTo>
                    <a:pt x="1266" y="75"/>
                  </a:lnTo>
                  <a:lnTo>
                    <a:pt x="1265" y="73"/>
                  </a:lnTo>
                  <a:lnTo>
                    <a:pt x="1264" y="73"/>
                  </a:lnTo>
                  <a:lnTo>
                    <a:pt x="1262" y="73"/>
                  </a:lnTo>
                  <a:lnTo>
                    <a:pt x="1261" y="73"/>
                  </a:lnTo>
                  <a:lnTo>
                    <a:pt x="1258" y="75"/>
                  </a:lnTo>
                  <a:lnTo>
                    <a:pt x="1257" y="75"/>
                  </a:lnTo>
                  <a:lnTo>
                    <a:pt x="1255" y="75"/>
                  </a:lnTo>
                  <a:lnTo>
                    <a:pt x="1254" y="75"/>
                  </a:lnTo>
                  <a:lnTo>
                    <a:pt x="1252" y="75"/>
                  </a:lnTo>
                  <a:lnTo>
                    <a:pt x="1250" y="75"/>
                  </a:lnTo>
                  <a:lnTo>
                    <a:pt x="1249" y="73"/>
                  </a:lnTo>
                  <a:lnTo>
                    <a:pt x="1248" y="73"/>
                  </a:lnTo>
                  <a:lnTo>
                    <a:pt x="1247" y="72"/>
                  </a:lnTo>
                  <a:lnTo>
                    <a:pt x="1246" y="72"/>
                  </a:lnTo>
                  <a:lnTo>
                    <a:pt x="1245" y="72"/>
                  </a:lnTo>
                  <a:lnTo>
                    <a:pt x="1244" y="72"/>
                  </a:lnTo>
                  <a:lnTo>
                    <a:pt x="1243" y="73"/>
                  </a:lnTo>
                  <a:lnTo>
                    <a:pt x="1240" y="73"/>
                  </a:lnTo>
                  <a:lnTo>
                    <a:pt x="1239" y="73"/>
                  </a:lnTo>
                  <a:lnTo>
                    <a:pt x="1238" y="72"/>
                  </a:lnTo>
                  <a:lnTo>
                    <a:pt x="1237" y="72"/>
                  </a:lnTo>
                  <a:lnTo>
                    <a:pt x="1236" y="72"/>
                  </a:lnTo>
                  <a:lnTo>
                    <a:pt x="1235" y="72"/>
                  </a:lnTo>
                  <a:lnTo>
                    <a:pt x="1234" y="72"/>
                  </a:lnTo>
                  <a:lnTo>
                    <a:pt x="1233" y="72"/>
                  </a:lnTo>
                  <a:lnTo>
                    <a:pt x="1231" y="72"/>
                  </a:lnTo>
                  <a:lnTo>
                    <a:pt x="1230" y="72"/>
                  </a:lnTo>
                  <a:lnTo>
                    <a:pt x="1229" y="72"/>
                  </a:lnTo>
                  <a:lnTo>
                    <a:pt x="1228" y="72"/>
                  </a:lnTo>
                  <a:lnTo>
                    <a:pt x="1227" y="72"/>
                  </a:lnTo>
                  <a:lnTo>
                    <a:pt x="1226" y="72"/>
                  </a:lnTo>
                  <a:lnTo>
                    <a:pt x="1225" y="73"/>
                  </a:lnTo>
                  <a:lnTo>
                    <a:pt x="1224" y="73"/>
                  </a:lnTo>
                  <a:lnTo>
                    <a:pt x="1223" y="73"/>
                  </a:lnTo>
                  <a:lnTo>
                    <a:pt x="1221" y="73"/>
                  </a:lnTo>
                  <a:lnTo>
                    <a:pt x="1220" y="75"/>
                  </a:lnTo>
                  <a:lnTo>
                    <a:pt x="1219" y="75"/>
                  </a:lnTo>
                  <a:lnTo>
                    <a:pt x="1218" y="75"/>
                  </a:lnTo>
                  <a:lnTo>
                    <a:pt x="1217" y="75"/>
                  </a:lnTo>
                  <a:lnTo>
                    <a:pt x="1216" y="75"/>
                  </a:lnTo>
                  <a:lnTo>
                    <a:pt x="1215" y="75"/>
                  </a:lnTo>
                  <a:lnTo>
                    <a:pt x="1214" y="75"/>
                  </a:lnTo>
                  <a:lnTo>
                    <a:pt x="1211" y="75"/>
                  </a:lnTo>
                  <a:lnTo>
                    <a:pt x="1210" y="75"/>
                  </a:lnTo>
                  <a:lnTo>
                    <a:pt x="1208" y="75"/>
                  </a:lnTo>
                  <a:lnTo>
                    <a:pt x="1208" y="76"/>
                  </a:lnTo>
                  <a:lnTo>
                    <a:pt x="1207" y="76"/>
                  </a:lnTo>
                  <a:lnTo>
                    <a:pt x="1206" y="77"/>
                  </a:lnTo>
                  <a:lnTo>
                    <a:pt x="1204" y="78"/>
                  </a:lnTo>
                  <a:lnTo>
                    <a:pt x="1202" y="79"/>
                  </a:lnTo>
                  <a:lnTo>
                    <a:pt x="1201" y="80"/>
                  </a:lnTo>
                  <a:lnTo>
                    <a:pt x="1199" y="81"/>
                  </a:lnTo>
                  <a:lnTo>
                    <a:pt x="1197" y="81"/>
                  </a:lnTo>
                  <a:lnTo>
                    <a:pt x="1196" y="81"/>
                  </a:lnTo>
                  <a:lnTo>
                    <a:pt x="1195" y="81"/>
                  </a:lnTo>
                  <a:lnTo>
                    <a:pt x="1194" y="82"/>
                  </a:lnTo>
                  <a:lnTo>
                    <a:pt x="1192" y="83"/>
                  </a:lnTo>
                  <a:lnTo>
                    <a:pt x="1191" y="83"/>
                  </a:lnTo>
                  <a:lnTo>
                    <a:pt x="1191" y="85"/>
                  </a:lnTo>
                  <a:lnTo>
                    <a:pt x="1190" y="86"/>
                  </a:lnTo>
                  <a:lnTo>
                    <a:pt x="1189" y="87"/>
                  </a:lnTo>
                  <a:lnTo>
                    <a:pt x="1187" y="87"/>
                  </a:lnTo>
                  <a:lnTo>
                    <a:pt x="1186" y="88"/>
                  </a:lnTo>
                  <a:lnTo>
                    <a:pt x="1185" y="89"/>
                  </a:lnTo>
                  <a:lnTo>
                    <a:pt x="1183" y="90"/>
                  </a:lnTo>
                  <a:lnTo>
                    <a:pt x="1182" y="91"/>
                  </a:lnTo>
                  <a:lnTo>
                    <a:pt x="1181" y="94"/>
                  </a:lnTo>
                  <a:lnTo>
                    <a:pt x="1180" y="95"/>
                  </a:lnTo>
                  <a:lnTo>
                    <a:pt x="1179" y="96"/>
                  </a:lnTo>
                  <a:lnTo>
                    <a:pt x="1177" y="96"/>
                  </a:lnTo>
                  <a:lnTo>
                    <a:pt x="1176" y="97"/>
                  </a:lnTo>
                  <a:lnTo>
                    <a:pt x="1175" y="98"/>
                  </a:lnTo>
                  <a:lnTo>
                    <a:pt x="1175" y="99"/>
                  </a:lnTo>
                  <a:lnTo>
                    <a:pt x="1173" y="99"/>
                  </a:lnTo>
                  <a:lnTo>
                    <a:pt x="1173" y="100"/>
                  </a:lnTo>
                  <a:lnTo>
                    <a:pt x="1172" y="101"/>
                  </a:lnTo>
                  <a:lnTo>
                    <a:pt x="1172" y="102"/>
                  </a:lnTo>
                  <a:lnTo>
                    <a:pt x="1172" y="104"/>
                  </a:lnTo>
                  <a:lnTo>
                    <a:pt x="1171" y="106"/>
                  </a:lnTo>
                  <a:lnTo>
                    <a:pt x="1171" y="107"/>
                  </a:lnTo>
                  <a:lnTo>
                    <a:pt x="1170" y="108"/>
                  </a:lnTo>
                  <a:lnTo>
                    <a:pt x="1170" y="109"/>
                  </a:lnTo>
                  <a:lnTo>
                    <a:pt x="1170" y="110"/>
                  </a:lnTo>
                  <a:lnTo>
                    <a:pt x="1169" y="111"/>
                  </a:lnTo>
                  <a:lnTo>
                    <a:pt x="1168" y="113"/>
                  </a:lnTo>
                  <a:lnTo>
                    <a:pt x="1168" y="114"/>
                  </a:lnTo>
                  <a:lnTo>
                    <a:pt x="1167" y="115"/>
                  </a:lnTo>
                  <a:lnTo>
                    <a:pt x="1167" y="116"/>
                  </a:lnTo>
                  <a:lnTo>
                    <a:pt x="1168" y="117"/>
                  </a:lnTo>
                  <a:lnTo>
                    <a:pt x="1168" y="118"/>
                  </a:lnTo>
                  <a:lnTo>
                    <a:pt x="1168" y="119"/>
                  </a:lnTo>
                  <a:lnTo>
                    <a:pt x="1167" y="121"/>
                  </a:lnTo>
                  <a:lnTo>
                    <a:pt x="1166" y="123"/>
                  </a:lnTo>
                  <a:lnTo>
                    <a:pt x="1165" y="125"/>
                  </a:lnTo>
                  <a:lnTo>
                    <a:pt x="1165" y="127"/>
                  </a:lnTo>
                  <a:lnTo>
                    <a:pt x="1165" y="129"/>
                  </a:lnTo>
                  <a:lnTo>
                    <a:pt x="1165" y="130"/>
                  </a:lnTo>
                  <a:lnTo>
                    <a:pt x="1165" y="133"/>
                  </a:lnTo>
                  <a:lnTo>
                    <a:pt x="1165" y="135"/>
                  </a:lnTo>
                  <a:lnTo>
                    <a:pt x="1165" y="136"/>
                  </a:lnTo>
                  <a:lnTo>
                    <a:pt x="1166" y="136"/>
                  </a:lnTo>
                  <a:lnTo>
                    <a:pt x="1166" y="137"/>
                  </a:lnTo>
                  <a:lnTo>
                    <a:pt x="1166" y="138"/>
                  </a:lnTo>
                  <a:lnTo>
                    <a:pt x="1167" y="139"/>
                  </a:lnTo>
                  <a:lnTo>
                    <a:pt x="1167" y="140"/>
                  </a:lnTo>
                  <a:lnTo>
                    <a:pt x="1167" y="143"/>
                  </a:lnTo>
                  <a:lnTo>
                    <a:pt x="1168" y="145"/>
                  </a:lnTo>
                  <a:lnTo>
                    <a:pt x="1168" y="148"/>
                  </a:lnTo>
                  <a:lnTo>
                    <a:pt x="1169" y="149"/>
                  </a:lnTo>
                  <a:lnTo>
                    <a:pt x="1169" y="150"/>
                  </a:lnTo>
                  <a:lnTo>
                    <a:pt x="1169" y="152"/>
                  </a:lnTo>
                  <a:lnTo>
                    <a:pt x="1169" y="155"/>
                  </a:lnTo>
                  <a:lnTo>
                    <a:pt x="1170" y="158"/>
                  </a:lnTo>
                  <a:lnTo>
                    <a:pt x="1169" y="159"/>
                  </a:lnTo>
                  <a:lnTo>
                    <a:pt x="1169" y="161"/>
                  </a:lnTo>
                  <a:lnTo>
                    <a:pt x="1168" y="162"/>
                  </a:lnTo>
                  <a:lnTo>
                    <a:pt x="1167" y="164"/>
                  </a:lnTo>
                  <a:lnTo>
                    <a:pt x="1167" y="166"/>
                  </a:lnTo>
                  <a:lnTo>
                    <a:pt x="1168" y="171"/>
                  </a:lnTo>
                  <a:lnTo>
                    <a:pt x="1171" y="175"/>
                  </a:lnTo>
                  <a:lnTo>
                    <a:pt x="1175" y="181"/>
                  </a:lnTo>
                  <a:lnTo>
                    <a:pt x="1178" y="184"/>
                  </a:lnTo>
                  <a:lnTo>
                    <a:pt x="1180" y="186"/>
                  </a:lnTo>
                  <a:lnTo>
                    <a:pt x="1183" y="188"/>
                  </a:lnTo>
                  <a:lnTo>
                    <a:pt x="1186" y="191"/>
                  </a:lnTo>
                  <a:lnTo>
                    <a:pt x="1187" y="192"/>
                  </a:lnTo>
                  <a:lnTo>
                    <a:pt x="1187" y="193"/>
                  </a:lnTo>
                  <a:lnTo>
                    <a:pt x="1188" y="194"/>
                  </a:lnTo>
                  <a:lnTo>
                    <a:pt x="1177" y="254"/>
                  </a:lnTo>
                  <a:lnTo>
                    <a:pt x="1175" y="252"/>
                  </a:lnTo>
                  <a:lnTo>
                    <a:pt x="1170" y="263"/>
                  </a:lnTo>
                  <a:lnTo>
                    <a:pt x="1157" y="289"/>
                  </a:lnTo>
                  <a:lnTo>
                    <a:pt x="1156" y="289"/>
                  </a:lnTo>
                  <a:lnTo>
                    <a:pt x="1153" y="291"/>
                  </a:lnTo>
                  <a:lnTo>
                    <a:pt x="1150" y="293"/>
                  </a:lnTo>
                  <a:lnTo>
                    <a:pt x="1146" y="298"/>
                  </a:lnTo>
                  <a:lnTo>
                    <a:pt x="1139" y="305"/>
                  </a:lnTo>
                  <a:lnTo>
                    <a:pt x="1131" y="313"/>
                  </a:lnTo>
                  <a:lnTo>
                    <a:pt x="1123" y="325"/>
                  </a:lnTo>
                  <a:lnTo>
                    <a:pt x="1113" y="339"/>
                  </a:lnTo>
                  <a:lnTo>
                    <a:pt x="1055" y="193"/>
                  </a:lnTo>
                  <a:lnTo>
                    <a:pt x="1052" y="194"/>
                  </a:lnTo>
                  <a:lnTo>
                    <a:pt x="1047" y="173"/>
                  </a:lnTo>
                  <a:lnTo>
                    <a:pt x="1046" y="173"/>
                  </a:lnTo>
                  <a:lnTo>
                    <a:pt x="1044" y="162"/>
                  </a:lnTo>
                  <a:lnTo>
                    <a:pt x="1048" y="154"/>
                  </a:lnTo>
                  <a:lnTo>
                    <a:pt x="1052" y="145"/>
                  </a:lnTo>
                  <a:lnTo>
                    <a:pt x="1053" y="137"/>
                  </a:lnTo>
                  <a:lnTo>
                    <a:pt x="1053" y="134"/>
                  </a:lnTo>
                  <a:lnTo>
                    <a:pt x="1055" y="113"/>
                  </a:lnTo>
                  <a:lnTo>
                    <a:pt x="1051" y="100"/>
                  </a:lnTo>
                  <a:lnTo>
                    <a:pt x="1138" y="39"/>
                  </a:lnTo>
                  <a:lnTo>
                    <a:pt x="1113" y="0"/>
                  </a:lnTo>
                  <a:lnTo>
                    <a:pt x="1025" y="77"/>
                  </a:lnTo>
                  <a:lnTo>
                    <a:pt x="1026" y="76"/>
                  </a:lnTo>
                  <a:lnTo>
                    <a:pt x="1027" y="75"/>
                  </a:lnTo>
                  <a:lnTo>
                    <a:pt x="1028" y="70"/>
                  </a:lnTo>
                  <a:lnTo>
                    <a:pt x="1026" y="67"/>
                  </a:lnTo>
                  <a:lnTo>
                    <a:pt x="1023" y="63"/>
                  </a:lnTo>
                  <a:lnTo>
                    <a:pt x="1021" y="62"/>
                  </a:lnTo>
                  <a:lnTo>
                    <a:pt x="1010" y="61"/>
                  </a:lnTo>
                  <a:lnTo>
                    <a:pt x="993" y="78"/>
                  </a:lnTo>
                  <a:lnTo>
                    <a:pt x="984" y="88"/>
                  </a:lnTo>
                  <a:lnTo>
                    <a:pt x="983" y="89"/>
                  </a:lnTo>
                  <a:lnTo>
                    <a:pt x="979" y="94"/>
                  </a:lnTo>
                  <a:lnTo>
                    <a:pt x="976" y="99"/>
                  </a:lnTo>
                  <a:lnTo>
                    <a:pt x="975" y="106"/>
                  </a:lnTo>
                  <a:lnTo>
                    <a:pt x="974" y="116"/>
                  </a:lnTo>
                  <a:lnTo>
                    <a:pt x="912" y="159"/>
                  </a:lnTo>
                  <a:lnTo>
                    <a:pt x="912" y="157"/>
                  </a:lnTo>
                  <a:lnTo>
                    <a:pt x="904" y="150"/>
                  </a:lnTo>
                  <a:lnTo>
                    <a:pt x="903" y="150"/>
                  </a:lnTo>
                  <a:lnTo>
                    <a:pt x="899" y="150"/>
                  </a:lnTo>
                  <a:lnTo>
                    <a:pt x="896" y="150"/>
                  </a:lnTo>
                  <a:lnTo>
                    <a:pt x="893" y="154"/>
                  </a:lnTo>
                  <a:lnTo>
                    <a:pt x="893" y="155"/>
                  </a:lnTo>
                  <a:lnTo>
                    <a:pt x="893" y="156"/>
                  </a:lnTo>
                  <a:lnTo>
                    <a:pt x="894" y="157"/>
                  </a:lnTo>
                  <a:lnTo>
                    <a:pt x="881" y="48"/>
                  </a:lnTo>
                  <a:lnTo>
                    <a:pt x="843" y="57"/>
                  </a:lnTo>
                  <a:lnTo>
                    <a:pt x="864" y="155"/>
                  </a:lnTo>
                  <a:lnTo>
                    <a:pt x="854" y="159"/>
                  </a:lnTo>
                  <a:lnTo>
                    <a:pt x="844" y="175"/>
                  </a:lnTo>
                  <a:lnTo>
                    <a:pt x="842" y="177"/>
                  </a:lnTo>
                  <a:lnTo>
                    <a:pt x="839" y="183"/>
                  </a:lnTo>
                  <a:lnTo>
                    <a:pt x="835" y="191"/>
                  </a:lnTo>
                  <a:lnTo>
                    <a:pt x="834" y="198"/>
                  </a:lnTo>
                  <a:lnTo>
                    <a:pt x="826" y="204"/>
                  </a:lnTo>
                  <a:lnTo>
                    <a:pt x="811" y="214"/>
                  </a:lnTo>
                  <a:lnTo>
                    <a:pt x="810" y="212"/>
                  </a:lnTo>
                  <a:lnTo>
                    <a:pt x="776" y="227"/>
                  </a:lnTo>
                  <a:lnTo>
                    <a:pt x="743" y="192"/>
                  </a:lnTo>
                  <a:lnTo>
                    <a:pt x="738" y="172"/>
                  </a:lnTo>
                  <a:lnTo>
                    <a:pt x="738" y="173"/>
                  </a:lnTo>
                  <a:lnTo>
                    <a:pt x="736" y="165"/>
                  </a:lnTo>
                  <a:lnTo>
                    <a:pt x="740" y="164"/>
                  </a:lnTo>
                  <a:lnTo>
                    <a:pt x="746" y="162"/>
                  </a:lnTo>
                  <a:lnTo>
                    <a:pt x="750" y="159"/>
                  </a:lnTo>
                  <a:lnTo>
                    <a:pt x="754" y="156"/>
                  </a:lnTo>
                  <a:lnTo>
                    <a:pt x="756" y="149"/>
                  </a:lnTo>
                  <a:lnTo>
                    <a:pt x="755" y="139"/>
                  </a:lnTo>
                  <a:lnTo>
                    <a:pt x="753" y="125"/>
                  </a:lnTo>
                  <a:lnTo>
                    <a:pt x="754" y="104"/>
                  </a:lnTo>
                  <a:lnTo>
                    <a:pt x="755" y="100"/>
                  </a:lnTo>
                  <a:lnTo>
                    <a:pt x="757" y="96"/>
                  </a:lnTo>
                  <a:lnTo>
                    <a:pt x="757" y="87"/>
                  </a:lnTo>
                  <a:lnTo>
                    <a:pt x="753" y="76"/>
                  </a:lnTo>
                  <a:lnTo>
                    <a:pt x="752" y="73"/>
                  </a:lnTo>
                  <a:lnTo>
                    <a:pt x="750" y="71"/>
                  </a:lnTo>
                  <a:lnTo>
                    <a:pt x="749" y="70"/>
                  </a:lnTo>
                  <a:lnTo>
                    <a:pt x="749" y="68"/>
                  </a:lnTo>
                  <a:lnTo>
                    <a:pt x="749" y="67"/>
                  </a:lnTo>
                  <a:lnTo>
                    <a:pt x="749" y="66"/>
                  </a:lnTo>
                  <a:lnTo>
                    <a:pt x="749" y="65"/>
                  </a:lnTo>
                  <a:lnTo>
                    <a:pt x="749" y="63"/>
                  </a:lnTo>
                  <a:lnTo>
                    <a:pt x="749" y="62"/>
                  </a:lnTo>
                  <a:lnTo>
                    <a:pt x="748" y="62"/>
                  </a:lnTo>
                  <a:lnTo>
                    <a:pt x="749" y="59"/>
                  </a:lnTo>
                  <a:lnTo>
                    <a:pt x="749" y="54"/>
                  </a:lnTo>
                  <a:lnTo>
                    <a:pt x="749" y="51"/>
                  </a:lnTo>
                  <a:lnTo>
                    <a:pt x="749" y="49"/>
                  </a:lnTo>
                  <a:lnTo>
                    <a:pt x="750" y="47"/>
                  </a:lnTo>
                  <a:lnTo>
                    <a:pt x="752" y="43"/>
                  </a:lnTo>
                  <a:lnTo>
                    <a:pt x="750" y="42"/>
                  </a:lnTo>
                  <a:lnTo>
                    <a:pt x="750" y="41"/>
                  </a:lnTo>
                  <a:lnTo>
                    <a:pt x="749" y="41"/>
                  </a:lnTo>
                  <a:lnTo>
                    <a:pt x="748" y="40"/>
                  </a:lnTo>
                  <a:lnTo>
                    <a:pt x="747" y="37"/>
                  </a:lnTo>
                  <a:lnTo>
                    <a:pt x="744" y="33"/>
                  </a:lnTo>
                  <a:lnTo>
                    <a:pt x="739" y="29"/>
                  </a:lnTo>
                  <a:lnTo>
                    <a:pt x="734" y="24"/>
                  </a:lnTo>
                  <a:lnTo>
                    <a:pt x="733" y="23"/>
                  </a:lnTo>
                  <a:lnTo>
                    <a:pt x="734" y="21"/>
                  </a:lnTo>
                  <a:lnTo>
                    <a:pt x="735" y="19"/>
                  </a:lnTo>
                  <a:lnTo>
                    <a:pt x="735" y="18"/>
                  </a:lnTo>
                  <a:lnTo>
                    <a:pt x="734" y="15"/>
                  </a:lnTo>
                  <a:lnTo>
                    <a:pt x="733" y="14"/>
                  </a:lnTo>
                  <a:lnTo>
                    <a:pt x="733" y="12"/>
                  </a:lnTo>
                  <a:lnTo>
                    <a:pt x="733" y="11"/>
                  </a:lnTo>
                  <a:lnTo>
                    <a:pt x="731" y="10"/>
                  </a:lnTo>
                  <a:lnTo>
                    <a:pt x="730" y="9"/>
                  </a:lnTo>
                  <a:lnTo>
                    <a:pt x="729" y="9"/>
                  </a:lnTo>
                  <a:lnTo>
                    <a:pt x="728" y="8"/>
                  </a:lnTo>
                  <a:lnTo>
                    <a:pt x="726" y="8"/>
                  </a:lnTo>
                  <a:lnTo>
                    <a:pt x="725" y="6"/>
                  </a:lnTo>
                  <a:lnTo>
                    <a:pt x="724" y="6"/>
                  </a:lnTo>
                  <a:lnTo>
                    <a:pt x="722" y="5"/>
                  </a:lnTo>
                  <a:lnTo>
                    <a:pt x="721" y="5"/>
                  </a:lnTo>
                  <a:lnTo>
                    <a:pt x="719" y="5"/>
                  </a:lnTo>
                  <a:lnTo>
                    <a:pt x="718" y="5"/>
                  </a:lnTo>
                  <a:lnTo>
                    <a:pt x="717" y="6"/>
                  </a:lnTo>
                  <a:lnTo>
                    <a:pt x="715" y="6"/>
                  </a:lnTo>
                  <a:lnTo>
                    <a:pt x="714" y="6"/>
                  </a:lnTo>
                  <a:lnTo>
                    <a:pt x="712" y="5"/>
                  </a:lnTo>
                  <a:lnTo>
                    <a:pt x="710" y="5"/>
                  </a:lnTo>
                  <a:lnTo>
                    <a:pt x="709" y="5"/>
                  </a:lnTo>
                  <a:lnTo>
                    <a:pt x="708" y="5"/>
                  </a:lnTo>
                  <a:lnTo>
                    <a:pt x="708" y="4"/>
                  </a:lnTo>
                  <a:lnTo>
                    <a:pt x="707" y="4"/>
                  </a:lnTo>
                  <a:lnTo>
                    <a:pt x="706" y="4"/>
                  </a:lnTo>
                  <a:lnTo>
                    <a:pt x="705" y="4"/>
                  </a:lnTo>
                  <a:lnTo>
                    <a:pt x="704" y="4"/>
                  </a:lnTo>
                  <a:lnTo>
                    <a:pt x="701" y="5"/>
                  </a:lnTo>
                  <a:lnTo>
                    <a:pt x="700" y="5"/>
                  </a:lnTo>
                  <a:lnTo>
                    <a:pt x="699" y="5"/>
                  </a:lnTo>
                  <a:lnTo>
                    <a:pt x="699" y="4"/>
                  </a:lnTo>
                  <a:lnTo>
                    <a:pt x="698" y="4"/>
                  </a:lnTo>
                  <a:lnTo>
                    <a:pt x="697" y="4"/>
                  </a:lnTo>
                  <a:lnTo>
                    <a:pt x="696" y="4"/>
                  </a:lnTo>
                  <a:lnTo>
                    <a:pt x="695" y="4"/>
                  </a:lnTo>
                  <a:lnTo>
                    <a:pt x="693" y="4"/>
                  </a:lnTo>
                  <a:lnTo>
                    <a:pt x="692" y="4"/>
                  </a:lnTo>
                  <a:lnTo>
                    <a:pt x="691" y="4"/>
                  </a:lnTo>
                  <a:lnTo>
                    <a:pt x="690" y="4"/>
                  </a:lnTo>
                  <a:lnTo>
                    <a:pt x="689" y="4"/>
                  </a:lnTo>
                  <a:lnTo>
                    <a:pt x="688" y="4"/>
                  </a:lnTo>
                  <a:lnTo>
                    <a:pt x="687" y="4"/>
                  </a:lnTo>
                  <a:lnTo>
                    <a:pt x="686" y="5"/>
                  </a:lnTo>
                  <a:lnTo>
                    <a:pt x="685" y="5"/>
                  </a:lnTo>
                  <a:lnTo>
                    <a:pt x="683" y="5"/>
                  </a:lnTo>
                  <a:lnTo>
                    <a:pt x="682" y="6"/>
                  </a:lnTo>
                  <a:lnTo>
                    <a:pt x="681" y="6"/>
                  </a:lnTo>
                  <a:lnTo>
                    <a:pt x="680" y="6"/>
                  </a:lnTo>
                  <a:lnTo>
                    <a:pt x="680" y="5"/>
                  </a:lnTo>
                  <a:lnTo>
                    <a:pt x="679" y="5"/>
                  </a:lnTo>
                  <a:lnTo>
                    <a:pt x="677" y="5"/>
                  </a:lnTo>
                  <a:lnTo>
                    <a:pt x="676" y="5"/>
                  </a:lnTo>
                  <a:lnTo>
                    <a:pt x="674" y="5"/>
                  </a:lnTo>
                  <a:lnTo>
                    <a:pt x="672" y="5"/>
                  </a:lnTo>
                  <a:lnTo>
                    <a:pt x="671" y="6"/>
                  </a:lnTo>
                  <a:lnTo>
                    <a:pt x="670" y="8"/>
                  </a:lnTo>
                  <a:lnTo>
                    <a:pt x="669" y="8"/>
                  </a:lnTo>
                  <a:lnTo>
                    <a:pt x="667" y="9"/>
                  </a:lnTo>
                  <a:lnTo>
                    <a:pt x="667" y="10"/>
                  </a:lnTo>
                  <a:lnTo>
                    <a:pt x="666" y="11"/>
                  </a:lnTo>
                  <a:lnTo>
                    <a:pt x="663" y="12"/>
                  </a:lnTo>
                  <a:lnTo>
                    <a:pt x="662" y="12"/>
                  </a:lnTo>
                  <a:lnTo>
                    <a:pt x="661" y="12"/>
                  </a:lnTo>
                  <a:lnTo>
                    <a:pt x="659" y="13"/>
                  </a:lnTo>
                  <a:lnTo>
                    <a:pt x="658" y="13"/>
                  </a:lnTo>
                  <a:lnTo>
                    <a:pt x="657" y="14"/>
                  </a:lnTo>
                  <a:lnTo>
                    <a:pt x="656" y="15"/>
                  </a:lnTo>
                  <a:lnTo>
                    <a:pt x="654" y="17"/>
                  </a:lnTo>
                  <a:lnTo>
                    <a:pt x="653" y="18"/>
                  </a:lnTo>
                  <a:lnTo>
                    <a:pt x="652" y="18"/>
                  </a:lnTo>
                  <a:lnTo>
                    <a:pt x="651" y="18"/>
                  </a:lnTo>
                  <a:lnTo>
                    <a:pt x="650" y="19"/>
                  </a:lnTo>
                  <a:lnTo>
                    <a:pt x="649" y="20"/>
                  </a:lnTo>
                  <a:lnTo>
                    <a:pt x="648" y="21"/>
                  </a:lnTo>
                  <a:lnTo>
                    <a:pt x="647" y="23"/>
                  </a:lnTo>
                  <a:lnTo>
                    <a:pt x="645" y="24"/>
                  </a:lnTo>
                  <a:lnTo>
                    <a:pt x="644" y="24"/>
                  </a:lnTo>
                  <a:lnTo>
                    <a:pt x="643" y="25"/>
                  </a:lnTo>
                  <a:lnTo>
                    <a:pt x="642" y="25"/>
                  </a:lnTo>
                  <a:lnTo>
                    <a:pt x="641" y="27"/>
                  </a:lnTo>
                  <a:lnTo>
                    <a:pt x="641" y="28"/>
                  </a:lnTo>
                  <a:lnTo>
                    <a:pt x="641" y="29"/>
                  </a:lnTo>
                  <a:lnTo>
                    <a:pt x="640" y="30"/>
                  </a:lnTo>
                  <a:lnTo>
                    <a:pt x="640" y="31"/>
                  </a:lnTo>
                  <a:lnTo>
                    <a:pt x="639" y="32"/>
                  </a:lnTo>
                  <a:lnTo>
                    <a:pt x="639" y="33"/>
                  </a:lnTo>
                  <a:lnTo>
                    <a:pt x="639" y="34"/>
                  </a:lnTo>
                  <a:lnTo>
                    <a:pt x="638" y="35"/>
                  </a:lnTo>
                  <a:lnTo>
                    <a:pt x="637" y="37"/>
                  </a:lnTo>
                  <a:lnTo>
                    <a:pt x="637" y="38"/>
                  </a:lnTo>
                  <a:lnTo>
                    <a:pt x="637" y="39"/>
                  </a:lnTo>
                  <a:lnTo>
                    <a:pt x="635" y="40"/>
                  </a:lnTo>
                  <a:lnTo>
                    <a:pt x="634" y="41"/>
                  </a:lnTo>
                  <a:lnTo>
                    <a:pt x="634" y="42"/>
                  </a:lnTo>
                  <a:lnTo>
                    <a:pt x="634" y="43"/>
                  </a:lnTo>
                  <a:lnTo>
                    <a:pt x="634" y="44"/>
                  </a:lnTo>
                  <a:lnTo>
                    <a:pt x="634" y="46"/>
                  </a:lnTo>
                  <a:lnTo>
                    <a:pt x="634" y="47"/>
                  </a:lnTo>
                  <a:lnTo>
                    <a:pt x="634" y="49"/>
                  </a:lnTo>
                  <a:lnTo>
                    <a:pt x="633" y="50"/>
                  </a:lnTo>
                  <a:lnTo>
                    <a:pt x="632" y="51"/>
                  </a:lnTo>
                  <a:lnTo>
                    <a:pt x="632" y="53"/>
                  </a:lnTo>
                  <a:lnTo>
                    <a:pt x="632" y="56"/>
                  </a:lnTo>
                  <a:lnTo>
                    <a:pt x="632" y="57"/>
                  </a:lnTo>
                  <a:lnTo>
                    <a:pt x="632" y="58"/>
                  </a:lnTo>
                  <a:lnTo>
                    <a:pt x="632" y="60"/>
                  </a:lnTo>
                  <a:lnTo>
                    <a:pt x="632" y="61"/>
                  </a:lnTo>
                  <a:lnTo>
                    <a:pt x="633" y="61"/>
                  </a:lnTo>
                  <a:lnTo>
                    <a:pt x="633" y="62"/>
                  </a:lnTo>
                  <a:lnTo>
                    <a:pt x="633" y="63"/>
                  </a:lnTo>
                  <a:lnTo>
                    <a:pt x="633" y="65"/>
                  </a:lnTo>
                  <a:lnTo>
                    <a:pt x="634" y="66"/>
                  </a:lnTo>
                  <a:lnTo>
                    <a:pt x="634" y="67"/>
                  </a:lnTo>
                  <a:lnTo>
                    <a:pt x="634" y="69"/>
                  </a:lnTo>
                  <a:lnTo>
                    <a:pt x="634" y="72"/>
                  </a:lnTo>
                  <a:lnTo>
                    <a:pt x="635" y="73"/>
                  </a:lnTo>
                  <a:lnTo>
                    <a:pt x="635" y="75"/>
                  </a:lnTo>
                  <a:lnTo>
                    <a:pt x="635" y="76"/>
                  </a:lnTo>
                  <a:lnTo>
                    <a:pt x="635" y="79"/>
                  </a:lnTo>
                  <a:lnTo>
                    <a:pt x="637" y="81"/>
                  </a:lnTo>
                  <a:lnTo>
                    <a:pt x="635" y="82"/>
                  </a:lnTo>
                  <a:lnTo>
                    <a:pt x="635" y="83"/>
                  </a:lnTo>
                  <a:lnTo>
                    <a:pt x="634" y="85"/>
                  </a:lnTo>
                  <a:lnTo>
                    <a:pt x="633" y="87"/>
                  </a:lnTo>
                  <a:lnTo>
                    <a:pt x="634" y="89"/>
                  </a:lnTo>
                  <a:lnTo>
                    <a:pt x="635" y="92"/>
                  </a:lnTo>
                  <a:lnTo>
                    <a:pt x="638" y="97"/>
                  </a:lnTo>
                  <a:lnTo>
                    <a:pt x="641" y="101"/>
                  </a:lnTo>
                  <a:lnTo>
                    <a:pt x="642" y="102"/>
                  </a:lnTo>
                  <a:lnTo>
                    <a:pt x="643" y="104"/>
                  </a:lnTo>
                  <a:lnTo>
                    <a:pt x="644" y="105"/>
                  </a:lnTo>
                  <a:lnTo>
                    <a:pt x="645" y="106"/>
                  </a:lnTo>
                  <a:lnTo>
                    <a:pt x="624" y="111"/>
                  </a:lnTo>
                  <a:lnTo>
                    <a:pt x="638" y="174"/>
                  </a:lnTo>
                  <a:lnTo>
                    <a:pt x="637" y="176"/>
                  </a:lnTo>
                  <a:lnTo>
                    <a:pt x="627" y="197"/>
                  </a:lnTo>
                  <a:lnTo>
                    <a:pt x="625" y="200"/>
                  </a:lnTo>
                  <a:lnTo>
                    <a:pt x="622" y="202"/>
                  </a:lnTo>
                  <a:lnTo>
                    <a:pt x="616" y="206"/>
                  </a:lnTo>
                  <a:lnTo>
                    <a:pt x="608" y="215"/>
                  </a:lnTo>
                  <a:lnTo>
                    <a:pt x="596" y="229"/>
                  </a:lnTo>
                  <a:lnTo>
                    <a:pt x="574" y="239"/>
                  </a:lnTo>
                  <a:lnTo>
                    <a:pt x="549" y="213"/>
                  </a:lnTo>
                  <a:lnTo>
                    <a:pt x="546" y="197"/>
                  </a:lnTo>
                  <a:lnTo>
                    <a:pt x="545" y="197"/>
                  </a:lnTo>
                  <a:lnTo>
                    <a:pt x="545" y="198"/>
                  </a:lnTo>
                  <a:lnTo>
                    <a:pt x="544" y="192"/>
                  </a:lnTo>
                  <a:lnTo>
                    <a:pt x="548" y="191"/>
                  </a:lnTo>
                  <a:lnTo>
                    <a:pt x="552" y="190"/>
                  </a:lnTo>
                  <a:lnTo>
                    <a:pt x="555" y="187"/>
                  </a:lnTo>
                  <a:lnTo>
                    <a:pt x="557" y="185"/>
                  </a:lnTo>
                  <a:lnTo>
                    <a:pt x="560" y="181"/>
                  </a:lnTo>
                  <a:lnTo>
                    <a:pt x="558" y="173"/>
                  </a:lnTo>
                  <a:lnTo>
                    <a:pt x="556" y="162"/>
                  </a:lnTo>
                  <a:lnTo>
                    <a:pt x="557" y="146"/>
                  </a:lnTo>
                  <a:lnTo>
                    <a:pt x="558" y="144"/>
                  </a:lnTo>
                  <a:lnTo>
                    <a:pt x="560" y="139"/>
                  </a:lnTo>
                  <a:lnTo>
                    <a:pt x="560" y="134"/>
                  </a:lnTo>
                  <a:lnTo>
                    <a:pt x="556" y="125"/>
                  </a:lnTo>
                  <a:lnTo>
                    <a:pt x="555" y="124"/>
                  </a:lnTo>
                  <a:lnTo>
                    <a:pt x="555" y="121"/>
                  </a:lnTo>
                  <a:lnTo>
                    <a:pt x="554" y="120"/>
                  </a:lnTo>
                  <a:lnTo>
                    <a:pt x="554" y="119"/>
                  </a:lnTo>
                  <a:lnTo>
                    <a:pt x="554" y="118"/>
                  </a:lnTo>
                  <a:lnTo>
                    <a:pt x="554" y="117"/>
                  </a:lnTo>
                  <a:lnTo>
                    <a:pt x="554" y="116"/>
                  </a:lnTo>
                  <a:lnTo>
                    <a:pt x="554" y="115"/>
                  </a:lnTo>
                  <a:lnTo>
                    <a:pt x="553" y="115"/>
                  </a:lnTo>
                  <a:lnTo>
                    <a:pt x="554" y="113"/>
                  </a:lnTo>
                  <a:lnTo>
                    <a:pt x="554" y="109"/>
                  </a:lnTo>
                  <a:lnTo>
                    <a:pt x="554" y="107"/>
                  </a:lnTo>
                  <a:lnTo>
                    <a:pt x="554" y="105"/>
                  </a:lnTo>
                  <a:lnTo>
                    <a:pt x="555" y="102"/>
                  </a:lnTo>
                  <a:lnTo>
                    <a:pt x="555" y="101"/>
                  </a:lnTo>
                  <a:lnTo>
                    <a:pt x="555" y="99"/>
                  </a:lnTo>
                  <a:lnTo>
                    <a:pt x="554" y="99"/>
                  </a:lnTo>
                  <a:lnTo>
                    <a:pt x="553" y="98"/>
                  </a:lnTo>
                  <a:lnTo>
                    <a:pt x="552" y="96"/>
                  </a:lnTo>
                  <a:lnTo>
                    <a:pt x="551" y="94"/>
                  </a:lnTo>
                  <a:lnTo>
                    <a:pt x="548" y="91"/>
                  </a:lnTo>
                  <a:lnTo>
                    <a:pt x="545" y="88"/>
                  </a:lnTo>
                  <a:lnTo>
                    <a:pt x="545" y="89"/>
                  </a:lnTo>
                  <a:lnTo>
                    <a:pt x="546" y="89"/>
                  </a:lnTo>
                  <a:lnTo>
                    <a:pt x="538" y="62"/>
                  </a:lnTo>
                  <a:lnTo>
                    <a:pt x="545" y="60"/>
                  </a:lnTo>
                  <a:lnTo>
                    <a:pt x="552" y="58"/>
                  </a:lnTo>
                  <a:lnTo>
                    <a:pt x="558" y="56"/>
                  </a:lnTo>
                  <a:lnTo>
                    <a:pt x="564" y="53"/>
                  </a:lnTo>
                  <a:lnTo>
                    <a:pt x="568" y="51"/>
                  </a:lnTo>
                  <a:lnTo>
                    <a:pt x="573" y="50"/>
                  </a:lnTo>
                  <a:lnTo>
                    <a:pt x="575" y="49"/>
                  </a:lnTo>
                  <a:lnTo>
                    <a:pt x="576" y="49"/>
                  </a:lnTo>
                  <a:lnTo>
                    <a:pt x="577" y="48"/>
                  </a:lnTo>
                  <a:lnTo>
                    <a:pt x="576" y="47"/>
                  </a:lnTo>
                  <a:lnTo>
                    <a:pt x="575" y="46"/>
                  </a:lnTo>
                  <a:lnTo>
                    <a:pt x="486" y="52"/>
                  </a:lnTo>
                  <a:lnTo>
                    <a:pt x="419" y="89"/>
                  </a:lnTo>
                  <a:lnTo>
                    <a:pt x="419" y="90"/>
                  </a:lnTo>
                  <a:lnTo>
                    <a:pt x="420" y="92"/>
                  </a:lnTo>
                  <a:lnTo>
                    <a:pt x="421" y="94"/>
                  </a:lnTo>
                  <a:lnTo>
                    <a:pt x="433" y="90"/>
                  </a:lnTo>
                  <a:lnTo>
                    <a:pt x="433" y="128"/>
                  </a:lnTo>
                  <a:lnTo>
                    <a:pt x="432" y="128"/>
                  </a:lnTo>
                  <a:lnTo>
                    <a:pt x="432" y="129"/>
                  </a:lnTo>
                  <a:lnTo>
                    <a:pt x="431" y="131"/>
                  </a:lnTo>
                  <a:lnTo>
                    <a:pt x="431" y="133"/>
                  </a:lnTo>
                  <a:lnTo>
                    <a:pt x="431" y="134"/>
                  </a:lnTo>
                  <a:lnTo>
                    <a:pt x="431" y="135"/>
                  </a:lnTo>
                  <a:lnTo>
                    <a:pt x="431" y="145"/>
                  </a:lnTo>
                  <a:lnTo>
                    <a:pt x="432" y="145"/>
                  </a:lnTo>
                  <a:lnTo>
                    <a:pt x="432" y="137"/>
                  </a:lnTo>
                  <a:lnTo>
                    <a:pt x="432" y="138"/>
                  </a:lnTo>
                  <a:lnTo>
                    <a:pt x="433" y="138"/>
                  </a:lnTo>
                  <a:lnTo>
                    <a:pt x="433" y="147"/>
                  </a:lnTo>
                  <a:lnTo>
                    <a:pt x="433" y="148"/>
                  </a:lnTo>
                  <a:lnTo>
                    <a:pt x="435" y="148"/>
                  </a:lnTo>
                  <a:lnTo>
                    <a:pt x="435" y="147"/>
                  </a:lnTo>
                  <a:lnTo>
                    <a:pt x="435" y="139"/>
                  </a:lnTo>
                  <a:lnTo>
                    <a:pt x="435" y="138"/>
                  </a:lnTo>
                  <a:lnTo>
                    <a:pt x="435" y="146"/>
                  </a:lnTo>
                  <a:lnTo>
                    <a:pt x="436" y="146"/>
                  </a:lnTo>
                  <a:lnTo>
                    <a:pt x="437" y="146"/>
                  </a:lnTo>
                  <a:lnTo>
                    <a:pt x="437" y="138"/>
                  </a:lnTo>
                  <a:lnTo>
                    <a:pt x="437" y="137"/>
                  </a:lnTo>
                  <a:lnTo>
                    <a:pt x="437" y="144"/>
                  </a:lnTo>
                  <a:lnTo>
                    <a:pt x="437" y="145"/>
                  </a:lnTo>
                  <a:lnTo>
                    <a:pt x="438" y="145"/>
                  </a:lnTo>
                  <a:lnTo>
                    <a:pt x="438" y="135"/>
                  </a:lnTo>
                  <a:lnTo>
                    <a:pt x="438" y="134"/>
                  </a:lnTo>
                  <a:lnTo>
                    <a:pt x="438" y="133"/>
                  </a:lnTo>
                  <a:lnTo>
                    <a:pt x="438" y="131"/>
                  </a:lnTo>
                  <a:lnTo>
                    <a:pt x="437" y="129"/>
                  </a:lnTo>
                  <a:lnTo>
                    <a:pt x="437" y="128"/>
                  </a:lnTo>
                  <a:lnTo>
                    <a:pt x="436" y="128"/>
                  </a:lnTo>
                  <a:lnTo>
                    <a:pt x="436" y="90"/>
                  </a:lnTo>
                  <a:lnTo>
                    <a:pt x="457" y="86"/>
                  </a:lnTo>
                  <a:lnTo>
                    <a:pt x="467" y="119"/>
                  </a:lnTo>
                  <a:lnTo>
                    <a:pt x="460" y="121"/>
                  </a:lnTo>
                  <a:lnTo>
                    <a:pt x="476" y="190"/>
                  </a:lnTo>
                  <a:lnTo>
                    <a:pt x="475" y="194"/>
                  </a:lnTo>
                  <a:lnTo>
                    <a:pt x="474" y="193"/>
                  </a:lnTo>
                  <a:lnTo>
                    <a:pt x="471" y="197"/>
                  </a:lnTo>
                  <a:lnTo>
                    <a:pt x="469" y="198"/>
                  </a:lnTo>
                  <a:lnTo>
                    <a:pt x="461" y="210"/>
                  </a:lnTo>
                  <a:lnTo>
                    <a:pt x="460" y="211"/>
                  </a:lnTo>
                  <a:lnTo>
                    <a:pt x="459" y="214"/>
                  </a:lnTo>
                  <a:lnTo>
                    <a:pt x="457" y="217"/>
                  </a:lnTo>
                  <a:lnTo>
                    <a:pt x="455" y="222"/>
                  </a:lnTo>
                  <a:lnTo>
                    <a:pt x="452" y="224"/>
                  </a:lnTo>
                  <a:lnTo>
                    <a:pt x="450" y="226"/>
                  </a:lnTo>
                  <a:lnTo>
                    <a:pt x="447" y="230"/>
                  </a:lnTo>
                  <a:lnTo>
                    <a:pt x="443" y="234"/>
                  </a:lnTo>
                  <a:lnTo>
                    <a:pt x="437" y="239"/>
                  </a:lnTo>
                  <a:lnTo>
                    <a:pt x="436" y="238"/>
                  </a:lnTo>
                  <a:lnTo>
                    <a:pt x="411" y="249"/>
                  </a:lnTo>
                  <a:lnTo>
                    <a:pt x="385" y="223"/>
                  </a:lnTo>
                  <a:lnTo>
                    <a:pt x="382" y="207"/>
                  </a:lnTo>
                  <a:lnTo>
                    <a:pt x="382" y="209"/>
                  </a:lnTo>
                  <a:lnTo>
                    <a:pt x="381" y="206"/>
                  </a:lnTo>
                  <a:lnTo>
                    <a:pt x="382" y="205"/>
                  </a:lnTo>
                  <a:lnTo>
                    <a:pt x="383" y="204"/>
                  </a:lnTo>
                  <a:lnTo>
                    <a:pt x="383" y="202"/>
                  </a:lnTo>
                  <a:lnTo>
                    <a:pt x="383" y="201"/>
                  </a:lnTo>
                  <a:lnTo>
                    <a:pt x="387" y="200"/>
                  </a:lnTo>
                  <a:lnTo>
                    <a:pt x="389" y="198"/>
                  </a:lnTo>
                  <a:lnTo>
                    <a:pt x="391" y="197"/>
                  </a:lnTo>
                  <a:lnTo>
                    <a:pt x="393" y="195"/>
                  </a:lnTo>
                  <a:lnTo>
                    <a:pt x="395" y="191"/>
                  </a:lnTo>
                  <a:lnTo>
                    <a:pt x="394" y="183"/>
                  </a:lnTo>
                  <a:lnTo>
                    <a:pt x="392" y="172"/>
                  </a:lnTo>
                  <a:lnTo>
                    <a:pt x="393" y="156"/>
                  </a:lnTo>
                  <a:lnTo>
                    <a:pt x="394" y="154"/>
                  </a:lnTo>
                  <a:lnTo>
                    <a:pt x="397" y="149"/>
                  </a:lnTo>
                  <a:lnTo>
                    <a:pt x="397" y="144"/>
                  </a:lnTo>
                  <a:lnTo>
                    <a:pt x="393" y="135"/>
                  </a:lnTo>
                  <a:lnTo>
                    <a:pt x="392" y="134"/>
                  </a:lnTo>
                  <a:lnTo>
                    <a:pt x="392" y="131"/>
                  </a:lnTo>
                  <a:lnTo>
                    <a:pt x="391" y="130"/>
                  </a:lnTo>
                  <a:lnTo>
                    <a:pt x="390" y="129"/>
                  </a:lnTo>
                  <a:lnTo>
                    <a:pt x="390" y="128"/>
                  </a:lnTo>
                  <a:lnTo>
                    <a:pt x="390" y="127"/>
                  </a:lnTo>
                  <a:lnTo>
                    <a:pt x="390" y="126"/>
                  </a:lnTo>
                  <a:lnTo>
                    <a:pt x="390" y="125"/>
                  </a:lnTo>
                  <a:lnTo>
                    <a:pt x="390" y="123"/>
                  </a:lnTo>
                  <a:lnTo>
                    <a:pt x="390" y="119"/>
                  </a:lnTo>
                  <a:lnTo>
                    <a:pt x="390" y="117"/>
                  </a:lnTo>
                  <a:lnTo>
                    <a:pt x="391" y="115"/>
                  </a:lnTo>
                  <a:lnTo>
                    <a:pt x="392" y="113"/>
                  </a:lnTo>
                  <a:lnTo>
                    <a:pt x="392" y="111"/>
                  </a:lnTo>
                  <a:lnTo>
                    <a:pt x="391" y="109"/>
                  </a:lnTo>
                  <a:lnTo>
                    <a:pt x="390" y="109"/>
                  </a:lnTo>
                  <a:lnTo>
                    <a:pt x="390" y="108"/>
                  </a:lnTo>
                  <a:lnTo>
                    <a:pt x="389" y="106"/>
                  </a:lnTo>
                  <a:lnTo>
                    <a:pt x="388" y="104"/>
                  </a:lnTo>
                  <a:lnTo>
                    <a:pt x="384" y="101"/>
                  </a:lnTo>
                  <a:lnTo>
                    <a:pt x="381" y="99"/>
                  </a:lnTo>
                  <a:lnTo>
                    <a:pt x="382" y="99"/>
                  </a:lnTo>
                  <a:lnTo>
                    <a:pt x="374" y="73"/>
                  </a:lnTo>
                  <a:lnTo>
                    <a:pt x="381" y="70"/>
                  </a:lnTo>
                  <a:lnTo>
                    <a:pt x="389" y="68"/>
                  </a:lnTo>
                  <a:lnTo>
                    <a:pt x="394" y="66"/>
                  </a:lnTo>
                  <a:lnTo>
                    <a:pt x="401" y="63"/>
                  </a:lnTo>
                  <a:lnTo>
                    <a:pt x="405" y="61"/>
                  </a:lnTo>
                  <a:lnTo>
                    <a:pt x="410" y="60"/>
                  </a:lnTo>
                  <a:lnTo>
                    <a:pt x="412" y="59"/>
                  </a:lnTo>
                  <a:lnTo>
                    <a:pt x="413" y="59"/>
                  </a:lnTo>
                  <a:lnTo>
                    <a:pt x="413" y="58"/>
                  </a:lnTo>
                  <a:lnTo>
                    <a:pt x="412" y="57"/>
                  </a:lnTo>
                  <a:lnTo>
                    <a:pt x="411" y="56"/>
                  </a:lnTo>
                  <a:lnTo>
                    <a:pt x="356" y="60"/>
                  </a:lnTo>
                  <a:lnTo>
                    <a:pt x="355" y="59"/>
                  </a:lnTo>
                  <a:lnTo>
                    <a:pt x="354" y="59"/>
                  </a:lnTo>
                  <a:lnTo>
                    <a:pt x="352" y="58"/>
                  </a:lnTo>
                  <a:lnTo>
                    <a:pt x="351" y="58"/>
                  </a:lnTo>
                  <a:lnTo>
                    <a:pt x="350" y="57"/>
                  </a:lnTo>
                  <a:lnTo>
                    <a:pt x="349" y="57"/>
                  </a:lnTo>
                  <a:lnTo>
                    <a:pt x="347" y="57"/>
                  </a:lnTo>
                  <a:lnTo>
                    <a:pt x="346" y="57"/>
                  </a:lnTo>
                  <a:lnTo>
                    <a:pt x="344" y="58"/>
                  </a:lnTo>
                  <a:lnTo>
                    <a:pt x="343" y="58"/>
                  </a:lnTo>
                  <a:lnTo>
                    <a:pt x="341" y="58"/>
                  </a:lnTo>
                  <a:lnTo>
                    <a:pt x="340" y="57"/>
                  </a:lnTo>
                  <a:lnTo>
                    <a:pt x="339" y="57"/>
                  </a:lnTo>
                  <a:lnTo>
                    <a:pt x="336" y="57"/>
                  </a:lnTo>
                  <a:lnTo>
                    <a:pt x="335" y="57"/>
                  </a:lnTo>
                  <a:lnTo>
                    <a:pt x="335" y="56"/>
                  </a:lnTo>
                  <a:lnTo>
                    <a:pt x="334" y="56"/>
                  </a:lnTo>
                  <a:lnTo>
                    <a:pt x="333" y="56"/>
                  </a:lnTo>
                  <a:lnTo>
                    <a:pt x="332" y="56"/>
                  </a:lnTo>
                  <a:lnTo>
                    <a:pt x="331" y="56"/>
                  </a:lnTo>
                  <a:lnTo>
                    <a:pt x="330" y="57"/>
                  </a:lnTo>
                  <a:lnTo>
                    <a:pt x="328" y="57"/>
                  </a:lnTo>
                  <a:lnTo>
                    <a:pt x="327" y="57"/>
                  </a:lnTo>
                  <a:lnTo>
                    <a:pt x="326" y="56"/>
                  </a:lnTo>
                  <a:lnTo>
                    <a:pt x="325" y="56"/>
                  </a:lnTo>
                  <a:lnTo>
                    <a:pt x="324" y="56"/>
                  </a:lnTo>
                  <a:lnTo>
                    <a:pt x="323" y="56"/>
                  </a:lnTo>
                  <a:lnTo>
                    <a:pt x="322" y="56"/>
                  </a:lnTo>
                  <a:lnTo>
                    <a:pt x="321" y="56"/>
                  </a:lnTo>
                  <a:lnTo>
                    <a:pt x="320" y="56"/>
                  </a:lnTo>
                  <a:lnTo>
                    <a:pt x="318" y="56"/>
                  </a:lnTo>
                  <a:lnTo>
                    <a:pt x="317" y="56"/>
                  </a:lnTo>
                  <a:lnTo>
                    <a:pt x="316" y="56"/>
                  </a:lnTo>
                  <a:lnTo>
                    <a:pt x="315" y="56"/>
                  </a:lnTo>
                  <a:lnTo>
                    <a:pt x="314" y="57"/>
                  </a:lnTo>
                  <a:lnTo>
                    <a:pt x="313" y="57"/>
                  </a:lnTo>
                  <a:lnTo>
                    <a:pt x="312" y="57"/>
                  </a:lnTo>
                  <a:lnTo>
                    <a:pt x="311" y="57"/>
                  </a:lnTo>
                  <a:lnTo>
                    <a:pt x="309" y="58"/>
                  </a:lnTo>
                  <a:lnTo>
                    <a:pt x="308" y="58"/>
                  </a:lnTo>
                  <a:lnTo>
                    <a:pt x="307" y="58"/>
                  </a:lnTo>
                  <a:lnTo>
                    <a:pt x="307" y="57"/>
                  </a:lnTo>
                  <a:lnTo>
                    <a:pt x="306" y="57"/>
                  </a:lnTo>
                  <a:lnTo>
                    <a:pt x="305" y="57"/>
                  </a:lnTo>
                  <a:lnTo>
                    <a:pt x="304" y="57"/>
                  </a:lnTo>
                  <a:lnTo>
                    <a:pt x="302" y="57"/>
                  </a:lnTo>
                  <a:lnTo>
                    <a:pt x="301" y="57"/>
                  </a:lnTo>
                  <a:lnTo>
                    <a:pt x="299" y="58"/>
                  </a:lnTo>
                  <a:lnTo>
                    <a:pt x="298" y="58"/>
                  </a:lnTo>
                  <a:lnTo>
                    <a:pt x="297" y="59"/>
                  </a:lnTo>
                  <a:lnTo>
                    <a:pt x="296" y="59"/>
                  </a:lnTo>
                  <a:lnTo>
                    <a:pt x="295" y="60"/>
                  </a:lnTo>
                  <a:lnTo>
                    <a:pt x="294" y="61"/>
                  </a:lnTo>
                  <a:lnTo>
                    <a:pt x="293" y="62"/>
                  </a:lnTo>
                  <a:lnTo>
                    <a:pt x="291" y="63"/>
                  </a:lnTo>
                  <a:lnTo>
                    <a:pt x="289" y="63"/>
                  </a:lnTo>
                  <a:lnTo>
                    <a:pt x="288" y="63"/>
                  </a:lnTo>
                  <a:lnTo>
                    <a:pt x="287" y="65"/>
                  </a:lnTo>
                  <a:lnTo>
                    <a:pt x="285" y="65"/>
                  </a:lnTo>
                  <a:lnTo>
                    <a:pt x="284" y="66"/>
                  </a:lnTo>
                  <a:lnTo>
                    <a:pt x="284" y="67"/>
                  </a:lnTo>
                  <a:lnTo>
                    <a:pt x="283" y="68"/>
                  </a:lnTo>
                  <a:lnTo>
                    <a:pt x="282" y="69"/>
                  </a:lnTo>
                  <a:lnTo>
                    <a:pt x="280" y="69"/>
                  </a:lnTo>
                  <a:lnTo>
                    <a:pt x="278" y="69"/>
                  </a:lnTo>
                  <a:lnTo>
                    <a:pt x="277" y="70"/>
                  </a:lnTo>
                  <a:lnTo>
                    <a:pt x="276" y="71"/>
                  </a:lnTo>
                  <a:lnTo>
                    <a:pt x="275" y="72"/>
                  </a:lnTo>
                  <a:lnTo>
                    <a:pt x="275" y="75"/>
                  </a:lnTo>
                  <a:lnTo>
                    <a:pt x="274" y="76"/>
                  </a:lnTo>
                  <a:lnTo>
                    <a:pt x="273" y="76"/>
                  </a:lnTo>
                  <a:lnTo>
                    <a:pt x="272" y="77"/>
                  </a:lnTo>
                  <a:lnTo>
                    <a:pt x="270" y="77"/>
                  </a:lnTo>
                  <a:lnTo>
                    <a:pt x="269" y="78"/>
                  </a:lnTo>
                  <a:lnTo>
                    <a:pt x="268" y="79"/>
                  </a:lnTo>
                  <a:lnTo>
                    <a:pt x="268" y="80"/>
                  </a:lnTo>
                  <a:lnTo>
                    <a:pt x="268" y="81"/>
                  </a:lnTo>
                  <a:lnTo>
                    <a:pt x="267" y="82"/>
                  </a:lnTo>
                  <a:lnTo>
                    <a:pt x="266" y="83"/>
                  </a:lnTo>
                  <a:lnTo>
                    <a:pt x="266" y="85"/>
                  </a:lnTo>
                  <a:lnTo>
                    <a:pt x="265" y="86"/>
                  </a:lnTo>
                  <a:lnTo>
                    <a:pt x="265" y="87"/>
                  </a:lnTo>
                  <a:lnTo>
                    <a:pt x="265" y="88"/>
                  </a:lnTo>
                  <a:lnTo>
                    <a:pt x="264" y="89"/>
                  </a:lnTo>
                  <a:lnTo>
                    <a:pt x="264" y="90"/>
                  </a:lnTo>
                  <a:lnTo>
                    <a:pt x="263" y="91"/>
                  </a:lnTo>
                  <a:lnTo>
                    <a:pt x="263" y="92"/>
                  </a:lnTo>
                  <a:lnTo>
                    <a:pt x="262" y="94"/>
                  </a:lnTo>
                  <a:lnTo>
                    <a:pt x="262" y="95"/>
                  </a:lnTo>
                  <a:lnTo>
                    <a:pt x="262" y="96"/>
                  </a:lnTo>
                  <a:lnTo>
                    <a:pt x="256" y="99"/>
                  </a:lnTo>
                  <a:lnTo>
                    <a:pt x="255" y="100"/>
                  </a:lnTo>
                  <a:lnTo>
                    <a:pt x="256" y="102"/>
                  </a:lnTo>
                  <a:lnTo>
                    <a:pt x="257" y="104"/>
                  </a:lnTo>
                  <a:lnTo>
                    <a:pt x="258" y="104"/>
                  </a:lnTo>
                  <a:lnTo>
                    <a:pt x="259" y="102"/>
                  </a:lnTo>
                  <a:lnTo>
                    <a:pt x="259" y="104"/>
                  </a:lnTo>
                  <a:lnTo>
                    <a:pt x="259" y="105"/>
                  </a:lnTo>
                  <a:lnTo>
                    <a:pt x="259" y="107"/>
                  </a:lnTo>
                  <a:lnTo>
                    <a:pt x="259" y="108"/>
                  </a:lnTo>
                  <a:lnTo>
                    <a:pt x="259" y="109"/>
                  </a:lnTo>
                  <a:lnTo>
                    <a:pt x="259" y="111"/>
                  </a:lnTo>
                  <a:lnTo>
                    <a:pt x="259" y="113"/>
                  </a:lnTo>
                  <a:lnTo>
                    <a:pt x="260" y="113"/>
                  </a:lnTo>
                  <a:lnTo>
                    <a:pt x="260" y="114"/>
                  </a:lnTo>
                  <a:lnTo>
                    <a:pt x="260" y="115"/>
                  </a:lnTo>
                  <a:lnTo>
                    <a:pt x="262" y="116"/>
                  </a:lnTo>
                  <a:lnTo>
                    <a:pt x="262" y="117"/>
                  </a:lnTo>
                  <a:lnTo>
                    <a:pt x="262" y="118"/>
                  </a:lnTo>
                  <a:lnTo>
                    <a:pt x="263" y="120"/>
                  </a:lnTo>
                  <a:lnTo>
                    <a:pt x="263" y="124"/>
                  </a:lnTo>
                  <a:lnTo>
                    <a:pt x="263" y="125"/>
                  </a:lnTo>
                  <a:lnTo>
                    <a:pt x="263" y="126"/>
                  </a:lnTo>
                  <a:lnTo>
                    <a:pt x="264" y="127"/>
                  </a:lnTo>
                  <a:lnTo>
                    <a:pt x="264" y="130"/>
                  </a:lnTo>
                  <a:lnTo>
                    <a:pt x="265" y="133"/>
                  </a:lnTo>
                  <a:lnTo>
                    <a:pt x="264" y="134"/>
                  </a:lnTo>
                  <a:lnTo>
                    <a:pt x="264" y="135"/>
                  </a:lnTo>
                  <a:lnTo>
                    <a:pt x="263" y="136"/>
                  </a:lnTo>
                  <a:lnTo>
                    <a:pt x="262" y="138"/>
                  </a:lnTo>
                  <a:lnTo>
                    <a:pt x="262" y="140"/>
                  </a:lnTo>
                  <a:lnTo>
                    <a:pt x="263" y="144"/>
                  </a:lnTo>
                  <a:lnTo>
                    <a:pt x="265" y="147"/>
                  </a:lnTo>
                  <a:lnTo>
                    <a:pt x="267" y="152"/>
                  </a:lnTo>
                  <a:lnTo>
                    <a:pt x="267" y="155"/>
                  </a:lnTo>
                  <a:lnTo>
                    <a:pt x="268" y="155"/>
                  </a:lnTo>
                  <a:lnTo>
                    <a:pt x="269" y="155"/>
                  </a:lnTo>
                  <a:lnTo>
                    <a:pt x="269" y="153"/>
                  </a:lnTo>
                  <a:lnTo>
                    <a:pt x="269" y="154"/>
                  </a:lnTo>
                  <a:lnTo>
                    <a:pt x="269" y="157"/>
                  </a:lnTo>
                  <a:lnTo>
                    <a:pt x="269" y="158"/>
                  </a:lnTo>
                  <a:lnTo>
                    <a:pt x="270" y="158"/>
                  </a:lnTo>
                  <a:lnTo>
                    <a:pt x="270" y="157"/>
                  </a:lnTo>
                  <a:lnTo>
                    <a:pt x="270" y="155"/>
                  </a:lnTo>
                  <a:lnTo>
                    <a:pt x="272" y="155"/>
                  </a:lnTo>
                  <a:lnTo>
                    <a:pt x="272" y="156"/>
                  </a:lnTo>
                  <a:lnTo>
                    <a:pt x="273" y="156"/>
                  </a:lnTo>
                  <a:lnTo>
                    <a:pt x="275" y="157"/>
                  </a:lnTo>
                  <a:lnTo>
                    <a:pt x="276" y="159"/>
                  </a:lnTo>
                  <a:lnTo>
                    <a:pt x="278" y="161"/>
                  </a:lnTo>
                  <a:lnTo>
                    <a:pt x="279" y="162"/>
                  </a:lnTo>
                  <a:lnTo>
                    <a:pt x="279" y="163"/>
                  </a:lnTo>
                  <a:lnTo>
                    <a:pt x="280" y="163"/>
                  </a:lnTo>
                  <a:lnTo>
                    <a:pt x="280" y="164"/>
                  </a:lnTo>
                  <a:lnTo>
                    <a:pt x="280" y="165"/>
                  </a:lnTo>
                  <a:lnTo>
                    <a:pt x="272" y="220"/>
                  </a:lnTo>
                  <a:lnTo>
                    <a:pt x="269" y="217"/>
                  </a:lnTo>
                  <a:lnTo>
                    <a:pt x="265" y="227"/>
                  </a:lnTo>
                  <a:lnTo>
                    <a:pt x="253" y="250"/>
                  </a:lnTo>
                  <a:lnTo>
                    <a:pt x="251" y="251"/>
                  </a:lnTo>
                  <a:lnTo>
                    <a:pt x="246" y="254"/>
                  </a:lnTo>
                  <a:lnTo>
                    <a:pt x="238" y="262"/>
                  </a:lnTo>
                  <a:lnTo>
                    <a:pt x="227" y="275"/>
                  </a:lnTo>
                  <a:lnTo>
                    <a:pt x="207" y="254"/>
                  </a:lnTo>
                  <a:lnTo>
                    <a:pt x="202" y="233"/>
                  </a:lnTo>
                  <a:lnTo>
                    <a:pt x="201" y="234"/>
                  </a:lnTo>
                  <a:lnTo>
                    <a:pt x="200" y="226"/>
                  </a:lnTo>
                  <a:lnTo>
                    <a:pt x="205" y="225"/>
                  </a:lnTo>
                  <a:lnTo>
                    <a:pt x="209" y="223"/>
                  </a:lnTo>
                  <a:lnTo>
                    <a:pt x="214" y="221"/>
                  </a:lnTo>
                  <a:lnTo>
                    <a:pt x="218" y="217"/>
                  </a:lnTo>
                  <a:lnTo>
                    <a:pt x="220" y="211"/>
                  </a:lnTo>
                  <a:lnTo>
                    <a:pt x="219" y="201"/>
                  </a:lnTo>
                  <a:lnTo>
                    <a:pt x="217" y="186"/>
                  </a:lnTo>
                  <a:lnTo>
                    <a:pt x="217" y="165"/>
                  </a:lnTo>
                  <a:lnTo>
                    <a:pt x="218" y="162"/>
                  </a:lnTo>
                  <a:lnTo>
                    <a:pt x="221" y="157"/>
                  </a:lnTo>
                  <a:lnTo>
                    <a:pt x="221" y="148"/>
                  </a:lnTo>
                  <a:lnTo>
                    <a:pt x="217" y="137"/>
                  </a:lnTo>
                  <a:lnTo>
                    <a:pt x="216" y="135"/>
                  </a:lnTo>
                  <a:lnTo>
                    <a:pt x="215" y="133"/>
                  </a:lnTo>
                  <a:lnTo>
                    <a:pt x="214" y="131"/>
                  </a:lnTo>
                  <a:lnTo>
                    <a:pt x="212" y="129"/>
                  </a:lnTo>
                  <a:lnTo>
                    <a:pt x="214" y="128"/>
                  </a:lnTo>
                  <a:lnTo>
                    <a:pt x="212" y="127"/>
                  </a:lnTo>
                  <a:lnTo>
                    <a:pt x="214" y="127"/>
                  </a:lnTo>
                  <a:lnTo>
                    <a:pt x="214" y="126"/>
                  </a:lnTo>
                  <a:lnTo>
                    <a:pt x="214" y="125"/>
                  </a:lnTo>
                  <a:lnTo>
                    <a:pt x="214" y="124"/>
                  </a:lnTo>
                  <a:lnTo>
                    <a:pt x="212" y="124"/>
                  </a:lnTo>
                  <a:lnTo>
                    <a:pt x="212" y="120"/>
                  </a:lnTo>
                  <a:lnTo>
                    <a:pt x="214" y="116"/>
                  </a:lnTo>
                  <a:lnTo>
                    <a:pt x="214" y="113"/>
                  </a:lnTo>
                  <a:lnTo>
                    <a:pt x="214" y="110"/>
                  </a:lnTo>
                  <a:lnTo>
                    <a:pt x="215" y="108"/>
                  </a:lnTo>
                  <a:lnTo>
                    <a:pt x="216" y="105"/>
                  </a:lnTo>
                  <a:lnTo>
                    <a:pt x="215" y="104"/>
                  </a:lnTo>
                  <a:lnTo>
                    <a:pt x="215" y="102"/>
                  </a:lnTo>
                  <a:lnTo>
                    <a:pt x="214" y="102"/>
                  </a:lnTo>
                  <a:lnTo>
                    <a:pt x="212" y="101"/>
                  </a:lnTo>
                  <a:lnTo>
                    <a:pt x="210" y="98"/>
                  </a:lnTo>
                  <a:lnTo>
                    <a:pt x="208" y="95"/>
                  </a:lnTo>
                  <a:lnTo>
                    <a:pt x="203" y="90"/>
                  </a:lnTo>
                  <a:lnTo>
                    <a:pt x="198" y="86"/>
                  </a:lnTo>
                  <a:lnTo>
                    <a:pt x="197" y="85"/>
                  </a:lnTo>
                  <a:lnTo>
                    <a:pt x="198" y="82"/>
                  </a:lnTo>
                  <a:lnTo>
                    <a:pt x="199" y="80"/>
                  </a:lnTo>
                  <a:lnTo>
                    <a:pt x="199" y="79"/>
                  </a:lnTo>
                  <a:lnTo>
                    <a:pt x="198" y="77"/>
                  </a:lnTo>
                  <a:lnTo>
                    <a:pt x="197" y="76"/>
                  </a:lnTo>
                  <a:lnTo>
                    <a:pt x="197" y="73"/>
                  </a:lnTo>
                  <a:lnTo>
                    <a:pt x="197" y="72"/>
                  </a:lnTo>
                  <a:lnTo>
                    <a:pt x="196" y="71"/>
                  </a:lnTo>
                  <a:lnTo>
                    <a:pt x="195" y="70"/>
                  </a:lnTo>
                  <a:lnTo>
                    <a:pt x="193" y="70"/>
                  </a:lnTo>
                  <a:lnTo>
                    <a:pt x="191" y="69"/>
                  </a:lnTo>
                  <a:lnTo>
                    <a:pt x="190" y="69"/>
                  </a:lnTo>
                  <a:lnTo>
                    <a:pt x="189" y="68"/>
                  </a:lnTo>
                  <a:lnTo>
                    <a:pt x="188" y="68"/>
                  </a:lnTo>
                  <a:lnTo>
                    <a:pt x="187" y="67"/>
                  </a:lnTo>
                  <a:lnTo>
                    <a:pt x="186" y="67"/>
                  </a:lnTo>
                  <a:lnTo>
                    <a:pt x="183" y="67"/>
                  </a:lnTo>
                  <a:lnTo>
                    <a:pt x="182" y="67"/>
                  </a:lnTo>
                  <a:lnTo>
                    <a:pt x="181" y="68"/>
                  </a:lnTo>
                  <a:lnTo>
                    <a:pt x="179" y="68"/>
                  </a:lnTo>
                  <a:lnTo>
                    <a:pt x="178" y="68"/>
                  </a:lnTo>
                  <a:lnTo>
                    <a:pt x="177" y="67"/>
                  </a:lnTo>
                  <a:lnTo>
                    <a:pt x="174" y="67"/>
                  </a:lnTo>
                  <a:lnTo>
                    <a:pt x="173" y="67"/>
                  </a:lnTo>
                  <a:lnTo>
                    <a:pt x="172" y="67"/>
                  </a:lnTo>
                  <a:lnTo>
                    <a:pt x="172" y="66"/>
                  </a:lnTo>
                  <a:lnTo>
                    <a:pt x="171" y="66"/>
                  </a:lnTo>
                  <a:lnTo>
                    <a:pt x="170" y="66"/>
                  </a:lnTo>
                  <a:lnTo>
                    <a:pt x="169" y="66"/>
                  </a:lnTo>
                  <a:lnTo>
                    <a:pt x="168" y="66"/>
                  </a:lnTo>
                  <a:lnTo>
                    <a:pt x="166" y="67"/>
                  </a:lnTo>
                  <a:lnTo>
                    <a:pt x="164" y="67"/>
                  </a:lnTo>
                  <a:lnTo>
                    <a:pt x="163" y="67"/>
                  </a:lnTo>
                  <a:lnTo>
                    <a:pt x="162" y="66"/>
                  </a:lnTo>
                  <a:lnTo>
                    <a:pt x="161" y="66"/>
                  </a:lnTo>
                  <a:lnTo>
                    <a:pt x="160" y="66"/>
                  </a:lnTo>
                  <a:lnTo>
                    <a:pt x="159" y="66"/>
                  </a:lnTo>
                  <a:lnTo>
                    <a:pt x="158" y="66"/>
                  </a:lnTo>
                  <a:lnTo>
                    <a:pt x="157" y="66"/>
                  </a:lnTo>
                  <a:lnTo>
                    <a:pt x="155" y="66"/>
                  </a:lnTo>
                  <a:lnTo>
                    <a:pt x="154" y="66"/>
                  </a:lnTo>
                  <a:lnTo>
                    <a:pt x="153" y="66"/>
                  </a:lnTo>
                  <a:lnTo>
                    <a:pt x="152" y="66"/>
                  </a:lnTo>
                  <a:lnTo>
                    <a:pt x="151" y="66"/>
                  </a:lnTo>
                  <a:lnTo>
                    <a:pt x="150" y="67"/>
                  </a:lnTo>
                  <a:lnTo>
                    <a:pt x="149" y="67"/>
                  </a:lnTo>
                  <a:lnTo>
                    <a:pt x="148" y="67"/>
                  </a:lnTo>
                  <a:lnTo>
                    <a:pt x="147" y="68"/>
                  </a:lnTo>
                  <a:lnTo>
                    <a:pt x="145" y="68"/>
                  </a:lnTo>
                  <a:lnTo>
                    <a:pt x="144" y="68"/>
                  </a:lnTo>
                  <a:lnTo>
                    <a:pt x="144" y="67"/>
                  </a:lnTo>
                  <a:lnTo>
                    <a:pt x="143" y="67"/>
                  </a:lnTo>
                  <a:lnTo>
                    <a:pt x="142" y="67"/>
                  </a:lnTo>
                  <a:lnTo>
                    <a:pt x="141" y="67"/>
                  </a:lnTo>
                  <a:lnTo>
                    <a:pt x="140" y="67"/>
                  </a:lnTo>
                  <a:lnTo>
                    <a:pt x="138" y="67"/>
                  </a:lnTo>
                  <a:lnTo>
                    <a:pt x="136" y="67"/>
                  </a:lnTo>
                  <a:lnTo>
                    <a:pt x="135" y="68"/>
                  </a:lnTo>
                  <a:lnTo>
                    <a:pt x="134" y="69"/>
                  </a:lnTo>
                  <a:lnTo>
                    <a:pt x="133" y="69"/>
                  </a:lnTo>
                  <a:lnTo>
                    <a:pt x="131" y="70"/>
                  </a:lnTo>
                  <a:lnTo>
                    <a:pt x="130" y="71"/>
                  </a:lnTo>
                  <a:lnTo>
                    <a:pt x="129" y="72"/>
                  </a:lnTo>
                  <a:lnTo>
                    <a:pt x="128" y="73"/>
                  </a:lnTo>
                  <a:lnTo>
                    <a:pt x="125" y="73"/>
                  </a:lnTo>
                  <a:lnTo>
                    <a:pt x="124" y="73"/>
                  </a:lnTo>
                  <a:lnTo>
                    <a:pt x="123" y="75"/>
                  </a:lnTo>
                  <a:lnTo>
                    <a:pt x="122" y="75"/>
                  </a:lnTo>
                  <a:lnTo>
                    <a:pt x="121" y="76"/>
                  </a:lnTo>
                  <a:lnTo>
                    <a:pt x="120" y="76"/>
                  </a:lnTo>
                  <a:lnTo>
                    <a:pt x="120" y="77"/>
                  </a:lnTo>
                  <a:lnTo>
                    <a:pt x="119" y="78"/>
                  </a:lnTo>
                  <a:lnTo>
                    <a:pt x="118" y="79"/>
                  </a:lnTo>
                  <a:lnTo>
                    <a:pt x="116" y="79"/>
                  </a:lnTo>
                  <a:lnTo>
                    <a:pt x="115" y="79"/>
                  </a:lnTo>
                  <a:lnTo>
                    <a:pt x="114" y="80"/>
                  </a:lnTo>
                  <a:lnTo>
                    <a:pt x="113" y="81"/>
                  </a:lnTo>
                  <a:lnTo>
                    <a:pt x="112" y="82"/>
                  </a:lnTo>
                  <a:lnTo>
                    <a:pt x="111" y="85"/>
                  </a:lnTo>
                  <a:lnTo>
                    <a:pt x="110" y="86"/>
                  </a:lnTo>
                  <a:lnTo>
                    <a:pt x="109" y="86"/>
                  </a:lnTo>
                  <a:lnTo>
                    <a:pt x="107" y="87"/>
                  </a:lnTo>
                  <a:lnTo>
                    <a:pt x="106" y="87"/>
                  </a:lnTo>
                  <a:lnTo>
                    <a:pt x="105" y="88"/>
                  </a:lnTo>
                  <a:lnTo>
                    <a:pt x="104" y="89"/>
                  </a:lnTo>
                  <a:lnTo>
                    <a:pt x="104" y="90"/>
                  </a:lnTo>
                  <a:lnTo>
                    <a:pt x="104" y="91"/>
                  </a:lnTo>
                  <a:lnTo>
                    <a:pt x="103" y="92"/>
                  </a:lnTo>
                  <a:lnTo>
                    <a:pt x="103" y="94"/>
                  </a:lnTo>
                  <a:lnTo>
                    <a:pt x="103" y="95"/>
                  </a:lnTo>
                  <a:lnTo>
                    <a:pt x="102" y="96"/>
                  </a:lnTo>
                  <a:lnTo>
                    <a:pt x="102" y="97"/>
                  </a:lnTo>
                  <a:lnTo>
                    <a:pt x="101" y="98"/>
                  </a:lnTo>
                  <a:lnTo>
                    <a:pt x="101" y="99"/>
                  </a:lnTo>
                  <a:lnTo>
                    <a:pt x="100" y="100"/>
                  </a:lnTo>
                  <a:lnTo>
                    <a:pt x="100" y="101"/>
                  </a:lnTo>
                  <a:lnTo>
                    <a:pt x="99" y="102"/>
                  </a:lnTo>
                  <a:lnTo>
                    <a:pt x="99" y="104"/>
                  </a:lnTo>
                  <a:lnTo>
                    <a:pt x="99" y="105"/>
                  </a:lnTo>
                  <a:lnTo>
                    <a:pt x="99" y="106"/>
                  </a:lnTo>
                  <a:lnTo>
                    <a:pt x="99" y="107"/>
                  </a:lnTo>
                  <a:lnTo>
                    <a:pt x="99" y="108"/>
                  </a:lnTo>
                  <a:lnTo>
                    <a:pt x="99" y="110"/>
                  </a:lnTo>
                  <a:lnTo>
                    <a:pt x="97" y="111"/>
                  </a:lnTo>
                  <a:lnTo>
                    <a:pt x="95" y="113"/>
                  </a:lnTo>
                  <a:lnTo>
                    <a:pt x="95" y="115"/>
                  </a:lnTo>
                  <a:lnTo>
                    <a:pt x="96" y="117"/>
                  </a:lnTo>
                  <a:lnTo>
                    <a:pt x="96" y="118"/>
                  </a:lnTo>
                  <a:lnTo>
                    <a:pt x="96" y="119"/>
                  </a:lnTo>
                  <a:lnTo>
                    <a:pt x="96" y="121"/>
                  </a:lnTo>
                  <a:lnTo>
                    <a:pt x="96" y="123"/>
                  </a:lnTo>
                  <a:lnTo>
                    <a:pt x="96" y="124"/>
                  </a:lnTo>
                  <a:lnTo>
                    <a:pt x="96" y="125"/>
                  </a:lnTo>
                  <a:lnTo>
                    <a:pt x="96" y="126"/>
                  </a:lnTo>
                  <a:lnTo>
                    <a:pt x="97" y="126"/>
                  </a:lnTo>
                  <a:lnTo>
                    <a:pt x="99" y="127"/>
                  </a:lnTo>
                  <a:lnTo>
                    <a:pt x="99" y="128"/>
                  </a:lnTo>
                  <a:lnTo>
                    <a:pt x="99" y="130"/>
                  </a:lnTo>
                  <a:lnTo>
                    <a:pt x="99" y="134"/>
                  </a:lnTo>
                  <a:lnTo>
                    <a:pt x="100" y="135"/>
                  </a:lnTo>
                  <a:lnTo>
                    <a:pt x="100" y="136"/>
                  </a:lnTo>
                  <a:lnTo>
                    <a:pt x="100" y="137"/>
                  </a:lnTo>
                  <a:lnTo>
                    <a:pt x="100" y="140"/>
                  </a:lnTo>
                  <a:lnTo>
                    <a:pt x="101" y="143"/>
                  </a:lnTo>
                  <a:lnTo>
                    <a:pt x="100" y="144"/>
                  </a:lnTo>
                  <a:lnTo>
                    <a:pt x="100" y="145"/>
                  </a:lnTo>
                  <a:lnTo>
                    <a:pt x="99" y="146"/>
                  </a:lnTo>
                  <a:lnTo>
                    <a:pt x="97" y="148"/>
                  </a:lnTo>
                  <a:lnTo>
                    <a:pt x="97" y="150"/>
                  </a:lnTo>
                  <a:lnTo>
                    <a:pt x="100" y="154"/>
                  </a:lnTo>
                  <a:lnTo>
                    <a:pt x="102" y="158"/>
                  </a:lnTo>
                  <a:lnTo>
                    <a:pt x="105" y="163"/>
                  </a:lnTo>
                  <a:lnTo>
                    <a:pt x="107" y="166"/>
                  </a:lnTo>
                  <a:lnTo>
                    <a:pt x="111" y="168"/>
                  </a:lnTo>
                  <a:lnTo>
                    <a:pt x="113" y="171"/>
                  </a:lnTo>
                  <a:lnTo>
                    <a:pt x="115" y="172"/>
                  </a:lnTo>
                  <a:lnTo>
                    <a:pt x="116" y="173"/>
                  </a:lnTo>
                  <a:lnTo>
                    <a:pt x="116" y="174"/>
                  </a:lnTo>
                  <a:lnTo>
                    <a:pt x="118" y="175"/>
                  </a:lnTo>
                  <a:lnTo>
                    <a:pt x="107" y="230"/>
                  </a:lnTo>
                  <a:lnTo>
                    <a:pt x="105" y="227"/>
                  </a:lnTo>
                  <a:lnTo>
                    <a:pt x="101" y="238"/>
                  </a:lnTo>
                  <a:lnTo>
                    <a:pt x="90" y="261"/>
                  </a:lnTo>
                  <a:lnTo>
                    <a:pt x="88" y="262"/>
                  </a:lnTo>
                  <a:lnTo>
                    <a:pt x="85" y="264"/>
                  </a:lnTo>
                  <a:lnTo>
                    <a:pt x="80" y="269"/>
                  </a:lnTo>
                  <a:lnTo>
                    <a:pt x="72" y="277"/>
                  </a:lnTo>
                  <a:lnTo>
                    <a:pt x="63" y="288"/>
                  </a:lnTo>
                  <a:lnTo>
                    <a:pt x="52" y="303"/>
                  </a:lnTo>
                  <a:lnTo>
                    <a:pt x="39" y="323"/>
                  </a:lnTo>
                  <a:lnTo>
                    <a:pt x="26" y="349"/>
                  </a:lnTo>
                  <a:lnTo>
                    <a:pt x="10" y="433"/>
                  </a:lnTo>
                  <a:lnTo>
                    <a:pt x="3" y="587"/>
                  </a:lnTo>
                  <a:lnTo>
                    <a:pt x="0" y="787"/>
                  </a:lnTo>
                  <a:lnTo>
                    <a:pt x="1" y="1007"/>
                  </a:lnTo>
                  <a:lnTo>
                    <a:pt x="5" y="1221"/>
                  </a:lnTo>
                  <a:lnTo>
                    <a:pt x="9" y="1406"/>
                  </a:lnTo>
                  <a:lnTo>
                    <a:pt x="14" y="1535"/>
                  </a:lnTo>
                  <a:lnTo>
                    <a:pt x="15" y="1584"/>
                  </a:lnTo>
                  <a:lnTo>
                    <a:pt x="2005" y="1597"/>
                  </a:lnTo>
                  <a:lnTo>
                    <a:pt x="2027" y="1058"/>
                  </a:lnTo>
                  <a:lnTo>
                    <a:pt x="2018" y="1056"/>
                  </a:lnTo>
                  <a:lnTo>
                    <a:pt x="2009" y="1054"/>
                  </a:lnTo>
                  <a:lnTo>
                    <a:pt x="2001" y="1052"/>
                  </a:lnTo>
                  <a:lnTo>
                    <a:pt x="1991" y="1050"/>
                  </a:lnTo>
                  <a:lnTo>
                    <a:pt x="1980" y="1048"/>
                  </a:lnTo>
                  <a:lnTo>
                    <a:pt x="1969" y="1046"/>
                  </a:lnTo>
                  <a:lnTo>
                    <a:pt x="1958" y="1043"/>
                  </a:lnTo>
                  <a:lnTo>
                    <a:pt x="1946" y="1041"/>
                  </a:lnTo>
                  <a:lnTo>
                    <a:pt x="1946" y="749"/>
                  </a:lnTo>
                  <a:lnTo>
                    <a:pt x="1941" y="542"/>
                  </a:lnTo>
                  <a:lnTo>
                    <a:pt x="1932" y="407"/>
                  </a:lnTo>
                  <a:lnTo>
                    <a:pt x="1922" y="328"/>
                  </a:lnTo>
                  <a:close/>
                  <a:moveTo>
                    <a:pt x="2022" y="191"/>
                  </a:moveTo>
                  <a:lnTo>
                    <a:pt x="2022" y="191"/>
                  </a:lnTo>
                  <a:lnTo>
                    <a:pt x="2021" y="183"/>
                  </a:lnTo>
                  <a:lnTo>
                    <a:pt x="2021" y="185"/>
                  </a:lnTo>
                  <a:lnTo>
                    <a:pt x="2021" y="186"/>
                  </a:lnTo>
                  <a:lnTo>
                    <a:pt x="2021" y="188"/>
                  </a:lnTo>
                  <a:lnTo>
                    <a:pt x="2022" y="191"/>
                  </a:lnTo>
                  <a:close/>
                  <a:moveTo>
                    <a:pt x="1613" y="224"/>
                  </a:moveTo>
                  <a:lnTo>
                    <a:pt x="1613" y="224"/>
                  </a:lnTo>
                  <a:lnTo>
                    <a:pt x="1612" y="219"/>
                  </a:lnTo>
                  <a:lnTo>
                    <a:pt x="1612" y="220"/>
                  </a:lnTo>
                  <a:lnTo>
                    <a:pt x="1613" y="221"/>
                  </a:lnTo>
                  <a:lnTo>
                    <a:pt x="1613" y="223"/>
                  </a:lnTo>
                  <a:lnTo>
                    <a:pt x="1613" y="224"/>
                  </a:lnTo>
                  <a:close/>
                  <a:moveTo>
                    <a:pt x="1024" y="78"/>
                  </a:moveTo>
                  <a:lnTo>
                    <a:pt x="1018" y="82"/>
                  </a:lnTo>
                  <a:lnTo>
                    <a:pt x="1019" y="81"/>
                  </a:lnTo>
                  <a:lnTo>
                    <a:pt x="1021" y="80"/>
                  </a:lnTo>
                  <a:lnTo>
                    <a:pt x="1023" y="79"/>
                  </a:lnTo>
                  <a:lnTo>
                    <a:pt x="1024" y="78"/>
                  </a:lnTo>
                  <a:close/>
                  <a:moveTo>
                    <a:pt x="896" y="165"/>
                  </a:moveTo>
                  <a:lnTo>
                    <a:pt x="894" y="165"/>
                  </a:lnTo>
                  <a:lnTo>
                    <a:pt x="894" y="158"/>
                  </a:lnTo>
                  <a:lnTo>
                    <a:pt x="894" y="159"/>
                  </a:lnTo>
                  <a:lnTo>
                    <a:pt x="894" y="162"/>
                  </a:lnTo>
                  <a:lnTo>
                    <a:pt x="894" y="163"/>
                  </a:lnTo>
                  <a:lnTo>
                    <a:pt x="896" y="165"/>
                  </a:lnTo>
                  <a:close/>
                  <a:moveTo>
                    <a:pt x="836" y="268"/>
                  </a:moveTo>
                  <a:lnTo>
                    <a:pt x="835" y="263"/>
                  </a:lnTo>
                  <a:lnTo>
                    <a:pt x="859" y="248"/>
                  </a:lnTo>
                  <a:lnTo>
                    <a:pt x="846" y="231"/>
                  </a:lnTo>
                  <a:lnTo>
                    <a:pt x="856" y="224"/>
                  </a:lnTo>
                  <a:lnTo>
                    <a:pt x="862" y="226"/>
                  </a:lnTo>
                  <a:lnTo>
                    <a:pt x="866" y="227"/>
                  </a:lnTo>
                  <a:lnTo>
                    <a:pt x="872" y="229"/>
                  </a:lnTo>
                  <a:lnTo>
                    <a:pt x="877" y="230"/>
                  </a:lnTo>
                  <a:lnTo>
                    <a:pt x="891" y="332"/>
                  </a:lnTo>
                  <a:lnTo>
                    <a:pt x="929" y="325"/>
                  </a:lnTo>
                  <a:lnTo>
                    <a:pt x="906" y="220"/>
                  </a:lnTo>
                  <a:lnTo>
                    <a:pt x="988" y="150"/>
                  </a:lnTo>
                  <a:lnTo>
                    <a:pt x="993" y="155"/>
                  </a:lnTo>
                  <a:lnTo>
                    <a:pt x="997" y="158"/>
                  </a:lnTo>
                  <a:lnTo>
                    <a:pt x="1003" y="161"/>
                  </a:lnTo>
                  <a:lnTo>
                    <a:pt x="1008" y="163"/>
                  </a:lnTo>
                  <a:lnTo>
                    <a:pt x="1010" y="177"/>
                  </a:lnTo>
                  <a:lnTo>
                    <a:pt x="990" y="181"/>
                  </a:lnTo>
                  <a:lnTo>
                    <a:pt x="998" y="214"/>
                  </a:lnTo>
                  <a:lnTo>
                    <a:pt x="993" y="215"/>
                  </a:lnTo>
                  <a:lnTo>
                    <a:pt x="1055" y="479"/>
                  </a:lnTo>
                  <a:lnTo>
                    <a:pt x="1058" y="474"/>
                  </a:lnTo>
                  <a:lnTo>
                    <a:pt x="1062" y="470"/>
                  </a:lnTo>
                  <a:lnTo>
                    <a:pt x="1065" y="466"/>
                  </a:lnTo>
                  <a:lnTo>
                    <a:pt x="1069" y="462"/>
                  </a:lnTo>
                  <a:lnTo>
                    <a:pt x="1063" y="503"/>
                  </a:lnTo>
                  <a:lnTo>
                    <a:pt x="1057" y="550"/>
                  </a:lnTo>
                  <a:lnTo>
                    <a:pt x="1052" y="603"/>
                  </a:lnTo>
                  <a:lnTo>
                    <a:pt x="1047" y="659"/>
                  </a:lnTo>
                  <a:lnTo>
                    <a:pt x="1043" y="719"/>
                  </a:lnTo>
                  <a:lnTo>
                    <a:pt x="1038" y="781"/>
                  </a:lnTo>
                  <a:lnTo>
                    <a:pt x="1035" y="846"/>
                  </a:lnTo>
                  <a:lnTo>
                    <a:pt x="1032" y="911"/>
                  </a:lnTo>
                  <a:lnTo>
                    <a:pt x="1019" y="910"/>
                  </a:lnTo>
                  <a:lnTo>
                    <a:pt x="1006" y="907"/>
                  </a:lnTo>
                  <a:lnTo>
                    <a:pt x="994" y="906"/>
                  </a:lnTo>
                  <a:lnTo>
                    <a:pt x="980" y="905"/>
                  </a:lnTo>
                  <a:lnTo>
                    <a:pt x="968" y="903"/>
                  </a:lnTo>
                  <a:lnTo>
                    <a:pt x="955" y="902"/>
                  </a:lnTo>
                  <a:lnTo>
                    <a:pt x="942" y="901"/>
                  </a:lnTo>
                  <a:lnTo>
                    <a:pt x="930" y="898"/>
                  </a:lnTo>
                  <a:lnTo>
                    <a:pt x="917" y="897"/>
                  </a:lnTo>
                  <a:lnTo>
                    <a:pt x="904" y="896"/>
                  </a:lnTo>
                  <a:lnTo>
                    <a:pt x="891" y="895"/>
                  </a:lnTo>
                  <a:lnTo>
                    <a:pt x="879" y="893"/>
                  </a:lnTo>
                  <a:lnTo>
                    <a:pt x="865" y="892"/>
                  </a:lnTo>
                  <a:lnTo>
                    <a:pt x="853" y="891"/>
                  </a:lnTo>
                  <a:lnTo>
                    <a:pt x="840" y="888"/>
                  </a:lnTo>
                  <a:lnTo>
                    <a:pt x="827" y="887"/>
                  </a:lnTo>
                  <a:lnTo>
                    <a:pt x="827" y="644"/>
                  </a:lnTo>
                  <a:lnTo>
                    <a:pt x="822" y="471"/>
                  </a:lnTo>
                  <a:lnTo>
                    <a:pt x="814" y="357"/>
                  </a:lnTo>
                  <a:lnTo>
                    <a:pt x="805" y="289"/>
                  </a:lnTo>
                  <a:lnTo>
                    <a:pt x="836" y="268"/>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71">
              <a:extLst>
                <a:ext uri="{FF2B5EF4-FFF2-40B4-BE49-F238E27FC236}">
                  <a16:creationId xmlns:a16="http://schemas.microsoft.com/office/drawing/2014/main" id="{EE329B34-CAA1-CFC5-459E-99A5AB0A6A2D}"/>
                </a:ext>
              </a:extLst>
            </p:cNvPr>
            <p:cNvSpPr>
              <a:spLocks/>
            </p:cNvSpPr>
            <p:nvPr/>
          </p:nvSpPr>
          <p:spPr bwMode="auto">
            <a:xfrm>
              <a:off x="1554" y="914"/>
              <a:ext cx="290" cy="138"/>
            </a:xfrm>
            <a:custGeom>
              <a:avLst/>
              <a:gdLst>
                <a:gd name="T0" fmla="*/ 289 w 290"/>
                <a:gd name="T1" fmla="*/ 15 h 138"/>
                <a:gd name="T2" fmla="*/ 289 w 290"/>
                <a:gd name="T3" fmla="*/ 15 h 138"/>
                <a:gd name="T4" fmla="*/ 276 w 290"/>
                <a:gd name="T5" fmla="*/ 19 h 138"/>
                <a:gd name="T6" fmla="*/ 276 w 290"/>
                <a:gd name="T7" fmla="*/ 19 h 138"/>
                <a:gd name="T8" fmla="*/ 274 w 290"/>
                <a:gd name="T9" fmla="*/ 19 h 138"/>
                <a:gd name="T10" fmla="*/ 284 w 290"/>
                <a:gd name="T11" fmla="*/ 15 h 138"/>
                <a:gd name="T12" fmla="*/ 286 w 290"/>
                <a:gd name="T13" fmla="*/ 15 h 138"/>
                <a:gd name="T14" fmla="*/ 284 w 290"/>
                <a:gd name="T15" fmla="*/ 14 h 138"/>
                <a:gd name="T16" fmla="*/ 284 w 290"/>
                <a:gd name="T17" fmla="*/ 13 h 138"/>
                <a:gd name="T18" fmla="*/ 270 w 290"/>
                <a:gd name="T19" fmla="*/ 18 h 138"/>
                <a:gd name="T20" fmla="*/ 269 w 290"/>
                <a:gd name="T21" fmla="*/ 18 h 138"/>
                <a:gd name="T22" fmla="*/ 268 w 290"/>
                <a:gd name="T23" fmla="*/ 18 h 138"/>
                <a:gd name="T24" fmla="*/ 264 w 290"/>
                <a:gd name="T25" fmla="*/ 20 h 138"/>
                <a:gd name="T26" fmla="*/ 261 w 290"/>
                <a:gd name="T27" fmla="*/ 25 h 138"/>
                <a:gd name="T28" fmla="*/ 204 w 290"/>
                <a:gd name="T29" fmla="*/ 47 h 138"/>
                <a:gd name="T30" fmla="*/ 3 w 290"/>
                <a:gd name="T31" fmla="*/ 0 h 138"/>
                <a:gd name="T32" fmla="*/ 1 w 290"/>
                <a:gd name="T33" fmla="*/ 2 h 138"/>
                <a:gd name="T34" fmla="*/ 1 w 290"/>
                <a:gd name="T35" fmla="*/ 7 h 138"/>
                <a:gd name="T36" fmla="*/ 7 w 290"/>
                <a:gd name="T37" fmla="*/ 9 h 138"/>
                <a:gd name="T38" fmla="*/ 21 w 290"/>
                <a:gd name="T39" fmla="*/ 15 h 138"/>
                <a:gd name="T40" fmla="*/ 41 w 290"/>
                <a:gd name="T41" fmla="*/ 23 h 138"/>
                <a:gd name="T42" fmla="*/ 63 w 290"/>
                <a:gd name="T43" fmla="*/ 31 h 138"/>
                <a:gd name="T44" fmla="*/ 51 w 290"/>
                <a:gd name="T45" fmla="*/ 76 h 138"/>
                <a:gd name="T46" fmla="*/ 62 w 290"/>
                <a:gd name="T47" fmla="*/ 83 h 138"/>
                <a:gd name="T48" fmla="*/ 90 w 290"/>
                <a:gd name="T49" fmla="*/ 98 h 138"/>
                <a:gd name="T50" fmla="*/ 142 w 290"/>
                <a:gd name="T51" fmla="*/ 122 h 138"/>
                <a:gd name="T52" fmla="*/ 197 w 290"/>
                <a:gd name="T53" fmla="*/ 73 h 138"/>
                <a:gd name="T54" fmla="*/ 259 w 290"/>
                <a:gd name="T55" fmla="*/ 86 h 138"/>
                <a:gd name="T56" fmla="*/ 262 w 290"/>
                <a:gd name="T57" fmla="*/ 83 h 138"/>
                <a:gd name="T58" fmla="*/ 207 w 290"/>
                <a:gd name="T59" fmla="*/ 48 h 138"/>
                <a:gd name="T60" fmla="*/ 263 w 290"/>
                <a:gd name="T61" fmla="*/ 30 h 138"/>
                <a:gd name="T62" fmla="*/ 268 w 290"/>
                <a:gd name="T63" fmla="*/ 31 h 138"/>
                <a:gd name="T64" fmla="*/ 271 w 290"/>
                <a:gd name="T65" fmla="*/ 31 h 138"/>
                <a:gd name="T66" fmla="*/ 272 w 290"/>
                <a:gd name="T67" fmla="*/ 30 h 138"/>
                <a:gd name="T68" fmla="*/ 274 w 290"/>
                <a:gd name="T69" fmla="*/ 30 h 138"/>
                <a:gd name="T70" fmla="*/ 288 w 290"/>
                <a:gd name="T71" fmla="*/ 25 h 138"/>
                <a:gd name="T72" fmla="*/ 288 w 290"/>
                <a:gd name="T73" fmla="*/ 24 h 138"/>
                <a:gd name="T74" fmla="*/ 288 w 290"/>
                <a:gd name="T75" fmla="*/ 23 h 138"/>
                <a:gd name="T76" fmla="*/ 287 w 290"/>
                <a:gd name="T77" fmla="*/ 23 h 138"/>
                <a:gd name="T78" fmla="*/ 277 w 290"/>
                <a:gd name="T79" fmla="*/ 26 h 138"/>
                <a:gd name="T80" fmla="*/ 277 w 290"/>
                <a:gd name="T81" fmla="*/ 26 h 138"/>
                <a:gd name="T82" fmla="*/ 277 w 290"/>
                <a:gd name="T83" fmla="*/ 26 h 138"/>
                <a:gd name="T84" fmla="*/ 288 w 290"/>
                <a:gd name="T85" fmla="*/ 21 h 138"/>
                <a:gd name="T86" fmla="*/ 289 w 290"/>
                <a:gd name="T87" fmla="*/ 20 h 138"/>
                <a:gd name="T88" fmla="*/ 289 w 290"/>
                <a:gd name="T89" fmla="*/ 19 h 138"/>
                <a:gd name="T90" fmla="*/ 288 w 290"/>
                <a:gd name="T91" fmla="*/ 19 h 138"/>
                <a:gd name="T92" fmla="*/ 277 w 290"/>
                <a:gd name="T93" fmla="*/ 23 h 138"/>
                <a:gd name="T94" fmla="*/ 277 w 290"/>
                <a:gd name="T95" fmla="*/ 23 h 138"/>
                <a:gd name="T96" fmla="*/ 277 w 290"/>
                <a:gd name="T97" fmla="*/ 23 h 138"/>
                <a:gd name="T98" fmla="*/ 277 w 290"/>
                <a:gd name="T99" fmla="*/ 21 h 138"/>
                <a:gd name="T100" fmla="*/ 277 w 290"/>
                <a:gd name="T101" fmla="*/ 21 h 138"/>
                <a:gd name="T102" fmla="*/ 289 w 290"/>
                <a:gd name="T103" fmla="*/ 17 h 138"/>
                <a:gd name="T104" fmla="*/ 290 w 290"/>
                <a:gd name="T105" fmla="*/ 17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38"/>
                <a:gd name="T161" fmla="*/ 290 w 290"/>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38">
                  <a:moveTo>
                    <a:pt x="290" y="16"/>
                  </a:moveTo>
                  <a:lnTo>
                    <a:pt x="289" y="15"/>
                  </a:lnTo>
                  <a:lnTo>
                    <a:pt x="288" y="15"/>
                  </a:lnTo>
                  <a:lnTo>
                    <a:pt x="276" y="19"/>
                  </a:lnTo>
                  <a:lnTo>
                    <a:pt x="274" y="19"/>
                  </a:lnTo>
                  <a:lnTo>
                    <a:pt x="284" y="16"/>
                  </a:lnTo>
                  <a:lnTo>
                    <a:pt x="284" y="15"/>
                  </a:lnTo>
                  <a:lnTo>
                    <a:pt x="286" y="15"/>
                  </a:lnTo>
                  <a:lnTo>
                    <a:pt x="286" y="14"/>
                  </a:lnTo>
                  <a:lnTo>
                    <a:pt x="284" y="14"/>
                  </a:lnTo>
                  <a:lnTo>
                    <a:pt x="284" y="13"/>
                  </a:lnTo>
                  <a:lnTo>
                    <a:pt x="283" y="13"/>
                  </a:lnTo>
                  <a:lnTo>
                    <a:pt x="270" y="18"/>
                  </a:lnTo>
                  <a:lnTo>
                    <a:pt x="269" y="18"/>
                  </a:lnTo>
                  <a:lnTo>
                    <a:pt x="268" y="18"/>
                  </a:lnTo>
                  <a:lnTo>
                    <a:pt x="267" y="19"/>
                  </a:lnTo>
                  <a:lnTo>
                    <a:pt x="264" y="20"/>
                  </a:lnTo>
                  <a:lnTo>
                    <a:pt x="262" y="23"/>
                  </a:lnTo>
                  <a:lnTo>
                    <a:pt x="261" y="25"/>
                  </a:lnTo>
                  <a:lnTo>
                    <a:pt x="261" y="27"/>
                  </a:lnTo>
                  <a:lnTo>
                    <a:pt x="204" y="47"/>
                  </a:lnTo>
                  <a:lnTo>
                    <a:pt x="152" y="16"/>
                  </a:lnTo>
                  <a:lnTo>
                    <a:pt x="3" y="0"/>
                  </a:lnTo>
                  <a:lnTo>
                    <a:pt x="2" y="1"/>
                  </a:lnTo>
                  <a:lnTo>
                    <a:pt x="1" y="2"/>
                  </a:lnTo>
                  <a:lnTo>
                    <a:pt x="0" y="5"/>
                  </a:lnTo>
                  <a:lnTo>
                    <a:pt x="1" y="7"/>
                  </a:lnTo>
                  <a:lnTo>
                    <a:pt x="3" y="8"/>
                  </a:lnTo>
                  <a:lnTo>
                    <a:pt x="7" y="9"/>
                  </a:lnTo>
                  <a:lnTo>
                    <a:pt x="13" y="11"/>
                  </a:lnTo>
                  <a:lnTo>
                    <a:pt x="21" y="15"/>
                  </a:lnTo>
                  <a:lnTo>
                    <a:pt x="30" y="18"/>
                  </a:lnTo>
                  <a:lnTo>
                    <a:pt x="41" y="23"/>
                  </a:lnTo>
                  <a:lnTo>
                    <a:pt x="52" y="27"/>
                  </a:lnTo>
                  <a:lnTo>
                    <a:pt x="63" y="31"/>
                  </a:lnTo>
                  <a:lnTo>
                    <a:pt x="50" y="75"/>
                  </a:lnTo>
                  <a:lnTo>
                    <a:pt x="51" y="76"/>
                  </a:lnTo>
                  <a:lnTo>
                    <a:pt x="55" y="78"/>
                  </a:lnTo>
                  <a:lnTo>
                    <a:pt x="62" y="83"/>
                  </a:lnTo>
                  <a:lnTo>
                    <a:pt x="74" y="90"/>
                  </a:lnTo>
                  <a:lnTo>
                    <a:pt x="90" y="98"/>
                  </a:lnTo>
                  <a:lnTo>
                    <a:pt x="113" y="110"/>
                  </a:lnTo>
                  <a:lnTo>
                    <a:pt x="142" y="122"/>
                  </a:lnTo>
                  <a:lnTo>
                    <a:pt x="177" y="138"/>
                  </a:lnTo>
                  <a:lnTo>
                    <a:pt x="197" y="73"/>
                  </a:lnTo>
                  <a:lnTo>
                    <a:pt x="258" y="86"/>
                  </a:lnTo>
                  <a:lnTo>
                    <a:pt x="259" y="86"/>
                  </a:lnTo>
                  <a:lnTo>
                    <a:pt x="261" y="85"/>
                  </a:lnTo>
                  <a:lnTo>
                    <a:pt x="262" y="83"/>
                  </a:lnTo>
                  <a:lnTo>
                    <a:pt x="261" y="81"/>
                  </a:lnTo>
                  <a:lnTo>
                    <a:pt x="207" y="48"/>
                  </a:lnTo>
                  <a:lnTo>
                    <a:pt x="261" y="29"/>
                  </a:lnTo>
                  <a:lnTo>
                    <a:pt x="263" y="30"/>
                  </a:lnTo>
                  <a:lnTo>
                    <a:pt x="266" y="31"/>
                  </a:lnTo>
                  <a:lnTo>
                    <a:pt x="268" y="31"/>
                  </a:lnTo>
                  <a:lnTo>
                    <a:pt x="271" y="31"/>
                  </a:lnTo>
                  <a:lnTo>
                    <a:pt x="272" y="30"/>
                  </a:lnTo>
                  <a:lnTo>
                    <a:pt x="273" y="30"/>
                  </a:lnTo>
                  <a:lnTo>
                    <a:pt x="274" y="30"/>
                  </a:lnTo>
                  <a:lnTo>
                    <a:pt x="287" y="25"/>
                  </a:lnTo>
                  <a:lnTo>
                    <a:pt x="288" y="25"/>
                  </a:lnTo>
                  <a:lnTo>
                    <a:pt x="288" y="24"/>
                  </a:lnTo>
                  <a:lnTo>
                    <a:pt x="288" y="23"/>
                  </a:lnTo>
                  <a:lnTo>
                    <a:pt x="287" y="23"/>
                  </a:lnTo>
                  <a:lnTo>
                    <a:pt x="286" y="23"/>
                  </a:lnTo>
                  <a:lnTo>
                    <a:pt x="277" y="26"/>
                  </a:lnTo>
                  <a:lnTo>
                    <a:pt x="288" y="21"/>
                  </a:lnTo>
                  <a:lnTo>
                    <a:pt x="289" y="20"/>
                  </a:lnTo>
                  <a:lnTo>
                    <a:pt x="289" y="19"/>
                  </a:lnTo>
                  <a:lnTo>
                    <a:pt x="288" y="19"/>
                  </a:lnTo>
                  <a:lnTo>
                    <a:pt x="277" y="23"/>
                  </a:lnTo>
                  <a:lnTo>
                    <a:pt x="277" y="21"/>
                  </a:lnTo>
                  <a:lnTo>
                    <a:pt x="289" y="17"/>
                  </a:lnTo>
                  <a:lnTo>
                    <a:pt x="290" y="17"/>
                  </a:lnTo>
                  <a:lnTo>
                    <a:pt x="290" y="16"/>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72">
              <a:extLst>
                <a:ext uri="{FF2B5EF4-FFF2-40B4-BE49-F238E27FC236}">
                  <a16:creationId xmlns:a16="http://schemas.microsoft.com/office/drawing/2014/main" id="{25BC6FC2-0545-891D-E2DE-1DE07B50DCC9}"/>
                </a:ext>
              </a:extLst>
            </p:cNvPr>
            <p:cNvSpPr>
              <a:spLocks/>
            </p:cNvSpPr>
            <p:nvPr/>
          </p:nvSpPr>
          <p:spPr bwMode="auto">
            <a:xfrm>
              <a:off x="2404" y="899"/>
              <a:ext cx="206" cy="124"/>
            </a:xfrm>
            <a:custGeom>
              <a:avLst/>
              <a:gdLst>
                <a:gd name="T0" fmla="*/ 95 w 206"/>
                <a:gd name="T1" fmla="*/ 31 h 124"/>
                <a:gd name="T2" fmla="*/ 18 w 206"/>
                <a:gd name="T3" fmla="*/ 42 h 124"/>
                <a:gd name="T4" fmla="*/ 19 w 206"/>
                <a:gd name="T5" fmla="*/ 39 h 124"/>
                <a:gd name="T6" fmla="*/ 16 w 206"/>
                <a:gd name="T7" fmla="*/ 35 h 124"/>
                <a:gd name="T8" fmla="*/ 16 w 206"/>
                <a:gd name="T9" fmla="*/ 34 h 124"/>
                <a:gd name="T10" fmla="*/ 15 w 206"/>
                <a:gd name="T11" fmla="*/ 34 h 124"/>
                <a:gd name="T12" fmla="*/ 7 w 206"/>
                <a:gd name="T13" fmla="*/ 25 h 124"/>
                <a:gd name="T14" fmla="*/ 6 w 206"/>
                <a:gd name="T15" fmla="*/ 25 h 124"/>
                <a:gd name="T16" fmla="*/ 6 w 206"/>
                <a:gd name="T17" fmla="*/ 26 h 124"/>
                <a:gd name="T18" fmla="*/ 6 w 206"/>
                <a:gd name="T19" fmla="*/ 26 h 124"/>
                <a:gd name="T20" fmla="*/ 6 w 206"/>
                <a:gd name="T21" fmla="*/ 28 h 124"/>
                <a:gd name="T22" fmla="*/ 12 w 206"/>
                <a:gd name="T23" fmla="*/ 33 h 124"/>
                <a:gd name="T24" fmla="*/ 10 w 206"/>
                <a:gd name="T25" fmla="*/ 33 h 124"/>
                <a:gd name="T26" fmla="*/ 3 w 206"/>
                <a:gd name="T27" fmla="*/ 25 h 124"/>
                <a:gd name="T28" fmla="*/ 3 w 206"/>
                <a:gd name="T29" fmla="*/ 25 h 124"/>
                <a:gd name="T30" fmla="*/ 2 w 206"/>
                <a:gd name="T31" fmla="*/ 25 h 124"/>
                <a:gd name="T32" fmla="*/ 2 w 206"/>
                <a:gd name="T33" fmla="*/ 26 h 124"/>
                <a:gd name="T34" fmla="*/ 3 w 206"/>
                <a:gd name="T35" fmla="*/ 28 h 124"/>
                <a:gd name="T36" fmla="*/ 9 w 206"/>
                <a:gd name="T37" fmla="*/ 34 h 124"/>
                <a:gd name="T38" fmla="*/ 9 w 206"/>
                <a:gd name="T39" fmla="*/ 34 h 124"/>
                <a:gd name="T40" fmla="*/ 8 w 206"/>
                <a:gd name="T41" fmla="*/ 34 h 124"/>
                <a:gd name="T42" fmla="*/ 8 w 206"/>
                <a:gd name="T43" fmla="*/ 34 h 124"/>
                <a:gd name="T44" fmla="*/ 3 w 206"/>
                <a:gd name="T45" fmla="*/ 29 h 124"/>
                <a:gd name="T46" fmla="*/ 3 w 206"/>
                <a:gd name="T47" fmla="*/ 29 h 124"/>
                <a:gd name="T48" fmla="*/ 2 w 206"/>
                <a:gd name="T49" fmla="*/ 29 h 124"/>
                <a:gd name="T50" fmla="*/ 2 w 206"/>
                <a:gd name="T51" fmla="*/ 29 h 124"/>
                <a:gd name="T52" fmla="*/ 2 w 206"/>
                <a:gd name="T53" fmla="*/ 30 h 124"/>
                <a:gd name="T54" fmla="*/ 8 w 206"/>
                <a:gd name="T55" fmla="*/ 36 h 124"/>
                <a:gd name="T56" fmla="*/ 8 w 206"/>
                <a:gd name="T57" fmla="*/ 36 h 124"/>
                <a:gd name="T58" fmla="*/ 3 w 206"/>
                <a:gd name="T59" fmla="*/ 32 h 124"/>
                <a:gd name="T60" fmla="*/ 3 w 206"/>
                <a:gd name="T61" fmla="*/ 31 h 124"/>
                <a:gd name="T62" fmla="*/ 2 w 206"/>
                <a:gd name="T63" fmla="*/ 32 h 124"/>
                <a:gd name="T64" fmla="*/ 0 w 206"/>
                <a:gd name="T65" fmla="*/ 32 h 124"/>
                <a:gd name="T66" fmla="*/ 2 w 206"/>
                <a:gd name="T67" fmla="*/ 33 h 124"/>
                <a:gd name="T68" fmla="*/ 9 w 206"/>
                <a:gd name="T69" fmla="*/ 41 h 124"/>
                <a:gd name="T70" fmla="*/ 10 w 206"/>
                <a:gd name="T71" fmla="*/ 41 h 124"/>
                <a:gd name="T72" fmla="*/ 10 w 206"/>
                <a:gd name="T73" fmla="*/ 42 h 124"/>
                <a:gd name="T74" fmla="*/ 14 w 206"/>
                <a:gd name="T75" fmla="*/ 44 h 124"/>
                <a:gd name="T76" fmla="*/ 17 w 206"/>
                <a:gd name="T77" fmla="*/ 44 h 124"/>
                <a:gd name="T78" fmla="*/ 23 w 206"/>
                <a:gd name="T79" fmla="*/ 92 h 124"/>
                <a:gd name="T80" fmla="*/ 24 w 206"/>
                <a:gd name="T81" fmla="*/ 96 h 124"/>
                <a:gd name="T82" fmla="*/ 26 w 206"/>
                <a:gd name="T83" fmla="*/ 97 h 124"/>
                <a:gd name="T84" fmla="*/ 91 w 206"/>
                <a:gd name="T85" fmla="*/ 124 h 124"/>
                <a:gd name="T86" fmla="*/ 134 w 206"/>
                <a:gd name="T87" fmla="*/ 94 h 124"/>
                <a:gd name="T88" fmla="*/ 160 w 206"/>
                <a:gd name="T89" fmla="*/ 74 h 124"/>
                <a:gd name="T90" fmla="*/ 172 w 206"/>
                <a:gd name="T91" fmla="*/ 63 h 124"/>
                <a:gd name="T92" fmla="*/ 176 w 206"/>
                <a:gd name="T93" fmla="*/ 60 h 124"/>
                <a:gd name="T94" fmla="*/ 169 w 206"/>
                <a:gd name="T95" fmla="*/ 26 h 124"/>
                <a:gd name="T96" fmla="*/ 183 w 206"/>
                <a:gd name="T97" fmla="*/ 16 h 124"/>
                <a:gd name="T98" fmla="*/ 196 w 206"/>
                <a:gd name="T99" fmla="*/ 10 h 124"/>
                <a:gd name="T100" fmla="*/ 204 w 206"/>
                <a:gd name="T101" fmla="*/ 5 h 124"/>
                <a:gd name="T102" fmla="*/ 206 w 206"/>
                <a:gd name="T103" fmla="*/ 3 h 124"/>
                <a:gd name="T104" fmla="*/ 204 w 206"/>
                <a:gd name="T105" fmla="*/ 0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6"/>
                <a:gd name="T160" fmla="*/ 0 h 124"/>
                <a:gd name="T161" fmla="*/ 206 w 206"/>
                <a:gd name="T162" fmla="*/ 124 h 1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6" h="124">
                  <a:moveTo>
                    <a:pt x="202" y="0"/>
                  </a:moveTo>
                  <a:lnTo>
                    <a:pt x="95" y="31"/>
                  </a:lnTo>
                  <a:lnTo>
                    <a:pt x="47" y="71"/>
                  </a:lnTo>
                  <a:lnTo>
                    <a:pt x="18" y="42"/>
                  </a:lnTo>
                  <a:lnTo>
                    <a:pt x="19" y="41"/>
                  </a:lnTo>
                  <a:lnTo>
                    <a:pt x="19" y="39"/>
                  </a:lnTo>
                  <a:lnTo>
                    <a:pt x="18" y="38"/>
                  </a:lnTo>
                  <a:lnTo>
                    <a:pt x="16" y="35"/>
                  </a:lnTo>
                  <a:lnTo>
                    <a:pt x="16" y="34"/>
                  </a:lnTo>
                  <a:lnTo>
                    <a:pt x="15" y="34"/>
                  </a:lnTo>
                  <a:lnTo>
                    <a:pt x="15" y="33"/>
                  </a:lnTo>
                  <a:lnTo>
                    <a:pt x="7" y="25"/>
                  </a:lnTo>
                  <a:lnTo>
                    <a:pt x="6" y="25"/>
                  </a:lnTo>
                  <a:lnTo>
                    <a:pt x="6" y="26"/>
                  </a:lnTo>
                  <a:lnTo>
                    <a:pt x="6" y="28"/>
                  </a:lnTo>
                  <a:lnTo>
                    <a:pt x="12" y="33"/>
                  </a:lnTo>
                  <a:lnTo>
                    <a:pt x="10" y="33"/>
                  </a:lnTo>
                  <a:lnTo>
                    <a:pt x="3" y="25"/>
                  </a:lnTo>
                  <a:lnTo>
                    <a:pt x="2" y="25"/>
                  </a:lnTo>
                  <a:lnTo>
                    <a:pt x="2" y="26"/>
                  </a:lnTo>
                  <a:lnTo>
                    <a:pt x="3" y="28"/>
                  </a:lnTo>
                  <a:lnTo>
                    <a:pt x="9" y="34"/>
                  </a:lnTo>
                  <a:lnTo>
                    <a:pt x="8" y="34"/>
                  </a:lnTo>
                  <a:lnTo>
                    <a:pt x="3" y="29"/>
                  </a:lnTo>
                  <a:lnTo>
                    <a:pt x="2" y="29"/>
                  </a:lnTo>
                  <a:lnTo>
                    <a:pt x="2" y="30"/>
                  </a:lnTo>
                  <a:lnTo>
                    <a:pt x="8" y="36"/>
                  </a:lnTo>
                  <a:lnTo>
                    <a:pt x="8" y="38"/>
                  </a:lnTo>
                  <a:lnTo>
                    <a:pt x="3" y="32"/>
                  </a:lnTo>
                  <a:lnTo>
                    <a:pt x="3" y="31"/>
                  </a:lnTo>
                  <a:lnTo>
                    <a:pt x="2" y="31"/>
                  </a:lnTo>
                  <a:lnTo>
                    <a:pt x="2" y="32"/>
                  </a:lnTo>
                  <a:lnTo>
                    <a:pt x="0" y="32"/>
                  </a:lnTo>
                  <a:lnTo>
                    <a:pt x="2" y="33"/>
                  </a:lnTo>
                  <a:lnTo>
                    <a:pt x="9" y="41"/>
                  </a:lnTo>
                  <a:lnTo>
                    <a:pt x="10" y="41"/>
                  </a:lnTo>
                  <a:lnTo>
                    <a:pt x="10" y="42"/>
                  </a:lnTo>
                  <a:lnTo>
                    <a:pt x="13" y="43"/>
                  </a:lnTo>
                  <a:lnTo>
                    <a:pt x="14" y="44"/>
                  </a:lnTo>
                  <a:lnTo>
                    <a:pt x="16" y="44"/>
                  </a:lnTo>
                  <a:lnTo>
                    <a:pt x="17" y="44"/>
                  </a:lnTo>
                  <a:lnTo>
                    <a:pt x="46" y="72"/>
                  </a:lnTo>
                  <a:lnTo>
                    <a:pt x="23" y="92"/>
                  </a:lnTo>
                  <a:lnTo>
                    <a:pt x="23" y="94"/>
                  </a:lnTo>
                  <a:lnTo>
                    <a:pt x="24" y="96"/>
                  </a:lnTo>
                  <a:lnTo>
                    <a:pt x="25" y="97"/>
                  </a:lnTo>
                  <a:lnTo>
                    <a:pt x="26" y="97"/>
                  </a:lnTo>
                  <a:lnTo>
                    <a:pt x="68" y="79"/>
                  </a:lnTo>
                  <a:lnTo>
                    <a:pt x="91" y="124"/>
                  </a:lnTo>
                  <a:lnTo>
                    <a:pt x="115" y="108"/>
                  </a:lnTo>
                  <a:lnTo>
                    <a:pt x="134" y="94"/>
                  </a:lnTo>
                  <a:lnTo>
                    <a:pt x="149" y="83"/>
                  </a:lnTo>
                  <a:lnTo>
                    <a:pt x="160" y="74"/>
                  </a:lnTo>
                  <a:lnTo>
                    <a:pt x="168" y="68"/>
                  </a:lnTo>
                  <a:lnTo>
                    <a:pt x="172" y="63"/>
                  </a:lnTo>
                  <a:lnTo>
                    <a:pt x="175" y="61"/>
                  </a:lnTo>
                  <a:lnTo>
                    <a:pt x="176" y="60"/>
                  </a:lnTo>
                  <a:lnTo>
                    <a:pt x="161" y="31"/>
                  </a:lnTo>
                  <a:lnTo>
                    <a:pt x="169" y="26"/>
                  </a:lnTo>
                  <a:lnTo>
                    <a:pt x="177" y="21"/>
                  </a:lnTo>
                  <a:lnTo>
                    <a:pt x="183" y="16"/>
                  </a:lnTo>
                  <a:lnTo>
                    <a:pt x="190" y="13"/>
                  </a:lnTo>
                  <a:lnTo>
                    <a:pt x="196" y="10"/>
                  </a:lnTo>
                  <a:lnTo>
                    <a:pt x="200" y="6"/>
                  </a:lnTo>
                  <a:lnTo>
                    <a:pt x="204" y="5"/>
                  </a:lnTo>
                  <a:lnTo>
                    <a:pt x="205" y="4"/>
                  </a:lnTo>
                  <a:lnTo>
                    <a:pt x="206" y="3"/>
                  </a:lnTo>
                  <a:lnTo>
                    <a:pt x="205" y="1"/>
                  </a:lnTo>
                  <a:lnTo>
                    <a:pt x="204" y="0"/>
                  </a:lnTo>
                  <a:lnTo>
                    <a:pt x="202" y="0"/>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73">
              <a:extLst>
                <a:ext uri="{FF2B5EF4-FFF2-40B4-BE49-F238E27FC236}">
                  <a16:creationId xmlns:a16="http://schemas.microsoft.com/office/drawing/2014/main" id="{0E4603D6-A776-A776-949E-AEB09B2C3037}"/>
                </a:ext>
              </a:extLst>
            </p:cNvPr>
            <p:cNvSpPr>
              <a:spLocks/>
            </p:cNvSpPr>
            <p:nvPr/>
          </p:nvSpPr>
          <p:spPr bwMode="auto">
            <a:xfrm>
              <a:off x="3238" y="2192"/>
              <a:ext cx="119" cy="624"/>
            </a:xfrm>
            <a:custGeom>
              <a:avLst/>
              <a:gdLst>
                <a:gd name="T0" fmla="*/ 0 w 119"/>
                <a:gd name="T1" fmla="*/ 28 h 624"/>
                <a:gd name="T2" fmla="*/ 10 w 119"/>
                <a:gd name="T3" fmla="*/ 26 h 624"/>
                <a:gd name="T4" fmla="*/ 20 w 119"/>
                <a:gd name="T5" fmla="*/ 22 h 624"/>
                <a:gd name="T6" fmla="*/ 28 w 119"/>
                <a:gd name="T7" fmla="*/ 15 h 624"/>
                <a:gd name="T8" fmla="*/ 37 w 119"/>
                <a:gd name="T9" fmla="*/ 8 h 624"/>
                <a:gd name="T10" fmla="*/ 45 w 119"/>
                <a:gd name="T11" fmla="*/ 3 h 624"/>
                <a:gd name="T12" fmla="*/ 54 w 119"/>
                <a:gd name="T13" fmla="*/ 0 h 624"/>
                <a:gd name="T14" fmla="*/ 64 w 119"/>
                <a:gd name="T15" fmla="*/ 0 h 624"/>
                <a:gd name="T16" fmla="*/ 76 w 119"/>
                <a:gd name="T17" fmla="*/ 5 h 624"/>
                <a:gd name="T18" fmla="*/ 93 w 119"/>
                <a:gd name="T19" fmla="*/ 53 h 624"/>
                <a:gd name="T20" fmla="*/ 105 w 119"/>
                <a:gd name="T21" fmla="*/ 100 h 624"/>
                <a:gd name="T22" fmla="*/ 114 w 119"/>
                <a:gd name="T23" fmla="*/ 149 h 624"/>
                <a:gd name="T24" fmla="*/ 119 w 119"/>
                <a:gd name="T25" fmla="*/ 201 h 624"/>
                <a:gd name="T26" fmla="*/ 119 w 119"/>
                <a:gd name="T27" fmla="*/ 263 h 624"/>
                <a:gd name="T28" fmla="*/ 114 w 119"/>
                <a:gd name="T29" fmla="*/ 335 h 624"/>
                <a:gd name="T30" fmla="*/ 103 w 119"/>
                <a:gd name="T31" fmla="*/ 421 h 624"/>
                <a:gd name="T32" fmla="*/ 87 w 119"/>
                <a:gd name="T33" fmla="*/ 523 h 624"/>
                <a:gd name="T34" fmla="*/ 84 w 119"/>
                <a:gd name="T35" fmla="*/ 527 h 624"/>
                <a:gd name="T36" fmla="*/ 75 w 119"/>
                <a:gd name="T37" fmla="*/ 538 h 624"/>
                <a:gd name="T38" fmla="*/ 63 w 119"/>
                <a:gd name="T39" fmla="*/ 554 h 624"/>
                <a:gd name="T40" fmla="*/ 49 w 119"/>
                <a:gd name="T41" fmla="*/ 572 h 624"/>
                <a:gd name="T42" fmla="*/ 34 w 119"/>
                <a:gd name="T43" fmla="*/ 590 h 624"/>
                <a:gd name="T44" fmla="*/ 20 w 119"/>
                <a:gd name="T45" fmla="*/ 607 h 624"/>
                <a:gd name="T46" fmla="*/ 10 w 119"/>
                <a:gd name="T47" fmla="*/ 619 h 624"/>
                <a:gd name="T48" fmla="*/ 4 w 119"/>
                <a:gd name="T49" fmla="*/ 624 h 624"/>
                <a:gd name="T50" fmla="*/ 4 w 119"/>
                <a:gd name="T51" fmla="*/ 622 h 624"/>
                <a:gd name="T52" fmla="*/ 8 w 119"/>
                <a:gd name="T53" fmla="*/ 614 h 624"/>
                <a:gd name="T54" fmla="*/ 14 w 119"/>
                <a:gd name="T55" fmla="*/ 603 h 624"/>
                <a:gd name="T56" fmla="*/ 21 w 119"/>
                <a:gd name="T57" fmla="*/ 590 h 624"/>
                <a:gd name="T58" fmla="*/ 30 w 119"/>
                <a:gd name="T59" fmla="*/ 575 h 624"/>
                <a:gd name="T60" fmla="*/ 39 w 119"/>
                <a:gd name="T61" fmla="*/ 562 h 624"/>
                <a:gd name="T62" fmla="*/ 46 w 119"/>
                <a:gd name="T63" fmla="*/ 548 h 624"/>
                <a:gd name="T64" fmla="*/ 52 w 119"/>
                <a:gd name="T65" fmla="*/ 538 h 624"/>
                <a:gd name="T66" fmla="*/ 65 w 119"/>
                <a:gd name="T67" fmla="*/ 496 h 624"/>
                <a:gd name="T68" fmla="*/ 69 w 119"/>
                <a:gd name="T69" fmla="*/ 442 h 624"/>
                <a:gd name="T70" fmla="*/ 66 w 119"/>
                <a:gd name="T71" fmla="*/ 381 h 624"/>
                <a:gd name="T72" fmla="*/ 58 w 119"/>
                <a:gd name="T73" fmla="*/ 314 h 624"/>
                <a:gd name="T74" fmla="*/ 46 w 119"/>
                <a:gd name="T75" fmla="*/ 247 h 624"/>
                <a:gd name="T76" fmla="*/ 33 w 119"/>
                <a:gd name="T77" fmla="*/ 181 h 624"/>
                <a:gd name="T78" fmla="*/ 20 w 119"/>
                <a:gd name="T79" fmla="*/ 121 h 624"/>
                <a:gd name="T80" fmla="*/ 9 w 119"/>
                <a:gd name="T81" fmla="*/ 70 h 624"/>
                <a:gd name="T82" fmla="*/ 7 w 119"/>
                <a:gd name="T83" fmla="*/ 60 h 624"/>
                <a:gd name="T84" fmla="*/ 5 w 119"/>
                <a:gd name="T85" fmla="*/ 48 h 624"/>
                <a:gd name="T86" fmla="*/ 2 w 119"/>
                <a:gd name="T87" fmla="*/ 38 h 624"/>
                <a:gd name="T88" fmla="*/ 0 w 119"/>
                <a:gd name="T89" fmla="*/ 28 h 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624"/>
                <a:gd name="T137" fmla="*/ 119 w 119"/>
                <a:gd name="T138" fmla="*/ 624 h 6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624">
                  <a:moveTo>
                    <a:pt x="0" y="28"/>
                  </a:moveTo>
                  <a:lnTo>
                    <a:pt x="10" y="26"/>
                  </a:lnTo>
                  <a:lnTo>
                    <a:pt x="20" y="22"/>
                  </a:lnTo>
                  <a:lnTo>
                    <a:pt x="28" y="15"/>
                  </a:lnTo>
                  <a:lnTo>
                    <a:pt x="37" y="8"/>
                  </a:lnTo>
                  <a:lnTo>
                    <a:pt x="45" y="3"/>
                  </a:lnTo>
                  <a:lnTo>
                    <a:pt x="54" y="0"/>
                  </a:lnTo>
                  <a:lnTo>
                    <a:pt x="64" y="0"/>
                  </a:lnTo>
                  <a:lnTo>
                    <a:pt x="76" y="5"/>
                  </a:lnTo>
                  <a:lnTo>
                    <a:pt x="93" y="53"/>
                  </a:lnTo>
                  <a:lnTo>
                    <a:pt x="105" y="100"/>
                  </a:lnTo>
                  <a:lnTo>
                    <a:pt x="114" y="149"/>
                  </a:lnTo>
                  <a:lnTo>
                    <a:pt x="119" y="201"/>
                  </a:lnTo>
                  <a:lnTo>
                    <a:pt x="119" y="263"/>
                  </a:lnTo>
                  <a:lnTo>
                    <a:pt x="114" y="335"/>
                  </a:lnTo>
                  <a:lnTo>
                    <a:pt x="103" y="421"/>
                  </a:lnTo>
                  <a:lnTo>
                    <a:pt x="87" y="523"/>
                  </a:lnTo>
                  <a:lnTo>
                    <a:pt x="84" y="527"/>
                  </a:lnTo>
                  <a:lnTo>
                    <a:pt x="75" y="538"/>
                  </a:lnTo>
                  <a:lnTo>
                    <a:pt x="63" y="554"/>
                  </a:lnTo>
                  <a:lnTo>
                    <a:pt x="49" y="572"/>
                  </a:lnTo>
                  <a:lnTo>
                    <a:pt x="34" y="590"/>
                  </a:lnTo>
                  <a:lnTo>
                    <a:pt x="20" y="607"/>
                  </a:lnTo>
                  <a:lnTo>
                    <a:pt x="10" y="619"/>
                  </a:lnTo>
                  <a:lnTo>
                    <a:pt x="4" y="624"/>
                  </a:lnTo>
                  <a:lnTo>
                    <a:pt x="4" y="622"/>
                  </a:lnTo>
                  <a:lnTo>
                    <a:pt x="8" y="614"/>
                  </a:lnTo>
                  <a:lnTo>
                    <a:pt x="14" y="603"/>
                  </a:lnTo>
                  <a:lnTo>
                    <a:pt x="21" y="590"/>
                  </a:lnTo>
                  <a:lnTo>
                    <a:pt x="30" y="575"/>
                  </a:lnTo>
                  <a:lnTo>
                    <a:pt x="39" y="562"/>
                  </a:lnTo>
                  <a:lnTo>
                    <a:pt x="46" y="548"/>
                  </a:lnTo>
                  <a:lnTo>
                    <a:pt x="52" y="538"/>
                  </a:lnTo>
                  <a:lnTo>
                    <a:pt x="65" y="496"/>
                  </a:lnTo>
                  <a:lnTo>
                    <a:pt x="69" y="442"/>
                  </a:lnTo>
                  <a:lnTo>
                    <a:pt x="66" y="381"/>
                  </a:lnTo>
                  <a:lnTo>
                    <a:pt x="58" y="314"/>
                  </a:lnTo>
                  <a:lnTo>
                    <a:pt x="46" y="247"/>
                  </a:lnTo>
                  <a:lnTo>
                    <a:pt x="33" y="181"/>
                  </a:lnTo>
                  <a:lnTo>
                    <a:pt x="20" y="121"/>
                  </a:lnTo>
                  <a:lnTo>
                    <a:pt x="9" y="70"/>
                  </a:lnTo>
                  <a:lnTo>
                    <a:pt x="7" y="60"/>
                  </a:lnTo>
                  <a:lnTo>
                    <a:pt x="5" y="48"/>
                  </a:lnTo>
                  <a:lnTo>
                    <a:pt x="2" y="38"/>
                  </a:lnTo>
                  <a:lnTo>
                    <a:pt x="0" y="2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74">
              <a:extLst>
                <a:ext uri="{FF2B5EF4-FFF2-40B4-BE49-F238E27FC236}">
                  <a16:creationId xmlns:a16="http://schemas.microsoft.com/office/drawing/2014/main" id="{6F865BE2-F2F2-F446-5498-0969EEA72D63}"/>
                </a:ext>
              </a:extLst>
            </p:cNvPr>
            <p:cNvSpPr>
              <a:spLocks/>
            </p:cNvSpPr>
            <p:nvPr/>
          </p:nvSpPr>
          <p:spPr bwMode="auto">
            <a:xfrm>
              <a:off x="3562" y="2669"/>
              <a:ext cx="50" cy="193"/>
            </a:xfrm>
            <a:custGeom>
              <a:avLst/>
              <a:gdLst>
                <a:gd name="T0" fmla="*/ 13 w 50"/>
                <a:gd name="T1" fmla="*/ 12 h 193"/>
                <a:gd name="T2" fmla="*/ 1 w 50"/>
                <a:gd name="T3" fmla="*/ 132 h 193"/>
                <a:gd name="T4" fmla="*/ 1 w 50"/>
                <a:gd name="T5" fmla="*/ 133 h 193"/>
                <a:gd name="T6" fmla="*/ 0 w 50"/>
                <a:gd name="T7" fmla="*/ 137 h 193"/>
                <a:gd name="T8" fmla="*/ 2 w 50"/>
                <a:gd name="T9" fmla="*/ 150 h 193"/>
                <a:gd name="T10" fmla="*/ 9 w 50"/>
                <a:gd name="T11" fmla="*/ 171 h 193"/>
                <a:gd name="T12" fmla="*/ 12 w 50"/>
                <a:gd name="T13" fmla="*/ 181 h 193"/>
                <a:gd name="T14" fmla="*/ 16 w 50"/>
                <a:gd name="T15" fmla="*/ 189 h 193"/>
                <a:gd name="T16" fmla="*/ 18 w 50"/>
                <a:gd name="T17" fmla="*/ 193 h 193"/>
                <a:gd name="T18" fmla="*/ 21 w 50"/>
                <a:gd name="T19" fmla="*/ 193 h 193"/>
                <a:gd name="T20" fmla="*/ 24 w 50"/>
                <a:gd name="T21" fmla="*/ 191 h 193"/>
                <a:gd name="T22" fmla="*/ 28 w 50"/>
                <a:gd name="T23" fmla="*/ 185 h 193"/>
                <a:gd name="T24" fmla="*/ 32 w 50"/>
                <a:gd name="T25" fmla="*/ 178 h 193"/>
                <a:gd name="T26" fmla="*/ 39 w 50"/>
                <a:gd name="T27" fmla="*/ 166 h 193"/>
                <a:gd name="T28" fmla="*/ 47 w 50"/>
                <a:gd name="T29" fmla="*/ 150 h 193"/>
                <a:gd name="T30" fmla="*/ 50 w 50"/>
                <a:gd name="T31" fmla="*/ 136 h 193"/>
                <a:gd name="T32" fmla="*/ 50 w 50"/>
                <a:gd name="T33" fmla="*/ 128 h 193"/>
                <a:gd name="T34" fmla="*/ 50 w 50"/>
                <a:gd name="T35" fmla="*/ 126 h 193"/>
                <a:gd name="T36" fmla="*/ 45 w 50"/>
                <a:gd name="T37" fmla="*/ 66 h 193"/>
                <a:gd name="T38" fmla="*/ 41 w 50"/>
                <a:gd name="T39" fmla="*/ 50 h 193"/>
                <a:gd name="T40" fmla="*/ 32 w 50"/>
                <a:gd name="T41" fmla="*/ 20 h 193"/>
                <a:gd name="T42" fmla="*/ 22 w 50"/>
                <a:gd name="T43" fmla="*/ 0 h 193"/>
                <a:gd name="T44" fmla="*/ 13 w 50"/>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193"/>
                <a:gd name="T71" fmla="*/ 50 w 50"/>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193">
                  <a:moveTo>
                    <a:pt x="13" y="12"/>
                  </a:moveTo>
                  <a:lnTo>
                    <a:pt x="1" y="132"/>
                  </a:lnTo>
                  <a:lnTo>
                    <a:pt x="1" y="133"/>
                  </a:lnTo>
                  <a:lnTo>
                    <a:pt x="0" y="137"/>
                  </a:lnTo>
                  <a:lnTo>
                    <a:pt x="2" y="150"/>
                  </a:lnTo>
                  <a:lnTo>
                    <a:pt x="9" y="171"/>
                  </a:lnTo>
                  <a:lnTo>
                    <a:pt x="12" y="181"/>
                  </a:lnTo>
                  <a:lnTo>
                    <a:pt x="16" y="189"/>
                  </a:lnTo>
                  <a:lnTo>
                    <a:pt x="18" y="193"/>
                  </a:lnTo>
                  <a:lnTo>
                    <a:pt x="21" y="193"/>
                  </a:lnTo>
                  <a:lnTo>
                    <a:pt x="24" y="191"/>
                  </a:lnTo>
                  <a:lnTo>
                    <a:pt x="28" y="185"/>
                  </a:lnTo>
                  <a:lnTo>
                    <a:pt x="32" y="178"/>
                  </a:lnTo>
                  <a:lnTo>
                    <a:pt x="39" y="166"/>
                  </a:lnTo>
                  <a:lnTo>
                    <a:pt x="47" y="150"/>
                  </a:lnTo>
                  <a:lnTo>
                    <a:pt x="50" y="136"/>
                  </a:lnTo>
                  <a:lnTo>
                    <a:pt x="50" y="128"/>
                  </a:lnTo>
                  <a:lnTo>
                    <a:pt x="50" y="126"/>
                  </a:lnTo>
                  <a:lnTo>
                    <a:pt x="45" y="66"/>
                  </a:lnTo>
                  <a:lnTo>
                    <a:pt x="41" y="50"/>
                  </a:lnTo>
                  <a:lnTo>
                    <a:pt x="32" y="20"/>
                  </a:lnTo>
                  <a:lnTo>
                    <a:pt x="22" y="0"/>
                  </a:ln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75">
              <a:extLst>
                <a:ext uri="{FF2B5EF4-FFF2-40B4-BE49-F238E27FC236}">
                  <a16:creationId xmlns:a16="http://schemas.microsoft.com/office/drawing/2014/main" id="{6F6FFBFE-72B9-AABA-8700-7DA990E9C1A2}"/>
                </a:ext>
              </a:extLst>
            </p:cNvPr>
            <p:cNvSpPr>
              <a:spLocks/>
            </p:cNvSpPr>
            <p:nvPr/>
          </p:nvSpPr>
          <p:spPr bwMode="auto">
            <a:xfrm>
              <a:off x="3563" y="2660"/>
              <a:ext cx="49" cy="142"/>
            </a:xfrm>
            <a:custGeom>
              <a:avLst/>
              <a:gdLst>
                <a:gd name="T0" fmla="*/ 26 w 49"/>
                <a:gd name="T1" fmla="*/ 0 h 142"/>
                <a:gd name="T2" fmla="*/ 29 w 49"/>
                <a:gd name="T3" fmla="*/ 11 h 142"/>
                <a:gd name="T4" fmla="*/ 36 w 49"/>
                <a:gd name="T5" fmla="*/ 39 h 142"/>
                <a:gd name="T6" fmla="*/ 44 w 49"/>
                <a:gd name="T7" fmla="*/ 73 h 142"/>
                <a:gd name="T8" fmla="*/ 48 w 49"/>
                <a:gd name="T9" fmla="*/ 102 h 142"/>
                <a:gd name="T10" fmla="*/ 49 w 49"/>
                <a:gd name="T11" fmla="*/ 115 h 142"/>
                <a:gd name="T12" fmla="*/ 49 w 49"/>
                <a:gd name="T13" fmla="*/ 126 h 142"/>
                <a:gd name="T14" fmla="*/ 49 w 49"/>
                <a:gd name="T15" fmla="*/ 133 h 142"/>
                <a:gd name="T16" fmla="*/ 49 w 49"/>
                <a:gd name="T17" fmla="*/ 135 h 142"/>
                <a:gd name="T18" fmla="*/ 0 w 49"/>
                <a:gd name="T19" fmla="*/ 142 h 142"/>
                <a:gd name="T20" fmla="*/ 13 w 49"/>
                <a:gd name="T21" fmla="*/ 1 h 142"/>
                <a:gd name="T22" fmla="*/ 26 w 49"/>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42"/>
                <a:gd name="T38" fmla="*/ 49 w 49"/>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42">
                  <a:moveTo>
                    <a:pt x="26" y="0"/>
                  </a:moveTo>
                  <a:lnTo>
                    <a:pt x="29" y="11"/>
                  </a:lnTo>
                  <a:lnTo>
                    <a:pt x="36" y="39"/>
                  </a:lnTo>
                  <a:lnTo>
                    <a:pt x="44" y="73"/>
                  </a:lnTo>
                  <a:lnTo>
                    <a:pt x="48" y="102"/>
                  </a:lnTo>
                  <a:lnTo>
                    <a:pt x="49" y="115"/>
                  </a:lnTo>
                  <a:lnTo>
                    <a:pt x="49" y="126"/>
                  </a:lnTo>
                  <a:lnTo>
                    <a:pt x="49" y="133"/>
                  </a:lnTo>
                  <a:lnTo>
                    <a:pt x="49" y="135"/>
                  </a:lnTo>
                  <a:lnTo>
                    <a:pt x="0" y="142"/>
                  </a:lnTo>
                  <a:lnTo>
                    <a:pt x="13" y="1"/>
                  </a:lnTo>
                  <a:lnTo>
                    <a:pt x="26"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76">
              <a:extLst>
                <a:ext uri="{FF2B5EF4-FFF2-40B4-BE49-F238E27FC236}">
                  <a16:creationId xmlns:a16="http://schemas.microsoft.com/office/drawing/2014/main" id="{394AE13F-8775-32BC-F1E8-3E159EE87434}"/>
                </a:ext>
              </a:extLst>
            </p:cNvPr>
            <p:cNvSpPr>
              <a:spLocks/>
            </p:cNvSpPr>
            <p:nvPr/>
          </p:nvSpPr>
          <p:spPr bwMode="auto">
            <a:xfrm>
              <a:off x="3351" y="2228"/>
              <a:ext cx="238" cy="457"/>
            </a:xfrm>
            <a:custGeom>
              <a:avLst/>
              <a:gdLst>
                <a:gd name="T0" fmla="*/ 143 w 238"/>
                <a:gd name="T1" fmla="*/ 79 h 457"/>
                <a:gd name="T2" fmla="*/ 157 w 238"/>
                <a:gd name="T3" fmla="*/ 108 h 457"/>
                <a:gd name="T4" fmla="*/ 172 w 238"/>
                <a:gd name="T5" fmla="*/ 141 h 457"/>
                <a:gd name="T6" fmla="*/ 185 w 238"/>
                <a:gd name="T7" fmla="*/ 178 h 457"/>
                <a:gd name="T8" fmla="*/ 199 w 238"/>
                <a:gd name="T9" fmla="*/ 218 h 457"/>
                <a:gd name="T10" fmla="*/ 211 w 238"/>
                <a:gd name="T11" fmla="*/ 264 h 457"/>
                <a:gd name="T12" fmla="*/ 221 w 238"/>
                <a:gd name="T13" fmla="*/ 314 h 457"/>
                <a:gd name="T14" fmla="*/ 230 w 238"/>
                <a:gd name="T15" fmla="*/ 370 h 457"/>
                <a:gd name="T16" fmla="*/ 238 w 238"/>
                <a:gd name="T17" fmla="*/ 430 h 457"/>
                <a:gd name="T18" fmla="*/ 238 w 238"/>
                <a:gd name="T19" fmla="*/ 439 h 457"/>
                <a:gd name="T20" fmla="*/ 238 w 238"/>
                <a:gd name="T21" fmla="*/ 454 h 457"/>
                <a:gd name="T22" fmla="*/ 232 w 238"/>
                <a:gd name="T23" fmla="*/ 457 h 457"/>
                <a:gd name="T24" fmla="*/ 221 w 238"/>
                <a:gd name="T25" fmla="*/ 429 h 457"/>
                <a:gd name="T26" fmla="*/ 214 w 238"/>
                <a:gd name="T27" fmla="*/ 409 h 457"/>
                <a:gd name="T28" fmla="*/ 204 w 238"/>
                <a:gd name="T29" fmla="*/ 385 h 457"/>
                <a:gd name="T30" fmla="*/ 192 w 238"/>
                <a:gd name="T31" fmla="*/ 358 h 457"/>
                <a:gd name="T32" fmla="*/ 177 w 238"/>
                <a:gd name="T33" fmla="*/ 331 h 457"/>
                <a:gd name="T34" fmla="*/ 162 w 238"/>
                <a:gd name="T35" fmla="*/ 299 h 457"/>
                <a:gd name="T36" fmla="*/ 145 w 238"/>
                <a:gd name="T37" fmla="*/ 268 h 457"/>
                <a:gd name="T38" fmla="*/ 127 w 238"/>
                <a:gd name="T39" fmla="*/ 236 h 457"/>
                <a:gd name="T40" fmla="*/ 109 w 238"/>
                <a:gd name="T41" fmla="*/ 203 h 457"/>
                <a:gd name="T42" fmla="*/ 91 w 238"/>
                <a:gd name="T43" fmla="*/ 172 h 457"/>
                <a:gd name="T44" fmla="*/ 75 w 238"/>
                <a:gd name="T45" fmla="*/ 142 h 457"/>
                <a:gd name="T46" fmla="*/ 58 w 238"/>
                <a:gd name="T47" fmla="*/ 114 h 457"/>
                <a:gd name="T48" fmla="*/ 42 w 238"/>
                <a:gd name="T49" fmla="*/ 87 h 457"/>
                <a:gd name="T50" fmla="*/ 28 w 238"/>
                <a:gd name="T51" fmla="*/ 65 h 457"/>
                <a:gd name="T52" fmla="*/ 17 w 238"/>
                <a:gd name="T53" fmla="*/ 45 h 457"/>
                <a:gd name="T54" fmla="*/ 7 w 238"/>
                <a:gd name="T55" fmla="*/ 29 h 457"/>
                <a:gd name="T56" fmla="*/ 0 w 238"/>
                <a:gd name="T57" fmla="*/ 19 h 457"/>
                <a:gd name="T58" fmla="*/ 14 w 238"/>
                <a:gd name="T59" fmla="*/ 17 h 457"/>
                <a:gd name="T60" fmla="*/ 30 w 238"/>
                <a:gd name="T61" fmla="*/ 13 h 457"/>
                <a:gd name="T62" fmla="*/ 46 w 238"/>
                <a:gd name="T63" fmla="*/ 10 h 457"/>
                <a:gd name="T64" fmla="*/ 60 w 238"/>
                <a:gd name="T65" fmla="*/ 8 h 457"/>
                <a:gd name="T66" fmla="*/ 72 w 238"/>
                <a:gd name="T67" fmla="*/ 5 h 457"/>
                <a:gd name="T68" fmla="*/ 83 w 238"/>
                <a:gd name="T69" fmla="*/ 2 h 457"/>
                <a:gd name="T70" fmla="*/ 89 w 238"/>
                <a:gd name="T71" fmla="*/ 1 h 457"/>
                <a:gd name="T72" fmla="*/ 91 w 238"/>
                <a:gd name="T73" fmla="*/ 0 h 457"/>
                <a:gd name="T74" fmla="*/ 93 w 238"/>
                <a:gd name="T75" fmla="*/ 1 h 457"/>
                <a:gd name="T76" fmla="*/ 95 w 238"/>
                <a:gd name="T77" fmla="*/ 5 h 457"/>
                <a:gd name="T78" fmla="*/ 99 w 238"/>
                <a:gd name="T79" fmla="*/ 10 h 457"/>
                <a:gd name="T80" fmla="*/ 106 w 238"/>
                <a:gd name="T81" fmla="*/ 19 h 457"/>
                <a:gd name="T82" fmla="*/ 113 w 238"/>
                <a:gd name="T83" fmla="*/ 30 h 457"/>
                <a:gd name="T84" fmla="*/ 122 w 238"/>
                <a:gd name="T85" fmla="*/ 44 h 457"/>
                <a:gd name="T86" fmla="*/ 132 w 238"/>
                <a:gd name="T87" fmla="*/ 60 h 457"/>
                <a:gd name="T88" fmla="*/ 143 w 238"/>
                <a:gd name="T89" fmla="*/ 7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457"/>
                <a:gd name="T137" fmla="*/ 238 w 238"/>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457">
                  <a:moveTo>
                    <a:pt x="143" y="79"/>
                  </a:moveTo>
                  <a:lnTo>
                    <a:pt x="157" y="108"/>
                  </a:lnTo>
                  <a:lnTo>
                    <a:pt x="172" y="141"/>
                  </a:lnTo>
                  <a:lnTo>
                    <a:pt x="185" y="178"/>
                  </a:lnTo>
                  <a:lnTo>
                    <a:pt x="199" y="218"/>
                  </a:lnTo>
                  <a:lnTo>
                    <a:pt x="211" y="264"/>
                  </a:lnTo>
                  <a:lnTo>
                    <a:pt x="221" y="314"/>
                  </a:lnTo>
                  <a:lnTo>
                    <a:pt x="230" y="370"/>
                  </a:lnTo>
                  <a:lnTo>
                    <a:pt x="238" y="430"/>
                  </a:lnTo>
                  <a:lnTo>
                    <a:pt x="238" y="439"/>
                  </a:lnTo>
                  <a:lnTo>
                    <a:pt x="238" y="454"/>
                  </a:lnTo>
                  <a:lnTo>
                    <a:pt x="232" y="457"/>
                  </a:lnTo>
                  <a:lnTo>
                    <a:pt x="221" y="429"/>
                  </a:lnTo>
                  <a:lnTo>
                    <a:pt x="214" y="409"/>
                  </a:lnTo>
                  <a:lnTo>
                    <a:pt x="204" y="385"/>
                  </a:lnTo>
                  <a:lnTo>
                    <a:pt x="192" y="358"/>
                  </a:lnTo>
                  <a:lnTo>
                    <a:pt x="177" y="331"/>
                  </a:lnTo>
                  <a:lnTo>
                    <a:pt x="162" y="299"/>
                  </a:lnTo>
                  <a:lnTo>
                    <a:pt x="145" y="268"/>
                  </a:lnTo>
                  <a:lnTo>
                    <a:pt x="127" y="236"/>
                  </a:lnTo>
                  <a:lnTo>
                    <a:pt x="109" y="203"/>
                  </a:lnTo>
                  <a:lnTo>
                    <a:pt x="91" y="172"/>
                  </a:lnTo>
                  <a:lnTo>
                    <a:pt x="75" y="142"/>
                  </a:lnTo>
                  <a:lnTo>
                    <a:pt x="58" y="114"/>
                  </a:lnTo>
                  <a:lnTo>
                    <a:pt x="42" y="87"/>
                  </a:lnTo>
                  <a:lnTo>
                    <a:pt x="28" y="65"/>
                  </a:lnTo>
                  <a:lnTo>
                    <a:pt x="17" y="45"/>
                  </a:lnTo>
                  <a:lnTo>
                    <a:pt x="7" y="29"/>
                  </a:lnTo>
                  <a:lnTo>
                    <a:pt x="0" y="19"/>
                  </a:lnTo>
                  <a:lnTo>
                    <a:pt x="14" y="17"/>
                  </a:lnTo>
                  <a:lnTo>
                    <a:pt x="30" y="13"/>
                  </a:lnTo>
                  <a:lnTo>
                    <a:pt x="46" y="10"/>
                  </a:lnTo>
                  <a:lnTo>
                    <a:pt x="60" y="8"/>
                  </a:lnTo>
                  <a:lnTo>
                    <a:pt x="72" y="5"/>
                  </a:lnTo>
                  <a:lnTo>
                    <a:pt x="83" y="2"/>
                  </a:lnTo>
                  <a:lnTo>
                    <a:pt x="89" y="1"/>
                  </a:lnTo>
                  <a:lnTo>
                    <a:pt x="91" y="0"/>
                  </a:lnTo>
                  <a:lnTo>
                    <a:pt x="93" y="1"/>
                  </a:lnTo>
                  <a:lnTo>
                    <a:pt x="95" y="5"/>
                  </a:lnTo>
                  <a:lnTo>
                    <a:pt x="99" y="10"/>
                  </a:lnTo>
                  <a:lnTo>
                    <a:pt x="106" y="19"/>
                  </a:lnTo>
                  <a:lnTo>
                    <a:pt x="113" y="30"/>
                  </a:lnTo>
                  <a:lnTo>
                    <a:pt x="122" y="44"/>
                  </a:lnTo>
                  <a:lnTo>
                    <a:pt x="132" y="60"/>
                  </a:lnTo>
                  <a:lnTo>
                    <a:pt x="143" y="79"/>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77">
              <a:extLst>
                <a:ext uri="{FF2B5EF4-FFF2-40B4-BE49-F238E27FC236}">
                  <a16:creationId xmlns:a16="http://schemas.microsoft.com/office/drawing/2014/main" id="{A32501BF-024F-2E7D-1F85-A53FDB4A5E15}"/>
                </a:ext>
              </a:extLst>
            </p:cNvPr>
            <p:cNvSpPr>
              <a:spLocks/>
            </p:cNvSpPr>
            <p:nvPr/>
          </p:nvSpPr>
          <p:spPr bwMode="auto">
            <a:xfrm>
              <a:off x="3192" y="2714"/>
              <a:ext cx="154" cy="129"/>
            </a:xfrm>
            <a:custGeom>
              <a:avLst/>
              <a:gdLst>
                <a:gd name="T0" fmla="*/ 3 w 154"/>
                <a:gd name="T1" fmla="*/ 119 h 129"/>
                <a:gd name="T2" fmla="*/ 15 w 154"/>
                <a:gd name="T3" fmla="*/ 115 h 129"/>
                <a:gd name="T4" fmla="*/ 25 w 154"/>
                <a:gd name="T5" fmla="*/ 111 h 129"/>
                <a:gd name="T6" fmla="*/ 33 w 154"/>
                <a:gd name="T7" fmla="*/ 107 h 129"/>
                <a:gd name="T8" fmla="*/ 40 w 154"/>
                <a:gd name="T9" fmla="*/ 103 h 129"/>
                <a:gd name="T10" fmla="*/ 45 w 154"/>
                <a:gd name="T11" fmla="*/ 101 h 129"/>
                <a:gd name="T12" fmla="*/ 48 w 154"/>
                <a:gd name="T13" fmla="*/ 99 h 129"/>
                <a:gd name="T14" fmla="*/ 51 w 154"/>
                <a:gd name="T15" fmla="*/ 97 h 129"/>
                <a:gd name="T16" fmla="*/ 52 w 154"/>
                <a:gd name="T17" fmla="*/ 97 h 129"/>
                <a:gd name="T18" fmla="*/ 124 w 154"/>
                <a:gd name="T19" fmla="*/ 10 h 129"/>
                <a:gd name="T20" fmla="*/ 134 w 154"/>
                <a:gd name="T21" fmla="*/ 0 h 129"/>
                <a:gd name="T22" fmla="*/ 136 w 154"/>
                <a:gd name="T23" fmla="*/ 1 h 129"/>
                <a:gd name="T24" fmla="*/ 140 w 154"/>
                <a:gd name="T25" fmla="*/ 4 h 129"/>
                <a:gd name="T26" fmla="*/ 144 w 154"/>
                <a:gd name="T27" fmla="*/ 9 h 129"/>
                <a:gd name="T28" fmla="*/ 149 w 154"/>
                <a:gd name="T29" fmla="*/ 16 h 129"/>
                <a:gd name="T30" fmla="*/ 152 w 154"/>
                <a:gd name="T31" fmla="*/ 25 h 129"/>
                <a:gd name="T32" fmla="*/ 154 w 154"/>
                <a:gd name="T33" fmla="*/ 35 h 129"/>
                <a:gd name="T34" fmla="*/ 152 w 154"/>
                <a:gd name="T35" fmla="*/ 48 h 129"/>
                <a:gd name="T36" fmla="*/ 147 w 154"/>
                <a:gd name="T37" fmla="*/ 61 h 129"/>
                <a:gd name="T38" fmla="*/ 139 w 154"/>
                <a:gd name="T39" fmla="*/ 68 h 129"/>
                <a:gd name="T40" fmla="*/ 138 w 154"/>
                <a:gd name="T41" fmla="*/ 68 h 129"/>
                <a:gd name="T42" fmla="*/ 133 w 154"/>
                <a:gd name="T43" fmla="*/ 68 h 129"/>
                <a:gd name="T44" fmla="*/ 129 w 154"/>
                <a:gd name="T45" fmla="*/ 69 h 129"/>
                <a:gd name="T46" fmla="*/ 122 w 154"/>
                <a:gd name="T47" fmla="*/ 71 h 129"/>
                <a:gd name="T48" fmla="*/ 115 w 154"/>
                <a:gd name="T49" fmla="*/ 74 h 129"/>
                <a:gd name="T50" fmla="*/ 108 w 154"/>
                <a:gd name="T51" fmla="*/ 80 h 129"/>
                <a:gd name="T52" fmla="*/ 100 w 154"/>
                <a:gd name="T53" fmla="*/ 87 h 129"/>
                <a:gd name="T54" fmla="*/ 93 w 154"/>
                <a:gd name="T55" fmla="*/ 97 h 129"/>
                <a:gd name="T56" fmla="*/ 77 w 154"/>
                <a:gd name="T57" fmla="*/ 118 h 129"/>
                <a:gd name="T58" fmla="*/ 74 w 154"/>
                <a:gd name="T59" fmla="*/ 129 h 129"/>
                <a:gd name="T60" fmla="*/ 4 w 154"/>
                <a:gd name="T61" fmla="*/ 129 h 129"/>
                <a:gd name="T62" fmla="*/ 3 w 154"/>
                <a:gd name="T63" fmla="*/ 128 h 129"/>
                <a:gd name="T64" fmla="*/ 2 w 154"/>
                <a:gd name="T65" fmla="*/ 125 h 129"/>
                <a:gd name="T66" fmla="*/ 0 w 154"/>
                <a:gd name="T67" fmla="*/ 121 h 129"/>
                <a:gd name="T68" fmla="*/ 3 w 154"/>
                <a:gd name="T69" fmla="*/ 11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29"/>
                <a:gd name="T107" fmla="*/ 154 w 15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29">
                  <a:moveTo>
                    <a:pt x="3" y="119"/>
                  </a:moveTo>
                  <a:lnTo>
                    <a:pt x="15" y="115"/>
                  </a:lnTo>
                  <a:lnTo>
                    <a:pt x="25" y="111"/>
                  </a:lnTo>
                  <a:lnTo>
                    <a:pt x="33" y="107"/>
                  </a:lnTo>
                  <a:lnTo>
                    <a:pt x="40" y="103"/>
                  </a:lnTo>
                  <a:lnTo>
                    <a:pt x="45" y="101"/>
                  </a:lnTo>
                  <a:lnTo>
                    <a:pt x="48" y="99"/>
                  </a:lnTo>
                  <a:lnTo>
                    <a:pt x="51" y="97"/>
                  </a:lnTo>
                  <a:lnTo>
                    <a:pt x="52" y="97"/>
                  </a:lnTo>
                  <a:lnTo>
                    <a:pt x="124" y="10"/>
                  </a:lnTo>
                  <a:lnTo>
                    <a:pt x="134" y="0"/>
                  </a:lnTo>
                  <a:lnTo>
                    <a:pt x="136" y="1"/>
                  </a:lnTo>
                  <a:lnTo>
                    <a:pt x="140" y="4"/>
                  </a:lnTo>
                  <a:lnTo>
                    <a:pt x="144" y="9"/>
                  </a:lnTo>
                  <a:lnTo>
                    <a:pt x="149" y="16"/>
                  </a:lnTo>
                  <a:lnTo>
                    <a:pt x="152" y="25"/>
                  </a:lnTo>
                  <a:lnTo>
                    <a:pt x="154" y="35"/>
                  </a:lnTo>
                  <a:lnTo>
                    <a:pt x="152" y="48"/>
                  </a:lnTo>
                  <a:lnTo>
                    <a:pt x="147" y="61"/>
                  </a:lnTo>
                  <a:lnTo>
                    <a:pt x="139" y="68"/>
                  </a:lnTo>
                  <a:lnTo>
                    <a:pt x="138" y="68"/>
                  </a:lnTo>
                  <a:lnTo>
                    <a:pt x="133" y="68"/>
                  </a:lnTo>
                  <a:lnTo>
                    <a:pt x="129" y="69"/>
                  </a:lnTo>
                  <a:lnTo>
                    <a:pt x="122" y="71"/>
                  </a:lnTo>
                  <a:lnTo>
                    <a:pt x="115" y="74"/>
                  </a:lnTo>
                  <a:lnTo>
                    <a:pt x="108" y="80"/>
                  </a:lnTo>
                  <a:lnTo>
                    <a:pt x="100" y="87"/>
                  </a:lnTo>
                  <a:lnTo>
                    <a:pt x="93" y="97"/>
                  </a:lnTo>
                  <a:lnTo>
                    <a:pt x="77" y="118"/>
                  </a:lnTo>
                  <a:lnTo>
                    <a:pt x="74" y="129"/>
                  </a:lnTo>
                  <a:lnTo>
                    <a:pt x="4" y="129"/>
                  </a:lnTo>
                  <a:lnTo>
                    <a:pt x="3" y="128"/>
                  </a:lnTo>
                  <a:lnTo>
                    <a:pt x="2" y="125"/>
                  </a:lnTo>
                  <a:lnTo>
                    <a:pt x="0" y="121"/>
                  </a:lnTo>
                  <a:lnTo>
                    <a:pt x="3" y="11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78">
              <a:extLst>
                <a:ext uri="{FF2B5EF4-FFF2-40B4-BE49-F238E27FC236}">
                  <a16:creationId xmlns:a16="http://schemas.microsoft.com/office/drawing/2014/main" id="{2CB2BBFC-5AA8-FFA6-2F61-9015D1F35C8F}"/>
                </a:ext>
              </a:extLst>
            </p:cNvPr>
            <p:cNvSpPr>
              <a:spLocks/>
            </p:cNvSpPr>
            <p:nvPr/>
          </p:nvSpPr>
          <p:spPr bwMode="auto">
            <a:xfrm>
              <a:off x="3177" y="2725"/>
              <a:ext cx="175" cy="119"/>
            </a:xfrm>
            <a:custGeom>
              <a:avLst/>
              <a:gdLst>
                <a:gd name="T0" fmla="*/ 5 w 175"/>
                <a:gd name="T1" fmla="*/ 110 h 119"/>
                <a:gd name="T2" fmla="*/ 10 w 175"/>
                <a:gd name="T3" fmla="*/ 109 h 119"/>
                <a:gd name="T4" fmla="*/ 18 w 175"/>
                <a:gd name="T5" fmla="*/ 106 h 119"/>
                <a:gd name="T6" fmla="*/ 28 w 175"/>
                <a:gd name="T7" fmla="*/ 101 h 119"/>
                <a:gd name="T8" fmla="*/ 39 w 175"/>
                <a:gd name="T9" fmla="*/ 97 h 119"/>
                <a:gd name="T10" fmla="*/ 49 w 175"/>
                <a:gd name="T11" fmla="*/ 91 h 119"/>
                <a:gd name="T12" fmla="*/ 58 w 175"/>
                <a:gd name="T13" fmla="*/ 88 h 119"/>
                <a:gd name="T14" fmla="*/ 65 w 175"/>
                <a:gd name="T15" fmla="*/ 85 h 119"/>
                <a:gd name="T16" fmla="*/ 67 w 175"/>
                <a:gd name="T17" fmla="*/ 84 h 119"/>
                <a:gd name="T18" fmla="*/ 85 w 175"/>
                <a:gd name="T19" fmla="*/ 110 h 119"/>
                <a:gd name="T20" fmla="*/ 91 w 175"/>
                <a:gd name="T21" fmla="*/ 99 h 119"/>
                <a:gd name="T22" fmla="*/ 99 w 175"/>
                <a:gd name="T23" fmla="*/ 89 h 119"/>
                <a:gd name="T24" fmla="*/ 107 w 175"/>
                <a:gd name="T25" fmla="*/ 80 h 119"/>
                <a:gd name="T26" fmla="*/ 115 w 175"/>
                <a:gd name="T27" fmla="*/ 71 h 119"/>
                <a:gd name="T28" fmla="*/ 121 w 175"/>
                <a:gd name="T29" fmla="*/ 65 h 119"/>
                <a:gd name="T30" fmla="*/ 129 w 175"/>
                <a:gd name="T31" fmla="*/ 58 h 119"/>
                <a:gd name="T32" fmla="*/ 137 w 175"/>
                <a:gd name="T33" fmla="*/ 52 h 119"/>
                <a:gd name="T34" fmla="*/ 144 w 175"/>
                <a:gd name="T35" fmla="*/ 48 h 119"/>
                <a:gd name="T36" fmla="*/ 161 w 175"/>
                <a:gd name="T37" fmla="*/ 0 h 119"/>
                <a:gd name="T38" fmla="*/ 162 w 175"/>
                <a:gd name="T39" fmla="*/ 1 h 119"/>
                <a:gd name="T40" fmla="*/ 165 w 175"/>
                <a:gd name="T41" fmla="*/ 5 h 119"/>
                <a:gd name="T42" fmla="*/ 169 w 175"/>
                <a:gd name="T43" fmla="*/ 11 h 119"/>
                <a:gd name="T44" fmla="*/ 172 w 175"/>
                <a:gd name="T45" fmla="*/ 18 h 119"/>
                <a:gd name="T46" fmla="*/ 175 w 175"/>
                <a:gd name="T47" fmla="*/ 34 h 119"/>
                <a:gd name="T48" fmla="*/ 173 w 175"/>
                <a:gd name="T49" fmla="*/ 48 h 119"/>
                <a:gd name="T50" fmla="*/ 168 w 175"/>
                <a:gd name="T51" fmla="*/ 56 h 119"/>
                <a:gd name="T52" fmla="*/ 166 w 175"/>
                <a:gd name="T53" fmla="*/ 59 h 119"/>
                <a:gd name="T54" fmla="*/ 159 w 175"/>
                <a:gd name="T55" fmla="*/ 118 h 119"/>
                <a:gd name="T56" fmla="*/ 155 w 175"/>
                <a:gd name="T57" fmla="*/ 119 h 119"/>
                <a:gd name="T58" fmla="*/ 151 w 175"/>
                <a:gd name="T59" fmla="*/ 68 h 119"/>
                <a:gd name="T60" fmla="*/ 137 w 175"/>
                <a:gd name="T61" fmla="*/ 71 h 119"/>
                <a:gd name="T62" fmla="*/ 125 w 175"/>
                <a:gd name="T63" fmla="*/ 77 h 119"/>
                <a:gd name="T64" fmla="*/ 115 w 175"/>
                <a:gd name="T65" fmla="*/ 86 h 119"/>
                <a:gd name="T66" fmla="*/ 106 w 175"/>
                <a:gd name="T67" fmla="*/ 95 h 119"/>
                <a:gd name="T68" fmla="*/ 100 w 175"/>
                <a:gd name="T69" fmla="*/ 104 h 119"/>
                <a:gd name="T70" fmla="*/ 95 w 175"/>
                <a:gd name="T71" fmla="*/ 111 h 119"/>
                <a:gd name="T72" fmla="*/ 92 w 175"/>
                <a:gd name="T73" fmla="*/ 117 h 119"/>
                <a:gd name="T74" fmla="*/ 91 w 175"/>
                <a:gd name="T75" fmla="*/ 119 h 119"/>
                <a:gd name="T76" fmla="*/ 1 w 175"/>
                <a:gd name="T77" fmla="*/ 119 h 119"/>
                <a:gd name="T78" fmla="*/ 1 w 175"/>
                <a:gd name="T79" fmla="*/ 118 h 119"/>
                <a:gd name="T80" fmla="*/ 0 w 175"/>
                <a:gd name="T81" fmla="*/ 116 h 119"/>
                <a:gd name="T82" fmla="*/ 1 w 175"/>
                <a:gd name="T83" fmla="*/ 113 h 119"/>
                <a:gd name="T84" fmla="*/ 5 w 175"/>
                <a:gd name="T85" fmla="*/ 11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9"/>
                <a:gd name="T131" fmla="*/ 175 w 175"/>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9">
                  <a:moveTo>
                    <a:pt x="5" y="110"/>
                  </a:moveTo>
                  <a:lnTo>
                    <a:pt x="10" y="109"/>
                  </a:lnTo>
                  <a:lnTo>
                    <a:pt x="18" y="106"/>
                  </a:lnTo>
                  <a:lnTo>
                    <a:pt x="28" y="101"/>
                  </a:lnTo>
                  <a:lnTo>
                    <a:pt x="39" y="97"/>
                  </a:lnTo>
                  <a:lnTo>
                    <a:pt x="49" y="91"/>
                  </a:lnTo>
                  <a:lnTo>
                    <a:pt x="58" y="88"/>
                  </a:lnTo>
                  <a:lnTo>
                    <a:pt x="65" y="85"/>
                  </a:lnTo>
                  <a:lnTo>
                    <a:pt x="67" y="84"/>
                  </a:lnTo>
                  <a:lnTo>
                    <a:pt x="85" y="110"/>
                  </a:lnTo>
                  <a:lnTo>
                    <a:pt x="91" y="99"/>
                  </a:lnTo>
                  <a:lnTo>
                    <a:pt x="99" y="89"/>
                  </a:lnTo>
                  <a:lnTo>
                    <a:pt x="107" y="80"/>
                  </a:lnTo>
                  <a:lnTo>
                    <a:pt x="115" y="71"/>
                  </a:lnTo>
                  <a:lnTo>
                    <a:pt x="121" y="65"/>
                  </a:lnTo>
                  <a:lnTo>
                    <a:pt x="129" y="58"/>
                  </a:lnTo>
                  <a:lnTo>
                    <a:pt x="137" y="52"/>
                  </a:lnTo>
                  <a:lnTo>
                    <a:pt x="144" y="48"/>
                  </a:lnTo>
                  <a:lnTo>
                    <a:pt x="161" y="0"/>
                  </a:lnTo>
                  <a:lnTo>
                    <a:pt x="162" y="1"/>
                  </a:lnTo>
                  <a:lnTo>
                    <a:pt x="165" y="5"/>
                  </a:lnTo>
                  <a:lnTo>
                    <a:pt x="169" y="11"/>
                  </a:lnTo>
                  <a:lnTo>
                    <a:pt x="172" y="18"/>
                  </a:lnTo>
                  <a:lnTo>
                    <a:pt x="175" y="34"/>
                  </a:lnTo>
                  <a:lnTo>
                    <a:pt x="173" y="48"/>
                  </a:lnTo>
                  <a:lnTo>
                    <a:pt x="168" y="56"/>
                  </a:lnTo>
                  <a:lnTo>
                    <a:pt x="166" y="59"/>
                  </a:lnTo>
                  <a:lnTo>
                    <a:pt x="159" y="118"/>
                  </a:lnTo>
                  <a:lnTo>
                    <a:pt x="155" y="119"/>
                  </a:lnTo>
                  <a:lnTo>
                    <a:pt x="151" y="68"/>
                  </a:lnTo>
                  <a:lnTo>
                    <a:pt x="137" y="71"/>
                  </a:lnTo>
                  <a:lnTo>
                    <a:pt x="125" y="77"/>
                  </a:lnTo>
                  <a:lnTo>
                    <a:pt x="115" y="86"/>
                  </a:lnTo>
                  <a:lnTo>
                    <a:pt x="106" y="95"/>
                  </a:lnTo>
                  <a:lnTo>
                    <a:pt x="100" y="104"/>
                  </a:lnTo>
                  <a:lnTo>
                    <a:pt x="95" y="111"/>
                  </a:lnTo>
                  <a:lnTo>
                    <a:pt x="92" y="117"/>
                  </a:lnTo>
                  <a:lnTo>
                    <a:pt x="91" y="119"/>
                  </a:lnTo>
                  <a:lnTo>
                    <a:pt x="1" y="119"/>
                  </a:lnTo>
                  <a:lnTo>
                    <a:pt x="1" y="118"/>
                  </a:lnTo>
                  <a:lnTo>
                    <a:pt x="0" y="116"/>
                  </a:lnTo>
                  <a:lnTo>
                    <a:pt x="1" y="113"/>
                  </a:lnTo>
                  <a:lnTo>
                    <a:pt x="5"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79">
              <a:extLst>
                <a:ext uri="{FF2B5EF4-FFF2-40B4-BE49-F238E27FC236}">
                  <a16:creationId xmlns:a16="http://schemas.microsoft.com/office/drawing/2014/main" id="{55324806-72D7-6CEC-2F6F-FA362EE55B47}"/>
                </a:ext>
              </a:extLst>
            </p:cNvPr>
            <p:cNvSpPr>
              <a:spLocks/>
            </p:cNvSpPr>
            <p:nvPr/>
          </p:nvSpPr>
          <p:spPr bwMode="auto">
            <a:xfrm>
              <a:off x="3316" y="2691"/>
              <a:ext cx="19" cy="35"/>
            </a:xfrm>
            <a:custGeom>
              <a:avLst/>
              <a:gdLst>
                <a:gd name="T0" fmla="*/ 13 w 19"/>
                <a:gd name="T1" fmla="*/ 0 h 35"/>
                <a:gd name="T2" fmla="*/ 12 w 19"/>
                <a:gd name="T3" fmla="*/ 4 h 35"/>
                <a:gd name="T4" fmla="*/ 12 w 19"/>
                <a:gd name="T5" fmla="*/ 12 h 35"/>
                <a:gd name="T6" fmla="*/ 13 w 19"/>
                <a:gd name="T7" fmla="*/ 22 h 35"/>
                <a:gd name="T8" fmla="*/ 19 w 19"/>
                <a:gd name="T9" fmla="*/ 32 h 35"/>
                <a:gd name="T10" fmla="*/ 17 w 19"/>
                <a:gd name="T11" fmla="*/ 33 h 35"/>
                <a:gd name="T12" fmla="*/ 13 w 19"/>
                <a:gd name="T13" fmla="*/ 35 h 35"/>
                <a:gd name="T14" fmla="*/ 7 w 19"/>
                <a:gd name="T15" fmla="*/ 33 h 35"/>
                <a:gd name="T16" fmla="*/ 1 w 19"/>
                <a:gd name="T17" fmla="*/ 23 h 35"/>
                <a:gd name="T18" fmla="*/ 0 w 19"/>
                <a:gd name="T19" fmla="*/ 10 h 35"/>
                <a:gd name="T20" fmla="*/ 5 w 19"/>
                <a:gd name="T21" fmla="*/ 4 h 35"/>
                <a:gd name="T22" fmla="*/ 10 w 19"/>
                <a:gd name="T23" fmla="*/ 0 h 35"/>
                <a:gd name="T24" fmla="*/ 13 w 19"/>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5"/>
                <a:gd name="T41" fmla="*/ 19 w 1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5">
                  <a:moveTo>
                    <a:pt x="13" y="0"/>
                  </a:moveTo>
                  <a:lnTo>
                    <a:pt x="12" y="4"/>
                  </a:lnTo>
                  <a:lnTo>
                    <a:pt x="12" y="12"/>
                  </a:lnTo>
                  <a:lnTo>
                    <a:pt x="13" y="22"/>
                  </a:lnTo>
                  <a:lnTo>
                    <a:pt x="19" y="32"/>
                  </a:lnTo>
                  <a:lnTo>
                    <a:pt x="17" y="33"/>
                  </a:lnTo>
                  <a:lnTo>
                    <a:pt x="13" y="35"/>
                  </a:lnTo>
                  <a:lnTo>
                    <a:pt x="7" y="33"/>
                  </a:lnTo>
                  <a:lnTo>
                    <a:pt x="1" y="23"/>
                  </a:lnTo>
                  <a:lnTo>
                    <a:pt x="0" y="10"/>
                  </a:lnTo>
                  <a:lnTo>
                    <a:pt x="5" y="4"/>
                  </a:lnTo>
                  <a:lnTo>
                    <a:pt x="10" y="0"/>
                  </a:lnTo>
                  <a:lnTo>
                    <a:pt x="13"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80">
              <a:extLst>
                <a:ext uri="{FF2B5EF4-FFF2-40B4-BE49-F238E27FC236}">
                  <a16:creationId xmlns:a16="http://schemas.microsoft.com/office/drawing/2014/main" id="{AA3B95E3-2130-AFCB-27AE-C786027024D6}"/>
                </a:ext>
              </a:extLst>
            </p:cNvPr>
            <p:cNvSpPr>
              <a:spLocks/>
            </p:cNvSpPr>
            <p:nvPr/>
          </p:nvSpPr>
          <p:spPr bwMode="auto">
            <a:xfrm>
              <a:off x="3177" y="1379"/>
              <a:ext cx="456" cy="1273"/>
            </a:xfrm>
            <a:custGeom>
              <a:avLst/>
              <a:gdLst>
                <a:gd name="T0" fmla="*/ 283 w 456"/>
                <a:gd name="T1" fmla="*/ 7 h 1273"/>
                <a:gd name="T2" fmla="*/ 277 w 456"/>
                <a:gd name="T3" fmla="*/ 2 h 1273"/>
                <a:gd name="T4" fmla="*/ 264 w 456"/>
                <a:gd name="T5" fmla="*/ 0 h 1273"/>
                <a:gd name="T6" fmla="*/ 248 w 456"/>
                <a:gd name="T7" fmla="*/ 0 h 1273"/>
                <a:gd name="T8" fmla="*/ 230 w 456"/>
                <a:gd name="T9" fmla="*/ 1 h 1273"/>
                <a:gd name="T10" fmla="*/ 212 w 456"/>
                <a:gd name="T11" fmla="*/ 3 h 1273"/>
                <a:gd name="T12" fmla="*/ 197 w 456"/>
                <a:gd name="T13" fmla="*/ 5 h 1273"/>
                <a:gd name="T14" fmla="*/ 187 w 456"/>
                <a:gd name="T15" fmla="*/ 6 h 1273"/>
                <a:gd name="T16" fmla="*/ 183 w 456"/>
                <a:gd name="T17" fmla="*/ 7 h 1273"/>
                <a:gd name="T18" fmla="*/ 118 w 456"/>
                <a:gd name="T19" fmla="*/ 41 h 1273"/>
                <a:gd name="T20" fmla="*/ 5 w 456"/>
                <a:gd name="T21" fmla="*/ 34 h 1273"/>
                <a:gd name="T22" fmla="*/ 4 w 456"/>
                <a:gd name="T23" fmla="*/ 41 h 1273"/>
                <a:gd name="T24" fmla="*/ 3 w 456"/>
                <a:gd name="T25" fmla="*/ 69 h 1273"/>
                <a:gd name="T26" fmla="*/ 1 w 456"/>
                <a:gd name="T27" fmla="*/ 128 h 1273"/>
                <a:gd name="T28" fmla="*/ 0 w 456"/>
                <a:gd name="T29" fmla="*/ 228 h 1273"/>
                <a:gd name="T30" fmla="*/ 1 w 456"/>
                <a:gd name="T31" fmla="*/ 380 h 1273"/>
                <a:gd name="T32" fmla="*/ 4 w 456"/>
                <a:gd name="T33" fmla="*/ 595 h 1273"/>
                <a:gd name="T34" fmla="*/ 10 w 456"/>
                <a:gd name="T35" fmla="*/ 881 h 1273"/>
                <a:gd name="T36" fmla="*/ 21 w 456"/>
                <a:gd name="T37" fmla="*/ 1250 h 1273"/>
                <a:gd name="T38" fmla="*/ 456 w 456"/>
                <a:gd name="T39" fmla="*/ 1273 h 1273"/>
                <a:gd name="T40" fmla="*/ 455 w 456"/>
                <a:gd name="T41" fmla="*/ 1220 h 1273"/>
                <a:gd name="T42" fmla="*/ 453 w 456"/>
                <a:gd name="T43" fmla="*/ 1078 h 1273"/>
                <a:gd name="T44" fmla="*/ 449 w 456"/>
                <a:gd name="T45" fmla="*/ 877 h 1273"/>
                <a:gd name="T46" fmla="*/ 443 w 456"/>
                <a:gd name="T47" fmla="*/ 648 h 1273"/>
                <a:gd name="T48" fmla="*/ 436 w 456"/>
                <a:gd name="T49" fmla="*/ 419 h 1273"/>
                <a:gd name="T50" fmla="*/ 428 w 456"/>
                <a:gd name="T51" fmla="*/ 221 h 1273"/>
                <a:gd name="T52" fmla="*/ 418 w 456"/>
                <a:gd name="T53" fmla="*/ 81 h 1273"/>
                <a:gd name="T54" fmla="*/ 408 w 456"/>
                <a:gd name="T55" fmla="*/ 31 h 1273"/>
                <a:gd name="T56" fmla="*/ 378 w 456"/>
                <a:gd name="T57" fmla="*/ 39 h 1273"/>
                <a:gd name="T58" fmla="*/ 351 w 456"/>
                <a:gd name="T59" fmla="*/ 41 h 1273"/>
                <a:gd name="T60" fmla="*/ 330 w 456"/>
                <a:gd name="T61" fmla="*/ 38 h 1273"/>
                <a:gd name="T62" fmla="*/ 312 w 456"/>
                <a:gd name="T63" fmla="*/ 31 h 1273"/>
                <a:gd name="T64" fmla="*/ 300 w 456"/>
                <a:gd name="T65" fmla="*/ 23 h 1273"/>
                <a:gd name="T66" fmla="*/ 290 w 456"/>
                <a:gd name="T67" fmla="*/ 15 h 1273"/>
                <a:gd name="T68" fmla="*/ 286 w 456"/>
                <a:gd name="T69" fmla="*/ 10 h 1273"/>
                <a:gd name="T70" fmla="*/ 283 w 456"/>
                <a:gd name="T71" fmla="*/ 7 h 12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6"/>
                <a:gd name="T109" fmla="*/ 0 h 1273"/>
                <a:gd name="T110" fmla="*/ 456 w 456"/>
                <a:gd name="T111" fmla="*/ 1273 h 12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6" h="1273">
                  <a:moveTo>
                    <a:pt x="283" y="7"/>
                  </a:moveTo>
                  <a:lnTo>
                    <a:pt x="277" y="2"/>
                  </a:lnTo>
                  <a:lnTo>
                    <a:pt x="264" y="0"/>
                  </a:lnTo>
                  <a:lnTo>
                    <a:pt x="248" y="0"/>
                  </a:lnTo>
                  <a:lnTo>
                    <a:pt x="230" y="1"/>
                  </a:lnTo>
                  <a:lnTo>
                    <a:pt x="212" y="3"/>
                  </a:lnTo>
                  <a:lnTo>
                    <a:pt x="197" y="5"/>
                  </a:lnTo>
                  <a:lnTo>
                    <a:pt x="187" y="6"/>
                  </a:lnTo>
                  <a:lnTo>
                    <a:pt x="183" y="7"/>
                  </a:lnTo>
                  <a:lnTo>
                    <a:pt x="118" y="41"/>
                  </a:lnTo>
                  <a:lnTo>
                    <a:pt x="5" y="34"/>
                  </a:lnTo>
                  <a:lnTo>
                    <a:pt x="4" y="41"/>
                  </a:lnTo>
                  <a:lnTo>
                    <a:pt x="3" y="69"/>
                  </a:lnTo>
                  <a:lnTo>
                    <a:pt x="1" y="128"/>
                  </a:lnTo>
                  <a:lnTo>
                    <a:pt x="0" y="228"/>
                  </a:lnTo>
                  <a:lnTo>
                    <a:pt x="1" y="380"/>
                  </a:lnTo>
                  <a:lnTo>
                    <a:pt x="4" y="595"/>
                  </a:lnTo>
                  <a:lnTo>
                    <a:pt x="10" y="881"/>
                  </a:lnTo>
                  <a:lnTo>
                    <a:pt x="21" y="1250"/>
                  </a:lnTo>
                  <a:lnTo>
                    <a:pt x="456" y="1273"/>
                  </a:lnTo>
                  <a:lnTo>
                    <a:pt x="455" y="1220"/>
                  </a:lnTo>
                  <a:lnTo>
                    <a:pt x="453" y="1078"/>
                  </a:lnTo>
                  <a:lnTo>
                    <a:pt x="449" y="877"/>
                  </a:lnTo>
                  <a:lnTo>
                    <a:pt x="443" y="648"/>
                  </a:lnTo>
                  <a:lnTo>
                    <a:pt x="436" y="419"/>
                  </a:lnTo>
                  <a:lnTo>
                    <a:pt x="428" y="221"/>
                  </a:lnTo>
                  <a:lnTo>
                    <a:pt x="418" y="81"/>
                  </a:lnTo>
                  <a:lnTo>
                    <a:pt x="408" y="31"/>
                  </a:lnTo>
                  <a:lnTo>
                    <a:pt x="378" y="39"/>
                  </a:lnTo>
                  <a:lnTo>
                    <a:pt x="351" y="41"/>
                  </a:lnTo>
                  <a:lnTo>
                    <a:pt x="330" y="38"/>
                  </a:lnTo>
                  <a:lnTo>
                    <a:pt x="312" y="31"/>
                  </a:lnTo>
                  <a:lnTo>
                    <a:pt x="300" y="23"/>
                  </a:lnTo>
                  <a:lnTo>
                    <a:pt x="290" y="15"/>
                  </a:lnTo>
                  <a:lnTo>
                    <a:pt x="286" y="10"/>
                  </a:lnTo>
                  <a:lnTo>
                    <a:pt x="28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81">
              <a:extLst>
                <a:ext uri="{FF2B5EF4-FFF2-40B4-BE49-F238E27FC236}">
                  <a16:creationId xmlns:a16="http://schemas.microsoft.com/office/drawing/2014/main" id="{9ED861AD-09CE-FF4C-63D1-528FA7B2183A}"/>
                </a:ext>
              </a:extLst>
            </p:cNvPr>
            <p:cNvSpPr>
              <a:spLocks/>
            </p:cNvSpPr>
            <p:nvPr/>
          </p:nvSpPr>
          <p:spPr bwMode="auto">
            <a:xfrm>
              <a:off x="3305" y="1137"/>
              <a:ext cx="165" cy="182"/>
            </a:xfrm>
            <a:custGeom>
              <a:avLst/>
              <a:gdLst>
                <a:gd name="T0" fmla="*/ 11 w 165"/>
                <a:gd name="T1" fmla="*/ 110 h 182"/>
                <a:gd name="T2" fmla="*/ 9 w 165"/>
                <a:gd name="T3" fmla="*/ 110 h 182"/>
                <a:gd name="T4" fmla="*/ 8 w 165"/>
                <a:gd name="T5" fmla="*/ 110 h 182"/>
                <a:gd name="T6" fmla="*/ 6 w 165"/>
                <a:gd name="T7" fmla="*/ 110 h 182"/>
                <a:gd name="T8" fmla="*/ 4 w 165"/>
                <a:gd name="T9" fmla="*/ 110 h 182"/>
                <a:gd name="T10" fmla="*/ 8 w 165"/>
                <a:gd name="T11" fmla="*/ 84 h 182"/>
                <a:gd name="T12" fmla="*/ 14 w 165"/>
                <a:gd name="T13" fmla="*/ 60 h 182"/>
                <a:gd name="T14" fmla="*/ 23 w 165"/>
                <a:gd name="T15" fmla="*/ 37 h 182"/>
                <a:gd name="T16" fmla="*/ 33 w 165"/>
                <a:gd name="T17" fmla="*/ 19 h 182"/>
                <a:gd name="T18" fmla="*/ 46 w 165"/>
                <a:gd name="T19" fmla="*/ 7 h 182"/>
                <a:gd name="T20" fmla="*/ 63 w 165"/>
                <a:gd name="T21" fmla="*/ 0 h 182"/>
                <a:gd name="T22" fmla="*/ 84 w 165"/>
                <a:gd name="T23" fmla="*/ 3 h 182"/>
                <a:gd name="T24" fmla="*/ 107 w 165"/>
                <a:gd name="T25" fmla="*/ 14 h 182"/>
                <a:gd name="T26" fmla="*/ 116 w 165"/>
                <a:gd name="T27" fmla="*/ 19 h 182"/>
                <a:gd name="T28" fmla="*/ 123 w 165"/>
                <a:gd name="T29" fmla="*/ 27 h 182"/>
                <a:gd name="T30" fmla="*/ 130 w 165"/>
                <a:gd name="T31" fmla="*/ 36 h 182"/>
                <a:gd name="T32" fmla="*/ 136 w 165"/>
                <a:gd name="T33" fmla="*/ 45 h 182"/>
                <a:gd name="T34" fmla="*/ 141 w 165"/>
                <a:gd name="T35" fmla="*/ 56 h 182"/>
                <a:gd name="T36" fmla="*/ 146 w 165"/>
                <a:gd name="T37" fmla="*/ 66 h 182"/>
                <a:gd name="T38" fmla="*/ 151 w 165"/>
                <a:gd name="T39" fmla="*/ 76 h 182"/>
                <a:gd name="T40" fmla="*/ 155 w 165"/>
                <a:gd name="T41" fmla="*/ 86 h 182"/>
                <a:gd name="T42" fmla="*/ 159 w 165"/>
                <a:gd name="T43" fmla="*/ 99 h 182"/>
                <a:gd name="T44" fmla="*/ 162 w 165"/>
                <a:gd name="T45" fmla="*/ 112 h 182"/>
                <a:gd name="T46" fmla="*/ 164 w 165"/>
                <a:gd name="T47" fmla="*/ 127 h 182"/>
                <a:gd name="T48" fmla="*/ 165 w 165"/>
                <a:gd name="T49" fmla="*/ 141 h 182"/>
                <a:gd name="T50" fmla="*/ 162 w 165"/>
                <a:gd name="T51" fmla="*/ 147 h 182"/>
                <a:gd name="T52" fmla="*/ 160 w 165"/>
                <a:gd name="T53" fmla="*/ 153 h 182"/>
                <a:gd name="T54" fmla="*/ 156 w 165"/>
                <a:gd name="T55" fmla="*/ 160 h 182"/>
                <a:gd name="T56" fmla="*/ 153 w 165"/>
                <a:gd name="T57" fmla="*/ 167 h 182"/>
                <a:gd name="T58" fmla="*/ 148 w 165"/>
                <a:gd name="T59" fmla="*/ 174 h 182"/>
                <a:gd name="T60" fmla="*/ 141 w 165"/>
                <a:gd name="T61" fmla="*/ 178 h 182"/>
                <a:gd name="T62" fmla="*/ 132 w 165"/>
                <a:gd name="T63" fmla="*/ 181 h 182"/>
                <a:gd name="T64" fmla="*/ 120 w 165"/>
                <a:gd name="T65" fmla="*/ 182 h 182"/>
                <a:gd name="T66" fmla="*/ 104 w 165"/>
                <a:gd name="T67" fmla="*/ 182 h 182"/>
                <a:gd name="T68" fmla="*/ 88 w 165"/>
                <a:gd name="T69" fmla="*/ 180 h 182"/>
                <a:gd name="T70" fmla="*/ 73 w 165"/>
                <a:gd name="T71" fmla="*/ 178 h 182"/>
                <a:gd name="T72" fmla="*/ 57 w 165"/>
                <a:gd name="T73" fmla="*/ 175 h 182"/>
                <a:gd name="T74" fmla="*/ 41 w 165"/>
                <a:gd name="T75" fmla="*/ 171 h 182"/>
                <a:gd name="T76" fmla="*/ 27 w 165"/>
                <a:gd name="T77" fmla="*/ 166 h 182"/>
                <a:gd name="T78" fmla="*/ 14 w 165"/>
                <a:gd name="T79" fmla="*/ 160 h 182"/>
                <a:gd name="T80" fmla="*/ 0 w 165"/>
                <a:gd name="T81" fmla="*/ 153 h 182"/>
                <a:gd name="T82" fmla="*/ 0 w 165"/>
                <a:gd name="T83" fmla="*/ 148 h 182"/>
                <a:gd name="T84" fmla="*/ 1 w 165"/>
                <a:gd name="T85" fmla="*/ 142 h 182"/>
                <a:gd name="T86" fmla="*/ 1 w 165"/>
                <a:gd name="T87" fmla="*/ 137 h 182"/>
                <a:gd name="T88" fmla="*/ 1 w 165"/>
                <a:gd name="T89" fmla="*/ 131 h 182"/>
                <a:gd name="T90" fmla="*/ 6 w 165"/>
                <a:gd name="T91" fmla="*/ 126 h 182"/>
                <a:gd name="T92" fmla="*/ 8 w 165"/>
                <a:gd name="T93" fmla="*/ 121 h 182"/>
                <a:gd name="T94" fmla="*/ 10 w 165"/>
                <a:gd name="T95" fmla="*/ 115 h 182"/>
                <a:gd name="T96" fmla="*/ 11 w 165"/>
                <a:gd name="T97" fmla="*/ 110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5"/>
                <a:gd name="T148" fmla="*/ 0 h 182"/>
                <a:gd name="T149" fmla="*/ 165 w 165"/>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5" h="182">
                  <a:moveTo>
                    <a:pt x="11" y="110"/>
                  </a:moveTo>
                  <a:lnTo>
                    <a:pt x="9" y="110"/>
                  </a:lnTo>
                  <a:lnTo>
                    <a:pt x="8" y="110"/>
                  </a:lnTo>
                  <a:lnTo>
                    <a:pt x="6" y="110"/>
                  </a:lnTo>
                  <a:lnTo>
                    <a:pt x="4" y="110"/>
                  </a:lnTo>
                  <a:lnTo>
                    <a:pt x="8" y="84"/>
                  </a:lnTo>
                  <a:lnTo>
                    <a:pt x="14" y="60"/>
                  </a:lnTo>
                  <a:lnTo>
                    <a:pt x="23" y="37"/>
                  </a:lnTo>
                  <a:lnTo>
                    <a:pt x="33" y="19"/>
                  </a:lnTo>
                  <a:lnTo>
                    <a:pt x="46" y="7"/>
                  </a:lnTo>
                  <a:lnTo>
                    <a:pt x="63" y="0"/>
                  </a:lnTo>
                  <a:lnTo>
                    <a:pt x="84" y="3"/>
                  </a:lnTo>
                  <a:lnTo>
                    <a:pt x="107" y="14"/>
                  </a:lnTo>
                  <a:lnTo>
                    <a:pt x="116" y="19"/>
                  </a:lnTo>
                  <a:lnTo>
                    <a:pt x="123" y="27"/>
                  </a:lnTo>
                  <a:lnTo>
                    <a:pt x="130" y="36"/>
                  </a:lnTo>
                  <a:lnTo>
                    <a:pt x="136" y="45"/>
                  </a:lnTo>
                  <a:lnTo>
                    <a:pt x="141" y="56"/>
                  </a:lnTo>
                  <a:lnTo>
                    <a:pt x="146" y="66"/>
                  </a:lnTo>
                  <a:lnTo>
                    <a:pt x="151" y="76"/>
                  </a:lnTo>
                  <a:lnTo>
                    <a:pt x="155" y="86"/>
                  </a:lnTo>
                  <a:lnTo>
                    <a:pt x="159" y="99"/>
                  </a:lnTo>
                  <a:lnTo>
                    <a:pt x="162" y="112"/>
                  </a:lnTo>
                  <a:lnTo>
                    <a:pt x="164" y="127"/>
                  </a:lnTo>
                  <a:lnTo>
                    <a:pt x="165" y="141"/>
                  </a:lnTo>
                  <a:lnTo>
                    <a:pt x="162" y="147"/>
                  </a:lnTo>
                  <a:lnTo>
                    <a:pt x="160" y="153"/>
                  </a:lnTo>
                  <a:lnTo>
                    <a:pt x="156" y="160"/>
                  </a:lnTo>
                  <a:lnTo>
                    <a:pt x="153" y="167"/>
                  </a:lnTo>
                  <a:lnTo>
                    <a:pt x="148" y="174"/>
                  </a:lnTo>
                  <a:lnTo>
                    <a:pt x="141" y="178"/>
                  </a:lnTo>
                  <a:lnTo>
                    <a:pt x="132" y="181"/>
                  </a:lnTo>
                  <a:lnTo>
                    <a:pt x="120" y="182"/>
                  </a:lnTo>
                  <a:lnTo>
                    <a:pt x="104" y="182"/>
                  </a:lnTo>
                  <a:lnTo>
                    <a:pt x="88" y="180"/>
                  </a:lnTo>
                  <a:lnTo>
                    <a:pt x="73" y="178"/>
                  </a:lnTo>
                  <a:lnTo>
                    <a:pt x="57" y="175"/>
                  </a:lnTo>
                  <a:lnTo>
                    <a:pt x="41" y="171"/>
                  </a:lnTo>
                  <a:lnTo>
                    <a:pt x="27" y="166"/>
                  </a:lnTo>
                  <a:lnTo>
                    <a:pt x="14" y="160"/>
                  </a:lnTo>
                  <a:lnTo>
                    <a:pt x="0" y="153"/>
                  </a:lnTo>
                  <a:lnTo>
                    <a:pt x="0" y="148"/>
                  </a:lnTo>
                  <a:lnTo>
                    <a:pt x="1" y="142"/>
                  </a:lnTo>
                  <a:lnTo>
                    <a:pt x="1" y="137"/>
                  </a:lnTo>
                  <a:lnTo>
                    <a:pt x="1" y="131"/>
                  </a:lnTo>
                  <a:lnTo>
                    <a:pt x="6" y="126"/>
                  </a:lnTo>
                  <a:lnTo>
                    <a:pt x="8" y="121"/>
                  </a:lnTo>
                  <a:lnTo>
                    <a:pt x="10" y="115"/>
                  </a:lnTo>
                  <a:lnTo>
                    <a:pt x="11" y="11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82">
              <a:extLst>
                <a:ext uri="{FF2B5EF4-FFF2-40B4-BE49-F238E27FC236}">
                  <a16:creationId xmlns:a16="http://schemas.microsoft.com/office/drawing/2014/main" id="{DD9215EF-4FC5-8249-369D-4089D97019E8}"/>
                </a:ext>
              </a:extLst>
            </p:cNvPr>
            <p:cNvSpPr>
              <a:spLocks/>
            </p:cNvSpPr>
            <p:nvPr/>
          </p:nvSpPr>
          <p:spPr bwMode="auto">
            <a:xfrm>
              <a:off x="3291" y="1093"/>
              <a:ext cx="205" cy="185"/>
            </a:xfrm>
            <a:custGeom>
              <a:avLst/>
              <a:gdLst>
                <a:gd name="T0" fmla="*/ 108 w 205"/>
                <a:gd name="T1" fmla="*/ 62 h 185"/>
                <a:gd name="T2" fmla="*/ 84 w 205"/>
                <a:gd name="T3" fmla="*/ 51 h 185"/>
                <a:gd name="T4" fmla="*/ 66 w 205"/>
                <a:gd name="T5" fmla="*/ 49 h 185"/>
                <a:gd name="T6" fmla="*/ 51 w 205"/>
                <a:gd name="T7" fmla="*/ 53 h 185"/>
                <a:gd name="T8" fmla="*/ 40 w 205"/>
                <a:gd name="T9" fmla="*/ 66 h 185"/>
                <a:gd name="T10" fmla="*/ 32 w 205"/>
                <a:gd name="T11" fmla="*/ 84 h 185"/>
                <a:gd name="T12" fmla="*/ 25 w 205"/>
                <a:gd name="T13" fmla="*/ 105 h 185"/>
                <a:gd name="T14" fmla="*/ 21 w 205"/>
                <a:gd name="T15" fmla="*/ 128 h 185"/>
                <a:gd name="T16" fmla="*/ 18 w 205"/>
                <a:gd name="T17" fmla="*/ 154 h 185"/>
                <a:gd name="T18" fmla="*/ 13 w 205"/>
                <a:gd name="T19" fmla="*/ 154 h 185"/>
                <a:gd name="T20" fmla="*/ 9 w 205"/>
                <a:gd name="T21" fmla="*/ 154 h 185"/>
                <a:gd name="T22" fmla="*/ 4 w 205"/>
                <a:gd name="T23" fmla="*/ 154 h 185"/>
                <a:gd name="T24" fmla="*/ 0 w 205"/>
                <a:gd name="T25" fmla="*/ 153 h 185"/>
                <a:gd name="T26" fmla="*/ 2 w 205"/>
                <a:gd name="T27" fmla="*/ 134 h 185"/>
                <a:gd name="T28" fmla="*/ 4 w 205"/>
                <a:gd name="T29" fmla="*/ 116 h 185"/>
                <a:gd name="T30" fmla="*/ 7 w 205"/>
                <a:gd name="T31" fmla="*/ 98 h 185"/>
                <a:gd name="T32" fmla="*/ 12 w 205"/>
                <a:gd name="T33" fmla="*/ 81 h 185"/>
                <a:gd name="T34" fmla="*/ 18 w 205"/>
                <a:gd name="T35" fmla="*/ 66 h 185"/>
                <a:gd name="T36" fmla="*/ 24 w 205"/>
                <a:gd name="T37" fmla="*/ 49 h 185"/>
                <a:gd name="T38" fmla="*/ 32 w 205"/>
                <a:gd name="T39" fmla="*/ 33 h 185"/>
                <a:gd name="T40" fmla="*/ 42 w 205"/>
                <a:gd name="T41" fmla="*/ 17 h 185"/>
                <a:gd name="T42" fmla="*/ 50 w 205"/>
                <a:gd name="T43" fmla="*/ 12 h 185"/>
                <a:gd name="T44" fmla="*/ 58 w 205"/>
                <a:gd name="T45" fmla="*/ 8 h 185"/>
                <a:gd name="T46" fmla="*/ 66 w 205"/>
                <a:gd name="T47" fmla="*/ 5 h 185"/>
                <a:gd name="T48" fmla="*/ 73 w 205"/>
                <a:gd name="T49" fmla="*/ 3 h 185"/>
                <a:gd name="T50" fmla="*/ 99 w 205"/>
                <a:gd name="T51" fmla="*/ 0 h 185"/>
                <a:gd name="T52" fmla="*/ 120 w 205"/>
                <a:gd name="T53" fmla="*/ 2 h 185"/>
                <a:gd name="T54" fmla="*/ 139 w 205"/>
                <a:gd name="T55" fmla="*/ 11 h 185"/>
                <a:gd name="T56" fmla="*/ 155 w 205"/>
                <a:gd name="T57" fmla="*/ 23 h 185"/>
                <a:gd name="T58" fmla="*/ 167 w 205"/>
                <a:gd name="T59" fmla="*/ 39 h 185"/>
                <a:gd name="T60" fmla="*/ 178 w 205"/>
                <a:gd name="T61" fmla="*/ 57 h 185"/>
                <a:gd name="T62" fmla="*/ 186 w 205"/>
                <a:gd name="T63" fmla="*/ 77 h 185"/>
                <a:gd name="T64" fmla="*/ 192 w 205"/>
                <a:gd name="T65" fmla="*/ 96 h 185"/>
                <a:gd name="T66" fmla="*/ 197 w 205"/>
                <a:gd name="T67" fmla="*/ 117 h 185"/>
                <a:gd name="T68" fmla="*/ 201 w 205"/>
                <a:gd name="T69" fmla="*/ 134 h 185"/>
                <a:gd name="T70" fmla="*/ 203 w 205"/>
                <a:gd name="T71" fmla="*/ 152 h 185"/>
                <a:gd name="T72" fmla="*/ 205 w 205"/>
                <a:gd name="T73" fmla="*/ 175 h 185"/>
                <a:gd name="T74" fmla="*/ 195 w 205"/>
                <a:gd name="T75" fmla="*/ 174 h 185"/>
                <a:gd name="T76" fmla="*/ 188 w 205"/>
                <a:gd name="T77" fmla="*/ 175 h 185"/>
                <a:gd name="T78" fmla="*/ 183 w 205"/>
                <a:gd name="T79" fmla="*/ 180 h 185"/>
                <a:gd name="T80" fmla="*/ 179 w 205"/>
                <a:gd name="T81" fmla="*/ 185 h 185"/>
                <a:gd name="T82" fmla="*/ 178 w 205"/>
                <a:gd name="T83" fmla="*/ 171 h 185"/>
                <a:gd name="T84" fmla="*/ 176 w 205"/>
                <a:gd name="T85" fmla="*/ 156 h 185"/>
                <a:gd name="T86" fmla="*/ 173 w 205"/>
                <a:gd name="T87" fmla="*/ 143 h 185"/>
                <a:gd name="T88" fmla="*/ 169 w 205"/>
                <a:gd name="T89" fmla="*/ 130 h 185"/>
                <a:gd name="T90" fmla="*/ 164 w 205"/>
                <a:gd name="T91" fmla="*/ 122 h 185"/>
                <a:gd name="T92" fmla="*/ 158 w 205"/>
                <a:gd name="T93" fmla="*/ 111 h 185"/>
                <a:gd name="T94" fmla="*/ 151 w 205"/>
                <a:gd name="T95" fmla="*/ 101 h 185"/>
                <a:gd name="T96" fmla="*/ 144 w 205"/>
                <a:gd name="T97" fmla="*/ 91 h 185"/>
                <a:gd name="T98" fmla="*/ 135 w 205"/>
                <a:gd name="T99" fmla="*/ 82 h 185"/>
                <a:gd name="T100" fmla="*/ 126 w 205"/>
                <a:gd name="T101" fmla="*/ 75 h 185"/>
                <a:gd name="T102" fmla="*/ 117 w 205"/>
                <a:gd name="T103" fmla="*/ 68 h 185"/>
                <a:gd name="T104" fmla="*/ 108 w 205"/>
                <a:gd name="T105" fmla="*/ 62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5"/>
                <a:gd name="T160" fmla="*/ 0 h 185"/>
                <a:gd name="T161" fmla="*/ 205 w 205"/>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5" h="185">
                  <a:moveTo>
                    <a:pt x="108" y="62"/>
                  </a:moveTo>
                  <a:lnTo>
                    <a:pt x="84" y="51"/>
                  </a:lnTo>
                  <a:lnTo>
                    <a:pt x="66" y="49"/>
                  </a:lnTo>
                  <a:lnTo>
                    <a:pt x="51" y="53"/>
                  </a:lnTo>
                  <a:lnTo>
                    <a:pt x="40" y="66"/>
                  </a:lnTo>
                  <a:lnTo>
                    <a:pt x="32" y="84"/>
                  </a:lnTo>
                  <a:lnTo>
                    <a:pt x="25" y="105"/>
                  </a:lnTo>
                  <a:lnTo>
                    <a:pt x="21" y="128"/>
                  </a:lnTo>
                  <a:lnTo>
                    <a:pt x="18" y="154"/>
                  </a:lnTo>
                  <a:lnTo>
                    <a:pt x="13" y="154"/>
                  </a:lnTo>
                  <a:lnTo>
                    <a:pt x="9" y="154"/>
                  </a:lnTo>
                  <a:lnTo>
                    <a:pt x="4" y="154"/>
                  </a:lnTo>
                  <a:lnTo>
                    <a:pt x="0" y="153"/>
                  </a:lnTo>
                  <a:lnTo>
                    <a:pt x="2" y="134"/>
                  </a:lnTo>
                  <a:lnTo>
                    <a:pt x="4" y="116"/>
                  </a:lnTo>
                  <a:lnTo>
                    <a:pt x="7" y="98"/>
                  </a:lnTo>
                  <a:lnTo>
                    <a:pt x="12" y="81"/>
                  </a:lnTo>
                  <a:lnTo>
                    <a:pt x="18" y="66"/>
                  </a:lnTo>
                  <a:lnTo>
                    <a:pt x="24" y="49"/>
                  </a:lnTo>
                  <a:lnTo>
                    <a:pt x="32" y="33"/>
                  </a:lnTo>
                  <a:lnTo>
                    <a:pt x="42" y="17"/>
                  </a:lnTo>
                  <a:lnTo>
                    <a:pt x="50" y="12"/>
                  </a:lnTo>
                  <a:lnTo>
                    <a:pt x="58" y="8"/>
                  </a:lnTo>
                  <a:lnTo>
                    <a:pt x="66" y="5"/>
                  </a:lnTo>
                  <a:lnTo>
                    <a:pt x="73" y="3"/>
                  </a:lnTo>
                  <a:lnTo>
                    <a:pt x="99" y="0"/>
                  </a:lnTo>
                  <a:lnTo>
                    <a:pt x="120" y="2"/>
                  </a:lnTo>
                  <a:lnTo>
                    <a:pt x="139" y="11"/>
                  </a:lnTo>
                  <a:lnTo>
                    <a:pt x="155" y="23"/>
                  </a:lnTo>
                  <a:lnTo>
                    <a:pt x="167" y="39"/>
                  </a:lnTo>
                  <a:lnTo>
                    <a:pt x="178" y="57"/>
                  </a:lnTo>
                  <a:lnTo>
                    <a:pt x="186" y="77"/>
                  </a:lnTo>
                  <a:lnTo>
                    <a:pt x="192" y="96"/>
                  </a:lnTo>
                  <a:lnTo>
                    <a:pt x="197" y="117"/>
                  </a:lnTo>
                  <a:lnTo>
                    <a:pt x="201" y="134"/>
                  </a:lnTo>
                  <a:lnTo>
                    <a:pt x="203" y="152"/>
                  </a:lnTo>
                  <a:lnTo>
                    <a:pt x="205" y="175"/>
                  </a:lnTo>
                  <a:lnTo>
                    <a:pt x="195" y="174"/>
                  </a:lnTo>
                  <a:lnTo>
                    <a:pt x="188" y="175"/>
                  </a:lnTo>
                  <a:lnTo>
                    <a:pt x="183" y="180"/>
                  </a:lnTo>
                  <a:lnTo>
                    <a:pt x="179" y="185"/>
                  </a:lnTo>
                  <a:lnTo>
                    <a:pt x="178" y="171"/>
                  </a:lnTo>
                  <a:lnTo>
                    <a:pt x="176" y="156"/>
                  </a:lnTo>
                  <a:lnTo>
                    <a:pt x="173" y="143"/>
                  </a:lnTo>
                  <a:lnTo>
                    <a:pt x="169" y="130"/>
                  </a:lnTo>
                  <a:lnTo>
                    <a:pt x="164" y="122"/>
                  </a:lnTo>
                  <a:lnTo>
                    <a:pt x="158" y="111"/>
                  </a:lnTo>
                  <a:lnTo>
                    <a:pt x="151" y="101"/>
                  </a:lnTo>
                  <a:lnTo>
                    <a:pt x="144" y="91"/>
                  </a:lnTo>
                  <a:lnTo>
                    <a:pt x="135" y="82"/>
                  </a:lnTo>
                  <a:lnTo>
                    <a:pt x="126" y="75"/>
                  </a:lnTo>
                  <a:lnTo>
                    <a:pt x="117" y="68"/>
                  </a:lnTo>
                  <a:lnTo>
                    <a:pt x="108" y="62"/>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83">
              <a:extLst>
                <a:ext uri="{FF2B5EF4-FFF2-40B4-BE49-F238E27FC236}">
                  <a16:creationId xmlns:a16="http://schemas.microsoft.com/office/drawing/2014/main" id="{724F456A-B512-3991-A4D7-D0B1D0923B43}"/>
                </a:ext>
              </a:extLst>
            </p:cNvPr>
            <p:cNvSpPr>
              <a:spLocks/>
            </p:cNvSpPr>
            <p:nvPr/>
          </p:nvSpPr>
          <p:spPr bwMode="auto">
            <a:xfrm>
              <a:off x="3293" y="1268"/>
              <a:ext cx="13" cy="22"/>
            </a:xfrm>
            <a:custGeom>
              <a:avLst/>
              <a:gdLst>
                <a:gd name="T0" fmla="*/ 13 w 13"/>
                <a:gd name="T1" fmla="*/ 0 h 22"/>
                <a:gd name="T2" fmla="*/ 13 w 13"/>
                <a:gd name="T3" fmla="*/ 6 h 22"/>
                <a:gd name="T4" fmla="*/ 13 w 13"/>
                <a:gd name="T5" fmla="*/ 11 h 22"/>
                <a:gd name="T6" fmla="*/ 12 w 13"/>
                <a:gd name="T7" fmla="*/ 17 h 22"/>
                <a:gd name="T8" fmla="*/ 12 w 13"/>
                <a:gd name="T9" fmla="*/ 22 h 22"/>
                <a:gd name="T10" fmla="*/ 9 w 13"/>
                <a:gd name="T11" fmla="*/ 20 h 22"/>
                <a:gd name="T12" fmla="*/ 5 w 13"/>
                <a:gd name="T13" fmla="*/ 19 h 22"/>
                <a:gd name="T14" fmla="*/ 2 w 13"/>
                <a:gd name="T15" fmla="*/ 17 h 22"/>
                <a:gd name="T16" fmla="*/ 0 w 13"/>
                <a:gd name="T17" fmla="*/ 16 h 22"/>
                <a:gd name="T18" fmla="*/ 3 w 13"/>
                <a:gd name="T19" fmla="*/ 11 h 22"/>
                <a:gd name="T20" fmla="*/ 7 w 13"/>
                <a:gd name="T21" fmla="*/ 8 h 22"/>
                <a:gd name="T22" fmla="*/ 10 w 13"/>
                <a:gd name="T23" fmla="*/ 5 h 22"/>
                <a:gd name="T24" fmla="*/ 13 w 13"/>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2"/>
                <a:gd name="T41" fmla="*/ 13 w 1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2">
                  <a:moveTo>
                    <a:pt x="13" y="0"/>
                  </a:moveTo>
                  <a:lnTo>
                    <a:pt x="13" y="6"/>
                  </a:lnTo>
                  <a:lnTo>
                    <a:pt x="13" y="11"/>
                  </a:lnTo>
                  <a:lnTo>
                    <a:pt x="12" y="17"/>
                  </a:lnTo>
                  <a:lnTo>
                    <a:pt x="12" y="22"/>
                  </a:lnTo>
                  <a:lnTo>
                    <a:pt x="9" y="20"/>
                  </a:lnTo>
                  <a:lnTo>
                    <a:pt x="5" y="19"/>
                  </a:lnTo>
                  <a:lnTo>
                    <a:pt x="2" y="17"/>
                  </a:lnTo>
                  <a:lnTo>
                    <a:pt x="0" y="16"/>
                  </a:lnTo>
                  <a:lnTo>
                    <a:pt x="3" y="11"/>
                  </a:lnTo>
                  <a:lnTo>
                    <a:pt x="7" y="8"/>
                  </a:lnTo>
                  <a:lnTo>
                    <a:pt x="10" y="5"/>
                  </a:lnTo>
                  <a:lnTo>
                    <a:pt x="13"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84">
              <a:extLst>
                <a:ext uri="{FF2B5EF4-FFF2-40B4-BE49-F238E27FC236}">
                  <a16:creationId xmlns:a16="http://schemas.microsoft.com/office/drawing/2014/main" id="{70D3D0AB-CEA9-6742-7441-CE2184C723AA}"/>
                </a:ext>
              </a:extLst>
            </p:cNvPr>
            <p:cNvSpPr>
              <a:spLocks/>
            </p:cNvSpPr>
            <p:nvPr/>
          </p:nvSpPr>
          <p:spPr bwMode="auto">
            <a:xfrm>
              <a:off x="3388" y="1309"/>
              <a:ext cx="32" cy="99"/>
            </a:xfrm>
            <a:custGeom>
              <a:avLst/>
              <a:gdLst>
                <a:gd name="T0" fmla="*/ 2 w 32"/>
                <a:gd name="T1" fmla="*/ 14 h 99"/>
                <a:gd name="T2" fmla="*/ 24 w 32"/>
                <a:gd name="T3" fmla="*/ 0 h 99"/>
                <a:gd name="T4" fmla="*/ 28 w 32"/>
                <a:gd name="T5" fmla="*/ 13 h 99"/>
                <a:gd name="T6" fmla="*/ 29 w 32"/>
                <a:gd name="T7" fmla="*/ 26 h 99"/>
                <a:gd name="T8" fmla="*/ 30 w 32"/>
                <a:gd name="T9" fmla="*/ 45 h 99"/>
                <a:gd name="T10" fmla="*/ 32 w 32"/>
                <a:gd name="T11" fmla="*/ 75 h 99"/>
                <a:gd name="T12" fmla="*/ 25 w 32"/>
                <a:gd name="T13" fmla="*/ 83 h 99"/>
                <a:gd name="T14" fmla="*/ 18 w 32"/>
                <a:gd name="T15" fmla="*/ 89 h 99"/>
                <a:gd name="T16" fmla="*/ 9 w 32"/>
                <a:gd name="T17" fmla="*/ 93 h 99"/>
                <a:gd name="T18" fmla="*/ 0 w 32"/>
                <a:gd name="T19" fmla="*/ 99 h 99"/>
                <a:gd name="T20" fmla="*/ 2 w 32"/>
                <a:gd name="T21" fmla="*/ 82 h 99"/>
                <a:gd name="T22" fmla="*/ 4 w 32"/>
                <a:gd name="T23" fmla="*/ 60 h 99"/>
                <a:gd name="T24" fmla="*/ 5 w 32"/>
                <a:gd name="T25" fmla="*/ 36 h 99"/>
                <a:gd name="T26" fmla="*/ 2 w 32"/>
                <a:gd name="T27" fmla="*/ 14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99"/>
                <a:gd name="T44" fmla="*/ 32 w 32"/>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99">
                  <a:moveTo>
                    <a:pt x="2" y="14"/>
                  </a:moveTo>
                  <a:lnTo>
                    <a:pt x="24" y="0"/>
                  </a:lnTo>
                  <a:lnTo>
                    <a:pt x="28" y="13"/>
                  </a:lnTo>
                  <a:lnTo>
                    <a:pt x="29" y="26"/>
                  </a:lnTo>
                  <a:lnTo>
                    <a:pt x="30" y="45"/>
                  </a:lnTo>
                  <a:lnTo>
                    <a:pt x="32" y="75"/>
                  </a:lnTo>
                  <a:lnTo>
                    <a:pt x="25" y="83"/>
                  </a:lnTo>
                  <a:lnTo>
                    <a:pt x="18" y="89"/>
                  </a:lnTo>
                  <a:lnTo>
                    <a:pt x="9" y="93"/>
                  </a:lnTo>
                  <a:lnTo>
                    <a:pt x="0" y="99"/>
                  </a:lnTo>
                  <a:lnTo>
                    <a:pt x="2" y="82"/>
                  </a:lnTo>
                  <a:lnTo>
                    <a:pt x="4" y="60"/>
                  </a:lnTo>
                  <a:lnTo>
                    <a:pt x="5" y="36"/>
                  </a:lnTo>
                  <a:lnTo>
                    <a:pt x="2" y="14"/>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6" name="Freeform 85">
              <a:extLst>
                <a:ext uri="{FF2B5EF4-FFF2-40B4-BE49-F238E27FC236}">
                  <a16:creationId xmlns:a16="http://schemas.microsoft.com/office/drawing/2014/main" id="{78ECE8FB-B925-0121-B956-41756BDAE8A0}"/>
                </a:ext>
              </a:extLst>
            </p:cNvPr>
            <p:cNvSpPr>
              <a:spLocks/>
            </p:cNvSpPr>
            <p:nvPr/>
          </p:nvSpPr>
          <p:spPr bwMode="auto">
            <a:xfrm>
              <a:off x="3311" y="1142"/>
              <a:ext cx="147" cy="209"/>
            </a:xfrm>
            <a:custGeom>
              <a:avLst/>
              <a:gdLst>
                <a:gd name="T0" fmla="*/ 4 w 147"/>
                <a:gd name="T1" fmla="*/ 58 h 209"/>
                <a:gd name="T2" fmla="*/ 8 w 147"/>
                <a:gd name="T3" fmla="*/ 47 h 209"/>
                <a:gd name="T4" fmla="*/ 11 w 147"/>
                <a:gd name="T5" fmla="*/ 36 h 209"/>
                <a:gd name="T6" fmla="*/ 17 w 147"/>
                <a:gd name="T7" fmla="*/ 25 h 209"/>
                <a:gd name="T8" fmla="*/ 23 w 147"/>
                <a:gd name="T9" fmla="*/ 14 h 209"/>
                <a:gd name="T10" fmla="*/ 32 w 147"/>
                <a:gd name="T11" fmla="*/ 8 h 209"/>
                <a:gd name="T12" fmla="*/ 43 w 147"/>
                <a:gd name="T13" fmla="*/ 2 h 209"/>
                <a:gd name="T14" fmla="*/ 58 w 147"/>
                <a:gd name="T15" fmla="*/ 0 h 209"/>
                <a:gd name="T16" fmla="*/ 75 w 147"/>
                <a:gd name="T17" fmla="*/ 1 h 209"/>
                <a:gd name="T18" fmla="*/ 80 w 147"/>
                <a:gd name="T19" fmla="*/ 2 h 209"/>
                <a:gd name="T20" fmla="*/ 85 w 147"/>
                <a:gd name="T21" fmla="*/ 2 h 209"/>
                <a:gd name="T22" fmla="*/ 90 w 147"/>
                <a:gd name="T23" fmla="*/ 3 h 209"/>
                <a:gd name="T24" fmla="*/ 95 w 147"/>
                <a:gd name="T25" fmla="*/ 4 h 209"/>
                <a:gd name="T26" fmla="*/ 102 w 147"/>
                <a:gd name="T27" fmla="*/ 9 h 209"/>
                <a:gd name="T28" fmla="*/ 111 w 147"/>
                <a:gd name="T29" fmla="*/ 20 h 209"/>
                <a:gd name="T30" fmla="*/ 120 w 147"/>
                <a:gd name="T31" fmla="*/ 35 h 209"/>
                <a:gd name="T32" fmla="*/ 129 w 147"/>
                <a:gd name="T33" fmla="*/ 50 h 209"/>
                <a:gd name="T34" fmla="*/ 137 w 147"/>
                <a:gd name="T35" fmla="*/ 68 h 209"/>
                <a:gd name="T36" fmla="*/ 143 w 147"/>
                <a:gd name="T37" fmla="*/ 84 h 209"/>
                <a:gd name="T38" fmla="*/ 146 w 147"/>
                <a:gd name="T39" fmla="*/ 96 h 209"/>
                <a:gd name="T40" fmla="*/ 147 w 147"/>
                <a:gd name="T41" fmla="*/ 104 h 209"/>
                <a:gd name="T42" fmla="*/ 146 w 147"/>
                <a:gd name="T43" fmla="*/ 108 h 209"/>
                <a:gd name="T44" fmla="*/ 145 w 147"/>
                <a:gd name="T45" fmla="*/ 112 h 209"/>
                <a:gd name="T46" fmla="*/ 144 w 147"/>
                <a:gd name="T47" fmla="*/ 116 h 209"/>
                <a:gd name="T48" fmla="*/ 143 w 147"/>
                <a:gd name="T49" fmla="*/ 119 h 209"/>
                <a:gd name="T50" fmla="*/ 130 w 147"/>
                <a:gd name="T51" fmla="*/ 146 h 209"/>
                <a:gd name="T52" fmla="*/ 117 w 147"/>
                <a:gd name="T53" fmla="*/ 167 h 209"/>
                <a:gd name="T54" fmla="*/ 102 w 147"/>
                <a:gd name="T55" fmla="*/ 183 h 209"/>
                <a:gd name="T56" fmla="*/ 88 w 147"/>
                <a:gd name="T57" fmla="*/ 194 h 209"/>
                <a:gd name="T58" fmla="*/ 75 w 147"/>
                <a:gd name="T59" fmla="*/ 202 h 209"/>
                <a:gd name="T60" fmla="*/ 64 w 147"/>
                <a:gd name="T61" fmla="*/ 206 h 209"/>
                <a:gd name="T62" fmla="*/ 57 w 147"/>
                <a:gd name="T63" fmla="*/ 209 h 209"/>
                <a:gd name="T64" fmla="*/ 54 w 147"/>
                <a:gd name="T65" fmla="*/ 209 h 209"/>
                <a:gd name="T66" fmla="*/ 49 w 147"/>
                <a:gd name="T67" fmla="*/ 204 h 209"/>
                <a:gd name="T68" fmla="*/ 40 w 147"/>
                <a:gd name="T69" fmla="*/ 194 h 209"/>
                <a:gd name="T70" fmla="*/ 30 w 147"/>
                <a:gd name="T71" fmla="*/ 182 h 209"/>
                <a:gd name="T72" fmla="*/ 19 w 147"/>
                <a:gd name="T73" fmla="*/ 165 h 209"/>
                <a:gd name="T74" fmla="*/ 9 w 147"/>
                <a:gd name="T75" fmla="*/ 144 h 209"/>
                <a:gd name="T76" fmla="*/ 2 w 147"/>
                <a:gd name="T77" fmla="*/ 119 h 209"/>
                <a:gd name="T78" fmla="*/ 0 w 147"/>
                <a:gd name="T79" fmla="*/ 90 h 209"/>
                <a:gd name="T80" fmla="*/ 4 w 147"/>
                <a:gd name="T81" fmla="*/ 58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09"/>
                <a:gd name="T125" fmla="*/ 147 w 147"/>
                <a:gd name="T126" fmla="*/ 209 h 2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09">
                  <a:moveTo>
                    <a:pt x="4" y="58"/>
                  </a:moveTo>
                  <a:lnTo>
                    <a:pt x="8" y="47"/>
                  </a:lnTo>
                  <a:lnTo>
                    <a:pt x="11" y="36"/>
                  </a:lnTo>
                  <a:lnTo>
                    <a:pt x="17" y="25"/>
                  </a:lnTo>
                  <a:lnTo>
                    <a:pt x="23" y="14"/>
                  </a:lnTo>
                  <a:lnTo>
                    <a:pt x="32" y="8"/>
                  </a:lnTo>
                  <a:lnTo>
                    <a:pt x="43" y="2"/>
                  </a:lnTo>
                  <a:lnTo>
                    <a:pt x="58" y="0"/>
                  </a:lnTo>
                  <a:lnTo>
                    <a:pt x="75" y="1"/>
                  </a:lnTo>
                  <a:lnTo>
                    <a:pt x="80" y="2"/>
                  </a:lnTo>
                  <a:lnTo>
                    <a:pt x="85" y="2"/>
                  </a:lnTo>
                  <a:lnTo>
                    <a:pt x="90" y="3"/>
                  </a:lnTo>
                  <a:lnTo>
                    <a:pt x="95" y="4"/>
                  </a:lnTo>
                  <a:lnTo>
                    <a:pt x="102" y="9"/>
                  </a:lnTo>
                  <a:lnTo>
                    <a:pt x="111" y="20"/>
                  </a:lnTo>
                  <a:lnTo>
                    <a:pt x="120" y="35"/>
                  </a:lnTo>
                  <a:lnTo>
                    <a:pt x="129" y="50"/>
                  </a:lnTo>
                  <a:lnTo>
                    <a:pt x="137" y="68"/>
                  </a:lnTo>
                  <a:lnTo>
                    <a:pt x="143" y="84"/>
                  </a:lnTo>
                  <a:lnTo>
                    <a:pt x="146" y="96"/>
                  </a:lnTo>
                  <a:lnTo>
                    <a:pt x="147" y="104"/>
                  </a:lnTo>
                  <a:lnTo>
                    <a:pt x="146" y="108"/>
                  </a:lnTo>
                  <a:lnTo>
                    <a:pt x="145" y="112"/>
                  </a:lnTo>
                  <a:lnTo>
                    <a:pt x="144" y="116"/>
                  </a:lnTo>
                  <a:lnTo>
                    <a:pt x="143" y="119"/>
                  </a:lnTo>
                  <a:lnTo>
                    <a:pt x="130" y="146"/>
                  </a:lnTo>
                  <a:lnTo>
                    <a:pt x="117" y="167"/>
                  </a:lnTo>
                  <a:lnTo>
                    <a:pt x="102" y="183"/>
                  </a:lnTo>
                  <a:lnTo>
                    <a:pt x="88" y="194"/>
                  </a:lnTo>
                  <a:lnTo>
                    <a:pt x="75" y="202"/>
                  </a:lnTo>
                  <a:lnTo>
                    <a:pt x="64" y="206"/>
                  </a:lnTo>
                  <a:lnTo>
                    <a:pt x="57" y="209"/>
                  </a:lnTo>
                  <a:lnTo>
                    <a:pt x="54" y="209"/>
                  </a:lnTo>
                  <a:lnTo>
                    <a:pt x="49" y="204"/>
                  </a:lnTo>
                  <a:lnTo>
                    <a:pt x="40" y="194"/>
                  </a:lnTo>
                  <a:lnTo>
                    <a:pt x="30" y="182"/>
                  </a:lnTo>
                  <a:lnTo>
                    <a:pt x="19" y="165"/>
                  </a:lnTo>
                  <a:lnTo>
                    <a:pt x="9" y="144"/>
                  </a:lnTo>
                  <a:lnTo>
                    <a:pt x="2" y="119"/>
                  </a:lnTo>
                  <a:lnTo>
                    <a:pt x="0" y="90"/>
                  </a:lnTo>
                  <a:lnTo>
                    <a:pt x="4" y="58"/>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86">
              <a:extLst>
                <a:ext uri="{FF2B5EF4-FFF2-40B4-BE49-F238E27FC236}">
                  <a16:creationId xmlns:a16="http://schemas.microsoft.com/office/drawing/2014/main" id="{177E7731-CCE6-1215-DCC1-6284171B2672}"/>
                </a:ext>
              </a:extLst>
            </p:cNvPr>
            <p:cNvSpPr>
              <a:spLocks/>
            </p:cNvSpPr>
            <p:nvPr/>
          </p:nvSpPr>
          <p:spPr bwMode="auto">
            <a:xfrm>
              <a:off x="3338" y="1281"/>
              <a:ext cx="74" cy="55"/>
            </a:xfrm>
            <a:custGeom>
              <a:avLst/>
              <a:gdLst>
                <a:gd name="T0" fmla="*/ 74 w 74"/>
                <a:gd name="T1" fmla="*/ 15 h 55"/>
                <a:gd name="T2" fmla="*/ 72 w 74"/>
                <a:gd name="T3" fmla="*/ 19 h 55"/>
                <a:gd name="T4" fmla="*/ 67 w 74"/>
                <a:gd name="T5" fmla="*/ 28 h 55"/>
                <a:gd name="T6" fmla="*/ 58 w 74"/>
                <a:gd name="T7" fmla="*/ 40 h 55"/>
                <a:gd name="T8" fmla="*/ 46 w 74"/>
                <a:gd name="T9" fmla="*/ 50 h 55"/>
                <a:gd name="T10" fmla="*/ 34 w 74"/>
                <a:gd name="T11" fmla="*/ 55 h 55"/>
                <a:gd name="T12" fmla="*/ 22 w 74"/>
                <a:gd name="T13" fmla="*/ 51 h 55"/>
                <a:gd name="T14" fmla="*/ 10 w 74"/>
                <a:gd name="T15" fmla="*/ 35 h 55"/>
                <a:gd name="T16" fmla="*/ 0 w 74"/>
                <a:gd name="T17" fmla="*/ 4 h 55"/>
                <a:gd name="T18" fmla="*/ 0 w 74"/>
                <a:gd name="T19" fmla="*/ 4 h 55"/>
                <a:gd name="T20" fmla="*/ 1 w 74"/>
                <a:gd name="T21" fmla="*/ 2 h 55"/>
                <a:gd name="T22" fmla="*/ 4 w 74"/>
                <a:gd name="T23" fmla="*/ 0 h 55"/>
                <a:gd name="T24" fmla="*/ 11 w 74"/>
                <a:gd name="T25" fmla="*/ 0 h 55"/>
                <a:gd name="T26" fmla="*/ 20 w 74"/>
                <a:gd name="T27" fmla="*/ 0 h 55"/>
                <a:gd name="T28" fmla="*/ 33 w 74"/>
                <a:gd name="T29" fmla="*/ 3 h 55"/>
                <a:gd name="T30" fmla="*/ 51 w 74"/>
                <a:gd name="T31" fmla="*/ 7 h 55"/>
                <a:gd name="T32" fmla="*/ 74 w 74"/>
                <a:gd name="T33" fmla="*/ 1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5"/>
                <a:gd name="T53" fmla="*/ 74 w 7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5">
                  <a:moveTo>
                    <a:pt x="74" y="15"/>
                  </a:moveTo>
                  <a:lnTo>
                    <a:pt x="72" y="19"/>
                  </a:lnTo>
                  <a:lnTo>
                    <a:pt x="67" y="28"/>
                  </a:lnTo>
                  <a:lnTo>
                    <a:pt x="58" y="40"/>
                  </a:lnTo>
                  <a:lnTo>
                    <a:pt x="46" y="50"/>
                  </a:lnTo>
                  <a:lnTo>
                    <a:pt x="34" y="55"/>
                  </a:lnTo>
                  <a:lnTo>
                    <a:pt x="22" y="51"/>
                  </a:lnTo>
                  <a:lnTo>
                    <a:pt x="10" y="35"/>
                  </a:lnTo>
                  <a:lnTo>
                    <a:pt x="0" y="4"/>
                  </a:lnTo>
                  <a:lnTo>
                    <a:pt x="1" y="2"/>
                  </a:lnTo>
                  <a:lnTo>
                    <a:pt x="4" y="0"/>
                  </a:lnTo>
                  <a:lnTo>
                    <a:pt x="11" y="0"/>
                  </a:lnTo>
                  <a:lnTo>
                    <a:pt x="20" y="0"/>
                  </a:lnTo>
                  <a:lnTo>
                    <a:pt x="33" y="3"/>
                  </a:lnTo>
                  <a:lnTo>
                    <a:pt x="51" y="7"/>
                  </a:lnTo>
                  <a:lnTo>
                    <a:pt x="74" y="15"/>
                  </a:lnTo>
                  <a:close/>
                </a:path>
              </a:pathLst>
            </a:custGeom>
            <a:solidFill>
              <a:srgbClr val="E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8" name="Freeform 87">
              <a:extLst>
                <a:ext uri="{FF2B5EF4-FFF2-40B4-BE49-F238E27FC236}">
                  <a16:creationId xmlns:a16="http://schemas.microsoft.com/office/drawing/2014/main" id="{D50AD08B-32AA-912D-DCFF-848F4F7CFEF4}"/>
                </a:ext>
              </a:extLst>
            </p:cNvPr>
            <p:cNvSpPr>
              <a:spLocks/>
            </p:cNvSpPr>
            <p:nvPr/>
          </p:nvSpPr>
          <p:spPr bwMode="auto">
            <a:xfrm>
              <a:off x="3340" y="1287"/>
              <a:ext cx="70" cy="39"/>
            </a:xfrm>
            <a:custGeom>
              <a:avLst/>
              <a:gdLst>
                <a:gd name="T0" fmla="*/ 70 w 70"/>
                <a:gd name="T1" fmla="*/ 11 h 39"/>
                <a:gd name="T2" fmla="*/ 68 w 70"/>
                <a:gd name="T3" fmla="*/ 15 h 39"/>
                <a:gd name="T4" fmla="*/ 62 w 70"/>
                <a:gd name="T5" fmla="*/ 21 h 39"/>
                <a:gd name="T6" fmla="*/ 54 w 70"/>
                <a:gd name="T7" fmla="*/ 29 h 39"/>
                <a:gd name="T8" fmla="*/ 44 w 70"/>
                <a:gd name="T9" fmla="*/ 36 h 39"/>
                <a:gd name="T10" fmla="*/ 33 w 70"/>
                <a:gd name="T11" fmla="*/ 39 h 39"/>
                <a:gd name="T12" fmla="*/ 21 w 70"/>
                <a:gd name="T13" fmla="*/ 36 h 39"/>
                <a:gd name="T14" fmla="*/ 10 w 70"/>
                <a:gd name="T15" fmla="*/ 24 h 39"/>
                <a:gd name="T16" fmla="*/ 0 w 70"/>
                <a:gd name="T17" fmla="*/ 0 h 39"/>
                <a:gd name="T18" fmla="*/ 2 w 70"/>
                <a:gd name="T19" fmla="*/ 0 h 39"/>
                <a:gd name="T20" fmla="*/ 6 w 70"/>
                <a:gd name="T21" fmla="*/ 1 h 39"/>
                <a:gd name="T22" fmla="*/ 14 w 70"/>
                <a:gd name="T23" fmla="*/ 3 h 39"/>
                <a:gd name="T24" fmla="*/ 23 w 70"/>
                <a:gd name="T25" fmla="*/ 5 h 39"/>
                <a:gd name="T26" fmla="*/ 34 w 70"/>
                <a:gd name="T27" fmla="*/ 7 h 39"/>
                <a:gd name="T28" fmla="*/ 46 w 70"/>
                <a:gd name="T29" fmla="*/ 9 h 39"/>
                <a:gd name="T30" fmla="*/ 58 w 70"/>
                <a:gd name="T31" fmla="*/ 10 h 39"/>
                <a:gd name="T32" fmla="*/ 70 w 70"/>
                <a:gd name="T33" fmla="*/ 1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39"/>
                <a:gd name="T53" fmla="*/ 70 w 7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39">
                  <a:moveTo>
                    <a:pt x="70" y="11"/>
                  </a:moveTo>
                  <a:lnTo>
                    <a:pt x="68" y="15"/>
                  </a:lnTo>
                  <a:lnTo>
                    <a:pt x="62" y="21"/>
                  </a:lnTo>
                  <a:lnTo>
                    <a:pt x="54" y="29"/>
                  </a:lnTo>
                  <a:lnTo>
                    <a:pt x="44" y="36"/>
                  </a:lnTo>
                  <a:lnTo>
                    <a:pt x="33" y="39"/>
                  </a:lnTo>
                  <a:lnTo>
                    <a:pt x="21" y="36"/>
                  </a:lnTo>
                  <a:lnTo>
                    <a:pt x="10" y="24"/>
                  </a:lnTo>
                  <a:lnTo>
                    <a:pt x="0" y="0"/>
                  </a:lnTo>
                  <a:lnTo>
                    <a:pt x="2" y="0"/>
                  </a:lnTo>
                  <a:lnTo>
                    <a:pt x="6" y="1"/>
                  </a:lnTo>
                  <a:lnTo>
                    <a:pt x="14" y="3"/>
                  </a:lnTo>
                  <a:lnTo>
                    <a:pt x="23" y="5"/>
                  </a:lnTo>
                  <a:lnTo>
                    <a:pt x="34" y="7"/>
                  </a:lnTo>
                  <a:lnTo>
                    <a:pt x="46" y="9"/>
                  </a:lnTo>
                  <a:lnTo>
                    <a:pt x="58" y="10"/>
                  </a:lnTo>
                  <a:lnTo>
                    <a:pt x="7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88">
              <a:extLst>
                <a:ext uri="{FF2B5EF4-FFF2-40B4-BE49-F238E27FC236}">
                  <a16:creationId xmlns:a16="http://schemas.microsoft.com/office/drawing/2014/main" id="{ADDFDA38-8ABF-9D5C-8C6B-BC15F98F576A}"/>
                </a:ext>
              </a:extLst>
            </p:cNvPr>
            <p:cNvSpPr>
              <a:spLocks/>
            </p:cNvSpPr>
            <p:nvPr/>
          </p:nvSpPr>
          <p:spPr bwMode="auto">
            <a:xfrm>
              <a:off x="3361" y="1329"/>
              <a:ext cx="8" cy="4"/>
            </a:xfrm>
            <a:custGeom>
              <a:avLst/>
              <a:gdLst>
                <a:gd name="T0" fmla="*/ 0 w 8"/>
                <a:gd name="T1" fmla="*/ 2 h 4"/>
                <a:gd name="T2" fmla="*/ 0 w 8"/>
                <a:gd name="T3" fmla="*/ 3 h 4"/>
                <a:gd name="T4" fmla="*/ 1 w 8"/>
                <a:gd name="T5" fmla="*/ 3 h 4"/>
                <a:gd name="T6" fmla="*/ 2 w 8"/>
                <a:gd name="T7" fmla="*/ 4 h 4"/>
                <a:gd name="T8" fmla="*/ 3 w 8"/>
                <a:gd name="T9" fmla="*/ 4 h 4"/>
                <a:gd name="T10" fmla="*/ 4 w 8"/>
                <a:gd name="T11" fmla="*/ 4 h 4"/>
                <a:gd name="T12" fmla="*/ 7 w 8"/>
                <a:gd name="T13" fmla="*/ 4 h 4"/>
                <a:gd name="T14" fmla="*/ 8 w 8"/>
                <a:gd name="T15" fmla="*/ 4 h 4"/>
                <a:gd name="T16" fmla="*/ 8 w 8"/>
                <a:gd name="T17" fmla="*/ 3 h 4"/>
                <a:gd name="T18" fmla="*/ 8 w 8"/>
                <a:gd name="T19" fmla="*/ 3 h 4"/>
                <a:gd name="T20" fmla="*/ 8 w 8"/>
                <a:gd name="T21" fmla="*/ 2 h 4"/>
                <a:gd name="T22" fmla="*/ 6 w 8"/>
                <a:gd name="T23" fmla="*/ 2 h 4"/>
                <a:gd name="T24" fmla="*/ 4 w 8"/>
                <a:gd name="T25" fmla="*/ 0 h 4"/>
                <a:gd name="T26" fmla="*/ 3 w 8"/>
                <a:gd name="T27" fmla="*/ 0 h 4"/>
                <a:gd name="T28" fmla="*/ 1 w 8"/>
                <a:gd name="T29" fmla="*/ 0 h 4"/>
                <a:gd name="T30" fmla="*/ 0 w 8"/>
                <a:gd name="T31" fmla="*/ 0 h 4"/>
                <a:gd name="T32" fmla="*/ 0 w 8"/>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0" y="2"/>
                  </a:moveTo>
                  <a:lnTo>
                    <a:pt x="0" y="3"/>
                  </a:lnTo>
                  <a:lnTo>
                    <a:pt x="1" y="3"/>
                  </a:lnTo>
                  <a:lnTo>
                    <a:pt x="2" y="4"/>
                  </a:lnTo>
                  <a:lnTo>
                    <a:pt x="3" y="4"/>
                  </a:lnTo>
                  <a:lnTo>
                    <a:pt x="4" y="4"/>
                  </a:lnTo>
                  <a:lnTo>
                    <a:pt x="7" y="4"/>
                  </a:lnTo>
                  <a:lnTo>
                    <a:pt x="8" y="4"/>
                  </a:lnTo>
                  <a:lnTo>
                    <a:pt x="8" y="3"/>
                  </a:lnTo>
                  <a:lnTo>
                    <a:pt x="8" y="2"/>
                  </a:lnTo>
                  <a:lnTo>
                    <a:pt x="6" y="2"/>
                  </a:lnTo>
                  <a:lnTo>
                    <a:pt x="4" y="0"/>
                  </a:lnTo>
                  <a:lnTo>
                    <a:pt x="3" y="0"/>
                  </a:lnTo>
                  <a:lnTo>
                    <a:pt x="1" y="0"/>
                  </a:lnTo>
                  <a:lnTo>
                    <a:pt x="0" y="0"/>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Freeform 89">
              <a:extLst>
                <a:ext uri="{FF2B5EF4-FFF2-40B4-BE49-F238E27FC236}">
                  <a16:creationId xmlns:a16="http://schemas.microsoft.com/office/drawing/2014/main" id="{AA6F3453-121E-B075-F669-4025B842E4BA}"/>
                </a:ext>
              </a:extLst>
            </p:cNvPr>
            <p:cNvSpPr>
              <a:spLocks/>
            </p:cNvSpPr>
            <p:nvPr/>
          </p:nvSpPr>
          <p:spPr bwMode="auto">
            <a:xfrm>
              <a:off x="3317" y="1184"/>
              <a:ext cx="62" cy="92"/>
            </a:xfrm>
            <a:custGeom>
              <a:avLst/>
              <a:gdLst>
                <a:gd name="T0" fmla="*/ 53 w 62"/>
                <a:gd name="T1" fmla="*/ 14 h 92"/>
                <a:gd name="T2" fmla="*/ 51 w 62"/>
                <a:gd name="T3" fmla="*/ 12 h 92"/>
                <a:gd name="T4" fmla="*/ 47 w 62"/>
                <a:gd name="T5" fmla="*/ 8 h 92"/>
                <a:gd name="T6" fmla="*/ 42 w 62"/>
                <a:gd name="T7" fmla="*/ 5 h 92"/>
                <a:gd name="T8" fmla="*/ 35 w 62"/>
                <a:gd name="T9" fmla="*/ 3 h 92"/>
                <a:gd name="T10" fmla="*/ 27 w 62"/>
                <a:gd name="T11" fmla="*/ 0 h 92"/>
                <a:gd name="T12" fmla="*/ 18 w 62"/>
                <a:gd name="T13" fmla="*/ 0 h 92"/>
                <a:gd name="T14" fmla="*/ 9 w 62"/>
                <a:gd name="T15" fmla="*/ 1 h 92"/>
                <a:gd name="T16" fmla="*/ 0 w 62"/>
                <a:gd name="T17" fmla="*/ 6 h 92"/>
                <a:gd name="T18" fmla="*/ 2 w 62"/>
                <a:gd name="T19" fmla="*/ 6 h 92"/>
                <a:gd name="T20" fmla="*/ 5 w 62"/>
                <a:gd name="T21" fmla="*/ 5 h 92"/>
                <a:gd name="T22" fmla="*/ 11 w 62"/>
                <a:gd name="T23" fmla="*/ 4 h 92"/>
                <a:gd name="T24" fmla="*/ 17 w 62"/>
                <a:gd name="T25" fmla="*/ 3 h 92"/>
                <a:gd name="T26" fmla="*/ 24 w 62"/>
                <a:gd name="T27" fmla="*/ 3 h 92"/>
                <a:gd name="T28" fmla="*/ 32 w 62"/>
                <a:gd name="T29" fmla="*/ 4 h 92"/>
                <a:gd name="T30" fmla="*/ 40 w 62"/>
                <a:gd name="T31" fmla="*/ 6 h 92"/>
                <a:gd name="T32" fmla="*/ 46 w 62"/>
                <a:gd name="T33" fmla="*/ 12 h 92"/>
                <a:gd name="T34" fmla="*/ 52 w 62"/>
                <a:gd name="T35" fmla="*/ 18 h 92"/>
                <a:gd name="T36" fmla="*/ 55 w 62"/>
                <a:gd name="T37" fmla="*/ 25 h 92"/>
                <a:gd name="T38" fmla="*/ 58 w 62"/>
                <a:gd name="T39" fmla="*/ 33 h 92"/>
                <a:gd name="T40" fmla="*/ 58 w 62"/>
                <a:gd name="T41" fmla="*/ 42 h 92"/>
                <a:gd name="T42" fmla="*/ 57 w 62"/>
                <a:gd name="T43" fmla="*/ 51 h 92"/>
                <a:gd name="T44" fmla="*/ 53 w 62"/>
                <a:gd name="T45" fmla="*/ 61 h 92"/>
                <a:gd name="T46" fmla="*/ 45 w 62"/>
                <a:gd name="T47" fmla="*/ 71 h 92"/>
                <a:gd name="T48" fmla="*/ 33 w 62"/>
                <a:gd name="T49" fmla="*/ 82 h 92"/>
                <a:gd name="T50" fmla="*/ 33 w 62"/>
                <a:gd name="T51" fmla="*/ 82 h 92"/>
                <a:gd name="T52" fmla="*/ 33 w 62"/>
                <a:gd name="T53" fmla="*/ 83 h 92"/>
                <a:gd name="T54" fmla="*/ 33 w 62"/>
                <a:gd name="T55" fmla="*/ 84 h 92"/>
                <a:gd name="T56" fmla="*/ 33 w 62"/>
                <a:gd name="T57" fmla="*/ 85 h 92"/>
                <a:gd name="T58" fmla="*/ 37 w 62"/>
                <a:gd name="T59" fmla="*/ 87 h 92"/>
                <a:gd name="T60" fmla="*/ 44 w 62"/>
                <a:gd name="T61" fmla="*/ 90 h 92"/>
                <a:gd name="T62" fmla="*/ 52 w 62"/>
                <a:gd name="T63" fmla="*/ 91 h 92"/>
                <a:gd name="T64" fmla="*/ 55 w 62"/>
                <a:gd name="T65" fmla="*/ 92 h 92"/>
                <a:gd name="T66" fmla="*/ 53 w 62"/>
                <a:gd name="T67" fmla="*/ 91 h 92"/>
                <a:gd name="T68" fmla="*/ 46 w 62"/>
                <a:gd name="T69" fmla="*/ 87 h 92"/>
                <a:gd name="T70" fmla="*/ 41 w 62"/>
                <a:gd name="T71" fmla="*/ 85 h 92"/>
                <a:gd name="T72" fmla="*/ 37 w 62"/>
                <a:gd name="T73" fmla="*/ 83 h 92"/>
                <a:gd name="T74" fmla="*/ 37 w 62"/>
                <a:gd name="T75" fmla="*/ 82 h 92"/>
                <a:gd name="T76" fmla="*/ 38 w 62"/>
                <a:gd name="T77" fmla="*/ 81 h 92"/>
                <a:gd name="T78" fmla="*/ 40 w 62"/>
                <a:gd name="T79" fmla="*/ 80 h 92"/>
                <a:gd name="T80" fmla="*/ 41 w 62"/>
                <a:gd name="T81" fmla="*/ 80 h 92"/>
                <a:gd name="T82" fmla="*/ 42 w 62"/>
                <a:gd name="T83" fmla="*/ 79 h 92"/>
                <a:gd name="T84" fmla="*/ 46 w 62"/>
                <a:gd name="T85" fmla="*/ 75 h 92"/>
                <a:gd name="T86" fmla="*/ 52 w 62"/>
                <a:gd name="T87" fmla="*/ 70 h 92"/>
                <a:gd name="T88" fmla="*/ 56 w 62"/>
                <a:gd name="T89" fmla="*/ 62 h 92"/>
                <a:gd name="T90" fmla="*/ 61 w 62"/>
                <a:gd name="T91" fmla="*/ 53 h 92"/>
                <a:gd name="T92" fmla="*/ 62 w 62"/>
                <a:gd name="T93" fmla="*/ 42 h 92"/>
                <a:gd name="T94" fmla="*/ 60 w 62"/>
                <a:gd name="T95" fmla="*/ 28 h 92"/>
                <a:gd name="T96" fmla="*/ 53 w 62"/>
                <a:gd name="T97" fmla="*/ 14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92"/>
                <a:gd name="T149" fmla="*/ 62 w 62"/>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92">
                  <a:moveTo>
                    <a:pt x="53" y="14"/>
                  </a:moveTo>
                  <a:lnTo>
                    <a:pt x="51" y="12"/>
                  </a:lnTo>
                  <a:lnTo>
                    <a:pt x="47" y="8"/>
                  </a:lnTo>
                  <a:lnTo>
                    <a:pt x="42" y="5"/>
                  </a:lnTo>
                  <a:lnTo>
                    <a:pt x="35" y="3"/>
                  </a:lnTo>
                  <a:lnTo>
                    <a:pt x="27" y="0"/>
                  </a:lnTo>
                  <a:lnTo>
                    <a:pt x="18" y="0"/>
                  </a:lnTo>
                  <a:lnTo>
                    <a:pt x="9" y="1"/>
                  </a:lnTo>
                  <a:lnTo>
                    <a:pt x="0" y="6"/>
                  </a:lnTo>
                  <a:lnTo>
                    <a:pt x="2" y="6"/>
                  </a:lnTo>
                  <a:lnTo>
                    <a:pt x="5" y="5"/>
                  </a:lnTo>
                  <a:lnTo>
                    <a:pt x="11" y="4"/>
                  </a:lnTo>
                  <a:lnTo>
                    <a:pt x="17" y="3"/>
                  </a:lnTo>
                  <a:lnTo>
                    <a:pt x="24" y="3"/>
                  </a:lnTo>
                  <a:lnTo>
                    <a:pt x="32" y="4"/>
                  </a:lnTo>
                  <a:lnTo>
                    <a:pt x="40" y="6"/>
                  </a:lnTo>
                  <a:lnTo>
                    <a:pt x="46" y="12"/>
                  </a:lnTo>
                  <a:lnTo>
                    <a:pt x="52" y="18"/>
                  </a:lnTo>
                  <a:lnTo>
                    <a:pt x="55" y="25"/>
                  </a:lnTo>
                  <a:lnTo>
                    <a:pt x="58" y="33"/>
                  </a:lnTo>
                  <a:lnTo>
                    <a:pt x="58" y="42"/>
                  </a:lnTo>
                  <a:lnTo>
                    <a:pt x="57" y="51"/>
                  </a:lnTo>
                  <a:lnTo>
                    <a:pt x="53" y="61"/>
                  </a:lnTo>
                  <a:lnTo>
                    <a:pt x="45" y="71"/>
                  </a:lnTo>
                  <a:lnTo>
                    <a:pt x="33" y="82"/>
                  </a:lnTo>
                  <a:lnTo>
                    <a:pt x="33" y="83"/>
                  </a:lnTo>
                  <a:lnTo>
                    <a:pt x="33" y="84"/>
                  </a:lnTo>
                  <a:lnTo>
                    <a:pt x="33" y="85"/>
                  </a:lnTo>
                  <a:lnTo>
                    <a:pt x="37" y="87"/>
                  </a:lnTo>
                  <a:lnTo>
                    <a:pt x="44" y="90"/>
                  </a:lnTo>
                  <a:lnTo>
                    <a:pt x="52" y="91"/>
                  </a:lnTo>
                  <a:lnTo>
                    <a:pt x="55" y="92"/>
                  </a:lnTo>
                  <a:lnTo>
                    <a:pt x="53" y="91"/>
                  </a:lnTo>
                  <a:lnTo>
                    <a:pt x="46" y="87"/>
                  </a:lnTo>
                  <a:lnTo>
                    <a:pt x="41" y="85"/>
                  </a:lnTo>
                  <a:lnTo>
                    <a:pt x="37" y="83"/>
                  </a:lnTo>
                  <a:lnTo>
                    <a:pt x="37" y="82"/>
                  </a:lnTo>
                  <a:lnTo>
                    <a:pt x="38" y="81"/>
                  </a:lnTo>
                  <a:lnTo>
                    <a:pt x="40" y="80"/>
                  </a:lnTo>
                  <a:lnTo>
                    <a:pt x="41" y="80"/>
                  </a:lnTo>
                  <a:lnTo>
                    <a:pt x="42" y="79"/>
                  </a:lnTo>
                  <a:lnTo>
                    <a:pt x="46" y="75"/>
                  </a:lnTo>
                  <a:lnTo>
                    <a:pt x="52" y="70"/>
                  </a:lnTo>
                  <a:lnTo>
                    <a:pt x="56" y="62"/>
                  </a:lnTo>
                  <a:lnTo>
                    <a:pt x="61" y="53"/>
                  </a:lnTo>
                  <a:lnTo>
                    <a:pt x="62" y="42"/>
                  </a:lnTo>
                  <a:lnTo>
                    <a:pt x="60" y="28"/>
                  </a:lnTo>
                  <a:lnTo>
                    <a:pt x="53" y="14"/>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90">
              <a:extLst>
                <a:ext uri="{FF2B5EF4-FFF2-40B4-BE49-F238E27FC236}">
                  <a16:creationId xmlns:a16="http://schemas.microsoft.com/office/drawing/2014/main" id="{8BD5847C-43C5-F5C5-96D6-72DAD89BB972}"/>
                </a:ext>
              </a:extLst>
            </p:cNvPr>
            <p:cNvSpPr>
              <a:spLocks/>
            </p:cNvSpPr>
            <p:nvPr/>
          </p:nvSpPr>
          <p:spPr bwMode="auto">
            <a:xfrm>
              <a:off x="3316" y="1182"/>
              <a:ext cx="59" cy="27"/>
            </a:xfrm>
            <a:custGeom>
              <a:avLst/>
              <a:gdLst>
                <a:gd name="T0" fmla="*/ 49 w 59"/>
                <a:gd name="T1" fmla="*/ 10 h 27"/>
                <a:gd name="T2" fmla="*/ 47 w 59"/>
                <a:gd name="T3" fmla="*/ 8 h 27"/>
                <a:gd name="T4" fmla="*/ 44 w 59"/>
                <a:gd name="T5" fmla="*/ 6 h 27"/>
                <a:gd name="T6" fmla="*/ 38 w 59"/>
                <a:gd name="T7" fmla="*/ 3 h 27"/>
                <a:gd name="T8" fmla="*/ 33 w 59"/>
                <a:gd name="T9" fmla="*/ 1 h 27"/>
                <a:gd name="T10" fmla="*/ 25 w 59"/>
                <a:gd name="T11" fmla="*/ 0 h 27"/>
                <a:gd name="T12" fmla="*/ 17 w 59"/>
                <a:gd name="T13" fmla="*/ 1 h 27"/>
                <a:gd name="T14" fmla="*/ 9 w 59"/>
                <a:gd name="T15" fmla="*/ 3 h 27"/>
                <a:gd name="T16" fmla="*/ 0 w 59"/>
                <a:gd name="T17" fmla="*/ 8 h 27"/>
                <a:gd name="T18" fmla="*/ 1 w 59"/>
                <a:gd name="T19" fmla="*/ 8 h 27"/>
                <a:gd name="T20" fmla="*/ 5 w 59"/>
                <a:gd name="T21" fmla="*/ 7 h 27"/>
                <a:gd name="T22" fmla="*/ 10 w 59"/>
                <a:gd name="T23" fmla="*/ 6 h 27"/>
                <a:gd name="T24" fmla="*/ 17 w 59"/>
                <a:gd name="T25" fmla="*/ 5 h 27"/>
                <a:gd name="T26" fmla="*/ 25 w 59"/>
                <a:gd name="T27" fmla="*/ 5 h 27"/>
                <a:gd name="T28" fmla="*/ 33 w 59"/>
                <a:gd name="T29" fmla="*/ 6 h 27"/>
                <a:gd name="T30" fmla="*/ 41 w 59"/>
                <a:gd name="T31" fmla="*/ 8 h 27"/>
                <a:gd name="T32" fmla="*/ 47 w 59"/>
                <a:gd name="T33" fmla="*/ 14 h 27"/>
                <a:gd name="T34" fmla="*/ 49 w 59"/>
                <a:gd name="T35" fmla="*/ 16 h 27"/>
                <a:gd name="T36" fmla="*/ 52 w 59"/>
                <a:gd name="T37" fmla="*/ 19 h 27"/>
                <a:gd name="T38" fmla="*/ 53 w 59"/>
                <a:gd name="T39" fmla="*/ 22 h 27"/>
                <a:gd name="T40" fmla="*/ 54 w 59"/>
                <a:gd name="T41" fmla="*/ 26 h 27"/>
                <a:gd name="T42" fmla="*/ 55 w 59"/>
                <a:gd name="T43" fmla="*/ 27 h 27"/>
                <a:gd name="T44" fmla="*/ 57 w 59"/>
                <a:gd name="T45" fmla="*/ 27 h 27"/>
                <a:gd name="T46" fmla="*/ 58 w 59"/>
                <a:gd name="T47" fmla="*/ 27 h 27"/>
                <a:gd name="T48" fmla="*/ 59 w 59"/>
                <a:gd name="T49" fmla="*/ 25 h 27"/>
                <a:gd name="T50" fmla="*/ 57 w 59"/>
                <a:gd name="T51" fmla="*/ 20 h 27"/>
                <a:gd name="T52" fmla="*/ 55 w 59"/>
                <a:gd name="T53" fmla="*/ 17 h 27"/>
                <a:gd name="T54" fmla="*/ 53 w 59"/>
                <a:gd name="T55" fmla="*/ 14 h 27"/>
                <a:gd name="T56" fmla="*/ 49 w 59"/>
                <a:gd name="T57" fmla="*/ 1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27"/>
                <a:gd name="T89" fmla="*/ 59 w 59"/>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27">
                  <a:moveTo>
                    <a:pt x="49" y="10"/>
                  </a:moveTo>
                  <a:lnTo>
                    <a:pt x="47" y="8"/>
                  </a:lnTo>
                  <a:lnTo>
                    <a:pt x="44" y="6"/>
                  </a:lnTo>
                  <a:lnTo>
                    <a:pt x="38" y="3"/>
                  </a:lnTo>
                  <a:lnTo>
                    <a:pt x="33" y="1"/>
                  </a:lnTo>
                  <a:lnTo>
                    <a:pt x="25" y="0"/>
                  </a:lnTo>
                  <a:lnTo>
                    <a:pt x="17" y="1"/>
                  </a:lnTo>
                  <a:lnTo>
                    <a:pt x="9" y="3"/>
                  </a:lnTo>
                  <a:lnTo>
                    <a:pt x="0" y="8"/>
                  </a:lnTo>
                  <a:lnTo>
                    <a:pt x="1" y="8"/>
                  </a:lnTo>
                  <a:lnTo>
                    <a:pt x="5" y="7"/>
                  </a:lnTo>
                  <a:lnTo>
                    <a:pt x="10" y="6"/>
                  </a:lnTo>
                  <a:lnTo>
                    <a:pt x="17" y="5"/>
                  </a:lnTo>
                  <a:lnTo>
                    <a:pt x="25" y="5"/>
                  </a:lnTo>
                  <a:lnTo>
                    <a:pt x="33" y="6"/>
                  </a:lnTo>
                  <a:lnTo>
                    <a:pt x="41" y="8"/>
                  </a:lnTo>
                  <a:lnTo>
                    <a:pt x="47" y="14"/>
                  </a:lnTo>
                  <a:lnTo>
                    <a:pt x="49" y="16"/>
                  </a:lnTo>
                  <a:lnTo>
                    <a:pt x="52" y="19"/>
                  </a:lnTo>
                  <a:lnTo>
                    <a:pt x="53" y="22"/>
                  </a:lnTo>
                  <a:lnTo>
                    <a:pt x="54" y="26"/>
                  </a:lnTo>
                  <a:lnTo>
                    <a:pt x="55" y="27"/>
                  </a:lnTo>
                  <a:lnTo>
                    <a:pt x="57" y="27"/>
                  </a:lnTo>
                  <a:lnTo>
                    <a:pt x="58" y="27"/>
                  </a:lnTo>
                  <a:lnTo>
                    <a:pt x="59" y="25"/>
                  </a:lnTo>
                  <a:lnTo>
                    <a:pt x="57" y="20"/>
                  </a:lnTo>
                  <a:lnTo>
                    <a:pt x="55" y="17"/>
                  </a:lnTo>
                  <a:lnTo>
                    <a:pt x="53" y="14"/>
                  </a:lnTo>
                  <a:lnTo>
                    <a:pt x="49" y="1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Freeform 91">
              <a:extLst>
                <a:ext uri="{FF2B5EF4-FFF2-40B4-BE49-F238E27FC236}">
                  <a16:creationId xmlns:a16="http://schemas.microsoft.com/office/drawing/2014/main" id="{DB2263DC-6261-7804-E910-8A4306CBF579}"/>
                </a:ext>
              </a:extLst>
            </p:cNvPr>
            <p:cNvSpPr>
              <a:spLocks/>
            </p:cNvSpPr>
            <p:nvPr/>
          </p:nvSpPr>
          <p:spPr bwMode="auto">
            <a:xfrm>
              <a:off x="3400" y="1201"/>
              <a:ext cx="60" cy="21"/>
            </a:xfrm>
            <a:custGeom>
              <a:avLst/>
              <a:gdLst>
                <a:gd name="T0" fmla="*/ 16 w 60"/>
                <a:gd name="T1" fmla="*/ 1 h 21"/>
                <a:gd name="T2" fmla="*/ 19 w 60"/>
                <a:gd name="T3" fmla="*/ 0 h 21"/>
                <a:gd name="T4" fmla="*/ 23 w 60"/>
                <a:gd name="T5" fmla="*/ 0 h 21"/>
                <a:gd name="T6" fmla="*/ 28 w 60"/>
                <a:gd name="T7" fmla="*/ 0 h 21"/>
                <a:gd name="T8" fmla="*/ 35 w 60"/>
                <a:gd name="T9" fmla="*/ 1 h 21"/>
                <a:gd name="T10" fmla="*/ 41 w 60"/>
                <a:gd name="T11" fmla="*/ 3 h 21"/>
                <a:gd name="T12" fmla="*/ 48 w 60"/>
                <a:gd name="T13" fmla="*/ 8 h 21"/>
                <a:gd name="T14" fmla="*/ 55 w 60"/>
                <a:gd name="T15" fmla="*/ 14 h 21"/>
                <a:gd name="T16" fmla="*/ 60 w 60"/>
                <a:gd name="T17" fmla="*/ 21 h 21"/>
                <a:gd name="T18" fmla="*/ 59 w 60"/>
                <a:gd name="T19" fmla="*/ 20 h 21"/>
                <a:gd name="T20" fmla="*/ 57 w 60"/>
                <a:gd name="T21" fmla="*/ 18 h 21"/>
                <a:gd name="T22" fmla="*/ 53 w 60"/>
                <a:gd name="T23" fmla="*/ 15 h 21"/>
                <a:gd name="T24" fmla="*/ 47 w 60"/>
                <a:gd name="T25" fmla="*/ 10 h 21"/>
                <a:gd name="T26" fmla="*/ 40 w 60"/>
                <a:gd name="T27" fmla="*/ 7 h 21"/>
                <a:gd name="T28" fmla="*/ 34 w 60"/>
                <a:gd name="T29" fmla="*/ 5 h 21"/>
                <a:gd name="T30" fmla="*/ 25 w 60"/>
                <a:gd name="T31" fmla="*/ 5 h 21"/>
                <a:gd name="T32" fmla="*/ 17 w 60"/>
                <a:gd name="T33" fmla="*/ 6 h 21"/>
                <a:gd name="T34" fmla="*/ 13 w 60"/>
                <a:gd name="T35" fmla="*/ 7 h 21"/>
                <a:gd name="T36" fmla="*/ 10 w 60"/>
                <a:gd name="T37" fmla="*/ 9 h 21"/>
                <a:gd name="T38" fmla="*/ 7 w 60"/>
                <a:gd name="T39" fmla="*/ 10 h 21"/>
                <a:gd name="T40" fmla="*/ 5 w 60"/>
                <a:gd name="T41" fmla="*/ 12 h 21"/>
                <a:gd name="T42" fmla="*/ 2 w 60"/>
                <a:gd name="T43" fmla="*/ 14 h 21"/>
                <a:gd name="T44" fmla="*/ 1 w 60"/>
                <a:gd name="T45" fmla="*/ 12 h 21"/>
                <a:gd name="T46" fmla="*/ 0 w 60"/>
                <a:gd name="T47" fmla="*/ 11 h 21"/>
                <a:gd name="T48" fmla="*/ 0 w 60"/>
                <a:gd name="T49" fmla="*/ 9 h 21"/>
                <a:gd name="T50" fmla="*/ 3 w 60"/>
                <a:gd name="T51" fmla="*/ 7 h 21"/>
                <a:gd name="T52" fmla="*/ 7 w 60"/>
                <a:gd name="T53" fmla="*/ 5 h 21"/>
                <a:gd name="T54" fmla="*/ 11 w 60"/>
                <a:gd name="T55" fmla="*/ 3 h 21"/>
                <a:gd name="T56" fmla="*/ 16 w 60"/>
                <a:gd name="T57" fmla="*/ 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
                <a:gd name="T89" fmla="*/ 60 w 60"/>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
                  <a:moveTo>
                    <a:pt x="16" y="1"/>
                  </a:moveTo>
                  <a:lnTo>
                    <a:pt x="19" y="0"/>
                  </a:lnTo>
                  <a:lnTo>
                    <a:pt x="23" y="0"/>
                  </a:lnTo>
                  <a:lnTo>
                    <a:pt x="28" y="0"/>
                  </a:lnTo>
                  <a:lnTo>
                    <a:pt x="35" y="1"/>
                  </a:lnTo>
                  <a:lnTo>
                    <a:pt x="41" y="3"/>
                  </a:lnTo>
                  <a:lnTo>
                    <a:pt x="48" y="8"/>
                  </a:lnTo>
                  <a:lnTo>
                    <a:pt x="55" y="14"/>
                  </a:lnTo>
                  <a:lnTo>
                    <a:pt x="60" y="21"/>
                  </a:lnTo>
                  <a:lnTo>
                    <a:pt x="59" y="20"/>
                  </a:lnTo>
                  <a:lnTo>
                    <a:pt x="57" y="18"/>
                  </a:lnTo>
                  <a:lnTo>
                    <a:pt x="53" y="15"/>
                  </a:lnTo>
                  <a:lnTo>
                    <a:pt x="47" y="10"/>
                  </a:lnTo>
                  <a:lnTo>
                    <a:pt x="40" y="7"/>
                  </a:lnTo>
                  <a:lnTo>
                    <a:pt x="34" y="5"/>
                  </a:lnTo>
                  <a:lnTo>
                    <a:pt x="25" y="5"/>
                  </a:lnTo>
                  <a:lnTo>
                    <a:pt x="17" y="6"/>
                  </a:lnTo>
                  <a:lnTo>
                    <a:pt x="13" y="7"/>
                  </a:lnTo>
                  <a:lnTo>
                    <a:pt x="10" y="9"/>
                  </a:lnTo>
                  <a:lnTo>
                    <a:pt x="7" y="10"/>
                  </a:lnTo>
                  <a:lnTo>
                    <a:pt x="5" y="12"/>
                  </a:lnTo>
                  <a:lnTo>
                    <a:pt x="2" y="14"/>
                  </a:lnTo>
                  <a:lnTo>
                    <a:pt x="1" y="12"/>
                  </a:lnTo>
                  <a:lnTo>
                    <a:pt x="0" y="11"/>
                  </a:lnTo>
                  <a:lnTo>
                    <a:pt x="0" y="9"/>
                  </a:lnTo>
                  <a:lnTo>
                    <a:pt x="3" y="7"/>
                  </a:lnTo>
                  <a:lnTo>
                    <a:pt x="7" y="5"/>
                  </a:lnTo>
                  <a:lnTo>
                    <a:pt x="11" y="3"/>
                  </a:lnTo>
                  <a:lnTo>
                    <a:pt x="16"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92">
              <a:extLst>
                <a:ext uri="{FF2B5EF4-FFF2-40B4-BE49-F238E27FC236}">
                  <a16:creationId xmlns:a16="http://schemas.microsoft.com/office/drawing/2014/main" id="{C6C4C6C3-BBD5-EA49-0CEE-8EFBF172ED19}"/>
                </a:ext>
              </a:extLst>
            </p:cNvPr>
            <p:cNvSpPr>
              <a:spLocks/>
            </p:cNvSpPr>
            <p:nvPr/>
          </p:nvSpPr>
          <p:spPr bwMode="auto">
            <a:xfrm>
              <a:off x="3288" y="1108"/>
              <a:ext cx="47" cy="138"/>
            </a:xfrm>
            <a:custGeom>
              <a:avLst/>
              <a:gdLst>
                <a:gd name="T0" fmla="*/ 45 w 47"/>
                <a:gd name="T1" fmla="*/ 0 h 138"/>
                <a:gd name="T2" fmla="*/ 46 w 47"/>
                <a:gd name="T3" fmla="*/ 0 h 138"/>
                <a:gd name="T4" fmla="*/ 46 w 47"/>
                <a:gd name="T5" fmla="*/ 0 h 138"/>
                <a:gd name="T6" fmla="*/ 47 w 47"/>
                <a:gd name="T7" fmla="*/ 0 h 138"/>
                <a:gd name="T8" fmla="*/ 47 w 47"/>
                <a:gd name="T9" fmla="*/ 2 h 138"/>
                <a:gd name="T10" fmla="*/ 47 w 47"/>
                <a:gd name="T11" fmla="*/ 3 h 138"/>
                <a:gd name="T12" fmla="*/ 47 w 47"/>
                <a:gd name="T13" fmla="*/ 3 h 138"/>
                <a:gd name="T14" fmla="*/ 47 w 47"/>
                <a:gd name="T15" fmla="*/ 4 h 138"/>
                <a:gd name="T16" fmla="*/ 47 w 47"/>
                <a:gd name="T17" fmla="*/ 5 h 138"/>
                <a:gd name="T18" fmla="*/ 38 w 47"/>
                <a:gd name="T19" fmla="*/ 18 h 138"/>
                <a:gd name="T20" fmla="*/ 31 w 47"/>
                <a:gd name="T21" fmla="*/ 32 h 138"/>
                <a:gd name="T22" fmla="*/ 24 w 47"/>
                <a:gd name="T23" fmla="*/ 47 h 138"/>
                <a:gd name="T24" fmla="*/ 18 w 47"/>
                <a:gd name="T25" fmla="*/ 64 h 138"/>
                <a:gd name="T26" fmla="*/ 14 w 47"/>
                <a:gd name="T27" fmla="*/ 82 h 138"/>
                <a:gd name="T28" fmla="*/ 9 w 47"/>
                <a:gd name="T29" fmla="*/ 100 h 138"/>
                <a:gd name="T30" fmla="*/ 6 w 47"/>
                <a:gd name="T31" fmla="*/ 119 h 138"/>
                <a:gd name="T32" fmla="*/ 4 w 47"/>
                <a:gd name="T33" fmla="*/ 138 h 138"/>
                <a:gd name="T34" fmla="*/ 3 w 47"/>
                <a:gd name="T35" fmla="*/ 138 h 138"/>
                <a:gd name="T36" fmla="*/ 3 w 47"/>
                <a:gd name="T37" fmla="*/ 137 h 138"/>
                <a:gd name="T38" fmla="*/ 2 w 47"/>
                <a:gd name="T39" fmla="*/ 137 h 138"/>
                <a:gd name="T40" fmla="*/ 0 w 47"/>
                <a:gd name="T41" fmla="*/ 137 h 138"/>
                <a:gd name="T42" fmla="*/ 4 w 47"/>
                <a:gd name="T43" fmla="*/ 117 h 138"/>
                <a:gd name="T44" fmla="*/ 7 w 47"/>
                <a:gd name="T45" fmla="*/ 98 h 138"/>
                <a:gd name="T46" fmla="*/ 10 w 47"/>
                <a:gd name="T47" fmla="*/ 80 h 138"/>
                <a:gd name="T48" fmla="*/ 16 w 47"/>
                <a:gd name="T49" fmla="*/ 62 h 138"/>
                <a:gd name="T50" fmla="*/ 22 w 47"/>
                <a:gd name="T51" fmla="*/ 44 h 138"/>
                <a:gd name="T52" fmla="*/ 28 w 47"/>
                <a:gd name="T53" fmla="*/ 28 h 138"/>
                <a:gd name="T54" fmla="*/ 36 w 47"/>
                <a:gd name="T55" fmla="*/ 14 h 138"/>
                <a:gd name="T56" fmla="*/ 45 w 47"/>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38"/>
                <a:gd name="T89" fmla="*/ 47 w 47"/>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38">
                  <a:moveTo>
                    <a:pt x="45" y="0"/>
                  </a:moveTo>
                  <a:lnTo>
                    <a:pt x="46" y="0"/>
                  </a:lnTo>
                  <a:lnTo>
                    <a:pt x="47" y="0"/>
                  </a:lnTo>
                  <a:lnTo>
                    <a:pt x="47" y="2"/>
                  </a:lnTo>
                  <a:lnTo>
                    <a:pt x="47" y="3"/>
                  </a:lnTo>
                  <a:lnTo>
                    <a:pt x="47" y="4"/>
                  </a:lnTo>
                  <a:lnTo>
                    <a:pt x="47" y="5"/>
                  </a:lnTo>
                  <a:lnTo>
                    <a:pt x="38" y="18"/>
                  </a:lnTo>
                  <a:lnTo>
                    <a:pt x="31" y="32"/>
                  </a:lnTo>
                  <a:lnTo>
                    <a:pt x="24" y="47"/>
                  </a:lnTo>
                  <a:lnTo>
                    <a:pt x="18" y="64"/>
                  </a:lnTo>
                  <a:lnTo>
                    <a:pt x="14" y="82"/>
                  </a:lnTo>
                  <a:lnTo>
                    <a:pt x="9" y="100"/>
                  </a:lnTo>
                  <a:lnTo>
                    <a:pt x="6" y="119"/>
                  </a:lnTo>
                  <a:lnTo>
                    <a:pt x="4" y="138"/>
                  </a:lnTo>
                  <a:lnTo>
                    <a:pt x="3" y="138"/>
                  </a:lnTo>
                  <a:lnTo>
                    <a:pt x="3" y="137"/>
                  </a:lnTo>
                  <a:lnTo>
                    <a:pt x="2" y="137"/>
                  </a:lnTo>
                  <a:lnTo>
                    <a:pt x="0" y="137"/>
                  </a:lnTo>
                  <a:lnTo>
                    <a:pt x="4" y="117"/>
                  </a:lnTo>
                  <a:lnTo>
                    <a:pt x="7" y="98"/>
                  </a:lnTo>
                  <a:lnTo>
                    <a:pt x="10" y="80"/>
                  </a:lnTo>
                  <a:lnTo>
                    <a:pt x="16" y="62"/>
                  </a:lnTo>
                  <a:lnTo>
                    <a:pt x="22" y="44"/>
                  </a:lnTo>
                  <a:lnTo>
                    <a:pt x="28" y="28"/>
                  </a:lnTo>
                  <a:lnTo>
                    <a:pt x="36" y="14"/>
                  </a:lnTo>
                  <a:lnTo>
                    <a:pt x="45"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93">
              <a:extLst>
                <a:ext uri="{FF2B5EF4-FFF2-40B4-BE49-F238E27FC236}">
                  <a16:creationId xmlns:a16="http://schemas.microsoft.com/office/drawing/2014/main" id="{E44BEEFF-7F6A-4BA1-C01F-A0F2188046DD}"/>
                </a:ext>
              </a:extLst>
            </p:cNvPr>
            <p:cNvSpPr>
              <a:spLocks/>
            </p:cNvSpPr>
            <p:nvPr/>
          </p:nvSpPr>
          <p:spPr bwMode="auto">
            <a:xfrm>
              <a:off x="3303" y="1119"/>
              <a:ext cx="37" cy="128"/>
            </a:xfrm>
            <a:custGeom>
              <a:avLst/>
              <a:gdLst>
                <a:gd name="T0" fmla="*/ 33 w 37"/>
                <a:gd name="T1" fmla="*/ 1 h 128"/>
                <a:gd name="T2" fmla="*/ 35 w 37"/>
                <a:gd name="T3" fmla="*/ 0 h 128"/>
                <a:gd name="T4" fmla="*/ 35 w 37"/>
                <a:gd name="T5" fmla="*/ 0 h 128"/>
                <a:gd name="T6" fmla="*/ 36 w 37"/>
                <a:gd name="T7" fmla="*/ 0 h 128"/>
                <a:gd name="T8" fmla="*/ 36 w 37"/>
                <a:gd name="T9" fmla="*/ 1 h 128"/>
                <a:gd name="T10" fmla="*/ 37 w 37"/>
                <a:gd name="T11" fmla="*/ 2 h 128"/>
                <a:gd name="T12" fmla="*/ 37 w 37"/>
                <a:gd name="T13" fmla="*/ 2 h 128"/>
                <a:gd name="T14" fmla="*/ 37 w 37"/>
                <a:gd name="T15" fmla="*/ 3 h 128"/>
                <a:gd name="T16" fmla="*/ 36 w 37"/>
                <a:gd name="T17" fmla="*/ 4 h 128"/>
                <a:gd name="T18" fmla="*/ 29 w 37"/>
                <a:gd name="T19" fmla="*/ 17 h 128"/>
                <a:gd name="T20" fmla="*/ 22 w 37"/>
                <a:gd name="T21" fmla="*/ 31 h 128"/>
                <a:gd name="T22" fmla="*/ 18 w 37"/>
                <a:gd name="T23" fmla="*/ 45 h 128"/>
                <a:gd name="T24" fmla="*/ 13 w 37"/>
                <a:gd name="T25" fmla="*/ 61 h 128"/>
                <a:gd name="T26" fmla="*/ 10 w 37"/>
                <a:gd name="T27" fmla="*/ 78 h 128"/>
                <a:gd name="T28" fmla="*/ 7 w 37"/>
                <a:gd name="T29" fmla="*/ 94 h 128"/>
                <a:gd name="T30" fmla="*/ 4 w 37"/>
                <a:gd name="T31" fmla="*/ 111 h 128"/>
                <a:gd name="T32" fmla="*/ 2 w 37"/>
                <a:gd name="T33" fmla="*/ 128 h 128"/>
                <a:gd name="T34" fmla="*/ 1 w 37"/>
                <a:gd name="T35" fmla="*/ 128 h 128"/>
                <a:gd name="T36" fmla="*/ 1 w 37"/>
                <a:gd name="T37" fmla="*/ 128 h 128"/>
                <a:gd name="T38" fmla="*/ 1 w 37"/>
                <a:gd name="T39" fmla="*/ 128 h 128"/>
                <a:gd name="T40" fmla="*/ 0 w 37"/>
                <a:gd name="T41" fmla="*/ 128 h 128"/>
                <a:gd name="T42" fmla="*/ 1 w 37"/>
                <a:gd name="T43" fmla="*/ 110 h 128"/>
                <a:gd name="T44" fmla="*/ 3 w 37"/>
                <a:gd name="T45" fmla="*/ 93 h 128"/>
                <a:gd name="T46" fmla="*/ 7 w 37"/>
                <a:gd name="T47" fmla="*/ 77 h 128"/>
                <a:gd name="T48" fmla="*/ 10 w 37"/>
                <a:gd name="T49" fmla="*/ 60 h 128"/>
                <a:gd name="T50" fmla="*/ 14 w 37"/>
                <a:gd name="T51" fmla="*/ 44 h 128"/>
                <a:gd name="T52" fmla="*/ 20 w 37"/>
                <a:gd name="T53" fmla="*/ 29 h 128"/>
                <a:gd name="T54" fmla="*/ 27 w 37"/>
                <a:gd name="T55" fmla="*/ 14 h 128"/>
                <a:gd name="T56" fmla="*/ 33 w 37"/>
                <a:gd name="T57" fmla="*/ 1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28"/>
                <a:gd name="T89" fmla="*/ 37 w 37"/>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28">
                  <a:moveTo>
                    <a:pt x="33" y="1"/>
                  </a:moveTo>
                  <a:lnTo>
                    <a:pt x="35" y="0"/>
                  </a:lnTo>
                  <a:lnTo>
                    <a:pt x="36" y="0"/>
                  </a:lnTo>
                  <a:lnTo>
                    <a:pt x="36" y="1"/>
                  </a:lnTo>
                  <a:lnTo>
                    <a:pt x="37" y="2"/>
                  </a:lnTo>
                  <a:lnTo>
                    <a:pt x="37" y="3"/>
                  </a:lnTo>
                  <a:lnTo>
                    <a:pt x="36" y="4"/>
                  </a:lnTo>
                  <a:lnTo>
                    <a:pt x="29" y="17"/>
                  </a:lnTo>
                  <a:lnTo>
                    <a:pt x="22" y="31"/>
                  </a:lnTo>
                  <a:lnTo>
                    <a:pt x="18" y="45"/>
                  </a:lnTo>
                  <a:lnTo>
                    <a:pt x="13" y="61"/>
                  </a:lnTo>
                  <a:lnTo>
                    <a:pt x="10" y="78"/>
                  </a:lnTo>
                  <a:lnTo>
                    <a:pt x="7" y="94"/>
                  </a:lnTo>
                  <a:lnTo>
                    <a:pt x="4" y="111"/>
                  </a:lnTo>
                  <a:lnTo>
                    <a:pt x="2" y="128"/>
                  </a:lnTo>
                  <a:lnTo>
                    <a:pt x="1" y="128"/>
                  </a:lnTo>
                  <a:lnTo>
                    <a:pt x="0" y="128"/>
                  </a:lnTo>
                  <a:lnTo>
                    <a:pt x="1" y="110"/>
                  </a:lnTo>
                  <a:lnTo>
                    <a:pt x="3" y="93"/>
                  </a:lnTo>
                  <a:lnTo>
                    <a:pt x="7" y="77"/>
                  </a:lnTo>
                  <a:lnTo>
                    <a:pt x="10" y="60"/>
                  </a:lnTo>
                  <a:lnTo>
                    <a:pt x="14" y="44"/>
                  </a:lnTo>
                  <a:lnTo>
                    <a:pt x="20" y="29"/>
                  </a:lnTo>
                  <a:lnTo>
                    <a:pt x="27" y="14"/>
                  </a:lnTo>
                  <a:lnTo>
                    <a:pt x="33"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94">
              <a:extLst>
                <a:ext uri="{FF2B5EF4-FFF2-40B4-BE49-F238E27FC236}">
                  <a16:creationId xmlns:a16="http://schemas.microsoft.com/office/drawing/2014/main" id="{733CDB57-560F-7B24-7EAF-B1E7E85C031C}"/>
                </a:ext>
              </a:extLst>
            </p:cNvPr>
            <p:cNvSpPr>
              <a:spLocks/>
            </p:cNvSpPr>
            <p:nvPr/>
          </p:nvSpPr>
          <p:spPr bwMode="auto">
            <a:xfrm>
              <a:off x="3301" y="1271"/>
              <a:ext cx="3" cy="18"/>
            </a:xfrm>
            <a:custGeom>
              <a:avLst/>
              <a:gdLst>
                <a:gd name="T0" fmla="*/ 3 w 3"/>
                <a:gd name="T1" fmla="*/ 0 h 18"/>
                <a:gd name="T2" fmla="*/ 3 w 3"/>
                <a:gd name="T3" fmla="*/ 5 h 18"/>
                <a:gd name="T4" fmla="*/ 3 w 3"/>
                <a:gd name="T5" fmla="*/ 9 h 18"/>
                <a:gd name="T6" fmla="*/ 2 w 3"/>
                <a:gd name="T7" fmla="*/ 14 h 18"/>
                <a:gd name="T8" fmla="*/ 2 w 3"/>
                <a:gd name="T9" fmla="*/ 18 h 18"/>
                <a:gd name="T10" fmla="*/ 2 w 3"/>
                <a:gd name="T11" fmla="*/ 18 h 18"/>
                <a:gd name="T12" fmla="*/ 1 w 3"/>
                <a:gd name="T13" fmla="*/ 17 h 18"/>
                <a:gd name="T14" fmla="*/ 1 w 3"/>
                <a:gd name="T15" fmla="*/ 17 h 18"/>
                <a:gd name="T16" fmla="*/ 0 w 3"/>
                <a:gd name="T17" fmla="*/ 17 h 18"/>
                <a:gd name="T18" fmla="*/ 0 w 3"/>
                <a:gd name="T19" fmla="*/ 14 h 18"/>
                <a:gd name="T20" fmla="*/ 0 w 3"/>
                <a:gd name="T21" fmla="*/ 10 h 18"/>
                <a:gd name="T22" fmla="*/ 0 w 3"/>
                <a:gd name="T23" fmla="*/ 7 h 18"/>
                <a:gd name="T24" fmla="*/ 0 w 3"/>
                <a:gd name="T25" fmla="*/ 4 h 18"/>
                <a:gd name="T26" fmla="*/ 1 w 3"/>
                <a:gd name="T27" fmla="*/ 3 h 18"/>
                <a:gd name="T28" fmla="*/ 2 w 3"/>
                <a:gd name="T29" fmla="*/ 2 h 18"/>
                <a:gd name="T30" fmla="*/ 2 w 3"/>
                <a:gd name="T31" fmla="*/ 2 h 18"/>
                <a:gd name="T32" fmla="*/ 3 w 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8"/>
                <a:gd name="T53" fmla="*/ 3 w 3"/>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8">
                  <a:moveTo>
                    <a:pt x="3" y="0"/>
                  </a:moveTo>
                  <a:lnTo>
                    <a:pt x="3" y="5"/>
                  </a:lnTo>
                  <a:lnTo>
                    <a:pt x="3" y="9"/>
                  </a:lnTo>
                  <a:lnTo>
                    <a:pt x="2" y="14"/>
                  </a:lnTo>
                  <a:lnTo>
                    <a:pt x="2" y="18"/>
                  </a:lnTo>
                  <a:lnTo>
                    <a:pt x="1" y="17"/>
                  </a:lnTo>
                  <a:lnTo>
                    <a:pt x="0" y="17"/>
                  </a:lnTo>
                  <a:lnTo>
                    <a:pt x="0" y="14"/>
                  </a:lnTo>
                  <a:lnTo>
                    <a:pt x="0" y="10"/>
                  </a:lnTo>
                  <a:lnTo>
                    <a:pt x="0" y="7"/>
                  </a:lnTo>
                  <a:lnTo>
                    <a:pt x="0" y="4"/>
                  </a:lnTo>
                  <a:lnTo>
                    <a:pt x="1" y="3"/>
                  </a:lnTo>
                  <a:lnTo>
                    <a:pt x="2" y="2"/>
                  </a:lnTo>
                  <a:lnTo>
                    <a:pt x="3"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Freeform 95">
              <a:extLst>
                <a:ext uri="{FF2B5EF4-FFF2-40B4-BE49-F238E27FC236}">
                  <a16:creationId xmlns:a16="http://schemas.microsoft.com/office/drawing/2014/main" id="{F95A5B3A-7BC9-477D-4C7B-1BD137562F21}"/>
                </a:ext>
              </a:extLst>
            </p:cNvPr>
            <p:cNvSpPr>
              <a:spLocks/>
            </p:cNvSpPr>
            <p:nvPr/>
          </p:nvSpPr>
          <p:spPr bwMode="auto">
            <a:xfrm>
              <a:off x="3310" y="1139"/>
              <a:ext cx="40" cy="108"/>
            </a:xfrm>
            <a:custGeom>
              <a:avLst/>
              <a:gdLst>
                <a:gd name="T0" fmla="*/ 36 w 40"/>
                <a:gd name="T1" fmla="*/ 0 h 108"/>
                <a:gd name="T2" fmla="*/ 38 w 40"/>
                <a:gd name="T3" fmla="*/ 0 h 108"/>
                <a:gd name="T4" fmla="*/ 38 w 40"/>
                <a:gd name="T5" fmla="*/ 0 h 108"/>
                <a:gd name="T6" fmla="*/ 39 w 40"/>
                <a:gd name="T7" fmla="*/ 1 h 108"/>
                <a:gd name="T8" fmla="*/ 39 w 40"/>
                <a:gd name="T9" fmla="*/ 2 h 108"/>
                <a:gd name="T10" fmla="*/ 40 w 40"/>
                <a:gd name="T11" fmla="*/ 3 h 108"/>
                <a:gd name="T12" fmla="*/ 40 w 40"/>
                <a:gd name="T13" fmla="*/ 3 h 108"/>
                <a:gd name="T14" fmla="*/ 40 w 40"/>
                <a:gd name="T15" fmla="*/ 4 h 108"/>
                <a:gd name="T16" fmla="*/ 39 w 40"/>
                <a:gd name="T17" fmla="*/ 5 h 108"/>
                <a:gd name="T18" fmla="*/ 31 w 40"/>
                <a:gd name="T19" fmla="*/ 13 h 108"/>
                <a:gd name="T20" fmla="*/ 24 w 40"/>
                <a:gd name="T21" fmla="*/ 22 h 108"/>
                <a:gd name="T22" fmla="*/ 19 w 40"/>
                <a:gd name="T23" fmla="*/ 33 h 108"/>
                <a:gd name="T24" fmla="*/ 14 w 40"/>
                <a:gd name="T25" fmla="*/ 45 h 108"/>
                <a:gd name="T26" fmla="*/ 10 w 40"/>
                <a:gd name="T27" fmla="*/ 60 h 108"/>
                <a:gd name="T28" fmla="*/ 6 w 40"/>
                <a:gd name="T29" fmla="*/ 74 h 108"/>
                <a:gd name="T30" fmla="*/ 4 w 40"/>
                <a:gd name="T31" fmla="*/ 91 h 108"/>
                <a:gd name="T32" fmla="*/ 3 w 40"/>
                <a:gd name="T33" fmla="*/ 108 h 108"/>
                <a:gd name="T34" fmla="*/ 2 w 40"/>
                <a:gd name="T35" fmla="*/ 108 h 108"/>
                <a:gd name="T36" fmla="*/ 2 w 40"/>
                <a:gd name="T37" fmla="*/ 108 h 108"/>
                <a:gd name="T38" fmla="*/ 1 w 40"/>
                <a:gd name="T39" fmla="*/ 108 h 108"/>
                <a:gd name="T40" fmla="*/ 0 w 40"/>
                <a:gd name="T41" fmla="*/ 108 h 108"/>
                <a:gd name="T42" fmla="*/ 1 w 40"/>
                <a:gd name="T43" fmla="*/ 90 h 108"/>
                <a:gd name="T44" fmla="*/ 3 w 40"/>
                <a:gd name="T45" fmla="*/ 73 h 108"/>
                <a:gd name="T46" fmla="*/ 6 w 40"/>
                <a:gd name="T47" fmla="*/ 57 h 108"/>
                <a:gd name="T48" fmla="*/ 10 w 40"/>
                <a:gd name="T49" fmla="*/ 42 h 108"/>
                <a:gd name="T50" fmla="*/ 14 w 40"/>
                <a:gd name="T51" fmla="*/ 29 h 108"/>
                <a:gd name="T52" fmla="*/ 21 w 40"/>
                <a:gd name="T53" fmla="*/ 17 h 108"/>
                <a:gd name="T54" fmla="*/ 28 w 40"/>
                <a:gd name="T55" fmla="*/ 7 h 108"/>
                <a:gd name="T56" fmla="*/ 36 w 40"/>
                <a:gd name="T57" fmla="*/ 0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08"/>
                <a:gd name="T89" fmla="*/ 40 w 40"/>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08">
                  <a:moveTo>
                    <a:pt x="36" y="0"/>
                  </a:moveTo>
                  <a:lnTo>
                    <a:pt x="38" y="0"/>
                  </a:lnTo>
                  <a:lnTo>
                    <a:pt x="39" y="1"/>
                  </a:lnTo>
                  <a:lnTo>
                    <a:pt x="39" y="2"/>
                  </a:lnTo>
                  <a:lnTo>
                    <a:pt x="40" y="3"/>
                  </a:lnTo>
                  <a:lnTo>
                    <a:pt x="40" y="4"/>
                  </a:lnTo>
                  <a:lnTo>
                    <a:pt x="39" y="5"/>
                  </a:lnTo>
                  <a:lnTo>
                    <a:pt x="31" y="13"/>
                  </a:lnTo>
                  <a:lnTo>
                    <a:pt x="24" y="22"/>
                  </a:lnTo>
                  <a:lnTo>
                    <a:pt x="19" y="33"/>
                  </a:lnTo>
                  <a:lnTo>
                    <a:pt x="14" y="45"/>
                  </a:lnTo>
                  <a:lnTo>
                    <a:pt x="10" y="60"/>
                  </a:lnTo>
                  <a:lnTo>
                    <a:pt x="6" y="74"/>
                  </a:lnTo>
                  <a:lnTo>
                    <a:pt x="4" y="91"/>
                  </a:lnTo>
                  <a:lnTo>
                    <a:pt x="3" y="108"/>
                  </a:lnTo>
                  <a:lnTo>
                    <a:pt x="2" y="108"/>
                  </a:lnTo>
                  <a:lnTo>
                    <a:pt x="1" y="108"/>
                  </a:lnTo>
                  <a:lnTo>
                    <a:pt x="0" y="108"/>
                  </a:lnTo>
                  <a:lnTo>
                    <a:pt x="1" y="90"/>
                  </a:lnTo>
                  <a:lnTo>
                    <a:pt x="3" y="73"/>
                  </a:lnTo>
                  <a:lnTo>
                    <a:pt x="6" y="57"/>
                  </a:lnTo>
                  <a:lnTo>
                    <a:pt x="10" y="42"/>
                  </a:lnTo>
                  <a:lnTo>
                    <a:pt x="14" y="29"/>
                  </a:lnTo>
                  <a:lnTo>
                    <a:pt x="21" y="17"/>
                  </a:lnTo>
                  <a:lnTo>
                    <a:pt x="28" y="7"/>
                  </a:lnTo>
                  <a:lnTo>
                    <a:pt x="36"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96">
              <a:extLst>
                <a:ext uri="{FF2B5EF4-FFF2-40B4-BE49-F238E27FC236}">
                  <a16:creationId xmlns:a16="http://schemas.microsoft.com/office/drawing/2014/main" id="{8F64CC9D-1160-6D91-58F5-9870D96452F9}"/>
                </a:ext>
              </a:extLst>
            </p:cNvPr>
            <p:cNvSpPr>
              <a:spLocks/>
            </p:cNvSpPr>
            <p:nvPr/>
          </p:nvSpPr>
          <p:spPr bwMode="auto">
            <a:xfrm>
              <a:off x="3309" y="1259"/>
              <a:ext cx="4" cy="36"/>
            </a:xfrm>
            <a:custGeom>
              <a:avLst/>
              <a:gdLst>
                <a:gd name="T0" fmla="*/ 0 w 4"/>
                <a:gd name="T1" fmla="*/ 7 h 36"/>
                <a:gd name="T2" fmla="*/ 1 w 4"/>
                <a:gd name="T3" fmla="*/ 5 h 36"/>
                <a:gd name="T4" fmla="*/ 2 w 4"/>
                <a:gd name="T5" fmla="*/ 4 h 36"/>
                <a:gd name="T6" fmla="*/ 3 w 4"/>
                <a:gd name="T7" fmla="*/ 1 h 36"/>
                <a:gd name="T8" fmla="*/ 4 w 4"/>
                <a:gd name="T9" fmla="*/ 0 h 36"/>
                <a:gd name="T10" fmla="*/ 4 w 4"/>
                <a:gd name="T11" fmla="*/ 9 h 36"/>
                <a:gd name="T12" fmla="*/ 4 w 4"/>
                <a:gd name="T13" fmla="*/ 18 h 36"/>
                <a:gd name="T14" fmla="*/ 4 w 4"/>
                <a:gd name="T15" fmla="*/ 27 h 36"/>
                <a:gd name="T16" fmla="*/ 4 w 4"/>
                <a:gd name="T17" fmla="*/ 36 h 36"/>
                <a:gd name="T18" fmla="*/ 3 w 4"/>
                <a:gd name="T19" fmla="*/ 35 h 36"/>
                <a:gd name="T20" fmla="*/ 2 w 4"/>
                <a:gd name="T21" fmla="*/ 35 h 36"/>
                <a:gd name="T22" fmla="*/ 1 w 4"/>
                <a:gd name="T23" fmla="*/ 35 h 36"/>
                <a:gd name="T24" fmla="*/ 0 w 4"/>
                <a:gd name="T25" fmla="*/ 34 h 36"/>
                <a:gd name="T26" fmla="*/ 0 w 4"/>
                <a:gd name="T27" fmla="*/ 27 h 36"/>
                <a:gd name="T28" fmla="*/ 0 w 4"/>
                <a:gd name="T29" fmla="*/ 20 h 36"/>
                <a:gd name="T30" fmla="*/ 0 w 4"/>
                <a:gd name="T31" fmla="*/ 14 h 36"/>
                <a:gd name="T32" fmla="*/ 0 w 4"/>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6"/>
                <a:gd name="T53" fmla="*/ 4 w 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6">
                  <a:moveTo>
                    <a:pt x="0" y="7"/>
                  </a:moveTo>
                  <a:lnTo>
                    <a:pt x="1" y="5"/>
                  </a:lnTo>
                  <a:lnTo>
                    <a:pt x="2" y="4"/>
                  </a:lnTo>
                  <a:lnTo>
                    <a:pt x="3" y="1"/>
                  </a:lnTo>
                  <a:lnTo>
                    <a:pt x="4" y="0"/>
                  </a:lnTo>
                  <a:lnTo>
                    <a:pt x="4" y="9"/>
                  </a:lnTo>
                  <a:lnTo>
                    <a:pt x="4" y="18"/>
                  </a:lnTo>
                  <a:lnTo>
                    <a:pt x="4" y="27"/>
                  </a:lnTo>
                  <a:lnTo>
                    <a:pt x="4" y="36"/>
                  </a:lnTo>
                  <a:lnTo>
                    <a:pt x="3" y="35"/>
                  </a:lnTo>
                  <a:lnTo>
                    <a:pt x="2" y="35"/>
                  </a:lnTo>
                  <a:lnTo>
                    <a:pt x="1" y="35"/>
                  </a:lnTo>
                  <a:lnTo>
                    <a:pt x="0" y="34"/>
                  </a:lnTo>
                  <a:lnTo>
                    <a:pt x="0" y="27"/>
                  </a:lnTo>
                  <a:lnTo>
                    <a:pt x="0" y="20"/>
                  </a:lnTo>
                  <a:lnTo>
                    <a:pt x="0" y="14"/>
                  </a:lnTo>
                  <a:lnTo>
                    <a:pt x="0" y="7"/>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8" name="Freeform 97">
              <a:extLst>
                <a:ext uri="{FF2B5EF4-FFF2-40B4-BE49-F238E27FC236}">
                  <a16:creationId xmlns:a16="http://schemas.microsoft.com/office/drawing/2014/main" id="{47C60F50-0D96-1597-F7B2-F6DA6DF3C8FA}"/>
                </a:ext>
              </a:extLst>
            </p:cNvPr>
            <p:cNvSpPr>
              <a:spLocks/>
            </p:cNvSpPr>
            <p:nvPr/>
          </p:nvSpPr>
          <p:spPr bwMode="auto">
            <a:xfrm>
              <a:off x="3332" y="1110"/>
              <a:ext cx="26" cy="38"/>
            </a:xfrm>
            <a:custGeom>
              <a:avLst/>
              <a:gdLst>
                <a:gd name="T0" fmla="*/ 0 w 26"/>
                <a:gd name="T1" fmla="*/ 1 h 38"/>
                <a:gd name="T2" fmla="*/ 0 w 26"/>
                <a:gd name="T3" fmla="*/ 2 h 38"/>
                <a:gd name="T4" fmla="*/ 0 w 26"/>
                <a:gd name="T5" fmla="*/ 2 h 38"/>
                <a:gd name="T6" fmla="*/ 0 w 26"/>
                <a:gd name="T7" fmla="*/ 2 h 38"/>
                <a:gd name="T8" fmla="*/ 0 w 26"/>
                <a:gd name="T9" fmla="*/ 3 h 38"/>
                <a:gd name="T10" fmla="*/ 12 w 26"/>
                <a:gd name="T11" fmla="*/ 38 h 38"/>
                <a:gd name="T12" fmla="*/ 14 w 26"/>
                <a:gd name="T13" fmla="*/ 38 h 38"/>
                <a:gd name="T14" fmla="*/ 18 w 26"/>
                <a:gd name="T15" fmla="*/ 35 h 38"/>
                <a:gd name="T16" fmla="*/ 21 w 26"/>
                <a:gd name="T17" fmla="*/ 34 h 38"/>
                <a:gd name="T18" fmla="*/ 26 w 26"/>
                <a:gd name="T19" fmla="*/ 34 h 38"/>
                <a:gd name="T20" fmla="*/ 2 w 26"/>
                <a:gd name="T21" fmla="*/ 0 h 38"/>
                <a:gd name="T22" fmla="*/ 2 w 26"/>
                <a:gd name="T23" fmla="*/ 0 h 38"/>
                <a:gd name="T24" fmla="*/ 1 w 26"/>
                <a:gd name="T25" fmla="*/ 0 h 38"/>
                <a:gd name="T26" fmla="*/ 1 w 26"/>
                <a:gd name="T27" fmla="*/ 0 h 38"/>
                <a:gd name="T28" fmla="*/ 0 w 26"/>
                <a:gd name="T29" fmla="*/ 1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8"/>
                <a:gd name="T47" fmla="*/ 26 w 26"/>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8">
                  <a:moveTo>
                    <a:pt x="0" y="1"/>
                  </a:moveTo>
                  <a:lnTo>
                    <a:pt x="0" y="2"/>
                  </a:lnTo>
                  <a:lnTo>
                    <a:pt x="0" y="3"/>
                  </a:lnTo>
                  <a:lnTo>
                    <a:pt x="12" y="38"/>
                  </a:lnTo>
                  <a:lnTo>
                    <a:pt x="14" y="38"/>
                  </a:lnTo>
                  <a:lnTo>
                    <a:pt x="18" y="35"/>
                  </a:lnTo>
                  <a:lnTo>
                    <a:pt x="21" y="34"/>
                  </a:lnTo>
                  <a:lnTo>
                    <a:pt x="26" y="34"/>
                  </a:lnTo>
                  <a:lnTo>
                    <a:pt x="2" y="0"/>
                  </a:lnTo>
                  <a:lnTo>
                    <a:pt x="1" y="0"/>
                  </a:lnTo>
                  <a:lnTo>
                    <a:pt x="0"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98">
              <a:extLst>
                <a:ext uri="{FF2B5EF4-FFF2-40B4-BE49-F238E27FC236}">
                  <a16:creationId xmlns:a16="http://schemas.microsoft.com/office/drawing/2014/main" id="{EDBF7835-650A-0326-7C87-6FF0E78F7890}"/>
                </a:ext>
              </a:extLst>
            </p:cNvPr>
            <p:cNvSpPr>
              <a:spLocks/>
            </p:cNvSpPr>
            <p:nvPr/>
          </p:nvSpPr>
          <p:spPr bwMode="auto">
            <a:xfrm>
              <a:off x="3352" y="1285"/>
              <a:ext cx="9" cy="4"/>
            </a:xfrm>
            <a:custGeom>
              <a:avLst/>
              <a:gdLst>
                <a:gd name="T0" fmla="*/ 0 w 9"/>
                <a:gd name="T1" fmla="*/ 2 h 4"/>
                <a:gd name="T2" fmla="*/ 0 w 9"/>
                <a:gd name="T3" fmla="*/ 2 h 4"/>
                <a:gd name="T4" fmla="*/ 1 w 9"/>
                <a:gd name="T5" fmla="*/ 3 h 4"/>
                <a:gd name="T6" fmla="*/ 2 w 9"/>
                <a:gd name="T7" fmla="*/ 4 h 4"/>
                <a:gd name="T8" fmla="*/ 5 w 9"/>
                <a:gd name="T9" fmla="*/ 4 h 4"/>
                <a:gd name="T10" fmla="*/ 6 w 9"/>
                <a:gd name="T11" fmla="*/ 4 h 4"/>
                <a:gd name="T12" fmla="*/ 8 w 9"/>
                <a:gd name="T13" fmla="*/ 4 h 4"/>
                <a:gd name="T14" fmla="*/ 9 w 9"/>
                <a:gd name="T15" fmla="*/ 4 h 4"/>
                <a:gd name="T16" fmla="*/ 9 w 9"/>
                <a:gd name="T17" fmla="*/ 3 h 4"/>
                <a:gd name="T18" fmla="*/ 9 w 9"/>
                <a:gd name="T19" fmla="*/ 2 h 4"/>
                <a:gd name="T20" fmla="*/ 9 w 9"/>
                <a:gd name="T21" fmla="*/ 1 h 4"/>
                <a:gd name="T22" fmla="*/ 7 w 9"/>
                <a:gd name="T23" fmla="*/ 1 h 4"/>
                <a:gd name="T24" fmla="*/ 5 w 9"/>
                <a:gd name="T25" fmla="*/ 0 h 4"/>
                <a:gd name="T26" fmla="*/ 3 w 9"/>
                <a:gd name="T27" fmla="*/ 0 h 4"/>
                <a:gd name="T28" fmla="*/ 1 w 9"/>
                <a:gd name="T29" fmla="*/ 1 h 4"/>
                <a:gd name="T30" fmla="*/ 0 w 9"/>
                <a:gd name="T31" fmla="*/ 1 h 4"/>
                <a:gd name="T32" fmla="*/ 0 w 9"/>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
                <a:gd name="T53" fmla="*/ 9 w 9"/>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
                  <a:moveTo>
                    <a:pt x="0" y="2"/>
                  </a:moveTo>
                  <a:lnTo>
                    <a:pt x="0" y="2"/>
                  </a:lnTo>
                  <a:lnTo>
                    <a:pt x="1" y="3"/>
                  </a:lnTo>
                  <a:lnTo>
                    <a:pt x="2" y="4"/>
                  </a:lnTo>
                  <a:lnTo>
                    <a:pt x="5" y="4"/>
                  </a:lnTo>
                  <a:lnTo>
                    <a:pt x="6" y="4"/>
                  </a:lnTo>
                  <a:lnTo>
                    <a:pt x="8" y="4"/>
                  </a:lnTo>
                  <a:lnTo>
                    <a:pt x="9" y="4"/>
                  </a:lnTo>
                  <a:lnTo>
                    <a:pt x="9" y="3"/>
                  </a:lnTo>
                  <a:lnTo>
                    <a:pt x="9" y="2"/>
                  </a:lnTo>
                  <a:lnTo>
                    <a:pt x="9" y="1"/>
                  </a:lnTo>
                  <a:lnTo>
                    <a:pt x="7" y="1"/>
                  </a:lnTo>
                  <a:lnTo>
                    <a:pt x="5" y="0"/>
                  </a:lnTo>
                  <a:lnTo>
                    <a:pt x="3" y="0"/>
                  </a:lnTo>
                  <a:lnTo>
                    <a:pt x="1" y="1"/>
                  </a:lnTo>
                  <a:lnTo>
                    <a:pt x="0" y="1"/>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99">
              <a:extLst>
                <a:ext uri="{FF2B5EF4-FFF2-40B4-BE49-F238E27FC236}">
                  <a16:creationId xmlns:a16="http://schemas.microsoft.com/office/drawing/2014/main" id="{8D9B582A-4E96-4403-9DF6-1D9A297DA6F8}"/>
                </a:ext>
              </a:extLst>
            </p:cNvPr>
            <p:cNvSpPr>
              <a:spLocks/>
            </p:cNvSpPr>
            <p:nvPr/>
          </p:nvSpPr>
          <p:spPr bwMode="auto">
            <a:xfrm>
              <a:off x="3396" y="1220"/>
              <a:ext cx="58" cy="18"/>
            </a:xfrm>
            <a:custGeom>
              <a:avLst/>
              <a:gdLst>
                <a:gd name="T0" fmla="*/ 26 w 58"/>
                <a:gd name="T1" fmla="*/ 13 h 18"/>
                <a:gd name="T2" fmla="*/ 13 w 58"/>
                <a:gd name="T3" fmla="*/ 12 h 18"/>
                <a:gd name="T4" fmla="*/ 5 w 58"/>
                <a:gd name="T5" fmla="*/ 13 h 18"/>
                <a:gd name="T6" fmla="*/ 1 w 58"/>
                <a:gd name="T7" fmla="*/ 15 h 18"/>
                <a:gd name="T8" fmla="*/ 0 w 58"/>
                <a:gd name="T9" fmla="*/ 16 h 18"/>
                <a:gd name="T10" fmla="*/ 1 w 58"/>
                <a:gd name="T11" fmla="*/ 15 h 18"/>
                <a:gd name="T12" fmla="*/ 5 w 58"/>
                <a:gd name="T13" fmla="*/ 11 h 18"/>
                <a:gd name="T14" fmla="*/ 11 w 58"/>
                <a:gd name="T15" fmla="*/ 7 h 18"/>
                <a:gd name="T16" fmla="*/ 19 w 58"/>
                <a:gd name="T17" fmla="*/ 2 h 18"/>
                <a:gd name="T18" fmla="*/ 27 w 58"/>
                <a:gd name="T19" fmla="*/ 0 h 18"/>
                <a:gd name="T20" fmla="*/ 36 w 58"/>
                <a:gd name="T21" fmla="*/ 1 h 18"/>
                <a:gd name="T22" fmla="*/ 48 w 58"/>
                <a:gd name="T23" fmla="*/ 7 h 18"/>
                <a:gd name="T24" fmla="*/ 58 w 58"/>
                <a:gd name="T25" fmla="*/ 18 h 18"/>
                <a:gd name="T26" fmla="*/ 55 w 58"/>
                <a:gd name="T27" fmla="*/ 18 h 18"/>
                <a:gd name="T28" fmla="*/ 50 w 58"/>
                <a:gd name="T29" fmla="*/ 17 h 18"/>
                <a:gd name="T30" fmla="*/ 40 w 58"/>
                <a:gd name="T31" fmla="*/ 15 h 18"/>
                <a:gd name="T32" fmla="*/ 26 w 58"/>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8"/>
                <a:gd name="T53" fmla="*/ 58 w 5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8">
                  <a:moveTo>
                    <a:pt x="26" y="13"/>
                  </a:moveTo>
                  <a:lnTo>
                    <a:pt x="13" y="12"/>
                  </a:lnTo>
                  <a:lnTo>
                    <a:pt x="5" y="13"/>
                  </a:lnTo>
                  <a:lnTo>
                    <a:pt x="1" y="15"/>
                  </a:lnTo>
                  <a:lnTo>
                    <a:pt x="0" y="16"/>
                  </a:lnTo>
                  <a:lnTo>
                    <a:pt x="1" y="15"/>
                  </a:lnTo>
                  <a:lnTo>
                    <a:pt x="5" y="11"/>
                  </a:lnTo>
                  <a:lnTo>
                    <a:pt x="11" y="7"/>
                  </a:lnTo>
                  <a:lnTo>
                    <a:pt x="19" y="2"/>
                  </a:lnTo>
                  <a:lnTo>
                    <a:pt x="27" y="0"/>
                  </a:lnTo>
                  <a:lnTo>
                    <a:pt x="36" y="1"/>
                  </a:lnTo>
                  <a:lnTo>
                    <a:pt x="48" y="7"/>
                  </a:lnTo>
                  <a:lnTo>
                    <a:pt x="58" y="18"/>
                  </a:lnTo>
                  <a:lnTo>
                    <a:pt x="55" y="18"/>
                  </a:lnTo>
                  <a:lnTo>
                    <a:pt x="50" y="17"/>
                  </a:lnTo>
                  <a:lnTo>
                    <a:pt x="40" y="15"/>
                  </a:lnTo>
                  <a:lnTo>
                    <a:pt x="26" y="13"/>
                  </a:lnTo>
                  <a:close/>
                </a:path>
              </a:pathLst>
            </a:custGeom>
            <a:solidFill>
              <a:srgbClr val="CC7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Freeform 100">
              <a:extLst>
                <a:ext uri="{FF2B5EF4-FFF2-40B4-BE49-F238E27FC236}">
                  <a16:creationId xmlns:a16="http://schemas.microsoft.com/office/drawing/2014/main" id="{EFDB1458-319B-5E48-99BF-8FB5F364F434}"/>
                </a:ext>
              </a:extLst>
            </p:cNvPr>
            <p:cNvSpPr>
              <a:spLocks/>
            </p:cNvSpPr>
            <p:nvPr/>
          </p:nvSpPr>
          <p:spPr bwMode="auto">
            <a:xfrm>
              <a:off x="3398" y="1218"/>
              <a:ext cx="59" cy="20"/>
            </a:xfrm>
            <a:custGeom>
              <a:avLst/>
              <a:gdLst>
                <a:gd name="T0" fmla="*/ 59 w 59"/>
                <a:gd name="T1" fmla="*/ 20 h 20"/>
                <a:gd name="T2" fmla="*/ 58 w 59"/>
                <a:gd name="T3" fmla="*/ 18 h 20"/>
                <a:gd name="T4" fmla="*/ 56 w 59"/>
                <a:gd name="T5" fmla="*/ 13 h 20"/>
                <a:gd name="T6" fmla="*/ 51 w 59"/>
                <a:gd name="T7" fmla="*/ 8 h 20"/>
                <a:gd name="T8" fmla="*/ 44 w 59"/>
                <a:gd name="T9" fmla="*/ 3 h 20"/>
                <a:gd name="T10" fmla="*/ 37 w 59"/>
                <a:gd name="T11" fmla="*/ 0 h 20"/>
                <a:gd name="T12" fmla="*/ 25 w 59"/>
                <a:gd name="T13" fmla="*/ 0 h 20"/>
                <a:gd name="T14" fmla="*/ 14 w 59"/>
                <a:gd name="T15" fmla="*/ 5 h 20"/>
                <a:gd name="T16" fmla="*/ 0 w 59"/>
                <a:gd name="T17" fmla="*/ 17 h 20"/>
                <a:gd name="T18" fmla="*/ 1 w 59"/>
                <a:gd name="T19" fmla="*/ 15 h 20"/>
                <a:gd name="T20" fmla="*/ 5 w 59"/>
                <a:gd name="T21" fmla="*/ 13 h 20"/>
                <a:gd name="T22" fmla="*/ 11 w 59"/>
                <a:gd name="T23" fmla="*/ 10 h 20"/>
                <a:gd name="T24" fmla="*/ 19 w 59"/>
                <a:gd name="T25" fmla="*/ 7 h 20"/>
                <a:gd name="T26" fmla="*/ 27 w 59"/>
                <a:gd name="T27" fmla="*/ 5 h 20"/>
                <a:gd name="T28" fmla="*/ 36 w 59"/>
                <a:gd name="T29" fmla="*/ 7 h 20"/>
                <a:gd name="T30" fmla="*/ 46 w 59"/>
                <a:gd name="T31" fmla="*/ 11 h 20"/>
                <a:gd name="T32" fmla="*/ 55 w 59"/>
                <a:gd name="T33" fmla="*/ 20 h 20"/>
                <a:gd name="T34" fmla="*/ 59 w 59"/>
                <a:gd name="T35" fmla="*/ 2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20"/>
                <a:gd name="T56" fmla="*/ 59 w 5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20">
                  <a:moveTo>
                    <a:pt x="59" y="20"/>
                  </a:moveTo>
                  <a:lnTo>
                    <a:pt x="58" y="18"/>
                  </a:lnTo>
                  <a:lnTo>
                    <a:pt x="56" y="13"/>
                  </a:lnTo>
                  <a:lnTo>
                    <a:pt x="51" y="8"/>
                  </a:lnTo>
                  <a:lnTo>
                    <a:pt x="44" y="3"/>
                  </a:lnTo>
                  <a:lnTo>
                    <a:pt x="37" y="0"/>
                  </a:lnTo>
                  <a:lnTo>
                    <a:pt x="25" y="0"/>
                  </a:lnTo>
                  <a:lnTo>
                    <a:pt x="14" y="5"/>
                  </a:lnTo>
                  <a:lnTo>
                    <a:pt x="0" y="17"/>
                  </a:lnTo>
                  <a:lnTo>
                    <a:pt x="1" y="15"/>
                  </a:lnTo>
                  <a:lnTo>
                    <a:pt x="5" y="13"/>
                  </a:lnTo>
                  <a:lnTo>
                    <a:pt x="11" y="10"/>
                  </a:lnTo>
                  <a:lnTo>
                    <a:pt x="19" y="7"/>
                  </a:lnTo>
                  <a:lnTo>
                    <a:pt x="27" y="5"/>
                  </a:lnTo>
                  <a:lnTo>
                    <a:pt x="36" y="7"/>
                  </a:lnTo>
                  <a:lnTo>
                    <a:pt x="46" y="11"/>
                  </a:lnTo>
                  <a:lnTo>
                    <a:pt x="55" y="20"/>
                  </a:lnTo>
                  <a:lnTo>
                    <a:pt x="59" y="2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2" name="Freeform 101">
              <a:extLst>
                <a:ext uri="{FF2B5EF4-FFF2-40B4-BE49-F238E27FC236}">
                  <a16:creationId xmlns:a16="http://schemas.microsoft.com/office/drawing/2014/main" id="{0476686A-1389-6B8E-5ABC-93F7FF1986CB}"/>
                </a:ext>
              </a:extLst>
            </p:cNvPr>
            <p:cNvSpPr>
              <a:spLocks/>
            </p:cNvSpPr>
            <p:nvPr/>
          </p:nvSpPr>
          <p:spPr bwMode="auto">
            <a:xfrm>
              <a:off x="3313" y="1201"/>
              <a:ext cx="54" cy="29"/>
            </a:xfrm>
            <a:custGeom>
              <a:avLst/>
              <a:gdLst>
                <a:gd name="T0" fmla="*/ 30 w 54"/>
                <a:gd name="T1" fmla="*/ 16 h 29"/>
                <a:gd name="T2" fmla="*/ 42 w 54"/>
                <a:gd name="T3" fmla="*/ 20 h 29"/>
                <a:gd name="T4" fmla="*/ 50 w 54"/>
                <a:gd name="T5" fmla="*/ 25 h 29"/>
                <a:gd name="T6" fmla="*/ 52 w 54"/>
                <a:gd name="T7" fmla="*/ 28 h 29"/>
                <a:gd name="T8" fmla="*/ 54 w 54"/>
                <a:gd name="T9" fmla="*/ 29 h 29"/>
                <a:gd name="T10" fmla="*/ 52 w 54"/>
                <a:gd name="T11" fmla="*/ 27 h 29"/>
                <a:gd name="T12" fmla="*/ 51 w 54"/>
                <a:gd name="T13" fmla="*/ 22 h 29"/>
                <a:gd name="T14" fmla="*/ 48 w 54"/>
                <a:gd name="T15" fmla="*/ 16 h 29"/>
                <a:gd name="T16" fmla="*/ 42 w 54"/>
                <a:gd name="T17" fmla="*/ 9 h 29"/>
                <a:gd name="T18" fmla="*/ 35 w 54"/>
                <a:gd name="T19" fmla="*/ 3 h 29"/>
                <a:gd name="T20" fmla="*/ 26 w 54"/>
                <a:gd name="T21" fmla="*/ 0 h 29"/>
                <a:gd name="T22" fmla="*/ 15 w 54"/>
                <a:gd name="T23" fmla="*/ 0 h 29"/>
                <a:gd name="T24" fmla="*/ 0 w 54"/>
                <a:gd name="T25" fmla="*/ 6 h 29"/>
                <a:gd name="T26" fmla="*/ 2 w 54"/>
                <a:gd name="T27" fmla="*/ 6 h 29"/>
                <a:gd name="T28" fmla="*/ 7 w 54"/>
                <a:gd name="T29" fmla="*/ 8 h 29"/>
                <a:gd name="T30" fmla="*/ 17 w 54"/>
                <a:gd name="T31" fmla="*/ 11 h 29"/>
                <a:gd name="T32" fmla="*/ 30 w 54"/>
                <a:gd name="T33" fmla="*/ 16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9"/>
                <a:gd name="T53" fmla="*/ 54 w 54"/>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9">
                  <a:moveTo>
                    <a:pt x="30" y="16"/>
                  </a:moveTo>
                  <a:lnTo>
                    <a:pt x="42" y="20"/>
                  </a:lnTo>
                  <a:lnTo>
                    <a:pt x="50" y="25"/>
                  </a:lnTo>
                  <a:lnTo>
                    <a:pt x="52" y="28"/>
                  </a:lnTo>
                  <a:lnTo>
                    <a:pt x="54" y="29"/>
                  </a:lnTo>
                  <a:lnTo>
                    <a:pt x="52" y="27"/>
                  </a:lnTo>
                  <a:lnTo>
                    <a:pt x="51" y="22"/>
                  </a:lnTo>
                  <a:lnTo>
                    <a:pt x="48" y="16"/>
                  </a:lnTo>
                  <a:lnTo>
                    <a:pt x="42" y="9"/>
                  </a:lnTo>
                  <a:lnTo>
                    <a:pt x="35" y="3"/>
                  </a:lnTo>
                  <a:lnTo>
                    <a:pt x="26" y="0"/>
                  </a:lnTo>
                  <a:lnTo>
                    <a:pt x="15" y="0"/>
                  </a:lnTo>
                  <a:lnTo>
                    <a:pt x="0" y="6"/>
                  </a:lnTo>
                  <a:lnTo>
                    <a:pt x="2" y="6"/>
                  </a:lnTo>
                  <a:lnTo>
                    <a:pt x="7" y="8"/>
                  </a:lnTo>
                  <a:lnTo>
                    <a:pt x="17" y="11"/>
                  </a:lnTo>
                  <a:lnTo>
                    <a:pt x="30" y="16"/>
                  </a:lnTo>
                  <a:close/>
                </a:path>
              </a:pathLst>
            </a:custGeom>
            <a:solidFill>
              <a:srgbClr val="CC7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3" name="Freeform 102">
              <a:extLst>
                <a:ext uri="{FF2B5EF4-FFF2-40B4-BE49-F238E27FC236}">
                  <a16:creationId xmlns:a16="http://schemas.microsoft.com/office/drawing/2014/main" id="{2769E27F-1110-7276-6D8A-8B856DE67C7F}"/>
                </a:ext>
              </a:extLst>
            </p:cNvPr>
            <p:cNvSpPr>
              <a:spLocks/>
            </p:cNvSpPr>
            <p:nvPr/>
          </p:nvSpPr>
          <p:spPr bwMode="auto">
            <a:xfrm>
              <a:off x="3311" y="1196"/>
              <a:ext cx="54" cy="32"/>
            </a:xfrm>
            <a:custGeom>
              <a:avLst/>
              <a:gdLst>
                <a:gd name="T0" fmla="*/ 0 w 54"/>
                <a:gd name="T1" fmla="*/ 8 h 32"/>
                <a:gd name="T2" fmla="*/ 2 w 54"/>
                <a:gd name="T3" fmla="*/ 7 h 32"/>
                <a:gd name="T4" fmla="*/ 6 w 54"/>
                <a:gd name="T5" fmla="*/ 4 h 32"/>
                <a:gd name="T6" fmla="*/ 12 w 54"/>
                <a:gd name="T7" fmla="*/ 2 h 32"/>
                <a:gd name="T8" fmla="*/ 21 w 54"/>
                <a:gd name="T9" fmla="*/ 0 h 32"/>
                <a:gd name="T10" fmla="*/ 29 w 54"/>
                <a:gd name="T11" fmla="*/ 1 h 32"/>
                <a:gd name="T12" fmla="*/ 38 w 54"/>
                <a:gd name="T13" fmla="*/ 6 h 32"/>
                <a:gd name="T14" fmla="*/ 47 w 54"/>
                <a:gd name="T15" fmla="*/ 16 h 32"/>
                <a:gd name="T16" fmla="*/ 54 w 54"/>
                <a:gd name="T17" fmla="*/ 32 h 32"/>
                <a:gd name="T18" fmla="*/ 53 w 54"/>
                <a:gd name="T19" fmla="*/ 31 h 32"/>
                <a:gd name="T20" fmla="*/ 51 w 54"/>
                <a:gd name="T21" fmla="*/ 26 h 32"/>
                <a:gd name="T22" fmla="*/ 48 w 54"/>
                <a:gd name="T23" fmla="*/ 21 h 32"/>
                <a:gd name="T24" fmla="*/ 42 w 54"/>
                <a:gd name="T25" fmla="*/ 15 h 32"/>
                <a:gd name="T26" fmla="*/ 34 w 54"/>
                <a:gd name="T27" fmla="*/ 10 h 32"/>
                <a:gd name="T28" fmla="*/ 25 w 54"/>
                <a:gd name="T29" fmla="*/ 7 h 32"/>
                <a:gd name="T30" fmla="*/ 15 w 54"/>
                <a:gd name="T31" fmla="*/ 7 h 32"/>
                <a:gd name="T32" fmla="*/ 3 w 54"/>
                <a:gd name="T33" fmla="*/ 11 h 32"/>
                <a:gd name="T34" fmla="*/ 0 w 54"/>
                <a:gd name="T35" fmla="*/ 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2"/>
                <a:gd name="T56" fmla="*/ 54 w 54"/>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2">
                  <a:moveTo>
                    <a:pt x="0" y="8"/>
                  </a:moveTo>
                  <a:lnTo>
                    <a:pt x="2" y="7"/>
                  </a:lnTo>
                  <a:lnTo>
                    <a:pt x="6" y="4"/>
                  </a:lnTo>
                  <a:lnTo>
                    <a:pt x="12" y="2"/>
                  </a:lnTo>
                  <a:lnTo>
                    <a:pt x="21" y="0"/>
                  </a:lnTo>
                  <a:lnTo>
                    <a:pt x="29" y="1"/>
                  </a:lnTo>
                  <a:lnTo>
                    <a:pt x="38" y="6"/>
                  </a:lnTo>
                  <a:lnTo>
                    <a:pt x="47" y="16"/>
                  </a:lnTo>
                  <a:lnTo>
                    <a:pt x="54" y="32"/>
                  </a:lnTo>
                  <a:lnTo>
                    <a:pt x="53" y="31"/>
                  </a:lnTo>
                  <a:lnTo>
                    <a:pt x="51" y="26"/>
                  </a:lnTo>
                  <a:lnTo>
                    <a:pt x="48" y="21"/>
                  </a:lnTo>
                  <a:lnTo>
                    <a:pt x="42" y="15"/>
                  </a:lnTo>
                  <a:lnTo>
                    <a:pt x="34" y="10"/>
                  </a:lnTo>
                  <a:lnTo>
                    <a:pt x="25" y="7"/>
                  </a:lnTo>
                  <a:lnTo>
                    <a:pt x="15" y="7"/>
                  </a:lnTo>
                  <a:lnTo>
                    <a:pt x="3" y="11"/>
                  </a:lnTo>
                  <a:lnTo>
                    <a:pt x="0" y="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4" name="Freeform 103">
              <a:extLst>
                <a:ext uri="{FF2B5EF4-FFF2-40B4-BE49-F238E27FC236}">
                  <a16:creationId xmlns:a16="http://schemas.microsoft.com/office/drawing/2014/main" id="{B6B92166-A3A0-8847-E2B1-EC29660BBCB6}"/>
                </a:ext>
              </a:extLst>
            </p:cNvPr>
            <p:cNvSpPr>
              <a:spLocks/>
            </p:cNvSpPr>
            <p:nvPr/>
          </p:nvSpPr>
          <p:spPr bwMode="auto">
            <a:xfrm>
              <a:off x="3307" y="1197"/>
              <a:ext cx="60" cy="33"/>
            </a:xfrm>
            <a:custGeom>
              <a:avLst/>
              <a:gdLst>
                <a:gd name="T0" fmla="*/ 60 w 60"/>
                <a:gd name="T1" fmla="*/ 33 h 33"/>
                <a:gd name="T2" fmla="*/ 60 w 60"/>
                <a:gd name="T3" fmla="*/ 32 h 33"/>
                <a:gd name="T4" fmla="*/ 57 w 60"/>
                <a:gd name="T5" fmla="*/ 30 h 33"/>
                <a:gd name="T6" fmla="*/ 55 w 60"/>
                <a:gd name="T7" fmla="*/ 26 h 33"/>
                <a:gd name="T8" fmla="*/ 51 w 60"/>
                <a:gd name="T9" fmla="*/ 23 h 33"/>
                <a:gd name="T10" fmla="*/ 45 w 60"/>
                <a:gd name="T11" fmla="*/ 19 h 33"/>
                <a:gd name="T12" fmla="*/ 37 w 60"/>
                <a:gd name="T13" fmla="*/ 15 h 33"/>
                <a:gd name="T14" fmla="*/ 27 w 60"/>
                <a:gd name="T15" fmla="*/ 11 h 33"/>
                <a:gd name="T16" fmla="*/ 15 w 60"/>
                <a:gd name="T17" fmla="*/ 9 h 33"/>
                <a:gd name="T18" fmla="*/ 7 w 60"/>
                <a:gd name="T19" fmla="*/ 6 h 33"/>
                <a:gd name="T20" fmla="*/ 3 w 60"/>
                <a:gd name="T21" fmla="*/ 3 h 33"/>
                <a:gd name="T22" fmla="*/ 0 w 60"/>
                <a:gd name="T23" fmla="*/ 1 h 33"/>
                <a:gd name="T24" fmla="*/ 0 w 60"/>
                <a:gd name="T25" fmla="*/ 0 h 33"/>
                <a:gd name="T26" fmla="*/ 0 w 60"/>
                <a:gd name="T27" fmla="*/ 3 h 33"/>
                <a:gd name="T28" fmla="*/ 0 w 60"/>
                <a:gd name="T29" fmla="*/ 10 h 33"/>
                <a:gd name="T30" fmla="*/ 5 w 60"/>
                <a:gd name="T31" fmla="*/ 16 h 33"/>
                <a:gd name="T32" fmla="*/ 16 w 60"/>
                <a:gd name="T33" fmla="*/ 18 h 33"/>
                <a:gd name="T34" fmla="*/ 24 w 60"/>
                <a:gd name="T35" fmla="*/ 16 h 33"/>
                <a:gd name="T36" fmla="*/ 33 w 60"/>
                <a:gd name="T37" fmla="*/ 18 h 33"/>
                <a:gd name="T38" fmla="*/ 39 w 60"/>
                <a:gd name="T39" fmla="*/ 21 h 33"/>
                <a:gd name="T40" fmla="*/ 46 w 60"/>
                <a:gd name="T41" fmla="*/ 23 h 33"/>
                <a:gd name="T42" fmla="*/ 52 w 60"/>
                <a:gd name="T43" fmla="*/ 28 h 33"/>
                <a:gd name="T44" fmla="*/ 56 w 60"/>
                <a:gd name="T45" fmla="*/ 30 h 33"/>
                <a:gd name="T46" fmla="*/ 58 w 60"/>
                <a:gd name="T47" fmla="*/ 32 h 33"/>
                <a:gd name="T48" fmla="*/ 60 w 60"/>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33"/>
                <a:gd name="T77" fmla="*/ 60 w 6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33">
                  <a:moveTo>
                    <a:pt x="60" y="33"/>
                  </a:moveTo>
                  <a:lnTo>
                    <a:pt x="60" y="32"/>
                  </a:lnTo>
                  <a:lnTo>
                    <a:pt x="57" y="30"/>
                  </a:lnTo>
                  <a:lnTo>
                    <a:pt x="55" y="26"/>
                  </a:lnTo>
                  <a:lnTo>
                    <a:pt x="51" y="23"/>
                  </a:lnTo>
                  <a:lnTo>
                    <a:pt x="45" y="19"/>
                  </a:lnTo>
                  <a:lnTo>
                    <a:pt x="37" y="15"/>
                  </a:lnTo>
                  <a:lnTo>
                    <a:pt x="27" y="11"/>
                  </a:lnTo>
                  <a:lnTo>
                    <a:pt x="15" y="9"/>
                  </a:lnTo>
                  <a:lnTo>
                    <a:pt x="7" y="6"/>
                  </a:lnTo>
                  <a:lnTo>
                    <a:pt x="3" y="3"/>
                  </a:lnTo>
                  <a:lnTo>
                    <a:pt x="0" y="1"/>
                  </a:lnTo>
                  <a:lnTo>
                    <a:pt x="0" y="0"/>
                  </a:lnTo>
                  <a:lnTo>
                    <a:pt x="0" y="3"/>
                  </a:lnTo>
                  <a:lnTo>
                    <a:pt x="0" y="10"/>
                  </a:lnTo>
                  <a:lnTo>
                    <a:pt x="5" y="16"/>
                  </a:lnTo>
                  <a:lnTo>
                    <a:pt x="16" y="18"/>
                  </a:lnTo>
                  <a:lnTo>
                    <a:pt x="24" y="16"/>
                  </a:lnTo>
                  <a:lnTo>
                    <a:pt x="33" y="18"/>
                  </a:lnTo>
                  <a:lnTo>
                    <a:pt x="39" y="21"/>
                  </a:lnTo>
                  <a:lnTo>
                    <a:pt x="46" y="23"/>
                  </a:lnTo>
                  <a:lnTo>
                    <a:pt x="52" y="28"/>
                  </a:lnTo>
                  <a:lnTo>
                    <a:pt x="56" y="30"/>
                  </a:lnTo>
                  <a:lnTo>
                    <a:pt x="58" y="32"/>
                  </a:lnTo>
                  <a:lnTo>
                    <a:pt x="6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5" name="Freeform 104">
              <a:extLst>
                <a:ext uri="{FF2B5EF4-FFF2-40B4-BE49-F238E27FC236}">
                  <a16:creationId xmlns:a16="http://schemas.microsoft.com/office/drawing/2014/main" id="{62D991FA-16A2-31DE-824B-CD44F6062DC7}"/>
                </a:ext>
              </a:extLst>
            </p:cNvPr>
            <p:cNvSpPr>
              <a:spLocks/>
            </p:cNvSpPr>
            <p:nvPr/>
          </p:nvSpPr>
          <p:spPr bwMode="auto">
            <a:xfrm>
              <a:off x="3377" y="1132"/>
              <a:ext cx="96" cy="173"/>
            </a:xfrm>
            <a:custGeom>
              <a:avLst/>
              <a:gdLst>
                <a:gd name="T0" fmla="*/ 0 w 96"/>
                <a:gd name="T1" fmla="*/ 9 h 173"/>
                <a:gd name="T2" fmla="*/ 3 w 96"/>
                <a:gd name="T3" fmla="*/ 10 h 173"/>
                <a:gd name="T4" fmla="*/ 12 w 96"/>
                <a:gd name="T5" fmla="*/ 14 h 173"/>
                <a:gd name="T6" fmla="*/ 24 w 96"/>
                <a:gd name="T7" fmla="*/ 22 h 173"/>
                <a:gd name="T8" fmla="*/ 39 w 96"/>
                <a:gd name="T9" fmla="*/ 37 h 173"/>
                <a:gd name="T10" fmla="*/ 52 w 96"/>
                <a:gd name="T11" fmla="*/ 57 h 173"/>
                <a:gd name="T12" fmla="*/ 65 w 96"/>
                <a:gd name="T13" fmla="*/ 86 h 173"/>
                <a:gd name="T14" fmla="*/ 76 w 96"/>
                <a:gd name="T15" fmla="*/ 124 h 173"/>
                <a:gd name="T16" fmla="*/ 80 w 96"/>
                <a:gd name="T17" fmla="*/ 173 h 173"/>
                <a:gd name="T18" fmla="*/ 81 w 96"/>
                <a:gd name="T19" fmla="*/ 172 h 173"/>
                <a:gd name="T20" fmla="*/ 84 w 96"/>
                <a:gd name="T21" fmla="*/ 168 h 173"/>
                <a:gd name="T22" fmla="*/ 89 w 96"/>
                <a:gd name="T23" fmla="*/ 161 h 173"/>
                <a:gd name="T24" fmla="*/ 93 w 96"/>
                <a:gd name="T25" fmla="*/ 151 h 173"/>
                <a:gd name="T26" fmla="*/ 96 w 96"/>
                <a:gd name="T27" fmla="*/ 136 h 173"/>
                <a:gd name="T28" fmla="*/ 94 w 96"/>
                <a:gd name="T29" fmla="*/ 118 h 173"/>
                <a:gd name="T30" fmla="*/ 89 w 96"/>
                <a:gd name="T31" fmla="*/ 95 h 173"/>
                <a:gd name="T32" fmla="*/ 78 w 96"/>
                <a:gd name="T33" fmla="*/ 66 h 173"/>
                <a:gd name="T34" fmla="*/ 68 w 96"/>
                <a:gd name="T35" fmla="*/ 47 h 173"/>
                <a:gd name="T36" fmla="*/ 59 w 96"/>
                <a:gd name="T37" fmla="*/ 30 h 173"/>
                <a:gd name="T38" fmla="*/ 48 w 96"/>
                <a:gd name="T39" fmla="*/ 18 h 173"/>
                <a:gd name="T40" fmla="*/ 38 w 96"/>
                <a:gd name="T41" fmla="*/ 8 h 173"/>
                <a:gd name="T42" fmla="*/ 28 w 96"/>
                <a:gd name="T43" fmla="*/ 2 h 173"/>
                <a:gd name="T44" fmla="*/ 17 w 96"/>
                <a:gd name="T45" fmla="*/ 0 h 173"/>
                <a:gd name="T46" fmla="*/ 9 w 96"/>
                <a:gd name="T47" fmla="*/ 2 h 173"/>
                <a:gd name="T48" fmla="*/ 0 w 96"/>
                <a:gd name="T49" fmla="*/ 9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73"/>
                <a:gd name="T77" fmla="*/ 96 w 96"/>
                <a:gd name="T78" fmla="*/ 173 h 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73">
                  <a:moveTo>
                    <a:pt x="0" y="9"/>
                  </a:moveTo>
                  <a:lnTo>
                    <a:pt x="3" y="10"/>
                  </a:lnTo>
                  <a:lnTo>
                    <a:pt x="12" y="14"/>
                  </a:lnTo>
                  <a:lnTo>
                    <a:pt x="24" y="22"/>
                  </a:lnTo>
                  <a:lnTo>
                    <a:pt x="39" y="37"/>
                  </a:lnTo>
                  <a:lnTo>
                    <a:pt x="52" y="57"/>
                  </a:lnTo>
                  <a:lnTo>
                    <a:pt x="65" y="86"/>
                  </a:lnTo>
                  <a:lnTo>
                    <a:pt x="76" y="124"/>
                  </a:lnTo>
                  <a:lnTo>
                    <a:pt x="80" y="173"/>
                  </a:lnTo>
                  <a:lnTo>
                    <a:pt x="81" y="172"/>
                  </a:lnTo>
                  <a:lnTo>
                    <a:pt x="84" y="168"/>
                  </a:lnTo>
                  <a:lnTo>
                    <a:pt x="89" y="161"/>
                  </a:lnTo>
                  <a:lnTo>
                    <a:pt x="93" y="151"/>
                  </a:lnTo>
                  <a:lnTo>
                    <a:pt x="96" y="136"/>
                  </a:lnTo>
                  <a:lnTo>
                    <a:pt x="94" y="118"/>
                  </a:lnTo>
                  <a:lnTo>
                    <a:pt x="89" y="95"/>
                  </a:lnTo>
                  <a:lnTo>
                    <a:pt x="78" y="66"/>
                  </a:lnTo>
                  <a:lnTo>
                    <a:pt x="68" y="47"/>
                  </a:lnTo>
                  <a:lnTo>
                    <a:pt x="59" y="30"/>
                  </a:lnTo>
                  <a:lnTo>
                    <a:pt x="48" y="18"/>
                  </a:lnTo>
                  <a:lnTo>
                    <a:pt x="38" y="8"/>
                  </a:lnTo>
                  <a:lnTo>
                    <a:pt x="28" y="2"/>
                  </a:lnTo>
                  <a:lnTo>
                    <a:pt x="17" y="0"/>
                  </a:lnTo>
                  <a:lnTo>
                    <a:pt x="9" y="2"/>
                  </a:lnTo>
                  <a:lnTo>
                    <a:pt x="0" y="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6" name="Freeform 105">
              <a:extLst>
                <a:ext uri="{FF2B5EF4-FFF2-40B4-BE49-F238E27FC236}">
                  <a16:creationId xmlns:a16="http://schemas.microsoft.com/office/drawing/2014/main" id="{191A1F6C-2A92-F0C1-7124-64C4E28675CC}"/>
                </a:ext>
              </a:extLst>
            </p:cNvPr>
            <p:cNvSpPr>
              <a:spLocks/>
            </p:cNvSpPr>
            <p:nvPr/>
          </p:nvSpPr>
          <p:spPr bwMode="auto">
            <a:xfrm>
              <a:off x="3339" y="1115"/>
              <a:ext cx="136" cy="160"/>
            </a:xfrm>
            <a:custGeom>
              <a:avLst/>
              <a:gdLst>
                <a:gd name="T0" fmla="*/ 1 w 136"/>
                <a:gd name="T1" fmla="*/ 8 h 160"/>
                <a:gd name="T2" fmla="*/ 0 w 136"/>
                <a:gd name="T3" fmla="*/ 8 h 160"/>
                <a:gd name="T4" fmla="*/ 0 w 136"/>
                <a:gd name="T5" fmla="*/ 7 h 160"/>
                <a:gd name="T6" fmla="*/ 0 w 136"/>
                <a:gd name="T7" fmla="*/ 7 h 160"/>
                <a:gd name="T8" fmla="*/ 0 w 136"/>
                <a:gd name="T9" fmla="*/ 6 h 160"/>
                <a:gd name="T10" fmla="*/ 0 w 136"/>
                <a:gd name="T11" fmla="*/ 5 h 160"/>
                <a:gd name="T12" fmla="*/ 0 w 136"/>
                <a:gd name="T13" fmla="*/ 4 h 160"/>
                <a:gd name="T14" fmla="*/ 0 w 136"/>
                <a:gd name="T15" fmla="*/ 4 h 160"/>
                <a:gd name="T16" fmla="*/ 1 w 136"/>
                <a:gd name="T17" fmla="*/ 2 h 160"/>
                <a:gd name="T18" fmla="*/ 20 w 136"/>
                <a:gd name="T19" fmla="*/ 0 h 160"/>
                <a:gd name="T20" fmla="*/ 38 w 136"/>
                <a:gd name="T21" fmla="*/ 0 h 160"/>
                <a:gd name="T22" fmla="*/ 53 w 136"/>
                <a:gd name="T23" fmla="*/ 4 h 160"/>
                <a:gd name="T24" fmla="*/ 69 w 136"/>
                <a:gd name="T25" fmla="*/ 9 h 160"/>
                <a:gd name="T26" fmla="*/ 82 w 136"/>
                <a:gd name="T27" fmla="*/ 18 h 160"/>
                <a:gd name="T28" fmla="*/ 95 w 136"/>
                <a:gd name="T29" fmla="*/ 30 h 160"/>
                <a:gd name="T30" fmla="*/ 106 w 136"/>
                <a:gd name="T31" fmla="*/ 45 h 160"/>
                <a:gd name="T32" fmla="*/ 115 w 136"/>
                <a:gd name="T33" fmla="*/ 63 h 160"/>
                <a:gd name="T34" fmla="*/ 122 w 136"/>
                <a:gd name="T35" fmla="*/ 84 h 160"/>
                <a:gd name="T36" fmla="*/ 128 w 136"/>
                <a:gd name="T37" fmla="*/ 106 h 160"/>
                <a:gd name="T38" fmla="*/ 132 w 136"/>
                <a:gd name="T39" fmla="*/ 131 h 160"/>
                <a:gd name="T40" fmla="*/ 136 w 136"/>
                <a:gd name="T41" fmla="*/ 156 h 160"/>
                <a:gd name="T42" fmla="*/ 135 w 136"/>
                <a:gd name="T43" fmla="*/ 158 h 160"/>
                <a:gd name="T44" fmla="*/ 135 w 136"/>
                <a:gd name="T45" fmla="*/ 158 h 160"/>
                <a:gd name="T46" fmla="*/ 134 w 136"/>
                <a:gd name="T47" fmla="*/ 159 h 160"/>
                <a:gd name="T48" fmla="*/ 134 w 136"/>
                <a:gd name="T49" fmla="*/ 160 h 160"/>
                <a:gd name="T50" fmla="*/ 130 w 136"/>
                <a:gd name="T51" fmla="*/ 134 h 160"/>
                <a:gd name="T52" fmla="*/ 126 w 136"/>
                <a:gd name="T53" fmla="*/ 110 h 160"/>
                <a:gd name="T54" fmla="*/ 120 w 136"/>
                <a:gd name="T55" fmla="*/ 87 h 160"/>
                <a:gd name="T56" fmla="*/ 112 w 136"/>
                <a:gd name="T57" fmla="*/ 66 h 160"/>
                <a:gd name="T58" fmla="*/ 103 w 136"/>
                <a:gd name="T59" fmla="*/ 48 h 160"/>
                <a:gd name="T60" fmla="*/ 92 w 136"/>
                <a:gd name="T61" fmla="*/ 34 h 160"/>
                <a:gd name="T62" fmla="*/ 81 w 136"/>
                <a:gd name="T63" fmla="*/ 22 h 160"/>
                <a:gd name="T64" fmla="*/ 68 w 136"/>
                <a:gd name="T65" fmla="*/ 14 h 160"/>
                <a:gd name="T66" fmla="*/ 53 w 136"/>
                <a:gd name="T67" fmla="*/ 8 h 160"/>
                <a:gd name="T68" fmla="*/ 36 w 136"/>
                <a:gd name="T69" fmla="*/ 6 h 160"/>
                <a:gd name="T70" fmla="*/ 20 w 136"/>
                <a:gd name="T71" fmla="*/ 6 h 160"/>
                <a:gd name="T72" fmla="*/ 1 w 136"/>
                <a:gd name="T73" fmla="*/ 8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60"/>
                <a:gd name="T113" fmla="*/ 136 w 136"/>
                <a:gd name="T114" fmla="*/ 160 h 1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60">
                  <a:moveTo>
                    <a:pt x="1" y="8"/>
                  </a:moveTo>
                  <a:lnTo>
                    <a:pt x="0" y="8"/>
                  </a:lnTo>
                  <a:lnTo>
                    <a:pt x="0" y="7"/>
                  </a:lnTo>
                  <a:lnTo>
                    <a:pt x="0" y="6"/>
                  </a:lnTo>
                  <a:lnTo>
                    <a:pt x="0" y="5"/>
                  </a:lnTo>
                  <a:lnTo>
                    <a:pt x="0" y="4"/>
                  </a:lnTo>
                  <a:lnTo>
                    <a:pt x="1" y="2"/>
                  </a:lnTo>
                  <a:lnTo>
                    <a:pt x="20" y="0"/>
                  </a:lnTo>
                  <a:lnTo>
                    <a:pt x="38" y="0"/>
                  </a:lnTo>
                  <a:lnTo>
                    <a:pt x="53" y="4"/>
                  </a:lnTo>
                  <a:lnTo>
                    <a:pt x="69" y="9"/>
                  </a:lnTo>
                  <a:lnTo>
                    <a:pt x="82" y="18"/>
                  </a:lnTo>
                  <a:lnTo>
                    <a:pt x="95" y="30"/>
                  </a:lnTo>
                  <a:lnTo>
                    <a:pt x="106" y="45"/>
                  </a:lnTo>
                  <a:lnTo>
                    <a:pt x="115" y="63"/>
                  </a:lnTo>
                  <a:lnTo>
                    <a:pt x="122" y="84"/>
                  </a:lnTo>
                  <a:lnTo>
                    <a:pt x="128" y="106"/>
                  </a:lnTo>
                  <a:lnTo>
                    <a:pt x="132" y="131"/>
                  </a:lnTo>
                  <a:lnTo>
                    <a:pt x="136" y="156"/>
                  </a:lnTo>
                  <a:lnTo>
                    <a:pt x="135" y="158"/>
                  </a:lnTo>
                  <a:lnTo>
                    <a:pt x="134" y="159"/>
                  </a:lnTo>
                  <a:lnTo>
                    <a:pt x="134" y="160"/>
                  </a:lnTo>
                  <a:lnTo>
                    <a:pt x="130" y="134"/>
                  </a:lnTo>
                  <a:lnTo>
                    <a:pt x="126" y="110"/>
                  </a:lnTo>
                  <a:lnTo>
                    <a:pt x="120" y="87"/>
                  </a:lnTo>
                  <a:lnTo>
                    <a:pt x="112" y="66"/>
                  </a:lnTo>
                  <a:lnTo>
                    <a:pt x="103" y="48"/>
                  </a:lnTo>
                  <a:lnTo>
                    <a:pt x="92" y="34"/>
                  </a:lnTo>
                  <a:lnTo>
                    <a:pt x="81" y="22"/>
                  </a:lnTo>
                  <a:lnTo>
                    <a:pt x="68" y="14"/>
                  </a:lnTo>
                  <a:lnTo>
                    <a:pt x="53" y="8"/>
                  </a:lnTo>
                  <a:lnTo>
                    <a:pt x="36" y="6"/>
                  </a:lnTo>
                  <a:lnTo>
                    <a:pt x="20" y="6"/>
                  </a:lnTo>
                  <a:lnTo>
                    <a:pt x="1" y="8"/>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106">
              <a:extLst>
                <a:ext uri="{FF2B5EF4-FFF2-40B4-BE49-F238E27FC236}">
                  <a16:creationId xmlns:a16="http://schemas.microsoft.com/office/drawing/2014/main" id="{F6DD522A-F25F-89DB-87B9-9A868CA423C5}"/>
                </a:ext>
              </a:extLst>
            </p:cNvPr>
            <p:cNvSpPr>
              <a:spLocks/>
            </p:cNvSpPr>
            <p:nvPr/>
          </p:nvSpPr>
          <p:spPr bwMode="auto">
            <a:xfrm>
              <a:off x="3336" y="1107"/>
              <a:ext cx="146" cy="161"/>
            </a:xfrm>
            <a:custGeom>
              <a:avLst/>
              <a:gdLst>
                <a:gd name="T0" fmla="*/ 2 w 146"/>
                <a:gd name="T1" fmla="*/ 10 h 161"/>
                <a:gd name="T2" fmla="*/ 0 w 146"/>
                <a:gd name="T3" fmla="*/ 10 h 161"/>
                <a:gd name="T4" fmla="*/ 0 w 146"/>
                <a:gd name="T5" fmla="*/ 9 h 161"/>
                <a:gd name="T6" fmla="*/ 0 w 146"/>
                <a:gd name="T7" fmla="*/ 9 h 161"/>
                <a:gd name="T8" fmla="*/ 0 w 146"/>
                <a:gd name="T9" fmla="*/ 8 h 161"/>
                <a:gd name="T10" fmla="*/ 0 w 146"/>
                <a:gd name="T11" fmla="*/ 7 h 161"/>
                <a:gd name="T12" fmla="*/ 0 w 146"/>
                <a:gd name="T13" fmla="*/ 6 h 161"/>
                <a:gd name="T14" fmla="*/ 0 w 146"/>
                <a:gd name="T15" fmla="*/ 6 h 161"/>
                <a:gd name="T16" fmla="*/ 2 w 146"/>
                <a:gd name="T17" fmla="*/ 5 h 161"/>
                <a:gd name="T18" fmla="*/ 19 w 146"/>
                <a:gd name="T19" fmla="*/ 0 h 161"/>
                <a:gd name="T20" fmla="*/ 36 w 146"/>
                <a:gd name="T21" fmla="*/ 0 h 161"/>
                <a:gd name="T22" fmla="*/ 53 w 146"/>
                <a:gd name="T23" fmla="*/ 3 h 161"/>
                <a:gd name="T24" fmla="*/ 67 w 146"/>
                <a:gd name="T25" fmla="*/ 7 h 161"/>
                <a:gd name="T26" fmla="*/ 81 w 146"/>
                <a:gd name="T27" fmla="*/ 15 h 161"/>
                <a:gd name="T28" fmla="*/ 94 w 146"/>
                <a:gd name="T29" fmla="*/ 26 h 161"/>
                <a:gd name="T30" fmla="*/ 105 w 146"/>
                <a:gd name="T31" fmla="*/ 41 h 161"/>
                <a:gd name="T32" fmla="*/ 115 w 146"/>
                <a:gd name="T33" fmla="*/ 57 h 161"/>
                <a:gd name="T34" fmla="*/ 125 w 146"/>
                <a:gd name="T35" fmla="*/ 81 h 161"/>
                <a:gd name="T36" fmla="*/ 134 w 146"/>
                <a:gd name="T37" fmla="*/ 105 h 161"/>
                <a:gd name="T38" fmla="*/ 141 w 146"/>
                <a:gd name="T39" fmla="*/ 132 h 161"/>
                <a:gd name="T40" fmla="*/ 146 w 146"/>
                <a:gd name="T41" fmla="*/ 160 h 161"/>
                <a:gd name="T42" fmla="*/ 144 w 146"/>
                <a:gd name="T43" fmla="*/ 161 h 161"/>
                <a:gd name="T44" fmla="*/ 144 w 146"/>
                <a:gd name="T45" fmla="*/ 161 h 161"/>
                <a:gd name="T46" fmla="*/ 144 w 146"/>
                <a:gd name="T47" fmla="*/ 161 h 161"/>
                <a:gd name="T48" fmla="*/ 143 w 146"/>
                <a:gd name="T49" fmla="*/ 161 h 161"/>
                <a:gd name="T50" fmla="*/ 139 w 146"/>
                <a:gd name="T51" fmla="*/ 134 h 161"/>
                <a:gd name="T52" fmla="*/ 132 w 146"/>
                <a:gd name="T53" fmla="*/ 108 h 161"/>
                <a:gd name="T54" fmla="*/ 123 w 146"/>
                <a:gd name="T55" fmla="*/ 83 h 161"/>
                <a:gd name="T56" fmla="*/ 113 w 146"/>
                <a:gd name="T57" fmla="*/ 62 h 161"/>
                <a:gd name="T58" fmla="*/ 103 w 146"/>
                <a:gd name="T59" fmla="*/ 45 h 161"/>
                <a:gd name="T60" fmla="*/ 92 w 146"/>
                <a:gd name="T61" fmla="*/ 32 h 161"/>
                <a:gd name="T62" fmla="*/ 80 w 146"/>
                <a:gd name="T63" fmla="*/ 20 h 161"/>
                <a:gd name="T64" fmla="*/ 66 w 146"/>
                <a:gd name="T65" fmla="*/ 13 h 161"/>
                <a:gd name="T66" fmla="*/ 52 w 146"/>
                <a:gd name="T67" fmla="*/ 8 h 161"/>
                <a:gd name="T68" fmla="*/ 36 w 146"/>
                <a:gd name="T69" fmla="*/ 6 h 161"/>
                <a:gd name="T70" fmla="*/ 19 w 146"/>
                <a:gd name="T71" fmla="*/ 6 h 161"/>
                <a:gd name="T72" fmla="*/ 2 w 146"/>
                <a:gd name="T73" fmla="*/ 1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61"/>
                <a:gd name="T113" fmla="*/ 146 w 14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61">
                  <a:moveTo>
                    <a:pt x="2" y="10"/>
                  </a:moveTo>
                  <a:lnTo>
                    <a:pt x="0" y="10"/>
                  </a:lnTo>
                  <a:lnTo>
                    <a:pt x="0" y="9"/>
                  </a:lnTo>
                  <a:lnTo>
                    <a:pt x="0" y="8"/>
                  </a:lnTo>
                  <a:lnTo>
                    <a:pt x="0" y="7"/>
                  </a:lnTo>
                  <a:lnTo>
                    <a:pt x="0" y="6"/>
                  </a:lnTo>
                  <a:lnTo>
                    <a:pt x="2" y="5"/>
                  </a:lnTo>
                  <a:lnTo>
                    <a:pt x="19" y="0"/>
                  </a:lnTo>
                  <a:lnTo>
                    <a:pt x="36" y="0"/>
                  </a:lnTo>
                  <a:lnTo>
                    <a:pt x="53" y="3"/>
                  </a:lnTo>
                  <a:lnTo>
                    <a:pt x="67" y="7"/>
                  </a:lnTo>
                  <a:lnTo>
                    <a:pt x="81" y="15"/>
                  </a:lnTo>
                  <a:lnTo>
                    <a:pt x="94" y="26"/>
                  </a:lnTo>
                  <a:lnTo>
                    <a:pt x="105" y="41"/>
                  </a:lnTo>
                  <a:lnTo>
                    <a:pt x="115" y="57"/>
                  </a:lnTo>
                  <a:lnTo>
                    <a:pt x="125" y="81"/>
                  </a:lnTo>
                  <a:lnTo>
                    <a:pt x="134" y="105"/>
                  </a:lnTo>
                  <a:lnTo>
                    <a:pt x="141" y="132"/>
                  </a:lnTo>
                  <a:lnTo>
                    <a:pt x="146" y="160"/>
                  </a:lnTo>
                  <a:lnTo>
                    <a:pt x="144" y="161"/>
                  </a:lnTo>
                  <a:lnTo>
                    <a:pt x="143" y="161"/>
                  </a:lnTo>
                  <a:lnTo>
                    <a:pt x="139" y="134"/>
                  </a:lnTo>
                  <a:lnTo>
                    <a:pt x="132" y="108"/>
                  </a:lnTo>
                  <a:lnTo>
                    <a:pt x="123" y="83"/>
                  </a:lnTo>
                  <a:lnTo>
                    <a:pt x="113" y="62"/>
                  </a:lnTo>
                  <a:lnTo>
                    <a:pt x="103" y="45"/>
                  </a:lnTo>
                  <a:lnTo>
                    <a:pt x="92" y="32"/>
                  </a:lnTo>
                  <a:lnTo>
                    <a:pt x="80" y="20"/>
                  </a:lnTo>
                  <a:lnTo>
                    <a:pt x="66" y="13"/>
                  </a:lnTo>
                  <a:lnTo>
                    <a:pt x="52" y="8"/>
                  </a:lnTo>
                  <a:lnTo>
                    <a:pt x="36" y="6"/>
                  </a:lnTo>
                  <a:lnTo>
                    <a:pt x="19" y="6"/>
                  </a:lnTo>
                  <a:lnTo>
                    <a:pt x="2" y="1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8" name="Freeform 107">
              <a:extLst>
                <a:ext uri="{FF2B5EF4-FFF2-40B4-BE49-F238E27FC236}">
                  <a16:creationId xmlns:a16="http://schemas.microsoft.com/office/drawing/2014/main" id="{C07FB73C-3019-0EAD-9B7C-2E499B04F248}"/>
                </a:ext>
              </a:extLst>
            </p:cNvPr>
            <p:cNvSpPr>
              <a:spLocks/>
            </p:cNvSpPr>
            <p:nvPr/>
          </p:nvSpPr>
          <p:spPr bwMode="auto">
            <a:xfrm>
              <a:off x="3333" y="1089"/>
              <a:ext cx="162" cy="178"/>
            </a:xfrm>
            <a:custGeom>
              <a:avLst/>
              <a:gdLst>
                <a:gd name="T0" fmla="*/ 109 w 162"/>
                <a:gd name="T1" fmla="*/ 27 h 178"/>
                <a:gd name="T2" fmla="*/ 92 w 162"/>
                <a:gd name="T3" fmla="*/ 14 h 178"/>
                <a:gd name="T4" fmla="*/ 73 w 162"/>
                <a:gd name="T5" fmla="*/ 7 h 178"/>
                <a:gd name="T6" fmla="*/ 55 w 162"/>
                <a:gd name="T7" fmla="*/ 6 h 178"/>
                <a:gd name="T8" fmla="*/ 38 w 162"/>
                <a:gd name="T9" fmla="*/ 8 h 178"/>
                <a:gd name="T10" fmla="*/ 24 w 162"/>
                <a:gd name="T11" fmla="*/ 13 h 178"/>
                <a:gd name="T12" fmla="*/ 12 w 162"/>
                <a:gd name="T13" fmla="*/ 18 h 178"/>
                <a:gd name="T14" fmla="*/ 5 w 162"/>
                <a:gd name="T15" fmla="*/ 22 h 178"/>
                <a:gd name="T16" fmla="*/ 2 w 162"/>
                <a:gd name="T17" fmla="*/ 24 h 178"/>
                <a:gd name="T18" fmla="*/ 1 w 162"/>
                <a:gd name="T19" fmla="*/ 24 h 178"/>
                <a:gd name="T20" fmla="*/ 1 w 162"/>
                <a:gd name="T21" fmla="*/ 24 h 178"/>
                <a:gd name="T22" fmla="*/ 0 w 162"/>
                <a:gd name="T23" fmla="*/ 24 h 178"/>
                <a:gd name="T24" fmla="*/ 0 w 162"/>
                <a:gd name="T25" fmla="*/ 23 h 178"/>
                <a:gd name="T26" fmla="*/ 0 w 162"/>
                <a:gd name="T27" fmla="*/ 22 h 178"/>
                <a:gd name="T28" fmla="*/ 0 w 162"/>
                <a:gd name="T29" fmla="*/ 21 h 178"/>
                <a:gd name="T30" fmla="*/ 0 w 162"/>
                <a:gd name="T31" fmla="*/ 19 h 178"/>
                <a:gd name="T32" fmla="*/ 1 w 162"/>
                <a:gd name="T33" fmla="*/ 19 h 178"/>
                <a:gd name="T34" fmla="*/ 3 w 162"/>
                <a:gd name="T35" fmla="*/ 17 h 178"/>
                <a:gd name="T36" fmla="*/ 11 w 162"/>
                <a:gd name="T37" fmla="*/ 13 h 178"/>
                <a:gd name="T38" fmla="*/ 24 w 162"/>
                <a:gd name="T39" fmla="*/ 7 h 178"/>
                <a:gd name="T40" fmla="*/ 38 w 162"/>
                <a:gd name="T41" fmla="*/ 3 h 178"/>
                <a:gd name="T42" fmla="*/ 55 w 162"/>
                <a:gd name="T43" fmla="*/ 0 h 178"/>
                <a:gd name="T44" fmla="*/ 74 w 162"/>
                <a:gd name="T45" fmla="*/ 2 h 178"/>
                <a:gd name="T46" fmla="*/ 92 w 162"/>
                <a:gd name="T47" fmla="*/ 8 h 178"/>
                <a:gd name="T48" fmla="*/ 111 w 162"/>
                <a:gd name="T49" fmla="*/ 22 h 178"/>
                <a:gd name="T50" fmla="*/ 120 w 162"/>
                <a:gd name="T51" fmla="*/ 33 h 178"/>
                <a:gd name="T52" fmla="*/ 128 w 162"/>
                <a:gd name="T53" fmla="*/ 45 h 178"/>
                <a:gd name="T54" fmla="*/ 136 w 162"/>
                <a:gd name="T55" fmla="*/ 60 h 178"/>
                <a:gd name="T56" fmla="*/ 143 w 162"/>
                <a:gd name="T57" fmla="*/ 76 h 178"/>
                <a:gd name="T58" fmla="*/ 149 w 162"/>
                <a:gd name="T59" fmla="*/ 95 h 178"/>
                <a:gd name="T60" fmla="*/ 153 w 162"/>
                <a:gd name="T61" fmla="*/ 117 h 178"/>
                <a:gd name="T62" fmla="*/ 157 w 162"/>
                <a:gd name="T63" fmla="*/ 139 h 178"/>
                <a:gd name="T64" fmla="*/ 161 w 162"/>
                <a:gd name="T65" fmla="*/ 163 h 178"/>
                <a:gd name="T66" fmla="*/ 162 w 162"/>
                <a:gd name="T67" fmla="*/ 178 h 178"/>
                <a:gd name="T68" fmla="*/ 161 w 162"/>
                <a:gd name="T69" fmla="*/ 178 h 178"/>
                <a:gd name="T70" fmla="*/ 161 w 162"/>
                <a:gd name="T71" fmla="*/ 178 h 178"/>
                <a:gd name="T72" fmla="*/ 160 w 162"/>
                <a:gd name="T73" fmla="*/ 178 h 178"/>
                <a:gd name="T74" fmla="*/ 159 w 162"/>
                <a:gd name="T75" fmla="*/ 178 h 178"/>
                <a:gd name="T76" fmla="*/ 157 w 162"/>
                <a:gd name="T77" fmla="*/ 165 h 178"/>
                <a:gd name="T78" fmla="*/ 154 w 162"/>
                <a:gd name="T79" fmla="*/ 140 h 178"/>
                <a:gd name="T80" fmla="*/ 151 w 162"/>
                <a:gd name="T81" fmla="*/ 119 h 178"/>
                <a:gd name="T82" fmla="*/ 146 w 162"/>
                <a:gd name="T83" fmla="*/ 99 h 178"/>
                <a:gd name="T84" fmla="*/ 141 w 162"/>
                <a:gd name="T85" fmla="*/ 80 h 178"/>
                <a:gd name="T86" fmla="*/ 134 w 162"/>
                <a:gd name="T87" fmla="*/ 64 h 178"/>
                <a:gd name="T88" fmla="*/ 126 w 162"/>
                <a:gd name="T89" fmla="*/ 50 h 178"/>
                <a:gd name="T90" fmla="*/ 118 w 162"/>
                <a:gd name="T91" fmla="*/ 37 h 178"/>
                <a:gd name="T92" fmla="*/ 109 w 162"/>
                <a:gd name="T93" fmla="*/ 27 h 1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2"/>
                <a:gd name="T142" fmla="*/ 0 h 178"/>
                <a:gd name="T143" fmla="*/ 162 w 162"/>
                <a:gd name="T144" fmla="*/ 178 h 1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2" h="178">
                  <a:moveTo>
                    <a:pt x="109" y="27"/>
                  </a:moveTo>
                  <a:lnTo>
                    <a:pt x="92" y="14"/>
                  </a:lnTo>
                  <a:lnTo>
                    <a:pt x="73" y="7"/>
                  </a:lnTo>
                  <a:lnTo>
                    <a:pt x="55" y="6"/>
                  </a:lnTo>
                  <a:lnTo>
                    <a:pt x="38" y="8"/>
                  </a:lnTo>
                  <a:lnTo>
                    <a:pt x="24" y="13"/>
                  </a:lnTo>
                  <a:lnTo>
                    <a:pt x="12" y="18"/>
                  </a:lnTo>
                  <a:lnTo>
                    <a:pt x="5" y="22"/>
                  </a:lnTo>
                  <a:lnTo>
                    <a:pt x="2" y="24"/>
                  </a:lnTo>
                  <a:lnTo>
                    <a:pt x="1" y="24"/>
                  </a:lnTo>
                  <a:lnTo>
                    <a:pt x="0" y="24"/>
                  </a:lnTo>
                  <a:lnTo>
                    <a:pt x="0" y="23"/>
                  </a:lnTo>
                  <a:lnTo>
                    <a:pt x="0" y="22"/>
                  </a:lnTo>
                  <a:lnTo>
                    <a:pt x="0" y="21"/>
                  </a:lnTo>
                  <a:lnTo>
                    <a:pt x="0" y="19"/>
                  </a:lnTo>
                  <a:lnTo>
                    <a:pt x="1" y="19"/>
                  </a:lnTo>
                  <a:lnTo>
                    <a:pt x="3" y="17"/>
                  </a:lnTo>
                  <a:lnTo>
                    <a:pt x="11" y="13"/>
                  </a:lnTo>
                  <a:lnTo>
                    <a:pt x="24" y="7"/>
                  </a:lnTo>
                  <a:lnTo>
                    <a:pt x="38" y="3"/>
                  </a:lnTo>
                  <a:lnTo>
                    <a:pt x="55" y="0"/>
                  </a:lnTo>
                  <a:lnTo>
                    <a:pt x="74" y="2"/>
                  </a:lnTo>
                  <a:lnTo>
                    <a:pt x="92" y="8"/>
                  </a:lnTo>
                  <a:lnTo>
                    <a:pt x="111" y="22"/>
                  </a:lnTo>
                  <a:lnTo>
                    <a:pt x="120" y="33"/>
                  </a:lnTo>
                  <a:lnTo>
                    <a:pt x="128" y="45"/>
                  </a:lnTo>
                  <a:lnTo>
                    <a:pt x="136" y="60"/>
                  </a:lnTo>
                  <a:lnTo>
                    <a:pt x="143" y="76"/>
                  </a:lnTo>
                  <a:lnTo>
                    <a:pt x="149" y="95"/>
                  </a:lnTo>
                  <a:lnTo>
                    <a:pt x="153" y="117"/>
                  </a:lnTo>
                  <a:lnTo>
                    <a:pt x="157" y="139"/>
                  </a:lnTo>
                  <a:lnTo>
                    <a:pt x="161" y="163"/>
                  </a:lnTo>
                  <a:lnTo>
                    <a:pt x="162" y="178"/>
                  </a:lnTo>
                  <a:lnTo>
                    <a:pt x="161" y="178"/>
                  </a:lnTo>
                  <a:lnTo>
                    <a:pt x="160" y="178"/>
                  </a:lnTo>
                  <a:lnTo>
                    <a:pt x="159" y="178"/>
                  </a:lnTo>
                  <a:lnTo>
                    <a:pt x="157" y="165"/>
                  </a:lnTo>
                  <a:lnTo>
                    <a:pt x="154" y="140"/>
                  </a:lnTo>
                  <a:lnTo>
                    <a:pt x="151" y="119"/>
                  </a:lnTo>
                  <a:lnTo>
                    <a:pt x="146" y="99"/>
                  </a:lnTo>
                  <a:lnTo>
                    <a:pt x="141" y="80"/>
                  </a:lnTo>
                  <a:lnTo>
                    <a:pt x="134" y="64"/>
                  </a:lnTo>
                  <a:lnTo>
                    <a:pt x="126" y="50"/>
                  </a:lnTo>
                  <a:lnTo>
                    <a:pt x="118" y="37"/>
                  </a:lnTo>
                  <a:lnTo>
                    <a:pt x="109" y="27"/>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108">
              <a:extLst>
                <a:ext uri="{FF2B5EF4-FFF2-40B4-BE49-F238E27FC236}">
                  <a16:creationId xmlns:a16="http://schemas.microsoft.com/office/drawing/2014/main" id="{53D7B649-B5B4-FC49-A2A3-4616DCD91116}"/>
                </a:ext>
              </a:extLst>
            </p:cNvPr>
            <p:cNvSpPr>
              <a:spLocks/>
            </p:cNvSpPr>
            <p:nvPr/>
          </p:nvSpPr>
          <p:spPr bwMode="auto">
            <a:xfrm>
              <a:off x="3353" y="1139"/>
              <a:ext cx="104" cy="169"/>
            </a:xfrm>
            <a:custGeom>
              <a:avLst/>
              <a:gdLst>
                <a:gd name="T0" fmla="*/ 1 w 104"/>
                <a:gd name="T1" fmla="*/ 5 h 169"/>
                <a:gd name="T2" fmla="*/ 0 w 104"/>
                <a:gd name="T3" fmla="*/ 5 h 169"/>
                <a:gd name="T4" fmla="*/ 0 w 104"/>
                <a:gd name="T5" fmla="*/ 4 h 169"/>
                <a:gd name="T6" fmla="*/ 0 w 104"/>
                <a:gd name="T7" fmla="*/ 4 h 169"/>
                <a:gd name="T8" fmla="*/ 0 w 104"/>
                <a:gd name="T9" fmla="*/ 3 h 169"/>
                <a:gd name="T10" fmla="*/ 0 w 104"/>
                <a:gd name="T11" fmla="*/ 2 h 169"/>
                <a:gd name="T12" fmla="*/ 0 w 104"/>
                <a:gd name="T13" fmla="*/ 1 h 169"/>
                <a:gd name="T14" fmla="*/ 0 w 104"/>
                <a:gd name="T15" fmla="*/ 0 h 169"/>
                <a:gd name="T16" fmla="*/ 1 w 104"/>
                <a:gd name="T17" fmla="*/ 0 h 169"/>
                <a:gd name="T18" fmla="*/ 16 w 104"/>
                <a:gd name="T19" fmla="*/ 1 h 169"/>
                <a:gd name="T20" fmla="*/ 29 w 104"/>
                <a:gd name="T21" fmla="*/ 4 h 169"/>
                <a:gd name="T22" fmla="*/ 41 w 104"/>
                <a:gd name="T23" fmla="*/ 9 h 169"/>
                <a:gd name="T24" fmla="*/ 53 w 104"/>
                <a:gd name="T25" fmla="*/ 16 h 169"/>
                <a:gd name="T26" fmla="*/ 63 w 104"/>
                <a:gd name="T27" fmla="*/ 25 h 169"/>
                <a:gd name="T28" fmla="*/ 72 w 104"/>
                <a:gd name="T29" fmla="*/ 36 h 169"/>
                <a:gd name="T30" fmla="*/ 79 w 104"/>
                <a:gd name="T31" fmla="*/ 51 h 169"/>
                <a:gd name="T32" fmla="*/ 86 w 104"/>
                <a:gd name="T33" fmla="*/ 68 h 169"/>
                <a:gd name="T34" fmla="*/ 94 w 104"/>
                <a:gd name="T35" fmla="*/ 90 h 169"/>
                <a:gd name="T36" fmla="*/ 98 w 104"/>
                <a:gd name="T37" fmla="*/ 113 h 169"/>
                <a:gd name="T38" fmla="*/ 102 w 104"/>
                <a:gd name="T39" fmla="*/ 139 h 169"/>
                <a:gd name="T40" fmla="*/ 104 w 104"/>
                <a:gd name="T41" fmla="*/ 166 h 169"/>
                <a:gd name="T42" fmla="*/ 104 w 104"/>
                <a:gd name="T43" fmla="*/ 167 h 169"/>
                <a:gd name="T44" fmla="*/ 103 w 104"/>
                <a:gd name="T45" fmla="*/ 167 h 169"/>
                <a:gd name="T46" fmla="*/ 103 w 104"/>
                <a:gd name="T47" fmla="*/ 168 h 169"/>
                <a:gd name="T48" fmla="*/ 102 w 104"/>
                <a:gd name="T49" fmla="*/ 169 h 169"/>
                <a:gd name="T50" fmla="*/ 100 w 104"/>
                <a:gd name="T51" fmla="*/ 142 h 169"/>
                <a:gd name="T52" fmla="*/ 96 w 104"/>
                <a:gd name="T53" fmla="*/ 117 h 169"/>
                <a:gd name="T54" fmla="*/ 91 w 104"/>
                <a:gd name="T55" fmla="*/ 92 h 169"/>
                <a:gd name="T56" fmla="*/ 84 w 104"/>
                <a:gd name="T57" fmla="*/ 70 h 169"/>
                <a:gd name="T58" fmla="*/ 77 w 104"/>
                <a:gd name="T59" fmla="*/ 54 h 169"/>
                <a:gd name="T60" fmla="*/ 69 w 104"/>
                <a:gd name="T61" fmla="*/ 41 h 169"/>
                <a:gd name="T62" fmla="*/ 60 w 104"/>
                <a:gd name="T63" fmla="*/ 30 h 169"/>
                <a:gd name="T64" fmla="*/ 52 w 104"/>
                <a:gd name="T65" fmla="*/ 21 h 169"/>
                <a:gd name="T66" fmla="*/ 40 w 104"/>
                <a:gd name="T67" fmla="*/ 14 h 169"/>
                <a:gd name="T68" fmla="*/ 29 w 104"/>
                <a:gd name="T69" fmla="*/ 9 h 169"/>
                <a:gd name="T70" fmla="*/ 16 w 104"/>
                <a:gd name="T71" fmla="*/ 6 h 169"/>
                <a:gd name="T72" fmla="*/ 1 w 104"/>
                <a:gd name="T73" fmla="*/ 5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69"/>
                <a:gd name="T113" fmla="*/ 104 w 104"/>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69">
                  <a:moveTo>
                    <a:pt x="1" y="5"/>
                  </a:moveTo>
                  <a:lnTo>
                    <a:pt x="0" y="5"/>
                  </a:lnTo>
                  <a:lnTo>
                    <a:pt x="0" y="4"/>
                  </a:lnTo>
                  <a:lnTo>
                    <a:pt x="0" y="3"/>
                  </a:lnTo>
                  <a:lnTo>
                    <a:pt x="0" y="2"/>
                  </a:lnTo>
                  <a:lnTo>
                    <a:pt x="0" y="1"/>
                  </a:lnTo>
                  <a:lnTo>
                    <a:pt x="0" y="0"/>
                  </a:lnTo>
                  <a:lnTo>
                    <a:pt x="1" y="0"/>
                  </a:lnTo>
                  <a:lnTo>
                    <a:pt x="16" y="1"/>
                  </a:lnTo>
                  <a:lnTo>
                    <a:pt x="29" y="4"/>
                  </a:lnTo>
                  <a:lnTo>
                    <a:pt x="41" y="9"/>
                  </a:lnTo>
                  <a:lnTo>
                    <a:pt x="53" y="16"/>
                  </a:lnTo>
                  <a:lnTo>
                    <a:pt x="63" y="25"/>
                  </a:lnTo>
                  <a:lnTo>
                    <a:pt x="72" y="36"/>
                  </a:lnTo>
                  <a:lnTo>
                    <a:pt x="79" y="51"/>
                  </a:lnTo>
                  <a:lnTo>
                    <a:pt x="86" y="68"/>
                  </a:lnTo>
                  <a:lnTo>
                    <a:pt x="94" y="90"/>
                  </a:lnTo>
                  <a:lnTo>
                    <a:pt x="98" y="113"/>
                  </a:lnTo>
                  <a:lnTo>
                    <a:pt x="102" y="139"/>
                  </a:lnTo>
                  <a:lnTo>
                    <a:pt x="104" y="166"/>
                  </a:lnTo>
                  <a:lnTo>
                    <a:pt x="104" y="167"/>
                  </a:lnTo>
                  <a:lnTo>
                    <a:pt x="103" y="167"/>
                  </a:lnTo>
                  <a:lnTo>
                    <a:pt x="103" y="168"/>
                  </a:lnTo>
                  <a:lnTo>
                    <a:pt x="102" y="169"/>
                  </a:lnTo>
                  <a:lnTo>
                    <a:pt x="100" y="142"/>
                  </a:lnTo>
                  <a:lnTo>
                    <a:pt x="96" y="117"/>
                  </a:lnTo>
                  <a:lnTo>
                    <a:pt x="91" y="92"/>
                  </a:lnTo>
                  <a:lnTo>
                    <a:pt x="84" y="70"/>
                  </a:lnTo>
                  <a:lnTo>
                    <a:pt x="77" y="54"/>
                  </a:lnTo>
                  <a:lnTo>
                    <a:pt x="69" y="41"/>
                  </a:lnTo>
                  <a:lnTo>
                    <a:pt x="60" y="30"/>
                  </a:lnTo>
                  <a:lnTo>
                    <a:pt x="52" y="21"/>
                  </a:lnTo>
                  <a:lnTo>
                    <a:pt x="40" y="14"/>
                  </a:lnTo>
                  <a:lnTo>
                    <a:pt x="29" y="9"/>
                  </a:lnTo>
                  <a:lnTo>
                    <a:pt x="16" y="6"/>
                  </a:lnTo>
                  <a:lnTo>
                    <a:pt x="1" y="5"/>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0" name="Freeform 109">
              <a:extLst>
                <a:ext uri="{FF2B5EF4-FFF2-40B4-BE49-F238E27FC236}">
                  <a16:creationId xmlns:a16="http://schemas.microsoft.com/office/drawing/2014/main" id="{A84D711E-C729-1834-BCF3-75336940863E}"/>
                </a:ext>
              </a:extLst>
            </p:cNvPr>
            <p:cNvSpPr>
              <a:spLocks/>
            </p:cNvSpPr>
            <p:nvPr/>
          </p:nvSpPr>
          <p:spPr bwMode="auto">
            <a:xfrm>
              <a:off x="3435" y="1298"/>
              <a:ext cx="6" cy="7"/>
            </a:xfrm>
            <a:custGeom>
              <a:avLst/>
              <a:gdLst>
                <a:gd name="T0" fmla="*/ 6 w 6"/>
                <a:gd name="T1" fmla="*/ 2 h 7"/>
                <a:gd name="T2" fmla="*/ 6 w 6"/>
                <a:gd name="T3" fmla="*/ 1 h 7"/>
                <a:gd name="T4" fmla="*/ 5 w 6"/>
                <a:gd name="T5" fmla="*/ 1 h 7"/>
                <a:gd name="T6" fmla="*/ 3 w 6"/>
                <a:gd name="T7" fmla="*/ 0 h 7"/>
                <a:gd name="T8" fmla="*/ 2 w 6"/>
                <a:gd name="T9" fmla="*/ 0 h 7"/>
                <a:gd name="T10" fmla="*/ 1 w 6"/>
                <a:gd name="T11" fmla="*/ 1 h 7"/>
                <a:gd name="T12" fmla="*/ 1 w 6"/>
                <a:gd name="T13" fmla="*/ 2 h 7"/>
                <a:gd name="T14" fmla="*/ 0 w 6"/>
                <a:gd name="T15" fmla="*/ 4 h 7"/>
                <a:gd name="T16" fmla="*/ 0 w 6"/>
                <a:gd name="T17" fmla="*/ 5 h 7"/>
                <a:gd name="T18" fmla="*/ 1 w 6"/>
                <a:gd name="T19" fmla="*/ 6 h 7"/>
                <a:gd name="T20" fmla="*/ 2 w 6"/>
                <a:gd name="T21" fmla="*/ 7 h 7"/>
                <a:gd name="T22" fmla="*/ 3 w 6"/>
                <a:gd name="T23" fmla="*/ 7 h 7"/>
                <a:gd name="T24" fmla="*/ 4 w 6"/>
                <a:gd name="T25" fmla="*/ 7 h 7"/>
                <a:gd name="T26" fmla="*/ 5 w 6"/>
                <a:gd name="T27" fmla="*/ 7 h 7"/>
                <a:gd name="T28" fmla="*/ 6 w 6"/>
                <a:gd name="T29" fmla="*/ 6 h 7"/>
                <a:gd name="T30" fmla="*/ 6 w 6"/>
                <a:gd name="T31" fmla="*/ 4 h 7"/>
                <a:gd name="T32" fmla="*/ 6 w 6"/>
                <a:gd name="T33" fmla="*/ 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7"/>
                <a:gd name="T53" fmla="*/ 6 w 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7">
                  <a:moveTo>
                    <a:pt x="6" y="2"/>
                  </a:moveTo>
                  <a:lnTo>
                    <a:pt x="6" y="1"/>
                  </a:lnTo>
                  <a:lnTo>
                    <a:pt x="5" y="1"/>
                  </a:lnTo>
                  <a:lnTo>
                    <a:pt x="3" y="0"/>
                  </a:lnTo>
                  <a:lnTo>
                    <a:pt x="2" y="0"/>
                  </a:lnTo>
                  <a:lnTo>
                    <a:pt x="1" y="1"/>
                  </a:lnTo>
                  <a:lnTo>
                    <a:pt x="1" y="2"/>
                  </a:lnTo>
                  <a:lnTo>
                    <a:pt x="0" y="4"/>
                  </a:lnTo>
                  <a:lnTo>
                    <a:pt x="0" y="5"/>
                  </a:lnTo>
                  <a:lnTo>
                    <a:pt x="1" y="6"/>
                  </a:lnTo>
                  <a:lnTo>
                    <a:pt x="2" y="7"/>
                  </a:lnTo>
                  <a:lnTo>
                    <a:pt x="3" y="7"/>
                  </a:lnTo>
                  <a:lnTo>
                    <a:pt x="4" y="7"/>
                  </a:lnTo>
                  <a:lnTo>
                    <a:pt x="5" y="7"/>
                  </a:lnTo>
                  <a:lnTo>
                    <a:pt x="6" y="6"/>
                  </a:lnTo>
                  <a:lnTo>
                    <a:pt x="6" y="4"/>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110">
              <a:extLst>
                <a:ext uri="{FF2B5EF4-FFF2-40B4-BE49-F238E27FC236}">
                  <a16:creationId xmlns:a16="http://schemas.microsoft.com/office/drawing/2014/main" id="{E3F3E18C-930D-E85B-527B-A9727A281262}"/>
                </a:ext>
              </a:extLst>
            </p:cNvPr>
            <p:cNvSpPr>
              <a:spLocks/>
            </p:cNvSpPr>
            <p:nvPr/>
          </p:nvSpPr>
          <p:spPr bwMode="auto">
            <a:xfrm>
              <a:off x="3346" y="1129"/>
              <a:ext cx="120" cy="167"/>
            </a:xfrm>
            <a:custGeom>
              <a:avLst/>
              <a:gdLst>
                <a:gd name="T0" fmla="*/ 100 w 120"/>
                <a:gd name="T1" fmla="*/ 64 h 167"/>
                <a:gd name="T2" fmla="*/ 110 w 120"/>
                <a:gd name="T3" fmla="*/ 99 h 167"/>
                <a:gd name="T4" fmla="*/ 115 w 120"/>
                <a:gd name="T5" fmla="*/ 130 h 167"/>
                <a:gd name="T6" fmla="*/ 119 w 120"/>
                <a:gd name="T7" fmla="*/ 154 h 167"/>
                <a:gd name="T8" fmla="*/ 120 w 120"/>
                <a:gd name="T9" fmla="*/ 164 h 167"/>
                <a:gd name="T10" fmla="*/ 118 w 120"/>
                <a:gd name="T11" fmla="*/ 167 h 167"/>
                <a:gd name="T12" fmla="*/ 117 w 120"/>
                <a:gd name="T13" fmla="*/ 157 h 167"/>
                <a:gd name="T14" fmla="*/ 113 w 120"/>
                <a:gd name="T15" fmla="*/ 132 h 167"/>
                <a:gd name="T16" fmla="*/ 107 w 120"/>
                <a:gd name="T17" fmla="*/ 100 h 167"/>
                <a:gd name="T18" fmla="*/ 96 w 120"/>
                <a:gd name="T19" fmla="*/ 65 h 167"/>
                <a:gd name="T20" fmla="*/ 85 w 120"/>
                <a:gd name="T21" fmla="*/ 42 h 167"/>
                <a:gd name="T22" fmla="*/ 71 w 120"/>
                <a:gd name="T23" fmla="*/ 24 h 167"/>
                <a:gd name="T24" fmla="*/ 55 w 120"/>
                <a:gd name="T25" fmla="*/ 13 h 167"/>
                <a:gd name="T26" fmla="*/ 40 w 120"/>
                <a:gd name="T27" fmla="*/ 6 h 167"/>
                <a:gd name="T28" fmla="*/ 25 w 120"/>
                <a:gd name="T29" fmla="*/ 4 h 167"/>
                <a:gd name="T30" fmla="*/ 13 w 120"/>
                <a:gd name="T31" fmla="*/ 3 h 167"/>
                <a:gd name="T32" fmla="*/ 4 w 120"/>
                <a:gd name="T33" fmla="*/ 3 h 167"/>
                <a:gd name="T34" fmla="*/ 0 w 120"/>
                <a:gd name="T35" fmla="*/ 4 h 167"/>
                <a:gd name="T36" fmla="*/ 0 w 120"/>
                <a:gd name="T37" fmla="*/ 1 h 167"/>
                <a:gd name="T38" fmla="*/ 4 w 120"/>
                <a:gd name="T39" fmla="*/ 1 h 167"/>
                <a:gd name="T40" fmla="*/ 13 w 120"/>
                <a:gd name="T41" fmla="*/ 0 h 167"/>
                <a:gd name="T42" fmla="*/ 25 w 120"/>
                <a:gd name="T43" fmla="*/ 1 h 167"/>
                <a:gd name="T44" fmla="*/ 41 w 120"/>
                <a:gd name="T45" fmla="*/ 4 h 167"/>
                <a:gd name="T46" fmla="*/ 56 w 120"/>
                <a:gd name="T47" fmla="*/ 11 h 167"/>
                <a:gd name="T48" fmla="*/ 73 w 120"/>
                <a:gd name="T49" fmla="*/ 22 h 167"/>
                <a:gd name="T50" fmla="*/ 88 w 120"/>
                <a:gd name="T51" fmla="*/ 40 h 167"/>
                <a:gd name="T52" fmla="*/ 100 w 120"/>
                <a:gd name="T53" fmla="*/ 64 h 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67"/>
                <a:gd name="T83" fmla="*/ 120 w 120"/>
                <a:gd name="T84" fmla="*/ 167 h 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67">
                  <a:moveTo>
                    <a:pt x="100" y="64"/>
                  </a:moveTo>
                  <a:lnTo>
                    <a:pt x="110" y="99"/>
                  </a:lnTo>
                  <a:lnTo>
                    <a:pt x="115" y="130"/>
                  </a:lnTo>
                  <a:lnTo>
                    <a:pt x="119" y="154"/>
                  </a:lnTo>
                  <a:lnTo>
                    <a:pt x="120" y="164"/>
                  </a:lnTo>
                  <a:lnTo>
                    <a:pt x="118" y="167"/>
                  </a:lnTo>
                  <a:lnTo>
                    <a:pt x="117" y="157"/>
                  </a:lnTo>
                  <a:lnTo>
                    <a:pt x="113" y="132"/>
                  </a:lnTo>
                  <a:lnTo>
                    <a:pt x="107" y="100"/>
                  </a:lnTo>
                  <a:lnTo>
                    <a:pt x="96" y="65"/>
                  </a:lnTo>
                  <a:lnTo>
                    <a:pt x="85" y="42"/>
                  </a:lnTo>
                  <a:lnTo>
                    <a:pt x="71" y="24"/>
                  </a:lnTo>
                  <a:lnTo>
                    <a:pt x="55" y="13"/>
                  </a:lnTo>
                  <a:lnTo>
                    <a:pt x="40" y="6"/>
                  </a:lnTo>
                  <a:lnTo>
                    <a:pt x="25" y="4"/>
                  </a:lnTo>
                  <a:lnTo>
                    <a:pt x="13" y="3"/>
                  </a:lnTo>
                  <a:lnTo>
                    <a:pt x="4" y="3"/>
                  </a:lnTo>
                  <a:lnTo>
                    <a:pt x="0" y="4"/>
                  </a:lnTo>
                  <a:lnTo>
                    <a:pt x="0" y="1"/>
                  </a:lnTo>
                  <a:lnTo>
                    <a:pt x="4" y="1"/>
                  </a:lnTo>
                  <a:lnTo>
                    <a:pt x="13" y="0"/>
                  </a:lnTo>
                  <a:lnTo>
                    <a:pt x="25" y="1"/>
                  </a:lnTo>
                  <a:lnTo>
                    <a:pt x="41" y="4"/>
                  </a:lnTo>
                  <a:lnTo>
                    <a:pt x="56" y="11"/>
                  </a:lnTo>
                  <a:lnTo>
                    <a:pt x="73" y="22"/>
                  </a:lnTo>
                  <a:lnTo>
                    <a:pt x="88" y="40"/>
                  </a:lnTo>
                  <a:lnTo>
                    <a:pt x="100" y="64"/>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2" name="Freeform 111">
              <a:extLst>
                <a:ext uri="{FF2B5EF4-FFF2-40B4-BE49-F238E27FC236}">
                  <a16:creationId xmlns:a16="http://schemas.microsoft.com/office/drawing/2014/main" id="{BF859779-0331-3450-4776-67B7146EE547}"/>
                </a:ext>
              </a:extLst>
            </p:cNvPr>
            <p:cNvSpPr>
              <a:spLocks/>
            </p:cNvSpPr>
            <p:nvPr/>
          </p:nvSpPr>
          <p:spPr bwMode="auto">
            <a:xfrm>
              <a:off x="3396" y="1229"/>
              <a:ext cx="67" cy="15"/>
            </a:xfrm>
            <a:custGeom>
              <a:avLst/>
              <a:gdLst>
                <a:gd name="T0" fmla="*/ 0 w 67"/>
                <a:gd name="T1" fmla="*/ 7 h 15"/>
                <a:gd name="T2" fmla="*/ 1 w 67"/>
                <a:gd name="T3" fmla="*/ 7 h 15"/>
                <a:gd name="T4" fmla="*/ 3 w 67"/>
                <a:gd name="T5" fmla="*/ 4 h 15"/>
                <a:gd name="T6" fmla="*/ 6 w 67"/>
                <a:gd name="T7" fmla="*/ 3 h 15"/>
                <a:gd name="T8" fmla="*/ 12 w 67"/>
                <a:gd name="T9" fmla="*/ 1 h 15"/>
                <a:gd name="T10" fmla="*/ 20 w 67"/>
                <a:gd name="T11" fmla="*/ 0 h 15"/>
                <a:gd name="T12" fmla="*/ 27 w 67"/>
                <a:gd name="T13" fmla="*/ 0 h 15"/>
                <a:gd name="T14" fmla="*/ 38 w 67"/>
                <a:gd name="T15" fmla="*/ 1 h 15"/>
                <a:gd name="T16" fmla="*/ 50 w 67"/>
                <a:gd name="T17" fmla="*/ 3 h 15"/>
                <a:gd name="T18" fmla="*/ 58 w 67"/>
                <a:gd name="T19" fmla="*/ 6 h 15"/>
                <a:gd name="T20" fmla="*/ 63 w 67"/>
                <a:gd name="T21" fmla="*/ 4 h 15"/>
                <a:gd name="T22" fmla="*/ 65 w 67"/>
                <a:gd name="T23" fmla="*/ 3 h 15"/>
                <a:gd name="T24" fmla="*/ 67 w 67"/>
                <a:gd name="T25" fmla="*/ 2 h 15"/>
                <a:gd name="T26" fmla="*/ 65 w 67"/>
                <a:gd name="T27" fmla="*/ 6 h 15"/>
                <a:gd name="T28" fmla="*/ 61 w 67"/>
                <a:gd name="T29" fmla="*/ 11 h 15"/>
                <a:gd name="T30" fmla="*/ 54 w 67"/>
                <a:gd name="T31" fmla="*/ 15 h 15"/>
                <a:gd name="T32" fmla="*/ 45 w 67"/>
                <a:gd name="T33" fmla="*/ 12 h 15"/>
                <a:gd name="T34" fmla="*/ 39 w 67"/>
                <a:gd name="T35" fmla="*/ 9 h 15"/>
                <a:gd name="T36" fmla="*/ 32 w 67"/>
                <a:gd name="T37" fmla="*/ 7 h 15"/>
                <a:gd name="T38" fmla="*/ 24 w 67"/>
                <a:gd name="T39" fmla="*/ 6 h 15"/>
                <a:gd name="T40" fmla="*/ 16 w 67"/>
                <a:gd name="T41" fmla="*/ 4 h 15"/>
                <a:gd name="T42" fmla="*/ 10 w 67"/>
                <a:gd name="T43" fmla="*/ 6 h 15"/>
                <a:gd name="T44" fmla="*/ 4 w 67"/>
                <a:gd name="T45" fmla="*/ 6 h 15"/>
                <a:gd name="T46" fmla="*/ 1 w 67"/>
                <a:gd name="T47" fmla="*/ 7 h 15"/>
                <a:gd name="T48" fmla="*/ 0 w 67"/>
                <a:gd name="T49" fmla="*/ 7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
                <a:gd name="T77" fmla="*/ 67 w 67"/>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
                  <a:moveTo>
                    <a:pt x="0" y="7"/>
                  </a:moveTo>
                  <a:lnTo>
                    <a:pt x="1" y="7"/>
                  </a:lnTo>
                  <a:lnTo>
                    <a:pt x="3" y="4"/>
                  </a:lnTo>
                  <a:lnTo>
                    <a:pt x="6" y="3"/>
                  </a:lnTo>
                  <a:lnTo>
                    <a:pt x="12" y="1"/>
                  </a:lnTo>
                  <a:lnTo>
                    <a:pt x="20" y="0"/>
                  </a:lnTo>
                  <a:lnTo>
                    <a:pt x="27" y="0"/>
                  </a:lnTo>
                  <a:lnTo>
                    <a:pt x="38" y="1"/>
                  </a:lnTo>
                  <a:lnTo>
                    <a:pt x="50" y="3"/>
                  </a:lnTo>
                  <a:lnTo>
                    <a:pt x="58" y="6"/>
                  </a:lnTo>
                  <a:lnTo>
                    <a:pt x="63" y="4"/>
                  </a:lnTo>
                  <a:lnTo>
                    <a:pt x="65" y="3"/>
                  </a:lnTo>
                  <a:lnTo>
                    <a:pt x="67" y="2"/>
                  </a:lnTo>
                  <a:lnTo>
                    <a:pt x="65" y="6"/>
                  </a:lnTo>
                  <a:lnTo>
                    <a:pt x="61" y="11"/>
                  </a:lnTo>
                  <a:lnTo>
                    <a:pt x="54" y="15"/>
                  </a:lnTo>
                  <a:lnTo>
                    <a:pt x="45" y="12"/>
                  </a:lnTo>
                  <a:lnTo>
                    <a:pt x="39" y="9"/>
                  </a:lnTo>
                  <a:lnTo>
                    <a:pt x="32" y="7"/>
                  </a:lnTo>
                  <a:lnTo>
                    <a:pt x="24" y="6"/>
                  </a:lnTo>
                  <a:lnTo>
                    <a:pt x="16" y="4"/>
                  </a:lnTo>
                  <a:lnTo>
                    <a:pt x="10" y="6"/>
                  </a:lnTo>
                  <a:lnTo>
                    <a:pt x="4" y="6"/>
                  </a:lnTo>
                  <a:lnTo>
                    <a:pt x="1"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112">
              <a:extLst>
                <a:ext uri="{FF2B5EF4-FFF2-40B4-BE49-F238E27FC236}">
                  <a16:creationId xmlns:a16="http://schemas.microsoft.com/office/drawing/2014/main" id="{31809A83-F82F-FBCD-AEA5-34787A37029B}"/>
                </a:ext>
              </a:extLst>
            </p:cNvPr>
            <p:cNvSpPr>
              <a:spLocks/>
            </p:cNvSpPr>
            <p:nvPr/>
          </p:nvSpPr>
          <p:spPr bwMode="auto">
            <a:xfrm>
              <a:off x="3341" y="1386"/>
              <a:ext cx="148" cy="128"/>
            </a:xfrm>
            <a:custGeom>
              <a:avLst/>
              <a:gdLst>
                <a:gd name="T0" fmla="*/ 0 w 148"/>
                <a:gd name="T1" fmla="*/ 10 h 128"/>
                <a:gd name="T2" fmla="*/ 13 w 148"/>
                <a:gd name="T3" fmla="*/ 4 h 128"/>
                <a:gd name="T4" fmla="*/ 19 w 148"/>
                <a:gd name="T5" fmla="*/ 0 h 128"/>
                <a:gd name="T6" fmla="*/ 19 w 148"/>
                <a:gd name="T7" fmla="*/ 0 h 128"/>
                <a:gd name="T8" fmla="*/ 19 w 148"/>
                <a:gd name="T9" fmla="*/ 0 h 128"/>
                <a:gd name="T10" fmla="*/ 19 w 148"/>
                <a:gd name="T11" fmla="*/ 0 h 128"/>
                <a:gd name="T12" fmla="*/ 19 w 148"/>
                <a:gd name="T13" fmla="*/ 0 h 128"/>
                <a:gd name="T14" fmla="*/ 26 w 148"/>
                <a:gd name="T15" fmla="*/ 77 h 128"/>
                <a:gd name="T16" fmla="*/ 124 w 148"/>
                <a:gd name="T17" fmla="*/ 2 h 128"/>
                <a:gd name="T18" fmla="*/ 128 w 148"/>
                <a:gd name="T19" fmla="*/ 5 h 128"/>
                <a:gd name="T20" fmla="*/ 134 w 148"/>
                <a:gd name="T21" fmla="*/ 8 h 128"/>
                <a:gd name="T22" fmla="*/ 141 w 148"/>
                <a:gd name="T23" fmla="*/ 15 h 128"/>
                <a:gd name="T24" fmla="*/ 148 w 148"/>
                <a:gd name="T25" fmla="*/ 23 h 128"/>
                <a:gd name="T26" fmla="*/ 13 w 148"/>
                <a:gd name="T27" fmla="*/ 128 h 128"/>
                <a:gd name="T28" fmla="*/ 0 w 148"/>
                <a:gd name="T29" fmla="*/ 1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28"/>
                <a:gd name="T47" fmla="*/ 148 w 148"/>
                <a:gd name="T48" fmla="*/ 128 h 1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28">
                  <a:moveTo>
                    <a:pt x="0" y="10"/>
                  </a:moveTo>
                  <a:lnTo>
                    <a:pt x="13" y="4"/>
                  </a:lnTo>
                  <a:lnTo>
                    <a:pt x="19" y="0"/>
                  </a:lnTo>
                  <a:lnTo>
                    <a:pt x="26" y="77"/>
                  </a:lnTo>
                  <a:lnTo>
                    <a:pt x="124" y="2"/>
                  </a:lnTo>
                  <a:lnTo>
                    <a:pt x="128" y="5"/>
                  </a:lnTo>
                  <a:lnTo>
                    <a:pt x="134" y="8"/>
                  </a:lnTo>
                  <a:lnTo>
                    <a:pt x="141" y="15"/>
                  </a:lnTo>
                  <a:lnTo>
                    <a:pt x="148" y="23"/>
                  </a:lnTo>
                  <a:lnTo>
                    <a:pt x="13" y="128"/>
                  </a:lnTo>
                  <a:lnTo>
                    <a:pt x="0" y="1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113">
              <a:extLst>
                <a:ext uri="{FF2B5EF4-FFF2-40B4-BE49-F238E27FC236}">
                  <a16:creationId xmlns:a16="http://schemas.microsoft.com/office/drawing/2014/main" id="{7CB09943-812D-EC61-89F1-E45555C93DBE}"/>
                </a:ext>
              </a:extLst>
            </p:cNvPr>
            <p:cNvSpPr>
              <a:spLocks/>
            </p:cNvSpPr>
            <p:nvPr/>
          </p:nvSpPr>
          <p:spPr bwMode="auto">
            <a:xfrm>
              <a:off x="3360" y="1380"/>
              <a:ext cx="105" cy="83"/>
            </a:xfrm>
            <a:custGeom>
              <a:avLst/>
              <a:gdLst>
                <a:gd name="T0" fmla="*/ 100 w 105"/>
                <a:gd name="T1" fmla="*/ 6 h 83"/>
                <a:gd name="T2" fmla="*/ 100 w 105"/>
                <a:gd name="T3" fmla="*/ 6 h 83"/>
                <a:gd name="T4" fmla="*/ 101 w 105"/>
                <a:gd name="T5" fmla="*/ 6 h 83"/>
                <a:gd name="T6" fmla="*/ 103 w 105"/>
                <a:gd name="T7" fmla="*/ 6 h 83"/>
                <a:gd name="T8" fmla="*/ 105 w 105"/>
                <a:gd name="T9" fmla="*/ 8 h 83"/>
                <a:gd name="T10" fmla="*/ 7 w 105"/>
                <a:gd name="T11" fmla="*/ 83 h 83"/>
                <a:gd name="T12" fmla="*/ 0 w 105"/>
                <a:gd name="T13" fmla="*/ 6 h 83"/>
                <a:gd name="T14" fmla="*/ 1 w 105"/>
                <a:gd name="T15" fmla="*/ 6 h 83"/>
                <a:gd name="T16" fmla="*/ 3 w 105"/>
                <a:gd name="T17" fmla="*/ 6 h 83"/>
                <a:gd name="T18" fmla="*/ 5 w 105"/>
                <a:gd name="T19" fmla="*/ 6 h 83"/>
                <a:gd name="T20" fmla="*/ 9 w 105"/>
                <a:gd name="T21" fmla="*/ 5 h 83"/>
                <a:gd name="T22" fmla="*/ 20 w 105"/>
                <a:gd name="T23" fmla="*/ 50 h 83"/>
                <a:gd name="T24" fmla="*/ 90 w 105"/>
                <a:gd name="T25" fmla="*/ 0 h 83"/>
                <a:gd name="T26" fmla="*/ 94 w 105"/>
                <a:gd name="T27" fmla="*/ 1 h 83"/>
                <a:gd name="T28" fmla="*/ 97 w 105"/>
                <a:gd name="T29" fmla="*/ 2 h 83"/>
                <a:gd name="T30" fmla="*/ 99 w 105"/>
                <a:gd name="T31" fmla="*/ 4 h 83"/>
                <a:gd name="T32" fmla="*/ 100 w 105"/>
                <a:gd name="T33" fmla="*/ 6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83"/>
                <a:gd name="T53" fmla="*/ 105 w 105"/>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83">
                  <a:moveTo>
                    <a:pt x="100" y="6"/>
                  </a:moveTo>
                  <a:lnTo>
                    <a:pt x="100" y="6"/>
                  </a:lnTo>
                  <a:lnTo>
                    <a:pt x="101" y="6"/>
                  </a:lnTo>
                  <a:lnTo>
                    <a:pt x="103" y="6"/>
                  </a:lnTo>
                  <a:lnTo>
                    <a:pt x="105" y="8"/>
                  </a:lnTo>
                  <a:lnTo>
                    <a:pt x="7" y="83"/>
                  </a:lnTo>
                  <a:lnTo>
                    <a:pt x="0" y="6"/>
                  </a:lnTo>
                  <a:lnTo>
                    <a:pt x="1" y="6"/>
                  </a:lnTo>
                  <a:lnTo>
                    <a:pt x="3" y="6"/>
                  </a:lnTo>
                  <a:lnTo>
                    <a:pt x="5" y="6"/>
                  </a:lnTo>
                  <a:lnTo>
                    <a:pt x="9" y="5"/>
                  </a:lnTo>
                  <a:lnTo>
                    <a:pt x="20" y="50"/>
                  </a:lnTo>
                  <a:lnTo>
                    <a:pt x="90" y="0"/>
                  </a:lnTo>
                  <a:lnTo>
                    <a:pt x="94" y="1"/>
                  </a:lnTo>
                  <a:lnTo>
                    <a:pt x="97" y="2"/>
                  </a:lnTo>
                  <a:lnTo>
                    <a:pt x="99" y="4"/>
                  </a:lnTo>
                  <a:lnTo>
                    <a:pt x="10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114">
              <a:extLst>
                <a:ext uri="{FF2B5EF4-FFF2-40B4-BE49-F238E27FC236}">
                  <a16:creationId xmlns:a16="http://schemas.microsoft.com/office/drawing/2014/main" id="{7F233DBD-8A98-E9DB-F781-2C6D436F00B6}"/>
                </a:ext>
              </a:extLst>
            </p:cNvPr>
            <p:cNvSpPr>
              <a:spLocks/>
            </p:cNvSpPr>
            <p:nvPr/>
          </p:nvSpPr>
          <p:spPr bwMode="auto">
            <a:xfrm>
              <a:off x="3055" y="1028"/>
              <a:ext cx="101" cy="370"/>
            </a:xfrm>
            <a:custGeom>
              <a:avLst/>
              <a:gdLst>
                <a:gd name="T0" fmla="*/ 55 w 101"/>
                <a:gd name="T1" fmla="*/ 130 h 370"/>
                <a:gd name="T2" fmla="*/ 55 w 101"/>
                <a:gd name="T3" fmla="*/ 102 h 370"/>
                <a:gd name="T4" fmla="*/ 50 w 101"/>
                <a:gd name="T5" fmla="*/ 92 h 370"/>
                <a:gd name="T6" fmla="*/ 38 w 101"/>
                <a:gd name="T7" fmla="*/ 59 h 370"/>
                <a:gd name="T8" fmla="*/ 36 w 101"/>
                <a:gd name="T9" fmla="*/ 44 h 370"/>
                <a:gd name="T10" fmla="*/ 43 w 101"/>
                <a:gd name="T11" fmla="*/ 9 h 370"/>
                <a:gd name="T12" fmla="*/ 54 w 101"/>
                <a:gd name="T13" fmla="*/ 6 h 370"/>
                <a:gd name="T14" fmla="*/ 51 w 101"/>
                <a:gd name="T15" fmla="*/ 10 h 370"/>
                <a:gd name="T16" fmla="*/ 51 w 101"/>
                <a:gd name="T17" fmla="*/ 11 h 370"/>
                <a:gd name="T18" fmla="*/ 54 w 101"/>
                <a:gd name="T19" fmla="*/ 11 h 370"/>
                <a:gd name="T20" fmla="*/ 56 w 101"/>
                <a:gd name="T21" fmla="*/ 7 h 370"/>
                <a:gd name="T22" fmla="*/ 64 w 101"/>
                <a:gd name="T23" fmla="*/ 6 h 370"/>
                <a:gd name="T24" fmla="*/ 69 w 101"/>
                <a:gd name="T25" fmla="*/ 3 h 370"/>
                <a:gd name="T26" fmla="*/ 78 w 101"/>
                <a:gd name="T27" fmla="*/ 3 h 370"/>
                <a:gd name="T28" fmla="*/ 86 w 101"/>
                <a:gd name="T29" fmla="*/ 6 h 370"/>
                <a:gd name="T30" fmla="*/ 92 w 101"/>
                <a:gd name="T31" fmla="*/ 8 h 370"/>
                <a:gd name="T32" fmla="*/ 91 w 101"/>
                <a:gd name="T33" fmla="*/ 10 h 370"/>
                <a:gd name="T34" fmla="*/ 78 w 101"/>
                <a:gd name="T35" fmla="*/ 20 h 370"/>
                <a:gd name="T36" fmla="*/ 74 w 101"/>
                <a:gd name="T37" fmla="*/ 36 h 370"/>
                <a:gd name="T38" fmla="*/ 72 w 101"/>
                <a:gd name="T39" fmla="*/ 46 h 370"/>
                <a:gd name="T40" fmla="*/ 73 w 101"/>
                <a:gd name="T41" fmla="*/ 50 h 370"/>
                <a:gd name="T42" fmla="*/ 79 w 101"/>
                <a:gd name="T43" fmla="*/ 57 h 370"/>
                <a:gd name="T44" fmla="*/ 91 w 101"/>
                <a:gd name="T45" fmla="*/ 54 h 370"/>
                <a:gd name="T46" fmla="*/ 98 w 101"/>
                <a:gd name="T47" fmla="*/ 55 h 370"/>
                <a:gd name="T48" fmla="*/ 99 w 101"/>
                <a:gd name="T49" fmla="*/ 57 h 370"/>
                <a:gd name="T50" fmla="*/ 98 w 101"/>
                <a:gd name="T51" fmla="*/ 58 h 370"/>
                <a:gd name="T52" fmla="*/ 95 w 101"/>
                <a:gd name="T53" fmla="*/ 64 h 370"/>
                <a:gd name="T54" fmla="*/ 87 w 101"/>
                <a:gd name="T55" fmla="*/ 76 h 370"/>
                <a:gd name="T56" fmla="*/ 83 w 101"/>
                <a:gd name="T57" fmla="*/ 93 h 370"/>
                <a:gd name="T58" fmla="*/ 77 w 101"/>
                <a:gd name="T59" fmla="*/ 109 h 370"/>
                <a:gd name="T60" fmla="*/ 75 w 101"/>
                <a:gd name="T61" fmla="*/ 117 h 370"/>
                <a:gd name="T62" fmla="*/ 67 w 101"/>
                <a:gd name="T63" fmla="*/ 343 h 370"/>
                <a:gd name="T64" fmla="*/ 55 w 101"/>
                <a:gd name="T65" fmla="*/ 356 h 370"/>
                <a:gd name="T66" fmla="*/ 43 w 101"/>
                <a:gd name="T67" fmla="*/ 370 h 370"/>
                <a:gd name="T68" fmla="*/ 53 w 101"/>
                <a:gd name="T69" fmla="*/ 145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370"/>
                <a:gd name="T107" fmla="*/ 101 w 101"/>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370">
                  <a:moveTo>
                    <a:pt x="53" y="145"/>
                  </a:moveTo>
                  <a:lnTo>
                    <a:pt x="55" y="130"/>
                  </a:lnTo>
                  <a:lnTo>
                    <a:pt x="56" y="115"/>
                  </a:lnTo>
                  <a:lnTo>
                    <a:pt x="55" y="102"/>
                  </a:lnTo>
                  <a:lnTo>
                    <a:pt x="50" y="92"/>
                  </a:lnTo>
                  <a:lnTo>
                    <a:pt x="43" y="75"/>
                  </a:lnTo>
                  <a:lnTo>
                    <a:pt x="38" y="59"/>
                  </a:lnTo>
                  <a:lnTo>
                    <a:pt x="36" y="48"/>
                  </a:lnTo>
                  <a:lnTo>
                    <a:pt x="36" y="44"/>
                  </a:lnTo>
                  <a:lnTo>
                    <a:pt x="36" y="26"/>
                  </a:lnTo>
                  <a:lnTo>
                    <a:pt x="43" y="9"/>
                  </a:lnTo>
                  <a:lnTo>
                    <a:pt x="54" y="0"/>
                  </a:lnTo>
                  <a:lnTo>
                    <a:pt x="54" y="6"/>
                  </a:lnTo>
                  <a:lnTo>
                    <a:pt x="53" y="9"/>
                  </a:lnTo>
                  <a:lnTo>
                    <a:pt x="51" y="10"/>
                  </a:lnTo>
                  <a:lnTo>
                    <a:pt x="50" y="11"/>
                  </a:lnTo>
                  <a:lnTo>
                    <a:pt x="51" y="11"/>
                  </a:lnTo>
                  <a:lnTo>
                    <a:pt x="53" y="11"/>
                  </a:lnTo>
                  <a:lnTo>
                    <a:pt x="54" y="11"/>
                  </a:lnTo>
                  <a:lnTo>
                    <a:pt x="56" y="7"/>
                  </a:lnTo>
                  <a:lnTo>
                    <a:pt x="60" y="6"/>
                  </a:lnTo>
                  <a:lnTo>
                    <a:pt x="64" y="6"/>
                  </a:lnTo>
                  <a:lnTo>
                    <a:pt x="67" y="7"/>
                  </a:lnTo>
                  <a:lnTo>
                    <a:pt x="69" y="3"/>
                  </a:lnTo>
                  <a:lnTo>
                    <a:pt x="74" y="2"/>
                  </a:lnTo>
                  <a:lnTo>
                    <a:pt x="78" y="3"/>
                  </a:lnTo>
                  <a:lnTo>
                    <a:pt x="82" y="6"/>
                  </a:lnTo>
                  <a:lnTo>
                    <a:pt x="86" y="6"/>
                  </a:lnTo>
                  <a:lnTo>
                    <a:pt x="89" y="7"/>
                  </a:lnTo>
                  <a:lnTo>
                    <a:pt x="92" y="8"/>
                  </a:lnTo>
                  <a:lnTo>
                    <a:pt x="93" y="9"/>
                  </a:lnTo>
                  <a:lnTo>
                    <a:pt x="91" y="10"/>
                  </a:lnTo>
                  <a:lnTo>
                    <a:pt x="84" y="13"/>
                  </a:lnTo>
                  <a:lnTo>
                    <a:pt x="78" y="20"/>
                  </a:lnTo>
                  <a:lnTo>
                    <a:pt x="75" y="30"/>
                  </a:lnTo>
                  <a:lnTo>
                    <a:pt x="74" y="36"/>
                  </a:lnTo>
                  <a:lnTo>
                    <a:pt x="73" y="43"/>
                  </a:lnTo>
                  <a:lnTo>
                    <a:pt x="72" y="46"/>
                  </a:lnTo>
                  <a:lnTo>
                    <a:pt x="72" y="48"/>
                  </a:lnTo>
                  <a:lnTo>
                    <a:pt x="73" y="50"/>
                  </a:lnTo>
                  <a:lnTo>
                    <a:pt x="75" y="55"/>
                  </a:lnTo>
                  <a:lnTo>
                    <a:pt x="79" y="57"/>
                  </a:lnTo>
                  <a:lnTo>
                    <a:pt x="87" y="53"/>
                  </a:lnTo>
                  <a:lnTo>
                    <a:pt x="91" y="54"/>
                  </a:lnTo>
                  <a:lnTo>
                    <a:pt x="95" y="54"/>
                  </a:lnTo>
                  <a:lnTo>
                    <a:pt x="98" y="55"/>
                  </a:lnTo>
                  <a:lnTo>
                    <a:pt x="101" y="56"/>
                  </a:lnTo>
                  <a:lnTo>
                    <a:pt x="99" y="57"/>
                  </a:lnTo>
                  <a:lnTo>
                    <a:pt x="98" y="58"/>
                  </a:lnTo>
                  <a:lnTo>
                    <a:pt x="97" y="59"/>
                  </a:lnTo>
                  <a:lnTo>
                    <a:pt x="95" y="64"/>
                  </a:lnTo>
                  <a:lnTo>
                    <a:pt x="92" y="69"/>
                  </a:lnTo>
                  <a:lnTo>
                    <a:pt x="87" y="76"/>
                  </a:lnTo>
                  <a:lnTo>
                    <a:pt x="85" y="84"/>
                  </a:lnTo>
                  <a:lnTo>
                    <a:pt x="83" y="93"/>
                  </a:lnTo>
                  <a:lnTo>
                    <a:pt x="79" y="102"/>
                  </a:lnTo>
                  <a:lnTo>
                    <a:pt x="77" y="109"/>
                  </a:lnTo>
                  <a:lnTo>
                    <a:pt x="75" y="116"/>
                  </a:lnTo>
                  <a:lnTo>
                    <a:pt x="75" y="117"/>
                  </a:lnTo>
                  <a:lnTo>
                    <a:pt x="36" y="320"/>
                  </a:lnTo>
                  <a:lnTo>
                    <a:pt x="67" y="343"/>
                  </a:lnTo>
                  <a:lnTo>
                    <a:pt x="60" y="349"/>
                  </a:lnTo>
                  <a:lnTo>
                    <a:pt x="55" y="356"/>
                  </a:lnTo>
                  <a:lnTo>
                    <a:pt x="48" y="363"/>
                  </a:lnTo>
                  <a:lnTo>
                    <a:pt x="43" y="370"/>
                  </a:lnTo>
                  <a:lnTo>
                    <a:pt x="0" y="333"/>
                  </a:lnTo>
                  <a:lnTo>
                    <a:pt x="53" y="145"/>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115">
              <a:extLst>
                <a:ext uri="{FF2B5EF4-FFF2-40B4-BE49-F238E27FC236}">
                  <a16:creationId xmlns:a16="http://schemas.microsoft.com/office/drawing/2014/main" id="{0A332DC6-6EF9-CEC6-68A4-A1167DFE49D9}"/>
                </a:ext>
              </a:extLst>
            </p:cNvPr>
            <p:cNvSpPr>
              <a:spLocks/>
            </p:cNvSpPr>
            <p:nvPr/>
          </p:nvSpPr>
          <p:spPr bwMode="auto">
            <a:xfrm>
              <a:off x="2933" y="1019"/>
              <a:ext cx="351" cy="96"/>
            </a:xfrm>
            <a:custGeom>
              <a:avLst/>
              <a:gdLst>
                <a:gd name="T0" fmla="*/ 345 w 351"/>
                <a:gd name="T1" fmla="*/ 0 h 96"/>
                <a:gd name="T2" fmla="*/ 351 w 351"/>
                <a:gd name="T3" fmla="*/ 52 h 96"/>
                <a:gd name="T4" fmla="*/ 196 w 351"/>
                <a:gd name="T5" fmla="*/ 65 h 96"/>
                <a:gd name="T6" fmla="*/ 8 w 351"/>
                <a:gd name="T7" fmla="*/ 96 h 96"/>
                <a:gd name="T8" fmla="*/ 0 w 351"/>
                <a:gd name="T9" fmla="*/ 45 h 96"/>
                <a:gd name="T10" fmla="*/ 191 w 351"/>
                <a:gd name="T11" fmla="*/ 29 h 96"/>
                <a:gd name="T12" fmla="*/ 345 w 351"/>
                <a:gd name="T13" fmla="*/ 0 h 96"/>
                <a:gd name="T14" fmla="*/ 0 60000 65536"/>
                <a:gd name="T15" fmla="*/ 0 60000 65536"/>
                <a:gd name="T16" fmla="*/ 0 60000 65536"/>
                <a:gd name="T17" fmla="*/ 0 60000 65536"/>
                <a:gd name="T18" fmla="*/ 0 60000 65536"/>
                <a:gd name="T19" fmla="*/ 0 60000 65536"/>
                <a:gd name="T20" fmla="*/ 0 60000 65536"/>
                <a:gd name="T21" fmla="*/ 0 w 351"/>
                <a:gd name="T22" fmla="*/ 0 h 96"/>
                <a:gd name="T23" fmla="*/ 351 w 351"/>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96">
                  <a:moveTo>
                    <a:pt x="345" y="0"/>
                  </a:moveTo>
                  <a:lnTo>
                    <a:pt x="351" y="52"/>
                  </a:lnTo>
                  <a:lnTo>
                    <a:pt x="196" y="65"/>
                  </a:lnTo>
                  <a:lnTo>
                    <a:pt x="8" y="96"/>
                  </a:lnTo>
                  <a:lnTo>
                    <a:pt x="0" y="45"/>
                  </a:lnTo>
                  <a:lnTo>
                    <a:pt x="191" y="29"/>
                  </a:lnTo>
                  <a:lnTo>
                    <a:pt x="3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116">
              <a:extLst>
                <a:ext uri="{FF2B5EF4-FFF2-40B4-BE49-F238E27FC236}">
                  <a16:creationId xmlns:a16="http://schemas.microsoft.com/office/drawing/2014/main" id="{137A6998-12CA-8ACC-206D-19065B67C43A}"/>
                </a:ext>
              </a:extLst>
            </p:cNvPr>
            <p:cNvSpPr>
              <a:spLocks/>
            </p:cNvSpPr>
            <p:nvPr/>
          </p:nvSpPr>
          <p:spPr bwMode="auto">
            <a:xfrm>
              <a:off x="3120" y="1045"/>
              <a:ext cx="19" cy="41"/>
            </a:xfrm>
            <a:custGeom>
              <a:avLst/>
              <a:gdLst>
                <a:gd name="T0" fmla="*/ 8 w 19"/>
                <a:gd name="T1" fmla="*/ 2 h 41"/>
                <a:gd name="T2" fmla="*/ 0 w 19"/>
                <a:gd name="T3" fmla="*/ 2 h 41"/>
                <a:gd name="T4" fmla="*/ 4 w 19"/>
                <a:gd name="T5" fmla="*/ 41 h 41"/>
                <a:gd name="T6" fmla="*/ 19 w 19"/>
                <a:gd name="T7" fmla="*/ 39 h 41"/>
                <a:gd name="T8" fmla="*/ 14 w 19"/>
                <a:gd name="T9" fmla="*/ 0 h 41"/>
                <a:gd name="T10" fmla="*/ 8 w 19"/>
                <a:gd name="T11" fmla="*/ 2 h 41"/>
                <a:gd name="T12" fmla="*/ 0 60000 65536"/>
                <a:gd name="T13" fmla="*/ 0 60000 65536"/>
                <a:gd name="T14" fmla="*/ 0 60000 65536"/>
                <a:gd name="T15" fmla="*/ 0 60000 65536"/>
                <a:gd name="T16" fmla="*/ 0 60000 65536"/>
                <a:gd name="T17" fmla="*/ 0 60000 65536"/>
                <a:gd name="T18" fmla="*/ 0 w 19"/>
                <a:gd name="T19" fmla="*/ 0 h 41"/>
                <a:gd name="T20" fmla="*/ 19 w 19"/>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9" h="41">
                  <a:moveTo>
                    <a:pt x="8" y="2"/>
                  </a:moveTo>
                  <a:lnTo>
                    <a:pt x="0" y="2"/>
                  </a:lnTo>
                  <a:lnTo>
                    <a:pt x="4" y="41"/>
                  </a:lnTo>
                  <a:lnTo>
                    <a:pt x="19" y="39"/>
                  </a:lnTo>
                  <a:lnTo>
                    <a:pt x="14" y="0"/>
                  </a:lnTo>
                  <a:lnTo>
                    <a:pt x="8" y="2"/>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117">
              <a:extLst>
                <a:ext uri="{FF2B5EF4-FFF2-40B4-BE49-F238E27FC236}">
                  <a16:creationId xmlns:a16="http://schemas.microsoft.com/office/drawing/2014/main" id="{3152D51D-09C6-4A1A-F705-4AC9FA201F76}"/>
                </a:ext>
              </a:extLst>
            </p:cNvPr>
            <p:cNvSpPr>
              <a:spLocks/>
            </p:cNvSpPr>
            <p:nvPr/>
          </p:nvSpPr>
          <p:spPr bwMode="auto">
            <a:xfrm>
              <a:off x="3138" y="1034"/>
              <a:ext cx="11" cy="25"/>
            </a:xfrm>
            <a:custGeom>
              <a:avLst/>
              <a:gdLst>
                <a:gd name="T0" fmla="*/ 10 w 11"/>
                <a:gd name="T1" fmla="*/ 3 h 25"/>
                <a:gd name="T2" fmla="*/ 11 w 11"/>
                <a:gd name="T3" fmla="*/ 25 h 25"/>
                <a:gd name="T4" fmla="*/ 10 w 11"/>
                <a:gd name="T5" fmla="*/ 25 h 25"/>
                <a:gd name="T6" fmla="*/ 5 w 11"/>
                <a:gd name="T7" fmla="*/ 23 h 25"/>
                <a:gd name="T8" fmla="*/ 2 w 11"/>
                <a:gd name="T9" fmla="*/ 18 h 25"/>
                <a:gd name="T10" fmla="*/ 0 w 11"/>
                <a:gd name="T11" fmla="*/ 5 h 25"/>
                <a:gd name="T12" fmla="*/ 0 w 11"/>
                <a:gd name="T13" fmla="*/ 3 h 25"/>
                <a:gd name="T14" fmla="*/ 1 w 11"/>
                <a:gd name="T15" fmla="*/ 1 h 25"/>
                <a:gd name="T16" fmla="*/ 4 w 11"/>
                <a:gd name="T17" fmla="*/ 0 h 25"/>
                <a:gd name="T18" fmla="*/ 10 w 11"/>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5"/>
                <a:gd name="T32" fmla="*/ 11 w 1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5">
                  <a:moveTo>
                    <a:pt x="10" y="3"/>
                  </a:moveTo>
                  <a:lnTo>
                    <a:pt x="11" y="25"/>
                  </a:lnTo>
                  <a:lnTo>
                    <a:pt x="10" y="25"/>
                  </a:lnTo>
                  <a:lnTo>
                    <a:pt x="5" y="23"/>
                  </a:lnTo>
                  <a:lnTo>
                    <a:pt x="2" y="18"/>
                  </a:lnTo>
                  <a:lnTo>
                    <a:pt x="0" y="5"/>
                  </a:lnTo>
                  <a:lnTo>
                    <a:pt x="0" y="3"/>
                  </a:lnTo>
                  <a:lnTo>
                    <a:pt x="1" y="1"/>
                  </a:lnTo>
                  <a:lnTo>
                    <a:pt x="4" y="0"/>
                  </a:lnTo>
                  <a:lnTo>
                    <a:pt x="10"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118">
              <a:extLst>
                <a:ext uri="{FF2B5EF4-FFF2-40B4-BE49-F238E27FC236}">
                  <a16:creationId xmlns:a16="http://schemas.microsoft.com/office/drawing/2014/main" id="{0F7521F8-25AE-B6C0-A78E-AAEA1001A879}"/>
                </a:ext>
              </a:extLst>
            </p:cNvPr>
            <p:cNvSpPr>
              <a:spLocks/>
            </p:cNvSpPr>
            <p:nvPr/>
          </p:nvSpPr>
          <p:spPr bwMode="auto">
            <a:xfrm>
              <a:off x="3124" y="1033"/>
              <a:ext cx="14" cy="30"/>
            </a:xfrm>
            <a:custGeom>
              <a:avLst/>
              <a:gdLst>
                <a:gd name="T0" fmla="*/ 13 w 14"/>
                <a:gd name="T1" fmla="*/ 3 h 30"/>
                <a:gd name="T2" fmla="*/ 14 w 14"/>
                <a:gd name="T3" fmla="*/ 30 h 30"/>
                <a:gd name="T4" fmla="*/ 12 w 14"/>
                <a:gd name="T5" fmla="*/ 30 h 30"/>
                <a:gd name="T6" fmla="*/ 8 w 14"/>
                <a:gd name="T7" fmla="*/ 27 h 30"/>
                <a:gd name="T8" fmla="*/ 4 w 14"/>
                <a:gd name="T9" fmla="*/ 20 h 30"/>
                <a:gd name="T10" fmla="*/ 0 w 14"/>
                <a:gd name="T11" fmla="*/ 5 h 30"/>
                <a:gd name="T12" fmla="*/ 1 w 14"/>
                <a:gd name="T13" fmla="*/ 4 h 30"/>
                <a:gd name="T14" fmla="*/ 4 w 14"/>
                <a:gd name="T15" fmla="*/ 1 h 30"/>
                <a:gd name="T16" fmla="*/ 7 w 14"/>
                <a:gd name="T17" fmla="*/ 0 h 30"/>
                <a:gd name="T18" fmla="*/ 13 w 14"/>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0"/>
                <a:gd name="T32" fmla="*/ 14 w 1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0">
                  <a:moveTo>
                    <a:pt x="13" y="3"/>
                  </a:moveTo>
                  <a:lnTo>
                    <a:pt x="14" y="30"/>
                  </a:lnTo>
                  <a:lnTo>
                    <a:pt x="12" y="30"/>
                  </a:lnTo>
                  <a:lnTo>
                    <a:pt x="8" y="27"/>
                  </a:lnTo>
                  <a:lnTo>
                    <a:pt x="4" y="20"/>
                  </a:lnTo>
                  <a:lnTo>
                    <a:pt x="0" y="5"/>
                  </a:lnTo>
                  <a:lnTo>
                    <a:pt x="1" y="4"/>
                  </a:lnTo>
                  <a:lnTo>
                    <a:pt x="4" y="1"/>
                  </a:lnTo>
                  <a:lnTo>
                    <a:pt x="7" y="0"/>
                  </a:lnTo>
                  <a:lnTo>
                    <a:pt x="13"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119">
              <a:extLst>
                <a:ext uri="{FF2B5EF4-FFF2-40B4-BE49-F238E27FC236}">
                  <a16:creationId xmlns:a16="http://schemas.microsoft.com/office/drawing/2014/main" id="{29B2312C-EECF-F69D-CD3D-DC00BC72EE35}"/>
                </a:ext>
              </a:extLst>
            </p:cNvPr>
            <p:cNvSpPr>
              <a:spLocks/>
            </p:cNvSpPr>
            <p:nvPr/>
          </p:nvSpPr>
          <p:spPr bwMode="auto">
            <a:xfrm>
              <a:off x="3110" y="1035"/>
              <a:ext cx="13" cy="29"/>
            </a:xfrm>
            <a:custGeom>
              <a:avLst/>
              <a:gdLst>
                <a:gd name="T0" fmla="*/ 12 w 13"/>
                <a:gd name="T1" fmla="*/ 2 h 29"/>
                <a:gd name="T2" fmla="*/ 13 w 13"/>
                <a:gd name="T3" fmla="*/ 29 h 29"/>
                <a:gd name="T4" fmla="*/ 11 w 13"/>
                <a:gd name="T5" fmla="*/ 29 h 29"/>
                <a:gd name="T6" fmla="*/ 8 w 13"/>
                <a:gd name="T7" fmla="*/ 27 h 29"/>
                <a:gd name="T8" fmla="*/ 3 w 13"/>
                <a:gd name="T9" fmla="*/ 20 h 29"/>
                <a:gd name="T10" fmla="*/ 0 w 13"/>
                <a:gd name="T11" fmla="*/ 5 h 29"/>
                <a:gd name="T12" fmla="*/ 1 w 13"/>
                <a:gd name="T13" fmla="*/ 4 h 29"/>
                <a:gd name="T14" fmla="*/ 3 w 13"/>
                <a:gd name="T15" fmla="*/ 1 h 29"/>
                <a:gd name="T16" fmla="*/ 7 w 13"/>
                <a:gd name="T17" fmla="*/ 0 h 29"/>
                <a:gd name="T18" fmla="*/ 12 w 13"/>
                <a:gd name="T19" fmla="*/ 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9"/>
                <a:gd name="T32" fmla="*/ 13 w 1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9">
                  <a:moveTo>
                    <a:pt x="12" y="2"/>
                  </a:moveTo>
                  <a:lnTo>
                    <a:pt x="13" y="29"/>
                  </a:lnTo>
                  <a:lnTo>
                    <a:pt x="11" y="29"/>
                  </a:lnTo>
                  <a:lnTo>
                    <a:pt x="8" y="27"/>
                  </a:lnTo>
                  <a:lnTo>
                    <a:pt x="3" y="20"/>
                  </a:lnTo>
                  <a:lnTo>
                    <a:pt x="0" y="5"/>
                  </a:lnTo>
                  <a:lnTo>
                    <a:pt x="1" y="4"/>
                  </a:lnTo>
                  <a:lnTo>
                    <a:pt x="3" y="1"/>
                  </a:lnTo>
                  <a:lnTo>
                    <a:pt x="7" y="0"/>
                  </a:lnTo>
                  <a:lnTo>
                    <a:pt x="12" y="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120">
              <a:extLst>
                <a:ext uri="{FF2B5EF4-FFF2-40B4-BE49-F238E27FC236}">
                  <a16:creationId xmlns:a16="http://schemas.microsoft.com/office/drawing/2014/main" id="{88F316CB-D810-CB62-14DC-406687EF7139}"/>
                </a:ext>
              </a:extLst>
            </p:cNvPr>
            <p:cNvSpPr>
              <a:spLocks/>
            </p:cNvSpPr>
            <p:nvPr/>
          </p:nvSpPr>
          <p:spPr bwMode="auto">
            <a:xfrm>
              <a:off x="3124" y="1047"/>
              <a:ext cx="39" cy="47"/>
            </a:xfrm>
            <a:custGeom>
              <a:avLst/>
              <a:gdLst>
                <a:gd name="T0" fmla="*/ 35 w 39"/>
                <a:gd name="T1" fmla="*/ 10 h 47"/>
                <a:gd name="T2" fmla="*/ 39 w 39"/>
                <a:gd name="T3" fmla="*/ 30 h 47"/>
                <a:gd name="T4" fmla="*/ 24 w 39"/>
                <a:gd name="T5" fmla="*/ 47 h 47"/>
                <a:gd name="T6" fmla="*/ 0 w 39"/>
                <a:gd name="T7" fmla="*/ 41 h 47"/>
                <a:gd name="T8" fmla="*/ 0 w 39"/>
                <a:gd name="T9" fmla="*/ 39 h 47"/>
                <a:gd name="T10" fmla="*/ 3 w 39"/>
                <a:gd name="T11" fmla="*/ 34 h 47"/>
                <a:gd name="T12" fmla="*/ 7 w 39"/>
                <a:gd name="T13" fmla="*/ 29 h 47"/>
                <a:gd name="T14" fmla="*/ 17 w 39"/>
                <a:gd name="T15" fmla="*/ 26 h 47"/>
                <a:gd name="T16" fmla="*/ 26 w 39"/>
                <a:gd name="T17" fmla="*/ 25 h 47"/>
                <a:gd name="T18" fmla="*/ 26 w 39"/>
                <a:gd name="T19" fmla="*/ 16 h 47"/>
                <a:gd name="T20" fmla="*/ 24 w 39"/>
                <a:gd name="T21" fmla="*/ 15 h 47"/>
                <a:gd name="T22" fmla="*/ 19 w 39"/>
                <a:gd name="T23" fmla="*/ 12 h 47"/>
                <a:gd name="T24" fmla="*/ 16 w 39"/>
                <a:gd name="T25" fmla="*/ 7 h 47"/>
                <a:gd name="T26" fmla="*/ 16 w 39"/>
                <a:gd name="T27" fmla="*/ 0 h 47"/>
                <a:gd name="T28" fmla="*/ 35 w 39"/>
                <a:gd name="T29" fmla="*/ 1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47"/>
                <a:gd name="T47" fmla="*/ 39 w 39"/>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47">
                  <a:moveTo>
                    <a:pt x="35" y="10"/>
                  </a:moveTo>
                  <a:lnTo>
                    <a:pt x="39" y="30"/>
                  </a:lnTo>
                  <a:lnTo>
                    <a:pt x="24" y="47"/>
                  </a:lnTo>
                  <a:lnTo>
                    <a:pt x="0" y="41"/>
                  </a:lnTo>
                  <a:lnTo>
                    <a:pt x="0" y="39"/>
                  </a:lnTo>
                  <a:lnTo>
                    <a:pt x="3" y="34"/>
                  </a:lnTo>
                  <a:lnTo>
                    <a:pt x="7" y="29"/>
                  </a:lnTo>
                  <a:lnTo>
                    <a:pt x="17" y="26"/>
                  </a:lnTo>
                  <a:lnTo>
                    <a:pt x="26" y="25"/>
                  </a:lnTo>
                  <a:lnTo>
                    <a:pt x="26" y="16"/>
                  </a:lnTo>
                  <a:lnTo>
                    <a:pt x="24" y="15"/>
                  </a:lnTo>
                  <a:lnTo>
                    <a:pt x="19" y="12"/>
                  </a:lnTo>
                  <a:lnTo>
                    <a:pt x="16" y="7"/>
                  </a:lnTo>
                  <a:lnTo>
                    <a:pt x="16" y="0"/>
                  </a:lnTo>
                  <a:lnTo>
                    <a:pt x="35" y="1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121">
              <a:extLst>
                <a:ext uri="{FF2B5EF4-FFF2-40B4-BE49-F238E27FC236}">
                  <a16:creationId xmlns:a16="http://schemas.microsoft.com/office/drawing/2014/main" id="{9C41FE1F-A49C-4471-09F5-FBD19640FE83}"/>
                </a:ext>
              </a:extLst>
            </p:cNvPr>
            <p:cNvSpPr>
              <a:spLocks/>
            </p:cNvSpPr>
            <p:nvPr/>
          </p:nvSpPr>
          <p:spPr bwMode="auto">
            <a:xfrm>
              <a:off x="3089" y="1363"/>
              <a:ext cx="143" cy="150"/>
            </a:xfrm>
            <a:custGeom>
              <a:avLst/>
              <a:gdLst>
                <a:gd name="T0" fmla="*/ 30 w 143"/>
                <a:gd name="T1" fmla="*/ 0 h 150"/>
                <a:gd name="T2" fmla="*/ 57 w 143"/>
                <a:gd name="T3" fmla="*/ 12 h 150"/>
                <a:gd name="T4" fmla="*/ 50 w 143"/>
                <a:gd name="T5" fmla="*/ 19 h 150"/>
                <a:gd name="T6" fmla="*/ 132 w 143"/>
                <a:gd name="T7" fmla="*/ 76 h 150"/>
                <a:gd name="T8" fmla="*/ 138 w 143"/>
                <a:gd name="T9" fmla="*/ 94 h 150"/>
                <a:gd name="T10" fmla="*/ 140 w 143"/>
                <a:gd name="T11" fmla="*/ 112 h 150"/>
                <a:gd name="T12" fmla="*/ 141 w 143"/>
                <a:gd name="T13" fmla="*/ 131 h 150"/>
                <a:gd name="T14" fmla="*/ 143 w 143"/>
                <a:gd name="T15" fmla="*/ 150 h 150"/>
                <a:gd name="T16" fmla="*/ 21 w 143"/>
                <a:gd name="T17" fmla="*/ 45 h 150"/>
                <a:gd name="T18" fmla="*/ 19 w 143"/>
                <a:gd name="T19" fmla="*/ 48 h 150"/>
                <a:gd name="T20" fmla="*/ 0 w 143"/>
                <a:gd name="T21" fmla="*/ 31 h 150"/>
                <a:gd name="T22" fmla="*/ 30 w 143"/>
                <a:gd name="T23" fmla="*/ 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50"/>
                <a:gd name="T38" fmla="*/ 143 w 143"/>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50">
                  <a:moveTo>
                    <a:pt x="30" y="0"/>
                  </a:moveTo>
                  <a:lnTo>
                    <a:pt x="57" y="12"/>
                  </a:lnTo>
                  <a:lnTo>
                    <a:pt x="50" y="19"/>
                  </a:lnTo>
                  <a:lnTo>
                    <a:pt x="132" y="76"/>
                  </a:lnTo>
                  <a:lnTo>
                    <a:pt x="138" y="94"/>
                  </a:lnTo>
                  <a:lnTo>
                    <a:pt x="140" y="112"/>
                  </a:lnTo>
                  <a:lnTo>
                    <a:pt x="141" y="131"/>
                  </a:lnTo>
                  <a:lnTo>
                    <a:pt x="143" y="150"/>
                  </a:lnTo>
                  <a:lnTo>
                    <a:pt x="21" y="45"/>
                  </a:lnTo>
                  <a:lnTo>
                    <a:pt x="19" y="48"/>
                  </a:lnTo>
                  <a:lnTo>
                    <a:pt x="0" y="31"/>
                  </a:lnTo>
                  <a:lnTo>
                    <a:pt x="30" y="0"/>
                  </a:lnTo>
                  <a:close/>
                </a:path>
              </a:pathLst>
            </a:custGeom>
            <a:solidFill>
              <a:srgbClr val="BA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122">
              <a:extLst>
                <a:ext uri="{FF2B5EF4-FFF2-40B4-BE49-F238E27FC236}">
                  <a16:creationId xmlns:a16="http://schemas.microsoft.com/office/drawing/2014/main" id="{597C7967-F75D-0E1A-B68F-6F94B2E2466D}"/>
                </a:ext>
              </a:extLst>
            </p:cNvPr>
            <p:cNvSpPr>
              <a:spLocks/>
            </p:cNvSpPr>
            <p:nvPr/>
          </p:nvSpPr>
          <p:spPr bwMode="auto">
            <a:xfrm>
              <a:off x="3188" y="1414"/>
              <a:ext cx="69" cy="158"/>
            </a:xfrm>
            <a:custGeom>
              <a:avLst/>
              <a:gdLst>
                <a:gd name="T0" fmla="*/ 29 w 69"/>
                <a:gd name="T1" fmla="*/ 158 h 158"/>
                <a:gd name="T2" fmla="*/ 29 w 69"/>
                <a:gd name="T3" fmla="*/ 152 h 158"/>
                <a:gd name="T4" fmla="*/ 30 w 69"/>
                <a:gd name="T5" fmla="*/ 139 h 158"/>
                <a:gd name="T6" fmla="*/ 30 w 69"/>
                <a:gd name="T7" fmla="*/ 119 h 158"/>
                <a:gd name="T8" fmla="*/ 29 w 69"/>
                <a:gd name="T9" fmla="*/ 94 h 158"/>
                <a:gd name="T10" fmla="*/ 27 w 69"/>
                <a:gd name="T11" fmla="*/ 67 h 158"/>
                <a:gd name="T12" fmla="*/ 21 w 69"/>
                <a:gd name="T13" fmla="*/ 42 h 158"/>
                <a:gd name="T14" fmla="*/ 12 w 69"/>
                <a:gd name="T15" fmla="*/ 18 h 158"/>
                <a:gd name="T16" fmla="*/ 0 w 69"/>
                <a:gd name="T17" fmla="*/ 0 h 158"/>
                <a:gd name="T18" fmla="*/ 66 w 69"/>
                <a:gd name="T19" fmla="*/ 23 h 158"/>
                <a:gd name="T20" fmla="*/ 67 w 69"/>
                <a:gd name="T21" fmla="*/ 27 h 158"/>
                <a:gd name="T22" fmla="*/ 68 w 69"/>
                <a:gd name="T23" fmla="*/ 39 h 158"/>
                <a:gd name="T24" fmla="*/ 69 w 69"/>
                <a:gd name="T25" fmla="*/ 57 h 158"/>
                <a:gd name="T26" fmla="*/ 69 w 69"/>
                <a:gd name="T27" fmla="*/ 80 h 158"/>
                <a:gd name="T28" fmla="*/ 66 w 69"/>
                <a:gd name="T29" fmla="*/ 102 h 158"/>
                <a:gd name="T30" fmla="*/ 59 w 69"/>
                <a:gd name="T31" fmla="*/ 124 h 158"/>
                <a:gd name="T32" fmla="*/ 47 w 69"/>
                <a:gd name="T33" fmla="*/ 143 h 158"/>
                <a:gd name="T34" fmla="*/ 29 w 69"/>
                <a:gd name="T35" fmla="*/ 158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8"/>
                <a:gd name="T56" fmla="*/ 69 w 69"/>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8">
                  <a:moveTo>
                    <a:pt x="29" y="158"/>
                  </a:moveTo>
                  <a:lnTo>
                    <a:pt x="29" y="152"/>
                  </a:lnTo>
                  <a:lnTo>
                    <a:pt x="30" y="139"/>
                  </a:lnTo>
                  <a:lnTo>
                    <a:pt x="30" y="119"/>
                  </a:lnTo>
                  <a:lnTo>
                    <a:pt x="29" y="94"/>
                  </a:lnTo>
                  <a:lnTo>
                    <a:pt x="27" y="67"/>
                  </a:lnTo>
                  <a:lnTo>
                    <a:pt x="21" y="42"/>
                  </a:lnTo>
                  <a:lnTo>
                    <a:pt x="12" y="18"/>
                  </a:lnTo>
                  <a:lnTo>
                    <a:pt x="0" y="0"/>
                  </a:lnTo>
                  <a:lnTo>
                    <a:pt x="66" y="23"/>
                  </a:lnTo>
                  <a:lnTo>
                    <a:pt x="67" y="27"/>
                  </a:lnTo>
                  <a:lnTo>
                    <a:pt x="68" y="39"/>
                  </a:lnTo>
                  <a:lnTo>
                    <a:pt x="69" y="57"/>
                  </a:lnTo>
                  <a:lnTo>
                    <a:pt x="69" y="80"/>
                  </a:lnTo>
                  <a:lnTo>
                    <a:pt x="66" y="102"/>
                  </a:lnTo>
                  <a:lnTo>
                    <a:pt x="59" y="124"/>
                  </a:lnTo>
                  <a:lnTo>
                    <a:pt x="47" y="143"/>
                  </a:lnTo>
                  <a:lnTo>
                    <a:pt x="29"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123">
              <a:extLst>
                <a:ext uri="{FF2B5EF4-FFF2-40B4-BE49-F238E27FC236}">
                  <a16:creationId xmlns:a16="http://schemas.microsoft.com/office/drawing/2014/main" id="{8FDB24B9-1A32-6511-BF60-9532832F06DA}"/>
                </a:ext>
              </a:extLst>
            </p:cNvPr>
            <p:cNvSpPr>
              <a:spLocks/>
            </p:cNvSpPr>
            <p:nvPr/>
          </p:nvSpPr>
          <p:spPr bwMode="auto">
            <a:xfrm>
              <a:off x="3597" y="1028"/>
              <a:ext cx="10" cy="27"/>
            </a:xfrm>
            <a:custGeom>
              <a:avLst/>
              <a:gdLst>
                <a:gd name="T0" fmla="*/ 0 w 10"/>
                <a:gd name="T1" fmla="*/ 3 h 27"/>
                <a:gd name="T2" fmla="*/ 0 w 10"/>
                <a:gd name="T3" fmla="*/ 27 h 27"/>
                <a:gd name="T4" fmla="*/ 1 w 10"/>
                <a:gd name="T5" fmla="*/ 27 h 27"/>
                <a:gd name="T6" fmla="*/ 4 w 10"/>
                <a:gd name="T7" fmla="*/ 25 h 27"/>
                <a:gd name="T8" fmla="*/ 7 w 10"/>
                <a:gd name="T9" fmla="*/ 18 h 27"/>
                <a:gd name="T10" fmla="*/ 10 w 10"/>
                <a:gd name="T11" fmla="*/ 6 h 27"/>
                <a:gd name="T12" fmla="*/ 10 w 10"/>
                <a:gd name="T13" fmla="*/ 3 h 27"/>
                <a:gd name="T14" fmla="*/ 8 w 10"/>
                <a:gd name="T15" fmla="*/ 1 h 27"/>
                <a:gd name="T16" fmla="*/ 5 w 10"/>
                <a:gd name="T17" fmla="*/ 0 h 27"/>
                <a:gd name="T18" fmla="*/ 0 w 10"/>
                <a:gd name="T19" fmla="*/ 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7"/>
                <a:gd name="T32" fmla="*/ 10 w 1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7">
                  <a:moveTo>
                    <a:pt x="0" y="3"/>
                  </a:moveTo>
                  <a:lnTo>
                    <a:pt x="0" y="27"/>
                  </a:lnTo>
                  <a:lnTo>
                    <a:pt x="1" y="27"/>
                  </a:lnTo>
                  <a:lnTo>
                    <a:pt x="4" y="25"/>
                  </a:lnTo>
                  <a:lnTo>
                    <a:pt x="7" y="18"/>
                  </a:lnTo>
                  <a:lnTo>
                    <a:pt x="10" y="6"/>
                  </a:lnTo>
                  <a:lnTo>
                    <a:pt x="10" y="3"/>
                  </a:lnTo>
                  <a:lnTo>
                    <a:pt x="8" y="1"/>
                  </a:lnTo>
                  <a:lnTo>
                    <a:pt x="5" y="0"/>
                  </a:lnTo>
                  <a:lnTo>
                    <a:pt x="0"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124">
              <a:extLst>
                <a:ext uri="{FF2B5EF4-FFF2-40B4-BE49-F238E27FC236}">
                  <a16:creationId xmlns:a16="http://schemas.microsoft.com/office/drawing/2014/main" id="{7D735501-A873-29F3-0A9F-DBCF730193BB}"/>
                </a:ext>
              </a:extLst>
            </p:cNvPr>
            <p:cNvSpPr>
              <a:spLocks/>
            </p:cNvSpPr>
            <p:nvPr/>
          </p:nvSpPr>
          <p:spPr bwMode="auto">
            <a:xfrm>
              <a:off x="3582" y="1024"/>
              <a:ext cx="108" cy="368"/>
            </a:xfrm>
            <a:custGeom>
              <a:avLst/>
              <a:gdLst>
                <a:gd name="T0" fmla="*/ 13 w 108"/>
                <a:gd name="T1" fmla="*/ 63 h 368"/>
                <a:gd name="T2" fmla="*/ 0 w 108"/>
                <a:gd name="T3" fmla="*/ 48 h 368"/>
                <a:gd name="T4" fmla="*/ 4 w 108"/>
                <a:gd name="T5" fmla="*/ 28 h 368"/>
                <a:gd name="T6" fmla="*/ 13 w 108"/>
                <a:gd name="T7" fmla="*/ 23 h 368"/>
                <a:gd name="T8" fmla="*/ 15 w 108"/>
                <a:gd name="T9" fmla="*/ 16 h 368"/>
                <a:gd name="T10" fmla="*/ 15 w 108"/>
                <a:gd name="T11" fmla="*/ 12 h 368"/>
                <a:gd name="T12" fmla="*/ 15 w 108"/>
                <a:gd name="T13" fmla="*/ 9 h 368"/>
                <a:gd name="T14" fmla="*/ 15 w 108"/>
                <a:gd name="T15" fmla="*/ 7 h 368"/>
                <a:gd name="T16" fmla="*/ 16 w 108"/>
                <a:gd name="T17" fmla="*/ 6 h 368"/>
                <a:gd name="T18" fmla="*/ 18 w 108"/>
                <a:gd name="T19" fmla="*/ 5 h 368"/>
                <a:gd name="T20" fmla="*/ 21 w 108"/>
                <a:gd name="T21" fmla="*/ 4 h 368"/>
                <a:gd name="T22" fmla="*/ 27 w 108"/>
                <a:gd name="T23" fmla="*/ 4 h 368"/>
                <a:gd name="T24" fmla="*/ 30 w 108"/>
                <a:gd name="T25" fmla="*/ 2 h 368"/>
                <a:gd name="T26" fmla="*/ 35 w 108"/>
                <a:gd name="T27" fmla="*/ 2 h 368"/>
                <a:gd name="T28" fmla="*/ 39 w 108"/>
                <a:gd name="T29" fmla="*/ 3 h 368"/>
                <a:gd name="T30" fmla="*/ 41 w 108"/>
                <a:gd name="T31" fmla="*/ 6 h 368"/>
                <a:gd name="T32" fmla="*/ 45 w 108"/>
                <a:gd name="T33" fmla="*/ 5 h 368"/>
                <a:gd name="T34" fmla="*/ 48 w 108"/>
                <a:gd name="T35" fmla="*/ 4 h 368"/>
                <a:gd name="T36" fmla="*/ 52 w 108"/>
                <a:gd name="T37" fmla="*/ 6 h 368"/>
                <a:gd name="T38" fmla="*/ 55 w 108"/>
                <a:gd name="T39" fmla="*/ 10 h 368"/>
                <a:gd name="T40" fmla="*/ 55 w 108"/>
                <a:gd name="T41" fmla="*/ 10 h 368"/>
                <a:gd name="T42" fmla="*/ 56 w 108"/>
                <a:gd name="T43" fmla="*/ 10 h 368"/>
                <a:gd name="T44" fmla="*/ 57 w 108"/>
                <a:gd name="T45" fmla="*/ 10 h 368"/>
                <a:gd name="T46" fmla="*/ 57 w 108"/>
                <a:gd name="T47" fmla="*/ 10 h 368"/>
                <a:gd name="T48" fmla="*/ 57 w 108"/>
                <a:gd name="T49" fmla="*/ 10 h 368"/>
                <a:gd name="T50" fmla="*/ 56 w 108"/>
                <a:gd name="T51" fmla="*/ 7 h 368"/>
                <a:gd name="T52" fmla="*/ 54 w 108"/>
                <a:gd name="T53" fmla="*/ 4 h 368"/>
                <a:gd name="T54" fmla="*/ 54 w 108"/>
                <a:gd name="T55" fmla="*/ 0 h 368"/>
                <a:gd name="T56" fmla="*/ 65 w 108"/>
                <a:gd name="T57" fmla="*/ 7 h 368"/>
                <a:gd name="T58" fmla="*/ 71 w 108"/>
                <a:gd name="T59" fmla="*/ 24 h 368"/>
                <a:gd name="T60" fmla="*/ 73 w 108"/>
                <a:gd name="T61" fmla="*/ 43 h 368"/>
                <a:gd name="T62" fmla="*/ 73 w 108"/>
                <a:gd name="T63" fmla="*/ 48 h 368"/>
                <a:gd name="T64" fmla="*/ 70 w 108"/>
                <a:gd name="T65" fmla="*/ 59 h 368"/>
                <a:gd name="T66" fmla="*/ 66 w 108"/>
                <a:gd name="T67" fmla="*/ 73 h 368"/>
                <a:gd name="T68" fmla="*/ 58 w 108"/>
                <a:gd name="T69" fmla="*/ 90 h 368"/>
                <a:gd name="T70" fmla="*/ 58 w 108"/>
                <a:gd name="T71" fmla="*/ 90 h 368"/>
                <a:gd name="T72" fmla="*/ 54 w 108"/>
                <a:gd name="T73" fmla="*/ 100 h 368"/>
                <a:gd name="T74" fmla="*/ 52 w 108"/>
                <a:gd name="T75" fmla="*/ 113 h 368"/>
                <a:gd name="T76" fmla="*/ 52 w 108"/>
                <a:gd name="T77" fmla="*/ 129 h 368"/>
                <a:gd name="T78" fmla="*/ 55 w 108"/>
                <a:gd name="T79" fmla="*/ 144 h 368"/>
                <a:gd name="T80" fmla="*/ 108 w 108"/>
                <a:gd name="T81" fmla="*/ 331 h 368"/>
                <a:gd name="T82" fmla="*/ 65 w 108"/>
                <a:gd name="T83" fmla="*/ 368 h 368"/>
                <a:gd name="T84" fmla="*/ 59 w 108"/>
                <a:gd name="T85" fmla="*/ 361 h 368"/>
                <a:gd name="T86" fmla="*/ 54 w 108"/>
                <a:gd name="T87" fmla="*/ 355 h 368"/>
                <a:gd name="T88" fmla="*/ 47 w 108"/>
                <a:gd name="T89" fmla="*/ 348 h 368"/>
                <a:gd name="T90" fmla="*/ 40 w 108"/>
                <a:gd name="T91" fmla="*/ 341 h 368"/>
                <a:gd name="T92" fmla="*/ 73 w 108"/>
                <a:gd name="T93" fmla="*/ 319 h 368"/>
                <a:gd name="T94" fmla="*/ 32 w 108"/>
                <a:gd name="T95" fmla="*/ 117 h 368"/>
                <a:gd name="T96" fmla="*/ 32 w 108"/>
                <a:gd name="T97" fmla="*/ 116 h 368"/>
                <a:gd name="T98" fmla="*/ 30 w 108"/>
                <a:gd name="T99" fmla="*/ 109 h 368"/>
                <a:gd name="T100" fmla="*/ 28 w 108"/>
                <a:gd name="T101" fmla="*/ 101 h 368"/>
                <a:gd name="T102" fmla="*/ 26 w 108"/>
                <a:gd name="T103" fmla="*/ 92 h 368"/>
                <a:gd name="T104" fmla="*/ 23 w 108"/>
                <a:gd name="T105" fmla="*/ 82 h 368"/>
                <a:gd name="T106" fmla="*/ 21 w 108"/>
                <a:gd name="T107" fmla="*/ 78 h 368"/>
                <a:gd name="T108" fmla="*/ 19 w 108"/>
                <a:gd name="T109" fmla="*/ 72 h 368"/>
                <a:gd name="T110" fmla="*/ 16 w 108"/>
                <a:gd name="T111" fmla="*/ 68 h 368"/>
                <a:gd name="T112" fmla="*/ 13 w 108"/>
                <a:gd name="T113" fmla="*/ 63 h 3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
                <a:gd name="T172" fmla="*/ 0 h 368"/>
                <a:gd name="T173" fmla="*/ 108 w 108"/>
                <a:gd name="T174" fmla="*/ 368 h 3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 h="368">
                  <a:moveTo>
                    <a:pt x="13" y="63"/>
                  </a:moveTo>
                  <a:lnTo>
                    <a:pt x="0" y="48"/>
                  </a:lnTo>
                  <a:lnTo>
                    <a:pt x="4" y="28"/>
                  </a:lnTo>
                  <a:lnTo>
                    <a:pt x="13" y="23"/>
                  </a:lnTo>
                  <a:lnTo>
                    <a:pt x="15" y="16"/>
                  </a:lnTo>
                  <a:lnTo>
                    <a:pt x="15" y="12"/>
                  </a:lnTo>
                  <a:lnTo>
                    <a:pt x="15" y="9"/>
                  </a:lnTo>
                  <a:lnTo>
                    <a:pt x="15" y="7"/>
                  </a:lnTo>
                  <a:lnTo>
                    <a:pt x="16" y="6"/>
                  </a:lnTo>
                  <a:lnTo>
                    <a:pt x="18" y="5"/>
                  </a:lnTo>
                  <a:lnTo>
                    <a:pt x="21" y="4"/>
                  </a:lnTo>
                  <a:lnTo>
                    <a:pt x="27" y="4"/>
                  </a:lnTo>
                  <a:lnTo>
                    <a:pt x="30" y="2"/>
                  </a:lnTo>
                  <a:lnTo>
                    <a:pt x="35" y="2"/>
                  </a:lnTo>
                  <a:lnTo>
                    <a:pt x="39" y="3"/>
                  </a:lnTo>
                  <a:lnTo>
                    <a:pt x="41" y="6"/>
                  </a:lnTo>
                  <a:lnTo>
                    <a:pt x="45" y="5"/>
                  </a:lnTo>
                  <a:lnTo>
                    <a:pt x="48" y="4"/>
                  </a:lnTo>
                  <a:lnTo>
                    <a:pt x="52" y="6"/>
                  </a:lnTo>
                  <a:lnTo>
                    <a:pt x="55" y="10"/>
                  </a:lnTo>
                  <a:lnTo>
                    <a:pt x="56" y="10"/>
                  </a:lnTo>
                  <a:lnTo>
                    <a:pt x="57" y="10"/>
                  </a:lnTo>
                  <a:lnTo>
                    <a:pt x="56" y="7"/>
                  </a:lnTo>
                  <a:lnTo>
                    <a:pt x="54" y="4"/>
                  </a:lnTo>
                  <a:lnTo>
                    <a:pt x="54" y="0"/>
                  </a:lnTo>
                  <a:lnTo>
                    <a:pt x="65" y="7"/>
                  </a:lnTo>
                  <a:lnTo>
                    <a:pt x="71" y="24"/>
                  </a:lnTo>
                  <a:lnTo>
                    <a:pt x="73" y="43"/>
                  </a:lnTo>
                  <a:lnTo>
                    <a:pt x="73" y="48"/>
                  </a:lnTo>
                  <a:lnTo>
                    <a:pt x="70" y="59"/>
                  </a:lnTo>
                  <a:lnTo>
                    <a:pt x="66" y="73"/>
                  </a:lnTo>
                  <a:lnTo>
                    <a:pt x="58" y="90"/>
                  </a:lnTo>
                  <a:lnTo>
                    <a:pt x="54" y="100"/>
                  </a:lnTo>
                  <a:lnTo>
                    <a:pt x="52" y="113"/>
                  </a:lnTo>
                  <a:lnTo>
                    <a:pt x="52" y="129"/>
                  </a:lnTo>
                  <a:lnTo>
                    <a:pt x="55" y="144"/>
                  </a:lnTo>
                  <a:lnTo>
                    <a:pt x="108" y="331"/>
                  </a:lnTo>
                  <a:lnTo>
                    <a:pt x="65" y="368"/>
                  </a:lnTo>
                  <a:lnTo>
                    <a:pt x="59" y="361"/>
                  </a:lnTo>
                  <a:lnTo>
                    <a:pt x="54" y="355"/>
                  </a:lnTo>
                  <a:lnTo>
                    <a:pt x="47" y="348"/>
                  </a:lnTo>
                  <a:lnTo>
                    <a:pt x="40" y="341"/>
                  </a:lnTo>
                  <a:lnTo>
                    <a:pt x="73" y="319"/>
                  </a:lnTo>
                  <a:lnTo>
                    <a:pt x="32" y="117"/>
                  </a:lnTo>
                  <a:lnTo>
                    <a:pt x="32" y="116"/>
                  </a:lnTo>
                  <a:lnTo>
                    <a:pt x="30" y="109"/>
                  </a:lnTo>
                  <a:lnTo>
                    <a:pt x="28" y="101"/>
                  </a:lnTo>
                  <a:lnTo>
                    <a:pt x="26" y="92"/>
                  </a:lnTo>
                  <a:lnTo>
                    <a:pt x="23" y="82"/>
                  </a:lnTo>
                  <a:lnTo>
                    <a:pt x="21" y="78"/>
                  </a:lnTo>
                  <a:lnTo>
                    <a:pt x="19" y="72"/>
                  </a:lnTo>
                  <a:lnTo>
                    <a:pt x="16" y="68"/>
                  </a:lnTo>
                  <a:lnTo>
                    <a:pt x="13" y="6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125">
              <a:extLst>
                <a:ext uri="{FF2B5EF4-FFF2-40B4-BE49-F238E27FC236}">
                  <a16:creationId xmlns:a16="http://schemas.microsoft.com/office/drawing/2014/main" id="{503B0CDB-2B2D-D37A-7177-5A1E36D02E70}"/>
                </a:ext>
              </a:extLst>
            </p:cNvPr>
            <p:cNvSpPr>
              <a:spLocks/>
            </p:cNvSpPr>
            <p:nvPr/>
          </p:nvSpPr>
          <p:spPr bwMode="auto">
            <a:xfrm>
              <a:off x="3522" y="1351"/>
              <a:ext cx="143" cy="149"/>
            </a:xfrm>
            <a:custGeom>
              <a:avLst/>
              <a:gdLst>
                <a:gd name="T0" fmla="*/ 114 w 143"/>
                <a:gd name="T1" fmla="*/ 0 h 149"/>
                <a:gd name="T2" fmla="*/ 86 w 143"/>
                <a:gd name="T3" fmla="*/ 12 h 149"/>
                <a:gd name="T4" fmla="*/ 93 w 143"/>
                <a:gd name="T5" fmla="*/ 19 h 149"/>
                <a:gd name="T6" fmla="*/ 10 w 143"/>
                <a:gd name="T7" fmla="*/ 76 h 149"/>
                <a:gd name="T8" fmla="*/ 5 w 143"/>
                <a:gd name="T9" fmla="*/ 93 h 149"/>
                <a:gd name="T10" fmla="*/ 2 w 143"/>
                <a:gd name="T11" fmla="*/ 111 h 149"/>
                <a:gd name="T12" fmla="*/ 1 w 143"/>
                <a:gd name="T13" fmla="*/ 130 h 149"/>
                <a:gd name="T14" fmla="*/ 0 w 143"/>
                <a:gd name="T15" fmla="*/ 149 h 149"/>
                <a:gd name="T16" fmla="*/ 121 w 143"/>
                <a:gd name="T17" fmla="*/ 44 h 149"/>
                <a:gd name="T18" fmla="*/ 125 w 143"/>
                <a:gd name="T19" fmla="*/ 47 h 149"/>
                <a:gd name="T20" fmla="*/ 143 w 143"/>
                <a:gd name="T21" fmla="*/ 31 h 149"/>
                <a:gd name="T22" fmla="*/ 114 w 143"/>
                <a:gd name="T23" fmla="*/ 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49"/>
                <a:gd name="T38" fmla="*/ 143 w 143"/>
                <a:gd name="T39" fmla="*/ 149 h 1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49">
                  <a:moveTo>
                    <a:pt x="114" y="0"/>
                  </a:moveTo>
                  <a:lnTo>
                    <a:pt x="86" y="12"/>
                  </a:lnTo>
                  <a:lnTo>
                    <a:pt x="93" y="19"/>
                  </a:lnTo>
                  <a:lnTo>
                    <a:pt x="10" y="76"/>
                  </a:lnTo>
                  <a:lnTo>
                    <a:pt x="5" y="93"/>
                  </a:lnTo>
                  <a:lnTo>
                    <a:pt x="2" y="111"/>
                  </a:lnTo>
                  <a:lnTo>
                    <a:pt x="1" y="130"/>
                  </a:lnTo>
                  <a:lnTo>
                    <a:pt x="0" y="149"/>
                  </a:lnTo>
                  <a:lnTo>
                    <a:pt x="121" y="44"/>
                  </a:lnTo>
                  <a:lnTo>
                    <a:pt x="125" y="47"/>
                  </a:lnTo>
                  <a:lnTo>
                    <a:pt x="143" y="31"/>
                  </a:lnTo>
                  <a:lnTo>
                    <a:pt x="114" y="0"/>
                  </a:lnTo>
                  <a:close/>
                </a:path>
              </a:pathLst>
            </a:custGeom>
            <a:solidFill>
              <a:srgbClr val="BA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126">
              <a:extLst>
                <a:ext uri="{FF2B5EF4-FFF2-40B4-BE49-F238E27FC236}">
                  <a16:creationId xmlns:a16="http://schemas.microsoft.com/office/drawing/2014/main" id="{58324309-0FE0-9781-A468-998BB534B2AF}"/>
                </a:ext>
              </a:extLst>
            </p:cNvPr>
            <p:cNvSpPr>
              <a:spLocks/>
            </p:cNvSpPr>
            <p:nvPr/>
          </p:nvSpPr>
          <p:spPr bwMode="auto">
            <a:xfrm>
              <a:off x="3497" y="1402"/>
              <a:ext cx="69" cy="157"/>
            </a:xfrm>
            <a:custGeom>
              <a:avLst/>
              <a:gdLst>
                <a:gd name="T0" fmla="*/ 40 w 69"/>
                <a:gd name="T1" fmla="*/ 157 h 157"/>
                <a:gd name="T2" fmla="*/ 40 w 69"/>
                <a:gd name="T3" fmla="*/ 152 h 157"/>
                <a:gd name="T4" fmla="*/ 39 w 69"/>
                <a:gd name="T5" fmla="*/ 138 h 157"/>
                <a:gd name="T6" fmla="*/ 39 w 69"/>
                <a:gd name="T7" fmla="*/ 118 h 157"/>
                <a:gd name="T8" fmla="*/ 40 w 69"/>
                <a:gd name="T9" fmla="*/ 94 h 157"/>
                <a:gd name="T10" fmla="*/ 43 w 69"/>
                <a:gd name="T11" fmla="*/ 67 h 157"/>
                <a:gd name="T12" fmla="*/ 48 w 69"/>
                <a:gd name="T13" fmla="*/ 41 h 157"/>
                <a:gd name="T14" fmla="*/ 57 w 69"/>
                <a:gd name="T15" fmla="*/ 18 h 157"/>
                <a:gd name="T16" fmla="*/ 69 w 69"/>
                <a:gd name="T17" fmla="*/ 0 h 157"/>
                <a:gd name="T18" fmla="*/ 4 w 69"/>
                <a:gd name="T19" fmla="*/ 21 h 157"/>
                <a:gd name="T20" fmla="*/ 2 w 69"/>
                <a:gd name="T21" fmla="*/ 26 h 157"/>
                <a:gd name="T22" fmla="*/ 1 w 69"/>
                <a:gd name="T23" fmla="*/ 38 h 157"/>
                <a:gd name="T24" fmla="*/ 0 w 69"/>
                <a:gd name="T25" fmla="*/ 57 h 157"/>
                <a:gd name="T26" fmla="*/ 0 w 69"/>
                <a:gd name="T27" fmla="*/ 78 h 157"/>
                <a:gd name="T28" fmla="*/ 4 w 69"/>
                <a:gd name="T29" fmla="*/ 102 h 157"/>
                <a:gd name="T30" fmla="*/ 10 w 69"/>
                <a:gd name="T31" fmla="*/ 124 h 157"/>
                <a:gd name="T32" fmla="*/ 22 w 69"/>
                <a:gd name="T33" fmla="*/ 143 h 157"/>
                <a:gd name="T34" fmla="*/ 40 w 69"/>
                <a:gd name="T35" fmla="*/ 15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7"/>
                <a:gd name="T56" fmla="*/ 69 w 69"/>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7">
                  <a:moveTo>
                    <a:pt x="40" y="157"/>
                  </a:moveTo>
                  <a:lnTo>
                    <a:pt x="40" y="152"/>
                  </a:lnTo>
                  <a:lnTo>
                    <a:pt x="39" y="138"/>
                  </a:lnTo>
                  <a:lnTo>
                    <a:pt x="39" y="118"/>
                  </a:lnTo>
                  <a:lnTo>
                    <a:pt x="40" y="94"/>
                  </a:lnTo>
                  <a:lnTo>
                    <a:pt x="43" y="67"/>
                  </a:lnTo>
                  <a:lnTo>
                    <a:pt x="48" y="41"/>
                  </a:lnTo>
                  <a:lnTo>
                    <a:pt x="57" y="18"/>
                  </a:lnTo>
                  <a:lnTo>
                    <a:pt x="69" y="0"/>
                  </a:lnTo>
                  <a:lnTo>
                    <a:pt x="4" y="21"/>
                  </a:lnTo>
                  <a:lnTo>
                    <a:pt x="2" y="26"/>
                  </a:lnTo>
                  <a:lnTo>
                    <a:pt x="1" y="38"/>
                  </a:lnTo>
                  <a:lnTo>
                    <a:pt x="0" y="57"/>
                  </a:lnTo>
                  <a:lnTo>
                    <a:pt x="0" y="78"/>
                  </a:lnTo>
                  <a:lnTo>
                    <a:pt x="4" y="102"/>
                  </a:lnTo>
                  <a:lnTo>
                    <a:pt x="10" y="124"/>
                  </a:lnTo>
                  <a:lnTo>
                    <a:pt x="22" y="143"/>
                  </a:lnTo>
                  <a:lnTo>
                    <a:pt x="4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8" name="Freeform 127">
              <a:extLst>
                <a:ext uri="{FF2B5EF4-FFF2-40B4-BE49-F238E27FC236}">
                  <a16:creationId xmlns:a16="http://schemas.microsoft.com/office/drawing/2014/main" id="{3A655D49-76D4-BB7C-2F04-8A877941C8AA}"/>
                </a:ext>
              </a:extLst>
            </p:cNvPr>
            <p:cNvSpPr>
              <a:spLocks/>
            </p:cNvSpPr>
            <p:nvPr/>
          </p:nvSpPr>
          <p:spPr bwMode="auto">
            <a:xfrm>
              <a:off x="3280" y="1036"/>
              <a:ext cx="284" cy="78"/>
            </a:xfrm>
            <a:custGeom>
              <a:avLst/>
              <a:gdLst>
                <a:gd name="T0" fmla="*/ 283 w 284"/>
                <a:gd name="T1" fmla="*/ 72 h 78"/>
                <a:gd name="T2" fmla="*/ 164 w 284"/>
                <a:gd name="T3" fmla="*/ 11 h 78"/>
                <a:gd name="T4" fmla="*/ 3 w 284"/>
                <a:gd name="T5" fmla="*/ 0 h 78"/>
                <a:gd name="T6" fmla="*/ 2 w 284"/>
                <a:gd name="T7" fmla="*/ 0 h 78"/>
                <a:gd name="T8" fmla="*/ 1 w 284"/>
                <a:gd name="T9" fmla="*/ 2 h 78"/>
                <a:gd name="T10" fmla="*/ 0 w 284"/>
                <a:gd name="T11" fmla="*/ 3 h 78"/>
                <a:gd name="T12" fmla="*/ 1 w 284"/>
                <a:gd name="T13" fmla="*/ 5 h 78"/>
                <a:gd name="T14" fmla="*/ 7 w 284"/>
                <a:gd name="T15" fmla="*/ 8 h 78"/>
                <a:gd name="T16" fmla="*/ 24 w 284"/>
                <a:gd name="T17" fmla="*/ 13 h 78"/>
                <a:gd name="T18" fmla="*/ 48 w 284"/>
                <a:gd name="T19" fmla="*/ 21 h 78"/>
                <a:gd name="T20" fmla="*/ 73 w 284"/>
                <a:gd name="T21" fmla="*/ 30 h 78"/>
                <a:gd name="T22" fmla="*/ 99 w 284"/>
                <a:gd name="T23" fmla="*/ 38 h 78"/>
                <a:gd name="T24" fmla="*/ 121 w 284"/>
                <a:gd name="T25" fmla="*/ 46 h 78"/>
                <a:gd name="T26" fmla="*/ 138 w 284"/>
                <a:gd name="T27" fmla="*/ 50 h 78"/>
                <a:gd name="T28" fmla="*/ 143 w 284"/>
                <a:gd name="T29" fmla="*/ 52 h 78"/>
                <a:gd name="T30" fmla="*/ 280 w 284"/>
                <a:gd name="T31" fmla="*/ 78 h 78"/>
                <a:gd name="T32" fmla="*/ 281 w 284"/>
                <a:gd name="T33" fmla="*/ 78 h 78"/>
                <a:gd name="T34" fmla="*/ 283 w 284"/>
                <a:gd name="T35" fmla="*/ 77 h 78"/>
                <a:gd name="T36" fmla="*/ 284 w 284"/>
                <a:gd name="T37" fmla="*/ 75 h 78"/>
                <a:gd name="T38" fmla="*/ 283 w 284"/>
                <a:gd name="T39" fmla="*/ 72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4"/>
                <a:gd name="T61" fmla="*/ 0 h 78"/>
                <a:gd name="T62" fmla="*/ 284 w 284"/>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4" h="78">
                  <a:moveTo>
                    <a:pt x="283" y="72"/>
                  </a:moveTo>
                  <a:lnTo>
                    <a:pt x="164" y="11"/>
                  </a:lnTo>
                  <a:lnTo>
                    <a:pt x="3" y="0"/>
                  </a:lnTo>
                  <a:lnTo>
                    <a:pt x="2" y="0"/>
                  </a:lnTo>
                  <a:lnTo>
                    <a:pt x="1" y="2"/>
                  </a:lnTo>
                  <a:lnTo>
                    <a:pt x="0" y="3"/>
                  </a:lnTo>
                  <a:lnTo>
                    <a:pt x="1" y="5"/>
                  </a:lnTo>
                  <a:lnTo>
                    <a:pt x="7" y="8"/>
                  </a:lnTo>
                  <a:lnTo>
                    <a:pt x="24" y="13"/>
                  </a:lnTo>
                  <a:lnTo>
                    <a:pt x="48" y="21"/>
                  </a:lnTo>
                  <a:lnTo>
                    <a:pt x="73" y="30"/>
                  </a:lnTo>
                  <a:lnTo>
                    <a:pt x="99" y="38"/>
                  </a:lnTo>
                  <a:lnTo>
                    <a:pt x="121" y="46"/>
                  </a:lnTo>
                  <a:lnTo>
                    <a:pt x="138" y="50"/>
                  </a:lnTo>
                  <a:lnTo>
                    <a:pt x="143" y="52"/>
                  </a:lnTo>
                  <a:lnTo>
                    <a:pt x="280" y="78"/>
                  </a:lnTo>
                  <a:lnTo>
                    <a:pt x="281" y="78"/>
                  </a:lnTo>
                  <a:lnTo>
                    <a:pt x="283" y="77"/>
                  </a:lnTo>
                  <a:lnTo>
                    <a:pt x="284" y="75"/>
                  </a:lnTo>
                  <a:lnTo>
                    <a:pt x="28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128">
              <a:extLst>
                <a:ext uri="{FF2B5EF4-FFF2-40B4-BE49-F238E27FC236}">
                  <a16:creationId xmlns:a16="http://schemas.microsoft.com/office/drawing/2014/main" id="{F1479FBE-A90F-E542-3329-2012178ED47E}"/>
                </a:ext>
              </a:extLst>
            </p:cNvPr>
            <p:cNvSpPr>
              <a:spLocks/>
            </p:cNvSpPr>
            <p:nvPr/>
          </p:nvSpPr>
          <p:spPr bwMode="auto">
            <a:xfrm>
              <a:off x="3335" y="1060"/>
              <a:ext cx="161" cy="108"/>
            </a:xfrm>
            <a:custGeom>
              <a:avLst/>
              <a:gdLst>
                <a:gd name="T0" fmla="*/ 142 w 161"/>
                <a:gd name="T1" fmla="*/ 108 h 108"/>
                <a:gd name="T2" fmla="*/ 161 w 161"/>
                <a:gd name="T3" fmla="*/ 38 h 108"/>
                <a:gd name="T4" fmla="*/ 16 w 161"/>
                <a:gd name="T5" fmla="*/ 0 h 108"/>
                <a:gd name="T6" fmla="*/ 0 w 161"/>
                <a:gd name="T7" fmla="*/ 47 h 108"/>
                <a:gd name="T8" fmla="*/ 6 w 161"/>
                <a:gd name="T9" fmla="*/ 47 h 108"/>
                <a:gd name="T10" fmla="*/ 19 w 161"/>
                <a:gd name="T11" fmla="*/ 48 h 108"/>
                <a:gd name="T12" fmla="*/ 40 w 161"/>
                <a:gd name="T13" fmla="*/ 52 h 108"/>
                <a:gd name="T14" fmla="*/ 64 w 161"/>
                <a:gd name="T15" fmla="*/ 56 h 108"/>
                <a:gd name="T16" fmla="*/ 88 w 161"/>
                <a:gd name="T17" fmla="*/ 64 h 108"/>
                <a:gd name="T18" fmla="*/ 112 w 161"/>
                <a:gd name="T19" fmla="*/ 74 h 108"/>
                <a:gd name="T20" fmla="*/ 131 w 161"/>
                <a:gd name="T21" fmla="*/ 89 h 108"/>
                <a:gd name="T22" fmla="*/ 142 w 16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08"/>
                <a:gd name="T38" fmla="*/ 161 w 16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08">
                  <a:moveTo>
                    <a:pt x="142" y="108"/>
                  </a:moveTo>
                  <a:lnTo>
                    <a:pt x="161" y="38"/>
                  </a:lnTo>
                  <a:lnTo>
                    <a:pt x="16" y="0"/>
                  </a:lnTo>
                  <a:lnTo>
                    <a:pt x="0" y="47"/>
                  </a:lnTo>
                  <a:lnTo>
                    <a:pt x="6" y="47"/>
                  </a:lnTo>
                  <a:lnTo>
                    <a:pt x="19" y="48"/>
                  </a:lnTo>
                  <a:lnTo>
                    <a:pt x="40" y="52"/>
                  </a:lnTo>
                  <a:lnTo>
                    <a:pt x="64" y="56"/>
                  </a:lnTo>
                  <a:lnTo>
                    <a:pt x="88" y="64"/>
                  </a:lnTo>
                  <a:lnTo>
                    <a:pt x="112" y="74"/>
                  </a:lnTo>
                  <a:lnTo>
                    <a:pt x="131" y="89"/>
                  </a:lnTo>
                  <a:lnTo>
                    <a:pt x="142"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129">
              <a:extLst>
                <a:ext uri="{FF2B5EF4-FFF2-40B4-BE49-F238E27FC236}">
                  <a16:creationId xmlns:a16="http://schemas.microsoft.com/office/drawing/2014/main" id="{F1EFAC9E-CC3F-50D2-AF47-DFCCB2314999}"/>
                </a:ext>
              </a:extLst>
            </p:cNvPr>
            <p:cNvSpPr>
              <a:spLocks/>
            </p:cNvSpPr>
            <p:nvPr/>
          </p:nvSpPr>
          <p:spPr bwMode="auto">
            <a:xfrm>
              <a:off x="3530" y="1105"/>
              <a:ext cx="12" cy="99"/>
            </a:xfrm>
            <a:custGeom>
              <a:avLst/>
              <a:gdLst>
                <a:gd name="T0" fmla="*/ 0 w 12"/>
                <a:gd name="T1" fmla="*/ 73 h 99"/>
                <a:gd name="T2" fmla="*/ 3 w 12"/>
                <a:gd name="T3" fmla="*/ 67 h 99"/>
                <a:gd name="T4" fmla="*/ 4 w 12"/>
                <a:gd name="T5" fmla="*/ 0 h 99"/>
                <a:gd name="T6" fmla="*/ 7 w 12"/>
                <a:gd name="T7" fmla="*/ 66 h 99"/>
                <a:gd name="T8" fmla="*/ 11 w 12"/>
                <a:gd name="T9" fmla="*/ 69 h 99"/>
                <a:gd name="T10" fmla="*/ 12 w 12"/>
                <a:gd name="T11" fmla="*/ 76 h 99"/>
                <a:gd name="T12" fmla="*/ 12 w 12"/>
                <a:gd name="T13" fmla="*/ 77 h 99"/>
                <a:gd name="T14" fmla="*/ 12 w 12"/>
                <a:gd name="T15" fmla="*/ 78 h 99"/>
                <a:gd name="T16" fmla="*/ 12 w 12"/>
                <a:gd name="T17" fmla="*/ 95 h 99"/>
                <a:gd name="T18" fmla="*/ 12 w 12"/>
                <a:gd name="T19" fmla="*/ 95 h 99"/>
                <a:gd name="T20" fmla="*/ 11 w 12"/>
                <a:gd name="T21" fmla="*/ 95 h 99"/>
                <a:gd name="T22" fmla="*/ 11 w 12"/>
                <a:gd name="T23" fmla="*/ 95 h 99"/>
                <a:gd name="T24" fmla="*/ 10 w 12"/>
                <a:gd name="T25" fmla="*/ 94 h 99"/>
                <a:gd name="T26" fmla="*/ 10 w 12"/>
                <a:gd name="T27" fmla="*/ 83 h 99"/>
                <a:gd name="T28" fmla="*/ 8 w 12"/>
                <a:gd name="T29" fmla="*/ 84 h 99"/>
                <a:gd name="T30" fmla="*/ 8 w 12"/>
                <a:gd name="T31" fmla="*/ 98 h 99"/>
                <a:gd name="T32" fmla="*/ 8 w 12"/>
                <a:gd name="T33" fmla="*/ 99 h 99"/>
                <a:gd name="T34" fmla="*/ 7 w 12"/>
                <a:gd name="T35" fmla="*/ 99 h 99"/>
                <a:gd name="T36" fmla="*/ 6 w 12"/>
                <a:gd name="T37" fmla="*/ 98 h 99"/>
                <a:gd name="T38" fmla="*/ 6 w 12"/>
                <a:gd name="T39" fmla="*/ 98 h 99"/>
                <a:gd name="T40" fmla="*/ 6 w 12"/>
                <a:gd name="T41" fmla="*/ 85 h 99"/>
                <a:gd name="T42" fmla="*/ 6 w 12"/>
                <a:gd name="T43" fmla="*/ 85 h 99"/>
                <a:gd name="T44" fmla="*/ 5 w 12"/>
                <a:gd name="T45" fmla="*/ 85 h 99"/>
                <a:gd name="T46" fmla="*/ 5 w 12"/>
                <a:gd name="T47" fmla="*/ 85 h 99"/>
                <a:gd name="T48" fmla="*/ 5 w 12"/>
                <a:gd name="T49" fmla="*/ 96 h 99"/>
                <a:gd name="T50" fmla="*/ 5 w 12"/>
                <a:gd name="T51" fmla="*/ 97 h 99"/>
                <a:gd name="T52" fmla="*/ 4 w 12"/>
                <a:gd name="T53" fmla="*/ 97 h 99"/>
                <a:gd name="T54" fmla="*/ 3 w 12"/>
                <a:gd name="T55" fmla="*/ 96 h 99"/>
                <a:gd name="T56" fmla="*/ 3 w 12"/>
                <a:gd name="T57" fmla="*/ 96 h 99"/>
                <a:gd name="T58" fmla="*/ 3 w 12"/>
                <a:gd name="T59" fmla="*/ 84 h 99"/>
                <a:gd name="T60" fmla="*/ 2 w 12"/>
                <a:gd name="T61" fmla="*/ 83 h 99"/>
                <a:gd name="T62" fmla="*/ 2 w 12"/>
                <a:gd name="T63" fmla="*/ 94 h 99"/>
                <a:gd name="T64" fmla="*/ 2 w 12"/>
                <a:gd name="T65" fmla="*/ 95 h 99"/>
                <a:gd name="T66" fmla="*/ 1 w 12"/>
                <a:gd name="T67" fmla="*/ 95 h 99"/>
                <a:gd name="T68" fmla="*/ 1 w 12"/>
                <a:gd name="T69" fmla="*/ 95 h 99"/>
                <a:gd name="T70" fmla="*/ 0 w 12"/>
                <a:gd name="T71" fmla="*/ 94 h 99"/>
                <a:gd name="T72" fmla="*/ 0 w 12"/>
                <a:gd name="T73" fmla="*/ 78 h 99"/>
                <a:gd name="T74" fmla="*/ 0 w 12"/>
                <a:gd name="T75" fmla="*/ 77 h 99"/>
                <a:gd name="T76" fmla="*/ 0 w 12"/>
                <a:gd name="T77" fmla="*/ 76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99"/>
                <a:gd name="T119" fmla="*/ 12 w 12"/>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99">
                  <a:moveTo>
                    <a:pt x="0" y="76"/>
                  </a:moveTo>
                  <a:lnTo>
                    <a:pt x="0" y="73"/>
                  </a:lnTo>
                  <a:lnTo>
                    <a:pt x="1" y="69"/>
                  </a:lnTo>
                  <a:lnTo>
                    <a:pt x="3" y="67"/>
                  </a:lnTo>
                  <a:lnTo>
                    <a:pt x="4" y="66"/>
                  </a:lnTo>
                  <a:lnTo>
                    <a:pt x="4" y="0"/>
                  </a:lnTo>
                  <a:lnTo>
                    <a:pt x="7" y="0"/>
                  </a:lnTo>
                  <a:lnTo>
                    <a:pt x="7" y="66"/>
                  </a:lnTo>
                  <a:lnTo>
                    <a:pt x="8" y="67"/>
                  </a:lnTo>
                  <a:lnTo>
                    <a:pt x="11" y="69"/>
                  </a:lnTo>
                  <a:lnTo>
                    <a:pt x="12" y="73"/>
                  </a:lnTo>
                  <a:lnTo>
                    <a:pt x="12" y="76"/>
                  </a:lnTo>
                  <a:lnTo>
                    <a:pt x="12" y="77"/>
                  </a:lnTo>
                  <a:lnTo>
                    <a:pt x="12" y="78"/>
                  </a:lnTo>
                  <a:lnTo>
                    <a:pt x="12" y="79"/>
                  </a:lnTo>
                  <a:lnTo>
                    <a:pt x="12" y="95"/>
                  </a:lnTo>
                  <a:lnTo>
                    <a:pt x="11" y="95"/>
                  </a:lnTo>
                  <a:lnTo>
                    <a:pt x="10" y="95"/>
                  </a:lnTo>
                  <a:lnTo>
                    <a:pt x="10" y="94"/>
                  </a:lnTo>
                  <a:lnTo>
                    <a:pt x="10" y="83"/>
                  </a:lnTo>
                  <a:lnTo>
                    <a:pt x="8" y="84"/>
                  </a:lnTo>
                  <a:lnTo>
                    <a:pt x="8" y="98"/>
                  </a:lnTo>
                  <a:lnTo>
                    <a:pt x="8" y="99"/>
                  </a:lnTo>
                  <a:lnTo>
                    <a:pt x="7" y="99"/>
                  </a:lnTo>
                  <a:lnTo>
                    <a:pt x="6" y="99"/>
                  </a:lnTo>
                  <a:lnTo>
                    <a:pt x="6" y="98"/>
                  </a:lnTo>
                  <a:lnTo>
                    <a:pt x="6" y="85"/>
                  </a:lnTo>
                  <a:lnTo>
                    <a:pt x="5" y="85"/>
                  </a:lnTo>
                  <a:lnTo>
                    <a:pt x="5" y="96"/>
                  </a:lnTo>
                  <a:lnTo>
                    <a:pt x="5" y="97"/>
                  </a:lnTo>
                  <a:lnTo>
                    <a:pt x="4" y="97"/>
                  </a:lnTo>
                  <a:lnTo>
                    <a:pt x="3" y="97"/>
                  </a:lnTo>
                  <a:lnTo>
                    <a:pt x="3" y="96"/>
                  </a:lnTo>
                  <a:lnTo>
                    <a:pt x="3" y="84"/>
                  </a:lnTo>
                  <a:lnTo>
                    <a:pt x="3" y="83"/>
                  </a:lnTo>
                  <a:lnTo>
                    <a:pt x="2" y="83"/>
                  </a:lnTo>
                  <a:lnTo>
                    <a:pt x="2" y="94"/>
                  </a:lnTo>
                  <a:lnTo>
                    <a:pt x="2" y="95"/>
                  </a:lnTo>
                  <a:lnTo>
                    <a:pt x="1" y="95"/>
                  </a:lnTo>
                  <a:lnTo>
                    <a:pt x="0" y="95"/>
                  </a:lnTo>
                  <a:lnTo>
                    <a:pt x="0" y="94"/>
                  </a:lnTo>
                  <a:lnTo>
                    <a:pt x="0" y="79"/>
                  </a:lnTo>
                  <a:lnTo>
                    <a:pt x="0" y="78"/>
                  </a:lnTo>
                  <a:lnTo>
                    <a:pt x="0" y="77"/>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130">
              <a:extLst>
                <a:ext uri="{FF2B5EF4-FFF2-40B4-BE49-F238E27FC236}">
                  <a16:creationId xmlns:a16="http://schemas.microsoft.com/office/drawing/2014/main" id="{1B2B776A-587B-600C-F643-228F11C54DDA}"/>
                </a:ext>
              </a:extLst>
            </p:cNvPr>
            <p:cNvSpPr>
              <a:spLocks/>
            </p:cNvSpPr>
            <p:nvPr/>
          </p:nvSpPr>
          <p:spPr bwMode="auto">
            <a:xfrm>
              <a:off x="2529" y="642"/>
              <a:ext cx="168" cy="293"/>
            </a:xfrm>
            <a:custGeom>
              <a:avLst/>
              <a:gdLst>
                <a:gd name="T0" fmla="*/ 100 w 168"/>
                <a:gd name="T1" fmla="*/ 69 h 293"/>
                <a:gd name="T2" fmla="*/ 90 w 168"/>
                <a:gd name="T3" fmla="*/ 2 h 293"/>
                <a:gd name="T4" fmla="*/ 85 w 168"/>
                <a:gd name="T5" fmla="*/ 0 h 293"/>
                <a:gd name="T6" fmla="*/ 63 w 168"/>
                <a:gd name="T7" fmla="*/ 135 h 293"/>
                <a:gd name="T8" fmla="*/ 29 w 168"/>
                <a:gd name="T9" fmla="*/ 266 h 293"/>
                <a:gd name="T10" fmla="*/ 25 w 168"/>
                <a:gd name="T11" fmla="*/ 263 h 293"/>
                <a:gd name="T12" fmla="*/ 19 w 168"/>
                <a:gd name="T13" fmla="*/ 264 h 293"/>
                <a:gd name="T14" fmla="*/ 18 w 168"/>
                <a:gd name="T15" fmla="*/ 264 h 293"/>
                <a:gd name="T16" fmla="*/ 17 w 168"/>
                <a:gd name="T17" fmla="*/ 266 h 293"/>
                <a:gd name="T18" fmla="*/ 3 w 168"/>
                <a:gd name="T19" fmla="*/ 272 h 293"/>
                <a:gd name="T20" fmla="*/ 2 w 168"/>
                <a:gd name="T21" fmla="*/ 272 h 293"/>
                <a:gd name="T22" fmla="*/ 2 w 168"/>
                <a:gd name="T23" fmla="*/ 273 h 293"/>
                <a:gd name="T24" fmla="*/ 3 w 168"/>
                <a:gd name="T25" fmla="*/ 274 h 293"/>
                <a:gd name="T26" fmla="*/ 4 w 168"/>
                <a:gd name="T27" fmla="*/ 274 h 293"/>
                <a:gd name="T28" fmla="*/ 14 w 168"/>
                <a:gd name="T29" fmla="*/ 270 h 293"/>
                <a:gd name="T30" fmla="*/ 14 w 168"/>
                <a:gd name="T31" fmla="*/ 270 h 293"/>
                <a:gd name="T32" fmla="*/ 3 w 168"/>
                <a:gd name="T33" fmla="*/ 276 h 293"/>
                <a:gd name="T34" fmla="*/ 2 w 168"/>
                <a:gd name="T35" fmla="*/ 277 h 293"/>
                <a:gd name="T36" fmla="*/ 2 w 168"/>
                <a:gd name="T37" fmla="*/ 278 h 293"/>
                <a:gd name="T38" fmla="*/ 2 w 168"/>
                <a:gd name="T39" fmla="*/ 278 h 293"/>
                <a:gd name="T40" fmla="*/ 3 w 168"/>
                <a:gd name="T41" fmla="*/ 278 h 293"/>
                <a:gd name="T42" fmla="*/ 14 w 168"/>
                <a:gd name="T43" fmla="*/ 273 h 293"/>
                <a:gd name="T44" fmla="*/ 14 w 168"/>
                <a:gd name="T45" fmla="*/ 274 h 293"/>
                <a:gd name="T46" fmla="*/ 14 w 168"/>
                <a:gd name="T47" fmla="*/ 274 h 293"/>
                <a:gd name="T48" fmla="*/ 14 w 168"/>
                <a:gd name="T49" fmla="*/ 274 h 293"/>
                <a:gd name="T50" fmla="*/ 2 w 168"/>
                <a:gd name="T51" fmla="*/ 280 h 293"/>
                <a:gd name="T52" fmla="*/ 2 w 168"/>
                <a:gd name="T53" fmla="*/ 280 h 293"/>
                <a:gd name="T54" fmla="*/ 0 w 168"/>
                <a:gd name="T55" fmla="*/ 281 h 293"/>
                <a:gd name="T56" fmla="*/ 2 w 168"/>
                <a:gd name="T57" fmla="*/ 282 h 293"/>
                <a:gd name="T58" fmla="*/ 3 w 168"/>
                <a:gd name="T59" fmla="*/ 282 h 293"/>
                <a:gd name="T60" fmla="*/ 16 w 168"/>
                <a:gd name="T61" fmla="*/ 277 h 293"/>
                <a:gd name="T62" fmla="*/ 16 w 168"/>
                <a:gd name="T63" fmla="*/ 277 h 293"/>
                <a:gd name="T64" fmla="*/ 7 w 168"/>
                <a:gd name="T65" fmla="*/ 281 h 293"/>
                <a:gd name="T66" fmla="*/ 6 w 168"/>
                <a:gd name="T67" fmla="*/ 282 h 293"/>
                <a:gd name="T68" fmla="*/ 6 w 168"/>
                <a:gd name="T69" fmla="*/ 283 h 293"/>
                <a:gd name="T70" fmla="*/ 6 w 168"/>
                <a:gd name="T71" fmla="*/ 283 h 293"/>
                <a:gd name="T72" fmla="*/ 7 w 168"/>
                <a:gd name="T73" fmla="*/ 283 h 293"/>
                <a:gd name="T74" fmla="*/ 23 w 168"/>
                <a:gd name="T75" fmla="*/ 277 h 293"/>
                <a:gd name="T76" fmla="*/ 24 w 168"/>
                <a:gd name="T77" fmla="*/ 277 h 293"/>
                <a:gd name="T78" fmla="*/ 25 w 168"/>
                <a:gd name="T79" fmla="*/ 277 h 293"/>
                <a:gd name="T80" fmla="*/ 29 w 168"/>
                <a:gd name="T81" fmla="*/ 272 h 293"/>
                <a:gd name="T82" fmla="*/ 31 w 168"/>
                <a:gd name="T83" fmla="*/ 268 h 293"/>
                <a:gd name="T84" fmla="*/ 104 w 168"/>
                <a:gd name="T85" fmla="*/ 291 h 293"/>
                <a:gd name="T86" fmla="*/ 106 w 168"/>
                <a:gd name="T87" fmla="*/ 292 h 293"/>
                <a:gd name="T88" fmla="*/ 110 w 168"/>
                <a:gd name="T89" fmla="*/ 291 h 293"/>
                <a:gd name="T90" fmla="*/ 111 w 168"/>
                <a:gd name="T91" fmla="*/ 268 h 293"/>
                <a:gd name="T92" fmla="*/ 110 w 168"/>
                <a:gd name="T93" fmla="*/ 219 h 293"/>
                <a:gd name="T94" fmla="*/ 157 w 168"/>
                <a:gd name="T95" fmla="*/ 211 h 293"/>
                <a:gd name="T96" fmla="*/ 164 w 168"/>
                <a:gd name="T97" fmla="*/ 143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293"/>
                <a:gd name="T149" fmla="*/ 168 w 168"/>
                <a:gd name="T150" fmla="*/ 293 h 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293">
                  <a:moveTo>
                    <a:pt x="168" y="68"/>
                  </a:moveTo>
                  <a:lnTo>
                    <a:pt x="100" y="69"/>
                  </a:lnTo>
                  <a:lnTo>
                    <a:pt x="91" y="3"/>
                  </a:lnTo>
                  <a:lnTo>
                    <a:pt x="90" y="2"/>
                  </a:lnTo>
                  <a:lnTo>
                    <a:pt x="87" y="1"/>
                  </a:lnTo>
                  <a:lnTo>
                    <a:pt x="85" y="0"/>
                  </a:lnTo>
                  <a:lnTo>
                    <a:pt x="83" y="2"/>
                  </a:lnTo>
                  <a:lnTo>
                    <a:pt x="63" y="135"/>
                  </a:lnTo>
                  <a:lnTo>
                    <a:pt x="91" y="239"/>
                  </a:lnTo>
                  <a:lnTo>
                    <a:pt x="29" y="266"/>
                  </a:lnTo>
                  <a:lnTo>
                    <a:pt x="27" y="264"/>
                  </a:lnTo>
                  <a:lnTo>
                    <a:pt x="25" y="263"/>
                  </a:lnTo>
                  <a:lnTo>
                    <a:pt x="23" y="263"/>
                  </a:lnTo>
                  <a:lnTo>
                    <a:pt x="19" y="264"/>
                  </a:lnTo>
                  <a:lnTo>
                    <a:pt x="18" y="264"/>
                  </a:lnTo>
                  <a:lnTo>
                    <a:pt x="18" y="266"/>
                  </a:lnTo>
                  <a:lnTo>
                    <a:pt x="17" y="266"/>
                  </a:lnTo>
                  <a:lnTo>
                    <a:pt x="16" y="267"/>
                  </a:lnTo>
                  <a:lnTo>
                    <a:pt x="3" y="272"/>
                  </a:lnTo>
                  <a:lnTo>
                    <a:pt x="2" y="272"/>
                  </a:lnTo>
                  <a:lnTo>
                    <a:pt x="2" y="273"/>
                  </a:lnTo>
                  <a:lnTo>
                    <a:pt x="3" y="274"/>
                  </a:lnTo>
                  <a:lnTo>
                    <a:pt x="4" y="274"/>
                  </a:lnTo>
                  <a:lnTo>
                    <a:pt x="14" y="270"/>
                  </a:lnTo>
                  <a:lnTo>
                    <a:pt x="14" y="271"/>
                  </a:lnTo>
                  <a:lnTo>
                    <a:pt x="3" y="276"/>
                  </a:lnTo>
                  <a:lnTo>
                    <a:pt x="2" y="276"/>
                  </a:lnTo>
                  <a:lnTo>
                    <a:pt x="2" y="277"/>
                  </a:lnTo>
                  <a:lnTo>
                    <a:pt x="2" y="278"/>
                  </a:lnTo>
                  <a:lnTo>
                    <a:pt x="3" y="278"/>
                  </a:lnTo>
                  <a:lnTo>
                    <a:pt x="14" y="273"/>
                  </a:lnTo>
                  <a:lnTo>
                    <a:pt x="14" y="274"/>
                  </a:lnTo>
                  <a:lnTo>
                    <a:pt x="2" y="280"/>
                  </a:lnTo>
                  <a:lnTo>
                    <a:pt x="0" y="281"/>
                  </a:lnTo>
                  <a:lnTo>
                    <a:pt x="2" y="282"/>
                  </a:lnTo>
                  <a:lnTo>
                    <a:pt x="3" y="282"/>
                  </a:lnTo>
                  <a:lnTo>
                    <a:pt x="16" y="277"/>
                  </a:lnTo>
                  <a:lnTo>
                    <a:pt x="17" y="277"/>
                  </a:lnTo>
                  <a:lnTo>
                    <a:pt x="7" y="281"/>
                  </a:lnTo>
                  <a:lnTo>
                    <a:pt x="6" y="281"/>
                  </a:lnTo>
                  <a:lnTo>
                    <a:pt x="6" y="282"/>
                  </a:lnTo>
                  <a:lnTo>
                    <a:pt x="6" y="283"/>
                  </a:lnTo>
                  <a:lnTo>
                    <a:pt x="7" y="283"/>
                  </a:lnTo>
                  <a:lnTo>
                    <a:pt x="22" y="278"/>
                  </a:lnTo>
                  <a:lnTo>
                    <a:pt x="23" y="277"/>
                  </a:lnTo>
                  <a:lnTo>
                    <a:pt x="24" y="277"/>
                  </a:lnTo>
                  <a:lnTo>
                    <a:pt x="25" y="277"/>
                  </a:lnTo>
                  <a:lnTo>
                    <a:pt x="27" y="274"/>
                  </a:lnTo>
                  <a:lnTo>
                    <a:pt x="29" y="272"/>
                  </a:lnTo>
                  <a:lnTo>
                    <a:pt x="31" y="270"/>
                  </a:lnTo>
                  <a:lnTo>
                    <a:pt x="31" y="268"/>
                  </a:lnTo>
                  <a:lnTo>
                    <a:pt x="91" y="242"/>
                  </a:lnTo>
                  <a:lnTo>
                    <a:pt x="104" y="291"/>
                  </a:lnTo>
                  <a:lnTo>
                    <a:pt x="105" y="292"/>
                  </a:lnTo>
                  <a:lnTo>
                    <a:pt x="106" y="292"/>
                  </a:lnTo>
                  <a:lnTo>
                    <a:pt x="109" y="293"/>
                  </a:lnTo>
                  <a:lnTo>
                    <a:pt x="110" y="291"/>
                  </a:lnTo>
                  <a:lnTo>
                    <a:pt x="111" y="283"/>
                  </a:lnTo>
                  <a:lnTo>
                    <a:pt x="111" y="268"/>
                  </a:lnTo>
                  <a:lnTo>
                    <a:pt x="111" y="244"/>
                  </a:lnTo>
                  <a:lnTo>
                    <a:pt x="110" y="219"/>
                  </a:lnTo>
                  <a:lnTo>
                    <a:pt x="156" y="218"/>
                  </a:lnTo>
                  <a:lnTo>
                    <a:pt x="157" y="211"/>
                  </a:lnTo>
                  <a:lnTo>
                    <a:pt x="161" y="189"/>
                  </a:lnTo>
                  <a:lnTo>
                    <a:pt x="164" y="143"/>
                  </a:lnTo>
                  <a:lnTo>
                    <a:pt x="16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131">
              <a:extLst>
                <a:ext uri="{FF2B5EF4-FFF2-40B4-BE49-F238E27FC236}">
                  <a16:creationId xmlns:a16="http://schemas.microsoft.com/office/drawing/2014/main" id="{163E42D6-5AD0-53BE-F414-63A97F181443}"/>
                </a:ext>
              </a:extLst>
            </p:cNvPr>
            <p:cNvSpPr>
              <a:spLocks/>
            </p:cNvSpPr>
            <p:nvPr/>
          </p:nvSpPr>
          <p:spPr bwMode="auto">
            <a:xfrm>
              <a:off x="2627" y="2192"/>
              <a:ext cx="119" cy="624"/>
            </a:xfrm>
            <a:custGeom>
              <a:avLst/>
              <a:gdLst>
                <a:gd name="T0" fmla="*/ 0 w 119"/>
                <a:gd name="T1" fmla="*/ 28 h 624"/>
                <a:gd name="T2" fmla="*/ 11 w 119"/>
                <a:gd name="T3" fmla="*/ 26 h 624"/>
                <a:gd name="T4" fmla="*/ 20 w 119"/>
                <a:gd name="T5" fmla="*/ 22 h 624"/>
                <a:gd name="T6" fmla="*/ 29 w 119"/>
                <a:gd name="T7" fmla="*/ 15 h 624"/>
                <a:gd name="T8" fmla="*/ 36 w 119"/>
                <a:gd name="T9" fmla="*/ 8 h 624"/>
                <a:gd name="T10" fmla="*/ 45 w 119"/>
                <a:gd name="T11" fmla="*/ 3 h 624"/>
                <a:gd name="T12" fmla="*/ 54 w 119"/>
                <a:gd name="T13" fmla="*/ 0 h 624"/>
                <a:gd name="T14" fmla="*/ 64 w 119"/>
                <a:gd name="T15" fmla="*/ 0 h 624"/>
                <a:gd name="T16" fmla="*/ 77 w 119"/>
                <a:gd name="T17" fmla="*/ 5 h 624"/>
                <a:gd name="T18" fmla="*/ 93 w 119"/>
                <a:gd name="T19" fmla="*/ 53 h 624"/>
                <a:gd name="T20" fmla="*/ 106 w 119"/>
                <a:gd name="T21" fmla="*/ 100 h 624"/>
                <a:gd name="T22" fmla="*/ 114 w 119"/>
                <a:gd name="T23" fmla="*/ 149 h 624"/>
                <a:gd name="T24" fmla="*/ 119 w 119"/>
                <a:gd name="T25" fmla="*/ 201 h 624"/>
                <a:gd name="T26" fmla="*/ 119 w 119"/>
                <a:gd name="T27" fmla="*/ 263 h 624"/>
                <a:gd name="T28" fmla="*/ 113 w 119"/>
                <a:gd name="T29" fmla="*/ 335 h 624"/>
                <a:gd name="T30" fmla="*/ 103 w 119"/>
                <a:gd name="T31" fmla="*/ 421 h 624"/>
                <a:gd name="T32" fmla="*/ 88 w 119"/>
                <a:gd name="T33" fmla="*/ 523 h 624"/>
                <a:gd name="T34" fmla="*/ 84 w 119"/>
                <a:gd name="T35" fmla="*/ 527 h 624"/>
                <a:gd name="T36" fmla="*/ 75 w 119"/>
                <a:gd name="T37" fmla="*/ 538 h 624"/>
                <a:gd name="T38" fmla="*/ 63 w 119"/>
                <a:gd name="T39" fmla="*/ 554 h 624"/>
                <a:gd name="T40" fmla="*/ 50 w 119"/>
                <a:gd name="T41" fmla="*/ 572 h 624"/>
                <a:gd name="T42" fmla="*/ 34 w 119"/>
                <a:gd name="T43" fmla="*/ 590 h 624"/>
                <a:gd name="T44" fmla="*/ 21 w 119"/>
                <a:gd name="T45" fmla="*/ 607 h 624"/>
                <a:gd name="T46" fmla="*/ 11 w 119"/>
                <a:gd name="T47" fmla="*/ 619 h 624"/>
                <a:gd name="T48" fmla="*/ 4 w 119"/>
                <a:gd name="T49" fmla="*/ 624 h 624"/>
                <a:gd name="T50" fmla="*/ 4 w 119"/>
                <a:gd name="T51" fmla="*/ 622 h 624"/>
                <a:gd name="T52" fmla="*/ 7 w 119"/>
                <a:gd name="T53" fmla="*/ 614 h 624"/>
                <a:gd name="T54" fmla="*/ 14 w 119"/>
                <a:gd name="T55" fmla="*/ 603 h 624"/>
                <a:gd name="T56" fmla="*/ 22 w 119"/>
                <a:gd name="T57" fmla="*/ 590 h 624"/>
                <a:gd name="T58" fmla="*/ 31 w 119"/>
                <a:gd name="T59" fmla="*/ 575 h 624"/>
                <a:gd name="T60" fmla="*/ 39 w 119"/>
                <a:gd name="T61" fmla="*/ 562 h 624"/>
                <a:gd name="T62" fmla="*/ 46 w 119"/>
                <a:gd name="T63" fmla="*/ 548 h 624"/>
                <a:gd name="T64" fmla="*/ 52 w 119"/>
                <a:gd name="T65" fmla="*/ 538 h 624"/>
                <a:gd name="T66" fmla="*/ 65 w 119"/>
                <a:gd name="T67" fmla="*/ 496 h 624"/>
                <a:gd name="T68" fmla="*/ 70 w 119"/>
                <a:gd name="T69" fmla="*/ 442 h 624"/>
                <a:gd name="T70" fmla="*/ 66 w 119"/>
                <a:gd name="T71" fmla="*/ 381 h 624"/>
                <a:gd name="T72" fmla="*/ 59 w 119"/>
                <a:gd name="T73" fmla="*/ 314 h 624"/>
                <a:gd name="T74" fmla="*/ 46 w 119"/>
                <a:gd name="T75" fmla="*/ 247 h 624"/>
                <a:gd name="T76" fmla="*/ 33 w 119"/>
                <a:gd name="T77" fmla="*/ 181 h 624"/>
                <a:gd name="T78" fmla="*/ 21 w 119"/>
                <a:gd name="T79" fmla="*/ 121 h 624"/>
                <a:gd name="T80" fmla="*/ 10 w 119"/>
                <a:gd name="T81" fmla="*/ 70 h 624"/>
                <a:gd name="T82" fmla="*/ 7 w 119"/>
                <a:gd name="T83" fmla="*/ 60 h 624"/>
                <a:gd name="T84" fmla="*/ 5 w 119"/>
                <a:gd name="T85" fmla="*/ 48 h 624"/>
                <a:gd name="T86" fmla="*/ 2 w 119"/>
                <a:gd name="T87" fmla="*/ 38 h 624"/>
                <a:gd name="T88" fmla="*/ 0 w 119"/>
                <a:gd name="T89" fmla="*/ 28 h 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624"/>
                <a:gd name="T137" fmla="*/ 119 w 119"/>
                <a:gd name="T138" fmla="*/ 624 h 6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624">
                  <a:moveTo>
                    <a:pt x="0" y="28"/>
                  </a:moveTo>
                  <a:lnTo>
                    <a:pt x="11" y="26"/>
                  </a:lnTo>
                  <a:lnTo>
                    <a:pt x="20" y="22"/>
                  </a:lnTo>
                  <a:lnTo>
                    <a:pt x="29" y="15"/>
                  </a:lnTo>
                  <a:lnTo>
                    <a:pt x="36" y="8"/>
                  </a:lnTo>
                  <a:lnTo>
                    <a:pt x="45" y="3"/>
                  </a:lnTo>
                  <a:lnTo>
                    <a:pt x="54" y="0"/>
                  </a:lnTo>
                  <a:lnTo>
                    <a:pt x="64" y="0"/>
                  </a:lnTo>
                  <a:lnTo>
                    <a:pt x="77" y="5"/>
                  </a:lnTo>
                  <a:lnTo>
                    <a:pt x="93" y="53"/>
                  </a:lnTo>
                  <a:lnTo>
                    <a:pt x="106" y="100"/>
                  </a:lnTo>
                  <a:lnTo>
                    <a:pt x="114" y="149"/>
                  </a:lnTo>
                  <a:lnTo>
                    <a:pt x="119" y="201"/>
                  </a:lnTo>
                  <a:lnTo>
                    <a:pt x="119" y="263"/>
                  </a:lnTo>
                  <a:lnTo>
                    <a:pt x="113" y="335"/>
                  </a:lnTo>
                  <a:lnTo>
                    <a:pt x="103" y="421"/>
                  </a:lnTo>
                  <a:lnTo>
                    <a:pt x="88" y="523"/>
                  </a:lnTo>
                  <a:lnTo>
                    <a:pt x="84" y="527"/>
                  </a:lnTo>
                  <a:lnTo>
                    <a:pt x="75" y="538"/>
                  </a:lnTo>
                  <a:lnTo>
                    <a:pt x="63" y="554"/>
                  </a:lnTo>
                  <a:lnTo>
                    <a:pt x="50" y="572"/>
                  </a:lnTo>
                  <a:lnTo>
                    <a:pt x="34" y="590"/>
                  </a:lnTo>
                  <a:lnTo>
                    <a:pt x="21" y="607"/>
                  </a:lnTo>
                  <a:lnTo>
                    <a:pt x="11" y="619"/>
                  </a:lnTo>
                  <a:lnTo>
                    <a:pt x="4" y="624"/>
                  </a:lnTo>
                  <a:lnTo>
                    <a:pt x="4" y="622"/>
                  </a:lnTo>
                  <a:lnTo>
                    <a:pt x="7" y="614"/>
                  </a:lnTo>
                  <a:lnTo>
                    <a:pt x="14" y="603"/>
                  </a:lnTo>
                  <a:lnTo>
                    <a:pt x="22" y="590"/>
                  </a:lnTo>
                  <a:lnTo>
                    <a:pt x="31" y="575"/>
                  </a:lnTo>
                  <a:lnTo>
                    <a:pt x="39" y="562"/>
                  </a:lnTo>
                  <a:lnTo>
                    <a:pt x="46" y="548"/>
                  </a:lnTo>
                  <a:lnTo>
                    <a:pt x="52" y="538"/>
                  </a:lnTo>
                  <a:lnTo>
                    <a:pt x="65" y="496"/>
                  </a:lnTo>
                  <a:lnTo>
                    <a:pt x="70" y="442"/>
                  </a:lnTo>
                  <a:lnTo>
                    <a:pt x="66" y="381"/>
                  </a:lnTo>
                  <a:lnTo>
                    <a:pt x="59" y="314"/>
                  </a:lnTo>
                  <a:lnTo>
                    <a:pt x="46" y="247"/>
                  </a:lnTo>
                  <a:lnTo>
                    <a:pt x="33" y="181"/>
                  </a:lnTo>
                  <a:lnTo>
                    <a:pt x="21" y="121"/>
                  </a:lnTo>
                  <a:lnTo>
                    <a:pt x="10" y="70"/>
                  </a:lnTo>
                  <a:lnTo>
                    <a:pt x="7" y="60"/>
                  </a:lnTo>
                  <a:lnTo>
                    <a:pt x="5" y="48"/>
                  </a:lnTo>
                  <a:lnTo>
                    <a:pt x="2" y="38"/>
                  </a:lnTo>
                  <a:lnTo>
                    <a:pt x="0" y="28"/>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132">
              <a:extLst>
                <a:ext uri="{FF2B5EF4-FFF2-40B4-BE49-F238E27FC236}">
                  <a16:creationId xmlns:a16="http://schemas.microsoft.com/office/drawing/2014/main" id="{F5DA899C-79DE-B6D3-DAB2-C43FFF2A6471}"/>
                </a:ext>
              </a:extLst>
            </p:cNvPr>
            <p:cNvSpPr>
              <a:spLocks/>
            </p:cNvSpPr>
            <p:nvPr/>
          </p:nvSpPr>
          <p:spPr bwMode="auto">
            <a:xfrm>
              <a:off x="2951" y="2669"/>
              <a:ext cx="51" cy="193"/>
            </a:xfrm>
            <a:custGeom>
              <a:avLst/>
              <a:gdLst>
                <a:gd name="T0" fmla="*/ 14 w 51"/>
                <a:gd name="T1" fmla="*/ 12 h 193"/>
                <a:gd name="T2" fmla="*/ 0 w 51"/>
                <a:gd name="T3" fmla="*/ 132 h 193"/>
                <a:gd name="T4" fmla="*/ 0 w 51"/>
                <a:gd name="T5" fmla="*/ 133 h 193"/>
                <a:gd name="T6" fmla="*/ 0 w 51"/>
                <a:gd name="T7" fmla="*/ 137 h 193"/>
                <a:gd name="T8" fmla="*/ 3 w 51"/>
                <a:gd name="T9" fmla="*/ 150 h 193"/>
                <a:gd name="T10" fmla="*/ 9 w 51"/>
                <a:gd name="T11" fmla="*/ 171 h 193"/>
                <a:gd name="T12" fmla="*/ 13 w 51"/>
                <a:gd name="T13" fmla="*/ 181 h 193"/>
                <a:gd name="T14" fmla="*/ 15 w 51"/>
                <a:gd name="T15" fmla="*/ 189 h 193"/>
                <a:gd name="T16" fmla="*/ 17 w 51"/>
                <a:gd name="T17" fmla="*/ 193 h 193"/>
                <a:gd name="T18" fmla="*/ 20 w 51"/>
                <a:gd name="T19" fmla="*/ 193 h 193"/>
                <a:gd name="T20" fmla="*/ 24 w 51"/>
                <a:gd name="T21" fmla="*/ 191 h 193"/>
                <a:gd name="T22" fmla="*/ 27 w 51"/>
                <a:gd name="T23" fmla="*/ 185 h 193"/>
                <a:gd name="T24" fmla="*/ 33 w 51"/>
                <a:gd name="T25" fmla="*/ 178 h 193"/>
                <a:gd name="T26" fmla="*/ 39 w 51"/>
                <a:gd name="T27" fmla="*/ 166 h 193"/>
                <a:gd name="T28" fmla="*/ 47 w 51"/>
                <a:gd name="T29" fmla="*/ 150 h 193"/>
                <a:gd name="T30" fmla="*/ 51 w 51"/>
                <a:gd name="T31" fmla="*/ 136 h 193"/>
                <a:gd name="T32" fmla="*/ 51 w 51"/>
                <a:gd name="T33" fmla="*/ 128 h 193"/>
                <a:gd name="T34" fmla="*/ 51 w 51"/>
                <a:gd name="T35" fmla="*/ 126 h 193"/>
                <a:gd name="T36" fmla="*/ 45 w 51"/>
                <a:gd name="T37" fmla="*/ 66 h 193"/>
                <a:gd name="T38" fmla="*/ 42 w 51"/>
                <a:gd name="T39" fmla="*/ 50 h 193"/>
                <a:gd name="T40" fmla="*/ 33 w 51"/>
                <a:gd name="T41" fmla="*/ 20 h 193"/>
                <a:gd name="T42" fmla="*/ 23 w 51"/>
                <a:gd name="T43" fmla="*/ 0 h 193"/>
                <a:gd name="T44" fmla="*/ 14 w 51"/>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193"/>
                <a:gd name="T71" fmla="*/ 51 w 5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193">
                  <a:moveTo>
                    <a:pt x="14" y="12"/>
                  </a:moveTo>
                  <a:lnTo>
                    <a:pt x="0" y="132"/>
                  </a:lnTo>
                  <a:lnTo>
                    <a:pt x="0" y="133"/>
                  </a:lnTo>
                  <a:lnTo>
                    <a:pt x="0" y="137"/>
                  </a:lnTo>
                  <a:lnTo>
                    <a:pt x="3" y="150"/>
                  </a:lnTo>
                  <a:lnTo>
                    <a:pt x="9" y="171"/>
                  </a:lnTo>
                  <a:lnTo>
                    <a:pt x="13" y="181"/>
                  </a:lnTo>
                  <a:lnTo>
                    <a:pt x="15" y="189"/>
                  </a:lnTo>
                  <a:lnTo>
                    <a:pt x="17" y="193"/>
                  </a:lnTo>
                  <a:lnTo>
                    <a:pt x="20" y="193"/>
                  </a:lnTo>
                  <a:lnTo>
                    <a:pt x="24" y="191"/>
                  </a:lnTo>
                  <a:lnTo>
                    <a:pt x="27" y="185"/>
                  </a:lnTo>
                  <a:lnTo>
                    <a:pt x="33" y="178"/>
                  </a:lnTo>
                  <a:lnTo>
                    <a:pt x="39" y="166"/>
                  </a:lnTo>
                  <a:lnTo>
                    <a:pt x="47" y="150"/>
                  </a:lnTo>
                  <a:lnTo>
                    <a:pt x="51" y="136"/>
                  </a:lnTo>
                  <a:lnTo>
                    <a:pt x="51" y="128"/>
                  </a:lnTo>
                  <a:lnTo>
                    <a:pt x="51" y="126"/>
                  </a:lnTo>
                  <a:lnTo>
                    <a:pt x="45" y="66"/>
                  </a:lnTo>
                  <a:lnTo>
                    <a:pt x="42" y="50"/>
                  </a:lnTo>
                  <a:lnTo>
                    <a:pt x="33" y="20"/>
                  </a:lnTo>
                  <a:lnTo>
                    <a:pt x="23" y="0"/>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133">
              <a:extLst>
                <a:ext uri="{FF2B5EF4-FFF2-40B4-BE49-F238E27FC236}">
                  <a16:creationId xmlns:a16="http://schemas.microsoft.com/office/drawing/2014/main" id="{4916B165-D306-099A-EBE0-7E849FB90DEB}"/>
                </a:ext>
              </a:extLst>
            </p:cNvPr>
            <p:cNvSpPr>
              <a:spLocks/>
            </p:cNvSpPr>
            <p:nvPr/>
          </p:nvSpPr>
          <p:spPr bwMode="auto">
            <a:xfrm>
              <a:off x="2951" y="2660"/>
              <a:ext cx="51" cy="142"/>
            </a:xfrm>
            <a:custGeom>
              <a:avLst/>
              <a:gdLst>
                <a:gd name="T0" fmla="*/ 27 w 51"/>
                <a:gd name="T1" fmla="*/ 0 h 142"/>
                <a:gd name="T2" fmla="*/ 30 w 51"/>
                <a:gd name="T3" fmla="*/ 11 h 142"/>
                <a:gd name="T4" fmla="*/ 37 w 51"/>
                <a:gd name="T5" fmla="*/ 39 h 142"/>
                <a:gd name="T6" fmla="*/ 45 w 51"/>
                <a:gd name="T7" fmla="*/ 73 h 142"/>
                <a:gd name="T8" fmla="*/ 48 w 51"/>
                <a:gd name="T9" fmla="*/ 102 h 142"/>
                <a:gd name="T10" fmla="*/ 49 w 51"/>
                <a:gd name="T11" fmla="*/ 115 h 142"/>
                <a:gd name="T12" fmla="*/ 51 w 51"/>
                <a:gd name="T13" fmla="*/ 126 h 142"/>
                <a:gd name="T14" fmla="*/ 51 w 51"/>
                <a:gd name="T15" fmla="*/ 133 h 142"/>
                <a:gd name="T16" fmla="*/ 51 w 51"/>
                <a:gd name="T17" fmla="*/ 135 h 142"/>
                <a:gd name="T18" fmla="*/ 0 w 51"/>
                <a:gd name="T19" fmla="*/ 142 h 142"/>
                <a:gd name="T20" fmla="*/ 15 w 51"/>
                <a:gd name="T21" fmla="*/ 1 h 142"/>
                <a:gd name="T22" fmla="*/ 27 w 51"/>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42"/>
                <a:gd name="T38" fmla="*/ 51 w 5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42">
                  <a:moveTo>
                    <a:pt x="27" y="0"/>
                  </a:moveTo>
                  <a:lnTo>
                    <a:pt x="30" y="11"/>
                  </a:lnTo>
                  <a:lnTo>
                    <a:pt x="37" y="39"/>
                  </a:lnTo>
                  <a:lnTo>
                    <a:pt x="45" y="73"/>
                  </a:lnTo>
                  <a:lnTo>
                    <a:pt x="48" y="102"/>
                  </a:lnTo>
                  <a:lnTo>
                    <a:pt x="49" y="115"/>
                  </a:lnTo>
                  <a:lnTo>
                    <a:pt x="51" y="126"/>
                  </a:lnTo>
                  <a:lnTo>
                    <a:pt x="51" y="133"/>
                  </a:lnTo>
                  <a:lnTo>
                    <a:pt x="51" y="135"/>
                  </a:lnTo>
                  <a:lnTo>
                    <a:pt x="0" y="142"/>
                  </a:lnTo>
                  <a:lnTo>
                    <a:pt x="15" y="1"/>
                  </a:lnTo>
                  <a:lnTo>
                    <a:pt x="27"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134">
              <a:extLst>
                <a:ext uri="{FF2B5EF4-FFF2-40B4-BE49-F238E27FC236}">
                  <a16:creationId xmlns:a16="http://schemas.microsoft.com/office/drawing/2014/main" id="{8BA5A983-A5F5-82E4-B928-F261106E0CE5}"/>
                </a:ext>
              </a:extLst>
            </p:cNvPr>
            <p:cNvSpPr>
              <a:spLocks/>
            </p:cNvSpPr>
            <p:nvPr/>
          </p:nvSpPr>
          <p:spPr bwMode="auto">
            <a:xfrm>
              <a:off x="2740" y="2228"/>
              <a:ext cx="238" cy="457"/>
            </a:xfrm>
            <a:custGeom>
              <a:avLst/>
              <a:gdLst>
                <a:gd name="T0" fmla="*/ 142 w 238"/>
                <a:gd name="T1" fmla="*/ 79 h 457"/>
                <a:gd name="T2" fmla="*/ 158 w 238"/>
                <a:gd name="T3" fmla="*/ 108 h 457"/>
                <a:gd name="T4" fmla="*/ 172 w 238"/>
                <a:gd name="T5" fmla="*/ 141 h 457"/>
                <a:gd name="T6" fmla="*/ 186 w 238"/>
                <a:gd name="T7" fmla="*/ 178 h 457"/>
                <a:gd name="T8" fmla="*/ 199 w 238"/>
                <a:gd name="T9" fmla="*/ 218 h 457"/>
                <a:gd name="T10" fmla="*/ 211 w 238"/>
                <a:gd name="T11" fmla="*/ 264 h 457"/>
                <a:gd name="T12" fmla="*/ 221 w 238"/>
                <a:gd name="T13" fmla="*/ 314 h 457"/>
                <a:gd name="T14" fmla="*/ 230 w 238"/>
                <a:gd name="T15" fmla="*/ 370 h 457"/>
                <a:gd name="T16" fmla="*/ 238 w 238"/>
                <a:gd name="T17" fmla="*/ 430 h 457"/>
                <a:gd name="T18" fmla="*/ 238 w 238"/>
                <a:gd name="T19" fmla="*/ 439 h 457"/>
                <a:gd name="T20" fmla="*/ 237 w 238"/>
                <a:gd name="T21" fmla="*/ 454 h 457"/>
                <a:gd name="T22" fmla="*/ 233 w 238"/>
                <a:gd name="T23" fmla="*/ 457 h 457"/>
                <a:gd name="T24" fmla="*/ 221 w 238"/>
                <a:gd name="T25" fmla="*/ 429 h 457"/>
                <a:gd name="T26" fmla="*/ 215 w 238"/>
                <a:gd name="T27" fmla="*/ 409 h 457"/>
                <a:gd name="T28" fmla="*/ 205 w 238"/>
                <a:gd name="T29" fmla="*/ 385 h 457"/>
                <a:gd name="T30" fmla="*/ 192 w 238"/>
                <a:gd name="T31" fmla="*/ 358 h 457"/>
                <a:gd name="T32" fmla="*/ 178 w 238"/>
                <a:gd name="T33" fmla="*/ 331 h 457"/>
                <a:gd name="T34" fmla="*/ 162 w 238"/>
                <a:gd name="T35" fmla="*/ 299 h 457"/>
                <a:gd name="T36" fmla="*/ 145 w 238"/>
                <a:gd name="T37" fmla="*/ 268 h 457"/>
                <a:gd name="T38" fmla="*/ 128 w 238"/>
                <a:gd name="T39" fmla="*/ 236 h 457"/>
                <a:gd name="T40" fmla="*/ 110 w 238"/>
                <a:gd name="T41" fmla="*/ 203 h 457"/>
                <a:gd name="T42" fmla="*/ 92 w 238"/>
                <a:gd name="T43" fmla="*/ 172 h 457"/>
                <a:gd name="T44" fmla="*/ 75 w 238"/>
                <a:gd name="T45" fmla="*/ 142 h 457"/>
                <a:gd name="T46" fmla="*/ 58 w 238"/>
                <a:gd name="T47" fmla="*/ 114 h 457"/>
                <a:gd name="T48" fmla="*/ 43 w 238"/>
                <a:gd name="T49" fmla="*/ 87 h 457"/>
                <a:gd name="T50" fmla="*/ 28 w 238"/>
                <a:gd name="T51" fmla="*/ 65 h 457"/>
                <a:gd name="T52" fmla="*/ 17 w 238"/>
                <a:gd name="T53" fmla="*/ 45 h 457"/>
                <a:gd name="T54" fmla="*/ 7 w 238"/>
                <a:gd name="T55" fmla="*/ 29 h 457"/>
                <a:gd name="T56" fmla="*/ 0 w 238"/>
                <a:gd name="T57" fmla="*/ 19 h 457"/>
                <a:gd name="T58" fmla="*/ 15 w 238"/>
                <a:gd name="T59" fmla="*/ 17 h 457"/>
                <a:gd name="T60" fmla="*/ 31 w 238"/>
                <a:gd name="T61" fmla="*/ 13 h 457"/>
                <a:gd name="T62" fmla="*/ 46 w 238"/>
                <a:gd name="T63" fmla="*/ 10 h 457"/>
                <a:gd name="T64" fmla="*/ 60 w 238"/>
                <a:gd name="T65" fmla="*/ 8 h 457"/>
                <a:gd name="T66" fmla="*/ 72 w 238"/>
                <a:gd name="T67" fmla="*/ 5 h 457"/>
                <a:gd name="T68" fmla="*/ 82 w 238"/>
                <a:gd name="T69" fmla="*/ 2 h 457"/>
                <a:gd name="T70" fmla="*/ 89 w 238"/>
                <a:gd name="T71" fmla="*/ 1 h 457"/>
                <a:gd name="T72" fmla="*/ 91 w 238"/>
                <a:gd name="T73" fmla="*/ 0 h 457"/>
                <a:gd name="T74" fmla="*/ 92 w 238"/>
                <a:gd name="T75" fmla="*/ 1 h 457"/>
                <a:gd name="T76" fmla="*/ 94 w 238"/>
                <a:gd name="T77" fmla="*/ 5 h 457"/>
                <a:gd name="T78" fmla="*/ 99 w 238"/>
                <a:gd name="T79" fmla="*/ 10 h 457"/>
                <a:gd name="T80" fmla="*/ 105 w 238"/>
                <a:gd name="T81" fmla="*/ 19 h 457"/>
                <a:gd name="T82" fmla="*/ 113 w 238"/>
                <a:gd name="T83" fmla="*/ 30 h 457"/>
                <a:gd name="T84" fmla="*/ 121 w 238"/>
                <a:gd name="T85" fmla="*/ 44 h 457"/>
                <a:gd name="T86" fmla="*/ 131 w 238"/>
                <a:gd name="T87" fmla="*/ 60 h 457"/>
                <a:gd name="T88" fmla="*/ 142 w 238"/>
                <a:gd name="T89" fmla="*/ 7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457"/>
                <a:gd name="T137" fmla="*/ 238 w 238"/>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457">
                  <a:moveTo>
                    <a:pt x="142" y="79"/>
                  </a:moveTo>
                  <a:lnTo>
                    <a:pt x="158" y="108"/>
                  </a:lnTo>
                  <a:lnTo>
                    <a:pt x="172" y="141"/>
                  </a:lnTo>
                  <a:lnTo>
                    <a:pt x="186" y="178"/>
                  </a:lnTo>
                  <a:lnTo>
                    <a:pt x="199" y="218"/>
                  </a:lnTo>
                  <a:lnTo>
                    <a:pt x="211" y="264"/>
                  </a:lnTo>
                  <a:lnTo>
                    <a:pt x="221" y="314"/>
                  </a:lnTo>
                  <a:lnTo>
                    <a:pt x="230" y="370"/>
                  </a:lnTo>
                  <a:lnTo>
                    <a:pt x="238" y="430"/>
                  </a:lnTo>
                  <a:lnTo>
                    <a:pt x="238" y="439"/>
                  </a:lnTo>
                  <a:lnTo>
                    <a:pt x="237" y="454"/>
                  </a:lnTo>
                  <a:lnTo>
                    <a:pt x="233" y="457"/>
                  </a:lnTo>
                  <a:lnTo>
                    <a:pt x="221" y="429"/>
                  </a:lnTo>
                  <a:lnTo>
                    <a:pt x="215" y="409"/>
                  </a:lnTo>
                  <a:lnTo>
                    <a:pt x="205" y="385"/>
                  </a:lnTo>
                  <a:lnTo>
                    <a:pt x="192" y="358"/>
                  </a:lnTo>
                  <a:lnTo>
                    <a:pt x="178" y="331"/>
                  </a:lnTo>
                  <a:lnTo>
                    <a:pt x="162" y="299"/>
                  </a:lnTo>
                  <a:lnTo>
                    <a:pt x="145" y="268"/>
                  </a:lnTo>
                  <a:lnTo>
                    <a:pt x="128" y="236"/>
                  </a:lnTo>
                  <a:lnTo>
                    <a:pt x="110" y="203"/>
                  </a:lnTo>
                  <a:lnTo>
                    <a:pt x="92" y="172"/>
                  </a:lnTo>
                  <a:lnTo>
                    <a:pt x="75" y="142"/>
                  </a:lnTo>
                  <a:lnTo>
                    <a:pt x="58" y="114"/>
                  </a:lnTo>
                  <a:lnTo>
                    <a:pt x="43" y="87"/>
                  </a:lnTo>
                  <a:lnTo>
                    <a:pt x="28" y="65"/>
                  </a:lnTo>
                  <a:lnTo>
                    <a:pt x="17" y="45"/>
                  </a:lnTo>
                  <a:lnTo>
                    <a:pt x="7" y="29"/>
                  </a:lnTo>
                  <a:lnTo>
                    <a:pt x="0" y="19"/>
                  </a:lnTo>
                  <a:lnTo>
                    <a:pt x="15" y="17"/>
                  </a:lnTo>
                  <a:lnTo>
                    <a:pt x="31" y="13"/>
                  </a:lnTo>
                  <a:lnTo>
                    <a:pt x="46" y="10"/>
                  </a:lnTo>
                  <a:lnTo>
                    <a:pt x="60" y="8"/>
                  </a:lnTo>
                  <a:lnTo>
                    <a:pt x="72" y="5"/>
                  </a:lnTo>
                  <a:lnTo>
                    <a:pt x="82" y="2"/>
                  </a:lnTo>
                  <a:lnTo>
                    <a:pt x="89" y="1"/>
                  </a:lnTo>
                  <a:lnTo>
                    <a:pt x="91" y="0"/>
                  </a:lnTo>
                  <a:lnTo>
                    <a:pt x="92" y="1"/>
                  </a:lnTo>
                  <a:lnTo>
                    <a:pt x="94" y="5"/>
                  </a:lnTo>
                  <a:lnTo>
                    <a:pt x="99" y="10"/>
                  </a:lnTo>
                  <a:lnTo>
                    <a:pt x="105" y="19"/>
                  </a:lnTo>
                  <a:lnTo>
                    <a:pt x="113" y="30"/>
                  </a:lnTo>
                  <a:lnTo>
                    <a:pt x="121" y="44"/>
                  </a:lnTo>
                  <a:lnTo>
                    <a:pt x="131" y="60"/>
                  </a:lnTo>
                  <a:lnTo>
                    <a:pt x="142" y="79"/>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135">
              <a:extLst>
                <a:ext uri="{FF2B5EF4-FFF2-40B4-BE49-F238E27FC236}">
                  <a16:creationId xmlns:a16="http://schemas.microsoft.com/office/drawing/2014/main" id="{F25BFED5-FC9A-9C39-E625-E7BAEDBCB7C2}"/>
                </a:ext>
              </a:extLst>
            </p:cNvPr>
            <p:cNvSpPr>
              <a:spLocks/>
            </p:cNvSpPr>
            <p:nvPr/>
          </p:nvSpPr>
          <p:spPr bwMode="auto">
            <a:xfrm>
              <a:off x="2582" y="2714"/>
              <a:ext cx="154" cy="129"/>
            </a:xfrm>
            <a:custGeom>
              <a:avLst/>
              <a:gdLst>
                <a:gd name="T0" fmla="*/ 2 w 154"/>
                <a:gd name="T1" fmla="*/ 119 h 129"/>
                <a:gd name="T2" fmla="*/ 14 w 154"/>
                <a:gd name="T3" fmla="*/ 115 h 129"/>
                <a:gd name="T4" fmla="*/ 24 w 154"/>
                <a:gd name="T5" fmla="*/ 111 h 129"/>
                <a:gd name="T6" fmla="*/ 32 w 154"/>
                <a:gd name="T7" fmla="*/ 107 h 129"/>
                <a:gd name="T8" fmla="*/ 39 w 154"/>
                <a:gd name="T9" fmla="*/ 103 h 129"/>
                <a:gd name="T10" fmla="*/ 45 w 154"/>
                <a:gd name="T11" fmla="*/ 101 h 129"/>
                <a:gd name="T12" fmla="*/ 48 w 154"/>
                <a:gd name="T13" fmla="*/ 99 h 129"/>
                <a:gd name="T14" fmla="*/ 50 w 154"/>
                <a:gd name="T15" fmla="*/ 97 h 129"/>
                <a:gd name="T16" fmla="*/ 51 w 154"/>
                <a:gd name="T17" fmla="*/ 97 h 129"/>
                <a:gd name="T18" fmla="*/ 124 w 154"/>
                <a:gd name="T19" fmla="*/ 10 h 129"/>
                <a:gd name="T20" fmla="*/ 134 w 154"/>
                <a:gd name="T21" fmla="*/ 0 h 129"/>
                <a:gd name="T22" fmla="*/ 135 w 154"/>
                <a:gd name="T23" fmla="*/ 1 h 129"/>
                <a:gd name="T24" fmla="*/ 139 w 154"/>
                <a:gd name="T25" fmla="*/ 4 h 129"/>
                <a:gd name="T26" fmla="*/ 144 w 154"/>
                <a:gd name="T27" fmla="*/ 9 h 129"/>
                <a:gd name="T28" fmla="*/ 148 w 154"/>
                <a:gd name="T29" fmla="*/ 16 h 129"/>
                <a:gd name="T30" fmla="*/ 152 w 154"/>
                <a:gd name="T31" fmla="*/ 25 h 129"/>
                <a:gd name="T32" fmla="*/ 154 w 154"/>
                <a:gd name="T33" fmla="*/ 35 h 129"/>
                <a:gd name="T34" fmla="*/ 152 w 154"/>
                <a:gd name="T35" fmla="*/ 48 h 129"/>
                <a:gd name="T36" fmla="*/ 146 w 154"/>
                <a:gd name="T37" fmla="*/ 61 h 129"/>
                <a:gd name="T38" fmla="*/ 138 w 154"/>
                <a:gd name="T39" fmla="*/ 68 h 129"/>
                <a:gd name="T40" fmla="*/ 137 w 154"/>
                <a:gd name="T41" fmla="*/ 68 h 129"/>
                <a:gd name="T42" fmla="*/ 133 w 154"/>
                <a:gd name="T43" fmla="*/ 68 h 129"/>
                <a:gd name="T44" fmla="*/ 128 w 154"/>
                <a:gd name="T45" fmla="*/ 69 h 129"/>
                <a:gd name="T46" fmla="*/ 122 w 154"/>
                <a:gd name="T47" fmla="*/ 71 h 129"/>
                <a:gd name="T48" fmla="*/ 115 w 154"/>
                <a:gd name="T49" fmla="*/ 74 h 129"/>
                <a:gd name="T50" fmla="*/ 107 w 154"/>
                <a:gd name="T51" fmla="*/ 80 h 129"/>
                <a:gd name="T52" fmla="*/ 99 w 154"/>
                <a:gd name="T53" fmla="*/ 87 h 129"/>
                <a:gd name="T54" fmla="*/ 93 w 154"/>
                <a:gd name="T55" fmla="*/ 97 h 129"/>
                <a:gd name="T56" fmla="*/ 77 w 154"/>
                <a:gd name="T57" fmla="*/ 118 h 129"/>
                <a:gd name="T58" fmla="*/ 74 w 154"/>
                <a:gd name="T59" fmla="*/ 129 h 129"/>
                <a:gd name="T60" fmla="*/ 3 w 154"/>
                <a:gd name="T61" fmla="*/ 129 h 129"/>
                <a:gd name="T62" fmla="*/ 2 w 154"/>
                <a:gd name="T63" fmla="*/ 128 h 129"/>
                <a:gd name="T64" fmla="*/ 1 w 154"/>
                <a:gd name="T65" fmla="*/ 125 h 129"/>
                <a:gd name="T66" fmla="*/ 0 w 154"/>
                <a:gd name="T67" fmla="*/ 121 h 129"/>
                <a:gd name="T68" fmla="*/ 2 w 154"/>
                <a:gd name="T69" fmla="*/ 11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29"/>
                <a:gd name="T107" fmla="*/ 154 w 15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29">
                  <a:moveTo>
                    <a:pt x="2" y="119"/>
                  </a:moveTo>
                  <a:lnTo>
                    <a:pt x="14" y="115"/>
                  </a:lnTo>
                  <a:lnTo>
                    <a:pt x="24" y="111"/>
                  </a:lnTo>
                  <a:lnTo>
                    <a:pt x="32" y="107"/>
                  </a:lnTo>
                  <a:lnTo>
                    <a:pt x="39" y="103"/>
                  </a:lnTo>
                  <a:lnTo>
                    <a:pt x="45" y="101"/>
                  </a:lnTo>
                  <a:lnTo>
                    <a:pt x="48" y="99"/>
                  </a:lnTo>
                  <a:lnTo>
                    <a:pt x="50" y="97"/>
                  </a:lnTo>
                  <a:lnTo>
                    <a:pt x="51" y="97"/>
                  </a:lnTo>
                  <a:lnTo>
                    <a:pt x="124" y="10"/>
                  </a:lnTo>
                  <a:lnTo>
                    <a:pt x="134" y="0"/>
                  </a:lnTo>
                  <a:lnTo>
                    <a:pt x="135" y="1"/>
                  </a:lnTo>
                  <a:lnTo>
                    <a:pt x="139" y="4"/>
                  </a:lnTo>
                  <a:lnTo>
                    <a:pt x="144" y="9"/>
                  </a:lnTo>
                  <a:lnTo>
                    <a:pt x="148" y="16"/>
                  </a:lnTo>
                  <a:lnTo>
                    <a:pt x="152" y="25"/>
                  </a:lnTo>
                  <a:lnTo>
                    <a:pt x="154" y="35"/>
                  </a:lnTo>
                  <a:lnTo>
                    <a:pt x="152" y="48"/>
                  </a:lnTo>
                  <a:lnTo>
                    <a:pt x="146" y="61"/>
                  </a:lnTo>
                  <a:lnTo>
                    <a:pt x="138" y="68"/>
                  </a:lnTo>
                  <a:lnTo>
                    <a:pt x="137" y="68"/>
                  </a:lnTo>
                  <a:lnTo>
                    <a:pt x="133" y="68"/>
                  </a:lnTo>
                  <a:lnTo>
                    <a:pt x="128" y="69"/>
                  </a:lnTo>
                  <a:lnTo>
                    <a:pt x="122" y="71"/>
                  </a:lnTo>
                  <a:lnTo>
                    <a:pt x="115" y="74"/>
                  </a:lnTo>
                  <a:lnTo>
                    <a:pt x="107" y="80"/>
                  </a:lnTo>
                  <a:lnTo>
                    <a:pt x="99" y="87"/>
                  </a:lnTo>
                  <a:lnTo>
                    <a:pt x="93" y="97"/>
                  </a:lnTo>
                  <a:lnTo>
                    <a:pt x="77" y="118"/>
                  </a:lnTo>
                  <a:lnTo>
                    <a:pt x="74" y="129"/>
                  </a:lnTo>
                  <a:lnTo>
                    <a:pt x="3" y="129"/>
                  </a:lnTo>
                  <a:lnTo>
                    <a:pt x="2" y="128"/>
                  </a:lnTo>
                  <a:lnTo>
                    <a:pt x="1" y="125"/>
                  </a:lnTo>
                  <a:lnTo>
                    <a:pt x="0" y="121"/>
                  </a:lnTo>
                  <a:lnTo>
                    <a:pt x="2" y="119"/>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136">
              <a:extLst>
                <a:ext uri="{FF2B5EF4-FFF2-40B4-BE49-F238E27FC236}">
                  <a16:creationId xmlns:a16="http://schemas.microsoft.com/office/drawing/2014/main" id="{0B2212EF-D0AA-A6D8-665D-0226170C16AD}"/>
                </a:ext>
              </a:extLst>
            </p:cNvPr>
            <p:cNvSpPr>
              <a:spLocks/>
            </p:cNvSpPr>
            <p:nvPr/>
          </p:nvSpPr>
          <p:spPr bwMode="auto">
            <a:xfrm>
              <a:off x="2566" y="2725"/>
              <a:ext cx="175" cy="119"/>
            </a:xfrm>
            <a:custGeom>
              <a:avLst/>
              <a:gdLst>
                <a:gd name="T0" fmla="*/ 6 w 175"/>
                <a:gd name="T1" fmla="*/ 110 h 119"/>
                <a:gd name="T2" fmla="*/ 10 w 175"/>
                <a:gd name="T3" fmla="*/ 109 h 119"/>
                <a:gd name="T4" fmla="*/ 18 w 175"/>
                <a:gd name="T5" fmla="*/ 106 h 119"/>
                <a:gd name="T6" fmla="*/ 28 w 175"/>
                <a:gd name="T7" fmla="*/ 101 h 119"/>
                <a:gd name="T8" fmla="*/ 39 w 175"/>
                <a:gd name="T9" fmla="*/ 97 h 119"/>
                <a:gd name="T10" fmla="*/ 49 w 175"/>
                <a:gd name="T11" fmla="*/ 91 h 119"/>
                <a:gd name="T12" fmla="*/ 58 w 175"/>
                <a:gd name="T13" fmla="*/ 88 h 119"/>
                <a:gd name="T14" fmla="*/ 65 w 175"/>
                <a:gd name="T15" fmla="*/ 85 h 119"/>
                <a:gd name="T16" fmla="*/ 67 w 175"/>
                <a:gd name="T17" fmla="*/ 84 h 119"/>
                <a:gd name="T18" fmla="*/ 85 w 175"/>
                <a:gd name="T19" fmla="*/ 110 h 119"/>
                <a:gd name="T20" fmla="*/ 92 w 175"/>
                <a:gd name="T21" fmla="*/ 99 h 119"/>
                <a:gd name="T22" fmla="*/ 100 w 175"/>
                <a:gd name="T23" fmla="*/ 89 h 119"/>
                <a:gd name="T24" fmla="*/ 107 w 175"/>
                <a:gd name="T25" fmla="*/ 80 h 119"/>
                <a:gd name="T26" fmla="*/ 115 w 175"/>
                <a:gd name="T27" fmla="*/ 71 h 119"/>
                <a:gd name="T28" fmla="*/ 122 w 175"/>
                <a:gd name="T29" fmla="*/ 65 h 119"/>
                <a:gd name="T30" fmla="*/ 130 w 175"/>
                <a:gd name="T31" fmla="*/ 58 h 119"/>
                <a:gd name="T32" fmla="*/ 138 w 175"/>
                <a:gd name="T33" fmla="*/ 52 h 119"/>
                <a:gd name="T34" fmla="*/ 144 w 175"/>
                <a:gd name="T35" fmla="*/ 48 h 119"/>
                <a:gd name="T36" fmla="*/ 161 w 175"/>
                <a:gd name="T37" fmla="*/ 0 h 119"/>
                <a:gd name="T38" fmla="*/ 162 w 175"/>
                <a:gd name="T39" fmla="*/ 1 h 119"/>
                <a:gd name="T40" fmla="*/ 165 w 175"/>
                <a:gd name="T41" fmla="*/ 5 h 119"/>
                <a:gd name="T42" fmla="*/ 169 w 175"/>
                <a:gd name="T43" fmla="*/ 11 h 119"/>
                <a:gd name="T44" fmla="*/ 172 w 175"/>
                <a:gd name="T45" fmla="*/ 18 h 119"/>
                <a:gd name="T46" fmla="*/ 175 w 175"/>
                <a:gd name="T47" fmla="*/ 34 h 119"/>
                <a:gd name="T48" fmla="*/ 173 w 175"/>
                <a:gd name="T49" fmla="*/ 48 h 119"/>
                <a:gd name="T50" fmla="*/ 169 w 175"/>
                <a:gd name="T51" fmla="*/ 56 h 119"/>
                <a:gd name="T52" fmla="*/ 167 w 175"/>
                <a:gd name="T53" fmla="*/ 59 h 119"/>
                <a:gd name="T54" fmla="*/ 160 w 175"/>
                <a:gd name="T55" fmla="*/ 118 h 119"/>
                <a:gd name="T56" fmla="*/ 154 w 175"/>
                <a:gd name="T57" fmla="*/ 119 h 119"/>
                <a:gd name="T58" fmla="*/ 151 w 175"/>
                <a:gd name="T59" fmla="*/ 68 h 119"/>
                <a:gd name="T60" fmla="*/ 138 w 175"/>
                <a:gd name="T61" fmla="*/ 71 h 119"/>
                <a:gd name="T62" fmla="*/ 125 w 175"/>
                <a:gd name="T63" fmla="*/ 77 h 119"/>
                <a:gd name="T64" fmla="*/ 115 w 175"/>
                <a:gd name="T65" fmla="*/ 86 h 119"/>
                <a:gd name="T66" fmla="*/ 106 w 175"/>
                <a:gd name="T67" fmla="*/ 95 h 119"/>
                <a:gd name="T68" fmla="*/ 101 w 175"/>
                <a:gd name="T69" fmla="*/ 104 h 119"/>
                <a:gd name="T70" fmla="*/ 95 w 175"/>
                <a:gd name="T71" fmla="*/ 111 h 119"/>
                <a:gd name="T72" fmla="*/ 93 w 175"/>
                <a:gd name="T73" fmla="*/ 117 h 119"/>
                <a:gd name="T74" fmla="*/ 92 w 175"/>
                <a:gd name="T75" fmla="*/ 119 h 119"/>
                <a:gd name="T76" fmla="*/ 1 w 175"/>
                <a:gd name="T77" fmla="*/ 119 h 119"/>
                <a:gd name="T78" fmla="*/ 1 w 175"/>
                <a:gd name="T79" fmla="*/ 118 h 119"/>
                <a:gd name="T80" fmla="*/ 0 w 175"/>
                <a:gd name="T81" fmla="*/ 116 h 119"/>
                <a:gd name="T82" fmla="*/ 1 w 175"/>
                <a:gd name="T83" fmla="*/ 113 h 119"/>
                <a:gd name="T84" fmla="*/ 6 w 175"/>
                <a:gd name="T85" fmla="*/ 11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9"/>
                <a:gd name="T131" fmla="*/ 175 w 175"/>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9">
                  <a:moveTo>
                    <a:pt x="6" y="110"/>
                  </a:moveTo>
                  <a:lnTo>
                    <a:pt x="10" y="109"/>
                  </a:lnTo>
                  <a:lnTo>
                    <a:pt x="18" y="106"/>
                  </a:lnTo>
                  <a:lnTo>
                    <a:pt x="28" y="101"/>
                  </a:lnTo>
                  <a:lnTo>
                    <a:pt x="39" y="97"/>
                  </a:lnTo>
                  <a:lnTo>
                    <a:pt x="49" y="91"/>
                  </a:lnTo>
                  <a:lnTo>
                    <a:pt x="58" y="88"/>
                  </a:lnTo>
                  <a:lnTo>
                    <a:pt x="65" y="85"/>
                  </a:lnTo>
                  <a:lnTo>
                    <a:pt x="67" y="84"/>
                  </a:lnTo>
                  <a:lnTo>
                    <a:pt x="85" y="110"/>
                  </a:lnTo>
                  <a:lnTo>
                    <a:pt x="92" y="99"/>
                  </a:lnTo>
                  <a:lnTo>
                    <a:pt x="100" y="89"/>
                  </a:lnTo>
                  <a:lnTo>
                    <a:pt x="107" y="80"/>
                  </a:lnTo>
                  <a:lnTo>
                    <a:pt x="115" y="71"/>
                  </a:lnTo>
                  <a:lnTo>
                    <a:pt x="122" y="65"/>
                  </a:lnTo>
                  <a:lnTo>
                    <a:pt x="130" y="58"/>
                  </a:lnTo>
                  <a:lnTo>
                    <a:pt x="138" y="52"/>
                  </a:lnTo>
                  <a:lnTo>
                    <a:pt x="144" y="48"/>
                  </a:lnTo>
                  <a:lnTo>
                    <a:pt x="161" y="0"/>
                  </a:lnTo>
                  <a:lnTo>
                    <a:pt x="162" y="1"/>
                  </a:lnTo>
                  <a:lnTo>
                    <a:pt x="165" y="5"/>
                  </a:lnTo>
                  <a:lnTo>
                    <a:pt x="169" y="11"/>
                  </a:lnTo>
                  <a:lnTo>
                    <a:pt x="172" y="18"/>
                  </a:lnTo>
                  <a:lnTo>
                    <a:pt x="175" y="34"/>
                  </a:lnTo>
                  <a:lnTo>
                    <a:pt x="173" y="48"/>
                  </a:lnTo>
                  <a:lnTo>
                    <a:pt x="169" y="56"/>
                  </a:lnTo>
                  <a:lnTo>
                    <a:pt x="167" y="59"/>
                  </a:lnTo>
                  <a:lnTo>
                    <a:pt x="160" y="118"/>
                  </a:lnTo>
                  <a:lnTo>
                    <a:pt x="154" y="119"/>
                  </a:lnTo>
                  <a:lnTo>
                    <a:pt x="151" y="68"/>
                  </a:lnTo>
                  <a:lnTo>
                    <a:pt x="138" y="71"/>
                  </a:lnTo>
                  <a:lnTo>
                    <a:pt x="125" y="77"/>
                  </a:lnTo>
                  <a:lnTo>
                    <a:pt x="115" y="86"/>
                  </a:lnTo>
                  <a:lnTo>
                    <a:pt x="106" y="95"/>
                  </a:lnTo>
                  <a:lnTo>
                    <a:pt x="101" y="104"/>
                  </a:lnTo>
                  <a:lnTo>
                    <a:pt x="95" y="111"/>
                  </a:lnTo>
                  <a:lnTo>
                    <a:pt x="93" y="117"/>
                  </a:lnTo>
                  <a:lnTo>
                    <a:pt x="92" y="119"/>
                  </a:lnTo>
                  <a:lnTo>
                    <a:pt x="1" y="119"/>
                  </a:lnTo>
                  <a:lnTo>
                    <a:pt x="1" y="118"/>
                  </a:lnTo>
                  <a:lnTo>
                    <a:pt x="0" y="116"/>
                  </a:lnTo>
                  <a:lnTo>
                    <a:pt x="1" y="113"/>
                  </a:lnTo>
                  <a:lnTo>
                    <a:pt x="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137">
              <a:extLst>
                <a:ext uri="{FF2B5EF4-FFF2-40B4-BE49-F238E27FC236}">
                  <a16:creationId xmlns:a16="http://schemas.microsoft.com/office/drawing/2014/main" id="{D87C8B30-24DD-F6AD-C7C1-46A834C3FD87}"/>
                </a:ext>
              </a:extLst>
            </p:cNvPr>
            <p:cNvSpPr>
              <a:spLocks/>
            </p:cNvSpPr>
            <p:nvPr/>
          </p:nvSpPr>
          <p:spPr bwMode="auto">
            <a:xfrm>
              <a:off x="2706" y="2691"/>
              <a:ext cx="18" cy="35"/>
            </a:xfrm>
            <a:custGeom>
              <a:avLst/>
              <a:gdLst>
                <a:gd name="T0" fmla="*/ 12 w 18"/>
                <a:gd name="T1" fmla="*/ 0 h 35"/>
                <a:gd name="T2" fmla="*/ 11 w 18"/>
                <a:gd name="T3" fmla="*/ 4 h 35"/>
                <a:gd name="T4" fmla="*/ 11 w 18"/>
                <a:gd name="T5" fmla="*/ 12 h 35"/>
                <a:gd name="T6" fmla="*/ 12 w 18"/>
                <a:gd name="T7" fmla="*/ 22 h 35"/>
                <a:gd name="T8" fmla="*/ 18 w 18"/>
                <a:gd name="T9" fmla="*/ 32 h 35"/>
                <a:gd name="T10" fmla="*/ 17 w 18"/>
                <a:gd name="T11" fmla="*/ 33 h 35"/>
                <a:gd name="T12" fmla="*/ 12 w 18"/>
                <a:gd name="T13" fmla="*/ 35 h 35"/>
                <a:gd name="T14" fmla="*/ 6 w 18"/>
                <a:gd name="T15" fmla="*/ 33 h 35"/>
                <a:gd name="T16" fmla="*/ 1 w 18"/>
                <a:gd name="T17" fmla="*/ 23 h 35"/>
                <a:gd name="T18" fmla="*/ 0 w 18"/>
                <a:gd name="T19" fmla="*/ 10 h 35"/>
                <a:gd name="T20" fmla="*/ 4 w 18"/>
                <a:gd name="T21" fmla="*/ 4 h 35"/>
                <a:gd name="T22" fmla="*/ 10 w 18"/>
                <a:gd name="T23" fmla="*/ 0 h 35"/>
                <a:gd name="T24" fmla="*/ 12 w 18"/>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5"/>
                <a:gd name="T41" fmla="*/ 18 w 1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5">
                  <a:moveTo>
                    <a:pt x="12" y="0"/>
                  </a:moveTo>
                  <a:lnTo>
                    <a:pt x="11" y="4"/>
                  </a:lnTo>
                  <a:lnTo>
                    <a:pt x="11" y="12"/>
                  </a:lnTo>
                  <a:lnTo>
                    <a:pt x="12" y="22"/>
                  </a:lnTo>
                  <a:lnTo>
                    <a:pt x="18" y="32"/>
                  </a:lnTo>
                  <a:lnTo>
                    <a:pt x="17" y="33"/>
                  </a:lnTo>
                  <a:lnTo>
                    <a:pt x="12" y="35"/>
                  </a:lnTo>
                  <a:lnTo>
                    <a:pt x="6" y="33"/>
                  </a:lnTo>
                  <a:lnTo>
                    <a:pt x="1" y="23"/>
                  </a:lnTo>
                  <a:lnTo>
                    <a:pt x="0" y="10"/>
                  </a:lnTo>
                  <a:lnTo>
                    <a:pt x="4" y="4"/>
                  </a:lnTo>
                  <a:lnTo>
                    <a:pt x="10" y="0"/>
                  </a:lnTo>
                  <a:lnTo>
                    <a:pt x="12" y="0"/>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138">
              <a:extLst>
                <a:ext uri="{FF2B5EF4-FFF2-40B4-BE49-F238E27FC236}">
                  <a16:creationId xmlns:a16="http://schemas.microsoft.com/office/drawing/2014/main" id="{81D46DF7-D8D6-3C7F-C654-17896EC7055C}"/>
                </a:ext>
              </a:extLst>
            </p:cNvPr>
            <p:cNvSpPr>
              <a:spLocks/>
            </p:cNvSpPr>
            <p:nvPr/>
          </p:nvSpPr>
          <p:spPr bwMode="auto">
            <a:xfrm>
              <a:off x="2587" y="1321"/>
              <a:ext cx="453" cy="1331"/>
            </a:xfrm>
            <a:custGeom>
              <a:avLst/>
              <a:gdLst>
                <a:gd name="T0" fmla="*/ 263 w 453"/>
                <a:gd name="T1" fmla="*/ 65 h 1331"/>
                <a:gd name="T2" fmla="*/ 254 w 453"/>
                <a:gd name="T3" fmla="*/ 60 h 1331"/>
                <a:gd name="T4" fmla="*/ 240 w 453"/>
                <a:gd name="T5" fmla="*/ 58 h 1331"/>
                <a:gd name="T6" fmla="*/ 225 w 453"/>
                <a:gd name="T7" fmla="*/ 58 h 1331"/>
                <a:gd name="T8" fmla="*/ 207 w 453"/>
                <a:gd name="T9" fmla="*/ 59 h 1331"/>
                <a:gd name="T10" fmla="*/ 190 w 453"/>
                <a:gd name="T11" fmla="*/ 61 h 1331"/>
                <a:gd name="T12" fmla="*/ 176 w 453"/>
                <a:gd name="T13" fmla="*/ 63 h 1331"/>
                <a:gd name="T14" fmla="*/ 166 w 453"/>
                <a:gd name="T15" fmla="*/ 64 h 1331"/>
                <a:gd name="T16" fmla="*/ 162 w 453"/>
                <a:gd name="T17" fmla="*/ 65 h 1331"/>
                <a:gd name="T18" fmla="*/ 84 w 453"/>
                <a:gd name="T19" fmla="*/ 0 h 1331"/>
                <a:gd name="T20" fmla="*/ 81 w 453"/>
                <a:gd name="T21" fmla="*/ 13 h 1331"/>
                <a:gd name="T22" fmla="*/ 73 w 453"/>
                <a:gd name="T23" fmla="*/ 59 h 1331"/>
                <a:gd name="T24" fmla="*/ 61 w 453"/>
                <a:gd name="T25" fmla="*/ 140 h 1331"/>
                <a:gd name="T26" fmla="*/ 46 w 453"/>
                <a:gd name="T27" fmla="*/ 265 h 1331"/>
                <a:gd name="T28" fmla="*/ 32 w 453"/>
                <a:gd name="T29" fmla="*/ 439 h 1331"/>
                <a:gd name="T30" fmla="*/ 18 w 453"/>
                <a:gd name="T31" fmla="*/ 667 h 1331"/>
                <a:gd name="T32" fmla="*/ 7 w 453"/>
                <a:gd name="T33" fmla="*/ 954 h 1331"/>
                <a:gd name="T34" fmla="*/ 0 w 453"/>
                <a:gd name="T35" fmla="*/ 1308 h 1331"/>
                <a:gd name="T36" fmla="*/ 436 w 453"/>
                <a:gd name="T37" fmla="*/ 1331 h 1331"/>
                <a:gd name="T38" fmla="*/ 440 w 453"/>
                <a:gd name="T39" fmla="*/ 1158 h 1331"/>
                <a:gd name="T40" fmla="*/ 449 w 453"/>
                <a:gd name="T41" fmla="*/ 775 h 1331"/>
                <a:gd name="T42" fmla="*/ 453 w 453"/>
                <a:gd name="T43" fmla="*/ 389 h 1331"/>
                <a:gd name="T44" fmla="*/ 445 w 453"/>
                <a:gd name="T45" fmla="*/ 205 h 1331"/>
                <a:gd name="T46" fmla="*/ 432 w 453"/>
                <a:gd name="T47" fmla="*/ 195 h 1331"/>
                <a:gd name="T48" fmla="*/ 419 w 453"/>
                <a:gd name="T49" fmla="*/ 184 h 1331"/>
                <a:gd name="T50" fmla="*/ 406 w 453"/>
                <a:gd name="T51" fmla="*/ 173 h 1331"/>
                <a:gd name="T52" fmla="*/ 390 w 453"/>
                <a:gd name="T53" fmla="*/ 160 h 1331"/>
                <a:gd name="T54" fmla="*/ 376 w 453"/>
                <a:gd name="T55" fmla="*/ 149 h 1331"/>
                <a:gd name="T56" fmla="*/ 360 w 453"/>
                <a:gd name="T57" fmla="*/ 137 h 1331"/>
                <a:gd name="T58" fmla="*/ 345 w 453"/>
                <a:gd name="T59" fmla="*/ 126 h 1331"/>
                <a:gd name="T60" fmla="*/ 331 w 453"/>
                <a:gd name="T61" fmla="*/ 115 h 1331"/>
                <a:gd name="T62" fmla="*/ 317 w 453"/>
                <a:gd name="T63" fmla="*/ 104 h 1331"/>
                <a:gd name="T64" fmla="*/ 304 w 453"/>
                <a:gd name="T65" fmla="*/ 96 h 1331"/>
                <a:gd name="T66" fmla="*/ 293 w 453"/>
                <a:gd name="T67" fmla="*/ 87 h 1331"/>
                <a:gd name="T68" fmla="*/ 283 w 453"/>
                <a:gd name="T69" fmla="*/ 80 h 1331"/>
                <a:gd name="T70" fmla="*/ 274 w 453"/>
                <a:gd name="T71" fmla="*/ 73 h 1331"/>
                <a:gd name="T72" fmla="*/ 268 w 453"/>
                <a:gd name="T73" fmla="*/ 69 h 1331"/>
                <a:gd name="T74" fmla="*/ 264 w 453"/>
                <a:gd name="T75" fmla="*/ 67 h 1331"/>
                <a:gd name="T76" fmla="*/ 263 w 453"/>
                <a:gd name="T77" fmla="*/ 65 h 1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3"/>
                <a:gd name="T118" fmla="*/ 0 h 1331"/>
                <a:gd name="T119" fmla="*/ 453 w 453"/>
                <a:gd name="T120" fmla="*/ 1331 h 1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3" h="1331">
                  <a:moveTo>
                    <a:pt x="263" y="65"/>
                  </a:moveTo>
                  <a:lnTo>
                    <a:pt x="254" y="60"/>
                  </a:lnTo>
                  <a:lnTo>
                    <a:pt x="240" y="58"/>
                  </a:lnTo>
                  <a:lnTo>
                    <a:pt x="225" y="58"/>
                  </a:lnTo>
                  <a:lnTo>
                    <a:pt x="207" y="59"/>
                  </a:lnTo>
                  <a:lnTo>
                    <a:pt x="190" y="61"/>
                  </a:lnTo>
                  <a:lnTo>
                    <a:pt x="176" y="63"/>
                  </a:lnTo>
                  <a:lnTo>
                    <a:pt x="166" y="64"/>
                  </a:lnTo>
                  <a:lnTo>
                    <a:pt x="162" y="65"/>
                  </a:lnTo>
                  <a:lnTo>
                    <a:pt x="84" y="0"/>
                  </a:lnTo>
                  <a:lnTo>
                    <a:pt x="81" y="13"/>
                  </a:lnTo>
                  <a:lnTo>
                    <a:pt x="73" y="59"/>
                  </a:lnTo>
                  <a:lnTo>
                    <a:pt x="61" y="140"/>
                  </a:lnTo>
                  <a:lnTo>
                    <a:pt x="46" y="265"/>
                  </a:lnTo>
                  <a:lnTo>
                    <a:pt x="32" y="439"/>
                  </a:lnTo>
                  <a:lnTo>
                    <a:pt x="18" y="667"/>
                  </a:lnTo>
                  <a:lnTo>
                    <a:pt x="7" y="954"/>
                  </a:lnTo>
                  <a:lnTo>
                    <a:pt x="0" y="1308"/>
                  </a:lnTo>
                  <a:lnTo>
                    <a:pt x="436" y="1331"/>
                  </a:lnTo>
                  <a:lnTo>
                    <a:pt x="440" y="1158"/>
                  </a:lnTo>
                  <a:lnTo>
                    <a:pt x="449" y="775"/>
                  </a:lnTo>
                  <a:lnTo>
                    <a:pt x="453" y="389"/>
                  </a:lnTo>
                  <a:lnTo>
                    <a:pt x="445" y="205"/>
                  </a:lnTo>
                  <a:lnTo>
                    <a:pt x="432" y="195"/>
                  </a:lnTo>
                  <a:lnTo>
                    <a:pt x="419" y="184"/>
                  </a:lnTo>
                  <a:lnTo>
                    <a:pt x="406" y="173"/>
                  </a:lnTo>
                  <a:lnTo>
                    <a:pt x="390" y="160"/>
                  </a:lnTo>
                  <a:lnTo>
                    <a:pt x="376" y="149"/>
                  </a:lnTo>
                  <a:lnTo>
                    <a:pt x="360" y="137"/>
                  </a:lnTo>
                  <a:lnTo>
                    <a:pt x="345" y="126"/>
                  </a:lnTo>
                  <a:lnTo>
                    <a:pt x="331" y="115"/>
                  </a:lnTo>
                  <a:lnTo>
                    <a:pt x="317" y="104"/>
                  </a:lnTo>
                  <a:lnTo>
                    <a:pt x="304" y="96"/>
                  </a:lnTo>
                  <a:lnTo>
                    <a:pt x="293" y="87"/>
                  </a:lnTo>
                  <a:lnTo>
                    <a:pt x="283" y="80"/>
                  </a:lnTo>
                  <a:lnTo>
                    <a:pt x="274" y="73"/>
                  </a:lnTo>
                  <a:lnTo>
                    <a:pt x="268" y="69"/>
                  </a:lnTo>
                  <a:lnTo>
                    <a:pt x="264" y="67"/>
                  </a:lnTo>
                  <a:lnTo>
                    <a:pt x="26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139">
              <a:extLst>
                <a:ext uri="{FF2B5EF4-FFF2-40B4-BE49-F238E27FC236}">
                  <a16:creationId xmlns:a16="http://schemas.microsoft.com/office/drawing/2014/main" id="{2FB21244-27A1-CB50-F2ED-CA6BE82F2205}"/>
                </a:ext>
              </a:extLst>
            </p:cNvPr>
            <p:cNvSpPr>
              <a:spLocks/>
            </p:cNvSpPr>
            <p:nvPr/>
          </p:nvSpPr>
          <p:spPr bwMode="auto">
            <a:xfrm>
              <a:off x="2727" y="1366"/>
              <a:ext cx="153" cy="148"/>
            </a:xfrm>
            <a:custGeom>
              <a:avLst/>
              <a:gdLst>
                <a:gd name="T0" fmla="*/ 0 w 153"/>
                <a:gd name="T1" fmla="*/ 0 h 148"/>
                <a:gd name="T2" fmla="*/ 22 w 153"/>
                <a:gd name="T3" fmla="*/ 20 h 148"/>
                <a:gd name="T4" fmla="*/ 22 w 153"/>
                <a:gd name="T5" fmla="*/ 20 h 148"/>
                <a:gd name="T6" fmla="*/ 22 w 153"/>
                <a:gd name="T7" fmla="*/ 20 h 148"/>
                <a:gd name="T8" fmla="*/ 22 w 153"/>
                <a:gd name="T9" fmla="*/ 20 h 148"/>
                <a:gd name="T10" fmla="*/ 22 w 153"/>
                <a:gd name="T11" fmla="*/ 20 h 148"/>
                <a:gd name="T12" fmla="*/ 29 w 153"/>
                <a:gd name="T13" fmla="*/ 97 h 148"/>
                <a:gd name="T14" fmla="*/ 127 w 153"/>
                <a:gd name="T15" fmla="*/ 22 h 148"/>
                <a:gd name="T16" fmla="*/ 132 w 153"/>
                <a:gd name="T17" fmla="*/ 25 h 148"/>
                <a:gd name="T18" fmla="*/ 137 w 153"/>
                <a:gd name="T19" fmla="*/ 28 h 148"/>
                <a:gd name="T20" fmla="*/ 144 w 153"/>
                <a:gd name="T21" fmla="*/ 34 h 148"/>
                <a:gd name="T22" fmla="*/ 153 w 153"/>
                <a:gd name="T23" fmla="*/ 42 h 148"/>
                <a:gd name="T24" fmla="*/ 17 w 153"/>
                <a:gd name="T25" fmla="*/ 148 h 148"/>
                <a:gd name="T26" fmla="*/ 0 w 153"/>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148"/>
                <a:gd name="T44" fmla="*/ 153 w 153"/>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148">
                  <a:moveTo>
                    <a:pt x="0" y="0"/>
                  </a:moveTo>
                  <a:lnTo>
                    <a:pt x="22" y="20"/>
                  </a:lnTo>
                  <a:lnTo>
                    <a:pt x="29" y="97"/>
                  </a:lnTo>
                  <a:lnTo>
                    <a:pt x="127" y="22"/>
                  </a:lnTo>
                  <a:lnTo>
                    <a:pt x="132" y="25"/>
                  </a:lnTo>
                  <a:lnTo>
                    <a:pt x="137" y="28"/>
                  </a:lnTo>
                  <a:lnTo>
                    <a:pt x="144" y="34"/>
                  </a:lnTo>
                  <a:lnTo>
                    <a:pt x="153" y="42"/>
                  </a:lnTo>
                  <a:lnTo>
                    <a:pt x="17" y="148"/>
                  </a:lnTo>
                  <a:lnTo>
                    <a:pt x="0" y="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140">
              <a:extLst>
                <a:ext uri="{FF2B5EF4-FFF2-40B4-BE49-F238E27FC236}">
                  <a16:creationId xmlns:a16="http://schemas.microsoft.com/office/drawing/2014/main" id="{54C2830D-D7CA-1F38-A734-96B4EA183628}"/>
                </a:ext>
              </a:extLst>
            </p:cNvPr>
            <p:cNvSpPr>
              <a:spLocks/>
            </p:cNvSpPr>
            <p:nvPr/>
          </p:nvSpPr>
          <p:spPr bwMode="auto">
            <a:xfrm>
              <a:off x="2749" y="1380"/>
              <a:ext cx="105" cy="83"/>
            </a:xfrm>
            <a:custGeom>
              <a:avLst/>
              <a:gdLst>
                <a:gd name="T0" fmla="*/ 105 w 105"/>
                <a:gd name="T1" fmla="*/ 8 h 83"/>
                <a:gd name="T2" fmla="*/ 7 w 105"/>
                <a:gd name="T3" fmla="*/ 83 h 83"/>
                <a:gd name="T4" fmla="*/ 0 w 105"/>
                <a:gd name="T5" fmla="*/ 6 h 83"/>
                <a:gd name="T6" fmla="*/ 1 w 105"/>
                <a:gd name="T7" fmla="*/ 6 h 83"/>
                <a:gd name="T8" fmla="*/ 4 w 105"/>
                <a:gd name="T9" fmla="*/ 6 h 83"/>
                <a:gd name="T10" fmla="*/ 6 w 105"/>
                <a:gd name="T11" fmla="*/ 6 h 83"/>
                <a:gd name="T12" fmla="*/ 9 w 105"/>
                <a:gd name="T13" fmla="*/ 5 h 83"/>
                <a:gd name="T14" fmla="*/ 19 w 105"/>
                <a:gd name="T15" fmla="*/ 50 h 83"/>
                <a:gd name="T16" fmla="*/ 90 w 105"/>
                <a:gd name="T17" fmla="*/ 0 h 83"/>
                <a:gd name="T18" fmla="*/ 94 w 105"/>
                <a:gd name="T19" fmla="*/ 1 h 83"/>
                <a:gd name="T20" fmla="*/ 99 w 105"/>
                <a:gd name="T21" fmla="*/ 3 h 83"/>
                <a:gd name="T22" fmla="*/ 102 w 105"/>
                <a:gd name="T23" fmla="*/ 6 h 83"/>
                <a:gd name="T24" fmla="*/ 105 w 105"/>
                <a:gd name="T25" fmla="*/ 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83"/>
                <a:gd name="T41" fmla="*/ 105 w 105"/>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83">
                  <a:moveTo>
                    <a:pt x="105" y="8"/>
                  </a:moveTo>
                  <a:lnTo>
                    <a:pt x="7" y="83"/>
                  </a:lnTo>
                  <a:lnTo>
                    <a:pt x="0" y="6"/>
                  </a:lnTo>
                  <a:lnTo>
                    <a:pt x="1" y="6"/>
                  </a:lnTo>
                  <a:lnTo>
                    <a:pt x="4" y="6"/>
                  </a:lnTo>
                  <a:lnTo>
                    <a:pt x="6" y="6"/>
                  </a:lnTo>
                  <a:lnTo>
                    <a:pt x="9" y="5"/>
                  </a:lnTo>
                  <a:lnTo>
                    <a:pt x="19" y="50"/>
                  </a:lnTo>
                  <a:lnTo>
                    <a:pt x="90" y="0"/>
                  </a:lnTo>
                  <a:lnTo>
                    <a:pt x="94" y="1"/>
                  </a:lnTo>
                  <a:lnTo>
                    <a:pt x="99" y="3"/>
                  </a:lnTo>
                  <a:lnTo>
                    <a:pt x="102" y="6"/>
                  </a:lnTo>
                  <a:lnTo>
                    <a:pt x="10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2" name="Freeform 141">
              <a:extLst>
                <a:ext uri="{FF2B5EF4-FFF2-40B4-BE49-F238E27FC236}">
                  <a16:creationId xmlns:a16="http://schemas.microsoft.com/office/drawing/2014/main" id="{7C056875-87CD-C0E6-0F6A-0E46916F6492}"/>
                </a:ext>
              </a:extLst>
            </p:cNvPr>
            <p:cNvSpPr>
              <a:spLocks/>
            </p:cNvSpPr>
            <p:nvPr/>
          </p:nvSpPr>
          <p:spPr bwMode="auto">
            <a:xfrm>
              <a:off x="2562" y="924"/>
              <a:ext cx="114" cy="436"/>
            </a:xfrm>
            <a:custGeom>
              <a:avLst/>
              <a:gdLst>
                <a:gd name="T0" fmla="*/ 95 w 114"/>
                <a:gd name="T1" fmla="*/ 65 h 436"/>
                <a:gd name="T2" fmla="*/ 109 w 114"/>
                <a:gd name="T3" fmla="*/ 49 h 436"/>
                <a:gd name="T4" fmla="*/ 105 w 114"/>
                <a:gd name="T5" fmla="*/ 29 h 436"/>
                <a:gd name="T6" fmla="*/ 96 w 114"/>
                <a:gd name="T7" fmla="*/ 25 h 436"/>
                <a:gd name="T8" fmla="*/ 95 w 114"/>
                <a:gd name="T9" fmla="*/ 18 h 436"/>
                <a:gd name="T10" fmla="*/ 95 w 114"/>
                <a:gd name="T11" fmla="*/ 14 h 436"/>
                <a:gd name="T12" fmla="*/ 94 w 114"/>
                <a:gd name="T13" fmla="*/ 10 h 436"/>
                <a:gd name="T14" fmla="*/ 94 w 114"/>
                <a:gd name="T15" fmla="*/ 9 h 436"/>
                <a:gd name="T16" fmla="*/ 92 w 114"/>
                <a:gd name="T17" fmla="*/ 8 h 436"/>
                <a:gd name="T18" fmla="*/ 91 w 114"/>
                <a:gd name="T19" fmla="*/ 7 h 436"/>
                <a:gd name="T20" fmla="*/ 88 w 114"/>
                <a:gd name="T21" fmla="*/ 6 h 436"/>
                <a:gd name="T22" fmla="*/ 82 w 114"/>
                <a:gd name="T23" fmla="*/ 6 h 436"/>
                <a:gd name="T24" fmla="*/ 79 w 114"/>
                <a:gd name="T25" fmla="*/ 4 h 436"/>
                <a:gd name="T26" fmla="*/ 75 w 114"/>
                <a:gd name="T27" fmla="*/ 3 h 436"/>
                <a:gd name="T28" fmla="*/ 70 w 114"/>
                <a:gd name="T29" fmla="*/ 5 h 436"/>
                <a:gd name="T30" fmla="*/ 68 w 114"/>
                <a:gd name="T31" fmla="*/ 7 h 436"/>
                <a:gd name="T32" fmla="*/ 65 w 114"/>
                <a:gd name="T33" fmla="*/ 6 h 436"/>
                <a:gd name="T34" fmla="*/ 61 w 114"/>
                <a:gd name="T35" fmla="*/ 6 h 436"/>
                <a:gd name="T36" fmla="*/ 57 w 114"/>
                <a:gd name="T37" fmla="*/ 7 h 436"/>
                <a:gd name="T38" fmla="*/ 54 w 114"/>
                <a:gd name="T39" fmla="*/ 11 h 436"/>
                <a:gd name="T40" fmla="*/ 54 w 114"/>
                <a:gd name="T41" fmla="*/ 11 h 436"/>
                <a:gd name="T42" fmla="*/ 53 w 114"/>
                <a:gd name="T43" fmla="*/ 11 h 436"/>
                <a:gd name="T44" fmla="*/ 52 w 114"/>
                <a:gd name="T45" fmla="*/ 11 h 436"/>
                <a:gd name="T46" fmla="*/ 52 w 114"/>
                <a:gd name="T47" fmla="*/ 11 h 436"/>
                <a:gd name="T48" fmla="*/ 52 w 114"/>
                <a:gd name="T49" fmla="*/ 10 h 436"/>
                <a:gd name="T50" fmla="*/ 54 w 114"/>
                <a:gd name="T51" fmla="*/ 9 h 436"/>
                <a:gd name="T52" fmla="*/ 56 w 114"/>
                <a:gd name="T53" fmla="*/ 6 h 436"/>
                <a:gd name="T54" fmla="*/ 56 w 114"/>
                <a:gd name="T55" fmla="*/ 0 h 436"/>
                <a:gd name="T56" fmla="*/ 43 w 114"/>
                <a:gd name="T57" fmla="*/ 9 h 436"/>
                <a:gd name="T58" fmla="*/ 37 w 114"/>
                <a:gd name="T59" fmla="*/ 26 h 436"/>
                <a:gd name="T60" fmla="*/ 37 w 114"/>
                <a:gd name="T61" fmla="*/ 44 h 436"/>
                <a:gd name="T62" fmla="*/ 37 w 114"/>
                <a:gd name="T63" fmla="*/ 48 h 436"/>
                <a:gd name="T64" fmla="*/ 39 w 114"/>
                <a:gd name="T65" fmla="*/ 59 h 436"/>
                <a:gd name="T66" fmla="*/ 43 w 114"/>
                <a:gd name="T67" fmla="*/ 75 h 436"/>
                <a:gd name="T68" fmla="*/ 51 w 114"/>
                <a:gd name="T69" fmla="*/ 92 h 436"/>
                <a:gd name="T70" fmla="*/ 50 w 114"/>
                <a:gd name="T71" fmla="*/ 92 h 436"/>
                <a:gd name="T72" fmla="*/ 54 w 114"/>
                <a:gd name="T73" fmla="*/ 102 h 436"/>
                <a:gd name="T74" fmla="*/ 57 w 114"/>
                <a:gd name="T75" fmla="*/ 115 h 436"/>
                <a:gd name="T76" fmla="*/ 56 w 114"/>
                <a:gd name="T77" fmla="*/ 131 h 436"/>
                <a:gd name="T78" fmla="*/ 53 w 114"/>
                <a:gd name="T79" fmla="*/ 145 h 436"/>
                <a:gd name="T80" fmla="*/ 0 w 114"/>
                <a:gd name="T81" fmla="*/ 333 h 436"/>
                <a:gd name="T82" fmla="*/ 105 w 114"/>
                <a:gd name="T83" fmla="*/ 436 h 436"/>
                <a:gd name="T84" fmla="*/ 108 w 114"/>
                <a:gd name="T85" fmla="*/ 428 h 436"/>
                <a:gd name="T86" fmla="*/ 109 w 114"/>
                <a:gd name="T87" fmla="*/ 420 h 436"/>
                <a:gd name="T88" fmla="*/ 109 w 114"/>
                <a:gd name="T89" fmla="*/ 411 h 436"/>
                <a:gd name="T90" fmla="*/ 114 w 114"/>
                <a:gd name="T91" fmla="*/ 404 h 436"/>
                <a:gd name="T92" fmla="*/ 36 w 114"/>
                <a:gd name="T93" fmla="*/ 321 h 436"/>
                <a:gd name="T94" fmla="*/ 76 w 114"/>
                <a:gd name="T95" fmla="*/ 117 h 436"/>
                <a:gd name="T96" fmla="*/ 76 w 114"/>
                <a:gd name="T97" fmla="*/ 117 h 436"/>
                <a:gd name="T98" fmla="*/ 78 w 114"/>
                <a:gd name="T99" fmla="*/ 111 h 436"/>
                <a:gd name="T100" fmla="*/ 80 w 114"/>
                <a:gd name="T101" fmla="*/ 103 h 436"/>
                <a:gd name="T102" fmla="*/ 84 w 114"/>
                <a:gd name="T103" fmla="*/ 94 h 436"/>
                <a:gd name="T104" fmla="*/ 86 w 114"/>
                <a:gd name="T105" fmla="*/ 84 h 436"/>
                <a:gd name="T106" fmla="*/ 87 w 114"/>
                <a:gd name="T107" fmla="*/ 80 h 436"/>
                <a:gd name="T108" fmla="*/ 89 w 114"/>
                <a:gd name="T109" fmla="*/ 74 h 436"/>
                <a:gd name="T110" fmla="*/ 92 w 114"/>
                <a:gd name="T111" fmla="*/ 69 h 436"/>
                <a:gd name="T112" fmla="*/ 95 w 114"/>
                <a:gd name="T113" fmla="*/ 65 h 4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436"/>
                <a:gd name="T173" fmla="*/ 114 w 114"/>
                <a:gd name="T174" fmla="*/ 436 h 4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436">
                  <a:moveTo>
                    <a:pt x="95" y="65"/>
                  </a:moveTo>
                  <a:lnTo>
                    <a:pt x="109" y="49"/>
                  </a:lnTo>
                  <a:lnTo>
                    <a:pt x="105" y="29"/>
                  </a:lnTo>
                  <a:lnTo>
                    <a:pt x="96" y="25"/>
                  </a:lnTo>
                  <a:lnTo>
                    <a:pt x="95" y="18"/>
                  </a:lnTo>
                  <a:lnTo>
                    <a:pt x="95" y="14"/>
                  </a:lnTo>
                  <a:lnTo>
                    <a:pt x="94" y="10"/>
                  </a:lnTo>
                  <a:lnTo>
                    <a:pt x="94" y="9"/>
                  </a:lnTo>
                  <a:lnTo>
                    <a:pt x="92" y="8"/>
                  </a:lnTo>
                  <a:lnTo>
                    <a:pt x="91" y="7"/>
                  </a:lnTo>
                  <a:lnTo>
                    <a:pt x="88" y="6"/>
                  </a:lnTo>
                  <a:lnTo>
                    <a:pt x="82" y="6"/>
                  </a:lnTo>
                  <a:lnTo>
                    <a:pt x="79" y="4"/>
                  </a:lnTo>
                  <a:lnTo>
                    <a:pt x="75" y="3"/>
                  </a:lnTo>
                  <a:lnTo>
                    <a:pt x="70" y="5"/>
                  </a:lnTo>
                  <a:lnTo>
                    <a:pt x="68" y="7"/>
                  </a:lnTo>
                  <a:lnTo>
                    <a:pt x="65" y="6"/>
                  </a:lnTo>
                  <a:lnTo>
                    <a:pt x="61" y="6"/>
                  </a:lnTo>
                  <a:lnTo>
                    <a:pt x="57" y="7"/>
                  </a:lnTo>
                  <a:lnTo>
                    <a:pt x="54" y="11"/>
                  </a:lnTo>
                  <a:lnTo>
                    <a:pt x="53" y="11"/>
                  </a:lnTo>
                  <a:lnTo>
                    <a:pt x="52" y="11"/>
                  </a:lnTo>
                  <a:lnTo>
                    <a:pt x="52" y="10"/>
                  </a:lnTo>
                  <a:lnTo>
                    <a:pt x="54" y="9"/>
                  </a:lnTo>
                  <a:lnTo>
                    <a:pt x="56" y="6"/>
                  </a:lnTo>
                  <a:lnTo>
                    <a:pt x="56" y="0"/>
                  </a:lnTo>
                  <a:lnTo>
                    <a:pt x="43" y="9"/>
                  </a:lnTo>
                  <a:lnTo>
                    <a:pt x="37" y="26"/>
                  </a:lnTo>
                  <a:lnTo>
                    <a:pt x="37" y="44"/>
                  </a:lnTo>
                  <a:lnTo>
                    <a:pt x="37" y="48"/>
                  </a:lnTo>
                  <a:lnTo>
                    <a:pt x="39" y="59"/>
                  </a:lnTo>
                  <a:lnTo>
                    <a:pt x="43" y="75"/>
                  </a:lnTo>
                  <a:lnTo>
                    <a:pt x="51" y="92"/>
                  </a:lnTo>
                  <a:lnTo>
                    <a:pt x="50" y="92"/>
                  </a:lnTo>
                  <a:lnTo>
                    <a:pt x="54" y="102"/>
                  </a:lnTo>
                  <a:lnTo>
                    <a:pt x="57" y="115"/>
                  </a:lnTo>
                  <a:lnTo>
                    <a:pt x="56" y="131"/>
                  </a:lnTo>
                  <a:lnTo>
                    <a:pt x="53" y="145"/>
                  </a:lnTo>
                  <a:lnTo>
                    <a:pt x="0" y="333"/>
                  </a:lnTo>
                  <a:lnTo>
                    <a:pt x="105" y="436"/>
                  </a:lnTo>
                  <a:lnTo>
                    <a:pt x="108" y="428"/>
                  </a:lnTo>
                  <a:lnTo>
                    <a:pt x="109" y="420"/>
                  </a:lnTo>
                  <a:lnTo>
                    <a:pt x="109" y="411"/>
                  </a:lnTo>
                  <a:lnTo>
                    <a:pt x="114" y="404"/>
                  </a:lnTo>
                  <a:lnTo>
                    <a:pt x="36" y="321"/>
                  </a:lnTo>
                  <a:lnTo>
                    <a:pt x="76" y="117"/>
                  </a:lnTo>
                  <a:lnTo>
                    <a:pt x="78" y="111"/>
                  </a:lnTo>
                  <a:lnTo>
                    <a:pt x="80" y="103"/>
                  </a:lnTo>
                  <a:lnTo>
                    <a:pt x="84" y="94"/>
                  </a:lnTo>
                  <a:lnTo>
                    <a:pt x="86" y="84"/>
                  </a:lnTo>
                  <a:lnTo>
                    <a:pt x="87" y="80"/>
                  </a:lnTo>
                  <a:lnTo>
                    <a:pt x="89" y="74"/>
                  </a:lnTo>
                  <a:lnTo>
                    <a:pt x="92" y="69"/>
                  </a:lnTo>
                  <a:lnTo>
                    <a:pt x="95" y="65"/>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142">
              <a:extLst>
                <a:ext uri="{FF2B5EF4-FFF2-40B4-BE49-F238E27FC236}">
                  <a16:creationId xmlns:a16="http://schemas.microsoft.com/office/drawing/2014/main" id="{FE703BDB-C049-C5DE-4C52-C4BD1E67A907}"/>
                </a:ext>
              </a:extLst>
            </p:cNvPr>
            <p:cNvSpPr>
              <a:spLocks/>
            </p:cNvSpPr>
            <p:nvPr/>
          </p:nvSpPr>
          <p:spPr bwMode="auto">
            <a:xfrm>
              <a:off x="2584" y="1255"/>
              <a:ext cx="95" cy="116"/>
            </a:xfrm>
            <a:custGeom>
              <a:avLst/>
              <a:gdLst>
                <a:gd name="T0" fmla="*/ 46 w 95"/>
                <a:gd name="T1" fmla="*/ 20 h 116"/>
                <a:gd name="T2" fmla="*/ 51 w 95"/>
                <a:gd name="T3" fmla="*/ 16 h 116"/>
                <a:gd name="T4" fmla="*/ 30 w 95"/>
                <a:gd name="T5" fmla="*/ 0 h 116"/>
                <a:gd name="T6" fmla="*/ 0 w 95"/>
                <a:gd name="T7" fmla="*/ 31 h 116"/>
                <a:gd name="T8" fmla="*/ 17 w 95"/>
                <a:gd name="T9" fmla="*/ 48 h 116"/>
                <a:gd name="T10" fmla="*/ 21 w 95"/>
                <a:gd name="T11" fmla="*/ 47 h 116"/>
                <a:gd name="T12" fmla="*/ 85 w 95"/>
                <a:gd name="T13" fmla="*/ 116 h 116"/>
                <a:gd name="T14" fmla="*/ 95 w 95"/>
                <a:gd name="T15" fmla="*/ 76 h 116"/>
                <a:gd name="T16" fmla="*/ 46 w 95"/>
                <a:gd name="T17" fmla="*/ 2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16"/>
                <a:gd name="T29" fmla="*/ 95 w 9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16">
                  <a:moveTo>
                    <a:pt x="46" y="20"/>
                  </a:moveTo>
                  <a:lnTo>
                    <a:pt x="51" y="16"/>
                  </a:lnTo>
                  <a:lnTo>
                    <a:pt x="30" y="0"/>
                  </a:lnTo>
                  <a:lnTo>
                    <a:pt x="0" y="31"/>
                  </a:lnTo>
                  <a:lnTo>
                    <a:pt x="17" y="48"/>
                  </a:lnTo>
                  <a:lnTo>
                    <a:pt x="21" y="47"/>
                  </a:lnTo>
                  <a:lnTo>
                    <a:pt x="85" y="116"/>
                  </a:lnTo>
                  <a:lnTo>
                    <a:pt x="95" y="76"/>
                  </a:lnTo>
                  <a:lnTo>
                    <a:pt x="4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143">
              <a:extLst>
                <a:ext uri="{FF2B5EF4-FFF2-40B4-BE49-F238E27FC236}">
                  <a16:creationId xmlns:a16="http://schemas.microsoft.com/office/drawing/2014/main" id="{EADF39B3-9694-AE14-826F-A5A27255A704}"/>
                </a:ext>
              </a:extLst>
            </p:cNvPr>
            <p:cNvSpPr>
              <a:spLocks/>
            </p:cNvSpPr>
            <p:nvPr/>
          </p:nvSpPr>
          <p:spPr bwMode="auto">
            <a:xfrm>
              <a:off x="3047" y="1394"/>
              <a:ext cx="332" cy="219"/>
            </a:xfrm>
            <a:custGeom>
              <a:avLst/>
              <a:gdLst>
                <a:gd name="T0" fmla="*/ 207 w 332"/>
                <a:gd name="T1" fmla="*/ 88 h 219"/>
                <a:gd name="T2" fmla="*/ 220 w 332"/>
                <a:gd name="T3" fmla="*/ 81 h 219"/>
                <a:gd name="T4" fmla="*/ 233 w 332"/>
                <a:gd name="T5" fmla="*/ 75 h 219"/>
                <a:gd name="T6" fmla="*/ 245 w 332"/>
                <a:gd name="T7" fmla="*/ 73 h 219"/>
                <a:gd name="T8" fmla="*/ 250 w 332"/>
                <a:gd name="T9" fmla="*/ 73 h 219"/>
                <a:gd name="T10" fmla="*/ 269 w 332"/>
                <a:gd name="T11" fmla="*/ 73 h 219"/>
                <a:gd name="T12" fmla="*/ 285 w 332"/>
                <a:gd name="T13" fmla="*/ 72 h 219"/>
                <a:gd name="T14" fmla="*/ 295 w 332"/>
                <a:gd name="T15" fmla="*/ 68 h 219"/>
                <a:gd name="T16" fmla="*/ 299 w 332"/>
                <a:gd name="T17" fmla="*/ 67 h 219"/>
                <a:gd name="T18" fmla="*/ 328 w 332"/>
                <a:gd name="T19" fmla="*/ 46 h 219"/>
                <a:gd name="T20" fmla="*/ 327 w 332"/>
                <a:gd name="T21" fmla="*/ 34 h 219"/>
                <a:gd name="T22" fmla="*/ 323 w 332"/>
                <a:gd name="T23" fmla="*/ 38 h 219"/>
                <a:gd name="T24" fmla="*/ 323 w 332"/>
                <a:gd name="T25" fmla="*/ 38 h 219"/>
                <a:gd name="T26" fmla="*/ 322 w 332"/>
                <a:gd name="T27" fmla="*/ 37 h 219"/>
                <a:gd name="T28" fmla="*/ 325 w 332"/>
                <a:gd name="T29" fmla="*/ 33 h 219"/>
                <a:gd name="T30" fmla="*/ 322 w 332"/>
                <a:gd name="T31" fmla="*/ 25 h 219"/>
                <a:gd name="T32" fmla="*/ 322 w 332"/>
                <a:gd name="T33" fmla="*/ 19 h 219"/>
                <a:gd name="T34" fmla="*/ 318 w 332"/>
                <a:gd name="T35" fmla="*/ 11 h 219"/>
                <a:gd name="T36" fmla="*/ 313 w 332"/>
                <a:gd name="T37" fmla="*/ 5 h 219"/>
                <a:gd name="T38" fmla="*/ 308 w 332"/>
                <a:gd name="T39" fmla="*/ 0 h 219"/>
                <a:gd name="T40" fmla="*/ 307 w 332"/>
                <a:gd name="T41" fmla="*/ 2 h 219"/>
                <a:gd name="T42" fmla="*/ 304 w 332"/>
                <a:gd name="T43" fmla="*/ 18 h 219"/>
                <a:gd name="T44" fmla="*/ 291 w 332"/>
                <a:gd name="T45" fmla="*/ 29 h 219"/>
                <a:gd name="T46" fmla="*/ 282 w 332"/>
                <a:gd name="T47" fmla="*/ 34 h 219"/>
                <a:gd name="T48" fmla="*/ 278 w 332"/>
                <a:gd name="T49" fmla="*/ 36 h 219"/>
                <a:gd name="T50" fmla="*/ 269 w 332"/>
                <a:gd name="T51" fmla="*/ 33 h 219"/>
                <a:gd name="T52" fmla="*/ 268 w 332"/>
                <a:gd name="T53" fmla="*/ 20 h 219"/>
                <a:gd name="T54" fmla="*/ 264 w 332"/>
                <a:gd name="T55" fmla="*/ 15 h 219"/>
                <a:gd name="T56" fmla="*/ 262 w 332"/>
                <a:gd name="T57" fmla="*/ 14 h 219"/>
                <a:gd name="T58" fmla="*/ 262 w 332"/>
                <a:gd name="T59" fmla="*/ 16 h 219"/>
                <a:gd name="T60" fmla="*/ 257 w 332"/>
                <a:gd name="T61" fmla="*/ 21 h 219"/>
                <a:gd name="T62" fmla="*/ 248 w 332"/>
                <a:gd name="T63" fmla="*/ 33 h 219"/>
                <a:gd name="T64" fmla="*/ 236 w 332"/>
                <a:gd name="T65" fmla="*/ 45 h 219"/>
                <a:gd name="T66" fmla="*/ 221 w 332"/>
                <a:gd name="T67" fmla="*/ 56 h 219"/>
                <a:gd name="T68" fmla="*/ 216 w 332"/>
                <a:gd name="T69" fmla="*/ 61 h 219"/>
                <a:gd name="T70" fmla="*/ 15 w 332"/>
                <a:gd name="T71" fmla="*/ 162 h 219"/>
                <a:gd name="T72" fmla="*/ 8 w 332"/>
                <a:gd name="T73" fmla="*/ 180 h 219"/>
                <a:gd name="T74" fmla="*/ 0 w 332"/>
                <a:gd name="T75" fmla="*/ 196 h 219"/>
                <a:gd name="T76" fmla="*/ 200 w 332"/>
                <a:gd name="T77" fmla="*/ 93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2"/>
                <a:gd name="T118" fmla="*/ 0 h 219"/>
                <a:gd name="T119" fmla="*/ 332 w 332"/>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2" h="219">
                  <a:moveTo>
                    <a:pt x="200" y="93"/>
                  </a:moveTo>
                  <a:lnTo>
                    <a:pt x="207" y="88"/>
                  </a:lnTo>
                  <a:lnTo>
                    <a:pt x="214" y="85"/>
                  </a:lnTo>
                  <a:lnTo>
                    <a:pt x="220" y="81"/>
                  </a:lnTo>
                  <a:lnTo>
                    <a:pt x="227" y="78"/>
                  </a:lnTo>
                  <a:lnTo>
                    <a:pt x="233" y="75"/>
                  </a:lnTo>
                  <a:lnTo>
                    <a:pt x="239" y="74"/>
                  </a:lnTo>
                  <a:lnTo>
                    <a:pt x="245" y="73"/>
                  </a:lnTo>
                  <a:lnTo>
                    <a:pt x="250" y="74"/>
                  </a:lnTo>
                  <a:lnTo>
                    <a:pt x="250" y="73"/>
                  </a:lnTo>
                  <a:lnTo>
                    <a:pt x="259" y="74"/>
                  </a:lnTo>
                  <a:lnTo>
                    <a:pt x="269" y="73"/>
                  </a:lnTo>
                  <a:lnTo>
                    <a:pt x="277" y="73"/>
                  </a:lnTo>
                  <a:lnTo>
                    <a:pt x="285" y="72"/>
                  </a:lnTo>
                  <a:lnTo>
                    <a:pt x="291" y="69"/>
                  </a:lnTo>
                  <a:lnTo>
                    <a:pt x="295" y="68"/>
                  </a:lnTo>
                  <a:lnTo>
                    <a:pt x="298" y="67"/>
                  </a:lnTo>
                  <a:lnTo>
                    <a:pt x="299" y="67"/>
                  </a:lnTo>
                  <a:lnTo>
                    <a:pt x="316" y="58"/>
                  </a:lnTo>
                  <a:lnTo>
                    <a:pt x="328" y="46"/>
                  </a:lnTo>
                  <a:lnTo>
                    <a:pt x="332" y="31"/>
                  </a:lnTo>
                  <a:lnTo>
                    <a:pt x="327" y="34"/>
                  </a:lnTo>
                  <a:lnTo>
                    <a:pt x="324" y="36"/>
                  </a:lnTo>
                  <a:lnTo>
                    <a:pt x="323" y="38"/>
                  </a:lnTo>
                  <a:lnTo>
                    <a:pt x="323" y="39"/>
                  </a:lnTo>
                  <a:lnTo>
                    <a:pt x="323" y="38"/>
                  </a:lnTo>
                  <a:lnTo>
                    <a:pt x="322" y="37"/>
                  </a:lnTo>
                  <a:lnTo>
                    <a:pt x="325" y="33"/>
                  </a:lnTo>
                  <a:lnTo>
                    <a:pt x="324" y="28"/>
                  </a:lnTo>
                  <a:lnTo>
                    <a:pt x="322" y="25"/>
                  </a:lnTo>
                  <a:lnTo>
                    <a:pt x="320" y="23"/>
                  </a:lnTo>
                  <a:lnTo>
                    <a:pt x="322" y="19"/>
                  </a:lnTo>
                  <a:lnTo>
                    <a:pt x="321" y="15"/>
                  </a:lnTo>
                  <a:lnTo>
                    <a:pt x="318" y="11"/>
                  </a:lnTo>
                  <a:lnTo>
                    <a:pt x="315" y="9"/>
                  </a:lnTo>
                  <a:lnTo>
                    <a:pt x="313" y="5"/>
                  </a:lnTo>
                  <a:lnTo>
                    <a:pt x="311" y="1"/>
                  </a:lnTo>
                  <a:lnTo>
                    <a:pt x="308" y="0"/>
                  </a:lnTo>
                  <a:lnTo>
                    <a:pt x="307" y="0"/>
                  </a:lnTo>
                  <a:lnTo>
                    <a:pt x="307" y="2"/>
                  </a:lnTo>
                  <a:lnTo>
                    <a:pt x="307" y="9"/>
                  </a:lnTo>
                  <a:lnTo>
                    <a:pt x="304" y="18"/>
                  </a:lnTo>
                  <a:lnTo>
                    <a:pt x="296" y="26"/>
                  </a:lnTo>
                  <a:lnTo>
                    <a:pt x="291" y="29"/>
                  </a:lnTo>
                  <a:lnTo>
                    <a:pt x="286" y="31"/>
                  </a:lnTo>
                  <a:lnTo>
                    <a:pt x="282" y="34"/>
                  </a:lnTo>
                  <a:lnTo>
                    <a:pt x="281" y="35"/>
                  </a:lnTo>
                  <a:lnTo>
                    <a:pt x="278" y="36"/>
                  </a:lnTo>
                  <a:lnTo>
                    <a:pt x="273" y="36"/>
                  </a:lnTo>
                  <a:lnTo>
                    <a:pt x="269" y="33"/>
                  </a:lnTo>
                  <a:lnTo>
                    <a:pt x="270" y="24"/>
                  </a:lnTo>
                  <a:lnTo>
                    <a:pt x="268" y="20"/>
                  </a:lnTo>
                  <a:lnTo>
                    <a:pt x="266" y="17"/>
                  </a:lnTo>
                  <a:lnTo>
                    <a:pt x="264" y="15"/>
                  </a:lnTo>
                  <a:lnTo>
                    <a:pt x="263" y="13"/>
                  </a:lnTo>
                  <a:lnTo>
                    <a:pt x="262" y="14"/>
                  </a:lnTo>
                  <a:lnTo>
                    <a:pt x="262" y="15"/>
                  </a:lnTo>
                  <a:lnTo>
                    <a:pt x="262" y="16"/>
                  </a:lnTo>
                  <a:lnTo>
                    <a:pt x="260" y="17"/>
                  </a:lnTo>
                  <a:lnTo>
                    <a:pt x="257" y="21"/>
                  </a:lnTo>
                  <a:lnTo>
                    <a:pt x="253" y="27"/>
                  </a:lnTo>
                  <a:lnTo>
                    <a:pt x="248" y="33"/>
                  </a:lnTo>
                  <a:lnTo>
                    <a:pt x="244" y="38"/>
                  </a:lnTo>
                  <a:lnTo>
                    <a:pt x="236" y="45"/>
                  </a:lnTo>
                  <a:lnTo>
                    <a:pt x="228" y="50"/>
                  </a:lnTo>
                  <a:lnTo>
                    <a:pt x="221" y="56"/>
                  </a:lnTo>
                  <a:lnTo>
                    <a:pt x="217" y="61"/>
                  </a:lnTo>
                  <a:lnTo>
                    <a:pt x="216" y="61"/>
                  </a:lnTo>
                  <a:lnTo>
                    <a:pt x="48" y="182"/>
                  </a:lnTo>
                  <a:lnTo>
                    <a:pt x="15" y="162"/>
                  </a:lnTo>
                  <a:lnTo>
                    <a:pt x="11" y="171"/>
                  </a:lnTo>
                  <a:lnTo>
                    <a:pt x="8" y="180"/>
                  </a:lnTo>
                  <a:lnTo>
                    <a:pt x="5" y="188"/>
                  </a:lnTo>
                  <a:lnTo>
                    <a:pt x="0" y="196"/>
                  </a:lnTo>
                  <a:lnTo>
                    <a:pt x="52" y="219"/>
                  </a:lnTo>
                  <a:lnTo>
                    <a:pt x="200" y="93"/>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144">
              <a:extLst>
                <a:ext uri="{FF2B5EF4-FFF2-40B4-BE49-F238E27FC236}">
                  <a16:creationId xmlns:a16="http://schemas.microsoft.com/office/drawing/2014/main" id="{FA47F1C6-A494-F69F-EB42-929B0A8A4BEB}"/>
                </a:ext>
              </a:extLst>
            </p:cNvPr>
            <p:cNvSpPr>
              <a:spLocks/>
            </p:cNvSpPr>
            <p:nvPr/>
          </p:nvSpPr>
          <p:spPr bwMode="auto">
            <a:xfrm>
              <a:off x="3267" y="1268"/>
              <a:ext cx="152" cy="347"/>
            </a:xfrm>
            <a:custGeom>
              <a:avLst/>
              <a:gdLst>
                <a:gd name="T0" fmla="*/ 49 w 152"/>
                <a:gd name="T1" fmla="*/ 0 h 347"/>
                <a:gd name="T2" fmla="*/ 0 w 152"/>
                <a:gd name="T3" fmla="*/ 17 h 347"/>
                <a:gd name="T4" fmla="*/ 53 w 152"/>
                <a:gd name="T5" fmla="*/ 163 h 347"/>
                <a:gd name="T6" fmla="*/ 102 w 152"/>
                <a:gd name="T7" fmla="*/ 347 h 347"/>
                <a:gd name="T8" fmla="*/ 152 w 152"/>
                <a:gd name="T9" fmla="*/ 333 h 347"/>
                <a:gd name="T10" fmla="*/ 87 w 152"/>
                <a:gd name="T11" fmla="*/ 152 h 347"/>
                <a:gd name="T12" fmla="*/ 49 w 152"/>
                <a:gd name="T13" fmla="*/ 0 h 347"/>
                <a:gd name="T14" fmla="*/ 0 60000 65536"/>
                <a:gd name="T15" fmla="*/ 0 60000 65536"/>
                <a:gd name="T16" fmla="*/ 0 60000 65536"/>
                <a:gd name="T17" fmla="*/ 0 60000 65536"/>
                <a:gd name="T18" fmla="*/ 0 60000 65536"/>
                <a:gd name="T19" fmla="*/ 0 60000 65536"/>
                <a:gd name="T20" fmla="*/ 0 60000 65536"/>
                <a:gd name="T21" fmla="*/ 0 w 152"/>
                <a:gd name="T22" fmla="*/ 0 h 347"/>
                <a:gd name="T23" fmla="*/ 152 w 152"/>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347">
                  <a:moveTo>
                    <a:pt x="49" y="0"/>
                  </a:moveTo>
                  <a:lnTo>
                    <a:pt x="0" y="17"/>
                  </a:lnTo>
                  <a:lnTo>
                    <a:pt x="53" y="163"/>
                  </a:lnTo>
                  <a:lnTo>
                    <a:pt x="102" y="347"/>
                  </a:lnTo>
                  <a:lnTo>
                    <a:pt x="152" y="333"/>
                  </a:lnTo>
                  <a:lnTo>
                    <a:pt x="87" y="152"/>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145">
              <a:extLst>
                <a:ext uri="{FF2B5EF4-FFF2-40B4-BE49-F238E27FC236}">
                  <a16:creationId xmlns:a16="http://schemas.microsoft.com/office/drawing/2014/main" id="{0BF5A335-303B-6606-EC81-438073B2A132}"/>
                </a:ext>
              </a:extLst>
            </p:cNvPr>
            <p:cNvSpPr>
              <a:spLocks/>
            </p:cNvSpPr>
            <p:nvPr/>
          </p:nvSpPr>
          <p:spPr bwMode="auto">
            <a:xfrm>
              <a:off x="3315" y="1410"/>
              <a:ext cx="43" cy="26"/>
            </a:xfrm>
            <a:custGeom>
              <a:avLst/>
              <a:gdLst>
                <a:gd name="T0" fmla="*/ 39 w 43"/>
                <a:gd name="T1" fmla="*/ 7 h 26"/>
                <a:gd name="T2" fmla="*/ 43 w 43"/>
                <a:gd name="T3" fmla="*/ 14 h 26"/>
                <a:gd name="T4" fmla="*/ 5 w 43"/>
                <a:gd name="T5" fmla="*/ 26 h 26"/>
                <a:gd name="T6" fmla="*/ 0 w 43"/>
                <a:gd name="T7" fmla="*/ 11 h 26"/>
                <a:gd name="T8" fmla="*/ 38 w 43"/>
                <a:gd name="T9" fmla="*/ 0 h 26"/>
                <a:gd name="T10" fmla="*/ 39 w 43"/>
                <a:gd name="T11" fmla="*/ 7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39" y="7"/>
                  </a:moveTo>
                  <a:lnTo>
                    <a:pt x="43" y="14"/>
                  </a:lnTo>
                  <a:lnTo>
                    <a:pt x="5" y="26"/>
                  </a:lnTo>
                  <a:lnTo>
                    <a:pt x="0" y="11"/>
                  </a:lnTo>
                  <a:lnTo>
                    <a:pt x="38" y="0"/>
                  </a:lnTo>
                  <a:lnTo>
                    <a:pt x="39" y="7"/>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146">
              <a:extLst>
                <a:ext uri="{FF2B5EF4-FFF2-40B4-BE49-F238E27FC236}">
                  <a16:creationId xmlns:a16="http://schemas.microsoft.com/office/drawing/2014/main" id="{6D885829-D313-28B0-9CD0-54ED8CF24C7A}"/>
                </a:ext>
              </a:extLst>
            </p:cNvPr>
            <p:cNvSpPr>
              <a:spLocks/>
            </p:cNvSpPr>
            <p:nvPr/>
          </p:nvSpPr>
          <p:spPr bwMode="auto">
            <a:xfrm>
              <a:off x="3333" y="1394"/>
              <a:ext cx="28" cy="14"/>
            </a:xfrm>
            <a:custGeom>
              <a:avLst/>
              <a:gdLst>
                <a:gd name="T0" fmla="*/ 21 w 28"/>
                <a:gd name="T1" fmla="*/ 0 h 14"/>
                <a:gd name="T2" fmla="*/ 0 w 28"/>
                <a:gd name="T3" fmla="*/ 8 h 14"/>
                <a:gd name="T4" fmla="*/ 1 w 28"/>
                <a:gd name="T5" fmla="*/ 9 h 14"/>
                <a:gd name="T6" fmla="*/ 5 w 28"/>
                <a:gd name="T7" fmla="*/ 13 h 14"/>
                <a:gd name="T8" fmla="*/ 11 w 28"/>
                <a:gd name="T9" fmla="*/ 14 h 14"/>
                <a:gd name="T10" fmla="*/ 24 w 28"/>
                <a:gd name="T11" fmla="*/ 10 h 14"/>
                <a:gd name="T12" fmla="*/ 25 w 28"/>
                <a:gd name="T13" fmla="*/ 9 h 14"/>
                <a:gd name="T14" fmla="*/ 28 w 28"/>
                <a:gd name="T15" fmla="*/ 7 h 14"/>
                <a:gd name="T16" fmla="*/ 27 w 28"/>
                <a:gd name="T17" fmla="*/ 4 h 14"/>
                <a:gd name="T18" fmla="*/ 21 w 2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4"/>
                <a:gd name="T32" fmla="*/ 28 w 2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4">
                  <a:moveTo>
                    <a:pt x="21" y="0"/>
                  </a:moveTo>
                  <a:lnTo>
                    <a:pt x="0" y="8"/>
                  </a:lnTo>
                  <a:lnTo>
                    <a:pt x="1" y="9"/>
                  </a:lnTo>
                  <a:lnTo>
                    <a:pt x="5" y="13"/>
                  </a:lnTo>
                  <a:lnTo>
                    <a:pt x="11" y="14"/>
                  </a:lnTo>
                  <a:lnTo>
                    <a:pt x="24" y="10"/>
                  </a:lnTo>
                  <a:lnTo>
                    <a:pt x="25" y="9"/>
                  </a:lnTo>
                  <a:lnTo>
                    <a:pt x="28" y="7"/>
                  </a:lnTo>
                  <a:lnTo>
                    <a:pt x="27" y="4"/>
                  </a:lnTo>
                  <a:lnTo>
                    <a:pt x="21"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147">
              <a:extLst>
                <a:ext uri="{FF2B5EF4-FFF2-40B4-BE49-F238E27FC236}">
                  <a16:creationId xmlns:a16="http://schemas.microsoft.com/office/drawing/2014/main" id="{2F7B04CC-8DDF-19AA-A1F3-9F284BC11844}"/>
                </a:ext>
              </a:extLst>
            </p:cNvPr>
            <p:cNvSpPr>
              <a:spLocks/>
            </p:cNvSpPr>
            <p:nvPr/>
          </p:nvSpPr>
          <p:spPr bwMode="auto">
            <a:xfrm>
              <a:off x="3335" y="1404"/>
              <a:ext cx="30" cy="16"/>
            </a:xfrm>
            <a:custGeom>
              <a:avLst/>
              <a:gdLst>
                <a:gd name="T0" fmla="*/ 26 w 30"/>
                <a:gd name="T1" fmla="*/ 0 h 16"/>
                <a:gd name="T2" fmla="*/ 0 w 30"/>
                <a:gd name="T3" fmla="*/ 10 h 16"/>
                <a:gd name="T4" fmla="*/ 1 w 30"/>
                <a:gd name="T5" fmla="*/ 11 h 16"/>
                <a:gd name="T6" fmla="*/ 6 w 30"/>
                <a:gd name="T7" fmla="*/ 15 h 16"/>
                <a:gd name="T8" fmla="*/ 14 w 30"/>
                <a:gd name="T9" fmla="*/ 16 h 16"/>
                <a:gd name="T10" fmla="*/ 28 w 30"/>
                <a:gd name="T11" fmla="*/ 11 h 16"/>
                <a:gd name="T12" fmla="*/ 29 w 30"/>
                <a:gd name="T13" fmla="*/ 10 h 16"/>
                <a:gd name="T14" fmla="*/ 30 w 30"/>
                <a:gd name="T15" fmla="*/ 7 h 16"/>
                <a:gd name="T16" fmla="*/ 30 w 30"/>
                <a:gd name="T17" fmla="*/ 4 h 16"/>
                <a:gd name="T18" fmla="*/ 26 w 3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
                <a:gd name="T32" fmla="*/ 30 w 3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
                  <a:moveTo>
                    <a:pt x="26" y="0"/>
                  </a:moveTo>
                  <a:lnTo>
                    <a:pt x="0" y="10"/>
                  </a:lnTo>
                  <a:lnTo>
                    <a:pt x="1" y="11"/>
                  </a:lnTo>
                  <a:lnTo>
                    <a:pt x="6" y="15"/>
                  </a:lnTo>
                  <a:lnTo>
                    <a:pt x="14" y="16"/>
                  </a:lnTo>
                  <a:lnTo>
                    <a:pt x="28" y="11"/>
                  </a:lnTo>
                  <a:lnTo>
                    <a:pt x="29" y="10"/>
                  </a:lnTo>
                  <a:lnTo>
                    <a:pt x="30" y="7"/>
                  </a:lnTo>
                  <a:lnTo>
                    <a:pt x="30" y="4"/>
                  </a:lnTo>
                  <a:lnTo>
                    <a:pt x="26"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9" name="Freeform 148">
              <a:extLst>
                <a:ext uri="{FF2B5EF4-FFF2-40B4-BE49-F238E27FC236}">
                  <a16:creationId xmlns:a16="http://schemas.microsoft.com/office/drawing/2014/main" id="{D8920FC7-376F-E0A5-F832-5633332F335B}"/>
                </a:ext>
              </a:extLst>
            </p:cNvPr>
            <p:cNvSpPr>
              <a:spLocks/>
            </p:cNvSpPr>
            <p:nvPr/>
          </p:nvSpPr>
          <p:spPr bwMode="auto">
            <a:xfrm>
              <a:off x="3340" y="1418"/>
              <a:ext cx="30" cy="15"/>
            </a:xfrm>
            <a:custGeom>
              <a:avLst/>
              <a:gdLst>
                <a:gd name="T0" fmla="*/ 25 w 30"/>
                <a:gd name="T1" fmla="*/ 0 h 15"/>
                <a:gd name="T2" fmla="*/ 0 w 30"/>
                <a:gd name="T3" fmla="*/ 10 h 15"/>
                <a:gd name="T4" fmla="*/ 1 w 30"/>
                <a:gd name="T5" fmla="*/ 11 h 15"/>
                <a:gd name="T6" fmla="*/ 5 w 30"/>
                <a:gd name="T7" fmla="*/ 14 h 15"/>
                <a:gd name="T8" fmla="*/ 13 w 30"/>
                <a:gd name="T9" fmla="*/ 15 h 15"/>
                <a:gd name="T10" fmla="*/ 28 w 30"/>
                <a:gd name="T11" fmla="*/ 12 h 15"/>
                <a:gd name="T12" fmla="*/ 29 w 30"/>
                <a:gd name="T13" fmla="*/ 11 h 15"/>
                <a:gd name="T14" fmla="*/ 30 w 30"/>
                <a:gd name="T15" fmla="*/ 7 h 15"/>
                <a:gd name="T16" fmla="*/ 30 w 30"/>
                <a:gd name="T17" fmla="*/ 3 h 15"/>
                <a:gd name="T18" fmla="*/ 25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
                <a:gd name="T32" fmla="*/ 30 w 3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
                  <a:moveTo>
                    <a:pt x="25" y="0"/>
                  </a:moveTo>
                  <a:lnTo>
                    <a:pt x="0" y="10"/>
                  </a:lnTo>
                  <a:lnTo>
                    <a:pt x="1" y="11"/>
                  </a:lnTo>
                  <a:lnTo>
                    <a:pt x="5" y="14"/>
                  </a:lnTo>
                  <a:lnTo>
                    <a:pt x="13" y="15"/>
                  </a:lnTo>
                  <a:lnTo>
                    <a:pt x="28" y="12"/>
                  </a:lnTo>
                  <a:lnTo>
                    <a:pt x="29" y="11"/>
                  </a:lnTo>
                  <a:lnTo>
                    <a:pt x="30" y="7"/>
                  </a:lnTo>
                  <a:lnTo>
                    <a:pt x="30" y="3"/>
                  </a:lnTo>
                  <a:lnTo>
                    <a:pt x="25"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149">
              <a:extLst>
                <a:ext uri="{FF2B5EF4-FFF2-40B4-BE49-F238E27FC236}">
                  <a16:creationId xmlns:a16="http://schemas.microsoft.com/office/drawing/2014/main" id="{F7C3C8C2-6FF9-67C1-1DB0-ABE73C383C32}"/>
                </a:ext>
              </a:extLst>
            </p:cNvPr>
            <p:cNvSpPr>
              <a:spLocks/>
            </p:cNvSpPr>
            <p:nvPr/>
          </p:nvSpPr>
          <p:spPr bwMode="auto">
            <a:xfrm>
              <a:off x="3302" y="1393"/>
              <a:ext cx="47" cy="44"/>
            </a:xfrm>
            <a:custGeom>
              <a:avLst/>
              <a:gdLst>
                <a:gd name="T0" fmla="*/ 30 w 47"/>
                <a:gd name="T1" fmla="*/ 0 h 44"/>
                <a:gd name="T2" fmla="*/ 10 w 47"/>
                <a:gd name="T3" fmla="*/ 3 h 44"/>
                <a:gd name="T4" fmla="*/ 0 w 47"/>
                <a:gd name="T5" fmla="*/ 25 h 44"/>
                <a:gd name="T6" fmla="*/ 15 w 47"/>
                <a:gd name="T7" fmla="*/ 44 h 44"/>
                <a:gd name="T8" fmla="*/ 18 w 47"/>
                <a:gd name="T9" fmla="*/ 43 h 44"/>
                <a:gd name="T10" fmla="*/ 21 w 47"/>
                <a:gd name="T11" fmla="*/ 39 h 44"/>
                <a:gd name="T12" fmla="*/ 24 w 47"/>
                <a:gd name="T13" fmla="*/ 31 h 44"/>
                <a:gd name="T14" fmla="*/ 22 w 47"/>
                <a:gd name="T15" fmla="*/ 21 h 44"/>
                <a:gd name="T16" fmla="*/ 20 w 47"/>
                <a:gd name="T17" fmla="*/ 14 h 44"/>
                <a:gd name="T18" fmla="*/ 29 w 47"/>
                <a:gd name="T19" fmla="*/ 10 h 44"/>
                <a:gd name="T20" fmla="*/ 30 w 47"/>
                <a:gd name="T21" fmla="*/ 11 h 44"/>
                <a:gd name="T22" fmla="*/ 34 w 47"/>
                <a:gd name="T23" fmla="*/ 15 h 44"/>
                <a:gd name="T24" fmla="*/ 40 w 47"/>
                <a:gd name="T25" fmla="*/ 16 h 44"/>
                <a:gd name="T26" fmla="*/ 47 w 47"/>
                <a:gd name="T27" fmla="*/ 12 h 44"/>
                <a:gd name="T28" fmla="*/ 30 w 47"/>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4"/>
                <a:gd name="T47" fmla="*/ 47 w 47"/>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4">
                  <a:moveTo>
                    <a:pt x="30" y="0"/>
                  </a:moveTo>
                  <a:lnTo>
                    <a:pt x="10" y="3"/>
                  </a:lnTo>
                  <a:lnTo>
                    <a:pt x="0" y="25"/>
                  </a:lnTo>
                  <a:lnTo>
                    <a:pt x="15" y="44"/>
                  </a:lnTo>
                  <a:lnTo>
                    <a:pt x="18" y="43"/>
                  </a:lnTo>
                  <a:lnTo>
                    <a:pt x="21" y="39"/>
                  </a:lnTo>
                  <a:lnTo>
                    <a:pt x="24" y="31"/>
                  </a:lnTo>
                  <a:lnTo>
                    <a:pt x="22" y="21"/>
                  </a:lnTo>
                  <a:lnTo>
                    <a:pt x="20" y="14"/>
                  </a:lnTo>
                  <a:lnTo>
                    <a:pt x="29" y="10"/>
                  </a:lnTo>
                  <a:lnTo>
                    <a:pt x="30" y="11"/>
                  </a:lnTo>
                  <a:lnTo>
                    <a:pt x="34" y="15"/>
                  </a:lnTo>
                  <a:lnTo>
                    <a:pt x="40" y="16"/>
                  </a:lnTo>
                  <a:lnTo>
                    <a:pt x="47" y="12"/>
                  </a:lnTo>
                  <a:lnTo>
                    <a:pt x="30"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150">
              <a:extLst>
                <a:ext uri="{FF2B5EF4-FFF2-40B4-BE49-F238E27FC236}">
                  <a16:creationId xmlns:a16="http://schemas.microsoft.com/office/drawing/2014/main" id="{2C096BDF-AE35-856F-C242-76CC3E94A326}"/>
                </a:ext>
              </a:extLst>
            </p:cNvPr>
            <p:cNvSpPr>
              <a:spLocks/>
            </p:cNvSpPr>
            <p:nvPr/>
          </p:nvSpPr>
          <p:spPr bwMode="auto">
            <a:xfrm>
              <a:off x="3002" y="1536"/>
              <a:ext cx="69" cy="60"/>
            </a:xfrm>
            <a:custGeom>
              <a:avLst/>
              <a:gdLst>
                <a:gd name="T0" fmla="*/ 45 w 69"/>
                <a:gd name="T1" fmla="*/ 1 h 60"/>
                <a:gd name="T2" fmla="*/ 43 w 69"/>
                <a:gd name="T3" fmla="*/ 10 h 60"/>
                <a:gd name="T4" fmla="*/ 25 w 69"/>
                <a:gd name="T5" fmla="*/ 0 h 60"/>
                <a:gd name="T6" fmla="*/ 20 w 69"/>
                <a:gd name="T7" fmla="*/ 8 h 60"/>
                <a:gd name="T8" fmla="*/ 13 w 69"/>
                <a:gd name="T9" fmla="*/ 16 h 60"/>
                <a:gd name="T10" fmla="*/ 6 w 69"/>
                <a:gd name="T11" fmla="*/ 23 h 60"/>
                <a:gd name="T12" fmla="*/ 0 w 69"/>
                <a:gd name="T13" fmla="*/ 32 h 60"/>
                <a:gd name="T14" fmla="*/ 31 w 69"/>
                <a:gd name="T15" fmla="*/ 47 h 60"/>
                <a:gd name="T16" fmla="*/ 30 w 69"/>
                <a:gd name="T17" fmla="*/ 50 h 60"/>
                <a:gd name="T18" fmla="*/ 52 w 69"/>
                <a:gd name="T19" fmla="*/ 60 h 60"/>
                <a:gd name="T20" fmla="*/ 69 w 69"/>
                <a:gd name="T21" fmla="*/ 20 h 60"/>
                <a:gd name="T22" fmla="*/ 45 w 69"/>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60"/>
                <a:gd name="T38" fmla="*/ 69 w 69"/>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60">
                  <a:moveTo>
                    <a:pt x="45" y="1"/>
                  </a:moveTo>
                  <a:lnTo>
                    <a:pt x="43" y="10"/>
                  </a:lnTo>
                  <a:lnTo>
                    <a:pt x="25" y="0"/>
                  </a:lnTo>
                  <a:lnTo>
                    <a:pt x="20" y="8"/>
                  </a:lnTo>
                  <a:lnTo>
                    <a:pt x="13" y="16"/>
                  </a:lnTo>
                  <a:lnTo>
                    <a:pt x="6" y="23"/>
                  </a:lnTo>
                  <a:lnTo>
                    <a:pt x="0" y="32"/>
                  </a:lnTo>
                  <a:lnTo>
                    <a:pt x="31" y="47"/>
                  </a:lnTo>
                  <a:lnTo>
                    <a:pt x="30" y="50"/>
                  </a:lnTo>
                  <a:lnTo>
                    <a:pt x="52" y="60"/>
                  </a:lnTo>
                  <a:lnTo>
                    <a:pt x="69" y="20"/>
                  </a:lnTo>
                  <a:lnTo>
                    <a:pt x="4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151">
              <a:extLst>
                <a:ext uri="{FF2B5EF4-FFF2-40B4-BE49-F238E27FC236}">
                  <a16:creationId xmlns:a16="http://schemas.microsoft.com/office/drawing/2014/main" id="{0D4BF974-42F2-2F8F-5AD2-4D9E7FF561C2}"/>
                </a:ext>
              </a:extLst>
            </p:cNvPr>
            <p:cNvSpPr>
              <a:spLocks/>
            </p:cNvSpPr>
            <p:nvPr/>
          </p:nvSpPr>
          <p:spPr bwMode="auto">
            <a:xfrm>
              <a:off x="2700" y="1091"/>
              <a:ext cx="177" cy="206"/>
            </a:xfrm>
            <a:custGeom>
              <a:avLst/>
              <a:gdLst>
                <a:gd name="T0" fmla="*/ 133 w 177"/>
                <a:gd name="T1" fmla="*/ 16 h 206"/>
                <a:gd name="T2" fmla="*/ 114 w 177"/>
                <a:gd name="T3" fmla="*/ 4 h 206"/>
                <a:gd name="T4" fmla="*/ 108 w 177"/>
                <a:gd name="T5" fmla="*/ 10 h 206"/>
                <a:gd name="T6" fmla="*/ 79 w 177"/>
                <a:gd name="T7" fmla="*/ 0 h 206"/>
                <a:gd name="T8" fmla="*/ 76 w 177"/>
                <a:gd name="T9" fmla="*/ 9 h 206"/>
                <a:gd name="T10" fmla="*/ 57 w 177"/>
                <a:gd name="T11" fmla="*/ 5 h 206"/>
                <a:gd name="T12" fmla="*/ 52 w 177"/>
                <a:gd name="T13" fmla="*/ 15 h 206"/>
                <a:gd name="T14" fmla="*/ 28 w 177"/>
                <a:gd name="T15" fmla="*/ 19 h 206"/>
                <a:gd name="T16" fmla="*/ 28 w 177"/>
                <a:gd name="T17" fmla="*/ 29 h 206"/>
                <a:gd name="T18" fmla="*/ 8 w 177"/>
                <a:gd name="T19" fmla="*/ 59 h 206"/>
                <a:gd name="T20" fmla="*/ 0 w 177"/>
                <a:gd name="T21" fmla="*/ 110 h 206"/>
                <a:gd name="T22" fmla="*/ 30 w 177"/>
                <a:gd name="T23" fmla="*/ 74 h 206"/>
                <a:gd name="T24" fmla="*/ 54 w 177"/>
                <a:gd name="T25" fmla="*/ 61 h 206"/>
                <a:gd name="T26" fmla="*/ 55 w 177"/>
                <a:gd name="T27" fmla="*/ 74 h 206"/>
                <a:gd name="T28" fmla="*/ 71 w 177"/>
                <a:gd name="T29" fmla="*/ 78 h 206"/>
                <a:gd name="T30" fmla="*/ 69 w 177"/>
                <a:gd name="T31" fmla="*/ 98 h 206"/>
                <a:gd name="T32" fmla="*/ 79 w 177"/>
                <a:gd name="T33" fmla="*/ 106 h 206"/>
                <a:gd name="T34" fmla="*/ 93 w 177"/>
                <a:gd name="T35" fmla="*/ 110 h 206"/>
                <a:gd name="T36" fmla="*/ 93 w 177"/>
                <a:gd name="T37" fmla="*/ 108 h 206"/>
                <a:gd name="T38" fmla="*/ 92 w 177"/>
                <a:gd name="T39" fmla="*/ 103 h 206"/>
                <a:gd name="T40" fmla="*/ 94 w 177"/>
                <a:gd name="T41" fmla="*/ 99 h 206"/>
                <a:gd name="T42" fmla="*/ 100 w 177"/>
                <a:gd name="T43" fmla="*/ 97 h 206"/>
                <a:gd name="T44" fmla="*/ 115 w 177"/>
                <a:gd name="T45" fmla="*/ 101 h 206"/>
                <a:gd name="T46" fmla="*/ 121 w 177"/>
                <a:gd name="T47" fmla="*/ 115 h 206"/>
                <a:gd name="T48" fmla="*/ 120 w 177"/>
                <a:gd name="T49" fmla="*/ 128 h 206"/>
                <a:gd name="T50" fmla="*/ 119 w 177"/>
                <a:gd name="T51" fmla="*/ 135 h 206"/>
                <a:gd name="T52" fmla="*/ 117 w 177"/>
                <a:gd name="T53" fmla="*/ 206 h 206"/>
                <a:gd name="T54" fmla="*/ 140 w 177"/>
                <a:gd name="T55" fmla="*/ 187 h 206"/>
                <a:gd name="T56" fmla="*/ 177 w 177"/>
                <a:gd name="T57" fmla="*/ 99 h 206"/>
                <a:gd name="T58" fmla="*/ 175 w 177"/>
                <a:gd name="T59" fmla="*/ 67 h 206"/>
                <a:gd name="T60" fmla="*/ 158 w 177"/>
                <a:gd name="T61" fmla="*/ 35 h 206"/>
                <a:gd name="T62" fmla="*/ 150 w 177"/>
                <a:gd name="T63" fmla="*/ 28 h 206"/>
                <a:gd name="T64" fmla="*/ 139 w 177"/>
                <a:gd name="T65" fmla="*/ 15 h 206"/>
                <a:gd name="T66" fmla="*/ 133 w 177"/>
                <a:gd name="T67" fmla="*/ 16 h 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206"/>
                <a:gd name="T104" fmla="*/ 177 w 177"/>
                <a:gd name="T105" fmla="*/ 206 h 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206">
                  <a:moveTo>
                    <a:pt x="133" y="16"/>
                  </a:moveTo>
                  <a:lnTo>
                    <a:pt x="114" y="4"/>
                  </a:lnTo>
                  <a:lnTo>
                    <a:pt x="108" y="10"/>
                  </a:lnTo>
                  <a:lnTo>
                    <a:pt x="79" y="0"/>
                  </a:lnTo>
                  <a:lnTo>
                    <a:pt x="76" y="9"/>
                  </a:lnTo>
                  <a:lnTo>
                    <a:pt x="57" y="5"/>
                  </a:lnTo>
                  <a:lnTo>
                    <a:pt x="52" y="15"/>
                  </a:lnTo>
                  <a:lnTo>
                    <a:pt x="28" y="19"/>
                  </a:lnTo>
                  <a:lnTo>
                    <a:pt x="28" y="29"/>
                  </a:lnTo>
                  <a:lnTo>
                    <a:pt x="8" y="59"/>
                  </a:lnTo>
                  <a:lnTo>
                    <a:pt x="0" y="110"/>
                  </a:lnTo>
                  <a:lnTo>
                    <a:pt x="30" y="74"/>
                  </a:lnTo>
                  <a:lnTo>
                    <a:pt x="54" y="61"/>
                  </a:lnTo>
                  <a:lnTo>
                    <a:pt x="55" y="74"/>
                  </a:lnTo>
                  <a:lnTo>
                    <a:pt x="71" y="78"/>
                  </a:lnTo>
                  <a:lnTo>
                    <a:pt x="69" y="98"/>
                  </a:lnTo>
                  <a:lnTo>
                    <a:pt x="79" y="106"/>
                  </a:lnTo>
                  <a:lnTo>
                    <a:pt x="93" y="110"/>
                  </a:lnTo>
                  <a:lnTo>
                    <a:pt x="93" y="108"/>
                  </a:lnTo>
                  <a:lnTo>
                    <a:pt x="92" y="103"/>
                  </a:lnTo>
                  <a:lnTo>
                    <a:pt x="94" y="99"/>
                  </a:lnTo>
                  <a:lnTo>
                    <a:pt x="100" y="97"/>
                  </a:lnTo>
                  <a:lnTo>
                    <a:pt x="115" y="101"/>
                  </a:lnTo>
                  <a:lnTo>
                    <a:pt x="121" y="115"/>
                  </a:lnTo>
                  <a:lnTo>
                    <a:pt x="120" y="128"/>
                  </a:lnTo>
                  <a:lnTo>
                    <a:pt x="119" y="135"/>
                  </a:lnTo>
                  <a:lnTo>
                    <a:pt x="117" y="206"/>
                  </a:lnTo>
                  <a:lnTo>
                    <a:pt x="140" y="187"/>
                  </a:lnTo>
                  <a:lnTo>
                    <a:pt x="177" y="99"/>
                  </a:lnTo>
                  <a:lnTo>
                    <a:pt x="175" y="67"/>
                  </a:lnTo>
                  <a:lnTo>
                    <a:pt x="158" y="35"/>
                  </a:lnTo>
                  <a:lnTo>
                    <a:pt x="150" y="28"/>
                  </a:lnTo>
                  <a:lnTo>
                    <a:pt x="139" y="15"/>
                  </a:lnTo>
                  <a:lnTo>
                    <a:pt x="1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152">
              <a:extLst>
                <a:ext uri="{FF2B5EF4-FFF2-40B4-BE49-F238E27FC236}">
                  <a16:creationId xmlns:a16="http://schemas.microsoft.com/office/drawing/2014/main" id="{EB716BED-0EA9-D86D-28C6-05DD416543E1}"/>
                </a:ext>
              </a:extLst>
            </p:cNvPr>
            <p:cNvSpPr>
              <a:spLocks/>
            </p:cNvSpPr>
            <p:nvPr/>
          </p:nvSpPr>
          <p:spPr bwMode="auto">
            <a:xfrm>
              <a:off x="2775" y="1263"/>
              <a:ext cx="45" cy="148"/>
            </a:xfrm>
            <a:custGeom>
              <a:avLst/>
              <a:gdLst>
                <a:gd name="T0" fmla="*/ 45 w 45"/>
                <a:gd name="T1" fmla="*/ 16 h 148"/>
                <a:gd name="T2" fmla="*/ 19 w 45"/>
                <a:gd name="T3" fmla="*/ 0 h 148"/>
                <a:gd name="T4" fmla="*/ 0 w 45"/>
                <a:gd name="T5" fmla="*/ 120 h 148"/>
                <a:gd name="T6" fmla="*/ 2 w 45"/>
                <a:gd name="T7" fmla="*/ 148 h 148"/>
                <a:gd name="T8" fmla="*/ 41 w 45"/>
                <a:gd name="T9" fmla="*/ 116 h 148"/>
                <a:gd name="T10" fmla="*/ 39 w 45"/>
                <a:gd name="T11" fmla="*/ 107 h 148"/>
                <a:gd name="T12" fmla="*/ 36 w 45"/>
                <a:gd name="T13" fmla="*/ 84 h 148"/>
                <a:gd name="T14" fmla="*/ 36 w 45"/>
                <a:gd name="T15" fmla="*/ 52 h 148"/>
                <a:gd name="T16" fmla="*/ 45 w 45"/>
                <a:gd name="T17" fmla="*/ 16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48"/>
                <a:gd name="T29" fmla="*/ 45 w 45"/>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48">
                  <a:moveTo>
                    <a:pt x="45" y="16"/>
                  </a:moveTo>
                  <a:lnTo>
                    <a:pt x="19" y="0"/>
                  </a:lnTo>
                  <a:lnTo>
                    <a:pt x="0" y="120"/>
                  </a:lnTo>
                  <a:lnTo>
                    <a:pt x="2" y="148"/>
                  </a:lnTo>
                  <a:lnTo>
                    <a:pt x="41" y="116"/>
                  </a:lnTo>
                  <a:lnTo>
                    <a:pt x="39" y="107"/>
                  </a:lnTo>
                  <a:lnTo>
                    <a:pt x="36" y="84"/>
                  </a:lnTo>
                  <a:lnTo>
                    <a:pt x="36" y="52"/>
                  </a:lnTo>
                  <a:lnTo>
                    <a:pt x="45" y="16"/>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153">
              <a:extLst>
                <a:ext uri="{FF2B5EF4-FFF2-40B4-BE49-F238E27FC236}">
                  <a16:creationId xmlns:a16="http://schemas.microsoft.com/office/drawing/2014/main" id="{B06C8EC9-3B31-E663-A56C-42F38CA460CC}"/>
                </a:ext>
              </a:extLst>
            </p:cNvPr>
            <p:cNvSpPr>
              <a:spLocks/>
            </p:cNvSpPr>
            <p:nvPr/>
          </p:nvSpPr>
          <p:spPr bwMode="auto">
            <a:xfrm>
              <a:off x="2697" y="1114"/>
              <a:ext cx="168" cy="227"/>
            </a:xfrm>
            <a:custGeom>
              <a:avLst/>
              <a:gdLst>
                <a:gd name="T0" fmla="*/ 1 w 168"/>
                <a:gd name="T1" fmla="*/ 86 h 227"/>
                <a:gd name="T2" fmla="*/ 2 w 168"/>
                <a:gd name="T3" fmla="*/ 79 h 227"/>
                <a:gd name="T4" fmla="*/ 4 w 168"/>
                <a:gd name="T5" fmla="*/ 74 h 227"/>
                <a:gd name="T6" fmla="*/ 7 w 168"/>
                <a:gd name="T7" fmla="*/ 68 h 227"/>
                <a:gd name="T8" fmla="*/ 9 w 168"/>
                <a:gd name="T9" fmla="*/ 60 h 227"/>
                <a:gd name="T10" fmla="*/ 10 w 168"/>
                <a:gd name="T11" fmla="*/ 57 h 227"/>
                <a:gd name="T12" fmla="*/ 11 w 168"/>
                <a:gd name="T13" fmla="*/ 53 h 227"/>
                <a:gd name="T14" fmla="*/ 12 w 168"/>
                <a:gd name="T15" fmla="*/ 48 h 227"/>
                <a:gd name="T16" fmla="*/ 14 w 168"/>
                <a:gd name="T17" fmla="*/ 44 h 227"/>
                <a:gd name="T18" fmla="*/ 20 w 168"/>
                <a:gd name="T19" fmla="*/ 35 h 227"/>
                <a:gd name="T20" fmla="*/ 28 w 168"/>
                <a:gd name="T21" fmla="*/ 26 h 227"/>
                <a:gd name="T22" fmla="*/ 38 w 168"/>
                <a:gd name="T23" fmla="*/ 17 h 227"/>
                <a:gd name="T24" fmla="*/ 49 w 168"/>
                <a:gd name="T25" fmla="*/ 9 h 227"/>
                <a:gd name="T26" fmla="*/ 62 w 168"/>
                <a:gd name="T27" fmla="*/ 3 h 227"/>
                <a:gd name="T28" fmla="*/ 77 w 168"/>
                <a:gd name="T29" fmla="*/ 0 h 227"/>
                <a:gd name="T30" fmla="*/ 92 w 168"/>
                <a:gd name="T31" fmla="*/ 0 h 227"/>
                <a:gd name="T32" fmla="*/ 110 w 168"/>
                <a:gd name="T33" fmla="*/ 5 h 227"/>
                <a:gd name="T34" fmla="*/ 128 w 168"/>
                <a:gd name="T35" fmla="*/ 12 h 227"/>
                <a:gd name="T36" fmla="*/ 142 w 168"/>
                <a:gd name="T37" fmla="*/ 21 h 227"/>
                <a:gd name="T38" fmla="*/ 153 w 168"/>
                <a:gd name="T39" fmla="*/ 32 h 227"/>
                <a:gd name="T40" fmla="*/ 161 w 168"/>
                <a:gd name="T41" fmla="*/ 45 h 227"/>
                <a:gd name="T42" fmla="*/ 166 w 168"/>
                <a:gd name="T43" fmla="*/ 58 h 227"/>
                <a:gd name="T44" fmla="*/ 168 w 168"/>
                <a:gd name="T45" fmla="*/ 73 h 227"/>
                <a:gd name="T46" fmla="*/ 167 w 168"/>
                <a:gd name="T47" fmla="*/ 88 h 227"/>
                <a:gd name="T48" fmla="*/ 164 w 168"/>
                <a:gd name="T49" fmla="*/ 105 h 227"/>
                <a:gd name="T50" fmla="*/ 152 w 168"/>
                <a:gd name="T51" fmla="*/ 140 h 227"/>
                <a:gd name="T52" fmla="*/ 136 w 168"/>
                <a:gd name="T53" fmla="*/ 166 h 227"/>
                <a:gd name="T54" fmla="*/ 118 w 168"/>
                <a:gd name="T55" fmla="*/ 188 h 227"/>
                <a:gd name="T56" fmla="*/ 99 w 168"/>
                <a:gd name="T57" fmla="*/ 203 h 227"/>
                <a:gd name="T58" fmla="*/ 81 w 168"/>
                <a:gd name="T59" fmla="*/ 213 h 227"/>
                <a:gd name="T60" fmla="*/ 65 w 168"/>
                <a:gd name="T61" fmla="*/ 221 h 227"/>
                <a:gd name="T62" fmla="*/ 52 w 168"/>
                <a:gd name="T63" fmla="*/ 224 h 227"/>
                <a:gd name="T64" fmla="*/ 46 w 168"/>
                <a:gd name="T65" fmla="*/ 227 h 227"/>
                <a:gd name="T66" fmla="*/ 44 w 168"/>
                <a:gd name="T67" fmla="*/ 227 h 227"/>
                <a:gd name="T68" fmla="*/ 40 w 168"/>
                <a:gd name="T69" fmla="*/ 222 h 227"/>
                <a:gd name="T70" fmla="*/ 33 w 168"/>
                <a:gd name="T71" fmla="*/ 213 h 227"/>
                <a:gd name="T72" fmla="*/ 24 w 168"/>
                <a:gd name="T73" fmla="*/ 200 h 227"/>
                <a:gd name="T74" fmla="*/ 17 w 168"/>
                <a:gd name="T75" fmla="*/ 184 h 227"/>
                <a:gd name="T76" fmla="*/ 8 w 168"/>
                <a:gd name="T77" fmla="*/ 164 h 227"/>
                <a:gd name="T78" fmla="*/ 2 w 168"/>
                <a:gd name="T79" fmla="*/ 141 h 227"/>
                <a:gd name="T80" fmla="*/ 0 w 168"/>
                <a:gd name="T81" fmla="*/ 115 h 227"/>
                <a:gd name="T82" fmla="*/ 1 w 168"/>
                <a:gd name="T83" fmla="*/ 86 h 2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227"/>
                <a:gd name="T128" fmla="*/ 168 w 168"/>
                <a:gd name="T129" fmla="*/ 227 h 2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227">
                  <a:moveTo>
                    <a:pt x="1" y="86"/>
                  </a:moveTo>
                  <a:lnTo>
                    <a:pt x="2" y="79"/>
                  </a:lnTo>
                  <a:lnTo>
                    <a:pt x="4" y="74"/>
                  </a:lnTo>
                  <a:lnTo>
                    <a:pt x="7" y="68"/>
                  </a:lnTo>
                  <a:lnTo>
                    <a:pt x="9" y="60"/>
                  </a:lnTo>
                  <a:lnTo>
                    <a:pt x="10" y="57"/>
                  </a:lnTo>
                  <a:lnTo>
                    <a:pt x="11" y="53"/>
                  </a:lnTo>
                  <a:lnTo>
                    <a:pt x="12" y="48"/>
                  </a:lnTo>
                  <a:lnTo>
                    <a:pt x="14" y="44"/>
                  </a:lnTo>
                  <a:lnTo>
                    <a:pt x="20" y="35"/>
                  </a:lnTo>
                  <a:lnTo>
                    <a:pt x="28" y="26"/>
                  </a:lnTo>
                  <a:lnTo>
                    <a:pt x="38" y="17"/>
                  </a:lnTo>
                  <a:lnTo>
                    <a:pt x="49" y="9"/>
                  </a:lnTo>
                  <a:lnTo>
                    <a:pt x="62" y="3"/>
                  </a:lnTo>
                  <a:lnTo>
                    <a:pt x="77" y="0"/>
                  </a:lnTo>
                  <a:lnTo>
                    <a:pt x="92" y="0"/>
                  </a:lnTo>
                  <a:lnTo>
                    <a:pt x="110" y="5"/>
                  </a:lnTo>
                  <a:lnTo>
                    <a:pt x="128" y="12"/>
                  </a:lnTo>
                  <a:lnTo>
                    <a:pt x="142" y="21"/>
                  </a:lnTo>
                  <a:lnTo>
                    <a:pt x="153" y="32"/>
                  </a:lnTo>
                  <a:lnTo>
                    <a:pt x="161" y="45"/>
                  </a:lnTo>
                  <a:lnTo>
                    <a:pt x="166" y="58"/>
                  </a:lnTo>
                  <a:lnTo>
                    <a:pt x="168" y="73"/>
                  </a:lnTo>
                  <a:lnTo>
                    <a:pt x="167" y="88"/>
                  </a:lnTo>
                  <a:lnTo>
                    <a:pt x="164" y="105"/>
                  </a:lnTo>
                  <a:lnTo>
                    <a:pt x="152" y="140"/>
                  </a:lnTo>
                  <a:lnTo>
                    <a:pt x="136" y="166"/>
                  </a:lnTo>
                  <a:lnTo>
                    <a:pt x="118" y="188"/>
                  </a:lnTo>
                  <a:lnTo>
                    <a:pt x="99" y="203"/>
                  </a:lnTo>
                  <a:lnTo>
                    <a:pt x="81" y="213"/>
                  </a:lnTo>
                  <a:lnTo>
                    <a:pt x="65" y="221"/>
                  </a:lnTo>
                  <a:lnTo>
                    <a:pt x="52" y="224"/>
                  </a:lnTo>
                  <a:lnTo>
                    <a:pt x="46" y="227"/>
                  </a:lnTo>
                  <a:lnTo>
                    <a:pt x="44" y="227"/>
                  </a:lnTo>
                  <a:lnTo>
                    <a:pt x="40" y="222"/>
                  </a:lnTo>
                  <a:lnTo>
                    <a:pt x="33" y="213"/>
                  </a:lnTo>
                  <a:lnTo>
                    <a:pt x="24" y="200"/>
                  </a:lnTo>
                  <a:lnTo>
                    <a:pt x="17" y="184"/>
                  </a:lnTo>
                  <a:lnTo>
                    <a:pt x="8" y="164"/>
                  </a:lnTo>
                  <a:lnTo>
                    <a:pt x="2" y="141"/>
                  </a:lnTo>
                  <a:lnTo>
                    <a:pt x="0" y="115"/>
                  </a:lnTo>
                  <a:lnTo>
                    <a:pt x="1" y="86"/>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154">
              <a:extLst>
                <a:ext uri="{FF2B5EF4-FFF2-40B4-BE49-F238E27FC236}">
                  <a16:creationId xmlns:a16="http://schemas.microsoft.com/office/drawing/2014/main" id="{6457AE7C-28DA-A5A3-D159-E2A191FA9A47}"/>
                </a:ext>
              </a:extLst>
            </p:cNvPr>
            <p:cNvSpPr>
              <a:spLocks/>
            </p:cNvSpPr>
            <p:nvPr/>
          </p:nvSpPr>
          <p:spPr bwMode="auto">
            <a:xfrm>
              <a:off x="2719" y="1260"/>
              <a:ext cx="82" cy="66"/>
            </a:xfrm>
            <a:custGeom>
              <a:avLst/>
              <a:gdLst>
                <a:gd name="T0" fmla="*/ 82 w 82"/>
                <a:gd name="T1" fmla="*/ 26 h 66"/>
                <a:gd name="T2" fmla="*/ 78 w 82"/>
                <a:gd name="T3" fmla="*/ 30 h 66"/>
                <a:gd name="T4" fmla="*/ 72 w 82"/>
                <a:gd name="T5" fmla="*/ 40 h 66"/>
                <a:gd name="T6" fmla="*/ 60 w 82"/>
                <a:gd name="T7" fmla="*/ 52 h 66"/>
                <a:gd name="T8" fmla="*/ 47 w 82"/>
                <a:gd name="T9" fmla="*/ 62 h 66"/>
                <a:gd name="T10" fmla="*/ 33 w 82"/>
                <a:gd name="T11" fmla="*/ 66 h 66"/>
                <a:gd name="T12" fmla="*/ 19 w 82"/>
                <a:gd name="T13" fmla="*/ 61 h 66"/>
                <a:gd name="T14" fmla="*/ 8 w 82"/>
                <a:gd name="T15" fmla="*/ 42 h 66"/>
                <a:gd name="T16" fmla="*/ 0 w 82"/>
                <a:gd name="T17" fmla="*/ 6 h 66"/>
                <a:gd name="T18" fmla="*/ 1 w 82"/>
                <a:gd name="T19" fmla="*/ 5 h 66"/>
                <a:gd name="T20" fmla="*/ 4 w 82"/>
                <a:gd name="T21" fmla="*/ 4 h 66"/>
                <a:gd name="T22" fmla="*/ 8 w 82"/>
                <a:gd name="T23" fmla="*/ 1 h 66"/>
                <a:gd name="T24" fmla="*/ 15 w 82"/>
                <a:gd name="T25" fmla="*/ 0 h 66"/>
                <a:gd name="T26" fmla="*/ 26 w 82"/>
                <a:gd name="T27" fmla="*/ 1 h 66"/>
                <a:gd name="T28" fmla="*/ 39 w 82"/>
                <a:gd name="T29" fmla="*/ 6 h 66"/>
                <a:gd name="T30" fmla="*/ 58 w 82"/>
                <a:gd name="T31" fmla="*/ 14 h 66"/>
                <a:gd name="T32" fmla="*/ 82 w 82"/>
                <a:gd name="T33" fmla="*/ 2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66"/>
                <a:gd name="T53" fmla="*/ 82 w 8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66">
                  <a:moveTo>
                    <a:pt x="82" y="26"/>
                  </a:moveTo>
                  <a:lnTo>
                    <a:pt x="78" y="30"/>
                  </a:lnTo>
                  <a:lnTo>
                    <a:pt x="72" y="40"/>
                  </a:lnTo>
                  <a:lnTo>
                    <a:pt x="60" y="52"/>
                  </a:lnTo>
                  <a:lnTo>
                    <a:pt x="47" y="62"/>
                  </a:lnTo>
                  <a:lnTo>
                    <a:pt x="33" y="66"/>
                  </a:lnTo>
                  <a:lnTo>
                    <a:pt x="19" y="61"/>
                  </a:lnTo>
                  <a:lnTo>
                    <a:pt x="8" y="42"/>
                  </a:lnTo>
                  <a:lnTo>
                    <a:pt x="0" y="6"/>
                  </a:lnTo>
                  <a:lnTo>
                    <a:pt x="1" y="5"/>
                  </a:lnTo>
                  <a:lnTo>
                    <a:pt x="4" y="4"/>
                  </a:lnTo>
                  <a:lnTo>
                    <a:pt x="8" y="1"/>
                  </a:lnTo>
                  <a:lnTo>
                    <a:pt x="15" y="0"/>
                  </a:lnTo>
                  <a:lnTo>
                    <a:pt x="26" y="1"/>
                  </a:lnTo>
                  <a:lnTo>
                    <a:pt x="39" y="6"/>
                  </a:lnTo>
                  <a:lnTo>
                    <a:pt x="58" y="14"/>
                  </a:lnTo>
                  <a:lnTo>
                    <a:pt x="82" y="26"/>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6" name="Freeform 155">
              <a:extLst>
                <a:ext uri="{FF2B5EF4-FFF2-40B4-BE49-F238E27FC236}">
                  <a16:creationId xmlns:a16="http://schemas.microsoft.com/office/drawing/2014/main" id="{86F9210D-19A5-49F7-9F1B-37F9617732D3}"/>
                </a:ext>
              </a:extLst>
            </p:cNvPr>
            <p:cNvSpPr>
              <a:spLocks/>
            </p:cNvSpPr>
            <p:nvPr/>
          </p:nvSpPr>
          <p:spPr bwMode="auto">
            <a:xfrm>
              <a:off x="2721" y="1268"/>
              <a:ext cx="76" cy="44"/>
            </a:xfrm>
            <a:custGeom>
              <a:avLst/>
              <a:gdLst>
                <a:gd name="T0" fmla="*/ 76 w 76"/>
                <a:gd name="T1" fmla="*/ 20 h 44"/>
                <a:gd name="T2" fmla="*/ 74 w 76"/>
                <a:gd name="T3" fmla="*/ 22 h 44"/>
                <a:gd name="T4" fmla="*/ 67 w 76"/>
                <a:gd name="T5" fmla="*/ 29 h 44"/>
                <a:gd name="T6" fmla="*/ 57 w 76"/>
                <a:gd name="T7" fmla="*/ 36 h 44"/>
                <a:gd name="T8" fmla="*/ 46 w 76"/>
                <a:gd name="T9" fmla="*/ 41 h 44"/>
                <a:gd name="T10" fmla="*/ 33 w 76"/>
                <a:gd name="T11" fmla="*/ 44 h 44"/>
                <a:gd name="T12" fmla="*/ 20 w 76"/>
                <a:gd name="T13" fmla="*/ 38 h 44"/>
                <a:gd name="T14" fmla="*/ 9 w 76"/>
                <a:gd name="T15" fmla="*/ 25 h 44"/>
                <a:gd name="T16" fmla="*/ 0 w 76"/>
                <a:gd name="T17" fmla="*/ 0 h 44"/>
                <a:gd name="T18" fmla="*/ 3 w 76"/>
                <a:gd name="T19" fmla="*/ 1 h 44"/>
                <a:gd name="T20" fmla="*/ 7 w 76"/>
                <a:gd name="T21" fmla="*/ 2 h 44"/>
                <a:gd name="T22" fmla="*/ 15 w 76"/>
                <a:gd name="T23" fmla="*/ 5 h 44"/>
                <a:gd name="T24" fmla="*/ 25 w 76"/>
                <a:gd name="T25" fmla="*/ 8 h 44"/>
                <a:gd name="T26" fmla="*/ 37 w 76"/>
                <a:gd name="T27" fmla="*/ 11 h 44"/>
                <a:gd name="T28" fmla="*/ 50 w 76"/>
                <a:gd name="T29" fmla="*/ 15 h 44"/>
                <a:gd name="T30" fmla="*/ 63 w 76"/>
                <a:gd name="T31" fmla="*/ 18 h 44"/>
                <a:gd name="T32" fmla="*/ 76 w 76"/>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44"/>
                <a:gd name="T53" fmla="*/ 76 w 76"/>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44">
                  <a:moveTo>
                    <a:pt x="76" y="20"/>
                  </a:moveTo>
                  <a:lnTo>
                    <a:pt x="74" y="22"/>
                  </a:lnTo>
                  <a:lnTo>
                    <a:pt x="67" y="29"/>
                  </a:lnTo>
                  <a:lnTo>
                    <a:pt x="57" y="36"/>
                  </a:lnTo>
                  <a:lnTo>
                    <a:pt x="46" y="41"/>
                  </a:lnTo>
                  <a:lnTo>
                    <a:pt x="33" y="44"/>
                  </a:lnTo>
                  <a:lnTo>
                    <a:pt x="20" y="38"/>
                  </a:lnTo>
                  <a:lnTo>
                    <a:pt x="9" y="25"/>
                  </a:lnTo>
                  <a:lnTo>
                    <a:pt x="0" y="0"/>
                  </a:lnTo>
                  <a:lnTo>
                    <a:pt x="3" y="1"/>
                  </a:lnTo>
                  <a:lnTo>
                    <a:pt x="7" y="2"/>
                  </a:lnTo>
                  <a:lnTo>
                    <a:pt x="15" y="5"/>
                  </a:lnTo>
                  <a:lnTo>
                    <a:pt x="25" y="8"/>
                  </a:lnTo>
                  <a:lnTo>
                    <a:pt x="37" y="11"/>
                  </a:lnTo>
                  <a:lnTo>
                    <a:pt x="50" y="15"/>
                  </a:lnTo>
                  <a:lnTo>
                    <a:pt x="63" y="18"/>
                  </a:lnTo>
                  <a:lnTo>
                    <a:pt x="7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156">
              <a:extLst>
                <a:ext uri="{FF2B5EF4-FFF2-40B4-BE49-F238E27FC236}">
                  <a16:creationId xmlns:a16="http://schemas.microsoft.com/office/drawing/2014/main" id="{1D05C9D6-000A-88D4-37F9-B4360D6942F3}"/>
                </a:ext>
              </a:extLst>
            </p:cNvPr>
            <p:cNvSpPr>
              <a:spLocks/>
            </p:cNvSpPr>
            <p:nvPr/>
          </p:nvSpPr>
          <p:spPr bwMode="auto">
            <a:xfrm>
              <a:off x="2740" y="1317"/>
              <a:ext cx="9" cy="5"/>
            </a:xfrm>
            <a:custGeom>
              <a:avLst/>
              <a:gdLst>
                <a:gd name="T0" fmla="*/ 0 w 9"/>
                <a:gd name="T1" fmla="*/ 1 h 5"/>
                <a:gd name="T2" fmla="*/ 0 w 9"/>
                <a:gd name="T3" fmla="*/ 2 h 5"/>
                <a:gd name="T4" fmla="*/ 0 w 9"/>
                <a:gd name="T5" fmla="*/ 2 h 5"/>
                <a:gd name="T6" fmla="*/ 3 w 9"/>
                <a:gd name="T7" fmla="*/ 4 h 5"/>
                <a:gd name="T8" fmla="*/ 4 w 9"/>
                <a:gd name="T9" fmla="*/ 5 h 5"/>
                <a:gd name="T10" fmla="*/ 5 w 9"/>
                <a:gd name="T11" fmla="*/ 5 h 5"/>
                <a:gd name="T12" fmla="*/ 7 w 9"/>
                <a:gd name="T13" fmla="*/ 5 h 5"/>
                <a:gd name="T14" fmla="*/ 8 w 9"/>
                <a:gd name="T15" fmla="*/ 5 h 5"/>
                <a:gd name="T16" fmla="*/ 9 w 9"/>
                <a:gd name="T17" fmla="*/ 5 h 5"/>
                <a:gd name="T18" fmla="*/ 9 w 9"/>
                <a:gd name="T19" fmla="*/ 4 h 5"/>
                <a:gd name="T20" fmla="*/ 8 w 9"/>
                <a:gd name="T21" fmla="*/ 2 h 5"/>
                <a:gd name="T22" fmla="*/ 6 w 9"/>
                <a:gd name="T23" fmla="*/ 1 h 5"/>
                <a:gd name="T24" fmla="*/ 5 w 9"/>
                <a:gd name="T25" fmla="*/ 1 h 5"/>
                <a:gd name="T26" fmla="*/ 4 w 9"/>
                <a:gd name="T27" fmla="*/ 0 h 5"/>
                <a:gd name="T28" fmla="*/ 1 w 9"/>
                <a:gd name="T29" fmla="*/ 0 h 5"/>
                <a:gd name="T30" fmla="*/ 0 w 9"/>
                <a:gd name="T31" fmla="*/ 0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1"/>
                  </a:moveTo>
                  <a:lnTo>
                    <a:pt x="0" y="2"/>
                  </a:lnTo>
                  <a:lnTo>
                    <a:pt x="3" y="4"/>
                  </a:lnTo>
                  <a:lnTo>
                    <a:pt x="4" y="5"/>
                  </a:lnTo>
                  <a:lnTo>
                    <a:pt x="5" y="5"/>
                  </a:lnTo>
                  <a:lnTo>
                    <a:pt x="7" y="5"/>
                  </a:lnTo>
                  <a:lnTo>
                    <a:pt x="8" y="5"/>
                  </a:lnTo>
                  <a:lnTo>
                    <a:pt x="9" y="5"/>
                  </a:lnTo>
                  <a:lnTo>
                    <a:pt x="9" y="4"/>
                  </a:lnTo>
                  <a:lnTo>
                    <a:pt x="8" y="2"/>
                  </a:lnTo>
                  <a:lnTo>
                    <a:pt x="6" y="1"/>
                  </a:lnTo>
                  <a:lnTo>
                    <a:pt x="5" y="1"/>
                  </a:lnTo>
                  <a:lnTo>
                    <a:pt x="4" y="0"/>
                  </a:lnTo>
                  <a:lnTo>
                    <a:pt x="1" y="0"/>
                  </a:lnTo>
                  <a:lnTo>
                    <a:pt x="0"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8" name="Freeform 157">
              <a:extLst>
                <a:ext uri="{FF2B5EF4-FFF2-40B4-BE49-F238E27FC236}">
                  <a16:creationId xmlns:a16="http://schemas.microsoft.com/office/drawing/2014/main" id="{AA4AF497-3F3C-552C-BE9E-1DD4983D22A1}"/>
                </a:ext>
              </a:extLst>
            </p:cNvPr>
            <p:cNvSpPr>
              <a:spLocks/>
            </p:cNvSpPr>
            <p:nvPr/>
          </p:nvSpPr>
          <p:spPr bwMode="auto">
            <a:xfrm>
              <a:off x="2737" y="1263"/>
              <a:ext cx="9" cy="5"/>
            </a:xfrm>
            <a:custGeom>
              <a:avLst/>
              <a:gdLst>
                <a:gd name="T0" fmla="*/ 0 w 9"/>
                <a:gd name="T1" fmla="*/ 1 h 5"/>
                <a:gd name="T2" fmla="*/ 0 w 9"/>
                <a:gd name="T3" fmla="*/ 2 h 5"/>
                <a:gd name="T4" fmla="*/ 0 w 9"/>
                <a:gd name="T5" fmla="*/ 3 h 5"/>
                <a:gd name="T6" fmla="*/ 2 w 9"/>
                <a:gd name="T7" fmla="*/ 4 h 5"/>
                <a:gd name="T8" fmla="*/ 3 w 9"/>
                <a:gd name="T9" fmla="*/ 4 h 5"/>
                <a:gd name="T10" fmla="*/ 4 w 9"/>
                <a:gd name="T11" fmla="*/ 5 h 5"/>
                <a:gd name="T12" fmla="*/ 7 w 9"/>
                <a:gd name="T13" fmla="*/ 5 h 5"/>
                <a:gd name="T14" fmla="*/ 8 w 9"/>
                <a:gd name="T15" fmla="*/ 5 h 5"/>
                <a:gd name="T16" fmla="*/ 9 w 9"/>
                <a:gd name="T17" fmla="*/ 4 h 5"/>
                <a:gd name="T18" fmla="*/ 9 w 9"/>
                <a:gd name="T19" fmla="*/ 3 h 5"/>
                <a:gd name="T20" fmla="*/ 8 w 9"/>
                <a:gd name="T21" fmla="*/ 2 h 5"/>
                <a:gd name="T22" fmla="*/ 6 w 9"/>
                <a:gd name="T23" fmla="*/ 2 h 5"/>
                <a:gd name="T24" fmla="*/ 4 w 9"/>
                <a:gd name="T25" fmla="*/ 1 h 5"/>
                <a:gd name="T26" fmla="*/ 3 w 9"/>
                <a:gd name="T27" fmla="*/ 0 h 5"/>
                <a:gd name="T28" fmla="*/ 1 w 9"/>
                <a:gd name="T29" fmla="*/ 0 h 5"/>
                <a:gd name="T30" fmla="*/ 0 w 9"/>
                <a:gd name="T31" fmla="*/ 0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1"/>
                  </a:moveTo>
                  <a:lnTo>
                    <a:pt x="0" y="2"/>
                  </a:lnTo>
                  <a:lnTo>
                    <a:pt x="0" y="3"/>
                  </a:lnTo>
                  <a:lnTo>
                    <a:pt x="2" y="4"/>
                  </a:lnTo>
                  <a:lnTo>
                    <a:pt x="3" y="4"/>
                  </a:lnTo>
                  <a:lnTo>
                    <a:pt x="4" y="5"/>
                  </a:lnTo>
                  <a:lnTo>
                    <a:pt x="7" y="5"/>
                  </a:lnTo>
                  <a:lnTo>
                    <a:pt x="8" y="5"/>
                  </a:lnTo>
                  <a:lnTo>
                    <a:pt x="9" y="4"/>
                  </a:lnTo>
                  <a:lnTo>
                    <a:pt x="9" y="3"/>
                  </a:lnTo>
                  <a:lnTo>
                    <a:pt x="8" y="2"/>
                  </a:lnTo>
                  <a:lnTo>
                    <a:pt x="6" y="2"/>
                  </a:lnTo>
                  <a:lnTo>
                    <a:pt x="4" y="1"/>
                  </a:lnTo>
                  <a:lnTo>
                    <a:pt x="3" y="0"/>
                  </a:lnTo>
                  <a:lnTo>
                    <a:pt x="1" y="0"/>
                  </a:lnTo>
                  <a:lnTo>
                    <a:pt x="0"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58">
              <a:extLst>
                <a:ext uri="{FF2B5EF4-FFF2-40B4-BE49-F238E27FC236}">
                  <a16:creationId xmlns:a16="http://schemas.microsoft.com/office/drawing/2014/main" id="{CC2FDB29-39C8-0162-8022-8F3BFB6B1337}"/>
                </a:ext>
              </a:extLst>
            </p:cNvPr>
            <p:cNvSpPr>
              <a:spLocks/>
            </p:cNvSpPr>
            <p:nvPr/>
          </p:nvSpPr>
          <p:spPr bwMode="auto">
            <a:xfrm>
              <a:off x="2721" y="1174"/>
              <a:ext cx="48" cy="75"/>
            </a:xfrm>
            <a:custGeom>
              <a:avLst/>
              <a:gdLst>
                <a:gd name="T0" fmla="*/ 44 w 48"/>
                <a:gd name="T1" fmla="*/ 3 h 75"/>
                <a:gd name="T2" fmla="*/ 43 w 48"/>
                <a:gd name="T3" fmla="*/ 1 h 75"/>
                <a:gd name="T4" fmla="*/ 41 w 48"/>
                <a:gd name="T5" fmla="*/ 1 h 75"/>
                <a:gd name="T6" fmla="*/ 39 w 48"/>
                <a:gd name="T7" fmla="*/ 1 h 75"/>
                <a:gd name="T8" fmla="*/ 38 w 48"/>
                <a:gd name="T9" fmla="*/ 0 h 75"/>
                <a:gd name="T10" fmla="*/ 42 w 48"/>
                <a:gd name="T11" fmla="*/ 8 h 75"/>
                <a:gd name="T12" fmla="*/ 43 w 48"/>
                <a:gd name="T13" fmla="*/ 16 h 75"/>
                <a:gd name="T14" fmla="*/ 43 w 48"/>
                <a:gd name="T15" fmla="*/ 25 h 75"/>
                <a:gd name="T16" fmla="*/ 41 w 48"/>
                <a:gd name="T17" fmla="*/ 33 h 75"/>
                <a:gd name="T18" fmla="*/ 36 w 48"/>
                <a:gd name="T19" fmla="*/ 42 h 75"/>
                <a:gd name="T20" fmla="*/ 29 w 48"/>
                <a:gd name="T21" fmla="*/ 49 h 75"/>
                <a:gd name="T22" fmla="*/ 20 w 48"/>
                <a:gd name="T23" fmla="*/ 56 h 75"/>
                <a:gd name="T24" fmla="*/ 7 w 48"/>
                <a:gd name="T25" fmla="*/ 62 h 75"/>
                <a:gd name="T26" fmla="*/ 0 w 48"/>
                <a:gd name="T27" fmla="*/ 66 h 75"/>
                <a:gd name="T28" fmla="*/ 4 w 48"/>
                <a:gd name="T29" fmla="*/ 71 h 75"/>
                <a:gd name="T30" fmla="*/ 9 w 48"/>
                <a:gd name="T31" fmla="*/ 74 h 75"/>
                <a:gd name="T32" fmla="*/ 13 w 48"/>
                <a:gd name="T33" fmla="*/ 75 h 75"/>
                <a:gd name="T34" fmla="*/ 13 w 48"/>
                <a:gd name="T35" fmla="*/ 74 h 75"/>
                <a:gd name="T36" fmla="*/ 14 w 48"/>
                <a:gd name="T37" fmla="*/ 71 h 75"/>
                <a:gd name="T38" fmla="*/ 16 w 48"/>
                <a:gd name="T39" fmla="*/ 67 h 75"/>
                <a:gd name="T40" fmla="*/ 19 w 48"/>
                <a:gd name="T41" fmla="*/ 64 h 75"/>
                <a:gd name="T42" fmla="*/ 23 w 48"/>
                <a:gd name="T43" fmla="*/ 62 h 75"/>
                <a:gd name="T44" fmla="*/ 28 w 48"/>
                <a:gd name="T45" fmla="*/ 58 h 75"/>
                <a:gd name="T46" fmla="*/ 34 w 48"/>
                <a:gd name="T47" fmla="*/ 54 h 75"/>
                <a:gd name="T48" fmla="*/ 41 w 48"/>
                <a:gd name="T49" fmla="*/ 46 h 75"/>
                <a:gd name="T50" fmla="*/ 45 w 48"/>
                <a:gd name="T51" fmla="*/ 38 h 75"/>
                <a:gd name="T52" fmla="*/ 48 w 48"/>
                <a:gd name="T53" fmla="*/ 28 h 75"/>
                <a:gd name="T54" fmla="*/ 48 w 48"/>
                <a:gd name="T55" fmla="*/ 16 h 75"/>
                <a:gd name="T56" fmla="*/ 44 w 48"/>
                <a:gd name="T57" fmla="*/ 3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75"/>
                <a:gd name="T89" fmla="*/ 48 w 48"/>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75">
                  <a:moveTo>
                    <a:pt x="44" y="3"/>
                  </a:moveTo>
                  <a:lnTo>
                    <a:pt x="43" y="1"/>
                  </a:lnTo>
                  <a:lnTo>
                    <a:pt x="41" y="1"/>
                  </a:lnTo>
                  <a:lnTo>
                    <a:pt x="39" y="1"/>
                  </a:lnTo>
                  <a:lnTo>
                    <a:pt x="38" y="0"/>
                  </a:lnTo>
                  <a:lnTo>
                    <a:pt x="42" y="8"/>
                  </a:lnTo>
                  <a:lnTo>
                    <a:pt x="43" y="16"/>
                  </a:lnTo>
                  <a:lnTo>
                    <a:pt x="43" y="25"/>
                  </a:lnTo>
                  <a:lnTo>
                    <a:pt x="41" y="33"/>
                  </a:lnTo>
                  <a:lnTo>
                    <a:pt x="36" y="42"/>
                  </a:lnTo>
                  <a:lnTo>
                    <a:pt x="29" y="49"/>
                  </a:lnTo>
                  <a:lnTo>
                    <a:pt x="20" y="56"/>
                  </a:lnTo>
                  <a:lnTo>
                    <a:pt x="7" y="62"/>
                  </a:lnTo>
                  <a:lnTo>
                    <a:pt x="0" y="66"/>
                  </a:lnTo>
                  <a:lnTo>
                    <a:pt x="4" y="71"/>
                  </a:lnTo>
                  <a:lnTo>
                    <a:pt x="9" y="74"/>
                  </a:lnTo>
                  <a:lnTo>
                    <a:pt x="13" y="75"/>
                  </a:lnTo>
                  <a:lnTo>
                    <a:pt x="13" y="74"/>
                  </a:lnTo>
                  <a:lnTo>
                    <a:pt x="14" y="71"/>
                  </a:lnTo>
                  <a:lnTo>
                    <a:pt x="16" y="67"/>
                  </a:lnTo>
                  <a:lnTo>
                    <a:pt x="19" y="64"/>
                  </a:lnTo>
                  <a:lnTo>
                    <a:pt x="23" y="62"/>
                  </a:lnTo>
                  <a:lnTo>
                    <a:pt x="28" y="58"/>
                  </a:lnTo>
                  <a:lnTo>
                    <a:pt x="34" y="54"/>
                  </a:lnTo>
                  <a:lnTo>
                    <a:pt x="41" y="46"/>
                  </a:lnTo>
                  <a:lnTo>
                    <a:pt x="45" y="38"/>
                  </a:lnTo>
                  <a:lnTo>
                    <a:pt x="48" y="28"/>
                  </a:lnTo>
                  <a:lnTo>
                    <a:pt x="48" y="16"/>
                  </a:lnTo>
                  <a:lnTo>
                    <a:pt x="44" y="3"/>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0" name="Freeform 159">
              <a:extLst>
                <a:ext uri="{FF2B5EF4-FFF2-40B4-BE49-F238E27FC236}">
                  <a16:creationId xmlns:a16="http://schemas.microsoft.com/office/drawing/2014/main" id="{3C85DD1A-9175-419D-AC54-683A67F40962}"/>
                </a:ext>
              </a:extLst>
            </p:cNvPr>
            <p:cNvSpPr>
              <a:spLocks/>
            </p:cNvSpPr>
            <p:nvPr/>
          </p:nvSpPr>
          <p:spPr bwMode="auto">
            <a:xfrm>
              <a:off x="2707" y="1155"/>
              <a:ext cx="61" cy="32"/>
            </a:xfrm>
            <a:custGeom>
              <a:avLst/>
              <a:gdLst>
                <a:gd name="T0" fmla="*/ 51 w 61"/>
                <a:gd name="T1" fmla="*/ 13 h 32"/>
                <a:gd name="T2" fmla="*/ 49 w 61"/>
                <a:gd name="T3" fmla="*/ 10 h 32"/>
                <a:gd name="T4" fmla="*/ 46 w 61"/>
                <a:gd name="T5" fmla="*/ 8 h 32"/>
                <a:gd name="T6" fmla="*/ 41 w 61"/>
                <a:gd name="T7" fmla="*/ 5 h 32"/>
                <a:gd name="T8" fmla="*/ 34 w 61"/>
                <a:gd name="T9" fmla="*/ 3 h 32"/>
                <a:gd name="T10" fmla="*/ 28 w 61"/>
                <a:gd name="T11" fmla="*/ 0 h 32"/>
                <a:gd name="T12" fmla="*/ 19 w 61"/>
                <a:gd name="T13" fmla="*/ 0 h 32"/>
                <a:gd name="T14" fmla="*/ 10 w 61"/>
                <a:gd name="T15" fmla="*/ 1 h 32"/>
                <a:gd name="T16" fmla="*/ 0 w 61"/>
                <a:gd name="T17" fmla="*/ 6 h 32"/>
                <a:gd name="T18" fmla="*/ 1 w 61"/>
                <a:gd name="T19" fmla="*/ 6 h 32"/>
                <a:gd name="T20" fmla="*/ 5 w 61"/>
                <a:gd name="T21" fmla="*/ 5 h 32"/>
                <a:gd name="T22" fmla="*/ 11 w 61"/>
                <a:gd name="T23" fmla="*/ 4 h 32"/>
                <a:gd name="T24" fmla="*/ 18 w 61"/>
                <a:gd name="T25" fmla="*/ 4 h 32"/>
                <a:gd name="T26" fmla="*/ 26 w 61"/>
                <a:gd name="T27" fmla="*/ 4 h 32"/>
                <a:gd name="T28" fmla="*/ 33 w 61"/>
                <a:gd name="T29" fmla="*/ 6 h 32"/>
                <a:gd name="T30" fmla="*/ 41 w 61"/>
                <a:gd name="T31" fmla="*/ 10 h 32"/>
                <a:gd name="T32" fmla="*/ 48 w 61"/>
                <a:gd name="T33" fmla="*/ 17 h 32"/>
                <a:gd name="T34" fmla="*/ 50 w 61"/>
                <a:gd name="T35" fmla="*/ 19 h 32"/>
                <a:gd name="T36" fmla="*/ 52 w 61"/>
                <a:gd name="T37" fmla="*/ 23 h 32"/>
                <a:gd name="T38" fmla="*/ 53 w 61"/>
                <a:gd name="T39" fmla="*/ 26 h 32"/>
                <a:gd name="T40" fmla="*/ 56 w 61"/>
                <a:gd name="T41" fmla="*/ 30 h 32"/>
                <a:gd name="T42" fmla="*/ 57 w 61"/>
                <a:gd name="T43" fmla="*/ 32 h 32"/>
                <a:gd name="T44" fmla="*/ 58 w 61"/>
                <a:gd name="T45" fmla="*/ 32 h 32"/>
                <a:gd name="T46" fmla="*/ 60 w 61"/>
                <a:gd name="T47" fmla="*/ 32 h 32"/>
                <a:gd name="T48" fmla="*/ 61 w 61"/>
                <a:gd name="T49" fmla="*/ 29 h 32"/>
                <a:gd name="T50" fmla="*/ 59 w 61"/>
                <a:gd name="T51" fmla="*/ 25 h 32"/>
                <a:gd name="T52" fmla="*/ 57 w 61"/>
                <a:gd name="T53" fmla="*/ 20 h 32"/>
                <a:gd name="T54" fmla="*/ 55 w 61"/>
                <a:gd name="T55" fmla="*/ 17 h 32"/>
                <a:gd name="T56" fmla="*/ 51 w 61"/>
                <a:gd name="T57" fmla="*/ 13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32"/>
                <a:gd name="T89" fmla="*/ 61 w 61"/>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32">
                  <a:moveTo>
                    <a:pt x="51" y="13"/>
                  </a:moveTo>
                  <a:lnTo>
                    <a:pt x="49" y="10"/>
                  </a:lnTo>
                  <a:lnTo>
                    <a:pt x="46" y="8"/>
                  </a:lnTo>
                  <a:lnTo>
                    <a:pt x="41" y="5"/>
                  </a:lnTo>
                  <a:lnTo>
                    <a:pt x="34" y="3"/>
                  </a:lnTo>
                  <a:lnTo>
                    <a:pt x="28" y="0"/>
                  </a:lnTo>
                  <a:lnTo>
                    <a:pt x="19" y="0"/>
                  </a:lnTo>
                  <a:lnTo>
                    <a:pt x="10" y="1"/>
                  </a:lnTo>
                  <a:lnTo>
                    <a:pt x="0" y="6"/>
                  </a:lnTo>
                  <a:lnTo>
                    <a:pt x="1" y="6"/>
                  </a:lnTo>
                  <a:lnTo>
                    <a:pt x="5" y="5"/>
                  </a:lnTo>
                  <a:lnTo>
                    <a:pt x="11" y="4"/>
                  </a:lnTo>
                  <a:lnTo>
                    <a:pt x="18" y="4"/>
                  </a:lnTo>
                  <a:lnTo>
                    <a:pt x="26" y="4"/>
                  </a:lnTo>
                  <a:lnTo>
                    <a:pt x="33" y="6"/>
                  </a:lnTo>
                  <a:lnTo>
                    <a:pt x="41" y="10"/>
                  </a:lnTo>
                  <a:lnTo>
                    <a:pt x="48" y="17"/>
                  </a:lnTo>
                  <a:lnTo>
                    <a:pt x="50" y="19"/>
                  </a:lnTo>
                  <a:lnTo>
                    <a:pt x="52" y="23"/>
                  </a:lnTo>
                  <a:lnTo>
                    <a:pt x="53" y="26"/>
                  </a:lnTo>
                  <a:lnTo>
                    <a:pt x="56" y="30"/>
                  </a:lnTo>
                  <a:lnTo>
                    <a:pt x="57" y="32"/>
                  </a:lnTo>
                  <a:lnTo>
                    <a:pt x="58" y="32"/>
                  </a:lnTo>
                  <a:lnTo>
                    <a:pt x="60" y="32"/>
                  </a:lnTo>
                  <a:lnTo>
                    <a:pt x="61" y="29"/>
                  </a:lnTo>
                  <a:lnTo>
                    <a:pt x="59" y="25"/>
                  </a:lnTo>
                  <a:lnTo>
                    <a:pt x="57" y="20"/>
                  </a:lnTo>
                  <a:lnTo>
                    <a:pt x="55" y="17"/>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Freeform 160">
              <a:extLst>
                <a:ext uri="{FF2B5EF4-FFF2-40B4-BE49-F238E27FC236}">
                  <a16:creationId xmlns:a16="http://schemas.microsoft.com/office/drawing/2014/main" id="{E4FA569B-6823-059F-0B00-446DA9E59F7D}"/>
                </a:ext>
              </a:extLst>
            </p:cNvPr>
            <p:cNvSpPr>
              <a:spLocks/>
            </p:cNvSpPr>
            <p:nvPr/>
          </p:nvSpPr>
          <p:spPr bwMode="auto">
            <a:xfrm>
              <a:off x="2795" y="1183"/>
              <a:ext cx="66" cy="27"/>
            </a:xfrm>
            <a:custGeom>
              <a:avLst/>
              <a:gdLst>
                <a:gd name="T0" fmla="*/ 18 w 66"/>
                <a:gd name="T1" fmla="*/ 0 h 27"/>
                <a:gd name="T2" fmla="*/ 21 w 66"/>
                <a:gd name="T3" fmla="*/ 0 h 27"/>
                <a:gd name="T4" fmla="*/ 26 w 66"/>
                <a:gd name="T5" fmla="*/ 0 h 27"/>
                <a:gd name="T6" fmla="*/ 32 w 66"/>
                <a:gd name="T7" fmla="*/ 1 h 27"/>
                <a:gd name="T8" fmla="*/ 39 w 66"/>
                <a:gd name="T9" fmla="*/ 2 h 27"/>
                <a:gd name="T10" fmla="*/ 46 w 66"/>
                <a:gd name="T11" fmla="*/ 6 h 27"/>
                <a:gd name="T12" fmla="*/ 54 w 66"/>
                <a:gd name="T13" fmla="*/ 11 h 27"/>
                <a:gd name="T14" fmla="*/ 60 w 66"/>
                <a:gd name="T15" fmla="*/ 18 h 27"/>
                <a:gd name="T16" fmla="*/ 66 w 66"/>
                <a:gd name="T17" fmla="*/ 27 h 27"/>
                <a:gd name="T18" fmla="*/ 65 w 66"/>
                <a:gd name="T19" fmla="*/ 26 h 27"/>
                <a:gd name="T20" fmla="*/ 63 w 66"/>
                <a:gd name="T21" fmla="*/ 23 h 27"/>
                <a:gd name="T22" fmla="*/ 58 w 66"/>
                <a:gd name="T23" fmla="*/ 18 h 27"/>
                <a:gd name="T24" fmla="*/ 51 w 66"/>
                <a:gd name="T25" fmla="*/ 14 h 27"/>
                <a:gd name="T26" fmla="*/ 45 w 66"/>
                <a:gd name="T27" fmla="*/ 9 h 27"/>
                <a:gd name="T28" fmla="*/ 37 w 66"/>
                <a:gd name="T29" fmla="*/ 6 h 27"/>
                <a:gd name="T30" fmla="*/ 28 w 66"/>
                <a:gd name="T31" fmla="*/ 4 h 27"/>
                <a:gd name="T32" fmla="*/ 19 w 66"/>
                <a:gd name="T33" fmla="*/ 5 h 27"/>
                <a:gd name="T34" fmla="*/ 15 w 66"/>
                <a:gd name="T35" fmla="*/ 6 h 27"/>
                <a:gd name="T36" fmla="*/ 11 w 66"/>
                <a:gd name="T37" fmla="*/ 7 h 27"/>
                <a:gd name="T38" fmla="*/ 8 w 66"/>
                <a:gd name="T39" fmla="*/ 9 h 27"/>
                <a:gd name="T40" fmla="*/ 5 w 66"/>
                <a:gd name="T41" fmla="*/ 11 h 27"/>
                <a:gd name="T42" fmla="*/ 2 w 66"/>
                <a:gd name="T43" fmla="*/ 13 h 27"/>
                <a:gd name="T44" fmla="*/ 1 w 66"/>
                <a:gd name="T45" fmla="*/ 11 h 27"/>
                <a:gd name="T46" fmla="*/ 0 w 66"/>
                <a:gd name="T47" fmla="*/ 10 h 27"/>
                <a:gd name="T48" fmla="*/ 0 w 66"/>
                <a:gd name="T49" fmla="*/ 8 h 27"/>
                <a:gd name="T50" fmla="*/ 5 w 66"/>
                <a:gd name="T51" fmla="*/ 5 h 27"/>
                <a:gd name="T52" fmla="*/ 9 w 66"/>
                <a:gd name="T53" fmla="*/ 2 h 27"/>
                <a:gd name="T54" fmla="*/ 13 w 66"/>
                <a:gd name="T55" fmla="*/ 1 h 27"/>
                <a:gd name="T56" fmla="*/ 18 w 66"/>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27"/>
                <a:gd name="T89" fmla="*/ 66 w 66"/>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27">
                  <a:moveTo>
                    <a:pt x="18" y="0"/>
                  </a:moveTo>
                  <a:lnTo>
                    <a:pt x="21" y="0"/>
                  </a:lnTo>
                  <a:lnTo>
                    <a:pt x="26" y="0"/>
                  </a:lnTo>
                  <a:lnTo>
                    <a:pt x="32" y="1"/>
                  </a:lnTo>
                  <a:lnTo>
                    <a:pt x="39" y="2"/>
                  </a:lnTo>
                  <a:lnTo>
                    <a:pt x="46" y="6"/>
                  </a:lnTo>
                  <a:lnTo>
                    <a:pt x="54" y="11"/>
                  </a:lnTo>
                  <a:lnTo>
                    <a:pt x="60" y="18"/>
                  </a:lnTo>
                  <a:lnTo>
                    <a:pt x="66" y="27"/>
                  </a:lnTo>
                  <a:lnTo>
                    <a:pt x="65" y="26"/>
                  </a:lnTo>
                  <a:lnTo>
                    <a:pt x="63" y="23"/>
                  </a:lnTo>
                  <a:lnTo>
                    <a:pt x="58" y="18"/>
                  </a:lnTo>
                  <a:lnTo>
                    <a:pt x="51" y="14"/>
                  </a:lnTo>
                  <a:lnTo>
                    <a:pt x="45" y="9"/>
                  </a:lnTo>
                  <a:lnTo>
                    <a:pt x="37" y="6"/>
                  </a:lnTo>
                  <a:lnTo>
                    <a:pt x="28" y="4"/>
                  </a:lnTo>
                  <a:lnTo>
                    <a:pt x="19" y="5"/>
                  </a:lnTo>
                  <a:lnTo>
                    <a:pt x="15" y="6"/>
                  </a:lnTo>
                  <a:lnTo>
                    <a:pt x="11" y="7"/>
                  </a:lnTo>
                  <a:lnTo>
                    <a:pt x="8" y="9"/>
                  </a:lnTo>
                  <a:lnTo>
                    <a:pt x="5" y="11"/>
                  </a:lnTo>
                  <a:lnTo>
                    <a:pt x="2" y="13"/>
                  </a:lnTo>
                  <a:lnTo>
                    <a:pt x="1" y="11"/>
                  </a:lnTo>
                  <a:lnTo>
                    <a:pt x="0" y="10"/>
                  </a:lnTo>
                  <a:lnTo>
                    <a:pt x="0" y="8"/>
                  </a:lnTo>
                  <a:lnTo>
                    <a:pt x="5" y="5"/>
                  </a:lnTo>
                  <a:lnTo>
                    <a:pt x="9" y="2"/>
                  </a:lnTo>
                  <a:lnTo>
                    <a:pt x="13"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161">
              <a:extLst>
                <a:ext uri="{FF2B5EF4-FFF2-40B4-BE49-F238E27FC236}">
                  <a16:creationId xmlns:a16="http://schemas.microsoft.com/office/drawing/2014/main" id="{55AE28DC-8FE5-2E67-840C-562787A82764}"/>
                </a:ext>
              </a:extLst>
            </p:cNvPr>
            <p:cNvSpPr>
              <a:spLocks/>
            </p:cNvSpPr>
            <p:nvPr/>
          </p:nvSpPr>
          <p:spPr bwMode="auto">
            <a:xfrm>
              <a:off x="2702" y="1177"/>
              <a:ext cx="55" cy="31"/>
            </a:xfrm>
            <a:custGeom>
              <a:avLst/>
              <a:gdLst>
                <a:gd name="T0" fmla="*/ 32 w 55"/>
                <a:gd name="T1" fmla="*/ 15 h 31"/>
                <a:gd name="T2" fmla="*/ 44 w 55"/>
                <a:gd name="T3" fmla="*/ 22 h 31"/>
                <a:gd name="T4" fmla="*/ 52 w 55"/>
                <a:gd name="T5" fmla="*/ 26 h 31"/>
                <a:gd name="T6" fmla="*/ 54 w 55"/>
                <a:gd name="T7" fmla="*/ 30 h 31"/>
                <a:gd name="T8" fmla="*/ 55 w 55"/>
                <a:gd name="T9" fmla="*/ 31 h 31"/>
                <a:gd name="T10" fmla="*/ 55 w 55"/>
                <a:gd name="T11" fmla="*/ 29 h 31"/>
                <a:gd name="T12" fmla="*/ 53 w 55"/>
                <a:gd name="T13" fmla="*/ 24 h 31"/>
                <a:gd name="T14" fmla="*/ 50 w 55"/>
                <a:gd name="T15" fmla="*/ 16 h 31"/>
                <a:gd name="T16" fmla="*/ 45 w 55"/>
                <a:gd name="T17" fmla="*/ 10 h 31"/>
                <a:gd name="T18" fmla="*/ 37 w 55"/>
                <a:gd name="T19" fmla="*/ 3 h 31"/>
                <a:gd name="T20" fmla="*/ 28 w 55"/>
                <a:gd name="T21" fmla="*/ 0 h 31"/>
                <a:gd name="T22" fmla="*/ 16 w 55"/>
                <a:gd name="T23" fmla="*/ 0 h 31"/>
                <a:gd name="T24" fmla="*/ 0 w 55"/>
                <a:gd name="T25" fmla="*/ 4 h 31"/>
                <a:gd name="T26" fmla="*/ 3 w 55"/>
                <a:gd name="T27" fmla="*/ 4 h 31"/>
                <a:gd name="T28" fmla="*/ 8 w 55"/>
                <a:gd name="T29" fmla="*/ 6 h 31"/>
                <a:gd name="T30" fmla="*/ 17 w 55"/>
                <a:gd name="T31" fmla="*/ 10 h 31"/>
                <a:gd name="T32" fmla="*/ 32 w 55"/>
                <a:gd name="T33" fmla="*/ 1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1"/>
                <a:gd name="T53" fmla="*/ 55 w 5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1">
                  <a:moveTo>
                    <a:pt x="32" y="15"/>
                  </a:moveTo>
                  <a:lnTo>
                    <a:pt x="44" y="22"/>
                  </a:lnTo>
                  <a:lnTo>
                    <a:pt x="52" y="26"/>
                  </a:lnTo>
                  <a:lnTo>
                    <a:pt x="54" y="30"/>
                  </a:lnTo>
                  <a:lnTo>
                    <a:pt x="55" y="31"/>
                  </a:lnTo>
                  <a:lnTo>
                    <a:pt x="55" y="29"/>
                  </a:lnTo>
                  <a:lnTo>
                    <a:pt x="53" y="24"/>
                  </a:lnTo>
                  <a:lnTo>
                    <a:pt x="50" y="16"/>
                  </a:lnTo>
                  <a:lnTo>
                    <a:pt x="45" y="10"/>
                  </a:lnTo>
                  <a:lnTo>
                    <a:pt x="37" y="3"/>
                  </a:lnTo>
                  <a:lnTo>
                    <a:pt x="28" y="0"/>
                  </a:lnTo>
                  <a:lnTo>
                    <a:pt x="16" y="0"/>
                  </a:lnTo>
                  <a:lnTo>
                    <a:pt x="0" y="4"/>
                  </a:lnTo>
                  <a:lnTo>
                    <a:pt x="3" y="4"/>
                  </a:lnTo>
                  <a:lnTo>
                    <a:pt x="8" y="6"/>
                  </a:lnTo>
                  <a:lnTo>
                    <a:pt x="17" y="10"/>
                  </a:lnTo>
                  <a:lnTo>
                    <a:pt x="32" y="15"/>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3" name="Freeform 162">
              <a:extLst>
                <a:ext uri="{FF2B5EF4-FFF2-40B4-BE49-F238E27FC236}">
                  <a16:creationId xmlns:a16="http://schemas.microsoft.com/office/drawing/2014/main" id="{27925F67-A9C8-0447-2B09-A01406316808}"/>
                </a:ext>
              </a:extLst>
            </p:cNvPr>
            <p:cNvSpPr>
              <a:spLocks/>
            </p:cNvSpPr>
            <p:nvPr/>
          </p:nvSpPr>
          <p:spPr bwMode="auto">
            <a:xfrm>
              <a:off x="2700" y="1174"/>
              <a:ext cx="57" cy="34"/>
            </a:xfrm>
            <a:custGeom>
              <a:avLst/>
              <a:gdLst>
                <a:gd name="T0" fmla="*/ 57 w 57"/>
                <a:gd name="T1" fmla="*/ 34 h 34"/>
                <a:gd name="T2" fmla="*/ 57 w 57"/>
                <a:gd name="T3" fmla="*/ 33 h 34"/>
                <a:gd name="T4" fmla="*/ 56 w 57"/>
                <a:gd name="T5" fmla="*/ 30 h 34"/>
                <a:gd name="T6" fmla="*/ 54 w 57"/>
                <a:gd name="T7" fmla="*/ 26 h 34"/>
                <a:gd name="T8" fmla="*/ 49 w 57"/>
                <a:gd name="T9" fmla="*/ 22 h 34"/>
                <a:gd name="T10" fmla="*/ 44 w 57"/>
                <a:gd name="T11" fmla="*/ 17 h 34"/>
                <a:gd name="T12" fmla="*/ 36 w 57"/>
                <a:gd name="T13" fmla="*/ 14 h 34"/>
                <a:gd name="T14" fmla="*/ 26 w 57"/>
                <a:gd name="T15" fmla="*/ 10 h 34"/>
                <a:gd name="T16" fmla="*/ 14 w 57"/>
                <a:gd name="T17" fmla="*/ 9 h 34"/>
                <a:gd name="T18" fmla="*/ 6 w 57"/>
                <a:gd name="T19" fmla="*/ 8 h 34"/>
                <a:gd name="T20" fmla="*/ 2 w 57"/>
                <a:gd name="T21" fmla="*/ 5 h 34"/>
                <a:gd name="T22" fmla="*/ 0 w 57"/>
                <a:gd name="T23" fmla="*/ 1 h 34"/>
                <a:gd name="T24" fmla="*/ 0 w 57"/>
                <a:gd name="T25" fmla="*/ 0 h 34"/>
                <a:gd name="T26" fmla="*/ 0 w 57"/>
                <a:gd name="T27" fmla="*/ 3 h 34"/>
                <a:gd name="T28" fmla="*/ 0 w 57"/>
                <a:gd name="T29" fmla="*/ 9 h 34"/>
                <a:gd name="T30" fmla="*/ 4 w 57"/>
                <a:gd name="T31" fmla="*/ 15 h 34"/>
                <a:gd name="T32" fmla="*/ 11 w 57"/>
                <a:gd name="T33" fmla="*/ 16 h 34"/>
                <a:gd name="T34" fmla="*/ 19 w 57"/>
                <a:gd name="T35" fmla="*/ 16 h 34"/>
                <a:gd name="T36" fmla="*/ 27 w 57"/>
                <a:gd name="T37" fmla="*/ 17 h 34"/>
                <a:gd name="T38" fmla="*/ 35 w 57"/>
                <a:gd name="T39" fmla="*/ 19 h 34"/>
                <a:gd name="T40" fmla="*/ 43 w 57"/>
                <a:gd name="T41" fmla="*/ 23 h 34"/>
                <a:gd name="T42" fmla="*/ 48 w 57"/>
                <a:gd name="T43" fmla="*/ 27 h 34"/>
                <a:gd name="T44" fmla="*/ 53 w 57"/>
                <a:gd name="T45" fmla="*/ 30 h 34"/>
                <a:gd name="T46" fmla="*/ 56 w 57"/>
                <a:gd name="T47" fmla="*/ 33 h 34"/>
                <a:gd name="T48" fmla="*/ 57 w 57"/>
                <a:gd name="T49" fmla="*/ 34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34"/>
                <a:gd name="T77" fmla="*/ 57 w 57"/>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34">
                  <a:moveTo>
                    <a:pt x="57" y="34"/>
                  </a:moveTo>
                  <a:lnTo>
                    <a:pt x="57" y="33"/>
                  </a:lnTo>
                  <a:lnTo>
                    <a:pt x="56" y="30"/>
                  </a:lnTo>
                  <a:lnTo>
                    <a:pt x="54" y="26"/>
                  </a:lnTo>
                  <a:lnTo>
                    <a:pt x="49" y="22"/>
                  </a:lnTo>
                  <a:lnTo>
                    <a:pt x="44" y="17"/>
                  </a:lnTo>
                  <a:lnTo>
                    <a:pt x="36" y="14"/>
                  </a:lnTo>
                  <a:lnTo>
                    <a:pt x="26" y="10"/>
                  </a:lnTo>
                  <a:lnTo>
                    <a:pt x="14" y="9"/>
                  </a:lnTo>
                  <a:lnTo>
                    <a:pt x="6" y="8"/>
                  </a:lnTo>
                  <a:lnTo>
                    <a:pt x="2" y="5"/>
                  </a:lnTo>
                  <a:lnTo>
                    <a:pt x="0" y="1"/>
                  </a:lnTo>
                  <a:lnTo>
                    <a:pt x="0" y="0"/>
                  </a:lnTo>
                  <a:lnTo>
                    <a:pt x="0" y="3"/>
                  </a:lnTo>
                  <a:lnTo>
                    <a:pt x="0" y="9"/>
                  </a:lnTo>
                  <a:lnTo>
                    <a:pt x="4" y="15"/>
                  </a:lnTo>
                  <a:lnTo>
                    <a:pt x="11" y="16"/>
                  </a:lnTo>
                  <a:lnTo>
                    <a:pt x="19" y="16"/>
                  </a:lnTo>
                  <a:lnTo>
                    <a:pt x="27" y="17"/>
                  </a:lnTo>
                  <a:lnTo>
                    <a:pt x="35" y="19"/>
                  </a:lnTo>
                  <a:lnTo>
                    <a:pt x="43" y="23"/>
                  </a:lnTo>
                  <a:lnTo>
                    <a:pt x="48" y="27"/>
                  </a:lnTo>
                  <a:lnTo>
                    <a:pt x="53" y="30"/>
                  </a:lnTo>
                  <a:lnTo>
                    <a:pt x="56" y="33"/>
                  </a:lnTo>
                  <a:lnTo>
                    <a:pt x="5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4" name="Freeform 163">
              <a:extLst>
                <a:ext uri="{FF2B5EF4-FFF2-40B4-BE49-F238E27FC236}">
                  <a16:creationId xmlns:a16="http://schemas.microsoft.com/office/drawing/2014/main" id="{ADE339B5-6A4D-726C-E35E-C6D1DDD07B5B}"/>
                </a:ext>
              </a:extLst>
            </p:cNvPr>
            <p:cNvSpPr>
              <a:spLocks/>
            </p:cNvSpPr>
            <p:nvPr/>
          </p:nvSpPr>
          <p:spPr bwMode="auto">
            <a:xfrm>
              <a:off x="2787" y="1202"/>
              <a:ext cx="63" cy="20"/>
            </a:xfrm>
            <a:custGeom>
              <a:avLst/>
              <a:gdLst>
                <a:gd name="T0" fmla="*/ 29 w 63"/>
                <a:gd name="T1" fmla="*/ 15 h 20"/>
                <a:gd name="T2" fmla="*/ 15 w 63"/>
                <a:gd name="T3" fmla="*/ 14 h 20"/>
                <a:gd name="T4" fmla="*/ 6 w 63"/>
                <a:gd name="T5" fmla="*/ 14 h 20"/>
                <a:gd name="T6" fmla="*/ 1 w 63"/>
                <a:gd name="T7" fmla="*/ 15 h 20"/>
                <a:gd name="T8" fmla="*/ 0 w 63"/>
                <a:gd name="T9" fmla="*/ 16 h 20"/>
                <a:gd name="T10" fmla="*/ 1 w 63"/>
                <a:gd name="T11" fmla="*/ 15 h 20"/>
                <a:gd name="T12" fmla="*/ 6 w 63"/>
                <a:gd name="T13" fmla="*/ 10 h 20"/>
                <a:gd name="T14" fmla="*/ 13 w 63"/>
                <a:gd name="T15" fmla="*/ 7 h 20"/>
                <a:gd name="T16" fmla="*/ 21 w 63"/>
                <a:gd name="T17" fmla="*/ 2 h 20"/>
                <a:gd name="T18" fmla="*/ 30 w 63"/>
                <a:gd name="T19" fmla="*/ 0 h 20"/>
                <a:gd name="T20" fmla="*/ 42 w 63"/>
                <a:gd name="T21" fmla="*/ 2 h 20"/>
                <a:gd name="T22" fmla="*/ 52 w 63"/>
                <a:gd name="T23" fmla="*/ 8 h 20"/>
                <a:gd name="T24" fmla="*/ 63 w 63"/>
                <a:gd name="T25" fmla="*/ 20 h 20"/>
                <a:gd name="T26" fmla="*/ 63 w 63"/>
                <a:gd name="T27" fmla="*/ 20 h 20"/>
                <a:gd name="T28" fmla="*/ 61 w 63"/>
                <a:gd name="T29" fmla="*/ 20 h 20"/>
                <a:gd name="T30" fmla="*/ 58 w 63"/>
                <a:gd name="T31" fmla="*/ 19 h 20"/>
                <a:gd name="T32" fmla="*/ 55 w 63"/>
                <a:gd name="T33" fmla="*/ 19 h 20"/>
                <a:gd name="T34" fmla="*/ 50 w 63"/>
                <a:gd name="T35" fmla="*/ 18 h 20"/>
                <a:gd name="T36" fmla="*/ 45 w 63"/>
                <a:gd name="T37" fmla="*/ 17 h 20"/>
                <a:gd name="T38" fmla="*/ 37 w 63"/>
                <a:gd name="T39" fmla="*/ 16 h 20"/>
                <a:gd name="T40" fmla="*/ 29 w 63"/>
                <a:gd name="T41" fmla="*/ 15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0"/>
                <a:gd name="T65" fmla="*/ 63 w 6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0">
                  <a:moveTo>
                    <a:pt x="29" y="15"/>
                  </a:moveTo>
                  <a:lnTo>
                    <a:pt x="15" y="14"/>
                  </a:lnTo>
                  <a:lnTo>
                    <a:pt x="6" y="14"/>
                  </a:lnTo>
                  <a:lnTo>
                    <a:pt x="1" y="15"/>
                  </a:lnTo>
                  <a:lnTo>
                    <a:pt x="0" y="16"/>
                  </a:lnTo>
                  <a:lnTo>
                    <a:pt x="1" y="15"/>
                  </a:lnTo>
                  <a:lnTo>
                    <a:pt x="6" y="10"/>
                  </a:lnTo>
                  <a:lnTo>
                    <a:pt x="13" y="7"/>
                  </a:lnTo>
                  <a:lnTo>
                    <a:pt x="21" y="2"/>
                  </a:lnTo>
                  <a:lnTo>
                    <a:pt x="30" y="0"/>
                  </a:lnTo>
                  <a:lnTo>
                    <a:pt x="42" y="2"/>
                  </a:lnTo>
                  <a:lnTo>
                    <a:pt x="52" y="8"/>
                  </a:lnTo>
                  <a:lnTo>
                    <a:pt x="63" y="20"/>
                  </a:lnTo>
                  <a:lnTo>
                    <a:pt x="61" y="20"/>
                  </a:lnTo>
                  <a:lnTo>
                    <a:pt x="58" y="19"/>
                  </a:lnTo>
                  <a:lnTo>
                    <a:pt x="55" y="19"/>
                  </a:lnTo>
                  <a:lnTo>
                    <a:pt x="50" y="18"/>
                  </a:lnTo>
                  <a:lnTo>
                    <a:pt x="45" y="17"/>
                  </a:lnTo>
                  <a:lnTo>
                    <a:pt x="37" y="16"/>
                  </a:lnTo>
                  <a:lnTo>
                    <a:pt x="29" y="15"/>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5" name="Freeform 164">
              <a:extLst>
                <a:ext uri="{FF2B5EF4-FFF2-40B4-BE49-F238E27FC236}">
                  <a16:creationId xmlns:a16="http://schemas.microsoft.com/office/drawing/2014/main" id="{DF936214-8076-1782-202F-F36A7A4B7D5F}"/>
                </a:ext>
              </a:extLst>
            </p:cNvPr>
            <p:cNvSpPr>
              <a:spLocks/>
            </p:cNvSpPr>
            <p:nvPr/>
          </p:nvSpPr>
          <p:spPr bwMode="auto">
            <a:xfrm>
              <a:off x="2787" y="1211"/>
              <a:ext cx="67" cy="18"/>
            </a:xfrm>
            <a:custGeom>
              <a:avLst/>
              <a:gdLst>
                <a:gd name="T0" fmla="*/ 0 w 67"/>
                <a:gd name="T1" fmla="*/ 7 h 18"/>
                <a:gd name="T2" fmla="*/ 1 w 67"/>
                <a:gd name="T3" fmla="*/ 6 h 18"/>
                <a:gd name="T4" fmla="*/ 4 w 67"/>
                <a:gd name="T5" fmla="*/ 5 h 18"/>
                <a:gd name="T6" fmla="*/ 8 w 67"/>
                <a:gd name="T7" fmla="*/ 4 h 18"/>
                <a:gd name="T8" fmla="*/ 14 w 67"/>
                <a:gd name="T9" fmla="*/ 1 h 18"/>
                <a:gd name="T10" fmla="*/ 20 w 67"/>
                <a:gd name="T11" fmla="*/ 0 h 18"/>
                <a:gd name="T12" fmla="*/ 29 w 67"/>
                <a:gd name="T13" fmla="*/ 1 h 18"/>
                <a:gd name="T14" fmla="*/ 39 w 67"/>
                <a:gd name="T15" fmla="*/ 2 h 18"/>
                <a:gd name="T16" fmla="*/ 50 w 67"/>
                <a:gd name="T17" fmla="*/ 7 h 18"/>
                <a:gd name="T18" fmla="*/ 58 w 67"/>
                <a:gd name="T19" fmla="*/ 9 h 18"/>
                <a:gd name="T20" fmla="*/ 63 w 67"/>
                <a:gd name="T21" fmla="*/ 9 h 18"/>
                <a:gd name="T22" fmla="*/ 66 w 67"/>
                <a:gd name="T23" fmla="*/ 9 h 18"/>
                <a:gd name="T24" fmla="*/ 67 w 67"/>
                <a:gd name="T25" fmla="*/ 9 h 18"/>
                <a:gd name="T26" fmla="*/ 66 w 67"/>
                <a:gd name="T27" fmla="*/ 11 h 18"/>
                <a:gd name="T28" fmla="*/ 64 w 67"/>
                <a:gd name="T29" fmla="*/ 16 h 18"/>
                <a:gd name="T30" fmla="*/ 58 w 67"/>
                <a:gd name="T31" fmla="*/ 18 h 18"/>
                <a:gd name="T32" fmla="*/ 49 w 67"/>
                <a:gd name="T33" fmla="*/ 15 h 18"/>
                <a:gd name="T34" fmla="*/ 42 w 67"/>
                <a:gd name="T35" fmla="*/ 9 h 18"/>
                <a:gd name="T36" fmla="*/ 34 w 67"/>
                <a:gd name="T37" fmla="*/ 7 h 18"/>
                <a:gd name="T38" fmla="*/ 26 w 67"/>
                <a:gd name="T39" fmla="*/ 5 h 18"/>
                <a:gd name="T40" fmla="*/ 18 w 67"/>
                <a:gd name="T41" fmla="*/ 5 h 18"/>
                <a:gd name="T42" fmla="*/ 10 w 67"/>
                <a:gd name="T43" fmla="*/ 5 h 18"/>
                <a:gd name="T44" fmla="*/ 5 w 67"/>
                <a:gd name="T45" fmla="*/ 6 h 18"/>
                <a:gd name="T46" fmla="*/ 1 w 67"/>
                <a:gd name="T47" fmla="*/ 7 h 18"/>
                <a:gd name="T48" fmla="*/ 0 w 67"/>
                <a:gd name="T49" fmla="*/ 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8"/>
                <a:gd name="T77" fmla="*/ 67 w 67"/>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8">
                  <a:moveTo>
                    <a:pt x="0" y="7"/>
                  </a:moveTo>
                  <a:lnTo>
                    <a:pt x="1" y="6"/>
                  </a:lnTo>
                  <a:lnTo>
                    <a:pt x="4" y="5"/>
                  </a:lnTo>
                  <a:lnTo>
                    <a:pt x="8" y="4"/>
                  </a:lnTo>
                  <a:lnTo>
                    <a:pt x="14" y="1"/>
                  </a:lnTo>
                  <a:lnTo>
                    <a:pt x="20" y="0"/>
                  </a:lnTo>
                  <a:lnTo>
                    <a:pt x="29" y="1"/>
                  </a:lnTo>
                  <a:lnTo>
                    <a:pt x="39" y="2"/>
                  </a:lnTo>
                  <a:lnTo>
                    <a:pt x="50" y="7"/>
                  </a:lnTo>
                  <a:lnTo>
                    <a:pt x="58" y="9"/>
                  </a:lnTo>
                  <a:lnTo>
                    <a:pt x="63" y="9"/>
                  </a:lnTo>
                  <a:lnTo>
                    <a:pt x="66" y="9"/>
                  </a:lnTo>
                  <a:lnTo>
                    <a:pt x="67" y="9"/>
                  </a:lnTo>
                  <a:lnTo>
                    <a:pt x="66" y="11"/>
                  </a:lnTo>
                  <a:lnTo>
                    <a:pt x="64" y="16"/>
                  </a:lnTo>
                  <a:lnTo>
                    <a:pt x="58" y="18"/>
                  </a:lnTo>
                  <a:lnTo>
                    <a:pt x="49" y="15"/>
                  </a:lnTo>
                  <a:lnTo>
                    <a:pt x="42" y="9"/>
                  </a:lnTo>
                  <a:lnTo>
                    <a:pt x="34" y="7"/>
                  </a:lnTo>
                  <a:lnTo>
                    <a:pt x="26" y="5"/>
                  </a:lnTo>
                  <a:lnTo>
                    <a:pt x="18" y="5"/>
                  </a:lnTo>
                  <a:lnTo>
                    <a:pt x="10" y="5"/>
                  </a:lnTo>
                  <a:lnTo>
                    <a:pt x="5" y="6"/>
                  </a:lnTo>
                  <a:lnTo>
                    <a:pt x="1"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6" name="Freeform 165">
              <a:extLst>
                <a:ext uri="{FF2B5EF4-FFF2-40B4-BE49-F238E27FC236}">
                  <a16:creationId xmlns:a16="http://schemas.microsoft.com/office/drawing/2014/main" id="{46274E5A-567C-EA90-0BF2-04BEC7D2C8DE}"/>
                </a:ext>
              </a:extLst>
            </p:cNvPr>
            <p:cNvSpPr>
              <a:spLocks/>
            </p:cNvSpPr>
            <p:nvPr/>
          </p:nvSpPr>
          <p:spPr bwMode="auto">
            <a:xfrm>
              <a:off x="2846" y="1219"/>
              <a:ext cx="27" cy="41"/>
            </a:xfrm>
            <a:custGeom>
              <a:avLst/>
              <a:gdLst>
                <a:gd name="T0" fmla="*/ 10 w 27"/>
                <a:gd name="T1" fmla="*/ 6 h 41"/>
                <a:gd name="T2" fmla="*/ 14 w 27"/>
                <a:gd name="T3" fmla="*/ 3 h 41"/>
                <a:gd name="T4" fmla="*/ 21 w 27"/>
                <a:gd name="T5" fmla="*/ 0 h 41"/>
                <a:gd name="T6" fmla="*/ 26 w 27"/>
                <a:gd name="T7" fmla="*/ 0 h 41"/>
                <a:gd name="T8" fmla="*/ 27 w 27"/>
                <a:gd name="T9" fmla="*/ 9 h 41"/>
                <a:gd name="T10" fmla="*/ 23 w 27"/>
                <a:gd name="T11" fmla="*/ 23 h 41"/>
                <a:gd name="T12" fmla="*/ 15 w 27"/>
                <a:gd name="T13" fmla="*/ 36 h 41"/>
                <a:gd name="T14" fmla="*/ 7 w 27"/>
                <a:gd name="T15" fmla="*/ 41 h 41"/>
                <a:gd name="T16" fmla="*/ 2 w 27"/>
                <a:gd name="T17" fmla="*/ 36 h 41"/>
                <a:gd name="T18" fmla="*/ 0 w 27"/>
                <a:gd name="T19" fmla="*/ 25 h 41"/>
                <a:gd name="T20" fmla="*/ 4 w 27"/>
                <a:gd name="T21" fmla="*/ 14 h 41"/>
                <a:gd name="T22" fmla="*/ 8 w 27"/>
                <a:gd name="T23" fmla="*/ 8 h 41"/>
                <a:gd name="T24" fmla="*/ 10 w 27"/>
                <a:gd name="T25" fmla="*/ 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41"/>
                <a:gd name="T41" fmla="*/ 27 w 27"/>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41">
                  <a:moveTo>
                    <a:pt x="10" y="6"/>
                  </a:moveTo>
                  <a:lnTo>
                    <a:pt x="14" y="3"/>
                  </a:lnTo>
                  <a:lnTo>
                    <a:pt x="21" y="0"/>
                  </a:lnTo>
                  <a:lnTo>
                    <a:pt x="26" y="0"/>
                  </a:lnTo>
                  <a:lnTo>
                    <a:pt x="27" y="9"/>
                  </a:lnTo>
                  <a:lnTo>
                    <a:pt x="23" y="23"/>
                  </a:lnTo>
                  <a:lnTo>
                    <a:pt x="15" y="36"/>
                  </a:lnTo>
                  <a:lnTo>
                    <a:pt x="7" y="41"/>
                  </a:lnTo>
                  <a:lnTo>
                    <a:pt x="2" y="36"/>
                  </a:lnTo>
                  <a:lnTo>
                    <a:pt x="0" y="25"/>
                  </a:lnTo>
                  <a:lnTo>
                    <a:pt x="4" y="14"/>
                  </a:lnTo>
                  <a:lnTo>
                    <a:pt x="8" y="8"/>
                  </a:lnTo>
                  <a:lnTo>
                    <a:pt x="10" y="6"/>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7" name="Freeform 166">
              <a:extLst>
                <a:ext uri="{FF2B5EF4-FFF2-40B4-BE49-F238E27FC236}">
                  <a16:creationId xmlns:a16="http://schemas.microsoft.com/office/drawing/2014/main" id="{6944CB3F-D701-7064-3F30-C370838C49C3}"/>
                </a:ext>
              </a:extLst>
            </p:cNvPr>
            <p:cNvSpPr>
              <a:spLocks/>
            </p:cNvSpPr>
            <p:nvPr/>
          </p:nvSpPr>
          <p:spPr bwMode="auto">
            <a:xfrm>
              <a:off x="2942" y="1360"/>
              <a:ext cx="24" cy="107"/>
            </a:xfrm>
            <a:custGeom>
              <a:avLst/>
              <a:gdLst>
                <a:gd name="T0" fmla="*/ 24 w 24"/>
                <a:gd name="T1" fmla="*/ 14 h 107"/>
                <a:gd name="T2" fmla="*/ 6 w 24"/>
                <a:gd name="T3" fmla="*/ 0 h 107"/>
                <a:gd name="T4" fmla="*/ 0 w 24"/>
                <a:gd name="T5" fmla="*/ 107 h 107"/>
                <a:gd name="T6" fmla="*/ 24 w 24"/>
                <a:gd name="T7" fmla="*/ 14 h 107"/>
                <a:gd name="T8" fmla="*/ 0 60000 65536"/>
                <a:gd name="T9" fmla="*/ 0 60000 65536"/>
                <a:gd name="T10" fmla="*/ 0 60000 65536"/>
                <a:gd name="T11" fmla="*/ 0 60000 65536"/>
                <a:gd name="T12" fmla="*/ 0 w 24"/>
                <a:gd name="T13" fmla="*/ 0 h 107"/>
                <a:gd name="T14" fmla="*/ 24 w 24"/>
                <a:gd name="T15" fmla="*/ 107 h 107"/>
              </a:gdLst>
              <a:ahLst/>
              <a:cxnLst>
                <a:cxn ang="T8">
                  <a:pos x="T0" y="T1"/>
                </a:cxn>
                <a:cxn ang="T9">
                  <a:pos x="T2" y="T3"/>
                </a:cxn>
                <a:cxn ang="T10">
                  <a:pos x="T4" y="T5"/>
                </a:cxn>
                <a:cxn ang="T11">
                  <a:pos x="T6" y="T7"/>
                </a:cxn>
              </a:cxnLst>
              <a:rect l="T12" t="T13" r="T14" b="T15"/>
              <a:pathLst>
                <a:path w="24" h="107">
                  <a:moveTo>
                    <a:pt x="24" y="14"/>
                  </a:moveTo>
                  <a:lnTo>
                    <a:pt x="6" y="0"/>
                  </a:lnTo>
                  <a:lnTo>
                    <a:pt x="0" y="107"/>
                  </a:lnTo>
                  <a:lnTo>
                    <a:pt x="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8" name="Freeform 167">
              <a:extLst>
                <a:ext uri="{FF2B5EF4-FFF2-40B4-BE49-F238E27FC236}">
                  <a16:creationId xmlns:a16="http://schemas.microsoft.com/office/drawing/2014/main" id="{6E41588B-05B4-146F-1A28-64C6457C7088}"/>
                </a:ext>
              </a:extLst>
            </p:cNvPr>
            <p:cNvSpPr>
              <a:spLocks/>
            </p:cNvSpPr>
            <p:nvPr/>
          </p:nvSpPr>
          <p:spPr bwMode="auto">
            <a:xfrm>
              <a:off x="2087" y="1225"/>
              <a:ext cx="62" cy="43"/>
            </a:xfrm>
            <a:custGeom>
              <a:avLst/>
              <a:gdLst>
                <a:gd name="T0" fmla="*/ 62 w 62"/>
                <a:gd name="T1" fmla="*/ 17 h 43"/>
                <a:gd name="T2" fmla="*/ 61 w 62"/>
                <a:gd name="T3" fmla="*/ 26 h 43"/>
                <a:gd name="T4" fmla="*/ 55 w 62"/>
                <a:gd name="T5" fmla="*/ 33 h 43"/>
                <a:gd name="T6" fmla="*/ 46 w 62"/>
                <a:gd name="T7" fmla="*/ 40 h 43"/>
                <a:gd name="T8" fmla="*/ 35 w 62"/>
                <a:gd name="T9" fmla="*/ 43 h 43"/>
                <a:gd name="T10" fmla="*/ 28 w 62"/>
                <a:gd name="T11" fmla="*/ 43 h 43"/>
                <a:gd name="T12" fmla="*/ 23 w 62"/>
                <a:gd name="T13" fmla="*/ 43 h 43"/>
                <a:gd name="T14" fmla="*/ 16 w 62"/>
                <a:gd name="T15" fmla="*/ 42 h 43"/>
                <a:gd name="T16" fmla="*/ 12 w 62"/>
                <a:gd name="T17" fmla="*/ 40 h 43"/>
                <a:gd name="T18" fmla="*/ 7 w 62"/>
                <a:gd name="T19" fmla="*/ 38 h 43"/>
                <a:gd name="T20" fmla="*/ 4 w 62"/>
                <a:gd name="T21" fmla="*/ 34 h 43"/>
                <a:gd name="T22" fmla="*/ 2 w 62"/>
                <a:gd name="T23" fmla="*/ 31 h 43"/>
                <a:gd name="T24" fmla="*/ 0 w 62"/>
                <a:gd name="T25" fmla="*/ 26 h 43"/>
                <a:gd name="T26" fmla="*/ 2 w 62"/>
                <a:gd name="T27" fmla="*/ 17 h 43"/>
                <a:gd name="T28" fmla="*/ 7 w 62"/>
                <a:gd name="T29" fmla="*/ 10 h 43"/>
                <a:gd name="T30" fmla="*/ 16 w 62"/>
                <a:gd name="T31" fmla="*/ 3 h 43"/>
                <a:gd name="T32" fmla="*/ 28 w 62"/>
                <a:gd name="T33" fmla="*/ 0 h 43"/>
                <a:gd name="T34" fmla="*/ 35 w 62"/>
                <a:gd name="T35" fmla="*/ 0 h 43"/>
                <a:gd name="T36" fmla="*/ 41 w 62"/>
                <a:gd name="T37" fmla="*/ 0 h 43"/>
                <a:gd name="T38" fmla="*/ 46 w 62"/>
                <a:gd name="T39" fmla="*/ 1 h 43"/>
                <a:gd name="T40" fmla="*/ 51 w 62"/>
                <a:gd name="T41" fmla="*/ 3 h 43"/>
                <a:gd name="T42" fmla="*/ 55 w 62"/>
                <a:gd name="T43" fmla="*/ 6 h 43"/>
                <a:gd name="T44" fmla="*/ 58 w 62"/>
                <a:gd name="T45" fmla="*/ 10 h 43"/>
                <a:gd name="T46" fmla="*/ 61 w 62"/>
                <a:gd name="T47" fmla="*/ 13 h 43"/>
                <a:gd name="T48" fmla="*/ 62 w 62"/>
                <a:gd name="T49" fmla="*/ 17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43"/>
                <a:gd name="T77" fmla="*/ 62 w 6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43">
                  <a:moveTo>
                    <a:pt x="62" y="17"/>
                  </a:moveTo>
                  <a:lnTo>
                    <a:pt x="61" y="26"/>
                  </a:lnTo>
                  <a:lnTo>
                    <a:pt x="55" y="33"/>
                  </a:lnTo>
                  <a:lnTo>
                    <a:pt x="46" y="40"/>
                  </a:lnTo>
                  <a:lnTo>
                    <a:pt x="35" y="43"/>
                  </a:lnTo>
                  <a:lnTo>
                    <a:pt x="28" y="43"/>
                  </a:lnTo>
                  <a:lnTo>
                    <a:pt x="23" y="43"/>
                  </a:lnTo>
                  <a:lnTo>
                    <a:pt x="16" y="42"/>
                  </a:lnTo>
                  <a:lnTo>
                    <a:pt x="12" y="40"/>
                  </a:lnTo>
                  <a:lnTo>
                    <a:pt x="7" y="38"/>
                  </a:lnTo>
                  <a:lnTo>
                    <a:pt x="4" y="34"/>
                  </a:lnTo>
                  <a:lnTo>
                    <a:pt x="2" y="31"/>
                  </a:lnTo>
                  <a:lnTo>
                    <a:pt x="0" y="26"/>
                  </a:lnTo>
                  <a:lnTo>
                    <a:pt x="2" y="17"/>
                  </a:lnTo>
                  <a:lnTo>
                    <a:pt x="7" y="10"/>
                  </a:lnTo>
                  <a:lnTo>
                    <a:pt x="16" y="3"/>
                  </a:lnTo>
                  <a:lnTo>
                    <a:pt x="28" y="0"/>
                  </a:lnTo>
                  <a:lnTo>
                    <a:pt x="35" y="0"/>
                  </a:lnTo>
                  <a:lnTo>
                    <a:pt x="41" y="0"/>
                  </a:lnTo>
                  <a:lnTo>
                    <a:pt x="46" y="1"/>
                  </a:lnTo>
                  <a:lnTo>
                    <a:pt x="51" y="3"/>
                  </a:lnTo>
                  <a:lnTo>
                    <a:pt x="55" y="6"/>
                  </a:lnTo>
                  <a:lnTo>
                    <a:pt x="58" y="10"/>
                  </a:lnTo>
                  <a:lnTo>
                    <a:pt x="61" y="13"/>
                  </a:lnTo>
                  <a:lnTo>
                    <a:pt x="62" y="17"/>
                  </a:lnTo>
                  <a:close/>
                </a:path>
              </a:pathLst>
            </a:custGeom>
            <a:solidFill>
              <a:srgbClr val="7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Freeform 168">
              <a:extLst>
                <a:ext uri="{FF2B5EF4-FFF2-40B4-BE49-F238E27FC236}">
                  <a16:creationId xmlns:a16="http://schemas.microsoft.com/office/drawing/2014/main" id="{0BA5A77E-69D2-28A3-F8A1-0885DAAFF02D}"/>
                </a:ext>
              </a:extLst>
            </p:cNvPr>
            <p:cNvSpPr>
              <a:spLocks/>
            </p:cNvSpPr>
            <p:nvPr/>
          </p:nvSpPr>
          <p:spPr bwMode="auto">
            <a:xfrm>
              <a:off x="1660" y="1267"/>
              <a:ext cx="583" cy="1487"/>
            </a:xfrm>
            <a:custGeom>
              <a:avLst/>
              <a:gdLst>
                <a:gd name="T0" fmla="*/ 86 w 583"/>
                <a:gd name="T1" fmla="*/ 67 h 1487"/>
                <a:gd name="T2" fmla="*/ 116 w 583"/>
                <a:gd name="T3" fmla="*/ 42 h 1487"/>
                <a:gd name="T4" fmla="*/ 144 w 583"/>
                <a:gd name="T5" fmla="*/ 23 h 1487"/>
                <a:gd name="T6" fmla="*/ 168 w 583"/>
                <a:gd name="T7" fmla="*/ 10 h 1487"/>
                <a:gd name="T8" fmla="*/ 191 w 583"/>
                <a:gd name="T9" fmla="*/ 2 h 1487"/>
                <a:gd name="T10" fmla="*/ 210 w 583"/>
                <a:gd name="T11" fmla="*/ 0 h 1487"/>
                <a:gd name="T12" fmla="*/ 228 w 583"/>
                <a:gd name="T13" fmla="*/ 3 h 1487"/>
                <a:gd name="T14" fmla="*/ 243 w 583"/>
                <a:gd name="T15" fmla="*/ 13 h 1487"/>
                <a:gd name="T16" fmla="*/ 258 w 583"/>
                <a:gd name="T17" fmla="*/ 30 h 1487"/>
                <a:gd name="T18" fmla="*/ 346 w 583"/>
                <a:gd name="T19" fmla="*/ 93 h 1487"/>
                <a:gd name="T20" fmla="*/ 347 w 583"/>
                <a:gd name="T21" fmla="*/ 94 h 1487"/>
                <a:gd name="T22" fmla="*/ 350 w 583"/>
                <a:gd name="T23" fmla="*/ 98 h 1487"/>
                <a:gd name="T24" fmla="*/ 355 w 583"/>
                <a:gd name="T25" fmla="*/ 108 h 1487"/>
                <a:gd name="T26" fmla="*/ 363 w 583"/>
                <a:gd name="T27" fmla="*/ 124 h 1487"/>
                <a:gd name="T28" fmla="*/ 372 w 583"/>
                <a:gd name="T29" fmla="*/ 148 h 1487"/>
                <a:gd name="T30" fmla="*/ 383 w 583"/>
                <a:gd name="T31" fmla="*/ 182 h 1487"/>
                <a:gd name="T32" fmla="*/ 395 w 583"/>
                <a:gd name="T33" fmla="*/ 227 h 1487"/>
                <a:gd name="T34" fmla="*/ 410 w 583"/>
                <a:gd name="T35" fmla="*/ 285 h 1487"/>
                <a:gd name="T36" fmla="*/ 426 w 583"/>
                <a:gd name="T37" fmla="*/ 356 h 1487"/>
                <a:gd name="T38" fmla="*/ 444 w 583"/>
                <a:gd name="T39" fmla="*/ 444 h 1487"/>
                <a:gd name="T40" fmla="*/ 463 w 583"/>
                <a:gd name="T41" fmla="*/ 549 h 1487"/>
                <a:gd name="T42" fmla="*/ 484 w 583"/>
                <a:gd name="T43" fmla="*/ 673 h 1487"/>
                <a:gd name="T44" fmla="*/ 507 w 583"/>
                <a:gd name="T45" fmla="*/ 817 h 1487"/>
                <a:gd name="T46" fmla="*/ 531 w 583"/>
                <a:gd name="T47" fmla="*/ 983 h 1487"/>
                <a:gd name="T48" fmla="*/ 556 w 583"/>
                <a:gd name="T49" fmla="*/ 1173 h 1487"/>
                <a:gd name="T50" fmla="*/ 583 w 583"/>
                <a:gd name="T51" fmla="*/ 1389 h 1487"/>
                <a:gd name="T52" fmla="*/ 108 w 583"/>
                <a:gd name="T53" fmla="*/ 1487 h 1487"/>
                <a:gd name="T54" fmla="*/ 101 w 583"/>
                <a:gd name="T55" fmla="*/ 1438 h 1487"/>
                <a:gd name="T56" fmla="*/ 86 w 583"/>
                <a:gd name="T57" fmla="*/ 1308 h 1487"/>
                <a:gd name="T58" fmla="*/ 64 w 583"/>
                <a:gd name="T59" fmla="*/ 1122 h 1487"/>
                <a:gd name="T60" fmla="*/ 39 w 583"/>
                <a:gd name="T61" fmla="*/ 903 h 1487"/>
                <a:gd name="T62" fmla="*/ 18 w 583"/>
                <a:gd name="T63" fmla="*/ 676 h 1487"/>
                <a:gd name="T64" fmla="*/ 3 w 583"/>
                <a:gd name="T65" fmla="*/ 468 h 1487"/>
                <a:gd name="T66" fmla="*/ 0 w 583"/>
                <a:gd name="T67" fmla="*/ 301 h 1487"/>
                <a:gd name="T68" fmla="*/ 11 w 583"/>
                <a:gd name="T69" fmla="*/ 201 h 1487"/>
                <a:gd name="T70" fmla="*/ 26 w 583"/>
                <a:gd name="T71" fmla="*/ 163 h 1487"/>
                <a:gd name="T72" fmla="*/ 39 w 583"/>
                <a:gd name="T73" fmla="*/ 133 h 1487"/>
                <a:gd name="T74" fmla="*/ 51 w 583"/>
                <a:gd name="T75" fmla="*/ 109 h 1487"/>
                <a:gd name="T76" fmla="*/ 62 w 583"/>
                <a:gd name="T77" fmla="*/ 92 h 1487"/>
                <a:gd name="T78" fmla="*/ 72 w 583"/>
                <a:gd name="T79" fmla="*/ 79 h 1487"/>
                <a:gd name="T80" fmla="*/ 79 w 583"/>
                <a:gd name="T81" fmla="*/ 73 h 1487"/>
                <a:gd name="T82" fmla="*/ 85 w 583"/>
                <a:gd name="T83" fmla="*/ 68 h 1487"/>
                <a:gd name="T84" fmla="*/ 86 w 583"/>
                <a:gd name="T85" fmla="*/ 67 h 1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3"/>
                <a:gd name="T130" fmla="*/ 0 h 1487"/>
                <a:gd name="T131" fmla="*/ 583 w 583"/>
                <a:gd name="T132" fmla="*/ 1487 h 1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3" h="1487">
                  <a:moveTo>
                    <a:pt x="86" y="67"/>
                  </a:moveTo>
                  <a:lnTo>
                    <a:pt x="116" y="42"/>
                  </a:lnTo>
                  <a:lnTo>
                    <a:pt x="144" y="23"/>
                  </a:lnTo>
                  <a:lnTo>
                    <a:pt x="168" y="10"/>
                  </a:lnTo>
                  <a:lnTo>
                    <a:pt x="191" y="2"/>
                  </a:lnTo>
                  <a:lnTo>
                    <a:pt x="210" y="0"/>
                  </a:lnTo>
                  <a:lnTo>
                    <a:pt x="228" y="3"/>
                  </a:lnTo>
                  <a:lnTo>
                    <a:pt x="243" y="13"/>
                  </a:lnTo>
                  <a:lnTo>
                    <a:pt x="258" y="30"/>
                  </a:lnTo>
                  <a:lnTo>
                    <a:pt x="346" y="93"/>
                  </a:lnTo>
                  <a:lnTo>
                    <a:pt x="347" y="94"/>
                  </a:lnTo>
                  <a:lnTo>
                    <a:pt x="350" y="98"/>
                  </a:lnTo>
                  <a:lnTo>
                    <a:pt x="355" y="108"/>
                  </a:lnTo>
                  <a:lnTo>
                    <a:pt x="363" y="124"/>
                  </a:lnTo>
                  <a:lnTo>
                    <a:pt x="372" y="148"/>
                  </a:lnTo>
                  <a:lnTo>
                    <a:pt x="383" y="182"/>
                  </a:lnTo>
                  <a:lnTo>
                    <a:pt x="395" y="227"/>
                  </a:lnTo>
                  <a:lnTo>
                    <a:pt x="410" y="285"/>
                  </a:lnTo>
                  <a:lnTo>
                    <a:pt x="426" y="356"/>
                  </a:lnTo>
                  <a:lnTo>
                    <a:pt x="444" y="444"/>
                  </a:lnTo>
                  <a:lnTo>
                    <a:pt x="463" y="549"/>
                  </a:lnTo>
                  <a:lnTo>
                    <a:pt x="484" y="673"/>
                  </a:lnTo>
                  <a:lnTo>
                    <a:pt x="507" y="817"/>
                  </a:lnTo>
                  <a:lnTo>
                    <a:pt x="531" y="983"/>
                  </a:lnTo>
                  <a:lnTo>
                    <a:pt x="556" y="1173"/>
                  </a:lnTo>
                  <a:lnTo>
                    <a:pt x="583" y="1389"/>
                  </a:lnTo>
                  <a:lnTo>
                    <a:pt x="108" y="1487"/>
                  </a:lnTo>
                  <a:lnTo>
                    <a:pt x="101" y="1438"/>
                  </a:lnTo>
                  <a:lnTo>
                    <a:pt x="86" y="1308"/>
                  </a:lnTo>
                  <a:lnTo>
                    <a:pt x="64" y="1122"/>
                  </a:lnTo>
                  <a:lnTo>
                    <a:pt x="39" y="903"/>
                  </a:lnTo>
                  <a:lnTo>
                    <a:pt x="18" y="676"/>
                  </a:lnTo>
                  <a:lnTo>
                    <a:pt x="3" y="468"/>
                  </a:lnTo>
                  <a:lnTo>
                    <a:pt x="0" y="301"/>
                  </a:lnTo>
                  <a:lnTo>
                    <a:pt x="11" y="201"/>
                  </a:lnTo>
                  <a:lnTo>
                    <a:pt x="26" y="163"/>
                  </a:lnTo>
                  <a:lnTo>
                    <a:pt x="39" y="133"/>
                  </a:lnTo>
                  <a:lnTo>
                    <a:pt x="51" y="109"/>
                  </a:lnTo>
                  <a:lnTo>
                    <a:pt x="62" y="92"/>
                  </a:lnTo>
                  <a:lnTo>
                    <a:pt x="72" y="79"/>
                  </a:lnTo>
                  <a:lnTo>
                    <a:pt x="79" y="73"/>
                  </a:lnTo>
                  <a:lnTo>
                    <a:pt x="85" y="68"/>
                  </a:lnTo>
                  <a:lnTo>
                    <a:pt x="8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0" name="Freeform 169">
              <a:extLst>
                <a:ext uri="{FF2B5EF4-FFF2-40B4-BE49-F238E27FC236}">
                  <a16:creationId xmlns:a16="http://schemas.microsoft.com/office/drawing/2014/main" id="{7DF8725B-994F-50C6-54A9-5CB16675AA87}"/>
                </a:ext>
              </a:extLst>
            </p:cNvPr>
            <p:cNvSpPr>
              <a:spLocks/>
            </p:cNvSpPr>
            <p:nvPr/>
          </p:nvSpPr>
          <p:spPr bwMode="auto">
            <a:xfrm>
              <a:off x="1766" y="1136"/>
              <a:ext cx="147" cy="223"/>
            </a:xfrm>
            <a:custGeom>
              <a:avLst/>
              <a:gdLst>
                <a:gd name="T0" fmla="*/ 31 w 147"/>
                <a:gd name="T1" fmla="*/ 31 h 223"/>
                <a:gd name="T2" fmla="*/ 0 w 147"/>
                <a:gd name="T3" fmla="*/ 161 h 223"/>
                <a:gd name="T4" fmla="*/ 147 w 147"/>
                <a:gd name="T5" fmla="*/ 223 h 223"/>
                <a:gd name="T6" fmla="*/ 145 w 147"/>
                <a:gd name="T7" fmla="*/ 148 h 223"/>
                <a:gd name="T8" fmla="*/ 89 w 147"/>
                <a:gd name="T9" fmla="*/ 0 h 223"/>
                <a:gd name="T10" fmla="*/ 31 w 147"/>
                <a:gd name="T11" fmla="*/ 31 h 223"/>
                <a:gd name="T12" fmla="*/ 0 60000 65536"/>
                <a:gd name="T13" fmla="*/ 0 60000 65536"/>
                <a:gd name="T14" fmla="*/ 0 60000 65536"/>
                <a:gd name="T15" fmla="*/ 0 60000 65536"/>
                <a:gd name="T16" fmla="*/ 0 60000 65536"/>
                <a:gd name="T17" fmla="*/ 0 60000 65536"/>
                <a:gd name="T18" fmla="*/ 0 w 147"/>
                <a:gd name="T19" fmla="*/ 0 h 223"/>
                <a:gd name="T20" fmla="*/ 147 w 147"/>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147" h="223">
                  <a:moveTo>
                    <a:pt x="31" y="31"/>
                  </a:moveTo>
                  <a:lnTo>
                    <a:pt x="0" y="161"/>
                  </a:lnTo>
                  <a:lnTo>
                    <a:pt x="147" y="223"/>
                  </a:lnTo>
                  <a:lnTo>
                    <a:pt x="145" y="148"/>
                  </a:lnTo>
                  <a:lnTo>
                    <a:pt x="89" y="0"/>
                  </a:lnTo>
                  <a:lnTo>
                    <a:pt x="31" y="31"/>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1" name="Freeform 170">
              <a:extLst>
                <a:ext uri="{FF2B5EF4-FFF2-40B4-BE49-F238E27FC236}">
                  <a16:creationId xmlns:a16="http://schemas.microsoft.com/office/drawing/2014/main" id="{9EF99BF8-AB5D-C755-E561-1D9E1C870124}"/>
                </a:ext>
              </a:extLst>
            </p:cNvPr>
            <p:cNvSpPr>
              <a:spLocks/>
            </p:cNvSpPr>
            <p:nvPr/>
          </p:nvSpPr>
          <p:spPr bwMode="auto">
            <a:xfrm>
              <a:off x="1831" y="2727"/>
              <a:ext cx="201" cy="59"/>
            </a:xfrm>
            <a:custGeom>
              <a:avLst/>
              <a:gdLst>
                <a:gd name="T0" fmla="*/ 73 w 201"/>
                <a:gd name="T1" fmla="*/ 0 h 59"/>
                <a:gd name="T2" fmla="*/ 79 w 201"/>
                <a:gd name="T3" fmla="*/ 1 h 59"/>
                <a:gd name="T4" fmla="*/ 92 w 201"/>
                <a:gd name="T5" fmla="*/ 3 h 59"/>
                <a:gd name="T6" fmla="*/ 111 w 201"/>
                <a:gd name="T7" fmla="*/ 7 h 59"/>
                <a:gd name="T8" fmla="*/ 132 w 201"/>
                <a:gd name="T9" fmla="*/ 10 h 59"/>
                <a:gd name="T10" fmla="*/ 155 w 201"/>
                <a:gd name="T11" fmla="*/ 13 h 59"/>
                <a:gd name="T12" fmla="*/ 175 w 201"/>
                <a:gd name="T13" fmla="*/ 18 h 59"/>
                <a:gd name="T14" fmla="*/ 191 w 201"/>
                <a:gd name="T15" fmla="*/ 20 h 59"/>
                <a:gd name="T16" fmla="*/ 197 w 201"/>
                <a:gd name="T17" fmla="*/ 22 h 59"/>
                <a:gd name="T18" fmla="*/ 201 w 201"/>
                <a:gd name="T19" fmla="*/ 29 h 59"/>
                <a:gd name="T20" fmla="*/ 201 w 201"/>
                <a:gd name="T21" fmla="*/ 40 h 59"/>
                <a:gd name="T22" fmla="*/ 199 w 201"/>
                <a:gd name="T23" fmla="*/ 50 h 59"/>
                <a:gd name="T24" fmla="*/ 198 w 201"/>
                <a:gd name="T25" fmla="*/ 55 h 59"/>
                <a:gd name="T26" fmla="*/ 47 w 201"/>
                <a:gd name="T27" fmla="*/ 59 h 59"/>
                <a:gd name="T28" fmla="*/ 0 w 201"/>
                <a:gd name="T29" fmla="*/ 54 h 59"/>
                <a:gd name="T30" fmla="*/ 2 w 201"/>
                <a:gd name="T31" fmla="*/ 15 h 59"/>
                <a:gd name="T32" fmla="*/ 73 w 201"/>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59"/>
                <a:gd name="T53" fmla="*/ 201 w 20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59">
                  <a:moveTo>
                    <a:pt x="73" y="0"/>
                  </a:moveTo>
                  <a:lnTo>
                    <a:pt x="79" y="1"/>
                  </a:lnTo>
                  <a:lnTo>
                    <a:pt x="92" y="3"/>
                  </a:lnTo>
                  <a:lnTo>
                    <a:pt x="111" y="7"/>
                  </a:lnTo>
                  <a:lnTo>
                    <a:pt x="132" y="10"/>
                  </a:lnTo>
                  <a:lnTo>
                    <a:pt x="155" y="13"/>
                  </a:lnTo>
                  <a:lnTo>
                    <a:pt x="175" y="18"/>
                  </a:lnTo>
                  <a:lnTo>
                    <a:pt x="191" y="20"/>
                  </a:lnTo>
                  <a:lnTo>
                    <a:pt x="197" y="22"/>
                  </a:lnTo>
                  <a:lnTo>
                    <a:pt x="201" y="29"/>
                  </a:lnTo>
                  <a:lnTo>
                    <a:pt x="201" y="40"/>
                  </a:lnTo>
                  <a:lnTo>
                    <a:pt x="199" y="50"/>
                  </a:lnTo>
                  <a:lnTo>
                    <a:pt x="198" y="55"/>
                  </a:lnTo>
                  <a:lnTo>
                    <a:pt x="47" y="59"/>
                  </a:lnTo>
                  <a:lnTo>
                    <a:pt x="0" y="54"/>
                  </a:lnTo>
                  <a:lnTo>
                    <a:pt x="2" y="15"/>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2" name="Freeform 171">
              <a:extLst>
                <a:ext uri="{FF2B5EF4-FFF2-40B4-BE49-F238E27FC236}">
                  <a16:creationId xmlns:a16="http://schemas.microsoft.com/office/drawing/2014/main" id="{9063C24C-5EA8-3371-C3EB-DA40478EDA5A}"/>
                </a:ext>
              </a:extLst>
            </p:cNvPr>
            <p:cNvSpPr>
              <a:spLocks/>
            </p:cNvSpPr>
            <p:nvPr/>
          </p:nvSpPr>
          <p:spPr bwMode="auto">
            <a:xfrm>
              <a:off x="1788" y="2788"/>
              <a:ext cx="245" cy="74"/>
            </a:xfrm>
            <a:custGeom>
              <a:avLst/>
              <a:gdLst>
                <a:gd name="T0" fmla="*/ 119 w 245"/>
                <a:gd name="T1" fmla="*/ 0 h 74"/>
                <a:gd name="T2" fmla="*/ 6 w 245"/>
                <a:gd name="T3" fmla="*/ 9 h 74"/>
                <a:gd name="T4" fmla="*/ 0 w 245"/>
                <a:gd name="T5" fmla="*/ 35 h 74"/>
                <a:gd name="T6" fmla="*/ 2 w 245"/>
                <a:gd name="T7" fmla="*/ 62 h 74"/>
                <a:gd name="T8" fmla="*/ 64 w 245"/>
                <a:gd name="T9" fmla="*/ 66 h 74"/>
                <a:gd name="T10" fmla="*/ 64 w 245"/>
                <a:gd name="T11" fmla="*/ 54 h 74"/>
                <a:gd name="T12" fmla="*/ 80 w 245"/>
                <a:gd name="T13" fmla="*/ 66 h 74"/>
                <a:gd name="T14" fmla="*/ 238 w 245"/>
                <a:gd name="T15" fmla="*/ 74 h 74"/>
                <a:gd name="T16" fmla="*/ 240 w 245"/>
                <a:gd name="T17" fmla="*/ 70 h 74"/>
                <a:gd name="T18" fmla="*/ 244 w 245"/>
                <a:gd name="T19" fmla="*/ 60 h 74"/>
                <a:gd name="T20" fmla="*/ 245 w 245"/>
                <a:gd name="T21" fmla="*/ 48 h 74"/>
                <a:gd name="T22" fmla="*/ 241 w 245"/>
                <a:gd name="T23" fmla="*/ 41 h 74"/>
                <a:gd name="T24" fmla="*/ 234 w 245"/>
                <a:gd name="T25" fmla="*/ 37 h 74"/>
                <a:gd name="T26" fmla="*/ 218 w 245"/>
                <a:gd name="T27" fmla="*/ 32 h 74"/>
                <a:gd name="T28" fmla="*/ 198 w 245"/>
                <a:gd name="T29" fmla="*/ 25 h 74"/>
                <a:gd name="T30" fmla="*/ 177 w 245"/>
                <a:gd name="T31" fmla="*/ 18 h 74"/>
                <a:gd name="T32" fmla="*/ 154 w 245"/>
                <a:gd name="T33" fmla="*/ 12 h 74"/>
                <a:gd name="T34" fmla="*/ 136 w 245"/>
                <a:gd name="T35" fmla="*/ 6 h 74"/>
                <a:gd name="T36" fmla="*/ 123 w 245"/>
                <a:gd name="T37" fmla="*/ 2 h 74"/>
                <a:gd name="T38" fmla="*/ 119 w 245"/>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5"/>
                <a:gd name="T61" fmla="*/ 0 h 74"/>
                <a:gd name="T62" fmla="*/ 245 w 245"/>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5" h="74">
                  <a:moveTo>
                    <a:pt x="119" y="0"/>
                  </a:moveTo>
                  <a:lnTo>
                    <a:pt x="6" y="9"/>
                  </a:lnTo>
                  <a:lnTo>
                    <a:pt x="0" y="35"/>
                  </a:lnTo>
                  <a:lnTo>
                    <a:pt x="2" y="62"/>
                  </a:lnTo>
                  <a:lnTo>
                    <a:pt x="64" y="66"/>
                  </a:lnTo>
                  <a:lnTo>
                    <a:pt x="64" y="54"/>
                  </a:lnTo>
                  <a:lnTo>
                    <a:pt x="80" y="66"/>
                  </a:lnTo>
                  <a:lnTo>
                    <a:pt x="238" y="74"/>
                  </a:lnTo>
                  <a:lnTo>
                    <a:pt x="240" y="70"/>
                  </a:lnTo>
                  <a:lnTo>
                    <a:pt x="244" y="60"/>
                  </a:lnTo>
                  <a:lnTo>
                    <a:pt x="245" y="48"/>
                  </a:lnTo>
                  <a:lnTo>
                    <a:pt x="241" y="41"/>
                  </a:lnTo>
                  <a:lnTo>
                    <a:pt x="234" y="37"/>
                  </a:lnTo>
                  <a:lnTo>
                    <a:pt x="218" y="32"/>
                  </a:lnTo>
                  <a:lnTo>
                    <a:pt x="198" y="25"/>
                  </a:lnTo>
                  <a:lnTo>
                    <a:pt x="177" y="18"/>
                  </a:lnTo>
                  <a:lnTo>
                    <a:pt x="154" y="12"/>
                  </a:lnTo>
                  <a:lnTo>
                    <a:pt x="136" y="6"/>
                  </a:lnTo>
                  <a:lnTo>
                    <a:pt x="123" y="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3" name="Freeform 172">
              <a:extLst>
                <a:ext uri="{FF2B5EF4-FFF2-40B4-BE49-F238E27FC236}">
                  <a16:creationId xmlns:a16="http://schemas.microsoft.com/office/drawing/2014/main" id="{DAE4EC44-DBB9-BF57-11E7-9B672C6E73B1}"/>
                </a:ext>
              </a:extLst>
            </p:cNvPr>
            <p:cNvSpPr>
              <a:spLocks/>
            </p:cNvSpPr>
            <p:nvPr/>
          </p:nvSpPr>
          <p:spPr bwMode="auto">
            <a:xfrm>
              <a:off x="1790" y="1808"/>
              <a:ext cx="265" cy="1013"/>
            </a:xfrm>
            <a:custGeom>
              <a:avLst/>
              <a:gdLst>
                <a:gd name="T0" fmla="*/ 64 w 265"/>
                <a:gd name="T1" fmla="*/ 13 h 1013"/>
                <a:gd name="T2" fmla="*/ 72 w 265"/>
                <a:gd name="T3" fmla="*/ 437 h 1013"/>
                <a:gd name="T4" fmla="*/ 0 w 265"/>
                <a:gd name="T5" fmla="*/ 1013 h 1013"/>
                <a:gd name="T6" fmla="*/ 191 w 265"/>
                <a:gd name="T7" fmla="*/ 1013 h 1013"/>
                <a:gd name="T8" fmla="*/ 264 w 265"/>
                <a:gd name="T9" fmla="*/ 444 h 1013"/>
                <a:gd name="T10" fmla="*/ 265 w 265"/>
                <a:gd name="T11" fmla="*/ 0 h 1013"/>
                <a:gd name="T12" fmla="*/ 64 w 265"/>
                <a:gd name="T13" fmla="*/ 13 h 1013"/>
                <a:gd name="T14" fmla="*/ 0 60000 65536"/>
                <a:gd name="T15" fmla="*/ 0 60000 65536"/>
                <a:gd name="T16" fmla="*/ 0 60000 65536"/>
                <a:gd name="T17" fmla="*/ 0 60000 65536"/>
                <a:gd name="T18" fmla="*/ 0 60000 65536"/>
                <a:gd name="T19" fmla="*/ 0 60000 65536"/>
                <a:gd name="T20" fmla="*/ 0 60000 65536"/>
                <a:gd name="T21" fmla="*/ 0 w 265"/>
                <a:gd name="T22" fmla="*/ 0 h 1013"/>
                <a:gd name="T23" fmla="*/ 265 w 265"/>
                <a:gd name="T24" fmla="*/ 1013 h 10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1013">
                  <a:moveTo>
                    <a:pt x="64" y="13"/>
                  </a:moveTo>
                  <a:lnTo>
                    <a:pt x="72" y="437"/>
                  </a:lnTo>
                  <a:lnTo>
                    <a:pt x="0" y="1013"/>
                  </a:lnTo>
                  <a:lnTo>
                    <a:pt x="191" y="1013"/>
                  </a:lnTo>
                  <a:lnTo>
                    <a:pt x="264" y="444"/>
                  </a:lnTo>
                  <a:lnTo>
                    <a:pt x="265" y="0"/>
                  </a:lnTo>
                  <a:lnTo>
                    <a:pt x="6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4" name="Freeform 173">
              <a:extLst>
                <a:ext uri="{FF2B5EF4-FFF2-40B4-BE49-F238E27FC236}">
                  <a16:creationId xmlns:a16="http://schemas.microsoft.com/office/drawing/2014/main" id="{21121FE9-FB05-304D-A39D-745F5DA1C41A}"/>
                </a:ext>
              </a:extLst>
            </p:cNvPr>
            <p:cNvSpPr>
              <a:spLocks/>
            </p:cNvSpPr>
            <p:nvPr/>
          </p:nvSpPr>
          <p:spPr bwMode="auto">
            <a:xfrm>
              <a:off x="1746" y="1271"/>
              <a:ext cx="196" cy="171"/>
            </a:xfrm>
            <a:custGeom>
              <a:avLst/>
              <a:gdLst>
                <a:gd name="T0" fmla="*/ 162 w 196"/>
                <a:gd name="T1" fmla="*/ 0 h 171"/>
                <a:gd name="T2" fmla="*/ 162 w 196"/>
                <a:gd name="T3" fmla="*/ 0 h 171"/>
                <a:gd name="T4" fmla="*/ 167 w 196"/>
                <a:gd name="T5" fmla="*/ 16 h 171"/>
                <a:gd name="T6" fmla="*/ 174 w 196"/>
                <a:gd name="T7" fmla="*/ 119 h 171"/>
                <a:gd name="T8" fmla="*/ 12 w 196"/>
                <a:gd name="T9" fmla="*/ 28 h 171"/>
                <a:gd name="T10" fmla="*/ 0 w 196"/>
                <a:gd name="T11" fmla="*/ 63 h 171"/>
                <a:gd name="T12" fmla="*/ 196 w 196"/>
                <a:gd name="T13" fmla="*/ 171 h 171"/>
                <a:gd name="T14" fmla="*/ 190 w 196"/>
                <a:gd name="T15" fmla="*/ 70 h 171"/>
                <a:gd name="T16" fmla="*/ 162 w 196"/>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71"/>
                <a:gd name="T29" fmla="*/ 196 w 196"/>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71">
                  <a:moveTo>
                    <a:pt x="162" y="0"/>
                  </a:moveTo>
                  <a:lnTo>
                    <a:pt x="162" y="0"/>
                  </a:lnTo>
                  <a:lnTo>
                    <a:pt x="167" y="16"/>
                  </a:lnTo>
                  <a:lnTo>
                    <a:pt x="174" y="119"/>
                  </a:lnTo>
                  <a:lnTo>
                    <a:pt x="12" y="28"/>
                  </a:lnTo>
                  <a:lnTo>
                    <a:pt x="0" y="63"/>
                  </a:lnTo>
                  <a:lnTo>
                    <a:pt x="196" y="171"/>
                  </a:lnTo>
                  <a:lnTo>
                    <a:pt x="190" y="70"/>
                  </a:lnTo>
                  <a:lnTo>
                    <a:pt x="162" y="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5" name="Freeform 174">
              <a:extLst>
                <a:ext uri="{FF2B5EF4-FFF2-40B4-BE49-F238E27FC236}">
                  <a16:creationId xmlns:a16="http://schemas.microsoft.com/office/drawing/2014/main" id="{2A525BBD-06D1-FA50-D47E-5BE4ACAB65D0}"/>
                </a:ext>
              </a:extLst>
            </p:cNvPr>
            <p:cNvSpPr>
              <a:spLocks/>
            </p:cNvSpPr>
            <p:nvPr/>
          </p:nvSpPr>
          <p:spPr bwMode="auto">
            <a:xfrm>
              <a:off x="1758" y="1271"/>
              <a:ext cx="162" cy="119"/>
            </a:xfrm>
            <a:custGeom>
              <a:avLst/>
              <a:gdLst>
                <a:gd name="T0" fmla="*/ 155 w 162"/>
                <a:gd name="T1" fmla="*/ 16 h 119"/>
                <a:gd name="T2" fmla="*/ 150 w 162"/>
                <a:gd name="T3" fmla="*/ 0 h 119"/>
                <a:gd name="T4" fmla="*/ 143 w 162"/>
                <a:gd name="T5" fmla="*/ 83 h 119"/>
                <a:gd name="T6" fmla="*/ 6 w 162"/>
                <a:gd name="T7" fmla="*/ 15 h 119"/>
                <a:gd name="T8" fmla="*/ 0 w 162"/>
                <a:gd name="T9" fmla="*/ 28 h 119"/>
                <a:gd name="T10" fmla="*/ 162 w 162"/>
                <a:gd name="T11" fmla="*/ 119 h 119"/>
                <a:gd name="T12" fmla="*/ 155 w 162"/>
                <a:gd name="T13" fmla="*/ 16 h 119"/>
                <a:gd name="T14" fmla="*/ 0 60000 65536"/>
                <a:gd name="T15" fmla="*/ 0 60000 65536"/>
                <a:gd name="T16" fmla="*/ 0 60000 65536"/>
                <a:gd name="T17" fmla="*/ 0 60000 65536"/>
                <a:gd name="T18" fmla="*/ 0 60000 65536"/>
                <a:gd name="T19" fmla="*/ 0 60000 65536"/>
                <a:gd name="T20" fmla="*/ 0 60000 65536"/>
                <a:gd name="T21" fmla="*/ 0 w 162"/>
                <a:gd name="T22" fmla="*/ 0 h 119"/>
                <a:gd name="T23" fmla="*/ 162 w 16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119">
                  <a:moveTo>
                    <a:pt x="155" y="16"/>
                  </a:moveTo>
                  <a:lnTo>
                    <a:pt x="150" y="0"/>
                  </a:lnTo>
                  <a:lnTo>
                    <a:pt x="143" y="83"/>
                  </a:lnTo>
                  <a:lnTo>
                    <a:pt x="6" y="15"/>
                  </a:lnTo>
                  <a:lnTo>
                    <a:pt x="0" y="28"/>
                  </a:lnTo>
                  <a:lnTo>
                    <a:pt x="162" y="119"/>
                  </a:lnTo>
                  <a:lnTo>
                    <a:pt x="15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6" name="Freeform 175">
              <a:extLst>
                <a:ext uri="{FF2B5EF4-FFF2-40B4-BE49-F238E27FC236}">
                  <a16:creationId xmlns:a16="http://schemas.microsoft.com/office/drawing/2014/main" id="{8FD3A671-8651-CC33-19C9-BA364C921557}"/>
                </a:ext>
              </a:extLst>
            </p:cNvPr>
            <p:cNvSpPr>
              <a:spLocks/>
            </p:cNvSpPr>
            <p:nvPr/>
          </p:nvSpPr>
          <p:spPr bwMode="auto">
            <a:xfrm>
              <a:off x="2053" y="1191"/>
              <a:ext cx="53" cy="93"/>
            </a:xfrm>
            <a:custGeom>
              <a:avLst/>
              <a:gdLst>
                <a:gd name="T0" fmla="*/ 43 w 53"/>
                <a:gd name="T1" fmla="*/ 56 h 93"/>
                <a:gd name="T2" fmla="*/ 37 w 53"/>
                <a:gd name="T3" fmla="*/ 54 h 93"/>
                <a:gd name="T4" fmla="*/ 31 w 53"/>
                <a:gd name="T5" fmla="*/ 47 h 93"/>
                <a:gd name="T6" fmla="*/ 27 w 53"/>
                <a:gd name="T7" fmla="*/ 40 h 93"/>
                <a:gd name="T8" fmla="*/ 27 w 53"/>
                <a:gd name="T9" fmla="*/ 35 h 93"/>
                <a:gd name="T10" fmla="*/ 30 w 53"/>
                <a:gd name="T11" fmla="*/ 29 h 93"/>
                <a:gd name="T12" fmla="*/ 32 w 53"/>
                <a:gd name="T13" fmla="*/ 22 h 93"/>
                <a:gd name="T14" fmla="*/ 33 w 53"/>
                <a:gd name="T15" fmla="*/ 15 h 93"/>
                <a:gd name="T16" fmla="*/ 31 w 53"/>
                <a:gd name="T17" fmla="*/ 7 h 93"/>
                <a:gd name="T18" fmla="*/ 29 w 53"/>
                <a:gd name="T19" fmla="*/ 3 h 93"/>
                <a:gd name="T20" fmla="*/ 27 w 53"/>
                <a:gd name="T21" fmla="*/ 1 h 93"/>
                <a:gd name="T22" fmla="*/ 24 w 53"/>
                <a:gd name="T23" fmla="*/ 0 h 93"/>
                <a:gd name="T24" fmla="*/ 23 w 53"/>
                <a:gd name="T25" fmla="*/ 0 h 93"/>
                <a:gd name="T26" fmla="*/ 17 w 53"/>
                <a:gd name="T27" fmla="*/ 18 h 93"/>
                <a:gd name="T28" fmla="*/ 3 w 53"/>
                <a:gd name="T29" fmla="*/ 36 h 93"/>
                <a:gd name="T30" fmla="*/ 0 w 53"/>
                <a:gd name="T31" fmla="*/ 63 h 93"/>
                <a:gd name="T32" fmla="*/ 5 w 53"/>
                <a:gd name="T33" fmla="*/ 78 h 93"/>
                <a:gd name="T34" fmla="*/ 14 w 53"/>
                <a:gd name="T35" fmla="*/ 88 h 93"/>
                <a:gd name="T36" fmla="*/ 27 w 53"/>
                <a:gd name="T37" fmla="*/ 93 h 93"/>
                <a:gd name="T38" fmla="*/ 38 w 53"/>
                <a:gd name="T39" fmla="*/ 93 h 93"/>
                <a:gd name="T40" fmla="*/ 48 w 53"/>
                <a:gd name="T41" fmla="*/ 88 h 93"/>
                <a:gd name="T42" fmla="*/ 53 w 53"/>
                <a:gd name="T43" fmla="*/ 80 h 93"/>
                <a:gd name="T44" fmla="*/ 52 w 53"/>
                <a:gd name="T45" fmla="*/ 69 h 93"/>
                <a:gd name="T46" fmla="*/ 43 w 53"/>
                <a:gd name="T47" fmla="*/ 56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
                <a:gd name="T73" fmla="*/ 0 h 93"/>
                <a:gd name="T74" fmla="*/ 53 w 53"/>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 h="93">
                  <a:moveTo>
                    <a:pt x="43" y="56"/>
                  </a:moveTo>
                  <a:lnTo>
                    <a:pt x="37" y="54"/>
                  </a:lnTo>
                  <a:lnTo>
                    <a:pt x="31" y="47"/>
                  </a:lnTo>
                  <a:lnTo>
                    <a:pt x="27" y="40"/>
                  </a:lnTo>
                  <a:lnTo>
                    <a:pt x="27" y="35"/>
                  </a:lnTo>
                  <a:lnTo>
                    <a:pt x="30" y="29"/>
                  </a:lnTo>
                  <a:lnTo>
                    <a:pt x="32" y="22"/>
                  </a:lnTo>
                  <a:lnTo>
                    <a:pt x="33" y="15"/>
                  </a:lnTo>
                  <a:lnTo>
                    <a:pt x="31" y="7"/>
                  </a:lnTo>
                  <a:lnTo>
                    <a:pt x="29" y="3"/>
                  </a:lnTo>
                  <a:lnTo>
                    <a:pt x="27" y="1"/>
                  </a:lnTo>
                  <a:lnTo>
                    <a:pt x="24" y="0"/>
                  </a:lnTo>
                  <a:lnTo>
                    <a:pt x="23" y="0"/>
                  </a:lnTo>
                  <a:lnTo>
                    <a:pt x="17" y="18"/>
                  </a:lnTo>
                  <a:lnTo>
                    <a:pt x="3" y="36"/>
                  </a:lnTo>
                  <a:lnTo>
                    <a:pt x="0" y="63"/>
                  </a:lnTo>
                  <a:lnTo>
                    <a:pt x="5" y="78"/>
                  </a:lnTo>
                  <a:lnTo>
                    <a:pt x="14" y="88"/>
                  </a:lnTo>
                  <a:lnTo>
                    <a:pt x="27" y="93"/>
                  </a:lnTo>
                  <a:lnTo>
                    <a:pt x="38" y="93"/>
                  </a:lnTo>
                  <a:lnTo>
                    <a:pt x="48" y="88"/>
                  </a:lnTo>
                  <a:lnTo>
                    <a:pt x="53" y="80"/>
                  </a:lnTo>
                  <a:lnTo>
                    <a:pt x="52" y="69"/>
                  </a:lnTo>
                  <a:lnTo>
                    <a:pt x="43" y="5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7" name="Freeform 176">
              <a:extLst>
                <a:ext uri="{FF2B5EF4-FFF2-40B4-BE49-F238E27FC236}">
                  <a16:creationId xmlns:a16="http://schemas.microsoft.com/office/drawing/2014/main" id="{B0A6CBCD-3BB9-1D74-8061-40A2E50D6012}"/>
                </a:ext>
              </a:extLst>
            </p:cNvPr>
            <p:cNvSpPr>
              <a:spLocks/>
            </p:cNvSpPr>
            <p:nvPr/>
          </p:nvSpPr>
          <p:spPr bwMode="auto">
            <a:xfrm>
              <a:off x="1974" y="1074"/>
              <a:ext cx="290" cy="334"/>
            </a:xfrm>
            <a:custGeom>
              <a:avLst/>
              <a:gdLst>
                <a:gd name="T0" fmla="*/ 43 w 290"/>
                <a:gd name="T1" fmla="*/ 0 h 334"/>
                <a:gd name="T2" fmla="*/ 0 w 290"/>
                <a:gd name="T3" fmla="*/ 37 h 334"/>
                <a:gd name="T4" fmla="*/ 116 w 290"/>
                <a:gd name="T5" fmla="*/ 165 h 334"/>
                <a:gd name="T6" fmla="*/ 244 w 290"/>
                <a:gd name="T7" fmla="*/ 334 h 334"/>
                <a:gd name="T8" fmla="*/ 290 w 290"/>
                <a:gd name="T9" fmla="*/ 297 h 334"/>
                <a:gd name="T10" fmla="*/ 147 w 290"/>
                <a:gd name="T11" fmla="*/ 139 h 334"/>
                <a:gd name="T12" fmla="*/ 43 w 290"/>
                <a:gd name="T13" fmla="*/ 0 h 334"/>
                <a:gd name="T14" fmla="*/ 0 60000 65536"/>
                <a:gd name="T15" fmla="*/ 0 60000 65536"/>
                <a:gd name="T16" fmla="*/ 0 60000 65536"/>
                <a:gd name="T17" fmla="*/ 0 60000 65536"/>
                <a:gd name="T18" fmla="*/ 0 60000 65536"/>
                <a:gd name="T19" fmla="*/ 0 60000 65536"/>
                <a:gd name="T20" fmla="*/ 0 60000 65536"/>
                <a:gd name="T21" fmla="*/ 0 w 290"/>
                <a:gd name="T22" fmla="*/ 0 h 334"/>
                <a:gd name="T23" fmla="*/ 290 w 290"/>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334">
                  <a:moveTo>
                    <a:pt x="43" y="0"/>
                  </a:moveTo>
                  <a:lnTo>
                    <a:pt x="0" y="37"/>
                  </a:lnTo>
                  <a:lnTo>
                    <a:pt x="116" y="165"/>
                  </a:lnTo>
                  <a:lnTo>
                    <a:pt x="244" y="334"/>
                  </a:lnTo>
                  <a:lnTo>
                    <a:pt x="290" y="297"/>
                  </a:lnTo>
                  <a:lnTo>
                    <a:pt x="147" y="13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Freeform 177">
              <a:extLst>
                <a:ext uri="{FF2B5EF4-FFF2-40B4-BE49-F238E27FC236}">
                  <a16:creationId xmlns:a16="http://schemas.microsoft.com/office/drawing/2014/main" id="{AA18FD9F-BB33-ED07-76C6-7A28ABDAB7E9}"/>
                </a:ext>
              </a:extLst>
            </p:cNvPr>
            <p:cNvSpPr>
              <a:spLocks/>
            </p:cNvSpPr>
            <p:nvPr/>
          </p:nvSpPr>
          <p:spPr bwMode="auto">
            <a:xfrm>
              <a:off x="2081" y="1203"/>
              <a:ext cx="44" cy="41"/>
            </a:xfrm>
            <a:custGeom>
              <a:avLst/>
              <a:gdLst>
                <a:gd name="T0" fmla="*/ 38 w 44"/>
                <a:gd name="T1" fmla="*/ 7 h 41"/>
                <a:gd name="T2" fmla="*/ 44 w 44"/>
                <a:gd name="T3" fmla="*/ 13 h 41"/>
                <a:gd name="T4" fmla="*/ 11 w 44"/>
                <a:gd name="T5" fmla="*/ 41 h 41"/>
                <a:gd name="T6" fmla="*/ 0 w 44"/>
                <a:gd name="T7" fmla="*/ 28 h 41"/>
                <a:gd name="T8" fmla="*/ 33 w 44"/>
                <a:gd name="T9" fmla="*/ 0 h 41"/>
                <a:gd name="T10" fmla="*/ 38 w 44"/>
                <a:gd name="T11" fmla="*/ 7 h 41"/>
                <a:gd name="T12" fmla="*/ 0 60000 65536"/>
                <a:gd name="T13" fmla="*/ 0 60000 65536"/>
                <a:gd name="T14" fmla="*/ 0 60000 65536"/>
                <a:gd name="T15" fmla="*/ 0 60000 65536"/>
                <a:gd name="T16" fmla="*/ 0 60000 65536"/>
                <a:gd name="T17" fmla="*/ 0 60000 65536"/>
                <a:gd name="T18" fmla="*/ 0 w 44"/>
                <a:gd name="T19" fmla="*/ 0 h 41"/>
                <a:gd name="T20" fmla="*/ 44 w 4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4" h="41">
                  <a:moveTo>
                    <a:pt x="38" y="7"/>
                  </a:moveTo>
                  <a:lnTo>
                    <a:pt x="44" y="13"/>
                  </a:lnTo>
                  <a:lnTo>
                    <a:pt x="11" y="41"/>
                  </a:lnTo>
                  <a:lnTo>
                    <a:pt x="0" y="28"/>
                  </a:lnTo>
                  <a:lnTo>
                    <a:pt x="33" y="0"/>
                  </a:lnTo>
                  <a:lnTo>
                    <a:pt x="38" y="7"/>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Freeform 178">
              <a:extLst>
                <a:ext uri="{FF2B5EF4-FFF2-40B4-BE49-F238E27FC236}">
                  <a16:creationId xmlns:a16="http://schemas.microsoft.com/office/drawing/2014/main" id="{EA6CD829-6DE1-4BBF-2B6F-6040FD861BD0}"/>
                </a:ext>
              </a:extLst>
            </p:cNvPr>
            <p:cNvSpPr>
              <a:spLocks/>
            </p:cNvSpPr>
            <p:nvPr/>
          </p:nvSpPr>
          <p:spPr bwMode="auto">
            <a:xfrm>
              <a:off x="2043" y="1180"/>
              <a:ext cx="119" cy="155"/>
            </a:xfrm>
            <a:custGeom>
              <a:avLst/>
              <a:gdLst>
                <a:gd name="T0" fmla="*/ 61 w 119"/>
                <a:gd name="T1" fmla="*/ 11 h 155"/>
                <a:gd name="T2" fmla="*/ 64 w 119"/>
                <a:gd name="T3" fmla="*/ 16 h 155"/>
                <a:gd name="T4" fmla="*/ 70 w 119"/>
                <a:gd name="T5" fmla="*/ 22 h 155"/>
                <a:gd name="T6" fmla="*/ 75 w 119"/>
                <a:gd name="T7" fmla="*/ 29 h 155"/>
                <a:gd name="T8" fmla="*/ 77 w 119"/>
                <a:gd name="T9" fmla="*/ 35 h 155"/>
                <a:gd name="T10" fmla="*/ 73 w 119"/>
                <a:gd name="T11" fmla="*/ 45 h 155"/>
                <a:gd name="T12" fmla="*/ 66 w 119"/>
                <a:gd name="T13" fmla="*/ 55 h 155"/>
                <a:gd name="T14" fmla="*/ 57 w 119"/>
                <a:gd name="T15" fmla="*/ 65 h 155"/>
                <a:gd name="T16" fmla="*/ 48 w 119"/>
                <a:gd name="T17" fmla="*/ 69 h 155"/>
                <a:gd name="T18" fmla="*/ 43 w 119"/>
                <a:gd name="T19" fmla="*/ 70 h 155"/>
                <a:gd name="T20" fmla="*/ 39 w 119"/>
                <a:gd name="T21" fmla="*/ 71 h 155"/>
                <a:gd name="T22" fmla="*/ 34 w 119"/>
                <a:gd name="T23" fmla="*/ 71 h 155"/>
                <a:gd name="T24" fmla="*/ 30 w 119"/>
                <a:gd name="T25" fmla="*/ 71 h 155"/>
                <a:gd name="T26" fmla="*/ 24 w 119"/>
                <a:gd name="T27" fmla="*/ 71 h 155"/>
                <a:gd name="T28" fmla="*/ 20 w 119"/>
                <a:gd name="T29" fmla="*/ 71 h 155"/>
                <a:gd name="T30" fmla="*/ 14 w 119"/>
                <a:gd name="T31" fmla="*/ 71 h 155"/>
                <a:gd name="T32" fmla="*/ 10 w 119"/>
                <a:gd name="T33" fmla="*/ 70 h 155"/>
                <a:gd name="T34" fmla="*/ 10 w 119"/>
                <a:gd name="T35" fmla="*/ 71 h 155"/>
                <a:gd name="T36" fmla="*/ 9 w 119"/>
                <a:gd name="T37" fmla="*/ 75 h 155"/>
                <a:gd name="T38" fmla="*/ 9 w 119"/>
                <a:gd name="T39" fmla="*/ 85 h 155"/>
                <a:gd name="T40" fmla="*/ 9 w 119"/>
                <a:gd name="T41" fmla="*/ 96 h 155"/>
                <a:gd name="T42" fmla="*/ 12 w 119"/>
                <a:gd name="T43" fmla="*/ 108 h 155"/>
                <a:gd name="T44" fmla="*/ 0 w 119"/>
                <a:gd name="T45" fmla="*/ 134 h 155"/>
                <a:gd name="T46" fmla="*/ 42 w 119"/>
                <a:gd name="T47" fmla="*/ 155 h 155"/>
                <a:gd name="T48" fmla="*/ 59 w 119"/>
                <a:gd name="T49" fmla="*/ 122 h 155"/>
                <a:gd name="T50" fmla="*/ 64 w 119"/>
                <a:gd name="T51" fmla="*/ 122 h 155"/>
                <a:gd name="T52" fmla="*/ 70 w 119"/>
                <a:gd name="T53" fmla="*/ 120 h 155"/>
                <a:gd name="T54" fmla="*/ 76 w 119"/>
                <a:gd name="T55" fmla="*/ 119 h 155"/>
                <a:gd name="T56" fmla="*/ 80 w 119"/>
                <a:gd name="T57" fmla="*/ 118 h 155"/>
                <a:gd name="T58" fmla="*/ 86 w 119"/>
                <a:gd name="T59" fmla="*/ 116 h 155"/>
                <a:gd name="T60" fmla="*/ 90 w 119"/>
                <a:gd name="T61" fmla="*/ 114 h 155"/>
                <a:gd name="T62" fmla="*/ 94 w 119"/>
                <a:gd name="T63" fmla="*/ 112 h 155"/>
                <a:gd name="T64" fmla="*/ 97 w 119"/>
                <a:gd name="T65" fmla="*/ 108 h 155"/>
                <a:gd name="T66" fmla="*/ 100 w 119"/>
                <a:gd name="T67" fmla="*/ 105 h 155"/>
                <a:gd name="T68" fmla="*/ 102 w 119"/>
                <a:gd name="T69" fmla="*/ 101 h 155"/>
                <a:gd name="T70" fmla="*/ 106 w 119"/>
                <a:gd name="T71" fmla="*/ 98 h 155"/>
                <a:gd name="T72" fmla="*/ 108 w 119"/>
                <a:gd name="T73" fmla="*/ 94 h 155"/>
                <a:gd name="T74" fmla="*/ 108 w 119"/>
                <a:gd name="T75" fmla="*/ 95 h 155"/>
                <a:gd name="T76" fmla="*/ 118 w 119"/>
                <a:gd name="T77" fmla="*/ 77 h 155"/>
                <a:gd name="T78" fmla="*/ 119 w 119"/>
                <a:gd name="T79" fmla="*/ 66 h 155"/>
                <a:gd name="T80" fmla="*/ 119 w 119"/>
                <a:gd name="T81" fmla="*/ 58 h 155"/>
                <a:gd name="T82" fmla="*/ 118 w 119"/>
                <a:gd name="T83" fmla="*/ 50 h 155"/>
                <a:gd name="T84" fmla="*/ 115 w 119"/>
                <a:gd name="T85" fmla="*/ 43 h 155"/>
                <a:gd name="T86" fmla="*/ 114 w 119"/>
                <a:gd name="T87" fmla="*/ 41 h 155"/>
                <a:gd name="T88" fmla="*/ 105 w 119"/>
                <a:gd name="T89" fmla="*/ 27 h 155"/>
                <a:gd name="T90" fmla="*/ 87 w 119"/>
                <a:gd name="T91" fmla="*/ 1 h 155"/>
                <a:gd name="T92" fmla="*/ 75 w 119"/>
                <a:gd name="T93" fmla="*/ 0 h 155"/>
                <a:gd name="T94" fmla="*/ 72 w 119"/>
                <a:gd name="T95" fmla="*/ 1 h 155"/>
                <a:gd name="T96" fmla="*/ 67 w 119"/>
                <a:gd name="T97" fmla="*/ 2 h 155"/>
                <a:gd name="T98" fmla="*/ 62 w 119"/>
                <a:gd name="T99" fmla="*/ 5 h 155"/>
                <a:gd name="T100" fmla="*/ 61 w 119"/>
                <a:gd name="T101" fmla="*/ 11 h 1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155"/>
                <a:gd name="T155" fmla="*/ 119 w 119"/>
                <a:gd name="T156" fmla="*/ 155 h 1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155">
                  <a:moveTo>
                    <a:pt x="61" y="11"/>
                  </a:moveTo>
                  <a:lnTo>
                    <a:pt x="64" y="16"/>
                  </a:lnTo>
                  <a:lnTo>
                    <a:pt x="70" y="22"/>
                  </a:lnTo>
                  <a:lnTo>
                    <a:pt x="75" y="29"/>
                  </a:lnTo>
                  <a:lnTo>
                    <a:pt x="77" y="35"/>
                  </a:lnTo>
                  <a:lnTo>
                    <a:pt x="73" y="45"/>
                  </a:lnTo>
                  <a:lnTo>
                    <a:pt x="66" y="55"/>
                  </a:lnTo>
                  <a:lnTo>
                    <a:pt x="57" y="65"/>
                  </a:lnTo>
                  <a:lnTo>
                    <a:pt x="48" y="69"/>
                  </a:lnTo>
                  <a:lnTo>
                    <a:pt x="43" y="70"/>
                  </a:lnTo>
                  <a:lnTo>
                    <a:pt x="39" y="71"/>
                  </a:lnTo>
                  <a:lnTo>
                    <a:pt x="34" y="71"/>
                  </a:lnTo>
                  <a:lnTo>
                    <a:pt x="30" y="71"/>
                  </a:lnTo>
                  <a:lnTo>
                    <a:pt x="24" y="71"/>
                  </a:lnTo>
                  <a:lnTo>
                    <a:pt x="20" y="71"/>
                  </a:lnTo>
                  <a:lnTo>
                    <a:pt x="14" y="71"/>
                  </a:lnTo>
                  <a:lnTo>
                    <a:pt x="10" y="70"/>
                  </a:lnTo>
                  <a:lnTo>
                    <a:pt x="10" y="71"/>
                  </a:lnTo>
                  <a:lnTo>
                    <a:pt x="9" y="75"/>
                  </a:lnTo>
                  <a:lnTo>
                    <a:pt x="9" y="85"/>
                  </a:lnTo>
                  <a:lnTo>
                    <a:pt x="9" y="96"/>
                  </a:lnTo>
                  <a:lnTo>
                    <a:pt x="12" y="108"/>
                  </a:lnTo>
                  <a:lnTo>
                    <a:pt x="0" y="134"/>
                  </a:lnTo>
                  <a:lnTo>
                    <a:pt x="42" y="155"/>
                  </a:lnTo>
                  <a:lnTo>
                    <a:pt x="59" y="122"/>
                  </a:lnTo>
                  <a:lnTo>
                    <a:pt x="64" y="122"/>
                  </a:lnTo>
                  <a:lnTo>
                    <a:pt x="70" y="120"/>
                  </a:lnTo>
                  <a:lnTo>
                    <a:pt x="76" y="119"/>
                  </a:lnTo>
                  <a:lnTo>
                    <a:pt x="80" y="118"/>
                  </a:lnTo>
                  <a:lnTo>
                    <a:pt x="86" y="116"/>
                  </a:lnTo>
                  <a:lnTo>
                    <a:pt x="90" y="114"/>
                  </a:lnTo>
                  <a:lnTo>
                    <a:pt x="94" y="112"/>
                  </a:lnTo>
                  <a:lnTo>
                    <a:pt x="97" y="108"/>
                  </a:lnTo>
                  <a:lnTo>
                    <a:pt x="100" y="105"/>
                  </a:lnTo>
                  <a:lnTo>
                    <a:pt x="102" y="101"/>
                  </a:lnTo>
                  <a:lnTo>
                    <a:pt x="106" y="98"/>
                  </a:lnTo>
                  <a:lnTo>
                    <a:pt x="108" y="94"/>
                  </a:lnTo>
                  <a:lnTo>
                    <a:pt x="108" y="95"/>
                  </a:lnTo>
                  <a:lnTo>
                    <a:pt x="118" y="77"/>
                  </a:lnTo>
                  <a:lnTo>
                    <a:pt x="119" y="66"/>
                  </a:lnTo>
                  <a:lnTo>
                    <a:pt x="119" y="58"/>
                  </a:lnTo>
                  <a:lnTo>
                    <a:pt x="118" y="50"/>
                  </a:lnTo>
                  <a:lnTo>
                    <a:pt x="115" y="43"/>
                  </a:lnTo>
                  <a:lnTo>
                    <a:pt x="114" y="41"/>
                  </a:lnTo>
                  <a:lnTo>
                    <a:pt x="105" y="27"/>
                  </a:lnTo>
                  <a:lnTo>
                    <a:pt x="87" y="1"/>
                  </a:lnTo>
                  <a:lnTo>
                    <a:pt x="75" y="0"/>
                  </a:lnTo>
                  <a:lnTo>
                    <a:pt x="72" y="1"/>
                  </a:lnTo>
                  <a:lnTo>
                    <a:pt x="67" y="2"/>
                  </a:lnTo>
                  <a:lnTo>
                    <a:pt x="62" y="5"/>
                  </a:lnTo>
                  <a:lnTo>
                    <a:pt x="61" y="1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0" name="Freeform 179">
              <a:extLst>
                <a:ext uri="{FF2B5EF4-FFF2-40B4-BE49-F238E27FC236}">
                  <a16:creationId xmlns:a16="http://schemas.microsoft.com/office/drawing/2014/main" id="{33DEA423-85F5-775E-4166-AD6B1CA7F9CC}"/>
                </a:ext>
              </a:extLst>
            </p:cNvPr>
            <p:cNvSpPr>
              <a:spLocks/>
            </p:cNvSpPr>
            <p:nvPr/>
          </p:nvSpPr>
          <p:spPr bwMode="auto">
            <a:xfrm>
              <a:off x="2006" y="1298"/>
              <a:ext cx="95" cy="94"/>
            </a:xfrm>
            <a:custGeom>
              <a:avLst/>
              <a:gdLst>
                <a:gd name="T0" fmla="*/ 29 w 95"/>
                <a:gd name="T1" fmla="*/ 0 h 94"/>
                <a:gd name="T2" fmla="*/ 0 w 95"/>
                <a:gd name="T3" fmla="*/ 37 h 94"/>
                <a:gd name="T4" fmla="*/ 52 w 95"/>
                <a:gd name="T5" fmla="*/ 94 h 94"/>
                <a:gd name="T6" fmla="*/ 95 w 95"/>
                <a:gd name="T7" fmla="*/ 39 h 94"/>
                <a:gd name="T8" fmla="*/ 29 w 95"/>
                <a:gd name="T9" fmla="*/ 0 h 94"/>
                <a:gd name="T10" fmla="*/ 0 60000 65536"/>
                <a:gd name="T11" fmla="*/ 0 60000 65536"/>
                <a:gd name="T12" fmla="*/ 0 60000 65536"/>
                <a:gd name="T13" fmla="*/ 0 60000 65536"/>
                <a:gd name="T14" fmla="*/ 0 60000 65536"/>
                <a:gd name="T15" fmla="*/ 0 w 95"/>
                <a:gd name="T16" fmla="*/ 0 h 94"/>
                <a:gd name="T17" fmla="*/ 95 w 95"/>
                <a:gd name="T18" fmla="*/ 94 h 94"/>
              </a:gdLst>
              <a:ahLst/>
              <a:cxnLst>
                <a:cxn ang="T10">
                  <a:pos x="T0" y="T1"/>
                </a:cxn>
                <a:cxn ang="T11">
                  <a:pos x="T2" y="T3"/>
                </a:cxn>
                <a:cxn ang="T12">
                  <a:pos x="T4" y="T5"/>
                </a:cxn>
                <a:cxn ang="T13">
                  <a:pos x="T6" y="T7"/>
                </a:cxn>
                <a:cxn ang="T14">
                  <a:pos x="T8" y="T9"/>
                </a:cxn>
              </a:cxnLst>
              <a:rect l="T15" t="T16" r="T17" b="T18"/>
              <a:pathLst>
                <a:path w="95" h="94">
                  <a:moveTo>
                    <a:pt x="29" y="0"/>
                  </a:moveTo>
                  <a:lnTo>
                    <a:pt x="0" y="37"/>
                  </a:lnTo>
                  <a:lnTo>
                    <a:pt x="52" y="94"/>
                  </a:lnTo>
                  <a:lnTo>
                    <a:pt x="95" y="39"/>
                  </a:lnTo>
                  <a:lnTo>
                    <a:pt x="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1" name="Freeform 180">
              <a:extLst>
                <a:ext uri="{FF2B5EF4-FFF2-40B4-BE49-F238E27FC236}">
                  <a16:creationId xmlns:a16="http://schemas.microsoft.com/office/drawing/2014/main" id="{27B3FA09-2194-553E-636D-81FDC32DAE68}"/>
                </a:ext>
              </a:extLst>
            </p:cNvPr>
            <p:cNvSpPr>
              <a:spLocks/>
            </p:cNvSpPr>
            <p:nvPr/>
          </p:nvSpPr>
          <p:spPr bwMode="auto">
            <a:xfrm>
              <a:off x="2065" y="1343"/>
              <a:ext cx="12" cy="12"/>
            </a:xfrm>
            <a:custGeom>
              <a:avLst/>
              <a:gdLst>
                <a:gd name="T0" fmla="*/ 2 w 12"/>
                <a:gd name="T1" fmla="*/ 11 h 12"/>
                <a:gd name="T2" fmla="*/ 5 w 12"/>
                <a:gd name="T3" fmla="*/ 12 h 12"/>
                <a:gd name="T4" fmla="*/ 7 w 12"/>
                <a:gd name="T5" fmla="*/ 12 h 12"/>
                <a:gd name="T6" fmla="*/ 9 w 12"/>
                <a:gd name="T7" fmla="*/ 12 h 12"/>
                <a:gd name="T8" fmla="*/ 11 w 12"/>
                <a:gd name="T9" fmla="*/ 10 h 12"/>
                <a:gd name="T10" fmla="*/ 12 w 12"/>
                <a:gd name="T11" fmla="*/ 8 h 12"/>
                <a:gd name="T12" fmla="*/ 12 w 12"/>
                <a:gd name="T13" fmla="*/ 5 h 12"/>
                <a:gd name="T14" fmla="*/ 12 w 12"/>
                <a:gd name="T15" fmla="*/ 3 h 12"/>
                <a:gd name="T16" fmla="*/ 10 w 12"/>
                <a:gd name="T17" fmla="*/ 1 h 12"/>
                <a:gd name="T18" fmla="*/ 8 w 12"/>
                <a:gd name="T19" fmla="*/ 0 h 12"/>
                <a:gd name="T20" fmla="*/ 6 w 12"/>
                <a:gd name="T21" fmla="*/ 0 h 12"/>
                <a:gd name="T22" fmla="*/ 3 w 12"/>
                <a:gd name="T23" fmla="*/ 0 h 12"/>
                <a:gd name="T24" fmla="*/ 1 w 12"/>
                <a:gd name="T25" fmla="*/ 2 h 12"/>
                <a:gd name="T26" fmla="*/ 0 w 12"/>
                <a:gd name="T27" fmla="*/ 4 h 12"/>
                <a:gd name="T28" fmla="*/ 0 w 12"/>
                <a:gd name="T29" fmla="*/ 7 h 12"/>
                <a:gd name="T30" fmla="*/ 0 w 12"/>
                <a:gd name="T31" fmla="*/ 9 h 12"/>
                <a:gd name="T32" fmla="*/ 2 w 12"/>
                <a:gd name="T33" fmla="*/ 1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2" y="11"/>
                  </a:moveTo>
                  <a:lnTo>
                    <a:pt x="5" y="12"/>
                  </a:lnTo>
                  <a:lnTo>
                    <a:pt x="7" y="12"/>
                  </a:lnTo>
                  <a:lnTo>
                    <a:pt x="9" y="12"/>
                  </a:lnTo>
                  <a:lnTo>
                    <a:pt x="11" y="10"/>
                  </a:lnTo>
                  <a:lnTo>
                    <a:pt x="12" y="8"/>
                  </a:lnTo>
                  <a:lnTo>
                    <a:pt x="12" y="5"/>
                  </a:lnTo>
                  <a:lnTo>
                    <a:pt x="12" y="3"/>
                  </a:lnTo>
                  <a:lnTo>
                    <a:pt x="10" y="1"/>
                  </a:lnTo>
                  <a:lnTo>
                    <a:pt x="8" y="0"/>
                  </a:lnTo>
                  <a:lnTo>
                    <a:pt x="6" y="0"/>
                  </a:lnTo>
                  <a:lnTo>
                    <a:pt x="3" y="0"/>
                  </a:lnTo>
                  <a:lnTo>
                    <a:pt x="1" y="2"/>
                  </a:lnTo>
                  <a:lnTo>
                    <a:pt x="0" y="4"/>
                  </a:lnTo>
                  <a:lnTo>
                    <a:pt x="0" y="7"/>
                  </a:lnTo>
                  <a:lnTo>
                    <a:pt x="0" y="9"/>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2" name="Freeform 181">
              <a:extLst>
                <a:ext uri="{FF2B5EF4-FFF2-40B4-BE49-F238E27FC236}">
                  <a16:creationId xmlns:a16="http://schemas.microsoft.com/office/drawing/2014/main" id="{F97D8314-9DD9-7545-6E6A-AB6FF03536B2}"/>
                </a:ext>
              </a:extLst>
            </p:cNvPr>
            <p:cNvSpPr>
              <a:spLocks/>
            </p:cNvSpPr>
            <p:nvPr/>
          </p:nvSpPr>
          <p:spPr bwMode="auto">
            <a:xfrm>
              <a:off x="1878" y="1325"/>
              <a:ext cx="204" cy="333"/>
            </a:xfrm>
            <a:custGeom>
              <a:avLst/>
              <a:gdLst>
                <a:gd name="T0" fmla="*/ 133 w 204"/>
                <a:gd name="T1" fmla="*/ 0 h 333"/>
                <a:gd name="T2" fmla="*/ 2 w 204"/>
                <a:gd name="T3" fmla="*/ 152 h 333"/>
                <a:gd name="T4" fmla="*/ 0 w 204"/>
                <a:gd name="T5" fmla="*/ 174 h 333"/>
                <a:gd name="T6" fmla="*/ 0 w 204"/>
                <a:gd name="T7" fmla="*/ 196 h 333"/>
                <a:gd name="T8" fmla="*/ 0 w 204"/>
                <a:gd name="T9" fmla="*/ 220 h 333"/>
                <a:gd name="T10" fmla="*/ 3 w 204"/>
                <a:gd name="T11" fmla="*/ 242 h 333"/>
                <a:gd name="T12" fmla="*/ 6 w 204"/>
                <a:gd name="T13" fmla="*/ 266 h 333"/>
                <a:gd name="T14" fmla="*/ 12 w 204"/>
                <a:gd name="T15" fmla="*/ 288 h 333"/>
                <a:gd name="T16" fmla="*/ 20 w 204"/>
                <a:gd name="T17" fmla="*/ 311 h 333"/>
                <a:gd name="T18" fmla="*/ 30 w 204"/>
                <a:gd name="T19" fmla="*/ 333 h 333"/>
                <a:gd name="T20" fmla="*/ 204 w 204"/>
                <a:gd name="T21" fmla="*/ 50 h 333"/>
                <a:gd name="T22" fmla="*/ 133 w 204"/>
                <a:gd name="T23" fmla="*/ 0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333"/>
                <a:gd name="T38" fmla="*/ 204 w 204"/>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333">
                  <a:moveTo>
                    <a:pt x="133" y="0"/>
                  </a:moveTo>
                  <a:lnTo>
                    <a:pt x="2" y="152"/>
                  </a:lnTo>
                  <a:lnTo>
                    <a:pt x="0" y="174"/>
                  </a:lnTo>
                  <a:lnTo>
                    <a:pt x="0" y="196"/>
                  </a:lnTo>
                  <a:lnTo>
                    <a:pt x="0" y="220"/>
                  </a:lnTo>
                  <a:lnTo>
                    <a:pt x="3" y="242"/>
                  </a:lnTo>
                  <a:lnTo>
                    <a:pt x="6" y="266"/>
                  </a:lnTo>
                  <a:lnTo>
                    <a:pt x="12" y="288"/>
                  </a:lnTo>
                  <a:lnTo>
                    <a:pt x="20" y="311"/>
                  </a:lnTo>
                  <a:lnTo>
                    <a:pt x="30" y="333"/>
                  </a:lnTo>
                  <a:lnTo>
                    <a:pt x="204" y="50"/>
                  </a:lnTo>
                  <a:lnTo>
                    <a:pt x="13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3" name="Freeform 182">
              <a:extLst>
                <a:ext uri="{FF2B5EF4-FFF2-40B4-BE49-F238E27FC236}">
                  <a16:creationId xmlns:a16="http://schemas.microsoft.com/office/drawing/2014/main" id="{B066E494-79B8-DE99-DCA3-1ED4A68B648F}"/>
                </a:ext>
              </a:extLst>
            </p:cNvPr>
            <p:cNvSpPr>
              <a:spLocks/>
            </p:cNvSpPr>
            <p:nvPr/>
          </p:nvSpPr>
          <p:spPr bwMode="auto">
            <a:xfrm>
              <a:off x="1787" y="1052"/>
              <a:ext cx="175" cy="232"/>
            </a:xfrm>
            <a:custGeom>
              <a:avLst/>
              <a:gdLst>
                <a:gd name="T0" fmla="*/ 152 w 175"/>
                <a:gd name="T1" fmla="*/ 163 h 232"/>
                <a:gd name="T2" fmla="*/ 155 w 175"/>
                <a:gd name="T3" fmla="*/ 159 h 232"/>
                <a:gd name="T4" fmla="*/ 161 w 175"/>
                <a:gd name="T5" fmla="*/ 154 h 232"/>
                <a:gd name="T6" fmla="*/ 165 w 175"/>
                <a:gd name="T7" fmla="*/ 142 h 232"/>
                <a:gd name="T8" fmla="*/ 164 w 175"/>
                <a:gd name="T9" fmla="*/ 125 h 232"/>
                <a:gd name="T10" fmla="*/ 163 w 175"/>
                <a:gd name="T11" fmla="*/ 106 h 232"/>
                <a:gd name="T12" fmla="*/ 168 w 175"/>
                <a:gd name="T13" fmla="*/ 93 h 232"/>
                <a:gd name="T14" fmla="*/ 173 w 175"/>
                <a:gd name="T15" fmla="*/ 87 h 232"/>
                <a:gd name="T16" fmla="*/ 175 w 175"/>
                <a:gd name="T17" fmla="*/ 84 h 232"/>
                <a:gd name="T18" fmla="*/ 175 w 175"/>
                <a:gd name="T19" fmla="*/ 82 h 232"/>
                <a:gd name="T20" fmla="*/ 175 w 175"/>
                <a:gd name="T21" fmla="*/ 75 h 232"/>
                <a:gd name="T22" fmla="*/ 172 w 175"/>
                <a:gd name="T23" fmla="*/ 65 h 232"/>
                <a:gd name="T24" fmla="*/ 164 w 175"/>
                <a:gd name="T25" fmla="*/ 51 h 232"/>
                <a:gd name="T26" fmla="*/ 159 w 175"/>
                <a:gd name="T27" fmla="*/ 43 h 232"/>
                <a:gd name="T28" fmla="*/ 152 w 175"/>
                <a:gd name="T29" fmla="*/ 35 h 232"/>
                <a:gd name="T30" fmla="*/ 143 w 175"/>
                <a:gd name="T31" fmla="*/ 26 h 232"/>
                <a:gd name="T32" fmla="*/ 134 w 175"/>
                <a:gd name="T33" fmla="*/ 19 h 232"/>
                <a:gd name="T34" fmla="*/ 123 w 175"/>
                <a:gd name="T35" fmla="*/ 11 h 232"/>
                <a:gd name="T36" fmla="*/ 110 w 175"/>
                <a:gd name="T37" fmla="*/ 5 h 232"/>
                <a:gd name="T38" fmla="*/ 96 w 175"/>
                <a:gd name="T39" fmla="*/ 1 h 232"/>
                <a:gd name="T40" fmla="*/ 81 w 175"/>
                <a:gd name="T41" fmla="*/ 0 h 232"/>
                <a:gd name="T42" fmla="*/ 69 w 175"/>
                <a:gd name="T43" fmla="*/ 0 h 232"/>
                <a:gd name="T44" fmla="*/ 57 w 175"/>
                <a:gd name="T45" fmla="*/ 2 h 232"/>
                <a:gd name="T46" fmla="*/ 46 w 175"/>
                <a:gd name="T47" fmla="*/ 6 h 232"/>
                <a:gd name="T48" fmla="*/ 34 w 175"/>
                <a:gd name="T49" fmla="*/ 12 h 232"/>
                <a:gd name="T50" fmla="*/ 24 w 175"/>
                <a:gd name="T51" fmla="*/ 21 h 232"/>
                <a:gd name="T52" fmla="*/ 15 w 175"/>
                <a:gd name="T53" fmla="*/ 33 h 232"/>
                <a:gd name="T54" fmla="*/ 6 w 175"/>
                <a:gd name="T55" fmla="*/ 50 h 232"/>
                <a:gd name="T56" fmla="*/ 0 w 175"/>
                <a:gd name="T57" fmla="*/ 70 h 232"/>
                <a:gd name="T58" fmla="*/ 6 w 175"/>
                <a:gd name="T59" fmla="*/ 113 h 232"/>
                <a:gd name="T60" fmla="*/ 11 w 175"/>
                <a:gd name="T61" fmla="*/ 141 h 232"/>
                <a:gd name="T62" fmla="*/ 18 w 175"/>
                <a:gd name="T63" fmla="*/ 163 h 232"/>
                <a:gd name="T64" fmla="*/ 25 w 175"/>
                <a:gd name="T65" fmla="*/ 189 h 232"/>
                <a:gd name="T66" fmla="*/ 28 w 175"/>
                <a:gd name="T67" fmla="*/ 196 h 232"/>
                <a:gd name="T68" fmla="*/ 37 w 175"/>
                <a:gd name="T69" fmla="*/ 204 h 232"/>
                <a:gd name="T70" fmla="*/ 48 w 175"/>
                <a:gd name="T71" fmla="*/ 212 h 232"/>
                <a:gd name="T72" fmla="*/ 63 w 175"/>
                <a:gd name="T73" fmla="*/ 219 h 232"/>
                <a:gd name="T74" fmla="*/ 78 w 175"/>
                <a:gd name="T75" fmla="*/ 226 h 232"/>
                <a:gd name="T76" fmla="*/ 95 w 175"/>
                <a:gd name="T77" fmla="*/ 231 h 232"/>
                <a:gd name="T78" fmla="*/ 111 w 175"/>
                <a:gd name="T79" fmla="*/ 232 h 232"/>
                <a:gd name="T80" fmla="*/ 126 w 175"/>
                <a:gd name="T81" fmla="*/ 229 h 232"/>
                <a:gd name="T82" fmla="*/ 133 w 175"/>
                <a:gd name="T83" fmla="*/ 223 h 232"/>
                <a:gd name="T84" fmla="*/ 136 w 175"/>
                <a:gd name="T85" fmla="*/ 209 h 232"/>
                <a:gd name="T86" fmla="*/ 141 w 175"/>
                <a:gd name="T87" fmla="*/ 189 h 232"/>
                <a:gd name="T88" fmla="*/ 152 w 175"/>
                <a:gd name="T89" fmla="*/ 163 h 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5"/>
                <a:gd name="T136" fmla="*/ 0 h 232"/>
                <a:gd name="T137" fmla="*/ 175 w 175"/>
                <a:gd name="T138" fmla="*/ 232 h 2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5" h="232">
                  <a:moveTo>
                    <a:pt x="152" y="163"/>
                  </a:moveTo>
                  <a:lnTo>
                    <a:pt x="155" y="159"/>
                  </a:lnTo>
                  <a:lnTo>
                    <a:pt x="161" y="154"/>
                  </a:lnTo>
                  <a:lnTo>
                    <a:pt x="165" y="142"/>
                  </a:lnTo>
                  <a:lnTo>
                    <a:pt x="164" y="125"/>
                  </a:lnTo>
                  <a:lnTo>
                    <a:pt x="163" y="106"/>
                  </a:lnTo>
                  <a:lnTo>
                    <a:pt x="168" y="93"/>
                  </a:lnTo>
                  <a:lnTo>
                    <a:pt x="173" y="87"/>
                  </a:lnTo>
                  <a:lnTo>
                    <a:pt x="175" y="84"/>
                  </a:lnTo>
                  <a:lnTo>
                    <a:pt x="175" y="82"/>
                  </a:lnTo>
                  <a:lnTo>
                    <a:pt x="175" y="75"/>
                  </a:lnTo>
                  <a:lnTo>
                    <a:pt x="172" y="65"/>
                  </a:lnTo>
                  <a:lnTo>
                    <a:pt x="164" y="51"/>
                  </a:lnTo>
                  <a:lnTo>
                    <a:pt x="159" y="43"/>
                  </a:lnTo>
                  <a:lnTo>
                    <a:pt x="152" y="35"/>
                  </a:lnTo>
                  <a:lnTo>
                    <a:pt x="143" y="26"/>
                  </a:lnTo>
                  <a:lnTo>
                    <a:pt x="134" y="19"/>
                  </a:lnTo>
                  <a:lnTo>
                    <a:pt x="123" y="11"/>
                  </a:lnTo>
                  <a:lnTo>
                    <a:pt x="110" y="5"/>
                  </a:lnTo>
                  <a:lnTo>
                    <a:pt x="96" y="1"/>
                  </a:lnTo>
                  <a:lnTo>
                    <a:pt x="81" y="0"/>
                  </a:lnTo>
                  <a:lnTo>
                    <a:pt x="69" y="0"/>
                  </a:lnTo>
                  <a:lnTo>
                    <a:pt x="57" y="2"/>
                  </a:lnTo>
                  <a:lnTo>
                    <a:pt x="46" y="6"/>
                  </a:lnTo>
                  <a:lnTo>
                    <a:pt x="34" y="12"/>
                  </a:lnTo>
                  <a:lnTo>
                    <a:pt x="24" y="21"/>
                  </a:lnTo>
                  <a:lnTo>
                    <a:pt x="15" y="33"/>
                  </a:lnTo>
                  <a:lnTo>
                    <a:pt x="6" y="50"/>
                  </a:lnTo>
                  <a:lnTo>
                    <a:pt x="0" y="70"/>
                  </a:lnTo>
                  <a:lnTo>
                    <a:pt x="6" y="113"/>
                  </a:lnTo>
                  <a:lnTo>
                    <a:pt x="11" y="141"/>
                  </a:lnTo>
                  <a:lnTo>
                    <a:pt x="18" y="163"/>
                  </a:lnTo>
                  <a:lnTo>
                    <a:pt x="25" y="189"/>
                  </a:lnTo>
                  <a:lnTo>
                    <a:pt x="28" y="196"/>
                  </a:lnTo>
                  <a:lnTo>
                    <a:pt x="37" y="204"/>
                  </a:lnTo>
                  <a:lnTo>
                    <a:pt x="48" y="212"/>
                  </a:lnTo>
                  <a:lnTo>
                    <a:pt x="63" y="219"/>
                  </a:lnTo>
                  <a:lnTo>
                    <a:pt x="78" y="226"/>
                  </a:lnTo>
                  <a:lnTo>
                    <a:pt x="95" y="231"/>
                  </a:lnTo>
                  <a:lnTo>
                    <a:pt x="111" y="232"/>
                  </a:lnTo>
                  <a:lnTo>
                    <a:pt x="126" y="229"/>
                  </a:lnTo>
                  <a:lnTo>
                    <a:pt x="133" y="223"/>
                  </a:lnTo>
                  <a:lnTo>
                    <a:pt x="136" y="209"/>
                  </a:lnTo>
                  <a:lnTo>
                    <a:pt x="141" y="189"/>
                  </a:lnTo>
                  <a:lnTo>
                    <a:pt x="152" y="16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4" name="Freeform 183">
              <a:extLst>
                <a:ext uri="{FF2B5EF4-FFF2-40B4-BE49-F238E27FC236}">
                  <a16:creationId xmlns:a16="http://schemas.microsoft.com/office/drawing/2014/main" id="{450E0A02-163F-EE96-1A63-DE1A77DA3834}"/>
                </a:ext>
              </a:extLst>
            </p:cNvPr>
            <p:cNvSpPr>
              <a:spLocks/>
            </p:cNvSpPr>
            <p:nvPr/>
          </p:nvSpPr>
          <p:spPr bwMode="auto">
            <a:xfrm>
              <a:off x="1850" y="1124"/>
              <a:ext cx="61" cy="41"/>
            </a:xfrm>
            <a:custGeom>
              <a:avLst/>
              <a:gdLst>
                <a:gd name="T0" fmla="*/ 34 w 61"/>
                <a:gd name="T1" fmla="*/ 41 h 41"/>
                <a:gd name="T2" fmla="*/ 44 w 61"/>
                <a:gd name="T3" fmla="*/ 41 h 41"/>
                <a:gd name="T4" fmla="*/ 51 w 61"/>
                <a:gd name="T5" fmla="*/ 40 h 41"/>
                <a:gd name="T6" fmla="*/ 54 w 61"/>
                <a:gd name="T7" fmla="*/ 39 h 41"/>
                <a:gd name="T8" fmla="*/ 55 w 61"/>
                <a:gd name="T9" fmla="*/ 38 h 41"/>
                <a:gd name="T10" fmla="*/ 57 w 61"/>
                <a:gd name="T11" fmla="*/ 34 h 41"/>
                <a:gd name="T12" fmla="*/ 59 w 61"/>
                <a:gd name="T13" fmla="*/ 24 h 41"/>
                <a:gd name="T14" fmla="*/ 61 w 61"/>
                <a:gd name="T15" fmla="*/ 13 h 41"/>
                <a:gd name="T16" fmla="*/ 60 w 61"/>
                <a:gd name="T17" fmla="*/ 8 h 41"/>
                <a:gd name="T18" fmla="*/ 51 w 61"/>
                <a:gd name="T19" fmla="*/ 3 h 41"/>
                <a:gd name="T20" fmla="*/ 42 w 61"/>
                <a:gd name="T21" fmla="*/ 1 h 41"/>
                <a:gd name="T22" fmla="*/ 32 w 61"/>
                <a:gd name="T23" fmla="*/ 0 h 41"/>
                <a:gd name="T24" fmla="*/ 24 w 61"/>
                <a:gd name="T25" fmla="*/ 1 h 41"/>
                <a:gd name="T26" fmla="*/ 15 w 61"/>
                <a:gd name="T27" fmla="*/ 2 h 41"/>
                <a:gd name="T28" fmla="*/ 9 w 61"/>
                <a:gd name="T29" fmla="*/ 6 h 41"/>
                <a:gd name="T30" fmla="*/ 4 w 61"/>
                <a:gd name="T31" fmla="*/ 8 h 41"/>
                <a:gd name="T32" fmla="*/ 1 w 61"/>
                <a:gd name="T33" fmla="*/ 10 h 41"/>
                <a:gd name="T34" fmla="*/ 0 w 61"/>
                <a:gd name="T35" fmla="*/ 16 h 41"/>
                <a:gd name="T36" fmla="*/ 3 w 61"/>
                <a:gd name="T37" fmla="*/ 22 h 41"/>
                <a:gd name="T38" fmla="*/ 6 w 61"/>
                <a:gd name="T39" fmla="*/ 29 h 41"/>
                <a:gd name="T40" fmla="*/ 7 w 61"/>
                <a:gd name="T41" fmla="*/ 31 h 41"/>
                <a:gd name="T42" fmla="*/ 9 w 61"/>
                <a:gd name="T43" fmla="*/ 32 h 41"/>
                <a:gd name="T44" fmla="*/ 14 w 61"/>
                <a:gd name="T45" fmla="*/ 36 h 41"/>
                <a:gd name="T46" fmla="*/ 22 w 61"/>
                <a:gd name="T47" fmla="*/ 39 h 41"/>
                <a:gd name="T48" fmla="*/ 34 w 61"/>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41"/>
                <a:gd name="T77" fmla="*/ 61 w 61"/>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41">
                  <a:moveTo>
                    <a:pt x="34" y="41"/>
                  </a:moveTo>
                  <a:lnTo>
                    <a:pt x="44" y="41"/>
                  </a:lnTo>
                  <a:lnTo>
                    <a:pt x="51" y="40"/>
                  </a:lnTo>
                  <a:lnTo>
                    <a:pt x="54" y="39"/>
                  </a:lnTo>
                  <a:lnTo>
                    <a:pt x="55" y="38"/>
                  </a:lnTo>
                  <a:lnTo>
                    <a:pt x="57" y="34"/>
                  </a:lnTo>
                  <a:lnTo>
                    <a:pt x="59" y="24"/>
                  </a:lnTo>
                  <a:lnTo>
                    <a:pt x="61" y="13"/>
                  </a:lnTo>
                  <a:lnTo>
                    <a:pt x="60" y="8"/>
                  </a:lnTo>
                  <a:lnTo>
                    <a:pt x="51" y="3"/>
                  </a:lnTo>
                  <a:lnTo>
                    <a:pt x="42" y="1"/>
                  </a:lnTo>
                  <a:lnTo>
                    <a:pt x="32" y="0"/>
                  </a:lnTo>
                  <a:lnTo>
                    <a:pt x="24" y="1"/>
                  </a:lnTo>
                  <a:lnTo>
                    <a:pt x="15" y="2"/>
                  </a:lnTo>
                  <a:lnTo>
                    <a:pt x="9" y="6"/>
                  </a:lnTo>
                  <a:lnTo>
                    <a:pt x="4" y="8"/>
                  </a:lnTo>
                  <a:lnTo>
                    <a:pt x="1" y="10"/>
                  </a:lnTo>
                  <a:lnTo>
                    <a:pt x="0" y="16"/>
                  </a:lnTo>
                  <a:lnTo>
                    <a:pt x="3" y="22"/>
                  </a:lnTo>
                  <a:lnTo>
                    <a:pt x="6" y="29"/>
                  </a:lnTo>
                  <a:lnTo>
                    <a:pt x="7" y="31"/>
                  </a:lnTo>
                  <a:lnTo>
                    <a:pt x="9" y="32"/>
                  </a:lnTo>
                  <a:lnTo>
                    <a:pt x="14" y="36"/>
                  </a:lnTo>
                  <a:lnTo>
                    <a:pt x="22" y="39"/>
                  </a:lnTo>
                  <a:lnTo>
                    <a:pt x="34" y="41"/>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5" name="Freeform 184">
              <a:extLst>
                <a:ext uri="{FF2B5EF4-FFF2-40B4-BE49-F238E27FC236}">
                  <a16:creationId xmlns:a16="http://schemas.microsoft.com/office/drawing/2014/main" id="{A478C3E7-57CF-1D1C-868A-5B74D81B224E}"/>
                </a:ext>
              </a:extLst>
            </p:cNvPr>
            <p:cNvSpPr>
              <a:spLocks/>
            </p:cNvSpPr>
            <p:nvPr/>
          </p:nvSpPr>
          <p:spPr bwMode="auto">
            <a:xfrm>
              <a:off x="1850" y="1120"/>
              <a:ext cx="63" cy="16"/>
            </a:xfrm>
            <a:custGeom>
              <a:avLst/>
              <a:gdLst>
                <a:gd name="T0" fmla="*/ 58 w 63"/>
                <a:gd name="T1" fmla="*/ 0 h 16"/>
                <a:gd name="T2" fmla="*/ 57 w 63"/>
                <a:gd name="T3" fmla="*/ 0 h 16"/>
                <a:gd name="T4" fmla="*/ 54 w 63"/>
                <a:gd name="T5" fmla="*/ 0 h 16"/>
                <a:gd name="T6" fmla="*/ 49 w 63"/>
                <a:gd name="T7" fmla="*/ 0 h 16"/>
                <a:gd name="T8" fmla="*/ 43 w 63"/>
                <a:gd name="T9" fmla="*/ 0 h 16"/>
                <a:gd name="T10" fmla="*/ 34 w 63"/>
                <a:gd name="T11" fmla="*/ 1 h 16"/>
                <a:gd name="T12" fmla="*/ 25 w 63"/>
                <a:gd name="T13" fmla="*/ 3 h 16"/>
                <a:gd name="T14" fmla="*/ 14 w 63"/>
                <a:gd name="T15" fmla="*/ 5 h 16"/>
                <a:gd name="T16" fmla="*/ 2 w 63"/>
                <a:gd name="T17" fmla="*/ 10 h 16"/>
                <a:gd name="T18" fmla="*/ 2 w 63"/>
                <a:gd name="T19" fmla="*/ 11 h 16"/>
                <a:gd name="T20" fmla="*/ 1 w 63"/>
                <a:gd name="T21" fmla="*/ 12 h 16"/>
                <a:gd name="T22" fmla="*/ 0 w 63"/>
                <a:gd name="T23" fmla="*/ 14 h 16"/>
                <a:gd name="T24" fmla="*/ 1 w 63"/>
                <a:gd name="T25" fmla="*/ 16 h 16"/>
                <a:gd name="T26" fmla="*/ 2 w 63"/>
                <a:gd name="T27" fmla="*/ 16 h 16"/>
                <a:gd name="T28" fmla="*/ 7 w 63"/>
                <a:gd name="T29" fmla="*/ 15 h 16"/>
                <a:gd name="T30" fmla="*/ 14 w 63"/>
                <a:gd name="T31" fmla="*/ 13 h 16"/>
                <a:gd name="T32" fmla="*/ 22 w 63"/>
                <a:gd name="T33" fmla="*/ 12 h 16"/>
                <a:gd name="T34" fmla="*/ 32 w 63"/>
                <a:gd name="T35" fmla="*/ 11 h 16"/>
                <a:gd name="T36" fmla="*/ 42 w 63"/>
                <a:gd name="T37" fmla="*/ 11 h 16"/>
                <a:gd name="T38" fmla="*/ 52 w 63"/>
                <a:gd name="T39" fmla="*/ 12 h 16"/>
                <a:gd name="T40" fmla="*/ 62 w 63"/>
                <a:gd name="T41" fmla="*/ 15 h 16"/>
                <a:gd name="T42" fmla="*/ 63 w 63"/>
                <a:gd name="T43" fmla="*/ 14 h 16"/>
                <a:gd name="T44" fmla="*/ 63 w 63"/>
                <a:gd name="T45" fmla="*/ 10 h 16"/>
                <a:gd name="T46" fmla="*/ 62 w 63"/>
                <a:gd name="T47" fmla="*/ 5 h 16"/>
                <a:gd name="T48" fmla="*/ 58 w 63"/>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6"/>
                <a:gd name="T77" fmla="*/ 63 w 63"/>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6">
                  <a:moveTo>
                    <a:pt x="58" y="0"/>
                  </a:moveTo>
                  <a:lnTo>
                    <a:pt x="57" y="0"/>
                  </a:lnTo>
                  <a:lnTo>
                    <a:pt x="54" y="0"/>
                  </a:lnTo>
                  <a:lnTo>
                    <a:pt x="49" y="0"/>
                  </a:lnTo>
                  <a:lnTo>
                    <a:pt x="43" y="0"/>
                  </a:lnTo>
                  <a:lnTo>
                    <a:pt x="34" y="1"/>
                  </a:lnTo>
                  <a:lnTo>
                    <a:pt x="25" y="3"/>
                  </a:lnTo>
                  <a:lnTo>
                    <a:pt x="14" y="5"/>
                  </a:lnTo>
                  <a:lnTo>
                    <a:pt x="2" y="10"/>
                  </a:lnTo>
                  <a:lnTo>
                    <a:pt x="2" y="11"/>
                  </a:lnTo>
                  <a:lnTo>
                    <a:pt x="1" y="12"/>
                  </a:lnTo>
                  <a:lnTo>
                    <a:pt x="0" y="14"/>
                  </a:lnTo>
                  <a:lnTo>
                    <a:pt x="1" y="16"/>
                  </a:lnTo>
                  <a:lnTo>
                    <a:pt x="2" y="16"/>
                  </a:lnTo>
                  <a:lnTo>
                    <a:pt x="7" y="15"/>
                  </a:lnTo>
                  <a:lnTo>
                    <a:pt x="14" y="13"/>
                  </a:lnTo>
                  <a:lnTo>
                    <a:pt x="22" y="12"/>
                  </a:lnTo>
                  <a:lnTo>
                    <a:pt x="32" y="11"/>
                  </a:lnTo>
                  <a:lnTo>
                    <a:pt x="42" y="11"/>
                  </a:lnTo>
                  <a:lnTo>
                    <a:pt x="52" y="12"/>
                  </a:lnTo>
                  <a:lnTo>
                    <a:pt x="62" y="15"/>
                  </a:lnTo>
                  <a:lnTo>
                    <a:pt x="63" y="14"/>
                  </a:lnTo>
                  <a:lnTo>
                    <a:pt x="63" y="10"/>
                  </a:lnTo>
                  <a:lnTo>
                    <a:pt x="62" y="5"/>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6" name="Freeform 185">
              <a:extLst>
                <a:ext uri="{FF2B5EF4-FFF2-40B4-BE49-F238E27FC236}">
                  <a16:creationId xmlns:a16="http://schemas.microsoft.com/office/drawing/2014/main" id="{84D64E2C-2AB7-CEC6-B366-5E3A51887555}"/>
                </a:ext>
              </a:extLst>
            </p:cNvPr>
            <p:cNvSpPr>
              <a:spLocks/>
            </p:cNvSpPr>
            <p:nvPr/>
          </p:nvSpPr>
          <p:spPr bwMode="auto">
            <a:xfrm>
              <a:off x="1924" y="1132"/>
              <a:ext cx="37" cy="29"/>
            </a:xfrm>
            <a:custGeom>
              <a:avLst/>
              <a:gdLst>
                <a:gd name="T0" fmla="*/ 13 w 37"/>
                <a:gd name="T1" fmla="*/ 29 h 29"/>
                <a:gd name="T2" fmla="*/ 17 w 37"/>
                <a:gd name="T3" fmla="*/ 29 h 29"/>
                <a:gd name="T4" fmla="*/ 22 w 37"/>
                <a:gd name="T5" fmla="*/ 29 h 29"/>
                <a:gd name="T6" fmla="*/ 26 w 37"/>
                <a:gd name="T7" fmla="*/ 28 h 29"/>
                <a:gd name="T8" fmla="*/ 27 w 37"/>
                <a:gd name="T9" fmla="*/ 28 h 29"/>
                <a:gd name="T10" fmla="*/ 31 w 37"/>
                <a:gd name="T11" fmla="*/ 21 h 29"/>
                <a:gd name="T12" fmla="*/ 34 w 37"/>
                <a:gd name="T13" fmla="*/ 14 h 29"/>
                <a:gd name="T14" fmla="*/ 36 w 37"/>
                <a:gd name="T15" fmla="*/ 9 h 29"/>
                <a:gd name="T16" fmla="*/ 37 w 37"/>
                <a:gd name="T17" fmla="*/ 5 h 29"/>
                <a:gd name="T18" fmla="*/ 35 w 37"/>
                <a:gd name="T19" fmla="*/ 2 h 29"/>
                <a:gd name="T20" fmla="*/ 32 w 37"/>
                <a:gd name="T21" fmla="*/ 0 h 29"/>
                <a:gd name="T22" fmla="*/ 27 w 37"/>
                <a:gd name="T23" fmla="*/ 0 h 29"/>
                <a:gd name="T24" fmla="*/ 22 w 37"/>
                <a:gd name="T25" fmla="*/ 1 h 29"/>
                <a:gd name="T26" fmla="*/ 16 w 37"/>
                <a:gd name="T27" fmla="*/ 2 h 29"/>
                <a:gd name="T28" fmla="*/ 10 w 37"/>
                <a:gd name="T29" fmla="*/ 5 h 29"/>
                <a:gd name="T30" fmla="*/ 6 w 37"/>
                <a:gd name="T31" fmla="*/ 8 h 29"/>
                <a:gd name="T32" fmla="*/ 4 w 37"/>
                <a:gd name="T33" fmla="*/ 10 h 29"/>
                <a:gd name="T34" fmla="*/ 2 w 37"/>
                <a:gd name="T35" fmla="*/ 14 h 29"/>
                <a:gd name="T36" fmla="*/ 0 w 37"/>
                <a:gd name="T37" fmla="*/ 19 h 29"/>
                <a:gd name="T38" fmla="*/ 0 w 37"/>
                <a:gd name="T39" fmla="*/ 23 h 29"/>
                <a:gd name="T40" fmla="*/ 0 w 37"/>
                <a:gd name="T41" fmla="*/ 24 h 29"/>
                <a:gd name="T42" fmla="*/ 2 w 37"/>
                <a:gd name="T43" fmla="*/ 24 h 29"/>
                <a:gd name="T44" fmla="*/ 4 w 37"/>
                <a:gd name="T45" fmla="*/ 26 h 29"/>
                <a:gd name="T46" fmla="*/ 7 w 37"/>
                <a:gd name="T47" fmla="*/ 27 h 29"/>
                <a:gd name="T48" fmla="*/ 13 w 37"/>
                <a:gd name="T49" fmla="*/ 29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9"/>
                <a:gd name="T77" fmla="*/ 37 w 3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9">
                  <a:moveTo>
                    <a:pt x="13" y="29"/>
                  </a:moveTo>
                  <a:lnTo>
                    <a:pt x="17" y="29"/>
                  </a:lnTo>
                  <a:lnTo>
                    <a:pt x="22" y="29"/>
                  </a:lnTo>
                  <a:lnTo>
                    <a:pt x="26" y="28"/>
                  </a:lnTo>
                  <a:lnTo>
                    <a:pt x="27" y="28"/>
                  </a:lnTo>
                  <a:lnTo>
                    <a:pt x="31" y="21"/>
                  </a:lnTo>
                  <a:lnTo>
                    <a:pt x="34" y="14"/>
                  </a:lnTo>
                  <a:lnTo>
                    <a:pt x="36" y="9"/>
                  </a:lnTo>
                  <a:lnTo>
                    <a:pt x="37" y="5"/>
                  </a:lnTo>
                  <a:lnTo>
                    <a:pt x="35" y="2"/>
                  </a:lnTo>
                  <a:lnTo>
                    <a:pt x="32" y="0"/>
                  </a:lnTo>
                  <a:lnTo>
                    <a:pt x="27" y="0"/>
                  </a:lnTo>
                  <a:lnTo>
                    <a:pt x="22" y="1"/>
                  </a:lnTo>
                  <a:lnTo>
                    <a:pt x="16" y="2"/>
                  </a:lnTo>
                  <a:lnTo>
                    <a:pt x="10" y="5"/>
                  </a:lnTo>
                  <a:lnTo>
                    <a:pt x="6" y="8"/>
                  </a:lnTo>
                  <a:lnTo>
                    <a:pt x="4" y="10"/>
                  </a:lnTo>
                  <a:lnTo>
                    <a:pt x="2" y="14"/>
                  </a:lnTo>
                  <a:lnTo>
                    <a:pt x="0" y="19"/>
                  </a:lnTo>
                  <a:lnTo>
                    <a:pt x="0" y="23"/>
                  </a:lnTo>
                  <a:lnTo>
                    <a:pt x="0" y="24"/>
                  </a:lnTo>
                  <a:lnTo>
                    <a:pt x="2" y="24"/>
                  </a:lnTo>
                  <a:lnTo>
                    <a:pt x="4" y="26"/>
                  </a:lnTo>
                  <a:lnTo>
                    <a:pt x="7" y="27"/>
                  </a:lnTo>
                  <a:lnTo>
                    <a:pt x="13" y="2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7" name="Freeform 186">
              <a:extLst>
                <a:ext uri="{FF2B5EF4-FFF2-40B4-BE49-F238E27FC236}">
                  <a16:creationId xmlns:a16="http://schemas.microsoft.com/office/drawing/2014/main" id="{B6D9FDB1-4123-76B8-40FF-4B5385786C8F}"/>
                </a:ext>
              </a:extLst>
            </p:cNvPr>
            <p:cNvSpPr>
              <a:spLocks/>
            </p:cNvSpPr>
            <p:nvPr/>
          </p:nvSpPr>
          <p:spPr bwMode="auto">
            <a:xfrm>
              <a:off x="1885" y="1264"/>
              <a:ext cx="10" cy="4"/>
            </a:xfrm>
            <a:custGeom>
              <a:avLst/>
              <a:gdLst>
                <a:gd name="T0" fmla="*/ 10 w 10"/>
                <a:gd name="T1" fmla="*/ 1 h 4"/>
                <a:gd name="T2" fmla="*/ 10 w 10"/>
                <a:gd name="T3" fmla="*/ 2 h 4"/>
                <a:gd name="T4" fmla="*/ 10 w 10"/>
                <a:gd name="T5" fmla="*/ 2 h 4"/>
                <a:gd name="T6" fmla="*/ 8 w 10"/>
                <a:gd name="T7" fmla="*/ 3 h 4"/>
                <a:gd name="T8" fmla="*/ 6 w 10"/>
                <a:gd name="T9" fmla="*/ 4 h 4"/>
                <a:gd name="T10" fmla="*/ 4 w 10"/>
                <a:gd name="T11" fmla="*/ 4 h 4"/>
                <a:gd name="T12" fmla="*/ 1 w 10"/>
                <a:gd name="T13" fmla="*/ 4 h 4"/>
                <a:gd name="T14" fmla="*/ 0 w 10"/>
                <a:gd name="T15" fmla="*/ 4 h 4"/>
                <a:gd name="T16" fmla="*/ 0 w 10"/>
                <a:gd name="T17" fmla="*/ 3 h 4"/>
                <a:gd name="T18" fmla="*/ 0 w 10"/>
                <a:gd name="T19" fmla="*/ 2 h 4"/>
                <a:gd name="T20" fmla="*/ 1 w 10"/>
                <a:gd name="T21" fmla="*/ 1 h 4"/>
                <a:gd name="T22" fmla="*/ 3 w 10"/>
                <a:gd name="T23" fmla="*/ 1 h 4"/>
                <a:gd name="T24" fmla="*/ 5 w 10"/>
                <a:gd name="T25" fmla="*/ 0 h 4"/>
                <a:gd name="T26" fmla="*/ 7 w 10"/>
                <a:gd name="T27" fmla="*/ 0 h 4"/>
                <a:gd name="T28" fmla="*/ 9 w 10"/>
                <a:gd name="T29" fmla="*/ 0 h 4"/>
                <a:gd name="T30" fmla="*/ 10 w 10"/>
                <a:gd name="T31" fmla="*/ 0 h 4"/>
                <a:gd name="T32" fmla="*/ 10 w 10"/>
                <a:gd name="T33" fmla="*/ 1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
                <a:gd name="T53" fmla="*/ 10 w 10"/>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
                  <a:moveTo>
                    <a:pt x="10" y="1"/>
                  </a:moveTo>
                  <a:lnTo>
                    <a:pt x="10" y="2"/>
                  </a:lnTo>
                  <a:lnTo>
                    <a:pt x="8" y="3"/>
                  </a:lnTo>
                  <a:lnTo>
                    <a:pt x="6" y="4"/>
                  </a:lnTo>
                  <a:lnTo>
                    <a:pt x="4" y="4"/>
                  </a:lnTo>
                  <a:lnTo>
                    <a:pt x="1" y="4"/>
                  </a:lnTo>
                  <a:lnTo>
                    <a:pt x="0" y="4"/>
                  </a:lnTo>
                  <a:lnTo>
                    <a:pt x="0" y="3"/>
                  </a:lnTo>
                  <a:lnTo>
                    <a:pt x="0" y="2"/>
                  </a:lnTo>
                  <a:lnTo>
                    <a:pt x="1" y="1"/>
                  </a:lnTo>
                  <a:lnTo>
                    <a:pt x="3" y="1"/>
                  </a:lnTo>
                  <a:lnTo>
                    <a:pt x="5" y="0"/>
                  </a:lnTo>
                  <a:lnTo>
                    <a:pt x="7" y="0"/>
                  </a:lnTo>
                  <a:lnTo>
                    <a:pt x="9" y="0"/>
                  </a:lnTo>
                  <a:lnTo>
                    <a:pt x="10" y="0"/>
                  </a:lnTo>
                  <a:lnTo>
                    <a:pt x="10" y="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8" name="Freeform 187">
              <a:extLst>
                <a:ext uri="{FF2B5EF4-FFF2-40B4-BE49-F238E27FC236}">
                  <a16:creationId xmlns:a16="http://schemas.microsoft.com/office/drawing/2014/main" id="{250D7DC7-70CF-1537-759F-88F04509D4D2}"/>
                </a:ext>
              </a:extLst>
            </p:cNvPr>
            <p:cNvSpPr>
              <a:spLocks/>
            </p:cNvSpPr>
            <p:nvPr/>
          </p:nvSpPr>
          <p:spPr bwMode="auto">
            <a:xfrm>
              <a:off x="1926" y="1156"/>
              <a:ext cx="24" cy="14"/>
            </a:xfrm>
            <a:custGeom>
              <a:avLst/>
              <a:gdLst>
                <a:gd name="T0" fmla="*/ 0 w 24"/>
                <a:gd name="T1" fmla="*/ 7 h 14"/>
                <a:gd name="T2" fmla="*/ 3 w 24"/>
                <a:gd name="T3" fmla="*/ 11 h 14"/>
                <a:gd name="T4" fmla="*/ 6 w 24"/>
                <a:gd name="T5" fmla="*/ 12 h 14"/>
                <a:gd name="T6" fmla="*/ 11 w 24"/>
                <a:gd name="T7" fmla="*/ 14 h 14"/>
                <a:gd name="T8" fmla="*/ 14 w 24"/>
                <a:gd name="T9" fmla="*/ 14 h 14"/>
                <a:gd name="T10" fmla="*/ 20 w 24"/>
                <a:gd name="T11" fmla="*/ 13 h 14"/>
                <a:gd name="T12" fmla="*/ 23 w 24"/>
                <a:gd name="T13" fmla="*/ 11 h 14"/>
                <a:gd name="T14" fmla="*/ 24 w 24"/>
                <a:gd name="T15" fmla="*/ 8 h 14"/>
                <a:gd name="T16" fmla="*/ 24 w 24"/>
                <a:gd name="T17" fmla="*/ 7 h 14"/>
                <a:gd name="T18" fmla="*/ 24 w 24"/>
                <a:gd name="T19" fmla="*/ 7 h 14"/>
                <a:gd name="T20" fmla="*/ 24 w 24"/>
                <a:gd name="T21" fmla="*/ 5 h 14"/>
                <a:gd name="T22" fmla="*/ 23 w 24"/>
                <a:gd name="T23" fmla="*/ 4 h 14"/>
                <a:gd name="T24" fmla="*/ 23 w 24"/>
                <a:gd name="T25" fmla="*/ 3 h 14"/>
                <a:gd name="T26" fmla="*/ 16 w 24"/>
                <a:gd name="T27" fmla="*/ 0 h 14"/>
                <a:gd name="T28" fmla="*/ 8 w 24"/>
                <a:gd name="T29" fmla="*/ 2 h 14"/>
                <a:gd name="T30" fmla="*/ 2 w 24"/>
                <a:gd name="T31" fmla="*/ 5 h 14"/>
                <a:gd name="T32" fmla="*/ 0 w 24"/>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4"/>
                <a:gd name="T53" fmla="*/ 24 w 2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4">
                  <a:moveTo>
                    <a:pt x="0" y="7"/>
                  </a:moveTo>
                  <a:lnTo>
                    <a:pt x="3" y="11"/>
                  </a:lnTo>
                  <a:lnTo>
                    <a:pt x="6" y="12"/>
                  </a:lnTo>
                  <a:lnTo>
                    <a:pt x="11" y="14"/>
                  </a:lnTo>
                  <a:lnTo>
                    <a:pt x="14" y="14"/>
                  </a:lnTo>
                  <a:lnTo>
                    <a:pt x="20" y="13"/>
                  </a:lnTo>
                  <a:lnTo>
                    <a:pt x="23" y="11"/>
                  </a:lnTo>
                  <a:lnTo>
                    <a:pt x="24" y="8"/>
                  </a:lnTo>
                  <a:lnTo>
                    <a:pt x="24" y="7"/>
                  </a:lnTo>
                  <a:lnTo>
                    <a:pt x="24" y="5"/>
                  </a:lnTo>
                  <a:lnTo>
                    <a:pt x="23" y="4"/>
                  </a:lnTo>
                  <a:lnTo>
                    <a:pt x="23" y="3"/>
                  </a:lnTo>
                  <a:lnTo>
                    <a:pt x="16" y="0"/>
                  </a:lnTo>
                  <a:lnTo>
                    <a:pt x="8" y="2"/>
                  </a:lnTo>
                  <a:lnTo>
                    <a:pt x="2" y="5"/>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9" name="Freeform 188">
              <a:extLst>
                <a:ext uri="{FF2B5EF4-FFF2-40B4-BE49-F238E27FC236}">
                  <a16:creationId xmlns:a16="http://schemas.microsoft.com/office/drawing/2014/main" id="{8542227A-D055-5E1E-25BA-CD1DD4C1A7AC}"/>
                </a:ext>
              </a:extLst>
            </p:cNvPr>
            <p:cNvSpPr>
              <a:spLocks/>
            </p:cNvSpPr>
            <p:nvPr/>
          </p:nvSpPr>
          <p:spPr bwMode="auto">
            <a:xfrm>
              <a:off x="1942" y="1158"/>
              <a:ext cx="9" cy="11"/>
            </a:xfrm>
            <a:custGeom>
              <a:avLst/>
              <a:gdLst>
                <a:gd name="T0" fmla="*/ 9 w 9"/>
                <a:gd name="T1" fmla="*/ 5 h 11"/>
                <a:gd name="T2" fmla="*/ 8 w 9"/>
                <a:gd name="T3" fmla="*/ 7 h 11"/>
                <a:gd name="T4" fmla="*/ 7 w 9"/>
                <a:gd name="T5" fmla="*/ 10 h 11"/>
                <a:gd name="T6" fmla="*/ 6 w 9"/>
                <a:gd name="T7" fmla="*/ 11 h 11"/>
                <a:gd name="T8" fmla="*/ 5 w 9"/>
                <a:gd name="T9" fmla="*/ 11 h 11"/>
                <a:gd name="T10" fmla="*/ 3 w 9"/>
                <a:gd name="T11" fmla="*/ 10 h 11"/>
                <a:gd name="T12" fmla="*/ 1 w 9"/>
                <a:gd name="T13" fmla="*/ 9 h 11"/>
                <a:gd name="T14" fmla="*/ 0 w 9"/>
                <a:gd name="T15" fmla="*/ 6 h 11"/>
                <a:gd name="T16" fmla="*/ 0 w 9"/>
                <a:gd name="T17" fmla="*/ 4 h 11"/>
                <a:gd name="T18" fmla="*/ 1 w 9"/>
                <a:gd name="T19" fmla="*/ 2 h 11"/>
                <a:gd name="T20" fmla="*/ 4 w 9"/>
                <a:gd name="T21" fmla="*/ 0 h 11"/>
                <a:gd name="T22" fmla="*/ 5 w 9"/>
                <a:gd name="T23" fmla="*/ 0 h 11"/>
                <a:gd name="T24" fmla="*/ 7 w 9"/>
                <a:gd name="T25" fmla="*/ 0 h 11"/>
                <a:gd name="T26" fmla="*/ 8 w 9"/>
                <a:gd name="T27" fmla="*/ 0 h 11"/>
                <a:gd name="T28" fmla="*/ 9 w 9"/>
                <a:gd name="T29" fmla="*/ 1 h 11"/>
                <a:gd name="T30" fmla="*/ 9 w 9"/>
                <a:gd name="T31" fmla="*/ 3 h 11"/>
                <a:gd name="T32" fmla="*/ 9 w 9"/>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9" y="5"/>
                  </a:moveTo>
                  <a:lnTo>
                    <a:pt x="8" y="7"/>
                  </a:lnTo>
                  <a:lnTo>
                    <a:pt x="7" y="10"/>
                  </a:lnTo>
                  <a:lnTo>
                    <a:pt x="6" y="11"/>
                  </a:lnTo>
                  <a:lnTo>
                    <a:pt x="5" y="11"/>
                  </a:lnTo>
                  <a:lnTo>
                    <a:pt x="3" y="10"/>
                  </a:lnTo>
                  <a:lnTo>
                    <a:pt x="1" y="9"/>
                  </a:lnTo>
                  <a:lnTo>
                    <a:pt x="0" y="6"/>
                  </a:lnTo>
                  <a:lnTo>
                    <a:pt x="0" y="4"/>
                  </a:lnTo>
                  <a:lnTo>
                    <a:pt x="1" y="2"/>
                  </a:lnTo>
                  <a:lnTo>
                    <a:pt x="4" y="0"/>
                  </a:lnTo>
                  <a:lnTo>
                    <a:pt x="5" y="0"/>
                  </a:lnTo>
                  <a:lnTo>
                    <a:pt x="7" y="0"/>
                  </a:lnTo>
                  <a:lnTo>
                    <a:pt x="8" y="0"/>
                  </a:lnTo>
                  <a:lnTo>
                    <a:pt x="9" y="1"/>
                  </a:lnTo>
                  <a:lnTo>
                    <a:pt x="9" y="3"/>
                  </a:lnTo>
                  <a:lnTo>
                    <a:pt x="9" y="5"/>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0" name="Freeform 189">
              <a:extLst>
                <a:ext uri="{FF2B5EF4-FFF2-40B4-BE49-F238E27FC236}">
                  <a16:creationId xmlns:a16="http://schemas.microsoft.com/office/drawing/2014/main" id="{44C34DDF-3A7B-878D-90E7-224FC95F17E5}"/>
                </a:ext>
              </a:extLst>
            </p:cNvPr>
            <p:cNvSpPr>
              <a:spLocks/>
            </p:cNvSpPr>
            <p:nvPr/>
          </p:nvSpPr>
          <p:spPr bwMode="auto">
            <a:xfrm>
              <a:off x="1927" y="1156"/>
              <a:ext cx="25" cy="6"/>
            </a:xfrm>
            <a:custGeom>
              <a:avLst/>
              <a:gdLst>
                <a:gd name="T0" fmla="*/ 0 w 25"/>
                <a:gd name="T1" fmla="*/ 6 h 6"/>
                <a:gd name="T2" fmla="*/ 2 w 25"/>
                <a:gd name="T3" fmla="*/ 5 h 6"/>
                <a:gd name="T4" fmla="*/ 6 w 25"/>
                <a:gd name="T5" fmla="*/ 2 h 6"/>
                <a:gd name="T6" fmla="*/ 14 w 25"/>
                <a:gd name="T7" fmla="*/ 0 h 6"/>
                <a:gd name="T8" fmla="*/ 24 w 25"/>
                <a:gd name="T9" fmla="*/ 2 h 6"/>
                <a:gd name="T10" fmla="*/ 25 w 25"/>
                <a:gd name="T11" fmla="*/ 2 h 6"/>
                <a:gd name="T12" fmla="*/ 25 w 25"/>
                <a:gd name="T13" fmla="*/ 4 h 6"/>
                <a:gd name="T14" fmla="*/ 25 w 25"/>
                <a:gd name="T15" fmla="*/ 5 h 6"/>
                <a:gd name="T16" fmla="*/ 25 w 25"/>
                <a:gd name="T17" fmla="*/ 6 h 6"/>
                <a:gd name="T18" fmla="*/ 23 w 25"/>
                <a:gd name="T19" fmla="*/ 5 h 6"/>
                <a:gd name="T20" fmla="*/ 19 w 25"/>
                <a:gd name="T21" fmla="*/ 4 h 6"/>
                <a:gd name="T22" fmla="*/ 11 w 25"/>
                <a:gd name="T23" fmla="*/ 4 h 6"/>
                <a:gd name="T24" fmla="*/ 0 w 25"/>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6"/>
                <a:gd name="T41" fmla="*/ 25 w 2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6">
                  <a:moveTo>
                    <a:pt x="0" y="6"/>
                  </a:moveTo>
                  <a:lnTo>
                    <a:pt x="2" y="5"/>
                  </a:lnTo>
                  <a:lnTo>
                    <a:pt x="6" y="2"/>
                  </a:lnTo>
                  <a:lnTo>
                    <a:pt x="14" y="0"/>
                  </a:lnTo>
                  <a:lnTo>
                    <a:pt x="24" y="2"/>
                  </a:lnTo>
                  <a:lnTo>
                    <a:pt x="25" y="2"/>
                  </a:lnTo>
                  <a:lnTo>
                    <a:pt x="25" y="4"/>
                  </a:lnTo>
                  <a:lnTo>
                    <a:pt x="25" y="5"/>
                  </a:lnTo>
                  <a:lnTo>
                    <a:pt x="25" y="6"/>
                  </a:lnTo>
                  <a:lnTo>
                    <a:pt x="23" y="5"/>
                  </a:lnTo>
                  <a:lnTo>
                    <a:pt x="19" y="4"/>
                  </a:lnTo>
                  <a:lnTo>
                    <a:pt x="11"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1" name="Freeform 190">
              <a:extLst>
                <a:ext uri="{FF2B5EF4-FFF2-40B4-BE49-F238E27FC236}">
                  <a16:creationId xmlns:a16="http://schemas.microsoft.com/office/drawing/2014/main" id="{5FA5FA17-D765-3228-FE76-6166D611DEBF}"/>
                </a:ext>
              </a:extLst>
            </p:cNvPr>
            <p:cNvSpPr>
              <a:spLocks/>
            </p:cNvSpPr>
            <p:nvPr/>
          </p:nvSpPr>
          <p:spPr bwMode="auto">
            <a:xfrm>
              <a:off x="1860" y="1148"/>
              <a:ext cx="45" cy="17"/>
            </a:xfrm>
            <a:custGeom>
              <a:avLst/>
              <a:gdLst>
                <a:gd name="T0" fmla="*/ 0 w 45"/>
                <a:gd name="T1" fmla="*/ 6 h 17"/>
                <a:gd name="T2" fmla="*/ 4 w 45"/>
                <a:gd name="T3" fmla="*/ 11 h 17"/>
                <a:gd name="T4" fmla="*/ 11 w 45"/>
                <a:gd name="T5" fmla="*/ 14 h 17"/>
                <a:gd name="T6" fmla="*/ 19 w 45"/>
                <a:gd name="T7" fmla="*/ 15 h 17"/>
                <a:gd name="T8" fmla="*/ 25 w 45"/>
                <a:gd name="T9" fmla="*/ 16 h 17"/>
                <a:gd name="T10" fmla="*/ 37 w 45"/>
                <a:gd name="T11" fmla="*/ 17 h 17"/>
                <a:gd name="T12" fmla="*/ 43 w 45"/>
                <a:gd name="T13" fmla="*/ 16 h 17"/>
                <a:gd name="T14" fmla="*/ 45 w 45"/>
                <a:gd name="T15" fmla="*/ 14 h 17"/>
                <a:gd name="T16" fmla="*/ 45 w 45"/>
                <a:gd name="T17" fmla="*/ 13 h 17"/>
                <a:gd name="T18" fmla="*/ 45 w 45"/>
                <a:gd name="T19" fmla="*/ 12 h 17"/>
                <a:gd name="T20" fmla="*/ 45 w 45"/>
                <a:gd name="T21" fmla="*/ 7 h 17"/>
                <a:gd name="T22" fmla="*/ 45 w 45"/>
                <a:gd name="T23" fmla="*/ 4 h 17"/>
                <a:gd name="T24" fmla="*/ 45 w 45"/>
                <a:gd name="T25" fmla="*/ 2 h 17"/>
                <a:gd name="T26" fmla="*/ 41 w 45"/>
                <a:gd name="T27" fmla="*/ 0 h 17"/>
                <a:gd name="T28" fmla="*/ 34 w 45"/>
                <a:gd name="T29" fmla="*/ 0 h 17"/>
                <a:gd name="T30" fmla="*/ 28 w 45"/>
                <a:gd name="T31" fmla="*/ 0 h 17"/>
                <a:gd name="T32" fmla="*/ 20 w 45"/>
                <a:gd name="T33" fmla="*/ 1 h 17"/>
                <a:gd name="T34" fmla="*/ 12 w 45"/>
                <a:gd name="T35" fmla="*/ 2 h 17"/>
                <a:gd name="T36" fmla="*/ 5 w 45"/>
                <a:gd name="T37" fmla="*/ 4 h 17"/>
                <a:gd name="T38" fmla="*/ 1 w 45"/>
                <a:gd name="T39" fmla="*/ 5 h 17"/>
                <a:gd name="T40" fmla="*/ 0 w 45"/>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7"/>
                <a:gd name="T65" fmla="*/ 45 w 4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7">
                  <a:moveTo>
                    <a:pt x="0" y="6"/>
                  </a:moveTo>
                  <a:lnTo>
                    <a:pt x="4" y="11"/>
                  </a:lnTo>
                  <a:lnTo>
                    <a:pt x="11" y="14"/>
                  </a:lnTo>
                  <a:lnTo>
                    <a:pt x="19" y="15"/>
                  </a:lnTo>
                  <a:lnTo>
                    <a:pt x="25" y="16"/>
                  </a:lnTo>
                  <a:lnTo>
                    <a:pt x="37" y="17"/>
                  </a:lnTo>
                  <a:lnTo>
                    <a:pt x="43" y="16"/>
                  </a:lnTo>
                  <a:lnTo>
                    <a:pt x="45" y="14"/>
                  </a:lnTo>
                  <a:lnTo>
                    <a:pt x="45" y="13"/>
                  </a:lnTo>
                  <a:lnTo>
                    <a:pt x="45" y="12"/>
                  </a:lnTo>
                  <a:lnTo>
                    <a:pt x="45" y="7"/>
                  </a:lnTo>
                  <a:lnTo>
                    <a:pt x="45" y="4"/>
                  </a:lnTo>
                  <a:lnTo>
                    <a:pt x="45" y="2"/>
                  </a:lnTo>
                  <a:lnTo>
                    <a:pt x="41" y="0"/>
                  </a:lnTo>
                  <a:lnTo>
                    <a:pt x="34" y="0"/>
                  </a:lnTo>
                  <a:lnTo>
                    <a:pt x="28" y="0"/>
                  </a:lnTo>
                  <a:lnTo>
                    <a:pt x="20" y="1"/>
                  </a:lnTo>
                  <a:lnTo>
                    <a:pt x="12" y="2"/>
                  </a:lnTo>
                  <a:lnTo>
                    <a:pt x="5" y="4"/>
                  </a:lnTo>
                  <a:lnTo>
                    <a:pt x="1" y="5"/>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2" name="Freeform 191">
              <a:extLst>
                <a:ext uri="{FF2B5EF4-FFF2-40B4-BE49-F238E27FC236}">
                  <a16:creationId xmlns:a16="http://schemas.microsoft.com/office/drawing/2014/main" id="{6E2346D6-2C21-0DE8-0BB0-85B4EC58E18A}"/>
                </a:ext>
              </a:extLst>
            </p:cNvPr>
            <p:cNvSpPr>
              <a:spLocks/>
            </p:cNvSpPr>
            <p:nvPr/>
          </p:nvSpPr>
          <p:spPr bwMode="auto">
            <a:xfrm>
              <a:off x="1863" y="1218"/>
              <a:ext cx="68" cy="43"/>
            </a:xfrm>
            <a:custGeom>
              <a:avLst/>
              <a:gdLst>
                <a:gd name="T0" fmla="*/ 0 w 68"/>
                <a:gd name="T1" fmla="*/ 0 h 43"/>
                <a:gd name="T2" fmla="*/ 2 w 68"/>
                <a:gd name="T3" fmla="*/ 0 h 43"/>
                <a:gd name="T4" fmla="*/ 9 w 68"/>
                <a:gd name="T5" fmla="*/ 1 h 43"/>
                <a:gd name="T6" fmla="*/ 18 w 68"/>
                <a:gd name="T7" fmla="*/ 1 h 43"/>
                <a:gd name="T8" fmla="*/ 28 w 68"/>
                <a:gd name="T9" fmla="*/ 2 h 43"/>
                <a:gd name="T10" fmla="*/ 40 w 68"/>
                <a:gd name="T11" fmla="*/ 4 h 43"/>
                <a:gd name="T12" fmla="*/ 51 w 68"/>
                <a:gd name="T13" fmla="*/ 5 h 43"/>
                <a:gd name="T14" fmla="*/ 60 w 68"/>
                <a:gd name="T15" fmla="*/ 9 h 43"/>
                <a:gd name="T16" fmla="*/ 68 w 68"/>
                <a:gd name="T17" fmla="*/ 11 h 43"/>
                <a:gd name="T18" fmla="*/ 67 w 68"/>
                <a:gd name="T19" fmla="*/ 14 h 43"/>
                <a:gd name="T20" fmla="*/ 64 w 68"/>
                <a:gd name="T21" fmla="*/ 22 h 43"/>
                <a:gd name="T22" fmla="*/ 59 w 68"/>
                <a:gd name="T23" fmla="*/ 31 h 43"/>
                <a:gd name="T24" fmla="*/ 51 w 68"/>
                <a:gd name="T25" fmla="*/ 40 h 43"/>
                <a:gd name="T26" fmla="*/ 42 w 68"/>
                <a:gd name="T27" fmla="*/ 43 h 43"/>
                <a:gd name="T28" fmla="*/ 30 w 68"/>
                <a:gd name="T29" fmla="*/ 40 h 43"/>
                <a:gd name="T30" fmla="*/ 17 w 68"/>
                <a:gd name="T31" fmla="*/ 27 h 43"/>
                <a:gd name="T32" fmla="*/ 0 w 68"/>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3"/>
                <a:gd name="T53" fmla="*/ 68 w 68"/>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3">
                  <a:moveTo>
                    <a:pt x="0" y="0"/>
                  </a:moveTo>
                  <a:lnTo>
                    <a:pt x="2" y="0"/>
                  </a:lnTo>
                  <a:lnTo>
                    <a:pt x="9" y="1"/>
                  </a:lnTo>
                  <a:lnTo>
                    <a:pt x="18" y="1"/>
                  </a:lnTo>
                  <a:lnTo>
                    <a:pt x="28" y="2"/>
                  </a:lnTo>
                  <a:lnTo>
                    <a:pt x="40" y="4"/>
                  </a:lnTo>
                  <a:lnTo>
                    <a:pt x="51" y="5"/>
                  </a:lnTo>
                  <a:lnTo>
                    <a:pt x="60" y="9"/>
                  </a:lnTo>
                  <a:lnTo>
                    <a:pt x="68" y="11"/>
                  </a:lnTo>
                  <a:lnTo>
                    <a:pt x="67" y="14"/>
                  </a:lnTo>
                  <a:lnTo>
                    <a:pt x="64" y="22"/>
                  </a:lnTo>
                  <a:lnTo>
                    <a:pt x="59" y="31"/>
                  </a:lnTo>
                  <a:lnTo>
                    <a:pt x="51" y="40"/>
                  </a:lnTo>
                  <a:lnTo>
                    <a:pt x="42" y="43"/>
                  </a:lnTo>
                  <a:lnTo>
                    <a:pt x="30" y="40"/>
                  </a:lnTo>
                  <a:lnTo>
                    <a:pt x="17" y="27"/>
                  </a:lnTo>
                  <a:lnTo>
                    <a:pt x="0"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3" name="Freeform 192">
              <a:extLst>
                <a:ext uri="{FF2B5EF4-FFF2-40B4-BE49-F238E27FC236}">
                  <a16:creationId xmlns:a16="http://schemas.microsoft.com/office/drawing/2014/main" id="{5F70ED53-4146-814A-3597-6993B3E15F07}"/>
                </a:ext>
              </a:extLst>
            </p:cNvPr>
            <p:cNvSpPr>
              <a:spLocks/>
            </p:cNvSpPr>
            <p:nvPr/>
          </p:nvSpPr>
          <p:spPr bwMode="auto">
            <a:xfrm>
              <a:off x="1870" y="1222"/>
              <a:ext cx="58" cy="30"/>
            </a:xfrm>
            <a:custGeom>
              <a:avLst/>
              <a:gdLst>
                <a:gd name="T0" fmla="*/ 0 w 58"/>
                <a:gd name="T1" fmla="*/ 0 h 30"/>
                <a:gd name="T2" fmla="*/ 1 w 58"/>
                <a:gd name="T3" fmla="*/ 1 h 30"/>
                <a:gd name="T4" fmla="*/ 5 w 58"/>
                <a:gd name="T5" fmla="*/ 3 h 30"/>
                <a:gd name="T6" fmla="*/ 11 w 58"/>
                <a:gd name="T7" fmla="*/ 5 h 30"/>
                <a:gd name="T8" fmla="*/ 19 w 58"/>
                <a:gd name="T9" fmla="*/ 7 h 30"/>
                <a:gd name="T10" fmla="*/ 28 w 58"/>
                <a:gd name="T11" fmla="*/ 9 h 30"/>
                <a:gd name="T12" fmla="*/ 37 w 58"/>
                <a:gd name="T13" fmla="*/ 11 h 30"/>
                <a:gd name="T14" fmla="*/ 48 w 58"/>
                <a:gd name="T15" fmla="*/ 11 h 30"/>
                <a:gd name="T16" fmla="*/ 58 w 58"/>
                <a:gd name="T17" fmla="*/ 10 h 30"/>
                <a:gd name="T18" fmla="*/ 57 w 58"/>
                <a:gd name="T19" fmla="*/ 13 h 30"/>
                <a:gd name="T20" fmla="*/ 54 w 58"/>
                <a:gd name="T21" fmla="*/ 17 h 30"/>
                <a:gd name="T22" fmla="*/ 50 w 58"/>
                <a:gd name="T23" fmla="*/ 24 h 30"/>
                <a:gd name="T24" fmla="*/ 43 w 58"/>
                <a:gd name="T25" fmla="*/ 28 h 30"/>
                <a:gd name="T26" fmla="*/ 35 w 58"/>
                <a:gd name="T27" fmla="*/ 30 h 30"/>
                <a:gd name="T28" fmla="*/ 25 w 58"/>
                <a:gd name="T29" fmla="*/ 28 h 30"/>
                <a:gd name="T30" fmla="*/ 13 w 58"/>
                <a:gd name="T31" fmla="*/ 18 h 30"/>
                <a:gd name="T32" fmla="*/ 0 w 5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0"/>
                <a:gd name="T53" fmla="*/ 58 w 5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0">
                  <a:moveTo>
                    <a:pt x="0" y="0"/>
                  </a:moveTo>
                  <a:lnTo>
                    <a:pt x="1" y="1"/>
                  </a:lnTo>
                  <a:lnTo>
                    <a:pt x="5" y="3"/>
                  </a:lnTo>
                  <a:lnTo>
                    <a:pt x="11" y="5"/>
                  </a:lnTo>
                  <a:lnTo>
                    <a:pt x="19" y="7"/>
                  </a:lnTo>
                  <a:lnTo>
                    <a:pt x="28" y="9"/>
                  </a:lnTo>
                  <a:lnTo>
                    <a:pt x="37" y="11"/>
                  </a:lnTo>
                  <a:lnTo>
                    <a:pt x="48" y="11"/>
                  </a:lnTo>
                  <a:lnTo>
                    <a:pt x="58" y="10"/>
                  </a:lnTo>
                  <a:lnTo>
                    <a:pt x="57" y="13"/>
                  </a:lnTo>
                  <a:lnTo>
                    <a:pt x="54" y="17"/>
                  </a:lnTo>
                  <a:lnTo>
                    <a:pt x="50" y="24"/>
                  </a:lnTo>
                  <a:lnTo>
                    <a:pt x="43" y="28"/>
                  </a:lnTo>
                  <a:lnTo>
                    <a:pt x="35" y="30"/>
                  </a:lnTo>
                  <a:lnTo>
                    <a:pt x="25" y="28"/>
                  </a:lnTo>
                  <a:lnTo>
                    <a:pt x="13"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4" name="Freeform 193">
              <a:extLst>
                <a:ext uri="{FF2B5EF4-FFF2-40B4-BE49-F238E27FC236}">
                  <a16:creationId xmlns:a16="http://schemas.microsoft.com/office/drawing/2014/main" id="{8DC41569-EBCB-3022-334E-F28F90D75E58}"/>
                </a:ext>
              </a:extLst>
            </p:cNvPr>
            <p:cNvSpPr>
              <a:spLocks/>
            </p:cNvSpPr>
            <p:nvPr/>
          </p:nvSpPr>
          <p:spPr bwMode="auto">
            <a:xfrm>
              <a:off x="1894" y="1129"/>
              <a:ext cx="49" cy="90"/>
            </a:xfrm>
            <a:custGeom>
              <a:avLst/>
              <a:gdLst>
                <a:gd name="T0" fmla="*/ 27 w 49"/>
                <a:gd name="T1" fmla="*/ 90 h 90"/>
                <a:gd name="T2" fmla="*/ 35 w 49"/>
                <a:gd name="T3" fmla="*/ 90 h 90"/>
                <a:gd name="T4" fmla="*/ 40 w 49"/>
                <a:gd name="T5" fmla="*/ 88 h 90"/>
                <a:gd name="T6" fmla="*/ 45 w 49"/>
                <a:gd name="T7" fmla="*/ 84 h 90"/>
                <a:gd name="T8" fmla="*/ 47 w 49"/>
                <a:gd name="T9" fmla="*/ 79 h 90"/>
                <a:gd name="T10" fmla="*/ 45 w 49"/>
                <a:gd name="T11" fmla="*/ 69 h 90"/>
                <a:gd name="T12" fmla="*/ 39 w 49"/>
                <a:gd name="T13" fmla="*/ 51 h 90"/>
                <a:gd name="T14" fmla="*/ 36 w 49"/>
                <a:gd name="T15" fmla="*/ 30 h 90"/>
                <a:gd name="T16" fmla="*/ 44 w 49"/>
                <a:gd name="T17" fmla="*/ 8 h 90"/>
                <a:gd name="T18" fmla="*/ 46 w 49"/>
                <a:gd name="T19" fmla="*/ 5 h 90"/>
                <a:gd name="T20" fmla="*/ 48 w 49"/>
                <a:gd name="T21" fmla="*/ 3 h 90"/>
                <a:gd name="T22" fmla="*/ 49 w 49"/>
                <a:gd name="T23" fmla="*/ 1 h 90"/>
                <a:gd name="T24" fmla="*/ 49 w 49"/>
                <a:gd name="T25" fmla="*/ 1 h 90"/>
                <a:gd name="T26" fmla="*/ 48 w 49"/>
                <a:gd name="T27" fmla="*/ 1 h 90"/>
                <a:gd name="T28" fmla="*/ 46 w 49"/>
                <a:gd name="T29" fmla="*/ 0 h 90"/>
                <a:gd name="T30" fmla="*/ 43 w 49"/>
                <a:gd name="T31" fmla="*/ 0 h 90"/>
                <a:gd name="T32" fmla="*/ 37 w 49"/>
                <a:gd name="T33" fmla="*/ 2 h 90"/>
                <a:gd name="T34" fmla="*/ 27 w 49"/>
                <a:gd name="T35" fmla="*/ 21 h 90"/>
                <a:gd name="T36" fmla="*/ 28 w 49"/>
                <a:gd name="T37" fmla="*/ 45 h 90"/>
                <a:gd name="T38" fmla="*/ 35 w 49"/>
                <a:gd name="T39" fmla="*/ 68 h 90"/>
                <a:gd name="T40" fmla="*/ 39 w 49"/>
                <a:gd name="T41" fmla="*/ 77 h 90"/>
                <a:gd name="T42" fmla="*/ 39 w 49"/>
                <a:gd name="T43" fmla="*/ 78 h 90"/>
                <a:gd name="T44" fmla="*/ 38 w 49"/>
                <a:gd name="T45" fmla="*/ 81 h 90"/>
                <a:gd name="T46" fmla="*/ 35 w 49"/>
                <a:gd name="T47" fmla="*/ 83 h 90"/>
                <a:gd name="T48" fmla="*/ 27 w 49"/>
                <a:gd name="T49" fmla="*/ 83 h 90"/>
                <a:gd name="T50" fmla="*/ 15 w 49"/>
                <a:gd name="T51" fmla="*/ 80 h 90"/>
                <a:gd name="T52" fmla="*/ 8 w 49"/>
                <a:gd name="T53" fmla="*/ 74 h 90"/>
                <a:gd name="T54" fmla="*/ 4 w 49"/>
                <a:gd name="T55" fmla="*/ 71 h 90"/>
                <a:gd name="T56" fmla="*/ 0 w 49"/>
                <a:gd name="T57" fmla="*/ 75 h 90"/>
                <a:gd name="T58" fmla="*/ 1 w 49"/>
                <a:gd name="T59" fmla="*/ 80 h 90"/>
                <a:gd name="T60" fmla="*/ 8 w 49"/>
                <a:gd name="T61" fmla="*/ 84 h 90"/>
                <a:gd name="T62" fmla="*/ 18 w 49"/>
                <a:gd name="T63" fmla="*/ 89 h 90"/>
                <a:gd name="T64" fmla="*/ 27 w 49"/>
                <a:gd name="T65" fmla="*/ 9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0"/>
                <a:gd name="T101" fmla="*/ 49 w 49"/>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0">
                  <a:moveTo>
                    <a:pt x="27" y="90"/>
                  </a:moveTo>
                  <a:lnTo>
                    <a:pt x="35" y="90"/>
                  </a:lnTo>
                  <a:lnTo>
                    <a:pt x="40" y="88"/>
                  </a:lnTo>
                  <a:lnTo>
                    <a:pt x="45" y="84"/>
                  </a:lnTo>
                  <a:lnTo>
                    <a:pt x="47" y="79"/>
                  </a:lnTo>
                  <a:lnTo>
                    <a:pt x="45" y="69"/>
                  </a:lnTo>
                  <a:lnTo>
                    <a:pt x="39" y="51"/>
                  </a:lnTo>
                  <a:lnTo>
                    <a:pt x="36" y="30"/>
                  </a:lnTo>
                  <a:lnTo>
                    <a:pt x="44" y="8"/>
                  </a:lnTo>
                  <a:lnTo>
                    <a:pt x="46" y="5"/>
                  </a:lnTo>
                  <a:lnTo>
                    <a:pt x="48" y="3"/>
                  </a:lnTo>
                  <a:lnTo>
                    <a:pt x="49" y="1"/>
                  </a:lnTo>
                  <a:lnTo>
                    <a:pt x="48" y="1"/>
                  </a:lnTo>
                  <a:lnTo>
                    <a:pt x="46" y="0"/>
                  </a:lnTo>
                  <a:lnTo>
                    <a:pt x="43" y="0"/>
                  </a:lnTo>
                  <a:lnTo>
                    <a:pt x="37" y="2"/>
                  </a:lnTo>
                  <a:lnTo>
                    <a:pt x="27" y="21"/>
                  </a:lnTo>
                  <a:lnTo>
                    <a:pt x="28" y="45"/>
                  </a:lnTo>
                  <a:lnTo>
                    <a:pt x="35" y="68"/>
                  </a:lnTo>
                  <a:lnTo>
                    <a:pt x="39" y="77"/>
                  </a:lnTo>
                  <a:lnTo>
                    <a:pt x="39" y="78"/>
                  </a:lnTo>
                  <a:lnTo>
                    <a:pt x="38" y="81"/>
                  </a:lnTo>
                  <a:lnTo>
                    <a:pt x="35" y="83"/>
                  </a:lnTo>
                  <a:lnTo>
                    <a:pt x="27" y="83"/>
                  </a:lnTo>
                  <a:lnTo>
                    <a:pt x="15" y="80"/>
                  </a:lnTo>
                  <a:lnTo>
                    <a:pt x="8" y="74"/>
                  </a:lnTo>
                  <a:lnTo>
                    <a:pt x="4" y="71"/>
                  </a:lnTo>
                  <a:lnTo>
                    <a:pt x="0" y="75"/>
                  </a:lnTo>
                  <a:lnTo>
                    <a:pt x="1" y="80"/>
                  </a:lnTo>
                  <a:lnTo>
                    <a:pt x="8" y="84"/>
                  </a:lnTo>
                  <a:lnTo>
                    <a:pt x="18" y="89"/>
                  </a:lnTo>
                  <a:lnTo>
                    <a:pt x="27" y="9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5" name="Freeform 194">
              <a:extLst>
                <a:ext uri="{FF2B5EF4-FFF2-40B4-BE49-F238E27FC236}">
                  <a16:creationId xmlns:a16="http://schemas.microsoft.com/office/drawing/2014/main" id="{34AC7EB6-FCA3-C548-481A-9A039D5E76C4}"/>
                </a:ext>
              </a:extLst>
            </p:cNvPr>
            <p:cNvSpPr>
              <a:spLocks/>
            </p:cNvSpPr>
            <p:nvPr/>
          </p:nvSpPr>
          <p:spPr bwMode="auto">
            <a:xfrm>
              <a:off x="1927" y="1125"/>
              <a:ext cx="39" cy="16"/>
            </a:xfrm>
            <a:custGeom>
              <a:avLst/>
              <a:gdLst>
                <a:gd name="T0" fmla="*/ 7 w 39"/>
                <a:gd name="T1" fmla="*/ 1 h 16"/>
                <a:gd name="T2" fmla="*/ 11 w 39"/>
                <a:gd name="T3" fmla="*/ 1 h 16"/>
                <a:gd name="T4" fmla="*/ 19 w 39"/>
                <a:gd name="T5" fmla="*/ 0 h 16"/>
                <a:gd name="T6" fmla="*/ 29 w 39"/>
                <a:gd name="T7" fmla="*/ 1 h 16"/>
                <a:gd name="T8" fmla="*/ 39 w 39"/>
                <a:gd name="T9" fmla="*/ 7 h 16"/>
                <a:gd name="T10" fmla="*/ 39 w 39"/>
                <a:gd name="T11" fmla="*/ 8 h 16"/>
                <a:gd name="T12" fmla="*/ 39 w 39"/>
                <a:gd name="T13" fmla="*/ 11 h 16"/>
                <a:gd name="T14" fmla="*/ 36 w 39"/>
                <a:gd name="T15" fmla="*/ 14 h 16"/>
                <a:gd name="T16" fmla="*/ 33 w 39"/>
                <a:gd name="T17" fmla="*/ 16 h 16"/>
                <a:gd name="T18" fmla="*/ 32 w 39"/>
                <a:gd name="T19" fmla="*/ 16 h 16"/>
                <a:gd name="T20" fmla="*/ 30 w 39"/>
                <a:gd name="T21" fmla="*/ 15 h 16"/>
                <a:gd name="T22" fmla="*/ 26 w 39"/>
                <a:gd name="T23" fmla="*/ 14 h 16"/>
                <a:gd name="T24" fmla="*/ 22 w 39"/>
                <a:gd name="T25" fmla="*/ 12 h 16"/>
                <a:gd name="T26" fmla="*/ 16 w 39"/>
                <a:gd name="T27" fmla="*/ 11 h 16"/>
                <a:gd name="T28" fmla="*/ 11 w 39"/>
                <a:gd name="T29" fmla="*/ 10 h 16"/>
                <a:gd name="T30" fmla="*/ 5 w 39"/>
                <a:gd name="T31" fmla="*/ 11 h 16"/>
                <a:gd name="T32" fmla="*/ 0 w 39"/>
                <a:gd name="T33" fmla="*/ 12 h 16"/>
                <a:gd name="T34" fmla="*/ 0 w 39"/>
                <a:gd name="T35" fmla="*/ 11 h 16"/>
                <a:gd name="T36" fmla="*/ 0 w 39"/>
                <a:gd name="T37" fmla="*/ 8 h 16"/>
                <a:gd name="T38" fmla="*/ 2 w 39"/>
                <a:gd name="T39" fmla="*/ 5 h 16"/>
                <a:gd name="T40" fmla="*/ 7 w 3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6"/>
                <a:gd name="T65" fmla="*/ 39 w 3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6">
                  <a:moveTo>
                    <a:pt x="7" y="1"/>
                  </a:moveTo>
                  <a:lnTo>
                    <a:pt x="11" y="1"/>
                  </a:lnTo>
                  <a:lnTo>
                    <a:pt x="19" y="0"/>
                  </a:lnTo>
                  <a:lnTo>
                    <a:pt x="29" y="1"/>
                  </a:lnTo>
                  <a:lnTo>
                    <a:pt x="39" y="7"/>
                  </a:lnTo>
                  <a:lnTo>
                    <a:pt x="39" y="8"/>
                  </a:lnTo>
                  <a:lnTo>
                    <a:pt x="39" y="11"/>
                  </a:lnTo>
                  <a:lnTo>
                    <a:pt x="36" y="14"/>
                  </a:lnTo>
                  <a:lnTo>
                    <a:pt x="33" y="16"/>
                  </a:lnTo>
                  <a:lnTo>
                    <a:pt x="32" y="16"/>
                  </a:lnTo>
                  <a:lnTo>
                    <a:pt x="30" y="15"/>
                  </a:lnTo>
                  <a:lnTo>
                    <a:pt x="26" y="14"/>
                  </a:lnTo>
                  <a:lnTo>
                    <a:pt x="22" y="12"/>
                  </a:lnTo>
                  <a:lnTo>
                    <a:pt x="16" y="11"/>
                  </a:lnTo>
                  <a:lnTo>
                    <a:pt x="11" y="10"/>
                  </a:lnTo>
                  <a:lnTo>
                    <a:pt x="5" y="11"/>
                  </a:lnTo>
                  <a:lnTo>
                    <a:pt x="0" y="12"/>
                  </a:lnTo>
                  <a:lnTo>
                    <a:pt x="0" y="11"/>
                  </a:lnTo>
                  <a:lnTo>
                    <a:pt x="0" y="8"/>
                  </a:lnTo>
                  <a:lnTo>
                    <a:pt x="2" y="5"/>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6" name="Freeform 195">
              <a:extLst>
                <a:ext uri="{FF2B5EF4-FFF2-40B4-BE49-F238E27FC236}">
                  <a16:creationId xmlns:a16="http://schemas.microsoft.com/office/drawing/2014/main" id="{1E9E5F3C-EB3F-47EF-B443-1BE39871A754}"/>
                </a:ext>
              </a:extLst>
            </p:cNvPr>
            <p:cNvSpPr>
              <a:spLocks/>
            </p:cNvSpPr>
            <p:nvPr/>
          </p:nvSpPr>
          <p:spPr bwMode="auto">
            <a:xfrm>
              <a:off x="1897" y="1150"/>
              <a:ext cx="11" cy="13"/>
            </a:xfrm>
            <a:custGeom>
              <a:avLst/>
              <a:gdLst>
                <a:gd name="T0" fmla="*/ 11 w 11"/>
                <a:gd name="T1" fmla="*/ 6 h 13"/>
                <a:gd name="T2" fmla="*/ 8 w 11"/>
                <a:gd name="T3" fmla="*/ 10 h 13"/>
                <a:gd name="T4" fmla="*/ 7 w 11"/>
                <a:gd name="T5" fmla="*/ 12 h 13"/>
                <a:gd name="T6" fmla="*/ 5 w 11"/>
                <a:gd name="T7" fmla="*/ 13 h 13"/>
                <a:gd name="T8" fmla="*/ 3 w 11"/>
                <a:gd name="T9" fmla="*/ 13 h 13"/>
                <a:gd name="T10" fmla="*/ 2 w 11"/>
                <a:gd name="T11" fmla="*/ 12 h 13"/>
                <a:gd name="T12" fmla="*/ 0 w 11"/>
                <a:gd name="T13" fmla="*/ 10 h 13"/>
                <a:gd name="T14" fmla="*/ 0 w 11"/>
                <a:gd name="T15" fmla="*/ 8 h 13"/>
                <a:gd name="T16" fmla="*/ 0 w 11"/>
                <a:gd name="T17" fmla="*/ 4 h 13"/>
                <a:gd name="T18" fmla="*/ 1 w 11"/>
                <a:gd name="T19" fmla="*/ 2 h 13"/>
                <a:gd name="T20" fmla="*/ 4 w 11"/>
                <a:gd name="T21" fmla="*/ 0 h 13"/>
                <a:gd name="T22" fmla="*/ 6 w 11"/>
                <a:gd name="T23" fmla="*/ 0 h 13"/>
                <a:gd name="T24" fmla="*/ 8 w 11"/>
                <a:gd name="T25" fmla="*/ 0 h 13"/>
                <a:gd name="T26" fmla="*/ 10 w 11"/>
                <a:gd name="T27" fmla="*/ 1 h 13"/>
                <a:gd name="T28" fmla="*/ 11 w 11"/>
                <a:gd name="T29" fmla="*/ 2 h 13"/>
                <a:gd name="T30" fmla="*/ 11 w 11"/>
                <a:gd name="T31" fmla="*/ 4 h 13"/>
                <a:gd name="T32" fmla="*/ 11 w 11"/>
                <a:gd name="T33" fmla="*/ 6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3"/>
                <a:gd name="T53" fmla="*/ 11 w 1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3">
                  <a:moveTo>
                    <a:pt x="11" y="6"/>
                  </a:moveTo>
                  <a:lnTo>
                    <a:pt x="8" y="10"/>
                  </a:lnTo>
                  <a:lnTo>
                    <a:pt x="7" y="12"/>
                  </a:lnTo>
                  <a:lnTo>
                    <a:pt x="5" y="13"/>
                  </a:lnTo>
                  <a:lnTo>
                    <a:pt x="3" y="13"/>
                  </a:lnTo>
                  <a:lnTo>
                    <a:pt x="2" y="12"/>
                  </a:lnTo>
                  <a:lnTo>
                    <a:pt x="0" y="10"/>
                  </a:lnTo>
                  <a:lnTo>
                    <a:pt x="0" y="8"/>
                  </a:lnTo>
                  <a:lnTo>
                    <a:pt x="0" y="4"/>
                  </a:lnTo>
                  <a:lnTo>
                    <a:pt x="1" y="2"/>
                  </a:lnTo>
                  <a:lnTo>
                    <a:pt x="4" y="0"/>
                  </a:lnTo>
                  <a:lnTo>
                    <a:pt x="6" y="0"/>
                  </a:lnTo>
                  <a:lnTo>
                    <a:pt x="8" y="0"/>
                  </a:lnTo>
                  <a:lnTo>
                    <a:pt x="10" y="1"/>
                  </a:lnTo>
                  <a:lnTo>
                    <a:pt x="11" y="2"/>
                  </a:lnTo>
                  <a:lnTo>
                    <a:pt x="11" y="4"/>
                  </a:lnTo>
                  <a:lnTo>
                    <a:pt x="11" y="6"/>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7" name="Freeform 196">
              <a:extLst>
                <a:ext uri="{FF2B5EF4-FFF2-40B4-BE49-F238E27FC236}">
                  <a16:creationId xmlns:a16="http://schemas.microsoft.com/office/drawing/2014/main" id="{4C0A16FA-CBA9-7D35-501C-A315138022F0}"/>
                </a:ext>
              </a:extLst>
            </p:cNvPr>
            <p:cNvSpPr>
              <a:spLocks/>
            </p:cNvSpPr>
            <p:nvPr/>
          </p:nvSpPr>
          <p:spPr bwMode="auto">
            <a:xfrm>
              <a:off x="1860" y="1146"/>
              <a:ext cx="49" cy="8"/>
            </a:xfrm>
            <a:custGeom>
              <a:avLst/>
              <a:gdLst>
                <a:gd name="T0" fmla="*/ 0 w 49"/>
                <a:gd name="T1" fmla="*/ 8 h 8"/>
                <a:gd name="T2" fmla="*/ 1 w 49"/>
                <a:gd name="T3" fmla="*/ 8 h 8"/>
                <a:gd name="T4" fmla="*/ 3 w 49"/>
                <a:gd name="T5" fmla="*/ 6 h 8"/>
                <a:gd name="T6" fmla="*/ 6 w 49"/>
                <a:gd name="T7" fmla="*/ 5 h 8"/>
                <a:gd name="T8" fmla="*/ 11 w 49"/>
                <a:gd name="T9" fmla="*/ 3 h 8"/>
                <a:gd name="T10" fmla="*/ 18 w 49"/>
                <a:gd name="T11" fmla="*/ 2 h 8"/>
                <a:gd name="T12" fmla="*/ 26 w 49"/>
                <a:gd name="T13" fmla="*/ 0 h 8"/>
                <a:gd name="T14" fmla="*/ 37 w 49"/>
                <a:gd name="T15" fmla="*/ 0 h 8"/>
                <a:gd name="T16" fmla="*/ 48 w 49"/>
                <a:gd name="T17" fmla="*/ 2 h 8"/>
                <a:gd name="T18" fmla="*/ 49 w 49"/>
                <a:gd name="T19" fmla="*/ 3 h 8"/>
                <a:gd name="T20" fmla="*/ 49 w 49"/>
                <a:gd name="T21" fmla="*/ 4 h 8"/>
                <a:gd name="T22" fmla="*/ 48 w 49"/>
                <a:gd name="T23" fmla="*/ 5 h 8"/>
                <a:gd name="T24" fmla="*/ 47 w 49"/>
                <a:gd name="T25" fmla="*/ 6 h 8"/>
                <a:gd name="T26" fmla="*/ 45 w 49"/>
                <a:gd name="T27" fmla="*/ 6 h 8"/>
                <a:gd name="T28" fmla="*/ 43 w 49"/>
                <a:gd name="T29" fmla="*/ 5 h 8"/>
                <a:gd name="T30" fmla="*/ 40 w 49"/>
                <a:gd name="T31" fmla="*/ 5 h 8"/>
                <a:gd name="T32" fmla="*/ 34 w 49"/>
                <a:gd name="T33" fmla="*/ 4 h 8"/>
                <a:gd name="T34" fmla="*/ 28 w 49"/>
                <a:gd name="T35" fmla="*/ 4 h 8"/>
                <a:gd name="T36" fmla="*/ 20 w 49"/>
                <a:gd name="T37" fmla="*/ 5 h 8"/>
                <a:gd name="T38" fmla="*/ 11 w 49"/>
                <a:gd name="T39" fmla="*/ 6 h 8"/>
                <a:gd name="T40" fmla="*/ 0 w 49"/>
                <a:gd name="T41" fmla="*/ 8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8"/>
                <a:gd name="T65" fmla="*/ 49 w 49"/>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8">
                  <a:moveTo>
                    <a:pt x="0" y="8"/>
                  </a:moveTo>
                  <a:lnTo>
                    <a:pt x="1" y="8"/>
                  </a:lnTo>
                  <a:lnTo>
                    <a:pt x="3" y="6"/>
                  </a:lnTo>
                  <a:lnTo>
                    <a:pt x="6" y="5"/>
                  </a:lnTo>
                  <a:lnTo>
                    <a:pt x="11" y="3"/>
                  </a:lnTo>
                  <a:lnTo>
                    <a:pt x="18" y="2"/>
                  </a:lnTo>
                  <a:lnTo>
                    <a:pt x="26" y="0"/>
                  </a:lnTo>
                  <a:lnTo>
                    <a:pt x="37" y="0"/>
                  </a:lnTo>
                  <a:lnTo>
                    <a:pt x="48" y="2"/>
                  </a:lnTo>
                  <a:lnTo>
                    <a:pt x="49" y="3"/>
                  </a:lnTo>
                  <a:lnTo>
                    <a:pt x="49" y="4"/>
                  </a:lnTo>
                  <a:lnTo>
                    <a:pt x="48" y="5"/>
                  </a:lnTo>
                  <a:lnTo>
                    <a:pt x="47" y="6"/>
                  </a:lnTo>
                  <a:lnTo>
                    <a:pt x="45" y="6"/>
                  </a:lnTo>
                  <a:lnTo>
                    <a:pt x="43" y="5"/>
                  </a:lnTo>
                  <a:lnTo>
                    <a:pt x="40" y="5"/>
                  </a:lnTo>
                  <a:lnTo>
                    <a:pt x="34" y="4"/>
                  </a:lnTo>
                  <a:lnTo>
                    <a:pt x="28" y="4"/>
                  </a:lnTo>
                  <a:lnTo>
                    <a:pt x="20" y="5"/>
                  </a:lnTo>
                  <a:lnTo>
                    <a:pt x="11" y="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8" name="Freeform 197">
              <a:extLst>
                <a:ext uri="{FF2B5EF4-FFF2-40B4-BE49-F238E27FC236}">
                  <a16:creationId xmlns:a16="http://schemas.microsoft.com/office/drawing/2014/main" id="{D84A5D33-8A3A-7ED5-10DB-F6CDA92B8F6E}"/>
                </a:ext>
              </a:extLst>
            </p:cNvPr>
            <p:cNvSpPr>
              <a:spLocks/>
            </p:cNvSpPr>
            <p:nvPr/>
          </p:nvSpPr>
          <p:spPr bwMode="auto">
            <a:xfrm>
              <a:off x="1787" y="1045"/>
              <a:ext cx="169" cy="97"/>
            </a:xfrm>
            <a:custGeom>
              <a:avLst/>
              <a:gdLst>
                <a:gd name="T0" fmla="*/ 3 w 169"/>
                <a:gd name="T1" fmla="*/ 59 h 97"/>
                <a:gd name="T2" fmla="*/ 3 w 169"/>
                <a:gd name="T3" fmla="*/ 53 h 97"/>
                <a:gd name="T4" fmla="*/ 3 w 169"/>
                <a:gd name="T5" fmla="*/ 49 h 97"/>
                <a:gd name="T6" fmla="*/ 6 w 169"/>
                <a:gd name="T7" fmla="*/ 41 h 97"/>
                <a:gd name="T8" fmla="*/ 11 w 169"/>
                <a:gd name="T9" fmla="*/ 34 h 97"/>
                <a:gd name="T10" fmla="*/ 15 w 169"/>
                <a:gd name="T11" fmla="*/ 28 h 97"/>
                <a:gd name="T12" fmla="*/ 18 w 169"/>
                <a:gd name="T13" fmla="*/ 24 h 97"/>
                <a:gd name="T14" fmla="*/ 22 w 169"/>
                <a:gd name="T15" fmla="*/ 20 h 97"/>
                <a:gd name="T16" fmla="*/ 27 w 169"/>
                <a:gd name="T17" fmla="*/ 15 h 97"/>
                <a:gd name="T18" fmla="*/ 31 w 169"/>
                <a:gd name="T19" fmla="*/ 11 h 97"/>
                <a:gd name="T20" fmla="*/ 38 w 169"/>
                <a:gd name="T21" fmla="*/ 10 h 97"/>
                <a:gd name="T22" fmla="*/ 46 w 169"/>
                <a:gd name="T23" fmla="*/ 5 h 97"/>
                <a:gd name="T24" fmla="*/ 55 w 169"/>
                <a:gd name="T25" fmla="*/ 4 h 97"/>
                <a:gd name="T26" fmla="*/ 60 w 169"/>
                <a:gd name="T27" fmla="*/ 2 h 97"/>
                <a:gd name="T28" fmla="*/ 68 w 169"/>
                <a:gd name="T29" fmla="*/ 3 h 97"/>
                <a:gd name="T30" fmla="*/ 78 w 169"/>
                <a:gd name="T31" fmla="*/ 1 h 97"/>
                <a:gd name="T32" fmla="*/ 85 w 169"/>
                <a:gd name="T33" fmla="*/ 0 h 97"/>
                <a:gd name="T34" fmla="*/ 93 w 169"/>
                <a:gd name="T35" fmla="*/ 2 h 97"/>
                <a:gd name="T36" fmla="*/ 97 w 169"/>
                <a:gd name="T37" fmla="*/ 5 h 97"/>
                <a:gd name="T38" fmla="*/ 103 w 169"/>
                <a:gd name="T39" fmla="*/ 7 h 97"/>
                <a:gd name="T40" fmla="*/ 110 w 169"/>
                <a:gd name="T41" fmla="*/ 7 h 97"/>
                <a:gd name="T42" fmla="*/ 114 w 169"/>
                <a:gd name="T43" fmla="*/ 9 h 97"/>
                <a:gd name="T44" fmla="*/ 120 w 169"/>
                <a:gd name="T45" fmla="*/ 11 h 97"/>
                <a:gd name="T46" fmla="*/ 125 w 169"/>
                <a:gd name="T47" fmla="*/ 13 h 97"/>
                <a:gd name="T48" fmla="*/ 132 w 169"/>
                <a:gd name="T49" fmla="*/ 14 h 97"/>
                <a:gd name="T50" fmla="*/ 137 w 169"/>
                <a:gd name="T51" fmla="*/ 19 h 97"/>
                <a:gd name="T52" fmla="*/ 144 w 169"/>
                <a:gd name="T53" fmla="*/ 22 h 97"/>
                <a:gd name="T54" fmla="*/ 153 w 169"/>
                <a:gd name="T55" fmla="*/ 24 h 97"/>
                <a:gd name="T56" fmla="*/ 160 w 169"/>
                <a:gd name="T57" fmla="*/ 30 h 97"/>
                <a:gd name="T58" fmla="*/ 166 w 169"/>
                <a:gd name="T59" fmla="*/ 34 h 97"/>
                <a:gd name="T60" fmla="*/ 168 w 169"/>
                <a:gd name="T61" fmla="*/ 43 h 97"/>
                <a:gd name="T62" fmla="*/ 162 w 169"/>
                <a:gd name="T63" fmla="*/ 56 h 97"/>
                <a:gd name="T64" fmla="*/ 155 w 169"/>
                <a:gd name="T65" fmla="*/ 53 h 97"/>
                <a:gd name="T66" fmla="*/ 150 w 169"/>
                <a:gd name="T67" fmla="*/ 52 h 97"/>
                <a:gd name="T68" fmla="*/ 144 w 169"/>
                <a:gd name="T69" fmla="*/ 50 h 97"/>
                <a:gd name="T70" fmla="*/ 140 w 169"/>
                <a:gd name="T71" fmla="*/ 49 h 97"/>
                <a:gd name="T72" fmla="*/ 132 w 169"/>
                <a:gd name="T73" fmla="*/ 50 h 97"/>
                <a:gd name="T74" fmla="*/ 125 w 169"/>
                <a:gd name="T75" fmla="*/ 48 h 97"/>
                <a:gd name="T76" fmla="*/ 118 w 169"/>
                <a:gd name="T77" fmla="*/ 46 h 97"/>
                <a:gd name="T78" fmla="*/ 114 w 169"/>
                <a:gd name="T79" fmla="*/ 46 h 97"/>
                <a:gd name="T80" fmla="*/ 107 w 169"/>
                <a:gd name="T81" fmla="*/ 43 h 97"/>
                <a:gd name="T82" fmla="*/ 99 w 169"/>
                <a:gd name="T83" fmla="*/ 42 h 97"/>
                <a:gd name="T84" fmla="*/ 92 w 169"/>
                <a:gd name="T85" fmla="*/ 44 h 97"/>
                <a:gd name="T86" fmla="*/ 83 w 169"/>
                <a:gd name="T87" fmla="*/ 43 h 97"/>
                <a:gd name="T88" fmla="*/ 78 w 169"/>
                <a:gd name="T89" fmla="*/ 48 h 97"/>
                <a:gd name="T90" fmla="*/ 72 w 169"/>
                <a:gd name="T91" fmla="*/ 47 h 97"/>
                <a:gd name="T92" fmla="*/ 64 w 169"/>
                <a:gd name="T93" fmla="*/ 47 h 97"/>
                <a:gd name="T94" fmla="*/ 54 w 169"/>
                <a:gd name="T95" fmla="*/ 42 h 97"/>
                <a:gd name="T96" fmla="*/ 51 w 169"/>
                <a:gd name="T97" fmla="*/ 48 h 97"/>
                <a:gd name="T98" fmla="*/ 43 w 169"/>
                <a:gd name="T99" fmla="*/ 59 h 97"/>
                <a:gd name="T100" fmla="*/ 35 w 169"/>
                <a:gd name="T101" fmla="*/ 74 h 97"/>
                <a:gd name="T102" fmla="*/ 29 w 169"/>
                <a:gd name="T103" fmla="*/ 90 h 97"/>
                <a:gd name="T104" fmla="*/ 21 w 169"/>
                <a:gd name="T105" fmla="*/ 97 h 97"/>
                <a:gd name="T106" fmla="*/ 1 w 169"/>
                <a:gd name="T107" fmla="*/ 70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97"/>
                <a:gd name="T164" fmla="*/ 169 w 169"/>
                <a:gd name="T165" fmla="*/ 97 h 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97">
                  <a:moveTo>
                    <a:pt x="2" y="67"/>
                  </a:moveTo>
                  <a:lnTo>
                    <a:pt x="2" y="65"/>
                  </a:lnTo>
                  <a:lnTo>
                    <a:pt x="2" y="61"/>
                  </a:lnTo>
                  <a:lnTo>
                    <a:pt x="3" y="59"/>
                  </a:lnTo>
                  <a:lnTo>
                    <a:pt x="3" y="57"/>
                  </a:lnTo>
                  <a:lnTo>
                    <a:pt x="3" y="56"/>
                  </a:lnTo>
                  <a:lnTo>
                    <a:pt x="3" y="55"/>
                  </a:lnTo>
                  <a:lnTo>
                    <a:pt x="3" y="53"/>
                  </a:lnTo>
                  <a:lnTo>
                    <a:pt x="3" y="52"/>
                  </a:lnTo>
                  <a:lnTo>
                    <a:pt x="3" y="51"/>
                  </a:lnTo>
                  <a:lnTo>
                    <a:pt x="3" y="50"/>
                  </a:lnTo>
                  <a:lnTo>
                    <a:pt x="3" y="49"/>
                  </a:lnTo>
                  <a:lnTo>
                    <a:pt x="3" y="48"/>
                  </a:lnTo>
                  <a:lnTo>
                    <a:pt x="5" y="46"/>
                  </a:lnTo>
                  <a:lnTo>
                    <a:pt x="5" y="43"/>
                  </a:lnTo>
                  <a:lnTo>
                    <a:pt x="6" y="41"/>
                  </a:lnTo>
                  <a:lnTo>
                    <a:pt x="7" y="39"/>
                  </a:lnTo>
                  <a:lnTo>
                    <a:pt x="8" y="37"/>
                  </a:lnTo>
                  <a:lnTo>
                    <a:pt x="10" y="36"/>
                  </a:lnTo>
                  <a:lnTo>
                    <a:pt x="11" y="34"/>
                  </a:lnTo>
                  <a:lnTo>
                    <a:pt x="14" y="32"/>
                  </a:lnTo>
                  <a:lnTo>
                    <a:pt x="14" y="31"/>
                  </a:lnTo>
                  <a:lnTo>
                    <a:pt x="15" y="29"/>
                  </a:lnTo>
                  <a:lnTo>
                    <a:pt x="15" y="28"/>
                  </a:lnTo>
                  <a:lnTo>
                    <a:pt x="16" y="27"/>
                  </a:lnTo>
                  <a:lnTo>
                    <a:pt x="17" y="26"/>
                  </a:lnTo>
                  <a:lnTo>
                    <a:pt x="18" y="24"/>
                  </a:lnTo>
                  <a:lnTo>
                    <a:pt x="19" y="23"/>
                  </a:lnTo>
                  <a:lnTo>
                    <a:pt x="20" y="22"/>
                  </a:lnTo>
                  <a:lnTo>
                    <a:pt x="21" y="21"/>
                  </a:lnTo>
                  <a:lnTo>
                    <a:pt x="22" y="20"/>
                  </a:lnTo>
                  <a:lnTo>
                    <a:pt x="24" y="19"/>
                  </a:lnTo>
                  <a:lnTo>
                    <a:pt x="25" y="18"/>
                  </a:lnTo>
                  <a:lnTo>
                    <a:pt x="26" y="17"/>
                  </a:lnTo>
                  <a:lnTo>
                    <a:pt x="27" y="15"/>
                  </a:lnTo>
                  <a:lnTo>
                    <a:pt x="28" y="14"/>
                  </a:lnTo>
                  <a:lnTo>
                    <a:pt x="30" y="13"/>
                  </a:lnTo>
                  <a:lnTo>
                    <a:pt x="30" y="12"/>
                  </a:lnTo>
                  <a:lnTo>
                    <a:pt x="31" y="11"/>
                  </a:lnTo>
                  <a:lnTo>
                    <a:pt x="33" y="10"/>
                  </a:lnTo>
                  <a:lnTo>
                    <a:pt x="35" y="10"/>
                  </a:lnTo>
                  <a:lnTo>
                    <a:pt x="37" y="10"/>
                  </a:lnTo>
                  <a:lnTo>
                    <a:pt x="38" y="10"/>
                  </a:lnTo>
                  <a:lnTo>
                    <a:pt x="40" y="9"/>
                  </a:lnTo>
                  <a:lnTo>
                    <a:pt x="43" y="8"/>
                  </a:lnTo>
                  <a:lnTo>
                    <a:pt x="44" y="7"/>
                  </a:lnTo>
                  <a:lnTo>
                    <a:pt x="46" y="5"/>
                  </a:lnTo>
                  <a:lnTo>
                    <a:pt x="48" y="4"/>
                  </a:lnTo>
                  <a:lnTo>
                    <a:pt x="50" y="4"/>
                  </a:lnTo>
                  <a:lnTo>
                    <a:pt x="53" y="4"/>
                  </a:lnTo>
                  <a:lnTo>
                    <a:pt x="55" y="4"/>
                  </a:lnTo>
                  <a:lnTo>
                    <a:pt x="57" y="4"/>
                  </a:lnTo>
                  <a:lnTo>
                    <a:pt x="58" y="3"/>
                  </a:lnTo>
                  <a:lnTo>
                    <a:pt x="59" y="3"/>
                  </a:lnTo>
                  <a:lnTo>
                    <a:pt x="60" y="2"/>
                  </a:lnTo>
                  <a:lnTo>
                    <a:pt x="63" y="2"/>
                  </a:lnTo>
                  <a:lnTo>
                    <a:pt x="65" y="2"/>
                  </a:lnTo>
                  <a:lnTo>
                    <a:pt x="67" y="2"/>
                  </a:lnTo>
                  <a:lnTo>
                    <a:pt x="68" y="3"/>
                  </a:lnTo>
                  <a:lnTo>
                    <a:pt x="72" y="3"/>
                  </a:lnTo>
                  <a:lnTo>
                    <a:pt x="74" y="3"/>
                  </a:lnTo>
                  <a:lnTo>
                    <a:pt x="76" y="2"/>
                  </a:lnTo>
                  <a:lnTo>
                    <a:pt x="78" y="1"/>
                  </a:lnTo>
                  <a:lnTo>
                    <a:pt x="81" y="1"/>
                  </a:lnTo>
                  <a:lnTo>
                    <a:pt x="83" y="1"/>
                  </a:lnTo>
                  <a:lnTo>
                    <a:pt x="84" y="0"/>
                  </a:lnTo>
                  <a:lnTo>
                    <a:pt x="85" y="0"/>
                  </a:lnTo>
                  <a:lnTo>
                    <a:pt x="87" y="0"/>
                  </a:lnTo>
                  <a:lnTo>
                    <a:pt x="89" y="1"/>
                  </a:lnTo>
                  <a:lnTo>
                    <a:pt x="92" y="1"/>
                  </a:lnTo>
                  <a:lnTo>
                    <a:pt x="93" y="2"/>
                  </a:lnTo>
                  <a:lnTo>
                    <a:pt x="95" y="3"/>
                  </a:lnTo>
                  <a:lnTo>
                    <a:pt x="96" y="4"/>
                  </a:lnTo>
                  <a:lnTo>
                    <a:pt x="97" y="4"/>
                  </a:lnTo>
                  <a:lnTo>
                    <a:pt x="97" y="5"/>
                  </a:lnTo>
                  <a:lnTo>
                    <a:pt x="98" y="5"/>
                  </a:lnTo>
                  <a:lnTo>
                    <a:pt x="99" y="5"/>
                  </a:lnTo>
                  <a:lnTo>
                    <a:pt x="102" y="5"/>
                  </a:lnTo>
                  <a:lnTo>
                    <a:pt x="103" y="7"/>
                  </a:lnTo>
                  <a:lnTo>
                    <a:pt x="105" y="7"/>
                  </a:lnTo>
                  <a:lnTo>
                    <a:pt x="106" y="7"/>
                  </a:lnTo>
                  <a:lnTo>
                    <a:pt x="108" y="7"/>
                  </a:lnTo>
                  <a:lnTo>
                    <a:pt x="110" y="7"/>
                  </a:lnTo>
                  <a:lnTo>
                    <a:pt x="111" y="7"/>
                  </a:lnTo>
                  <a:lnTo>
                    <a:pt x="112" y="8"/>
                  </a:lnTo>
                  <a:lnTo>
                    <a:pt x="113" y="8"/>
                  </a:lnTo>
                  <a:lnTo>
                    <a:pt x="114" y="9"/>
                  </a:lnTo>
                  <a:lnTo>
                    <a:pt x="115" y="10"/>
                  </a:lnTo>
                  <a:lnTo>
                    <a:pt x="117" y="10"/>
                  </a:lnTo>
                  <a:lnTo>
                    <a:pt x="118" y="10"/>
                  </a:lnTo>
                  <a:lnTo>
                    <a:pt x="120" y="11"/>
                  </a:lnTo>
                  <a:lnTo>
                    <a:pt x="121" y="11"/>
                  </a:lnTo>
                  <a:lnTo>
                    <a:pt x="123" y="12"/>
                  </a:lnTo>
                  <a:lnTo>
                    <a:pt x="124" y="12"/>
                  </a:lnTo>
                  <a:lnTo>
                    <a:pt x="125" y="13"/>
                  </a:lnTo>
                  <a:lnTo>
                    <a:pt x="126" y="14"/>
                  </a:lnTo>
                  <a:lnTo>
                    <a:pt x="129" y="15"/>
                  </a:lnTo>
                  <a:lnTo>
                    <a:pt x="131" y="14"/>
                  </a:lnTo>
                  <a:lnTo>
                    <a:pt x="132" y="14"/>
                  </a:lnTo>
                  <a:lnTo>
                    <a:pt x="134" y="15"/>
                  </a:lnTo>
                  <a:lnTo>
                    <a:pt x="135" y="17"/>
                  </a:lnTo>
                  <a:lnTo>
                    <a:pt x="136" y="18"/>
                  </a:lnTo>
                  <a:lnTo>
                    <a:pt x="137" y="19"/>
                  </a:lnTo>
                  <a:lnTo>
                    <a:pt x="139" y="20"/>
                  </a:lnTo>
                  <a:lnTo>
                    <a:pt x="141" y="21"/>
                  </a:lnTo>
                  <a:lnTo>
                    <a:pt x="143" y="22"/>
                  </a:lnTo>
                  <a:lnTo>
                    <a:pt x="144" y="22"/>
                  </a:lnTo>
                  <a:lnTo>
                    <a:pt x="146" y="23"/>
                  </a:lnTo>
                  <a:lnTo>
                    <a:pt x="149" y="24"/>
                  </a:lnTo>
                  <a:lnTo>
                    <a:pt x="151" y="24"/>
                  </a:lnTo>
                  <a:lnTo>
                    <a:pt x="153" y="24"/>
                  </a:lnTo>
                  <a:lnTo>
                    <a:pt x="155" y="26"/>
                  </a:lnTo>
                  <a:lnTo>
                    <a:pt x="158" y="27"/>
                  </a:lnTo>
                  <a:lnTo>
                    <a:pt x="159" y="28"/>
                  </a:lnTo>
                  <a:lnTo>
                    <a:pt x="160" y="30"/>
                  </a:lnTo>
                  <a:lnTo>
                    <a:pt x="161" y="31"/>
                  </a:lnTo>
                  <a:lnTo>
                    <a:pt x="163" y="32"/>
                  </a:lnTo>
                  <a:lnTo>
                    <a:pt x="164" y="33"/>
                  </a:lnTo>
                  <a:lnTo>
                    <a:pt x="166" y="34"/>
                  </a:lnTo>
                  <a:lnTo>
                    <a:pt x="168" y="37"/>
                  </a:lnTo>
                  <a:lnTo>
                    <a:pt x="169" y="39"/>
                  </a:lnTo>
                  <a:lnTo>
                    <a:pt x="168" y="41"/>
                  </a:lnTo>
                  <a:lnTo>
                    <a:pt x="168" y="43"/>
                  </a:lnTo>
                  <a:lnTo>
                    <a:pt x="168" y="47"/>
                  </a:lnTo>
                  <a:lnTo>
                    <a:pt x="168" y="50"/>
                  </a:lnTo>
                  <a:lnTo>
                    <a:pt x="165" y="53"/>
                  </a:lnTo>
                  <a:lnTo>
                    <a:pt x="162" y="56"/>
                  </a:lnTo>
                  <a:lnTo>
                    <a:pt x="159" y="57"/>
                  </a:lnTo>
                  <a:lnTo>
                    <a:pt x="158" y="56"/>
                  </a:lnTo>
                  <a:lnTo>
                    <a:pt x="156" y="55"/>
                  </a:lnTo>
                  <a:lnTo>
                    <a:pt x="155" y="53"/>
                  </a:lnTo>
                  <a:lnTo>
                    <a:pt x="154" y="53"/>
                  </a:lnTo>
                  <a:lnTo>
                    <a:pt x="152" y="53"/>
                  </a:lnTo>
                  <a:lnTo>
                    <a:pt x="151" y="53"/>
                  </a:lnTo>
                  <a:lnTo>
                    <a:pt x="150" y="52"/>
                  </a:lnTo>
                  <a:lnTo>
                    <a:pt x="147" y="51"/>
                  </a:lnTo>
                  <a:lnTo>
                    <a:pt x="145" y="51"/>
                  </a:lnTo>
                  <a:lnTo>
                    <a:pt x="145" y="50"/>
                  </a:lnTo>
                  <a:lnTo>
                    <a:pt x="144" y="50"/>
                  </a:lnTo>
                  <a:lnTo>
                    <a:pt x="142" y="50"/>
                  </a:lnTo>
                  <a:lnTo>
                    <a:pt x="141" y="49"/>
                  </a:lnTo>
                  <a:lnTo>
                    <a:pt x="140" y="49"/>
                  </a:lnTo>
                  <a:lnTo>
                    <a:pt x="137" y="48"/>
                  </a:lnTo>
                  <a:lnTo>
                    <a:pt x="135" y="48"/>
                  </a:lnTo>
                  <a:lnTo>
                    <a:pt x="134" y="49"/>
                  </a:lnTo>
                  <a:lnTo>
                    <a:pt x="132" y="50"/>
                  </a:lnTo>
                  <a:lnTo>
                    <a:pt x="130" y="50"/>
                  </a:lnTo>
                  <a:lnTo>
                    <a:pt x="129" y="49"/>
                  </a:lnTo>
                  <a:lnTo>
                    <a:pt x="126" y="49"/>
                  </a:lnTo>
                  <a:lnTo>
                    <a:pt x="125" y="48"/>
                  </a:lnTo>
                  <a:lnTo>
                    <a:pt x="123" y="48"/>
                  </a:lnTo>
                  <a:lnTo>
                    <a:pt x="122" y="47"/>
                  </a:lnTo>
                  <a:lnTo>
                    <a:pt x="121" y="46"/>
                  </a:lnTo>
                  <a:lnTo>
                    <a:pt x="118" y="46"/>
                  </a:lnTo>
                  <a:lnTo>
                    <a:pt x="117" y="44"/>
                  </a:lnTo>
                  <a:lnTo>
                    <a:pt x="115" y="44"/>
                  </a:lnTo>
                  <a:lnTo>
                    <a:pt x="114" y="46"/>
                  </a:lnTo>
                  <a:lnTo>
                    <a:pt x="112" y="46"/>
                  </a:lnTo>
                  <a:lnTo>
                    <a:pt x="110" y="44"/>
                  </a:lnTo>
                  <a:lnTo>
                    <a:pt x="108" y="44"/>
                  </a:lnTo>
                  <a:lnTo>
                    <a:pt x="107" y="43"/>
                  </a:lnTo>
                  <a:lnTo>
                    <a:pt x="105" y="43"/>
                  </a:lnTo>
                  <a:lnTo>
                    <a:pt x="103" y="42"/>
                  </a:lnTo>
                  <a:lnTo>
                    <a:pt x="102" y="42"/>
                  </a:lnTo>
                  <a:lnTo>
                    <a:pt x="99" y="42"/>
                  </a:lnTo>
                  <a:lnTo>
                    <a:pt x="97" y="42"/>
                  </a:lnTo>
                  <a:lnTo>
                    <a:pt x="95" y="42"/>
                  </a:lnTo>
                  <a:lnTo>
                    <a:pt x="94" y="43"/>
                  </a:lnTo>
                  <a:lnTo>
                    <a:pt x="92" y="44"/>
                  </a:lnTo>
                  <a:lnTo>
                    <a:pt x="87" y="43"/>
                  </a:lnTo>
                  <a:lnTo>
                    <a:pt x="86" y="43"/>
                  </a:lnTo>
                  <a:lnTo>
                    <a:pt x="85" y="43"/>
                  </a:lnTo>
                  <a:lnTo>
                    <a:pt x="83" y="43"/>
                  </a:lnTo>
                  <a:lnTo>
                    <a:pt x="82" y="44"/>
                  </a:lnTo>
                  <a:lnTo>
                    <a:pt x="81" y="46"/>
                  </a:lnTo>
                  <a:lnTo>
                    <a:pt x="79" y="47"/>
                  </a:lnTo>
                  <a:lnTo>
                    <a:pt x="78" y="48"/>
                  </a:lnTo>
                  <a:lnTo>
                    <a:pt x="77" y="49"/>
                  </a:lnTo>
                  <a:lnTo>
                    <a:pt x="75" y="49"/>
                  </a:lnTo>
                  <a:lnTo>
                    <a:pt x="74" y="48"/>
                  </a:lnTo>
                  <a:lnTo>
                    <a:pt x="72" y="47"/>
                  </a:lnTo>
                  <a:lnTo>
                    <a:pt x="69" y="47"/>
                  </a:lnTo>
                  <a:lnTo>
                    <a:pt x="67" y="47"/>
                  </a:lnTo>
                  <a:lnTo>
                    <a:pt x="66" y="47"/>
                  </a:lnTo>
                  <a:lnTo>
                    <a:pt x="64" y="47"/>
                  </a:lnTo>
                  <a:lnTo>
                    <a:pt x="63" y="48"/>
                  </a:lnTo>
                  <a:lnTo>
                    <a:pt x="59" y="48"/>
                  </a:lnTo>
                  <a:lnTo>
                    <a:pt x="57" y="44"/>
                  </a:lnTo>
                  <a:lnTo>
                    <a:pt x="54" y="42"/>
                  </a:lnTo>
                  <a:lnTo>
                    <a:pt x="51" y="42"/>
                  </a:lnTo>
                  <a:lnTo>
                    <a:pt x="50" y="44"/>
                  </a:lnTo>
                  <a:lnTo>
                    <a:pt x="51" y="46"/>
                  </a:lnTo>
                  <a:lnTo>
                    <a:pt x="51" y="48"/>
                  </a:lnTo>
                  <a:lnTo>
                    <a:pt x="50" y="50"/>
                  </a:lnTo>
                  <a:lnTo>
                    <a:pt x="47" y="53"/>
                  </a:lnTo>
                  <a:lnTo>
                    <a:pt x="45" y="57"/>
                  </a:lnTo>
                  <a:lnTo>
                    <a:pt x="43" y="59"/>
                  </a:lnTo>
                  <a:lnTo>
                    <a:pt x="40" y="63"/>
                  </a:lnTo>
                  <a:lnTo>
                    <a:pt x="38" y="68"/>
                  </a:lnTo>
                  <a:lnTo>
                    <a:pt x="36" y="70"/>
                  </a:lnTo>
                  <a:lnTo>
                    <a:pt x="35" y="74"/>
                  </a:lnTo>
                  <a:lnTo>
                    <a:pt x="34" y="78"/>
                  </a:lnTo>
                  <a:lnTo>
                    <a:pt x="33" y="82"/>
                  </a:lnTo>
                  <a:lnTo>
                    <a:pt x="30" y="86"/>
                  </a:lnTo>
                  <a:lnTo>
                    <a:pt x="29" y="90"/>
                  </a:lnTo>
                  <a:lnTo>
                    <a:pt x="29" y="94"/>
                  </a:lnTo>
                  <a:lnTo>
                    <a:pt x="28" y="97"/>
                  </a:lnTo>
                  <a:lnTo>
                    <a:pt x="26" y="97"/>
                  </a:lnTo>
                  <a:lnTo>
                    <a:pt x="21" y="97"/>
                  </a:lnTo>
                  <a:lnTo>
                    <a:pt x="18" y="95"/>
                  </a:lnTo>
                  <a:lnTo>
                    <a:pt x="3" y="86"/>
                  </a:lnTo>
                  <a:lnTo>
                    <a:pt x="0" y="77"/>
                  </a:lnTo>
                  <a:lnTo>
                    <a:pt x="1" y="70"/>
                  </a:lnTo>
                  <a:lnTo>
                    <a:pt x="2"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9" name="Freeform 198">
              <a:extLst>
                <a:ext uri="{FF2B5EF4-FFF2-40B4-BE49-F238E27FC236}">
                  <a16:creationId xmlns:a16="http://schemas.microsoft.com/office/drawing/2014/main" id="{EFBF30FE-CE37-2DD1-DAA0-FD94D54EE85D}"/>
                </a:ext>
              </a:extLst>
            </p:cNvPr>
            <p:cNvSpPr>
              <a:spLocks/>
            </p:cNvSpPr>
            <p:nvPr/>
          </p:nvSpPr>
          <p:spPr bwMode="auto">
            <a:xfrm>
              <a:off x="1778" y="1123"/>
              <a:ext cx="29" cy="47"/>
            </a:xfrm>
            <a:custGeom>
              <a:avLst/>
              <a:gdLst>
                <a:gd name="T0" fmla="*/ 29 w 29"/>
                <a:gd name="T1" fmla="*/ 29 h 47"/>
                <a:gd name="T2" fmla="*/ 27 w 29"/>
                <a:gd name="T3" fmla="*/ 22 h 47"/>
                <a:gd name="T4" fmla="*/ 23 w 29"/>
                <a:gd name="T5" fmla="*/ 9 h 47"/>
                <a:gd name="T6" fmla="*/ 14 w 29"/>
                <a:gd name="T7" fmla="*/ 0 h 47"/>
                <a:gd name="T8" fmla="*/ 1 w 29"/>
                <a:gd name="T9" fmla="*/ 4 h 47"/>
                <a:gd name="T10" fmla="*/ 0 w 29"/>
                <a:gd name="T11" fmla="*/ 8 h 47"/>
                <a:gd name="T12" fmla="*/ 1 w 29"/>
                <a:gd name="T13" fmla="*/ 13 h 47"/>
                <a:gd name="T14" fmla="*/ 2 w 29"/>
                <a:gd name="T15" fmla="*/ 20 h 47"/>
                <a:gd name="T16" fmla="*/ 5 w 29"/>
                <a:gd name="T17" fmla="*/ 28 h 47"/>
                <a:gd name="T18" fmla="*/ 10 w 29"/>
                <a:gd name="T19" fmla="*/ 39 h 47"/>
                <a:gd name="T20" fmla="*/ 16 w 29"/>
                <a:gd name="T21" fmla="*/ 46 h 47"/>
                <a:gd name="T22" fmla="*/ 21 w 29"/>
                <a:gd name="T23" fmla="*/ 47 h 47"/>
                <a:gd name="T24" fmla="*/ 27 w 29"/>
                <a:gd name="T25" fmla="*/ 41 h 47"/>
                <a:gd name="T26" fmla="*/ 29 w 29"/>
                <a:gd name="T27" fmla="*/ 2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7"/>
                <a:gd name="T44" fmla="*/ 29 w 29"/>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7">
                  <a:moveTo>
                    <a:pt x="29" y="29"/>
                  </a:moveTo>
                  <a:lnTo>
                    <a:pt x="27" y="22"/>
                  </a:lnTo>
                  <a:lnTo>
                    <a:pt x="23" y="9"/>
                  </a:lnTo>
                  <a:lnTo>
                    <a:pt x="14" y="0"/>
                  </a:lnTo>
                  <a:lnTo>
                    <a:pt x="1" y="4"/>
                  </a:lnTo>
                  <a:lnTo>
                    <a:pt x="0" y="8"/>
                  </a:lnTo>
                  <a:lnTo>
                    <a:pt x="1" y="13"/>
                  </a:lnTo>
                  <a:lnTo>
                    <a:pt x="2" y="20"/>
                  </a:lnTo>
                  <a:lnTo>
                    <a:pt x="5" y="28"/>
                  </a:lnTo>
                  <a:lnTo>
                    <a:pt x="10" y="39"/>
                  </a:lnTo>
                  <a:lnTo>
                    <a:pt x="16" y="46"/>
                  </a:lnTo>
                  <a:lnTo>
                    <a:pt x="21" y="47"/>
                  </a:lnTo>
                  <a:lnTo>
                    <a:pt x="27" y="41"/>
                  </a:lnTo>
                  <a:lnTo>
                    <a:pt x="29" y="2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0" name="Freeform 199">
              <a:extLst>
                <a:ext uri="{FF2B5EF4-FFF2-40B4-BE49-F238E27FC236}">
                  <a16:creationId xmlns:a16="http://schemas.microsoft.com/office/drawing/2014/main" id="{AA5C03AB-739F-C8A4-D2CE-64403664EEAC}"/>
                </a:ext>
              </a:extLst>
            </p:cNvPr>
            <p:cNvSpPr>
              <a:spLocks/>
            </p:cNvSpPr>
            <p:nvPr/>
          </p:nvSpPr>
          <p:spPr bwMode="auto">
            <a:xfrm>
              <a:off x="1783" y="1129"/>
              <a:ext cx="24" cy="41"/>
            </a:xfrm>
            <a:custGeom>
              <a:avLst/>
              <a:gdLst>
                <a:gd name="T0" fmla="*/ 24 w 24"/>
                <a:gd name="T1" fmla="*/ 24 h 41"/>
                <a:gd name="T2" fmla="*/ 23 w 24"/>
                <a:gd name="T3" fmla="*/ 19 h 41"/>
                <a:gd name="T4" fmla="*/ 20 w 24"/>
                <a:gd name="T5" fmla="*/ 7 h 41"/>
                <a:gd name="T6" fmla="*/ 12 w 24"/>
                <a:gd name="T7" fmla="*/ 0 h 41"/>
                <a:gd name="T8" fmla="*/ 1 w 24"/>
                <a:gd name="T9" fmla="*/ 4 h 41"/>
                <a:gd name="T10" fmla="*/ 0 w 24"/>
                <a:gd name="T11" fmla="*/ 7 h 41"/>
                <a:gd name="T12" fmla="*/ 1 w 24"/>
                <a:gd name="T13" fmla="*/ 12 h 41"/>
                <a:gd name="T14" fmla="*/ 2 w 24"/>
                <a:gd name="T15" fmla="*/ 19 h 41"/>
                <a:gd name="T16" fmla="*/ 4 w 24"/>
                <a:gd name="T17" fmla="*/ 24 h 41"/>
                <a:gd name="T18" fmla="*/ 7 w 24"/>
                <a:gd name="T19" fmla="*/ 31 h 41"/>
                <a:gd name="T20" fmla="*/ 13 w 24"/>
                <a:gd name="T21" fmla="*/ 38 h 41"/>
                <a:gd name="T22" fmla="*/ 19 w 24"/>
                <a:gd name="T23" fmla="*/ 41 h 41"/>
                <a:gd name="T24" fmla="*/ 24 w 24"/>
                <a:gd name="T25" fmla="*/ 39 h 41"/>
                <a:gd name="T26" fmla="*/ 24 w 24"/>
                <a:gd name="T27" fmla="*/ 24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1"/>
                <a:gd name="T44" fmla="*/ 24 w 2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1">
                  <a:moveTo>
                    <a:pt x="24" y="24"/>
                  </a:moveTo>
                  <a:lnTo>
                    <a:pt x="23" y="19"/>
                  </a:lnTo>
                  <a:lnTo>
                    <a:pt x="20" y="7"/>
                  </a:lnTo>
                  <a:lnTo>
                    <a:pt x="12" y="0"/>
                  </a:lnTo>
                  <a:lnTo>
                    <a:pt x="1" y="4"/>
                  </a:lnTo>
                  <a:lnTo>
                    <a:pt x="0" y="7"/>
                  </a:lnTo>
                  <a:lnTo>
                    <a:pt x="1" y="12"/>
                  </a:lnTo>
                  <a:lnTo>
                    <a:pt x="2" y="19"/>
                  </a:lnTo>
                  <a:lnTo>
                    <a:pt x="4" y="24"/>
                  </a:lnTo>
                  <a:lnTo>
                    <a:pt x="7" y="31"/>
                  </a:lnTo>
                  <a:lnTo>
                    <a:pt x="13" y="38"/>
                  </a:lnTo>
                  <a:lnTo>
                    <a:pt x="19" y="41"/>
                  </a:lnTo>
                  <a:lnTo>
                    <a:pt x="24" y="39"/>
                  </a:lnTo>
                  <a:lnTo>
                    <a:pt x="24" y="2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1" name="Freeform 200">
              <a:extLst>
                <a:ext uri="{FF2B5EF4-FFF2-40B4-BE49-F238E27FC236}">
                  <a16:creationId xmlns:a16="http://schemas.microsoft.com/office/drawing/2014/main" id="{9009B9AE-B291-C84C-4B8A-392FF2A5D6B2}"/>
                </a:ext>
              </a:extLst>
            </p:cNvPr>
            <p:cNvSpPr>
              <a:spLocks/>
            </p:cNvSpPr>
            <p:nvPr/>
          </p:nvSpPr>
          <p:spPr bwMode="auto">
            <a:xfrm>
              <a:off x="1787" y="1133"/>
              <a:ext cx="16" cy="30"/>
            </a:xfrm>
            <a:custGeom>
              <a:avLst/>
              <a:gdLst>
                <a:gd name="T0" fmla="*/ 0 w 16"/>
                <a:gd name="T1" fmla="*/ 2 h 30"/>
                <a:gd name="T2" fmla="*/ 3 w 16"/>
                <a:gd name="T3" fmla="*/ 0 h 30"/>
                <a:gd name="T4" fmla="*/ 7 w 16"/>
                <a:gd name="T5" fmla="*/ 0 h 30"/>
                <a:gd name="T6" fmla="*/ 9 w 16"/>
                <a:gd name="T7" fmla="*/ 1 h 30"/>
                <a:gd name="T8" fmla="*/ 11 w 16"/>
                <a:gd name="T9" fmla="*/ 3 h 30"/>
                <a:gd name="T10" fmla="*/ 14 w 16"/>
                <a:gd name="T11" fmla="*/ 8 h 30"/>
                <a:gd name="T12" fmla="*/ 16 w 16"/>
                <a:gd name="T13" fmla="*/ 13 h 30"/>
                <a:gd name="T14" fmla="*/ 16 w 16"/>
                <a:gd name="T15" fmla="*/ 20 h 30"/>
                <a:gd name="T16" fmla="*/ 16 w 16"/>
                <a:gd name="T17" fmla="*/ 28 h 30"/>
                <a:gd name="T18" fmla="*/ 16 w 16"/>
                <a:gd name="T19" fmla="*/ 29 h 30"/>
                <a:gd name="T20" fmla="*/ 16 w 16"/>
                <a:gd name="T21" fmla="*/ 29 h 30"/>
                <a:gd name="T22" fmla="*/ 16 w 16"/>
                <a:gd name="T23" fmla="*/ 29 h 30"/>
                <a:gd name="T24" fmla="*/ 15 w 16"/>
                <a:gd name="T25" fmla="*/ 30 h 30"/>
                <a:gd name="T26" fmla="*/ 15 w 16"/>
                <a:gd name="T27" fmla="*/ 30 h 30"/>
                <a:gd name="T28" fmla="*/ 15 w 16"/>
                <a:gd name="T29" fmla="*/ 29 h 30"/>
                <a:gd name="T30" fmla="*/ 14 w 16"/>
                <a:gd name="T31" fmla="*/ 29 h 30"/>
                <a:gd name="T32" fmla="*/ 14 w 16"/>
                <a:gd name="T33" fmla="*/ 29 h 30"/>
                <a:gd name="T34" fmla="*/ 14 w 16"/>
                <a:gd name="T35" fmla="*/ 22 h 30"/>
                <a:gd name="T36" fmla="*/ 14 w 16"/>
                <a:gd name="T37" fmla="*/ 17 h 30"/>
                <a:gd name="T38" fmla="*/ 12 w 16"/>
                <a:gd name="T39" fmla="*/ 11 h 30"/>
                <a:gd name="T40" fmla="*/ 10 w 16"/>
                <a:gd name="T41" fmla="*/ 8 h 30"/>
                <a:gd name="T42" fmla="*/ 9 w 16"/>
                <a:gd name="T43" fmla="*/ 6 h 30"/>
                <a:gd name="T44" fmla="*/ 7 w 16"/>
                <a:gd name="T45" fmla="*/ 3 h 30"/>
                <a:gd name="T46" fmla="*/ 3 w 16"/>
                <a:gd name="T47" fmla="*/ 3 h 30"/>
                <a:gd name="T48" fmla="*/ 1 w 16"/>
                <a:gd name="T49" fmla="*/ 6 h 30"/>
                <a:gd name="T50" fmla="*/ 0 w 16"/>
                <a:gd name="T51" fmla="*/ 6 h 30"/>
                <a:gd name="T52" fmla="*/ 0 w 16"/>
                <a:gd name="T53" fmla="*/ 6 h 30"/>
                <a:gd name="T54" fmla="*/ 0 w 16"/>
                <a:gd name="T55" fmla="*/ 6 h 30"/>
                <a:gd name="T56" fmla="*/ 0 w 16"/>
                <a:gd name="T57" fmla="*/ 4 h 30"/>
                <a:gd name="T58" fmla="*/ 0 w 16"/>
                <a:gd name="T59" fmla="*/ 4 h 30"/>
                <a:gd name="T60" fmla="*/ 0 w 16"/>
                <a:gd name="T61" fmla="*/ 3 h 30"/>
                <a:gd name="T62" fmla="*/ 0 w 16"/>
                <a:gd name="T63" fmla="*/ 3 h 30"/>
                <a:gd name="T64" fmla="*/ 0 w 16"/>
                <a:gd name="T65" fmla="*/ 2 h 30"/>
                <a:gd name="T66" fmla="*/ 0 w 16"/>
                <a:gd name="T67" fmla="*/ 2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30"/>
                <a:gd name="T104" fmla="*/ 16 w 16"/>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30">
                  <a:moveTo>
                    <a:pt x="0" y="2"/>
                  </a:moveTo>
                  <a:lnTo>
                    <a:pt x="3" y="0"/>
                  </a:lnTo>
                  <a:lnTo>
                    <a:pt x="7" y="0"/>
                  </a:lnTo>
                  <a:lnTo>
                    <a:pt x="9" y="1"/>
                  </a:lnTo>
                  <a:lnTo>
                    <a:pt x="11" y="3"/>
                  </a:lnTo>
                  <a:lnTo>
                    <a:pt x="14" y="8"/>
                  </a:lnTo>
                  <a:lnTo>
                    <a:pt x="16" y="13"/>
                  </a:lnTo>
                  <a:lnTo>
                    <a:pt x="16" y="20"/>
                  </a:lnTo>
                  <a:lnTo>
                    <a:pt x="16" y="28"/>
                  </a:lnTo>
                  <a:lnTo>
                    <a:pt x="16" y="29"/>
                  </a:lnTo>
                  <a:lnTo>
                    <a:pt x="15" y="30"/>
                  </a:lnTo>
                  <a:lnTo>
                    <a:pt x="15" y="29"/>
                  </a:lnTo>
                  <a:lnTo>
                    <a:pt x="14" y="29"/>
                  </a:lnTo>
                  <a:lnTo>
                    <a:pt x="14" y="22"/>
                  </a:lnTo>
                  <a:lnTo>
                    <a:pt x="14" y="17"/>
                  </a:lnTo>
                  <a:lnTo>
                    <a:pt x="12" y="11"/>
                  </a:lnTo>
                  <a:lnTo>
                    <a:pt x="10" y="8"/>
                  </a:lnTo>
                  <a:lnTo>
                    <a:pt x="9" y="6"/>
                  </a:lnTo>
                  <a:lnTo>
                    <a:pt x="7" y="3"/>
                  </a:lnTo>
                  <a:lnTo>
                    <a:pt x="3" y="3"/>
                  </a:lnTo>
                  <a:lnTo>
                    <a:pt x="1" y="6"/>
                  </a:lnTo>
                  <a:lnTo>
                    <a:pt x="0" y="6"/>
                  </a:lnTo>
                  <a:lnTo>
                    <a:pt x="0" y="4"/>
                  </a:lnTo>
                  <a:lnTo>
                    <a:pt x="0" y="3"/>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2" name="Freeform 201">
              <a:extLst>
                <a:ext uri="{FF2B5EF4-FFF2-40B4-BE49-F238E27FC236}">
                  <a16:creationId xmlns:a16="http://schemas.microsoft.com/office/drawing/2014/main" id="{98EDC442-A2B4-C45D-6412-C65812198DD9}"/>
                </a:ext>
              </a:extLst>
            </p:cNvPr>
            <p:cNvSpPr>
              <a:spLocks/>
            </p:cNvSpPr>
            <p:nvPr/>
          </p:nvSpPr>
          <p:spPr bwMode="auto">
            <a:xfrm>
              <a:off x="1795" y="1151"/>
              <a:ext cx="8" cy="5"/>
            </a:xfrm>
            <a:custGeom>
              <a:avLst/>
              <a:gdLst>
                <a:gd name="T0" fmla="*/ 6 w 8"/>
                <a:gd name="T1" fmla="*/ 4 h 5"/>
                <a:gd name="T2" fmla="*/ 4 w 8"/>
                <a:gd name="T3" fmla="*/ 3 h 5"/>
                <a:gd name="T4" fmla="*/ 3 w 8"/>
                <a:gd name="T5" fmla="*/ 3 h 5"/>
                <a:gd name="T6" fmla="*/ 2 w 8"/>
                <a:gd name="T7" fmla="*/ 3 h 5"/>
                <a:gd name="T8" fmla="*/ 1 w 8"/>
                <a:gd name="T9" fmla="*/ 5 h 5"/>
                <a:gd name="T10" fmla="*/ 0 w 8"/>
                <a:gd name="T11" fmla="*/ 5 h 5"/>
                <a:gd name="T12" fmla="*/ 0 w 8"/>
                <a:gd name="T13" fmla="*/ 5 h 5"/>
                <a:gd name="T14" fmla="*/ 0 w 8"/>
                <a:gd name="T15" fmla="*/ 5 h 5"/>
                <a:gd name="T16" fmla="*/ 0 w 8"/>
                <a:gd name="T17" fmla="*/ 5 h 5"/>
                <a:gd name="T18" fmla="*/ 0 w 8"/>
                <a:gd name="T19" fmla="*/ 4 h 5"/>
                <a:gd name="T20" fmla="*/ 0 w 8"/>
                <a:gd name="T21" fmla="*/ 4 h 5"/>
                <a:gd name="T22" fmla="*/ 0 w 8"/>
                <a:gd name="T23" fmla="*/ 3 h 5"/>
                <a:gd name="T24" fmla="*/ 0 w 8"/>
                <a:gd name="T25" fmla="*/ 3 h 5"/>
                <a:gd name="T26" fmla="*/ 2 w 8"/>
                <a:gd name="T27" fmla="*/ 1 h 5"/>
                <a:gd name="T28" fmla="*/ 4 w 8"/>
                <a:gd name="T29" fmla="*/ 0 h 5"/>
                <a:gd name="T30" fmla="*/ 6 w 8"/>
                <a:gd name="T31" fmla="*/ 0 h 5"/>
                <a:gd name="T32" fmla="*/ 8 w 8"/>
                <a:gd name="T33" fmla="*/ 1 h 5"/>
                <a:gd name="T34" fmla="*/ 8 w 8"/>
                <a:gd name="T35" fmla="*/ 1 h 5"/>
                <a:gd name="T36" fmla="*/ 8 w 8"/>
                <a:gd name="T37" fmla="*/ 2 h 5"/>
                <a:gd name="T38" fmla="*/ 8 w 8"/>
                <a:gd name="T39" fmla="*/ 2 h 5"/>
                <a:gd name="T40" fmla="*/ 8 w 8"/>
                <a:gd name="T41" fmla="*/ 3 h 5"/>
                <a:gd name="T42" fmla="*/ 7 w 8"/>
                <a:gd name="T43" fmla="*/ 3 h 5"/>
                <a:gd name="T44" fmla="*/ 7 w 8"/>
                <a:gd name="T45" fmla="*/ 3 h 5"/>
                <a:gd name="T46" fmla="*/ 7 w 8"/>
                <a:gd name="T47" fmla="*/ 4 h 5"/>
                <a:gd name="T48" fmla="*/ 6 w 8"/>
                <a:gd name="T49" fmla="*/ 4 h 5"/>
                <a:gd name="T50" fmla="*/ 6 w 8"/>
                <a:gd name="T51" fmla="*/ 4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5"/>
                <a:gd name="T80" fmla="*/ 8 w 8"/>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5">
                  <a:moveTo>
                    <a:pt x="6" y="4"/>
                  </a:moveTo>
                  <a:lnTo>
                    <a:pt x="4" y="3"/>
                  </a:lnTo>
                  <a:lnTo>
                    <a:pt x="3" y="3"/>
                  </a:lnTo>
                  <a:lnTo>
                    <a:pt x="2" y="3"/>
                  </a:lnTo>
                  <a:lnTo>
                    <a:pt x="1" y="5"/>
                  </a:lnTo>
                  <a:lnTo>
                    <a:pt x="0" y="5"/>
                  </a:lnTo>
                  <a:lnTo>
                    <a:pt x="0" y="4"/>
                  </a:lnTo>
                  <a:lnTo>
                    <a:pt x="0" y="3"/>
                  </a:lnTo>
                  <a:lnTo>
                    <a:pt x="2" y="1"/>
                  </a:lnTo>
                  <a:lnTo>
                    <a:pt x="4" y="0"/>
                  </a:lnTo>
                  <a:lnTo>
                    <a:pt x="6" y="0"/>
                  </a:lnTo>
                  <a:lnTo>
                    <a:pt x="8" y="1"/>
                  </a:lnTo>
                  <a:lnTo>
                    <a:pt x="8" y="2"/>
                  </a:lnTo>
                  <a:lnTo>
                    <a:pt x="8" y="3"/>
                  </a:lnTo>
                  <a:lnTo>
                    <a:pt x="7" y="3"/>
                  </a:lnTo>
                  <a:lnTo>
                    <a:pt x="7" y="4"/>
                  </a:lnTo>
                  <a:lnTo>
                    <a:pt x="6" y="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3" name="Freeform 202">
              <a:extLst>
                <a:ext uri="{FF2B5EF4-FFF2-40B4-BE49-F238E27FC236}">
                  <a16:creationId xmlns:a16="http://schemas.microsoft.com/office/drawing/2014/main" id="{A46E7A2D-C5A3-0050-8A2C-5DB113654C37}"/>
                </a:ext>
              </a:extLst>
            </p:cNvPr>
            <p:cNvSpPr>
              <a:spLocks/>
            </p:cNvSpPr>
            <p:nvPr/>
          </p:nvSpPr>
          <p:spPr bwMode="auto">
            <a:xfrm>
              <a:off x="1717" y="1002"/>
              <a:ext cx="324" cy="60"/>
            </a:xfrm>
            <a:custGeom>
              <a:avLst/>
              <a:gdLst>
                <a:gd name="T0" fmla="*/ 2 w 324"/>
                <a:gd name="T1" fmla="*/ 16 h 60"/>
                <a:gd name="T2" fmla="*/ 151 w 324"/>
                <a:gd name="T3" fmla="*/ 0 h 60"/>
                <a:gd name="T4" fmla="*/ 321 w 324"/>
                <a:gd name="T5" fmla="*/ 53 h 60"/>
                <a:gd name="T6" fmla="*/ 322 w 324"/>
                <a:gd name="T7" fmla="*/ 54 h 60"/>
                <a:gd name="T8" fmla="*/ 324 w 324"/>
                <a:gd name="T9" fmla="*/ 56 h 60"/>
                <a:gd name="T10" fmla="*/ 324 w 324"/>
                <a:gd name="T11" fmla="*/ 58 h 60"/>
                <a:gd name="T12" fmla="*/ 321 w 324"/>
                <a:gd name="T13" fmla="*/ 60 h 60"/>
                <a:gd name="T14" fmla="*/ 312 w 324"/>
                <a:gd name="T15" fmla="*/ 60 h 60"/>
                <a:gd name="T16" fmla="*/ 293 w 324"/>
                <a:gd name="T17" fmla="*/ 58 h 60"/>
                <a:gd name="T18" fmla="*/ 267 w 324"/>
                <a:gd name="T19" fmla="*/ 57 h 60"/>
                <a:gd name="T20" fmla="*/ 236 w 324"/>
                <a:gd name="T21" fmla="*/ 56 h 60"/>
                <a:gd name="T22" fmla="*/ 206 w 324"/>
                <a:gd name="T23" fmla="*/ 54 h 60"/>
                <a:gd name="T24" fmla="*/ 181 w 324"/>
                <a:gd name="T25" fmla="*/ 53 h 60"/>
                <a:gd name="T26" fmla="*/ 162 w 324"/>
                <a:gd name="T27" fmla="*/ 52 h 60"/>
                <a:gd name="T28" fmla="*/ 155 w 324"/>
                <a:gd name="T29" fmla="*/ 52 h 60"/>
                <a:gd name="T30" fmla="*/ 3 w 324"/>
                <a:gd name="T31" fmla="*/ 25 h 60"/>
                <a:gd name="T32" fmla="*/ 2 w 324"/>
                <a:gd name="T33" fmla="*/ 24 h 60"/>
                <a:gd name="T34" fmla="*/ 1 w 324"/>
                <a:gd name="T35" fmla="*/ 22 h 60"/>
                <a:gd name="T36" fmla="*/ 0 w 324"/>
                <a:gd name="T37" fmla="*/ 18 h 60"/>
                <a:gd name="T38" fmla="*/ 2 w 324"/>
                <a:gd name="T39" fmla="*/ 1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4"/>
                <a:gd name="T61" fmla="*/ 0 h 60"/>
                <a:gd name="T62" fmla="*/ 324 w 324"/>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4" h="60">
                  <a:moveTo>
                    <a:pt x="2" y="16"/>
                  </a:moveTo>
                  <a:lnTo>
                    <a:pt x="151" y="0"/>
                  </a:lnTo>
                  <a:lnTo>
                    <a:pt x="321" y="53"/>
                  </a:lnTo>
                  <a:lnTo>
                    <a:pt x="322" y="54"/>
                  </a:lnTo>
                  <a:lnTo>
                    <a:pt x="324" y="56"/>
                  </a:lnTo>
                  <a:lnTo>
                    <a:pt x="324" y="58"/>
                  </a:lnTo>
                  <a:lnTo>
                    <a:pt x="321" y="60"/>
                  </a:lnTo>
                  <a:lnTo>
                    <a:pt x="312" y="60"/>
                  </a:lnTo>
                  <a:lnTo>
                    <a:pt x="293" y="58"/>
                  </a:lnTo>
                  <a:lnTo>
                    <a:pt x="267" y="57"/>
                  </a:lnTo>
                  <a:lnTo>
                    <a:pt x="236" y="56"/>
                  </a:lnTo>
                  <a:lnTo>
                    <a:pt x="206" y="54"/>
                  </a:lnTo>
                  <a:lnTo>
                    <a:pt x="181" y="53"/>
                  </a:lnTo>
                  <a:lnTo>
                    <a:pt x="162" y="52"/>
                  </a:lnTo>
                  <a:lnTo>
                    <a:pt x="155" y="52"/>
                  </a:lnTo>
                  <a:lnTo>
                    <a:pt x="3" y="25"/>
                  </a:lnTo>
                  <a:lnTo>
                    <a:pt x="2" y="24"/>
                  </a:lnTo>
                  <a:lnTo>
                    <a:pt x="1" y="22"/>
                  </a:lnTo>
                  <a:lnTo>
                    <a:pt x="0" y="18"/>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4" name="Freeform 203">
              <a:extLst>
                <a:ext uri="{FF2B5EF4-FFF2-40B4-BE49-F238E27FC236}">
                  <a16:creationId xmlns:a16="http://schemas.microsoft.com/office/drawing/2014/main" id="{12B314B0-7D8D-D4D4-5FDB-C47C7E6E2A0B}"/>
                </a:ext>
              </a:extLst>
            </p:cNvPr>
            <p:cNvSpPr>
              <a:spLocks/>
            </p:cNvSpPr>
            <p:nvPr/>
          </p:nvSpPr>
          <p:spPr bwMode="auto">
            <a:xfrm>
              <a:off x="1788" y="1035"/>
              <a:ext cx="170" cy="80"/>
            </a:xfrm>
            <a:custGeom>
              <a:avLst/>
              <a:gdLst>
                <a:gd name="T0" fmla="*/ 0 w 170"/>
                <a:gd name="T1" fmla="*/ 80 h 80"/>
                <a:gd name="T2" fmla="*/ 5 w 170"/>
                <a:gd name="T3" fmla="*/ 0 h 80"/>
                <a:gd name="T4" fmla="*/ 170 w 170"/>
                <a:gd name="T5" fmla="*/ 19 h 80"/>
                <a:gd name="T6" fmla="*/ 168 w 170"/>
                <a:gd name="T7" fmla="*/ 73 h 80"/>
                <a:gd name="T8" fmla="*/ 163 w 170"/>
                <a:gd name="T9" fmla="*/ 70 h 80"/>
                <a:gd name="T10" fmla="*/ 151 w 170"/>
                <a:gd name="T11" fmla="*/ 61 h 80"/>
                <a:gd name="T12" fmla="*/ 133 w 170"/>
                <a:gd name="T13" fmla="*/ 50 h 80"/>
                <a:gd name="T14" fmla="*/ 110 w 170"/>
                <a:gd name="T15" fmla="*/ 40 h 80"/>
                <a:gd name="T16" fmla="*/ 84 w 170"/>
                <a:gd name="T17" fmla="*/ 36 h 80"/>
                <a:gd name="T18" fmla="*/ 56 w 170"/>
                <a:gd name="T19" fmla="*/ 38 h 80"/>
                <a:gd name="T20" fmla="*/ 27 w 170"/>
                <a:gd name="T21" fmla="*/ 52 h 80"/>
                <a:gd name="T22" fmla="*/ 0 w 170"/>
                <a:gd name="T23" fmla="*/ 8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80"/>
                <a:gd name="T38" fmla="*/ 170 w 170"/>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80">
                  <a:moveTo>
                    <a:pt x="0" y="80"/>
                  </a:moveTo>
                  <a:lnTo>
                    <a:pt x="5" y="0"/>
                  </a:lnTo>
                  <a:lnTo>
                    <a:pt x="170" y="19"/>
                  </a:lnTo>
                  <a:lnTo>
                    <a:pt x="168" y="73"/>
                  </a:lnTo>
                  <a:lnTo>
                    <a:pt x="163" y="70"/>
                  </a:lnTo>
                  <a:lnTo>
                    <a:pt x="151" y="61"/>
                  </a:lnTo>
                  <a:lnTo>
                    <a:pt x="133" y="50"/>
                  </a:lnTo>
                  <a:lnTo>
                    <a:pt x="110" y="40"/>
                  </a:lnTo>
                  <a:lnTo>
                    <a:pt x="84" y="36"/>
                  </a:lnTo>
                  <a:lnTo>
                    <a:pt x="56" y="38"/>
                  </a:lnTo>
                  <a:lnTo>
                    <a:pt x="27" y="52"/>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5" name="Freeform 204">
              <a:extLst>
                <a:ext uri="{FF2B5EF4-FFF2-40B4-BE49-F238E27FC236}">
                  <a16:creationId xmlns:a16="http://schemas.microsoft.com/office/drawing/2014/main" id="{1581BBAB-3427-111D-5E82-7497A63B3BF3}"/>
                </a:ext>
              </a:extLst>
            </p:cNvPr>
            <p:cNvSpPr>
              <a:spLocks/>
            </p:cNvSpPr>
            <p:nvPr/>
          </p:nvSpPr>
          <p:spPr bwMode="auto">
            <a:xfrm>
              <a:off x="1705" y="1026"/>
              <a:ext cx="45" cy="103"/>
            </a:xfrm>
            <a:custGeom>
              <a:avLst/>
              <a:gdLst>
                <a:gd name="T0" fmla="*/ 22 w 45"/>
                <a:gd name="T1" fmla="*/ 78 h 103"/>
                <a:gd name="T2" fmla="*/ 21 w 45"/>
                <a:gd name="T3" fmla="*/ 72 h 103"/>
                <a:gd name="T4" fmla="*/ 45 w 45"/>
                <a:gd name="T5" fmla="*/ 1 h 103"/>
                <a:gd name="T6" fmla="*/ 16 w 45"/>
                <a:gd name="T7" fmla="*/ 69 h 103"/>
                <a:gd name="T8" fmla="*/ 11 w 45"/>
                <a:gd name="T9" fmla="*/ 70 h 103"/>
                <a:gd name="T10" fmla="*/ 7 w 45"/>
                <a:gd name="T11" fmla="*/ 76 h 103"/>
                <a:gd name="T12" fmla="*/ 6 w 45"/>
                <a:gd name="T13" fmla="*/ 77 h 103"/>
                <a:gd name="T14" fmla="*/ 6 w 45"/>
                <a:gd name="T15" fmla="*/ 79 h 103"/>
                <a:gd name="T16" fmla="*/ 0 w 45"/>
                <a:gd name="T17" fmla="*/ 96 h 103"/>
                <a:gd name="T18" fmla="*/ 0 w 45"/>
                <a:gd name="T19" fmla="*/ 97 h 103"/>
                <a:gd name="T20" fmla="*/ 1 w 45"/>
                <a:gd name="T21" fmla="*/ 97 h 103"/>
                <a:gd name="T22" fmla="*/ 2 w 45"/>
                <a:gd name="T23" fmla="*/ 97 h 103"/>
                <a:gd name="T24" fmla="*/ 3 w 45"/>
                <a:gd name="T25" fmla="*/ 96 h 103"/>
                <a:gd name="T26" fmla="*/ 7 w 45"/>
                <a:gd name="T27" fmla="*/ 85 h 103"/>
                <a:gd name="T28" fmla="*/ 7 w 45"/>
                <a:gd name="T29" fmla="*/ 86 h 103"/>
                <a:gd name="T30" fmla="*/ 2 w 45"/>
                <a:gd name="T31" fmla="*/ 101 h 103"/>
                <a:gd name="T32" fmla="*/ 2 w 45"/>
                <a:gd name="T33" fmla="*/ 101 h 103"/>
                <a:gd name="T34" fmla="*/ 3 w 45"/>
                <a:gd name="T35" fmla="*/ 103 h 103"/>
                <a:gd name="T36" fmla="*/ 4 w 45"/>
                <a:gd name="T37" fmla="*/ 103 h 103"/>
                <a:gd name="T38" fmla="*/ 4 w 45"/>
                <a:gd name="T39" fmla="*/ 101 h 103"/>
                <a:gd name="T40" fmla="*/ 10 w 45"/>
                <a:gd name="T41" fmla="*/ 88 h 103"/>
                <a:gd name="T42" fmla="*/ 10 w 45"/>
                <a:gd name="T43" fmla="*/ 88 h 103"/>
                <a:gd name="T44" fmla="*/ 11 w 45"/>
                <a:gd name="T45" fmla="*/ 88 h 103"/>
                <a:gd name="T46" fmla="*/ 11 w 45"/>
                <a:gd name="T47" fmla="*/ 88 h 103"/>
                <a:gd name="T48" fmla="*/ 6 w 45"/>
                <a:gd name="T49" fmla="*/ 100 h 103"/>
                <a:gd name="T50" fmla="*/ 6 w 45"/>
                <a:gd name="T51" fmla="*/ 101 h 103"/>
                <a:gd name="T52" fmla="*/ 7 w 45"/>
                <a:gd name="T53" fmla="*/ 103 h 103"/>
                <a:gd name="T54" fmla="*/ 8 w 45"/>
                <a:gd name="T55" fmla="*/ 101 h 103"/>
                <a:gd name="T56" fmla="*/ 8 w 45"/>
                <a:gd name="T57" fmla="*/ 100 h 103"/>
                <a:gd name="T58" fmla="*/ 14 w 45"/>
                <a:gd name="T59" fmla="*/ 88 h 103"/>
                <a:gd name="T60" fmla="*/ 14 w 45"/>
                <a:gd name="T61" fmla="*/ 88 h 103"/>
                <a:gd name="T62" fmla="*/ 11 w 45"/>
                <a:gd name="T63" fmla="*/ 99 h 103"/>
                <a:gd name="T64" fmla="*/ 11 w 45"/>
                <a:gd name="T65" fmla="*/ 100 h 103"/>
                <a:gd name="T66" fmla="*/ 11 w 45"/>
                <a:gd name="T67" fmla="*/ 101 h 103"/>
                <a:gd name="T68" fmla="*/ 12 w 45"/>
                <a:gd name="T69" fmla="*/ 101 h 103"/>
                <a:gd name="T70" fmla="*/ 13 w 45"/>
                <a:gd name="T71" fmla="*/ 100 h 103"/>
                <a:gd name="T72" fmla="*/ 20 w 45"/>
                <a:gd name="T73" fmla="*/ 84 h 103"/>
                <a:gd name="T74" fmla="*/ 21 w 45"/>
                <a:gd name="T75" fmla="*/ 82 h 103"/>
                <a:gd name="T76" fmla="*/ 21 w 45"/>
                <a:gd name="T77" fmla="*/ 81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103"/>
                <a:gd name="T119" fmla="*/ 45 w 45"/>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103">
                  <a:moveTo>
                    <a:pt x="21" y="81"/>
                  </a:moveTo>
                  <a:lnTo>
                    <a:pt x="22" y="78"/>
                  </a:lnTo>
                  <a:lnTo>
                    <a:pt x="22" y="75"/>
                  </a:lnTo>
                  <a:lnTo>
                    <a:pt x="21" y="72"/>
                  </a:lnTo>
                  <a:lnTo>
                    <a:pt x="19" y="70"/>
                  </a:lnTo>
                  <a:lnTo>
                    <a:pt x="45" y="1"/>
                  </a:lnTo>
                  <a:lnTo>
                    <a:pt x="42" y="0"/>
                  </a:lnTo>
                  <a:lnTo>
                    <a:pt x="16" y="69"/>
                  </a:lnTo>
                  <a:lnTo>
                    <a:pt x="14" y="69"/>
                  </a:lnTo>
                  <a:lnTo>
                    <a:pt x="11" y="70"/>
                  </a:lnTo>
                  <a:lnTo>
                    <a:pt x="8" y="72"/>
                  </a:lnTo>
                  <a:lnTo>
                    <a:pt x="7" y="76"/>
                  </a:lnTo>
                  <a:lnTo>
                    <a:pt x="6" y="77"/>
                  </a:lnTo>
                  <a:lnTo>
                    <a:pt x="6" y="78"/>
                  </a:lnTo>
                  <a:lnTo>
                    <a:pt x="6" y="79"/>
                  </a:lnTo>
                  <a:lnTo>
                    <a:pt x="6" y="80"/>
                  </a:lnTo>
                  <a:lnTo>
                    <a:pt x="0" y="96"/>
                  </a:lnTo>
                  <a:lnTo>
                    <a:pt x="0" y="97"/>
                  </a:lnTo>
                  <a:lnTo>
                    <a:pt x="1" y="97"/>
                  </a:lnTo>
                  <a:lnTo>
                    <a:pt x="2" y="97"/>
                  </a:lnTo>
                  <a:lnTo>
                    <a:pt x="3" y="96"/>
                  </a:lnTo>
                  <a:lnTo>
                    <a:pt x="7" y="85"/>
                  </a:lnTo>
                  <a:lnTo>
                    <a:pt x="7" y="86"/>
                  </a:lnTo>
                  <a:lnTo>
                    <a:pt x="2" y="101"/>
                  </a:lnTo>
                  <a:lnTo>
                    <a:pt x="2" y="103"/>
                  </a:lnTo>
                  <a:lnTo>
                    <a:pt x="3" y="103"/>
                  </a:lnTo>
                  <a:lnTo>
                    <a:pt x="4" y="103"/>
                  </a:lnTo>
                  <a:lnTo>
                    <a:pt x="4" y="101"/>
                  </a:lnTo>
                  <a:lnTo>
                    <a:pt x="10" y="88"/>
                  </a:lnTo>
                  <a:lnTo>
                    <a:pt x="11" y="88"/>
                  </a:lnTo>
                  <a:lnTo>
                    <a:pt x="6" y="100"/>
                  </a:lnTo>
                  <a:lnTo>
                    <a:pt x="6" y="101"/>
                  </a:lnTo>
                  <a:lnTo>
                    <a:pt x="7" y="103"/>
                  </a:lnTo>
                  <a:lnTo>
                    <a:pt x="8" y="101"/>
                  </a:lnTo>
                  <a:lnTo>
                    <a:pt x="8" y="100"/>
                  </a:lnTo>
                  <a:lnTo>
                    <a:pt x="14" y="88"/>
                  </a:lnTo>
                  <a:lnTo>
                    <a:pt x="15" y="88"/>
                  </a:lnTo>
                  <a:lnTo>
                    <a:pt x="11" y="99"/>
                  </a:lnTo>
                  <a:lnTo>
                    <a:pt x="11" y="100"/>
                  </a:lnTo>
                  <a:lnTo>
                    <a:pt x="11" y="101"/>
                  </a:lnTo>
                  <a:lnTo>
                    <a:pt x="12" y="101"/>
                  </a:lnTo>
                  <a:lnTo>
                    <a:pt x="13" y="101"/>
                  </a:lnTo>
                  <a:lnTo>
                    <a:pt x="13" y="100"/>
                  </a:lnTo>
                  <a:lnTo>
                    <a:pt x="19" y="85"/>
                  </a:lnTo>
                  <a:lnTo>
                    <a:pt x="20" y="84"/>
                  </a:lnTo>
                  <a:lnTo>
                    <a:pt x="20" y="82"/>
                  </a:lnTo>
                  <a:lnTo>
                    <a:pt x="21" y="82"/>
                  </a:lnTo>
                  <a:lnTo>
                    <a:pt x="2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6" name="Freeform 205">
              <a:extLst>
                <a:ext uri="{FF2B5EF4-FFF2-40B4-BE49-F238E27FC236}">
                  <a16:creationId xmlns:a16="http://schemas.microsoft.com/office/drawing/2014/main" id="{413F97F6-FDA8-1457-24AA-3801C1EE7A6C}"/>
                </a:ext>
              </a:extLst>
            </p:cNvPr>
            <p:cNvSpPr>
              <a:spLocks/>
            </p:cNvSpPr>
            <p:nvPr/>
          </p:nvSpPr>
          <p:spPr bwMode="auto">
            <a:xfrm>
              <a:off x="1847" y="786"/>
              <a:ext cx="253" cy="153"/>
            </a:xfrm>
            <a:custGeom>
              <a:avLst/>
              <a:gdLst>
                <a:gd name="T0" fmla="*/ 250 w 253"/>
                <a:gd name="T1" fmla="*/ 153 h 153"/>
                <a:gd name="T2" fmla="*/ 122 w 253"/>
                <a:gd name="T3" fmla="*/ 111 h 153"/>
                <a:gd name="T4" fmla="*/ 0 w 253"/>
                <a:gd name="T5" fmla="*/ 7 h 153"/>
                <a:gd name="T6" fmla="*/ 0 w 253"/>
                <a:gd name="T7" fmla="*/ 5 h 153"/>
                <a:gd name="T8" fmla="*/ 0 w 253"/>
                <a:gd name="T9" fmla="*/ 3 h 153"/>
                <a:gd name="T10" fmla="*/ 0 w 253"/>
                <a:gd name="T11" fmla="*/ 1 h 153"/>
                <a:gd name="T12" fmla="*/ 3 w 253"/>
                <a:gd name="T13" fmla="*/ 0 h 153"/>
                <a:gd name="T14" fmla="*/ 9 w 253"/>
                <a:gd name="T15" fmla="*/ 3 h 153"/>
                <a:gd name="T16" fmla="*/ 25 w 253"/>
                <a:gd name="T17" fmla="*/ 11 h 153"/>
                <a:gd name="T18" fmla="*/ 47 w 253"/>
                <a:gd name="T19" fmla="*/ 22 h 153"/>
                <a:gd name="T20" fmla="*/ 72 w 253"/>
                <a:gd name="T21" fmla="*/ 34 h 153"/>
                <a:gd name="T22" fmla="*/ 95 w 253"/>
                <a:gd name="T23" fmla="*/ 47 h 153"/>
                <a:gd name="T24" fmla="*/ 116 w 253"/>
                <a:gd name="T25" fmla="*/ 58 h 153"/>
                <a:gd name="T26" fmla="*/ 131 w 253"/>
                <a:gd name="T27" fmla="*/ 65 h 153"/>
                <a:gd name="T28" fmla="*/ 137 w 253"/>
                <a:gd name="T29" fmla="*/ 68 h 153"/>
                <a:gd name="T30" fmla="*/ 252 w 253"/>
                <a:gd name="T31" fmla="*/ 146 h 153"/>
                <a:gd name="T32" fmla="*/ 252 w 253"/>
                <a:gd name="T33" fmla="*/ 147 h 153"/>
                <a:gd name="T34" fmla="*/ 253 w 253"/>
                <a:gd name="T35" fmla="*/ 149 h 153"/>
                <a:gd name="T36" fmla="*/ 253 w 253"/>
                <a:gd name="T37" fmla="*/ 152 h 153"/>
                <a:gd name="T38" fmla="*/ 250 w 253"/>
                <a:gd name="T39" fmla="*/ 153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3"/>
                <a:gd name="T61" fmla="*/ 0 h 153"/>
                <a:gd name="T62" fmla="*/ 253 w 253"/>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3" h="153">
                  <a:moveTo>
                    <a:pt x="250" y="153"/>
                  </a:moveTo>
                  <a:lnTo>
                    <a:pt x="122" y="111"/>
                  </a:lnTo>
                  <a:lnTo>
                    <a:pt x="0" y="7"/>
                  </a:lnTo>
                  <a:lnTo>
                    <a:pt x="0" y="5"/>
                  </a:lnTo>
                  <a:lnTo>
                    <a:pt x="0" y="3"/>
                  </a:lnTo>
                  <a:lnTo>
                    <a:pt x="0" y="1"/>
                  </a:lnTo>
                  <a:lnTo>
                    <a:pt x="3" y="0"/>
                  </a:lnTo>
                  <a:lnTo>
                    <a:pt x="9" y="3"/>
                  </a:lnTo>
                  <a:lnTo>
                    <a:pt x="25" y="11"/>
                  </a:lnTo>
                  <a:lnTo>
                    <a:pt x="47" y="22"/>
                  </a:lnTo>
                  <a:lnTo>
                    <a:pt x="72" y="34"/>
                  </a:lnTo>
                  <a:lnTo>
                    <a:pt x="95" y="47"/>
                  </a:lnTo>
                  <a:lnTo>
                    <a:pt x="116" y="58"/>
                  </a:lnTo>
                  <a:lnTo>
                    <a:pt x="131" y="65"/>
                  </a:lnTo>
                  <a:lnTo>
                    <a:pt x="137" y="68"/>
                  </a:lnTo>
                  <a:lnTo>
                    <a:pt x="252" y="146"/>
                  </a:lnTo>
                  <a:lnTo>
                    <a:pt x="252" y="147"/>
                  </a:lnTo>
                  <a:lnTo>
                    <a:pt x="253" y="149"/>
                  </a:lnTo>
                  <a:lnTo>
                    <a:pt x="253" y="152"/>
                  </a:lnTo>
                  <a:lnTo>
                    <a:pt x="25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7" name="Freeform 206">
              <a:extLst>
                <a:ext uri="{FF2B5EF4-FFF2-40B4-BE49-F238E27FC236}">
                  <a16:creationId xmlns:a16="http://schemas.microsoft.com/office/drawing/2014/main" id="{A077EF45-A0CF-C2FD-00DA-EAC97B2EC560}"/>
                </a:ext>
              </a:extLst>
            </p:cNvPr>
            <p:cNvSpPr>
              <a:spLocks/>
            </p:cNvSpPr>
            <p:nvPr/>
          </p:nvSpPr>
          <p:spPr bwMode="auto">
            <a:xfrm>
              <a:off x="1913" y="778"/>
              <a:ext cx="162" cy="121"/>
            </a:xfrm>
            <a:custGeom>
              <a:avLst/>
              <a:gdLst>
                <a:gd name="T0" fmla="*/ 162 w 162"/>
                <a:gd name="T1" fmla="*/ 56 h 121"/>
                <a:gd name="T2" fmla="*/ 130 w 162"/>
                <a:gd name="T3" fmla="*/ 121 h 121"/>
                <a:gd name="T4" fmla="*/ 0 w 162"/>
                <a:gd name="T5" fmla="*/ 45 h 121"/>
                <a:gd name="T6" fmla="*/ 23 w 162"/>
                <a:gd name="T7" fmla="*/ 0 h 121"/>
                <a:gd name="T8" fmla="*/ 24 w 162"/>
                <a:gd name="T9" fmla="*/ 0 h 121"/>
                <a:gd name="T10" fmla="*/ 29 w 162"/>
                <a:gd name="T11" fmla="*/ 1 h 121"/>
                <a:gd name="T12" fmla="*/ 38 w 162"/>
                <a:gd name="T13" fmla="*/ 3 h 121"/>
                <a:gd name="T14" fmla="*/ 52 w 162"/>
                <a:gd name="T15" fmla="*/ 8 h 121"/>
                <a:gd name="T16" fmla="*/ 69 w 162"/>
                <a:gd name="T17" fmla="*/ 16 h 121"/>
                <a:gd name="T18" fmla="*/ 94 w 162"/>
                <a:gd name="T19" fmla="*/ 25 h 121"/>
                <a:gd name="T20" fmla="*/ 124 w 162"/>
                <a:gd name="T21" fmla="*/ 38 h 121"/>
                <a:gd name="T22" fmla="*/ 162 w 162"/>
                <a:gd name="T23" fmla="*/ 5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
                <a:gd name="T37" fmla="*/ 0 h 121"/>
                <a:gd name="T38" fmla="*/ 162 w 162"/>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 h="121">
                  <a:moveTo>
                    <a:pt x="162" y="56"/>
                  </a:moveTo>
                  <a:lnTo>
                    <a:pt x="130" y="121"/>
                  </a:lnTo>
                  <a:lnTo>
                    <a:pt x="0" y="45"/>
                  </a:lnTo>
                  <a:lnTo>
                    <a:pt x="23" y="0"/>
                  </a:lnTo>
                  <a:lnTo>
                    <a:pt x="24" y="0"/>
                  </a:lnTo>
                  <a:lnTo>
                    <a:pt x="29" y="1"/>
                  </a:lnTo>
                  <a:lnTo>
                    <a:pt x="38" y="3"/>
                  </a:lnTo>
                  <a:lnTo>
                    <a:pt x="52" y="8"/>
                  </a:lnTo>
                  <a:lnTo>
                    <a:pt x="69" y="16"/>
                  </a:lnTo>
                  <a:lnTo>
                    <a:pt x="94" y="25"/>
                  </a:lnTo>
                  <a:lnTo>
                    <a:pt x="124" y="38"/>
                  </a:lnTo>
                  <a:lnTo>
                    <a:pt x="16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8" name="Freeform 207">
              <a:extLst>
                <a:ext uri="{FF2B5EF4-FFF2-40B4-BE49-F238E27FC236}">
                  <a16:creationId xmlns:a16="http://schemas.microsoft.com/office/drawing/2014/main" id="{69E49689-EE24-B8F4-EFE2-26C8D2B6DA9B}"/>
                </a:ext>
              </a:extLst>
            </p:cNvPr>
            <p:cNvSpPr>
              <a:spLocks/>
            </p:cNvSpPr>
            <p:nvPr/>
          </p:nvSpPr>
          <p:spPr bwMode="auto">
            <a:xfrm>
              <a:off x="2053" y="890"/>
              <a:ext cx="99" cy="20"/>
            </a:xfrm>
            <a:custGeom>
              <a:avLst/>
              <a:gdLst>
                <a:gd name="T0" fmla="*/ 68 w 99"/>
                <a:gd name="T1" fmla="*/ 12 h 20"/>
                <a:gd name="T2" fmla="*/ 72 w 99"/>
                <a:gd name="T3" fmla="*/ 14 h 20"/>
                <a:gd name="T4" fmla="*/ 77 w 99"/>
                <a:gd name="T5" fmla="*/ 14 h 20"/>
                <a:gd name="T6" fmla="*/ 78 w 99"/>
                <a:gd name="T7" fmla="*/ 14 h 20"/>
                <a:gd name="T8" fmla="*/ 79 w 99"/>
                <a:gd name="T9" fmla="*/ 14 h 20"/>
                <a:gd name="T10" fmla="*/ 96 w 99"/>
                <a:gd name="T11" fmla="*/ 12 h 20"/>
                <a:gd name="T12" fmla="*/ 96 w 99"/>
                <a:gd name="T13" fmla="*/ 11 h 20"/>
                <a:gd name="T14" fmla="*/ 96 w 99"/>
                <a:gd name="T15" fmla="*/ 10 h 20"/>
                <a:gd name="T16" fmla="*/ 95 w 99"/>
                <a:gd name="T17" fmla="*/ 10 h 20"/>
                <a:gd name="T18" fmla="*/ 82 w 99"/>
                <a:gd name="T19" fmla="*/ 11 h 20"/>
                <a:gd name="T20" fmla="*/ 84 w 99"/>
                <a:gd name="T21" fmla="*/ 11 h 20"/>
                <a:gd name="T22" fmla="*/ 84 w 99"/>
                <a:gd name="T23" fmla="*/ 10 h 20"/>
                <a:gd name="T24" fmla="*/ 99 w 99"/>
                <a:gd name="T25" fmla="*/ 7 h 20"/>
                <a:gd name="T26" fmla="*/ 99 w 99"/>
                <a:gd name="T27" fmla="*/ 7 h 20"/>
                <a:gd name="T28" fmla="*/ 99 w 99"/>
                <a:gd name="T29" fmla="*/ 6 h 20"/>
                <a:gd name="T30" fmla="*/ 98 w 99"/>
                <a:gd name="T31" fmla="*/ 5 h 20"/>
                <a:gd name="T32" fmla="*/ 85 w 99"/>
                <a:gd name="T33" fmla="*/ 7 h 20"/>
                <a:gd name="T34" fmla="*/ 85 w 99"/>
                <a:gd name="T35" fmla="*/ 7 h 20"/>
                <a:gd name="T36" fmla="*/ 85 w 99"/>
                <a:gd name="T37" fmla="*/ 7 h 20"/>
                <a:gd name="T38" fmla="*/ 85 w 99"/>
                <a:gd name="T39" fmla="*/ 6 h 20"/>
                <a:gd name="T40" fmla="*/ 84 w 99"/>
                <a:gd name="T41" fmla="*/ 6 h 20"/>
                <a:gd name="T42" fmla="*/ 96 w 99"/>
                <a:gd name="T43" fmla="*/ 4 h 20"/>
                <a:gd name="T44" fmla="*/ 97 w 99"/>
                <a:gd name="T45" fmla="*/ 4 h 20"/>
                <a:gd name="T46" fmla="*/ 96 w 99"/>
                <a:gd name="T47" fmla="*/ 3 h 20"/>
                <a:gd name="T48" fmla="*/ 96 w 99"/>
                <a:gd name="T49" fmla="*/ 3 h 20"/>
                <a:gd name="T50" fmla="*/ 82 w 99"/>
                <a:gd name="T51" fmla="*/ 4 h 20"/>
                <a:gd name="T52" fmla="*/ 82 w 99"/>
                <a:gd name="T53" fmla="*/ 4 h 20"/>
                <a:gd name="T54" fmla="*/ 81 w 99"/>
                <a:gd name="T55" fmla="*/ 3 h 20"/>
                <a:gd name="T56" fmla="*/ 94 w 99"/>
                <a:gd name="T57" fmla="*/ 2 h 20"/>
                <a:gd name="T58" fmla="*/ 94 w 99"/>
                <a:gd name="T59" fmla="*/ 1 h 20"/>
                <a:gd name="T60" fmla="*/ 94 w 99"/>
                <a:gd name="T61" fmla="*/ 0 h 20"/>
                <a:gd name="T62" fmla="*/ 94 w 99"/>
                <a:gd name="T63" fmla="*/ 0 h 20"/>
                <a:gd name="T64" fmla="*/ 78 w 99"/>
                <a:gd name="T65" fmla="*/ 2 h 20"/>
                <a:gd name="T66" fmla="*/ 76 w 99"/>
                <a:gd name="T67" fmla="*/ 2 h 20"/>
                <a:gd name="T68" fmla="*/ 75 w 99"/>
                <a:gd name="T69" fmla="*/ 2 h 20"/>
                <a:gd name="T70" fmla="*/ 71 w 99"/>
                <a:gd name="T71" fmla="*/ 2 h 20"/>
                <a:gd name="T72" fmla="*/ 67 w 99"/>
                <a:gd name="T73" fmla="*/ 5 h 20"/>
                <a:gd name="T74" fmla="*/ 0 w 99"/>
                <a:gd name="T75" fmla="*/ 16 h 20"/>
                <a:gd name="T76" fmla="*/ 66 w 99"/>
                <a:gd name="T77" fmla="*/ 11 h 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20"/>
                <a:gd name="T119" fmla="*/ 99 w 99"/>
                <a:gd name="T120" fmla="*/ 20 h 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20">
                  <a:moveTo>
                    <a:pt x="66" y="11"/>
                  </a:moveTo>
                  <a:lnTo>
                    <a:pt x="68" y="12"/>
                  </a:lnTo>
                  <a:lnTo>
                    <a:pt x="70" y="14"/>
                  </a:lnTo>
                  <a:lnTo>
                    <a:pt x="72" y="14"/>
                  </a:lnTo>
                  <a:lnTo>
                    <a:pt x="76" y="14"/>
                  </a:lnTo>
                  <a:lnTo>
                    <a:pt x="77" y="14"/>
                  </a:lnTo>
                  <a:lnTo>
                    <a:pt x="78" y="14"/>
                  </a:lnTo>
                  <a:lnTo>
                    <a:pt x="79" y="14"/>
                  </a:lnTo>
                  <a:lnTo>
                    <a:pt x="95" y="12"/>
                  </a:lnTo>
                  <a:lnTo>
                    <a:pt x="96" y="12"/>
                  </a:lnTo>
                  <a:lnTo>
                    <a:pt x="96" y="11"/>
                  </a:lnTo>
                  <a:lnTo>
                    <a:pt x="96" y="10"/>
                  </a:lnTo>
                  <a:lnTo>
                    <a:pt x="95" y="10"/>
                  </a:lnTo>
                  <a:lnTo>
                    <a:pt x="94" y="10"/>
                  </a:lnTo>
                  <a:lnTo>
                    <a:pt x="82" y="11"/>
                  </a:lnTo>
                  <a:lnTo>
                    <a:pt x="84" y="11"/>
                  </a:lnTo>
                  <a:lnTo>
                    <a:pt x="84" y="10"/>
                  </a:lnTo>
                  <a:lnTo>
                    <a:pt x="98" y="7"/>
                  </a:lnTo>
                  <a:lnTo>
                    <a:pt x="99" y="7"/>
                  </a:lnTo>
                  <a:lnTo>
                    <a:pt x="99" y="6"/>
                  </a:lnTo>
                  <a:lnTo>
                    <a:pt x="98" y="5"/>
                  </a:lnTo>
                  <a:lnTo>
                    <a:pt x="97" y="5"/>
                  </a:lnTo>
                  <a:lnTo>
                    <a:pt x="85" y="7"/>
                  </a:lnTo>
                  <a:lnTo>
                    <a:pt x="85" y="6"/>
                  </a:lnTo>
                  <a:lnTo>
                    <a:pt x="84" y="6"/>
                  </a:lnTo>
                  <a:lnTo>
                    <a:pt x="96" y="5"/>
                  </a:lnTo>
                  <a:lnTo>
                    <a:pt x="96" y="4"/>
                  </a:lnTo>
                  <a:lnTo>
                    <a:pt x="97" y="4"/>
                  </a:lnTo>
                  <a:lnTo>
                    <a:pt x="97" y="3"/>
                  </a:lnTo>
                  <a:lnTo>
                    <a:pt x="96" y="3"/>
                  </a:lnTo>
                  <a:lnTo>
                    <a:pt x="95" y="3"/>
                  </a:lnTo>
                  <a:lnTo>
                    <a:pt x="82" y="4"/>
                  </a:lnTo>
                  <a:lnTo>
                    <a:pt x="81" y="3"/>
                  </a:lnTo>
                  <a:lnTo>
                    <a:pt x="92" y="2"/>
                  </a:lnTo>
                  <a:lnTo>
                    <a:pt x="94" y="2"/>
                  </a:lnTo>
                  <a:lnTo>
                    <a:pt x="94" y="1"/>
                  </a:lnTo>
                  <a:lnTo>
                    <a:pt x="94" y="0"/>
                  </a:lnTo>
                  <a:lnTo>
                    <a:pt x="92" y="0"/>
                  </a:lnTo>
                  <a:lnTo>
                    <a:pt x="78" y="2"/>
                  </a:lnTo>
                  <a:lnTo>
                    <a:pt x="77" y="2"/>
                  </a:lnTo>
                  <a:lnTo>
                    <a:pt x="76" y="2"/>
                  </a:lnTo>
                  <a:lnTo>
                    <a:pt x="75" y="2"/>
                  </a:lnTo>
                  <a:lnTo>
                    <a:pt x="71" y="2"/>
                  </a:lnTo>
                  <a:lnTo>
                    <a:pt x="69" y="4"/>
                  </a:lnTo>
                  <a:lnTo>
                    <a:pt x="67" y="5"/>
                  </a:lnTo>
                  <a:lnTo>
                    <a:pt x="66" y="7"/>
                  </a:lnTo>
                  <a:lnTo>
                    <a:pt x="0" y="16"/>
                  </a:lnTo>
                  <a:lnTo>
                    <a:pt x="1" y="20"/>
                  </a:lnTo>
                  <a:lnTo>
                    <a:pt x="6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9" name="Freeform 208">
              <a:extLst>
                <a:ext uri="{FF2B5EF4-FFF2-40B4-BE49-F238E27FC236}">
                  <a16:creationId xmlns:a16="http://schemas.microsoft.com/office/drawing/2014/main" id="{6EA5F776-6990-A862-E185-FA303A8E4C65}"/>
                </a:ext>
              </a:extLst>
            </p:cNvPr>
            <p:cNvSpPr>
              <a:spLocks/>
            </p:cNvSpPr>
            <p:nvPr/>
          </p:nvSpPr>
          <p:spPr bwMode="auto">
            <a:xfrm>
              <a:off x="2083" y="1689"/>
              <a:ext cx="282" cy="83"/>
            </a:xfrm>
            <a:custGeom>
              <a:avLst/>
              <a:gdLst>
                <a:gd name="T0" fmla="*/ 1 w 282"/>
                <a:gd name="T1" fmla="*/ 0 h 83"/>
                <a:gd name="T2" fmla="*/ 282 w 282"/>
                <a:gd name="T3" fmla="*/ 45 h 83"/>
                <a:gd name="T4" fmla="*/ 277 w 282"/>
                <a:gd name="T5" fmla="*/ 83 h 83"/>
                <a:gd name="T6" fmla="*/ 0 w 282"/>
                <a:gd name="T7" fmla="*/ 30 h 83"/>
                <a:gd name="T8" fmla="*/ 1 w 282"/>
                <a:gd name="T9" fmla="*/ 0 h 83"/>
                <a:gd name="T10" fmla="*/ 0 60000 65536"/>
                <a:gd name="T11" fmla="*/ 0 60000 65536"/>
                <a:gd name="T12" fmla="*/ 0 60000 65536"/>
                <a:gd name="T13" fmla="*/ 0 60000 65536"/>
                <a:gd name="T14" fmla="*/ 0 60000 65536"/>
                <a:gd name="T15" fmla="*/ 0 w 282"/>
                <a:gd name="T16" fmla="*/ 0 h 83"/>
                <a:gd name="T17" fmla="*/ 282 w 282"/>
                <a:gd name="T18" fmla="*/ 83 h 83"/>
              </a:gdLst>
              <a:ahLst/>
              <a:cxnLst>
                <a:cxn ang="T10">
                  <a:pos x="T0" y="T1"/>
                </a:cxn>
                <a:cxn ang="T11">
                  <a:pos x="T2" y="T3"/>
                </a:cxn>
                <a:cxn ang="T12">
                  <a:pos x="T4" y="T5"/>
                </a:cxn>
                <a:cxn ang="T13">
                  <a:pos x="T6" y="T7"/>
                </a:cxn>
                <a:cxn ang="T14">
                  <a:pos x="T8" y="T9"/>
                </a:cxn>
              </a:cxnLst>
              <a:rect l="T15" t="T16" r="T17" b="T18"/>
              <a:pathLst>
                <a:path w="282" h="83">
                  <a:moveTo>
                    <a:pt x="1" y="0"/>
                  </a:moveTo>
                  <a:lnTo>
                    <a:pt x="282" y="45"/>
                  </a:lnTo>
                  <a:lnTo>
                    <a:pt x="277" y="83"/>
                  </a:lnTo>
                  <a:lnTo>
                    <a:pt x="0" y="3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0" name="Freeform 209">
              <a:extLst>
                <a:ext uri="{FF2B5EF4-FFF2-40B4-BE49-F238E27FC236}">
                  <a16:creationId xmlns:a16="http://schemas.microsoft.com/office/drawing/2014/main" id="{207CFD3D-6F5D-3B8C-F657-7652547A12F2}"/>
                </a:ext>
              </a:extLst>
            </p:cNvPr>
            <p:cNvSpPr>
              <a:spLocks/>
            </p:cNvSpPr>
            <p:nvPr/>
          </p:nvSpPr>
          <p:spPr bwMode="auto">
            <a:xfrm>
              <a:off x="2376" y="2210"/>
              <a:ext cx="181" cy="652"/>
            </a:xfrm>
            <a:custGeom>
              <a:avLst/>
              <a:gdLst>
                <a:gd name="T0" fmla="*/ 170 w 181"/>
                <a:gd name="T1" fmla="*/ 642 h 652"/>
                <a:gd name="T2" fmla="*/ 152 w 181"/>
                <a:gd name="T3" fmla="*/ 634 h 652"/>
                <a:gd name="T4" fmla="*/ 131 w 181"/>
                <a:gd name="T5" fmla="*/ 624 h 652"/>
                <a:gd name="T6" fmla="*/ 115 w 181"/>
                <a:gd name="T7" fmla="*/ 618 h 652"/>
                <a:gd name="T8" fmla="*/ 113 w 181"/>
                <a:gd name="T9" fmla="*/ 616 h 652"/>
                <a:gd name="T10" fmla="*/ 103 w 181"/>
                <a:gd name="T11" fmla="*/ 600 h 652"/>
                <a:gd name="T12" fmla="*/ 91 w 181"/>
                <a:gd name="T13" fmla="*/ 577 h 652"/>
                <a:gd name="T14" fmla="*/ 78 w 181"/>
                <a:gd name="T15" fmla="*/ 556 h 652"/>
                <a:gd name="T16" fmla="*/ 67 w 181"/>
                <a:gd name="T17" fmla="*/ 538 h 652"/>
                <a:gd name="T18" fmla="*/ 50 w 181"/>
                <a:gd name="T19" fmla="*/ 442 h 652"/>
                <a:gd name="T20" fmla="*/ 61 w 181"/>
                <a:gd name="T21" fmla="*/ 314 h 652"/>
                <a:gd name="T22" fmla="*/ 86 w 181"/>
                <a:gd name="T23" fmla="*/ 181 h 652"/>
                <a:gd name="T24" fmla="*/ 110 w 181"/>
                <a:gd name="T25" fmla="*/ 69 h 652"/>
                <a:gd name="T26" fmla="*/ 115 w 181"/>
                <a:gd name="T27" fmla="*/ 49 h 652"/>
                <a:gd name="T28" fmla="*/ 120 w 181"/>
                <a:gd name="T29" fmla="*/ 29 h 652"/>
                <a:gd name="T30" fmla="*/ 100 w 181"/>
                <a:gd name="T31" fmla="*/ 21 h 652"/>
                <a:gd name="T32" fmla="*/ 83 w 181"/>
                <a:gd name="T33" fmla="*/ 8 h 652"/>
                <a:gd name="T34" fmla="*/ 66 w 181"/>
                <a:gd name="T35" fmla="*/ 0 h 652"/>
                <a:gd name="T36" fmla="*/ 44 w 181"/>
                <a:gd name="T37" fmla="*/ 5 h 652"/>
                <a:gd name="T38" fmla="*/ 14 w 181"/>
                <a:gd name="T39" fmla="*/ 98 h 652"/>
                <a:gd name="T40" fmla="*/ 0 w 181"/>
                <a:gd name="T41" fmla="*/ 198 h 652"/>
                <a:gd name="T42" fmla="*/ 5 w 181"/>
                <a:gd name="T43" fmla="*/ 328 h 652"/>
                <a:gd name="T44" fmla="*/ 30 w 181"/>
                <a:gd name="T45" fmla="*/ 509 h 652"/>
                <a:gd name="T46" fmla="*/ 28 w 181"/>
                <a:gd name="T47" fmla="*/ 518 h 652"/>
                <a:gd name="T48" fmla="*/ 24 w 181"/>
                <a:gd name="T49" fmla="*/ 528 h 652"/>
                <a:gd name="T50" fmla="*/ 22 w 181"/>
                <a:gd name="T51" fmla="*/ 532 h 652"/>
                <a:gd name="T52" fmla="*/ 18 w 181"/>
                <a:gd name="T53" fmla="*/ 535 h 652"/>
                <a:gd name="T54" fmla="*/ 14 w 181"/>
                <a:gd name="T55" fmla="*/ 541 h 652"/>
                <a:gd name="T56" fmla="*/ 8 w 181"/>
                <a:gd name="T57" fmla="*/ 551 h 652"/>
                <a:gd name="T58" fmla="*/ 7 w 181"/>
                <a:gd name="T59" fmla="*/ 581 h 652"/>
                <a:gd name="T60" fmla="*/ 14 w 181"/>
                <a:gd name="T61" fmla="*/ 592 h 652"/>
                <a:gd name="T62" fmla="*/ 26 w 181"/>
                <a:gd name="T63" fmla="*/ 652 h 652"/>
                <a:gd name="T64" fmla="*/ 44 w 181"/>
                <a:gd name="T65" fmla="*/ 604 h 652"/>
                <a:gd name="T66" fmla="*/ 66 w 181"/>
                <a:gd name="T67" fmla="*/ 619 h 652"/>
                <a:gd name="T68" fmla="*/ 81 w 181"/>
                <a:gd name="T69" fmla="*/ 637 h 652"/>
                <a:gd name="T70" fmla="*/ 89 w 181"/>
                <a:gd name="T71" fmla="*/ 650 h 652"/>
                <a:gd name="T72" fmla="*/ 180 w 181"/>
                <a:gd name="T73" fmla="*/ 652 h 652"/>
                <a:gd name="T74" fmla="*/ 181 w 181"/>
                <a:gd name="T75" fmla="*/ 649 h 652"/>
                <a:gd name="T76" fmla="*/ 175 w 181"/>
                <a:gd name="T77" fmla="*/ 643 h 6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652"/>
                <a:gd name="T119" fmla="*/ 181 w 181"/>
                <a:gd name="T120" fmla="*/ 652 h 6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652">
                  <a:moveTo>
                    <a:pt x="175" y="643"/>
                  </a:moveTo>
                  <a:lnTo>
                    <a:pt x="170" y="642"/>
                  </a:lnTo>
                  <a:lnTo>
                    <a:pt x="162" y="639"/>
                  </a:lnTo>
                  <a:lnTo>
                    <a:pt x="152" y="634"/>
                  </a:lnTo>
                  <a:lnTo>
                    <a:pt x="142" y="630"/>
                  </a:lnTo>
                  <a:lnTo>
                    <a:pt x="131" y="624"/>
                  </a:lnTo>
                  <a:lnTo>
                    <a:pt x="122" y="621"/>
                  </a:lnTo>
                  <a:lnTo>
                    <a:pt x="115" y="618"/>
                  </a:lnTo>
                  <a:lnTo>
                    <a:pt x="113" y="616"/>
                  </a:lnTo>
                  <a:lnTo>
                    <a:pt x="109" y="609"/>
                  </a:lnTo>
                  <a:lnTo>
                    <a:pt x="103" y="600"/>
                  </a:lnTo>
                  <a:lnTo>
                    <a:pt x="98" y="589"/>
                  </a:lnTo>
                  <a:lnTo>
                    <a:pt x="91" y="577"/>
                  </a:lnTo>
                  <a:lnTo>
                    <a:pt x="83" y="566"/>
                  </a:lnTo>
                  <a:lnTo>
                    <a:pt x="78" y="556"/>
                  </a:lnTo>
                  <a:lnTo>
                    <a:pt x="72" y="546"/>
                  </a:lnTo>
                  <a:lnTo>
                    <a:pt x="67" y="538"/>
                  </a:lnTo>
                  <a:lnTo>
                    <a:pt x="54" y="496"/>
                  </a:lnTo>
                  <a:lnTo>
                    <a:pt x="50" y="442"/>
                  </a:lnTo>
                  <a:lnTo>
                    <a:pt x="53" y="381"/>
                  </a:lnTo>
                  <a:lnTo>
                    <a:pt x="61" y="314"/>
                  </a:lnTo>
                  <a:lnTo>
                    <a:pt x="73" y="247"/>
                  </a:lnTo>
                  <a:lnTo>
                    <a:pt x="86" y="181"/>
                  </a:lnTo>
                  <a:lnTo>
                    <a:pt x="99" y="121"/>
                  </a:lnTo>
                  <a:lnTo>
                    <a:pt x="110" y="69"/>
                  </a:lnTo>
                  <a:lnTo>
                    <a:pt x="112" y="59"/>
                  </a:lnTo>
                  <a:lnTo>
                    <a:pt x="115" y="49"/>
                  </a:lnTo>
                  <a:lnTo>
                    <a:pt x="118" y="39"/>
                  </a:lnTo>
                  <a:lnTo>
                    <a:pt x="120" y="29"/>
                  </a:lnTo>
                  <a:lnTo>
                    <a:pt x="109" y="27"/>
                  </a:lnTo>
                  <a:lnTo>
                    <a:pt x="100" y="21"/>
                  </a:lnTo>
                  <a:lnTo>
                    <a:pt x="91" y="15"/>
                  </a:lnTo>
                  <a:lnTo>
                    <a:pt x="83" y="8"/>
                  </a:lnTo>
                  <a:lnTo>
                    <a:pt x="75" y="4"/>
                  </a:lnTo>
                  <a:lnTo>
                    <a:pt x="66" y="0"/>
                  </a:lnTo>
                  <a:lnTo>
                    <a:pt x="56" y="0"/>
                  </a:lnTo>
                  <a:lnTo>
                    <a:pt x="44" y="5"/>
                  </a:lnTo>
                  <a:lnTo>
                    <a:pt x="27" y="52"/>
                  </a:lnTo>
                  <a:lnTo>
                    <a:pt x="14" y="98"/>
                  </a:lnTo>
                  <a:lnTo>
                    <a:pt x="5" y="145"/>
                  </a:lnTo>
                  <a:lnTo>
                    <a:pt x="0" y="198"/>
                  </a:lnTo>
                  <a:lnTo>
                    <a:pt x="0" y="258"/>
                  </a:lnTo>
                  <a:lnTo>
                    <a:pt x="5" y="328"/>
                  </a:lnTo>
                  <a:lnTo>
                    <a:pt x="14" y="411"/>
                  </a:lnTo>
                  <a:lnTo>
                    <a:pt x="30" y="509"/>
                  </a:lnTo>
                  <a:lnTo>
                    <a:pt x="30" y="514"/>
                  </a:lnTo>
                  <a:lnTo>
                    <a:pt x="28" y="518"/>
                  </a:lnTo>
                  <a:lnTo>
                    <a:pt x="26" y="524"/>
                  </a:lnTo>
                  <a:lnTo>
                    <a:pt x="24" y="528"/>
                  </a:lnTo>
                  <a:lnTo>
                    <a:pt x="23" y="529"/>
                  </a:lnTo>
                  <a:lnTo>
                    <a:pt x="22" y="532"/>
                  </a:lnTo>
                  <a:lnTo>
                    <a:pt x="19" y="533"/>
                  </a:lnTo>
                  <a:lnTo>
                    <a:pt x="18" y="535"/>
                  </a:lnTo>
                  <a:lnTo>
                    <a:pt x="16" y="537"/>
                  </a:lnTo>
                  <a:lnTo>
                    <a:pt x="14" y="541"/>
                  </a:lnTo>
                  <a:lnTo>
                    <a:pt x="11" y="546"/>
                  </a:lnTo>
                  <a:lnTo>
                    <a:pt x="8" y="551"/>
                  </a:lnTo>
                  <a:lnTo>
                    <a:pt x="5" y="567"/>
                  </a:lnTo>
                  <a:lnTo>
                    <a:pt x="7" y="581"/>
                  </a:lnTo>
                  <a:lnTo>
                    <a:pt x="12" y="589"/>
                  </a:lnTo>
                  <a:lnTo>
                    <a:pt x="14" y="592"/>
                  </a:lnTo>
                  <a:lnTo>
                    <a:pt x="21" y="652"/>
                  </a:lnTo>
                  <a:lnTo>
                    <a:pt x="26" y="652"/>
                  </a:lnTo>
                  <a:lnTo>
                    <a:pt x="31" y="601"/>
                  </a:lnTo>
                  <a:lnTo>
                    <a:pt x="44" y="604"/>
                  </a:lnTo>
                  <a:lnTo>
                    <a:pt x="56" y="611"/>
                  </a:lnTo>
                  <a:lnTo>
                    <a:pt x="66" y="619"/>
                  </a:lnTo>
                  <a:lnTo>
                    <a:pt x="74" y="628"/>
                  </a:lnTo>
                  <a:lnTo>
                    <a:pt x="81" y="637"/>
                  </a:lnTo>
                  <a:lnTo>
                    <a:pt x="86" y="644"/>
                  </a:lnTo>
                  <a:lnTo>
                    <a:pt x="89" y="650"/>
                  </a:lnTo>
                  <a:lnTo>
                    <a:pt x="90" y="652"/>
                  </a:lnTo>
                  <a:lnTo>
                    <a:pt x="180" y="652"/>
                  </a:lnTo>
                  <a:lnTo>
                    <a:pt x="180" y="651"/>
                  </a:lnTo>
                  <a:lnTo>
                    <a:pt x="181" y="649"/>
                  </a:lnTo>
                  <a:lnTo>
                    <a:pt x="180" y="645"/>
                  </a:lnTo>
                  <a:lnTo>
                    <a:pt x="175" y="643"/>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1" name="Freeform 210">
              <a:extLst>
                <a:ext uri="{FF2B5EF4-FFF2-40B4-BE49-F238E27FC236}">
                  <a16:creationId xmlns:a16="http://schemas.microsoft.com/office/drawing/2014/main" id="{9BDEF958-170B-E85B-C5E4-715ABE90064D}"/>
                </a:ext>
              </a:extLst>
            </p:cNvPr>
            <p:cNvSpPr>
              <a:spLocks/>
            </p:cNvSpPr>
            <p:nvPr/>
          </p:nvSpPr>
          <p:spPr bwMode="auto">
            <a:xfrm>
              <a:off x="1799" y="2114"/>
              <a:ext cx="550" cy="509"/>
            </a:xfrm>
            <a:custGeom>
              <a:avLst/>
              <a:gdLst>
                <a:gd name="T0" fmla="*/ 100 w 550"/>
                <a:gd name="T1" fmla="*/ 488 h 509"/>
                <a:gd name="T2" fmla="*/ 89 w 550"/>
                <a:gd name="T3" fmla="*/ 445 h 509"/>
                <a:gd name="T4" fmla="*/ 86 w 550"/>
                <a:gd name="T5" fmla="*/ 436 h 509"/>
                <a:gd name="T6" fmla="*/ 103 w 550"/>
                <a:gd name="T7" fmla="*/ 393 h 509"/>
                <a:gd name="T8" fmla="*/ 119 w 550"/>
                <a:gd name="T9" fmla="*/ 351 h 509"/>
                <a:gd name="T10" fmla="*/ 143 w 550"/>
                <a:gd name="T11" fmla="*/ 314 h 509"/>
                <a:gd name="T12" fmla="*/ 183 w 550"/>
                <a:gd name="T13" fmla="*/ 277 h 509"/>
                <a:gd name="T14" fmla="*/ 233 w 550"/>
                <a:gd name="T15" fmla="*/ 241 h 509"/>
                <a:gd name="T16" fmla="*/ 291 w 550"/>
                <a:gd name="T17" fmla="*/ 207 h 509"/>
                <a:gd name="T18" fmla="*/ 351 w 550"/>
                <a:gd name="T19" fmla="*/ 174 h 509"/>
                <a:gd name="T20" fmla="*/ 410 w 550"/>
                <a:gd name="T21" fmla="*/ 143 h 509"/>
                <a:gd name="T22" fmla="*/ 466 w 550"/>
                <a:gd name="T23" fmla="*/ 116 h 509"/>
                <a:gd name="T24" fmla="*/ 513 w 550"/>
                <a:gd name="T25" fmla="*/ 93 h 509"/>
                <a:gd name="T26" fmla="*/ 522 w 550"/>
                <a:gd name="T27" fmla="*/ 88 h 509"/>
                <a:gd name="T28" fmla="*/ 532 w 550"/>
                <a:gd name="T29" fmla="*/ 83 h 509"/>
                <a:gd name="T30" fmla="*/ 541 w 550"/>
                <a:gd name="T31" fmla="*/ 78 h 509"/>
                <a:gd name="T32" fmla="*/ 550 w 550"/>
                <a:gd name="T33" fmla="*/ 74 h 509"/>
                <a:gd name="T34" fmla="*/ 543 w 550"/>
                <a:gd name="T35" fmla="*/ 54 h 509"/>
                <a:gd name="T36" fmla="*/ 543 w 550"/>
                <a:gd name="T37" fmla="*/ 34 h 509"/>
                <a:gd name="T38" fmla="*/ 540 w 550"/>
                <a:gd name="T39" fmla="*/ 15 h 509"/>
                <a:gd name="T40" fmla="*/ 522 w 550"/>
                <a:gd name="T41" fmla="*/ 0 h 509"/>
                <a:gd name="T42" fmla="*/ 475 w 550"/>
                <a:gd name="T43" fmla="*/ 17 h 509"/>
                <a:gd name="T44" fmla="*/ 430 w 550"/>
                <a:gd name="T45" fmla="*/ 35 h 509"/>
                <a:gd name="T46" fmla="*/ 387 w 550"/>
                <a:gd name="T47" fmla="*/ 58 h 509"/>
                <a:gd name="T48" fmla="*/ 343 w 550"/>
                <a:gd name="T49" fmla="*/ 87 h 509"/>
                <a:gd name="T50" fmla="*/ 296 w 550"/>
                <a:gd name="T51" fmla="*/ 124 h 509"/>
                <a:gd name="T52" fmla="*/ 244 w 550"/>
                <a:gd name="T53" fmla="*/ 171 h 509"/>
                <a:gd name="T54" fmla="*/ 186 w 550"/>
                <a:gd name="T55" fmla="*/ 230 h 509"/>
                <a:gd name="T56" fmla="*/ 118 w 550"/>
                <a:gd name="T57" fmla="*/ 304 h 509"/>
                <a:gd name="T58" fmla="*/ 110 w 550"/>
                <a:gd name="T59" fmla="*/ 308 h 509"/>
                <a:gd name="T60" fmla="*/ 100 w 550"/>
                <a:gd name="T61" fmla="*/ 311 h 509"/>
                <a:gd name="T62" fmla="*/ 95 w 550"/>
                <a:gd name="T63" fmla="*/ 311 h 509"/>
                <a:gd name="T64" fmla="*/ 91 w 550"/>
                <a:gd name="T65" fmla="*/ 311 h 509"/>
                <a:gd name="T66" fmla="*/ 83 w 550"/>
                <a:gd name="T67" fmla="*/ 311 h 509"/>
                <a:gd name="T68" fmla="*/ 73 w 550"/>
                <a:gd name="T69" fmla="*/ 312 h 509"/>
                <a:gd name="T70" fmla="*/ 48 w 550"/>
                <a:gd name="T71" fmla="*/ 331 h 509"/>
                <a:gd name="T72" fmla="*/ 44 w 550"/>
                <a:gd name="T73" fmla="*/ 343 h 509"/>
                <a:gd name="T74" fmla="*/ 4 w 550"/>
                <a:gd name="T75" fmla="*/ 389 h 509"/>
                <a:gd name="T76" fmla="*/ 55 w 550"/>
                <a:gd name="T77" fmla="*/ 386 h 509"/>
                <a:gd name="T78" fmla="*/ 47 w 550"/>
                <a:gd name="T79" fmla="*/ 431 h 509"/>
                <a:gd name="T80" fmla="*/ 100 w 550"/>
                <a:gd name="T81" fmla="*/ 509 h 509"/>
                <a:gd name="T82" fmla="*/ 103 w 550"/>
                <a:gd name="T83" fmla="*/ 508 h 509"/>
                <a:gd name="T84" fmla="*/ 103 w 550"/>
                <a:gd name="T85" fmla="*/ 500 h 5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0"/>
                <a:gd name="T130" fmla="*/ 0 h 509"/>
                <a:gd name="T131" fmla="*/ 550 w 550"/>
                <a:gd name="T132" fmla="*/ 509 h 5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0" h="509">
                  <a:moveTo>
                    <a:pt x="103" y="500"/>
                  </a:moveTo>
                  <a:lnTo>
                    <a:pt x="100" y="488"/>
                  </a:lnTo>
                  <a:lnTo>
                    <a:pt x="94" y="466"/>
                  </a:lnTo>
                  <a:lnTo>
                    <a:pt x="89" y="445"/>
                  </a:lnTo>
                  <a:lnTo>
                    <a:pt x="86" y="436"/>
                  </a:lnTo>
                  <a:lnTo>
                    <a:pt x="94" y="418"/>
                  </a:lnTo>
                  <a:lnTo>
                    <a:pt x="103" y="393"/>
                  </a:lnTo>
                  <a:lnTo>
                    <a:pt x="112" y="370"/>
                  </a:lnTo>
                  <a:lnTo>
                    <a:pt x="119" y="351"/>
                  </a:lnTo>
                  <a:lnTo>
                    <a:pt x="129" y="333"/>
                  </a:lnTo>
                  <a:lnTo>
                    <a:pt x="143" y="314"/>
                  </a:lnTo>
                  <a:lnTo>
                    <a:pt x="161" y="296"/>
                  </a:lnTo>
                  <a:lnTo>
                    <a:pt x="183" y="277"/>
                  </a:lnTo>
                  <a:lnTo>
                    <a:pt x="207" y="259"/>
                  </a:lnTo>
                  <a:lnTo>
                    <a:pt x="233" y="241"/>
                  </a:lnTo>
                  <a:lnTo>
                    <a:pt x="260" y="223"/>
                  </a:lnTo>
                  <a:lnTo>
                    <a:pt x="291" y="207"/>
                  </a:lnTo>
                  <a:lnTo>
                    <a:pt x="320" y="190"/>
                  </a:lnTo>
                  <a:lnTo>
                    <a:pt x="351" y="174"/>
                  </a:lnTo>
                  <a:lnTo>
                    <a:pt x="381" y="159"/>
                  </a:lnTo>
                  <a:lnTo>
                    <a:pt x="410" y="143"/>
                  </a:lnTo>
                  <a:lnTo>
                    <a:pt x="439" y="130"/>
                  </a:lnTo>
                  <a:lnTo>
                    <a:pt x="466" y="116"/>
                  </a:lnTo>
                  <a:lnTo>
                    <a:pt x="490" y="104"/>
                  </a:lnTo>
                  <a:lnTo>
                    <a:pt x="513" y="93"/>
                  </a:lnTo>
                  <a:lnTo>
                    <a:pt x="517" y="91"/>
                  </a:lnTo>
                  <a:lnTo>
                    <a:pt x="522" y="88"/>
                  </a:lnTo>
                  <a:lnTo>
                    <a:pt x="526" y="86"/>
                  </a:lnTo>
                  <a:lnTo>
                    <a:pt x="532" y="83"/>
                  </a:lnTo>
                  <a:lnTo>
                    <a:pt x="536" y="81"/>
                  </a:lnTo>
                  <a:lnTo>
                    <a:pt x="541" y="78"/>
                  </a:lnTo>
                  <a:lnTo>
                    <a:pt x="545" y="76"/>
                  </a:lnTo>
                  <a:lnTo>
                    <a:pt x="550" y="74"/>
                  </a:lnTo>
                  <a:lnTo>
                    <a:pt x="545" y="64"/>
                  </a:lnTo>
                  <a:lnTo>
                    <a:pt x="543" y="54"/>
                  </a:lnTo>
                  <a:lnTo>
                    <a:pt x="543" y="44"/>
                  </a:lnTo>
                  <a:lnTo>
                    <a:pt x="543" y="34"/>
                  </a:lnTo>
                  <a:lnTo>
                    <a:pt x="542" y="24"/>
                  </a:lnTo>
                  <a:lnTo>
                    <a:pt x="540" y="15"/>
                  </a:lnTo>
                  <a:lnTo>
                    <a:pt x="533" y="7"/>
                  </a:lnTo>
                  <a:lnTo>
                    <a:pt x="522" y="0"/>
                  </a:lnTo>
                  <a:lnTo>
                    <a:pt x="497" y="8"/>
                  </a:lnTo>
                  <a:lnTo>
                    <a:pt x="475" y="17"/>
                  </a:lnTo>
                  <a:lnTo>
                    <a:pt x="452" y="26"/>
                  </a:lnTo>
                  <a:lnTo>
                    <a:pt x="430" y="35"/>
                  </a:lnTo>
                  <a:lnTo>
                    <a:pt x="409" y="46"/>
                  </a:lnTo>
                  <a:lnTo>
                    <a:pt x="387" y="58"/>
                  </a:lnTo>
                  <a:lnTo>
                    <a:pt x="365" y="72"/>
                  </a:lnTo>
                  <a:lnTo>
                    <a:pt x="343" y="87"/>
                  </a:lnTo>
                  <a:lnTo>
                    <a:pt x="320" y="104"/>
                  </a:lnTo>
                  <a:lnTo>
                    <a:pt x="296" y="124"/>
                  </a:lnTo>
                  <a:lnTo>
                    <a:pt x="271" y="146"/>
                  </a:lnTo>
                  <a:lnTo>
                    <a:pt x="244" y="171"/>
                  </a:lnTo>
                  <a:lnTo>
                    <a:pt x="216" y="199"/>
                  </a:lnTo>
                  <a:lnTo>
                    <a:pt x="186" y="230"/>
                  </a:lnTo>
                  <a:lnTo>
                    <a:pt x="152" y="266"/>
                  </a:lnTo>
                  <a:lnTo>
                    <a:pt x="118" y="304"/>
                  </a:lnTo>
                  <a:lnTo>
                    <a:pt x="114" y="306"/>
                  </a:lnTo>
                  <a:lnTo>
                    <a:pt x="110" y="308"/>
                  </a:lnTo>
                  <a:lnTo>
                    <a:pt x="105" y="309"/>
                  </a:lnTo>
                  <a:lnTo>
                    <a:pt x="100" y="311"/>
                  </a:lnTo>
                  <a:lnTo>
                    <a:pt x="98" y="311"/>
                  </a:lnTo>
                  <a:lnTo>
                    <a:pt x="95" y="311"/>
                  </a:lnTo>
                  <a:lnTo>
                    <a:pt x="93" y="311"/>
                  </a:lnTo>
                  <a:lnTo>
                    <a:pt x="91" y="311"/>
                  </a:lnTo>
                  <a:lnTo>
                    <a:pt x="87" y="311"/>
                  </a:lnTo>
                  <a:lnTo>
                    <a:pt x="83" y="311"/>
                  </a:lnTo>
                  <a:lnTo>
                    <a:pt x="77" y="311"/>
                  </a:lnTo>
                  <a:lnTo>
                    <a:pt x="73" y="312"/>
                  </a:lnTo>
                  <a:lnTo>
                    <a:pt x="57" y="321"/>
                  </a:lnTo>
                  <a:lnTo>
                    <a:pt x="48" y="331"/>
                  </a:lnTo>
                  <a:lnTo>
                    <a:pt x="45" y="340"/>
                  </a:lnTo>
                  <a:lnTo>
                    <a:pt x="44" y="343"/>
                  </a:lnTo>
                  <a:lnTo>
                    <a:pt x="0" y="384"/>
                  </a:lnTo>
                  <a:lnTo>
                    <a:pt x="4" y="389"/>
                  </a:lnTo>
                  <a:lnTo>
                    <a:pt x="46" y="361"/>
                  </a:lnTo>
                  <a:lnTo>
                    <a:pt x="55" y="386"/>
                  </a:lnTo>
                  <a:lnTo>
                    <a:pt x="53" y="412"/>
                  </a:lnTo>
                  <a:lnTo>
                    <a:pt x="47" y="431"/>
                  </a:lnTo>
                  <a:lnTo>
                    <a:pt x="44" y="439"/>
                  </a:lnTo>
                  <a:lnTo>
                    <a:pt x="100" y="509"/>
                  </a:lnTo>
                  <a:lnTo>
                    <a:pt x="101" y="509"/>
                  </a:lnTo>
                  <a:lnTo>
                    <a:pt x="103" y="508"/>
                  </a:lnTo>
                  <a:lnTo>
                    <a:pt x="104" y="506"/>
                  </a:lnTo>
                  <a:lnTo>
                    <a:pt x="103" y="500"/>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2" name="Freeform 211">
              <a:extLst>
                <a:ext uri="{FF2B5EF4-FFF2-40B4-BE49-F238E27FC236}">
                  <a16:creationId xmlns:a16="http://schemas.microsoft.com/office/drawing/2014/main" id="{6ACD1463-465C-FD2C-DA1F-1F641B38660C}"/>
                </a:ext>
              </a:extLst>
            </p:cNvPr>
            <p:cNvSpPr>
              <a:spLocks/>
            </p:cNvSpPr>
            <p:nvPr/>
          </p:nvSpPr>
          <p:spPr bwMode="auto">
            <a:xfrm>
              <a:off x="2227" y="1124"/>
              <a:ext cx="278" cy="221"/>
            </a:xfrm>
            <a:custGeom>
              <a:avLst/>
              <a:gdLst>
                <a:gd name="T0" fmla="*/ 245 w 278"/>
                <a:gd name="T1" fmla="*/ 146 h 221"/>
                <a:gd name="T2" fmla="*/ 234 w 278"/>
                <a:gd name="T3" fmla="*/ 111 h 221"/>
                <a:gd name="T4" fmla="*/ 229 w 278"/>
                <a:gd name="T5" fmla="*/ 88 h 221"/>
                <a:gd name="T6" fmla="*/ 223 w 278"/>
                <a:gd name="T7" fmla="*/ 73 h 221"/>
                <a:gd name="T8" fmla="*/ 215 w 278"/>
                <a:gd name="T9" fmla="*/ 55 h 221"/>
                <a:gd name="T10" fmla="*/ 209 w 278"/>
                <a:gd name="T11" fmla="*/ 44 h 221"/>
                <a:gd name="T12" fmla="*/ 200 w 278"/>
                <a:gd name="T13" fmla="*/ 34 h 221"/>
                <a:gd name="T14" fmla="*/ 189 w 278"/>
                <a:gd name="T15" fmla="*/ 24 h 221"/>
                <a:gd name="T16" fmla="*/ 174 w 278"/>
                <a:gd name="T17" fmla="*/ 15 h 221"/>
                <a:gd name="T18" fmla="*/ 158 w 278"/>
                <a:gd name="T19" fmla="*/ 7 h 221"/>
                <a:gd name="T20" fmla="*/ 138 w 278"/>
                <a:gd name="T21" fmla="*/ 2 h 221"/>
                <a:gd name="T22" fmla="*/ 116 w 278"/>
                <a:gd name="T23" fmla="*/ 0 h 221"/>
                <a:gd name="T24" fmla="*/ 89 w 278"/>
                <a:gd name="T25" fmla="*/ 2 h 221"/>
                <a:gd name="T26" fmla="*/ 85 w 278"/>
                <a:gd name="T27" fmla="*/ 3 h 221"/>
                <a:gd name="T28" fmla="*/ 80 w 278"/>
                <a:gd name="T29" fmla="*/ 5 h 221"/>
                <a:gd name="T30" fmla="*/ 76 w 278"/>
                <a:gd name="T31" fmla="*/ 5 h 221"/>
                <a:gd name="T32" fmla="*/ 71 w 278"/>
                <a:gd name="T33" fmla="*/ 6 h 221"/>
                <a:gd name="T34" fmla="*/ 68 w 278"/>
                <a:gd name="T35" fmla="*/ 7 h 221"/>
                <a:gd name="T36" fmla="*/ 64 w 278"/>
                <a:gd name="T37" fmla="*/ 8 h 221"/>
                <a:gd name="T38" fmla="*/ 59 w 278"/>
                <a:gd name="T39" fmla="*/ 9 h 221"/>
                <a:gd name="T40" fmla="*/ 56 w 278"/>
                <a:gd name="T41" fmla="*/ 10 h 221"/>
                <a:gd name="T42" fmla="*/ 38 w 278"/>
                <a:gd name="T43" fmla="*/ 29 h 221"/>
                <a:gd name="T44" fmla="*/ 22 w 278"/>
                <a:gd name="T45" fmla="*/ 51 h 221"/>
                <a:gd name="T46" fmla="*/ 11 w 278"/>
                <a:gd name="T47" fmla="*/ 76 h 221"/>
                <a:gd name="T48" fmla="*/ 3 w 278"/>
                <a:gd name="T49" fmla="*/ 103 h 221"/>
                <a:gd name="T50" fmla="*/ 0 w 278"/>
                <a:gd name="T51" fmla="*/ 130 h 221"/>
                <a:gd name="T52" fmla="*/ 0 w 278"/>
                <a:gd name="T53" fmla="*/ 157 h 221"/>
                <a:gd name="T54" fmla="*/ 3 w 278"/>
                <a:gd name="T55" fmla="*/ 184 h 221"/>
                <a:gd name="T56" fmla="*/ 11 w 278"/>
                <a:gd name="T57" fmla="*/ 211 h 221"/>
                <a:gd name="T58" fmla="*/ 28 w 278"/>
                <a:gd name="T59" fmla="*/ 213 h 221"/>
                <a:gd name="T60" fmla="*/ 45 w 278"/>
                <a:gd name="T61" fmla="*/ 216 h 221"/>
                <a:gd name="T62" fmla="*/ 61 w 278"/>
                <a:gd name="T63" fmla="*/ 217 h 221"/>
                <a:gd name="T64" fmla="*/ 79 w 278"/>
                <a:gd name="T65" fmla="*/ 219 h 221"/>
                <a:gd name="T66" fmla="*/ 96 w 278"/>
                <a:gd name="T67" fmla="*/ 220 h 221"/>
                <a:gd name="T68" fmla="*/ 113 w 278"/>
                <a:gd name="T69" fmla="*/ 221 h 221"/>
                <a:gd name="T70" fmla="*/ 129 w 278"/>
                <a:gd name="T71" fmla="*/ 221 h 221"/>
                <a:gd name="T72" fmla="*/ 146 w 278"/>
                <a:gd name="T73" fmla="*/ 221 h 221"/>
                <a:gd name="T74" fmla="*/ 163 w 278"/>
                <a:gd name="T75" fmla="*/ 221 h 221"/>
                <a:gd name="T76" fmla="*/ 181 w 278"/>
                <a:gd name="T77" fmla="*/ 220 h 221"/>
                <a:gd name="T78" fmla="*/ 196 w 278"/>
                <a:gd name="T79" fmla="*/ 218 h 221"/>
                <a:gd name="T80" fmla="*/ 213 w 278"/>
                <a:gd name="T81" fmla="*/ 214 h 221"/>
                <a:gd name="T82" fmla="*/ 230 w 278"/>
                <a:gd name="T83" fmla="*/ 211 h 221"/>
                <a:gd name="T84" fmla="*/ 245 w 278"/>
                <a:gd name="T85" fmla="*/ 205 h 221"/>
                <a:gd name="T86" fmla="*/ 262 w 278"/>
                <a:gd name="T87" fmla="*/ 200 h 221"/>
                <a:gd name="T88" fmla="*/ 278 w 278"/>
                <a:gd name="T89" fmla="*/ 193 h 221"/>
                <a:gd name="T90" fmla="*/ 272 w 278"/>
                <a:gd name="T91" fmla="*/ 189 h 221"/>
                <a:gd name="T92" fmla="*/ 263 w 278"/>
                <a:gd name="T93" fmla="*/ 180 h 221"/>
                <a:gd name="T94" fmla="*/ 254 w 278"/>
                <a:gd name="T95" fmla="*/ 165 h 221"/>
                <a:gd name="T96" fmla="*/ 245 w 278"/>
                <a:gd name="T97" fmla="*/ 146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221"/>
                <a:gd name="T149" fmla="*/ 278 w 278"/>
                <a:gd name="T150" fmla="*/ 221 h 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221">
                  <a:moveTo>
                    <a:pt x="245" y="146"/>
                  </a:moveTo>
                  <a:lnTo>
                    <a:pt x="234" y="111"/>
                  </a:lnTo>
                  <a:lnTo>
                    <a:pt x="229" y="88"/>
                  </a:lnTo>
                  <a:lnTo>
                    <a:pt x="223" y="73"/>
                  </a:lnTo>
                  <a:lnTo>
                    <a:pt x="215" y="55"/>
                  </a:lnTo>
                  <a:lnTo>
                    <a:pt x="209" y="44"/>
                  </a:lnTo>
                  <a:lnTo>
                    <a:pt x="200" y="34"/>
                  </a:lnTo>
                  <a:lnTo>
                    <a:pt x="189" y="24"/>
                  </a:lnTo>
                  <a:lnTo>
                    <a:pt x="174" y="15"/>
                  </a:lnTo>
                  <a:lnTo>
                    <a:pt x="158" y="7"/>
                  </a:lnTo>
                  <a:lnTo>
                    <a:pt x="138" y="2"/>
                  </a:lnTo>
                  <a:lnTo>
                    <a:pt x="116" y="0"/>
                  </a:lnTo>
                  <a:lnTo>
                    <a:pt x="89" y="2"/>
                  </a:lnTo>
                  <a:lnTo>
                    <a:pt x="85" y="3"/>
                  </a:lnTo>
                  <a:lnTo>
                    <a:pt x="80" y="5"/>
                  </a:lnTo>
                  <a:lnTo>
                    <a:pt x="76" y="5"/>
                  </a:lnTo>
                  <a:lnTo>
                    <a:pt x="71" y="6"/>
                  </a:lnTo>
                  <a:lnTo>
                    <a:pt x="68" y="7"/>
                  </a:lnTo>
                  <a:lnTo>
                    <a:pt x="64" y="8"/>
                  </a:lnTo>
                  <a:lnTo>
                    <a:pt x="59" y="9"/>
                  </a:lnTo>
                  <a:lnTo>
                    <a:pt x="56" y="10"/>
                  </a:lnTo>
                  <a:lnTo>
                    <a:pt x="38" y="29"/>
                  </a:lnTo>
                  <a:lnTo>
                    <a:pt x="22" y="51"/>
                  </a:lnTo>
                  <a:lnTo>
                    <a:pt x="11" y="76"/>
                  </a:lnTo>
                  <a:lnTo>
                    <a:pt x="3" y="103"/>
                  </a:lnTo>
                  <a:lnTo>
                    <a:pt x="0" y="130"/>
                  </a:lnTo>
                  <a:lnTo>
                    <a:pt x="0" y="157"/>
                  </a:lnTo>
                  <a:lnTo>
                    <a:pt x="3" y="184"/>
                  </a:lnTo>
                  <a:lnTo>
                    <a:pt x="11" y="211"/>
                  </a:lnTo>
                  <a:lnTo>
                    <a:pt x="28" y="213"/>
                  </a:lnTo>
                  <a:lnTo>
                    <a:pt x="45" y="216"/>
                  </a:lnTo>
                  <a:lnTo>
                    <a:pt x="61" y="217"/>
                  </a:lnTo>
                  <a:lnTo>
                    <a:pt x="79" y="219"/>
                  </a:lnTo>
                  <a:lnTo>
                    <a:pt x="96" y="220"/>
                  </a:lnTo>
                  <a:lnTo>
                    <a:pt x="113" y="221"/>
                  </a:lnTo>
                  <a:lnTo>
                    <a:pt x="129" y="221"/>
                  </a:lnTo>
                  <a:lnTo>
                    <a:pt x="146" y="221"/>
                  </a:lnTo>
                  <a:lnTo>
                    <a:pt x="163" y="221"/>
                  </a:lnTo>
                  <a:lnTo>
                    <a:pt x="181" y="220"/>
                  </a:lnTo>
                  <a:lnTo>
                    <a:pt x="196" y="218"/>
                  </a:lnTo>
                  <a:lnTo>
                    <a:pt x="213" y="214"/>
                  </a:lnTo>
                  <a:lnTo>
                    <a:pt x="230" y="211"/>
                  </a:lnTo>
                  <a:lnTo>
                    <a:pt x="245" y="205"/>
                  </a:lnTo>
                  <a:lnTo>
                    <a:pt x="262" y="200"/>
                  </a:lnTo>
                  <a:lnTo>
                    <a:pt x="278" y="193"/>
                  </a:lnTo>
                  <a:lnTo>
                    <a:pt x="272" y="189"/>
                  </a:lnTo>
                  <a:lnTo>
                    <a:pt x="263" y="180"/>
                  </a:lnTo>
                  <a:lnTo>
                    <a:pt x="254" y="165"/>
                  </a:lnTo>
                  <a:lnTo>
                    <a:pt x="245" y="146"/>
                  </a:lnTo>
                  <a:close/>
                </a:path>
              </a:pathLst>
            </a:custGeom>
            <a:solidFill>
              <a:srgbClr val="3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3" name="Freeform 212">
              <a:extLst>
                <a:ext uri="{FF2B5EF4-FFF2-40B4-BE49-F238E27FC236}">
                  <a16:creationId xmlns:a16="http://schemas.microsoft.com/office/drawing/2014/main" id="{B5CF600F-A8A9-0A58-86B9-F0C9A6030661}"/>
                </a:ext>
              </a:extLst>
            </p:cNvPr>
            <p:cNvSpPr>
              <a:spLocks/>
            </p:cNvSpPr>
            <p:nvPr/>
          </p:nvSpPr>
          <p:spPr bwMode="auto">
            <a:xfrm>
              <a:off x="2179" y="1434"/>
              <a:ext cx="208" cy="335"/>
            </a:xfrm>
            <a:custGeom>
              <a:avLst/>
              <a:gdLst>
                <a:gd name="T0" fmla="*/ 194 w 208"/>
                <a:gd name="T1" fmla="*/ 286 h 335"/>
                <a:gd name="T2" fmla="*/ 131 w 208"/>
                <a:gd name="T3" fmla="*/ 279 h 335"/>
                <a:gd name="T4" fmla="*/ 129 w 208"/>
                <a:gd name="T5" fmla="*/ 279 h 335"/>
                <a:gd name="T6" fmla="*/ 126 w 208"/>
                <a:gd name="T7" fmla="*/ 282 h 335"/>
                <a:gd name="T8" fmla="*/ 122 w 208"/>
                <a:gd name="T9" fmla="*/ 284 h 335"/>
                <a:gd name="T10" fmla="*/ 116 w 208"/>
                <a:gd name="T11" fmla="*/ 286 h 335"/>
                <a:gd name="T12" fmla="*/ 109 w 208"/>
                <a:gd name="T13" fmla="*/ 291 h 335"/>
                <a:gd name="T14" fmla="*/ 102 w 208"/>
                <a:gd name="T15" fmla="*/ 295 h 335"/>
                <a:gd name="T16" fmla="*/ 95 w 208"/>
                <a:gd name="T17" fmla="*/ 301 h 335"/>
                <a:gd name="T18" fmla="*/ 88 w 208"/>
                <a:gd name="T19" fmla="*/ 306 h 335"/>
                <a:gd name="T20" fmla="*/ 87 w 208"/>
                <a:gd name="T21" fmla="*/ 305 h 335"/>
                <a:gd name="T22" fmla="*/ 84 w 208"/>
                <a:gd name="T23" fmla="*/ 302 h 335"/>
                <a:gd name="T24" fmla="*/ 80 w 208"/>
                <a:gd name="T25" fmla="*/ 298 h 335"/>
                <a:gd name="T26" fmla="*/ 79 w 208"/>
                <a:gd name="T27" fmla="*/ 297 h 335"/>
                <a:gd name="T28" fmla="*/ 35 w 208"/>
                <a:gd name="T29" fmla="*/ 150 h 335"/>
                <a:gd name="T30" fmla="*/ 171 w 208"/>
                <a:gd name="T31" fmla="*/ 24 h 335"/>
                <a:gd name="T32" fmla="*/ 167 w 208"/>
                <a:gd name="T33" fmla="*/ 22 h 335"/>
                <a:gd name="T34" fmla="*/ 162 w 208"/>
                <a:gd name="T35" fmla="*/ 17 h 335"/>
                <a:gd name="T36" fmla="*/ 155 w 208"/>
                <a:gd name="T37" fmla="*/ 12 h 335"/>
                <a:gd name="T38" fmla="*/ 152 w 208"/>
                <a:gd name="T39" fmla="*/ 9 h 335"/>
                <a:gd name="T40" fmla="*/ 146 w 208"/>
                <a:gd name="T41" fmla="*/ 7 h 335"/>
                <a:gd name="T42" fmla="*/ 141 w 208"/>
                <a:gd name="T43" fmla="*/ 5 h 335"/>
                <a:gd name="T44" fmla="*/ 136 w 208"/>
                <a:gd name="T45" fmla="*/ 3 h 335"/>
                <a:gd name="T46" fmla="*/ 132 w 208"/>
                <a:gd name="T47" fmla="*/ 0 h 335"/>
                <a:gd name="T48" fmla="*/ 0 w 208"/>
                <a:gd name="T49" fmla="*/ 139 h 335"/>
                <a:gd name="T50" fmla="*/ 77 w 208"/>
                <a:gd name="T51" fmla="*/ 322 h 335"/>
                <a:gd name="T52" fmla="*/ 83 w 208"/>
                <a:gd name="T53" fmla="*/ 325 h 335"/>
                <a:gd name="T54" fmla="*/ 87 w 208"/>
                <a:gd name="T55" fmla="*/ 326 h 335"/>
                <a:gd name="T56" fmla="*/ 93 w 208"/>
                <a:gd name="T57" fmla="*/ 327 h 335"/>
                <a:gd name="T58" fmla="*/ 99 w 208"/>
                <a:gd name="T59" fmla="*/ 327 h 335"/>
                <a:gd name="T60" fmla="*/ 107 w 208"/>
                <a:gd name="T61" fmla="*/ 326 h 335"/>
                <a:gd name="T62" fmla="*/ 114 w 208"/>
                <a:gd name="T63" fmla="*/ 327 h 335"/>
                <a:gd name="T64" fmla="*/ 120 w 208"/>
                <a:gd name="T65" fmla="*/ 329 h 335"/>
                <a:gd name="T66" fmla="*/ 125 w 208"/>
                <a:gd name="T67" fmla="*/ 331 h 335"/>
                <a:gd name="T68" fmla="*/ 129 w 208"/>
                <a:gd name="T69" fmla="*/ 333 h 335"/>
                <a:gd name="T70" fmla="*/ 143 w 208"/>
                <a:gd name="T71" fmla="*/ 335 h 335"/>
                <a:gd name="T72" fmla="*/ 152 w 208"/>
                <a:gd name="T73" fmla="*/ 335 h 335"/>
                <a:gd name="T74" fmla="*/ 156 w 208"/>
                <a:gd name="T75" fmla="*/ 334 h 335"/>
                <a:gd name="T76" fmla="*/ 157 w 208"/>
                <a:gd name="T77" fmla="*/ 334 h 335"/>
                <a:gd name="T78" fmla="*/ 156 w 208"/>
                <a:gd name="T79" fmla="*/ 333 h 335"/>
                <a:gd name="T80" fmla="*/ 153 w 208"/>
                <a:gd name="T81" fmla="*/ 329 h 335"/>
                <a:gd name="T82" fmla="*/ 144 w 208"/>
                <a:gd name="T83" fmla="*/ 324 h 335"/>
                <a:gd name="T84" fmla="*/ 128 w 208"/>
                <a:gd name="T85" fmla="*/ 317 h 335"/>
                <a:gd name="T86" fmla="*/ 126 w 208"/>
                <a:gd name="T87" fmla="*/ 314 h 335"/>
                <a:gd name="T88" fmla="*/ 129 w 208"/>
                <a:gd name="T89" fmla="*/ 307 h 335"/>
                <a:gd name="T90" fmla="*/ 135 w 208"/>
                <a:gd name="T91" fmla="*/ 302 h 335"/>
                <a:gd name="T92" fmla="*/ 137 w 208"/>
                <a:gd name="T93" fmla="*/ 300 h 335"/>
                <a:gd name="T94" fmla="*/ 168 w 208"/>
                <a:gd name="T95" fmla="*/ 294 h 335"/>
                <a:gd name="T96" fmla="*/ 172 w 208"/>
                <a:gd name="T97" fmla="*/ 294 h 335"/>
                <a:gd name="T98" fmla="*/ 181 w 208"/>
                <a:gd name="T99" fmla="*/ 294 h 335"/>
                <a:gd name="T100" fmla="*/ 191 w 208"/>
                <a:gd name="T101" fmla="*/ 294 h 335"/>
                <a:gd name="T102" fmla="*/ 199 w 208"/>
                <a:gd name="T103" fmla="*/ 295 h 335"/>
                <a:gd name="T104" fmla="*/ 203 w 208"/>
                <a:gd name="T105" fmla="*/ 295 h 335"/>
                <a:gd name="T106" fmla="*/ 205 w 208"/>
                <a:gd name="T107" fmla="*/ 293 h 335"/>
                <a:gd name="T108" fmla="*/ 208 w 208"/>
                <a:gd name="T109" fmla="*/ 292 h 335"/>
                <a:gd name="T110" fmla="*/ 208 w 208"/>
                <a:gd name="T111" fmla="*/ 291 h 335"/>
                <a:gd name="T112" fmla="*/ 194 w 208"/>
                <a:gd name="T113" fmla="*/ 286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335"/>
                <a:gd name="T173" fmla="*/ 208 w 208"/>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335">
                  <a:moveTo>
                    <a:pt x="194" y="286"/>
                  </a:moveTo>
                  <a:lnTo>
                    <a:pt x="131" y="279"/>
                  </a:lnTo>
                  <a:lnTo>
                    <a:pt x="129" y="279"/>
                  </a:lnTo>
                  <a:lnTo>
                    <a:pt x="126" y="282"/>
                  </a:lnTo>
                  <a:lnTo>
                    <a:pt x="122" y="284"/>
                  </a:lnTo>
                  <a:lnTo>
                    <a:pt x="116" y="286"/>
                  </a:lnTo>
                  <a:lnTo>
                    <a:pt x="109" y="291"/>
                  </a:lnTo>
                  <a:lnTo>
                    <a:pt x="102" y="295"/>
                  </a:lnTo>
                  <a:lnTo>
                    <a:pt x="95" y="301"/>
                  </a:lnTo>
                  <a:lnTo>
                    <a:pt x="88" y="306"/>
                  </a:lnTo>
                  <a:lnTo>
                    <a:pt x="87" y="305"/>
                  </a:lnTo>
                  <a:lnTo>
                    <a:pt x="84" y="302"/>
                  </a:lnTo>
                  <a:lnTo>
                    <a:pt x="80" y="298"/>
                  </a:lnTo>
                  <a:lnTo>
                    <a:pt x="79" y="297"/>
                  </a:lnTo>
                  <a:lnTo>
                    <a:pt x="35" y="150"/>
                  </a:lnTo>
                  <a:lnTo>
                    <a:pt x="171" y="24"/>
                  </a:lnTo>
                  <a:lnTo>
                    <a:pt x="167" y="22"/>
                  </a:lnTo>
                  <a:lnTo>
                    <a:pt x="162" y="17"/>
                  </a:lnTo>
                  <a:lnTo>
                    <a:pt x="155" y="12"/>
                  </a:lnTo>
                  <a:lnTo>
                    <a:pt x="152" y="9"/>
                  </a:lnTo>
                  <a:lnTo>
                    <a:pt x="146" y="7"/>
                  </a:lnTo>
                  <a:lnTo>
                    <a:pt x="141" y="5"/>
                  </a:lnTo>
                  <a:lnTo>
                    <a:pt x="136" y="3"/>
                  </a:lnTo>
                  <a:lnTo>
                    <a:pt x="132" y="0"/>
                  </a:lnTo>
                  <a:lnTo>
                    <a:pt x="0" y="139"/>
                  </a:lnTo>
                  <a:lnTo>
                    <a:pt x="77" y="322"/>
                  </a:lnTo>
                  <a:lnTo>
                    <a:pt x="83" y="325"/>
                  </a:lnTo>
                  <a:lnTo>
                    <a:pt x="87" y="326"/>
                  </a:lnTo>
                  <a:lnTo>
                    <a:pt x="93" y="327"/>
                  </a:lnTo>
                  <a:lnTo>
                    <a:pt x="99" y="327"/>
                  </a:lnTo>
                  <a:lnTo>
                    <a:pt x="107" y="326"/>
                  </a:lnTo>
                  <a:lnTo>
                    <a:pt x="114" y="327"/>
                  </a:lnTo>
                  <a:lnTo>
                    <a:pt x="120" y="329"/>
                  </a:lnTo>
                  <a:lnTo>
                    <a:pt x="125" y="331"/>
                  </a:lnTo>
                  <a:lnTo>
                    <a:pt x="129" y="333"/>
                  </a:lnTo>
                  <a:lnTo>
                    <a:pt x="143" y="335"/>
                  </a:lnTo>
                  <a:lnTo>
                    <a:pt x="152" y="335"/>
                  </a:lnTo>
                  <a:lnTo>
                    <a:pt x="156" y="334"/>
                  </a:lnTo>
                  <a:lnTo>
                    <a:pt x="157" y="334"/>
                  </a:lnTo>
                  <a:lnTo>
                    <a:pt x="156" y="333"/>
                  </a:lnTo>
                  <a:lnTo>
                    <a:pt x="153" y="329"/>
                  </a:lnTo>
                  <a:lnTo>
                    <a:pt x="144" y="324"/>
                  </a:lnTo>
                  <a:lnTo>
                    <a:pt x="128" y="317"/>
                  </a:lnTo>
                  <a:lnTo>
                    <a:pt x="126" y="314"/>
                  </a:lnTo>
                  <a:lnTo>
                    <a:pt x="129" y="307"/>
                  </a:lnTo>
                  <a:lnTo>
                    <a:pt x="135" y="302"/>
                  </a:lnTo>
                  <a:lnTo>
                    <a:pt x="137" y="300"/>
                  </a:lnTo>
                  <a:lnTo>
                    <a:pt x="168" y="294"/>
                  </a:lnTo>
                  <a:lnTo>
                    <a:pt x="172" y="294"/>
                  </a:lnTo>
                  <a:lnTo>
                    <a:pt x="181" y="294"/>
                  </a:lnTo>
                  <a:lnTo>
                    <a:pt x="191" y="294"/>
                  </a:lnTo>
                  <a:lnTo>
                    <a:pt x="199" y="295"/>
                  </a:lnTo>
                  <a:lnTo>
                    <a:pt x="203" y="295"/>
                  </a:lnTo>
                  <a:lnTo>
                    <a:pt x="205" y="293"/>
                  </a:lnTo>
                  <a:lnTo>
                    <a:pt x="208" y="292"/>
                  </a:lnTo>
                  <a:lnTo>
                    <a:pt x="208" y="291"/>
                  </a:lnTo>
                  <a:lnTo>
                    <a:pt x="194" y="28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4" name="Freeform 213">
              <a:extLst>
                <a:ext uri="{FF2B5EF4-FFF2-40B4-BE49-F238E27FC236}">
                  <a16:creationId xmlns:a16="http://schemas.microsoft.com/office/drawing/2014/main" id="{CD004743-08BA-5016-8470-03B320ABB0F7}"/>
                </a:ext>
              </a:extLst>
            </p:cNvPr>
            <p:cNvSpPr>
              <a:spLocks/>
            </p:cNvSpPr>
            <p:nvPr/>
          </p:nvSpPr>
          <p:spPr bwMode="auto">
            <a:xfrm>
              <a:off x="2313" y="1302"/>
              <a:ext cx="43" cy="125"/>
            </a:xfrm>
            <a:custGeom>
              <a:avLst/>
              <a:gdLst>
                <a:gd name="T0" fmla="*/ 2 w 43"/>
                <a:gd name="T1" fmla="*/ 0 h 125"/>
                <a:gd name="T2" fmla="*/ 1 w 43"/>
                <a:gd name="T3" fmla="*/ 6 h 125"/>
                <a:gd name="T4" fmla="*/ 0 w 43"/>
                <a:gd name="T5" fmla="*/ 29 h 125"/>
                <a:gd name="T6" fmla="*/ 0 w 43"/>
                <a:gd name="T7" fmla="*/ 63 h 125"/>
                <a:gd name="T8" fmla="*/ 1 w 43"/>
                <a:gd name="T9" fmla="*/ 112 h 125"/>
                <a:gd name="T10" fmla="*/ 2 w 43"/>
                <a:gd name="T11" fmla="*/ 113 h 125"/>
                <a:gd name="T12" fmla="*/ 4 w 43"/>
                <a:gd name="T13" fmla="*/ 116 h 125"/>
                <a:gd name="T14" fmla="*/ 8 w 43"/>
                <a:gd name="T15" fmla="*/ 119 h 125"/>
                <a:gd name="T16" fmla="*/ 13 w 43"/>
                <a:gd name="T17" fmla="*/ 122 h 125"/>
                <a:gd name="T18" fmla="*/ 19 w 43"/>
                <a:gd name="T19" fmla="*/ 125 h 125"/>
                <a:gd name="T20" fmla="*/ 27 w 43"/>
                <a:gd name="T21" fmla="*/ 125 h 125"/>
                <a:gd name="T22" fmla="*/ 34 w 43"/>
                <a:gd name="T23" fmla="*/ 121 h 125"/>
                <a:gd name="T24" fmla="*/ 43 w 43"/>
                <a:gd name="T25" fmla="*/ 115 h 125"/>
                <a:gd name="T26" fmla="*/ 40 w 43"/>
                <a:gd name="T27" fmla="*/ 106 h 125"/>
                <a:gd name="T28" fmla="*/ 33 w 43"/>
                <a:gd name="T29" fmla="*/ 82 h 125"/>
                <a:gd name="T30" fmla="*/ 28 w 43"/>
                <a:gd name="T31" fmla="*/ 49 h 125"/>
                <a:gd name="T32" fmla="*/ 28 w 43"/>
                <a:gd name="T33" fmla="*/ 10 h 125"/>
                <a:gd name="T34" fmla="*/ 2 w 43"/>
                <a:gd name="T35" fmla="*/ 0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125"/>
                <a:gd name="T56" fmla="*/ 43 w 43"/>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125">
                  <a:moveTo>
                    <a:pt x="2" y="0"/>
                  </a:moveTo>
                  <a:lnTo>
                    <a:pt x="1" y="6"/>
                  </a:lnTo>
                  <a:lnTo>
                    <a:pt x="0" y="29"/>
                  </a:lnTo>
                  <a:lnTo>
                    <a:pt x="0" y="63"/>
                  </a:lnTo>
                  <a:lnTo>
                    <a:pt x="1" y="112"/>
                  </a:lnTo>
                  <a:lnTo>
                    <a:pt x="2" y="113"/>
                  </a:lnTo>
                  <a:lnTo>
                    <a:pt x="4" y="116"/>
                  </a:lnTo>
                  <a:lnTo>
                    <a:pt x="8" y="119"/>
                  </a:lnTo>
                  <a:lnTo>
                    <a:pt x="13" y="122"/>
                  </a:lnTo>
                  <a:lnTo>
                    <a:pt x="19" y="125"/>
                  </a:lnTo>
                  <a:lnTo>
                    <a:pt x="27" y="125"/>
                  </a:lnTo>
                  <a:lnTo>
                    <a:pt x="34" y="121"/>
                  </a:lnTo>
                  <a:lnTo>
                    <a:pt x="43" y="115"/>
                  </a:lnTo>
                  <a:lnTo>
                    <a:pt x="40" y="106"/>
                  </a:lnTo>
                  <a:lnTo>
                    <a:pt x="33" y="82"/>
                  </a:lnTo>
                  <a:lnTo>
                    <a:pt x="28" y="49"/>
                  </a:lnTo>
                  <a:lnTo>
                    <a:pt x="28" y="10"/>
                  </a:lnTo>
                  <a:lnTo>
                    <a:pt x="2"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5" name="Freeform 214">
              <a:extLst>
                <a:ext uri="{FF2B5EF4-FFF2-40B4-BE49-F238E27FC236}">
                  <a16:creationId xmlns:a16="http://schemas.microsoft.com/office/drawing/2014/main" id="{67353E38-80E0-9184-CD9D-FAEAC5E29A99}"/>
                </a:ext>
              </a:extLst>
            </p:cNvPr>
            <p:cNvSpPr>
              <a:spLocks/>
            </p:cNvSpPr>
            <p:nvPr/>
          </p:nvSpPr>
          <p:spPr bwMode="auto">
            <a:xfrm>
              <a:off x="2293" y="1409"/>
              <a:ext cx="137" cy="59"/>
            </a:xfrm>
            <a:custGeom>
              <a:avLst/>
              <a:gdLst>
                <a:gd name="T0" fmla="*/ 100 w 137"/>
                <a:gd name="T1" fmla="*/ 0 h 59"/>
                <a:gd name="T2" fmla="*/ 102 w 137"/>
                <a:gd name="T3" fmla="*/ 0 h 59"/>
                <a:gd name="T4" fmla="*/ 109 w 137"/>
                <a:gd name="T5" fmla="*/ 1 h 59"/>
                <a:gd name="T6" fmla="*/ 117 w 137"/>
                <a:gd name="T7" fmla="*/ 2 h 59"/>
                <a:gd name="T8" fmla="*/ 126 w 137"/>
                <a:gd name="T9" fmla="*/ 6 h 59"/>
                <a:gd name="T10" fmla="*/ 133 w 137"/>
                <a:gd name="T11" fmla="*/ 12 h 59"/>
                <a:gd name="T12" fmla="*/ 137 w 137"/>
                <a:gd name="T13" fmla="*/ 20 h 59"/>
                <a:gd name="T14" fmla="*/ 136 w 137"/>
                <a:gd name="T15" fmla="*/ 31 h 59"/>
                <a:gd name="T16" fmla="*/ 129 w 137"/>
                <a:gd name="T17" fmla="*/ 47 h 59"/>
                <a:gd name="T18" fmla="*/ 121 w 137"/>
                <a:gd name="T19" fmla="*/ 53 h 59"/>
                <a:gd name="T20" fmla="*/ 110 w 137"/>
                <a:gd name="T21" fmla="*/ 58 h 59"/>
                <a:gd name="T22" fmla="*/ 96 w 137"/>
                <a:gd name="T23" fmla="*/ 59 h 59"/>
                <a:gd name="T24" fmla="*/ 80 w 137"/>
                <a:gd name="T25" fmla="*/ 58 h 59"/>
                <a:gd name="T26" fmla="*/ 63 w 137"/>
                <a:gd name="T27" fmla="*/ 54 h 59"/>
                <a:gd name="T28" fmla="*/ 48 w 137"/>
                <a:gd name="T29" fmla="*/ 50 h 59"/>
                <a:gd name="T30" fmla="*/ 32 w 137"/>
                <a:gd name="T31" fmla="*/ 44 h 59"/>
                <a:gd name="T32" fmla="*/ 19 w 137"/>
                <a:gd name="T33" fmla="*/ 38 h 59"/>
                <a:gd name="T34" fmla="*/ 8 w 137"/>
                <a:gd name="T35" fmla="*/ 30 h 59"/>
                <a:gd name="T36" fmla="*/ 2 w 137"/>
                <a:gd name="T37" fmla="*/ 23 h 59"/>
                <a:gd name="T38" fmla="*/ 0 w 137"/>
                <a:gd name="T39" fmla="*/ 16 h 59"/>
                <a:gd name="T40" fmla="*/ 4 w 137"/>
                <a:gd name="T41" fmla="*/ 10 h 59"/>
                <a:gd name="T42" fmla="*/ 15 w 137"/>
                <a:gd name="T43" fmla="*/ 5 h 59"/>
                <a:gd name="T44" fmla="*/ 34 w 137"/>
                <a:gd name="T45" fmla="*/ 1 h 59"/>
                <a:gd name="T46" fmla="*/ 62 w 137"/>
                <a:gd name="T47" fmla="*/ 0 h 59"/>
                <a:gd name="T48" fmla="*/ 100 w 137"/>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59"/>
                <a:gd name="T77" fmla="*/ 137 w 137"/>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59">
                  <a:moveTo>
                    <a:pt x="100" y="0"/>
                  </a:moveTo>
                  <a:lnTo>
                    <a:pt x="102" y="0"/>
                  </a:lnTo>
                  <a:lnTo>
                    <a:pt x="109" y="1"/>
                  </a:lnTo>
                  <a:lnTo>
                    <a:pt x="117" y="2"/>
                  </a:lnTo>
                  <a:lnTo>
                    <a:pt x="126" y="6"/>
                  </a:lnTo>
                  <a:lnTo>
                    <a:pt x="133" y="12"/>
                  </a:lnTo>
                  <a:lnTo>
                    <a:pt x="137" y="20"/>
                  </a:lnTo>
                  <a:lnTo>
                    <a:pt x="136" y="31"/>
                  </a:lnTo>
                  <a:lnTo>
                    <a:pt x="129" y="47"/>
                  </a:lnTo>
                  <a:lnTo>
                    <a:pt x="121" y="53"/>
                  </a:lnTo>
                  <a:lnTo>
                    <a:pt x="110" y="58"/>
                  </a:lnTo>
                  <a:lnTo>
                    <a:pt x="96" y="59"/>
                  </a:lnTo>
                  <a:lnTo>
                    <a:pt x="80" y="58"/>
                  </a:lnTo>
                  <a:lnTo>
                    <a:pt x="63" y="54"/>
                  </a:lnTo>
                  <a:lnTo>
                    <a:pt x="48" y="50"/>
                  </a:lnTo>
                  <a:lnTo>
                    <a:pt x="32" y="44"/>
                  </a:lnTo>
                  <a:lnTo>
                    <a:pt x="19" y="38"/>
                  </a:lnTo>
                  <a:lnTo>
                    <a:pt x="8" y="30"/>
                  </a:lnTo>
                  <a:lnTo>
                    <a:pt x="2" y="23"/>
                  </a:lnTo>
                  <a:lnTo>
                    <a:pt x="0" y="16"/>
                  </a:lnTo>
                  <a:lnTo>
                    <a:pt x="4" y="10"/>
                  </a:lnTo>
                  <a:lnTo>
                    <a:pt x="15" y="5"/>
                  </a:lnTo>
                  <a:lnTo>
                    <a:pt x="34" y="1"/>
                  </a:lnTo>
                  <a:lnTo>
                    <a:pt x="62"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6" name="Freeform 215">
              <a:extLst>
                <a:ext uri="{FF2B5EF4-FFF2-40B4-BE49-F238E27FC236}">
                  <a16:creationId xmlns:a16="http://schemas.microsoft.com/office/drawing/2014/main" id="{A5A1AAE7-DE9A-E088-6057-035B1DBE3786}"/>
                </a:ext>
              </a:extLst>
            </p:cNvPr>
            <p:cNvSpPr>
              <a:spLocks/>
            </p:cNvSpPr>
            <p:nvPr/>
          </p:nvSpPr>
          <p:spPr bwMode="auto">
            <a:xfrm>
              <a:off x="2257" y="1159"/>
              <a:ext cx="157" cy="217"/>
            </a:xfrm>
            <a:custGeom>
              <a:avLst/>
              <a:gdLst>
                <a:gd name="T0" fmla="*/ 155 w 157"/>
                <a:gd name="T1" fmla="*/ 61 h 217"/>
                <a:gd name="T2" fmla="*/ 153 w 157"/>
                <a:gd name="T3" fmla="*/ 53 h 217"/>
                <a:gd name="T4" fmla="*/ 147 w 157"/>
                <a:gd name="T5" fmla="*/ 42 h 217"/>
                <a:gd name="T6" fmla="*/ 140 w 157"/>
                <a:gd name="T7" fmla="*/ 31 h 217"/>
                <a:gd name="T8" fmla="*/ 128 w 157"/>
                <a:gd name="T9" fmla="*/ 20 h 217"/>
                <a:gd name="T10" fmla="*/ 115 w 157"/>
                <a:gd name="T11" fmla="*/ 10 h 217"/>
                <a:gd name="T12" fmla="*/ 101 w 157"/>
                <a:gd name="T13" fmla="*/ 3 h 217"/>
                <a:gd name="T14" fmla="*/ 83 w 157"/>
                <a:gd name="T15" fmla="*/ 0 h 217"/>
                <a:gd name="T16" fmla="*/ 63 w 157"/>
                <a:gd name="T17" fmla="*/ 1 h 217"/>
                <a:gd name="T18" fmla="*/ 46 w 157"/>
                <a:gd name="T19" fmla="*/ 6 h 217"/>
                <a:gd name="T20" fmla="*/ 31 w 157"/>
                <a:gd name="T21" fmla="*/ 13 h 217"/>
                <a:gd name="T22" fmla="*/ 20 w 157"/>
                <a:gd name="T23" fmla="*/ 22 h 217"/>
                <a:gd name="T24" fmla="*/ 11 w 157"/>
                <a:gd name="T25" fmla="*/ 32 h 217"/>
                <a:gd name="T26" fmla="*/ 5 w 157"/>
                <a:gd name="T27" fmla="*/ 43 h 217"/>
                <a:gd name="T28" fmla="*/ 1 w 157"/>
                <a:gd name="T29" fmla="*/ 57 h 217"/>
                <a:gd name="T30" fmla="*/ 0 w 157"/>
                <a:gd name="T31" fmla="*/ 72 h 217"/>
                <a:gd name="T32" fmla="*/ 1 w 157"/>
                <a:gd name="T33" fmla="*/ 88 h 217"/>
                <a:gd name="T34" fmla="*/ 9 w 157"/>
                <a:gd name="T35" fmla="*/ 125 h 217"/>
                <a:gd name="T36" fmla="*/ 21 w 157"/>
                <a:gd name="T37" fmla="*/ 155 h 217"/>
                <a:gd name="T38" fmla="*/ 36 w 157"/>
                <a:gd name="T39" fmla="*/ 177 h 217"/>
                <a:gd name="T40" fmla="*/ 53 w 157"/>
                <a:gd name="T41" fmla="*/ 194 h 217"/>
                <a:gd name="T42" fmla="*/ 68 w 157"/>
                <a:gd name="T43" fmla="*/ 205 h 217"/>
                <a:gd name="T44" fmla="*/ 82 w 157"/>
                <a:gd name="T45" fmla="*/ 213 h 217"/>
                <a:gd name="T46" fmla="*/ 92 w 157"/>
                <a:gd name="T47" fmla="*/ 216 h 217"/>
                <a:gd name="T48" fmla="*/ 95 w 157"/>
                <a:gd name="T49" fmla="*/ 217 h 217"/>
                <a:gd name="T50" fmla="*/ 101 w 157"/>
                <a:gd name="T51" fmla="*/ 213 h 217"/>
                <a:gd name="T52" fmla="*/ 111 w 157"/>
                <a:gd name="T53" fmla="*/ 204 h 217"/>
                <a:gd name="T54" fmla="*/ 123 w 157"/>
                <a:gd name="T55" fmla="*/ 191 h 217"/>
                <a:gd name="T56" fmla="*/ 135 w 157"/>
                <a:gd name="T57" fmla="*/ 174 h 217"/>
                <a:gd name="T58" fmla="*/ 146 w 157"/>
                <a:gd name="T59" fmla="*/ 152 h 217"/>
                <a:gd name="T60" fmla="*/ 154 w 157"/>
                <a:gd name="T61" fmla="*/ 126 h 217"/>
                <a:gd name="T62" fmla="*/ 157 w 157"/>
                <a:gd name="T63" fmla="*/ 96 h 217"/>
                <a:gd name="T64" fmla="*/ 155 w 157"/>
                <a:gd name="T65" fmla="*/ 61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217"/>
                <a:gd name="T101" fmla="*/ 157 w 157"/>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217">
                  <a:moveTo>
                    <a:pt x="155" y="61"/>
                  </a:moveTo>
                  <a:lnTo>
                    <a:pt x="153" y="53"/>
                  </a:lnTo>
                  <a:lnTo>
                    <a:pt x="147" y="42"/>
                  </a:lnTo>
                  <a:lnTo>
                    <a:pt x="140" y="31"/>
                  </a:lnTo>
                  <a:lnTo>
                    <a:pt x="128" y="20"/>
                  </a:lnTo>
                  <a:lnTo>
                    <a:pt x="115" y="10"/>
                  </a:lnTo>
                  <a:lnTo>
                    <a:pt x="101" y="3"/>
                  </a:lnTo>
                  <a:lnTo>
                    <a:pt x="83" y="0"/>
                  </a:lnTo>
                  <a:lnTo>
                    <a:pt x="63" y="1"/>
                  </a:lnTo>
                  <a:lnTo>
                    <a:pt x="46" y="6"/>
                  </a:lnTo>
                  <a:lnTo>
                    <a:pt x="31" y="13"/>
                  </a:lnTo>
                  <a:lnTo>
                    <a:pt x="20" y="22"/>
                  </a:lnTo>
                  <a:lnTo>
                    <a:pt x="11" y="32"/>
                  </a:lnTo>
                  <a:lnTo>
                    <a:pt x="5" y="43"/>
                  </a:lnTo>
                  <a:lnTo>
                    <a:pt x="1" y="57"/>
                  </a:lnTo>
                  <a:lnTo>
                    <a:pt x="0" y="72"/>
                  </a:lnTo>
                  <a:lnTo>
                    <a:pt x="1" y="88"/>
                  </a:lnTo>
                  <a:lnTo>
                    <a:pt x="9" y="125"/>
                  </a:lnTo>
                  <a:lnTo>
                    <a:pt x="21" y="155"/>
                  </a:lnTo>
                  <a:lnTo>
                    <a:pt x="36" y="177"/>
                  </a:lnTo>
                  <a:lnTo>
                    <a:pt x="53" y="194"/>
                  </a:lnTo>
                  <a:lnTo>
                    <a:pt x="68" y="205"/>
                  </a:lnTo>
                  <a:lnTo>
                    <a:pt x="82" y="213"/>
                  </a:lnTo>
                  <a:lnTo>
                    <a:pt x="92" y="216"/>
                  </a:lnTo>
                  <a:lnTo>
                    <a:pt x="95" y="217"/>
                  </a:lnTo>
                  <a:lnTo>
                    <a:pt x="101" y="213"/>
                  </a:lnTo>
                  <a:lnTo>
                    <a:pt x="111" y="204"/>
                  </a:lnTo>
                  <a:lnTo>
                    <a:pt x="123" y="191"/>
                  </a:lnTo>
                  <a:lnTo>
                    <a:pt x="135" y="174"/>
                  </a:lnTo>
                  <a:lnTo>
                    <a:pt x="146" y="152"/>
                  </a:lnTo>
                  <a:lnTo>
                    <a:pt x="154" y="126"/>
                  </a:lnTo>
                  <a:lnTo>
                    <a:pt x="157" y="96"/>
                  </a:lnTo>
                  <a:lnTo>
                    <a:pt x="155" y="6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7" name="Freeform 216">
              <a:extLst>
                <a:ext uri="{FF2B5EF4-FFF2-40B4-BE49-F238E27FC236}">
                  <a16:creationId xmlns:a16="http://schemas.microsoft.com/office/drawing/2014/main" id="{427EB68C-8F49-E291-91F4-7C559450CABC}"/>
                </a:ext>
              </a:extLst>
            </p:cNvPr>
            <p:cNvSpPr>
              <a:spLocks/>
            </p:cNvSpPr>
            <p:nvPr/>
          </p:nvSpPr>
          <p:spPr bwMode="auto">
            <a:xfrm>
              <a:off x="2304" y="1308"/>
              <a:ext cx="79" cy="54"/>
            </a:xfrm>
            <a:custGeom>
              <a:avLst/>
              <a:gdLst>
                <a:gd name="T0" fmla="*/ 0 w 79"/>
                <a:gd name="T1" fmla="*/ 9 h 54"/>
                <a:gd name="T2" fmla="*/ 2 w 79"/>
                <a:gd name="T3" fmla="*/ 14 h 54"/>
                <a:gd name="T4" fmla="*/ 8 w 79"/>
                <a:gd name="T5" fmla="*/ 24 h 54"/>
                <a:gd name="T6" fmla="*/ 17 w 79"/>
                <a:gd name="T7" fmla="*/ 37 h 54"/>
                <a:gd name="T8" fmla="*/ 28 w 79"/>
                <a:gd name="T9" fmla="*/ 48 h 54"/>
                <a:gd name="T10" fmla="*/ 40 w 79"/>
                <a:gd name="T11" fmla="*/ 54 h 54"/>
                <a:gd name="T12" fmla="*/ 54 w 79"/>
                <a:gd name="T13" fmla="*/ 52 h 54"/>
                <a:gd name="T14" fmla="*/ 67 w 79"/>
                <a:gd name="T15" fmla="*/ 35 h 54"/>
                <a:gd name="T16" fmla="*/ 79 w 79"/>
                <a:gd name="T17" fmla="*/ 1 h 54"/>
                <a:gd name="T18" fmla="*/ 78 w 79"/>
                <a:gd name="T19" fmla="*/ 1 h 54"/>
                <a:gd name="T20" fmla="*/ 76 w 79"/>
                <a:gd name="T21" fmla="*/ 0 h 54"/>
                <a:gd name="T22" fmla="*/ 70 w 79"/>
                <a:gd name="T23" fmla="*/ 0 h 54"/>
                <a:gd name="T24" fmla="*/ 62 w 79"/>
                <a:gd name="T25" fmla="*/ 0 h 54"/>
                <a:gd name="T26" fmla="*/ 51 w 79"/>
                <a:gd name="T27" fmla="*/ 0 h 54"/>
                <a:gd name="T28" fmla="*/ 38 w 79"/>
                <a:gd name="T29" fmla="*/ 1 h 54"/>
                <a:gd name="T30" fmla="*/ 21 w 79"/>
                <a:gd name="T31" fmla="*/ 5 h 54"/>
                <a:gd name="T32" fmla="*/ 0 w 79"/>
                <a:gd name="T33" fmla="*/ 9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4"/>
                <a:gd name="T53" fmla="*/ 79 w 79"/>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4">
                  <a:moveTo>
                    <a:pt x="0" y="9"/>
                  </a:moveTo>
                  <a:lnTo>
                    <a:pt x="2" y="14"/>
                  </a:lnTo>
                  <a:lnTo>
                    <a:pt x="8" y="24"/>
                  </a:lnTo>
                  <a:lnTo>
                    <a:pt x="17" y="37"/>
                  </a:lnTo>
                  <a:lnTo>
                    <a:pt x="28" y="48"/>
                  </a:lnTo>
                  <a:lnTo>
                    <a:pt x="40" y="54"/>
                  </a:lnTo>
                  <a:lnTo>
                    <a:pt x="54" y="52"/>
                  </a:lnTo>
                  <a:lnTo>
                    <a:pt x="67" y="35"/>
                  </a:lnTo>
                  <a:lnTo>
                    <a:pt x="79" y="1"/>
                  </a:lnTo>
                  <a:lnTo>
                    <a:pt x="78" y="1"/>
                  </a:lnTo>
                  <a:lnTo>
                    <a:pt x="76" y="0"/>
                  </a:lnTo>
                  <a:lnTo>
                    <a:pt x="70" y="0"/>
                  </a:lnTo>
                  <a:lnTo>
                    <a:pt x="62" y="0"/>
                  </a:lnTo>
                  <a:lnTo>
                    <a:pt x="51" y="0"/>
                  </a:lnTo>
                  <a:lnTo>
                    <a:pt x="38" y="1"/>
                  </a:lnTo>
                  <a:lnTo>
                    <a:pt x="21" y="5"/>
                  </a:lnTo>
                  <a:lnTo>
                    <a:pt x="0" y="9"/>
                  </a:lnTo>
                  <a:close/>
                </a:path>
              </a:pathLst>
            </a:custGeom>
            <a:solidFill>
              <a:srgbClr val="DB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8" name="Freeform 217">
              <a:extLst>
                <a:ext uri="{FF2B5EF4-FFF2-40B4-BE49-F238E27FC236}">
                  <a16:creationId xmlns:a16="http://schemas.microsoft.com/office/drawing/2014/main" id="{6540C849-D3F0-F2B2-5E6A-556807904603}"/>
                </a:ext>
              </a:extLst>
            </p:cNvPr>
            <p:cNvSpPr>
              <a:spLocks/>
            </p:cNvSpPr>
            <p:nvPr/>
          </p:nvSpPr>
          <p:spPr bwMode="auto">
            <a:xfrm>
              <a:off x="2306" y="1312"/>
              <a:ext cx="75" cy="41"/>
            </a:xfrm>
            <a:custGeom>
              <a:avLst/>
              <a:gdLst>
                <a:gd name="T0" fmla="*/ 0 w 75"/>
                <a:gd name="T1" fmla="*/ 7 h 41"/>
                <a:gd name="T2" fmla="*/ 2 w 75"/>
                <a:gd name="T3" fmla="*/ 11 h 41"/>
                <a:gd name="T4" fmla="*/ 8 w 75"/>
                <a:gd name="T5" fmla="*/ 19 h 41"/>
                <a:gd name="T6" fmla="*/ 16 w 75"/>
                <a:gd name="T7" fmla="*/ 29 h 41"/>
                <a:gd name="T8" fmla="*/ 26 w 75"/>
                <a:gd name="T9" fmla="*/ 36 h 41"/>
                <a:gd name="T10" fmla="*/ 37 w 75"/>
                <a:gd name="T11" fmla="*/ 41 h 41"/>
                <a:gd name="T12" fmla="*/ 50 w 75"/>
                <a:gd name="T13" fmla="*/ 38 h 41"/>
                <a:gd name="T14" fmla="*/ 63 w 75"/>
                <a:gd name="T15" fmla="*/ 25 h 41"/>
                <a:gd name="T16" fmla="*/ 75 w 75"/>
                <a:gd name="T17" fmla="*/ 0 h 41"/>
                <a:gd name="T18" fmla="*/ 73 w 75"/>
                <a:gd name="T19" fmla="*/ 0 h 41"/>
                <a:gd name="T20" fmla="*/ 68 w 75"/>
                <a:gd name="T21" fmla="*/ 1 h 41"/>
                <a:gd name="T22" fmla="*/ 60 w 75"/>
                <a:gd name="T23" fmla="*/ 2 h 41"/>
                <a:gd name="T24" fmla="*/ 50 w 75"/>
                <a:gd name="T25" fmla="*/ 3 h 41"/>
                <a:gd name="T26" fmla="*/ 38 w 75"/>
                <a:gd name="T27" fmla="*/ 5 h 41"/>
                <a:gd name="T28" fmla="*/ 26 w 75"/>
                <a:gd name="T29" fmla="*/ 6 h 41"/>
                <a:gd name="T30" fmla="*/ 12 w 75"/>
                <a:gd name="T31" fmla="*/ 7 h 41"/>
                <a:gd name="T32" fmla="*/ 0 w 75"/>
                <a:gd name="T33" fmla="*/ 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41"/>
                <a:gd name="T53" fmla="*/ 75 w 7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41">
                  <a:moveTo>
                    <a:pt x="0" y="7"/>
                  </a:moveTo>
                  <a:lnTo>
                    <a:pt x="2" y="11"/>
                  </a:lnTo>
                  <a:lnTo>
                    <a:pt x="8" y="19"/>
                  </a:lnTo>
                  <a:lnTo>
                    <a:pt x="16" y="29"/>
                  </a:lnTo>
                  <a:lnTo>
                    <a:pt x="26" y="36"/>
                  </a:lnTo>
                  <a:lnTo>
                    <a:pt x="37" y="41"/>
                  </a:lnTo>
                  <a:lnTo>
                    <a:pt x="50" y="38"/>
                  </a:lnTo>
                  <a:lnTo>
                    <a:pt x="63" y="25"/>
                  </a:lnTo>
                  <a:lnTo>
                    <a:pt x="75" y="0"/>
                  </a:lnTo>
                  <a:lnTo>
                    <a:pt x="73" y="0"/>
                  </a:lnTo>
                  <a:lnTo>
                    <a:pt x="68" y="1"/>
                  </a:lnTo>
                  <a:lnTo>
                    <a:pt x="60" y="2"/>
                  </a:lnTo>
                  <a:lnTo>
                    <a:pt x="50" y="3"/>
                  </a:lnTo>
                  <a:lnTo>
                    <a:pt x="38" y="5"/>
                  </a:lnTo>
                  <a:lnTo>
                    <a:pt x="26" y="6"/>
                  </a:lnTo>
                  <a:lnTo>
                    <a:pt x="12"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9" name="Freeform 218">
              <a:extLst>
                <a:ext uri="{FF2B5EF4-FFF2-40B4-BE49-F238E27FC236}">
                  <a16:creationId xmlns:a16="http://schemas.microsoft.com/office/drawing/2014/main" id="{A90EF9FC-1B0E-AC2C-FE11-0A092E7A51EE}"/>
                </a:ext>
              </a:extLst>
            </p:cNvPr>
            <p:cNvSpPr>
              <a:spLocks/>
            </p:cNvSpPr>
            <p:nvPr/>
          </p:nvSpPr>
          <p:spPr bwMode="auto">
            <a:xfrm>
              <a:off x="2344" y="1218"/>
              <a:ext cx="30" cy="87"/>
            </a:xfrm>
            <a:custGeom>
              <a:avLst/>
              <a:gdLst>
                <a:gd name="T0" fmla="*/ 25 w 30"/>
                <a:gd name="T1" fmla="*/ 76 h 87"/>
                <a:gd name="T2" fmla="*/ 6 w 30"/>
                <a:gd name="T3" fmla="*/ 87 h 87"/>
                <a:gd name="T4" fmla="*/ 30 w 30"/>
                <a:gd name="T5" fmla="*/ 77 h 87"/>
                <a:gd name="T6" fmla="*/ 19 w 30"/>
                <a:gd name="T7" fmla="*/ 66 h 87"/>
                <a:gd name="T8" fmla="*/ 10 w 30"/>
                <a:gd name="T9" fmla="*/ 55 h 87"/>
                <a:gd name="T10" fmla="*/ 6 w 30"/>
                <a:gd name="T11" fmla="*/ 43 h 87"/>
                <a:gd name="T12" fmla="*/ 3 w 30"/>
                <a:gd name="T13" fmla="*/ 33 h 87"/>
                <a:gd name="T14" fmla="*/ 3 w 30"/>
                <a:gd name="T15" fmla="*/ 23 h 87"/>
                <a:gd name="T16" fmla="*/ 6 w 30"/>
                <a:gd name="T17" fmla="*/ 14 h 87"/>
                <a:gd name="T18" fmla="*/ 9 w 30"/>
                <a:gd name="T19" fmla="*/ 7 h 87"/>
                <a:gd name="T20" fmla="*/ 14 w 30"/>
                <a:gd name="T21" fmla="*/ 0 h 87"/>
                <a:gd name="T22" fmla="*/ 12 w 30"/>
                <a:gd name="T23" fmla="*/ 0 h 87"/>
                <a:gd name="T24" fmla="*/ 11 w 30"/>
                <a:gd name="T25" fmla="*/ 0 h 87"/>
                <a:gd name="T26" fmla="*/ 10 w 30"/>
                <a:gd name="T27" fmla="*/ 0 h 87"/>
                <a:gd name="T28" fmla="*/ 9 w 30"/>
                <a:gd name="T29" fmla="*/ 0 h 87"/>
                <a:gd name="T30" fmla="*/ 2 w 30"/>
                <a:gd name="T31" fmla="*/ 15 h 87"/>
                <a:gd name="T32" fmla="*/ 0 w 30"/>
                <a:gd name="T33" fmla="*/ 30 h 87"/>
                <a:gd name="T34" fmla="*/ 2 w 30"/>
                <a:gd name="T35" fmla="*/ 43 h 87"/>
                <a:gd name="T36" fmla="*/ 7 w 30"/>
                <a:gd name="T37" fmla="*/ 55 h 87"/>
                <a:gd name="T38" fmla="*/ 12 w 30"/>
                <a:gd name="T39" fmla="*/ 63 h 87"/>
                <a:gd name="T40" fmla="*/ 18 w 30"/>
                <a:gd name="T41" fmla="*/ 70 h 87"/>
                <a:gd name="T42" fmla="*/ 22 w 30"/>
                <a:gd name="T43" fmla="*/ 75 h 87"/>
                <a:gd name="T44" fmla="*/ 25 w 30"/>
                <a:gd name="T45" fmla="*/ 76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87"/>
                <a:gd name="T71" fmla="*/ 30 w 30"/>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87">
                  <a:moveTo>
                    <a:pt x="25" y="76"/>
                  </a:moveTo>
                  <a:lnTo>
                    <a:pt x="6" y="87"/>
                  </a:lnTo>
                  <a:lnTo>
                    <a:pt x="30" y="77"/>
                  </a:lnTo>
                  <a:lnTo>
                    <a:pt x="19" y="66"/>
                  </a:lnTo>
                  <a:lnTo>
                    <a:pt x="10" y="55"/>
                  </a:lnTo>
                  <a:lnTo>
                    <a:pt x="6" y="43"/>
                  </a:lnTo>
                  <a:lnTo>
                    <a:pt x="3" y="33"/>
                  </a:lnTo>
                  <a:lnTo>
                    <a:pt x="3" y="23"/>
                  </a:lnTo>
                  <a:lnTo>
                    <a:pt x="6" y="14"/>
                  </a:lnTo>
                  <a:lnTo>
                    <a:pt x="9" y="7"/>
                  </a:lnTo>
                  <a:lnTo>
                    <a:pt x="14" y="0"/>
                  </a:lnTo>
                  <a:lnTo>
                    <a:pt x="12" y="0"/>
                  </a:lnTo>
                  <a:lnTo>
                    <a:pt x="11" y="0"/>
                  </a:lnTo>
                  <a:lnTo>
                    <a:pt x="10" y="0"/>
                  </a:lnTo>
                  <a:lnTo>
                    <a:pt x="9" y="0"/>
                  </a:lnTo>
                  <a:lnTo>
                    <a:pt x="2" y="15"/>
                  </a:lnTo>
                  <a:lnTo>
                    <a:pt x="0" y="30"/>
                  </a:lnTo>
                  <a:lnTo>
                    <a:pt x="2" y="43"/>
                  </a:lnTo>
                  <a:lnTo>
                    <a:pt x="7" y="55"/>
                  </a:lnTo>
                  <a:lnTo>
                    <a:pt x="12" y="63"/>
                  </a:lnTo>
                  <a:lnTo>
                    <a:pt x="18" y="70"/>
                  </a:lnTo>
                  <a:lnTo>
                    <a:pt x="22" y="75"/>
                  </a:lnTo>
                  <a:lnTo>
                    <a:pt x="25" y="7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0" name="Freeform 219">
              <a:extLst>
                <a:ext uri="{FF2B5EF4-FFF2-40B4-BE49-F238E27FC236}">
                  <a16:creationId xmlns:a16="http://schemas.microsoft.com/office/drawing/2014/main" id="{97E5AC43-970E-681C-7815-F7F05C544B63}"/>
                </a:ext>
              </a:extLst>
            </p:cNvPr>
            <p:cNvSpPr>
              <a:spLocks/>
            </p:cNvSpPr>
            <p:nvPr/>
          </p:nvSpPr>
          <p:spPr bwMode="auto">
            <a:xfrm>
              <a:off x="2347" y="1201"/>
              <a:ext cx="61" cy="26"/>
            </a:xfrm>
            <a:custGeom>
              <a:avLst/>
              <a:gdLst>
                <a:gd name="T0" fmla="*/ 12 w 61"/>
                <a:gd name="T1" fmla="*/ 9 h 26"/>
                <a:gd name="T2" fmla="*/ 14 w 61"/>
                <a:gd name="T3" fmla="*/ 7 h 26"/>
                <a:gd name="T4" fmla="*/ 17 w 61"/>
                <a:gd name="T5" fmla="*/ 5 h 26"/>
                <a:gd name="T6" fmla="*/ 23 w 61"/>
                <a:gd name="T7" fmla="*/ 2 h 26"/>
                <a:gd name="T8" fmla="*/ 28 w 61"/>
                <a:gd name="T9" fmla="*/ 1 h 26"/>
                <a:gd name="T10" fmla="*/ 36 w 61"/>
                <a:gd name="T11" fmla="*/ 0 h 26"/>
                <a:gd name="T12" fmla="*/ 44 w 61"/>
                <a:gd name="T13" fmla="*/ 1 h 26"/>
                <a:gd name="T14" fmla="*/ 52 w 61"/>
                <a:gd name="T15" fmla="*/ 5 h 26"/>
                <a:gd name="T16" fmla="*/ 61 w 61"/>
                <a:gd name="T17" fmla="*/ 9 h 26"/>
                <a:gd name="T18" fmla="*/ 60 w 61"/>
                <a:gd name="T19" fmla="*/ 9 h 26"/>
                <a:gd name="T20" fmla="*/ 56 w 61"/>
                <a:gd name="T21" fmla="*/ 7 h 26"/>
                <a:gd name="T22" fmla="*/ 51 w 61"/>
                <a:gd name="T23" fmla="*/ 6 h 26"/>
                <a:gd name="T24" fmla="*/ 44 w 61"/>
                <a:gd name="T25" fmla="*/ 5 h 26"/>
                <a:gd name="T26" fmla="*/ 36 w 61"/>
                <a:gd name="T27" fmla="*/ 3 h 26"/>
                <a:gd name="T28" fmla="*/ 28 w 61"/>
                <a:gd name="T29" fmla="*/ 5 h 26"/>
                <a:gd name="T30" fmla="*/ 21 w 61"/>
                <a:gd name="T31" fmla="*/ 8 h 26"/>
                <a:gd name="T32" fmla="*/ 14 w 61"/>
                <a:gd name="T33" fmla="*/ 12 h 26"/>
                <a:gd name="T34" fmla="*/ 12 w 61"/>
                <a:gd name="T35" fmla="*/ 15 h 26"/>
                <a:gd name="T36" fmla="*/ 9 w 61"/>
                <a:gd name="T37" fmla="*/ 18 h 26"/>
                <a:gd name="T38" fmla="*/ 8 w 61"/>
                <a:gd name="T39" fmla="*/ 21 h 26"/>
                <a:gd name="T40" fmla="*/ 6 w 61"/>
                <a:gd name="T41" fmla="*/ 25 h 26"/>
                <a:gd name="T42" fmla="*/ 4 w 61"/>
                <a:gd name="T43" fmla="*/ 26 h 26"/>
                <a:gd name="T44" fmla="*/ 3 w 61"/>
                <a:gd name="T45" fmla="*/ 26 h 26"/>
                <a:gd name="T46" fmla="*/ 2 w 61"/>
                <a:gd name="T47" fmla="*/ 26 h 26"/>
                <a:gd name="T48" fmla="*/ 0 w 61"/>
                <a:gd name="T49" fmla="*/ 24 h 26"/>
                <a:gd name="T50" fmla="*/ 3 w 61"/>
                <a:gd name="T51" fmla="*/ 19 h 26"/>
                <a:gd name="T52" fmla="*/ 5 w 61"/>
                <a:gd name="T53" fmla="*/ 16 h 26"/>
                <a:gd name="T54" fmla="*/ 8 w 61"/>
                <a:gd name="T55" fmla="*/ 12 h 26"/>
                <a:gd name="T56" fmla="*/ 12 w 61"/>
                <a:gd name="T57" fmla="*/ 9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6"/>
                <a:gd name="T89" fmla="*/ 61 w 61"/>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6">
                  <a:moveTo>
                    <a:pt x="12" y="9"/>
                  </a:moveTo>
                  <a:lnTo>
                    <a:pt x="14" y="7"/>
                  </a:lnTo>
                  <a:lnTo>
                    <a:pt x="17" y="5"/>
                  </a:lnTo>
                  <a:lnTo>
                    <a:pt x="23" y="2"/>
                  </a:lnTo>
                  <a:lnTo>
                    <a:pt x="28" y="1"/>
                  </a:lnTo>
                  <a:lnTo>
                    <a:pt x="36" y="0"/>
                  </a:lnTo>
                  <a:lnTo>
                    <a:pt x="44" y="1"/>
                  </a:lnTo>
                  <a:lnTo>
                    <a:pt x="52" y="5"/>
                  </a:lnTo>
                  <a:lnTo>
                    <a:pt x="61" y="9"/>
                  </a:lnTo>
                  <a:lnTo>
                    <a:pt x="60" y="9"/>
                  </a:lnTo>
                  <a:lnTo>
                    <a:pt x="56" y="7"/>
                  </a:lnTo>
                  <a:lnTo>
                    <a:pt x="51" y="6"/>
                  </a:lnTo>
                  <a:lnTo>
                    <a:pt x="44" y="5"/>
                  </a:lnTo>
                  <a:lnTo>
                    <a:pt x="36" y="3"/>
                  </a:lnTo>
                  <a:lnTo>
                    <a:pt x="28" y="5"/>
                  </a:lnTo>
                  <a:lnTo>
                    <a:pt x="21" y="8"/>
                  </a:lnTo>
                  <a:lnTo>
                    <a:pt x="14" y="12"/>
                  </a:lnTo>
                  <a:lnTo>
                    <a:pt x="12" y="15"/>
                  </a:lnTo>
                  <a:lnTo>
                    <a:pt x="9" y="18"/>
                  </a:lnTo>
                  <a:lnTo>
                    <a:pt x="8" y="21"/>
                  </a:lnTo>
                  <a:lnTo>
                    <a:pt x="6" y="25"/>
                  </a:lnTo>
                  <a:lnTo>
                    <a:pt x="4" y="26"/>
                  </a:lnTo>
                  <a:lnTo>
                    <a:pt x="3" y="26"/>
                  </a:lnTo>
                  <a:lnTo>
                    <a:pt x="2" y="26"/>
                  </a:lnTo>
                  <a:lnTo>
                    <a:pt x="0" y="24"/>
                  </a:lnTo>
                  <a:lnTo>
                    <a:pt x="3" y="19"/>
                  </a:lnTo>
                  <a:lnTo>
                    <a:pt x="5" y="16"/>
                  </a:lnTo>
                  <a:lnTo>
                    <a:pt x="8" y="12"/>
                  </a:lnTo>
                  <a:lnTo>
                    <a:pt x="12" y="9"/>
                  </a:lnTo>
                  <a:close/>
                </a:path>
              </a:pathLst>
            </a:custGeom>
            <a:solidFill>
              <a:srgbClr val="AF5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1" name="Freeform 220">
              <a:extLst>
                <a:ext uri="{FF2B5EF4-FFF2-40B4-BE49-F238E27FC236}">
                  <a16:creationId xmlns:a16="http://schemas.microsoft.com/office/drawing/2014/main" id="{23818AC4-5BE8-9967-A4FF-27E313C04AC8}"/>
                </a:ext>
              </a:extLst>
            </p:cNvPr>
            <p:cNvSpPr>
              <a:spLocks/>
            </p:cNvSpPr>
            <p:nvPr/>
          </p:nvSpPr>
          <p:spPr bwMode="auto">
            <a:xfrm>
              <a:off x="2257" y="1217"/>
              <a:ext cx="64" cy="20"/>
            </a:xfrm>
            <a:custGeom>
              <a:avLst/>
              <a:gdLst>
                <a:gd name="T0" fmla="*/ 48 w 64"/>
                <a:gd name="T1" fmla="*/ 1 h 20"/>
                <a:gd name="T2" fmla="*/ 45 w 64"/>
                <a:gd name="T3" fmla="*/ 1 h 20"/>
                <a:gd name="T4" fmla="*/ 40 w 64"/>
                <a:gd name="T5" fmla="*/ 0 h 20"/>
                <a:gd name="T6" fmla="*/ 35 w 64"/>
                <a:gd name="T7" fmla="*/ 0 h 20"/>
                <a:gd name="T8" fmla="*/ 28 w 64"/>
                <a:gd name="T9" fmla="*/ 1 h 20"/>
                <a:gd name="T10" fmla="*/ 20 w 64"/>
                <a:gd name="T11" fmla="*/ 3 h 20"/>
                <a:gd name="T12" fmla="*/ 13 w 64"/>
                <a:gd name="T13" fmla="*/ 6 h 20"/>
                <a:gd name="T14" fmla="*/ 7 w 64"/>
                <a:gd name="T15" fmla="*/ 12 h 20"/>
                <a:gd name="T16" fmla="*/ 0 w 64"/>
                <a:gd name="T17" fmla="*/ 20 h 20"/>
                <a:gd name="T18" fmla="*/ 1 w 64"/>
                <a:gd name="T19" fmla="*/ 19 h 20"/>
                <a:gd name="T20" fmla="*/ 5 w 64"/>
                <a:gd name="T21" fmla="*/ 16 h 20"/>
                <a:gd name="T22" fmla="*/ 9 w 64"/>
                <a:gd name="T23" fmla="*/ 13 h 20"/>
                <a:gd name="T24" fmla="*/ 16 w 64"/>
                <a:gd name="T25" fmla="*/ 10 h 20"/>
                <a:gd name="T26" fmla="*/ 22 w 64"/>
                <a:gd name="T27" fmla="*/ 6 h 20"/>
                <a:gd name="T28" fmla="*/ 30 w 64"/>
                <a:gd name="T29" fmla="*/ 4 h 20"/>
                <a:gd name="T30" fmla="*/ 38 w 64"/>
                <a:gd name="T31" fmla="*/ 4 h 20"/>
                <a:gd name="T32" fmla="*/ 47 w 64"/>
                <a:gd name="T33" fmla="*/ 6 h 20"/>
                <a:gd name="T34" fmla="*/ 50 w 64"/>
                <a:gd name="T35" fmla="*/ 8 h 20"/>
                <a:gd name="T36" fmla="*/ 54 w 64"/>
                <a:gd name="T37" fmla="*/ 10 h 20"/>
                <a:gd name="T38" fmla="*/ 57 w 64"/>
                <a:gd name="T39" fmla="*/ 12 h 20"/>
                <a:gd name="T40" fmla="*/ 59 w 64"/>
                <a:gd name="T41" fmla="*/ 14 h 20"/>
                <a:gd name="T42" fmla="*/ 61 w 64"/>
                <a:gd name="T43" fmla="*/ 14 h 20"/>
                <a:gd name="T44" fmla="*/ 63 w 64"/>
                <a:gd name="T45" fmla="*/ 14 h 20"/>
                <a:gd name="T46" fmla="*/ 64 w 64"/>
                <a:gd name="T47" fmla="*/ 13 h 20"/>
                <a:gd name="T48" fmla="*/ 64 w 64"/>
                <a:gd name="T49" fmla="*/ 11 h 20"/>
                <a:gd name="T50" fmla="*/ 60 w 64"/>
                <a:gd name="T51" fmla="*/ 8 h 20"/>
                <a:gd name="T52" fmla="*/ 57 w 64"/>
                <a:gd name="T53" fmla="*/ 5 h 20"/>
                <a:gd name="T54" fmla="*/ 53 w 64"/>
                <a:gd name="T55" fmla="*/ 3 h 20"/>
                <a:gd name="T56" fmla="*/ 48 w 64"/>
                <a:gd name="T57" fmla="*/ 1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20"/>
                <a:gd name="T89" fmla="*/ 64 w 64"/>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20">
                  <a:moveTo>
                    <a:pt x="48" y="1"/>
                  </a:moveTo>
                  <a:lnTo>
                    <a:pt x="45" y="1"/>
                  </a:lnTo>
                  <a:lnTo>
                    <a:pt x="40" y="0"/>
                  </a:lnTo>
                  <a:lnTo>
                    <a:pt x="35" y="0"/>
                  </a:lnTo>
                  <a:lnTo>
                    <a:pt x="28" y="1"/>
                  </a:lnTo>
                  <a:lnTo>
                    <a:pt x="20" y="3"/>
                  </a:lnTo>
                  <a:lnTo>
                    <a:pt x="13" y="6"/>
                  </a:lnTo>
                  <a:lnTo>
                    <a:pt x="7" y="12"/>
                  </a:lnTo>
                  <a:lnTo>
                    <a:pt x="0" y="20"/>
                  </a:lnTo>
                  <a:lnTo>
                    <a:pt x="1" y="19"/>
                  </a:lnTo>
                  <a:lnTo>
                    <a:pt x="5" y="16"/>
                  </a:lnTo>
                  <a:lnTo>
                    <a:pt x="9" y="13"/>
                  </a:lnTo>
                  <a:lnTo>
                    <a:pt x="16" y="10"/>
                  </a:lnTo>
                  <a:lnTo>
                    <a:pt x="22" y="6"/>
                  </a:lnTo>
                  <a:lnTo>
                    <a:pt x="30" y="4"/>
                  </a:lnTo>
                  <a:lnTo>
                    <a:pt x="38" y="4"/>
                  </a:lnTo>
                  <a:lnTo>
                    <a:pt x="47" y="6"/>
                  </a:lnTo>
                  <a:lnTo>
                    <a:pt x="50" y="8"/>
                  </a:lnTo>
                  <a:lnTo>
                    <a:pt x="54" y="10"/>
                  </a:lnTo>
                  <a:lnTo>
                    <a:pt x="57" y="12"/>
                  </a:lnTo>
                  <a:lnTo>
                    <a:pt x="59" y="14"/>
                  </a:lnTo>
                  <a:lnTo>
                    <a:pt x="61" y="14"/>
                  </a:lnTo>
                  <a:lnTo>
                    <a:pt x="63" y="14"/>
                  </a:lnTo>
                  <a:lnTo>
                    <a:pt x="64" y="13"/>
                  </a:lnTo>
                  <a:lnTo>
                    <a:pt x="64" y="11"/>
                  </a:lnTo>
                  <a:lnTo>
                    <a:pt x="60" y="8"/>
                  </a:lnTo>
                  <a:lnTo>
                    <a:pt x="57" y="5"/>
                  </a:lnTo>
                  <a:lnTo>
                    <a:pt x="53" y="3"/>
                  </a:lnTo>
                  <a:lnTo>
                    <a:pt x="48" y="1"/>
                  </a:lnTo>
                  <a:close/>
                </a:path>
              </a:pathLst>
            </a:custGeom>
            <a:solidFill>
              <a:srgbClr val="AF5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2" name="Freeform 221">
              <a:extLst>
                <a:ext uri="{FF2B5EF4-FFF2-40B4-BE49-F238E27FC236}">
                  <a16:creationId xmlns:a16="http://schemas.microsoft.com/office/drawing/2014/main" id="{313A9EC2-C5F0-6944-E24E-317C7EF2A550}"/>
                </a:ext>
              </a:extLst>
            </p:cNvPr>
            <p:cNvSpPr>
              <a:spLocks/>
            </p:cNvSpPr>
            <p:nvPr/>
          </p:nvSpPr>
          <p:spPr bwMode="auto">
            <a:xfrm>
              <a:off x="2299" y="1149"/>
              <a:ext cx="121" cy="194"/>
            </a:xfrm>
            <a:custGeom>
              <a:avLst/>
              <a:gdLst>
                <a:gd name="T0" fmla="*/ 95 w 121"/>
                <a:gd name="T1" fmla="*/ 42 h 194"/>
                <a:gd name="T2" fmla="*/ 88 w 121"/>
                <a:gd name="T3" fmla="*/ 33 h 194"/>
                <a:gd name="T4" fmla="*/ 79 w 121"/>
                <a:gd name="T5" fmla="*/ 24 h 194"/>
                <a:gd name="T6" fmla="*/ 69 w 121"/>
                <a:gd name="T7" fmla="*/ 18 h 194"/>
                <a:gd name="T8" fmla="*/ 57 w 121"/>
                <a:gd name="T9" fmla="*/ 12 h 194"/>
                <a:gd name="T10" fmla="*/ 45 w 121"/>
                <a:gd name="T11" fmla="*/ 9 h 194"/>
                <a:gd name="T12" fmla="*/ 32 w 121"/>
                <a:gd name="T13" fmla="*/ 5 h 194"/>
                <a:gd name="T14" fmla="*/ 17 w 121"/>
                <a:gd name="T15" fmla="*/ 3 h 194"/>
                <a:gd name="T16" fmla="*/ 2 w 121"/>
                <a:gd name="T17" fmla="*/ 2 h 194"/>
                <a:gd name="T18" fmla="*/ 0 w 121"/>
                <a:gd name="T19" fmla="*/ 2 h 194"/>
                <a:gd name="T20" fmla="*/ 0 w 121"/>
                <a:gd name="T21" fmla="*/ 2 h 194"/>
                <a:gd name="T22" fmla="*/ 0 w 121"/>
                <a:gd name="T23" fmla="*/ 2 h 194"/>
                <a:gd name="T24" fmla="*/ 0 w 121"/>
                <a:gd name="T25" fmla="*/ 1 h 194"/>
                <a:gd name="T26" fmla="*/ 0 w 121"/>
                <a:gd name="T27" fmla="*/ 0 h 194"/>
                <a:gd name="T28" fmla="*/ 0 w 121"/>
                <a:gd name="T29" fmla="*/ 0 h 194"/>
                <a:gd name="T30" fmla="*/ 0 w 121"/>
                <a:gd name="T31" fmla="*/ 0 h 194"/>
                <a:gd name="T32" fmla="*/ 2 w 121"/>
                <a:gd name="T33" fmla="*/ 0 h 194"/>
                <a:gd name="T34" fmla="*/ 17 w 121"/>
                <a:gd name="T35" fmla="*/ 1 h 194"/>
                <a:gd name="T36" fmla="*/ 32 w 121"/>
                <a:gd name="T37" fmla="*/ 2 h 194"/>
                <a:gd name="T38" fmla="*/ 46 w 121"/>
                <a:gd name="T39" fmla="*/ 5 h 194"/>
                <a:gd name="T40" fmla="*/ 59 w 121"/>
                <a:gd name="T41" fmla="*/ 10 h 194"/>
                <a:gd name="T42" fmla="*/ 70 w 121"/>
                <a:gd name="T43" fmla="*/ 15 h 194"/>
                <a:gd name="T44" fmla="*/ 80 w 121"/>
                <a:gd name="T45" fmla="*/ 22 h 194"/>
                <a:gd name="T46" fmla="*/ 90 w 121"/>
                <a:gd name="T47" fmla="*/ 31 h 194"/>
                <a:gd name="T48" fmla="*/ 98 w 121"/>
                <a:gd name="T49" fmla="*/ 40 h 194"/>
                <a:gd name="T50" fmla="*/ 109 w 121"/>
                <a:gd name="T51" fmla="*/ 60 h 194"/>
                <a:gd name="T52" fmla="*/ 117 w 121"/>
                <a:gd name="T53" fmla="*/ 81 h 194"/>
                <a:gd name="T54" fmla="*/ 120 w 121"/>
                <a:gd name="T55" fmla="*/ 105 h 194"/>
                <a:gd name="T56" fmla="*/ 121 w 121"/>
                <a:gd name="T57" fmla="*/ 127 h 194"/>
                <a:gd name="T58" fmla="*/ 120 w 121"/>
                <a:gd name="T59" fmla="*/ 148 h 194"/>
                <a:gd name="T60" fmla="*/ 118 w 121"/>
                <a:gd name="T61" fmla="*/ 167 h 194"/>
                <a:gd name="T62" fmla="*/ 114 w 121"/>
                <a:gd name="T63" fmla="*/ 183 h 194"/>
                <a:gd name="T64" fmla="*/ 112 w 121"/>
                <a:gd name="T65" fmla="*/ 194 h 194"/>
                <a:gd name="T66" fmla="*/ 111 w 121"/>
                <a:gd name="T67" fmla="*/ 194 h 194"/>
                <a:gd name="T68" fmla="*/ 111 w 121"/>
                <a:gd name="T69" fmla="*/ 194 h 194"/>
                <a:gd name="T70" fmla="*/ 110 w 121"/>
                <a:gd name="T71" fmla="*/ 194 h 194"/>
                <a:gd name="T72" fmla="*/ 109 w 121"/>
                <a:gd name="T73" fmla="*/ 194 h 194"/>
                <a:gd name="T74" fmla="*/ 111 w 121"/>
                <a:gd name="T75" fmla="*/ 184 h 194"/>
                <a:gd name="T76" fmla="*/ 114 w 121"/>
                <a:gd name="T77" fmla="*/ 168 h 194"/>
                <a:gd name="T78" fmla="*/ 117 w 121"/>
                <a:gd name="T79" fmla="*/ 149 h 194"/>
                <a:gd name="T80" fmla="*/ 118 w 121"/>
                <a:gd name="T81" fmla="*/ 128 h 194"/>
                <a:gd name="T82" fmla="*/ 118 w 121"/>
                <a:gd name="T83" fmla="*/ 106 h 194"/>
                <a:gd name="T84" fmla="*/ 114 w 121"/>
                <a:gd name="T85" fmla="*/ 83 h 194"/>
                <a:gd name="T86" fmla="*/ 107 w 121"/>
                <a:gd name="T87" fmla="*/ 62 h 194"/>
                <a:gd name="T88" fmla="*/ 95 w 121"/>
                <a:gd name="T89" fmla="*/ 42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94"/>
                <a:gd name="T137" fmla="*/ 121 w 121"/>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94">
                  <a:moveTo>
                    <a:pt x="95" y="42"/>
                  </a:moveTo>
                  <a:lnTo>
                    <a:pt x="88" y="33"/>
                  </a:lnTo>
                  <a:lnTo>
                    <a:pt x="79" y="24"/>
                  </a:lnTo>
                  <a:lnTo>
                    <a:pt x="69" y="18"/>
                  </a:lnTo>
                  <a:lnTo>
                    <a:pt x="57" y="12"/>
                  </a:lnTo>
                  <a:lnTo>
                    <a:pt x="45" y="9"/>
                  </a:lnTo>
                  <a:lnTo>
                    <a:pt x="32" y="5"/>
                  </a:lnTo>
                  <a:lnTo>
                    <a:pt x="17" y="3"/>
                  </a:lnTo>
                  <a:lnTo>
                    <a:pt x="2" y="2"/>
                  </a:lnTo>
                  <a:lnTo>
                    <a:pt x="0" y="2"/>
                  </a:lnTo>
                  <a:lnTo>
                    <a:pt x="0" y="1"/>
                  </a:lnTo>
                  <a:lnTo>
                    <a:pt x="0" y="0"/>
                  </a:lnTo>
                  <a:lnTo>
                    <a:pt x="2" y="0"/>
                  </a:lnTo>
                  <a:lnTo>
                    <a:pt x="17" y="1"/>
                  </a:lnTo>
                  <a:lnTo>
                    <a:pt x="32" y="2"/>
                  </a:lnTo>
                  <a:lnTo>
                    <a:pt x="46" y="5"/>
                  </a:lnTo>
                  <a:lnTo>
                    <a:pt x="59" y="10"/>
                  </a:lnTo>
                  <a:lnTo>
                    <a:pt x="70" y="15"/>
                  </a:lnTo>
                  <a:lnTo>
                    <a:pt x="80" y="22"/>
                  </a:lnTo>
                  <a:lnTo>
                    <a:pt x="90" y="31"/>
                  </a:lnTo>
                  <a:lnTo>
                    <a:pt x="98" y="40"/>
                  </a:lnTo>
                  <a:lnTo>
                    <a:pt x="109" y="60"/>
                  </a:lnTo>
                  <a:lnTo>
                    <a:pt x="117" y="81"/>
                  </a:lnTo>
                  <a:lnTo>
                    <a:pt x="120" y="105"/>
                  </a:lnTo>
                  <a:lnTo>
                    <a:pt x="121" y="127"/>
                  </a:lnTo>
                  <a:lnTo>
                    <a:pt x="120" y="148"/>
                  </a:lnTo>
                  <a:lnTo>
                    <a:pt x="118" y="167"/>
                  </a:lnTo>
                  <a:lnTo>
                    <a:pt x="114" y="183"/>
                  </a:lnTo>
                  <a:lnTo>
                    <a:pt x="112" y="194"/>
                  </a:lnTo>
                  <a:lnTo>
                    <a:pt x="111" y="194"/>
                  </a:lnTo>
                  <a:lnTo>
                    <a:pt x="110" y="194"/>
                  </a:lnTo>
                  <a:lnTo>
                    <a:pt x="109" y="194"/>
                  </a:lnTo>
                  <a:lnTo>
                    <a:pt x="111" y="184"/>
                  </a:lnTo>
                  <a:lnTo>
                    <a:pt x="114" y="168"/>
                  </a:lnTo>
                  <a:lnTo>
                    <a:pt x="117" y="149"/>
                  </a:lnTo>
                  <a:lnTo>
                    <a:pt x="118" y="128"/>
                  </a:lnTo>
                  <a:lnTo>
                    <a:pt x="118" y="106"/>
                  </a:lnTo>
                  <a:lnTo>
                    <a:pt x="114" y="83"/>
                  </a:lnTo>
                  <a:lnTo>
                    <a:pt x="107" y="62"/>
                  </a:lnTo>
                  <a:lnTo>
                    <a:pt x="95" y="42"/>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3" name="Freeform 222">
              <a:extLst>
                <a:ext uri="{FF2B5EF4-FFF2-40B4-BE49-F238E27FC236}">
                  <a16:creationId xmlns:a16="http://schemas.microsoft.com/office/drawing/2014/main" id="{75F74605-B8E6-D9DC-DF75-416D07FA182B}"/>
                </a:ext>
              </a:extLst>
            </p:cNvPr>
            <p:cNvSpPr>
              <a:spLocks/>
            </p:cNvSpPr>
            <p:nvPr/>
          </p:nvSpPr>
          <p:spPr bwMode="auto">
            <a:xfrm>
              <a:off x="2288" y="1137"/>
              <a:ext cx="152" cy="204"/>
            </a:xfrm>
            <a:custGeom>
              <a:avLst/>
              <a:gdLst>
                <a:gd name="T0" fmla="*/ 121 w 152"/>
                <a:gd name="T1" fmla="*/ 38 h 204"/>
                <a:gd name="T2" fmla="*/ 111 w 152"/>
                <a:gd name="T3" fmla="*/ 28 h 204"/>
                <a:gd name="T4" fmla="*/ 100 w 152"/>
                <a:gd name="T5" fmla="*/ 19 h 204"/>
                <a:gd name="T6" fmla="*/ 86 w 152"/>
                <a:gd name="T7" fmla="*/ 13 h 204"/>
                <a:gd name="T8" fmla="*/ 73 w 152"/>
                <a:gd name="T9" fmla="*/ 8 h 204"/>
                <a:gd name="T10" fmla="*/ 57 w 152"/>
                <a:gd name="T11" fmla="*/ 5 h 204"/>
                <a:gd name="T12" fmla="*/ 40 w 152"/>
                <a:gd name="T13" fmla="*/ 3 h 204"/>
                <a:gd name="T14" fmla="*/ 22 w 152"/>
                <a:gd name="T15" fmla="*/ 3 h 204"/>
                <a:gd name="T16" fmla="*/ 3 w 152"/>
                <a:gd name="T17" fmla="*/ 5 h 204"/>
                <a:gd name="T18" fmla="*/ 1 w 152"/>
                <a:gd name="T19" fmla="*/ 5 h 204"/>
                <a:gd name="T20" fmla="*/ 1 w 152"/>
                <a:gd name="T21" fmla="*/ 5 h 204"/>
                <a:gd name="T22" fmla="*/ 0 w 152"/>
                <a:gd name="T23" fmla="*/ 5 h 204"/>
                <a:gd name="T24" fmla="*/ 0 w 152"/>
                <a:gd name="T25" fmla="*/ 4 h 204"/>
                <a:gd name="T26" fmla="*/ 0 w 152"/>
                <a:gd name="T27" fmla="*/ 3 h 204"/>
                <a:gd name="T28" fmla="*/ 1 w 152"/>
                <a:gd name="T29" fmla="*/ 3 h 204"/>
                <a:gd name="T30" fmla="*/ 1 w 152"/>
                <a:gd name="T31" fmla="*/ 3 h 204"/>
                <a:gd name="T32" fmla="*/ 1 w 152"/>
                <a:gd name="T33" fmla="*/ 3 h 204"/>
                <a:gd name="T34" fmla="*/ 22 w 152"/>
                <a:gd name="T35" fmla="*/ 0 h 204"/>
                <a:gd name="T36" fmla="*/ 40 w 152"/>
                <a:gd name="T37" fmla="*/ 0 h 204"/>
                <a:gd name="T38" fmla="*/ 57 w 152"/>
                <a:gd name="T39" fmla="*/ 3 h 204"/>
                <a:gd name="T40" fmla="*/ 74 w 152"/>
                <a:gd name="T41" fmla="*/ 6 h 204"/>
                <a:gd name="T42" fmla="*/ 88 w 152"/>
                <a:gd name="T43" fmla="*/ 11 h 204"/>
                <a:gd name="T44" fmla="*/ 101 w 152"/>
                <a:gd name="T45" fmla="*/ 17 h 204"/>
                <a:gd name="T46" fmla="*/ 113 w 152"/>
                <a:gd name="T47" fmla="*/ 26 h 204"/>
                <a:gd name="T48" fmla="*/ 123 w 152"/>
                <a:gd name="T49" fmla="*/ 36 h 204"/>
                <a:gd name="T50" fmla="*/ 136 w 152"/>
                <a:gd name="T51" fmla="*/ 57 h 204"/>
                <a:gd name="T52" fmla="*/ 145 w 152"/>
                <a:gd name="T53" fmla="*/ 81 h 204"/>
                <a:gd name="T54" fmla="*/ 151 w 152"/>
                <a:gd name="T55" fmla="*/ 107 h 204"/>
                <a:gd name="T56" fmla="*/ 152 w 152"/>
                <a:gd name="T57" fmla="*/ 131 h 204"/>
                <a:gd name="T58" fmla="*/ 151 w 152"/>
                <a:gd name="T59" fmla="*/ 155 h 204"/>
                <a:gd name="T60" fmla="*/ 149 w 152"/>
                <a:gd name="T61" fmla="*/ 176 h 204"/>
                <a:gd name="T62" fmla="*/ 147 w 152"/>
                <a:gd name="T63" fmla="*/ 192 h 204"/>
                <a:gd name="T64" fmla="*/ 144 w 152"/>
                <a:gd name="T65" fmla="*/ 204 h 204"/>
                <a:gd name="T66" fmla="*/ 143 w 152"/>
                <a:gd name="T67" fmla="*/ 204 h 204"/>
                <a:gd name="T68" fmla="*/ 143 w 152"/>
                <a:gd name="T69" fmla="*/ 204 h 204"/>
                <a:gd name="T70" fmla="*/ 142 w 152"/>
                <a:gd name="T71" fmla="*/ 204 h 204"/>
                <a:gd name="T72" fmla="*/ 141 w 152"/>
                <a:gd name="T73" fmla="*/ 204 h 204"/>
                <a:gd name="T74" fmla="*/ 143 w 152"/>
                <a:gd name="T75" fmla="*/ 194 h 204"/>
                <a:gd name="T76" fmla="*/ 147 w 152"/>
                <a:gd name="T77" fmla="*/ 178 h 204"/>
                <a:gd name="T78" fmla="*/ 149 w 152"/>
                <a:gd name="T79" fmla="*/ 157 h 204"/>
                <a:gd name="T80" fmla="*/ 150 w 152"/>
                <a:gd name="T81" fmla="*/ 133 h 204"/>
                <a:gd name="T82" fmla="*/ 148 w 152"/>
                <a:gd name="T83" fmla="*/ 109 h 204"/>
                <a:gd name="T84" fmla="*/ 143 w 152"/>
                <a:gd name="T85" fmla="*/ 83 h 204"/>
                <a:gd name="T86" fmla="*/ 134 w 152"/>
                <a:gd name="T87" fmla="*/ 60 h 204"/>
                <a:gd name="T88" fmla="*/ 121 w 152"/>
                <a:gd name="T89" fmla="*/ 38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04"/>
                <a:gd name="T137" fmla="*/ 152 w 152"/>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04">
                  <a:moveTo>
                    <a:pt x="121" y="38"/>
                  </a:moveTo>
                  <a:lnTo>
                    <a:pt x="111" y="28"/>
                  </a:lnTo>
                  <a:lnTo>
                    <a:pt x="100" y="19"/>
                  </a:lnTo>
                  <a:lnTo>
                    <a:pt x="86" y="13"/>
                  </a:lnTo>
                  <a:lnTo>
                    <a:pt x="73" y="8"/>
                  </a:lnTo>
                  <a:lnTo>
                    <a:pt x="57" y="5"/>
                  </a:lnTo>
                  <a:lnTo>
                    <a:pt x="40" y="3"/>
                  </a:lnTo>
                  <a:lnTo>
                    <a:pt x="22" y="3"/>
                  </a:lnTo>
                  <a:lnTo>
                    <a:pt x="3" y="5"/>
                  </a:lnTo>
                  <a:lnTo>
                    <a:pt x="1" y="5"/>
                  </a:lnTo>
                  <a:lnTo>
                    <a:pt x="0" y="5"/>
                  </a:lnTo>
                  <a:lnTo>
                    <a:pt x="0" y="4"/>
                  </a:lnTo>
                  <a:lnTo>
                    <a:pt x="0" y="3"/>
                  </a:lnTo>
                  <a:lnTo>
                    <a:pt x="1" y="3"/>
                  </a:lnTo>
                  <a:lnTo>
                    <a:pt x="22" y="0"/>
                  </a:lnTo>
                  <a:lnTo>
                    <a:pt x="40" y="0"/>
                  </a:lnTo>
                  <a:lnTo>
                    <a:pt x="57" y="3"/>
                  </a:lnTo>
                  <a:lnTo>
                    <a:pt x="74" y="6"/>
                  </a:lnTo>
                  <a:lnTo>
                    <a:pt x="88" y="11"/>
                  </a:lnTo>
                  <a:lnTo>
                    <a:pt x="101" y="17"/>
                  </a:lnTo>
                  <a:lnTo>
                    <a:pt x="113" y="26"/>
                  </a:lnTo>
                  <a:lnTo>
                    <a:pt x="123" y="36"/>
                  </a:lnTo>
                  <a:lnTo>
                    <a:pt x="136" y="57"/>
                  </a:lnTo>
                  <a:lnTo>
                    <a:pt x="145" y="81"/>
                  </a:lnTo>
                  <a:lnTo>
                    <a:pt x="151" y="107"/>
                  </a:lnTo>
                  <a:lnTo>
                    <a:pt x="152" y="131"/>
                  </a:lnTo>
                  <a:lnTo>
                    <a:pt x="151" y="155"/>
                  </a:lnTo>
                  <a:lnTo>
                    <a:pt x="149" y="176"/>
                  </a:lnTo>
                  <a:lnTo>
                    <a:pt x="147" y="192"/>
                  </a:lnTo>
                  <a:lnTo>
                    <a:pt x="144" y="204"/>
                  </a:lnTo>
                  <a:lnTo>
                    <a:pt x="143" y="204"/>
                  </a:lnTo>
                  <a:lnTo>
                    <a:pt x="142" y="204"/>
                  </a:lnTo>
                  <a:lnTo>
                    <a:pt x="141" y="204"/>
                  </a:lnTo>
                  <a:lnTo>
                    <a:pt x="143" y="194"/>
                  </a:lnTo>
                  <a:lnTo>
                    <a:pt x="147" y="178"/>
                  </a:lnTo>
                  <a:lnTo>
                    <a:pt x="149" y="157"/>
                  </a:lnTo>
                  <a:lnTo>
                    <a:pt x="150" y="133"/>
                  </a:lnTo>
                  <a:lnTo>
                    <a:pt x="148" y="109"/>
                  </a:lnTo>
                  <a:lnTo>
                    <a:pt x="143" y="83"/>
                  </a:lnTo>
                  <a:lnTo>
                    <a:pt x="134" y="60"/>
                  </a:lnTo>
                  <a:lnTo>
                    <a:pt x="121" y="38"/>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4" name="Freeform 223">
              <a:extLst>
                <a:ext uri="{FF2B5EF4-FFF2-40B4-BE49-F238E27FC236}">
                  <a16:creationId xmlns:a16="http://schemas.microsoft.com/office/drawing/2014/main" id="{9E0E71FC-6145-FE78-EEC8-C5EC4377DD3F}"/>
                </a:ext>
              </a:extLst>
            </p:cNvPr>
            <p:cNvSpPr>
              <a:spLocks/>
            </p:cNvSpPr>
            <p:nvPr/>
          </p:nvSpPr>
          <p:spPr bwMode="auto">
            <a:xfrm>
              <a:off x="2286" y="1133"/>
              <a:ext cx="169" cy="203"/>
            </a:xfrm>
            <a:custGeom>
              <a:avLst/>
              <a:gdLst>
                <a:gd name="T0" fmla="*/ 121 w 169"/>
                <a:gd name="T1" fmla="*/ 35 h 203"/>
                <a:gd name="T2" fmla="*/ 109 w 169"/>
                <a:gd name="T3" fmla="*/ 26 h 203"/>
                <a:gd name="T4" fmla="*/ 97 w 169"/>
                <a:gd name="T5" fmla="*/ 18 h 203"/>
                <a:gd name="T6" fmla="*/ 84 w 169"/>
                <a:gd name="T7" fmla="*/ 11 h 203"/>
                <a:gd name="T8" fmla="*/ 70 w 169"/>
                <a:gd name="T9" fmla="*/ 7 h 203"/>
                <a:gd name="T10" fmla="*/ 55 w 169"/>
                <a:gd name="T11" fmla="*/ 4 h 203"/>
                <a:gd name="T12" fmla="*/ 38 w 169"/>
                <a:gd name="T13" fmla="*/ 3 h 203"/>
                <a:gd name="T14" fmla="*/ 20 w 169"/>
                <a:gd name="T15" fmla="*/ 3 h 203"/>
                <a:gd name="T16" fmla="*/ 2 w 169"/>
                <a:gd name="T17" fmla="*/ 6 h 203"/>
                <a:gd name="T18" fmla="*/ 1 w 169"/>
                <a:gd name="T19" fmla="*/ 6 h 203"/>
                <a:gd name="T20" fmla="*/ 1 w 169"/>
                <a:gd name="T21" fmla="*/ 6 h 203"/>
                <a:gd name="T22" fmla="*/ 0 w 169"/>
                <a:gd name="T23" fmla="*/ 6 h 203"/>
                <a:gd name="T24" fmla="*/ 0 w 169"/>
                <a:gd name="T25" fmla="*/ 4 h 203"/>
                <a:gd name="T26" fmla="*/ 0 w 169"/>
                <a:gd name="T27" fmla="*/ 4 h 203"/>
                <a:gd name="T28" fmla="*/ 0 w 169"/>
                <a:gd name="T29" fmla="*/ 3 h 203"/>
                <a:gd name="T30" fmla="*/ 0 w 169"/>
                <a:gd name="T31" fmla="*/ 3 h 203"/>
                <a:gd name="T32" fmla="*/ 1 w 169"/>
                <a:gd name="T33" fmla="*/ 3 h 203"/>
                <a:gd name="T34" fmla="*/ 20 w 169"/>
                <a:gd name="T35" fmla="*/ 1 h 203"/>
                <a:gd name="T36" fmla="*/ 38 w 169"/>
                <a:gd name="T37" fmla="*/ 0 h 203"/>
                <a:gd name="T38" fmla="*/ 55 w 169"/>
                <a:gd name="T39" fmla="*/ 1 h 203"/>
                <a:gd name="T40" fmla="*/ 70 w 169"/>
                <a:gd name="T41" fmla="*/ 4 h 203"/>
                <a:gd name="T42" fmla="*/ 85 w 169"/>
                <a:gd name="T43" fmla="*/ 9 h 203"/>
                <a:gd name="T44" fmla="*/ 99 w 169"/>
                <a:gd name="T45" fmla="*/ 15 h 203"/>
                <a:gd name="T46" fmla="*/ 112 w 169"/>
                <a:gd name="T47" fmla="*/ 22 h 203"/>
                <a:gd name="T48" fmla="*/ 123 w 169"/>
                <a:gd name="T49" fmla="*/ 32 h 203"/>
                <a:gd name="T50" fmla="*/ 141 w 169"/>
                <a:gd name="T51" fmla="*/ 55 h 203"/>
                <a:gd name="T52" fmla="*/ 153 w 169"/>
                <a:gd name="T53" fmla="*/ 79 h 203"/>
                <a:gd name="T54" fmla="*/ 161 w 169"/>
                <a:gd name="T55" fmla="*/ 106 h 203"/>
                <a:gd name="T56" fmla="*/ 166 w 169"/>
                <a:gd name="T57" fmla="*/ 132 h 203"/>
                <a:gd name="T58" fmla="*/ 169 w 169"/>
                <a:gd name="T59" fmla="*/ 156 h 203"/>
                <a:gd name="T60" fmla="*/ 169 w 169"/>
                <a:gd name="T61" fmla="*/ 178 h 203"/>
                <a:gd name="T62" fmla="*/ 169 w 169"/>
                <a:gd name="T63" fmla="*/ 193 h 203"/>
                <a:gd name="T64" fmla="*/ 168 w 169"/>
                <a:gd name="T65" fmla="*/ 203 h 203"/>
                <a:gd name="T66" fmla="*/ 166 w 169"/>
                <a:gd name="T67" fmla="*/ 203 h 203"/>
                <a:gd name="T68" fmla="*/ 166 w 169"/>
                <a:gd name="T69" fmla="*/ 203 h 203"/>
                <a:gd name="T70" fmla="*/ 165 w 169"/>
                <a:gd name="T71" fmla="*/ 203 h 203"/>
                <a:gd name="T72" fmla="*/ 164 w 169"/>
                <a:gd name="T73" fmla="*/ 203 h 203"/>
                <a:gd name="T74" fmla="*/ 165 w 169"/>
                <a:gd name="T75" fmla="*/ 195 h 203"/>
                <a:gd name="T76" fmla="*/ 165 w 169"/>
                <a:gd name="T77" fmla="*/ 180 h 203"/>
                <a:gd name="T78" fmla="*/ 165 w 169"/>
                <a:gd name="T79" fmla="*/ 160 h 203"/>
                <a:gd name="T80" fmla="*/ 163 w 169"/>
                <a:gd name="T81" fmla="*/ 135 h 203"/>
                <a:gd name="T82" fmla="*/ 159 w 169"/>
                <a:gd name="T83" fmla="*/ 108 h 203"/>
                <a:gd name="T84" fmla="*/ 151 w 169"/>
                <a:gd name="T85" fmla="*/ 83 h 203"/>
                <a:gd name="T86" fmla="*/ 138 w 169"/>
                <a:gd name="T87" fmla="*/ 57 h 203"/>
                <a:gd name="T88" fmla="*/ 121 w 169"/>
                <a:gd name="T89" fmla="*/ 35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
                <a:gd name="T136" fmla="*/ 0 h 203"/>
                <a:gd name="T137" fmla="*/ 169 w 169"/>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 h="203">
                  <a:moveTo>
                    <a:pt x="121" y="35"/>
                  </a:moveTo>
                  <a:lnTo>
                    <a:pt x="109" y="26"/>
                  </a:lnTo>
                  <a:lnTo>
                    <a:pt x="97" y="18"/>
                  </a:lnTo>
                  <a:lnTo>
                    <a:pt x="84" y="11"/>
                  </a:lnTo>
                  <a:lnTo>
                    <a:pt x="70" y="7"/>
                  </a:lnTo>
                  <a:lnTo>
                    <a:pt x="55" y="4"/>
                  </a:lnTo>
                  <a:lnTo>
                    <a:pt x="38" y="3"/>
                  </a:lnTo>
                  <a:lnTo>
                    <a:pt x="20" y="3"/>
                  </a:lnTo>
                  <a:lnTo>
                    <a:pt x="2" y="6"/>
                  </a:lnTo>
                  <a:lnTo>
                    <a:pt x="1" y="6"/>
                  </a:lnTo>
                  <a:lnTo>
                    <a:pt x="0" y="6"/>
                  </a:lnTo>
                  <a:lnTo>
                    <a:pt x="0" y="4"/>
                  </a:lnTo>
                  <a:lnTo>
                    <a:pt x="0" y="3"/>
                  </a:lnTo>
                  <a:lnTo>
                    <a:pt x="1" y="3"/>
                  </a:lnTo>
                  <a:lnTo>
                    <a:pt x="20" y="1"/>
                  </a:lnTo>
                  <a:lnTo>
                    <a:pt x="38" y="0"/>
                  </a:lnTo>
                  <a:lnTo>
                    <a:pt x="55" y="1"/>
                  </a:lnTo>
                  <a:lnTo>
                    <a:pt x="70" y="4"/>
                  </a:lnTo>
                  <a:lnTo>
                    <a:pt x="85" y="9"/>
                  </a:lnTo>
                  <a:lnTo>
                    <a:pt x="99" y="15"/>
                  </a:lnTo>
                  <a:lnTo>
                    <a:pt x="112" y="22"/>
                  </a:lnTo>
                  <a:lnTo>
                    <a:pt x="123" y="32"/>
                  </a:lnTo>
                  <a:lnTo>
                    <a:pt x="141" y="55"/>
                  </a:lnTo>
                  <a:lnTo>
                    <a:pt x="153" y="79"/>
                  </a:lnTo>
                  <a:lnTo>
                    <a:pt x="161" y="106"/>
                  </a:lnTo>
                  <a:lnTo>
                    <a:pt x="166" y="132"/>
                  </a:lnTo>
                  <a:lnTo>
                    <a:pt x="169" y="156"/>
                  </a:lnTo>
                  <a:lnTo>
                    <a:pt x="169" y="178"/>
                  </a:lnTo>
                  <a:lnTo>
                    <a:pt x="169" y="193"/>
                  </a:lnTo>
                  <a:lnTo>
                    <a:pt x="168" y="203"/>
                  </a:lnTo>
                  <a:lnTo>
                    <a:pt x="166" y="203"/>
                  </a:lnTo>
                  <a:lnTo>
                    <a:pt x="165" y="203"/>
                  </a:lnTo>
                  <a:lnTo>
                    <a:pt x="164" y="203"/>
                  </a:lnTo>
                  <a:lnTo>
                    <a:pt x="165" y="195"/>
                  </a:lnTo>
                  <a:lnTo>
                    <a:pt x="165" y="180"/>
                  </a:lnTo>
                  <a:lnTo>
                    <a:pt x="165" y="160"/>
                  </a:lnTo>
                  <a:lnTo>
                    <a:pt x="163" y="135"/>
                  </a:lnTo>
                  <a:lnTo>
                    <a:pt x="159" y="108"/>
                  </a:lnTo>
                  <a:lnTo>
                    <a:pt x="151" y="83"/>
                  </a:lnTo>
                  <a:lnTo>
                    <a:pt x="138" y="57"/>
                  </a:lnTo>
                  <a:lnTo>
                    <a:pt x="121" y="35"/>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5" name="Freeform 224">
              <a:extLst>
                <a:ext uri="{FF2B5EF4-FFF2-40B4-BE49-F238E27FC236}">
                  <a16:creationId xmlns:a16="http://schemas.microsoft.com/office/drawing/2014/main" id="{BE38DD90-91B8-16A4-659C-361A367EE206}"/>
                </a:ext>
              </a:extLst>
            </p:cNvPr>
            <p:cNvSpPr>
              <a:spLocks/>
            </p:cNvSpPr>
            <p:nvPr/>
          </p:nvSpPr>
          <p:spPr bwMode="auto">
            <a:xfrm>
              <a:off x="2283" y="1124"/>
              <a:ext cx="208" cy="200"/>
            </a:xfrm>
            <a:custGeom>
              <a:avLst/>
              <a:gdLst>
                <a:gd name="T0" fmla="*/ 175 w 208"/>
                <a:gd name="T1" fmla="*/ 117 h 200"/>
                <a:gd name="T2" fmla="*/ 169 w 208"/>
                <a:gd name="T3" fmla="*/ 92 h 200"/>
                <a:gd name="T4" fmla="*/ 165 w 208"/>
                <a:gd name="T5" fmla="*/ 78 h 200"/>
                <a:gd name="T6" fmla="*/ 160 w 208"/>
                <a:gd name="T7" fmla="*/ 66 h 200"/>
                <a:gd name="T8" fmla="*/ 155 w 208"/>
                <a:gd name="T9" fmla="*/ 55 h 200"/>
                <a:gd name="T10" fmla="*/ 148 w 208"/>
                <a:gd name="T11" fmla="*/ 45 h 200"/>
                <a:gd name="T12" fmla="*/ 141 w 208"/>
                <a:gd name="T13" fmla="*/ 35 h 200"/>
                <a:gd name="T14" fmla="*/ 134 w 208"/>
                <a:gd name="T15" fmla="*/ 27 h 200"/>
                <a:gd name="T16" fmla="*/ 125 w 208"/>
                <a:gd name="T17" fmla="*/ 20 h 200"/>
                <a:gd name="T18" fmla="*/ 115 w 208"/>
                <a:gd name="T19" fmla="*/ 15 h 200"/>
                <a:gd name="T20" fmla="*/ 96 w 208"/>
                <a:gd name="T21" fmla="*/ 7 h 200"/>
                <a:gd name="T22" fmla="*/ 76 w 208"/>
                <a:gd name="T23" fmla="*/ 3 h 200"/>
                <a:gd name="T24" fmla="*/ 57 w 208"/>
                <a:gd name="T25" fmla="*/ 2 h 200"/>
                <a:gd name="T26" fmla="*/ 40 w 208"/>
                <a:gd name="T27" fmla="*/ 3 h 200"/>
                <a:gd name="T28" fmla="*/ 24 w 208"/>
                <a:gd name="T29" fmla="*/ 7 h 200"/>
                <a:gd name="T30" fmla="*/ 12 w 208"/>
                <a:gd name="T31" fmla="*/ 9 h 200"/>
                <a:gd name="T32" fmla="*/ 4 w 208"/>
                <a:gd name="T33" fmla="*/ 11 h 200"/>
                <a:gd name="T34" fmla="*/ 2 w 208"/>
                <a:gd name="T35" fmla="*/ 12 h 200"/>
                <a:gd name="T36" fmla="*/ 1 w 208"/>
                <a:gd name="T37" fmla="*/ 12 h 200"/>
                <a:gd name="T38" fmla="*/ 1 w 208"/>
                <a:gd name="T39" fmla="*/ 12 h 200"/>
                <a:gd name="T40" fmla="*/ 0 w 208"/>
                <a:gd name="T41" fmla="*/ 12 h 200"/>
                <a:gd name="T42" fmla="*/ 0 w 208"/>
                <a:gd name="T43" fmla="*/ 11 h 200"/>
                <a:gd name="T44" fmla="*/ 0 w 208"/>
                <a:gd name="T45" fmla="*/ 11 h 200"/>
                <a:gd name="T46" fmla="*/ 0 w 208"/>
                <a:gd name="T47" fmla="*/ 10 h 200"/>
                <a:gd name="T48" fmla="*/ 0 w 208"/>
                <a:gd name="T49" fmla="*/ 10 h 200"/>
                <a:gd name="T50" fmla="*/ 1 w 208"/>
                <a:gd name="T51" fmla="*/ 10 h 200"/>
                <a:gd name="T52" fmla="*/ 4 w 208"/>
                <a:gd name="T53" fmla="*/ 9 h 200"/>
                <a:gd name="T54" fmla="*/ 12 w 208"/>
                <a:gd name="T55" fmla="*/ 7 h 200"/>
                <a:gd name="T56" fmla="*/ 24 w 208"/>
                <a:gd name="T57" fmla="*/ 3 h 200"/>
                <a:gd name="T58" fmla="*/ 40 w 208"/>
                <a:gd name="T59" fmla="*/ 1 h 200"/>
                <a:gd name="T60" fmla="*/ 58 w 208"/>
                <a:gd name="T61" fmla="*/ 0 h 200"/>
                <a:gd name="T62" fmla="*/ 77 w 208"/>
                <a:gd name="T63" fmla="*/ 0 h 200"/>
                <a:gd name="T64" fmla="*/ 97 w 208"/>
                <a:gd name="T65" fmla="*/ 3 h 200"/>
                <a:gd name="T66" fmla="*/ 116 w 208"/>
                <a:gd name="T67" fmla="*/ 11 h 200"/>
                <a:gd name="T68" fmla="*/ 126 w 208"/>
                <a:gd name="T69" fmla="*/ 17 h 200"/>
                <a:gd name="T70" fmla="*/ 135 w 208"/>
                <a:gd name="T71" fmla="*/ 25 h 200"/>
                <a:gd name="T72" fmla="*/ 144 w 208"/>
                <a:gd name="T73" fmla="*/ 32 h 200"/>
                <a:gd name="T74" fmla="*/ 150 w 208"/>
                <a:gd name="T75" fmla="*/ 43 h 200"/>
                <a:gd name="T76" fmla="*/ 157 w 208"/>
                <a:gd name="T77" fmla="*/ 53 h 200"/>
                <a:gd name="T78" fmla="*/ 163 w 208"/>
                <a:gd name="T79" fmla="*/ 64 h 200"/>
                <a:gd name="T80" fmla="*/ 168 w 208"/>
                <a:gd name="T81" fmla="*/ 77 h 200"/>
                <a:gd name="T82" fmla="*/ 172 w 208"/>
                <a:gd name="T83" fmla="*/ 91 h 200"/>
                <a:gd name="T84" fmla="*/ 177 w 208"/>
                <a:gd name="T85" fmla="*/ 117 h 200"/>
                <a:gd name="T86" fmla="*/ 183 w 208"/>
                <a:gd name="T87" fmla="*/ 141 h 200"/>
                <a:gd name="T88" fmla="*/ 188 w 208"/>
                <a:gd name="T89" fmla="*/ 162 h 200"/>
                <a:gd name="T90" fmla="*/ 197 w 208"/>
                <a:gd name="T91" fmla="*/ 182 h 200"/>
                <a:gd name="T92" fmla="*/ 208 w 208"/>
                <a:gd name="T93" fmla="*/ 199 h 200"/>
                <a:gd name="T94" fmla="*/ 207 w 208"/>
                <a:gd name="T95" fmla="*/ 200 h 200"/>
                <a:gd name="T96" fmla="*/ 207 w 208"/>
                <a:gd name="T97" fmla="*/ 200 h 200"/>
                <a:gd name="T98" fmla="*/ 206 w 208"/>
                <a:gd name="T99" fmla="*/ 200 h 200"/>
                <a:gd name="T100" fmla="*/ 205 w 208"/>
                <a:gd name="T101" fmla="*/ 200 h 200"/>
                <a:gd name="T102" fmla="*/ 194 w 208"/>
                <a:gd name="T103" fmla="*/ 182 h 200"/>
                <a:gd name="T104" fmla="*/ 186 w 208"/>
                <a:gd name="T105" fmla="*/ 162 h 200"/>
                <a:gd name="T106" fmla="*/ 181 w 208"/>
                <a:gd name="T107" fmla="*/ 141 h 200"/>
                <a:gd name="T108" fmla="*/ 175 w 208"/>
                <a:gd name="T109" fmla="*/ 117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8"/>
                <a:gd name="T166" fmla="*/ 0 h 200"/>
                <a:gd name="T167" fmla="*/ 208 w 208"/>
                <a:gd name="T168" fmla="*/ 200 h 2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8" h="200">
                  <a:moveTo>
                    <a:pt x="175" y="117"/>
                  </a:moveTo>
                  <a:lnTo>
                    <a:pt x="169" y="92"/>
                  </a:lnTo>
                  <a:lnTo>
                    <a:pt x="165" y="78"/>
                  </a:lnTo>
                  <a:lnTo>
                    <a:pt x="160" y="66"/>
                  </a:lnTo>
                  <a:lnTo>
                    <a:pt x="155" y="55"/>
                  </a:lnTo>
                  <a:lnTo>
                    <a:pt x="148" y="45"/>
                  </a:lnTo>
                  <a:lnTo>
                    <a:pt x="141" y="35"/>
                  </a:lnTo>
                  <a:lnTo>
                    <a:pt x="134" y="27"/>
                  </a:lnTo>
                  <a:lnTo>
                    <a:pt x="125" y="20"/>
                  </a:lnTo>
                  <a:lnTo>
                    <a:pt x="115" y="15"/>
                  </a:lnTo>
                  <a:lnTo>
                    <a:pt x="96" y="7"/>
                  </a:lnTo>
                  <a:lnTo>
                    <a:pt x="76" y="3"/>
                  </a:lnTo>
                  <a:lnTo>
                    <a:pt x="57" y="2"/>
                  </a:lnTo>
                  <a:lnTo>
                    <a:pt x="40" y="3"/>
                  </a:lnTo>
                  <a:lnTo>
                    <a:pt x="24" y="7"/>
                  </a:lnTo>
                  <a:lnTo>
                    <a:pt x="12" y="9"/>
                  </a:lnTo>
                  <a:lnTo>
                    <a:pt x="4" y="11"/>
                  </a:lnTo>
                  <a:lnTo>
                    <a:pt x="2" y="12"/>
                  </a:lnTo>
                  <a:lnTo>
                    <a:pt x="1" y="12"/>
                  </a:lnTo>
                  <a:lnTo>
                    <a:pt x="0" y="12"/>
                  </a:lnTo>
                  <a:lnTo>
                    <a:pt x="0" y="11"/>
                  </a:lnTo>
                  <a:lnTo>
                    <a:pt x="0" y="10"/>
                  </a:lnTo>
                  <a:lnTo>
                    <a:pt x="1" y="10"/>
                  </a:lnTo>
                  <a:lnTo>
                    <a:pt x="4" y="9"/>
                  </a:lnTo>
                  <a:lnTo>
                    <a:pt x="12" y="7"/>
                  </a:lnTo>
                  <a:lnTo>
                    <a:pt x="24" y="3"/>
                  </a:lnTo>
                  <a:lnTo>
                    <a:pt x="40" y="1"/>
                  </a:lnTo>
                  <a:lnTo>
                    <a:pt x="58" y="0"/>
                  </a:lnTo>
                  <a:lnTo>
                    <a:pt x="77" y="0"/>
                  </a:lnTo>
                  <a:lnTo>
                    <a:pt x="97" y="3"/>
                  </a:lnTo>
                  <a:lnTo>
                    <a:pt x="116" y="11"/>
                  </a:lnTo>
                  <a:lnTo>
                    <a:pt x="126" y="17"/>
                  </a:lnTo>
                  <a:lnTo>
                    <a:pt x="135" y="25"/>
                  </a:lnTo>
                  <a:lnTo>
                    <a:pt x="144" y="32"/>
                  </a:lnTo>
                  <a:lnTo>
                    <a:pt x="150" y="43"/>
                  </a:lnTo>
                  <a:lnTo>
                    <a:pt x="157" y="53"/>
                  </a:lnTo>
                  <a:lnTo>
                    <a:pt x="163" y="64"/>
                  </a:lnTo>
                  <a:lnTo>
                    <a:pt x="168" y="77"/>
                  </a:lnTo>
                  <a:lnTo>
                    <a:pt x="172" y="91"/>
                  </a:lnTo>
                  <a:lnTo>
                    <a:pt x="177" y="117"/>
                  </a:lnTo>
                  <a:lnTo>
                    <a:pt x="183" y="141"/>
                  </a:lnTo>
                  <a:lnTo>
                    <a:pt x="188" y="162"/>
                  </a:lnTo>
                  <a:lnTo>
                    <a:pt x="197" y="182"/>
                  </a:lnTo>
                  <a:lnTo>
                    <a:pt x="208" y="199"/>
                  </a:lnTo>
                  <a:lnTo>
                    <a:pt x="207" y="200"/>
                  </a:lnTo>
                  <a:lnTo>
                    <a:pt x="206" y="200"/>
                  </a:lnTo>
                  <a:lnTo>
                    <a:pt x="205" y="200"/>
                  </a:lnTo>
                  <a:lnTo>
                    <a:pt x="194" y="182"/>
                  </a:lnTo>
                  <a:lnTo>
                    <a:pt x="186" y="162"/>
                  </a:lnTo>
                  <a:lnTo>
                    <a:pt x="181" y="141"/>
                  </a:lnTo>
                  <a:lnTo>
                    <a:pt x="175" y="117"/>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6" name="Freeform 225">
              <a:extLst>
                <a:ext uri="{FF2B5EF4-FFF2-40B4-BE49-F238E27FC236}">
                  <a16:creationId xmlns:a16="http://schemas.microsoft.com/office/drawing/2014/main" id="{509B58A1-04CB-D073-04E7-C1706E680303}"/>
                </a:ext>
              </a:extLst>
            </p:cNvPr>
            <p:cNvSpPr>
              <a:spLocks/>
            </p:cNvSpPr>
            <p:nvPr/>
          </p:nvSpPr>
          <p:spPr bwMode="auto">
            <a:xfrm>
              <a:off x="2354" y="1228"/>
              <a:ext cx="56" cy="23"/>
            </a:xfrm>
            <a:custGeom>
              <a:avLst/>
              <a:gdLst>
                <a:gd name="T0" fmla="*/ 44 w 56"/>
                <a:gd name="T1" fmla="*/ 18 h 23"/>
                <a:gd name="T2" fmla="*/ 37 w 56"/>
                <a:gd name="T3" fmla="*/ 20 h 23"/>
                <a:gd name="T4" fmla="*/ 33 w 56"/>
                <a:gd name="T5" fmla="*/ 22 h 23"/>
                <a:gd name="T6" fmla="*/ 27 w 56"/>
                <a:gd name="T7" fmla="*/ 23 h 23"/>
                <a:gd name="T8" fmla="*/ 22 w 56"/>
                <a:gd name="T9" fmla="*/ 23 h 23"/>
                <a:gd name="T10" fmla="*/ 18 w 56"/>
                <a:gd name="T11" fmla="*/ 23 h 23"/>
                <a:gd name="T12" fmla="*/ 12 w 56"/>
                <a:gd name="T13" fmla="*/ 22 h 23"/>
                <a:gd name="T14" fmla="*/ 7 w 56"/>
                <a:gd name="T15" fmla="*/ 22 h 23"/>
                <a:gd name="T16" fmla="*/ 0 w 56"/>
                <a:gd name="T17" fmla="*/ 21 h 23"/>
                <a:gd name="T18" fmla="*/ 2 w 56"/>
                <a:gd name="T19" fmla="*/ 20 h 23"/>
                <a:gd name="T20" fmla="*/ 7 w 56"/>
                <a:gd name="T21" fmla="*/ 16 h 23"/>
                <a:gd name="T22" fmla="*/ 14 w 56"/>
                <a:gd name="T23" fmla="*/ 11 h 23"/>
                <a:gd name="T24" fmla="*/ 22 w 56"/>
                <a:gd name="T25" fmla="*/ 7 h 23"/>
                <a:gd name="T26" fmla="*/ 31 w 56"/>
                <a:gd name="T27" fmla="*/ 2 h 23"/>
                <a:gd name="T28" fmla="*/ 40 w 56"/>
                <a:gd name="T29" fmla="*/ 0 h 23"/>
                <a:gd name="T30" fmla="*/ 48 w 56"/>
                <a:gd name="T31" fmla="*/ 1 h 23"/>
                <a:gd name="T32" fmla="*/ 55 w 56"/>
                <a:gd name="T33" fmla="*/ 5 h 23"/>
                <a:gd name="T34" fmla="*/ 56 w 56"/>
                <a:gd name="T35" fmla="*/ 7 h 23"/>
                <a:gd name="T36" fmla="*/ 56 w 56"/>
                <a:gd name="T37" fmla="*/ 9 h 23"/>
                <a:gd name="T38" fmla="*/ 53 w 56"/>
                <a:gd name="T39" fmla="*/ 12 h 23"/>
                <a:gd name="T40" fmla="*/ 44 w 56"/>
                <a:gd name="T41" fmla="*/ 18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3"/>
                <a:gd name="T65" fmla="*/ 56 w 5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3">
                  <a:moveTo>
                    <a:pt x="44" y="18"/>
                  </a:moveTo>
                  <a:lnTo>
                    <a:pt x="37" y="20"/>
                  </a:lnTo>
                  <a:lnTo>
                    <a:pt x="33" y="22"/>
                  </a:lnTo>
                  <a:lnTo>
                    <a:pt x="27" y="23"/>
                  </a:lnTo>
                  <a:lnTo>
                    <a:pt x="22" y="23"/>
                  </a:lnTo>
                  <a:lnTo>
                    <a:pt x="18" y="23"/>
                  </a:lnTo>
                  <a:lnTo>
                    <a:pt x="12" y="22"/>
                  </a:lnTo>
                  <a:lnTo>
                    <a:pt x="7" y="22"/>
                  </a:lnTo>
                  <a:lnTo>
                    <a:pt x="0" y="21"/>
                  </a:lnTo>
                  <a:lnTo>
                    <a:pt x="2" y="20"/>
                  </a:lnTo>
                  <a:lnTo>
                    <a:pt x="7" y="16"/>
                  </a:lnTo>
                  <a:lnTo>
                    <a:pt x="14" y="11"/>
                  </a:lnTo>
                  <a:lnTo>
                    <a:pt x="22" y="7"/>
                  </a:lnTo>
                  <a:lnTo>
                    <a:pt x="31" y="2"/>
                  </a:lnTo>
                  <a:lnTo>
                    <a:pt x="40" y="0"/>
                  </a:lnTo>
                  <a:lnTo>
                    <a:pt x="48" y="1"/>
                  </a:lnTo>
                  <a:lnTo>
                    <a:pt x="55" y="5"/>
                  </a:lnTo>
                  <a:lnTo>
                    <a:pt x="56" y="7"/>
                  </a:lnTo>
                  <a:lnTo>
                    <a:pt x="56" y="9"/>
                  </a:lnTo>
                  <a:lnTo>
                    <a:pt x="53" y="12"/>
                  </a:lnTo>
                  <a:lnTo>
                    <a:pt x="4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7" name="Freeform 226">
              <a:extLst>
                <a:ext uri="{FF2B5EF4-FFF2-40B4-BE49-F238E27FC236}">
                  <a16:creationId xmlns:a16="http://schemas.microsoft.com/office/drawing/2014/main" id="{0FC038D5-C9CE-081E-E577-3D769B65E0B5}"/>
                </a:ext>
              </a:extLst>
            </p:cNvPr>
            <p:cNvSpPr>
              <a:spLocks/>
            </p:cNvSpPr>
            <p:nvPr/>
          </p:nvSpPr>
          <p:spPr bwMode="auto">
            <a:xfrm>
              <a:off x="2354" y="1222"/>
              <a:ext cx="56" cy="27"/>
            </a:xfrm>
            <a:custGeom>
              <a:avLst/>
              <a:gdLst>
                <a:gd name="T0" fmla="*/ 26 w 56"/>
                <a:gd name="T1" fmla="*/ 16 h 27"/>
                <a:gd name="T2" fmla="*/ 12 w 56"/>
                <a:gd name="T3" fmla="*/ 20 h 27"/>
                <a:gd name="T4" fmla="*/ 5 w 56"/>
                <a:gd name="T5" fmla="*/ 24 h 27"/>
                <a:gd name="T6" fmla="*/ 1 w 56"/>
                <a:gd name="T7" fmla="*/ 26 h 27"/>
                <a:gd name="T8" fmla="*/ 0 w 56"/>
                <a:gd name="T9" fmla="*/ 27 h 27"/>
                <a:gd name="T10" fmla="*/ 1 w 56"/>
                <a:gd name="T11" fmla="*/ 25 h 27"/>
                <a:gd name="T12" fmla="*/ 4 w 56"/>
                <a:gd name="T13" fmla="*/ 20 h 27"/>
                <a:gd name="T14" fmla="*/ 8 w 56"/>
                <a:gd name="T15" fmla="*/ 15 h 27"/>
                <a:gd name="T16" fmla="*/ 14 w 56"/>
                <a:gd name="T17" fmla="*/ 8 h 27"/>
                <a:gd name="T18" fmla="*/ 21 w 56"/>
                <a:gd name="T19" fmla="*/ 4 h 27"/>
                <a:gd name="T20" fmla="*/ 30 w 56"/>
                <a:gd name="T21" fmla="*/ 0 h 27"/>
                <a:gd name="T22" fmla="*/ 43 w 56"/>
                <a:gd name="T23" fmla="*/ 3 h 27"/>
                <a:gd name="T24" fmla="*/ 56 w 56"/>
                <a:gd name="T25" fmla="*/ 9 h 27"/>
                <a:gd name="T26" fmla="*/ 54 w 56"/>
                <a:gd name="T27" fmla="*/ 9 h 27"/>
                <a:gd name="T28" fmla="*/ 49 w 56"/>
                <a:gd name="T29" fmla="*/ 10 h 27"/>
                <a:gd name="T30" fmla="*/ 39 w 56"/>
                <a:gd name="T31" fmla="*/ 13 h 27"/>
                <a:gd name="T32" fmla="*/ 26 w 56"/>
                <a:gd name="T33" fmla="*/ 1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7"/>
                <a:gd name="T53" fmla="*/ 56 w 5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7">
                  <a:moveTo>
                    <a:pt x="26" y="16"/>
                  </a:moveTo>
                  <a:lnTo>
                    <a:pt x="12" y="20"/>
                  </a:lnTo>
                  <a:lnTo>
                    <a:pt x="5" y="24"/>
                  </a:lnTo>
                  <a:lnTo>
                    <a:pt x="1" y="26"/>
                  </a:lnTo>
                  <a:lnTo>
                    <a:pt x="0" y="27"/>
                  </a:lnTo>
                  <a:lnTo>
                    <a:pt x="1" y="25"/>
                  </a:lnTo>
                  <a:lnTo>
                    <a:pt x="4" y="20"/>
                  </a:lnTo>
                  <a:lnTo>
                    <a:pt x="8" y="15"/>
                  </a:lnTo>
                  <a:lnTo>
                    <a:pt x="14" y="8"/>
                  </a:lnTo>
                  <a:lnTo>
                    <a:pt x="21" y="4"/>
                  </a:lnTo>
                  <a:lnTo>
                    <a:pt x="30" y="0"/>
                  </a:lnTo>
                  <a:lnTo>
                    <a:pt x="43" y="3"/>
                  </a:lnTo>
                  <a:lnTo>
                    <a:pt x="56" y="9"/>
                  </a:lnTo>
                  <a:lnTo>
                    <a:pt x="54" y="9"/>
                  </a:lnTo>
                  <a:lnTo>
                    <a:pt x="49" y="10"/>
                  </a:lnTo>
                  <a:lnTo>
                    <a:pt x="39" y="13"/>
                  </a:lnTo>
                  <a:lnTo>
                    <a:pt x="26" y="1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8" name="Freeform 227">
              <a:extLst>
                <a:ext uri="{FF2B5EF4-FFF2-40B4-BE49-F238E27FC236}">
                  <a16:creationId xmlns:a16="http://schemas.microsoft.com/office/drawing/2014/main" id="{59C97D3D-4FD7-4067-3F57-5EBF8C277D1C}"/>
                </a:ext>
              </a:extLst>
            </p:cNvPr>
            <p:cNvSpPr>
              <a:spLocks/>
            </p:cNvSpPr>
            <p:nvPr/>
          </p:nvSpPr>
          <p:spPr bwMode="auto">
            <a:xfrm>
              <a:off x="2389" y="1232"/>
              <a:ext cx="15" cy="14"/>
            </a:xfrm>
            <a:custGeom>
              <a:avLst/>
              <a:gdLst>
                <a:gd name="T0" fmla="*/ 15 w 15"/>
                <a:gd name="T1" fmla="*/ 5 h 14"/>
                <a:gd name="T2" fmla="*/ 15 w 15"/>
                <a:gd name="T3" fmla="*/ 8 h 14"/>
                <a:gd name="T4" fmla="*/ 14 w 15"/>
                <a:gd name="T5" fmla="*/ 10 h 14"/>
                <a:gd name="T6" fmla="*/ 12 w 15"/>
                <a:gd name="T7" fmla="*/ 13 h 14"/>
                <a:gd name="T8" fmla="*/ 9 w 15"/>
                <a:gd name="T9" fmla="*/ 14 h 14"/>
                <a:gd name="T10" fmla="*/ 5 w 15"/>
                <a:gd name="T11" fmla="*/ 13 h 14"/>
                <a:gd name="T12" fmla="*/ 3 w 15"/>
                <a:gd name="T13" fmla="*/ 12 h 14"/>
                <a:gd name="T14" fmla="*/ 1 w 15"/>
                <a:gd name="T15" fmla="*/ 9 h 14"/>
                <a:gd name="T16" fmla="*/ 0 w 15"/>
                <a:gd name="T17" fmla="*/ 6 h 14"/>
                <a:gd name="T18" fmla="*/ 0 w 15"/>
                <a:gd name="T19" fmla="*/ 6 h 14"/>
                <a:gd name="T20" fmla="*/ 1 w 15"/>
                <a:gd name="T21" fmla="*/ 4 h 14"/>
                <a:gd name="T22" fmla="*/ 3 w 15"/>
                <a:gd name="T23" fmla="*/ 3 h 14"/>
                <a:gd name="T24" fmla="*/ 8 w 15"/>
                <a:gd name="T25" fmla="*/ 1 h 14"/>
                <a:gd name="T26" fmla="*/ 11 w 15"/>
                <a:gd name="T27" fmla="*/ 0 h 14"/>
                <a:gd name="T28" fmla="*/ 13 w 15"/>
                <a:gd name="T29" fmla="*/ 1 h 14"/>
                <a:gd name="T30" fmla="*/ 14 w 15"/>
                <a:gd name="T31" fmla="*/ 3 h 14"/>
                <a:gd name="T32" fmla="*/ 15 w 15"/>
                <a:gd name="T33" fmla="*/ 5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4"/>
                <a:gd name="T53" fmla="*/ 15 w 1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4">
                  <a:moveTo>
                    <a:pt x="15" y="5"/>
                  </a:moveTo>
                  <a:lnTo>
                    <a:pt x="15" y="8"/>
                  </a:lnTo>
                  <a:lnTo>
                    <a:pt x="14" y="10"/>
                  </a:lnTo>
                  <a:lnTo>
                    <a:pt x="12" y="13"/>
                  </a:lnTo>
                  <a:lnTo>
                    <a:pt x="9" y="14"/>
                  </a:lnTo>
                  <a:lnTo>
                    <a:pt x="5" y="13"/>
                  </a:lnTo>
                  <a:lnTo>
                    <a:pt x="3" y="12"/>
                  </a:lnTo>
                  <a:lnTo>
                    <a:pt x="1" y="9"/>
                  </a:lnTo>
                  <a:lnTo>
                    <a:pt x="0" y="6"/>
                  </a:lnTo>
                  <a:lnTo>
                    <a:pt x="1" y="4"/>
                  </a:lnTo>
                  <a:lnTo>
                    <a:pt x="3" y="3"/>
                  </a:lnTo>
                  <a:lnTo>
                    <a:pt x="8" y="1"/>
                  </a:lnTo>
                  <a:lnTo>
                    <a:pt x="11" y="0"/>
                  </a:lnTo>
                  <a:lnTo>
                    <a:pt x="13" y="1"/>
                  </a:lnTo>
                  <a:lnTo>
                    <a:pt x="14" y="3"/>
                  </a:lnTo>
                  <a:lnTo>
                    <a:pt x="15" y="5"/>
                  </a:lnTo>
                  <a:close/>
                </a:path>
              </a:pathLst>
            </a:custGeom>
            <a:solidFill>
              <a:srgbClr val="38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9" name="Freeform 228">
              <a:extLst>
                <a:ext uri="{FF2B5EF4-FFF2-40B4-BE49-F238E27FC236}">
                  <a16:creationId xmlns:a16="http://schemas.microsoft.com/office/drawing/2014/main" id="{EEFD3B56-83B7-F289-8D65-500BD622B423}"/>
                </a:ext>
              </a:extLst>
            </p:cNvPr>
            <p:cNvSpPr>
              <a:spLocks/>
            </p:cNvSpPr>
            <p:nvPr/>
          </p:nvSpPr>
          <p:spPr bwMode="auto">
            <a:xfrm>
              <a:off x="2399" y="1235"/>
              <a:ext cx="3" cy="3"/>
            </a:xfrm>
            <a:custGeom>
              <a:avLst/>
              <a:gdLst>
                <a:gd name="T0" fmla="*/ 0 w 3"/>
                <a:gd name="T1" fmla="*/ 2 h 3"/>
                <a:gd name="T2" fmla="*/ 0 w 3"/>
                <a:gd name="T3" fmla="*/ 2 h 3"/>
                <a:gd name="T4" fmla="*/ 1 w 3"/>
                <a:gd name="T5" fmla="*/ 2 h 3"/>
                <a:gd name="T6" fmla="*/ 1 w 3"/>
                <a:gd name="T7" fmla="*/ 3 h 3"/>
                <a:gd name="T8" fmla="*/ 2 w 3"/>
                <a:gd name="T9" fmla="*/ 3 h 3"/>
                <a:gd name="T10" fmla="*/ 3 w 3"/>
                <a:gd name="T11" fmla="*/ 3 h 3"/>
                <a:gd name="T12" fmla="*/ 3 w 3"/>
                <a:gd name="T13" fmla="*/ 2 h 3"/>
                <a:gd name="T14" fmla="*/ 3 w 3"/>
                <a:gd name="T15" fmla="*/ 2 h 3"/>
                <a:gd name="T16" fmla="*/ 3 w 3"/>
                <a:gd name="T17" fmla="*/ 1 h 3"/>
                <a:gd name="T18" fmla="*/ 3 w 3"/>
                <a:gd name="T19" fmla="*/ 0 h 3"/>
                <a:gd name="T20" fmla="*/ 2 w 3"/>
                <a:gd name="T21" fmla="*/ 0 h 3"/>
                <a:gd name="T22" fmla="*/ 2 w 3"/>
                <a:gd name="T23" fmla="*/ 0 h 3"/>
                <a:gd name="T24" fmla="*/ 1 w 3"/>
                <a:gd name="T25" fmla="*/ 0 h 3"/>
                <a:gd name="T26" fmla="*/ 0 w 3"/>
                <a:gd name="T27" fmla="*/ 0 h 3"/>
                <a:gd name="T28" fmla="*/ 0 w 3"/>
                <a:gd name="T29" fmla="*/ 1 h 3"/>
                <a:gd name="T30" fmla="*/ 0 w 3"/>
                <a:gd name="T31" fmla="*/ 1 h 3"/>
                <a:gd name="T32" fmla="*/ 0 w 3"/>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0" y="2"/>
                  </a:moveTo>
                  <a:lnTo>
                    <a:pt x="0" y="2"/>
                  </a:lnTo>
                  <a:lnTo>
                    <a:pt x="1" y="2"/>
                  </a:lnTo>
                  <a:lnTo>
                    <a:pt x="1" y="3"/>
                  </a:lnTo>
                  <a:lnTo>
                    <a:pt x="2" y="3"/>
                  </a:lnTo>
                  <a:lnTo>
                    <a:pt x="3" y="3"/>
                  </a:lnTo>
                  <a:lnTo>
                    <a:pt x="3" y="2"/>
                  </a:lnTo>
                  <a:lnTo>
                    <a:pt x="3" y="1"/>
                  </a:lnTo>
                  <a:lnTo>
                    <a:pt x="3" y="0"/>
                  </a:lnTo>
                  <a:lnTo>
                    <a:pt x="2" y="0"/>
                  </a:lnTo>
                  <a:lnTo>
                    <a:pt x="1" y="0"/>
                  </a:lnTo>
                  <a:lnTo>
                    <a:pt x="0" y="0"/>
                  </a:lnTo>
                  <a:lnTo>
                    <a:pt x="0"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0" name="Freeform 229">
              <a:extLst>
                <a:ext uri="{FF2B5EF4-FFF2-40B4-BE49-F238E27FC236}">
                  <a16:creationId xmlns:a16="http://schemas.microsoft.com/office/drawing/2014/main" id="{4C99C9B1-6F4C-8539-4198-01C8C8D32CCF}"/>
                </a:ext>
              </a:extLst>
            </p:cNvPr>
            <p:cNvSpPr>
              <a:spLocks/>
            </p:cNvSpPr>
            <p:nvPr/>
          </p:nvSpPr>
          <p:spPr bwMode="auto">
            <a:xfrm>
              <a:off x="2356" y="1221"/>
              <a:ext cx="57" cy="26"/>
            </a:xfrm>
            <a:custGeom>
              <a:avLst/>
              <a:gdLst>
                <a:gd name="T0" fmla="*/ 57 w 57"/>
                <a:gd name="T1" fmla="*/ 8 h 26"/>
                <a:gd name="T2" fmla="*/ 56 w 57"/>
                <a:gd name="T3" fmla="*/ 7 h 26"/>
                <a:gd name="T4" fmla="*/ 51 w 57"/>
                <a:gd name="T5" fmla="*/ 5 h 26"/>
                <a:gd name="T6" fmla="*/ 44 w 57"/>
                <a:gd name="T7" fmla="*/ 2 h 26"/>
                <a:gd name="T8" fmla="*/ 36 w 57"/>
                <a:gd name="T9" fmla="*/ 0 h 26"/>
                <a:gd name="T10" fmla="*/ 27 w 57"/>
                <a:gd name="T11" fmla="*/ 0 h 26"/>
                <a:gd name="T12" fmla="*/ 17 w 57"/>
                <a:gd name="T13" fmla="*/ 5 h 26"/>
                <a:gd name="T14" fmla="*/ 8 w 57"/>
                <a:gd name="T15" fmla="*/ 12 h 26"/>
                <a:gd name="T16" fmla="*/ 0 w 57"/>
                <a:gd name="T17" fmla="*/ 26 h 26"/>
                <a:gd name="T18" fmla="*/ 2 w 57"/>
                <a:gd name="T19" fmla="*/ 25 h 26"/>
                <a:gd name="T20" fmla="*/ 4 w 57"/>
                <a:gd name="T21" fmla="*/ 20 h 26"/>
                <a:gd name="T22" fmla="*/ 8 w 57"/>
                <a:gd name="T23" fmla="*/ 16 h 26"/>
                <a:gd name="T24" fmla="*/ 15 w 57"/>
                <a:gd name="T25" fmla="*/ 10 h 26"/>
                <a:gd name="T26" fmla="*/ 22 w 57"/>
                <a:gd name="T27" fmla="*/ 6 h 26"/>
                <a:gd name="T28" fmla="*/ 31 w 57"/>
                <a:gd name="T29" fmla="*/ 4 h 26"/>
                <a:gd name="T30" fmla="*/ 42 w 57"/>
                <a:gd name="T31" fmla="*/ 5 h 26"/>
                <a:gd name="T32" fmla="*/ 53 w 57"/>
                <a:gd name="T33" fmla="*/ 10 h 26"/>
                <a:gd name="T34" fmla="*/ 57 w 57"/>
                <a:gd name="T35" fmla="*/ 8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26"/>
                <a:gd name="T56" fmla="*/ 57 w 5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26">
                  <a:moveTo>
                    <a:pt x="57" y="8"/>
                  </a:moveTo>
                  <a:lnTo>
                    <a:pt x="56" y="7"/>
                  </a:lnTo>
                  <a:lnTo>
                    <a:pt x="51" y="5"/>
                  </a:lnTo>
                  <a:lnTo>
                    <a:pt x="44" y="2"/>
                  </a:lnTo>
                  <a:lnTo>
                    <a:pt x="36" y="0"/>
                  </a:lnTo>
                  <a:lnTo>
                    <a:pt x="27" y="0"/>
                  </a:lnTo>
                  <a:lnTo>
                    <a:pt x="17" y="5"/>
                  </a:lnTo>
                  <a:lnTo>
                    <a:pt x="8" y="12"/>
                  </a:lnTo>
                  <a:lnTo>
                    <a:pt x="0" y="26"/>
                  </a:lnTo>
                  <a:lnTo>
                    <a:pt x="2" y="25"/>
                  </a:lnTo>
                  <a:lnTo>
                    <a:pt x="4" y="20"/>
                  </a:lnTo>
                  <a:lnTo>
                    <a:pt x="8" y="16"/>
                  </a:lnTo>
                  <a:lnTo>
                    <a:pt x="15" y="10"/>
                  </a:lnTo>
                  <a:lnTo>
                    <a:pt x="22" y="6"/>
                  </a:lnTo>
                  <a:lnTo>
                    <a:pt x="31" y="4"/>
                  </a:lnTo>
                  <a:lnTo>
                    <a:pt x="42" y="5"/>
                  </a:lnTo>
                  <a:lnTo>
                    <a:pt x="53" y="10"/>
                  </a:lnTo>
                  <a:lnTo>
                    <a:pt x="57" y="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1" name="Freeform 230">
              <a:extLst>
                <a:ext uri="{FF2B5EF4-FFF2-40B4-BE49-F238E27FC236}">
                  <a16:creationId xmlns:a16="http://schemas.microsoft.com/office/drawing/2014/main" id="{3C38735D-D519-A702-1D6A-88AE232295A4}"/>
                </a:ext>
              </a:extLst>
            </p:cNvPr>
            <p:cNvSpPr>
              <a:spLocks/>
            </p:cNvSpPr>
            <p:nvPr/>
          </p:nvSpPr>
          <p:spPr bwMode="auto">
            <a:xfrm>
              <a:off x="2385" y="1229"/>
              <a:ext cx="29" cy="21"/>
            </a:xfrm>
            <a:custGeom>
              <a:avLst/>
              <a:gdLst>
                <a:gd name="T0" fmla="*/ 24 w 29"/>
                <a:gd name="T1" fmla="*/ 2 h 21"/>
                <a:gd name="T2" fmla="*/ 24 w 29"/>
                <a:gd name="T3" fmla="*/ 4 h 21"/>
                <a:gd name="T4" fmla="*/ 23 w 29"/>
                <a:gd name="T5" fmla="*/ 8 h 21"/>
                <a:gd name="T6" fmla="*/ 15 w 29"/>
                <a:gd name="T7" fmla="*/ 15 h 21"/>
                <a:gd name="T8" fmla="*/ 0 w 29"/>
                <a:gd name="T9" fmla="*/ 21 h 21"/>
                <a:gd name="T10" fmla="*/ 5 w 29"/>
                <a:gd name="T11" fmla="*/ 20 h 21"/>
                <a:gd name="T12" fmla="*/ 15 w 29"/>
                <a:gd name="T13" fmla="*/ 17 h 21"/>
                <a:gd name="T14" fmla="*/ 25 w 29"/>
                <a:gd name="T15" fmla="*/ 11 h 21"/>
                <a:gd name="T16" fmla="*/ 29 w 29"/>
                <a:gd name="T17" fmla="*/ 0 h 21"/>
                <a:gd name="T18" fmla="*/ 24 w 29"/>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1"/>
                <a:gd name="T32" fmla="*/ 29 w 2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1">
                  <a:moveTo>
                    <a:pt x="24" y="2"/>
                  </a:moveTo>
                  <a:lnTo>
                    <a:pt x="24" y="4"/>
                  </a:lnTo>
                  <a:lnTo>
                    <a:pt x="23" y="8"/>
                  </a:lnTo>
                  <a:lnTo>
                    <a:pt x="15" y="15"/>
                  </a:lnTo>
                  <a:lnTo>
                    <a:pt x="0" y="21"/>
                  </a:lnTo>
                  <a:lnTo>
                    <a:pt x="5" y="20"/>
                  </a:lnTo>
                  <a:lnTo>
                    <a:pt x="15" y="17"/>
                  </a:lnTo>
                  <a:lnTo>
                    <a:pt x="25" y="11"/>
                  </a:lnTo>
                  <a:lnTo>
                    <a:pt x="29" y="0"/>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2" name="Freeform 231">
              <a:extLst>
                <a:ext uri="{FF2B5EF4-FFF2-40B4-BE49-F238E27FC236}">
                  <a16:creationId xmlns:a16="http://schemas.microsoft.com/office/drawing/2014/main" id="{D65ADA55-3E28-003E-C529-08081345343A}"/>
                </a:ext>
              </a:extLst>
            </p:cNvPr>
            <p:cNvSpPr>
              <a:spLocks/>
            </p:cNvSpPr>
            <p:nvPr/>
          </p:nvSpPr>
          <p:spPr bwMode="auto">
            <a:xfrm>
              <a:off x="2354" y="1221"/>
              <a:ext cx="64" cy="28"/>
            </a:xfrm>
            <a:custGeom>
              <a:avLst/>
              <a:gdLst>
                <a:gd name="T0" fmla="*/ 0 w 64"/>
                <a:gd name="T1" fmla="*/ 28 h 28"/>
                <a:gd name="T2" fmla="*/ 0 w 64"/>
                <a:gd name="T3" fmla="*/ 27 h 28"/>
                <a:gd name="T4" fmla="*/ 2 w 64"/>
                <a:gd name="T5" fmla="*/ 25 h 28"/>
                <a:gd name="T6" fmla="*/ 6 w 64"/>
                <a:gd name="T7" fmla="*/ 23 h 28"/>
                <a:gd name="T8" fmla="*/ 10 w 64"/>
                <a:gd name="T9" fmla="*/ 19 h 28"/>
                <a:gd name="T10" fmla="*/ 17 w 64"/>
                <a:gd name="T11" fmla="*/ 16 h 28"/>
                <a:gd name="T12" fmla="*/ 25 w 64"/>
                <a:gd name="T13" fmla="*/ 12 h 28"/>
                <a:gd name="T14" fmla="*/ 36 w 64"/>
                <a:gd name="T15" fmla="*/ 9 h 28"/>
                <a:gd name="T16" fmla="*/ 48 w 64"/>
                <a:gd name="T17" fmla="*/ 8 h 28"/>
                <a:gd name="T18" fmla="*/ 56 w 64"/>
                <a:gd name="T19" fmla="*/ 6 h 28"/>
                <a:gd name="T20" fmla="*/ 60 w 64"/>
                <a:gd name="T21" fmla="*/ 4 h 28"/>
                <a:gd name="T22" fmla="*/ 63 w 64"/>
                <a:gd name="T23" fmla="*/ 1 h 28"/>
                <a:gd name="T24" fmla="*/ 64 w 64"/>
                <a:gd name="T25" fmla="*/ 0 h 28"/>
                <a:gd name="T26" fmla="*/ 64 w 64"/>
                <a:gd name="T27" fmla="*/ 1 h 28"/>
                <a:gd name="T28" fmla="*/ 63 w 64"/>
                <a:gd name="T29" fmla="*/ 6 h 28"/>
                <a:gd name="T30" fmla="*/ 58 w 64"/>
                <a:gd name="T31" fmla="*/ 9 h 28"/>
                <a:gd name="T32" fmla="*/ 47 w 64"/>
                <a:gd name="T33" fmla="*/ 12 h 28"/>
                <a:gd name="T34" fmla="*/ 37 w 64"/>
                <a:gd name="T35" fmla="*/ 15 h 28"/>
                <a:gd name="T36" fmla="*/ 27 w 64"/>
                <a:gd name="T37" fmla="*/ 17 h 28"/>
                <a:gd name="T38" fmla="*/ 19 w 64"/>
                <a:gd name="T39" fmla="*/ 19 h 28"/>
                <a:gd name="T40" fmla="*/ 12 w 64"/>
                <a:gd name="T41" fmla="*/ 21 h 28"/>
                <a:gd name="T42" fmla="*/ 7 w 64"/>
                <a:gd name="T43" fmla="*/ 25 h 28"/>
                <a:gd name="T44" fmla="*/ 4 w 64"/>
                <a:gd name="T45" fmla="*/ 26 h 28"/>
                <a:gd name="T46" fmla="*/ 1 w 64"/>
                <a:gd name="T47" fmla="*/ 28 h 28"/>
                <a:gd name="T48" fmla="*/ 0 w 64"/>
                <a:gd name="T49" fmla="*/ 2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28"/>
                <a:gd name="T77" fmla="*/ 64 w 64"/>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28">
                  <a:moveTo>
                    <a:pt x="0" y="28"/>
                  </a:moveTo>
                  <a:lnTo>
                    <a:pt x="0" y="27"/>
                  </a:lnTo>
                  <a:lnTo>
                    <a:pt x="2" y="25"/>
                  </a:lnTo>
                  <a:lnTo>
                    <a:pt x="6" y="23"/>
                  </a:lnTo>
                  <a:lnTo>
                    <a:pt x="10" y="19"/>
                  </a:lnTo>
                  <a:lnTo>
                    <a:pt x="17" y="16"/>
                  </a:lnTo>
                  <a:lnTo>
                    <a:pt x="25" y="12"/>
                  </a:lnTo>
                  <a:lnTo>
                    <a:pt x="36" y="9"/>
                  </a:lnTo>
                  <a:lnTo>
                    <a:pt x="48" y="8"/>
                  </a:lnTo>
                  <a:lnTo>
                    <a:pt x="56" y="6"/>
                  </a:lnTo>
                  <a:lnTo>
                    <a:pt x="60" y="4"/>
                  </a:lnTo>
                  <a:lnTo>
                    <a:pt x="63" y="1"/>
                  </a:lnTo>
                  <a:lnTo>
                    <a:pt x="64" y="0"/>
                  </a:lnTo>
                  <a:lnTo>
                    <a:pt x="64" y="1"/>
                  </a:lnTo>
                  <a:lnTo>
                    <a:pt x="63" y="6"/>
                  </a:lnTo>
                  <a:lnTo>
                    <a:pt x="58" y="9"/>
                  </a:lnTo>
                  <a:lnTo>
                    <a:pt x="47" y="12"/>
                  </a:lnTo>
                  <a:lnTo>
                    <a:pt x="37" y="15"/>
                  </a:lnTo>
                  <a:lnTo>
                    <a:pt x="27" y="17"/>
                  </a:lnTo>
                  <a:lnTo>
                    <a:pt x="19" y="19"/>
                  </a:lnTo>
                  <a:lnTo>
                    <a:pt x="12" y="21"/>
                  </a:lnTo>
                  <a:lnTo>
                    <a:pt x="7" y="25"/>
                  </a:lnTo>
                  <a:lnTo>
                    <a:pt x="4" y="26"/>
                  </a:lnTo>
                  <a:lnTo>
                    <a:pt x="1"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3" name="Freeform 232">
              <a:extLst>
                <a:ext uri="{FF2B5EF4-FFF2-40B4-BE49-F238E27FC236}">
                  <a16:creationId xmlns:a16="http://schemas.microsoft.com/office/drawing/2014/main" id="{43385FFF-16D2-4B1A-5B1B-74A49408A7F7}"/>
                </a:ext>
              </a:extLst>
            </p:cNvPr>
            <p:cNvSpPr>
              <a:spLocks/>
            </p:cNvSpPr>
            <p:nvPr/>
          </p:nvSpPr>
          <p:spPr bwMode="auto">
            <a:xfrm>
              <a:off x="2266" y="1237"/>
              <a:ext cx="59" cy="18"/>
            </a:xfrm>
            <a:custGeom>
              <a:avLst/>
              <a:gdLst>
                <a:gd name="T0" fmla="*/ 31 w 59"/>
                <a:gd name="T1" fmla="*/ 12 h 18"/>
                <a:gd name="T2" fmla="*/ 46 w 59"/>
                <a:gd name="T3" fmla="*/ 13 h 18"/>
                <a:gd name="T4" fmla="*/ 54 w 59"/>
                <a:gd name="T5" fmla="*/ 14 h 18"/>
                <a:gd name="T6" fmla="*/ 58 w 59"/>
                <a:gd name="T7" fmla="*/ 17 h 18"/>
                <a:gd name="T8" fmla="*/ 59 w 59"/>
                <a:gd name="T9" fmla="*/ 18 h 18"/>
                <a:gd name="T10" fmla="*/ 58 w 59"/>
                <a:gd name="T11" fmla="*/ 17 h 18"/>
                <a:gd name="T12" fmla="*/ 55 w 59"/>
                <a:gd name="T13" fmla="*/ 12 h 18"/>
                <a:gd name="T14" fmla="*/ 49 w 59"/>
                <a:gd name="T15" fmla="*/ 8 h 18"/>
                <a:gd name="T16" fmla="*/ 41 w 59"/>
                <a:gd name="T17" fmla="*/ 2 h 18"/>
                <a:gd name="T18" fmla="*/ 32 w 59"/>
                <a:gd name="T19" fmla="*/ 0 h 18"/>
                <a:gd name="T20" fmla="*/ 22 w 59"/>
                <a:gd name="T21" fmla="*/ 0 h 18"/>
                <a:gd name="T22" fmla="*/ 11 w 59"/>
                <a:gd name="T23" fmla="*/ 4 h 18"/>
                <a:gd name="T24" fmla="*/ 0 w 59"/>
                <a:gd name="T25" fmla="*/ 14 h 18"/>
                <a:gd name="T26" fmla="*/ 2 w 59"/>
                <a:gd name="T27" fmla="*/ 14 h 18"/>
                <a:gd name="T28" fmla="*/ 8 w 59"/>
                <a:gd name="T29" fmla="*/ 13 h 18"/>
                <a:gd name="T30" fmla="*/ 17 w 59"/>
                <a:gd name="T31" fmla="*/ 13 h 18"/>
                <a:gd name="T32" fmla="*/ 31 w 59"/>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8"/>
                <a:gd name="T53" fmla="*/ 59 w 5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8">
                  <a:moveTo>
                    <a:pt x="31" y="12"/>
                  </a:moveTo>
                  <a:lnTo>
                    <a:pt x="46" y="13"/>
                  </a:lnTo>
                  <a:lnTo>
                    <a:pt x="54" y="14"/>
                  </a:lnTo>
                  <a:lnTo>
                    <a:pt x="58" y="17"/>
                  </a:lnTo>
                  <a:lnTo>
                    <a:pt x="59" y="18"/>
                  </a:lnTo>
                  <a:lnTo>
                    <a:pt x="58" y="17"/>
                  </a:lnTo>
                  <a:lnTo>
                    <a:pt x="55" y="12"/>
                  </a:lnTo>
                  <a:lnTo>
                    <a:pt x="49" y="8"/>
                  </a:lnTo>
                  <a:lnTo>
                    <a:pt x="41" y="2"/>
                  </a:lnTo>
                  <a:lnTo>
                    <a:pt x="32" y="0"/>
                  </a:lnTo>
                  <a:lnTo>
                    <a:pt x="22" y="0"/>
                  </a:lnTo>
                  <a:lnTo>
                    <a:pt x="11" y="4"/>
                  </a:lnTo>
                  <a:lnTo>
                    <a:pt x="0" y="14"/>
                  </a:lnTo>
                  <a:lnTo>
                    <a:pt x="2" y="14"/>
                  </a:lnTo>
                  <a:lnTo>
                    <a:pt x="8" y="13"/>
                  </a:lnTo>
                  <a:lnTo>
                    <a:pt x="17" y="13"/>
                  </a:lnTo>
                  <a:lnTo>
                    <a:pt x="31" y="1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4" name="Freeform 233">
              <a:extLst>
                <a:ext uri="{FF2B5EF4-FFF2-40B4-BE49-F238E27FC236}">
                  <a16:creationId xmlns:a16="http://schemas.microsoft.com/office/drawing/2014/main" id="{DAE6944A-7127-C101-F14C-0775D30C5F52}"/>
                </a:ext>
              </a:extLst>
            </p:cNvPr>
            <p:cNvSpPr>
              <a:spLocks/>
            </p:cNvSpPr>
            <p:nvPr/>
          </p:nvSpPr>
          <p:spPr bwMode="auto">
            <a:xfrm>
              <a:off x="2263" y="1235"/>
              <a:ext cx="60" cy="17"/>
            </a:xfrm>
            <a:custGeom>
              <a:avLst/>
              <a:gdLst>
                <a:gd name="T0" fmla="*/ 0 w 60"/>
                <a:gd name="T1" fmla="*/ 15 h 17"/>
                <a:gd name="T2" fmla="*/ 1 w 60"/>
                <a:gd name="T3" fmla="*/ 14 h 17"/>
                <a:gd name="T4" fmla="*/ 5 w 60"/>
                <a:gd name="T5" fmla="*/ 11 h 17"/>
                <a:gd name="T6" fmla="*/ 11 w 60"/>
                <a:gd name="T7" fmla="*/ 6 h 17"/>
                <a:gd name="T8" fmla="*/ 19 w 60"/>
                <a:gd name="T9" fmla="*/ 2 h 17"/>
                <a:gd name="T10" fmla="*/ 28 w 60"/>
                <a:gd name="T11" fmla="*/ 0 h 17"/>
                <a:gd name="T12" fmla="*/ 38 w 60"/>
                <a:gd name="T13" fmla="*/ 1 h 17"/>
                <a:gd name="T14" fmla="*/ 49 w 60"/>
                <a:gd name="T15" fmla="*/ 6 h 17"/>
                <a:gd name="T16" fmla="*/ 60 w 60"/>
                <a:gd name="T17" fmla="*/ 17 h 17"/>
                <a:gd name="T18" fmla="*/ 59 w 60"/>
                <a:gd name="T19" fmla="*/ 16 h 17"/>
                <a:gd name="T20" fmla="*/ 55 w 60"/>
                <a:gd name="T21" fmla="*/ 13 h 17"/>
                <a:gd name="T22" fmla="*/ 50 w 60"/>
                <a:gd name="T23" fmla="*/ 10 h 17"/>
                <a:gd name="T24" fmla="*/ 42 w 60"/>
                <a:gd name="T25" fmla="*/ 6 h 17"/>
                <a:gd name="T26" fmla="*/ 33 w 60"/>
                <a:gd name="T27" fmla="*/ 4 h 17"/>
                <a:gd name="T28" fmla="*/ 24 w 60"/>
                <a:gd name="T29" fmla="*/ 4 h 17"/>
                <a:gd name="T30" fmla="*/ 14 w 60"/>
                <a:gd name="T31" fmla="*/ 9 h 17"/>
                <a:gd name="T32" fmla="*/ 4 w 60"/>
                <a:gd name="T33" fmla="*/ 16 h 17"/>
                <a:gd name="T34" fmla="*/ 0 w 60"/>
                <a:gd name="T35" fmla="*/ 1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17"/>
                <a:gd name="T56" fmla="*/ 60 w 60"/>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17">
                  <a:moveTo>
                    <a:pt x="0" y="15"/>
                  </a:moveTo>
                  <a:lnTo>
                    <a:pt x="1" y="14"/>
                  </a:lnTo>
                  <a:lnTo>
                    <a:pt x="5" y="11"/>
                  </a:lnTo>
                  <a:lnTo>
                    <a:pt x="11" y="6"/>
                  </a:lnTo>
                  <a:lnTo>
                    <a:pt x="19" y="2"/>
                  </a:lnTo>
                  <a:lnTo>
                    <a:pt x="28" y="0"/>
                  </a:lnTo>
                  <a:lnTo>
                    <a:pt x="38" y="1"/>
                  </a:lnTo>
                  <a:lnTo>
                    <a:pt x="49" y="6"/>
                  </a:lnTo>
                  <a:lnTo>
                    <a:pt x="60" y="17"/>
                  </a:lnTo>
                  <a:lnTo>
                    <a:pt x="59" y="16"/>
                  </a:lnTo>
                  <a:lnTo>
                    <a:pt x="55" y="13"/>
                  </a:lnTo>
                  <a:lnTo>
                    <a:pt x="50" y="10"/>
                  </a:lnTo>
                  <a:lnTo>
                    <a:pt x="42" y="6"/>
                  </a:lnTo>
                  <a:lnTo>
                    <a:pt x="33" y="4"/>
                  </a:lnTo>
                  <a:lnTo>
                    <a:pt x="24" y="4"/>
                  </a:lnTo>
                  <a:lnTo>
                    <a:pt x="14" y="9"/>
                  </a:lnTo>
                  <a:lnTo>
                    <a:pt x="4" y="16"/>
                  </a:lnTo>
                  <a:lnTo>
                    <a:pt x="0" y="15"/>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5" name="Freeform 234">
              <a:extLst>
                <a:ext uri="{FF2B5EF4-FFF2-40B4-BE49-F238E27FC236}">
                  <a16:creationId xmlns:a16="http://schemas.microsoft.com/office/drawing/2014/main" id="{CA3CF1BD-66AF-7A02-6DE9-92F224B20F85}"/>
                </a:ext>
              </a:extLst>
            </p:cNvPr>
            <p:cNvSpPr>
              <a:spLocks/>
            </p:cNvSpPr>
            <p:nvPr/>
          </p:nvSpPr>
          <p:spPr bwMode="auto">
            <a:xfrm>
              <a:off x="2267" y="1247"/>
              <a:ext cx="58" cy="17"/>
            </a:xfrm>
            <a:custGeom>
              <a:avLst/>
              <a:gdLst>
                <a:gd name="T0" fmla="*/ 16 w 58"/>
                <a:gd name="T1" fmla="*/ 16 h 17"/>
                <a:gd name="T2" fmla="*/ 22 w 58"/>
                <a:gd name="T3" fmla="*/ 17 h 17"/>
                <a:gd name="T4" fmla="*/ 28 w 58"/>
                <a:gd name="T5" fmla="*/ 17 h 17"/>
                <a:gd name="T6" fmla="*/ 34 w 58"/>
                <a:gd name="T7" fmla="*/ 16 h 17"/>
                <a:gd name="T8" fmla="*/ 38 w 58"/>
                <a:gd name="T9" fmla="*/ 14 h 17"/>
                <a:gd name="T10" fmla="*/ 43 w 58"/>
                <a:gd name="T11" fmla="*/ 13 h 17"/>
                <a:gd name="T12" fmla="*/ 47 w 58"/>
                <a:gd name="T13" fmla="*/ 12 h 17"/>
                <a:gd name="T14" fmla="*/ 53 w 58"/>
                <a:gd name="T15" fmla="*/ 10 h 17"/>
                <a:gd name="T16" fmla="*/ 58 w 58"/>
                <a:gd name="T17" fmla="*/ 8 h 17"/>
                <a:gd name="T18" fmla="*/ 56 w 58"/>
                <a:gd name="T19" fmla="*/ 7 h 17"/>
                <a:gd name="T20" fmla="*/ 51 w 58"/>
                <a:gd name="T21" fmla="*/ 5 h 17"/>
                <a:gd name="T22" fmla="*/ 44 w 58"/>
                <a:gd name="T23" fmla="*/ 3 h 17"/>
                <a:gd name="T24" fmla="*/ 35 w 58"/>
                <a:gd name="T25" fmla="*/ 1 h 17"/>
                <a:gd name="T26" fmla="*/ 26 w 58"/>
                <a:gd name="T27" fmla="*/ 0 h 17"/>
                <a:gd name="T28" fmla="*/ 16 w 58"/>
                <a:gd name="T29" fmla="*/ 0 h 17"/>
                <a:gd name="T30" fmla="*/ 7 w 58"/>
                <a:gd name="T31" fmla="*/ 1 h 17"/>
                <a:gd name="T32" fmla="*/ 0 w 58"/>
                <a:gd name="T33" fmla="*/ 5 h 17"/>
                <a:gd name="T34" fmla="*/ 0 w 58"/>
                <a:gd name="T35" fmla="*/ 7 h 17"/>
                <a:gd name="T36" fmla="*/ 1 w 58"/>
                <a:gd name="T37" fmla="*/ 9 h 17"/>
                <a:gd name="T38" fmla="*/ 6 w 58"/>
                <a:gd name="T39" fmla="*/ 12 h 17"/>
                <a:gd name="T40" fmla="*/ 16 w 58"/>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7"/>
                <a:gd name="T65" fmla="*/ 58 w 5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7">
                  <a:moveTo>
                    <a:pt x="16" y="16"/>
                  </a:moveTo>
                  <a:lnTo>
                    <a:pt x="22" y="17"/>
                  </a:lnTo>
                  <a:lnTo>
                    <a:pt x="28" y="17"/>
                  </a:lnTo>
                  <a:lnTo>
                    <a:pt x="34" y="16"/>
                  </a:lnTo>
                  <a:lnTo>
                    <a:pt x="38" y="14"/>
                  </a:lnTo>
                  <a:lnTo>
                    <a:pt x="43" y="13"/>
                  </a:lnTo>
                  <a:lnTo>
                    <a:pt x="47" y="12"/>
                  </a:lnTo>
                  <a:lnTo>
                    <a:pt x="53" y="10"/>
                  </a:lnTo>
                  <a:lnTo>
                    <a:pt x="58" y="8"/>
                  </a:lnTo>
                  <a:lnTo>
                    <a:pt x="56" y="7"/>
                  </a:lnTo>
                  <a:lnTo>
                    <a:pt x="51" y="5"/>
                  </a:lnTo>
                  <a:lnTo>
                    <a:pt x="44" y="3"/>
                  </a:lnTo>
                  <a:lnTo>
                    <a:pt x="35" y="1"/>
                  </a:lnTo>
                  <a:lnTo>
                    <a:pt x="26" y="0"/>
                  </a:lnTo>
                  <a:lnTo>
                    <a:pt x="16" y="0"/>
                  </a:lnTo>
                  <a:lnTo>
                    <a:pt x="7" y="1"/>
                  </a:lnTo>
                  <a:lnTo>
                    <a:pt x="0" y="5"/>
                  </a:lnTo>
                  <a:lnTo>
                    <a:pt x="0" y="7"/>
                  </a:lnTo>
                  <a:lnTo>
                    <a:pt x="1" y="9"/>
                  </a:lnTo>
                  <a:lnTo>
                    <a:pt x="6" y="12"/>
                  </a:ln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6" name="Freeform 235">
              <a:extLst>
                <a:ext uri="{FF2B5EF4-FFF2-40B4-BE49-F238E27FC236}">
                  <a16:creationId xmlns:a16="http://schemas.microsoft.com/office/drawing/2014/main" id="{27C67EF5-3D5F-B245-055D-CE9C90CB784D}"/>
                </a:ext>
              </a:extLst>
            </p:cNvPr>
            <p:cNvSpPr>
              <a:spLocks/>
            </p:cNvSpPr>
            <p:nvPr/>
          </p:nvSpPr>
          <p:spPr bwMode="auto">
            <a:xfrm>
              <a:off x="2297" y="1249"/>
              <a:ext cx="15" cy="12"/>
            </a:xfrm>
            <a:custGeom>
              <a:avLst/>
              <a:gdLst>
                <a:gd name="T0" fmla="*/ 0 w 15"/>
                <a:gd name="T1" fmla="*/ 6 h 12"/>
                <a:gd name="T2" fmla="*/ 1 w 15"/>
                <a:gd name="T3" fmla="*/ 9 h 12"/>
                <a:gd name="T4" fmla="*/ 2 w 15"/>
                <a:gd name="T5" fmla="*/ 10 h 12"/>
                <a:gd name="T6" fmla="*/ 6 w 15"/>
                <a:gd name="T7" fmla="*/ 12 h 12"/>
                <a:gd name="T8" fmla="*/ 8 w 15"/>
                <a:gd name="T9" fmla="*/ 12 h 12"/>
                <a:gd name="T10" fmla="*/ 11 w 15"/>
                <a:gd name="T11" fmla="*/ 11 h 12"/>
                <a:gd name="T12" fmla="*/ 14 w 15"/>
                <a:gd name="T13" fmla="*/ 9 h 12"/>
                <a:gd name="T14" fmla="*/ 15 w 15"/>
                <a:gd name="T15" fmla="*/ 7 h 12"/>
                <a:gd name="T16" fmla="*/ 15 w 15"/>
                <a:gd name="T17" fmla="*/ 3 h 12"/>
                <a:gd name="T18" fmla="*/ 14 w 15"/>
                <a:gd name="T19" fmla="*/ 2 h 12"/>
                <a:gd name="T20" fmla="*/ 13 w 15"/>
                <a:gd name="T21" fmla="*/ 1 h 12"/>
                <a:gd name="T22" fmla="*/ 9 w 15"/>
                <a:gd name="T23" fmla="*/ 0 h 12"/>
                <a:gd name="T24" fmla="*/ 6 w 15"/>
                <a:gd name="T25" fmla="*/ 0 h 12"/>
                <a:gd name="T26" fmla="*/ 4 w 15"/>
                <a:gd name="T27" fmla="*/ 1 h 12"/>
                <a:gd name="T28" fmla="*/ 1 w 15"/>
                <a:gd name="T29" fmla="*/ 1 h 12"/>
                <a:gd name="T30" fmla="*/ 0 w 15"/>
                <a:gd name="T31" fmla="*/ 3 h 12"/>
                <a:gd name="T32" fmla="*/ 0 w 15"/>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0" y="6"/>
                  </a:moveTo>
                  <a:lnTo>
                    <a:pt x="1" y="9"/>
                  </a:lnTo>
                  <a:lnTo>
                    <a:pt x="2" y="10"/>
                  </a:lnTo>
                  <a:lnTo>
                    <a:pt x="6" y="12"/>
                  </a:lnTo>
                  <a:lnTo>
                    <a:pt x="8" y="12"/>
                  </a:lnTo>
                  <a:lnTo>
                    <a:pt x="11" y="11"/>
                  </a:lnTo>
                  <a:lnTo>
                    <a:pt x="14" y="9"/>
                  </a:lnTo>
                  <a:lnTo>
                    <a:pt x="15" y="7"/>
                  </a:lnTo>
                  <a:lnTo>
                    <a:pt x="15" y="3"/>
                  </a:lnTo>
                  <a:lnTo>
                    <a:pt x="14" y="2"/>
                  </a:lnTo>
                  <a:lnTo>
                    <a:pt x="13" y="1"/>
                  </a:lnTo>
                  <a:lnTo>
                    <a:pt x="9" y="0"/>
                  </a:lnTo>
                  <a:lnTo>
                    <a:pt x="6" y="0"/>
                  </a:lnTo>
                  <a:lnTo>
                    <a:pt x="4" y="1"/>
                  </a:lnTo>
                  <a:lnTo>
                    <a:pt x="1" y="1"/>
                  </a:lnTo>
                  <a:lnTo>
                    <a:pt x="0" y="3"/>
                  </a:lnTo>
                  <a:lnTo>
                    <a:pt x="0" y="6"/>
                  </a:lnTo>
                  <a:close/>
                </a:path>
              </a:pathLst>
            </a:custGeom>
            <a:solidFill>
              <a:srgbClr val="38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7" name="Freeform 236">
              <a:extLst>
                <a:ext uri="{FF2B5EF4-FFF2-40B4-BE49-F238E27FC236}">
                  <a16:creationId xmlns:a16="http://schemas.microsoft.com/office/drawing/2014/main" id="{5018C2E7-CB84-B8E5-8109-F1BF75343717}"/>
                </a:ext>
              </a:extLst>
            </p:cNvPr>
            <p:cNvSpPr>
              <a:spLocks/>
            </p:cNvSpPr>
            <p:nvPr/>
          </p:nvSpPr>
          <p:spPr bwMode="auto">
            <a:xfrm>
              <a:off x="2306" y="1251"/>
              <a:ext cx="4" cy="4"/>
            </a:xfrm>
            <a:custGeom>
              <a:avLst/>
              <a:gdLst>
                <a:gd name="T0" fmla="*/ 4 w 4"/>
                <a:gd name="T1" fmla="*/ 3 h 4"/>
                <a:gd name="T2" fmla="*/ 4 w 4"/>
                <a:gd name="T3" fmla="*/ 3 h 4"/>
                <a:gd name="T4" fmla="*/ 4 w 4"/>
                <a:gd name="T5" fmla="*/ 3 h 4"/>
                <a:gd name="T6" fmla="*/ 4 w 4"/>
                <a:gd name="T7" fmla="*/ 4 h 4"/>
                <a:gd name="T8" fmla="*/ 2 w 4"/>
                <a:gd name="T9" fmla="*/ 4 h 4"/>
                <a:gd name="T10" fmla="*/ 1 w 4"/>
                <a:gd name="T11" fmla="*/ 4 h 4"/>
                <a:gd name="T12" fmla="*/ 1 w 4"/>
                <a:gd name="T13" fmla="*/ 4 h 4"/>
                <a:gd name="T14" fmla="*/ 0 w 4"/>
                <a:gd name="T15" fmla="*/ 4 h 4"/>
                <a:gd name="T16" fmla="*/ 0 w 4"/>
                <a:gd name="T17" fmla="*/ 3 h 4"/>
                <a:gd name="T18" fmla="*/ 0 w 4"/>
                <a:gd name="T19" fmla="*/ 1 h 4"/>
                <a:gd name="T20" fmla="*/ 0 w 4"/>
                <a:gd name="T21" fmla="*/ 1 h 4"/>
                <a:gd name="T22" fmla="*/ 0 w 4"/>
                <a:gd name="T23" fmla="*/ 1 h 4"/>
                <a:gd name="T24" fmla="*/ 1 w 4"/>
                <a:gd name="T25" fmla="*/ 0 h 4"/>
                <a:gd name="T26" fmla="*/ 2 w 4"/>
                <a:gd name="T27" fmla="*/ 0 h 4"/>
                <a:gd name="T28" fmla="*/ 2 w 4"/>
                <a:gd name="T29" fmla="*/ 1 h 4"/>
                <a:gd name="T30" fmla="*/ 4 w 4"/>
                <a:gd name="T31" fmla="*/ 1 h 4"/>
                <a:gd name="T32" fmla="*/ 4 w 4"/>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4"/>
                <a:gd name="T53" fmla="*/ 4 w 4"/>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4">
                  <a:moveTo>
                    <a:pt x="4" y="3"/>
                  </a:moveTo>
                  <a:lnTo>
                    <a:pt x="4" y="3"/>
                  </a:lnTo>
                  <a:lnTo>
                    <a:pt x="4" y="4"/>
                  </a:lnTo>
                  <a:lnTo>
                    <a:pt x="2" y="4"/>
                  </a:lnTo>
                  <a:lnTo>
                    <a:pt x="1" y="4"/>
                  </a:lnTo>
                  <a:lnTo>
                    <a:pt x="0" y="4"/>
                  </a:lnTo>
                  <a:lnTo>
                    <a:pt x="0" y="3"/>
                  </a:lnTo>
                  <a:lnTo>
                    <a:pt x="0" y="1"/>
                  </a:lnTo>
                  <a:lnTo>
                    <a:pt x="1" y="0"/>
                  </a:lnTo>
                  <a:lnTo>
                    <a:pt x="2" y="0"/>
                  </a:lnTo>
                  <a:lnTo>
                    <a:pt x="2" y="1"/>
                  </a:lnTo>
                  <a:lnTo>
                    <a:pt x="4" y="1"/>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8" name="Freeform 237">
              <a:extLst>
                <a:ext uri="{FF2B5EF4-FFF2-40B4-BE49-F238E27FC236}">
                  <a16:creationId xmlns:a16="http://schemas.microsoft.com/office/drawing/2014/main" id="{AF95C175-8411-EC7A-145C-94032D8BF6A4}"/>
                </a:ext>
              </a:extLst>
            </p:cNvPr>
            <p:cNvSpPr>
              <a:spLocks/>
            </p:cNvSpPr>
            <p:nvPr/>
          </p:nvSpPr>
          <p:spPr bwMode="auto">
            <a:xfrm>
              <a:off x="2256" y="1160"/>
              <a:ext cx="57" cy="183"/>
            </a:xfrm>
            <a:custGeom>
              <a:avLst/>
              <a:gdLst>
                <a:gd name="T0" fmla="*/ 7 w 57"/>
                <a:gd name="T1" fmla="*/ 29 h 183"/>
                <a:gd name="T2" fmla="*/ 9 w 57"/>
                <a:gd name="T3" fmla="*/ 22 h 183"/>
                <a:gd name="T4" fmla="*/ 11 w 57"/>
                <a:gd name="T5" fmla="*/ 17 h 183"/>
                <a:gd name="T6" fmla="*/ 16 w 57"/>
                <a:gd name="T7" fmla="*/ 11 h 183"/>
                <a:gd name="T8" fmla="*/ 20 w 57"/>
                <a:gd name="T9" fmla="*/ 7 h 183"/>
                <a:gd name="T10" fmla="*/ 27 w 57"/>
                <a:gd name="T11" fmla="*/ 3 h 183"/>
                <a:gd name="T12" fmla="*/ 35 w 57"/>
                <a:gd name="T13" fmla="*/ 1 h 183"/>
                <a:gd name="T14" fmla="*/ 45 w 57"/>
                <a:gd name="T15" fmla="*/ 0 h 183"/>
                <a:gd name="T16" fmla="*/ 57 w 57"/>
                <a:gd name="T17" fmla="*/ 0 h 183"/>
                <a:gd name="T18" fmla="*/ 52 w 57"/>
                <a:gd name="T19" fmla="*/ 12 h 183"/>
                <a:gd name="T20" fmla="*/ 43 w 57"/>
                <a:gd name="T21" fmla="*/ 43 h 183"/>
                <a:gd name="T22" fmla="*/ 35 w 57"/>
                <a:gd name="T23" fmla="*/ 84 h 183"/>
                <a:gd name="T24" fmla="*/ 29 w 57"/>
                <a:gd name="T25" fmla="*/ 121 h 183"/>
                <a:gd name="T26" fmla="*/ 31 w 57"/>
                <a:gd name="T27" fmla="*/ 149 h 183"/>
                <a:gd name="T28" fmla="*/ 38 w 57"/>
                <a:gd name="T29" fmla="*/ 168 h 183"/>
                <a:gd name="T30" fmla="*/ 43 w 57"/>
                <a:gd name="T31" fmla="*/ 180 h 183"/>
                <a:gd name="T32" fmla="*/ 47 w 57"/>
                <a:gd name="T33" fmla="*/ 183 h 183"/>
                <a:gd name="T34" fmla="*/ 27 w 57"/>
                <a:gd name="T35" fmla="*/ 181 h 183"/>
                <a:gd name="T36" fmla="*/ 25 w 57"/>
                <a:gd name="T37" fmla="*/ 178 h 183"/>
                <a:gd name="T38" fmla="*/ 20 w 57"/>
                <a:gd name="T39" fmla="*/ 171 h 183"/>
                <a:gd name="T40" fmla="*/ 14 w 57"/>
                <a:gd name="T41" fmla="*/ 158 h 183"/>
                <a:gd name="T42" fmla="*/ 9 w 57"/>
                <a:gd name="T43" fmla="*/ 142 h 183"/>
                <a:gd name="T44" fmla="*/ 3 w 57"/>
                <a:gd name="T45" fmla="*/ 120 h 183"/>
                <a:gd name="T46" fmla="*/ 0 w 57"/>
                <a:gd name="T47" fmla="*/ 94 h 183"/>
                <a:gd name="T48" fmla="*/ 1 w 57"/>
                <a:gd name="T49" fmla="*/ 63 h 183"/>
                <a:gd name="T50" fmla="*/ 7 w 57"/>
                <a:gd name="T51" fmla="*/ 29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183"/>
                <a:gd name="T80" fmla="*/ 57 w 57"/>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183">
                  <a:moveTo>
                    <a:pt x="7" y="29"/>
                  </a:moveTo>
                  <a:lnTo>
                    <a:pt x="9" y="22"/>
                  </a:lnTo>
                  <a:lnTo>
                    <a:pt x="11" y="17"/>
                  </a:lnTo>
                  <a:lnTo>
                    <a:pt x="16" y="11"/>
                  </a:lnTo>
                  <a:lnTo>
                    <a:pt x="20" y="7"/>
                  </a:lnTo>
                  <a:lnTo>
                    <a:pt x="27" y="3"/>
                  </a:lnTo>
                  <a:lnTo>
                    <a:pt x="35" y="1"/>
                  </a:lnTo>
                  <a:lnTo>
                    <a:pt x="45" y="0"/>
                  </a:lnTo>
                  <a:lnTo>
                    <a:pt x="57" y="0"/>
                  </a:lnTo>
                  <a:lnTo>
                    <a:pt x="52" y="12"/>
                  </a:lnTo>
                  <a:lnTo>
                    <a:pt x="43" y="43"/>
                  </a:lnTo>
                  <a:lnTo>
                    <a:pt x="35" y="84"/>
                  </a:lnTo>
                  <a:lnTo>
                    <a:pt x="29" y="121"/>
                  </a:lnTo>
                  <a:lnTo>
                    <a:pt x="31" y="149"/>
                  </a:lnTo>
                  <a:lnTo>
                    <a:pt x="38" y="168"/>
                  </a:lnTo>
                  <a:lnTo>
                    <a:pt x="43" y="180"/>
                  </a:lnTo>
                  <a:lnTo>
                    <a:pt x="47" y="183"/>
                  </a:lnTo>
                  <a:lnTo>
                    <a:pt x="27" y="181"/>
                  </a:lnTo>
                  <a:lnTo>
                    <a:pt x="25" y="178"/>
                  </a:lnTo>
                  <a:lnTo>
                    <a:pt x="20" y="171"/>
                  </a:lnTo>
                  <a:lnTo>
                    <a:pt x="14" y="158"/>
                  </a:lnTo>
                  <a:lnTo>
                    <a:pt x="9" y="142"/>
                  </a:lnTo>
                  <a:lnTo>
                    <a:pt x="3" y="120"/>
                  </a:lnTo>
                  <a:lnTo>
                    <a:pt x="0" y="94"/>
                  </a:lnTo>
                  <a:lnTo>
                    <a:pt x="1" y="63"/>
                  </a:lnTo>
                  <a:lnTo>
                    <a:pt x="7" y="29"/>
                  </a:lnTo>
                  <a:close/>
                </a:path>
              </a:pathLst>
            </a:custGeom>
            <a:solidFill>
              <a:srgbClr val="3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9" name="Freeform 238">
              <a:extLst>
                <a:ext uri="{FF2B5EF4-FFF2-40B4-BE49-F238E27FC236}">
                  <a16:creationId xmlns:a16="http://schemas.microsoft.com/office/drawing/2014/main" id="{1CE93689-9BA1-7BDB-1492-9D2A56401263}"/>
                </a:ext>
              </a:extLst>
            </p:cNvPr>
            <p:cNvSpPr>
              <a:spLocks/>
            </p:cNvSpPr>
            <p:nvPr/>
          </p:nvSpPr>
          <p:spPr bwMode="auto">
            <a:xfrm>
              <a:off x="2239" y="1139"/>
              <a:ext cx="49" cy="197"/>
            </a:xfrm>
            <a:custGeom>
              <a:avLst/>
              <a:gdLst>
                <a:gd name="T0" fmla="*/ 47 w 49"/>
                <a:gd name="T1" fmla="*/ 0 h 197"/>
                <a:gd name="T2" fmla="*/ 47 w 49"/>
                <a:gd name="T3" fmla="*/ 0 h 197"/>
                <a:gd name="T4" fmla="*/ 48 w 49"/>
                <a:gd name="T5" fmla="*/ 0 h 197"/>
                <a:gd name="T6" fmla="*/ 48 w 49"/>
                <a:gd name="T7" fmla="*/ 0 h 197"/>
                <a:gd name="T8" fmla="*/ 49 w 49"/>
                <a:gd name="T9" fmla="*/ 0 h 197"/>
                <a:gd name="T10" fmla="*/ 49 w 49"/>
                <a:gd name="T11" fmla="*/ 1 h 197"/>
                <a:gd name="T12" fmla="*/ 49 w 49"/>
                <a:gd name="T13" fmla="*/ 1 h 197"/>
                <a:gd name="T14" fmla="*/ 49 w 49"/>
                <a:gd name="T15" fmla="*/ 2 h 197"/>
                <a:gd name="T16" fmla="*/ 48 w 49"/>
                <a:gd name="T17" fmla="*/ 2 h 197"/>
                <a:gd name="T18" fmla="*/ 27 w 49"/>
                <a:gd name="T19" fmla="*/ 24 h 197"/>
                <a:gd name="T20" fmla="*/ 12 w 49"/>
                <a:gd name="T21" fmla="*/ 51 h 197"/>
                <a:gd name="T22" fmla="*/ 6 w 49"/>
                <a:gd name="T23" fmla="*/ 81 h 197"/>
                <a:gd name="T24" fmla="*/ 2 w 49"/>
                <a:gd name="T25" fmla="*/ 111 h 197"/>
                <a:gd name="T26" fmla="*/ 4 w 49"/>
                <a:gd name="T27" fmla="*/ 140 h 197"/>
                <a:gd name="T28" fmla="*/ 7 w 49"/>
                <a:gd name="T29" fmla="*/ 166 h 197"/>
                <a:gd name="T30" fmla="*/ 10 w 49"/>
                <a:gd name="T31" fmla="*/ 185 h 197"/>
                <a:gd name="T32" fmla="*/ 14 w 49"/>
                <a:gd name="T33" fmla="*/ 197 h 197"/>
                <a:gd name="T34" fmla="*/ 12 w 49"/>
                <a:gd name="T35" fmla="*/ 197 h 197"/>
                <a:gd name="T36" fmla="*/ 12 w 49"/>
                <a:gd name="T37" fmla="*/ 197 h 197"/>
                <a:gd name="T38" fmla="*/ 11 w 49"/>
                <a:gd name="T39" fmla="*/ 197 h 197"/>
                <a:gd name="T40" fmla="*/ 10 w 49"/>
                <a:gd name="T41" fmla="*/ 197 h 197"/>
                <a:gd name="T42" fmla="*/ 7 w 49"/>
                <a:gd name="T43" fmla="*/ 184 h 197"/>
                <a:gd name="T44" fmla="*/ 4 w 49"/>
                <a:gd name="T45" fmla="*/ 164 h 197"/>
                <a:gd name="T46" fmla="*/ 1 w 49"/>
                <a:gd name="T47" fmla="*/ 138 h 197"/>
                <a:gd name="T48" fmla="*/ 0 w 49"/>
                <a:gd name="T49" fmla="*/ 109 h 197"/>
                <a:gd name="T50" fmla="*/ 4 w 49"/>
                <a:gd name="T51" fmla="*/ 79 h 197"/>
                <a:gd name="T52" fmla="*/ 11 w 49"/>
                <a:gd name="T53" fmla="*/ 49 h 197"/>
                <a:gd name="T54" fmla="*/ 25 w 49"/>
                <a:gd name="T55" fmla="*/ 22 h 197"/>
                <a:gd name="T56" fmla="*/ 47 w 49"/>
                <a:gd name="T57" fmla="*/ 0 h 1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197"/>
                <a:gd name="T89" fmla="*/ 49 w 49"/>
                <a:gd name="T90" fmla="*/ 197 h 1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197">
                  <a:moveTo>
                    <a:pt x="47" y="0"/>
                  </a:moveTo>
                  <a:lnTo>
                    <a:pt x="47" y="0"/>
                  </a:lnTo>
                  <a:lnTo>
                    <a:pt x="48" y="0"/>
                  </a:lnTo>
                  <a:lnTo>
                    <a:pt x="49" y="0"/>
                  </a:lnTo>
                  <a:lnTo>
                    <a:pt x="49" y="1"/>
                  </a:lnTo>
                  <a:lnTo>
                    <a:pt x="49" y="2"/>
                  </a:lnTo>
                  <a:lnTo>
                    <a:pt x="48" y="2"/>
                  </a:lnTo>
                  <a:lnTo>
                    <a:pt x="27" y="24"/>
                  </a:lnTo>
                  <a:lnTo>
                    <a:pt x="12" y="51"/>
                  </a:lnTo>
                  <a:lnTo>
                    <a:pt x="6" y="81"/>
                  </a:lnTo>
                  <a:lnTo>
                    <a:pt x="2" y="111"/>
                  </a:lnTo>
                  <a:lnTo>
                    <a:pt x="4" y="140"/>
                  </a:lnTo>
                  <a:lnTo>
                    <a:pt x="7" y="166"/>
                  </a:lnTo>
                  <a:lnTo>
                    <a:pt x="10" y="185"/>
                  </a:lnTo>
                  <a:lnTo>
                    <a:pt x="14" y="197"/>
                  </a:lnTo>
                  <a:lnTo>
                    <a:pt x="12" y="197"/>
                  </a:lnTo>
                  <a:lnTo>
                    <a:pt x="11" y="197"/>
                  </a:lnTo>
                  <a:lnTo>
                    <a:pt x="10" y="197"/>
                  </a:lnTo>
                  <a:lnTo>
                    <a:pt x="7" y="184"/>
                  </a:lnTo>
                  <a:lnTo>
                    <a:pt x="4" y="164"/>
                  </a:lnTo>
                  <a:lnTo>
                    <a:pt x="1" y="138"/>
                  </a:lnTo>
                  <a:lnTo>
                    <a:pt x="0" y="109"/>
                  </a:lnTo>
                  <a:lnTo>
                    <a:pt x="4" y="79"/>
                  </a:lnTo>
                  <a:lnTo>
                    <a:pt x="11" y="49"/>
                  </a:lnTo>
                  <a:lnTo>
                    <a:pt x="25" y="22"/>
                  </a:lnTo>
                  <a:lnTo>
                    <a:pt x="47"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0" name="Freeform 239">
              <a:extLst>
                <a:ext uri="{FF2B5EF4-FFF2-40B4-BE49-F238E27FC236}">
                  <a16:creationId xmlns:a16="http://schemas.microsoft.com/office/drawing/2014/main" id="{C314D8A7-118A-37DC-4A8B-D69E39BCFC70}"/>
                </a:ext>
              </a:extLst>
            </p:cNvPr>
            <p:cNvSpPr>
              <a:spLocks/>
            </p:cNvSpPr>
            <p:nvPr/>
          </p:nvSpPr>
          <p:spPr bwMode="auto">
            <a:xfrm>
              <a:off x="2255" y="1142"/>
              <a:ext cx="37" cy="198"/>
            </a:xfrm>
            <a:custGeom>
              <a:avLst/>
              <a:gdLst>
                <a:gd name="T0" fmla="*/ 33 w 37"/>
                <a:gd name="T1" fmla="*/ 0 h 198"/>
                <a:gd name="T2" fmla="*/ 34 w 37"/>
                <a:gd name="T3" fmla="*/ 0 h 198"/>
                <a:gd name="T4" fmla="*/ 34 w 37"/>
                <a:gd name="T5" fmla="*/ 0 h 198"/>
                <a:gd name="T6" fmla="*/ 36 w 37"/>
                <a:gd name="T7" fmla="*/ 0 h 198"/>
                <a:gd name="T8" fmla="*/ 36 w 37"/>
                <a:gd name="T9" fmla="*/ 1 h 198"/>
                <a:gd name="T10" fmla="*/ 37 w 37"/>
                <a:gd name="T11" fmla="*/ 1 h 198"/>
                <a:gd name="T12" fmla="*/ 37 w 37"/>
                <a:gd name="T13" fmla="*/ 1 h 198"/>
                <a:gd name="T14" fmla="*/ 37 w 37"/>
                <a:gd name="T15" fmla="*/ 2 h 198"/>
                <a:gd name="T16" fmla="*/ 36 w 37"/>
                <a:gd name="T17" fmla="*/ 2 h 198"/>
                <a:gd name="T18" fmla="*/ 18 w 37"/>
                <a:gd name="T19" fmla="*/ 26 h 198"/>
                <a:gd name="T20" fmla="*/ 7 w 37"/>
                <a:gd name="T21" fmla="*/ 54 h 198"/>
                <a:gd name="T22" fmla="*/ 3 w 37"/>
                <a:gd name="T23" fmla="*/ 83 h 198"/>
                <a:gd name="T24" fmla="*/ 3 w 37"/>
                <a:gd name="T25" fmla="*/ 112 h 198"/>
                <a:gd name="T26" fmla="*/ 8 w 37"/>
                <a:gd name="T27" fmla="*/ 139 h 198"/>
                <a:gd name="T28" fmla="*/ 13 w 37"/>
                <a:gd name="T29" fmla="*/ 164 h 198"/>
                <a:gd name="T30" fmla="*/ 19 w 37"/>
                <a:gd name="T31" fmla="*/ 184 h 198"/>
                <a:gd name="T32" fmla="*/ 23 w 37"/>
                <a:gd name="T33" fmla="*/ 198 h 198"/>
                <a:gd name="T34" fmla="*/ 23 w 37"/>
                <a:gd name="T35" fmla="*/ 198 h 198"/>
                <a:gd name="T36" fmla="*/ 22 w 37"/>
                <a:gd name="T37" fmla="*/ 198 h 198"/>
                <a:gd name="T38" fmla="*/ 22 w 37"/>
                <a:gd name="T39" fmla="*/ 198 h 198"/>
                <a:gd name="T40" fmla="*/ 21 w 37"/>
                <a:gd name="T41" fmla="*/ 198 h 198"/>
                <a:gd name="T42" fmla="*/ 15 w 37"/>
                <a:gd name="T43" fmla="*/ 183 h 198"/>
                <a:gd name="T44" fmla="*/ 10 w 37"/>
                <a:gd name="T45" fmla="*/ 163 h 198"/>
                <a:gd name="T46" fmla="*/ 4 w 37"/>
                <a:gd name="T47" fmla="*/ 138 h 198"/>
                <a:gd name="T48" fmla="*/ 1 w 37"/>
                <a:gd name="T49" fmla="*/ 110 h 198"/>
                <a:gd name="T50" fmla="*/ 0 w 37"/>
                <a:gd name="T51" fmla="*/ 80 h 198"/>
                <a:gd name="T52" fmla="*/ 4 w 37"/>
                <a:gd name="T53" fmla="*/ 51 h 198"/>
                <a:gd name="T54" fmla="*/ 15 w 37"/>
                <a:gd name="T55" fmla="*/ 25 h 198"/>
                <a:gd name="T56" fmla="*/ 33 w 37"/>
                <a:gd name="T57" fmla="*/ 0 h 1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98"/>
                <a:gd name="T89" fmla="*/ 37 w 37"/>
                <a:gd name="T90" fmla="*/ 198 h 1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98">
                  <a:moveTo>
                    <a:pt x="33" y="0"/>
                  </a:moveTo>
                  <a:lnTo>
                    <a:pt x="34" y="0"/>
                  </a:lnTo>
                  <a:lnTo>
                    <a:pt x="36" y="0"/>
                  </a:lnTo>
                  <a:lnTo>
                    <a:pt x="36" y="1"/>
                  </a:lnTo>
                  <a:lnTo>
                    <a:pt x="37" y="1"/>
                  </a:lnTo>
                  <a:lnTo>
                    <a:pt x="37" y="2"/>
                  </a:lnTo>
                  <a:lnTo>
                    <a:pt x="36" y="2"/>
                  </a:lnTo>
                  <a:lnTo>
                    <a:pt x="18" y="26"/>
                  </a:lnTo>
                  <a:lnTo>
                    <a:pt x="7" y="54"/>
                  </a:lnTo>
                  <a:lnTo>
                    <a:pt x="3" y="83"/>
                  </a:lnTo>
                  <a:lnTo>
                    <a:pt x="3" y="112"/>
                  </a:lnTo>
                  <a:lnTo>
                    <a:pt x="8" y="139"/>
                  </a:lnTo>
                  <a:lnTo>
                    <a:pt x="13" y="164"/>
                  </a:lnTo>
                  <a:lnTo>
                    <a:pt x="19" y="184"/>
                  </a:lnTo>
                  <a:lnTo>
                    <a:pt x="23" y="198"/>
                  </a:lnTo>
                  <a:lnTo>
                    <a:pt x="22" y="198"/>
                  </a:lnTo>
                  <a:lnTo>
                    <a:pt x="21" y="198"/>
                  </a:lnTo>
                  <a:lnTo>
                    <a:pt x="15" y="183"/>
                  </a:lnTo>
                  <a:lnTo>
                    <a:pt x="10" y="163"/>
                  </a:lnTo>
                  <a:lnTo>
                    <a:pt x="4" y="138"/>
                  </a:lnTo>
                  <a:lnTo>
                    <a:pt x="1" y="110"/>
                  </a:lnTo>
                  <a:lnTo>
                    <a:pt x="0" y="80"/>
                  </a:lnTo>
                  <a:lnTo>
                    <a:pt x="4" y="51"/>
                  </a:lnTo>
                  <a:lnTo>
                    <a:pt x="15" y="25"/>
                  </a:lnTo>
                  <a:lnTo>
                    <a:pt x="33"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1" name="Freeform 240">
              <a:extLst>
                <a:ext uri="{FF2B5EF4-FFF2-40B4-BE49-F238E27FC236}">
                  <a16:creationId xmlns:a16="http://schemas.microsoft.com/office/drawing/2014/main" id="{32A82313-80ED-EFEB-FEBF-F2A46C662423}"/>
                </a:ext>
              </a:extLst>
            </p:cNvPr>
            <p:cNvSpPr>
              <a:spLocks/>
            </p:cNvSpPr>
            <p:nvPr/>
          </p:nvSpPr>
          <p:spPr bwMode="auto">
            <a:xfrm>
              <a:off x="2264" y="1150"/>
              <a:ext cx="35" cy="191"/>
            </a:xfrm>
            <a:custGeom>
              <a:avLst/>
              <a:gdLst>
                <a:gd name="T0" fmla="*/ 33 w 35"/>
                <a:gd name="T1" fmla="*/ 1 h 191"/>
                <a:gd name="T2" fmla="*/ 34 w 35"/>
                <a:gd name="T3" fmla="*/ 0 h 191"/>
                <a:gd name="T4" fmla="*/ 34 w 35"/>
                <a:gd name="T5" fmla="*/ 0 h 191"/>
                <a:gd name="T6" fmla="*/ 34 w 35"/>
                <a:gd name="T7" fmla="*/ 0 h 191"/>
                <a:gd name="T8" fmla="*/ 35 w 35"/>
                <a:gd name="T9" fmla="*/ 1 h 191"/>
                <a:gd name="T10" fmla="*/ 35 w 35"/>
                <a:gd name="T11" fmla="*/ 1 h 191"/>
                <a:gd name="T12" fmla="*/ 35 w 35"/>
                <a:gd name="T13" fmla="*/ 2 h 191"/>
                <a:gd name="T14" fmla="*/ 35 w 35"/>
                <a:gd name="T15" fmla="*/ 2 h 191"/>
                <a:gd name="T16" fmla="*/ 35 w 35"/>
                <a:gd name="T17" fmla="*/ 3 h 191"/>
                <a:gd name="T18" fmla="*/ 19 w 35"/>
                <a:gd name="T19" fmla="*/ 24 h 191"/>
                <a:gd name="T20" fmla="*/ 8 w 35"/>
                <a:gd name="T21" fmla="*/ 49 h 191"/>
                <a:gd name="T22" fmla="*/ 3 w 35"/>
                <a:gd name="T23" fmla="*/ 76 h 191"/>
                <a:gd name="T24" fmla="*/ 3 w 35"/>
                <a:gd name="T25" fmla="*/ 102 h 191"/>
                <a:gd name="T26" fmla="*/ 5 w 35"/>
                <a:gd name="T27" fmla="*/ 129 h 191"/>
                <a:gd name="T28" fmla="*/ 10 w 35"/>
                <a:gd name="T29" fmla="*/ 154 h 191"/>
                <a:gd name="T30" fmla="*/ 15 w 35"/>
                <a:gd name="T31" fmla="*/ 174 h 191"/>
                <a:gd name="T32" fmla="*/ 21 w 35"/>
                <a:gd name="T33" fmla="*/ 191 h 191"/>
                <a:gd name="T34" fmla="*/ 20 w 35"/>
                <a:gd name="T35" fmla="*/ 191 h 191"/>
                <a:gd name="T36" fmla="*/ 20 w 35"/>
                <a:gd name="T37" fmla="*/ 190 h 191"/>
                <a:gd name="T38" fmla="*/ 19 w 35"/>
                <a:gd name="T39" fmla="*/ 190 h 191"/>
                <a:gd name="T40" fmla="*/ 18 w 35"/>
                <a:gd name="T41" fmla="*/ 190 h 191"/>
                <a:gd name="T42" fmla="*/ 12 w 35"/>
                <a:gd name="T43" fmla="*/ 173 h 191"/>
                <a:gd name="T44" fmla="*/ 6 w 35"/>
                <a:gd name="T45" fmla="*/ 152 h 191"/>
                <a:gd name="T46" fmla="*/ 2 w 35"/>
                <a:gd name="T47" fmla="*/ 127 h 191"/>
                <a:gd name="T48" fmla="*/ 0 w 35"/>
                <a:gd name="T49" fmla="*/ 101 h 191"/>
                <a:gd name="T50" fmla="*/ 0 w 35"/>
                <a:gd name="T51" fmla="*/ 73 h 191"/>
                <a:gd name="T52" fmla="*/ 5 w 35"/>
                <a:gd name="T53" fmla="*/ 48 h 191"/>
                <a:gd name="T54" fmla="*/ 17 w 35"/>
                <a:gd name="T55" fmla="*/ 22 h 191"/>
                <a:gd name="T56" fmla="*/ 33 w 35"/>
                <a:gd name="T57" fmla="*/ 1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191"/>
                <a:gd name="T89" fmla="*/ 35 w 35"/>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191">
                  <a:moveTo>
                    <a:pt x="33" y="1"/>
                  </a:moveTo>
                  <a:lnTo>
                    <a:pt x="34" y="0"/>
                  </a:lnTo>
                  <a:lnTo>
                    <a:pt x="35" y="1"/>
                  </a:lnTo>
                  <a:lnTo>
                    <a:pt x="35" y="2"/>
                  </a:lnTo>
                  <a:lnTo>
                    <a:pt x="35" y="3"/>
                  </a:lnTo>
                  <a:lnTo>
                    <a:pt x="19" y="24"/>
                  </a:lnTo>
                  <a:lnTo>
                    <a:pt x="8" y="49"/>
                  </a:lnTo>
                  <a:lnTo>
                    <a:pt x="3" y="76"/>
                  </a:lnTo>
                  <a:lnTo>
                    <a:pt x="3" y="102"/>
                  </a:lnTo>
                  <a:lnTo>
                    <a:pt x="5" y="129"/>
                  </a:lnTo>
                  <a:lnTo>
                    <a:pt x="10" y="154"/>
                  </a:lnTo>
                  <a:lnTo>
                    <a:pt x="15" y="174"/>
                  </a:lnTo>
                  <a:lnTo>
                    <a:pt x="21" y="191"/>
                  </a:lnTo>
                  <a:lnTo>
                    <a:pt x="20" y="191"/>
                  </a:lnTo>
                  <a:lnTo>
                    <a:pt x="20" y="190"/>
                  </a:lnTo>
                  <a:lnTo>
                    <a:pt x="19" y="190"/>
                  </a:lnTo>
                  <a:lnTo>
                    <a:pt x="18" y="190"/>
                  </a:lnTo>
                  <a:lnTo>
                    <a:pt x="12" y="173"/>
                  </a:lnTo>
                  <a:lnTo>
                    <a:pt x="6" y="152"/>
                  </a:lnTo>
                  <a:lnTo>
                    <a:pt x="2" y="127"/>
                  </a:lnTo>
                  <a:lnTo>
                    <a:pt x="0" y="101"/>
                  </a:lnTo>
                  <a:lnTo>
                    <a:pt x="0" y="73"/>
                  </a:lnTo>
                  <a:lnTo>
                    <a:pt x="5" y="48"/>
                  </a:lnTo>
                  <a:lnTo>
                    <a:pt x="17" y="22"/>
                  </a:lnTo>
                  <a:lnTo>
                    <a:pt x="33" y="1"/>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2" name="Freeform 241">
              <a:extLst>
                <a:ext uri="{FF2B5EF4-FFF2-40B4-BE49-F238E27FC236}">
                  <a16:creationId xmlns:a16="http://schemas.microsoft.com/office/drawing/2014/main" id="{8E933162-D0E0-A4BE-B01A-D98988400812}"/>
                </a:ext>
              </a:extLst>
            </p:cNvPr>
            <p:cNvSpPr>
              <a:spLocks/>
            </p:cNvSpPr>
            <p:nvPr/>
          </p:nvSpPr>
          <p:spPr bwMode="auto">
            <a:xfrm>
              <a:off x="2284" y="1161"/>
              <a:ext cx="28" cy="182"/>
            </a:xfrm>
            <a:custGeom>
              <a:avLst/>
              <a:gdLst>
                <a:gd name="T0" fmla="*/ 26 w 28"/>
                <a:gd name="T1" fmla="*/ 0 h 182"/>
                <a:gd name="T2" fmla="*/ 26 w 28"/>
                <a:gd name="T3" fmla="*/ 0 h 182"/>
                <a:gd name="T4" fmla="*/ 27 w 28"/>
                <a:gd name="T5" fmla="*/ 0 h 182"/>
                <a:gd name="T6" fmla="*/ 27 w 28"/>
                <a:gd name="T7" fmla="*/ 0 h 182"/>
                <a:gd name="T8" fmla="*/ 27 w 28"/>
                <a:gd name="T9" fmla="*/ 0 h 182"/>
                <a:gd name="T10" fmla="*/ 28 w 28"/>
                <a:gd name="T11" fmla="*/ 0 h 182"/>
                <a:gd name="T12" fmla="*/ 28 w 28"/>
                <a:gd name="T13" fmla="*/ 0 h 182"/>
                <a:gd name="T14" fmla="*/ 28 w 28"/>
                <a:gd name="T15" fmla="*/ 1 h 182"/>
                <a:gd name="T16" fmla="*/ 28 w 28"/>
                <a:gd name="T17" fmla="*/ 1 h 182"/>
                <a:gd name="T18" fmla="*/ 15 w 28"/>
                <a:gd name="T19" fmla="*/ 41 h 182"/>
                <a:gd name="T20" fmla="*/ 8 w 28"/>
                <a:gd name="T21" fmla="*/ 76 h 182"/>
                <a:gd name="T22" fmla="*/ 3 w 28"/>
                <a:gd name="T23" fmla="*/ 106 h 182"/>
                <a:gd name="T24" fmla="*/ 3 w 28"/>
                <a:gd name="T25" fmla="*/ 129 h 182"/>
                <a:gd name="T26" fmla="*/ 5 w 28"/>
                <a:gd name="T27" fmla="*/ 148 h 182"/>
                <a:gd name="T28" fmla="*/ 9 w 28"/>
                <a:gd name="T29" fmla="*/ 164 h 182"/>
                <a:gd name="T30" fmla="*/ 13 w 28"/>
                <a:gd name="T31" fmla="*/ 175 h 182"/>
                <a:gd name="T32" fmla="*/ 18 w 28"/>
                <a:gd name="T33" fmla="*/ 182 h 182"/>
                <a:gd name="T34" fmla="*/ 17 w 28"/>
                <a:gd name="T35" fmla="*/ 182 h 182"/>
                <a:gd name="T36" fmla="*/ 17 w 28"/>
                <a:gd name="T37" fmla="*/ 182 h 182"/>
                <a:gd name="T38" fmla="*/ 15 w 28"/>
                <a:gd name="T39" fmla="*/ 182 h 182"/>
                <a:gd name="T40" fmla="*/ 14 w 28"/>
                <a:gd name="T41" fmla="*/ 181 h 182"/>
                <a:gd name="T42" fmla="*/ 10 w 28"/>
                <a:gd name="T43" fmla="*/ 173 h 182"/>
                <a:gd name="T44" fmla="*/ 5 w 28"/>
                <a:gd name="T45" fmla="*/ 162 h 182"/>
                <a:gd name="T46" fmla="*/ 2 w 28"/>
                <a:gd name="T47" fmla="*/ 146 h 182"/>
                <a:gd name="T48" fmla="*/ 0 w 28"/>
                <a:gd name="T49" fmla="*/ 127 h 182"/>
                <a:gd name="T50" fmla="*/ 1 w 28"/>
                <a:gd name="T51" fmla="*/ 103 h 182"/>
                <a:gd name="T52" fmla="*/ 4 w 28"/>
                <a:gd name="T53" fmla="*/ 74 h 182"/>
                <a:gd name="T54" fmla="*/ 13 w 28"/>
                <a:gd name="T55" fmla="*/ 40 h 182"/>
                <a:gd name="T56" fmla="*/ 26 w 28"/>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182"/>
                <a:gd name="T89" fmla="*/ 28 w 28"/>
                <a:gd name="T90" fmla="*/ 182 h 1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182">
                  <a:moveTo>
                    <a:pt x="26" y="0"/>
                  </a:moveTo>
                  <a:lnTo>
                    <a:pt x="26" y="0"/>
                  </a:lnTo>
                  <a:lnTo>
                    <a:pt x="27" y="0"/>
                  </a:lnTo>
                  <a:lnTo>
                    <a:pt x="28" y="0"/>
                  </a:lnTo>
                  <a:lnTo>
                    <a:pt x="28" y="1"/>
                  </a:lnTo>
                  <a:lnTo>
                    <a:pt x="15" y="41"/>
                  </a:lnTo>
                  <a:lnTo>
                    <a:pt x="8" y="76"/>
                  </a:lnTo>
                  <a:lnTo>
                    <a:pt x="3" y="106"/>
                  </a:lnTo>
                  <a:lnTo>
                    <a:pt x="3" y="129"/>
                  </a:lnTo>
                  <a:lnTo>
                    <a:pt x="5" y="148"/>
                  </a:lnTo>
                  <a:lnTo>
                    <a:pt x="9" y="164"/>
                  </a:lnTo>
                  <a:lnTo>
                    <a:pt x="13" y="175"/>
                  </a:lnTo>
                  <a:lnTo>
                    <a:pt x="18" y="182"/>
                  </a:lnTo>
                  <a:lnTo>
                    <a:pt x="17" y="182"/>
                  </a:lnTo>
                  <a:lnTo>
                    <a:pt x="15" y="182"/>
                  </a:lnTo>
                  <a:lnTo>
                    <a:pt x="14" y="181"/>
                  </a:lnTo>
                  <a:lnTo>
                    <a:pt x="10" y="173"/>
                  </a:lnTo>
                  <a:lnTo>
                    <a:pt x="5" y="162"/>
                  </a:lnTo>
                  <a:lnTo>
                    <a:pt x="2" y="146"/>
                  </a:lnTo>
                  <a:lnTo>
                    <a:pt x="0" y="127"/>
                  </a:lnTo>
                  <a:lnTo>
                    <a:pt x="1" y="103"/>
                  </a:lnTo>
                  <a:lnTo>
                    <a:pt x="4" y="74"/>
                  </a:lnTo>
                  <a:lnTo>
                    <a:pt x="13" y="40"/>
                  </a:lnTo>
                  <a:lnTo>
                    <a:pt x="26"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3" name="Freeform 242">
              <a:extLst>
                <a:ext uri="{FF2B5EF4-FFF2-40B4-BE49-F238E27FC236}">
                  <a16:creationId xmlns:a16="http://schemas.microsoft.com/office/drawing/2014/main" id="{63181871-023A-73DB-54BD-E26AEA82C90D}"/>
                </a:ext>
              </a:extLst>
            </p:cNvPr>
            <p:cNvSpPr>
              <a:spLocks/>
            </p:cNvSpPr>
            <p:nvPr/>
          </p:nvSpPr>
          <p:spPr bwMode="auto">
            <a:xfrm>
              <a:off x="2283" y="1134"/>
              <a:ext cx="30" cy="29"/>
            </a:xfrm>
            <a:custGeom>
              <a:avLst/>
              <a:gdLst>
                <a:gd name="T0" fmla="*/ 0 w 30"/>
                <a:gd name="T1" fmla="*/ 1 h 29"/>
                <a:gd name="T2" fmla="*/ 0 w 30"/>
                <a:gd name="T3" fmla="*/ 1 h 29"/>
                <a:gd name="T4" fmla="*/ 0 w 30"/>
                <a:gd name="T5" fmla="*/ 2 h 29"/>
                <a:gd name="T6" fmla="*/ 0 w 30"/>
                <a:gd name="T7" fmla="*/ 2 h 29"/>
                <a:gd name="T8" fmla="*/ 0 w 30"/>
                <a:gd name="T9" fmla="*/ 3 h 29"/>
                <a:gd name="T10" fmla="*/ 27 w 30"/>
                <a:gd name="T11" fmla="*/ 28 h 29"/>
                <a:gd name="T12" fmla="*/ 28 w 30"/>
                <a:gd name="T13" fmla="*/ 29 h 29"/>
                <a:gd name="T14" fmla="*/ 28 w 30"/>
                <a:gd name="T15" fmla="*/ 29 h 29"/>
                <a:gd name="T16" fmla="*/ 29 w 30"/>
                <a:gd name="T17" fmla="*/ 29 h 29"/>
                <a:gd name="T18" fmla="*/ 29 w 30"/>
                <a:gd name="T19" fmla="*/ 28 h 29"/>
                <a:gd name="T20" fmla="*/ 30 w 30"/>
                <a:gd name="T21" fmla="*/ 27 h 29"/>
                <a:gd name="T22" fmla="*/ 30 w 30"/>
                <a:gd name="T23" fmla="*/ 27 h 29"/>
                <a:gd name="T24" fmla="*/ 30 w 30"/>
                <a:gd name="T25" fmla="*/ 27 h 29"/>
                <a:gd name="T26" fmla="*/ 29 w 30"/>
                <a:gd name="T27" fmla="*/ 26 h 29"/>
                <a:gd name="T28" fmla="*/ 2 w 30"/>
                <a:gd name="T29" fmla="*/ 1 h 29"/>
                <a:gd name="T30" fmla="*/ 1 w 30"/>
                <a:gd name="T31" fmla="*/ 0 h 29"/>
                <a:gd name="T32" fmla="*/ 1 w 30"/>
                <a:gd name="T33" fmla="*/ 0 h 29"/>
                <a:gd name="T34" fmla="*/ 1 w 30"/>
                <a:gd name="T35" fmla="*/ 0 h 29"/>
                <a:gd name="T36" fmla="*/ 0 w 30"/>
                <a:gd name="T37" fmla="*/ 1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9"/>
                <a:gd name="T59" fmla="*/ 30 w 30"/>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9">
                  <a:moveTo>
                    <a:pt x="0" y="1"/>
                  </a:moveTo>
                  <a:lnTo>
                    <a:pt x="0" y="1"/>
                  </a:lnTo>
                  <a:lnTo>
                    <a:pt x="0" y="2"/>
                  </a:lnTo>
                  <a:lnTo>
                    <a:pt x="0" y="3"/>
                  </a:lnTo>
                  <a:lnTo>
                    <a:pt x="27" y="28"/>
                  </a:lnTo>
                  <a:lnTo>
                    <a:pt x="28" y="29"/>
                  </a:lnTo>
                  <a:lnTo>
                    <a:pt x="29" y="29"/>
                  </a:lnTo>
                  <a:lnTo>
                    <a:pt x="29" y="28"/>
                  </a:lnTo>
                  <a:lnTo>
                    <a:pt x="30" y="27"/>
                  </a:lnTo>
                  <a:lnTo>
                    <a:pt x="29" y="26"/>
                  </a:lnTo>
                  <a:lnTo>
                    <a:pt x="2" y="1"/>
                  </a:lnTo>
                  <a:lnTo>
                    <a:pt x="1" y="0"/>
                  </a:lnTo>
                  <a:lnTo>
                    <a:pt x="0" y="1"/>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4" name="Freeform 243">
              <a:extLst>
                <a:ext uri="{FF2B5EF4-FFF2-40B4-BE49-F238E27FC236}">
                  <a16:creationId xmlns:a16="http://schemas.microsoft.com/office/drawing/2014/main" id="{1F2709B5-96A3-E566-5299-A93929502E6D}"/>
                </a:ext>
              </a:extLst>
            </p:cNvPr>
            <p:cNvSpPr>
              <a:spLocks/>
            </p:cNvSpPr>
            <p:nvPr/>
          </p:nvSpPr>
          <p:spPr bwMode="auto">
            <a:xfrm>
              <a:off x="2257" y="1244"/>
              <a:ext cx="68" cy="11"/>
            </a:xfrm>
            <a:custGeom>
              <a:avLst/>
              <a:gdLst>
                <a:gd name="T0" fmla="*/ 68 w 68"/>
                <a:gd name="T1" fmla="*/ 11 h 11"/>
                <a:gd name="T2" fmla="*/ 67 w 68"/>
                <a:gd name="T3" fmla="*/ 10 h 11"/>
                <a:gd name="T4" fmla="*/ 65 w 68"/>
                <a:gd name="T5" fmla="*/ 8 h 11"/>
                <a:gd name="T6" fmla="*/ 61 w 68"/>
                <a:gd name="T7" fmla="*/ 6 h 11"/>
                <a:gd name="T8" fmla="*/ 56 w 68"/>
                <a:gd name="T9" fmla="*/ 4 h 11"/>
                <a:gd name="T10" fmla="*/ 49 w 68"/>
                <a:gd name="T11" fmla="*/ 3 h 11"/>
                <a:gd name="T12" fmla="*/ 40 w 68"/>
                <a:gd name="T13" fmla="*/ 2 h 11"/>
                <a:gd name="T14" fmla="*/ 29 w 68"/>
                <a:gd name="T15" fmla="*/ 2 h 11"/>
                <a:gd name="T16" fmla="*/ 17 w 68"/>
                <a:gd name="T17" fmla="*/ 3 h 11"/>
                <a:gd name="T18" fmla="*/ 9 w 68"/>
                <a:gd name="T19" fmla="*/ 3 h 11"/>
                <a:gd name="T20" fmla="*/ 3 w 68"/>
                <a:gd name="T21" fmla="*/ 2 h 11"/>
                <a:gd name="T22" fmla="*/ 1 w 68"/>
                <a:gd name="T23" fmla="*/ 1 h 11"/>
                <a:gd name="T24" fmla="*/ 0 w 68"/>
                <a:gd name="T25" fmla="*/ 0 h 11"/>
                <a:gd name="T26" fmla="*/ 0 w 68"/>
                <a:gd name="T27" fmla="*/ 1 h 11"/>
                <a:gd name="T28" fmla="*/ 2 w 68"/>
                <a:gd name="T29" fmla="*/ 4 h 11"/>
                <a:gd name="T30" fmla="*/ 7 w 68"/>
                <a:gd name="T31" fmla="*/ 7 h 11"/>
                <a:gd name="T32" fmla="*/ 18 w 68"/>
                <a:gd name="T33" fmla="*/ 7 h 11"/>
                <a:gd name="T34" fmla="*/ 28 w 68"/>
                <a:gd name="T35" fmla="*/ 6 h 11"/>
                <a:gd name="T36" fmla="*/ 38 w 68"/>
                <a:gd name="T37" fmla="*/ 6 h 11"/>
                <a:gd name="T38" fmla="*/ 47 w 68"/>
                <a:gd name="T39" fmla="*/ 7 h 11"/>
                <a:gd name="T40" fmla="*/ 54 w 68"/>
                <a:gd name="T41" fmla="*/ 7 h 11"/>
                <a:gd name="T42" fmla="*/ 60 w 68"/>
                <a:gd name="T43" fmla="*/ 8 h 11"/>
                <a:gd name="T44" fmla="*/ 65 w 68"/>
                <a:gd name="T45" fmla="*/ 10 h 11"/>
                <a:gd name="T46" fmla="*/ 67 w 68"/>
                <a:gd name="T47" fmla="*/ 11 h 11"/>
                <a:gd name="T48" fmla="*/ 68 w 68"/>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1"/>
                <a:gd name="T77" fmla="*/ 68 w 68"/>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1">
                  <a:moveTo>
                    <a:pt x="68" y="11"/>
                  </a:moveTo>
                  <a:lnTo>
                    <a:pt x="67" y="10"/>
                  </a:lnTo>
                  <a:lnTo>
                    <a:pt x="65" y="8"/>
                  </a:lnTo>
                  <a:lnTo>
                    <a:pt x="61" y="6"/>
                  </a:lnTo>
                  <a:lnTo>
                    <a:pt x="56" y="4"/>
                  </a:lnTo>
                  <a:lnTo>
                    <a:pt x="49" y="3"/>
                  </a:lnTo>
                  <a:lnTo>
                    <a:pt x="40" y="2"/>
                  </a:lnTo>
                  <a:lnTo>
                    <a:pt x="29" y="2"/>
                  </a:lnTo>
                  <a:lnTo>
                    <a:pt x="17" y="3"/>
                  </a:lnTo>
                  <a:lnTo>
                    <a:pt x="9" y="3"/>
                  </a:lnTo>
                  <a:lnTo>
                    <a:pt x="3" y="2"/>
                  </a:lnTo>
                  <a:lnTo>
                    <a:pt x="1" y="1"/>
                  </a:lnTo>
                  <a:lnTo>
                    <a:pt x="0" y="0"/>
                  </a:lnTo>
                  <a:lnTo>
                    <a:pt x="0" y="1"/>
                  </a:lnTo>
                  <a:lnTo>
                    <a:pt x="2" y="4"/>
                  </a:lnTo>
                  <a:lnTo>
                    <a:pt x="7" y="7"/>
                  </a:lnTo>
                  <a:lnTo>
                    <a:pt x="18" y="7"/>
                  </a:lnTo>
                  <a:lnTo>
                    <a:pt x="28" y="6"/>
                  </a:lnTo>
                  <a:lnTo>
                    <a:pt x="38" y="6"/>
                  </a:lnTo>
                  <a:lnTo>
                    <a:pt x="47" y="7"/>
                  </a:lnTo>
                  <a:lnTo>
                    <a:pt x="54" y="7"/>
                  </a:lnTo>
                  <a:lnTo>
                    <a:pt x="60" y="8"/>
                  </a:lnTo>
                  <a:lnTo>
                    <a:pt x="65" y="10"/>
                  </a:lnTo>
                  <a:lnTo>
                    <a:pt x="67" y="11"/>
                  </a:lnTo>
                  <a:lnTo>
                    <a:pt x="6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5" name="Freeform 244">
              <a:extLst>
                <a:ext uri="{FF2B5EF4-FFF2-40B4-BE49-F238E27FC236}">
                  <a16:creationId xmlns:a16="http://schemas.microsoft.com/office/drawing/2014/main" id="{0B479AD5-DE12-D28A-6D3B-ED08F0839084}"/>
                </a:ext>
              </a:extLst>
            </p:cNvPr>
            <p:cNvSpPr>
              <a:spLocks/>
            </p:cNvSpPr>
            <p:nvPr/>
          </p:nvSpPr>
          <p:spPr bwMode="auto">
            <a:xfrm>
              <a:off x="2262" y="1250"/>
              <a:ext cx="33" cy="13"/>
            </a:xfrm>
            <a:custGeom>
              <a:avLst/>
              <a:gdLst>
                <a:gd name="T0" fmla="*/ 6 w 33"/>
                <a:gd name="T1" fmla="*/ 1 h 13"/>
                <a:gd name="T2" fmla="*/ 6 w 33"/>
                <a:gd name="T3" fmla="*/ 2 h 13"/>
                <a:gd name="T4" fmla="*/ 10 w 33"/>
                <a:gd name="T5" fmla="*/ 7 h 13"/>
                <a:gd name="T6" fmla="*/ 17 w 33"/>
                <a:gd name="T7" fmla="*/ 10 h 13"/>
                <a:gd name="T8" fmla="*/ 33 w 33"/>
                <a:gd name="T9" fmla="*/ 13 h 13"/>
                <a:gd name="T10" fmla="*/ 32 w 33"/>
                <a:gd name="T11" fmla="*/ 13 h 13"/>
                <a:gd name="T12" fmla="*/ 29 w 33"/>
                <a:gd name="T13" fmla="*/ 13 h 13"/>
                <a:gd name="T14" fmla="*/ 24 w 33"/>
                <a:gd name="T15" fmla="*/ 13 h 13"/>
                <a:gd name="T16" fmla="*/ 19 w 33"/>
                <a:gd name="T17" fmla="*/ 13 h 13"/>
                <a:gd name="T18" fmla="*/ 13 w 33"/>
                <a:gd name="T19" fmla="*/ 11 h 13"/>
                <a:gd name="T20" fmla="*/ 7 w 33"/>
                <a:gd name="T21" fmla="*/ 9 h 13"/>
                <a:gd name="T22" fmla="*/ 3 w 33"/>
                <a:gd name="T23" fmla="*/ 6 h 13"/>
                <a:gd name="T24" fmla="*/ 0 w 33"/>
                <a:gd name="T25" fmla="*/ 0 h 13"/>
                <a:gd name="T26" fmla="*/ 6 w 33"/>
                <a:gd name="T27" fmla="*/ 1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6" y="1"/>
                  </a:moveTo>
                  <a:lnTo>
                    <a:pt x="6" y="2"/>
                  </a:lnTo>
                  <a:lnTo>
                    <a:pt x="10" y="7"/>
                  </a:lnTo>
                  <a:lnTo>
                    <a:pt x="17" y="10"/>
                  </a:lnTo>
                  <a:lnTo>
                    <a:pt x="33" y="13"/>
                  </a:lnTo>
                  <a:lnTo>
                    <a:pt x="32" y="13"/>
                  </a:lnTo>
                  <a:lnTo>
                    <a:pt x="29" y="13"/>
                  </a:lnTo>
                  <a:lnTo>
                    <a:pt x="24" y="13"/>
                  </a:lnTo>
                  <a:lnTo>
                    <a:pt x="19" y="13"/>
                  </a:lnTo>
                  <a:lnTo>
                    <a:pt x="13" y="11"/>
                  </a:lnTo>
                  <a:lnTo>
                    <a:pt x="7" y="9"/>
                  </a:lnTo>
                  <a:lnTo>
                    <a:pt x="3" y="6"/>
                  </a:lnTo>
                  <a:lnTo>
                    <a:pt x="0"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6" name="Freeform 245">
              <a:extLst>
                <a:ext uri="{FF2B5EF4-FFF2-40B4-BE49-F238E27FC236}">
                  <a16:creationId xmlns:a16="http://schemas.microsoft.com/office/drawing/2014/main" id="{D198824C-94E9-8F87-83B2-BE03A88129A5}"/>
                </a:ext>
              </a:extLst>
            </p:cNvPr>
            <p:cNvSpPr>
              <a:spLocks/>
            </p:cNvSpPr>
            <p:nvPr/>
          </p:nvSpPr>
          <p:spPr bwMode="auto">
            <a:xfrm>
              <a:off x="2238" y="1113"/>
              <a:ext cx="106" cy="339"/>
            </a:xfrm>
            <a:custGeom>
              <a:avLst/>
              <a:gdLst>
                <a:gd name="T0" fmla="*/ 3 w 106"/>
                <a:gd name="T1" fmla="*/ 7 h 339"/>
                <a:gd name="T2" fmla="*/ 0 w 106"/>
                <a:gd name="T3" fmla="*/ 24 h 339"/>
                <a:gd name="T4" fmla="*/ 63 w 106"/>
                <a:gd name="T5" fmla="*/ 294 h 339"/>
                <a:gd name="T6" fmla="*/ 64 w 106"/>
                <a:gd name="T7" fmla="*/ 304 h 339"/>
                <a:gd name="T8" fmla="*/ 67 w 106"/>
                <a:gd name="T9" fmla="*/ 316 h 339"/>
                <a:gd name="T10" fmla="*/ 72 w 106"/>
                <a:gd name="T11" fmla="*/ 326 h 339"/>
                <a:gd name="T12" fmla="*/ 78 w 106"/>
                <a:gd name="T13" fmla="*/ 331 h 339"/>
                <a:gd name="T14" fmla="*/ 80 w 106"/>
                <a:gd name="T15" fmla="*/ 333 h 339"/>
                <a:gd name="T16" fmla="*/ 84 w 106"/>
                <a:gd name="T17" fmla="*/ 335 h 339"/>
                <a:gd name="T18" fmla="*/ 88 w 106"/>
                <a:gd name="T19" fmla="*/ 338 h 339"/>
                <a:gd name="T20" fmla="*/ 90 w 106"/>
                <a:gd name="T21" fmla="*/ 339 h 339"/>
                <a:gd name="T22" fmla="*/ 95 w 106"/>
                <a:gd name="T23" fmla="*/ 338 h 339"/>
                <a:gd name="T24" fmla="*/ 99 w 106"/>
                <a:gd name="T25" fmla="*/ 336 h 339"/>
                <a:gd name="T26" fmla="*/ 102 w 106"/>
                <a:gd name="T27" fmla="*/ 334 h 339"/>
                <a:gd name="T28" fmla="*/ 104 w 106"/>
                <a:gd name="T29" fmla="*/ 329 h 339"/>
                <a:gd name="T30" fmla="*/ 105 w 106"/>
                <a:gd name="T31" fmla="*/ 326 h 339"/>
                <a:gd name="T32" fmla="*/ 106 w 106"/>
                <a:gd name="T33" fmla="*/ 321 h 339"/>
                <a:gd name="T34" fmla="*/ 106 w 106"/>
                <a:gd name="T35" fmla="*/ 318 h 339"/>
                <a:gd name="T36" fmla="*/ 106 w 106"/>
                <a:gd name="T37" fmla="*/ 314 h 339"/>
                <a:gd name="T38" fmla="*/ 27 w 106"/>
                <a:gd name="T39" fmla="*/ 23 h 339"/>
                <a:gd name="T40" fmla="*/ 20 w 106"/>
                <a:gd name="T41" fmla="*/ 7 h 339"/>
                <a:gd name="T42" fmla="*/ 12 w 106"/>
                <a:gd name="T43" fmla="*/ 0 h 339"/>
                <a:gd name="T44" fmla="*/ 6 w 106"/>
                <a:gd name="T45" fmla="*/ 0 h 339"/>
                <a:gd name="T46" fmla="*/ 3 w 106"/>
                <a:gd name="T47" fmla="*/ 7 h 3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339"/>
                <a:gd name="T74" fmla="*/ 106 w 106"/>
                <a:gd name="T75" fmla="*/ 339 h 3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339">
                  <a:moveTo>
                    <a:pt x="3" y="7"/>
                  </a:moveTo>
                  <a:lnTo>
                    <a:pt x="0" y="24"/>
                  </a:lnTo>
                  <a:lnTo>
                    <a:pt x="63" y="294"/>
                  </a:lnTo>
                  <a:lnTo>
                    <a:pt x="64" y="304"/>
                  </a:lnTo>
                  <a:lnTo>
                    <a:pt x="67" y="316"/>
                  </a:lnTo>
                  <a:lnTo>
                    <a:pt x="72" y="326"/>
                  </a:lnTo>
                  <a:lnTo>
                    <a:pt x="78" y="331"/>
                  </a:lnTo>
                  <a:lnTo>
                    <a:pt x="80" y="333"/>
                  </a:lnTo>
                  <a:lnTo>
                    <a:pt x="84" y="335"/>
                  </a:lnTo>
                  <a:lnTo>
                    <a:pt x="88" y="338"/>
                  </a:lnTo>
                  <a:lnTo>
                    <a:pt x="90" y="339"/>
                  </a:lnTo>
                  <a:lnTo>
                    <a:pt x="95" y="338"/>
                  </a:lnTo>
                  <a:lnTo>
                    <a:pt x="99" y="336"/>
                  </a:lnTo>
                  <a:lnTo>
                    <a:pt x="102" y="334"/>
                  </a:lnTo>
                  <a:lnTo>
                    <a:pt x="104" y="329"/>
                  </a:lnTo>
                  <a:lnTo>
                    <a:pt x="105" y="326"/>
                  </a:lnTo>
                  <a:lnTo>
                    <a:pt x="106" y="321"/>
                  </a:lnTo>
                  <a:lnTo>
                    <a:pt x="106" y="318"/>
                  </a:lnTo>
                  <a:lnTo>
                    <a:pt x="106" y="314"/>
                  </a:lnTo>
                  <a:lnTo>
                    <a:pt x="27" y="23"/>
                  </a:lnTo>
                  <a:lnTo>
                    <a:pt x="20" y="7"/>
                  </a:lnTo>
                  <a:lnTo>
                    <a:pt x="12" y="0"/>
                  </a:lnTo>
                  <a:lnTo>
                    <a:pt x="6" y="0"/>
                  </a:lnTo>
                  <a:lnTo>
                    <a:pt x="3" y="7"/>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7" name="Freeform 246">
              <a:extLst>
                <a:ext uri="{FF2B5EF4-FFF2-40B4-BE49-F238E27FC236}">
                  <a16:creationId xmlns:a16="http://schemas.microsoft.com/office/drawing/2014/main" id="{D011C0D0-B173-5ACF-51D2-605E490BA445}"/>
                </a:ext>
              </a:extLst>
            </p:cNvPr>
            <p:cNvSpPr>
              <a:spLocks/>
            </p:cNvSpPr>
            <p:nvPr/>
          </p:nvSpPr>
          <p:spPr bwMode="auto">
            <a:xfrm>
              <a:off x="2191" y="957"/>
              <a:ext cx="72" cy="204"/>
            </a:xfrm>
            <a:custGeom>
              <a:avLst/>
              <a:gdLst>
                <a:gd name="T0" fmla="*/ 72 w 72"/>
                <a:gd name="T1" fmla="*/ 172 h 204"/>
                <a:gd name="T2" fmla="*/ 9 w 72"/>
                <a:gd name="T3" fmla="*/ 0 h 204"/>
                <a:gd name="T4" fmla="*/ 0 w 72"/>
                <a:gd name="T5" fmla="*/ 3 h 204"/>
                <a:gd name="T6" fmla="*/ 53 w 72"/>
                <a:gd name="T7" fmla="*/ 204 h 204"/>
                <a:gd name="T8" fmla="*/ 72 w 72"/>
                <a:gd name="T9" fmla="*/ 172 h 204"/>
                <a:gd name="T10" fmla="*/ 0 60000 65536"/>
                <a:gd name="T11" fmla="*/ 0 60000 65536"/>
                <a:gd name="T12" fmla="*/ 0 60000 65536"/>
                <a:gd name="T13" fmla="*/ 0 60000 65536"/>
                <a:gd name="T14" fmla="*/ 0 60000 65536"/>
                <a:gd name="T15" fmla="*/ 0 w 72"/>
                <a:gd name="T16" fmla="*/ 0 h 204"/>
                <a:gd name="T17" fmla="*/ 72 w 72"/>
                <a:gd name="T18" fmla="*/ 204 h 204"/>
              </a:gdLst>
              <a:ahLst/>
              <a:cxnLst>
                <a:cxn ang="T10">
                  <a:pos x="T0" y="T1"/>
                </a:cxn>
                <a:cxn ang="T11">
                  <a:pos x="T2" y="T3"/>
                </a:cxn>
                <a:cxn ang="T12">
                  <a:pos x="T4" y="T5"/>
                </a:cxn>
                <a:cxn ang="T13">
                  <a:pos x="T6" y="T7"/>
                </a:cxn>
                <a:cxn ang="T14">
                  <a:pos x="T8" y="T9"/>
                </a:cxn>
              </a:cxnLst>
              <a:rect l="T15" t="T16" r="T17" b="T18"/>
              <a:pathLst>
                <a:path w="72" h="204">
                  <a:moveTo>
                    <a:pt x="72" y="172"/>
                  </a:moveTo>
                  <a:lnTo>
                    <a:pt x="9" y="0"/>
                  </a:lnTo>
                  <a:lnTo>
                    <a:pt x="0" y="3"/>
                  </a:lnTo>
                  <a:lnTo>
                    <a:pt x="53" y="204"/>
                  </a:lnTo>
                  <a:lnTo>
                    <a:pt x="72" y="17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8" name="Freeform 247">
              <a:extLst>
                <a:ext uri="{FF2B5EF4-FFF2-40B4-BE49-F238E27FC236}">
                  <a16:creationId xmlns:a16="http://schemas.microsoft.com/office/drawing/2014/main" id="{51EDB6A3-60D9-A29A-8359-E90FC26C0CDC}"/>
                </a:ext>
              </a:extLst>
            </p:cNvPr>
            <p:cNvSpPr>
              <a:spLocks/>
            </p:cNvSpPr>
            <p:nvPr/>
          </p:nvSpPr>
          <p:spPr bwMode="auto">
            <a:xfrm>
              <a:off x="2101" y="933"/>
              <a:ext cx="100" cy="60"/>
            </a:xfrm>
            <a:custGeom>
              <a:avLst/>
              <a:gdLst>
                <a:gd name="T0" fmla="*/ 43 w 100"/>
                <a:gd name="T1" fmla="*/ 60 h 60"/>
                <a:gd name="T2" fmla="*/ 46 w 100"/>
                <a:gd name="T3" fmla="*/ 60 h 60"/>
                <a:gd name="T4" fmla="*/ 50 w 100"/>
                <a:gd name="T5" fmla="*/ 59 h 60"/>
                <a:gd name="T6" fmla="*/ 57 w 100"/>
                <a:gd name="T7" fmla="*/ 57 h 60"/>
                <a:gd name="T8" fmla="*/ 66 w 100"/>
                <a:gd name="T9" fmla="*/ 55 h 60"/>
                <a:gd name="T10" fmla="*/ 75 w 100"/>
                <a:gd name="T11" fmla="*/ 50 h 60"/>
                <a:gd name="T12" fmla="*/ 85 w 100"/>
                <a:gd name="T13" fmla="*/ 45 h 60"/>
                <a:gd name="T14" fmla="*/ 94 w 100"/>
                <a:gd name="T15" fmla="*/ 38 h 60"/>
                <a:gd name="T16" fmla="*/ 100 w 100"/>
                <a:gd name="T17" fmla="*/ 29 h 60"/>
                <a:gd name="T18" fmla="*/ 100 w 100"/>
                <a:gd name="T19" fmla="*/ 26 h 60"/>
                <a:gd name="T20" fmla="*/ 97 w 100"/>
                <a:gd name="T21" fmla="*/ 20 h 60"/>
                <a:gd name="T22" fmla="*/ 90 w 100"/>
                <a:gd name="T23" fmla="*/ 17 h 60"/>
                <a:gd name="T24" fmla="*/ 77 w 100"/>
                <a:gd name="T25" fmla="*/ 19 h 60"/>
                <a:gd name="T26" fmla="*/ 71 w 100"/>
                <a:gd name="T27" fmla="*/ 19 h 60"/>
                <a:gd name="T28" fmla="*/ 66 w 100"/>
                <a:gd name="T29" fmla="*/ 16 h 60"/>
                <a:gd name="T30" fmla="*/ 61 w 100"/>
                <a:gd name="T31" fmla="*/ 11 h 60"/>
                <a:gd name="T32" fmla="*/ 57 w 100"/>
                <a:gd name="T33" fmla="*/ 8 h 60"/>
                <a:gd name="T34" fmla="*/ 44 w 100"/>
                <a:gd name="T35" fmla="*/ 2 h 60"/>
                <a:gd name="T36" fmla="*/ 36 w 100"/>
                <a:gd name="T37" fmla="*/ 0 h 60"/>
                <a:gd name="T38" fmla="*/ 31 w 100"/>
                <a:gd name="T39" fmla="*/ 0 h 60"/>
                <a:gd name="T40" fmla="*/ 30 w 100"/>
                <a:gd name="T41" fmla="*/ 0 h 60"/>
                <a:gd name="T42" fmla="*/ 31 w 100"/>
                <a:gd name="T43" fmla="*/ 1 h 60"/>
                <a:gd name="T44" fmla="*/ 34 w 100"/>
                <a:gd name="T45" fmla="*/ 6 h 60"/>
                <a:gd name="T46" fmla="*/ 41 w 100"/>
                <a:gd name="T47" fmla="*/ 12 h 60"/>
                <a:gd name="T48" fmla="*/ 54 w 100"/>
                <a:gd name="T49" fmla="*/ 23 h 60"/>
                <a:gd name="T50" fmla="*/ 56 w 100"/>
                <a:gd name="T51" fmla="*/ 27 h 60"/>
                <a:gd name="T52" fmla="*/ 51 w 100"/>
                <a:gd name="T53" fmla="*/ 31 h 60"/>
                <a:gd name="T54" fmla="*/ 46 w 100"/>
                <a:gd name="T55" fmla="*/ 36 h 60"/>
                <a:gd name="T56" fmla="*/ 42 w 100"/>
                <a:gd name="T57" fmla="*/ 38 h 60"/>
                <a:gd name="T58" fmla="*/ 20 w 100"/>
                <a:gd name="T59" fmla="*/ 37 h 60"/>
                <a:gd name="T60" fmla="*/ 12 w 100"/>
                <a:gd name="T61" fmla="*/ 37 h 60"/>
                <a:gd name="T62" fmla="*/ 6 w 100"/>
                <a:gd name="T63" fmla="*/ 36 h 60"/>
                <a:gd name="T64" fmla="*/ 3 w 100"/>
                <a:gd name="T65" fmla="*/ 35 h 60"/>
                <a:gd name="T66" fmla="*/ 0 w 100"/>
                <a:gd name="T67" fmla="*/ 36 h 60"/>
                <a:gd name="T68" fmla="*/ 43 w 100"/>
                <a:gd name="T69" fmla="*/ 6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0"/>
                <a:gd name="T107" fmla="*/ 100 w 100"/>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0">
                  <a:moveTo>
                    <a:pt x="43" y="60"/>
                  </a:moveTo>
                  <a:lnTo>
                    <a:pt x="46" y="60"/>
                  </a:lnTo>
                  <a:lnTo>
                    <a:pt x="50" y="59"/>
                  </a:lnTo>
                  <a:lnTo>
                    <a:pt x="57" y="57"/>
                  </a:lnTo>
                  <a:lnTo>
                    <a:pt x="66" y="55"/>
                  </a:lnTo>
                  <a:lnTo>
                    <a:pt x="75" y="50"/>
                  </a:lnTo>
                  <a:lnTo>
                    <a:pt x="85" y="45"/>
                  </a:lnTo>
                  <a:lnTo>
                    <a:pt x="94" y="38"/>
                  </a:lnTo>
                  <a:lnTo>
                    <a:pt x="100" y="29"/>
                  </a:lnTo>
                  <a:lnTo>
                    <a:pt x="100" y="26"/>
                  </a:lnTo>
                  <a:lnTo>
                    <a:pt x="97" y="20"/>
                  </a:lnTo>
                  <a:lnTo>
                    <a:pt x="90" y="17"/>
                  </a:lnTo>
                  <a:lnTo>
                    <a:pt x="77" y="19"/>
                  </a:lnTo>
                  <a:lnTo>
                    <a:pt x="71" y="19"/>
                  </a:lnTo>
                  <a:lnTo>
                    <a:pt x="66" y="16"/>
                  </a:lnTo>
                  <a:lnTo>
                    <a:pt x="61" y="11"/>
                  </a:lnTo>
                  <a:lnTo>
                    <a:pt x="57" y="8"/>
                  </a:lnTo>
                  <a:lnTo>
                    <a:pt x="44" y="2"/>
                  </a:lnTo>
                  <a:lnTo>
                    <a:pt x="36" y="0"/>
                  </a:lnTo>
                  <a:lnTo>
                    <a:pt x="31" y="0"/>
                  </a:lnTo>
                  <a:lnTo>
                    <a:pt x="30" y="0"/>
                  </a:lnTo>
                  <a:lnTo>
                    <a:pt x="31" y="1"/>
                  </a:lnTo>
                  <a:lnTo>
                    <a:pt x="34" y="6"/>
                  </a:lnTo>
                  <a:lnTo>
                    <a:pt x="41" y="12"/>
                  </a:lnTo>
                  <a:lnTo>
                    <a:pt x="54" y="23"/>
                  </a:lnTo>
                  <a:lnTo>
                    <a:pt x="56" y="27"/>
                  </a:lnTo>
                  <a:lnTo>
                    <a:pt x="51" y="31"/>
                  </a:lnTo>
                  <a:lnTo>
                    <a:pt x="46" y="36"/>
                  </a:lnTo>
                  <a:lnTo>
                    <a:pt x="42" y="38"/>
                  </a:lnTo>
                  <a:lnTo>
                    <a:pt x="20" y="37"/>
                  </a:lnTo>
                  <a:lnTo>
                    <a:pt x="12" y="37"/>
                  </a:lnTo>
                  <a:lnTo>
                    <a:pt x="6" y="36"/>
                  </a:lnTo>
                  <a:lnTo>
                    <a:pt x="3" y="35"/>
                  </a:lnTo>
                  <a:lnTo>
                    <a:pt x="0" y="36"/>
                  </a:lnTo>
                  <a:lnTo>
                    <a:pt x="43" y="6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9" name="Freeform 248">
              <a:extLst>
                <a:ext uri="{FF2B5EF4-FFF2-40B4-BE49-F238E27FC236}">
                  <a16:creationId xmlns:a16="http://schemas.microsoft.com/office/drawing/2014/main" id="{AA999E4E-1D19-330D-DB70-AA1A298FCFCD}"/>
                </a:ext>
              </a:extLst>
            </p:cNvPr>
            <p:cNvSpPr>
              <a:spLocks/>
            </p:cNvSpPr>
            <p:nvPr/>
          </p:nvSpPr>
          <p:spPr bwMode="auto">
            <a:xfrm>
              <a:off x="2038" y="1089"/>
              <a:ext cx="514" cy="1590"/>
            </a:xfrm>
            <a:custGeom>
              <a:avLst/>
              <a:gdLst>
                <a:gd name="T0" fmla="*/ 220 w 514"/>
                <a:gd name="T1" fmla="*/ 0 h 1590"/>
                <a:gd name="T2" fmla="*/ 116 w 514"/>
                <a:gd name="T3" fmla="*/ 34 h 1590"/>
                <a:gd name="T4" fmla="*/ 257 w 514"/>
                <a:gd name="T5" fmla="*/ 348 h 1590"/>
                <a:gd name="T6" fmla="*/ 123 w 514"/>
                <a:gd name="T7" fmla="*/ 477 h 1590"/>
                <a:gd name="T8" fmla="*/ 153 w 514"/>
                <a:gd name="T9" fmla="*/ 670 h 1590"/>
                <a:gd name="T10" fmla="*/ 224 w 514"/>
                <a:gd name="T11" fmla="*/ 637 h 1590"/>
                <a:gd name="T12" fmla="*/ 207 w 514"/>
                <a:gd name="T13" fmla="*/ 494 h 1590"/>
                <a:gd name="T14" fmla="*/ 287 w 514"/>
                <a:gd name="T15" fmla="*/ 464 h 1590"/>
                <a:gd name="T16" fmla="*/ 289 w 514"/>
                <a:gd name="T17" fmla="*/ 504 h 1590"/>
                <a:gd name="T18" fmla="*/ 294 w 514"/>
                <a:gd name="T19" fmla="*/ 611 h 1590"/>
                <a:gd name="T20" fmla="*/ 296 w 514"/>
                <a:gd name="T21" fmla="*/ 766 h 1590"/>
                <a:gd name="T22" fmla="*/ 290 w 514"/>
                <a:gd name="T23" fmla="*/ 947 h 1590"/>
                <a:gd name="T24" fmla="*/ 0 w 514"/>
                <a:gd name="T25" fmla="*/ 1188 h 1590"/>
                <a:gd name="T26" fmla="*/ 3 w 514"/>
                <a:gd name="T27" fmla="*/ 1194 h 1590"/>
                <a:gd name="T28" fmla="*/ 9 w 514"/>
                <a:gd name="T29" fmla="*/ 1207 h 1590"/>
                <a:gd name="T30" fmla="*/ 19 w 514"/>
                <a:gd name="T31" fmla="*/ 1230 h 1590"/>
                <a:gd name="T32" fmla="*/ 34 w 514"/>
                <a:gd name="T33" fmla="*/ 1259 h 1590"/>
                <a:gd name="T34" fmla="*/ 53 w 514"/>
                <a:gd name="T35" fmla="*/ 1292 h 1590"/>
                <a:gd name="T36" fmla="*/ 74 w 514"/>
                <a:gd name="T37" fmla="*/ 1329 h 1590"/>
                <a:gd name="T38" fmla="*/ 99 w 514"/>
                <a:gd name="T39" fmla="*/ 1368 h 1590"/>
                <a:gd name="T40" fmla="*/ 126 w 514"/>
                <a:gd name="T41" fmla="*/ 1408 h 1590"/>
                <a:gd name="T42" fmla="*/ 157 w 514"/>
                <a:gd name="T43" fmla="*/ 1447 h 1590"/>
                <a:gd name="T44" fmla="*/ 189 w 514"/>
                <a:gd name="T45" fmla="*/ 1485 h 1590"/>
                <a:gd name="T46" fmla="*/ 225 w 514"/>
                <a:gd name="T47" fmla="*/ 1519 h 1590"/>
                <a:gd name="T48" fmla="*/ 261 w 514"/>
                <a:gd name="T49" fmla="*/ 1548 h 1590"/>
                <a:gd name="T50" fmla="*/ 301 w 514"/>
                <a:gd name="T51" fmla="*/ 1570 h 1590"/>
                <a:gd name="T52" fmla="*/ 341 w 514"/>
                <a:gd name="T53" fmla="*/ 1584 h 1590"/>
                <a:gd name="T54" fmla="*/ 383 w 514"/>
                <a:gd name="T55" fmla="*/ 1590 h 1590"/>
                <a:gd name="T56" fmla="*/ 426 w 514"/>
                <a:gd name="T57" fmla="*/ 1586 h 1590"/>
                <a:gd name="T58" fmla="*/ 510 w 514"/>
                <a:gd name="T59" fmla="*/ 1013 h 1590"/>
                <a:gd name="T60" fmla="*/ 510 w 514"/>
                <a:gd name="T61" fmla="*/ 1007 h 1590"/>
                <a:gd name="T62" fmla="*/ 512 w 514"/>
                <a:gd name="T63" fmla="*/ 993 h 1590"/>
                <a:gd name="T64" fmla="*/ 513 w 514"/>
                <a:gd name="T65" fmla="*/ 969 h 1590"/>
                <a:gd name="T66" fmla="*/ 514 w 514"/>
                <a:gd name="T67" fmla="*/ 937 h 1590"/>
                <a:gd name="T68" fmla="*/ 513 w 514"/>
                <a:gd name="T69" fmla="*/ 899 h 1590"/>
                <a:gd name="T70" fmla="*/ 513 w 514"/>
                <a:gd name="T71" fmla="*/ 856 h 1590"/>
                <a:gd name="T72" fmla="*/ 509 w 514"/>
                <a:gd name="T73" fmla="*/ 808 h 1590"/>
                <a:gd name="T74" fmla="*/ 505 w 514"/>
                <a:gd name="T75" fmla="*/ 755 h 1590"/>
                <a:gd name="T76" fmla="*/ 498 w 514"/>
                <a:gd name="T77" fmla="*/ 702 h 1590"/>
                <a:gd name="T78" fmla="*/ 489 w 514"/>
                <a:gd name="T79" fmla="*/ 646 h 1590"/>
                <a:gd name="T80" fmla="*/ 477 w 514"/>
                <a:gd name="T81" fmla="*/ 589 h 1590"/>
                <a:gd name="T82" fmla="*/ 462 w 514"/>
                <a:gd name="T83" fmla="*/ 533 h 1590"/>
                <a:gd name="T84" fmla="*/ 442 w 514"/>
                <a:gd name="T85" fmla="*/ 479 h 1590"/>
                <a:gd name="T86" fmla="*/ 419 w 514"/>
                <a:gd name="T87" fmla="*/ 427 h 1590"/>
                <a:gd name="T88" fmla="*/ 391 w 514"/>
                <a:gd name="T89" fmla="*/ 380 h 1590"/>
                <a:gd name="T90" fmla="*/ 359 w 514"/>
                <a:gd name="T91" fmla="*/ 336 h 1590"/>
                <a:gd name="T92" fmla="*/ 342 w 514"/>
                <a:gd name="T93" fmla="*/ 311 h 1590"/>
                <a:gd name="T94" fmla="*/ 324 w 514"/>
                <a:gd name="T95" fmla="*/ 273 h 1590"/>
                <a:gd name="T96" fmla="*/ 305 w 514"/>
                <a:gd name="T97" fmla="*/ 226 h 1590"/>
                <a:gd name="T98" fmla="*/ 286 w 514"/>
                <a:gd name="T99" fmla="*/ 175 h 1590"/>
                <a:gd name="T100" fmla="*/ 268 w 514"/>
                <a:gd name="T101" fmla="*/ 122 h 1590"/>
                <a:gd name="T102" fmla="*/ 250 w 514"/>
                <a:gd name="T103" fmla="*/ 73 h 1590"/>
                <a:gd name="T104" fmla="*/ 234 w 514"/>
                <a:gd name="T105" fmla="*/ 32 h 1590"/>
                <a:gd name="T106" fmla="*/ 220 w 514"/>
                <a:gd name="T107" fmla="*/ 0 h 1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4"/>
                <a:gd name="T163" fmla="*/ 0 h 1590"/>
                <a:gd name="T164" fmla="*/ 514 w 514"/>
                <a:gd name="T165" fmla="*/ 1590 h 15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4" h="1590">
                  <a:moveTo>
                    <a:pt x="220" y="0"/>
                  </a:moveTo>
                  <a:lnTo>
                    <a:pt x="116" y="34"/>
                  </a:lnTo>
                  <a:lnTo>
                    <a:pt x="257" y="348"/>
                  </a:lnTo>
                  <a:lnTo>
                    <a:pt x="123" y="477"/>
                  </a:lnTo>
                  <a:lnTo>
                    <a:pt x="153" y="670"/>
                  </a:lnTo>
                  <a:lnTo>
                    <a:pt x="224" y="637"/>
                  </a:lnTo>
                  <a:lnTo>
                    <a:pt x="207" y="494"/>
                  </a:lnTo>
                  <a:lnTo>
                    <a:pt x="287" y="464"/>
                  </a:lnTo>
                  <a:lnTo>
                    <a:pt x="289" y="504"/>
                  </a:lnTo>
                  <a:lnTo>
                    <a:pt x="294" y="611"/>
                  </a:lnTo>
                  <a:lnTo>
                    <a:pt x="296" y="766"/>
                  </a:lnTo>
                  <a:lnTo>
                    <a:pt x="290" y="947"/>
                  </a:lnTo>
                  <a:lnTo>
                    <a:pt x="0" y="1188"/>
                  </a:lnTo>
                  <a:lnTo>
                    <a:pt x="3" y="1194"/>
                  </a:lnTo>
                  <a:lnTo>
                    <a:pt x="9" y="1207"/>
                  </a:lnTo>
                  <a:lnTo>
                    <a:pt x="19" y="1230"/>
                  </a:lnTo>
                  <a:lnTo>
                    <a:pt x="34" y="1259"/>
                  </a:lnTo>
                  <a:lnTo>
                    <a:pt x="53" y="1292"/>
                  </a:lnTo>
                  <a:lnTo>
                    <a:pt x="74" y="1329"/>
                  </a:lnTo>
                  <a:lnTo>
                    <a:pt x="99" y="1368"/>
                  </a:lnTo>
                  <a:lnTo>
                    <a:pt x="126" y="1408"/>
                  </a:lnTo>
                  <a:lnTo>
                    <a:pt x="157" y="1447"/>
                  </a:lnTo>
                  <a:lnTo>
                    <a:pt x="189" y="1485"/>
                  </a:lnTo>
                  <a:lnTo>
                    <a:pt x="225" y="1519"/>
                  </a:lnTo>
                  <a:lnTo>
                    <a:pt x="261" y="1548"/>
                  </a:lnTo>
                  <a:lnTo>
                    <a:pt x="301" y="1570"/>
                  </a:lnTo>
                  <a:lnTo>
                    <a:pt x="341" y="1584"/>
                  </a:lnTo>
                  <a:lnTo>
                    <a:pt x="383" y="1590"/>
                  </a:lnTo>
                  <a:lnTo>
                    <a:pt x="426" y="1586"/>
                  </a:lnTo>
                  <a:lnTo>
                    <a:pt x="510" y="1013"/>
                  </a:lnTo>
                  <a:lnTo>
                    <a:pt x="510" y="1007"/>
                  </a:lnTo>
                  <a:lnTo>
                    <a:pt x="512" y="993"/>
                  </a:lnTo>
                  <a:lnTo>
                    <a:pt x="513" y="969"/>
                  </a:lnTo>
                  <a:lnTo>
                    <a:pt x="514" y="937"/>
                  </a:lnTo>
                  <a:lnTo>
                    <a:pt x="513" y="899"/>
                  </a:lnTo>
                  <a:lnTo>
                    <a:pt x="513" y="856"/>
                  </a:lnTo>
                  <a:lnTo>
                    <a:pt x="509" y="808"/>
                  </a:lnTo>
                  <a:lnTo>
                    <a:pt x="505" y="755"/>
                  </a:lnTo>
                  <a:lnTo>
                    <a:pt x="498" y="702"/>
                  </a:lnTo>
                  <a:lnTo>
                    <a:pt x="489" y="646"/>
                  </a:lnTo>
                  <a:lnTo>
                    <a:pt x="477" y="589"/>
                  </a:lnTo>
                  <a:lnTo>
                    <a:pt x="462" y="533"/>
                  </a:lnTo>
                  <a:lnTo>
                    <a:pt x="442" y="479"/>
                  </a:lnTo>
                  <a:lnTo>
                    <a:pt x="419" y="427"/>
                  </a:lnTo>
                  <a:lnTo>
                    <a:pt x="391" y="380"/>
                  </a:lnTo>
                  <a:lnTo>
                    <a:pt x="359" y="336"/>
                  </a:lnTo>
                  <a:lnTo>
                    <a:pt x="342" y="311"/>
                  </a:lnTo>
                  <a:lnTo>
                    <a:pt x="324" y="273"/>
                  </a:lnTo>
                  <a:lnTo>
                    <a:pt x="305" y="226"/>
                  </a:lnTo>
                  <a:lnTo>
                    <a:pt x="286" y="175"/>
                  </a:lnTo>
                  <a:lnTo>
                    <a:pt x="268" y="122"/>
                  </a:lnTo>
                  <a:lnTo>
                    <a:pt x="250" y="73"/>
                  </a:lnTo>
                  <a:lnTo>
                    <a:pt x="234" y="32"/>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1" name="Action Button: Forward or Next 250">
            <a:hlinkClick r:id="" action="ppaction://hlinkshowjump?jump=nextslide" highlightClick="1"/>
            <a:extLst>
              <a:ext uri="{FF2B5EF4-FFF2-40B4-BE49-F238E27FC236}">
                <a16:creationId xmlns:a16="http://schemas.microsoft.com/office/drawing/2014/main" id="{0B5AE1D8-3B98-5078-F874-E7BB7DC2ED3D}"/>
              </a:ext>
              <a:ext uri="{C183D7F6-B498-43B3-948B-1728B52AA6E4}">
                <adec:decorative xmlns:adec="http://schemas.microsoft.com/office/drawing/2017/decorative" val="1"/>
              </a:ext>
            </a:extLst>
          </p:cNvPr>
          <p:cNvSpPr/>
          <p:nvPr/>
        </p:nvSpPr>
        <p:spPr>
          <a:xfrm>
            <a:off x="4265613" y="5534025"/>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pic>
        <p:nvPicPr>
          <p:cNvPr id="253" name="j0071717.wav">
            <a:hlinkClick r:id="" action="ppaction://media"/>
            <a:extLst>
              <a:ext uri="{FF2B5EF4-FFF2-40B4-BE49-F238E27FC236}">
                <a16:creationId xmlns:a16="http://schemas.microsoft.com/office/drawing/2014/main" id="{BF168B21-9665-C1CB-DCF1-69ED408E8340}"/>
              </a:ext>
              <a:ext uri="{C183D7F6-B498-43B3-948B-1728B52AA6E4}">
                <adec:decorative xmlns:adec="http://schemas.microsoft.com/office/drawing/2017/decorative" val="1"/>
              </a:ext>
            </a:extLst>
          </p:cNvPr>
          <p:cNvPicPr>
            <a:picLocks noRot="1" noChangeAspect="1"/>
          </p:cNvPicPr>
          <p:nvPr>
            <a:wavAudioFile r:embed="rId1" name="j0074689.wav"/>
          </p:nvPr>
        </p:nvPicPr>
        <p:blipFill>
          <a:blip r:embed="rId4">
            <a:extLst>
              <a:ext uri="{28A0092B-C50C-407E-A947-70E740481C1C}">
                <a14:useLocalDpi xmlns:a14="http://schemas.microsoft.com/office/drawing/2010/main" val="0"/>
              </a:ext>
            </a:extLst>
          </a:blip>
          <a:srcRect/>
          <a:stretch>
            <a:fillRect/>
          </a:stretch>
        </p:blipFill>
        <p:spPr bwMode="auto">
          <a:xfrm>
            <a:off x="8382000" y="557368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7" name="Object 2">
            <a:hlinkClick r:id="" action="ppaction://ole?verb=0"/>
            <a:extLst>
              <a:ext uri="{FF2B5EF4-FFF2-40B4-BE49-F238E27FC236}">
                <a16:creationId xmlns:a16="http://schemas.microsoft.com/office/drawing/2014/main" id="{B1AD1AF6-E0DC-7A4F-BCC4-62B5C953D9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9753912"/>
              </p:ext>
            </p:extLst>
          </p:nvPr>
        </p:nvGraphicFramePr>
        <p:xfrm>
          <a:off x="8245151" y="6067425"/>
          <a:ext cx="304800" cy="304800"/>
        </p:xfrm>
        <a:graphic>
          <a:graphicData uri="http://schemas.openxmlformats.org/presentationml/2006/ole">
            <mc:AlternateContent xmlns:mc="http://schemas.openxmlformats.org/markup-compatibility/2006">
              <mc:Choice xmlns:v="urn:schemas-microsoft-com:vml" Requires="v">
                <p:oleObj name="Sound Recorder Document" r:id="rId5" imgW="304520" imgH="304520" progId="SoundRec">
                  <p:embed/>
                </p:oleObj>
              </mc:Choice>
              <mc:Fallback>
                <p:oleObj name="Sound Recorder Document" r:id="rId5" imgW="304520" imgH="304520" progId="SoundRec">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5151" y="606742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889" fill="hold"/>
                                        <p:tgtEl>
                                          <p:spTgt spid="2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7">
            <a:extLst>
              <a:ext uri="{FF2B5EF4-FFF2-40B4-BE49-F238E27FC236}">
                <a16:creationId xmlns:a16="http://schemas.microsoft.com/office/drawing/2014/main" id="{04E93807-7906-C5E4-72C7-D6564A520408}"/>
              </a:ext>
            </a:extLst>
          </p:cNvPr>
          <p:cNvSpPr txBox="1">
            <a:spLocks noGrp="1" noChangeArrowheads="1"/>
          </p:cNvSpPr>
          <p:nvPr>
            <p:ph type="title" idx="4294967295"/>
          </p:nvPr>
        </p:nvSpPr>
        <p:spPr bwMode="auto">
          <a:xfrm>
            <a:off x="3581400" y="609600"/>
            <a:ext cx="1968500" cy="579438"/>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CREDITS</a:t>
            </a:r>
          </a:p>
        </p:txBody>
      </p:sp>
      <p:sp>
        <p:nvSpPr>
          <p:cNvPr id="70" name="Rectangle 11">
            <a:extLst>
              <a:ext uri="{FF2B5EF4-FFF2-40B4-BE49-F238E27FC236}">
                <a16:creationId xmlns:a16="http://schemas.microsoft.com/office/drawing/2014/main" id="{5E7680D7-C108-F954-D226-42A4400D2C02}"/>
              </a:ext>
            </a:extLst>
          </p:cNvPr>
          <p:cNvSpPr>
            <a:spLocks noChangeArrowheads="1"/>
          </p:cNvSpPr>
          <p:nvPr/>
        </p:nvSpPr>
        <p:spPr bwMode="auto">
          <a:xfrm>
            <a:off x="2286000" y="1295400"/>
            <a:ext cx="4876800" cy="1143000"/>
          </a:xfrm>
          <a:prstGeom prst="rect">
            <a:avLst/>
          </a:prstGeom>
          <a:noFill/>
          <a:ln w="9525">
            <a:noFill/>
            <a:miter lim="800000"/>
            <a:headEnd/>
            <a:tailEnd/>
          </a:ln>
          <a:effectLst/>
        </p:spPr>
        <p:txBody>
          <a:bodyPr wrap="none" anchor="ctr"/>
          <a:lstStyle/>
          <a:p>
            <a:pPr algn="ctr" eaLnBrk="0" hangingPunct="0">
              <a:defRPr/>
            </a:pPr>
            <a:endParaRPr lang="en-US" sz="2000" b="1" i="1" dirty="0">
              <a:solidFill>
                <a:schemeClr val="tx2"/>
              </a:solidFill>
              <a:effectLst>
                <a:outerShdw blurRad="38100" dist="38100" dir="2700000" algn="tl">
                  <a:srgbClr val="C0C0C0"/>
                </a:outerShdw>
              </a:effectLst>
              <a:latin typeface="Arial" charset="0"/>
            </a:endParaRPr>
          </a:p>
          <a:p>
            <a:pPr algn="ctr" eaLnBrk="0" hangingPunct="0">
              <a:defRPr/>
            </a:pPr>
            <a:r>
              <a:rPr lang="en-US" sz="2400" b="1" i="1" dirty="0">
                <a:effectLst>
                  <a:outerShdw blurRad="38100" dist="38100" dir="2700000" algn="tl">
                    <a:srgbClr val="C0C0C0"/>
                  </a:outerShdw>
                </a:effectLst>
                <a:latin typeface="Arial" charset="0"/>
              </a:rPr>
              <a:t>English Language Studies Department</a:t>
            </a:r>
          </a:p>
        </p:txBody>
      </p:sp>
      <p:sp>
        <p:nvSpPr>
          <p:cNvPr id="67" name="Rectangle 9">
            <a:extLst>
              <a:ext uri="{FF2B5EF4-FFF2-40B4-BE49-F238E27FC236}">
                <a16:creationId xmlns:a16="http://schemas.microsoft.com/office/drawing/2014/main" id="{28D3B7B9-C5A3-6D4D-49C6-C9B8873A3495}"/>
              </a:ext>
            </a:extLst>
          </p:cNvPr>
          <p:cNvSpPr>
            <a:spLocks noChangeArrowheads="1"/>
          </p:cNvSpPr>
          <p:nvPr/>
        </p:nvSpPr>
        <p:spPr bwMode="auto">
          <a:xfrm>
            <a:off x="3505200" y="2057400"/>
            <a:ext cx="2209800" cy="1981200"/>
          </a:xfrm>
          <a:prstGeom prst="rect">
            <a:avLst/>
          </a:prstGeom>
          <a:noFill/>
          <a:ln w="9525">
            <a:noFill/>
            <a:miter lim="800000"/>
            <a:headEnd/>
            <a:tailEnd/>
          </a:ln>
          <a:effectLst/>
        </p:spPr>
        <p:txBody>
          <a:bodyPr wrap="none" anchor="ctr"/>
          <a:lstStyle/>
          <a:p>
            <a:pPr eaLnBrk="0" hangingPunct="0">
              <a:defRPr/>
            </a:pPr>
            <a:r>
              <a:rPr lang="en-US" sz="2000" b="1" i="1" dirty="0">
                <a:effectLst>
                  <a:outerShdw blurRad="38100" dist="38100" dir="2700000" algn="tl">
                    <a:srgbClr val="C0C0C0"/>
                  </a:outerShdw>
                </a:effectLst>
                <a:latin typeface="Arial" charset="0"/>
              </a:rPr>
              <a:t>Project Producers</a:t>
            </a:r>
            <a:endParaRPr lang="en-US" sz="2400" b="1" i="1" dirty="0">
              <a:effectLst>
                <a:outerShdw blurRad="38100" dist="38100" dir="2700000" algn="tl">
                  <a:srgbClr val="C0C0C0"/>
                </a:outerShdw>
              </a:effectLst>
              <a:latin typeface="Arial" charset="0"/>
            </a:endParaRPr>
          </a:p>
          <a:p>
            <a:pPr eaLnBrk="0" hangingPunct="0">
              <a:buFontTx/>
              <a:buChar char="•"/>
              <a:defRPr/>
            </a:pPr>
            <a:r>
              <a:rPr lang="en-US" sz="1600" dirty="0" err="1">
                <a:latin typeface="Arial" charset="0"/>
              </a:rPr>
              <a:t>Nissa</a:t>
            </a:r>
            <a:r>
              <a:rPr lang="en-US" sz="1600" dirty="0">
                <a:latin typeface="Arial" charset="0"/>
              </a:rPr>
              <a:t> Hopkins</a:t>
            </a:r>
          </a:p>
          <a:p>
            <a:pPr eaLnBrk="0" hangingPunct="0">
              <a:buFontTx/>
              <a:buChar char="•"/>
              <a:defRPr/>
            </a:pPr>
            <a:r>
              <a:rPr lang="en-US" sz="1600" dirty="0">
                <a:latin typeface="Arial" charset="0"/>
              </a:rPr>
              <a:t>Marco </a:t>
            </a:r>
            <a:r>
              <a:rPr lang="en-US" sz="1600" dirty="0" err="1">
                <a:latin typeface="Arial" charset="0"/>
              </a:rPr>
              <a:t>Yepez</a:t>
            </a:r>
            <a:endParaRPr lang="en-US" dirty="0">
              <a:latin typeface="Arial" charset="0"/>
            </a:endParaRPr>
          </a:p>
        </p:txBody>
      </p:sp>
      <p:sp>
        <p:nvSpPr>
          <p:cNvPr id="68" name="Rectangle 10">
            <a:extLst>
              <a:ext uri="{FF2B5EF4-FFF2-40B4-BE49-F238E27FC236}">
                <a16:creationId xmlns:a16="http://schemas.microsoft.com/office/drawing/2014/main" id="{BBC27A83-EA66-E569-D5D5-FECA7915A13E}"/>
              </a:ext>
            </a:extLst>
          </p:cNvPr>
          <p:cNvSpPr>
            <a:spLocks noChangeArrowheads="1"/>
          </p:cNvSpPr>
          <p:nvPr/>
        </p:nvSpPr>
        <p:spPr bwMode="auto">
          <a:xfrm>
            <a:off x="3581400" y="3352800"/>
            <a:ext cx="2057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chemeClr val="tx2"/>
                </a:solidFill>
              </a:rPr>
              <a:t> </a:t>
            </a:r>
            <a:r>
              <a:rPr lang="en-US" altLang="en-US" sz="2000" b="1"/>
              <a:t>Web Support</a:t>
            </a:r>
          </a:p>
          <a:p>
            <a:pPr>
              <a:buFont typeface="Arial" panose="020B0604020202020204" pitchFamily="34" charset="0"/>
              <a:buChar char="•"/>
            </a:pPr>
            <a:r>
              <a:rPr lang="en-US" altLang="en-US" sz="1600"/>
              <a:t>Edith Morales</a:t>
            </a:r>
          </a:p>
          <a:p>
            <a:pPr>
              <a:buFont typeface="Arial" panose="020B0604020202020204" pitchFamily="34" charset="0"/>
              <a:buChar char="•"/>
            </a:pPr>
            <a:r>
              <a:rPr lang="en-US" altLang="en-US" sz="1600"/>
              <a:t>Anna Flores</a:t>
            </a:r>
          </a:p>
          <a:p>
            <a:pPr>
              <a:buFont typeface="Arial" panose="020B0604020202020204" pitchFamily="34" charset="0"/>
              <a:buChar char="•"/>
            </a:pPr>
            <a:r>
              <a:rPr lang="en-US" altLang="en-US" sz="1600"/>
              <a:t>Les Lusk</a:t>
            </a:r>
            <a:br>
              <a:rPr lang="en-US" altLang="en-US" sz="2000"/>
            </a:b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900" decel="100000" fill="hold"/>
                                        <p:tgtEl>
                                          <p:spTgt spid="6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anim calcmode="lin" valueType="num">
                                      <p:cBhvr>
                                        <p:cTn id="14" dur="1000" fill="hold"/>
                                        <p:tgtEl>
                                          <p:spTgt spid="68"/>
                                        </p:tgtEl>
                                        <p:attrNameLst>
                                          <p:attrName>ppt_x</p:attrName>
                                        </p:attrNameLst>
                                      </p:cBhvr>
                                      <p:tavLst>
                                        <p:tav tm="0">
                                          <p:val>
                                            <p:strVal val="#ppt_x"/>
                                          </p:val>
                                        </p:tav>
                                        <p:tav tm="100000">
                                          <p:val>
                                            <p:strVal val="#ppt_x"/>
                                          </p:val>
                                        </p:tav>
                                      </p:tavLst>
                                    </p:anim>
                                    <p:anim calcmode="lin" valueType="num">
                                      <p:cBhvr>
                                        <p:cTn id="15" dur="900" decel="100000" fill="hold"/>
                                        <p:tgtEl>
                                          <p:spTgt spid="6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1000"/>
                                        <p:tgtEl>
                                          <p:spTgt spid="69"/>
                                        </p:tgtEl>
                                      </p:cBhvr>
                                    </p:animEffect>
                                    <p:anim calcmode="lin" valueType="num">
                                      <p:cBhvr>
                                        <p:cTn id="20" dur="1000" fill="hold"/>
                                        <p:tgtEl>
                                          <p:spTgt spid="69"/>
                                        </p:tgtEl>
                                        <p:attrNameLst>
                                          <p:attrName>ppt_x</p:attrName>
                                        </p:attrNameLst>
                                      </p:cBhvr>
                                      <p:tavLst>
                                        <p:tav tm="0">
                                          <p:val>
                                            <p:strVal val="#ppt_x"/>
                                          </p:val>
                                        </p:tav>
                                        <p:tav tm="100000">
                                          <p:val>
                                            <p:strVal val="#ppt_x"/>
                                          </p:val>
                                        </p:tav>
                                      </p:tavLst>
                                    </p:anim>
                                    <p:anim calcmode="lin" valueType="num">
                                      <p:cBhvr>
                                        <p:cTn id="21" dur="900" decel="100000" fill="hold"/>
                                        <p:tgtEl>
                                          <p:spTgt spid="6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207">
            <a:extLst>
              <a:ext uri="{FF2B5EF4-FFF2-40B4-BE49-F238E27FC236}">
                <a16:creationId xmlns:a16="http://schemas.microsoft.com/office/drawing/2014/main" id="{4B9517B5-A7DA-77CB-643D-299AA6688757}"/>
              </a:ext>
              <a:ext uri="{C183D7F6-B498-43B3-948B-1728B52AA6E4}">
                <adec:decorative xmlns:adec="http://schemas.microsoft.com/office/drawing/2017/decorative" val="1"/>
              </a:ext>
            </a:extLst>
          </p:cNvPr>
          <p:cNvGrpSpPr>
            <a:grpSpLocks/>
          </p:cNvGrpSpPr>
          <p:nvPr/>
        </p:nvGrpSpPr>
        <p:grpSpPr bwMode="auto">
          <a:xfrm>
            <a:off x="339725" y="1477963"/>
            <a:ext cx="4724400" cy="1143000"/>
            <a:chOff x="3886199" y="2362200"/>
            <a:chExt cx="4724401" cy="1143000"/>
          </a:xfrm>
        </p:grpSpPr>
        <p:sp>
          <p:nvSpPr>
            <p:cNvPr id="63" name="Rectangle 62">
              <a:extLst>
                <a:ext uri="{FF2B5EF4-FFF2-40B4-BE49-F238E27FC236}">
                  <a16:creationId xmlns:a16="http://schemas.microsoft.com/office/drawing/2014/main" id="{A0FED3C0-8972-0926-573E-D67268B90DC3}"/>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8204" name="Picture 2">
              <a:extLst>
                <a:ext uri="{FF2B5EF4-FFF2-40B4-BE49-F238E27FC236}">
                  <a16:creationId xmlns:a16="http://schemas.microsoft.com/office/drawing/2014/main" id="{9081B603-F33B-2ABB-7BFF-8DA62784CFE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Action Button: Forward or Next 64">
            <a:hlinkClick r:id="" action="ppaction://hlinkshowjump?jump=nextslide" highlightClick="1"/>
            <a:extLst>
              <a:ext uri="{FF2B5EF4-FFF2-40B4-BE49-F238E27FC236}">
                <a16:creationId xmlns:a16="http://schemas.microsoft.com/office/drawing/2014/main" id="{CB6C21B7-7EC5-A513-2E54-3D68DFF4B512}"/>
              </a:ext>
              <a:ext uri="{C183D7F6-B498-43B3-948B-1728B52AA6E4}">
                <adec:decorative xmlns:adec="http://schemas.microsoft.com/office/drawing/2017/decorative" val="1"/>
              </a:ext>
            </a:extLst>
          </p:cNvPr>
          <p:cNvSpPr/>
          <p:nvPr/>
        </p:nvSpPr>
        <p:spPr>
          <a:xfrm>
            <a:off x="1905000" y="3086100"/>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8197" name="TextBox 65">
            <a:extLst>
              <a:ext uri="{FF2B5EF4-FFF2-40B4-BE49-F238E27FC236}">
                <a16:creationId xmlns:a16="http://schemas.microsoft.com/office/drawing/2014/main" id="{60C1CE27-CE39-D1A7-543C-FDADC9C082D6}"/>
              </a:ext>
            </a:extLst>
          </p:cNvPr>
          <p:cNvSpPr txBox="1">
            <a:spLocks noGrp="1" noChangeArrowheads="1"/>
          </p:cNvSpPr>
          <p:nvPr>
            <p:ph type="title" idx="4294967295"/>
          </p:nvPr>
        </p:nvSpPr>
        <p:spPr bwMode="auto">
          <a:xfrm>
            <a:off x="993775" y="4038600"/>
            <a:ext cx="3276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#3 and #4 </a:t>
            </a:r>
          </a:p>
        </p:txBody>
      </p:sp>
      <p:sp>
        <p:nvSpPr>
          <p:cNvPr id="87" name="Rectangle 9">
            <a:extLst>
              <a:ext uri="{FF2B5EF4-FFF2-40B4-BE49-F238E27FC236}">
                <a16:creationId xmlns:a16="http://schemas.microsoft.com/office/drawing/2014/main" id="{198493B2-0748-1756-BAB2-7940795560FD}"/>
              </a:ext>
              <a:ext uri="{C183D7F6-B498-43B3-948B-1728B52AA6E4}">
                <adec:decorative xmlns:adec="http://schemas.microsoft.com/office/drawing/2017/decorative" val="1"/>
              </a:ext>
            </a:extLst>
          </p:cNvPr>
          <p:cNvSpPr>
            <a:spLocks noChangeArrowheads="1"/>
          </p:cNvSpPr>
          <p:nvPr/>
        </p:nvSpPr>
        <p:spPr bwMode="auto">
          <a:xfrm>
            <a:off x="5410200" y="228600"/>
            <a:ext cx="3436938" cy="5943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8199" name="Text Box 92">
            <a:extLst>
              <a:ext uri="{FF2B5EF4-FFF2-40B4-BE49-F238E27FC236}">
                <a16:creationId xmlns:a16="http://schemas.microsoft.com/office/drawing/2014/main" id="{84355C25-D632-1953-DB54-B6E1AF974879}"/>
              </a:ext>
            </a:extLst>
          </p:cNvPr>
          <p:cNvSpPr txBox="1">
            <a:spLocks noChangeArrowheads="1"/>
          </p:cNvSpPr>
          <p:nvPr/>
        </p:nvSpPr>
        <p:spPr bwMode="auto">
          <a:xfrm>
            <a:off x="6080125" y="341313"/>
            <a:ext cx="21494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t>Help Wanted!</a:t>
            </a:r>
          </a:p>
        </p:txBody>
      </p:sp>
      <p:sp>
        <p:nvSpPr>
          <p:cNvPr id="8200" name="Text Box 93">
            <a:extLst>
              <a:ext uri="{FF2B5EF4-FFF2-40B4-BE49-F238E27FC236}">
                <a16:creationId xmlns:a16="http://schemas.microsoft.com/office/drawing/2014/main" id="{7741A047-0C15-6CE5-347C-3D813EFDBE87}"/>
              </a:ext>
            </a:extLst>
          </p:cNvPr>
          <p:cNvSpPr txBox="1">
            <a:spLocks noChangeArrowheads="1"/>
          </p:cNvSpPr>
          <p:nvPr/>
        </p:nvSpPr>
        <p:spPr bwMode="auto">
          <a:xfrm>
            <a:off x="5618163" y="990600"/>
            <a:ext cx="3071812" cy="2586038"/>
          </a:xfrm>
          <a:prstGeom prst="rect">
            <a:avLst/>
          </a:prstGeom>
          <a:solidFill>
            <a:schemeClr val="bg1"/>
          </a:solidFill>
          <a:ln w="9525">
            <a:solidFill>
              <a:schemeClr val="tx1"/>
            </a:solidFill>
            <a:prstDash val="dash"/>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Multiple positions available for busy restaurant. </a:t>
            </a:r>
          </a:p>
          <a:p>
            <a:pPr eaLnBrk="1" hangingPunct="1"/>
            <a:r>
              <a:rPr lang="en-US" altLang="en-US"/>
              <a:t>Currently hiring:</a:t>
            </a:r>
          </a:p>
          <a:p>
            <a:pPr eaLnBrk="1" hangingPunct="1"/>
            <a:r>
              <a:rPr lang="en-US" altLang="en-US"/>
              <a:t>-servers</a:t>
            </a:r>
          </a:p>
          <a:p>
            <a:pPr eaLnBrk="1" hangingPunct="1"/>
            <a:r>
              <a:rPr lang="en-US" altLang="en-US"/>
              <a:t>-hosts</a:t>
            </a:r>
          </a:p>
          <a:p>
            <a:pPr eaLnBrk="1" hangingPunct="1"/>
            <a:r>
              <a:rPr lang="en-US" altLang="en-US"/>
              <a:t>-bar staff</a:t>
            </a:r>
          </a:p>
          <a:p>
            <a:pPr eaLnBrk="1" hangingPunct="1"/>
            <a:r>
              <a:rPr lang="en-US" altLang="en-US"/>
              <a:t>-bussers</a:t>
            </a:r>
          </a:p>
          <a:p>
            <a:pPr eaLnBrk="1" hangingPunct="1"/>
            <a:r>
              <a:rPr lang="en-US" altLang="en-US"/>
              <a:t>-cooks</a:t>
            </a:r>
          </a:p>
          <a:p>
            <a:pPr eaLnBrk="1" hangingPunct="1"/>
            <a:r>
              <a:rPr lang="en-US" altLang="en-US"/>
              <a:t>-dishwashers</a:t>
            </a:r>
          </a:p>
        </p:txBody>
      </p:sp>
      <p:sp>
        <p:nvSpPr>
          <p:cNvPr id="8201" name="Text Box 94">
            <a:extLst>
              <a:ext uri="{FF2B5EF4-FFF2-40B4-BE49-F238E27FC236}">
                <a16:creationId xmlns:a16="http://schemas.microsoft.com/office/drawing/2014/main" id="{2F258E6D-8A7E-C9EB-F6CB-4C53A28D19A2}"/>
              </a:ext>
            </a:extLst>
          </p:cNvPr>
          <p:cNvSpPr txBox="1">
            <a:spLocks noChangeArrowheads="1"/>
          </p:cNvSpPr>
          <p:nvPr/>
        </p:nvSpPr>
        <p:spPr bwMode="auto">
          <a:xfrm>
            <a:off x="5680075" y="3886200"/>
            <a:ext cx="2895600" cy="2014538"/>
          </a:xfrm>
          <a:prstGeom prst="rect">
            <a:avLst/>
          </a:prstGeom>
          <a:solidFill>
            <a:schemeClr val="bg1"/>
          </a:solidFill>
          <a:ln w="9525">
            <a:solidFill>
              <a:schemeClr val="tx1"/>
            </a:solidFill>
            <a:prstDash val="dash"/>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Must have restaurant experience. </a:t>
            </a:r>
            <a:r>
              <a:rPr lang="en-US" altLang="en-US" b="1">
                <a:solidFill>
                  <a:srgbClr val="FF0000"/>
                </a:solidFill>
              </a:rPr>
              <a:t>Apply in person to the manager</a:t>
            </a:r>
            <a:r>
              <a:rPr lang="en-US" altLang="en-US">
                <a:solidFill>
                  <a:srgbClr val="FF0000"/>
                </a:solidFill>
              </a:rPr>
              <a:t> </a:t>
            </a:r>
            <a:r>
              <a:rPr lang="en-US" altLang="en-US"/>
              <a:t>on Mondays and Wednesdays between 2:00-4:00 p.m.</a:t>
            </a:r>
          </a:p>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843B8-9E04-DBCA-7A58-A6E74E6D9F2E}"/>
              </a:ext>
              <a:ext uri="{C183D7F6-B498-43B3-948B-1728B52AA6E4}">
                <adec:decorative xmlns:adec="http://schemas.microsoft.com/office/drawing/2017/decorative" val="0"/>
              </a:ext>
            </a:extLst>
          </p:cNvPr>
          <p:cNvSpPr txBox="1">
            <a:spLocks noGrp="1"/>
          </p:cNvSpPr>
          <p:nvPr>
            <p:ph type="title" idx="4294967295"/>
          </p:nvPr>
        </p:nvSpPr>
        <p:spPr bwMode="auto">
          <a:xfrm>
            <a:off x="184635" y="3766624"/>
            <a:ext cx="1676400"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3 &amp; 4</a:t>
            </a:r>
          </a:p>
        </p:txBody>
      </p:sp>
      <p:pic>
        <p:nvPicPr>
          <p:cNvPr id="3" name="Picture 2">
            <a:extLst>
              <a:ext uri="{FF2B5EF4-FFF2-40B4-BE49-F238E27FC236}">
                <a16:creationId xmlns:a16="http://schemas.microsoft.com/office/drawing/2014/main" id="{56BA6D62-AE5D-E1DE-3F77-9309EED861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7983" y="52495"/>
            <a:ext cx="8840434" cy="3562847"/>
          </a:xfrm>
          <a:prstGeom prst="rect">
            <a:avLst/>
          </a:prstGeom>
        </p:spPr>
      </p:pic>
      <p:sp>
        <p:nvSpPr>
          <p:cNvPr id="9247" name="Rectangle 4">
            <a:extLst>
              <a:ext uri="{FF2B5EF4-FFF2-40B4-BE49-F238E27FC236}">
                <a16:creationId xmlns:a16="http://schemas.microsoft.com/office/drawing/2014/main" id="{1F305B24-0772-3574-E764-B07932CBAECC}"/>
              </a:ext>
              <a:ext uri="{C183D7F6-B498-43B3-948B-1728B52AA6E4}">
                <adec:decorative xmlns:adec="http://schemas.microsoft.com/office/drawing/2017/decorative" val="1"/>
              </a:ext>
            </a:extLst>
          </p:cNvPr>
          <p:cNvSpPr>
            <a:spLocks noChangeArrowheads="1"/>
          </p:cNvSpPr>
          <p:nvPr/>
        </p:nvSpPr>
        <p:spPr bwMode="auto">
          <a:xfrm>
            <a:off x="609600" y="307975"/>
            <a:ext cx="807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0" name="Text Box 19">
            <a:extLst>
              <a:ext uri="{FF2B5EF4-FFF2-40B4-BE49-F238E27FC236}">
                <a16:creationId xmlns:a16="http://schemas.microsoft.com/office/drawing/2014/main" id="{3016773A-6525-F58E-CF81-4B491B5C9933}"/>
              </a:ext>
            </a:extLst>
          </p:cNvPr>
          <p:cNvSpPr txBox="1">
            <a:spLocks noChangeArrowheads="1"/>
          </p:cNvSpPr>
          <p:nvPr/>
        </p:nvSpPr>
        <p:spPr bwMode="auto">
          <a:xfrm>
            <a:off x="2155825" y="3700463"/>
            <a:ext cx="3119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3. </a:t>
            </a:r>
            <a:r>
              <a:rPr lang="en-US" sz="1600" b="1" dirty="0"/>
              <a:t>This is a work schedule for:</a:t>
            </a:r>
          </a:p>
        </p:txBody>
      </p:sp>
      <p:sp>
        <p:nvSpPr>
          <p:cNvPr id="64" name="AutoShape 23">
            <a:hlinkClick r:id="" action="ppaction://noaction" highlightClick="1">
              <a:snd r:embed="rId4" name="Incorrect Answer.wav"/>
            </a:hlinkClick>
            <a:extLst>
              <a:ext uri="{FF2B5EF4-FFF2-40B4-BE49-F238E27FC236}">
                <a16:creationId xmlns:a16="http://schemas.microsoft.com/office/drawing/2014/main" id="{145708B0-3958-13BD-0AFB-FD3251D77384}"/>
              </a:ext>
            </a:extLst>
          </p:cNvPr>
          <p:cNvSpPr>
            <a:spLocks noChangeArrowheads="1"/>
          </p:cNvSpPr>
          <p:nvPr/>
        </p:nvSpPr>
        <p:spPr bwMode="auto">
          <a:xfrm>
            <a:off x="2318235" y="4037213"/>
            <a:ext cx="28956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A. All Bargain Mart employees </a:t>
            </a:r>
          </a:p>
        </p:txBody>
      </p:sp>
      <p:sp>
        <p:nvSpPr>
          <p:cNvPr id="65" name="AutoShape 24">
            <a:hlinkClick r:id="" action="ppaction://noaction" highlightClick="1">
              <a:snd r:embed="rId4" name="Incorrect Answer.wav"/>
            </a:hlinkClick>
            <a:extLst>
              <a:ext uri="{FF2B5EF4-FFF2-40B4-BE49-F238E27FC236}">
                <a16:creationId xmlns:a16="http://schemas.microsoft.com/office/drawing/2014/main" id="{E420A6EF-091D-B118-E317-AD74CD603637}"/>
              </a:ext>
            </a:extLst>
          </p:cNvPr>
          <p:cNvSpPr>
            <a:spLocks noChangeArrowheads="1"/>
          </p:cNvSpPr>
          <p:nvPr/>
        </p:nvSpPr>
        <p:spPr bwMode="auto">
          <a:xfrm>
            <a:off x="2318235" y="4584261"/>
            <a:ext cx="28956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B. All Repair Center employees </a:t>
            </a:r>
          </a:p>
        </p:txBody>
      </p:sp>
      <p:sp>
        <p:nvSpPr>
          <p:cNvPr id="66" name="AutoShape 25">
            <a:hlinkClick r:id="" action="ppaction://noaction" highlightClick="1">
              <a:snd r:embed="rId4" name="Incorrect Answer.wav"/>
            </a:hlinkClick>
            <a:extLst>
              <a:ext uri="{FF2B5EF4-FFF2-40B4-BE49-F238E27FC236}">
                <a16:creationId xmlns:a16="http://schemas.microsoft.com/office/drawing/2014/main" id="{4F506415-2F42-39CC-B8D1-7C27504D042B}"/>
              </a:ext>
            </a:extLst>
          </p:cNvPr>
          <p:cNvSpPr>
            <a:spLocks noChangeArrowheads="1"/>
          </p:cNvSpPr>
          <p:nvPr/>
        </p:nvSpPr>
        <p:spPr bwMode="auto">
          <a:xfrm>
            <a:off x="2318235" y="5193861"/>
            <a:ext cx="28956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C. The Auto Repair Center</a:t>
            </a:r>
            <a:br>
              <a:rPr lang="en-US" sz="1400" b="1" dirty="0">
                <a:latin typeface="Arial" charset="0"/>
              </a:rPr>
            </a:br>
            <a:r>
              <a:rPr lang="en-US" sz="1400" b="1" dirty="0">
                <a:latin typeface="Arial" charset="0"/>
              </a:rPr>
              <a:t> Administrative staff</a:t>
            </a:r>
          </a:p>
        </p:txBody>
      </p:sp>
      <p:sp>
        <p:nvSpPr>
          <p:cNvPr id="67" name="AutoShape 26">
            <a:hlinkClick r:id="" action="ppaction://hlinkshowjump?jump=nextslide" highlightClick="1">
              <a:snd r:embed="rId5" name="Correct Answer.wav"/>
            </a:hlinkClick>
            <a:extLst>
              <a:ext uri="{FF2B5EF4-FFF2-40B4-BE49-F238E27FC236}">
                <a16:creationId xmlns:a16="http://schemas.microsoft.com/office/drawing/2014/main" id="{AF1100BF-BFF9-2C45-DB0D-09662992B66D}"/>
              </a:ext>
            </a:extLst>
          </p:cNvPr>
          <p:cNvSpPr>
            <a:spLocks noChangeArrowheads="1"/>
          </p:cNvSpPr>
          <p:nvPr/>
        </p:nvSpPr>
        <p:spPr bwMode="auto">
          <a:xfrm>
            <a:off x="2318235" y="5803461"/>
            <a:ext cx="2895600"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endParaRPr lang="en-US" sz="1400" b="1" dirty="0">
              <a:latin typeface="Arial" charset="0"/>
            </a:endParaRPr>
          </a:p>
          <a:p>
            <a:pPr>
              <a:defRPr/>
            </a:pPr>
            <a:r>
              <a:rPr lang="en-US" sz="1400" b="1" dirty="0">
                <a:latin typeface="Arial" charset="0"/>
              </a:rPr>
              <a:t>D. The Auto Repair Center </a:t>
            </a:r>
          </a:p>
          <a:p>
            <a:pPr>
              <a:defRPr/>
            </a:pPr>
            <a:r>
              <a:rPr lang="en-US" sz="1400" b="1" dirty="0">
                <a:latin typeface="Arial" charset="0"/>
              </a:rPr>
              <a:t>Garage  staff</a:t>
            </a:r>
          </a:p>
          <a:p>
            <a:pPr>
              <a:defRPr/>
            </a:pPr>
            <a:r>
              <a:rPr lang="en-US" sz="1400" b="1" dirty="0">
                <a:latin typeface="Arial" charset="0"/>
              </a:rPr>
              <a:t>  </a:t>
            </a:r>
          </a:p>
        </p:txBody>
      </p:sp>
      <p:sp>
        <p:nvSpPr>
          <p:cNvPr id="9233" name="Text Box 27">
            <a:extLst>
              <a:ext uri="{FF2B5EF4-FFF2-40B4-BE49-F238E27FC236}">
                <a16:creationId xmlns:a16="http://schemas.microsoft.com/office/drawing/2014/main" id="{80B173C3-852E-BDE1-11B3-1DDAFA051BFF}"/>
              </a:ext>
            </a:extLst>
          </p:cNvPr>
          <p:cNvSpPr txBox="1">
            <a:spLocks noChangeArrowheads="1"/>
          </p:cNvSpPr>
          <p:nvPr/>
        </p:nvSpPr>
        <p:spPr bwMode="auto">
          <a:xfrm>
            <a:off x="6096000" y="3576638"/>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4. </a:t>
            </a:r>
            <a:r>
              <a:rPr lang="en-US" sz="1600" b="1" dirty="0"/>
              <a:t>At what time does George eat lunch on Wednesdays?</a:t>
            </a:r>
          </a:p>
        </p:txBody>
      </p:sp>
      <p:sp>
        <p:nvSpPr>
          <p:cNvPr id="69" name="AutoShape 28">
            <a:hlinkClick r:id="" action="ppaction://noaction" highlightClick="1">
              <a:snd r:embed="rId4" name="Incorrect Answer.wav"/>
            </a:hlinkClick>
            <a:extLst>
              <a:ext uri="{FF2B5EF4-FFF2-40B4-BE49-F238E27FC236}">
                <a16:creationId xmlns:a16="http://schemas.microsoft.com/office/drawing/2014/main" id="{1FF47B91-4412-8D11-57DB-D439ACF59DD3}"/>
              </a:ext>
            </a:extLst>
          </p:cNvPr>
          <p:cNvSpPr>
            <a:spLocks noChangeArrowheads="1"/>
          </p:cNvSpPr>
          <p:nvPr/>
        </p:nvSpPr>
        <p:spPr bwMode="auto">
          <a:xfrm>
            <a:off x="6553200" y="4245959"/>
            <a:ext cx="1981202"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a:latin typeface="Arial" charset="0"/>
              </a:rPr>
              <a:t>A. 12:00-12:30 </a:t>
            </a:r>
          </a:p>
        </p:txBody>
      </p:sp>
      <p:sp>
        <p:nvSpPr>
          <p:cNvPr id="70" name="AutoShape 29">
            <a:hlinkClick r:id="rId6" action="ppaction://hlinksldjump" highlightClick="1">
              <a:snd r:embed="rId5" name="Correct Answer.wav"/>
            </a:hlinkClick>
            <a:extLst>
              <a:ext uri="{FF2B5EF4-FFF2-40B4-BE49-F238E27FC236}">
                <a16:creationId xmlns:a16="http://schemas.microsoft.com/office/drawing/2014/main" id="{4D3D07C2-926F-1118-9BBE-F0F27C7288AD}"/>
              </a:ext>
            </a:extLst>
          </p:cNvPr>
          <p:cNvSpPr>
            <a:spLocks noChangeArrowheads="1"/>
          </p:cNvSpPr>
          <p:nvPr/>
        </p:nvSpPr>
        <p:spPr bwMode="auto">
          <a:xfrm>
            <a:off x="6553200" y="4855559"/>
            <a:ext cx="1981201"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dirty="0">
                <a:latin typeface="Arial" charset="0"/>
              </a:rPr>
              <a:t>B. 11:00-11:30 </a:t>
            </a:r>
          </a:p>
        </p:txBody>
      </p:sp>
      <p:sp>
        <p:nvSpPr>
          <p:cNvPr id="71" name="AutoShape 30">
            <a:hlinkClick r:id="" action="ppaction://noaction" highlightClick="1">
              <a:snd r:embed="rId4" name="Incorrect Answer.wav"/>
            </a:hlinkClick>
            <a:extLst>
              <a:ext uri="{FF2B5EF4-FFF2-40B4-BE49-F238E27FC236}">
                <a16:creationId xmlns:a16="http://schemas.microsoft.com/office/drawing/2014/main" id="{D6C8BD02-CA4A-A1DE-4493-632F60C8D447}"/>
              </a:ext>
            </a:extLst>
          </p:cNvPr>
          <p:cNvSpPr>
            <a:spLocks noChangeArrowheads="1"/>
          </p:cNvSpPr>
          <p:nvPr/>
        </p:nvSpPr>
        <p:spPr bwMode="auto">
          <a:xfrm>
            <a:off x="6553200" y="5465159"/>
            <a:ext cx="1981201"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a:latin typeface="Arial" charset="0"/>
              </a:rPr>
              <a:t>C. 11:30-12:00 </a:t>
            </a:r>
          </a:p>
        </p:txBody>
      </p:sp>
      <p:sp>
        <p:nvSpPr>
          <p:cNvPr id="72" name="AutoShape 31">
            <a:hlinkClick r:id="" action="ppaction://noaction" highlightClick="1">
              <a:snd r:embed="rId4" name="Incorrect Answer.wav"/>
            </a:hlinkClick>
            <a:extLst>
              <a:ext uri="{FF2B5EF4-FFF2-40B4-BE49-F238E27FC236}">
                <a16:creationId xmlns:a16="http://schemas.microsoft.com/office/drawing/2014/main" id="{D200EA08-E0F9-C0CC-ED8D-FBC295F44446}"/>
              </a:ext>
            </a:extLst>
          </p:cNvPr>
          <p:cNvSpPr>
            <a:spLocks noChangeArrowheads="1"/>
          </p:cNvSpPr>
          <p:nvPr/>
        </p:nvSpPr>
        <p:spPr bwMode="auto">
          <a:xfrm>
            <a:off x="6553200" y="6074759"/>
            <a:ext cx="1981201"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lgn="ctr">
              <a:defRPr/>
            </a:pPr>
            <a:r>
              <a:rPr lang="en-US" sz="1400" b="1">
                <a:latin typeface="Arial" charset="0"/>
              </a:rPr>
              <a:t>D. 12:30-1:00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ction Button: Back or Previous 84">
            <a:hlinkClick r:id="" action="ppaction://hlinkshowjump?jump=previousslide" highlightClick="1"/>
            <a:extLst>
              <a:ext uri="{FF2B5EF4-FFF2-40B4-BE49-F238E27FC236}">
                <a16:creationId xmlns:a16="http://schemas.microsoft.com/office/drawing/2014/main" id="{15B532DC-7818-325A-CFB4-194BD58D95AB}"/>
              </a:ext>
              <a:ext uri="{C183D7F6-B498-43B3-948B-1728B52AA6E4}">
                <adec:decorative xmlns:adec="http://schemas.microsoft.com/office/drawing/2017/decorative" val="1"/>
              </a:ext>
            </a:extLst>
          </p:cNvPr>
          <p:cNvSpPr/>
          <p:nvPr/>
        </p:nvSpPr>
        <p:spPr>
          <a:xfrm>
            <a:off x="4114800" y="4937125"/>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10246" name="TextBox 62">
            <a:extLst>
              <a:ext uri="{FF2B5EF4-FFF2-40B4-BE49-F238E27FC236}">
                <a16:creationId xmlns:a16="http://schemas.microsoft.com/office/drawing/2014/main" id="{0BEBC7FD-6DC4-F147-4CFE-A5AB13E1C24A}"/>
              </a:ext>
            </a:extLst>
          </p:cNvPr>
          <p:cNvSpPr txBox="1">
            <a:spLocks noGrp="1" noChangeArrowheads="1"/>
          </p:cNvSpPr>
          <p:nvPr>
            <p:ph type="title" idx="4294967295"/>
          </p:nvPr>
        </p:nvSpPr>
        <p:spPr bwMode="auto">
          <a:xfrm>
            <a:off x="3146425" y="5719763"/>
            <a:ext cx="2968625" cy="3683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#4</a:t>
            </a:r>
          </a:p>
        </p:txBody>
      </p:sp>
      <p:grpSp>
        <p:nvGrpSpPr>
          <p:cNvPr id="10247" name="Group 207">
            <a:extLst>
              <a:ext uri="{FF2B5EF4-FFF2-40B4-BE49-F238E27FC236}">
                <a16:creationId xmlns:a16="http://schemas.microsoft.com/office/drawing/2014/main" id="{C6E73D97-6250-21D7-425E-58C4829781A6}"/>
              </a:ext>
              <a:ext uri="{C183D7F6-B498-43B3-948B-1728B52AA6E4}">
                <adec:decorative xmlns:adec="http://schemas.microsoft.com/office/drawing/2017/decorative" val="1"/>
              </a:ext>
            </a:extLst>
          </p:cNvPr>
          <p:cNvGrpSpPr>
            <a:grpSpLocks/>
          </p:cNvGrpSpPr>
          <p:nvPr/>
        </p:nvGrpSpPr>
        <p:grpSpPr bwMode="auto">
          <a:xfrm>
            <a:off x="2082800" y="3716338"/>
            <a:ext cx="4724400" cy="1143000"/>
            <a:chOff x="2159000" y="2497848"/>
            <a:chExt cx="4724401" cy="1143000"/>
          </a:xfrm>
        </p:grpSpPr>
        <p:sp>
          <p:nvSpPr>
            <p:cNvPr id="88" name="Rectangle 87">
              <a:extLst>
                <a:ext uri="{FF2B5EF4-FFF2-40B4-BE49-F238E27FC236}">
                  <a16:creationId xmlns:a16="http://schemas.microsoft.com/office/drawing/2014/main" id="{871DEDA6-10CC-BA76-B2E4-BA2280B1806B}"/>
                </a:ext>
              </a:extLst>
            </p:cNvPr>
            <p:cNvSpPr/>
            <p:nvPr/>
          </p:nvSpPr>
          <p:spPr>
            <a:xfrm>
              <a:off x="2159000" y="2497848"/>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0291" name="Picture 2">
              <a:extLst>
                <a:ext uri="{FF2B5EF4-FFF2-40B4-BE49-F238E27FC236}">
                  <a16:creationId xmlns:a16="http://schemas.microsoft.com/office/drawing/2014/main" id="{A99AC10F-A22B-3C3E-C84F-F7BDBF1676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4801" y="2726448"/>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D10CD370-B8AB-621F-1738-FE8B8F9E31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520" y="122389"/>
            <a:ext cx="8840434" cy="35628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10" name="Group 207">
            <a:extLst>
              <a:ext uri="{FF2B5EF4-FFF2-40B4-BE49-F238E27FC236}">
                <a16:creationId xmlns:a16="http://schemas.microsoft.com/office/drawing/2014/main" id="{E12699D5-9D1E-1E74-555A-ACEB38CD4DBD}"/>
              </a:ext>
              <a:ext uri="{C183D7F6-B498-43B3-948B-1728B52AA6E4}">
                <adec:decorative xmlns:adec="http://schemas.microsoft.com/office/drawing/2017/decorative" val="1"/>
              </a:ext>
            </a:extLst>
          </p:cNvPr>
          <p:cNvGrpSpPr>
            <a:grpSpLocks/>
          </p:cNvGrpSpPr>
          <p:nvPr/>
        </p:nvGrpSpPr>
        <p:grpSpPr bwMode="auto">
          <a:xfrm>
            <a:off x="3810000" y="3581400"/>
            <a:ext cx="4724400" cy="1143000"/>
            <a:chOff x="3886199" y="2362200"/>
            <a:chExt cx="4724401" cy="1143000"/>
          </a:xfrm>
        </p:grpSpPr>
        <p:sp>
          <p:nvSpPr>
            <p:cNvPr id="108" name="Rectangle 107">
              <a:extLst>
                <a:ext uri="{FF2B5EF4-FFF2-40B4-BE49-F238E27FC236}">
                  <a16:creationId xmlns:a16="http://schemas.microsoft.com/office/drawing/2014/main" id="{71C25DB8-44C8-0245-00C0-929942A29CF8}"/>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1315" name="Picture 2">
              <a:extLst>
                <a:ext uri="{FF2B5EF4-FFF2-40B4-BE49-F238E27FC236}">
                  <a16:creationId xmlns:a16="http://schemas.microsoft.com/office/drawing/2014/main" id="{615389E0-50C1-7A27-7CDD-46EC479D865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 name="Action Button: Forward or Next 105">
            <a:hlinkClick r:id="" action="ppaction://hlinkshowjump?jump=nextslide" highlightClick="1"/>
            <a:extLst>
              <a:ext uri="{FF2B5EF4-FFF2-40B4-BE49-F238E27FC236}">
                <a16:creationId xmlns:a16="http://schemas.microsoft.com/office/drawing/2014/main" id="{FEC90E88-25CA-DFF8-7A57-7DC98314923F}"/>
              </a:ext>
              <a:ext uri="{C183D7F6-B498-43B3-948B-1728B52AA6E4}">
                <adec:decorative xmlns:adec="http://schemas.microsoft.com/office/drawing/2017/decorative" val="1"/>
              </a:ext>
            </a:extLst>
          </p:cNvPr>
          <p:cNvSpPr/>
          <p:nvPr/>
        </p:nvSpPr>
        <p:spPr bwMode="auto">
          <a:xfrm>
            <a:off x="5608638" y="4926013"/>
            <a:ext cx="987425" cy="685800"/>
          </a:xfrm>
          <a:prstGeom prst="actionButtonForwardNext">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11312" name="TextBox 65">
            <a:extLst>
              <a:ext uri="{FF2B5EF4-FFF2-40B4-BE49-F238E27FC236}">
                <a16:creationId xmlns:a16="http://schemas.microsoft.com/office/drawing/2014/main" id="{3C52C215-1372-C935-7790-877CBF69FD9F}"/>
              </a:ext>
            </a:extLst>
          </p:cNvPr>
          <p:cNvSpPr txBox="1">
            <a:spLocks noGrp="1" noChangeArrowheads="1"/>
          </p:cNvSpPr>
          <p:nvPr>
            <p:ph type="title" idx="4294967295"/>
          </p:nvPr>
        </p:nvSpPr>
        <p:spPr bwMode="auto">
          <a:xfrm>
            <a:off x="4572000" y="5715000"/>
            <a:ext cx="3276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#5 and #6 </a:t>
            </a:r>
          </a:p>
        </p:txBody>
      </p:sp>
      <p:pic>
        <p:nvPicPr>
          <p:cNvPr id="3" name="Picture 2">
            <a:extLst>
              <a:ext uri="{FF2B5EF4-FFF2-40B4-BE49-F238E27FC236}">
                <a16:creationId xmlns:a16="http://schemas.microsoft.com/office/drawing/2014/main" id="{A921136E-72E5-C7FE-B8C0-903AB8D9BE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1783" y="132853"/>
            <a:ext cx="8840434" cy="35628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981BEE9-B5E7-A2A9-7D1D-621A2C8B4E5C}"/>
              </a:ext>
              <a:ext uri="{C183D7F6-B498-43B3-948B-1728B52AA6E4}">
                <adec:decorative xmlns:adec="http://schemas.microsoft.com/office/drawing/2017/decorative" val="0"/>
              </a:ext>
            </a:extLst>
          </p:cNvPr>
          <p:cNvSpPr txBox="1">
            <a:spLocks noGrp="1"/>
          </p:cNvSpPr>
          <p:nvPr>
            <p:ph type="title" idx="4294967295"/>
          </p:nvPr>
        </p:nvSpPr>
        <p:spPr bwMode="auto">
          <a:xfrm>
            <a:off x="73025" y="3395147"/>
            <a:ext cx="1676400"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Questions 5 &amp; 6</a:t>
            </a:r>
          </a:p>
        </p:txBody>
      </p:sp>
      <p:grpSp>
        <p:nvGrpSpPr>
          <p:cNvPr id="12318" name="Group 2">
            <a:extLst>
              <a:ext uri="{FF2B5EF4-FFF2-40B4-BE49-F238E27FC236}">
                <a16:creationId xmlns:a16="http://schemas.microsoft.com/office/drawing/2014/main" id="{D47671BD-7085-6BE9-39C9-783B6B2F3739}"/>
              </a:ext>
              <a:ext uri="{C183D7F6-B498-43B3-948B-1728B52AA6E4}">
                <adec:decorative xmlns:adec="http://schemas.microsoft.com/office/drawing/2017/decorative" val="1"/>
              </a:ext>
            </a:extLst>
          </p:cNvPr>
          <p:cNvGrpSpPr>
            <a:grpSpLocks/>
          </p:cNvGrpSpPr>
          <p:nvPr/>
        </p:nvGrpSpPr>
        <p:grpSpPr bwMode="auto">
          <a:xfrm>
            <a:off x="381000" y="115888"/>
            <a:ext cx="8420100" cy="2779712"/>
            <a:chOff x="304800" y="381000"/>
            <a:chExt cx="8458200" cy="3048000"/>
          </a:xfrm>
        </p:grpSpPr>
        <p:sp>
          <p:nvSpPr>
            <p:cNvPr id="12319" name="Rectangle 9">
              <a:extLst>
                <a:ext uri="{FF2B5EF4-FFF2-40B4-BE49-F238E27FC236}">
                  <a16:creationId xmlns:a16="http://schemas.microsoft.com/office/drawing/2014/main" id="{E37D7A77-EF08-012F-BE51-5AD67DA1ED77}"/>
                </a:ext>
              </a:extLst>
            </p:cNvPr>
            <p:cNvSpPr>
              <a:spLocks noChangeArrowheads="1"/>
            </p:cNvSpPr>
            <p:nvPr/>
          </p:nvSpPr>
          <p:spPr bwMode="auto">
            <a:xfrm>
              <a:off x="304800" y="381000"/>
              <a:ext cx="8458200" cy="3048000"/>
            </a:xfrm>
            <a:prstGeom prst="rect">
              <a:avLst/>
            </a:prstGeom>
            <a:solidFill>
              <a:schemeClr val="bg1">
                <a:alpha val="98038"/>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2320" name="Group 1">
              <a:extLst>
                <a:ext uri="{FF2B5EF4-FFF2-40B4-BE49-F238E27FC236}">
                  <a16:creationId xmlns:a16="http://schemas.microsoft.com/office/drawing/2014/main" id="{DCD5148B-0058-F682-AC3A-85E5DB8701CA}"/>
                </a:ext>
              </a:extLst>
            </p:cNvPr>
            <p:cNvGrpSpPr>
              <a:grpSpLocks/>
            </p:cNvGrpSpPr>
            <p:nvPr/>
          </p:nvGrpSpPr>
          <p:grpSpPr bwMode="auto">
            <a:xfrm>
              <a:off x="304800" y="381000"/>
              <a:ext cx="8458200" cy="3048000"/>
              <a:chOff x="304800" y="381000"/>
              <a:chExt cx="8458200" cy="3048000"/>
            </a:xfrm>
          </p:grpSpPr>
          <p:sp>
            <p:nvSpPr>
              <p:cNvPr id="10299" name="Rectangle 4">
                <a:extLst>
                  <a:ext uri="{FF2B5EF4-FFF2-40B4-BE49-F238E27FC236}">
                    <a16:creationId xmlns:a16="http://schemas.microsoft.com/office/drawing/2014/main" id="{70D975A5-32A8-B0CD-C046-F3014D098264}"/>
                  </a:ext>
                </a:extLst>
              </p:cNvPr>
              <p:cNvSpPr>
                <a:spLocks noChangeArrowheads="1"/>
              </p:cNvSpPr>
              <p:nvPr/>
            </p:nvSpPr>
            <p:spPr bwMode="auto">
              <a:xfrm>
                <a:off x="304800" y="381000"/>
                <a:ext cx="8458200" cy="3048000"/>
              </a:xfrm>
              <a:prstGeom prst="rect">
                <a:avLst/>
              </a:prstGeom>
              <a:noFill/>
              <a:ln w="5715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charset="0"/>
                </a:endParaRPr>
              </a:p>
            </p:txBody>
          </p:sp>
          <p:sp>
            <p:nvSpPr>
              <p:cNvPr id="12322" name="Text Box 5">
                <a:extLst>
                  <a:ext uri="{FF2B5EF4-FFF2-40B4-BE49-F238E27FC236}">
                    <a16:creationId xmlns:a16="http://schemas.microsoft.com/office/drawing/2014/main" id="{B962E738-D2B3-7AAE-7D21-154B3B54E198}"/>
                  </a:ext>
                </a:extLst>
              </p:cNvPr>
              <p:cNvSpPr txBox="1">
                <a:spLocks noChangeArrowheads="1"/>
              </p:cNvSpPr>
              <p:nvPr/>
            </p:nvSpPr>
            <p:spPr bwMode="auto">
              <a:xfrm>
                <a:off x="3048000" y="389606"/>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A Hard-Working Family</a:t>
                </a:r>
              </a:p>
            </p:txBody>
          </p:sp>
          <p:sp>
            <p:nvSpPr>
              <p:cNvPr id="12323" name="Text Box 95">
                <a:extLst>
                  <a:ext uri="{FF2B5EF4-FFF2-40B4-BE49-F238E27FC236}">
                    <a16:creationId xmlns:a16="http://schemas.microsoft.com/office/drawing/2014/main" id="{0C4278D3-0A6C-50D3-E9CD-97483A27F676}"/>
                  </a:ext>
                </a:extLst>
              </p:cNvPr>
              <p:cNvSpPr txBox="1">
                <a:spLocks noChangeArrowheads="1"/>
              </p:cNvSpPr>
              <p:nvPr/>
            </p:nvSpPr>
            <p:spPr bwMode="auto">
              <a:xfrm>
                <a:off x="397292" y="786481"/>
                <a:ext cx="8174346"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Jiang May, her husband, Yao, and their daughter, Wei, arrived in the United States four years ago. </a:t>
                </a:r>
              </a:p>
              <a:p>
                <a:pPr eaLnBrk="1" hangingPunct="1"/>
                <a:r>
                  <a:rPr lang="en-US" altLang="en-US" sz="1400"/>
                  <a:t>At first, none of them spoke English, but Jiang May and Yao have been studying in an adult program for the last two years, and Wei, who is in the fifth grade, is attending an American school, where she uses English all through the day.   Her best subject is science, though, and she would like to become a doctor when she grows up.  All of them are feeling more confident about their English ability!</a:t>
                </a:r>
              </a:p>
              <a:p>
                <a:pPr eaLnBrk="1" hangingPunct="1"/>
                <a:endParaRPr lang="en-US" altLang="en-US" sz="1400"/>
              </a:p>
              <a:p>
                <a:pPr eaLnBrk="1" hangingPunct="1"/>
                <a:r>
                  <a:rPr lang="en-US" altLang="en-US" sz="1400"/>
                  <a:t>In their home country, Jiang May was a teacher, and Yao owned his own restaurant, where he</a:t>
                </a:r>
              </a:p>
              <a:p>
                <a:pPr eaLnBrk="1" hangingPunct="1"/>
                <a:r>
                  <a:rPr lang="en-US" altLang="en-US" sz="1400"/>
                  <a:t> worked as the manager and also cooked sometimes. In the United States, Jiang May works</a:t>
                </a:r>
              </a:p>
              <a:p>
                <a:pPr eaLnBrk="1" hangingPunct="1"/>
                <a:r>
                  <a:rPr lang="en-US" altLang="en-US" sz="1400"/>
                  <a:t> in a hair salon, and Yao works in a factory at night. Both are hoping to get better jobs in the future, </a:t>
                </a:r>
              </a:p>
              <a:p>
                <a:pPr eaLnBrk="1" hangingPunct="1"/>
                <a:r>
                  <a:rPr lang="en-US" altLang="en-US" sz="1400"/>
                  <a:t>and plan to open their own restaurant together as soon as they are able.  </a:t>
                </a:r>
              </a:p>
            </p:txBody>
          </p:sp>
        </p:grpSp>
      </p:grpSp>
      <p:sp>
        <p:nvSpPr>
          <p:cNvPr id="12292" name="Text Box 19">
            <a:extLst>
              <a:ext uri="{FF2B5EF4-FFF2-40B4-BE49-F238E27FC236}">
                <a16:creationId xmlns:a16="http://schemas.microsoft.com/office/drawing/2014/main" id="{6B425720-71E9-E006-7D31-0C1CE8725420}"/>
              </a:ext>
            </a:extLst>
          </p:cNvPr>
          <p:cNvSpPr txBox="1">
            <a:spLocks noChangeArrowheads="1"/>
          </p:cNvSpPr>
          <p:nvPr/>
        </p:nvSpPr>
        <p:spPr bwMode="auto">
          <a:xfrm>
            <a:off x="1673225" y="2994025"/>
            <a:ext cx="2670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5. </a:t>
            </a:r>
            <a:r>
              <a:rPr lang="en-US" sz="1600" b="1" dirty="0"/>
              <a:t>What does Wei hope to do in the future?</a:t>
            </a:r>
          </a:p>
        </p:txBody>
      </p:sp>
      <p:sp>
        <p:nvSpPr>
          <p:cNvPr id="64" name="AutoShape 23">
            <a:hlinkClick r:id="" action="ppaction://noaction" highlightClick="1">
              <a:snd r:embed="rId3" name="Incorrect Answer.wav"/>
            </a:hlinkClick>
            <a:extLst>
              <a:ext uri="{FF2B5EF4-FFF2-40B4-BE49-F238E27FC236}">
                <a16:creationId xmlns:a16="http://schemas.microsoft.com/office/drawing/2014/main" id="{84651E6C-CF12-E114-A974-243158B5C9DB}"/>
              </a:ext>
            </a:extLst>
          </p:cNvPr>
          <p:cNvSpPr>
            <a:spLocks noChangeArrowheads="1"/>
          </p:cNvSpPr>
          <p:nvPr/>
        </p:nvSpPr>
        <p:spPr bwMode="auto">
          <a:xfrm>
            <a:off x="1827364" y="3572669"/>
            <a:ext cx="2516036"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a:latin typeface="Arial" charset="0"/>
              </a:rPr>
              <a:t>A. Work as a manager</a:t>
            </a:r>
          </a:p>
        </p:txBody>
      </p:sp>
      <p:sp>
        <p:nvSpPr>
          <p:cNvPr id="65" name="AutoShape 24">
            <a:hlinkClick r:id="rId4" action="ppaction://hlinksldjump" highlightClick="1">
              <a:snd r:embed="rId5" name="Correct Answer.wav"/>
            </a:hlinkClick>
            <a:extLst>
              <a:ext uri="{FF2B5EF4-FFF2-40B4-BE49-F238E27FC236}">
                <a16:creationId xmlns:a16="http://schemas.microsoft.com/office/drawing/2014/main" id="{78008FE0-1277-89BB-2AF0-649127EB4CFA}"/>
              </a:ext>
            </a:extLst>
          </p:cNvPr>
          <p:cNvSpPr>
            <a:spLocks noChangeArrowheads="1"/>
          </p:cNvSpPr>
          <p:nvPr/>
        </p:nvSpPr>
        <p:spPr bwMode="auto">
          <a:xfrm>
            <a:off x="1827364" y="4182269"/>
            <a:ext cx="2516036"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a:latin typeface="Arial" charset="0"/>
              </a:rPr>
              <a:t>B. Work as a doctor</a:t>
            </a:r>
          </a:p>
        </p:txBody>
      </p:sp>
      <p:sp>
        <p:nvSpPr>
          <p:cNvPr id="66" name="AutoShape 25">
            <a:hlinkClick r:id="" action="ppaction://noaction" highlightClick="1">
              <a:snd r:embed="rId3" name="Incorrect Answer.wav"/>
            </a:hlinkClick>
            <a:extLst>
              <a:ext uri="{FF2B5EF4-FFF2-40B4-BE49-F238E27FC236}">
                <a16:creationId xmlns:a16="http://schemas.microsoft.com/office/drawing/2014/main" id="{71FBB2D5-0D35-1BA7-D753-A1DB1388F404}"/>
              </a:ext>
            </a:extLst>
          </p:cNvPr>
          <p:cNvSpPr>
            <a:spLocks noChangeArrowheads="1"/>
          </p:cNvSpPr>
          <p:nvPr/>
        </p:nvSpPr>
        <p:spPr bwMode="auto">
          <a:xfrm>
            <a:off x="1827364" y="4791869"/>
            <a:ext cx="2516036"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C. Work as a teacher</a:t>
            </a:r>
          </a:p>
        </p:txBody>
      </p:sp>
      <p:sp>
        <p:nvSpPr>
          <p:cNvPr id="67" name="AutoShape 26">
            <a:hlinkClick r:id="" action="ppaction://noaction" highlightClick="1">
              <a:snd r:embed="rId3" name="Incorrect Answer.wav"/>
            </a:hlinkClick>
            <a:extLst>
              <a:ext uri="{FF2B5EF4-FFF2-40B4-BE49-F238E27FC236}">
                <a16:creationId xmlns:a16="http://schemas.microsoft.com/office/drawing/2014/main" id="{8CFD1430-55BA-8F06-7D57-446FEC86C275}"/>
              </a:ext>
            </a:extLst>
          </p:cNvPr>
          <p:cNvSpPr>
            <a:spLocks noChangeArrowheads="1"/>
          </p:cNvSpPr>
          <p:nvPr/>
        </p:nvSpPr>
        <p:spPr bwMode="auto">
          <a:xfrm>
            <a:off x="1827364" y="5401469"/>
            <a:ext cx="2516036"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D. Own her own restaurant</a:t>
            </a:r>
          </a:p>
        </p:txBody>
      </p:sp>
      <p:sp>
        <p:nvSpPr>
          <p:cNvPr id="12305" name="Text Box 27">
            <a:extLst>
              <a:ext uri="{FF2B5EF4-FFF2-40B4-BE49-F238E27FC236}">
                <a16:creationId xmlns:a16="http://schemas.microsoft.com/office/drawing/2014/main" id="{185AEC39-EFAC-6E5C-39E4-D852C69D308C}"/>
              </a:ext>
            </a:extLst>
          </p:cNvPr>
          <p:cNvSpPr txBox="1">
            <a:spLocks noChangeArrowheads="1"/>
          </p:cNvSpPr>
          <p:nvPr/>
        </p:nvSpPr>
        <p:spPr bwMode="auto">
          <a:xfrm>
            <a:off x="5105400" y="3027363"/>
            <a:ext cx="3470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6. </a:t>
            </a:r>
            <a:r>
              <a:rPr lang="en-US" sz="1600" b="1" dirty="0"/>
              <a:t>Where have Jiang May and her </a:t>
            </a:r>
          </a:p>
          <a:p>
            <a:pPr eaLnBrk="1" hangingPunct="1">
              <a:defRPr/>
            </a:pPr>
            <a:r>
              <a:rPr lang="en-US" sz="1600" b="1" dirty="0"/>
              <a:t>husband been studying English?</a:t>
            </a:r>
          </a:p>
        </p:txBody>
      </p:sp>
      <p:sp>
        <p:nvSpPr>
          <p:cNvPr id="69" name="AutoShape 28">
            <a:hlinkClick r:id="rId6" action="ppaction://hlinksldjump" highlightClick="1">
              <a:snd r:embed="rId5" name="Correct Answer.wav"/>
            </a:hlinkClick>
            <a:extLst>
              <a:ext uri="{FF2B5EF4-FFF2-40B4-BE49-F238E27FC236}">
                <a16:creationId xmlns:a16="http://schemas.microsoft.com/office/drawing/2014/main" id="{2134237A-676C-1D79-F45B-EB044859E300}"/>
              </a:ext>
            </a:extLst>
          </p:cNvPr>
          <p:cNvSpPr>
            <a:spLocks noChangeArrowheads="1"/>
          </p:cNvSpPr>
          <p:nvPr/>
        </p:nvSpPr>
        <p:spPr bwMode="auto">
          <a:xfrm>
            <a:off x="4898678" y="3611338"/>
            <a:ext cx="4015286"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A. In an adult school in the United States</a:t>
            </a:r>
          </a:p>
        </p:txBody>
      </p:sp>
      <p:sp>
        <p:nvSpPr>
          <p:cNvPr id="70" name="AutoShape 29">
            <a:hlinkClick r:id="" action="ppaction://noaction" highlightClick="1">
              <a:snd r:embed="rId3" name="Incorrect Answer.wav"/>
            </a:hlinkClick>
            <a:extLst>
              <a:ext uri="{FF2B5EF4-FFF2-40B4-BE49-F238E27FC236}">
                <a16:creationId xmlns:a16="http://schemas.microsoft.com/office/drawing/2014/main" id="{6D79C499-7023-2111-8055-74EFA4C14A17}"/>
              </a:ext>
            </a:extLst>
          </p:cNvPr>
          <p:cNvSpPr>
            <a:spLocks noChangeArrowheads="1"/>
          </p:cNvSpPr>
          <p:nvPr/>
        </p:nvSpPr>
        <p:spPr bwMode="auto">
          <a:xfrm>
            <a:off x="4905503" y="4182269"/>
            <a:ext cx="4008461"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B. In an adult school in their home country</a:t>
            </a:r>
          </a:p>
        </p:txBody>
      </p:sp>
      <p:sp>
        <p:nvSpPr>
          <p:cNvPr id="71" name="AutoShape 30">
            <a:hlinkClick r:id="" action="ppaction://noaction" highlightClick="1">
              <a:snd r:embed="rId3" name="Incorrect Answer.wav"/>
            </a:hlinkClick>
            <a:extLst>
              <a:ext uri="{FF2B5EF4-FFF2-40B4-BE49-F238E27FC236}">
                <a16:creationId xmlns:a16="http://schemas.microsoft.com/office/drawing/2014/main" id="{797EBB5D-E5C3-3819-EDF1-3AEE9874A5A3}"/>
              </a:ext>
            </a:extLst>
          </p:cNvPr>
          <p:cNvSpPr>
            <a:spLocks noChangeArrowheads="1"/>
          </p:cNvSpPr>
          <p:nvPr/>
        </p:nvSpPr>
        <p:spPr bwMode="auto">
          <a:xfrm>
            <a:off x="4905503" y="4791869"/>
            <a:ext cx="4008461"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C. In elementary school in their home country</a:t>
            </a:r>
          </a:p>
        </p:txBody>
      </p:sp>
      <p:sp>
        <p:nvSpPr>
          <p:cNvPr id="72" name="AutoShape 31">
            <a:hlinkClick r:id="" action="ppaction://noaction" highlightClick="1">
              <a:snd r:embed="rId3" name="Incorrect Answer.wav"/>
            </a:hlinkClick>
            <a:extLst>
              <a:ext uri="{FF2B5EF4-FFF2-40B4-BE49-F238E27FC236}">
                <a16:creationId xmlns:a16="http://schemas.microsoft.com/office/drawing/2014/main" id="{CEA5111E-E6C6-F279-C14D-CECED7B84CB9}"/>
              </a:ext>
            </a:extLst>
          </p:cNvPr>
          <p:cNvSpPr>
            <a:spLocks noChangeArrowheads="1"/>
          </p:cNvSpPr>
          <p:nvPr/>
        </p:nvSpPr>
        <p:spPr bwMode="auto">
          <a:xfrm>
            <a:off x="4905503" y="5401469"/>
            <a:ext cx="4008461" cy="533400"/>
          </a:xfrm>
          <a:prstGeom prst="actionButtonBlank">
            <a:avLst/>
          </a:prstGeom>
          <a:solidFill>
            <a:srgbClr val="DA9896"/>
          </a:solidFill>
          <a:ln w="9525">
            <a:noFill/>
            <a:miter lim="800000"/>
            <a:headEnd/>
            <a:tailEnd/>
          </a:ln>
          <a:scene3d>
            <a:camera prst="orthographicFront"/>
            <a:lightRig rig="threePt" dir="t"/>
          </a:scene3d>
          <a:sp3d>
            <a:bevelT/>
          </a:sp3d>
        </p:spPr>
        <p:txBody>
          <a:bodyPr wrap="none" anchor="ctr"/>
          <a:lstStyle/>
          <a:p>
            <a:pPr>
              <a:defRPr/>
            </a:pPr>
            <a:r>
              <a:rPr lang="en-US" sz="1400" b="1" dirty="0">
                <a:latin typeface="Arial" charset="0"/>
              </a:rPr>
              <a:t>D. In special classes at their jobs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Action Button: Back or Previous 77">
            <a:hlinkClick r:id="" action="ppaction://hlinkshowjump?jump=previousslide" highlightClick="1"/>
            <a:extLst>
              <a:ext uri="{FF2B5EF4-FFF2-40B4-BE49-F238E27FC236}">
                <a16:creationId xmlns:a16="http://schemas.microsoft.com/office/drawing/2014/main" id="{36885F1E-90E1-9D73-636C-156729211032}"/>
              </a:ext>
              <a:ext uri="{C183D7F6-B498-43B3-948B-1728B52AA6E4}">
                <adec:decorative xmlns:adec="http://schemas.microsoft.com/office/drawing/2017/decorative" val="1"/>
              </a:ext>
            </a:extLst>
          </p:cNvPr>
          <p:cNvSpPr/>
          <p:nvPr/>
        </p:nvSpPr>
        <p:spPr>
          <a:xfrm>
            <a:off x="4229100" y="4800600"/>
            <a:ext cx="990600" cy="685800"/>
          </a:xfrm>
          <a:prstGeom prst="actionButtonBackPrevious">
            <a:avLst/>
          </a:prstGeom>
          <a:ln/>
        </p:spPr>
        <p:style>
          <a:lnRef idx="3">
            <a:schemeClr val="lt1"/>
          </a:lnRef>
          <a:fillRef idx="1">
            <a:schemeClr val="accent2"/>
          </a:fillRef>
          <a:effectRef idx="1">
            <a:schemeClr val="accent2"/>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13318" name="TextBox 62">
            <a:extLst>
              <a:ext uri="{FF2B5EF4-FFF2-40B4-BE49-F238E27FC236}">
                <a16:creationId xmlns:a16="http://schemas.microsoft.com/office/drawing/2014/main" id="{9148E174-55D5-DE29-BD64-3C4356BD4F03}"/>
              </a:ext>
            </a:extLst>
          </p:cNvPr>
          <p:cNvSpPr txBox="1">
            <a:spLocks noGrp="1" noChangeArrowheads="1"/>
          </p:cNvSpPr>
          <p:nvPr>
            <p:ph type="title" idx="4294967295"/>
          </p:nvPr>
        </p:nvSpPr>
        <p:spPr bwMode="auto">
          <a:xfrm>
            <a:off x="3386138" y="5638800"/>
            <a:ext cx="3090862"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#6</a:t>
            </a:r>
          </a:p>
        </p:txBody>
      </p:sp>
      <p:grpSp>
        <p:nvGrpSpPr>
          <p:cNvPr id="13319" name="Group 207">
            <a:extLst>
              <a:ext uri="{FF2B5EF4-FFF2-40B4-BE49-F238E27FC236}">
                <a16:creationId xmlns:a16="http://schemas.microsoft.com/office/drawing/2014/main" id="{9266FC01-56FB-12A4-945C-FAD2AF6831E3}"/>
              </a:ext>
              <a:ext uri="{C183D7F6-B498-43B3-948B-1728B52AA6E4}">
                <adec:decorative xmlns:adec="http://schemas.microsoft.com/office/drawing/2017/decorative" val="1"/>
              </a:ext>
            </a:extLst>
          </p:cNvPr>
          <p:cNvGrpSpPr>
            <a:grpSpLocks/>
          </p:cNvGrpSpPr>
          <p:nvPr/>
        </p:nvGrpSpPr>
        <p:grpSpPr bwMode="auto">
          <a:xfrm>
            <a:off x="2209800" y="3482975"/>
            <a:ext cx="4724400" cy="1143000"/>
            <a:chOff x="3886199" y="2362200"/>
            <a:chExt cx="4724401" cy="1143000"/>
          </a:xfrm>
        </p:grpSpPr>
        <p:sp>
          <p:nvSpPr>
            <p:cNvPr id="81" name="Rectangle 80">
              <a:extLst>
                <a:ext uri="{FF2B5EF4-FFF2-40B4-BE49-F238E27FC236}">
                  <a16:creationId xmlns:a16="http://schemas.microsoft.com/office/drawing/2014/main" id="{A06804F7-2477-217F-5399-2A7597DF15DA}"/>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3325" name="Picture 2">
              <a:extLst>
                <a:ext uri="{FF2B5EF4-FFF2-40B4-BE49-F238E27FC236}">
                  <a16:creationId xmlns:a16="http://schemas.microsoft.com/office/drawing/2014/main" id="{BBA66D74-6684-7E8A-A247-4A641E729C1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0" name="Group 75">
            <a:extLst>
              <a:ext uri="{FF2B5EF4-FFF2-40B4-BE49-F238E27FC236}">
                <a16:creationId xmlns:a16="http://schemas.microsoft.com/office/drawing/2014/main" id="{B1A4695A-8697-DE7F-882F-9A3F00D564D8}"/>
              </a:ext>
              <a:ext uri="{C183D7F6-B498-43B3-948B-1728B52AA6E4}">
                <adec:decorative xmlns:adec="http://schemas.microsoft.com/office/drawing/2017/decorative" val="1"/>
              </a:ext>
            </a:extLst>
          </p:cNvPr>
          <p:cNvGrpSpPr>
            <a:grpSpLocks/>
          </p:cNvGrpSpPr>
          <p:nvPr/>
        </p:nvGrpSpPr>
        <p:grpSpPr bwMode="auto">
          <a:xfrm>
            <a:off x="152400" y="115888"/>
            <a:ext cx="8945563" cy="3008312"/>
            <a:chOff x="78241" y="381000"/>
            <a:chExt cx="8865071" cy="3298630"/>
          </a:xfrm>
        </p:grpSpPr>
        <p:sp>
          <p:nvSpPr>
            <p:cNvPr id="77" name="Rectangle 4">
              <a:extLst>
                <a:ext uri="{FF2B5EF4-FFF2-40B4-BE49-F238E27FC236}">
                  <a16:creationId xmlns:a16="http://schemas.microsoft.com/office/drawing/2014/main" id="{6A33008F-447F-21B1-C9B6-ADB94DA52C3E}"/>
                </a:ext>
              </a:extLst>
            </p:cNvPr>
            <p:cNvSpPr>
              <a:spLocks noChangeArrowheads="1"/>
            </p:cNvSpPr>
            <p:nvPr/>
          </p:nvSpPr>
          <p:spPr bwMode="auto">
            <a:xfrm>
              <a:off x="78241" y="381000"/>
              <a:ext cx="8865071" cy="3298630"/>
            </a:xfrm>
            <a:prstGeom prst="rect">
              <a:avLst/>
            </a:prstGeom>
            <a:noFill/>
            <a:ln w="5715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charset="0"/>
              </a:endParaRPr>
            </a:p>
          </p:txBody>
        </p:sp>
        <p:sp>
          <p:nvSpPr>
            <p:cNvPr id="13322" name="Text Box 5">
              <a:extLst>
                <a:ext uri="{FF2B5EF4-FFF2-40B4-BE49-F238E27FC236}">
                  <a16:creationId xmlns:a16="http://schemas.microsoft.com/office/drawing/2014/main" id="{E511CE8E-E0C2-4D46-32C4-060BD303C5EC}"/>
                </a:ext>
              </a:extLst>
            </p:cNvPr>
            <p:cNvSpPr txBox="1">
              <a:spLocks noChangeArrowheads="1"/>
            </p:cNvSpPr>
            <p:nvPr/>
          </p:nvSpPr>
          <p:spPr bwMode="auto">
            <a:xfrm>
              <a:off x="3048000" y="389606"/>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A Hard-Working Family</a:t>
              </a:r>
            </a:p>
          </p:txBody>
        </p:sp>
        <p:sp>
          <p:nvSpPr>
            <p:cNvPr id="13323" name="Text Box 95">
              <a:extLst>
                <a:ext uri="{FF2B5EF4-FFF2-40B4-BE49-F238E27FC236}">
                  <a16:creationId xmlns:a16="http://schemas.microsoft.com/office/drawing/2014/main" id="{A7749165-7E57-70AA-536F-EA91C1DE28E1}"/>
                </a:ext>
              </a:extLst>
            </p:cNvPr>
            <p:cNvSpPr txBox="1">
              <a:spLocks noChangeArrowheads="1"/>
            </p:cNvSpPr>
            <p:nvPr/>
          </p:nvSpPr>
          <p:spPr bwMode="auto">
            <a:xfrm>
              <a:off x="216929" y="1006245"/>
              <a:ext cx="8624973" cy="2463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Jiang May, her husband, Yao, and their daughter, Wei, arrived in the United States four years ago. </a:t>
              </a:r>
            </a:p>
            <a:p>
              <a:pPr eaLnBrk="1" hangingPunct="1"/>
              <a:r>
                <a:rPr lang="en-US" altLang="en-US" sz="1400" dirty="0"/>
                <a:t>At first, none of them spoke English, but Jiang May and Yao have been studying in an adult program for the last two years, and Wei, who is in the fifth grade, is attending an American school, where she uses English all through the day.   Her best subject is science, though, and </a:t>
              </a:r>
              <a:r>
                <a:rPr lang="en-US" altLang="en-US" sz="1400" b="1" dirty="0">
                  <a:solidFill>
                    <a:srgbClr val="C00000"/>
                  </a:solidFill>
                </a:rPr>
                <a:t>she would like to become a doctor when she grows up.  </a:t>
              </a:r>
              <a:r>
                <a:rPr lang="en-US" altLang="en-US" sz="1400" dirty="0"/>
                <a:t>All of them are feeling more confident about their English ability!</a:t>
              </a:r>
            </a:p>
            <a:p>
              <a:pPr eaLnBrk="1" hangingPunct="1"/>
              <a:endParaRPr lang="en-US" altLang="en-US" sz="1400" dirty="0">
                <a:solidFill>
                  <a:srgbClr val="C00000"/>
                </a:solidFill>
              </a:endParaRPr>
            </a:p>
            <a:p>
              <a:pPr eaLnBrk="1" hangingPunct="1"/>
              <a:r>
                <a:rPr lang="en-US" altLang="en-US" sz="1400" dirty="0"/>
                <a:t>In their home country, Jiang May was a teacher, and Yao owned his own restaurant, where he</a:t>
              </a:r>
            </a:p>
            <a:p>
              <a:pPr eaLnBrk="1" hangingPunct="1"/>
              <a:r>
                <a:rPr lang="en-US" altLang="en-US" sz="1400" dirty="0"/>
                <a:t> worked as the manager and also cooked sometimes. In the United States, Jiang May works</a:t>
              </a:r>
            </a:p>
            <a:p>
              <a:pPr eaLnBrk="1" hangingPunct="1"/>
              <a:r>
                <a:rPr lang="en-US" altLang="en-US" sz="1400" dirty="0"/>
                <a:t> in a hair salon, and Yao works in a factory at night. Both are hoping to get better jobs in the future, </a:t>
              </a:r>
            </a:p>
            <a:p>
              <a:pPr eaLnBrk="1" hangingPunct="1"/>
              <a:r>
                <a:rPr lang="en-US" altLang="en-US" sz="1400" dirty="0"/>
                <a:t>and plan to open their own restaurant together as soon as they are able.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1857</TotalTime>
  <Words>3021</Words>
  <Application>Microsoft Office PowerPoint</Application>
  <PresentationFormat>On-screen Show (4:3)</PresentationFormat>
  <Paragraphs>407</Paragraphs>
  <Slides>34</Slides>
  <Notes>33</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Eras Bold ITC</vt:lpstr>
      <vt:lpstr>Times New Roman</vt:lpstr>
      <vt:lpstr>Office Theme</vt:lpstr>
      <vt:lpstr>Sound Recorder Document</vt:lpstr>
      <vt:lpstr>Click here to start the practice.</vt:lpstr>
      <vt:lpstr>Questions 1 &amp; 2</vt:lpstr>
      <vt:lpstr>Return to Question #2</vt:lpstr>
      <vt:lpstr>Go to Questions #3 and #4 </vt:lpstr>
      <vt:lpstr>Questions 3 &amp; 4</vt:lpstr>
      <vt:lpstr>Return to Question #4</vt:lpstr>
      <vt:lpstr>Go to Questions #5 and #6 </vt:lpstr>
      <vt:lpstr>Questions 5 &amp; 6</vt:lpstr>
      <vt:lpstr>Return to Question #6</vt:lpstr>
      <vt:lpstr>Go to Questions #7 and #8 </vt:lpstr>
      <vt:lpstr>Questions 7 &amp; 8</vt:lpstr>
      <vt:lpstr>Return to Question #8</vt:lpstr>
      <vt:lpstr>Go to Questions #9 and #10 </vt:lpstr>
      <vt:lpstr>Questions 9 &amp; 10</vt:lpstr>
      <vt:lpstr>Return to Question #10</vt:lpstr>
      <vt:lpstr>Go to Questions #11 and #12 </vt:lpstr>
      <vt:lpstr>Questions 11 &amp; 12</vt:lpstr>
      <vt:lpstr>Return to Question #12</vt:lpstr>
      <vt:lpstr>Go to Question #13  </vt:lpstr>
      <vt:lpstr>Question 13</vt:lpstr>
      <vt:lpstr>Go to Questions #14 and #15  </vt:lpstr>
      <vt:lpstr>Questions 14 &amp; 15</vt:lpstr>
      <vt:lpstr>Return to Question #15</vt:lpstr>
      <vt:lpstr>Go to Questions #16 and #17 </vt:lpstr>
      <vt:lpstr>Questions 16 &amp; 17</vt:lpstr>
      <vt:lpstr>Return to Question #17</vt:lpstr>
      <vt:lpstr>Go to Questions #18 and #19 </vt:lpstr>
      <vt:lpstr>Questions 18 &amp; 19</vt:lpstr>
      <vt:lpstr>Return to Question #19</vt:lpstr>
      <vt:lpstr>Go to Question #20</vt:lpstr>
      <vt:lpstr>Question 20</vt:lpstr>
      <vt:lpstr>Go to next slide</vt:lpstr>
      <vt:lpstr>Go to Credits</vt:lpstr>
      <vt:lpstr>CREDITS</vt:lpstr>
    </vt:vector>
  </TitlesOfParts>
  <Company>Seminole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SCC</dc:creator>
  <cp:lastModifiedBy>Michele Wallace</cp:lastModifiedBy>
  <cp:revision>105</cp:revision>
  <dcterms:created xsi:type="dcterms:W3CDTF">2007-10-19T15:30:28Z</dcterms:created>
  <dcterms:modified xsi:type="dcterms:W3CDTF">2026-02-12T16:52:07Z</dcterms:modified>
</cp:coreProperties>
</file>