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20" r:id="rId2"/>
    <p:sldId id="321" r:id="rId3"/>
    <p:sldId id="322" r:id="rId4"/>
    <p:sldId id="323" r:id="rId5"/>
    <p:sldId id="324" r:id="rId6"/>
    <p:sldId id="327" r:id="rId7"/>
    <p:sldId id="297" r:id="rId8"/>
    <p:sldId id="328" r:id="rId9"/>
    <p:sldId id="264" r:id="rId10"/>
    <p:sldId id="305" r:id="rId11"/>
    <p:sldId id="266" r:id="rId12"/>
    <p:sldId id="306" r:id="rId13"/>
    <p:sldId id="268" r:id="rId14"/>
    <p:sldId id="329" r:id="rId15"/>
    <p:sldId id="270" r:id="rId16"/>
    <p:sldId id="331" r:id="rId17"/>
    <p:sldId id="330" r:id="rId18"/>
    <p:sldId id="271" r:id="rId19"/>
    <p:sldId id="272" r:id="rId20"/>
    <p:sldId id="296" r:id="rId21"/>
    <p:sldId id="300" r:id="rId22"/>
    <p:sldId id="273" r:id="rId23"/>
    <p:sldId id="274" r:id="rId24"/>
    <p:sldId id="275" r:id="rId25"/>
    <p:sldId id="311" r:id="rId26"/>
    <p:sldId id="276" r:id="rId27"/>
    <p:sldId id="312" r:id="rId28"/>
    <p:sldId id="313" r:id="rId29"/>
    <p:sldId id="277" r:id="rId30"/>
    <p:sldId id="278" r:id="rId31"/>
    <p:sldId id="279" r:id="rId32"/>
    <p:sldId id="280" r:id="rId33"/>
    <p:sldId id="316" r:id="rId34"/>
    <p:sldId id="317" r:id="rId35"/>
    <p:sldId id="281" r:id="rId36"/>
    <p:sldId id="282" r:id="rId37"/>
    <p:sldId id="318" r:id="rId38"/>
    <p:sldId id="314" r:id="rId39"/>
    <p:sldId id="29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00"/>
    <a:srgbClr val="BAFF75"/>
    <a:srgbClr val="CCFFFF"/>
    <a:srgbClr val="BBE0E3"/>
    <a:srgbClr val="33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9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49DD3D-E2EE-7589-3177-7815D75B1A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7A13BC65-165F-5199-F203-3E169F10551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mn-cs"/>
              </a:defRPr>
            </a:lvl1pPr>
          </a:lstStyle>
          <a:p>
            <a:pPr>
              <a:defRPr/>
            </a:pPr>
            <a:fld id="{86D20CA6-7CBB-4E3A-AC54-4B18E2DF0D72}" type="datetimeFigureOut">
              <a:rPr lang="en-US"/>
              <a:pPr>
                <a:defRPr/>
              </a:pPr>
              <a:t>2/12/2026</a:t>
            </a:fld>
            <a:endParaRPr lang="en-US"/>
          </a:p>
        </p:txBody>
      </p:sp>
      <p:sp>
        <p:nvSpPr>
          <p:cNvPr id="4" name="Footer Placeholder 3">
            <a:extLst>
              <a:ext uri="{FF2B5EF4-FFF2-40B4-BE49-F238E27FC236}">
                <a16:creationId xmlns:a16="http://schemas.microsoft.com/office/drawing/2014/main" id="{6778F933-6AF4-EBBA-05B8-5BD3BE5AEC0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23652476-7F7E-3B05-3E04-7CABC173085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13965A7-535B-4BED-B600-B9AEB9701AF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5130FA2-EA3B-4E4F-DC66-412F6EF4FB1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a:extLst>
              <a:ext uri="{FF2B5EF4-FFF2-40B4-BE49-F238E27FC236}">
                <a16:creationId xmlns:a16="http://schemas.microsoft.com/office/drawing/2014/main" id="{710F947E-C9B9-D073-F104-C5A19D709E0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43012" name="Rectangle 4">
            <a:extLst>
              <a:ext uri="{FF2B5EF4-FFF2-40B4-BE49-F238E27FC236}">
                <a16:creationId xmlns:a16="http://schemas.microsoft.com/office/drawing/2014/main" id="{3754980D-8C61-B429-BA68-22EE29B583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6A68C91-6315-4988-1986-F077C5FB0E9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EF4C7B5-4E77-9D0B-C6F7-33FF480C0DD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a:extLst>
              <a:ext uri="{FF2B5EF4-FFF2-40B4-BE49-F238E27FC236}">
                <a16:creationId xmlns:a16="http://schemas.microsoft.com/office/drawing/2014/main" id="{D5E8E9ED-9B12-A21F-6A75-F51D73CE5B0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95000D-38F0-488D-939D-4CF73AA46D9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FD23ABA-E0CB-8A60-F130-B09253EDD2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4454EE-2A9B-413E-A0AC-67BE92DB1EB7}" type="slidenum">
              <a:rPr lang="en-US" altLang="en-US"/>
              <a:pPr eaLnBrk="1" hangingPunct="1"/>
              <a:t>7</a:t>
            </a:fld>
            <a:endParaRPr lang="en-US" altLang="en-US"/>
          </a:p>
        </p:txBody>
      </p:sp>
      <p:sp>
        <p:nvSpPr>
          <p:cNvPr id="44035" name="Rectangle 2">
            <a:extLst>
              <a:ext uri="{FF2B5EF4-FFF2-40B4-BE49-F238E27FC236}">
                <a16:creationId xmlns:a16="http://schemas.microsoft.com/office/drawing/2014/main" id="{C4BFE707-78FF-D16E-AF16-95933C7E3F0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012134F-6471-B53E-F6CA-2FA3383807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E27DB37-5196-E9A4-F95C-3A8B77CD6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3F8477-A3CB-4246-A601-DEC57D240F7D}" type="slidenum">
              <a:rPr lang="en-US" altLang="en-US"/>
              <a:pPr eaLnBrk="1" hangingPunct="1"/>
              <a:t>17</a:t>
            </a:fld>
            <a:endParaRPr lang="en-US" altLang="en-US"/>
          </a:p>
        </p:txBody>
      </p:sp>
      <p:sp>
        <p:nvSpPr>
          <p:cNvPr id="53251" name="Rectangle 2">
            <a:extLst>
              <a:ext uri="{FF2B5EF4-FFF2-40B4-BE49-F238E27FC236}">
                <a16:creationId xmlns:a16="http://schemas.microsoft.com/office/drawing/2014/main" id="{84DDB6D2-4A3E-78A7-276F-D511E8DEF6E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7DBBD47-B44F-8A0B-3C4E-D55FB03EDB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5542811-5D61-0C46-EDB5-681A15066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E1B676-1A98-431D-A8B6-56A134164ADA}" type="slidenum">
              <a:rPr lang="en-US" altLang="en-US"/>
              <a:pPr eaLnBrk="1" hangingPunct="1"/>
              <a:t>18</a:t>
            </a:fld>
            <a:endParaRPr lang="en-US" altLang="en-US"/>
          </a:p>
        </p:txBody>
      </p:sp>
      <p:sp>
        <p:nvSpPr>
          <p:cNvPr id="54275" name="Rectangle 2">
            <a:extLst>
              <a:ext uri="{FF2B5EF4-FFF2-40B4-BE49-F238E27FC236}">
                <a16:creationId xmlns:a16="http://schemas.microsoft.com/office/drawing/2014/main" id="{9C623580-3FE3-9F02-9197-3635A1D7552A}"/>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DC838E4-BC27-0269-22E6-2D622D05E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7A0EAB5-0454-5C11-C536-B3FE2FD2F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0AAC99-5B21-4694-A88D-4DF07BB8CDFD}" type="slidenum">
              <a:rPr lang="en-US" altLang="en-US"/>
              <a:pPr eaLnBrk="1" hangingPunct="1"/>
              <a:t>19</a:t>
            </a:fld>
            <a:endParaRPr lang="en-US" altLang="en-US"/>
          </a:p>
        </p:txBody>
      </p:sp>
      <p:sp>
        <p:nvSpPr>
          <p:cNvPr id="55299" name="Rectangle 2">
            <a:extLst>
              <a:ext uri="{FF2B5EF4-FFF2-40B4-BE49-F238E27FC236}">
                <a16:creationId xmlns:a16="http://schemas.microsoft.com/office/drawing/2014/main" id="{6F096718-E15F-ABE1-E0A1-BEC916ACA7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A03F5CD-1C38-9867-431A-517C8BA65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47BEC97-68C9-346F-6329-A2DCCEEE3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7A71B0-C2EB-4B3A-9F80-347DE3EDC427}" type="slidenum">
              <a:rPr lang="en-US" altLang="en-US"/>
              <a:pPr eaLnBrk="1" hangingPunct="1"/>
              <a:t>21</a:t>
            </a:fld>
            <a:endParaRPr lang="en-US" altLang="en-US"/>
          </a:p>
        </p:txBody>
      </p:sp>
      <p:sp>
        <p:nvSpPr>
          <p:cNvPr id="56323" name="Rectangle 2">
            <a:extLst>
              <a:ext uri="{FF2B5EF4-FFF2-40B4-BE49-F238E27FC236}">
                <a16:creationId xmlns:a16="http://schemas.microsoft.com/office/drawing/2014/main" id="{3FEEE5BF-0807-7C52-9973-CFB95FA91A2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D09C5C26-41B8-88E2-4DC1-B45A266FD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461DEC2-D50B-AFAC-AAAD-519CC3134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7807E8-1472-4911-92F2-76A477E47C80}" type="slidenum">
              <a:rPr lang="en-US" altLang="en-US"/>
              <a:pPr eaLnBrk="1" hangingPunct="1"/>
              <a:t>22</a:t>
            </a:fld>
            <a:endParaRPr lang="en-US" altLang="en-US"/>
          </a:p>
        </p:txBody>
      </p:sp>
      <p:sp>
        <p:nvSpPr>
          <p:cNvPr id="57347" name="Rectangle 2">
            <a:extLst>
              <a:ext uri="{FF2B5EF4-FFF2-40B4-BE49-F238E27FC236}">
                <a16:creationId xmlns:a16="http://schemas.microsoft.com/office/drawing/2014/main" id="{4842DFD5-2316-44F8-BCE8-0E295DDC423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F168730-ED83-995D-3C40-DF79EE37F0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5CE318B-6F55-8D0C-396F-0F0F2A477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1579C9-77EE-41A4-B858-67A1A901BA87}" type="slidenum">
              <a:rPr lang="en-US" altLang="en-US"/>
              <a:pPr eaLnBrk="1" hangingPunct="1"/>
              <a:t>23</a:t>
            </a:fld>
            <a:endParaRPr lang="en-US" altLang="en-US"/>
          </a:p>
        </p:txBody>
      </p:sp>
      <p:sp>
        <p:nvSpPr>
          <p:cNvPr id="58371" name="Rectangle 2">
            <a:extLst>
              <a:ext uri="{FF2B5EF4-FFF2-40B4-BE49-F238E27FC236}">
                <a16:creationId xmlns:a16="http://schemas.microsoft.com/office/drawing/2014/main" id="{D238F314-AA34-3EF2-F30F-A57B51FFA27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AFE1F20-FC02-E3C0-CD45-000BE1F47D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29DB402-B6FE-6309-5200-CD8D5BB495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6A1B5-74EB-48A9-841D-92C188810703}" type="slidenum">
              <a:rPr lang="en-US" altLang="en-US"/>
              <a:pPr eaLnBrk="1" hangingPunct="1"/>
              <a:t>24</a:t>
            </a:fld>
            <a:endParaRPr lang="en-US" altLang="en-US"/>
          </a:p>
        </p:txBody>
      </p:sp>
      <p:sp>
        <p:nvSpPr>
          <p:cNvPr id="59395" name="Rectangle 2">
            <a:extLst>
              <a:ext uri="{FF2B5EF4-FFF2-40B4-BE49-F238E27FC236}">
                <a16:creationId xmlns:a16="http://schemas.microsoft.com/office/drawing/2014/main" id="{187D5B86-D605-F09C-E3A7-96B52A5488C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FA375E92-2576-2682-56F1-B3FB454CA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32773C7-7C68-0380-5227-36B6E2CC9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3A87DF-689A-408E-99F6-754C1B2CE701}" type="slidenum">
              <a:rPr lang="en-US" altLang="en-US"/>
              <a:pPr eaLnBrk="1" hangingPunct="1"/>
              <a:t>25</a:t>
            </a:fld>
            <a:endParaRPr lang="en-US" altLang="en-US"/>
          </a:p>
        </p:txBody>
      </p:sp>
      <p:sp>
        <p:nvSpPr>
          <p:cNvPr id="60419" name="Rectangle 2">
            <a:extLst>
              <a:ext uri="{FF2B5EF4-FFF2-40B4-BE49-F238E27FC236}">
                <a16:creationId xmlns:a16="http://schemas.microsoft.com/office/drawing/2014/main" id="{BD17BE5A-00FB-0935-7001-BEB0F42CEFA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D8FD415-58C5-65F7-7DE2-2537B9CD97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AB5126C-C292-8C2D-5C1A-77C2553C0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C7C787-4BBE-4F0F-B52E-AF5169AC7AD9}" type="slidenum">
              <a:rPr lang="en-US" altLang="en-US"/>
              <a:pPr eaLnBrk="1" hangingPunct="1"/>
              <a:t>26</a:t>
            </a:fld>
            <a:endParaRPr lang="en-US" altLang="en-US"/>
          </a:p>
        </p:txBody>
      </p:sp>
      <p:sp>
        <p:nvSpPr>
          <p:cNvPr id="61443" name="Rectangle 2">
            <a:extLst>
              <a:ext uri="{FF2B5EF4-FFF2-40B4-BE49-F238E27FC236}">
                <a16:creationId xmlns:a16="http://schemas.microsoft.com/office/drawing/2014/main" id="{B4E99F22-FD31-9ADF-F542-E58CEB872D9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ECCBDE3-B4B1-301F-65D2-609BC77D9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5F62030-C5A1-96DE-78C3-A1D3CC349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0E92D6-5E3A-4FE9-A557-E90F07D7110B}" type="slidenum">
              <a:rPr lang="en-US" altLang="en-US"/>
              <a:pPr eaLnBrk="1" hangingPunct="1"/>
              <a:t>27</a:t>
            </a:fld>
            <a:endParaRPr lang="en-US" altLang="en-US"/>
          </a:p>
        </p:txBody>
      </p:sp>
      <p:sp>
        <p:nvSpPr>
          <p:cNvPr id="62467" name="Rectangle 2">
            <a:extLst>
              <a:ext uri="{FF2B5EF4-FFF2-40B4-BE49-F238E27FC236}">
                <a16:creationId xmlns:a16="http://schemas.microsoft.com/office/drawing/2014/main" id="{C6C612B8-C323-60AF-F5B8-C2F8617E7B4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C4EDE78-E203-A535-0F0F-C0A24366B8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32761B8-5E12-B2DC-94B6-F3D51D3E5C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0EE77C-157B-4D0C-8359-4904209F9708}" type="slidenum">
              <a:rPr lang="en-US" altLang="en-US"/>
              <a:pPr eaLnBrk="1" hangingPunct="1"/>
              <a:t>9</a:t>
            </a:fld>
            <a:endParaRPr lang="en-US" altLang="en-US"/>
          </a:p>
        </p:txBody>
      </p:sp>
      <p:sp>
        <p:nvSpPr>
          <p:cNvPr id="45059" name="Rectangle 2">
            <a:extLst>
              <a:ext uri="{FF2B5EF4-FFF2-40B4-BE49-F238E27FC236}">
                <a16:creationId xmlns:a16="http://schemas.microsoft.com/office/drawing/2014/main" id="{C396B701-3736-74A9-3144-865158934CC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C73566C-C16B-75C9-196F-5B717F38D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933821B-C763-62FC-9F16-090DEABC3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085727-DC50-4DB1-8061-0E2D7F7511BA}" type="slidenum">
              <a:rPr lang="en-US" altLang="en-US"/>
              <a:pPr eaLnBrk="1" hangingPunct="1"/>
              <a:t>28</a:t>
            </a:fld>
            <a:endParaRPr lang="en-US" altLang="en-US"/>
          </a:p>
        </p:txBody>
      </p:sp>
      <p:sp>
        <p:nvSpPr>
          <p:cNvPr id="63491" name="Rectangle 2">
            <a:extLst>
              <a:ext uri="{FF2B5EF4-FFF2-40B4-BE49-F238E27FC236}">
                <a16:creationId xmlns:a16="http://schemas.microsoft.com/office/drawing/2014/main" id="{7539ABE0-8BEA-79B1-38A3-DE8D3EB8F5F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77D6D9C-FEA3-0E2A-3872-61766BB6E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A060A5C-2446-9EC4-6571-FC30BC0437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96409B-5379-4F58-94AE-1C137BA74BC2}" type="slidenum">
              <a:rPr lang="en-US" altLang="en-US"/>
              <a:pPr eaLnBrk="1" hangingPunct="1"/>
              <a:t>29</a:t>
            </a:fld>
            <a:endParaRPr lang="en-US" altLang="en-US"/>
          </a:p>
        </p:txBody>
      </p:sp>
      <p:sp>
        <p:nvSpPr>
          <p:cNvPr id="64515" name="Rectangle 2">
            <a:extLst>
              <a:ext uri="{FF2B5EF4-FFF2-40B4-BE49-F238E27FC236}">
                <a16:creationId xmlns:a16="http://schemas.microsoft.com/office/drawing/2014/main" id="{F93180D8-62E9-D078-F996-B4F03DC06C1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63FFBBFF-16CE-BB16-8D10-2334512E8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9B715BA-8737-6BBA-E77A-3C33F26A19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C602BC-8D17-41B5-8F7C-2CADAC6F3F65}" type="slidenum">
              <a:rPr lang="en-US" altLang="en-US"/>
              <a:pPr eaLnBrk="1" hangingPunct="1"/>
              <a:t>30</a:t>
            </a:fld>
            <a:endParaRPr lang="en-US" altLang="en-US"/>
          </a:p>
        </p:txBody>
      </p:sp>
      <p:sp>
        <p:nvSpPr>
          <p:cNvPr id="65539" name="Rectangle 2">
            <a:extLst>
              <a:ext uri="{FF2B5EF4-FFF2-40B4-BE49-F238E27FC236}">
                <a16:creationId xmlns:a16="http://schemas.microsoft.com/office/drawing/2014/main" id="{B48BF779-3AC8-628B-019C-DD3FC05971F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C5B9BEF-FE1D-2EE0-81AF-08F6A80379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017A2BC-9BA6-FA29-38AA-9684FFF8C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0E2DC7-4460-42B1-95E9-8D04E9BDAD92}" type="slidenum">
              <a:rPr lang="en-US" altLang="en-US"/>
              <a:pPr eaLnBrk="1" hangingPunct="1"/>
              <a:t>31</a:t>
            </a:fld>
            <a:endParaRPr lang="en-US" altLang="en-US"/>
          </a:p>
        </p:txBody>
      </p:sp>
      <p:sp>
        <p:nvSpPr>
          <p:cNvPr id="66563" name="Rectangle 2">
            <a:extLst>
              <a:ext uri="{FF2B5EF4-FFF2-40B4-BE49-F238E27FC236}">
                <a16:creationId xmlns:a16="http://schemas.microsoft.com/office/drawing/2014/main" id="{5F8B231F-6E9E-3FA9-9CD7-6378F16AE3B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09831FDF-E58C-C34E-2928-97677F3EC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2817D65-9312-B97B-6467-6C385A770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F6759B-73BD-456B-BA9C-3D50F909D09C}" type="slidenum">
              <a:rPr lang="en-US" altLang="en-US"/>
              <a:pPr eaLnBrk="1" hangingPunct="1"/>
              <a:t>32</a:t>
            </a:fld>
            <a:endParaRPr lang="en-US" altLang="en-US"/>
          </a:p>
        </p:txBody>
      </p:sp>
      <p:sp>
        <p:nvSpPr>
          <p:cNvPr id="67587" name="Rectangle 2">
            <a:extLst>
              <a:ext uri="{FF2B5EF4-FFF2-40B4-BE49-F238E27FC236}">
                <a16:creationId xmlns:a16="http://schemas.microsoft.com/office/drawing/2014/main" id="{24F913E6-76DB-A176-9328-D9208AD0E2E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A5F05745-2E93-5D8A-2120-13E32FC4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33AC7C4-2C77-DEDC-B7BF-386297DFD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863326-3535-4A23-A6B5-81988E7762BB}" type="slidenum">
              <a:rPr lang="en-US" altLang="en-US"/>
              <a:pPr eaLnBrk="1" hangingPunct="1"/>
              <a:t>33</a:t>
            </a:fld>
            <a:endParaRPr lang="en-US" altLang="en-US"/>
          </a:p>
        </p:txBody>
      </p:sp>
      <p:sp>
        <p:nvSpPr>
          <p:cNvPr id="68611" name="Rectangle 2">
            <a:extLst>
              <a:ext uri="{FF2B5EF4-FFF2-40B4-BE49-F238E27FC236}">
                <a16:creationId xmlns:a16="http://schemas.microsoft.com/office/drawing/2014/main" id="{D19C24BC-0AA4-ECD6-6691-D24B4C2A7D8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E93CB32E-26D6-6AA2-1F3B-ECE71D79B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DC83471-734B-5FB4-E94A-0172BBDB4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9C791E-1B35-4ED6-BE4C-846C42B135BF}" type="slidenum">
              <a:rPr lang="en-US" altLang="en-US"/>
              <a:pPr eaLnBrk="1" hangingPunct="1"/>
              <a:t>34</a:t>
            </a:fld>
            <a:endParaRPr lang="en-US" altLang="en-US"/>
          </a:p>
        </p:txBody>
      </p:sp>
      <p:sp>
        <p:nvSpPr>
          <p:cNvPr id="69635" name="Rectangle 2">
            <a:extLst>
              <a:ext uri="{FF2B5EF4-FFF2-40B4-BE49-F238E27FC236}">
                <a16:creationId xmlns:a16="http://schemas.microsoft.com/office/drawing/2014/main" id="{29F8892F-0C90-2EE6-86A2-59D288330F0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15DB581-8A02-BFB7-99C4-C575FFAC3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4EB9872-E66C-44E3-4E72-57B78F34FE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C78988-C5B4-4AB1-AC1E-B83DFF77B1E0}" type="slidenum">
              <a:rPr lang="en-US" altLang="en-US"/>
              <a:pPr eaLnBrk="1" hangingPunct="1"/>
              <a:t>35</a:t>
            </a:fld>
            <a:endParaRPr lang="en-US" altLang="en-US"/>
          </a:p>
        </p:txBody>
      </p:sp>
      <p:sp>
        <p:nvSpPr>
          <p:cNvPr id="70659" name="Rectangle 2">
            <a:extLst>
              <a:ext uri="{FF2B5EF4-FFF2-40B4-BE49-F238E27FC236}">
                <a16:creationId xmlns:a16="http://schemas.microsoft.com/office/drawing/2014/main" id="{2BEBEDA7-F1CF-A5A2-B3B3-851C2939F3A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70921E3-7635-EE57-8C69-67B1275459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55849B1-31C8-0CBC-41AB-C2AF02F51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809D8B-1549-42F7-AF3D-F423F1CACD08}" type="slidenum">
              <a:rPr lang="en-US" altLang="en-US"/>
              <a:pPr eaLnBrk="1" hangingPunct="1"/>
              <a:t>36</a:t>
            </a:fld>
            <a:endParaRPr lang="en-US" altLang="en-US"/>
          </a:p>
        </p:txBody>
      </p:sp>
      <p:sp>
        <p:nvSpPr>
          <p:cNvPr id="71683" name="Rectangle 2">
            <a:extLst>
              <a:ext uri="{FF2B5EF4-FFF2-40B4-BE49-F238E27FC236}">
                <a16:creationId xmlns:a16="http://schemas.microsoft.com/office/drawing/2014/main" id="{8CEF2855-E3AA-263C-B0C6-365617C2F98A}"/>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1A96A11-115F-59DF-97C4-306E8A4C18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8B46860-2CF3-7BBD-AEC2-EA07F014A4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35B646-4319-4E26-AB9F-FFFBD743CCD4}" type="slidenum">
              <a:rPr lang="en-US" altLang="en-US"/>
              <a:pPr eaLnBrk="1" hangingPunct="1"/>
              <a:t>37</a:t>
            </a:fld>
            <a:endParaRPr lang="en-US" altLang="en-US"/>
          </a:p>
        </p:txBody>
      </p:sp>
      <p:sp>
        <p:nvSpPr>
          <p:cNvPr id="72707" name="Rectangle 2">
            <a:extLst>
              <a:ext uri="{FF2B5EF4-FFF2-40B4-BE49-F238E27FC236}">
                <a16:creationId xmlns:a16="http://schemas.microsoft.com/office/drawing/2014/main" id="{90302018-6F9F-38DD-AFD9-447FECAC3B5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CE7F945-636F-81DA-FC2A-73EBFA418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E256DB6-D8EB-5E62-1034-F14494649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11A5CD-7BA4-482E-A8AB-A05F7FD1BEFE}" type="slidenum">
              <a:rPr lang="en-US" altLang="en-US"/>
              <a:pPr eaLnBrk="1" hangingPunct="1"/>
              <a:t>10</a:t>
            </a:fld>
            <a:endParaRPr lang="en-US" altLang="en-US"/>
          </a:p>
        </p:txBody>
      </p:sp>
      <p:sp>
        <p:nvSpPr>
          <p:cNvPr id="46083" name="Rectangle 2">
            <a:extLst>
              <a:ext uri="{FF2B5EF4-FFF2-40B4-BE49-F238E27FC236}">
                <a16:creationId xmlns:a16="http://schemas.microsoft.com/office/drawing/2014/main" id="{8A32725D-F425-FF73-6265-85B5C7BC29C8}"/>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CEDAEE6-E7D0-07B9-18EF-A0D1CF734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24975C2-366C-074C-03C0-85756E827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76618F-B827-4712-A8A7-54232012B468}" type="slidenum">
              <a:rPr lang="en-US" altLang="en-US"/>
              <a:pPr eaLnBrk="1" hangingPunct="1"/>
              <a:t>38</a:t>
            </a:fld>
            <a:endParaRPr lang="en-US" altLang="en-US"/>
          </a:p>
        </p:txBody>
      </p:sp>
      <p:sp>
        <p:nvSpPr>
          <p:cNvPr id="73731" name="Rectangle 2">
            <a:extLst>
              <a:ext uri="{FF2B5EF4-FFF2-40B4-BE49-F238E27FC236}">
                <a16:creationId xmlns:a16="http://schemas.microsoft.com/office/drawing/2014/main" id="{DE45C8A0-9A91-F6AB-5E99-46AA8C08298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D6E8DB7-C7B5-A61A-CF35-CD882B5E65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03C5F52-A24A-B4EC-9924-D96D87B94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CFDA87-11DE-4E0A-865F-7EC96F783003}" type="slidenum">
              <a:rPr lang="en-US" altLang="en-US"/>
              <a:pPr eaLnBrk="1" hangingPunct="1"/>
              <a:t>39</a:t>
            </a:fld>
            <a:endParaRPr lang="en-US" altLang="en-US"/>
          </a:p>
        </p:txBody>
      </p:sp>
      <p:sp>
        <p:nvSpPr>
          <p:cNvPr id="74755" name="Rectangle 2">
            <a:extLst>
              <a:ext uri="{FF2B5EF4-FFF2-40B4-BE49-F238E27FC236}">
                <a16:creationId xmlns:a16="http://schemas.microsoft.com/office/drawing/2014/main" id="{09AD9BBA-1660-246F-A49A-CE86BA0FD36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F5DC96F8-D2AB-E00A-FA8B-21353B1D5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3A2337-6E1C-4355-F5B8-4C459A68E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2D5CF4-4BB6-4B45-BC72-82D7FA9DE428}" type="slidenum">
              <a:rPr lang="en-US" altLang="en-US"/>
              <a:pPr eaLnBrk="1" hangingPunct="1"/>
              <a:t>11</a:t>
            </a:fld>
            <a:endParaRPr lang="en-US" altLang="en-US"/>
          </a:p>
        </p:txBody>
      </p:sp>
      <p:sp>
        <p:nvSpPr>
          <p:cNvPr id="47107" name="Rectangle 2">
            <a:extLst>
              <a:ext uri="{FF2B5EF4-FFF2-40B4-BE49-F238E27FC236}">
                <a16:creationId xmlns:a16="http://schemas.microsoft.com/office/drawing/2014/main" id="{99A4B470-FB73-F1EF-532F-E6F7AB9250F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4AEEEEB-A2F7-4FB8-A755-BDFB96F04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C9223A9-D85A-EB5C-CC1F-81F8C1F5B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273C1D-F31D-40E0-B41E-62F5AD0DF84F}" type="slidenum">
              <a:rPr lang="en-US" altLang="en-US"/>
              <a:pPr eaLnBrk="1" hangingPunct="1"/>
              <a:t>12</a:t>
            </a:fld>
            <a:endParaRPr lang="en-US" altLang="en-US"/>
          </a:p>
        </p:txBody>
      </p:sp>
      <p:sp>
        <p:nvSpPr>
          <p:cNvPr id="48131" name="Rectangle 2">
            <a:extLst>
              <a:ext uri="{FF2B5EF4-FFF2-40B4-BE49-F238E27FC236}">
                <a16:creationId xmlns:a16="http://schemas.microsoft.com/office/drawing/2014/main" id="{9573D9EF-52B6-27BB-93C3-783715C85CD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0B48C38-F343-AD9D-DB74-DCCB92DDA5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E3BEF16-A0CB-BF25-B313-6F9E30582F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421E25-0DC1-447C-8AD3-58ECEA41B309}" type="slidenum">
              <a:rPr lang="en-US" altLang="en-US"/>
              <a:pPr eaLnBrk="1" hangingPunct="1"/>
              <a:t>13</a:t>
            </a:fld>
            <a:endParaRPr lang="en-US" altLang="en-US"/>
          </a:p>
        </p:txBody>
      </p:sp>
      <p:sp>
        <p:nvSpPr>
          <p:cNvPr id="49155" name="Rectangle 2">
            <a:extLst>
              <a:ext uri="{FF2B5EF4-FFF2-40B4-BE49-F238E27FC236}">
                <a16:creationId xmlns:a16="http://schemas.microsoft.com/office/drawing/2014/main" id="{6658A97A-FE89-1E73-5D34-2AA92A58694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A60D775-8D7D-22E5-431F-06D807B5A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45E2BDA-9BC6-EF03-FCC6-4EA3666906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625D5D-F3C8-4B1F-AFE4-E2B7CE5175E9}" type="slidenum">
              <a:rPr lang="en-US" altLang="en-US"/>
              <a:pPr eaLnBrk="1" hangingPunct="1"/>
              <a:t>14</a:t>
            </a:fld>
            <a:endParaRPr lang="en-US" altLang="en-US"/>
          </a:p>
        </p:txBody>
      </p:sp>
      <p:sp>
        <p:nvSpPr>
          <p:cNvPr id="50179" name="Rectangle 2">
            <a:extLst>
              <a:ext uri="{FF2B5EF4-FFF2-40B4-BE49-F238E27FC236}">
                <a16:creationId xmlns:a16="http://schemas.microsoft.com/office/drawing/2014/main" id="{88BC2790-59BF-EED2-2D51-DE6BAAF0CD3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5DE19D0-F703-B3B3-2934-FDA3717EB6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CE1D61B-4F0D-324D-AEAF-7101121E6D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D2FE4E-F57F-4479-BAF1-7FF9EAAA62E7}" type="slidenum">
              <a:rPr lang="en-US" altLang="en-US"/>
              <a:pPr eaLnBrk="1" hangingPunct="1"/>
              <a:t>15</a:t>
            </a:fld>
            <a:endParaRPr lang="en-US" altLang="en-US"/>
          </a:p>
        </p:txBody>
      </p:sp>
      <p:sp>
        <p:nvSpPr>
          <p:cNvPr id="51203" name="Rectangle 2">
            <a:extLst>
              <a:ext uri="{FF2B5EF4-FFF2-40B4-BE49-F238E27FC236}">
                <a16:creationId xmlns:a16="http://schemas.microsoft.com/office/drawing/2014/main" id="{4B255A4F-64A1-AA4D-ACA9-144FFF02C6B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A58930E-D71A-586B-CB61-36C726847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D3CB939-9DD5-F48C-AA31-930F564A42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CCE9B-7868-4B14-9380-432ADDAE714C}" type="slidenum">
              <a:rPr lang="en-US" altLang="en-US"/>
              <a:pPr eaLnBrk="1" hangingPunct="1"/>
              <a:t>16</a:t>
            </a:fld>
            <a:endParaRPr lang="en-US" altLang="en-US"/>
          </a:p>
        </p:txBody>
      </p:sp>
      <p:sp>
        <p:nvSpPr>
          <p:cNvPr id="52227" name="Rectangle 2">
            <a:extLst>
              <a:ext uri="{FF2B5EF4-FFF2-40B4-BE49-F238E27FC236}">
                <a16:creationId xmlns:a16="http://schemas.microsoft.com/office/drawing/2014/main" id="{B95A06A4-DF94-66B8-C920-4E9E76A5DFD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CABCAC8-9131-265C-ED3B-1BB4C62CB5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40C68AD-4057-F5F1-187B-F17E215A586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DA8566-18D5-0588-ECF1-D5A14D1630E4}"/>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6" name="Slide Number Placeholder 5">
            <a:extLst>
              <a:ext uri="{FF2B5EF4-FFF2-40B4-BE49-F238E27FC236}">
                <a16:creationId xmlns:a16="http://schemas.microsoft.com/office/drawing/2014/main" id="{A33304CB-1281-2E04-27C7-9ECAA44393EF}"/>
              </a:ext>
            </a:extLst>
          </p:cNvPr>
          <p:cNvSpPr>
            <a:spLocks noGrp="1"/>
          </p:cNvSpPr>
          <p:nvPr>
            <p:ph type="sldNum" sz="quarter" idx="12"/>
          </p:nvPr>
        </p:nvSpPr>
        <p:spPr/>
        <p:txBody>
          <a:bodyPr/>
          <a:lstStyle>
            <a:lvl1pPr>
              <a:defRPr/>
            </a:lvl1pPr>
          </a:lstStyle>
          <a:p>
            <a:fld id="{DFD746F7-A3E9-48A6-A27F-F3BE1C5A9AE2}" type="slidenum">
              <a:rPr lang="en-US" altLang="en-US"/>
              <a:pPr/>
              <a:t>‹#›</a:t>
            </a:fld>
            <a:endParaRPr lang="en-US" altLang="en-US"/>
          </a:p>
        </p:txBody>
      </p:sp>
    </p:spTree>
    <p:extLst>
      <p:ext uri="{BB962C8B-B14F-4D97-AF65-F5344CB8AC3E}">
        <p14:creationId xmlns:p14="http://schemas.microsoft.com/office/powerpoint/2010/main" val="232989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4E199-A13F-027F-8D99-9C335A6857B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1929BA1-0F9C-2B30-CA52-C60C37BFF0E7}"/>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6" name="Slide Number Placeholder 5">
            <a:extLst>
              <a:ext uri="{FF2B5EF4-FFF2-40B4-BE49-F238E27FC236}">
                <a16:creationId xmlns:a16="http://schemas.microsoft.com/office/drawing/2014/main" id="{C37243F7-F748-2F2E-A84E-1547898890E3}"/>
              </a:ext>
            </a:extLst>
          </p:cNvPr>
          <p:cNvSpPr>
            <a:spLocks noGrp="1"/>
          </p:cNvSpPr>
          <p:nvPr>
            <p:ph type="sldNum" sz="quarter" idx="12"/>
          </p:nvPr>
        </p:nvSpPr>
        <p:spPr/>
        <p:txBody>
          <a:bodyPr/>
          <a:lstStyle>
            <a:lvl1pPr>
              <a:defRPr/>
            </a:lvl1pPr>
          </a:lstStyle>
          <a:p>
            <a:fld id="{CC09376C-B676-47BF-96EB-2E26F3BE4975}" type="slidenum">
              <a:rPr lang="en-US" altLang="en-US"/>
              <a:pPr/>
              <a:t>‹#›</a:t>
            </a:fld>
            <a:endParaRPr lang="en-US" altLang="en-US"/>
          </a:p>
        </p:txBody>
      </p:sp>
    </p:spTree>
    <p:extLst>
      <p:ext uri="{BB962C8B-B14F-4D97-AF65-F5344CB8AC3E}">
        <p14:creationId xmlns:p14="http://schemas.microsoft.com/office/powerpoint/2010/main" val="187134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FFCB4-A504-0309-F2CA-BF6836E44F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E539EFD-2E80-20A1-1959-7545F4F04D64}"/>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6" name="Slide Number Placeholder 5">
            <a:extLst>
              <a:ext uri="{FF2B5EF4-FFF2-40B4-BE49-F238E27FC236}">
                <a16:creationId xmlns:a16="http://schemas.microsoft.com/office/drawing/2014/main" id="{C754C16C-BEDA-693C-E665-8CA5B77515AB}"/>
              </a:ext>
            </a:extLst>
          </p:cNvPr>
          <p:cNvSpPr>
            <a:spLocks noGrp="1"/>
          </p:cNvSpPr>
          <p:nvPr>
            <p:ph type="sldNum" sz="quarter" idx="12"/>
          </p:nvPr>
        </p:nvSpPr>
        <p:spPr/>
        <p:txBody>
          <a:bodyPr/>
          <a:lstStyle>
            <a:lvl1pPr>
              <a:defRPr/>
            </a:lvl1pPr>
          </a:lstStyle>
          <a:p>
            <a:fld id="{4A4A808B-39E5-4816-B7E7-122A19EF132A}" type="slidenum">
              <a:rPr lang="en-US" altLang="en-US"/>
              <a:pPr/>
              <a:t>‹#›</a:t>
            </a:fld>
            <a:endParaRPr lang="en-US" altLang="en-US"/>
          </a:p>
        </p:txBody>
      </p:sp>
    </p:spTree>
    <p:extLst>
      <p:ext uri="{BB962C8B-B14F-4D97-AF65-F5344CB8AC3E}">
        <p14:creationId xmlns:p14="http://schemas.microsoft.com/office/powerpoint/2010/main" val="55170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2" name="Date Placeholder 7">
            <a:extLst>
              <a:ext uri="{FF2B5EF4-FFF2-40B4-BE49-F238E27FC236}">
                <a16:creationId xmlns:a16="http://schemas.microsoft.com/office/drawing/2014/main" id="{4BA9DE81-F615-D8F7-E320-D030DFEDCADE}"/>
              </a:ext>
            </a:extLst>
          </p:cNvPr>
          <p:cNvSpPr>
            <a:spLocks noGrp="1"/>
          </p:cNvSpPr>
          <p:nvPr>
            <p:ph type="dt" sz="half" idx="10"/>
          </p:nvPr>
        </p:nvSpPr>
        <p:spPr/>
        <p:txBody>
          <a:bodyPr/>
          <a:lstStyle>
            <a:lvl1pPr>
              <a:defRPr/>
            </a:lvl1pPr>
          </a:lstStyle>
          <a:p>
            <a:pPr>
              <a:defRPr/>
            </a:pPr>
            <a:endParaRPr lang="en-US"/>
          </a:p>
        </p:txBody>
      </p:sp>
      <p:sp>
        <p:nvSpPr>
          <p:cNvPr id="4" name="Footer Placeholder 8">
            <a:extLst>
              <a:ext uri="{FF2B5EF4-FFF2-40B4-BE49-F238E27FC236}">
                <a16:creationId xmlns:a16="http://schemas.microsoft.com/office/drawing/2014/main" id="{58B57693-3CB5-F188-4A9B-F47E042C0B48}"/>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5" name="Slide Number Placeholder 9">
            <a:extLst>
              <a:ext uri="{FF2B5EF4-FFF2-40B4-BE49-F238E27FC236}">
                <a16:creationId xmlns:a16="http://schemas.microsoft.com/office/drawing/2014/main" id="{188DAD62-3C23-E7ED-BED0-2AA8FE256D0A}"/>
              </a:ext>
            </a:extLst>
          </p:cNvPr>
          <p:cNvSpPr>
            <a:spLocks noGrp="1"/>
          </p:cNvSpPr>
          <p:nvPr>
            <p:ph type="sldNum" sz="quarter" idx="12"/>
          </p:nvPr>
        </p:nvSpPr>
        <p:spPr/>
        <p:txBody>
          <a:bodyPr/>
          <a:lstStyle>
            <a:lvl1pPr>
              <a:defRPr/>
            </a:lvl1pPr>
          </a:lstStyle>
          <a:p>
            <a:fld id="{B640765D-FCBC-4833-A4B3-7A9F75FDE591}" type="slidenum">
              <a:rPr lang="en-US" altLang="en-US"/>
              <a:pPr/>
              <a:t>‹#›</a:t>
            </a:fld>
            <a:endParaRPr lang="en-US" altLang="en-US"/>
          </a:p>
        </p:txBody>
      </p:sp>
    </p:spTree>
    <p:extLst>
      <p:ext uri="{BB962C8B-B14F-4D97-AF65-F5344CB8AC3E}">
        <p14:creationId xmlns:p14="http://schemas.microsoft.com/office/powerpoint/2010/main" val="23025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56C9A-EF4B-620E-3C5F-0708508C95E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FA5C60-00F0-EDC5-660D-5A88714BFAD0}"/>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6" name="Slide Number Placeholder 5">
            <a:extLst>
              <a:ext uri="{FF2B5EF4-FFF2-40B4-BE49-F238E27FC236}">
                <a16:creationId xmlns:a16="http://schemas.microsoft.com/office/drawing/2014/main" id="{806B9F2D-D585-A24F-8C27-397566820930}"/>
              </a:ext>
            </a:extLst>
          </p:cNvPr>
          <p:cNvSpPr>
            <a:spLocks noGrp="1"/>
          </p:cNvSpPr>
          <p:nvPr>
            <p:ph type="sldNum" sz="quarter" idx="12"/>
          </p:nvPr>
        </p:nvSpPr>
        <p:spPr/>
        <p:txBody>
          <a:bodyPr/>
          <a:lstStyle>
            <a:lvl1pPr>
              <a:defRPr/>
            </a:lvl1pPr>
          </a:lstStyle>
          <a:p>
            <a:fld id="{1C216801-1DF2-49B4-B400-112469611503}" type="slidenum">
              <a:rPr lang="en-US" altLang="en-US"/>
              <a:pPr/>
              <a:t>‹#›</a:t>
            </a:fld>
            <a:endParaRPr lang="en-US" altLang="en-US"/>
          </a:p>
        </p:txBody>
      </p:sp>
    </p:spTree>
    <p:extLst>
      <p:ext uri="{BB962C8B-B14F-4D97-AF65-F5344CB8AC3E}">
        <p14:creationId xmlns:p14="http://schemas.microsoft.com/office/powerpoint/2010/main" val="254451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F93E-CF0D-D6A1-5B10-B5B82F6C57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383DC3-4B4A-135A-77A6-9D5D9AC5D9FD}"/>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6" name="Slide Number Placeholder 5">
            <a:extLst>
              <a:ext uri="{FF2B5EF4-FFF2-40B4-BE49-F238E27FC236}">
                <a16:creationId xmlns:a16="http://schemas.microsoft.com/office/drawing/2014/main" id="{92A3969B-CCFA-4659-A7C9-5072040919F5}"/>
              </a:ext>
            </a:extLst>
          </p:cNvPr>
          <p:cNvSpPr>
            <a:spLocks noGrp="1"/>
          </p:cNvSpPr>
          <p:nvPr>
            <p:ph type="sldNum" sz="quarter" idx="12"/>
          </p:nvPr>
        </p:nvSpPr>
        <p:spPr/>
        <p:txBody>
          <a:bodyPr/>
          <a:lstStyle>
            <a:lvl1pPr>
              <a:defRPr/>
            </a:lvl1pPr>
          </a:lstStyle>
          <a:p>
            <a:fld id="{E4CA100A-FAED-4880-B55D-7B72FC115DE7}" type="slidenum">
              <a:rPr lang="en-US" altLang="en-US"/>
              <a:pPr/>
              <a:t>‹#›</a:t>
            </a:fld>
            <a:endParaRPr lang="en-US" altLang="en-US"/>
          </a:p>
        </p:txBody>
      </p:sp>
    </p:spTree>
    <p:extLst>
      <p:ext uri="{BB962C8B-B14F-4D97-AF65-F5344CB8AC3E}">
        <p14:creationId xmlns:p14="http://schemas.microsoft.com/office/powerpoint/2010/main" val="250974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95F248-C16A-2623-2D7C-EBD2EFB988C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081150-4D71-DB0D-476D-BF0F6BDCA0D0}"/>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7" name="Slide Number Placeholder 5">
            <a:extLst>
              <a:ext uri="{FF2B5EF4-FFF2-40B4-BE49-F238E27FC236}">
                <a16:creationId xmlns:a16="http://schemas.microsoft.com/office/drawing/2014/main" id="{3EAE6833-E1EC-2CD5-4389-97375E909AF4}"/>
              </a:ext>
            </a:extLst>
          </p:cNvPr>
          <p:cNvSpPr>
            <a:spLocks noGrp="1"/>
          </p:cNvSpPr>
          <p:nvPr>
            <p:ph type="sldNum" sz="quarter" idx="12"/>
          </p:nvPr>
        </p:nvSpPr>
        <p:spPr/>
        <p:txBody>
          <a:bodyPr/>
          <a:lstStyle>
            <a:lvl1pPr>
              <a:defRPr/>
            </a:lvl1pPr>
          </a:lstStyle>
          <a:p>
            <a:fld id="{978E211E-A2F4-446D-AFFF-0A9598FC9D35}" type="slidenum">
              <a:rPr lang="en-US" altLang="en-US"/>
              <a:pPr/>
              <a:t>‹#›</a:t>
            </a:fld>
            <a:endParaRPr lang="en-US" altLang="en-US"/>
          </a:p>
        </p:txBody>
      </p:sp>
    </p:spTree>
    <p:extLst>
      <p:ext uri="{BB962C8B-B14F-4D97-AF65-F5344CB8AC3E}">
        <p14:creationId xmlns:p14="http://schemas.microsoft.com/office/powerpoint/2010/main" val="347544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5D0B7DC-C84E-A06E-BDB7-8A567230D89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DE7505C-7AFC-E3DB-AC62-FCD29F5930C4}"/>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9" name="Slide Number Placeholder 5">
            <a:extLst>
              <a:ext uri="{FF2B5EF4-FFF2-40B4-BE49-F238E27FC236}">
                <a16:creationId xmlns:a16="http://schemas.microsoft.com/office/drawing/2014/main" id="{6174E481-D91B-EFE9-4C79-76BAE0A39BE2}"/>
              </a:ext>
            </a:extLst>
          </p:cNvPr>
          <p:cNvSpPr>
            <a:spLocks noGrp="1"/>
          </p:cNvSpPr>
          <p:nvPr>
            <p:ph type="sldNum" sz="quarter" idx="12"/>
          </p:nvPr>
        </p:nvSpPr>
        <p:spPr/>
        <p:txBody>
          <a:bodyPr/>
          <a:lstStyle>
            <a:lvl1pPr>
              <a:defRPr/>
            </a:lvl1pPr>
          </a:lstStyle>
          <a:p>
            <a:fld id="{6AFF7ACE-07E0-4A10-A85F-79AE8828BB96}" type="slidenum">
              <a:rPr lang="en-US" altLang="en-US"/>
              <a:pPr/>
              <a:t>‹#›</a:t>
            </a:fld>
            <a:endParaRPr lang="en-US" altLang="en-US"/>
          </a:p>
        </p:txBody>
      </p:sp>
    </p:spTree>
    <p:extLst>
      <p:ext uri="{BB962C8B-B14F-4D97-AF65-F5344CB8AC3E}">
        <p14:creationId xmlns:p14="http://schemas.microsoft.com/office/powerpoint/2010/main" val="216909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EADB23E-6773-E513-61C0-CE0726D7A3A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16988E8-1E38-A583-1813-A6A0903EFD81}"/>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5" name="Slide Number Placeholder 5">
            <a:extLst>
              <a:ext uri="{FF2B5EF4-FFF2-40B4-BE49-F238E27FC236}">
                <a16:creationId xmlns:a16="http://schemas.microsoft.com/office/drawing/2014/main" id="{79958FCD-AB94-475C-CEB7-B1D63A71A0AF}"/>
              </a:ext>
            </a:extLst>
          </p:cNvPr>
          <p:cNvSpPr>
            <a:spLocks noGrp="1"/>
          </p:cNvSpPr>
          <p:nvPr>
            <p:ph type="sldNum" sz="quarter" idx="12"/>
          </p:nvPr>
        </p:nvSpPr>
        <p:spPr/>
        <p:txBody>
          <a:bodyPr/>
          <a:lstStyle>
            <a:lvl1pPr>
              <a:defRPr/>
            </a:lvl1pPr>
          </a:lstStyle>
          <a:p>
            <a:fld id="{DC073E7F-D679-448B-A3A8-2C66A6014BCC}" type="slidenum">
              <a:rPr lang="en-US" altLang="en-US"/>
              <a:pPr/>
              <a:t>‹#›</a:t>
            </a:fld>
            <a:endParaRPr lang="en-US" altLang="en-US"/>
          </a:p>
        </p:txBody>
      </p:sp>
    </p:spTree>
    <p:extLst>
      <p:ext uri="{BB962C8B-B14F-4D97-AF65-F5344CB8AC3E}">
        <p14:creationId xmlns:p14="http://schemas.microsoft.com/office/powerpoint/2010/main" val="311392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9A7393-2279-060F-5121-651CFC6B4EA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CA4446D-4929-7614-7DF2-684D941CA1B7}"/>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4" name="Slide Number Placeholder 5">
            <a:extLst>
              <a:ext uri="{FF2B5EF4-FFF2-40B4-BE49-F238E27FC236}">
                <a16:creationId xmlns:a16="http://schemas.microsoft.com/office/drawing/2014/main" id="{3670D7AA-3C47-73EA-F086-B60E8B8B681E}"/>
              </a:ext>
            </a:extLst>
          </p:cNvPr>
          <p:cNvSpPr>
            <a:spLocks noGrp="1"/>
          </p:cNvSpPr>
          <p:nvPr>
            <p:ph type="sldNum" sz="quarter" idx="12"/>
          </p:nvPr>
        </p:nvSpPr>
        <p:spPr/>
        <p:txBody>
          <a:bodyPr/>
          <a:lstStyle>
            <a:lvl1pPr>
              <a:defRPr/>
            </a:lvl1pPr>
          </a:lstStyle>
          <a:p>
            <a:fld id="{322CC141-1234-42AA-9ED9-4A568214F8B5}" type="slidenum">
              <a:rPr lang="en-US" altLang="en-US"/>
              <a:pPr/>
              <a:t>‹#›</a:t>
            </a:fld>
            <a:endParaRPr lang="en-US" altLang="en-US"/>
          </a:p>
        </p:txBody>
      </p:sp>
    </p:spTree>
    <p:extLst>
      <p:ext uri="{BB962C8B-B14F-4D97-AF65-F5344CB8AC3E}">
        <p14:creationId xmlns:p14="http://schemas.microsoft.com/office/powerpoint/2010/main" val="276129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A6F36F-4273-482E-F7FD-36AE63B307E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FAC4E5C-B50F-4A8A-4AA1-9EF5F1447681}"/>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7" name="Slide Number Placeholder 5">
            <a:extLst>
              <a:ext uri="{FF2B5EF4-FFF2-40B4-BE49-F238E27FC236}">
                <a16:creationId xmlns:a16="http://schemas.microsoft.com/office/drawing/2014/main" id="{DF119DCF-7C7F-0799-3337-293BA4200621}"/>
              </a:ext>
            </a:extLst>
          </p:cNvPr>
          <p:cNvSpPr>
            <a:spLocks noGrp="1"/>
          </p:cNvSpPr>
          <p:nvPr>
            <p:ph type="sldNum" sz="quarter" idx="12"/>
          </p:nvPr>
        </p:nvSpPr>
        <p:spPr/>
        <p:txBody>
          <a:bodyPr/>
          <a:lstStyle>
            <a:lvl1pPr>
              <a:defRPr/>
            </a:lvl1pPr>
          </a:lstStyle>
          <a:p>
            <a:fld id="{20F2166D-D4C9-44B7-8B4C-4094B9179BA0}" type="slidenum">
              <a:rPr lang="en-US" altLang="en-US"/>
              <a:pPr/>
              <a:t>‹#›</a:t>
            </a:fld>
            <a:endParaRPr lang="en-US" altLang="en-US"/>
          </a:p>
        </p:txBody>
      </p:sp>
    </p:spTree>
    <p:extLst>
      <p:ext uri="{BB962C8B-B14F-4D97-AF65-F5344CB8AC3E}">
        <p14:creationId xmlns:p14="http://schemas.microsoft.com/office/powerpoint/2010/main" val="379305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644761-3C3A-2A6F-2EEA-CCD17788B31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2A0EC81-CC0C-19DB-2F30-2DD2621BD06D}"/>
              </a:ext>
            </a:extLst>
          </p:cNvPr>
          <p:cNvSpPr>
            <a:spLocks noGrp="1"/>
          </p:cNvSpPr>
          <p:nvPr>
            <p:ph type="ftr" sz="quarter" idx="11"/>
          </p:nvPr>
        </p:nvSpPr>
        <p:spPr/>
        <p:txBody>
          <a:bodyPr/>
          <a:lstStyle>
            <a:lvl1pPr>
              <a:defRPr/>
            </a:lvl1pPr>
          </a:lstStyle>
          <a:p>
            <a:pPr>
              <a:defRPr/>
            </a:pPr>
            <a:r>
              <a:rPr lang="en-US"/>
              <a:t>English Language Studies Department http://www.seminolestate.edu/adult-ed/els/</a:t>
            </a:r>
          </a:p>
        </p:txBody>
      </p:sp>
      <p:sp>
        <p:nvSpPr>
          <p:cNvPr id="7" name="Slide Number Placeholder 5">
            <a:extLst>
              <a:ext uri="{FF2B5EF4-FFF2-40B4-BE49-F238E27FC236}">
                <a16:creationId xmlns:a16="http://schemas.microsoft.com/office/drawing/2014/main" id="{016A01F7-D1D0-A022-00ED-6083317E30D3}"/>
              </a:ext>
            </a:extLst>
          </p:cNvPr>
          <p:cNvSpPr>
            <a:spLocks noGrp="1"/>
          </p:cNvSpPr>
          <p:nvPr>
            <p:ph type="sldNum" sz="quarter" idx="12"/>
          </p:nvPr>
        </p:nvSpPr>
        <p:spPr/>
        <p:txBody>
          <a:bodyPr/>
          <a:lstStyle>
            <a:lvl1pPr>
              <a:defRPr/>
            </a:lvl1pPr>
          </a:lstStyle>
          <a:p>
            <a:fld id="{2A76DBC2-EAE1-4BAB-9FD5-FB1CAAB3B3B5}" type="slidenum">
              <a:rPr lang="en-US" altLang="en-US"/>
              <a:pPr/>
              <a:t>‹#›</a:t>
            </a:fld>
            <a:endParaRPr lang="en-US" altLang="en-US"/>
          </a:p>
        </p:txBody>
      </p:sp>
    </p:spTree>
    <p:extLst>
      <p:ext uri="{BB962C8B-B14F-4D97-AF65-F5344CB8AC3E}">
        <p14:creationId xmlns:p14="http://schemas.microsoft.com/office/powerpoint/2010/main" val="326065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61EB1E-623A-EFE8-D450-CAC0E2A2093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85EDE2-D3BE-19A0-A12C-4BD2924DAAA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7E2097-C817-4B7D-C4A9-0C8E99A587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a:extLst>
              <a:ext uri="{FF2B5EF4-FFF2-40B4-BE49-F238E27FC236}">
                <a16:creationId xmlns:a16="http://schemas.microsoft.com/office/drawing/2014/main" id="{AF22E64B-99EA-A30E-7D24-EE119737784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r>
              <a:rPr lang="en-US"/>
              <a:t>English Language Studies Department http://www.seminolestate.edu/adult-ed/els/</a:t>
            </a:r>
          </a:p>
        </p:txBody>
      </p:sp>
      <p:sp>
        <p:nvSpPr>
          <p:cNvPr id="6" name="Slide Number Placeholder 5">
            <a:extLst>
              <a:ext uri="{FF2B5EF4-FFF2-40B4-BE49-F238E27FC236}">
                <a16:creationId xmlns:a16="http://schemas.microsoft.com/office/drawing/2014/main" id="{7836D38F-0EB3-FD2E-2300-58EFB2E9488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62EB1E7-A229-4032-A274-0845C38726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slide" Target="slide1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audio" Target="../media/audio2.wav"/><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audio" Target="../media/audio2.wav"/><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audio" Target="../media/audio2.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slide" Target="slide37.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audio" Target="../media/audio3.wav"/><Relationship Id="rId5" Type="http://schemas.openxmlformats.org/officeDocument/2006/relationships/image" Target="../media/image16.png"/><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8.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Box 65">
            <a:extLst>
              <a:ext uri="{FF2B5EF4-FFF2-40B4-BE49-F238E27FC236}">
                <a16:creationId xmlns:a16="http://schemas.microsoft.com/office/drawing/2014/main" id="{EFE1C349-A1D9-E6FA-461B-8CCD2311C120}"/>
              </a:ext>
            </a:extLst>
          </p:cNvPr>
          <p:cNvSpPr txBox="1">
            <a:spLocks noGrp="1" noChangeArrowheads="1"/>
          </p:cNvSpPr>
          <p:nvPr>
            <p:ph type="title" idx="4294967295"/>
          </p:nvPr>
        </p:nvSpPr>
        <p:spPr bwMode="auto">
          <a:xfrm>
            <a:off x="1981200" y="4892675"/>
            <a:ext cx="5791200" cy="368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next slide</a:t>
            </a:r>
          </a:p>
        </p:txBody>
      </p:sp>
      <p:pic>
        <p:nvPicPr>
          <p:cNvPr id="5" name="Picture 4">
            <a:extLst>
              <a:ext uri="{FF2B5EF4-FFF2-40B4-BE49-F238E27FC236}">
                <a16:creationId xmlns:a16="http://schemas.microsoft.com/office/drawing/2014/main" id="{FAC9D4E7-81D5-30E7-27CD-9004056BF7E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8088"/>
            <a:ext cx="4636588" cy="1933834"/>
          </a:xfrm>
          <a:prstGeom prst="rect">
            <a:avLst/>
          </a:prstGeom>
          <a:ln>
            <a:noFill/>
          </a:ln>
          <a:effectLst>
            <a:softEdge rad="112500"/>
          </a:effectLst>
        </p:spPr>
      </p:pic>
      <p:sp>
        <p:nvSpPr>
          <p:cNvPr id="7" name="Rectangle 56">
            <a:extLst>
              <a:ext uri="{FF2B5EF4-FFF2-40B4-BE49-F238E27FC236}">
                <a16:creationId xmlns:a16="http://schemas.microsoft.com/office/drawing/2014/main" id="{B8C2367C-7669-20CB-8CFA-A3C39389679F}"/>
              </a:ext>
            </a:extLst>
          </p:cNvPr>
          <p:cNvSpPr>
            <a:spLocks noChangeArrowheads="1"/>
          </p:cNvSpPr>
          <p:nvPr/>
        </p:nvSpPr>
        <p:spPr bwMode="auto">
          <a:xfrm>
            <a:off x="609600" y="2438400"/>
            <a:ext cx="8534400" cy="1600200"/>
          </a:xfrm>
          <a:prstGeom prst="rect">
            <a:avLst/>
          </a:prstGeom>
          <a:noFill/>
          <a:ln w="9525">
            <a:noFill/>
            <a:miter lim="800000"/>
            <a:headEnd/>
            <a:tailEnd/>
          </a:ln>
          <a:effectLst/>
        </p:spPr>
        <p:txBody>
          <a:bodyPr wrap="none" anchor="ctr"/>
          <a:lstStyle/>
          <a:p>
            <a:pPr algn="ctr" eaLnBrk="0" hangingPunct="0">
              <a:defRPr/>
            </a:pPr>
            <a:r>
              <a:rPr lang="en-US" sz="3600" b="1" i="1" dirty="0">
                <a:effectLst>
                  <a:outerShdw blurRad="38100" dist="38100" dir="2700000" algn="tl">
                    <a:srgbClr val="C0C0C0"/>
                  </a:outerShdw>
                </a:effectLst>
                <a:latin typeface="Arial" charset="0"/>
                <a:cs typeface="+mn-cs"/>
              </a:rPr>
              <a:t>Reading Practice for </a:t>
            </a:r>
            <a:br>
              <a:rPr lang="en-US" sz="3600" b="1" i="1" dirty="0">
                <a:effectLst>
                  <a:outerShdw blurRad="38100" dist="38100" dir="2700000" algn="tl">
                    <a:srgbClr val="C0C0C0"/>
                  </a:outerShdw>
                </a:effectLst>
                <a:latin typeface="Arial" charset="0"/>
                <a:cs typeface="+mn-cs"/>
              </a:rPr>
            </a:br>
            <a:r>
              <a:rPr lang="en-US" sz="3600" b="1" i="1" dirty="0">
                <a:effectLst>
                  <a:outerShdw blurRad="38100" dist="38100" dir="2700000" algn="tl">
                    <a:srgbClr val="C0C0C0"/>
                  </a:outerShdw>
                </a:effectLst>
                <a:latin typeface="Arial" charset="0"/>
                <a:cs typeface="+mn-cs"/>
              </a:rPr>
              <a:t>ESOL Low Intermediate Students</a:t>
            </a:r>
          </a:p>
        </p:txBody>
      </p:sp>
      <p:sp>
        <p:nvSpPr>
          <p:cNvPr id="40" name="Action Button: Forward or Next 39">
            <a:hlinkClick r:id="" action="ppaction://hlinkshowjump?jump=nextslide" highlightClick="1"/>
            <a:extLst>
              <a:ext uri="{FF2B5EF4-FFF2-40B4-BE49-F238E27FC236}">
                <a16:creationId xmlns:a16="http://schemas.microsoft.com/office/drawing/2014/main" id="{2597E07A-C051-69F7-2EF4-3D6BFFAA4EA6}"/>
              </a:ext>
              <a:ext uri="{C183D7F6-B498-43B3-948B-1728B52AA6E4}">
                <adec:decorative xmlns:adec="http://schemas.microsoft.com/office/drawing/2017/decorative" val="1"/>
              </a:ext>
            </a:extLst>
          </p:cNvPr>
          <p:cNvSpPr/>
          <p:nvPr/>
        </p:nvSpPr>
        <p:spPr>
          <a:xfrm>
            <a:off x="4346575" y="4100513"/>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no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207">
            <a:extLst>
              <a:ext uri="{FF2B5EF4-FFF2-40B4-BE49-F238E27FC236}">
                <a16:creationId xmlns:a16="http://schemas.microsoft.com/office/drawing/2014/main" id="{4C4FBDAF-CD17-B13C-9B46-3F2D41379DED}"/>
              </a:ext>
              <a:ext uri="{C183D7F6-B498-43B3-948B-1728B52AA6E4}">
                <adec:decorative xmlns:adec="http://schemas.microsoft.com/office/drawing/2017/decorative" val="1"/>
              </a:ext>
            </a:extLst>
          </p:cNvPr>
          <p:cNvGrpSpPr>
            <a:grpSpLocks/>
          </p:cNvGrpSpPr>
          <p:nvPr/>
        </p:nvGrpSpPr>
        <p:grpSpPr bwMode="auto">
          <a:xfrm>
            <a:off x="2286000" y="3114675"/>
            <a:ext cx="4724400" cy="1143000"/>
            <a:chOff x="3886199" y="2362200"/>
            <a:chExt cx="4724401" cy="1143000"/>
          </a:xfrm>
        </p:grpSpPr>
        <p:sp>
          <p:nvSpPr>
            <p:cNvPr id="3" name="Rectangle 2">
              <a:extLst>
                <a:ext uri="{FF2B5EF4-FFF2-40B4-BE49-F238E27FC236}">
                  <a16:creationId xmlns:a16="http://schemas.microsoft.com/office/drawing/2014/main" id="{A1AAC627-F937-0893-1D4F-1138A192D9EB}"/>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2298" name="Picture 2">
              <a:extLst>
                <a:ext uri="{FF2B5EF4-FFF2-40B4-BE49-F238E27FC236}">
                  <a16:creationId xmlns:a16="http://schemas.microsoft.com/office/drawing/2014/main" id="{4EF87A92-13A9-2DD1-95D1-C72A74C241A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2" name="TextBox 65">
            <a:extLst>
              <a:ext uri="{FF2B5EF4-FFF2-40B4-BE49-F238E27FC236}">
                <a16:creationId xmlns:a16="http://schemas.microsoft.com/office/drawing/2014/main" id="{D0760ACF-E6BB-775D-C8F2-2BD13F9A1235}"/>
              </a:ext>
            </a:extLst>
          </p:cNvPr>
          <p:cNvSpPr txBox="1">
            <a:spLocks noGrp="1" noChangeArrowheads="1"/>
          </p:cNvSpPr>
          <p:nvPr>
            <p:ph type="title" idx="4294967295"/>
          </p:nvPr>
        </p:nvSpPr>
        <p:spPr bwMode="auto">
          <a:xfrm>
            <a:off x="3581400" y="5638800"/>
            <a:ext cx="3048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 #6</a:t>
            </a:r>
          </a:p>
        </p:txBody>
      </p:sp>
      <p:sp>
        <p:nvSpPr>
          <p:cNvPr id="10" name="Action Button: Forward or Next 9">
            <a:hlinkClick r:id="" action="ppaction://hlinkshowjump?jump=nextslide" highlightClick="1"/>
            <a:extLst>
              <a:ext uri="{FF2B5EF4-FFF2-40B4-BE49-F238E27FC236}">
                <a16:creationId xmlns:a16="http://schemas.microsoft.com/office/drawing/2014/main" id="{E519505C-AE1E-3316-B907-647CF6032622}"/>
              </a:ext>
              <a:ext uri="{C183D7F6-B498-43B3-948B-1728B52AA6E4}">
                <adec:decorative xmlns:adec="http://schemas.microsoft.com/office/drawing/2017/decorative" val="1"/>
              </a:ext>
            </a:extLst>
          </p:cNvPr>
          <p:cNvSpPr/>
          <p:nvPr/>
        </p:nvSpPr>
        <p:spPr>
          <a:xfrm>
            <a:off x="4359275" y="45720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12294" name="Rectangle 4">
            <a:extLst>
              <a:ext uri="{FF2B5EF4-FFF2-40B4-BE49-F238E27FC236}">
                <a16:creationId xmlns:a16="http://schemas.microsoft.com/office/drawing/2014/main" id="{8EE7E78E-CFFF-ACE3-44A8-D146A19C2E92}"/>
              </a:ext>
              <a:ext uri="{C183D7F6-B498-43B3-948B-1728B52AA6E4}">
                <adec:decorative xmlns:adec="http://schemas.microsoft.com/office/drawing/2017/decorative" val="1"/>
              </a:ext>
            </a:extLst>
          </p:cNvPr>
          <p:cNvSpPr>
            <a:spLocks noChangeArrowheads="1"/>
          </p:cNvSpPr>
          <p:nvPr/>
        </p:nvSpPr>
        <p:spPr bwMode="auto">
          <a:xfrm>
            <a:off x="609600" y="457200"/>
            <a:ext cx="8458200" cy="236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TextBox 16">
            <a:extLst>
              <a:ext uri="{FF2B5EF4-FFF2-40B4-BE49-F238E27FC236}">
                <a16:creationId xmlns:a16="http://schemas.microsoft.com/office/drawing/2014/main" id="{1ADEFBAC-FC2E-3F88-4968-CCEB2F7C0E5E}"/>
              </a:ext>
            </a:extLst>
          </p:cNvPr>
          <p:cNvSpPr txBox="1"/>
          <p:nvPr/>
        </p:nvSpPr>
        <p:spPr>
          <a:xfrm>
            <a:off x="838200" y="746125"/>
            <a:ext cx="8077200" cy="1784350"/>
          </a:xfrm>
          <a:prstGeom prst="rect">
            <a:avLst/>
          </a:prstGeom>
          <a:solidFill>
            <a:schemeClr val="bg1"/>
          </a:solidFill>
        </p:spPr>
        <p:txBody>
          <a:bodyPr>
            <a:spAutoFit/>
          </a:bodyPr>
          <a:lstStyle/>
          <a:p>
            <a:pPr>
              <a:defRPr/>
            </a:pPr>
            <a:r>
              <a:rPr lang="en-US" sz="1400" dirty="0">
                <a:latin typeface="Arial" charset="0"/>
                <a:cs typeface="+mn-cs"/>
              </a:rPr>
              <a:t>     </a:t>
            </a:r>
            <a:r>
              <a:rPr lang="en-US" sz="1600" dirty="0">
                <a:latin typeface="Arial" charset="0"/>
                <a:cs typeface="+mn-cs"/>
              </a:rPr>
              <a:t>Kim and Yung Park are married and have two children.  They moved from Korea to the United States three years ago.  They lived in San Francisco for the first year and then they moved to Orlando.</a:t>
            </a:r>
          </a:p>
          <a:p>
            <a:pPr>
              <a:defRPr/>
            </a:pPr>
            <a:r>
              <a:rPr lang="en-US" sz="1600" dirty="0">
                <a:latin typeface="Arial" charset="0"/>
                <a:cs typeface="+mn-cs"/>
              </a:rPr>
              <a:t>     Kim works in a restaurant at night.  Yung works in a daycare during the day.  Yung was a teacher in her country and Kim was an accountant. They both want to get better jobs</a:t>
            </a:r>
            <a:r>
              <a:rPr lang="en-US" sz="1600" b="1" dirty="0">
                <a:latin typeface="Arial" charset="0"/>
                <a:cs typeface="+mn-cs"/>
              </a:rPr>
              <a:t>.</a:t>
            </a:r>
            <a:r>
              <a:rPr lang="en-US" sz="1600" b="1" dirty="0">
                <a:solidFill>
                  <a:srgbClr val="FF0000"/>
                </a:solidFill>
                <a:latin typeface="Arial" charset="0"/>
                <a:cs typeface="+mn-cs"/>
              </a:rPr>
              <a:t> Kim is studying English now</a:t>
            </a:r>
            <a:r>
              <a:rPr lang="en-US" sz="1600" dirty="0">
                <a:latin typeface="Arial" charset="0"/>
                <a:cs typeface="+mn-cs"/>
              </a:rPr>
              <a:t>.  Yung will begin studying English next month.   </a:t>
            </a:r>
          </a:p>
          <a:p>
            <a:pPr>
              <a:defRPr/>
            </a:pPr>
            <a:endParaRPr lang="en-US" sz="1400" dirty="0">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66D0-B0DE-B0A0-B01B-D831D5A7FCB4}"/>
              </a:ext>
            </a:extLst>
          </p:cNvPr>
          <p:cNvSpPr txBox="1">
            <a:spLocks noGrp="1"/>
          </p:cNvSpPr>
          <p:nvPr>
            <p:ph type="title" idx="4294967295"/>
          </p:nvPr>
        </p:nvSpPr>
        <p:spPr>
          <a:xfrm>
            <a:off x="457200" y="304800"/>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6</a:t>
            </a:r>
          </a:p>
        </p:txBody>
      </p:sp>
      <p:pic>
        <p:nvPicPr>
          <p:cNvPr id="13328" name="Picture 3">
            <a:extLst>
              <a:ext uri="{FF2B5EF4-FFF2-40B4-BE49-F238E27FC236}">
                <a16:creationId xmlns:a16="http://schemas.microsoft.com/office/drawing/2014/main" id="{A6D66C91-69F5-DD0C-6967-4CA32AB832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1925"/>
            <a:ext cx="2743200" cy="3355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Box 1">
            <a:extLst>
              <a:ext uri="{FF2B5EF4-FFF2-40B4-BE49-F238E27FC236}">
                <a16:creationId xmlns:a16="http://schemas.microsoft.com/office/drawing/2014/main" id="{5420115C-6D2D-88EF-8F41-024C5C19C947}"/>
              </a:ext>
            </a:extLst>
          </p:cNvPr>
          <p:cNvSpPr txBox="1">
            <a:spLocks noChangeArrowheads="1"/>
          </p:cNvSpPr>
          <p:nvPr/>
        </p:nvSpPr>
        <p:spPr bwMode="auto">
          <a:xfrm>
            <a:off x="1535113" y="3581400"/>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6.</a:t>
            </a:r>
          </a:p>
        </p:txBody>
      </p:sp>
      <p:sp>
        <p:nvSpPr>
          <p:cNvPr id="13329" name="TextBox 142">
            <a:extLst>
              <a:ext uri="{FF2B5EF4-FFF2-40B4-BE49-F238E27FC236}">
                <a16:creationId xmlns:a16="http://schemas.microsoft.com/office/drawing/2014/main" id="{C8960C51-6D06-B5D9-67A9-0E67D44FA9E4}"/>
              </a:ext>
            </a:extLst>
          </p:cNvPr>
          <p:cNvSpPr txBox="1">
            <a:spLocks noChangeArrowheads="1"/>
          </p:cNvSpPr>
          <p:nvPr/>
        </p:nvSpPr>
        <p:spPr bwMode="auto">
          <a:xfrm>
            <a:off x="1905000" y="3581400"/>
            <a:ext cx="647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What day is the store open for five hours?</a:t>
            </a:r>
          </a:p>
        </p:txBody>
      </p:sp>
      <p:sp>
        <p:nvSpPr>
          <p:cNvPr id="3" name="AutoShape 65">
            <a:hlinkClick r:id="" action="ppaction://noaction" highlightClick="1">
              <a:snd r:embed="rId4" name="Incorrect Answer.wav"/>
            </a:hlinkClick>
            <a:extLst>
              <a:ext uri="{FF2B5EF4-FFF2-40B4-BE49-F238E27FC236}">
                <a16:creationId xmlns:a16="http://schemas.microsoft.com/office/drawing/2014/main" id="{088D6F88-7B2E-CF24-7D94-A1E1D17FA8CD}"/>
              </a:ext>
            </a:extLst>
          </p:cNvPr>
          <p:cNvSpPr>
            <a:spLocks noChangeArrowheads="1"/>
          </p:cNvSpPr>
          <p:nvPr/>
        </p:nvSpPr>
        <p:spPr bwMode="auto">
          <a:xfrm>
            <a:off x="3075781" y="398151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A.  Saturday</a:t>
            </a:r>
          </a:p>
        </p:txBody>
      </p:sp>
      <p:sp>
        <p:nvSpPr>
          <p:cNvPr id="4" name="AutoShape 65">
            <a:hlinkClick r:id="rId5" action="ppaction://hlinksldjump" highlightClick="1">
              <a:snd r:embed="rId6" name="Correct Answer.wav"/>
            </a:hlinkClick>
            <a:extLst>
              <a:ext uri="{FF2B5EF4-FFF2-40B4-BE49-F238E27FC236}">
                <a16:creationId xmlns:a16="http://schemas.microsoft.com/office/drawing/2014/main" id="{BD670080-F016-C7B9-820B-4493FA36A838}"/>
              </a:ext>
            </a:extLst>
          </p:cNvPr>
          <p:cNvSpPr>
            <a:spLocks noChangeArrowheads="1"/>
          </p:cNvSpPr>
          <p:nvPr/>
        </p:nvSpPr>
        <p:spPr bwMode="auto">
          <a:xfrm>
            <a:off x="3066256" y="457200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B.   Sunday</a:t>
            </a:r>
          </a:p>
        </p:txBody>
      </p:sp>
      <p:sp>
        <p:nvSpPr>
          <p:cNvPr id="5" name="AutoShape 65">
            <a:hlinkClick r:id="" action="ppaction://noaction" highlightClick="1">
              <a:snd r:embed="rId4" name="Incorrect Answer.wav"/>
            </a:hlinkClick>
            <a:extLst>
              <a:ext uri="{FF2B5EF4-FFF2-40B4-BE49-F238E27FC236}">
                <a16:creationId xmlns:a16="http://schemas.microsoft.com/office/drawing/2014/main" id="{A4DC797A-BDAC-AB2C-417F-0A08BA80766B}"/>
              </a:ext>
            </a:extLst>
          </p:cNvPr>
          <p:cNvSpPr>
            <a:spLocks noChangeArrowheads="1"/>
          </p:cNvSpPr>
          <p:nvPr/>
        </p:nvSpPr>
        <p:spPr bwMode="auto">
          <a:xfrm>
            <a:off x="3066256" y="5186362"/>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C.   Monday</a:t>
            </a:r>
          </a:p>
        </p:txBody>
      </p:sp>
      <p:sp>
        <p:nvSpPr>
          <p:cNvPr id="6" name="AutoShape 65">
            <a:hlinkClick r:id="" action="ppaction://noaction" highlightClick="1">
              <a:snd r:embed="rId4" name="Incorrect Answer.wav"/>
            </a:hlinkClick>
            <a:extLst>
              <a:ext uri="{FF2B5EF4-FFF2-40B4-BE49-F238E27FC236}">
                <a16:creationId xmlns:a16="http://schemas.microsoft.com/office/drawing/2014/main" id="{54268381-B6CF-A6C9-7CB5-E118A56436B9}"/>
              </a:ext>
            </a:extLst>
          </p:cNvPr>
          <p:cNvSpPr>
            <a:spLocks noChangeArrowheads="1"/>
          </p:cNvSpPr>
          <p:nvPr/>
        </p:nvSpPr>
        <p:spPr bwMode="auto">
          <a:xfrm>
            <a:off x="3066256" y="5795962"/>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D.   Friday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207">
            <a:extLst>
              <a:ext uri="{FF2B5EF4-FFF2-40B4-BE49-F238E27FC236}">
                <a16:creationId xmlns:a16="http://schemas.microsoft.com/office/drawing/2014/main" id="{FC2FCCB6-5A7D-C47A-221A-54A3663ED0BF}"/>
              </a:ext>
              <a:ext uri="{C183D7F6-B498-43B3-948B-1728B52AA6E4}">
                <adec:decorative xmlns:adec="http://schemas.microsoft.com/office/drawing/2017/decorative" val="1"/>
              </a:ext>
            </a:extLst>
          </p:cNvPr>
          <p:cNvGrpSpPr>
            <a:grpSpLocks/>
          </p:cNvGrpSpPr>
          <p:nvPr/>
        </p:nvGrpSpPr>
        <p:grpSpPr bwMode="auto">
          <a:xfrm>
            <a:off x="2308225" y="3695700"/>
            <a:ext cx="4724400" cy="1143000"/>
            <a:chOff x="4311713" y="2390775"/>
            <a:chExt cx="4724401" cy="1143000"/>
          </a:xfrm>
        </p:grpSpPr>
        <p:sp>
          <p:nvSpPr>
            <p:cNvPr id="3" name="Rectangle 2">
              <a:extLst>
                <a:ext uri="{FF2B5EF4-FFF2-40B4-BE49-F238E27FC236}">
                  <a16:creationId xmlns:a16="http://schemas.microsoft.com/office/drawing/2014/main" id="{3DC917DD-13BF-7E18-1BF5-72E9025C48A0}"/>
                </a:ext>
              </a:extLst>
            </p:cNvPr>
            <p:cNvSpPr/>
            <p:nvPr/>
          </p:nvSpPr>
          <p:spPr>
            <a:xfrm>
              <a:off x="4311713" y="239077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4346" name="Picture 2">
              <a:extLst>
                <a:ext uri="{FF2B5EF4-FFF2-40B4-BE49-F238E27FC236}">
                  <a16:creationId xmlns:a16="http://schemas.microsoft.com/office/drawing/2014/main" id="{AD08177F-86AA-2FE7-0209-7B3C2B97E0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2375" y="2657475"/>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TextBox 65">
            <a:extLst>
              <a:ext uri="{FF2B5EF4-FFF2-40B4-BE49-F238E27FC236}">
                <a16:creationId xmlns:a16="http://schemas.microsoft.com/office/drawing/2014/main" id="{83B6D0E0-5928-A7C3-2994-89A3BBB50491}"/>
              </a:ext>
            </a:extLst>
          </p:cNvPr>
          <p:cNvSpPr txBox="1">
            <a:spLocks noGrp="1" noChangeArrowheads="1"/>
          </p:cNvSpPr>
          <p:nvPr>
            <p:ph type="title" idx="4294967295"/>
          </p:nvPr>
        </p:nvSpPr>
        <p:spPr bwMode="auto">
          <a:xfrm>
            <a:off x="3657600" y="5954713"/>
            <a:ext cx="30480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 #7</a:t>
            </a:r>
          </a:p>
        </p:txBody>
      </p:sp>
      <p:sp>
        <p:nvSpPr>
          <p:cNvPr id="10" name="Action Button: Forward or Next 9">
            <a:hlinkClick r:id="" action="ppaction://hlinkshowjump?jump=nextslide" highlightClick="1"/>
            <a:extLst>
              <a:ext uri="{FF2B5EF4-FFF2-40B4-BE49-F238E27FC236}">
                <a16:creationId xmlns:a16="http://schemas.microsoft.com/office/drawing/2014/main" id="{8891292E-550E-592F-FA07-986FD261A8D0}"/>
              </a:ext>
              <a:ext uri="{C183D7F6-B498-43B3-948B-1728B52AA6E4}">
                <adec:decorative xmlns:adec="http://schemas.microsoft.com/office/drawing/2017/decorative" val="1"/>
              </a:ext>
            </a:extLst>
          </p:cNvPr>
          <p:cNvSpPr/>
          <p:nvPr/>
        </p:nvSpPr>
        <p:spPr>
          <a:xfrm>
            <a:off x="4419600" y="50292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pic>
        <p:nvPicPr>
          <p:cNvPr id="14342" name="Picture 3">
            <a:extLst>
              <a:ext uri="{FF2B5EF4-FFF2-40B4-BE49-F238E27FC236}">
                <a16:creationId xmlns:a16="http://schemas.microsoft.com/office/drawing/2014/main" id="{73DCFA88-6326-00F7-AC8E-E20BE703E2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
            <a:ext cx="2743200" cy="3355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Box 10">
            <a:extLst>
              <a:ext uri="{FF2B5EF4-FFF2-40B4-BE49-F238E27FC236}">
                <a16:creationId xmlns:a16="http://schemas.microsoft.com/office/drawing/2014/main" id="{9B104898-62D6-31ED-C0FD-CB212FD4B7D1}"/>
              </a:ext>
            </a:extLst>
          </p:cNvPr>
          <p:cNvSpPr txBox="1">
            <a:spLocks noChangeArrowheads="1"/>
          </p:cNvSpPr>
          <p:nvPr/>
        </p:nvSpPr>
        <p:spPr bwMode="auto">
          <a:xfrm>
            <a:off x="3429000" y="1066800"/>
            <a:ext cx="25908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FF0000"/>
                </a:solidFill>
              </a:rPr>
              <a:t>Sunday	 12pm to 5pm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57DA-7A03-8DF7-E4A7-B87A32277C01}"/>
              </a:ext>
            </a:extLst>
          </p:cNvPr>
          <p:cNvSpPr txBox="1">
            <a:spLocks noGrp="1"/>
          </p:cNvSpPr>
          <p:nvPr>
            <p:ph type="title" idx="4294967295"/>
          </p:nvPr>
        </p:nvSpPr>
        <p:spPr>
          <a:xfrm>
            <a:off x="228600" y="9129"/>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7</a:t>
            </a:r>
          </a:p>
        </p:txBody>
      </p:sp>
      <p:sp>
        <p:nvSpPr>
          <p:cNvPr id="15376" name="TextBox 143">
            <a:extLst>
              <a:ext uri="{FF2B5EF4-FFF2-40B4-BE49-F238E27FC236}">
                <a16:creationId xmlns:a16="http://schemas.microsoft.com/office/drawing/2014/main" id="{01C62CFB-B854-59B5-29B1-31C3CBCCD381}"/>
              </a:ext>
            </a:extLst>
          </p:cNvPr>
          <p:cNvSpPr txBox="1">
            <a:spLocks noChangeArrowheads="1"/>
          </p:cNvSpPr>
          <p:nvPr/>
        </p:nvSpPr>
        <p:spPr bwMode="auto">
          <a:xfrm>
            <a:off x="3505200" y="0"/>
            <a:ext cx="313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APARTMENTS FOR RENT:</a:t>
            </a:r>
          </a:p>
        </p:txBody>
      </p:sp>
      <p:sp>
        <p:nvSpPr>
          <p:cNvPr id="11" name="Oval 10">
            <a:extLst>
              <a:ext uri="{FF2B5EF4-FFF2-40B4-BE49-F238E27FC236}">
                <a16:creationId xmlns:a16="http://schemas.microsoft.com/office/drawing/2014/main" id="{E1F1E415-D978-E3C8-28B8-ACC73A9D298E}"/>
              </a:ext>
            </a:extLst>
          </p:cNvPr>
          <p:cNvSpPr/>
          <p:nvPr/>
        </p:nvSpPr>
        <p:spPr>
          <a:xfrm>
            <a:off x="2190750" y="642938"/>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1.</a:t>
            </a:r>
          </a:p>
        </p:txBody>
      </p:sp>
      <p:sp>
        <p:nvSpPr>
          <p:cNvPr id="9" name="TextBox 144">
            <a:extLst>
              <a:ext uri="{FF2B5EF4-FFF2-40B4-BE49-F238E27FC236}">
                <a16:creationId xmlns:a16="http://schemas.microsoft.com/office/drawing/2014/main" id="{6685ABBD-43F2-0DD1-F3F6-BB07DC7805E2}"/>
              </a:ext>
            </a:extLst>
          </p:cNvPr>
          <p:cNvSpPr txBox="1">
            <a:spLocks noChangeArrowheads="1"/>
          </p:cNvSpPr>
          <p:nvPr/>
        </p:nvSpPr>
        <p:spPr bwMode="auto">
          <a:xfrm>
            <a:off x="1905000" y="417513"/>
            <a:ext cx="6400800" cy="3122612"/>
          </a:xfrm>
          <a:prstGeom prst="rect">
            <a:avLst/>
          </a:prstGeom>
          <a:solidFill>
            <a:schemeClr val="accent3">
              <a:lumMod val="40000"/>
              <a:lumOff val="60000"/>
            </a:schemeClr>
          </a:solidFill>
          <a:ln w="38100">
            <a:solidFill>
              <a:schemeClr val="tx1"/>
            </a:solidFill>
            <a:miter lim="800000"/>
            <a:headEnd/>
            <a:tailEnd/>
          </a:ln>
        </p:spPr>
        <p:txBody>
          <a:bodyPr>
            <a:spAutoFit/>
          </a:bodyPr>
          <a:lstStyle/>
          <a:p>
            <a:pPr lvl="2">
              <a:spcBef>
                <a:spcPts val="600"/>
              </a:spcBef>
              <a:defRPr/>
            </a:pPr>
            <a:br>
              <a:rPr lang="en-US" sz="1600" dirty="0">
                <a:latin typeface="Arial" charset="0"/>
                <a:cs typeface="+mn-cs"/>
              </a:rPr>
            </a:br>
            <a:r>
              <a:rPr lang="en-US" sz="1600" dirty="0">
                <a:latin typeface="Arial" charset="0"/>
                <a:cs typeface="+mn-cs"/>
              </a:rPr>
              <a:t>CRYSTAL LAKES 2BR/2BA, $1000, </a:t>
            </a:r>
            <a:r>
              <a:rPr lang="en-US" sz="1600" dirty="0" err="1">
                <a:latin typeface="Arial" charset="0"/>
                <a:cs typeface="+mn-cs"/>
              </a:rPr>
              <a:t>ldry</a:t>
            </a:r>
            <a:r>
              <a:rPr lang="en-US" sz="1600" dirty="0">
                <a:latin typeface="Arial" charset="0"/>
                <a:cs typeface="+mn-cs"/>
              </a:rPr>
              <a:t>, wood </a:t>
            </a:r>
            <a:r>
              <a:rPr lang="en-US" sz="1600" dirty="0" err="1">
                <a:latin typeface="Arial" charset="0"/>
                <a:cs typeface="+mn-cs"/>
              </a:rPr>
              <a:t>flrs</a:t>
            </a:r>
            <a:r>
              <a:rPr lang="en-US" sz="1600" dirty="0">
                <a:latin typeface="Arial" charset="0"/>
                <a:cs typeface="+mn-cs"/>
              </a:rPr>
              <a:t>,</a:t>
            </a:r>
          </a:p>
          <a:p>
            <a:pPr lvl="2">
              <a:spcBef>
                <a:spcPts val="600"/>
              </a:spcBef>
              <a:defRPr/>
            </a:pPr>
            <a:r>
              <a:rPr lang="en-US" sz="1600" dirty="0">
                <a:latin typeface="Arial" charset="0"/>
                <a:cs typeface="+mn-cs"/>
              </a:rPr>
              <a:t>swim pool (212) 854-1732</a:t>
            </a:r>
          </a:p>
          <a:p>
            <a:pPr lvl="2">
              <a:defRPr/>
            </a:pPr>
            <a:endParaRPr lang="en-US" sz="1600" dirty="0">
              <a:latin typeface="Arial" charset="0"/>
              <a:cs typeface="+mn-cs"/>
            </a:endParaRPr>
          </a:p>
          <a:p>
            <a:pPr lvl="2">
              <a:defRPr/>
            </a:pPr>
            <a:r>
              <a:rPr lang="en-US" sz="1600" dirty="0">
                <a:latin typeface="Arial" charset="0"/>
                <a:cs typeface="+mn-cs"/>
              </a:rPr>
              <a:t>OAK VIEW 2 BR/1BA, </a:t>
            </a:r>
            <a:r>
              <a:rPr lang="en-US" sz="1600" dirty="0" err="1">
                <a:latin typeface="Arial" charset="0"/>
                <a:cs typeface="+mn-cs"/>
              </a:rPr>
              <a:t>lg</a:t>
            </a:r>
            <a:r>
              <a:rPr lang="en-US" sz="1600" dirty="0">
                <a:latin typeface="Arial" charset="0"/>
                <a:cs typeface="+mn-cs"/>
              </a:rPr>
              <a:t> patio, $975 + </a:t>
            </a:r>
            <a:r>
              <a:rPr lang="en-US" sz="1600" dirty="0" err="1">
                <a:latin typeface="Arial" charset="0"/>
                <a:cs typeface="+mn-cs"/>
              </a:rPr>
              <a:t>util</a:t>
            </a:r>
            <a:r>
              <a:rPr lang="en-US" sz="1600" dirty="0">
                <a:latin typeface="Arial" charset="0"/>
                <a:cs typeface="+mn-cs"/>
              </a:rPr>
              <a:t>, no pets, </a:t>
            </a:r>
          </a:p>
          <a:p>
            <a:pPr lvl="2">
              <a:defRPr/>
            </a:pPr>
            <a:r>
              <a:rPr lang="en-US" sz="1600" dirty="0">
                <a:latin typeface="Arial" charset="0"/>
                <a:cs typeface="+mn-cs"/>
              </a:rPr>
              <a:t>avail now (212) 847-2730</a:t>
            </a:r>
          </a:p>
          <a:p>
            <a:pPr lvl="2">
              <a:defRPr/>
            </a:pPr>
            <a:endParaRPr lang="en-US" sz="1600" dirty="0">
              <a:latin typeface="Arial" charset="0"/>
              <a:cs typeface="+mn-cs"/>
            </a:endParaRPr>
          </a:p>
          <a:p>
            <a:pPr lvl="2">
              <a:defRPr/>
            </a:pPr>
            <a:r>
              <a:rPr lang="en-US" sz="1600" dirty="0">
                <a:latin typeface="Arial" charset="0"/>
                <a:cs typeface="+mn-cs"/>
              </a:rPr>
              <a:t>HIGH GATE 3BR/2 BA, nr </a:t>
            </a:r>
            <a:r>
              <a:rPr lang="en-US" sz="1600" dirty="0" err="1">
                <a:latin typeface="Arial" charset="0"/>
                <a:cs typeface="+mn-cs"/>
              </a:rPr>
              <a:t>schls</a:t>
            </a:r>
            <a:r>
              <a:rPr lang="en-US" sz="1600" dirty="0">
                <a:latin typeface="Arial" charset="0"/>
                <a:cs typeface="+mn-cs"/>
              </a:rPr>
              <a:t>, </a:t>
            </a:r>
            <a:r>
              <a:rPr lang="en-US" sz="1600" dirty="0" err="1">
                <a:latin typeface="Arial" charset="0"/>
                <a:cs typeface="+mn-cs"/>
              </a:rPr>
              <a:t>xlnt</a:t>
            </a:r>
            <a:r>
              <a:rPr lang="en-US" sz="1600" dirty="0">
                <a:latin typeface="Arial" charset="0"/>
                <a:cs typeface="+mn-cs"/>
              </a:rPr>
              <a:t> </a:t>
            </a:r>
            <a:r>
              <a:rPr lang="en-US" sz="1600" dirty="0" err="1">
                <a:latin typeface="Arial" charset="0"/>
                <a:cs typeface="+mn-cs"/>
              </a:rPr>
              <a:t>cond</a:t>
            </a:r>
            <a:r>
              <a:rPr lang="en-US" sz="1600" dirty="0">
                <a:latin typeface="Arial" charset="0"/>
                <a:cs typeface="+mn-cs"/>
              </a:rPr>
              <a:t>, no pets, </a:t>
            </a:r>
          </a:p>
          <a:p>
            <a:pPr lvl="2">
              <a:defRPr/>
            </a:pPr>
            <a:r>
              <a:rPr lang="en-US" sz="1600" dirty="0">
                <a:latin typeface="Arial" charset="0"/>
                <a:cs typeface="+mn-cs"/>
              </a:rPr>
              <a:t>$1175, eves (212) 725-1844</a:t>
            </a:r>
          </a:p>
          <a:p>
            <a:pPr lvl="2">
              <a:defRPr/>
            </a:pPr>
            <a:endParaRPr lang="en-US" sz="1600" dirty="0">
              <a:latin typeface="Arial" charset="0"/>
              <a:cs typeface="+mn-cs"/>
            </a:endParaRPr>
          </a:p>
          <a:p>
            <a:pPr lvl="2">
              <a:defRPr/>
            </a:pPr>
            <a:r>
              <a:rPr lang="en-US" sz="1600" dirty="0">
                <a:latin typeface="Arial" charset="0"/>
                <a:cs typeface="+mn-cs"/>
              </a:rPr>
              <a:t>SUN VALLEY 2BR/1 BA, $975, near mall, small porch, </a:t>
            </a:r>
          </a:p>
          <a:p>
            <a:pPr lvl="2">
              <a:defRPr/>
            </a:pPr>
            <a:r>
              <a:rPr lang="en-US" sz="1600" dirty="0">
                <a:latin typeface="Arial" charset="0"/>
                <a:cs typeface="+mn-cs"/>
              </a:rPr>
              <a:t>avail now, (212) 854-2341</a:t>
            </a:r>
            <a:endParaRPr lang="en-US" dirty="0">
              <a:latin typeface="Arial" charset="0"/>
              <a:cs typeface="+mn-cs"/>
            </a:endParaRPr>
          </a:p>
        </p:txBody>
      </p:sp>
      <p:sp>
        <p:nvSpPr>
          <p:cNvPr id="12" name="Oval 11">
            <a:extLst>
              <a:ext uri="{FF2B5EF4-FFF2-40B4-BE49-F238E27FC236}">
                <a16:creationId xmlns:a16="http://schemas.microsoft.com/office/drawing/2014/main" id="{C5BA8449-38A0-2F29-5532-F0F4D2C1D6B0}"/>
              </a:ext>
            </a:extLst>
          </p:cNvPr>
          <p:cNvSpPr/>
          <p:nvPr/>
        </p:nvSpPr>
        <p:spPr>
          <a:xfrm>
            <a:off x="2198688" y="1524000"/>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2.</a:t>
            </a:r>
          </a:p>
        </p:txBody>
      </p:sp>
      <p:sp>
        <p:nvSpPr>
          <p:cNvPr id="13" name="Oval 12">
            <a:extLst>
              <a:ext uri="{FF2B5EF4-FFF2-40B4-BE49-F238E27FC236}">
                <a16:creationId xmlns:a16="http://schemas.microsoft.com/office/drawing/2014/main" id="{898B533C-3230-6BEA-9D7E-881EE45AE7A6}"/>
              </a:ext>
            </a:extLst>
          </p:cNvPr>
          <p:cNvSpPr/>
          <p:nvPr/>
        </p:nvSpPr>
        <p:spPr>
          <a:xfrm>
            <a:off x="2208213" y="2209800"/>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3.</a:t>
            </a:r>
          </a:p>
        </p:txBody>
      </p:sp>
      <p:sp>
        <p:nvSpPr>
          <p:cNvPr id="14" name="Oval 13">
            <a:extLst>
              <a:ext uri="{FF2B5EF4-FFF2-40B4-BE49-F238E27FC236}">
                <a16:creationId xmlns:a16="http://schemas.microsoft.com/office/drawing/2014/main" id="{AD49274C-4E0D-EE8B-7222-F205F7861EF6}"/>
              </a:ext>
            </a:extLst>
          </p:cNvPr>
          <p:cNvSpPr/>
          <p:nvPr/>
        </p:nvSpPr>
        <p:spPr>
          <a:xfrm>
            <a:off x="2198688" y="2895600"/>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4.</a:t>
            </a:r>
          </a:p>
        </p:txBody>
      </p:sp>
      <p:sp>
        <p:nvSpPr>
          <p:cNvPr id="15363" name="TextBox 1">
            <a:extLst>
              <a:ext uri="{FF2B5EF4-FFF2-40B4-BE49-F238E27FC236}">
                <a16:creationId xmlns:a16="http://schemas.microsoft.com/office/drawing/2014/main" id="{9DB5EEB5-8621-E563-53D9-374DA050F902}"/>
              </a:ext>
            </a:extLst>
          </p:cNvPr>
          <p:cNvSpPr txBox="1">
            <a:spLocks noChangeArrowheads="1"/>
          </p:cNvSpPr>
          <p:nvPr/>
        </p:nvSpPr>
        <p:spPr bwMode="auto">
          <a:xfrm>
            <a:off x="2105025" y="3629025"/>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7.</a:t>
            </a:r>
          </a:p>
        </p:txBody>
      </p:sp>
      <p:sp>
        <p:nvSpPr>
          <p:cNvPr id="15382" name="TextBox 14">
            <a:extLst>
              <a:ext uri="{FF2B5EF4-FFF2-40B4-BE49-F238E27FC236}">
                <a16:creationId xmlns:a16="http://schemas.microsoft.com/office/drawing/2014/main" id="{E021B589-A29C-9940-0C71-DE696109ACD7}"/>
              </a:ext>
            </a:extLst>
          </p:cNvPr>
          <p:cNvSpPr txBox="1">
            <a:spLocks noChangeArrowheads="1"/>
          </p:cNvSpPr>
          <p:nvPr/>
        </p:nvSpPr>
        <p:spPr bwMode="auto">
          <a:xfrm>
            <a:off x="2497138" y="3668713"/>
            <a:ext cx="430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Which apartments are available now?</a:t>
            </a:r>
          </a:p>
        </p:txBody>
      </p:sp>
      <p:sp>
        <p:nvSpPr>
          <p:cNvPr id="3" name="AutoShape 65">
            <a:hlinkClick r:id="" action="ppaction://noaction" highlightClick="1">
              <a:snd r:embed="rId3" name="Incorrect Answer.wav"/>
            </a:hlinkClick>
            <a:extLst>
              <a:ext uri="{FF2B5EF4-FFF2-40B4-BE49-F238E27FC236}">
                <a16:creationId xmlns:a16="http://schemas.microsoft.com/office/drawing/2014/main" id="{36D7A913-2968-6B35-B5FA-E2A9B461BC5F}"/>
              </a:ext>
            </a:extLst>
          </p:cNvPr>
          <p:cNvSpPr>
            <a:spLocks noChangeArrowheads="1"/>
          </p:cNvSpPr>
          <p:nvPr/>
        </p:nvSpPr>
        <p:spPr bwMode="auto">
          <a:xfrm>
            <a:off x="3009900" y="4038630"/>
            <a:ext cx="2971800"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b="1" dirty="0">
                <a:solidFill>
                  <a:srgbClr val="000000"/>
                </a:solidFill>
              </a:rPr>
              <a:t>A.  Apartments 2 and 3</a:t>
            </a:r>
          </a:p>
        </p:txBody>
      </p:sp>
      <p:sp>
        <p:nvSpPr>
          <p:cNvPr id="4" name="AutoShape 65">
            <a:hlinkClick r:id="" action="ppaction://noaction" highlightClick="1">
              <a:snd r:embed="rId3" name="Incorrect Answer.wav"/>
            </a:hlinkClick>
            <a:extLst>
              <a:ext uri="{FF2B5EF4-FFF2-40B4-BE49-F238E27FC236}">
                <a16:creationId xmlns:a16="http://schemas.microsoft.com/office/drawing/2014/main" id="{1EBEA743-2583-6F99-091F-5AA95B52F833}"/>
              </a:ext>
            </a:extLst>
          </p:cNvPr>
          <p:cNvSpPr>
            <a:spLocks noChangeArrowheads="1"/>
          </p:cNvSpPr>
          <p:nvPr/>
        </p:nvSpPr>
        <p:spPr bwMode="auto">
          <a:xfrm>
            <a:off x="3009900" y="4576762"/>
            <a:ext cx="2971800"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b="1" dirty="0">
                <a:solidFill>
                  <a:srgbClr val="000000"/>
                </a:solidFill>
              </a:rPr>
              <a:t>B.  Apartments 1 and 4</a:t>
            </a:r>
          </a:p>
        </p:txBody>
      </p:sp>
      <p:sp>
        <p:nvSpPr>
          <p:cNvPr id="5" name="AutoShape 65">
            <a:hlinkClick r:id="rId4" action="ppaction://hlinksldjump" highlightClick="1">
              <a:snd r:embed="rId5" name="Correct Answer.wav"/>
            </a:hlinkClick>
            <a:extLst>
              <a:ext uri="{FF2B5EF4-FFF2-40B4-BE49-F238E27FC236}">
                <a16:creationId xmlns:a16="http://schemas.microsoft.com/office/drawing/2014/main" id="{C0A0B226-A7EF-F445-463E-1050FB955E0C}"/>
              </a:ext>
            </a:extLst>
          </p:cNvPr>
          <p:cNvSpPr>
            <a:spLocks noChangeArrowheads="1"/>
          </p:cNvSpPr>
          <p:nvPr/>
        </p:nvSpPr>
        <p:spPr bwMode="auto">
          <a:xfrm>
            <a:off x="3009900" y="5105400"/>
            <a:ext cx="2971800"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b="1" dirty="0">
                <a:solidFill>
                  <a:srgbClr val="000000"/>
                </a:solidFill>
              </a:rPr>
              <a:t>C.  Apartments 2 and 4</a:t>
            </a:r>
          </a:p>
        </p:txBody>
      </p:sp>
      <p:sp>
        <p:nvSpPr>
          <p:cNvPr id="6" name="AutoShape 65">
            <a:hlinkClick r:id="" action="ppaction://noaction" highlightClick="1">
              <a:snd r:embed="rId3" name="Incorrect Answer.wav"/>
            </a:hlinkClick>
            <a:extLst>
              <a:ext uri="{FF2B5EF4-FFF2-40B4-BE49-F238E27FC236}">
                <a16:creationId xmlns:a16="http://schemas.microsoft.com/office/drawing/2014/main" id="{8CB394F7-0A74-5D71-11E2-E181C12E2892}"/>
              </a:ext>
            </a:extLst>
          </p:cNvPr>
          <p:cNvSpPr>
            <a:spLocks noChangeArrowheads="1"/>
          </p:cNvSpPr>
          <p:nvPr/>
        </p:nvSpPr>
        <p:spPr bwMode="auto">
          <a:xfrm>
            <a:off x="3009900" y="5638800"/>
            <a:ext cx="2971800"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b="1" dirty="0">
                <a:solidFill>
                  <a:srgbClr val="000000"/>
                </a:solidFill>
              </a:rPr>
              <a:t>D.  Apartments 1 and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TextBox 65">
            <a:extLst>
              <a:ext uri="{FF2B5EF4-FFF2-40B4-BE49-F238E27FC236}">
                <a16:creationId xmlns:a16="http://schemas.microsoft.com/office/drawing/2014/main" id="{8C4A7F2E-03A2-24ED-A1F8-5A650318CB26}"/>
              </a:ext>
            </a:extLst>
          </p:cNvPr>
          <p:cNvSpPr txBox="1">
            <a:spLocks noGrp="1" noChangeArrowheads="1"/>
          </p:cNvSpPr>
          <p:nvPr>
            <p:ph type="title" idx="4294967295"/>
          </p:nvPr>
        </p:nvSpPr>
        <p:spPr bwMode="auto">
          <a:xfrm>
            <a:off x="3124200" y="5867400"/>
            <a:ext cx="4343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 #8 and #9</a:t>
            </a:r>
          </a:p>
        </p:txBody>
      </p:sp>
      <p:sp>
        <p:nvSpPr>
          <p:cNvPr id="16387" name="TextBox 143">
            <a:extLst>
              <a:ext uri="{FF2B5EF4-FFF2-40B4-BE49-F238E27FC236}">
                <a16:creationId xmlns:a16="http://schemas.microsoft.com/office/drawing/2014/main" id="{E370AAE8-6B04-3F5D-7D79-D0C36D5FB32C}"/>
              </a:ext>
            </a:extLst>
          </p:cNvPr>
          <p:cNvSpPr txBox="1">
            <a:spLocks noChangeArrowheads="1"/>
          </p:cNvSpPr>
          <p:nvPr/>
        </p:nvSpPr>
        <p:spPr bwMode="auto">
          <a:xfrm>
            <a:off x="3505200" y="0"/>
            <a:ext cx="313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APARTMENTS FOR RENT:</a:t>
            </a:r>
          </a:p>
        </p:txBody>
      </p:sp>
      <p:sp>
        <p:nvSpPr>
          <p:cNvPr id="9" name="TextBox 144">
            <a:extLst>
              <a:ext uri="{FF2B5EF4-FFF2-40B4-BE49-F238E27FC236}">
                <a16:creationId xmlns:a16="http://schemas.microsoft.com/office/drawing/2014/main" id="{0522E948-B1EF-B6A7-2548-B659CAD6D77F}"/>
              </a:ext>
            </a:extLst>
          </p:cNvPr>
          <p:cNvSpPr txBox="1">
            <a:spLocks noChangeArrowheads="1"/>
          </p:cNvSpPr>
          <p:nvPr/>
        </p:nvSpPr>
        <p:spPr bwMode="auto">
          <a:xfrm>
            <a:off x="1905000" y="417513"/>
            <a:ext cx="6400800" cy="3122612"/>
          </a:xfrm>
          <a:prstGeom prst="rect">
            <a:avLst/>
          </a:prstGeom>
          <a:solidFill>
            <a:schemeClr val="bg1"/>
          </a:solidFill>
          <a:ln w="38100">
            <a:solidFill>
              <a:schemeClr val="tx1"/>
            </a:solidFill>
            <a:miter lim="800000"/>
            <a:headEnd/>
            <a:tailEnd/>
          </a:ln>
        </p:spPr>
        <p:txBody>
          <a:bodyPr>
            <a:spAutoFit/>
          </a:bodyPr>
          <a:lstStyle/>
          <a:p>
            <a:pPr lvl="2">
              <a:spcBef>
                <a:spcPts val="600"/>
              </a:spcBef>
              <a:defRPr/>
            </a:pPr>
            <a:br>
              <a:rPr lang="en-US" sz="1600" dirty="0">
                <a:latin typeface="Arial" charset="0"/>
                <a:cs typeface="+mn-cs"/>
              </a:rPr>
            </a:br>
            <a:r>
              <a:rPr lang="en-US" sz="1600" dirty="0">
                <a:latin typeface="Arial" charset="0"/>
                <a:cs typeface="+mn-cs"/>
              </a:rPr>
              <a:t>CRYSTAL LAKES 2BR/2BA, $1000, </a:t>
            </a:r>
            <a:r>
              <a:rPr lang="en-US" sz="1600" dirty="0" err="1">
                <a:latin typeface="Arial" charset="0"/>
                <a:cs typeface="+mn-cs"/>
              </a:rPr>
              <a:t>ldry</a:t>
            </a:r>
            <a:r>
              <a:rPr lang="en-US" sz="1600" dirty="0">
                <a:latin typeface="Arial" charset="0"/>
                <a:cs typeface="+mn-cs"/>
              </a:rPr>
              <a:t>, wood </a:t>
            </a:r>
            <a:r>
              <a:rPr lang="en-US" sz="1600" dirty="0" err="1">
                <a:latin typeface="Arial" charset="0"/>
                <a:cs typeface="+mn-cs"/>
              </a:rPr>
              <a:t>flrs</a:t>
            </a:r>
            <a:r>
              <a:rPr lang="en-US" sz="1600" dirty="0">
                <a:latin typeface="Arial" charset="0"/>
                <a:cs typeface="+mn-cs"/>
              </a:rPr>
              <a:t>,</a:t>
            </a:r>
          </a:p>
          <a:p>
            <a:pPr lvl="2">
              <a:spcBef>
                <a:spcPts val="600"/>
              </a:spcBef>
              <a:defRPr/>
            </a:pPr>
            <a:r>
              <a:rPr lang="en-US" sz="1600" dirty="0">
                <a:latin typeface="Arial" charset="0"/>
                <a:cs typeface="+mn-cs"/>
              </a:rPr>
              <a:t>swim pool (212) 854-1732</a:t>
            </a:r>
          </a:p>
          <a:p>
            <a:pPr lvl="2">
              <a:defRPr/>
            </a:pPr>
            <a:endParaRPr lang="en-US" sz="1600" dirty="0">
              <a:latin typeface="Arial" charset="0"/>
              <a:cs typeface="+mn-cs"/>
            </a:endParaRPr>
          </a:p>
          <a:p>
            <a:pPr lvl="2">
              <a:defRPr/>
            </a:pPr>
            <a:r>
              <a:rPr lang="en-US" sz="1600" dirty="0">
                <a:latin typeface="Arial" charset="0"/>
                <a:cs typeface="+mn-cs"/>
              </a:rPr>
              <a:t>OAK VIEW 2 BR/1BA, </a:t>
            </a:r>
            <a:r>
              <a:rPr lang="en-US" sz="1600" dirty="0" err="1">
                <a:latin typeface="Arial" charset="0"/>
                <a:cs typeface="+mn-cs"/>
              </a:rPr>
              <a:t>lg</a:t>
            </a:r>
            <a:r>
              <a:rPr lang="en-US" sz="1600" dirty="0">
                <a:latin typeface="Arial" charset="0"/>
                <a:cs typeface="+mn-cs"/>
              </a:rPr>
              <a:t> patio, $975 + </a:t>
            </a:r>
            <a:r>
              <a:rPr lang="en-US" sz="1600" dirty="0" err="1">
                <a:latin typeface="Arial" charset="0"/>
                <a:cs typeface="+mn-cs"/>
              </a:rPr>
              <a:t>util</a:t>
            </a:r>
            <a:r>
              <a:rPr lang="en-US" sz="1600" dirty="0">
                <a:latin typeface="Arial" charset="0"/>
                <a:cs typeface="+mn-cs"/>
              </a:rPr>
              <a:t>, no pets, </a:t>
            </a:r>
          </a:p>
          <a:p>
            <a:pPr lvl="2">
              <a:defRPr/>
            </a:pPr>
            <a:r>
              <a:rPr lang="en-US" sz="1600" b="1" dirty="0">
                <a:solidFill>
                  <a:srgbClr val="FF0000"/>
                </a:solidFill>
                <a:latin typeface="Arial" charset="0"/>
                <a:cs typeface="+mn-cs"/>
              </a:rPr>
              <a:t>avail now </a:t>
            </a:r>
            <a:r>
              <a:rPr lang="en-US" sz="1600" dirty="0">
                <a:latin typeface="Arial" charset="0"/>
                <a:cs typeface="+mn-cs"/>
              </a:rPr>
              <a:t>(212) 847-2730</a:t>
            </a:r>
          </a:p>
          <a:p>
            <a:pPr lvl="2">
              <a:defRPr/>
            </a:pPr>
            <a:endParaRPr lang="en-US" sz="1600" dirty="0">
              <a:latin typeface="Arial" charset="0"/>
              <a:cs typeface="+mn-cs"/>
            </a:endParaRPr>
          </a:p>
          <a:p>
            <a:pPr lvl="2">
              <a:defRPr/>
            </a:pPr>
            <a:r>
              <a:rPr lang="en-US" sz="1600" dirty="0">
                <a:latin typeface="Arial" charset="0"/>
                <a:cs typeface="+mn-cs"/>
              </a:rPr>
              <a:t>HIGH GATE 3BR/2 BA, nr </a:t>
            </a:r>
            <a:r>
              <a:rPr lang="en-US" sz="1600" dirty="0" err="1">
                <a:latin typeface="Arial" charset="0"/>
                <a:cs typeface="+mn-cs"/>
              </a:rPr>
              <a:t>schls</a:t>
            </a:r>
            <a:r>
              <a:rPr lang="en-US" sz="1600" dirty="0">
                <a:latin typeface="Arial" charset="0"/>
                <a:cs typeface="+mn-cs"/>
              </a:rPr>
              <a:t>, </a:t>
            </a:r>
            <a:r>
              <a:rPr lang="en-US" sz="1600" dirty="0" err="1">
                <a:latin typeface="Arial" charset="0"/>
                <a:cs typeface="+mn-cs"/>
              </a:rPr>
              <a:t>xlnt</a:t>
            </a:r>
            <a:r>
              <a:rPr lang="en-US" sz="1600" dirty="0">
                <a:latin typeface="Arial" charset="0"/>
                <a:cs typeface="+mn-cs"/>
              </a:rPr>
              <a:t> </a:t>
            </a:r>
            <a:r>
              <a:rPr lang="en-US" sz="1600" dirty="0" err="1">
                <a:latin typeface="Arial" charset="0"/>
                <a:cs typeface="+mn-cs"/>
              </a:rPr>
              <a:t>cond</a:t>
            </a:r>
            <a:r>
              <a:rPr lang="en-US" sz="1600" dirty="0">
                <a:latin typeface="Arial" charset="0"/>
                <a:cs typeface="+mn-cs"/>
              </a:rPr>
              <a:t>, no pets, </a:t>
            </a:r>
          </a:p>
          <a:p>
            <a:pPr lvl="2">
              <a:defRPr/>
            </a:pPr>
            <a:r>
              <a:rPr lang="en-US" sz="1600" dirty="0">
                <a:latin typeface="Arial" charset="0"/>
                <a:cs typeface="+mn-cs"/>
              </a:rPr>
              <a:t>$1175, eves (212) 725-1844</a:t>
            </a:r>
          </a:p>
          <a:p>
            <a:pPr lvl="2">
              <a:defRPr/>
            </a:pPr>
            <a:endParaRPr lang="en-US" sz="1600" dirty="0">
              <a:latin typeface="Arial" charset="0"/>
              <a:cs typeface="+mn-cs"/>
            </a:endParaRPr>
          </a:p>
          <a:p>
            <a:pPr lvl="2">
              <a:defRPr/>
            </a:pPr>
            <a:r>
              <a:rPr lang="en-US" sz="1600" dirty="0">
                <a:latin typeface="Arial" charset="0"/>
                <a:cs typeface="+mn-cs"/>
              </a:rPr>
              <a:t>SUN VALLEY 2BR/1 BA, $975, near mall, small porch, </a:t>
            </a:r>
          </a:p>
          <a:p>
            <a:pPr lvl="2">
              <a:defRPr/>
            </a:pPr>
            <a:r>
              <a:rPr lang="en-US" sz="1600" b="1" dirty="0">
                <a:solidFill>
                  <a:srgbClr val="FF0000"/>
                </a:solidFill>
                <a:latin typeface="Arial" charset="0"/>
                <a:cs typeface="+mn-cs"/>
              </a:rPr>
              <a:t>avail now</a:t>
            </a:r>
            <a:r>
              <a:rPr lang="en-US" sz="1600" dirty="0">
                <a:latin typeface="Arial" charset="0"/>
                <a:cs typeface="+mn-cs"/>
              </a:rPr>
              <a:t>, (212) 854-2341</a:t>
            </a:r>
            <a:endParaRPr lang="en-US" dirty="0">
              <a:latin typeface="Arial" charset="0"/>
              <a:cs typeface="+mn-cs"/>
            </a:endParaRPr>
          </a:p>
        </p:txBody>
      </p:sp>
      <p:sp>
        <p:nvSpPr>
          <p:cNvPr id="11" name="Oval 10">
            <a:extLst>
              <a:ext uri="{FF2B5EF4-FFF2-40B4-BE49-F238E27FC236}">
                <a16:creationId xmlns:a16="http://schemas.microsoft.com/office/drawing/2014/main" id="{1A88D118-0AB5-AE92-BF80-658F25AFAED7}"/>
              </a:ext>
            </a:extLst>
          </p:cNvPr>
          <p:cNvSpPr/>
          <p:nvPr/>
        </p:nvSpPr>
        <p:spPr>
          <a:xfrm>
            <a:off x="2190750" y="642938"/>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1.</a:t>
            </a:r>
          </a:p>
        </p:txBody>
      </p:sp>
      <p:sp>
        <p:nvSpPr>
          <p:cNvPr id="12" name="Oval 11">
            <a:extLst>
              <a:ext uri="{FF2B5EF4-FFF2-40B4-BE49-F238E27FC236}">
                <a16:creationId xmlns:a16="http://schemas.microsoft.com/office/drawing/2014/main" id="{6AB524A7-3DAE-8B11-93DA-1A1F83BC43DE}"/>
              </a:ext>
            </a:extLst>
          </p:cNvPr>
          <p:cNvSpPr/>
          <p:nvPr/>
        </p:nvSpPr>
        <p:spPr>
          <a:xfrm>
            <a:off x="2198688" y="1524000"/>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2.</a:t>
            </a:r>
          </a:p>
        </p:txBody>
      </p:sp>
      <p:sp>
        <p:nvSpPr>
          <p:cNvPr id="13" name="Oval 12">
            <a:extLst>
              <a:ext uri="{FF2B5EF4-FFF2-40B4-BE49-F238E27FC236}">
                <a16:creationId xmlns:a16="http://schemas.microsoft.com/office/drawing/2014/main" id="{C831E2DE-4CD0-3F9A-B982-545F477A987A}"/>
              </a:ext>
            </a:extLst>
          </p:cNvPr>
          <p:cNvSpPr/>
          <p:nvPr/>
        </p:nvSpPr>
        <p:spPr>
          <a:xfrm>
            <a:off x="2208213" y="2209800"/>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3.</a:t>
            </a:r>
          </a:p>
        </p:txBody>
      </p:sp>
      <p:sp>
        <p:nvSpPr>
          <p:cNvPr id="14" name="Oval 13">
            <a:extLst>
              <a:ext uri="{FF2B5EF4-FFF2-40B4-BE49-F238E27FC236}">
                <a16:creationId xmlns:a16="http://schemas.microsoft.com/office/drawing/2014/main" id="{65369FFE-4255-A9B2-7AF7-DA511D64CCCC}"/>
              </a:ext>
            </a:extLst>
          </p:cNvPr>
          <p:cNvSpPr/>
          <p:nvPr/>
        </p:nvSpPr>
        <p:spPr>
          <a:xfrm>
            <a:off x="2198688" y="2895600"/>
            <a:ext cx="609600" cy="3810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4.</a:t>
            </a:r>
          </a:p>
        </p:txBody>
      </p:sp>
      <p:grpSp>
        <p:nvGrpSpPr>
          <p:cNvPr id="16394" name="Group 207">
            <a:extLst>
              <a:ext uri="{FF2B5EF4-FFF2-40B4-BE49-F238E27FC236}">
                <a16:creationId xmlns:a16="http://schemas.microsoft.com/office/drawing/2014/main" id="{418D32AF-8E7A-2A0B-6C8E-FEFCCE5CE69B}"/>
              </a:ext>
              <a:ext uri="{C183D7F6-B498-43B3-948B-1728B52AA6E4}">
                <adec:decorative xmlns:adec="http://schemas.microsoft.com/office/drawing/2017/decorative" val="1"/>
              </a:ext>
            </a:extLst>
          </p:cNvPr>
          <p:cNvGrpSpPr>
            <a:grpSpLocks/>
          </p:cNvGrpSpPr>
          <p:nvPr/>
        </p:nvGrpSpPr>
        <p:grpSpPr bwMode="auto">
          <a:xfrm>
            <a:off x="2971800" y="3667125"/>
            <a:ext cx="4724400" cy="1143000"/>
            <a:chOff x="4724399" y="2371725"/>
            <a:chExt cx="4724401" cy="1143000"/>
          </a:xfrm>
        </p:grpSpPr>
        <p:sp>
          <p:nvSpPr>
            <p:cNvPr id="19" name="Rectangle 18">
              <a:extLst>
                <a:ext uri="{FF2B5EF4-FFF2-40B4-BE49-F238E27FC236}">
                  <a16:creationId xmlns:a16="http://schemas.microsoft.com/office/drawing/2014/main" id="{FBD6A54F-1580-70CE-434F-1AFC5DEDDDF5}"/>
                </a:ext>
              </a:extLst>
            </p:cNvPr>
            <p:cNvSpPr/>
            <p:nvPr/>
          </p:nvSpPr>
          <p:spPr>
            <a:xfrm>
              <a:off x="4724399" y="237172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6398" name="Picture 2">
              <a:extLst>
                <a:ext uri="{FF2B5EF4-FFF2-40B4-BE49-F238E27FC236}">
                  <a16:creationId xmlns:a16="http://schemas.microsoft.com/office/drawing/2014/main" id="{C913AD9C-8CBA-3D47-3F13-F97D809603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1949" y="26670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ction Button: Forward or Next 21">
            <a:hlinkClick r:id="" action="ppaction://hlinkshowjump?jump=nextslide" highlightClick="1"/>
            <a:extLst>
              <a:ext uri="{FF2B5EF4-FFF2-40B4-BE49-F238E27FC236}">
                <a16:creationId xmlns:a16="http://schemas.microsoft.com/office/drawing/2014/main" id="{8D8D529A-038B-A2EF-036E-93C55AC1722C}"/>
              </a:ext>
              <a:ext uri="{C183D7F6-B498-43B3-948B-1728B52AA6E4}">
                <adec:decorative xmlns:adec="http://schemas.microsoft.com/office/drawing/2017/decorative" val="1"/>
              </a:ext>
            </a:extLst>
          </p:cNvPr>
          <p:cNvSpPr/>
          <p:nvPr/>
        </p:nvSpPr>
        <p:spPr>
          <a:xfrm>
            <a:off x="4854575" y="51054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08DA-AF57-C9D2-FF25-8DC538507662}"/>
              </a:ext>
            </a:extLst>
          </p:cNvPr>
          <p:cNvSpPr txBox="1">
            <a:spLocks noGrp="1"/>
          </p:cNvSpPr>
          <p:nvPr>
            <p:ph type="title" idx="4294967295"/>
          </p:nvPr>
        </p:nvSpPr>
        <p:spPr>
          <a:xfrm>
            <a:off x="27432" y="21709"/>
            <a:ext cx="142036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8 </a:t>
            </a:r>
          </a:p>
        </p:txBody>
      </p:sp>
      <p:sp>
        <p:nvSpPr>
          <p:cNvPr id="8" name="Rectangle 9">
            <a:extLst>
              <a:ext uri="{FF2B5EF4-FFF2-40B4-BE49-F238E27FC236}">
                <a16:creationId xmlns:a16="http://schemas.microsoft.com/office/drawing/2014/main" id="{E36452C7-3E8D-98AA-563B-2DC51069B0AC}"/>
              </a:ext>
              <a:ext uri="{C183D7F6-B498-43B3-948B-1728B52AA6E4}">
                <adec:decorative xmlns:adec="http://schemas.microsoft.com/office/drawing/2017/decorative" val="1"/>
              </a:ext>
            </a:extLst>
          </p:cNvPr>
          <p:cNvSpPr>
            <a:spLocks noChangeArrowheads="1"/>
          </p:cNvSpPr>
          <p:nvPr/>
        </p:nvSpPr>
        <p:spPr bwMode="auto">
          <a:xfrm>
            <a:off x="1292225" y="916944"/>
            <a:ext cx="3276600" cy="4933950"/>
          </a:xfrm>
          <a:prstGeom prst="rect">
            <a:avLst/>
          </a:prstGeom>
          <a:solidFill>
            <a:schemeClr val="accent3">
              <a:lumMod val="50000"/>
              <a:alpha val="98038"/>
            </a:schemeClr>
          </a:solidFill>
          <a:ln w="31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Arial" charset="0"/>
              <a:cs typeface="+mn-cs"/>
            </a:endParaRPr>
          </a:p>
        </p:txBody>
      </p:sp>
      <p:sp>
        <p:nvSpPr>
          <p:cNvPr id="17414" name="Text Box 89">
            <a:extLst>
              <a:ext uri="{FF2B5EF4-FFF2-40B4-BE49-F238E27FC236}">
                <a16:creationId xmlns:a16="http://schemas.microsoft.com/office/drawing/2014/main" id="{0E2972CA-40E2-012D-655E-4E9679887BC9}"/>
              </a:ext>
            </a:extLst>
          </p:cNvPr>
          <p:cNvSpPr txBox="1">
            <a:spLocks noChangeArrowheads="1"/>
          </p:cNvSpPr>
          <p:nvPr/>
        </p:nvSpPr>
        <p:spPr bwMode="auto">
          <a:xfrm>
            <a:off x="1892807" y="1187322"/>
            <a:ext cx="2149475" cy="892175"/>
          </a:xfrm>
          <a:prstGeom prst="rect">
            <a:avLst/>
          </a:prstGeom>
          <a:solidFill>
            <a:schemeClr val="bg1"/>
          </a:solidFill>
          <a:ln w="9525">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t>Classifieds</a:t>
            </a:r>
          </a:p>
          <a:p>
            <a:pPr algn="ctr" eaLnBrk="1" hangingPunct="1"/>
            <a:r>
              <a:rPr lang="en-US" altLang="en-US" sz="1400" b="1" i="1"/>
              <a:t>Job Ads for the week of 10-1 to 10-8</a:t>
            </a:r>
          </a:p>
        </p:txBody>
      </p:sp>
      <p:sp>
        <p:nvSpPr>
          <p:cNvPr id="17415" name="Text Box 90">
            <a:extLst>
              <a:ext uri="{FF2B5EF4-FFF2-40B4-BE49-F238E27FC236}">
                <a16:creationId xmlns:a16="http://schemas.microsoft.com/office/drawing/2014/main" id="{51DA1FAF-A207-0803-67CF-53620180C05D}"/>
              </a:ext>
            </a:extLst>
          </p:cNvPr>
          <p:cNvSpPr txBox="1">
            <a:spLocks noChangeArrowheads="1"/>
          </p:cNvSpPr>
          <p:nvPr/>
        </p:nvSpPr>
        <p:spPr bwMode="auto">
          <a:xfrm>
            <a:off x="1824545" y="2277824"/>
            <a:ext cx="2286000" cy="83185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BOOKSTORE CASHIER</a:t>
            </a:r>
          </a:p>
          <a:p>
            <a:pPr eaLnBrk="1" hangingPunct="1"/>
            <a:r>
              <a:rPr lang="en-US" altLang="en-US" sz="1200"/>
              <a:t>P/T, Mon-Wed-Fri, early shift. Exc hourly pay, store discount. Call (555) 922-1877 to apply</a:t>
            </a:r>
            <a:endParaRPr lang="en-US" altLang="en-US"/>
          </a:p>
        </p:txBody>
      </p:sp>
      <p:sp>
        <p:nvSpPr>
          <p:cNvPr id="17417" name="Text Box 94">
            <a:extLst>
              <a:ext uri="{FF2B5EF4-FFF2-40B4-BE49-F238E27FC236}">
                <a16:creationId xmlns:a16="http://schemas.microsoft.com/office/drawing/2014/main" id="{D4D80C9B-88AD-594B-9F4C-6A4D9E6E63B2}"/>
              </a:ext>
            </a:extLst>
          </p:cNvPr>
          <p:cNvSpPr txBox="1">
            <a:spLocks noChangeArrowheads="1"/>
          </p:cNvSpPr>
          <p:nvPr/>
        </p:nvSpPr>
        <p:spPr bwMode="auto">
          <a:xfrm>
            <a:off x="1830641" y="3383919"/>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ED0000"/>
                </a:solidFill>
              </a:rPr>
              <a:t>BANK TELLER</a:t>
            </a:r>
          </a:p>
          <a:p>
            <a:pPr eaLnBrk="1" hangingPunct="1"/>
            <a:r>
              <a:rPr lang="en-US" altLang="en-US" sz="1200" b="1" dirty="0">
                <a:solidFill>
                  <a:srgbClr val="ED0000"/>
                </a:solidFill>
              </a:rPr>
              <a:t>F/T, </a:t>
            </a:r>
            <a:r>
              <a:rPr lang="en-US" altLang="en-US" sz="1200" dirty="0"/>
              <a:t>$13.50/</a:t>
            </a:r>
            <a:r>
              <a:rPr lang="en-US" altLang="en-US" sz="1200" dirty="0" err="1"/>
              <a:t>hr</a:t>
            </a:r>
            <a:r>
              <a:rPr lang="en-US" altLang="en-US" sz="1200" dirty="0"/>
              <a:t> to start. Benefits after 3 mo. Flex schedule, some sat. shifts. Apply in person, 1515 Main St.</a:t>
            </a:r>
          </a:p>
        </p:txBody>
      </p:sp>
      <p:sp>
        <p:nvSpPr>
          <p:cNvPr id="17416" name="Text Box 91">
            <a:extLst>
              <a:ext uri="{FF2B5EF4-FFF2-40B4-BE49-F238E27FC236}">
                <a16:creationId xmlns:a16="http://schemas.microsoft.com/office/drawing/2014/main" id="{C5DCA8FF-8D6F-EEC4-8D29-559FFD956C29}"/>
              </a:ext>
            </a:extLst>
          </p:cNvPr>
          <p:cNvSpPr txBox="1">
            <a:spLocks noChangeArrowheads="1"/>
          </p:cNvSpPr>
          <p:nvPr/>
        </p:nvSpPr>
        <p:spPr bwMode="auto">
          <a:xfrm>
            <a:off x="1836737" y="4651630"/>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STUDENT ASSISTANT</a:t>
            </a:r>
          </a:p>
          <a:p>
            <a:pPr eaLnBrk="1" hangingPunct="1"/>
            <a:r>
              <a:rPr lang="en-US" altLang="en-US" sz="1200"/>
              <a:t>Work around classes, great sched. Light admin duties, good exper. Call (555) 276-9012, ask for Shirley. </a:t>
            </a:r>
          </a:p>
        </p:txBody>
      </p:sp>
      <p:sp>
        <p:nvSpPr>
          <p:cNvPr id="14" name="Rectangle 158">
            <a:extLst>
              <a:ext uri="{FF2B5EF4-FFF2-40B4-BE49-F238E27FC236}">
                <a16:creationId xmlns:a16="http://schemas.microsoft.com/office/drawing/2014/main" id="{9B1F345C-4BA1-0F90-3997-DCFB376BAE40}"/>
              </a:ext>
            </a:extLst>
          </p:cNvPr>
          <p:cNvSpPr>
            <a:spLocks noChangeArrowheads="1"/>
          </p:cNvSpPr>
          <p:nvPr/>
        </p:nvSpPr>
        <p:spPr bwMode="auto">
          <a:xfrm>
            <a:off x="4724400" y="247650"/>
            <a:ext cx="3573463"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8. Which job is full time?</a:t>
            </a:r>
            <a:endParaRPr lang="en-US" sz="1600" dirty="0">
              <a:latin typeface="Arial" charset="0"/>
              <a:cs typeface="+mn-cs"/>
            </a:endParaRPr>
          </a:p>
        </p:txBody>
      </p:sp>
      <p:sp>
        <p:nvSpPr>
          <p:cNvPr id="23" name="AutoShape 163">
            <a:hlinkClick r:id="" action="ppaction://noaction" highlightClick="1">
              <a:snd r:embed="rId3" name="Incorrect Answer.wav"/>
            </a:hlinkClick>
            <a:extLst>
              <a:ext uri="{FF2B5EF4-FFF2-40B4-BE49-F238E27FC236}">
                <a16:creationId xmlns:a16="http://schemas.microsoft.com/office/drawing/2014/main" id="{EE0561E4-E89D-2DE1-0CB1-08810730A958}"/>
              </a:ext>
            </a:extLst>
          </p:cNvPr>
          <p:cNvSpPr>
            <a:spLocks noChangeArrowheads="1"/>
          </p:cNvSpPr>
          <p:nvPr/>
        </p:nvSpPr>
        <p:spPr bwMode="auto">
          <a:xfrm>
            <a:off x="4953000" y="798512"/>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Bookstore</a:t>
            </a:r>
          </a:p>
          <a:p>
            <a:pPr marL="342900" indent="-342900" algn="ctr">
              <a:defRPr/>
            </a:pPr>
            <a:r>
              <a:rPr lang="en-US" sz="1400" b="1" dirty="0">
                <a:solidFill>
                  <a:schemeClr val="tx1"/>
                </a:solidFill>
              </a:rPr>
              <a:t>cashier</a:t>
            </a:r>
          </a:p>
        </p:txBody>
      </p:sp>
      <p:sp>
        <p:nvSpPr>
          <p:cNvPr id="20" name="AutoShape 160">
            <a:hlinkClick r:id="rId4" action="ppaction://hlinksldjump" highlightClick="1">
              <a:snd r:embed="rId5" name="Correct Answer.wav"/>
            </a:hlinkClick>
            <a:extLst>
              <a:ext uri="{FF2B5EF4-FFF2-40B4-BE49-F238E27FC236}">
                <a16:creationId xmlns:a16="http://schemas.microsoft.com/office/drawing/2014/main" id="{0680DE10-BE6D-EE75-7D87-27D9ADD2B297}"/>
              </a:ext>
            </a:extLst>
          </p:cNvPr>
          <p:cNvSpPr>
            <a:spLocks noChangeArrowheads="1"/>
          </p:cNvSpPr>
          <p:nvPr/>
        </p:nvSpPr>
        <p:spPr bwMode="auto">
          <a:xfrm>
            <a:off x="4953000" y="1655644"/>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Bank teller</a:t>
            </a:r>
          </a:p>
        </p:txBody>
      </p:sp>
      <p:sp>
        <p:nvSpPr>
          <p:cNvPr id="21" name="AutoShape 161">
            <a:hlinkClick r:id="" action="ppaction://noaction" highlightClick="1">
              <a:snd r:embed="rId3" name="Incorrect Answer.wav"/>
            </a:hlinkClick>
            <a:extLst>
              <a:ext uri="{FF2B5EF4-FFF2-40B4-BE49-F238E27FC236}">
                <a16:creationId xmlns:a16="http://schemas.microsoft.com/office/drawing/2014/main" id="{AF95942F-6393-DBBA-72BD-77A200991355}"/>
              </a:ext>
            </a:extLst>
          </p:cNvPr>
          <p:cNvSpPr>
            <a:spLocks noChangeArrowheads="1"/>
          </p:cNvSpPr>
          <p:nvPr/>
        </p:nvSpPr>
        <p:spPr bwMode="auto">
          <a:xfrm>
            <a:off x="6858000" y="798512"/>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Student </a:t>
            </a:r>
          </a:p>
          <a:p>
            <a:pPr algn="ctr">
              <a:defRPr/>
            </a:pPr>
            <a:r>
              <a:rPr lang="en-US" sz="1400" b="1" dirty="0">
                <a:solidFill>
                  <a:schemeClr val="tx1"/>
                </a:solidFill>
              </a:rPr>
              <a:t>assistant</a:t>
            </a:r>
          </a:p>
        </p:txBody>
      </p:sp>
      <p:sp>
        <p:nvSpPr>
          <p:cNvPr id="22" name="AutoShape 162">
            <a:hlinkClick r:id="" action="ppaction://noaction" highlightClick="1">
              <a:snd r:embed="rId3" name="Incorrect Answer.wav"/>
            </a:hlinkClick>
            <a:extLst>
              <a:ext uri="{FF2B5EF4-FFF2-40B4-BE49-F238E27FC236}">
                <a16:creationId xmlns:a16="http://schemas.microsoft.com/office/drawing/2014/main" id="{C69A7ABE-8F78-BF96-6152-6830DEEDF543}"/>
              </a:ext>
            </a:extLst>
          </p:cNvPr>
          <p:cNvSpPr>
            <a:spLocks noChangeArrowheads="1"/>
          </p:cNvSpPr>
          <p:nvPr/>
        </p:nvSpPr>
        <p:spPr bwMode="auto">
          <a:xfrm>
            <a:off x="6858000" y="1655644"/>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None</a:t>
            </a:r>
          </a:p>
        </p:txBody>
      </p:sp>
      <p:sp>
        <p:nvSpPr>
          <p:cNvPr id="15" name="Rectangle 158">
            <a:extLst>
              <a:ext uri="{FF2B5EF4-FFF2-40B4-BE49-F238E27FC236}">
                <a16:creationId xmlns:a16="http://schemas.microsoft.com/office/drawing/2014/main" id="{BF6C30CF-A663-FC49-C9F8-3022D7BC7D05}"/>
              </a:ext>
            </a:extLst>
          </p:cNvPr>
          <p:cNvSpPr>
            <a:spLocks noChangeArrowheads="1"/>
          </p:cNvSpPr>
          <p:nvPr/>
        </p:nvSpPr>
        <p:spPr bwMode="auto">
          <a:xfrm>
            <a:off x="4800600" y="2895600"/>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9. How does one apply for the cashier job?</a:t>
            </a:r>
            <a:endParaRPr lang="en-US" sz="1600" dirty="0">
              <a:latin typeface="Arial" charset="0"/>
              <a:cs typeface="+mn-cs"/>
            </a:endParaRPr>
          </a:p>
        </p:txBody>
      </p:sp>
      <p:sp>
        <p:nvSpPr>
          <p:cNvPr id="19" name="AutoShape 163">
            <a:hlinkClick r:id="rId6" action="ppaction://hlinksldjump" highlightClick="1">
              <a:snd r:embed="rId5" name="Correct Answer.wav"/>
            </a:hlinkClick>
            <a:extLst>
              <a:ext uri="{FF2B5EF4-FFF2-40B4-BE49-F238E27FC236}">
                <a16:creationId xmlns:a16="http://schemas.microsoft.com/office/drawing/2014/main" id="{975879EB-CB2B-7511-4949-8C45C4394FF3}"/>
              </a:ext>
            </a:extLst>
          </p:cNvPr>
          <p:cNvSpPr>
            <a:spLocks noChangeArrowheads="1"/>
          </p:cNvSpPr>
          <p:nvPr/>
        </p:nvSpPr>
        <p:spPr bwMode="auto">
          <a:xfrm>
            <a:off x="4953000" y="3466931"/>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Call: </a:t>
            </a:r>
          </a:p>
          <a:p>
            <a:pPr marL="342900" indent="-342900" algn="ctr">
              <a:defRPr/>
            </a:pPr>
            <a:r>
              <a:rPr lang="en-US" sz="1400" b="1" dirty="0">
                <a:solidFill>
                  <a:schemeClr val="tx1"/>
                </a:solidFill>
              </a:rPr>
              <a:t>(555) 922-1877</a:t>
            </a:r>
          </a:p>
        </p:txBody>
      </p:sp>
      <p:sp>
        <p:nvSpPr>
          <p:cNvPr id="16" name="AutoShape 160">
            <a:hlinkClick r:id="" action="ppaction://noaction" highlightClick="1">
              <a:snd r:embed="rId3" name="Incorrect Answer.wav"/>
            </a:hlinkClick>
            <a:extLst>
              <a:ext uri="{FF2B5EF4-FFF2-40B4-BE49-F238E27FC236}">
                <a16:creationId xmlns:a16="http://schemas.microsoft.com/office/drawing/2014/main" id="{65597E07-E1EE-B16C-6369-7ACA79FE0D88}"/>
              </a:ext>
            </a:extLst>
          </p:cNvPr>
          <p:cNvSpPr>
            <a:spLocks noChangeArrowheads="1"/>
          </p:cNvSpPr>
          <p:nvPr/>
        </p:nvSpPr>
        <p:spPr bwMode="auto">
          <a:xfrm>
            <a:off x="4953000" y="4320668"/>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Go in person</a:t>
            </a:r>
          </a:p>
        </p:txBody>
      </p:sp>
      <p:sp>
        <p:nvSpPr>
          <p:cNvPr id="17" name="AutoShape 161">
            <a:hlinkClick r:id="" action="ppaction://noaction" highlightClick="1">
              <a:snd r:embed="rId3" name="Incorrect Answer.wav"/>
            </a:hlinkClick>
            <a:extLst>
              <a:ext uri="{FF2B5EF4-FFF2-40B4-BE49-F238E27FC236}">
                <a16:creationId xmlns:a16="http://schemas.microsoft.com/office/drawing/2014/main" id="{0E753E1F-E26F-15BF-830F-9B51C5CA6A13}"/>
              </a:ext>
            </a:extLst>
          </p:cNvPr>
          <p:cNvSpPr>
            <a:spLocks noChangeArrowheads="1"/>
          </p:cNvSpPr>
          <p:nvPr/>
        </p:nvSpPr>
        <p:spPr bwMode="auto">
          <a:xfrm>
            <a:off x="6877050" y="3466931"/>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Ask for Shirley</a:t>
            </a:r>
          </a:p>
        </p:txBody>
      </p:sp>
      <p:sp>
        <p:nvSpPr>
          <p:cNvPr id="18" name="AutoShape 162">
            <a:hlinkClick r:id="" action="ppaction://noaction" highlightClick="1">
              <a:snd r:embed="rId3" name="Incorrect Answer.wav"/>
            </a:hlinkClick>
            <a:extLst>
              <a:ext uri="{FF2B5EF4-FFF2-40B4-BE49-F238E27FC236}">
                <a16:creationId xmlns:a16="http://schemas.microsoft.com/office/drawing/2014/main" id="{703D6DDB-7E52-99BB-7514-58A27D00E8C2}"/>
              </a:ext>
            </a:extLst>
          </p:cNvPr>
          <p:cNvSpPr>
            <a:spLocks noChangeArrowheads="1"/>
          </p:cNvSpPr>
          <p:nvPr/>
        </p:nvSpPr>
        <p:spPr bwMode="auto">
          <a:xfrm>
            <a:off x="6877049" y="4311143"/>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Call:</a:t>
            </a:r>
          </a:p>
          <a:p>
            <a:pPr algn="ctr">
              <a:defRPr/>
            </a:pPr>
            <a:r>
              <a:rPr lang="en-US" sz="1400" b="1" dirty="0">
                <a:solidFill>
                  <a:schemeClr val="tx1"/>
                </a:solidFill>
              </a:rPr>
              <a:t>(555) 276-9012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65">
            <a:extLst>
              <a:ext uri="{FF2B5EF4-FFF2-40B4-BE49-F238E27FC236}">
                <a16:creationId xmlns:a16="http://schemas.microsoft.com/office/drawing/2014/main" id="{8B452E33-9CE3-CB88-B309-E0FAD53CEF59}"/>
              </a:ext>
            </a:extLst>
          </p:cNvPr>
          <p:cNvSpPr txBox="1">
            <a:spLocks noGrp="1" noChangeArrowheads="1"/>
          </p:cNvSpPr>
          <p:nvPr>
            <p:ph type="title" idx="4294967295"/>
          </p:nvPr>
        </p:nvSpPr>
        <p:spPr bwMode="auto">
          <a:xfrm>
            <a:off x="5410200" y="4953000"/>
            <a:ext cx="31242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Return to question # 9 </a:t>
            </a:r>
          </a:p>
        </p:txBody>
      </p:sp>
      <p:sp>
        <p:nvSpPr>
          <p:cNvPr id="25" name="Rectangle 9">
            <a:extLst>
              <a:ext uri="{FF2B5EF4-FFF2-40B4-BE49-F238E27FC236}">
                <a16:creationId xmlns:a16="http://schemas.microsoft.com/office/drawing/2014/main" id="{5BE43AB4-27A9-7E5C-841C-F86F00023505}"/>
              </a:ext>
              <a:ext uri="{C183D7F6-B498-43B3-948B-1728B52AA6E4}">
                <adec:decorative xmlns:adec="http://schemas.microsoft.com/office/drawing/2017/decorative" val="1"/>
              </a:ext>
            </a:extLst>
          </p:cNvPr>
          <p:cNvSpPr>
            <a:spLocks noChangeArrowheads="1"/>
          </p:cNvSpPr>
          <p:nvPr/>
        </p:nvSpPr>
        <p:spPr bwMode="auto">
          <a:xfrm>
            <a:off x="1052512" y="247650"/>
            <a:ext cx="3276600" cy="4933950"/>
          </a:xfrm>
          <a:prstGeom prst="rect">
            <a:avLst/>
          </a:prstGeom>
          <a:solidFill>
            <a:schemeClr val="accent3">
              <a:lumMod val="50000"/>
              <a:alpha val="98038"/>
            </a:schemeClr>
          </a:solidFill>
          <a:ln w="31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Arial" charset="0"/>
              <a:cs typeface="+mn-cs"/>
            </a:endParaRPr>
          </a:p>
        </p:txBody>
      </p:sp>
      <p:sp>
        <p:nvSpPr>
          <p:cNvPr id="18442" name="Text Box 89">
            <a:extLst>
              <a:ext uri="{FF2B5EF4-FFF2-40B4-BE49-F238E27FC236}">
                <a16:creationId xmlns:a16="http://schemas.microsoft.com/office/drawing/2014/main" id="{33DF1871-1D4C-8FDD-DBD5-221528470E4D}"/>
              </a:ext>
            </a:extLst>
          </p:cNvPr>
          <p:cNvSpPr txBox="1">
            <a:spLocks noChangeArrowheads="1"/>
          </p:cNvSpPr>
          <p:nvPr/>
        </p:nvSpPr>
        <p:spPr bwMode="auto">
          <a:xfrm>
            <a:off x="1644650" y="438150"/>
            <a:ext cx="2149475" cy="892175"/>
          </a:xfrm>
          <a:prstGeom prst="rect">
            <a:avLst/>
          </a:prstGeom>
          <a:solidFill>
            <a:schemeClr val="bg1"/>
          </a:solidFill>
          <a:ln w="9525">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t>Classifieds</a:t>
            </a:r>
          </a:p>
          <a:p>
            <a:pPr algn="ctr" eaLnBrk="1" hangingPunct="1"/>
            <a:r>
              <a:rPr lang="en-US" altLang="en-US" sz="1400" b="1" i="1"/>
              <a:t>Job Ads for the week of 10-1 to 10-8</a:t>
            </a:r>
          </a:p>
        </p:txBody>
      </p:sp>
      <p:sp>
        <p:nvSpPr>
          <p:cNvPr id="18443" name="Text Box 90">
            <a:extLst>
              <a:ext uri="{FF2B5EF4-FFF2-40B4-BE49-F238E27FC236}">
                <a16:creationId xmlns:a16="http://schemas.microsoft.com/office/drawing/2014/main" id="{D34C0632-D95E-18F7-D007-4FC2E917A3F0}"/>
              </a:ext>
            </a:extLst>
          </p:cNvPr>
          <p:cNvSpPr txBox="1">
            <a:spLocks noChangeArrowheads="1"/>
          </p:cNvSpPr>
          <p:nvPr/>
        </p:nvSpPr>
        <p:spPr bwMode="auto">
          <a:xfrm>
            <a:off x="1644650" y="1620838"/>
            <a:ext cx="2286000" cy="83185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BOOKSTORE CASHIER</a:t>
            </a:r>
          </a:p>
          <a:p>
            <a:pPr eaLnBrk="1" hangingPunct="1"/>
            <a:r>
              <a:rPr lang="en-US" altLang="en-US" sz="1200"/>
              <a:t>P/T, Mon-Wed-Fri, early shift. Exc hourly pay, store discount. Call (555) 922-1877 to apply</a:t>
            </a:r>
            <a:endParaRPr lang="en-US" altLang="en-US"/>
          </a:p>
        </p:txBody>
      </p:sp>
      <p:sp>
        <p:nvSpPr>
          <p:cNvPr id="18445" name="Text Box 94">
            <a:extLst>
              <a:ext uri="{FF2B5EF4-FFF2-40B4-BE49-F238E27FC236}">
                <a16:creationId xmlns:a16="http://schemas.microsoft.com/office/drawing/2014/main" id="{E45A5C33-ECFA-CB07-A79D-6D8A87E34DA6}"/>
              </a:ext>
            </a:extLst>
          </p:cNvPr>
          <p:cNvSpPr txBox="1">
            <a:spLocks noChangeArrowheads="1"/>
          </p:cNvSpPr>
          <p:nvPr/>
        </p:nvSpPr>
        <p:spPr bwMode="auto">
          <a:xfrm>
            <a:off x="1644650" y="2578100"/>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BANK TELLER</a:t>
            </a:r>
          </a:p>
          <a:p>
            <a:pPr eaLnBrk="1" hangingPunct="1"/>
            <a:r>
              <a:rPr lang="en-US" altLang="en-US" sz="1200" b="1"/>
              <a:t>F/T</a:t>
            </a:r>
            <a:r>
              <a:rPr lang="en-US" altLang="en-US" sz="1200"/>
              <a:t>, $13.50/hr to start. Benefits after 3 mo. Flex schedule, some sat. shifts. Apply in person, 1515 Main St.</a:t>
            </a:r>
          </a:p>
        </p:txBody>
      </p:sp>
      <p:sp>
        <p:nvSpPr>
          <p:cNvPr id="18444" name="Text Box 91">
            <a:extLst>
              <a:ext uri="{FF2B5EF4-FFF2-40B4-BE49-F238E27FC236}">
                <a16:creationId xmlns:a16="http://schemas.microsoft.com/office/drawing/2014/main" id="{E60BA72B-C887-4797-D15F-2D388ABC48AD}"/>
              </a:ext>
            </a:extLst>
          </p:cNvPr>
          <p:cNvSpPr txBox="1">
            <a:spLocks noChangeArrowheads="1"/>
          </p:cNvSpPr>
          <p:nvPr/>
        </p:nvSpPr>
        <p:spPr bwMode="auto">
          <a:xfrm>
            <a:off x="1625600" y="3825875"/>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STUDENT ASSISTANT</a:t>
            </a:r>
          </a:p>
          <a:p>
            <a:pPr eaLnBrk="1" hangingPunct="1"/>
            <a:r>
              <a:rPr lang="en-US" altLang="en-US" sz="1200"/>
              <a:t>Work around classes, great sched. Light admin duties, good exper. Call (555) 276-9012, ask for Shirley. </a:t>
            </a:r>
          </a:p>
        </p:txBody>
      </p:sp>
      <p:grpSp>
        <p:nvGrpSpPr>
          <p:cNvPr id="18435" name="Group 207">
            <a:extLst>
              <a:ext uri="{FF2B5EF4-FFF2-40B4-BE49-F238E27FC236}">
                <a16:creationId xmlns:a16="http://schemas.microsoft.com/office/drawing/2014/main" id="{792E18BF-A7DF-3001-28A4-9A684B9FB765}"/>
              </a:ext>
              <a:ext uri="{C183D7F6-B498-43B3-948B-1728B52AA6E4}">
                <adec:decorative xmlns:adec="http://schemas.microsoft.com/office/drawing/2017/decorative" val="1"/>
              </a:ext>
            </a:extLst>
          </p:cNvPr>
          <p:cNvGrpSpPr>
            <a:grpSpLocks/>
          </p:cNvGrpSpPr>
          <p:nvPr/>
        </p:nvGrpSpPr>
        <p:grpSpPr bwMode="auto">
          <a:xfrm>
            <a:off x="4419600" y="2286000"/>
            <a:ext cx="4724400" cy="1143000"/>
            <a:chOff x="3886199" y="2362200"/>
            <a:chExt cx="4724401" cy="1143000"/>
          </a:xfrm>
        </p:grpSpPr>
        <p:sp>
          <p:nvSpPr>
            <p:cNvPr id="7" name="Rectangle 6">
              <a:extLst>
                <a:ext uri="{FF2B5EF4-FFF2-40B4-BE49-F238E27FC236}">
                  <a16:creationId xmlns:a16="http://schemas.microsoft.com/office/drawing/2014/main" id="{FE93163D-D8C3-7FD8-4D7A-D85A0A19ADC4}"/>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8447" name="Picture 2">
              <a:extLst>
                <a:ext uri="{FF2B5EF4-FFF2-40B4-BE49-F238E27FC236}">
                  <a16:creationId xmlns:a16="http://schemas.microsoft.com/office/drawing/2014/main" id="{AA11BB5D-FB56-3FD5-1F0C-7CA905D2298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Action Button: Forward or Next 7">
            <a:hlinkClick r:id="" action="ppaction://hlinkshowjump?jump=nextslide" highlightClick="1"/>
            <a:extLst>
              <a:ext uri="{FF2B5EF4-FFF2-40B4-BE49-F238E27FC236}">
                <a16:creationId xmlns:a16="http://schemas.microsoft.com/office/drawing/2014/main" id="{374277F0-E590-57D4-E8A9-7DBED9A15C5A}"/>
              </a:ext>
              <a:ext uri="{C183D7F6-B498-43B3-948B-1728B52AA6E4}">
                <adec:decorative xmlns:adec="http://schemas.microsoft.com/office/drawing/2017/decorative" val="1"/>
              </a:ext>
            </a:extLst>
          </p:cNvPr>
          <p:cNvSpPr/>
          <p:nvPr/>
        </p:nvSpPr>
        <p:spPr>
          <a:xfrm flipH="1">
            <a:off x="6172200" y="38862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8787-71B3-BF94-E8D9-DB9A7F9170C2}"/>
              </a:ext>
            </a:extLst>
          </p:cNvPr>
          <p:cNvSpPr txBox="1">
            <a:spLocks noGrp="1"/>
          </p:cNvSpPr>
          <p:nvPr>
            <p:ph type="title" idx="4294967295"/>
          </p:nvPr>
        </p:nvSpPr>
        <p:spPr>
          <a:xfrm>
            <a:off x="152400" y="134759"/>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9</a:t>
            </a:r>
          </a:p>
        </p:txBody>
      </p:sp>
      <p:sp>
        <p:nvSpPr>
          <p:cNvPr id="8" name="Rectangle 9">
            <a:extLst>
              <a:ext uri="{FF2B5EF4-FFF2-40B4-BE49-F238E27FC236}">
                <a16:creationId xmlns:a16="http://schemas.microsoft.com/office/drawing/2014/main" id="{8D4C0F3D-0B77-F241-1525-0FEA5CEA9586}"/>
              </a:ext>
              <a:ext uri="{C183D7F6-B498-43B3-948B-1728B52AA6E4}">
                <adec:decorative xmlns:adec="http://schemas.microsoft.com/office/drawing/2017/decorative" val="1"/>
              </a:ext>
            </a:extLst>
          </p:cNvPr>
          <p:cNvSpPr>
            <a:spLocks noChangeArrowheads="1"/>
          </p:cNvSpPr>
          <p:nvPr/>
        </p:nvSpPr>
        <p:spPr bwMode="auto">
          <a:xfrm>
            <a:off x="1066801" y="1127125"/>
            <a:ext cx="3276600" cy="4933950"/>
          </a:xfrm>
          <a:prstGeom prst="rect">
            <a:avLst/>
          </a:prstGeom>
          <a:solidFill>
            <a:schemeClr val="accent3">
              <a:lumMod val="50000"/>
              <a:alpha val="98038"/>
            </a:schemeClr>
          </a:solidFill>
          <a:ln w="31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Arial" charset="0"/>
              <a:cs typeface="+mn-cs"/>
            </a:endParaRPr>
          </a:p>
        </p:txBody>
      </p:sp>
      <p:sp>
        <p:nvSpPr>
          <p:cNvPr id="19462" name="Text Box 89">
            <a:extLst>
              <a:ext uri="{FF2B5EF4-FFF2-40B4-BE49-F238E27FC236}">
                <a16:creationId xmlns:a16="http://schemas.microsoft.com/office/drawing/2014/main" id="{0EA59C00-7FA8-1A80-D7A2-335E7A584357}"/>
              </a:ext>
            </a:extLst>
          </p:cNvPr>
          <p:cNvSpPr txBox="1">
            <a:spLocks noChangeArrowheads="1"/>
          </p:cNvSpPr>
          <p:nvPr/>
        </p:nvSpPr>
        <p:spPr bwMode="auto">
          <a:xfrm>
            <a:off x="1622425" y="1308517"/>
            <a:ext cx="2149475" cy="892175"/>
          </a:xfrm>
          <a:prstGeom prst="rect">
            <a:avLst/>
          </a:prstGeom>
          <a:solidFill>
            <a:schemeClr val="bg1"/>
          </a:solidFill>
          <a:ln w="9525">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t>Classifieds</a:t>
            </a:r>
          </a:p>
          <a:p>
            <a:pPr algn="ctr" eaLnBrk="1" hangingPunct="1"/>
            <a:r>
              <a:rPr lang="en-US" altLang="en-US" sz="1400" b="1" i="1"/>
              <a:t>Job Ads for the week of 10-1 to 10-8</a:t>
            </a:r>
          </a:p>
        </p:txBody>
      </p:sp>
      <p:sp>
        <p:nvSpPr>
          <p:cNvPr id="19463" name="Text Box 90">
            <a:extLst>
              <a:ext uri="{FF2B5EF4-FFF2-40B4-BE49-F238E27FC236}">
                <a16:creationId xmlns:a16="http://schemas.microsoft.com/office/drawing/2014/main" id="{3718315B-1579-FB2B-9803-67A875204384}"/>
              </a:ext>
            </a:extLst>
          </p:cNvPr>
          <p:cNvSpPr txBox="1">
            <a:spLocks noChangeArrowheads="1"/>
          </p:cNvSpPr>
          <p:nvPr/>
        </p:nvSpPr>
        <p:spPr bwMode="auto">
          <a:xfrm>
            <a:off x="1576387" y="2373194"/>
            <a:ext cx="2286000" cy="83185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BOOKSTORE CASHIER</a:t>
            </a:r>
          </a:p>
          <a:p>
            <a:pPr eaLnBrk="1" hangingPunct="1"/>
            <a:r>
              <a:rPr lang="en-US" altLang="en-US" sz="1200"/>
              <a:t>P/T, Mon-Wed-Fri, early shift. Exc hourly pay, store discount. Call (555) 922-1877 to apply</a:t>
            </a:r>
            <a:endParaRPr lang="en-US" altLang="en-US"/>
          </a:p>
        </p:txBody>
      </p:sp>
      <p:sp>
        <p:nvSpPr>
          <p:cNvPr id="19465" name="Text Box 94">
            <a:extLst>
              <a:ext uri="{FF2B5EF4-FFF2-40B4-BE49-F238E27FC236}">
                <a16:creationId xmlns:a16="http://schemas.microsoft.com/office/drawing/2014/main" id="{0698145C-07F4-EB64-F710-CB82E6DAE3FD}"/>
              </a:ext>
            </a:extLst>
          </p:cNvPr>
          <p:cNvSpPr txBox="1">
            <a:spLocks noChangeArrowheads="1"/>
          </p:cNvSpPr>
          <p:nvPr/>
        </p:nvSpPr>
        <p:spPr bwMode="auto">
          <a:xfrm>
            <a:off x="1576387" y="3475228"/>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t>BANK TELLER</a:t>
            </a:r>
          </a:p>
          <a:p>
            <a:pPr eaLnBrk="1" hangingPunct="1"/>
            <a:r>
              <a:rPr lang="en-US" altLang="en-US" sz="1200" dirty="0"/>
              <a:t>F/T, $13.50/</a:t>
            </a:r>
            <a:r>
              <a:rPr lang="en-US" altLang="en-US" sz="1200" dirty="0" err="1"/>
              <a:t>hr</a:t>
            </a:r>
            <a:r>
              <a:rPr lang="en-US" altLang="en-US" sz="1200" dirty="0"/>
              <a:t> to start. Benefits after 3 mo. Flex schedule, some sat. shifts. Apply in person, 1515 Main St.</a:t>
            </a:r>
          </a:p>
        </p:txBody>
      </p:sp>
      <p:sp>
        <p:nvSpPr>
          <p:cNvPr id="19464" name="Text Box 91">
            <a:extLst>
              <a:ext uri="{FF2B5EF4-FFF2-40B4-BE49-F238E27FC236}">
                <a16:creationId xmlns:a16="http://schemas.microsoft.com/office/drawing/2014/main" id="{1101F527-FEF5-EC65-DA4A-C699F9FAC2FF}"/>
              </a:ext>
            </a:extLst>
          </p:cNvPr>
          <p:cNvSpPr txBox="1">
            <a:spLocks noChangeArrowheads="1"/>
          </p:cNvSpPr>
          <p:nvPr/>
        </p:nvSpPr>
        <p:spPr bwMode="auto">
          <a:xfrm>
            <a:off x="1576387" y="4729162"/>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t>STUDENT ASSISTANT</a:t>
            </a:r>
          </a:p>
          <a:p>
            <a:pPr eaLnBrk="1" hangingPunct="1"/>
            <a:r>
              <a:rPr lang="en-US" altLang="en-US" sz="1200" dirty="0"/>
              <a:t>Work around classes, great sched. Light admin duties, good </a:t>
            </a:r>
            <a:r>
              <a:rPr lang="en-US" altLang="en-US" sz="1200" dirty="0" err="1"/>
              <a:t>exper</a:t>
            </a:r>
            <a:r>
              <a:rPr lang="en-US" altLang="en-US" sz="1200" dirty="0"/>
              <a:t>. Call (555) 276-9012, ask for Shirley. </a:t>
            </a:r>
          </a:p>
        </p:txBody>
      </p:sp>
      <p:sp>
        <p:nvSpPr>
          <p:cNvPr id="14" name="Rectangle 158">
            <a:extLst>
              <a:ext uri="{FF2B5EF4-FFF2-40B4-BE49-F238E27FC236}">
                <a16:creationId xmlns:a16="http://schemas.microsoft.com/office/drawing/2014/main" id="{E5362B21-CE7F-8C4B-1036-70BF9121C3CE}"/>
              </a:ext>
            </a:extLst>
          </p:cNvPr>
          <p:cNvSpPr>
            <a:spLocks noChangeArrowheads="1"/>
          </p:cNvSpPr>
          <p:nvPr/>
        </p:nvSpPr>
        <p:spPr bwMode="auto">
          <a:xfrm>
            <a:off x="4724400" y="247650"/>
            <a:ext cx="3573463"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8. Which job is full time?</a:t>
            </a:r>
            <a:endParaRPr lang="en-US" sz="1600" dirty="0">
              <a:latin typeface="Arial" charset="0"/>
              <a:cs typeface="+mn-cs"/>
            </a:endParaRPr>
          </a:p>
        </p:txBody>
      </p:sp>
      <p:sp>
        <p:nvSpPr>
          <p:cNvPr id="23" name="AutoShape 163">
            <a:hlinkClick r:id="" action="ppaction://noaction" highlightClick="1">
              <a:snd r:embed="rId3" name="Incorrect Answer.wav"/>
            </a:hlinkClick>
            <a:extLst>
              <a:ext uri="{FF2B5EF4-FFF2-40B4-BE49-F238E27FC236}">
                <a16:creationId xmlns:a16="http://schemas.microsoft.com/office/drawing/2014/main" id="{963385A6-7C77-0316-75A7-CAF9C315D162}"/>
              </a:ext>
            </a:extLst>
          </p:cNvPr>
          <p:cNvSpPr>
            <a:spLocks noChangeArrowheads="1"/>
          </p:cNvSpPr>
          <p:nvPr/>
        </p:nvSpPr>
        <p:spPr bwMode="auto">
          <a:xfrm>
            <a:off x="4953000" y="798512"/>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Bookstore</a:t>
            </a:r>
          </a:p>
          <a:p>
            <a:pPr marL="342900" indent="-342900" algn="ctr">
              <a:defRPr/>
            </a:pPr>
            <a:r>
              <a:rPr lang="en-US" sz="1400" b="1" dirty="0">
                <a:solidFill>
                  <a:schemeClr val="tx1"/>
                </a:solidFill>
              </a:rPr>
              <a:t>cashier</a:t>
            </a:r>
          </a:p>
        </p:txBody>
      </p:sp>
      <p:sp>
        <p:nvSpPr>
          <p:cNvPr id="20" name="AutoShape 160">
            <a:hlinkClick r:id="rId4" action="ppaction://hlinksldjump" highlightClick="1">
              <a:snd r:embed="rId5" name="Correct Answer.wav"/>
            </a:hlinkClick>
            <a:extLst>
              <a:ext uri="{FF2B5EF4-FFF2-40B4-BE49-F238E27FC236}">
                <a16:creationId xmlns:a16="http://schemas.microsoft.com/office/drawing/2014/main" id="{8186E756-6F12-08B4-DE79-1A45CF99EE65}"/>
              </a:ext>
            </a:extLst>
          </p:cNvPr>
          <p:cNvSpPr>
            <a:spLocks noChangeArrowheads="1"/>
          </p:cNvSpPr>
          <p:nvPr/>
        </p:nvSpPr>
        <p:spPr bwMode="auto">
          <a:xfrm>
            <a:off x="4953000" y="1655644"/>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Bank teller</a:t>
            </a:r>
          </a:p>
        </p:txBody>
      </p:sp>
      <p:sp>
        <p:nvSpPr>
          <p:cNvPr id="21" name="AutoShape 161">
            <a:hlinkClick r:id="" action="ppaction://noaction" highlightClick="1">
              <a:snd r:embed="rId3" name="Incorrect Answer.wav"/>
            </a:hlinkClick>
            <a:extLst>
              <a:ext uri="{FF2B5EF4-FFF2-40B4-BE49-F238E27FC236}">
                <a16:creationId xmlns:a16="http://schemas.microsoft.com/office/drawing/2014/main" id="{A36671CA-4741-453F-BA00-9D0D263E5220}"/>
              </a:ext>
            </a:extLst>
          </p:cNvPr>
          <p:cNvSpPr>
            <a:spLocks noChangeArrowheads="1"/>
          </p:cNvSpPr>
          <p:nvPr/>
        </p:nvSpPr>
        <p:spPr bwMode="auto">
          <a:xfrm>
            <a:off x="6858000" y="798512"/>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Student </a:t>
            </a:r>
          </a:p>
          <a:p>
            <a:pPr algn="ctr">
              <a:defRPr/>
            </a:pPr>
            <a:r>
              <a:rPr lang="en-US" sz="1400" b="1" dirty="0">
                <a:solidFill>
                  <a:schemeClr val="tx1"/>
                </a:solidFill>
              </a:rPr>
              <a:t>assistant</a:t>
            </a:r>
          </a:p>
        </p:txBody>
      </p:sp>
      <p:sp>
        <p:nvSpPr>
          <p:cNvPr id="22" name="AutoShape 162">
            <a:hlinkClick r:id="" action="ppaction://noaction" highlightClick="1">
              <a:snd r:embed="rId3" name="Incorrect Answer.wav"/>
            </a:hlinkClick>
            <a:extLst>
              <a:ext uri="{FF2B5EF4-FFF2-40B4-BE49-F238E27FC236}">
                <a16:creationId xmlns:a16="http://schemas.microsoft.com/office/drawing/2014/main" id="{BD936871-9BED-E44C-84BF-FE29EC33527C}"/>
              </a:ext>
            </a:extLst>
          </p:cNvPr>
          <p:cNvSpPr>
            <a:spLocks noChangeArrowheads="1"/>
          </p:cNvSpPr>
          <p:nvPr/>
        </p:nvSpPr>
        <p:spPr bwMode="auto">
          <a:xfrm>
            <a:off x="6858000" y="1655644"/>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None</a:t>
            </a:r>
          </a:p>
        </p:txBody>
      </p:sp>
      <p:sp>
        <p:nvSpPr>
          <p:cNvPr id="15" name="Rectangle 158">
            <a:extLst>
              <a:ext uri="{FF2B5EF4-FFF2-40B4-BE49-F238E27FC236}">
                <a16:creationId xmlns:a16="http://schemas.microsoft.com/office/drawing/2014/main" id="{4453AE8D-35D0-E632-1775-BD76C1E593C9}"/>
              </a:ext>
            </a:extLst>
          </p:cNvPr>
          <p:cNvSpPr>
            <a:spLocks noChangeArrowheads="1"/>
          </p:cNvSpPr>
          <p:nvPr/>
        </p:nvSpPr>
        <p:spPr bwMode="auto">
          <a:xfrm>
            <a:off x="4800600" y="2895600"/>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9. How does one apply for the cashier job?</a:t>
            </a:r>
            <a:endParaRPr lang="en-US" sz="1600" dirty="0">
              <a:latin typeface="Arial" charset="0"/>
              <a:cs typeface="+mn-cs"/>
            </a:endParaRPr>
          </a:p>
        </p:txBody>
      </p:sp>
      <p:sp>
        <p:nvSpPr>
          <p:cNvPr id="19" name="AutoShape 163">
            <a:hlinkClick r:id="rId4" action="ppaction://hlinksldjump" highlightClick="1">
              <a:snd r:embed="rId5" name="Correct Answer.wav"/>
            </a:hlinkClick>
            <a:extLst>
              <a:ext uri="{FF2B5EF4-FFF2-40B4-BE49-F238E27FC236}">
                <a16:creationId xmlns:a16="http://schemas.microsoft.com/office/drawing/2014/main" id="{A67F9A83-4896-7D62-D523-E2AA9BDA75CB}"/>
              </a:ext>
            </a:extLst>
          </p:cNvPr>
          <p:cNvSpPr>
            <a:spLocks noChangeArrowheads="1"/>
          </p:cNvSpPr>
          <p:nvPr/>
        </p:nvSpPr>
        <p:spPr bwMode="auto">
          <a:xfrm>
            <a:off x="4953000" y="3466931"/>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Call: </a:t>
            </a:r>
          </a:p>
          <a:p>
            <a:pPr marL="342900" indent="-342900" algn="ctr">
              <a:defRPr/>
            </a:pPr>
            <a:r>
              <a:rPr lang="en-US" sz="1400" b="1" dirty="0">
                <a:solidFill>
                  <a:schemeClr val="tx1"/>
                </a:solidFill>
              </a:rPr>
              <a:t>(555) 922-1877</a:t>
            </a:r>
          </a:p>
        </p:txBody>
      </p:sp>
      <p:sp>
        <p:nvSpPr>
          <p:cNvPr id="16" name="AutoShape 160">
            <a:hlinkClick r:id="" action="ppaction://noaction" highlightClick="1">
              <a:snd r:embed="rId3" name="Incorrect Answer.wav"/>
            </a:hlinkClick>
            <a:extLst>
              <a:ext uri="{FF2B5EF4-FFF2-40B4-BE49-F238E27FC236}">
                <a16:creationId xmlns:a16="http://schemas.microsoft.com/office/drawing/2014/main" id="{08F07A11-CC4F-DBE4-19EF-C0A0D9EBCDB0}"/>
              </a:ext>
            </a:extLst>
          </p:cNvPr>
          <p:cNvSpPr>
            <a:spLocks noChangeArrowheads="1"/>
          </p:cNvSpPr>
          <p:nvPr/>
        </p:nvSpPr>
        <p:spPr bwMode="auto">
          <a:xfrm>
            <a:off x="4953000" y="4320668"/>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Go in person</a:t>
            </a:r>
          </a:p>
        </p:txBody>
      </p:sp>
      <p:sp>
        <p:nvSpPr>
          <p:cNvPr id="17" name="AutoShape 161">
            <a:hlinkClick r:id="" action="ppaction://noaction" highlightClick="1">
              <a:snd r:embed="rId3" name="Incorrect Answer.wav"/>
            </a:hlinkClick>
            <a:extLst>
              <a:ext uri="{FF2B5EF4-FFF2-40B4-BE49-F238E27FC236}">
                <a16:creationId xmlns:a16="http://schemas.microsoft.com/office/drawing/2014/main" id="{6CBE234C-BD0C-6EDE-3BB8-9FA881FBA9CB}"/>
              </a:ext>
            </a:extLst>
          </p:cNvPr>
          <p:cNvSpPr>
            <a:spLocks noChangeArrowheads="1"/>
          </p:cNvSpPr>
          <p:nvPr/>
        </p:nvSpPr>
        <p:spPr bwMode="auto">
          <a:xfrm>
            <a:off x="6877050" y="3466931"/>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Ask for Shirley</a:t>
            </a:r>
          </a:p>
        </p:txBody>
      </p:sp>
      <p:sp>
        <p:nvSpPr>
          <p:cNvPr id="18" name="AutoShape 162">
            <a:hlinkClick r:id="" action="ppaction://noaction" highlightClick="1">
              <a:snd r:embed="rId3" name="Incorrect Answer.wav"/>
            </a:hlinkClick>
            <a:extLst>
              <a:ext uri="{FF2B5EF4-FFF2-40B4-BE49-F238E27FC236}">
                <a16:creationId xmlns:a16="http://schemas.microsoft.com/office/drawing/2014/main" id="{914AEBA8-1FEA-888E-EB35-3526FA774675}"/>
              </a:ext>
            </a:extLst>
          </p:cNvPr>
          <p:cNvSpPr>
            <a:spLocks noChangeArrowheads="1"/>
          </p:cNvSpPr>
          <p:nvPr/>
        </p:nvSpPr>
        <p:spPr bwMode="auto">
          <a:xfrm>
            <a:off x="6877049" y="4311143"/>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Call:</a:t>
            </a:r>
          </a:p>
          <a:p>
            <a:pPr algn="ctr">
              <a:defRPr/>
            </a:pPr>
            <a:r>
              <a:rPr lang="en-US" sz="1400" b="1" dirty="0">
                <a:solidFill>
                  <a:schemeClr val="tx1"/>
                </a:solidFill>
              </a:rPr>
              <a:t>(555) 276-9012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extBox 65">
            <a:extLst>
              <a:ext uri="{FF2B5EF4-FFF2-40B4-BE49-F238E27FC236}">
                <a16:creationId xmlns:a16="http://schemas.microsoft.com/office/drawing/2014/main" id="{64DFC881-8BBE-A854-5574-64A4094D00CA}"/>
              </a:ext>
            </a:extLst>
          </p:cNvPr>
          <p:cNvSpPr txBox="1">
            <a:spLocks noGrp="1" noChangeArrowheads="1"/>
          </p:cNvSpPr>
          <p:nvPr>
            <p:ph type="title" idx="4294967295"/>
          </p:nvPr>
        </p:nvSpPr>
        <p:spPr bwMode="auto">
          <a:xfrm>
            <a:off x="5257800" y="5105400"/>
            <a:ext cx="3581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 # 10 and #11</a:t>
            </a:r>
          </a:p>
        </p:txBody>
      </p:sp>
      <p:sp>
        <p:nvSpPr>
          <p:cNvPr id="25" name="Rectangle 9">
            <a:extLst>
              <a:ext uri="{FF2B5EF4-FFF2-40B4-BE49-F238E27FC236}">
                <a16:creationId xmlns:a16="http://schemas.microsoft.com/office/drawing/2014/main" id="{61ACDA80-D434-FF63-B6AE-71394F29D074}"/>
              </a:ext>
              <a:ext uri="{C183D7F6-B498-43B3-948B-1728B52AA6E4}">
                <adec:decorative xmlns:adec="http://schemas.microsoft.com/office/drawing/2017/decorative" val="1"/>
              </a:ext>
            </a:extLst>
          </p:cNvPr>
          <p:cNvSpPr>
            <a:spLocks noChangeArrowheads="1"/>
          </p:cNvSpPr>
          <p:nvPr/>
        </p:nvSpPr>
        <p:spPr bwMode="auto">
          <a:xfrm>
            <a:off x="1052512" y="247650"/>
            <a:ext cx="3276600" cy="4933950"/>
          </a:xfrm>
          <a:prstGeom prst="rect">
            <a:avLst/>
          </a:prstGeom>
          <a:solidFill>
            <a:schemeClr val="accent3">
              <a:lumMod val="50000"/>
              <a:alpha val="98038"/>
            </a:schemeClr>
          </a:solidFill>
          <a:ln w="31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latin typeface="Arial" charset="0"/>
              <a:cs typeface="+mn-cs"/>
            </a:endParaRPr>
          </a:p>
        </p:txBody>
      </p:sp>
      <p:sp>
        <p:nvSpPr>
          <p:cNvPr id="20488" name="Text Box 89">
            <a:extLst>
              <a:ext uri="{FF2B5EF4-FFF2-40B4-BE49-F238E27FC236}">
                <a16:creationId xmlns:a16="http://schemas.microsoft.com/office/drawing/2014/main" id="{AE37E045-E1B2-9321-2EF1-0998C4716072}"/>
              </a:ext>
            </a:extLst>
          </p:cNvPr>
          <p:cNvSpPr txBox="1">
            <a:spLocks noChangeArrowheads="1"/>
          </p:cNvSpPr>
          <p:nvPr/>
        </p:nvSpPr>
        <p:spPr bwMode="auto">
          <a:xfrm>
            <a:off x="1644650" y="438150"/>
            <a:ext cx="2149475" cy="892175"/>
          </a:xfrm>
          <a:prstGeom prst="rect">
            <a:avLst/>
          </a:prstGeom>
          <a:solidFill>
            <a:schemeClr val="bg1"/>
          </a:solidFill>
          <a:ln w="9525">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t>Classifieds</a:t>
            </a:r>
          </a:p>
          <a:p>
            <a:pPr algn="ctr" eaLnBrk="1" hangingPunct="1"/>
            <a:r>
              <a:rPr lang="en-US" altLang="en-US" sz="1400" b="1" i="1"/>
              <a:t>Job Ads for the week of 10-1 to 10-8</a:t>
            </a:r>
          </a:p>
        </p:txBody>
      </p:sp>
      <p:sp>
        <p:nvSpPr>
          <p:cNvPr id="20489" name="Text Box 90">
            <a:extLst>
              <a:ext uri="{FF2B5EF4-FFF2-40B4-BE49-F238E27FC236}">
                <a16:creationId xmlns:a16="http://schemas.microsoft.com/office/drawing/2014/main" id="{57E70AA5-E4F7-98C8-006B-0418B027DCDF}"/>
              </a:ext>
            </a:extLst>
          </p:cNvPr>
          <p:cNvSpPr txBox="1">
            <a:spLocks noChangeArrowheads="1"/>
          </p:cNvSpPr>
          <p:nvPr/>
        </p:nvSpPr>
        <p:spPr bwMode="auto">
          <a:xfrm>
            <a:off x="1644650" y="1620838"/>
            <a:ext cx="2286000" cy="83185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ED0000"/>
                </a:solidFill>
              </a:rPr>
              <a:t>BOOKSTORE CASHIER</a:t>
            </a:r>
          </a:p>
          <a:p>
            <a:pPr eaLnBrk="1" hangingPunct="1"/>
            <a:r>
              <a:rPr lang="en-US" altLang="en-US" sz="1200" dirty="0"/>
              <a:t>P/T, Mon-Wed-Fri, early shift. </a:t>
            </a:r>
            <a:r>
              <a:rPr lang="en-US" altLang="en-US" sz="1200" dirty="0" err="1"/>
              <a:t>Exc</a:t>
            </a:r>
            <a:r>
              <a:rPr lang="en-US" altLang="en-US" sz="1200" dirty="0"/>
              <a:t> hourly pay, store discount. </a:t>
            </a:r>
            <a:r>
              <a:rPr lang="en-US" altLang="en-US" sz="1200" b="1" dirty="0">
                <a:solidFill>
                  <a:srgbClr val="ED0000"/>
                </a:solidFill>
              </a:rPr>
              <a:t>Call (555) 922-1877 to apply</a:t>
            </a:r>
            <a:endParaRPr lang="en-US" altLang="en-US" b="1" dirty="0">
              <a:solidFill>
                <a:srgbClr val="ED0000"/>
              </a:solidFill>
            </a:endParaRPr>
          </a:p>
        </p:txBody>
      </p:sp>
      <p:sp>
        <p:nvSpPr>
          <p:cNvPr id="20491" name="Text Box 94">
            <a:extLst>
              <a:ext uri="{FF2B5EF4-FFF2-40B4-BE49-F238E27FC236}">
                <a16:creationId xmlns:a16="http://schemas.microsoft.com/office/drawing/2014/main" id="{93EE8E33-4FE9-9BAD-D465-8ACDD85614D2}"/>
              </a:ext>
            </a:extLst>
          </p:cNvPr>
          <p:cNvSpPr txBox="1">
            <a:spLocks noChangeArrowheads="1"/>
          </p:cNvSpPr>
          <p:nvPr/>
        </p:nvSpPr>
        <p:spPr bwMode="auto">
          <a:xfrm>
            <a:off x="1644650" y="2578100"/>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BANK TELLER</a:t>
            </a:r>
          </a:p>
          <a:p>
            <a:pPr eaLnBrk="1" hangingPunct="1"/>
            <a:r>
              <a:rPr lang="en-US" altLang="en-US" sz="1200"/>
              <a:t>F/T, $13.50/hr to start. Benefits after 3 mo. Flex schedule, some sat. shifts. Apply in person, 1515 Main St.</a:t>
            </a:r>
          </a:p>
        </p:txBody>
      </p:sp>
      <p:sp>
        <p:nvSpPr>
          <p:cNvPr id="20490" name="Text Box 91">
            <a:extLst>
              <a:ext uri="{FF2B5EF4-FFF2-40B4-BE49-F238E27FC236}">
                <a16:creationId xmlns:a16="http://schemas.microsoft.com/office/drawing/2014/main" id="{B8B1E806-13B6-25E7-F593-7BA773FD4A88}"/>
              </a:ext>
            </a:extLst>
          </p:cNvPr>
          <p:cNvSpPr txBox="1">
            <a:spLocks noChangeArrowheads="1"/>
          </p:cNvSpPr>
          <p:nvPr/>
        </p:nvSpPr>
        <p:spPr bwMode="auto">
          <a:xfrm>
            <a:off x="1625600" y="3825875"/>
            <a:ext cx="2286000" cy="1016000"/>
          </a:xfrm>
          <a:prstGeom prst="rect">
            <a:avLst/>
          </a:prstGeom>
          <a:solidFill>
            <a:schemeClr val="bg1"/>
          </a:solidFill>
          <a:ln w="38100" cap="rnd">
            <a:solidFill>
              <a:schemeClr val="tx1"/>
            </a:solidFill>
            <a:prstDash val="sysDot"/>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STUDENT ASSISTANT</a:t>
            </a:r>
          </a:p>
          <a:p>
            <a:pPr eaLnBrk="1" hangingPunct="1"/>
            <a:r>
              <a:rPr lang="en-US" altLang="en-US" sz="1200"/>
              <a:t>Work around classes, great sched. Light admin duties, good exper. Call (555) 276-9012, ask for Shirley. </a:t>
            </a:r>
          </a:p>
        </p:txBody>
      </p:sp>
      <p:grpSp>
        <p:nvGrpSpPr>
          <p:cNvPr id="20483" name="Group 207">
            <a:extLst>
              <a:ext uri="{FF2B5EF4-FFF2-40B4-BE49-F238E27FC236}">
                <a16:creationId xmlns:a16="http://schemas.microsoft.com/office/drawing/2014/main" id="{669275FB-9685-7FC8-B470-F63E23DA80EE}"/>
              </a:ext>
              <a:ext uri="{C183D7F6-B498-43B3-948B-1728B52AA6E4}">
                <adec:decorative xmlns:adec="http://schemas.microsoft.com/office/drawing/2017/decorative" val="1"/>
              </a:ext>
            </a:extLst>
          </p:cNvPr>
          <p:cNvGrpSpPr>
            <a:grpSpLocks/>
          </p:cNvGrpSpPr>
          <p:nvPr/>
        </p:nvGrpSpPr>
        <p:grpSpPr bwMode="auto">
          <a:xfrm>
            <a:off x="4419600" y="2286000"/>
            <a:ext cx="4724400" cy="1143000"/>
            <a:chOff x="3886199" y="2362200"/>
            <a:chExt cx="4724401" cy="1143000"/>
          </a:xfrm>
        </p:grpSpPr>
        <p:sp>
          <p:nvSpPr>
            <p:cNvPr id="7" name="Rectangle 6">
              <a:extLst>
                <a:ext uri="{FF2B5EF4-FFF2-40B4-BE49-F238E27FC236}">
                  <a16:creationId xmlns:a16="http://schemas.microsoft.com/office/drawing/2014/main" id="{CBDB12A9-060F-F985-7D79-A20C944A5FDE}"/>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0495" name="Picture 2">
              <a:extLst>
                <a:ext uri="{FF2B5EF4-FFF2-40B4-BE49-F238E27FC236}">
                  <a16:creationId xmlns:a16="http://schemas.microsoft.com/office/drawing/2014/main" id="{E3721A17-5B3C-AF62-8A44-335019574B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Action Button: Forward or Next 30">
            <a:hlinkClick r:id="" action="ppaction://hlinkshowjump?jump=nextslide" highlightClick="1"/>
            <a:extLst>
              <a:ext uri="{FF2B5EF4-FFF2-40B4-BE49-F238E27FC236}">
                <a16:creationId xmlns:a16="http://schemas.microsoft.com/office/drawing/2014/main" id="{7C1C6749-7C41-C35C-70FB-28C326C59162}"/>
              </a:ext>
              <a:ext uri="{C183D7F6-B498-43B3-948B-1728B52AA6E4}">
                <adec:decorative xmlns:adec="http://schemas.microsoft.com/office/drawing/2017/decorative" val="1"/>
              </a:ext>
            </a:extLst>
          </p:cNvPr>
          <p:cNvSpPr/>
          <p:nvPr/>
        </p:nvSpPr>
        <p:spPr>
          <a:xfrm>
            <a:off x="6011863" y="3695700"/>
            <a:ext cx="960437"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1F175-4E89-E6BC-BDDF-708110E5DF50}"/>
              </a:ext>
            </a:extLst>
          </p:cNvPr>
          <p:cNvSpPr txBox="1">
            <a:spLocks noGrp="1"/>
          </p:cNvSpPr>
          <p:nvPr>
            <p:ph type="title" idx="4294967295"/>
          </p:nvPr>
        </p:nvSpPr>
        <p:spPr>
          <a:xfrm>
            <a:off x="22225" y="110093"/>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10</a:t>
            </a:r>
          </a:p>
        </p:txBody>
      </p:sp>
      <p:sp>
        <p:nvSpPr>
          <p:cNvPr id="119" name="Rectangle 158">
            <a:extLst>
              <a:ext uri="{FF2B5EF4-FFF2-40B4-BE49-F238E27FC236}">
                <a16:creationId xmlns:a16="http://schemas.microsoft.com/office/drawing/2014/main" id="{85771AD1-ABC4-55D7-3DC2-07DEEC57966A}"/>
              </a:ext>
            </a:extLst>
          </p:cNvPr>
          <p:cNvSpPr>
            <a:spLocks noChangeArrowheads="1"/>
          </p:cNvSpPr>
          <p:nvPr/>
        </p:nvSpPr>
        <p:spPr bwMode="auto">
          <a:xfrm>
            <a:off x="457200" y="1050925"/>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10. For which job is </a:t>
            </a:r>
            <a:r>
              <a:rPr lang="en-US" sz="1600" b="1" dirty="0" err="1">
                <a:effectLst>
                  <a:outerShdw blurRad="38100" dist="38100" dir="2700000" algn="tl">
                    <a:srgbClr val="C0C0C0"/>
                  </a:outerShdw>
                </a:effectLst>
                <a:latin typeface="Arial" charset="0"/>
                <a:cs typeface="+mn-cs"/>
              </a:rPr>
              <a:t>Geneviève</a:t>
            </a:r>
            <a:r>
              <a:rPr lang="en-US" sz="1600" b="1" dirty="0">
                <a:effectLst>
                  <a:outerShdw blurRad="38100" dist="38100" dir="2700000" algn="tl">
                    <a:srgbClr val="C0C0C0"/>
                  </a:outerShdw>
                </a:effectLst>
                <a:latin typeface="Arial" charset="0"/>
                <a:cs typeface="+mn-cs"/>
              </a:rPr>
              <a:t> applying?</a:t>
            </a:r>
            <a:endParaRPr lang="en-US" sz="1600" dirty="0">
              <a:latin typeface="Arial" charset="0"/>
              <a:cs typeface="+mn-cs"/>
            </a:endParaRPr>
          </a:p>
        </p:txBody>
      </p:sp>
      <p:sp>
        <p:nvSpPr>
          <p:cNvPr id="19" name="AutoShape 163">
            <a:hlinkClick r:id="" action="ppaction://noaction" highlightClick="1">
              <a:snd r:embed="rId3" name="Incorrect Answer.wav"/>
            </a:hlinkClick>
            <a:extLst>
              <a:ext uri="{FF2B5EF4-FFF2-40B4-BE49-F238E27FC236}">
                <a16:creationId xmlns:a16="http://schemas.microsoft.com/office/drawing/2014/main" id="{B34F35B3-0960-866C-6D21-5C8476643DFA}"/>
              </a:ext>
            </a:extLst>
          </p:cNvPr>
          <p:cNvSpPr>
            <a:spLocks noChangeArrowheads="1"/>
          </p:cNvSpPr>
          <p:nvPr/>
        </p:nvSpPr>
        <p:spPr bwMode="auto">
          <a:xfrm>
            <a:off x="685800" y="150812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sz="1400" b="1" dirty="0">
                <a:solidFill>
                  <a:schemeClr val="tx1"/>
                </a:solidFill>
              </a:rPr>
              <a:t>Chef</a:t>
            </a:r>
          </a:p>
        </p:txBody>
      </p:sp>
      <p:sp>
        <p:nvSpPr>
          <p:cNvPr id="16" name="AutoShape 160">
            <a:hlinkClick r:id="" action="ppaction://hlinkshowjump?jump=nextslide" highlightClick="1">
              <a:snd r:embed="rId4" name="Correct Answer.wav"/>
            </a:hlinkClick>
            <a:extLst>
              <a:ext uri="{FF2B5EF4-FFF2-40B4-BE49-F238E27FC236}">
                <a16:creationId xmlns:a16="http://schemas.microsoft.com/office/drawing/2014/main" id="{AFF3B544-7D98-BA15-3191-F06C7FF30C4F}"/>
              </a:ext>
            </a:extLst>
          </p:cNvPr>
          <p:cNvSpPr>
            <a:spLocks noChangeArrowheads="1"/>
          </p:cNvSpPr>
          <p:nvPr/>
        </p:nvSpPr>
        <p:spPr bwMode="auto">
          <a:xfrm>
            <a:off x="668178" y="249872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Restaurant </a:t>
            </a:r>
          </a:p>
          <a:p>
            <a:pPr algn="ctr">
              <a:defRPr/>
            </a:pPr>
            <a:r>
              <a:rPr lang="en-US" sz="1400" b="1" dirty="0">
                <a:solidFill>
                  <a:schemeClr val="tx1"/>
                </a:solidFill>
              </a:rPr>
              <a:t>manager</a:t>
            </a:r>
          </a:p>
        </p:txBody>
      </p:sp>
      <p:sp>
        <p:nvSpPr>
          <p:cNvPr id="17" name="AutoShape 161">
            <a:hlinkClick r:id="" action="ppaction://noaction" highlightClick="1">
              <a:snd r:embed="rId3" name="Incorrect Answer.wav"/>
            </a:hlinkClick>
            <a:extLst>
              <a:ext uri="{FF2B5EF4-FFF2-40B4-BE49-F238E27FC236}">
                <a16:creationId xmlns:a16="http://schemas.microsoft.com/office/drawing/2014/main" id="{D4520C61-02A1-90F4-5BB6-EE6B61E0FAFB}"/>
              </a:ext>
            </a:extLst>
          </p:cNvPr>
          <p:cNvSpPr>
            <a:spLocks noChangeArrowheads="1"/>
          </p:cNvSpPr>
          <p:nvPr/>
        </p:nvSpPr>
        <p:spPr bwMode="auto">
          <a:xfrm>
            <a:off x="2649378" y="150812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Waitress </a:t>
            </a:r>
          </a:p>
        </p:txBody>
      </p:sp>
      <p:sp>
        <p:nvSpPr>
          <p:cNvPr id="18" name="AutoShape 162">
            <a:hlinkClick r:id="" action="ppaction://noaction" highlightClick="1">
              <a:snd r:embed="rId3" name="Incorrect Answer.wav"/>
            </a:hlinkClick>
            <a:extLst>
              <a:ext uri="{FF2B5EF4-FFF2-40B4-BE49-F238E27FC236}">
                <a16:creationId xmlns:a16="http://schemas.microsoft.com/office/drawing/2014/main" id="{40E6FD23-359D-1D71-0C71-077513308E62}"/>
              </a:ext>
            </a:extLst>
          </p:cNvPr>
          <p:cNvSpPr>
            <a:spLocks noChangeArrowheads="1"/>
          </p:cNvSpPr>
          <p:nvPr/>
        </p:nvSpPr>
        <p:spPr bwMode="auto">
          <a:xfrm>
            <a:off x="2649378" y="249872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Café manager</a:t>
            </a:r>
          </a:p>
        </p:txBody>
      </p:sp>
      <p:sp>
        <p:nvSpPr>
          <p:cNvPr id="124" name="Rectangle 158">
            <a:extLst>
              <a:ext uri="{FF2B5EF4-FFF2-40B4-BE49-F238E27FC236}">
                <a16:creationId xmlns:a16="http://schemas.microsoft.com/office/drawing/2014/main" id="{B722EE64-4B23-713D-7983-1D71A2C57EC7}"/>
              </a:ext>
            </a:extLst>
          </p:cNvPr>
          <p:cNvSpPr>
            <a:spLocks noChangeArrowheads="1"/>
          </p:cNvSpPr>
          <p:nvPr/>
        </p:nvSpPr>
        <p:spPr bwMode="auto">
          <a:xfrm>
            <a:off x="246063" y="3489325"/>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11. What year did </a:t>
            </a:r>
            <a:r>
              <a:rPr lang="en-US" sz="1600" b="1" dirty="0" err="1">
                <a:effectLst>
                  <a:outerShdw blurRad="38100" dist="38100" dir="2700000" algn="tl">
                    <a:srgbClr val="C0C0C0"/>
                  </a:outerShdw>
                </a:effectLst>
                <a:latin typeface="Arial" charset="0"/>
                <a:cs typeface="+mn-cs"/>
              </a:rPr>
              <a:t>Geneviève</a:t>
            </a:r>
            <a:r>
              <a:rPr lang="en-US" sz="1600" b="1" dirty="0">
                <a:effectLst>
                  <a:outerShdw blurRad="38100" dist="38100" dir="2700000" algn="tl">
                    <a:srgbClr val="C0C0C0"/>
                  </a:outerShdw>
                </a:effectLst>
                <a:latin typeface="Arial" charset="0"/>
                <a:cs typeface="+mn-cs"/>
              </a:rPr>
              <a:t> start</a:t>
            </a:r>
          </a:p>
          <a:p>
            <a:pPr algn="ctr">
              <a:defRPr/>
            </a:pPr>
            <a:r>
              <a:rPr lang="en-US" sz="1600" b="1" dirty="0">
                <a:effectLst>
                  <a:outerShdw blurRad="38100" dist="38100" dir="2700000" algn="tl">
                    <a:srgbClr val="C0C0C0"/>
                  </a:outerShdw>
                </a:effectLst>
                <a:latin typeface="Arial" charset="0"/>
                <a:cs typeface="+mn-cs"/>
              </a:rPr>
              <a:t> her first job? </a:t>
            </a:r>
            <a:endParaRPr lang="en-US" sz="1600" dirty="0">
              <a:latin typeface="Arial" charset="0"/>
              <a:cs typeface="+mn-cs"/>
            </a:endParaRPr>
          </a:p>
        </p:txBody>
      </p:sp>
      <p:sp>
        <p:nvSpPr>
          <p:cNvPr id="128" name="AutoShape 163">
            <a:hlinkClick r:id="" action="ppaction://noaction" highlightClick="1">
              <a:snd r:embed="rId3" name="Incorrect Answer.wav"/>
            </a:hlinkClick>
            <a:extLst>
              <a:ext uri="{FF2B5EF4-FFF2-40B4-BE49-F238E27FC236}">
                <a16:creationId xmlns:a16="http://schemas.microsoft.com/office/drawing/2014/main" id="{D2D028E7-BF24-71A4-DB6B-C6C7B839B58F}"/>
              </a:ext>
            </a:extLst>
          </p:cNvPr>
          <p:cNvSpPr>
            <a:spLocks noChangeArrowheads="1"/>
          </p:cNvSpPr>
          <p:nvPr/>
        </p:nvSpPr>
        <p:spPr bwMode="auto">
          <a:xfrm>
            <a:off x="703422" y="4114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2004</a:t>
            </a:r>
          </a:p>
        </p:txBody>
      </p:sp>
      <p:sp>
        <p:nvSpPr>
          <p:cNvPr id="125" name="AutoShape 160">
            <a:hlinkClick r:id="" action="ppaction://noaction" highlightClick="1">
              <a:snd r:embed="rId3" name="Incorrect Answer.wav"/>
            </a:hlinkClick>
            <a:extLst>
              <a:ext uri="{FF2B5EF4-FFF2-40B4-BE49-F238E27FC236}">
                <a16:creationId xmlns:a16="http://schemas.microsoft.com/office/drawing/2014/main" id="{ABD80BFE-E663-E4AF-BB40-B12D45294CE7}"/>
              </a:ext>
            </a:extLst>
          </p:cNvPr>
          <p:cNvSpPr>
            <a:spLocks noChangeArrowheads="1"/>
          </p:cNvSpPr>
          <p:nvPr/>
        </p:nvSpPr>
        <p:spPr bwMode="auto">
          <a:xfrm>
            <a:off x="685800" y="504507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2008</a:t>
            </a:r>
          </a:p>
        </p:txBody>
      </p:sp>
      <p:sp>
        <p:nvSpPr>
          <p:cNvPr id="126" name="AutoShape 161">
            <a:hlinkClick r:id="rId5" action="ppaction://hlinksldjump" highlightClick="1">
              <a:snd r:embed="rId4" name="Correct Answer.wav"/>
            </a:hlinkClick>
            <a:extLst>
              <a:ext uri="{FF2B5EF4-FFF2-40B4-BE49-F238E27FC236}">
                <a16:creationId xmlns:a16="http://schemas.microsoft.com/office/drawing/2014/main" id="{DA0CC15B-BB99-870F-BD32-B8E210001B1E}"/>
              </a:ext>
            </a:extLst>
          </p:cNvPr>
          <p:cNvSpPr>
            <a:spLocks noChangeArrowheads="1"/>
          </p:cNvSpPr>
          <p:nvPr/>
        </p:nvSpPr>
        <p:spPr bwMode="auto">
          <a:xfrm>
            <a:off x="2667000" y="4114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2000</a:t>
            </a:r>
          </a:p>
        </p:txBody>
      </p:sp>
      <p:sp>
        <p:nvSpPr>
          <p:cNvPr id="127" name="AutoShape 162">
            <a:hlinkClick r:id="" action="ppaction://noaction" highlightClick="1">
              <a:snd r:embed="rId3" name="Incorrect Answer.wav"/>
            </a:hlinkClick>
            <a:extLst>
              <a:ext uri="{FF2B5EF4-FFF2-40B4-BE49-F238E27FC236}">
                <a16:creationId xmlns:a16="http://schemas.microsoft.com/office/drawing/2014/main" id="{2BF2CBAD-D69D-C563-C73B-000FA28E55FF}"/>
              </a:ext>
            </a:extLst>
          </p:cNvPr>
          <p:cNvSpPr>
            <a:spLocks noChangeArrowheads="1"/>
          </p:cNvSpPr>
          <p:nvPr/>
        </p:nvSpPr>
        <p:spPr bwMode="auto">
          <a:xfrm>
            <a:off x="2667000" y="504507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2003</a:t>
            </a:r>
          </a:p>
        </p:txBody>
      </p:sp>
      <p:sp>
        <p:nvSpPr>
          <p:cNvPr id="129" name="Rectangle 9">
            <a:extLst>
              <a:ext uri="{FF2B5EF4-FFF2-40B4-BE49-F238E27FC236}">
                <a16:creationId xmlns:a16="http://schemas.microsoft.com/office/drawing/2014/main" id="{02714EBF-4950-1BD3-8AAB-05C9A7A37C78}"/>
              </a:ext>
              <a:ext uri="{C183D7F6-B498-43B3-948B-1728B52AA6E4}">
                <adec:decorative xmlns:adec="http://schemas.microsoft.com/office/drawing/2017/decorative" val="1"/>
              </a:ext>
            </a:extLst>
          </p:cNvPr>
          <p:cNvSpPr>
            <a:spLocks noChangeArrowheads="1"/>
          </p:cNvSpPr>
          <p:nvPr/>
        </p:nvSpPr>
        <p:spPr bwMode="auto">
          <a:xfrm>
            <a:off x="4522788" y="15875"/>
            <a:ext cx="4495800" cy="6400800"/>
          </a:xfrm>
          <a:prstGeom prst="rect">
            <a:avLst/>
          </a:prstGeom>
          <a:solidFill>
            <a:schemeClr val="accent3">
              <a:lumMod val="50000"/>
              <a:alpha val="98038"/>
            </a:schemeClr>
          </a:solidFill>
          <a:ln w="3175">
            <a:solidFill>
              <a:schemeClr val="tx1"/>
            </a:solidFill>
            <a:miter lim="800000"/>
            <a:headEnd/>
            <a:tailEnd/>
          </a:ln>
        </p:spPr>
        <p:txBody>
          <a:bodyPr wrap="none" anchor="ctr"/>
          <a:lstStyle/>
          <a:p>
            <a:pPr>
              <a:defRPr/>
            </a:pPr>
            <a:endParaRPr lang="en-US">
              <a:latin typeface="Arial" charset="0"/>
              <a:cs typeface="+mn-cs"/>
            </a:endParaRPr>
          </a:p>
        </p:txBody>
      </p:sp>
      <p:sp>
        <p:nvSpPr>
          <p:cNvPr id="21522" name="Text Box 94">
            <a:extLst>
              <a:ext uri="{FF2B5EF4-FFF2-40B4-BE49-F238E27FC236}">
                <a16:creationId xmlns:a16="http://schemas.microsoft.com/office/drawing/2014/main" id="{8268539C-1AA8-FCDB-EFD7-A23818F1CC35}"/>
              </a:ext>
            </a:extLst>
          </p:cNvPr>
          <p:cNvSpPr txBox="1">
            <a:spLocks noChangeArrowheads="1"/>
          </p:cNvSpPr>
          <p:nvPr/>
        </p:nvSpPr>
        <p:spPr bwMode="auto">
          <a:xfrm>
            <a:off x="5410200" y="228600"/>
            <a:ext cx="28733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Employment Application</a:t>
            </a:r>
          </a:p>
        </p:txBody>
      </p:sp>
      <p:sp>
        <p:nvSpPr>
          <p:cNvPr id="21523" name="Text Box 95">
            <a:extLst>
              <a:ext uri="{FF2B5EF4-FFF2-40B4-BE49-F238E27FC236}">
                <a16:creationId xmlns:a16="http://schemas.microsoft.com/office/drawing/2014/main" id="{A3EB8DF7-3323-CF6D-F88E-DB50B5F81529}"/>
              </a:ext>
            </a:extLst>
          </p:cNvPr>
          <p:cNvSpPr txBox="1">
            <a:spLocks noChangeArrowheads="1"/>
          </p:cNvSpPr>
          <p:nvPr/>
        </p:nvSpPr>
        <p:spPr bwMode="auto">
          <a:xfrm>
            <a:off x="4572000" y="838200"/>
            <a:ext cx="4343400" cy="53863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t>Name:</a:t>
            </a:r>
            <a:r>
              <a:rPr lang="en-US" altLang="en-US" sz="1200" b="1"/>
              <a:t>  </a:t>
            </a:r>
            <a:r>
              <a:rPr lang="en-US" altLang="en-US" sz="1400" b="1" u="sng">
                <a:latin typeface="Times New Roman" panose="02020603050405020304" pitchFamily="18" charset="0"/>
              </a:rPr>
              <a:t>Ezelle      Geneviève      Renee______________</a:t>
            </a:r>
          </a:p>
          <a:p>
            <a:pPr eaLnBrk="1" hangingPunct="1"/>
            <a:r>
              <a:rPr lang="en-US" altLang="en-US" sz="1400" b="1"/>
              <a:t>            (last)          (first)         (middle)</a:t>
            </a:r>
            <a:endParaRPr lang="en-US" altLang="en-US" sz="1400" b="1">
              <a:latin typeface="Times New Roman" panose="02020603050405020304" pitchFamily="18" charset="0"/>
            </a:endParaRPr>
          </a:p>
          <a:p>
            <a:pPr eaLnBrk="1" hangingPunct="1"/>
            <a:r>
              <a:rPr lang="en-US" altLang="en-US" sz="1400" b="1" i="1"/>
              <a:t>Soc. Sec. No.: </a:t>
            </a:r>
            <a:r>
              <a:rPr lang="en-US" altLang="en-US" sz="1400" i="1"/>
              <a:t> </a:t>
            </a:r>
            <a:r>
              <a:rPr lang="en-US" altLang="en-US" sz="1400" b="1" u="sng">
                <a:latin typeface="Times New Roman" panose="02020603050405020304" pitchFamily="18" charset="0"/>
              </a:rPr>
              <a:t>512-000-4321</a:t>
            </a:r>
          </a:p>
          <a:p>
            <a:pPr eaLnBrk="1" hangingPunct="1"/>
            <a:endParaRPr lang="en-US" altLang="en-US" sz="1400" b="1" u="sng">
              <a:latin typeface="Times New Roman" panose="02020603050405020304" pitchFamily="18" charset="0"/>
            </a:endParaRPr>
          </a:p>
          <a:p>
            <a:pPr eaLnBrk="1" hangingPunct="1"/>
            <a:r>
              <a:rPr lang="en-US" altLang="en-US" sz="1400" b="1" i="1"/>
              <a:t>Address:  </a:t>
            </a:r>
            <a:r>
              <a:rPr lang="en-US" altLang="en-US" sz="1400" b="1" u="sng">
                <a:latin typeface="Times New Roman" panose="02020603050405020304" pitchFamily="18" charset="0"/>
              </a:rPr>
              <a:t>2538  5</a:t>
            </a:r>
            <a:r>
              <a:rPr lang="en-US" altLang="en-US" sz="1400" b="1" u="sng" baseline="30000">
                <a:latin typeface="Times New Roman" panose="02020603050405020304" pitchFamily="18" charset="0"/>
              </a:rPr>
              <a:t>th</a:t>
            </a:r>
            <a:r>
              <a:rPr lang="en-US" altLang="en-US" sz="1400" b="1" u="sng">
                <a:latin typeface="Times New Roman" panose="02020603050405020304" pitchFamily="18" charset="0"/>
              </a:rPr>
              <a:t> St. Apt. #432. Anytown, FL  54321</a:t>
            </a:r>
          </a:p>
          <a:p>
            <a:pPr eaLnBrk="1" hangingPunct="1"/>
            <a:endParaRPr lang="en-US" altLang="en-US" sz="1400"/>
          </a:p>
          <a:p>
            <a:pPr eaLnBrk="1" hangingPunct="1"/>
            <a:r>
              <a:rPr lang="en-US" altLang="en-US" sz="1400" b="1" i="1"/>
              <a:t>Telephone:  </a:t>
            </a:r>
            <a:r>
              <a:rPr lang="en-US" altLang="en-US" sz="1400" b="1" u="sng">
                <a:latin typeface="Times New Roman" panose="02020603050405020304" pitchFamily="18" charset="0"/>
              </a:rPr>
              <a:t>(home) (212) 555-1628_______________</a:t>
            </a:r>
          </a:p>
          <a:p>
            <a:pPr eaLnBrk="1" hangingPunct="1"/>
            <a:r>
              <a:rPr lang="en-US" altLang="en-US" sz="1400" b="1" i="1"/>
              <a:t>	   </a:t>
            </a:r>
            <a:r>
              <a:rPr lang="en-US" altLang="en-US" sz="1400" b="1" u="sng">
                <a:latin typeface="Times New Roman" panose="02020603050405020304" pitchFamily="18" charset="0"/>
              </a:rPr>
              <a:t>(cell)    (212) 555-1922________________</a:t>
            </a:r>
          </a:p>
          <a:p>
            <a:pPr eaLnBrk="1" hangingPunct="1"/>
            <a:endParaRPr lang="en-US" altLang="en-US" sz="1400" b="1" i="1">
              <a:latin typeface="Times New Roman" panose="02020603050405020304" pitchFamily="18" charset="0"/>
            </a:endParaRPr>
          </a:p>
          <a:p>
            <a:pPr eaLnBrk="1" hangingPunct="1"/>
            <a:r>
              <a:rPr lang="en-US" altLang="en-US" sz="1400" b="1" i="1"/>
              <a:t>Position desired:  </a:t>
            </a:r>
            <a:r>
              <a:rPr lang="en-US" altLang="en-US" sz="1400" b="1" u="sng">
                <a:latin typeface="Times New Roman" panose="02020603050405020304" pitchFamily="18" charset="0"/>
                <a:cs typeface="Times New Roman" panose="02020603050405020304" pitchFamily="18" charset="0"/>
              </a:rPr>
              <a:t>Restaurant manager___________</a:t>
            </a:r>
          </a:p>
          <a:p>
            <a:pPr eaLnBrk="1" hangingPunct="1"/>
            <a:endParaRPr lang="en-US" altLang="en-US" sz="1400" u="sng">
              <a:latin typeface="Times New Roman" panose="02020603050405020304" pitchFamily="18" charset="0"/>
            </a:endParaRPr>
          </a:p>
          <a:p>
            <a:pPr eaLnBrk="1" hangingPunct="1"/>
            <a:r>
              <a:rPr lang="en-US" altLang="en-US" sz="1400" b="1" i="1"/>
              <a:t>Work Experience</a:t>
            </a:r>
            <a:r>
              <a:rPr lang="en-US" altLang="en-US" sz="1400" i="1"/>
              <a:t>:</a:t>
            </a:r>
          </a:p>
          <a:p>
            <a:pPr eaLnBrk="1" hangingPunct="1"/>
            <a:r>
              <a:rPr lang="en-US" altLang="en-US" sz="1200" b="1" i="1"/>
              <a:t>     (Dates)                   (Title)                  </a:t>
            </a:r>
            <a:r>
              <a:rPr lang="en-US" altLang="en-US" sz="1400" i="1"/>
              <a:t>(</a:t>
            </a:r>
            <a:r>
              <a:rPr lang="en-US" altLang="en-US" sz="1200" b="1" i="1"/>
              <a:t>Employer Name</a:t>
            </a:r>
            <a:r>
              <a:rPr lang="en-US" altLang="en-US" sz="1400" i="1"/>
              <a:t>)</a:t>
            </a:r>
          </a:p>
          <a:p>
            <a:pPr eaLnBrk="1" hangingPunct="1"/>
            <a:r>
              <a:rPr lang="en-US" altLang="en-US" sz="1400" b="1" i="1"/>
              <a:t>1. </a:t>
            </a:r>
            <a:r>
              <a:rPr lang="en-US" altLang="en-US" sz="1400" b="1" i="1" u="sng">
                <a:latin typeface="Times New Roman" panose="02020603050405020304" pitchFamily="18" charset="0"/>
              </a:rPr>
              <a:t>5</a:t>
            </a:r>
            <a:r>
              <a:rPr lang="en-US" altLang="en-US" sz="1400" b="1" u="sng">
                <a:latin typeface="Times New Roman" panose="02020603050405020304" pitchFamily="18" charset="0"/>
              </a:rPr>
              <a:t>/15/04-2008       Café manager        Lulu’s café ____</a:t>
            </a:r>
          </a:p>
          <a:p>
            <a:pPr eaLnBrk="1" hangingPunct="1"/>
            <a:r>
              <a:rPr lang="en-US" altLang="en-US" sz="1400" b="1" i="1"/>
              <a:t>Reason for leaving: </a:t>
            </a:r>
            <a:r>
              <a:rPr lang="en-US" altLang="en-US" sz="1400" b="1" u="sng">
                <a:latin typeface="Times New Roman" panose="02020603050405020304" pitchFamily="18" charset="0"/>
                <a:cs typeface="Times New Roman" panose="02020603050405020304" pitchFamily="18" charset="0"/>
              </a:rPr>
              <a:t>the restaurant closed_________</a:t>
            </a:r>
          </a:p>
          <a:p>
            <a:pPr eaLnBrk="1" hangingPunct="1"/>
            <a:r>
              <a:rPr lang="en-US" altLang="en-US" sz="1400" b="1" i="1"/>
              <a:t>2</a:t>
            </a:r>
            <a:r>
              <a:rPr lang="en-US" altLang="en-US" sz="1400" i="1"/>
              <a:t>.</a:t>
            </a:r>
            <a:r>
              <a:rPr lang="en-US" altLang="en-US" i="1"/>
              <a:t> </a:t>
            </a:r>
            <a:r>
              <a:rPr lang="en-US" altLang="en-US" sz="1400" b="1" u="sng">
                <a:latin typeface="Times New Roman" panose="02020603050405020304" pitchFamily="18" charset="0"/>
              </a:rPr>
              <a:t>5/15/00-3/1/02    Waitress            Carl’s Steak House</a:t>
            </a:r>
          </a:p>
          <a:p>
            <a:pPr eaLnBrk="1" hangingPunct="1"/>
            <a:r>
              <a:rPr lang="en-US" altLang="en-US" sz="1400" b="1" i="1"/>
              <a:t>Reason for leaving</a:t>
            </a:r>
            <a:r>
              <a:rPr lang="en-US" altLang="en-US" b="1" i="1"/>
              <a:t>: </a:t>
            </a:r>
            <a:r>
              <a:rPr lang="en-US" altLang="en-US" sz="1400" b="1" u="sng">
                <a:latin typeface="Times New Roman" panose="02020603050405020304" pitchFamily="18" charset="0"/>
                <a:cs typeface="Times New Roman" panose="02020603050405020304" pitchFamily="18" charset="0"/>
              </a:rPr>
              <a:t>needed more hours__________</a:t>
            </a:r>
            <a:endParaRPr lang="en-US" altLang="en-US" sz="1400" b="1" u="sng">
              <a:latin typeface="Times New Roman" panose="02020603050405020304" pitchFamily="18" charset="0"/>
            </a:endParaRPr>
          </a:p>
          <a:p>
            <a:pPr eaLnBrk="1" hangingPunct="1"/>
            <a:endParaRPr lang="en-US" altLang="en-US" sz="1400" b="1" u="sng">
              <a:latin typeface="Times New Roman" panose="02020603050405020304" pitchFamily="18" charset="0"/>
            </a:endParaRPr>
          </a:p>
          <a:p>
            <a:pPr eaLnBrk="1" hangingPunct="1"/>
            <a:r>
              <a:rPr lang="en-US" altLang="en-US" sz="1400" b="1" i="1"/>
              <a:t>Educational History</a:t>
            </a:r>
            <a:r>
              <a:rPr lang="en-US" altLang="en-US" sz="1400" i="1"/>
              <a:t>:</a:t>
            </a:r>
          </a:p>
          <a:p>
            <a:pPr eaLnBrk="1" hangingPunct="1"/>
            <a:r>
              <a:rPr lang="en-US" altLang="en-US" sz="1400" i="1"/>
              <a:t>                              (Name/Location)     Degree?(Y/N)</a:t>
            </a:r>
          </a:p>
          <a:p>
            <a:pPr eaLnBrk="1" hangingPunct="1"/>
            <a:r>
              <a:rPr lang="en-US" altLang="en-US" sz="1400" b="1" u="sng">
                <a:latin typeface="Times New Roman" panose="02020603050405020304" pitchFamily="18" charset="0"/>
              </a:rPr>
              <a:t>High School          Milagro H.S, CA    Yes-graduated</a:t>
            </a:r>
          </a:p>
          <a:p>
            <a:pPr eaLnBrk="1" hangingPunct="1"/>
            <a:r>
              <a:rPr lang="en-US" altLang="en-US" sz="1400" b="1" u="sng">
                <a:latin typeface="Times New Roman" panose="02020603050405020304" pitchFamily="18" charset="0"/>
              </a:rPr>
              <a:t>Voc. School           Yum Chef School    Yes-graduated</a:t>
            </a:r>
          </a:p>
          <a:p>
            <a:pPr eaLnBrk="1" hangingPunct="1"/>
            <a:r>
              <a:rPr lang="en-US" altLang="en-US" sz="1400" b="1" u="sng">
                <a:latin typeface="Times New Roman" panose="02020603050405020304" pitchFamily="18" charset="0"/>
              </a:rPr>
              <a:t>College                  BECU, Pacific	  No , studying_          </a:t>
            </a:r>
          </a:p>
          <a:p>
            <a:pPr eaLnBrk="1" hangingPunct="1"/>
            <a:r>
              <a:rPr lang="en-US" altLang="en-US" sz="1400" b="1">
                <a:latin typeface="Times New Roman" panose="02020603050405020304" pitchFamily="18" charset="0"/>
              </a:rPr>
              <a:t>			      </a:t>
            </a:r>
            <a:r>
              <a:rPr lang="en-US" altLang="en-US" sz="1400" b="1" u="sng">
                <a:latin typeface="Times New Roman" panose="02020603050405020304" pitchFamily="18" charset="0"/>
              </a:rPr>
              <a:t>Hospitality_</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FCB93-BEF6-C27E-4E03-DA828F7DDB80}"/>
              </a:ext>
            </a:extLst>
          </p:cNvPr>
          <p:cNvSpPr txBox="1">
            <a:spLocks noGrp="1"/>
          </p:cNvSpPr>
          <p:nvPr>
            <p:ph type="title" idx="4294967295"/>
          </p:nvPr>
        </p:nvSpPr>
        <p:spPr>
          <a:xfrm>
            <a:off x="-39688" y="-32266"/>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1</a:t>
            </a:r>
          </a:p>
        </p:txBody>
      </p:sp>
      <p:sp>
        <p:nvSpPr>
          <p:cNvPr id="8" name="Rectangle 9">
            <a:extLst>
              <a:ext uri="{FF2B5EF4-FFF2-40B4-BE49-F238E27FC236}">
                <a16:creationId xmlns:a16="http://schemas.microsoft.com/office/drawing/2014/main" id="{CD66A6E1-537C-4B63-6B40-C8D5B257F908}"/>
              </a:ext>
              <a:ext uri="{C183D7F6-B498-43B3-948B-1728B52AA6E4}">
                <adec:decorative xmlns:adec="http://schemas.microsoft.com/office/drawing/2017/decorative" val="1"/>
              </a:ext>
            </a:extLst>
          </p:cNvPr>
          <p:cNvSpPr>
            <a:spLocks noChangeArrowheads="1"/>
          </p:cNvSpPr>
          <p:nvPr/>
        </p:nvSpPr>
        <p:spPr bwMode="auto">
          <a:xfrm>
            <a:off x="992188" y="304800"/>
            <a:ext cx="7353300" cy="2590800"/>
          </a:xfrm>
          <a:prstGeom prst="rect">
            <a:avLst/>
          </a:prstGeom>
          <a:ln w="38100">
            <a:solidFill>
              <a:schemeClr val="accent3">
                <a:lumMod val="50000"/>
              </a:schemeClr>
            </a:solidFill>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dirty="0"/>
          </a:p>
        </p:txBody>
      </p:sp>
      <p:sp>
        <p:nvSpPr>
          <p:cNvPr id="9" name="Text Box 5">
            <a:extLst>
              <a:ext uri="{FF2B5EF4-FFF2-40B4-BE49-F238E27FC236}">
                <a16:creationId xmlns:a16="http://schemas.microsoft.com/office/drawing/2014/main" id="{0559C5D2-65AC-D751-D471-05670B9BD12B}"/>
              </a:ext>
            </a:extLst>
          </p:cNvPr>
          <p:cNvSpPr txBox="1">
            <a:spLocks noChangeArrowheads="1"/>
          </p:cNvSpPr>
          <p:nvPr/>
        </p:nvSpPr>
        <p:spPr bwMode="auto">
          <a:xfrm>
            <a:off x="3067050" y="411163"/>
            <a:ext cx="3124200" cy="396875"/>
          </a:xfrm>
          <a:prstGeom prst="rect">
            <a:avLst/>
          </a:prstGeom>
          <a:solidFill>
            <a:schemeClr val="accent3">
              <a:lumMod val="60000"/>
              <a:lumOff val="40000"/>
            </a:schemeClr>
          </a:solidFill>
          <a:ln w="9525">
            <a:noFill/>
            <a:miter lim="800000"/>
            <a:headEnd/>
            <a:tailEnd/>
          </a:ln>
        </p:spPr>
        <p:txBody>
          <a:bodyPr>
            <a:spAutoFit/>
          </a:bodyPr>
          <a:lstStyle/>
          <a:p>
            <a:pPr>
              <a:spcBef>
                <a:spcPct val="50000"/>
              </a:spcBef>
              <a:defRPr/>
            </a:pPr>
            <a:r>
              <a:rPr lang="en-US" sz="2000" b="1" dirty="0">
                <a:latin typeface="Arial" charset="0"/>
                <a:cs typeface="+mn-cs"/>
              </a:rPr>
              <a:t>          A New Life</a:t>
            </a:r>
          </a:p>
        </p:txBody>
      </p:sp>
      <p:sp>
        <p:nvSpPr>
          <p:cNvPr id="10" name="Text Box 95">
            <a:extLst>
              <a:ext uri="{FF2B5EF4-FFF2-40B4-BE49-F238E27FC236}">
                <a16:creationId xmlns:a16="http://schemas.microsoft.com/office/drawing/2014/main" id="{AE66A728-1B9F-A08A-1A7A-EC52B45149A0}"/>
              </a:ext>
            </a:extLst>
          </p:cNvPr>
          <p:cNvSpPr txBox="1">
            <a:spLocks noChangeArrowheads="1"/>
          </p:cNvSpPr>
          <p:nvPr/>
        </p:nvSpPr>
        <p:spPr bwMode="auto">
          <a:xfrm>
            <a:off x="1104900" y="914400"/>
            <a:ext cx="7086600" cy="1816100"/>
          </a:xfrm>
          <a:prstGeom prst="rect">
            <a:avLst/>
          </a:prstGeom>
          <a:solidFill>
            <a:schemeClr val="accent3">
              <a:lumMod val="60000"/>
              <a:lumOff val="40000"/>
            </a:schemeClr>
          </a:solidFill>
          <a:ln w="9525">
            <a:solidFill>
              <a:schemeClr val="bg1"/>
            </a:solidFill>
            <a:miter lim="800000"/>
            <a:headEnd/>
            <a:tailEnd/>
          </a:ln>
        </p:spPr>
        <p:txBody>
          <a:bodyPr>
            <a:spAutoFit/>
          </a:bodyPr>
          <a:lstStyle/>
          <a:p>
            <a:pPr>
              <a:defRPr/>
            </a:pPr>
            <a:r>
              <a:rPr lang="en-US" sz="1600" dirty="0">
                <a:latin typeface="Arial" charset="0"/>
                <a:cs typeface="+mn-cs"/>
              </a:rPr>
              <a:t>Felipe Sanchez, his wife, Altagracia, and their two children moved to Texas from Venezuela three years ago. Though Felipe was a dentist in Venezuela, and Altagracia was a lawyer in Venezuela, in the United States, they are owners of a small coffee shop. They would like to work in their professions, but they need to go back to school to study more English. Their sons, Rodrigo and Martin, are in fifth and seventh grade. They are doing well in their English studies.</a:t>
            </a:r>
          </a:p>
        </p:txBody>
      </p:sp>
      <p:sp>
        <p:nvSpPr>
          <p:cNvPr id="4103" name="TextBox 1">
            <a:extLst>
              <a:ext uri="{FF2B5EF4-FFF2-40B4-BE49-F238E27FC236}">
                <a16:creationId xmlns:a16="http://schemas.microsoft.com/office/drawing/2014/main" id="{240BFE61-D30A-371E-7E6C-3108A88DEF00}"/>
              </a:ext>
            </a:extLst>
          </p:cNvPr>
          <p:cNvSpPr txBox="1">
            <a:spLocks noChangeArrowheads="1"/>
          </p:cNvSpPr>
          <p:nvPr/>
        </p:nvSpPr>
        <p:spPr bwMode="auto">
          <a:xfrm>
            <a:off x="2743200" y="3048000"/>
            <a:ext cx="355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1. Where does Felipe work?</a:t>
            </a:r>
          </a:p>
        </p:txBody>
      </p:sp>
      <p:sp>
        <p:nvSpPr>
          <p:cNvPr id="12" name="AutoShape 65">
            <a:hlinkClick r:id="" action="ppaction://noaction" highlightClick="1">
              <a:snd r:embed="rId2" name="Incorrect Answer.wav"/>
            </a:hlinkClick>
            <a:extLst>
              <a:ext uri="{FF2B5EF4-FFF2-40B4-BE49-F238E27FC236}">
                <a16:creationId xmlns:a16="http://schemas.microsoft.com/office/drawing/2014/main" id="{764FE009-49FB-1CB6-A31F-075D8861FB70}"/>
              </a:ext>
            </a:extLst>
          </p:cNvPr>
          <p:cNvSpPr>
            <a:spLocks noChangeArrowheads="1"/>
          </p:cNvSpPr>
          <p:nvPr/>
        </p:nvSpPr>
        <p:spPr bwMode="auto">
          <a:xfrm>
            <a:off x="3086907" y="3533835"/>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A. At his son’s school </a:t>
            </a:r>
          </a:p>
        </p:txBody>
      </p:sp>
      <p:sp>
        <p:nvSpPr>
          <p:cNvPr id="13" name="AutoShape 65">
            <a:hlinkClick r:id="" action="ppaction://noaction" highlightClick="1">
              <a:snd r:embed="rId2" name="Incorrect Answer.wav"/>
            </a:hlinkClick>
            <a:extLst>
              <a:ext uri="{FF2B5EF4-FFF2-40B4-BE49-F238E27FC236}">
                <a16:creationId xmlns:a16="http://schemas.microsoft.com/office/drawing/2014/main" id="{7E8383EE-52DB-8CFF-4A1D-883A586ADCE5}"/>
              </a:ext>
            </a:extLst>
          </p:cNvPr>
          <p:cNvSpPr>
            <a:spLocks noChangeArrowheads="1"/>
          </p:cNvSpPr>
          <p:nvPr/>
        </p:nvSpPr>
        <p:spPr bwMode="auto">
          <a:xfrm>
            <a:off x="3072459" y="419100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B. As a dentist </a:t>
            </a:r>
          </a:p>
        </p:txBody>
      </p:sp>
      <p:sp>
        <p:nvSpPr>
          <p:cNvPr id="14" name="AutoShape 65">
            <a:hlinkClick r:id="rId3" action="ppaction://hlinksldjump" highlightClick="1">
              <a:snd r:embed="rId4" name="Correct Answer.wav"/>
            </a:hlinkClick>
            <a:extLst>
              <a:ext uri="{FF2B5EF4-FFF2-40B4-BE49-F238E27FC236}">
                <a16:creationId xmlns:a16="http://schemas.microsoft.com/office/drawing/2014/main" id="{7C4C18C1-E6F0-4F63-8F48-FCAEE6B1CD64}"/>
              </a:ext>
            </a:extLst>
          </p:cNvPr>
          <p:cNvSpPr>
            <a:spLocks noChangeArrowheads="1"/>
          </p:cNvSpPr>
          <p:nvPr/>
        </p:nvSpPr>
        <p:spPr bwMode="auto">
          <a:xfrm>
            <a:off x="3066529" y="4779233"/>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C. At his coffee shop</a:t>
            </a:r>
          </a:p>
        </p:txBody>
      </p:sp>
      <p:sp>
        <p:nvSpPr>
          <p:cNvPr id="15" name="AutoShape 65">
            <a:hlinkClick r:id="" action="ppaction://noaction" highlightClick="1">
              <a:snd r:embed="rId2" name="Incorrect Answer.wav"/>
            </a:hlinkClick>
            <a:extLst>
              <a:ext uri="{FF2B5EF4-FFF2-40B4-BE49-F238E27FC236}">
                <a16:creationId xmlns:a16="http://schemas.microsoft.com/office/drawing/2014/main" id="{33816405-D494-A473-5CFF-AFFF8866A922}"/>
              </a:ext>
            </a:extLst>
          </p:cNvPr>
          <p:cNvSpPr>
            <a:spLocks noChangeArrowheads="1"/>
          </p:cNvSpPr>
          <p:nvPr/>
        </p:nvSpPr>
        <p:spPr bwMode="auto">
          <a:xfrm>
            <a:off x="3072459" y="5426277"/>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D. In a law office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2">
            <a:extLst>
              <a:ext uri="{FF2B5EF4-FFF2-40B4-BE49-F238E27FC236}">
                <a16:creationId xmlns:a16="http://schemas.microsoft.com/office/drawing/2014/main" id="{0DB0DC73-6434-2204-FA98-807E10CF5EE8}"/>
              </a:ext>
            </a:extLst>
          </p:cNvPr>
          <p:cNvSpPr txBox="1">
            <a:spLocks noGrp="1" noChangeArrowheads="1"/>
          </p:cNvSpPr>
          <p:nvPr>
            <p:ph type="title" idx="4294967295"/>
          </p:nvPr>
        </p:nvSpPr>
        <p:spPr bwMode="auto">
          <a:xfrm>
            <a:off x="1108075" y="4343400"/>
            <a:ext cx="2895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Return to Question #11</a:t>
            </a:r>
          </a:p>
        </p:txBody>
      </p:sp>
      <p:grpSp>
        <p:nvGrpSpPr>
          <p:cNvPr id="22532" name="Group 207">
            <a:extLst>
              <a:ext uri="{FF2B5EF4-FFF2-40B4-BE49-F238E27FC236}">
                <a16:creationId xmlns:a16="http://schemas.microsoft.com/office/drawing/2014/main" id="{C387E359-787E-520B-9B17-FDA4A524BC5C}"/>
              </a:ext>
              <a:ext uri="{C183D7F6-B498-43B3-948B-1728B52AA6E4}">
                <adec:decorative xmlns:adec="http://schemas.microsoft.com/office/drawing/2017/decorative" val="1"/>
              </a:ext>
            </a:extLst>
          </p:cNvPr>
          <p:cNvGrpSpPr>
            <a:grpSpLocks/>
          </p:cNvGrpSpPr>
          <p:nvPr/>
        </p:nvGrpSpPr>
        <p:grpSpPr bwMode="auto">
          <a:xfrm>
            <a:off x="-85725" y="1781175"/>
            <a:ext cx="4724400" cy="1143000"/>
            <a:chOff x="3886199" y="2362200"/>
            <a:chExt cx="4724401" cy="1143000"/>
          </a:xfrm>
        </p:grpSpPr>
        <p:sp>
          <p:nvSpPr>
            <p:cNvPr id="10" name="Rectangle 9">
              <a:extLst>
                <a:ext uri="{FF2B5EF4-FFF2-40B4-BE49-F238E27FC236}">
                  <a16:creationId xmlns:a16="http://schemas.microsoft.com/office/drawing/2014/main" id="{DAEF30B2-359E-99CF-AADE-607648D9C0A5}"/>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2539" name="Picture 2">
              <a:extLst>
                <a:ext uri="{FF2B5EF4-FFF2-40B4-BE49-F238E27FC236}">
                  <a16:creationId xmlns:a16="http://schemas.microsoft.com/office/drawing/2014/main" id="{E30BB025-0C3C-C14D-BC23-FCCF2318017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ction Button: Forward or Next 12">
            <a:hlinkClick r:id="" action="ppaction://hlinkshowjump?jump=previousslide" highlightClick="1"/>
            <a:extLst>
              <a:ext uri="{FF2B5EF4-FFF2-40B4-BE49-F238E27FC236}">
                <a16:creationId xmlns:a16="http://schemas.microsoft.com/office/drawing/2014/main" id="{8E2E3614-ECFB-3D93-C422-3BB10E6ABA51}"/>
              </a:ext>
              <a:ext uri="{C183D7F6-B498-43B3-948B-1728B52AA6E4}">
                <adec:decorative xmlns:adec="http://schemas.microsoft.com/office/drawing/2017/decorative" val="1"/>
              </a:ext>
            </a:extLst>
          </p:cNvPr>
          <p:cNvSpPr/>
          <p:nvPr/>
        </p:nvSpPr>
        <p:spPr>
          <a:xfrm flipH="1">
            <a:off x="2076450" y="32766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7" name="Rectangle 9">
            <a:extLst>
              <a:ext uri="{FF2B5EF4-FFF2-40B4-BE49-F238E27FC236}">
                <a16:creationId xmlns:a16="http://schemas.microsoft.com/office/drawing/2014/main" id="{878D90C3-1B3F-23E6-ECB3-469E728F5091}"/>
              </a:ext>
              <a:ext uri="{C183D7F6-B498-43B3-948B-1728B52AA6E4}">
                <adec:decorative xmlns:adec="http://schemas.microsoft.com/office/drawing/2017/decorative" val="1"/>
              </a:ext>
            </a:extLst>
          </p:cNvPr>
          <p:cNvSpPr>
            <a:spLocks noChangeArrowheads="1"/>
          </p:cNvSpPr>
          <p:nvPr/>
        </p:nvSpPr>
        <p:spPr bwMode="auto">
          <a:xfrm>
            <a:off x="4448175" y="19050"/>
            <a:ext cx="4495800" cy="6400800"/>
          </a:xfrm>
          <a:prstGeom prst="rect">
            <a:avLst/>
          </a:prstGeom>
          <a:solidFill>
            <a:schemeClr val="accent3">
              <a:lumMod val="50000"/>
              <a:alpha val="98038"/>
            </a:schemeClr>
          </a:solidFill>
          <a:ln w="3175">
            <a:solidFill>
              <a:schemeClr val="tx1"/>
            </a:solidFill>
            <a:miter lim="800000"/>
            <a:headEnd/>
            <a:tailEnd/>
          </a:ln>
        </p:spPr>
        <p:txBody>
          <a:bodyPr wrap="none" anchor="ctr"/>
          <a:lstStyle/>
          <a:p>
            <a:pPr>
              <a:defRPr/>
            </a:pPr>
            <a:endParaRPr lang="en-US">
              <a:latin typeface="Arial" charset="0"/>
              <a:cs typeface="+mn-cs"/>
            </a:endParaRPr>
          </a:p>
        </p:txBody>
      </p:sp>
      <p:sp>
        <p:nvSpPr>
          <p:cNvPr id="22535" name="Text Box 94">
            <a:extLst>
              <a:ext uri="{FF2B5EF4-FFF2-40B4-BE49-F238E27FC236}">
                <a16:creationId xmlns:a16="http://schemas.microsoft.com/office/drawing/2014/main" id="{4D1F9C96-AB6D-B635-0BC2-28AD30B52357}"/>
              </a:ext>
            </a:extLst>
          </p:cNvPr>
          <p:cNvSpPr txBox="1">
            <a:spLocks noChangeArrowheads="1"/>
          </p:cNvSpPr>
          <p:nvPr/>
        </p:nvSpPr>
        <p:spPr bwMode="auto">
          <a:xfrm>
            <a:off x="5334000" y="304800"/>
            <a:ext cx="28733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Employment Application</a:t>
            </a:r>
          </a:p>
        </p:txBody>
      </p:sp>
      <p:sp>
        <p:nvSpPr>
          <p:cNvPr id="22536" name="Text Box 95">
            <a:extLst>
              <a:ext uri="{FF2B5EF4-FFF2-40B4-BE49-F238E27FC236}">
                <a16:creationId xmlns:a16="http://schemas.microsoft.com/office/drawing/2014/main" id="{7B9388CD-CA46-10A2-2529-623C877E2B02}"/>
              </a:ext>
            </a:extLst>
          </p:cNvPr>
          <p:cNvSpPr txBox="1">
            <a:spLocks noChangeArrowheads="1"/>
          </p:cNvSpPr>
          <p:nvPr/>
        </p:nvSpPr>
        <p:spPr bwMode="auto">
          <a:xfrm>
            <a:off x="4572000" y="838200"/>
            <a:ext cx="4343400" cy="53863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t>Name:</a:t>
            </a:r>
            <a:r>
              <a:rPr lang="en-US" altLang="en-US" sz="1200" b="1"/>
              <a:t>  </a:t>
            </a:r>
            <a:r>
              <a:rPr lang="en-US" altLang="en-US" sz="1400" b="1" u="sng">
                <a:latin typeface="Times New Roman" panose="02020603050405020304" pitchFamily="18" charset="0"/>
              </a:rPr>
              <a:t>Ezelle      Geneviève      Renee______________</a:t>
            </a:r>
          </a:p>
          <a:p>
            <a:pPr eaLnBrk="1" hangingPunct="1"/>
            <a:r>
              <a:rPr lang="en-US" altLang="en-US" sz="1400" b="1"/>
              <a:t>            (last)          (first)         (middle)</a:t>
            </a:r>
            <a:endParaRPr lang="en-US" altLang="en-US" sz="1400" b="1">
              <a:latin typeface="Times New Roman" panose="02020603050405020304" pitchFamily="18" charset="0"/>
            </a:endParaRPr>
          </a:p>
          <a:p>
            <a:pPr eaLnBrk="1" hangingPunct="1"/>
            <a:r>
              <a:rPr lang="en-US" altLang="en-US" sz="1400" b="1" i="1"/>
              <a:t>Soc. Sec. No.: </a:t>
            </a:r>
            <a:r>
              <a:rPr lang="en-US" altLang="en-US" sz="1400" i="1"/>
              <a:t> </a:t>
            </a:r>
            <a:r>
              <a:rPr lang="en-US" altLang="en-US" sz="1400" b="1" u="sng">
                <a:latin typeface="Times New Roman" panose="02020603050405020304" pitchFamily="18" charset="0"/>
              </a:rPr>
              <a:t>512-000-4321</a:t>
            </a:r>
          </a:p>
          <a:p>
            <a:pPr eaLnBrk="1" hangingPunct="1"/>
            <a:endParaRPr lang="en-US" altLang="en-US" sz="1400" b="1" u="sng">
              <a:latin typeface="Times New Roman" panose="02020603050405020304" pitchFamily="18" charset="0"/>
            </a:endParaRPr>
          </a:p>
          <a:p>
            <a:pPr eaLnBrk="1" hangingPunct="1"/>
            <a:r>
              <a:rPr lang="en-US" altLang="en-US" sz="1400" b="1" i="1"/>
              <a:t>Address:  </a:t>
            </a:r>
            <a:r>
              <a:rPr lang="en-US" altLang="en-US" sz="1400" b="1" u="sng">
                <a:latin typeface="Times New Roman" panose="02020603050405020304" pitchFamily="18" charset="0"/>
              </a:rPr>
              <a:t>2538  5</a:t>
            </a:r>
            <a:r>
              <a:rPr lang="en-US" altLang="en-US" sz="1400" b="1" u="sng" baseline="30000">
                <a:latin typeface="Times New Roman" panose="02020603050405020304" pitchFamily="18" charset="0"/>
              </a:rPr>
              <a:t>th</a:t>
            </a:r>
            <a:r>
              <a:rPr lang="en-US" altLang="en-US" sz="1400" b="1" u="sng">
                <a:latin typeface="Times New Roman" panose="02020603050405020304" pitchFamily="18" charset="0"/>
              </a:rPr>
              <a:t> St. Apt. #432. Anytown, FL  54321</a:t>
            </a:r>
          </a:p>
          <a:p>
            <a:pPr eaLnBrk="1" hangingPunct="1"/>
            <a:endParaRPr lang="en-US" altLang="en-US" sz="1400"/>
          </a:p>
          <a:p>
            <a:pPr eaLnBrk="1" hangingPunct="1"/>
            <a:r>
              <a:rPr lang="en-US" altLang="en-US" sz="1400" b="1" i="1"/>
              <a:t>Telephone:  </a:t>
            </a:r>
            <a:r>
              <a:rPr lang="en-US" altLang="en-US" sz="1400" b="1" u="sng">
                <a:latin typeface="Times New Roman" panose="02020603050405020304" pitchFamily="18" charset="0"/>
              </a:rPr>
              <a:t>(home) (212) 555-1628_______________</a:t>
            </a:r>
          </a:p>
          <a:p>
            <a:pPr eaLnBrk="1" hangingPunct="1"/>
            <a:r>
              <a:rPr lang="en-US" altLang="en-US" sz="1400" b="1" i="1"/>
              <a:t>	   </a:t>
            </a:r>
            <a:r>
              <a:rPr lang="en-US" altLang="en-US" sz="1400" b="1" u="sng">
                <a:latin typeface="Times New Roman" panose="02020603050405020304" pitchFamily="18" charset="0"/>
              </a:rPr>
              <a:t>(cell)    (212) 555-1922________________</a:t>
            </a:r>
          </a:p>
          <a:p>
            <a:pPr eaLnBrk="1" hangingPunct="1"/>
            <a:endParaRPr lang="en-US" altLang="en-US" sz="1400" b="1" i="1">
              <a:latin typeface="Times New Roman" panose="02020603050405020304" pitchFamily="18" charset="0"/>
            </a:endParaRPr>
          </a:p>
          <a:p>
            <a:pPr eaLnBrk="1" hangingPunct="1"/>
            <a:r>
              <a:rPr lang="en-US" altLang="en-US" sz="1400" b="1" i="1"/>
              <a:t>Position desired: </a:t>
            </a:r>
            <a:r>
              <a:rPr lang="en-US" altLang="en-US" sz="1400" b="1" i="1">
                <a:solidFill>
                  <a:srgbClr val="FF0000"/>
                </a:solidFill>
              </a:rPr>
              <a:t> </a:t>
            </a:r>
            <a:r>
              <a:rPr lang="en-US" altLang="en-US" sz="1400" b="1" u="sng">
                <a:solidFill>
                  <a:srgbClr val="FF0000"/>
                </a:solidFill>
                <a:latin typeface="Times New Roman" panose="02020603050405020304" pitchFamily="18" charset="0"/>
                <a:cs typeface="Times New Roman" panose="02020603050405020304" pitchFamily="18" charset="0"/>
              </a:rPr>
              <a:t>Restaurant manager__</a:t>
            </a:r>
            <a:r>
              <a:rPr lang="en-US" altLang="en-US" sz="1400" b="1" u="sng">
                <a:latin typeface="Times New Roman" panose="02020603050405020304" pitchFamily="18" charset="0"/>
                <a:cs typeface="Times New Roman" panose="02020603050405020304" pitchFamily="18" charset="0"/>
              </a:rPr>
              <a:t>_________</a:t>
            </a:r>
          </a:p>
          <a:p>
            <a:pPr eaLnBrk="1" hangingPunct="1"/>
            <a:endParaRPr lang="en-US" altLang="en-US" sz="1400" u="sng">
              <a:latin typeface="Times New Roman" panose="02020603050405020304" pitchFamily="18" charset="0"/>
            </a:endParaRPr>
          </a:p>
          <a:p>
            <a:pPr eaLnBrk="1" hangingPunct="1"/>
            <a:r>
              <a:rPr lang="en-US" altLang="en-US" sz="1400" b="1" i="1"/>
              <a:t>Work Experience</a:t>
            </a:r>
            <a:r>
              <a:rPr lang="en-US" altLang="en-US" sz="1400" i="1"/>
              <a:t>:</a:t>
            </a:r>
          </a:p>
          <a:p>
            <a:pPr eaLnBrk="1" hangingPunct="1"/>
            <a:r>
              <a:rPr lang="en-US" altLang="en-US" sz="1200" b="1" i="1"/>
              <a:t>     (Dates)                   (Title)                  </a:t>
            </a:r>
            <a:r>
              <a:rPr lang="en-US" altLang="en-US" sz="1400" i="1"/>
              <a:t>(</a:t>
            </a:r>
            <a:r>
              <a:rPr lang="en-US" altLang="en-US" sz="1200" b="1" i="1"/>
              <a:t>Employer Name</a:t>
            </a:r>
            <a:r>
              <a:rPr lang="en-US" altLang="en-US" sz="1400" i="1"/>
              <a:t>)</a:t>
            </a:r>
          </a:p>
          <a:p>
            <a:pPr eaLnBrk="1" hangingPunct="1"/>
            <a:r>
              <a:rPr lang="en-US" altLang="en-US" sz="1400" b="1" i="1"/>
              <a:t>1. </a:t>
            </a:r>
            <a:r>
              <a:rPr lang="en-US" altLang="en-US" sz="1400" b="1" i="1" u="sng">
                <a:latin typeface="Times New Roman" panose="02020603050405020304" pitchFamily="18" charset="0"/>
              </a:rPr>
              <a:t>5</a:t>
            </a:r>
            <a:r>
              <a:rPr lang="en-US" altLang="en-US" sz="1400" b="1" u="sng">
                <a:latin typeface="Times New Roman" panose="02020603050405020304" pitchFamily="18" charset="0"/>
              </a:rPr>
              <a:t>/15/04-2008       Café manager        Lulu’s café ____</a:t>
            </a:r>
          </a:p>
          <a:p>
            <a:pPr eaLnBrk="1" hangingPunct="1"/>
            <a:r>
              <a:rPr lang="en-US" altLang="en-US" sz="1400" b="1" i="1"/>
              <a:t>Reason for leaving: </a:t>
            </a:r>
            <a:r>
              <a:rPr lang="en-US" altLang="en-US" sz="1400" b="1" u="sng">
                <a:latin typeface="Times New Roman" panose="02020603050405020304" pitchFamily="18" charset="0"/>
                <a:cs typeface="Times New Roman" panose="02020603050405020304" pitchFamily="18" charset="0"/>
              </a:rPr>
              <a:t>the restaurant closed_________</a:t>
            </a:r>
          </a:p>
          <a:p>
            <a:pPr eaLnBrk="1" hangingPunct="1"/>
            <a:r>
              <a:rPr lang="en-US" altLang="en-US" sz="1400" b="1" i="1"/>
              <a:t>2</a:t>
            </a:r>
            <a:r>
              <a:rPr lang="en-US" altLang="en-US" sz="1400" i="1"/>
              <a:t>.</a:t>
            </a:r>
            <a:r>
              <a:rPr lang="en-US" altLang="en-US" i="1"/>
              <a:t> </a:t>
            </a:r>
            <a:r>
              <a:rPr lang="en-US" altLang="en-US" sz="1400" b="1" u="sng">
                <a:latin typeface="Times New Roman" panose="02020603050405020304" pitchFamily="18" charset="0"/>
              </a:rPr>
              <a:t>5/15/00-3/1/02    Waitress            Carl’s Steak House</a:t>
            </a:r>
          </a:p>
          <a:p>
            <a:pPr eaLnBrk="1" hangingPunct="1"/>
            <a:r>
              <a:rPr lang="en-US" altLang="en-US" sz="1400" b="1" i="1"/>
              <a:t>Reason for leaving</a:t>
            </a:r>
            <a:r>
              <a:rPr lang="en-US" altLang="en-US" b="1" i="1"/>
              <a:t>: </a:t>
            </a:r>
            <a:r>
              <a:rPr lang="en-US" altLang="en-US" sz="1400" b="1" u="sng">
                <a:latin typeface="Times New Roman" panose="02020603050405020304" pitchFamily="18" charset="0"/>
                <a:cs typeface="Times New Roman" panose="02020603050405020304" pitchFamily="18" charset="0"/>
              </a:rPr>
              <a:t>needed more hours__________</a:t>
            </a:r>
            <a:endParaRPr lang="en-US" altLang="en-US" sz="1400" b="1" u="sng">
              <a:latin typeface="Times New Roman" panose="02020603050405020304" pitchFamily="18" charset="0"/>
            </a:endParaRPr>
          </a:p>
          <a:p>
            <a:pPr eaLnBrk="1" hangingPunct="1"/>
            <a:endParaRPr lang="en-US" altLang="en-US" sz="1400" b="1" u="sng">
              <a:latin typeface="Times New Roman" panose="02020603050405020304" pitchFamily="18" charset="0"/>
            </a:endParaRPr>
          </a:p>
          <a:p>
            <a:pPr eaLnBrk="1" hangingPunct="1"/>
            <a:r>
              <a:rPr lang="en-US" altLang="en-US" sz="1400" b="1" i="1"/>
              <a:t>Educational History</a:t>
            </a:r>
            <a:r>
              <a:rPr lang="en-US" altLang="en-US" sz="1400" i="1"/>
              <a:t>:</a:t>
            </a:r>
          </a:p>
          <a:p>
            <a:pPr eaLnBrk="1" hangingPunct="1"/>
            <a:r>
              <a:rPr lang="en-US" altLang="en-US" sz="1400" i="1"/>
              <a:t>                              (Name/Location)     Degree?(Y/N)</a:t>
            </a:r>
          </a:p>
          <a:p>
            <a:pPr eaLnBrk="1" hangingPunct="1"/>
            <a:r>
              <a:rPr lang="en-US" altLang="en-US" sz="1400" b="1" u="sng">
                <a:latin typeface="Times New Roman" panose="02020603050405020304" pitchFamily="18" charset="0"/>
              </a:rPr>
              <a:t>High School          Milagro H.S, CA    Yes-graduated</a:t>
            </a:r>
          </a:p>
          <a:p>
            <a:pPr eaLnBrk="1" hangingPunct="1"/>
            <a:r>
              <a:rPr lang="en-US" altLang="en-US" sz="1400" b="1" u="sng">
                <a:latin typeface="Times New Roman" panose="02020603050405020304" pitchFamily="18" charset="0"/>
              </a:rPr>
              <a:t>Voc. School           Yum Chef School    Yes-graduated</a:t>
            </a:r>
          </a:p>
          <a:p>
            <a:pPr eaLnBrk="1" hangingPunct="1"/>
            <a:r>
              <a:rPr lang="en-US" altLang="en-US" sz="1400" b="1" u="sng">
                <a:latin typeface="Times New Roman" panose="02020603050405020304" pitchFamily="18" charset="0"/>
              </a:rPr>
              <a:t>College                  BECU, Pacific	  No , studying_          </a:t>
            </a:r>
          </a:p>
          <a:p>
            <a:pPr eaLnBrk="1" hangingPunct="1"/>
            <a:r>
              <a:rPr lang="en-US" altLang="en-US" sz="1400" b="1">
                <a:latin typeface="Times New Roman" panose="02020603050405020304" pitchFamily="18" charset="0"/>
              </a:rPr>
              <a:t>			      </a:t>
            </a:r>
            <a:r>
              <a:rPr lang="en-US" altLang="en-US" sz="1400" b="1" u="sng">
                <a:latin typeface="Times New Roman" panose="02020603050405020304" pitchFamily="18" charset="0"/>
              </a:rPr>
              <a:t>Hospitality_</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9102-2566-179C-D3B8-BCE4B401C204}"/>
              </a:ext>
            </a:extLst>
          </p:cNvPr>
          <p:cNvSpPr txBox="1">
            <a:spLocks noGrp="1"/>
          </p:cNvSpPr>
          <p:nvPr>
            <p:ph type="title" idx="4294967295"/>
          </p:nvPr>
        </p:nvSpPr>
        <p:spPr>
          <a:xfrm>
            <a:off x="69850" y="87868"/>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11</a:t>
            </a:r>
          </a:p>
        </p:txBody>
      </p:sp>
      <p:sp>
        <p:nvSpPr>
          <p:cNvPr id="119" name="Rectangle 158">
            <a:extLst>
              <a:ext uri="{FF2B5EF4-FFF2-40B4-BE49-F238E27FC236}">
                <a16:creationId xmlns:a16="http://schemas.microsoft.com/office/drawing/2014/main" id="{54A948C4-9BA8-5664-F3A0-5F7C990DAB8B}"/>
              </a:ext>
            </a:extLst>
          </p:cNvPr>
          <p:cNvSpPr>
            <a:spLocks noChangeArrowheads="1"/>
          </p:cNvSpPr>
          <p:nvPr/>
        </p:nvSpPr>
        <p:spPr bwMode="auto">
          <a:xfrm>
            <a:off x="457200" y="990600"/>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10. What job is Genevieve applying for?</a:t>
            </a:r>
            <a:endParaRPr lang="en-US" sz="1600" dirty="0">
              <a:latin typeface="Arial" charset="0"/>
              <a:cs typeface="+mn-cs"/>
            </a:endParaRPr>
          </a:p>
        </p:txBody>
      </p:sp>
      <p:sp>
        <p:nvSpPr>
          <p:cNvPr id="19" name="AutoShape 163">
            <a:hlinkClick r:id="" action="ppaction://noaction" highlightClick="1">
              <a:snd r:embed="rId3" name="Incorrect Answer.wav"/>
            </a:hlinkClick>
            <a:extLst>
              <a:ext uri="{FF2B5EF4-FFF2-40B4-BE49-F238E27FC236}">
                <a16:creationId xmlns:a16="http://schemas.microsoft.com/office/drawing/2014/main" id="{8BA502BE-61C6-38B7-5FFA-F62B4655A8A3}"/>
              </a:ext>
            </a:extLst>
          </p:cNvPr>
          <p:cNvSpPr>
            <a:spLocks noChangeArrowheads="1"/>
          </p:cNvSpPr>
          <p:nvPr/>
        </p:nvSpPr>
        <p:spPr bwMode="auto">
          <a:xfrm>
            <a:off x="685800" y="1447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sz="1400" b="1" dirty="0">
                <a:solidFill>
                  <a:schemeClr val="tx1"/>
                </a:solidFill>
              </a:rPr>
              <a:t>Chef</a:t>
            </a:r>
          </a:p>
        </p:txBody>
      </p:sp>
      <p:sp>
        <p:nvSpPr>
          <p:cNvPr id="16" name="AutoShape 160">
            <a:hlinkClick r:id="" action="ppaction://hlinkshowjump?jump=nextslide" highlightClick="1">
              <a:snd r:embed="rId4" name="Correct Answer.wav"/>
            </a:hlinkClick>
            <a:extLst>
              <a:ext uri="{FF2B5EF4-FFF2-40B4-BE49-F238E27FC236}">
                <a16:creationId xmlns:a16="http://schemas.microsoft.com/office/drawing/2014/main" id="{96CE0AE9-9EF2-E932-0CA5-0F7F5053D819}"/>
              </a:ext>
            </a:extLst>
          </p:cNvPr>
          <p:cNvSpPr>
            <a:spLocks noChangeArrowheads="1"/>
          </p:cNvSpPr>
          <p:nvPr/>
        </p:nvSpPr>
        <p:spPr bwMode="auto">
          <a:xfrm>
            <a:off x="668178" y="24384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Restaurant </a:t>
            </a:r>
          </a:p>
          <a:p>
            <a:pPr algn="ctr">
              <a:defRPr/>
            </a:pPr>
            <a:r>
              <a:rPr lang="en-US" sz="1400" b="1" dirty="0">
                <a:solidFill>
                  <a:schemeClr val="tx1"/>
                </a:solidFill>
              </a:rPr>
              <a:t>Manager</a:t>
            </a:r>
          </a:p>
        </p:txBody>
      </p:sp>
      <p:sp>
        <p:nvSpPr>
          <p:cNvPr id="17" name="AutoShape 161">
            <a:hlinkClick r:id="" action="ppaction://noaction" highlightClick="1">
              <a:snd r:embed="rId3" name="Incorrect Answer.wav"/>
            </a:hlinkClick>
            <a:extLst>
              <a:ext uri="{FF2B5EF4-FFF2-40B4-BE49-F238E27FC236}">
                <a16:creationId xmlns:a16="http://schemas.microsoft.com/office/drawing/2014/main" id="{EF8099EA-2EE8-9A55-0173-B37960014C1C}"/>
              </a:ext>
            </a:extLst>
          </p:cNvPr>
          <p:cNvSpPr>
            <a:spLocks noChangeArrowheads="1"/>
          </p:cNvSpPr>
          <p:nvPr/>
        </p:nvSpPr>
        <p:spPr bwMode="auto">
          <a:xfrm>
            <a:off x="2649378" y="1447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Waitress </a:t>
            </a:r>
          </a:p>
        </p:txBody>
      </p:sp>
      <p:sp>
        <p:nvSpPr>
          <p:cNvPr id="18" name="AutoShape 162">
            <a:hlinkClick r:id="" action="ppaction://noaction" highlightClick="1">
              <a:snd r:embed="rId3" name="Incorrect Answer.wav"/>
            </a:hlinkClick>
            <a:extLst>
              <a:ext uri="{FF2B5EF4-FFF2-40B4-BE49-F238E27FC236}">
                <a16:creationId xmlns:a16="http://schemas.microsoft.com/office/drawing/2014/main" id="{194F7F80-9198-9006-323E-52D39CD062DE}"/>
              </a:ext>
            </a:extLst>
          </p:cNvPr>
          <p:cNvSpPr>
            <a:spLocks noChangeArrowheads="1"/>
          </p:cNvSpPr>
          <p:nvPr/>
        </p:nvSpPr>
        <p:spPr bwMode="auto">
          <a:xfrm>
            <a:off x="2649378" y="24384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Café Manager</a:t>
            </a:r>
          </a:p>
        </p:txBody>
      </p:sp>
      <p:sp>
        <p:nvSpPr>
          <p:cNvPr id="124" name="Rectangle 158">
            <a:extLst>
              <a:ext uri="{FF2B5EF4-FFF2-40B4-BE49-F238E27FC236}">
                <a16:creationId xmlns:a16="http://schemas.microsoft.com/office/drawing/2014/main" id="{C0894305-50E3-2EAE-1625-74E4FD24AC9E}"/>
              </a:ext>
            </a:extLst>
          </p:cNvPr>
          <p:cNvSpPr>
            <a:spLocks noChangeArrowheads="1"/>
          </p:cNvSpPr>
          <p:nvPr/>
        </p:nvSpPr>
        <p:spPr bwMode="auto">
          <a:xfrm>
            <a:off x="246063" y="3429000"/>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11. What year did Genevieve start </a:t>
            </a:r>
          </a:p>
          <a:p>
            <a:pPr algn="ctr">
              <a:defRPr/>
            </a:pPr>
            <a:r>
              <a:rPr lang="en-US" sz="1600" b="1" dirty="0">
                <a:effectLst>
                  <a:outerShdw blurRad="38100" dist="38100" dir="2700000" algn="tl">
                    <a:srgbClr val="C0C0C0"/>
                  </a:outerShdw>
                </a:effectLst>
                <a:latin typeface="Arial" charset="0"/>
                <a:cs typeface="+mn-cs"/>
              </a:rPr>
              <a:t>her first job? </a:t>
            </a:r>
            <a:endParaRPr lang="en-US" sz="1600" dirty="0">
              <a:latin typeface="Arial" charset="0"/>
              <a:cs typeface="+mn-cs"/>
            </a:endParaRPr>
          </a:p>
        </p:txBody>
      </p:sp>
      <p:sp>
        <p:nvSpPr>
          <p:cNvPr id="128" name="AutoShape 163">
            <a:hlinkClick r:id="" action="ppaction://noaction" highlightClick="1">
              <a:snd r:embed="rId3" name="Incorrect Answer.wav"/>
            </a:hlinkClick>
            <a:extLst>
              <a:ext uri="{FF2B5EF4-FFF2-40B4-BE49-F238E27FC236}">
                <a16:creationId xmlns:a16="http://schemas.microsoft.com/office/drawing/2014/main" id="{A64E55E7-7F78-2D6E-7FD5-C9BB27F8823C}"/>
              </a:ext>
            </a:extLst>
          </p:cNvPr>
          <p:cNvSpPr>
            <a:spLocks noChangeArrowheads="1"/>
          </p:cNvSpPr>
          <p:nvPr/>
        </p:nvSpPr>
        <p:spPr bwMode="auto">
          <a:xfrm>
            <a:off x="703422" y="405447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sz="1400" b="1" dirty="0">
                <a:solidFill>
                  <a:schemeClr val="tx1"/>
                </a:solidFill>
              </a:rPr>
              <a:t>2004</a:t>
            </a:r>
          </a:p>
        </p:txBody>
      </p:sp>
      <p:sp>
        <p:nvSpPr>
          <p:cNvPr id="125" name="AutoShape 160">
            <a:hlinkClick r:id="" action="ppaction://noaction" highlightClick="1">
              <a:snd r:embed="rId3" name="Incorrect Answer.wav"/>
            </a:hlinkClick>
            <a:extLst>
              <a:ext uri="{FF2B5EF4-FFF2-40B4-BE49-F238E27FC236}">
                <a16:creationId xmlns:a16="http://schemas.microsoft.com/office/drawing/2014/main" id="{65415BA2-7C57-1C76-BB25-DC5BB3BC92D8}"/>
              </a:ext>
            </a:extLst>
          </p:cNvPr>
          <p:cNvSpPr>
            <a:spLocks noChangeArrowheads="1"/>
          </p:cNvSpPr>
          <p:nvPr/>
        </p:nvSpPr>
        <p:spPr bwMode="auto">
          <a:xfrm>
            <a:off x="685800" y="504507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B. 2008</a:t>
            </a:r>
          </a:p>
        </p:txBody>
      </p:sp>
      <p:sp>
        <p:nvSpPr>
          <p:cNvPr id="126" name="AutoShape 161">
            <a:hlinkClick r:id="rId5" action="ppaction://hlinksldjump" highlightClick="1">
              <a:snd r:embed="rId4" name="Correct Answer.wav"/>
            </a:hlinkClick>
            <a:extLst>
              <a:ext uri="{FF2B5EF4-FFF2-40B4-BE49-F238E27FC236}">
                <a16:creationId xmlns:a16="http://schemas.microsoft.com/office/drawing/2014/main" id="{1D8466BA-2C42-5930-3DF1-B874EB0D60A2}"/>
              </a:ext>
            </a:extLst>
          </p:cNvPr>
          <p:cNvSpPr>
            <a:spLocks noChangeArrowheads="1"/>
          </p:cNvSpPr>
          <p:nvPr/>
        </p:nvSpPr>
        <p:spPr bwMode="auto">
          <a:xfrm>
            <a:off x="2667000" y="405447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C. 2000</a:t>
            </a:r>
          </a:p>
        </p:txBody>
      </p:sp>
      <p:sp>
        <p:nvSpPr>
          <p:cNvPr id="127" name="AutoShape 162">
            <a:hlinkClick r:id="" action="ppaction://noaction" highlightClick="1">
              <a:snd r:embed="rId3" name="Incorrect Answer.wav"/>
            </a:hlinkClick>
            <a:extLst>
              <a:ext uri="{FF2B5EF4-FFF2-40B4-BE49-F238E27FC236}">
                <a16:creationId xmlns:a16="http://schemas.microsoft.com/office/drawing/2014/main" id="{FC0F0F1D-8146-EA5E-3D51-0C1B9CCEDABE}"/>
              </a:ext>
            </a:extLst>
          </p:cNvPr>
          <p:cNvSpPr>
            <a:spLocks noChangeArrowheads="1"/>
          </p:cNvSpPr>
          <p:nvPr/>
        </p:nvSpPr>
        <p:spPr bwMode="auto">
          <a:xfrm>
            <a:off x="2667000" y="5045075"/>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400" b="1" dirty="0">
                <a:solidFill>
                  <a:schemeClr val="tx1"/>
                </a:solidFill>
              </a:rPr>
              <a:t>D. 2003</a:t>
            </a:r>
          </a:p>
        </p:txBody>
      </p:sp>
      <p:sp>
        <p:nvSpPr>
          <p:cNvPr id="129" name="Rectangle 9">
            <a:extLst>
              <a:ext uri="{FF2B5EF4-FFF2-40B4-BE49-F238E27FC236}">
                <a16:creationId xmlns:a16="http://schemas.microsoft.com/office/drawing/2014/main" id="{3CFF7FC9-8F01-9B25-87F3-78B113379EA4}"/>
              </a:ext>
              <a:ext uri="{C183D7F6-B498-43B3-948B-1728B52AA6E4}">
                <adec:decorative xmlns:adec="http://schemas.microsoft.com/office/drawing/2017/decorative" val="1"/>
              </a:ext>
            </a:extLst>
          </p:cNvPr>
          <p:cNvSpPr>
            <a:spLocks noChangeArrowheads="1"/>
          </p:cNvSpPr>
          <p:nvPr/>
        </p:nvSpPr>
        <p:spPr bwMode="auto">
          <a:xfrm>
            <a:off x="4495800" y="0"/>
            <a:ext cx="4495800" cy="6400800"/>
          </a:xfrm>
          <a:prstGeom prst="rect">
            <a:avLst/>
          </a:prstGeom>
          <a:solidFill>
            <a:schemeClr val="accent3">
              <a:lumMod val="50000"/>
              <a:alpha val="98038"/>
            </a:schemeClr>
          </a:solidFill>
          <a:ln w="3175">
            <a:solidFill>
              <a:schemeClr val="tx1"/>
            </a:solidFill>
            <a:miter lim="800000"/>
            <a:headEnd/>
            <a:tailEnd/>
          </a:ln>
        </p:spPr>
        <p:txBody>
          <a:bodyPr wrap="none" anchor="ctr"/>
          <a:lstStyle/>
          <a:p>
            <a:pPr>
              <a:defRPr/>
            </a:pPr>
            <a:endParaRPr lang="en-US">
              <a:latin typeface="Arial" charset="0"/>
              <a:cs typeface="+mn-cs"/>
            </a:endParaRPr>
          </a:p>
        </p:txBody>
      </p:sp>
      <p:sp>
        <p:nvSpPr>
          <p:cNvPr id="23570" name="Text Box 94">
            <a:extLst>
              <a:ext uri="{FF2B5EF4-FFF2-40B4-BE49-F238E27FC236}">
                <a16:creationId xmlns:a16="http://schemas.microsoft.com/office/drawing/2014/main" id="{B364CD39-8613-F6F4-F612-944556A30A84}"/>
              </a:ext>
            </a:extLst>
          </p:cNvPr>
          <p:cNvSpPr txBox="1">
            <a:spLocks noChangeArrowheads="1"/>
          </p:cNvSpPr>
          <p:nvPr/>
        </p:nvSpPr>
        <p:spPr bwMode="auto">
          <a:xfrm>
            <a:off x="5362575" y="115888"/>
            <a:ext cx="2873375" cy="37782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Employment Application</a:t>
            </a:r>
          </a:p>
        </p:txBody>
      </p:sp>
      <p:sp>
        <p:nvSpPr>
          <p:cNvPr id="23571" name="Text Box 95">
            <a:extLst>
              <a:ext uri="{FF2B5EF4-FFF2-40B4-BE49-F238E27FC236}">
                <a16:creationId xmlns:a16="http://schemas.microsoft.com/office/drawing/2014/main" id="{5A9B2C20-6A36-DD44-03A2-3D6B6B892A0E}"/>
              </a:ext>
            </a:extLst>
          </p:cNvPr>
          <p:cNvSpPr txBox="1">
            <a:spLocks noChangeArrowheads="1"/>
          </p:cNvSpPr>
          <p:nvPr/>
        </p:nvSpPr>
        <p:spPr bwMode="auto">
          <a:xfrm>
            <a:off x="4572000" y="838200"/>
            <a:ext cx="4343400" cy="53863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t>Name:</a:t>
            </a:r>
            <a:r>
              <a:rPr lang="en-US" altLang="en-US" sz="1200" b="1"/>
              <a:t>  </a:t>
            </a:r>
            <a:r>
              <a:rPr lang="en-US" altLang="en-US" sz="1400" b="1" u="sng">
                <a:latin typeface="Times New Roman" panose="02020603050405020304" pitchFamily="18" charset="0"/>
              </a:rPr>
              <a:t>Ezelle      Geneviève      Renee______________</a:t>
            </a:r>
          </a:p>
          <a:p>
            <a:pPr eaLnBrk="1" hangingPunct="1"/>
            <a:r>
              <a:rPr lang="en-US" altLang="en-US" sz="1400" b="1"/>
              <a:t>            (last)          (first)         (middle)</a:t>
            </a:r>
            <a:endParaRPr lang="en-US" altLang="en-US" sz="1400" b="1">
              <a:latin typeface="Times New Roman" panose="02020603050405020304" pitchFamily="18" charset="0"/>
            </a:endParaRPr>
          </a:p>
          <a:p>
            <a:pPr eaLnBrk="1" hangingPunct="1"/>
            <a:r>
              <a:rPr lang="en-US" altLang="en-US" sz="1400" b="1" i="1"/>
              <a:t>Soc. Sec. No.: </a:t>
            </a:r>
            <a:r>
              <a:rPr lang="en-US" altLang="en-US" sz="1400" i="1"/>
              <a:t> </a:t>
            </a:r>
            <a:r>
              <a:rPr lang="en-US" altLang="en-US" sz="1400" b="1" u="sng">
                <a:latin typeface="Times New Roman" panose="02020603050405020304" pitchFamily="18" charset="0"/>
              </a:rPr>
              <a:t>512-000-4321</a:t>
            </a:r>
          </a:p>
          <a:p>
            <a:pPr eaLnBrk="1" hangingPunct="1"/>
            <a:endParaRPr lang="en-US" altLang="en-US" sz="1400" b="1" u="sng">
              <a:latin typeface="Times New Roman" panose="02020603050405020304" pitchFamily="18" charset="0"/>
            </a:endParaRPr>
          </a:p>
          <a:p>
            <a:pPr eaLnBrk="1" hangingPunct="1"/>
            <a:r>
              <a:rPr lang="en-US" altLang="en-US" sz="1400" b="1" i="1"/>
              <a:t>Address:  </a:t>
            </a:r>
            <a:r>
              <a:rPr lang="en-US" altLang="en-US" sz="1400" b="1" u="sng">
                <a:latin typeface="Times New Roman" panose="02020603050405020304" pitchFamily="18" charset="0"/>
              </a:rPr>
              <a:t>2538  5</a:t>
            </a:r>
            <a:r>
              <a:rPr lang="en-US" altLang="en-US" sz="1400" b="1" u="sng" baseline="30000">
                <a:latin typeface="Times New Roman" panose="02020603050405020304" pitchFamily="18" charset="0"/>
              </a:rPr>
              <a:t>th</a:t>
            </a:r>
            <a:r>
              <a:rPr lang="en-US" altLang="en-US" sz="1400" b="1" u="sng">
                <a:latin typeface="Times New Roman" panose="02020603050405020304" pitchFamily="18" charset="0"/>
              </a:rPr>
              <a:t> St. Apt. #432. Anytown, FL  54321</a:t>
            </a:r>
          </a:p>
          <a:p>
            <a:pPr eaLnBrk="1" hangingPunct="1"/>
            <a:endParaRPr lang="en-US" altLang="en-US" sz="1400"/>
          </a:p>
          <a:p>
            <a:pPr eaLnBrk="1" hangingPunct="1"/>
            <a:r>
              <a:rPr lang="en-US" altLang="en-US" sz="1400" b="1" i="1"/>
              <a:t>Telephone:  </a:t>
            </a:r>
            <a:r>
              <a:rPr lang="en-US" altLang="en-US" sz="1400" b="1" u="sng">
                <a:latin typeface="Times New Roman" panose="02020603050405020304" pitchFamily="18" charset="0"/>
              </a:rPr>
              <a:t>(home) (212) 555-1628_______________</a:t>
            </a:r>
          </a:p>
          <a:p>
            <a:pPr eaLnBrk="1" hangingPunct="1"/>
            <a:r>
              <a:rPr lang="en-US" altLang="en-US" sz="1400" b="1" i="1"/>
              <a:t>	   </a:t>
            </a:r>
            <a:r>
              <a:rPr lang="en-US" altLang="en-US" sz="1400" b="1" u="sng">
                <a:latin typeface="Times New Roman" panose="02020603050405020304" pitchFamily="18" charset="0"/>
              </a:rPr>
              <a:t>(cell)    (212) 555-1922________________</a:t>
            </a:r>
          </a:p>
          <a:p>
            <a:pPr eaLnBrk="1" hangingPunct="1"/>
            <a:endParaRPr lang="en-US" altLang="en-US" sz="1400" b="1" i="1">
              <a:latin typeface="Times New Roman" panose="02020603050405020304" pitchFamily="18" charset="0"/>
            </a:endParaRPr>
          </a:p>
          <a:p>
            <a:pPr eaLnBrk="1" hangingPunct="1"/>
            <a:r>
              <a:rPr lang="en-US" altLang="en-US" sz="1400" b="1" i="1"/>
              <a:t>Position desired:  </a:t>
            </a:r>
            <a:r>
              <a:rPr lang="en-US" altLang="en-US" sz="1400" b="1" u="sng">
                <a:latin typeface="Times New Roman" panose="02020603050405020304" pitchFamily="18" charset="0"/>
                <a:cs typeface="Times New Roman" panose="02020603050405020304" pitchFamily="18" charset="0"/>
              </a:rPr>
              <a:t>Restaurant manager___________</a:t>
            </a:r>
          </a:p>
          <a:p>
            <a:pPr eaLnBrk="1" hangingPunct="1"/>
            <a:endParaRPr lang="en-US" altLang="en-US" sz="1400" u="sng">
              <a:latin typeface="Times New Roman" panose="02020603050405020304" pitchFamily="18" charset="0"/>
            </a:endParaRPr>
          </a:p>
          <a:p>
            <a:pPr eaLnBrk="1" hangingPunct="1"/>
            <a:r>
              <a:rPr lang="en-US" altLang="en-US" sz="1400" b="1" i="1"/>
              <a:t>Work Experience</a:t>
            </a:r>
            <a:r>
              <a:rPr lang="en-US" altLang="en-US" sz="1400" i="1"/>
              <a:t>:</a:t>
            </a:r>
          </a:p>
          <a:p>
            <a:pPr eaLnBrk="1" hangingPunct="1"/>
            <a:r>
              <a:rPr lang="en-US" altLang="en-US" sz="1200" b="1" i="1"/>
              <a:t>     (Dates)                   (Title)                  </a:t>
            </a:r>
            <a:r>
              <a:rPr lang="en-US" altLang="en-US" sz="1400" i="1"/>
              <a:t>(</a:t>
            </a:r>
            <a:r>
              <a:rPr lang="en-US" altLang="en-US" sz="1200" b="1" i="1"/>
              <a:t>Employer Name</a:t>
            </a:r>
            <a:r>
              <a:rPr lang="en-US" altLang="en-US" sz="1400" i="1"/>
              <a:t>)</a:t>
            </a:r>
          </a:p>
          <a:p>
            <a:pPr eaLnBrk="1" hangingPunct="1"/>
            <a:r>
              <a:rPr lang="en-US" altLang="en-US" sz="1400" b="1" i="1"/>
              <a:t>1. </a:t>
            </a:r>
            <a:r>
              <a:rPr lang="en-US" altLang="en-US" sz="1400" b="1" i="1" u="sng">
                <a:latin typeface="Times New Roman" panose="02020603050405020304" pitchFamily="18" charset="0"/>
              </a:rPr>
              <a:t>5</a:t>
            </a:r>
            <a:r>
              <a:rPr lang="en-US" altLang="en-US" sz="1400" b="1" u="sng">
                <a:latin typeface="Times New Roman" panose="02020603050405020304" pitchFamily="18" charset="0"/>
              </a:rPr>
              <a:t>/15/04-2008       Café manager        Lulu’s café ____</a:t>
            </a:r>
          </a:p>
          <a:p>
            <a:pPr eaLnBrk="1" hangingPunct="1"/>
            <a:r>
              <a:rPr lang="en-US" altLang="en-US" sz="1400" b="1" i="1"/>
              <a:t>Reason for leaving: </a:t>
            </a:r>
            <a:r>
              <a:rPr lang="en-US" altLang="en-US" sz="1400" b="1" u="sng">
                <a:latin typeface="Times New Roman" panose="02020603050405020304" pitchFamily="18" charset="0"/>
                <a:cs typeface="Times New Roman" panose="02020603050405020304" pitchFamily="18" charset="0"/>
              </a:rPr>
              <a:t>the restaurant closed_________</a:t>
            </a:r>
          </a:p>
          <a:p>
            <a:pPr eaLnBrk="1" hangingPunct="1"/>
            <a:r>
              <a:rPr lang="en-US" altLang="en-US" sz="1400" b="1" i="1"/>
              <a:t>2</a:t>
            </a:r>
            <a:r>
              <a:rPr lang="en-US" altLang="en-US" sz="1400" i="1"/>
              <a:t>.</a:t>
            </a:r>
            <a:r>
              <a:rPr lang="en-US" altLang="en-US" i="1"/>
              <a:t> </a:t>
            </a:r>
            <a:r>
              <a:rPr lang="en-US" altLang="en-US" sz="1400" b="1" u="sng">
                <a:latin typeface="Times New Roman" panose="02020603050405020304" pitchFamily="18" charset="0"/>
              </a:rPr>
              <a:t>5/15/00-3/1/02    Waitress            Carl’s Steak House</a:t>
            </a:r>
          </a:p>
          <a:p>
            <a:pPr eaLnBrk="1" hangingPunct="1"/>
            <a:r>
              <a:rPr lang="en-US" altLang="en-US" sz="1400" b="1" i="1"/>
              <a:t>Reason for leaving</a:t>
            </a:r>
            <a:r>
              <a:rPr lang="en-US" altLang="en-US" b="1" i="1"/>
              <a:t>: </a:t>
            </a:r>
            <a:r>
              <a:rPr lang="en-US" altLang="en-US" sz="1400" b="1" u="sng">
                <a:latin typeface="Times New Roman" panose="02020603050405020304" pitchFamily="18" charset="0"/>
                <a:cs typeface="Times New Roman" panose="02020603050405020304" pitchFamily="18" charset="0"/>
              </a:rPr>
              <a:t>needed more hours__________</a:t>
            </a:r>
            <a:endParaRPr lang="en-US" altLang="en-US" sz="1400" b="1" u="sng">
              <a:latin typeface="Times New Roman" panose="02020603050405020304" pitchFamily="18" charset="0"/>
            </a:endParaRPr>
          </a:p>
          <a:p>
            <a:pPr eaLnBrk="1" hangingPunct="1"/>
            <a:endParaRPr lang="en-US" altLang="en-US" sz="1400" b="1" u="sng">
              <a:latin typeface="Times New Roman" panose="02020603050405020304" pitchFamily="18" charset="0"/>
            </a:endParaRPr>
          </a:p>
          <a:p>
            <a:pPr eaLnBrk="1" hangingPunct="1"/>
            <a:r>
              <a:rPr lang="en-US" altLang="en-US" sz="1400" b="1" i="1"/>
              <a:t>Educational History</a:t>
            </a:r>
            <a:r>
              <a:rPr lang="en-US" altLang="en-US" sz="1400" i="1"/>
              <a:t>:</a:t>
            </a:r>
          </a:p>
          <a:p>
            <a:pPr eaLnBrk="1" hangingPunct="1"/>
            <a:r>
              <a:rPr lang="en-US" altLang="en-US" sz="1400" i="1"/>
              <a:t>                              (Name/Location)     Degree?(Y/N)</a:t>
            </a:r>
          </a:p>
          <a:p>
            <a:pPr eaLnBrk="1" hangingPunct="1"/>
            <a:r>
              <a:rPr lang="en-US" altLang="en-US" sz="1400" b="1" u="sng">
                <a:latin typeface="Times New Roman" panose="02020603050405020304" pitchFamily="18" charset="0"/>
              </a:rPr>
              <a:t>High School          Milagro H.S, CA    Yes-graduated</a:t>
            </a:r>
          </a:p>
          <a:p>
            <a:pPr eaLnBrk="1" hangingPunct="1"/>
            <a:r>
              <a:rPr lang="en-US" altLang="en-US" sz="1400" b="1" u="sng">
                <a:latin typeface="Times New Roman" panose="02020603050405020304" pitchFamily="18" charset="0"/>
              </a:rPr>
              <a:t>Voc. School           Yum Chef School    Yes-graduated</a:t>
            </a:r>
          </a:p>
          <a:p>
            <a:pPr eaLnBrk="1" hangingPunct="1"/>
            <a:r>
              <a:rPr lang="en-US" altLang="en-US" sz="1400" b="1" u="sng">
                <a:latin typeface="Times New Roman" panose="02020603050405020304" pitchFamily="18" charset="0"/>
              </a:rPr>
              <a:t>College                  BECU, Pacific	  No , studying_          </a:t>
            </a:r>
          </a:p>
          <a:p>
            <a:pPr eaLnBrk="1" hangingPunct="1"/>
            <a:r>
              <a:rPr lang="en-US" altLang="en-US" sz="1400" b="1">
                <a:latin typeface="Times New Roman" panose="02020603050405020304" pitchFamily="18" charset="0"/>
              </a:rPr>
              <a:t>			      </a:t>
            </a:r>
            <a:r>
              <a:rPr lang="en-US" altLang="en-US" sz="1400" b="1" u="sng">
                <a:latin typeface="Times New Roman" panose="02020603050405020304" pitchFamily="18" charset="0"/>
              </a:rPr>
              <a:t>Hospitality_</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Box 62">
            <a:extLst>
              <a:ext uri="{FF2B5EF4-FFF2-40B4-BE49-F238E27FC236}">
                <a16:creationId xmlns:a16="http://schemas.microsoft.com/office/drawing/2014/main" id="{5B0B0F5D-66FB-AC4A-F4F0-AD88DDABF81F}"/>
              </a:ext>
            </a:extLst>
          </p:cNvPr>
          <p:cNvSpPr txBox="1">
            <a:spLocks noGrp="1" noChangeArrowheads="1"/>
          </p:cNvSpPr>
          <p:nvPr>
            <p:ph type="title" idx="4294967295"/>
          </p:nvPr>
        </p:nvSpPr>
        <p:spPr bwMode="auto">
          <a:xfrm>
            <a:off x="914400" y="4343400"/>
            <a:ext cx="3581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 #12 and #13</a:t>
            </a:r>
          </a:p>
        </p:txBody>
      </p:sp>
      <p:sp>
        <p:nvSpPr>
          <p:cNvPr id="8" name="Rectangle 9">
            <a:extLst>
              <a:ext uri="{FF2B5EF4-FFF2-40B4-BE49-F238E27FC236}">
                <a16:creationId xmlns:a16="http://schemas.microsoft.com/office/drawing/2014/main" id="{6504B23C-3E55-18D6-1587-FF5D0CAD3BBD}"/>
              </a:ext>
              <a:ext uri="{C183D7F6-B498-43B3-948B-1728B52AA6E4}">
                <adec:decorative xmlns:adec="http://schemas.microsoft.com/office/drawing/2017/decorative" val="1"/>
              </a:ext>
            </a:extLst>
          </p:cNvPr>
          <p:cNvSpPr>
            <a:spLocks noChangeArrowheads="1"/>
          </p:cNvSpPr>
          <p:nvPr/>
        </p:nvSpPr>
        <p:spPr bwMode="auto">
          <a:xfrm>
            <a:off x="4495800" y="152400"/>
            <a:ext cx="4495800" cy="6400800"/>
          </a:xfrm>
          <a:prstGeom prst="rect">
            <a:avLst/>
          </a:prstGeom>
          <a:solidFill>
            <a:schemeClr val="accent3">
              <a:lumMod val="50000"/>
              <a:alpha val="98038"/>
            </a:schemeClr>
          </a:solidFill>
          <a:ln w="3175">
            <a:solidFill>
              <a:schemeClr val="tx1"/>
            </a:solidFill>
            <a:miter lim="800000"/>
            <a:headEnd/>
            <a:tailEnd/>
          </a:ln>
        </p:spPr>
        <p:txBody>
          <a:bodyPr wrap="none" anchor="ctr"/>
          <a:lstStyle/>
          <a:p>
            <a:pPr>
              <a:defRPr/>
            </a:pPr>
            <a:endParaRPr lang="en-US">
              <a:latin typeface="Arial" charset="0"/>
              <a:cs typeface="+mn-cs"/>
            </a:endParaRPr>
          </a:p>
        </p:txBody>
      </p:sp>
      <p:grpSp>
        <p:nvGrpSpPr>
          <p:cNvPr id="24583" name="Group 207">
            <a:extLst>
              <a:ext uri="{FF2B5EF4-FFF2-40B4-BE49-F238E27FC236}">
                <a16:creationId xmlns:a16="http://schemas.microsoft.com/office/drawing/2014/main" id="{301F0D5F-771F-7181-EF0C-FE6783B9B7A8}"/>
              </a:ext>
              <a:ext uri="{C183D7F6-B498-43B3-948B-1728B52AA6E4}">
                <adec:decorative xmlns:adec="http://schemas.microsoft.com/office/drawing/2017/decorative" val="1"/>
              </a:ext>
            </a:extLst>
          </p:cNvPr>
          <p:cNvGrpSpPr>
            <a:grpSpLocks/>
          </p:cNvGrpSpPr>
          <p:nvPr/>
        </p:nvGrpSpPr>
        <p:grpSpPr bwMode="auto">
          <a:xfrm>
            <a:off x="0" y="1762125"/>
            <a:ext cx="4648200" cy="1143000"/>
            <a:chOff x="3962399" y="1838325"/>
            <a:chExt cx="4724401" cy="1143000"/>
          </a:xfrm>
        </p:grpSpPr>
        <p:sp>
          <p:nvSpPr>
            <p:cNvPr id="14" name="Rectangle 13">
              <a:extLst>
                <a:ext uri="{FF2B5EF4-FFF2-40B4-BE49-F238E27FC236}">
                  <a16:creationId xmlns:a16="http://schemas.microsoft.com/office/drawing/2014/main" id="{0B576020-B64F-641B-FA48-F6949CECB4B7}"/>
                </a:ext>
              </a:extLst>
            </p:cNvPr>
            <p:cNvSpPr/>
            <p:nvPr/>
          </p:nvSpPr>
          <p:spPr>
            <a:xfrm>
              <a:off x="3962399" y="183832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4587" name="Picture 2">
              <a:extLst>
                <a:ext uri="{FF2B5EF4-FFF2-40B4-BE49-F238E27FC236}">
                  <a16:creationId xmlns:a16="http://schemas.microsoft.com/office/drawing/2014/main" id="{697CAE89-34D0-A0B0-F744-4A446D16F01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199" y="21336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Action Button: Forward or Next 15">
            <a:hlinkClick r:id="" action="ppaction://hlinkshowjump?jump=nextslide" highlightClick="1"/>
            <a:extLst>
              <a:ext uri="{FF2B5EF4-FFF2-40B4-BE49-F238E27FC236}">
                <a16:creationId xmlns:a16="http://schemas.microsoft.com/office/drawing/2014/main" id="{74EBA6FA-CB1E-9C4B-7AC7-321C7FA15C80}"/>
              </a:ext>
              <a:ext uri="{C183D7F6-B498-43B3-948B-1728B52AA6E4}">
                <adec:decorative xmlns:adec="http://schemas.microsoft.com/office/drawing/2017/decorative" val="1"/>
              </a:ext>
            </a:extLst>
          </p:cNvPr>
          <p:cNvSpPr/>
          <p:nvPr/>
        </p:nvSpPr>
        <p:spPr>
          <a:xfrm>
            <a:off x="1768475" y="32766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24580" name="Text Box 94">
            <a:extLst>
              <a:ext uri="{FF2B5EF4-FFF2-40B4-BE49-F238E27FC236}">
                <a16:creationId xmlns:a16="http://schemas.microsoft.com/office/drawing/2014/main" id="{E72386A6-172A-1ECC-E499-ACE22F0CA9C2}"/>
              </a:ext>
            </a:extLst>
          </p:cNvPr>
          <p:cNvSpPr txBox="1">
            <a:spLocks noChangeArrowheads="1"/>
          </p:cNvSpPr>
          <p:nvPr/>
        </p:nvSpPr>
        <p:spPr bwMode="auto">
          <a:xfrm>
            <a:off x="5334000" y="304800"/>
            <a:ext cx="2873375" cy="3762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Employment Application</a:t>
            </a:r>
          </a:p>
        </p:txBody>
      </p:sp>
      <p:sp>
        <p:nvSpPr>
          <p:cNvPr id="24581" name="Text Box 95">
            <a:extLst>
              <a:ext uri="{FF2B5EF4-FFF2-40B4-BE49-F238E27FC236}">
                <a16:creationId xmlns:a16="http://schemas.microsoft.com/office/drawing/2014/main" id="{9F5658A3-11BB-D602-0018-4C6877D66B8B}"/>
              </a:ext>
            </a:extLst>
          </p:cNvPr>
          <p:cNvSpPr txBox="1">
            <a:spLocks noChangeArrowheads="1"/>
          </p:cNvSpPr>
          <p:nvPr/>
        </p:nvSpPr>
        <p:spPr bwMode="auto">
          <a:xfrm>
            <a:off x="4572000" y="838200"/>
            <a:ext cx="4343400" cy="53863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t>Name:</a:t>
            </a:r>
            <a:r>
              <a:rPr lang="en-US" altLang="en-US" sz="1200" b="1"/>
              <a:t>  </a:t>
            </a:r>
            <a:r>
              <a:rPr lang="en-US" altLang="en-US" sz="1400" b="1" u="sng">
                <a:latin typeface="Times New Roman" panose="02020603050405020304" pitchFamily="18" charset="0"/>
              </a:rPr>
              <a:t>Ezelle      Geneviève      Renee______________</a:t>
            </a:r>
          </a:p>
          <a:p>
            <a:pPr eaLnBrk="1" hangingPunct="1"/>
            <a:r>
              <a:rPr lang="en-US" altLang="en-US" sz="1400" b="1"/>
              <a:t>            (last)          (first)         (middle)</a:t>
            </a:r>
            <a:endParaRPr lang="en-US" altLang="en-US" sz="1400" b="1">
              <a:latin typeface="Times New Roman" panose="02020603050405020304" pitchFamily="18" charset="0"/>
            </a:endParaRPr>
          </a:p>
          <a:p>
            <a:pPr eaLnBrk="1" hangingPunct="1"/>
            <a:r>
              <a:rPr lang="en-US" altLang="en-US" sz="1400" b="1" i="1"/>
              <a:t>Soc. Sec. No.: </a:t>
            </a:r>
            <a:r>
              <a:rPr lang="en-US" altLang="en-US" sz="1400" i="1"/>
              <a:t> </a:t>
            </a:r>
            <a:r>
              <a:rPr lang="en-US" altLang="en-US" sz="1400" b="1" u="sng">
                <a:latin typeface="Times New Roman" panose="02020603050405020304" pitchFamily="18" charset="0"/>
              </a:rPr>
              <a:t>512-000-4321</a:t>
            </a:r>
          </a:p>
          <a:p>
            <a:pPr eaLnBrk="1" hangingPunct="1"/>
            <a:endParaRPr lang="en-US" altLang="en-US" sz="1400" b="1" u="sng">
              <a:latin typeface="Times New Roman" panose="02020603050405020304" pitchFamily="18" charset="0"/>
            </a:endParaRPr>
          </a:p>
          <a:p>
            <a:pPr eaLnBrk="1" hangingPunct="1"/>
            <a:r>
              <a:rPr lang="en-US" altLang="en-US" sz="1400" b="1" i="1"/>
              <a:t>Address:  </a:t>
            </a:r>
            <a:r>
              <a:rPr lang="en-US" altLang="en-US" sz="1400" b="1" u="sng">
                <a:latin typeface="Times New Roman" panose="02020603050405020304" pitchFamily="18" charset="0"/>
              </a:rPr>
              <a:t>2538  5</a:t>
            </a:r>
            <a:r>
              <a:rPr lang="en-US" altLang="en-US" sz="1400" b="1" u="sng" baseline="30000">
                <a:latin typeface="Times New Roman" panose="02020603050405020304" pitchFamily="18" charset="0"/>
              </a:rPr>
              <a:t>th</a:t>
            </a:r>
            <a:r>
              <a:rPr lang="en-US" altLang="en-US" sz="1400" b="1" u="sng">
                <a:latin typeface="Times New Roman" panose="02020603050405020304" pitchFamily="18" charset="0"/>
              </a:rPr>
              <a:t> St. Apt. #432. Anytown, FL  54321</a:t>
            </a:r>
          </a:p>
          <a:p>
            <a:pPr eaLnBrk="1" hangingPunct="1"/>
            <a:endParaRPr lang="en-US" altLang="en-US" sz="1400"/>
          </a:p>
          <a:p>
            <a:pPr eaLnBrk="1" hangingPunct="1"/>
            <a:r>
              <a:rPr lang="en-US" altLang="en-US" sz="1400" b="1" i="1"/>
              <a:t>Telephone:  </a:t>
            </a:r>
            <a:r>
              <a:rPr lang="en-US" altLang="en-US" sz="1400" b="1" u="sng">
                <a:latin typeface="Times New Roman" panose="02020603050405020304" pitchFamily="18" charset="0"/>
              </a:rPr>
              <a:t>(home) (212) 555-1628_______________</a:t>
            </a:r>
          </a:p>
          <a:p>
            <a:pPr eaLnBrk="1" hangingPunct="1"/>
            <a:r>
              <a:rPr lang="en-US" altLang="en-US" sz="1400" b="1" i="1"/>
              <a:t>	   </a:t>
            </a:r>
            <a:r>
              <a:rPr lang="en-US" altLang="en-US" sz="1400" b="1" u="sng">
                <a:latin typeface="Times New Roman" panose="02020603050405020304" pitchFamily="18" charset="0"/>
              </a:rPr>
              <a:t>(cell)    (212) 555-1922________________</a:t>
            </a:r>
          </a:p>
          <a:p>
            <a:pPr eaLnBrk="1" hangingPunct="1"/>
            <a:endParaRPr lang="en-US" altLang="en-US" sz="1400" b="1" i="1">
              <a:latin typeface="Times New Roman" panose="02020603050405020304" pitchFamily="18" charset="0"/>
            </a:endParaRPr>
          </a:p>
          <a:p>
            <a:pPr eaLnBrk="1" hangingPunct="1"/>
            <a:r>
              <a:rPr lang="en-US" altLang="en-US" sz="1400" b="1" i="1"/>
              <a:t>Position desired:  </a:t>
            </a:r>
            <a:r>
              <a:rPr lang="en-US" altLang="en-US" sz="1400" b="1" u="sng">
                <a:latin typeface="Times New Roman" panose="02020603050405020304" pitchFamily="18" charset="0"/>
                <a:cs typeface="Times New Roman" panose="02020603050405020304" pitchFamily="18" charset="0"/>
              </a:rPr>
              <a:t>Restaurant manager___________</a:t>
            </a:r>
          </a:p>
          <a:p>
            <a:pPr eaLnBrk="1" hangingPunct="1"/>
            <a:endParaRPr lang="en-US" altLang="en-US" sz="1400" u="sng">
              <a:latin typeface="Times New Roman" panose="02020603050405020304" pitchFamily="18" charset="0"/>
            </a:endParaRPr>
          </a:p>
          <a:p>
            <a:pPr eaLnBrk="1" hangingPunct="1"/>
            <a:r>
              <a:rPr lang="en-US" altLang="en-US" sz="1400" b="1" i="1"/>
              <a:t>Work Experience</a:t>
            </a:r>
            <a:r>
              <a:rPr lang="en-US" altLang="en-US" sz="1400" i="1"/>
              <a:t>:</a:t>
            </a:r>
          </a:p>
          <a:p>
            <a:pPr eaLnBrk="1" hangingPunct="1"/>
            <a:r>
              <a:rPr lang="en-US" altLang="en-US" sz="1200" b="1" i="1"/>
              <a:t>     (Dates)                   (Title)                  </a:t>
            </a:r>
            <a:r>
              <a:rPr lang="en-US" altLang="en-US" sz="1400" i="1"/>
              <a:t>(</a:t>
            </a:r>
            <a:r>
              <a:rPr lang="en-US" altLang="en-US" sz="1200" b="1" i="1"/>
              <a:t>Employer Name</a:t>
            </a:r>
            <a:r>
              <a:rPr lang="en-US" altLang="en-US" sz="1400" i="1"/>
              <a:t>)</a:t>
            </a:r>
          </a:p>
          <a:p>
            <a:pPr eaLnBrk="1" hangingPunct="1"/>
            <a:r>
              <a:rPr lang="en-US" altLang="en-US" sz="1400" b="1" i="1"/>
              <a:t>1. </a:t>
            </a:r>
            <a:r>
              <a:rPr lang="en-US" altLang="en-US" sz="1400" b="1" i="1" u="sng">
                <a:latin typeface="Times New Roman" panose="02020603050405020304" pitchFamily="18" charset="0"/>
              </a:rPr>
              <a:t>5</a:t>
            </a:r>
            <a:r>
              <a:rPr lang="en-US" altLang="en-US" sz="1400" b="1" u="sng">
                <a:latin typeface="Times New Roman" panose="02020603050405020304" pitchFamily="18" charset="0"/>
              </a:rPr>
              <a:t>/15/04-2008       Café manager        Lulu’s café ____</a:t>
            </a:r>
          </a:p>
          <a:p>
            <a:pPr eaLnBrk="1" hangingPunct="1"/>
            <a:r>
              <a:rPr lang="en-US" altLang="en-US" sz="1400" b="1" i="1"/>
              <a:t>Reason for leaving: </a:t>
            </a:r>
            <a:r>
              <a:rPr lang="en-US" altLang="en-US" sz="1400" b="1" u="sng">
                <a:latin typeface="Times New Roman" panose="02020603050405020304" pitchFamily="18" charset="0"/>
                <a:cs typeface="Times New Roman" panose="02020603050405020304" pitchFamily="18" charset="0"/>
              </a:rPr>
              <a:t>the restaurant closed_________</a:t>
            </a:r>
          </a:p>
          <a:p>
            <a:pPr eaLnBrk="1" hangingPunct="1"/>
            <a:r>
              <a:rPr lang="en-US" altLang="en-US" sz="1400" b="1" i="1"/>
              <a:t>2</a:t>
            </a:r>
            <a:r>
              <a:rPr lang="en-US" altLang="en-US" sz="1400" i="1"/>
              <a:t>.</a:t>
            </a:r>
            <a:r>
              <a:rPr lang="en-US" altLang="en-US" i="1"/>
              <a:t> </a:t>
            </a:r>
            <a:r>
              <a:rPr lang="en-US" altLang="en-US" sz="1400" b="1" u="sng">
                <a:solidFill>
                  <a:srgbClr val="FF0000"/>
                </a:solidFill>
                <a:latin typeface="Times New Roman" panose="02020603050405020304" pitchFamily="18" charset="0"/>
              </a:rPr>
              <a:t>5/15/00</a:t>
            </a:r>
            <a:r>
              <a:rPr lang="en-US" altLang="en-US" sz="1400" b="1" u="sng">
                <a:latin typeface="Times New Roman" panose="02020603050405020304" pitchFamily="18" charset="0"/>
              </a:rPr>
              <a:t>-3/1/02    Waitress            Carl’s Steak House</a:t>
            </a:r>
          </a:p>
          <a:p>
            <a:pPr eaLnBrk="1" hangingPunct="1"/>
            <a:r>
              <a:rPr lang="en-US" altLang="en-US" sz="1400" b="1" i="1"/>
              <a:t>Reason for leaving</a:t>
            </a:r>
            <a:r>
              <a:rPr lang="en-US" altLang="en-US" b="1" i="1"/>
              <a:t>: </a:t>
            </a:r>
            <a:r>
              <a:rPr lang="en-US" altLang="en-US" sz="1400" b="1" u="sng">
                <a:latin typeface="Times New Roman" panose="02020603050405020304" pitchFamily="18" charset="0"/>
                <a:cs typeface="Times New Roman" panose="02020603050405020304" pitchFamily="18" charset="0"/>
              </a:rPr>
              <a:t>needed more hours__________</a:t>
            </a:r>
            <a:endParaRPr lang="en-US" altLang="en-US" sz="1400" b="1" u="sng">
              <a:latin typeface="Times New Roman" panose="02020603050405020304" pitchFamily="18" charset="0"/>
            </a:endParaRPr>
          </a:p>
          <a:p>
            <a:pPr eaLnBrk="1" hangingPunct="1"/>
            <a:endParaRPr lang="en-US" altLang="en-US" sz="1400" b="1" u="sng">
              <a:latin typeface="Times New Roman" panose="02020603050405020304" pitchFamily="18" charset="0"/>
            </a:endParaRPr>
          </a:p>
          <a:p>
            <a:pPr eaLnBrk="1" hangingPunct="1"/>
            <a:r>
              <a:rPr lang="en-US" altLang="en-US" sz="1400" b="1" i="1"/>
              <a:t>Educational History</a:t>
            </a:r>
            <a:r>
              <a:rPr lang="en-US" altLang="en-US" sz="1400" i="1"/>
              <a:t>:</a:t>
            </a:r>
          </a:p>
          <a:p>
            <a:pPr eaLnBrk="1" hangingPunct="1"/>
            <a:r>
              <a:rPr lang="en-US" altLang="en-US" sz="1400" i="1"/>
              <a:t>                              (Name/Location)     Degree?(Y/N)</a:t>
            </a:r>
          </a:p>
          <a:p>
            <a:pPr eaLnBrk="1" hangingPunct="1"/>
            <a:r>
              <a:rPr lang="en-US" altLang="en-US" sz="1400" b="1" u="sng">
                <a:latin typeface="Times New Roman" panose="02020603050405020304" pitchFamily="18" charset="0"/>
              </a:rPr>
              <a:t>High School          Milagro H.S, CA    Yes-graduated</a:t>
            </a:r>
          </a:p>
          <a:p>
            <a:pPr eaLnBrk="1" hangingPunct="1"/>
            <a:r>
              <a:rPr lang="en-US" altLang="en-US" sz="1400" b="1" u="sng">
                <a:latin typeface="Times New Roman" panose="02020603050405020304" pitchFamily="18" charset="0"/>
              </a:rPr>
              <a:t>Voc. School           Yum Chef School    Yes-graduated</a:t>
            </a:r>
          </a:p>
          <a:p>
            <a:pPr eaLnBrk="1" hangingPunct="1"/>
            <a:r>
              <a:rPr lang="en-US" altLang="en-US" sz="1400" b="1" u="sng">
                <a:latin typeface="Times New Roman" panose="02020603050405020304" pitchFamily="18" charset="0"/>
              </a:rPr>
              <a:t>College                  BECU, Pacific	  No , studying_          </a:t>
            </a:r>
          </a:p>
          <a:p>
            <a:pPr eaLnBrk="1" hangingPunct="1"/>
            <a:r>
              <a:rPr lang="en-US" altLang="en-US" sz="1400" b="1">
                <a:latin typeface="Times New Roman" panose="02020603050405020304" pitchFamily="18" charset="0"/>
              </a:rPr>
              <a:t>			      </a:t>
            </a:r>
            <a:r>
              <a:rPr lang="en-US" altLang="en-US" sz="1400" b="1" u="sng">
                <a:latin typeface="Times New Roman" panose="02020603050405020304" pitchFamily="18" charset="0"/>
              </a:rPr>
              <a:t>Hospitality_</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B64A-33C6-8A06-B849-9F8FA422501B}"/>
              </a:ext>
            </a:extLst>
          </p:cNvPr>
          <p:cNvSpPr txBox="1">
            <a:spLocks noGrp="1"/>
          </p:cNvSpPr>
          <p:nvPr>
            <p:ph type="title" idx="4294967295"/>
          </p:nvPr>
        </p:nvSpPr>
        <p:spPr>
          <a:xfrm>
            <a:off x="-39688" y="-32266"/>
            <a:ext cx="247808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Questions 12 &amp; 13</a:t>
            </a:r>
          </a:p>
        </p:txBody>
      </p:sp>
      <p:pic>
        <p:nvPicPr>
          <p:cNvPr id="4" name="Picture 3">
            <a:extLst>
              <a:ext uri="{FF2B5EF4-FFF2-40B4-BE49-F238E27FC236}">
                <a16:creationId xmlns:a16="http://schemas.microsoft.com/office/drawing/2014/main" id="{0693C93B-2286-D894-9E60-3D2B3AB5DB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494" y="342508"/>
            <a:ext cx="8507012" cy="2810267"/>
          </a:xfrm>
          <a:prstGeom prst="rect">
            <a:avLst/>
          </a:prstGeom>
        </p:spPr>
      </p:pic>
      <p:sp>
        <p:nvSpPr>
          <p:cNvPr id="166" name="Rectangle 158">
            <a:extLst>
              <a:ext uri="{FF2B5EF4-FFF2-40B4-BE49-F238E27FC236}">
                <a16:creationId xmlns:a16="http://schemas.microsoft.com/office/drawing/2014/main" id="{57366586-D777-E719-A48D-D4D1E410C746}"/>
              </a:ext>
            </a:extLst>
          </p:cNvPr>
          <p:cNvSpPr>
            <a:spLocks noChangeArrowheads="1"/>
          </p:cNvSpPr>
          <p:nvPr/>
        </p:nvSpPr>
        <p:spPr bwMode="auto">
          <a:xfrm>
            <a:off x="609600" y="3294063"/>
            <a:ext cx="4038600" cy="381000"/>
          </a:xfrm>
          <a:prstGeom prst="rect">
            <a:avLst/>
          </a:prstGeom>
          <a:noFill/>
          <a:ln w="9525">
            <a:noFill/>
            <a:miter lim="800000"/>
            <a:headEnd/>
            <a:tailEnd/>
          </a:ln>
          <a:effectLst/>
        </p:spPr>
        <p:txBody>
          <a:bodyPr wrap="none" anchor="ctr"/>
          <a:lstStyle/>
          <a:p>
            <a:pPr algn="ctr">
              <a:defRPr/>
            </a:pPr>
            <a:r>
              <a:rPr lang="en-US" b="1" dirty="0">
                <a:effectLst>
                  <a:outerShdw blurRad="38100" dist="38100" dir="2700000" algn="tl">
                    <a:srgbClr val="C0C0C0"/>
                  </a:outerShdw>
                </a:effectLst>
                <a:latin typeface="Arial" charset="0"/>
                <a:cs typeface="+mn-cs"/>
              </a:rPr>
              <a:t>12. Who has an appointment at </a:t>
            </a:r>
          </a:p>
          <a:p>
            <a:pPr algn="ctr">
              <a:defRPr/>
            </a:pPr>
            <a:r>
              <a:rPr lang="en-US" b="1" dirty="0">
                <a:effectLst>
                  <a:outerShdw blurRad="38100" dist="38100" dir="2700000" algn="tl">
                    <a:srgbClr val="C0C0C0"/>
                  </a:outerShdw>
                </a:effectLst>
                <a:latin typeface="Arial" charset="0"/>
                <a:cs typeface="+mn-cs"/>
              </a:rPr>
              <a:t>11:45 with Dr. Park?</a:t>
            </a:r>
            <a:endParaRPr lang="en-US" dirty="0">
              <a:latin typeface="Arial" charset="0"/>
              <a:cs typeface="+mn-cs"/>
            </a:endParaRPr>
          </a:p>
        </p:txBody>
      </p:sp>
      <p:sp>
        <p:nvSpPr>
          <p:cNvPr id="161" name="AutoShape 163">
            <a:hlinkClick r:id="" action="ppaction://noaction" highlightClick="1">
              <a:snd r:embed="rId4" name="Incorrect Answer.wav"/>
            </a:hlinkClick>
            <a:extLst>
              <a:ext uri="{FF2B5EF4-FFF2-40B4-BE49-F238E27FC236}">
                <a16:creationId xmlns:a16="http://schemas.microsoft.com/office/drawing/2014/main" id="{5BC15C5A-6E57-7543-7FEC-63BF7CEFBB88}"/>
              </a:ext>
            </a:extLst>
          </p:cNvPr>
          <p:cNvSpPr>
            <a:spLocks noChangeArrowheads="1"/>
          </p:cNvSpPr>
          <p:nvPr/>
        </p:nvSpPr>
        <p:spPr bwMode="auto">
          <a:xfrm>
            <a:off x="936625" y="38862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b="1" dirty="0">
                <a:solidFill>
                  <a:schemeClr val="tx1"/>
                </a:solidFill>
              </a:rPr>
              <a:t>Felix</a:t>
            </a:r>
          </a:p>
        </p:txBody>
      </p:sp>
      <p:sp>
        <p:nvSpPr>
          <p:cNvPr id="158" name="AutoShape 160">
            <a:hlinkClick r:id="" action="ppaction://noaction" highlightClick="1">
              <a:snd r:embed="rId4" name="Incorrect Answer.wav"/>
            </a:hlinkClick>
            <a:extLst>
              <a:ext uri="{FF2B5EF4-FFF2-40B4-BE49-F238E27FC236}">
                <a16:creationId xmlns:a16="http://schemas.microsoft.com/office/drawing/2014/main" id="{C2AE24B5-7F0B-4546-8BE5-FA7B91297049}"/>
              </a:ext>
            </a:extLst>
          </p:cNvPr>
          <p:cNvSpPr>
            <a:spLocks noChangeArrowheads="1"/>
          </p:cNvSpPr>
          <p:nvPr/>
        </p:nvSpPr>
        <p:spPr bwMode="auto">
          <a:xfrm>
            <a:off x="976153" y="488315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Sandra </a:t>
            </a:r>
          </a:p>
        </p:txBody>
      </p:sp>
      <p:sp>
        <p:nvSpPr>
          <p:cNvPr id="159" name="AutoShape 161">
            <a:hlinkClick r:id="" action="ppaction://hlinkshowjump?jump=nextslide" highlightClick="1">
              <a:snd r:embed="rId5" name="Correct Answer.wav"/>
            </a:hlinkClick>
            <a:extLst>
              <a:ext uri="{FF2B5EF4-FFF2-40B4-BE49-F238E27FC236}">
                <a16:creationId xmlns:a16="http://schemas.microsoft.com/office/drawing/2014/main" id="{EE9CB300-E038-508C-5B8B-411B645DE4D5}"/>
              </a:ext>
            </a:extLst>
          </p:cNvPr>
          <p:cNvSpPr>
            <a:spLocks noChangeArrowheads="1"/>
          </p:cNvSpPr>
          <p:nvPr/>
        </p:nvSpPr>
        <p:spPr bwMode="auto">
          <a:xfrm>
            <a:off x="2743200" y="38862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a:t>
            </a:r>
            <a:r>
              <a:rPr lang="en-US" b="1" dirty="0" err="1">
                <a:solidFill>
                  <a:schemeClr val="tx1"/>
                </a:solidFill>
              </a:rPr>
              <a:t>Alexa</a:t>
            </a:r>
            <a:r>
              <a:rPr lang="en-US" b="1" dirty="0">
                <a:solidFill>
                  <a:schemeClr val="tx1"/>
                </a:solidFill>
              </a:rPr>
              <a:t> </a:t>
            </a:r>
          </a:p>
        </p:txBody>
      </p:sp>
      <p:sp>
        <p:nvSpPr>
          <p:cNvPr id="160" name="AutoShape 162">
            <a:hlinkClick r:id="" action="ppaction://noaction" highlightClick="1">
              <a:snd r:embed="rId4" name="Incorrect Answer.wav"/>
            </a:hlinkClick>
            <a:extLst>
              <a:ext uri="{FF2B5EF4-FFF2-40B4-BE49-F238E27FC236}">
                <a16:creationId xmlns:a16="http://schemas.microsoft.com/office/drawing/2014/main" id="{29643E26-FE60-7B7B-C45C-497F6916EA77}"/>
              </a:ext>
            </a:extLst>
          </p:cNvPr>
          <p:cNvSpPr>
            <a:spLocks noChangeArrowheads="1"/>
          </p:cNvSpPr>
          <p:nvPr/>
        </p:nvSpPr>
        <p:spPr bwMode="auto">
          <a:xfrm>
            <a:off x="2781300" y="488315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Yuko</a:t>
            </a:r>
          </a:p>
        </p:txBody>
      </p:sp>
      <p:sp>
        <p:nvSpPr>
          <p:cNvPr id="167" name="Rectangle 158">
            <a:extLst>
              <a:ext uri="{FF2B5EF4-FFF2-40B4-BE49-F238E27FC236}">
                <a16:creationId xmlns:a16="http://schemas.microsoft.com/office/drawing/2014/main" id="{1C1289F1-05DC-4459-17E0-DA0062FAB6ED}"/>
              </a:ext>
            </a:extLst>
          </p:cNvPr>
          <p:cNvSpPr>
            <a:spLocks noChangeArrowheads="1"/>
          </p:cNvSpPr>
          <p:nvPr/>
        </p:nvSpPr>
        <p:spPr bwMode="auto">
          <a:xfrm>
            <a:off x="4864100" y="3276600"/>
            <a:ext cx="4038600" cy="381000"/>
          </a:xfrm>
          <a:prstGeom prst="rect">
            <a:avLst/>
          </a:prstGeom>
          <a:noFill/>
          <a:ln w="9525">
            <a:noFill/>
            <a:miter lim="800000"/>
            <a:headEnd/>
            <a:tailEnd/>
          </a:ln>
          <a:effectLst/>
        </p:spPr>
        <p:txBody>
          <a:bodyPr wrap="none" anchor="ctr"/>
          <a:lstStyle/>
          <a:p>
            <a:pPr algn="ctr">
              <a:defRPr/>
            </a:pPr>
            <a:r>
              <a:rPr lang="en-US" b="1" dirty="0">
                <a:effectLst>
                  <a:outerShdw blurRad="38100" dist="38100" dir="2700000" algn="tl">
                    <a:srgbClr val="C0C0C0"/>
                  </a:outerShdw>
                </a:effectLst>
                <a:latin typeface="Arial" charset="0"/>
                <a:cs typeface="+mn-cs"/>
              </a:rPr>
              <a:t>13. How many people have an </a:t>
            </a:r>
          </a:p>
          <a:p>
            <a:pPr algn="ctr">
              <a:defRPr/>
            </a:pPr>
            <a:r>
              <a:rPr lang="en-US" b="1" dirty="0">
                <a:effectLst>
                  <a:outerShdw blurRad="38100" dist="38100" dir="2700000" algn="tl">
                    <a:srgbClr val="C0C0C0"/>
                  </a:outerShdw>
                </a:effectLst>
                <a:latin typeface="Arial" charset="0"/>
                <a:cs typeface="+mn-cs"/>
              </a:rPr>
              <a:t>appointment with Dr. </a:t>
            </a:r>
            <a:r>
              <a:rPr lang="en-US" b="1" dirty="0" err="1">
                <a:effectLst>
                  <a:outerShdw blurRad="38100" dist="38100" dir="2700000" algn="tl">
                    <a:srgbClr val="C0C0C0"/>
                  </a:outerShdw>
                </a:effectLst>
                <a:latin typeface="Arial" charset="0"/>
                <a:cs typeface="+mn-cs"/>
              </a:rPr>
              <a:t>Zheng</a:t>
            </a:r>
            <a:r>
              <a:rPr lang="en-US" b="1" dirty="0">
                <a:effectLst>
                  <a:outerShdw blurRad="38100" dist="38100" dir="2700000" algn="tl">
                    <a:srgbClr val="C0C0C0"/>
                  </a:outerShdw>
                </a:effectLst>
                <a:latin typeface="Arial" charset="0"/>
                <a:cs typeface="+mn-cs"/>
              </a:rPr>
              <a:t>?</a:t>
            </a:r>
            <a:endParaRPr lang="en-US" b="1" dirty="0">
              <a:latin typeface="Arial" charset="0"/>
              <a:cs typeface="+mn-cs"/>
            </a:endParaRPr>
          </a:p>
        </p:txBody>
      </p:sp>
      <p:sp>
        <p:nvSpPr>
          <p:cNvPr id="165" name="AutoShape 163">
            <a:hlinkClick r:id="rId6" action="ppaction://hlinksldjump" highlightClick="1">
              <a:snd r:embed="rId5" name="Correct Answer.wav"/>
            </a:hlinkClick>
            <a:extLst>
              <a:ext uri="{FF2B5EF4-FFF2-40B4-BE49-F238E27FC236}">
                <a16:creationId xmlns:a16="http://schemas.microsoft.com/office/drawing/2014/main" id="{6A41F55F-AA2E-C7AB-8D02-42637B8CB082}"/>
              </a:ext>
            </a:extLst>
          </p:cNvPr>
          <p:cNvSpPr>
            <a:spLocks noChangeArrowheads="1"/>
          </p:cNvSpPr>
          <p:nvPr/>
        </p:nvSpPr>
        <p:spPr bwMode="auto">
          <a:xfrm>
            <a:off x="5191443" y="38862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b="1" dirty="0">
                <a:solidFill>
                  <a:schemeClr val="tx1"/>
                </a:solidFill>
              </a:rPr>
              <a:t>one</a:t>
            </a:r>
          </a:p>
        </p:txBody>
      </p:sp>
      <p:sp>
        <p:nvSpPr>
          <p:cNvPr id="162" name="AutoShape 160">
            <a:hlinkClick r:id="" action="ppaction://noaction" highlightClick="1">
              <a:snd r:embed="rId4" name="Incorrect Answer.wav"/>
            </a:hlinkClick>
            <a:extLst>
              <a:ext uri="{FF2B5EF4-FFF2-40B4-BE49-F238E27FC236}">
                <a16:creationId xmlns:a16="http://schemas.microsoft.com/office/drawing/2014/main" id="{FFB73640-98BD-4586-BBA8-FB6203B80147}"/>
              </a:ext>
            </a:extLst>
          </p:cNvPr>
          <p:cNvSpPr>
            <a:spLocks noChangeArrowheads="1"/>
          </p:cNvSpPr>
          <p:nvPr/>
        </p:nvSpPr>
        <p:spPr bwMode="auto">
          <a:xfrm>
            <a:off x="5220019" y="487045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three</a:t>
            </a:r>
          </a:p>
        </p:txBody>
      </p:sp>
      <p:sp>
        <p:nvSpPr>
          <p:cNvPr id="163" name="AutoShape 161">
            <a:hlinkClick r:id="" action="ppaction://noaction" highlightClick="1">
              <a:snd r:embed="rId4" name="Incorrect Answer.wav"/>
            </a:hlinkClick>
            <a:extLst>
              <a:ext uri="{FF2B5EF4-FFF2-40B4-BE49-F238E27FC236}">
                <a16:creationId xmlns:a16="http://schemas.microsoft.com/office/drawing/2014/main" id="{053492EC-D746-366D-C79A-3F68C81013C8}"/>
              </a:ext>
            </a:extLst>
          </p:cNvPr>
          <p:cNvSpPr>
            <a:spLocks noChangeArrowheads="1"/>
          </p:cNvSpPr>
          <p:nvPr/>
        </p:nvSpPr>
        <p:spPr bwMode="auto">
          <a:xfrm>
            <a:off x="7180581" y="38862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two </a:t>
            </a:r>
          </a:p>
        </p:txBody>
      </p:sp>
      <p:sp>
        <p:nvSpPr>
          <p:cNvPr id="164" name="AutoShape 162">
            <a:hlinkClick r:id="" action="ppaction://noaction" highlightClick="1">
              <a:snd r:embed="rId4" name="Incorrect Answer.wav"/>
            </a:hlinkClick>
            <a:extLst>
              <a:ext uri="{FF2B5EF4-FFF2-40B4-BE49-F238E27FC236}">
                <a16:creationId xmlns:a16="http://schemas.microsoft.com/office/drawing/2014/main" id="{B40A1424-BB28-4204-1CCA-2BFBB034760A}"/>
              </a:ext>
            </a:extLst>
          </p:cNvPr>
          <p:cNvSpPr>
            <a:spLocks noChangeArrowheads="1"/>
          </p:cNvSpPr>
          <p:nvPr/>
        </p:nvSpPr>
        <p:spPr bwMode="auto">
          <a:xfrm>
            <a:off x="7210744" y="48514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none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207">
            <a:extLst>
              <a:ext uri="{FF2B5EF4-FFF2-40B4-BE49-F238E27FC236}">
                <a16:creationId xmlns:a16="http://schemas.microsoft.com/office/drawing/2014/main" id="{F234F835-7B0D-AFB4-9A80-AF637A212D2B}"/>
              </a:ext>
              <a:ext uri="{C183D7F6-B498-43B3-948B-1728B52AA6E4}">
                <adec:decorative xmlns:adec="http://schemas.microsoft.com/office/drawing/2017/decorative" val="1"/>
              </a:ext>
            </a:extLst>
          </p:cNvPr>
          <p:cNvGrpSpPr>
            <a:grpSpLocks/>
          </p:cNvGrpSpPr>
          <p:nvPr/>
        </p:nvGrpSpPr>
        <p:grpSpPr bwMode="auto">
          <a:xfrm>
            <a:off x="2484438" y="3209925"/>
            <a:ext cx="4724400" cy="1143000"/>
            <a:chOff x="4236719" y="1838325"/>
            <a:chExt cx="4724401" cy="1143000"/>
          </a:xfrm>
        </p:grpSpPr>
        <p:sp>
          <p:nvSpPr>
            <p:cNvPr id="9" name="Rectangle 8">
              <a:extLst>
                <a:ext uri="{FF2B5EF4-FFF2-40B4-BE49-F238E27FC236}">
                  <a16:creationId xmlns:a16="http://schemas.microsoft.com/office/drawing/2014/main" id="{86366DD9-5D2B-E752-4130-914BD0A852CE}"/>
                </a:ext>
              </a:extLst>
            </p:cNvPr>
            <p:cNvSpPr/>
            <p:nvPr/>
          </p:nvSpPr>
          <p:spPr>
            <a:xfrm>
              <a:off x="4236719" y="183832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6671" name="Picture 2">
              <a:extLst>
                <a:ext uri="{FF2B5EF4-FFF2-40B4-BE49-F238E27FC236}">
                  <a16:creationId xmlns:a16="http://schemas.microsoft.com/office/drawing/2014/main" id="{F9DA2CA0-A2F5-DEEC-F466-E2588266BD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2999" y="21336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8" name="TextBox 65">
            <a:extLst>
              <a:ext uri="{FF2B5EF4-FFF2-40B4-BE49-F238E27FC236}">
                <a16:creationId xmlns:a16="http://schemas.microsoft.com/office/drawing/2014/main" id="{216C3E4C-C0E6-00B4-A861-49A9D1CE0ED5}"/>
              </a:ext>
            </a:extLst>
          </p:cNvPr>
          <p:cNvSpPr txBox="1">
            <a:spLocks noGrp="1" noChangeArrowheads="1"/>
          </p:cNvSpPr>
          <p:nvPr>
            <p:ph type="title" idx="4294967295"/>
          </p:nvPr>
        </p:nvSpPr>
        <p:spPr bwMode="auto">
          <a:xfrm>
            <a:off x="3322638" y="5562600"/>
            <a:ext cx="3611562"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Return to Question #13</a:t>
            </a:r>
          </a:p>
        </p:txBody>
      </p:sp>
      <p:sp>
        <p:nvSpPr>
          <p:cNvPr id="20" name="Action Button: Forward or Next 19">
            <a:hlinkClick r:id="" action="ppaction://hlinkshowjump?jump=previousslide" highlightClick="1"/>
            <a:extLst>
              <a:ext uri="{FF2B5EF4-FFF2-40B4-BE49-F238E27FC236}">
                <a16:creationId xmlns:a16="http://schemas.microsoft.com/office/drawing/2014/main" id="{1D7B5D22-63F0-5D84-A4A2-743C09455D52}"/>
              </a:ext>
              <a:ext uri="{C183D7F6-B498-43B3-948B-1728B52AA6E4}">
                <adec:decorative xmlns:adec="http://schemas.microsoft.com/office/drawing/2017/decorative" val="1"/>
              </a:ext>
            </a:extLst>
          </p:cNvPr>
          <p:cNvSpPr/>
          <p:nvPr/>
        </p:nvSpPr>
        <p:spPr>
          <a:xfrm flipH="1">
            <a:off x="4384675" y="46482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pic>
        <p:nvPicPr>
          <p:cNvPr id="3" name="Picture 2">
            <a:extLst>
              <a:ext uri="{FF2B5EF4-FFF2-40B4-BE49-F238E27FC236}">
                <a16:creationId xmlns:a16="http://schemas.microsoft.com/office/drawing/2014/main" id="{F7CF5AF7-E8B2-4A3C-6FDB-68184EE1372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6099" y="111999"/>
            <a:ext cx="8611802" cy="283884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207">
            <a:extLst>
              <a:ext uri="{FF2B5EF4-FFF2-40B4-BE49-F238E27FC236}">
                <a16:creationId xmlns:a16="http://schemas.microsoft.com/office/drawing/2014/main" id="{9BD60D2A-A1B0-0FBF-8E4B-FF1BEDE26128}"/>
              </a:ext>
              <a:ext uri="{C183D7F6-B498-43B3-948B-1728B52AA6E4}">
                <adec:decorative xmlns:adec="http://schemas.microsoft.com/office/drawing/2017/decorative" val="1"/>
              </a:ext>
            </a:extLst>
          </p:cNvPr>
          <p:cNvGrpSpPr>
            <a:grpSpLocks/>
          </p:cNvGrpSpPr>
          <p:nvPr/>
        </p:nvGrpSpPr>
        <p:grpSpPr bwMode="auto">
          <a:xfrm>
            <a:off x="2514600" y="3314700"/>
            <a:ext cx="4724400" cy="1143000"/>
            <a:chOff x="3886199" y="2362200"/>
            <a:chExt cx="4724401" cy="1143000"/>
          </a:xfrm>
        </p:grpSpPr>
        <p:sp>
          <p:nvSpPr>
            <p:cNvPr id="9" name="Rectangle 8">
              <a:extLst>
                <a:ext uri="{FF2B5EF4-FFF2-40B4-BE49-F238E27FC236}">
                  <a16:creationId xmlns:a16="http://schemas.microsoft.com/office/drawing/2014/main" id="{8167C4F6-F66E-C6BC-7D39-C0B215427434}"/>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7695" name="Picture 2">
              <a:extLst>
                <a:ext uri="{FF2B5EF4-FFF2-40B4-BE49-F238E27FC236}">
                  <a16:creationId xmlns:a16="http://schemas.microsoft.com/office/drawing/2014/main" id="{0A09304B-E476-D334-E40A-E5D4014604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2" name="TextBox 65">
            <a:extLst>
              <a:ext uri="{FF2B5EF4-FFF2-40B4-BE49-F238E27FC236}">
                <a16:creationId xmlns:a16="http://schemas.microsoft.com/office/drawing/2014/main" id="{A37FB6CE-A3CF-EEA9-F976-95D4D133A171}"/>
              </a:ext>
            </a:extLst>
          </p:cNvPr>
          <p:cNvSpPr txBox="1">
            <a:spLocks noGrp="1" noChangeArrowheads="1"/>
          </p:cNvSpPr>
          <p:nvPr>
            <p:ph type="title" idx="4294967295"/>
          </p:nvPr>
        </p:nvSpPr>
        <p:spPr bwMode="auto">
          <a:xfrm>
            <a:off x="3009900" y="5638800"/>
            <a:ext cx="37338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 #14 and #15</a:t>
            </a:r>
          </a:p>
        </p:txBody>
      </p:sp>
      <p:sp>
        <p:nvSpPr>
          <p:cNvPr id="8" name="Action Button: Forward or Next 7">
            <a:hlinkClick r:id="" action="ppaction://hlinkshowjump?jump=nextslide" highlightClick="1"/>
            <a:extLst>
              <a:ext uri="{FF2B5EF4-FFF2-40B4-BE49-F238E27FC236}">
                <a16:creationId xmlns:a16="http://schemas.microsoft.com/office/drawing/2014/main" id="{EF76F877-351A-A4A7-CD8D-377B0C4C2EBB}"/>
              </a:ext>
              <a:ext uri="{C183D7F6-B498-43B3-948B-1728B52AA6E4}">
                <adec:decorative xmlns:adec="http://schemas.microsoft.com/office/drawing/2017/decorative" val="1"/>
              </a:ext>
            </a:extLst>
          </p:cNvPr>
          <p:cNvSpPr/>
          <p:nvPr/>
        </p:nvSpPr>
        <p:spPr>
          <a:xfrm>
            <a:off x="4495800" y="4791075"/>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pic>
        <p:nvPicPr>
          <p:cNvPr id="3" name="Picture 2">
            <a:extLst>
              <a:ext uri="{FF2B5EF4-FFF2-40B4-BE49-F238E27FC236}">
                <a16:creationId xmlns:a16="http://schemas.microsoft.com/office/drawing/2014/main" id="{C313E764-D2C3-B365-DD9F-29132379A4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4800" y="194657"/>
            <a:ext cx="8735644" cy="28960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508E5-D391-726B-BCD7-868A19CB4439}"/>
              </a:ext>
            </a:extLst>
          </p:cNvPr>
          <p:cNvSpPr txBox="1">
            <a:spLocks noGrp="1"/>
          </p:cNvSpPr>
          <p:nvPr>
            <p:ph type="title" idx="4294967295"/>
          </p:nvPr>
        </p:nvSpPr>
        <p:spPr>
          <a:xfrm>
            <a:off x="76200" y="-27432"/>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Questions 14 &amp; 15</a:t>
            </a:r>
          </a:p>
        </p:txBody>
      </p:sp>
      <p:pic>
        <p:nvPicPr>
          <p:cNvPr id="5" name="Picture 4">
            <a:extLst>
              <a:ext uri="{FF2B5EF4-FFF2-40B4-BE49-F238E27FC236}">
                <a16:creationId xmlns:a16="http://schemas.microsoft.com/office/drawing/2014/main" id="{AEE2E00B-FF43-B5F4-4BB6-E73FC359D4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8967" y="275761"/>
            <a:ext cx="8526065" cy="3324689"/>
          </a:xfrm>
          <a:prstGeom prst="rect">
            <a:avLst/>
          </a:prstGeom>
        </p:spPr>
      </p:pic>
      <p:sp>
        <p:nvSpPr>
          <p:cNvPr id="18" name="Rectangle 158">
            <a:extLst>
              <a:ext uri="{FF2B5EF4-FFF2-40B4-BE49-F238E27FC236}">
                <a16:creationId xmlns:a16="http://schemas.microsoft.com/office/drawing/2014/main" id="{8BCC357B-4381-8FB6-C7CE-C2302D0CCAB7}"/>
              </a:ext>
            </a:extLst>
          </p:cNvPr>
          <p:cNvSpPr>
            <a:spLocks noChangeArrowheads="1"/>
          </p:cNvSpPr>
          <p:nvPr/>
        </p:nvSpPr>
        <p:spPr bwMode="auto">
          <a:xfrm>
            <a:off x="703263" y="3581400"/>
            <a:ext cx="4038600" cy="381000"/>
          </a:xfrm>
          <a:prstGeom prst="rect">
            <a:avLst/>
          </a:prstGeom>
          <a:noFill/>
          <a:ln w="9525">
            <a:noFill/>
            <a:miter lim="800000"/>
            <a:headEnd/>
            <a:tailEnd/>
          </a:ln>
          <a:effectLst/>
        </p:spPr>
        <p:txBody>
          <a:bodyPr wrap="none" anchor="ctr"/>
          <a:lstStyle/>
          <a:p>
            <a:pPr algn="ctr">
              <a:defRPr/>
            </a:pPr>
            <a:r>
              <a:rPr lang="en-US" b="1" dirty="0">
                <a:effectLst>
                  <a:outerShdw blurRad="38100" dist="38100" dir="2700000" algn="tl">
                    <a:srgbClr val="C0C0C0"/>
                  </a:outerShdw>
                </a:effectLst>
                <a:latin typeface="Arial" charset="0"/>
                <a:cs typeface="+mn-cs"/>
              </a:rPr>
              <a:t>14. What was Carla’s overtime pay?</a:t>
            </a:r>
            <a:endParaRPr lang="en-US" dirty="0">
              <a:latin typeface="Arial" charset="0"/>
              <a:cs typeface="+mn-cs"/>
            </a:endParaRPr>
          </a:p>
        </p:txBody>
      </p:sp>
      <p:sp>
        <p:nvSpPr>
          <p:cNvPr id="13" name="AutoShape 163">
            <a:hlinkClick r:id="" action="ppaction://noaction" highlightClick="1">
              <a:snd r:embed="rId4" name="Incorrect Answer.wav"/>
            </a:hlinkClick>
            <a:extLst>
              <a:ext uri="{FF2B5EF4-FFF2-40B4-BE49-F238E27FC236}">
                <a16:creationId xmlns:a16="http://schemas.microsoft.com/office/drawing/2014/main" id="{188E817A-ECB2-3883-554A-3A6653D97EFD}"/>
              </a:ext>
            </a:extLst>
          </p:cNvPr>
          <p:cNvSpPr>
            <a:spLocks noChangeArrowheads="1"/>
          </p:cNvSpPr>
          <p:nvPr/>
        </p:nvSpPr>
        <p:spPr bwMode="auto">
          <a:xfrm>
            <a:off x="1039972" y="4114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b="1" dirty="0">
                <a:solidFill>
                  <a:schemeClr val="tx1"/>
                </a:solidFill>
              </a:rPr>
              <a:t>$12.00</a:t>
            </a:r>
          </a:p>
        </p:txBody>
      </p:sp>
      <p:sp>
        <p:nvSpPr>
          <p:cNvPr id="10" name="AutoShape 160">
            <a:hlinkClick r:id="" action="ppaction://noaction" highlightClick="1">
              <a:snd r:embed="rId4" name="Incorrect Answer.wav"/>
            </a:hlinkClick>
            <a:extLst>
              <a:ext uri="{FF2B5EF4-FFF2-40B4-BE49-F238E27FC236}">
                <a16:creationId xmlns:a16="http://schemas.microsoft.com/office/drawing/2014/main" id="{873346C9-EF1C-321D-8EB2-9C152F514652}"/>
              </a:ext>
            </a:extLst>
          </p:cNvPr>
          <p:cNvSpPr>
            <a:spLocks noChangeArrowheads="1"/>
          </p:cNvSpPr>
          <p:nvPr/>
        </p:nvSpPr>
        <p:spPr bwMode="auto">
          <a:xfrm>
            <a:off x="1039972" y="50292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$876.00 </a:t>
            </a:r>
          </a:p>
        </p:txBody>
      </p:sp>
      <p:sp>
        <p:nvSpPr>
          <p:cNvPr id="11" name="AutoShape 161">
            <a:hlinkClick r:id="" action="ppaction://noaction" highlightClick="1">
              <a:snd r:embed="rId4" name="Incorrect Answer.wav"/>
            </a:hlinkClick>
            <a:extLst>
              <a:ext uri="{FF2B5EF4-FFF2-40B4-BE49-F238E27FC236}">
                <a16:creationId xmlns:a16="http://schemas.microsoft.com/office/drawing/2014/main" id="{E5B9AA75-69B3-5D5A-178D-318B4E3097F6}"/>
              </a:ext>
            </a:extLst>
          </p:cNvPr>
          <p:cNvSpPr>
            <a:spLocks noChangeArrowheads="1"/>
          </p:cNvSpPr>
          <p:nvPr/>
        </p:nvSpPr>
        <p:spPr bwMode="auto">
          <a:xfrm>
            <a:off x="2955925" y="4114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4.5 </a:t>
            </a:r>
          </a:p>
        </p:txBody>
      </p:sp>
      <p:sp>
        <p:nvSpPr>
          <p:cNvPr id="12" name="AutoShape 162">
            <a:hlinkClick r:id="" action="ppaction://hlinkshowjump?jump=nextslide" highlightClick="1">
              <a:snd r:embed="rId5" name="Correct Answer.wav"/>
            </a:hlinkClick>
            <a:extLst>
              <a:ext uri="{FF2B5EF4-FFF2-40B4-BE49-F238E27FC236}">
                <a16:creationId xmlns:a16="http://schemas.microsoft.com/office/drawing/2014/main" id="{236D5335-29D4-B804-36C7-0B3CC3BE2D05}"/>
              </a:ext>
            </a:extLst>
          </p:cNvPr>
          <p:cNvSpPr>
            <a:spLocks noChangeArrowheads="1"/>
          </p:cNvSpPr>
          <p:nvPr/>
        </p:nvSpPr>
        <p:spPr bwMode="auto">
          <a:xfrm>
            <a:off x="2955925" y="50292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$81.00</a:t>
            </a:r>
          </a:p>
        </p:txBody>
      </p:sp>
      <p:sp>
        <p:nvSpPr>
          <p:cNvPr id="19" name="Rectangle 158">
            <a:extLst>
              <a:ext uri="{FF2B5EF4-FFF2-40B4-BE49-F238E27FC236}">
                <a16:creationId xmlns:a16="http://schemas.microsoft.com/office/drawing/2014/main" id="{2684065F-760D-8862-0B38-8AF23927A50E}"/>
              </a:ext>
            </a:extLst>
          </p:cNvPr>
          <p:cNvSpPr>
            <a:spLocks noChangeArrowheads="1"/>
          </p:cNvSpPr>
          <p:nvPr/>
        </p:nvSpPr>
        <p:spPr bwMode="auto">
          <a:xfrm>
            <a:off x="4876800" y="3581400"/>
            <a:ext cx="4038600" cy="381000"/>
          </a:xfrm>
          <a:prstGeom prst="rect">
            <a:avLst/>
          </a:prstGeom>
          <a:noFill/>
          <a:ln w="9525">
            <a:noFill/>
            <a:miter lim="800000"/>
            <a:headEnd/>
            <a:tailEnd/>
          </a:ln>
          <a:effectLst/>
        </p:spPr>
        <p:txBody>
          <a:bodyPr wrap="none" anchor="ctr"/>
          <a:lstStyle/>
          <a:p>
            <a:pPr algn="ctr">
              <a:defRPr/>
            </a:pPr>
            <a:r>
              <a:rPr lang="en-US" b="1" dirty="0">
                <a:effectLst>
                  <a:outerShdw blurRad="38100" dist="38100" dir="2700000" algn="tl">
                    <a:srgbClr val="C0C0C0"/>
                  </a:outerShdw>
                </a:effectLst>
                <a:latin typeface="Arial" charset="0"/>
                <a:cs typeface="+mn-cs"/>
              </a:rPr>
              <a:t>15. What is Carla’s salary?</a:t>
            </a:r>
            <a:endParaRPr lang="en-US" b="1" dirty="0">
              <a:latin typeface="Arial" charset="0"/>
              <a:cs typeface="+mn-cs"/>
            </a:endParaRPr>
          </a:p>
        </p:txBody>
      </p:sp>
      <p:sp>
        <p:nvSpPr>
          <p:cNvPr id="17" name="AutoShape 163">
            <a:hlinkClick r:id="" action="ppaction://noaction" highlightClick="1">
              <a:snd r:embed="rId4" name="Incorrect Answer.wav"/>
            </a:hlinkClick>
            <a:extLst>
              <a:ext uri="{FF2B5EF4-FFF2-40B4-BE49-F238E27FC236}">
                <a16:creationId xmlns:a16="http://schemas.microsoft.com/office/drawing/2014/main" id="{86912902-3D44-FB7F-B1A7-FEFED4028436}"/>
              </a:ext>
            </a:extLst>
          </p:cNvPr>
          <p:cNvSpPr>
            <a:spLocks noChangeArrowheads="1"/>
          </p:cNvSpPr>
          <p:nvPr/>
        </p:nvSpPr>
        <p:spPr bwMode="auto">
          <a:xfrm>
            <a:off x="5203825" y="4114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b="1" dirty="0">
                <a:solidFill>
                  <a:schemeClr val="tx1"/>
                </a:solidFill>
              </a:rPr>
              <a:t>$957.00</a:t>
            </a:r>
          </a:p>
        </p:txBody>
      </p:sp>
      <p:sp>
        <p:nvSpPr>
          <p:cNvPr id="14" name="AutoShape 160">
            <a:hlinkClick r:id="" action="ppaction://noaction" highlightClick="1">
              <a:snd r:embed="rId4" name="Incorrect Answer.wav"/>
            </a:hlinkClick>
            <a:extLst>
              <a:ext uri="{FF2B5EF4-FFF2-40B4-BE49-F238E27FC236}">
                <a16:creationId xmlns:a16="http://schemas.microsoft.com/office/drawing/2014/main" id="{A1DA6296-993F-537B-D0C5-65DE4885DD18}"/>
              </a:ext>
            </a:extLst>
          </p:cNvPr>
          <p:cNvSpPr>
            <a:spLocks noChangeArrowheads="1"/>
          </p:cNvSpPr>
          <p:nvPr/>
        </p:nvSpPr>
        <p:spPr bwMode="auto">
          <a:xfrm>
            <a:off x="5203825" y="49911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73 hours </a:t>
            </a:r>
          </a:p>
          <a:p>
            <a:pPr algn="ctr">
              <a:defRPr/>
            </a:pPr>
            <a:r>
              <a:rPr lang="en-US" b="1" dirty="0">
                <a:solidFill>
                  <a:schemeClr val="tx1"/>
                </a:solidFill>
              </a:rPr>
              <a:t>a week </a:t>
            </a:r>
          </a:p>
        </p:txBody>
      </p:sp>
      <p:sp>
        <p:nvSpPr>
          <p:cNvPr id="15" name="AutoShape 161">
            <a:hlinkClick r:id="rId6" action="ppaction://hlinksldjump" highlightClick="1">
              <a:snd r:embed="rId5" name="Correct Answer.wav"/>
            </a:hlinkClick>
            <a:extLst>
              <a:ext uri="{FF2B5EF4-FFF2-40B4-BE49-F238E27FC236}">
                <a16:creationId xmlns:a16="http://schemas.microsoft.com/office/drawing/2014/main" id="{4A7F619E-EA5D-D0FB-CCE7-7591C1ADB677}"/>
              </a:ext>
            </a:extLst>
          </p:cNvPr>
          <p:cNvSpPr>
            <a:spLocks noChangeArrowheads="1"/>
          </p:cNvSpPr>
          <p:nvPr/>
        </p:nvSpPr>
        <p:spPr bwMode="auto">
          <a:xfrm>
            <a:off x="7086600" y="41148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$12.00 </a:t>
            </a:r>
          </a:p>
          <a:p>
            <a:pPr algn="ctr">
              <a:defRPr/>
            </a:pPr>
            <a:r>
              <a:rPr lang="en-US" b="1" dirty="0">
                <a:solidFill>
                  <a:schemeClr val="tx1"/>
                </a:solidFill>
              </a:rPr>
              <a:t>an hour</a:t>
            </a:r>
          </a:p>
        </p:txBody>
      </p:sp>
      <p:sp>
        <p:nvSpPr>
          <p:cNvPr id="16" name="AutoShape 162">
            <a:hlinkClick r:id="" action="ppaction://noaction" highlightClick="1">
              <a:snd r:embed="rId4" name="Incorrect Answer.wav"/>
            </a:hlinkClick>
            <a:extLst>
              <a:ext uri="{FF2B5EF4-FFF2-40B4-BE49-F238E27FC236}">
                <a16:creationId xmlns:a16="http://schemas.microsoft.com/office/drawing/2014/main" id="{8BB6E487-E8EA-6055-A178-5FAEF7505E00}"/>
              </a:ext>
            </a:extLst>
          </p:cNvPr>
          <p:cNvSpPr>
            <a:spLocks noChangeArrowheads="1"/>
          </p:cNvSpPr>
          <p:nvPr/>
        </p:nvSpPr>
        <p:spPr bwMode="auto">
          <a:xfrm>
            <a:off x="7086599" y="4991100"/>
            <a:ext cx="1692275"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$5850.04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24" name="Group 207">
            <a:extLst>
              <a:ext uri="{FF2B5EF4-FFF2-40B4-BE49-F238E27FC236}">
                <a16:creationId xmlns:a16="http://schemas.microsoft.com/office/drawing/2014/main" id="{9DC914CA-16B6-71C5-CC0D-50B7BE934BFD}"/>
              </a:ext>
              <a:ext uri="{C183D7F6-B498-43B3-948B-1728B52AA6E4}">
                <adec:decorative xmlns:adec="http://schemas.microsoft.com/office/drawing/2017/decorative" val="1"/>
              </a:ext>
            </a:extLst>
          </p:cNvPr>
          <p:cNvGrpSpPr>
            <a:grpSpLocks/>
          </p:cNvGrpSpPr>
          <p:nvPr/>
        </p:nvGrpSpPr>
        <p:grpSpPr bwMode="auto">
          <a:xfrm>
            <a:off x="2171700" y="3581400"/>
            <a:ext cx="4724400" cy="1143000"/>
            <a:chOff x="3886199" y="2362200"/>
            <a:chExt cx="4724401" cy="1143000"/>
          </a:xfrm>
        </p:grpSpPr>
        <p:sp>
          <p:nvSpPr>
            <p:cNvPr id="21" name="Rectangle 20">
              <a:extLst>
                <a:ext uri="{FF2B5EF4-FFF2-40B4-BE49-F238E27FC236}">
                  <a16:creationId xmlns:a16="http://schemas.microsoft.com/office/drawing/2014/main" id="{1DFE2119-049A-56EF-18AC-298264965448}"/>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9729" name="Picture 2">
              <a:extLst>
                <a:ext uri="{FF2B5EF4-FFF2-40B4-BE49-F238E27FC236}">
                  <a16:creationId xmlns:a16="http://schemas.microsoft.com/office/drawing/2014/main" id="{199436D6-D2E6-837E-B053-8039F5DD39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5" name="TextBox 65">
            <a:extLst>
              <a:ext uri="{FF2B5EF4-FFF2-40B4-BE49-F238E27FC236}">
                <a16:creationId xmlns:a16="http://schemas.microsoft.com/office/drawing/2014/main" id="{54DE2594-4B59-89B2-2C11-615E06F5DCB7}"/>
              </a:ext>
            </a:extLst>
          </p:cNvPr>
          <p:cNvSpPr txBox="1">
            <a:spLocks noGrp="1" noChangeArrowheads="1"/>
          </p:cNvSpPr>
          <p:nvPr>
            <p:ph type="title" idx="4294967295"/>
          </p:nvPr>
        </p:nvSpPr>
        <p:spPr bwMode="auto">
          <a:xfrm>
            <a:off x="3009900" y="5867400"/>
            <a:ext cx="3048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Return to Question #15</a:t>
            </a:r>
          </a:p>
        </p:txBody>
      </p:sp>
      <p:sp>
        <p:nvSpPr>
          <p:cNvPr id="24" name="Action Button: Forward or Next 23">
            <a:hlinkClick r:id="" action="ppaction://hlinkshowjump?jump=previousslide" highlightClick="1"/>
            <a:extLst>
              <a:ext uri="{FF2B5EF4-FFF2-40B4-BE49-F238E27FC236}">
                <a16:creationId xmlns:a16="http://schemas.microsoft.com/office/drawing/2014/main" id="{102827D7-1616-AD50-F1D9-28450615D1C4}"/>
              </a:ext>
              <a:ext uri="{C183D7F6-B498-43B3-948B-1728B52AA6E4}">
                <adec:decorative xmlns:adec="http://schemas.microsoft.com/office/drawing/2017/decorative" val="1"/>
              </a:ext>
            </a:extLst>
          </p:cNvPr>
          <p:cNvSpPr/>
          <p:nvPr/>
        </p:nvSpPr>
        <p:spPr>
          <a:xfrm flipH="1">
            <a:off x="4016375" y="49149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pic>
        <p:nvPicPr>
          <p:cNvPr id="3" name="Picture 2">
            <a:extLst>
              <a:ext uri="{FF2B5EF4-FFF2-40B4-BE49-F238E27FC236}">
                <a16:creationId xmlns:a16="http://schemas.microsoft.com/office/drawing/2014/main" id="{F169074B-5DB4-94BE-9D2E-FB50EA74FB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915" y="104311"/>
            <a:ext cx="8564170" cy="332468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8" name="Group 207">
            <a:extLst>
              <a:ext uri="{FF2B5EF4-FFF2-40B4-BE49-F238E27FC236}">
                <a16:creationId xmlns:a16="http://schemas.microsoft.com/office/drawing/2014/main" id="{A9624D81-1685-1B7E-39D1-AE6AEBDE62F2}"/>
              </a:ext>
              <a:ext uri="{C183D7F6-B498-43B3-948B-1728B52AA6E4}">
                <adec:decorative xmlns:adec="http://schemas.microsoft.com/office/drawing/2017/decorative" val="1"/>
              </a:ext>
            </a:extLst>
          </p:cNvPr>
          <p:cNvGrpSpPr>
            <a:grpSpLocks/>
          </p:cNvGrpSpPr>
          <p:nvPr/>
        </p:nvGrpSpPr>
        <p:grpSpPr bwMode="auto">
          <a:xfrm>
            <a:off x="2171700" y="3486150"/>
            <a:ext cx="4724400" cy="1143000"/>
            <a:chOff x="3924299" y="2190750"/>
            <a:chExt cx="4724401" cy="1143000"/>
          </a:xfrm>
        </p:grpSpPr>
        <p:sp>
          <p:nvSpPr>
            <p:cNvPr id="21" name="Rectangle 20">
              <a:extLst>
                <a:ext uri="{FF2B5EF4-FFF2-40B4-BE49-F238E27FC236}">
                  <a16:creationId xmlns:a16="http://schemas.microsoft.com/office/drawing/2014/main" id="{AA26B81A-7E1C-1142-BFE4-01D53805A32A}"/>
                </a:ext>
              </a:extLst>
            </p:cNvPr>
            <p:cNvSpPr/>
            <p:nvPr/>
          </p:nvSpPr>
          <p:spPr>
            <a:xfrm>
              <a:off x="3924299" y="219075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0753" name="Picture 2">
              <a:extLst>
                <a:ext uri="{FF2B5EF4-FFF2-40B4-BE49-F238E27FC236}">
                  <a16:creationId xmlns:a16="http://schemas.microsoft.com/office/drawing/2014/main" id="{2CD282C0-9254-C2E1-57BC-2EE6A6C7DF5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199" y="2409825"/>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9" name="TextBox 65">
            <a:extLst>
              <a:ext uri="{FF2B5EF4-FFF2-40B4-BE49-F238E27FC236}">
                <a16:creationId xmlns:a16="http://schemas.microsoft.com/office/drawing/2014/main" id="{A8E4CEFE-AB31-BFFD-31F3-D6889752E5DE}"/>
              </a:ext>
            </a:extLst>
          </p:cNvPr>
          <p:cNvSpPr txBox="1">
            <a:spLocks noGrp="1" noChangeArrowheads="1"/>
          </p:cNvSpPr>
          <p:nvPr>
            <p:ph type="title" idx="4294967295"/>
          </p:nvPr>
        </p:nvSpPr>
        <p:spPr bwMode="auto">
          <a:xfrm>
            <a:off x="3124200" y="5802313"/>
            <a:ext cx="26670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 #16 </a:t>
            </a:r>
          </a:p>
        </p:txBody>
      </p:sp>
      <p:sp>
        <p:nvSpPr>
          <p:cNvPr id="24" name="Action Button: Forward or Next 23">
            <a:hlinkClick r:id="" action="ppaction://hlinkshowjump?jump=nextslide" highlightClick="1"/>
            <a:extLst>
              <a:ext uri="{FF2B5EF4-FFF2-40B4-BE49-F238E27FC236}">
                <a16:creationId xmlns:a16="http://schemas.microsoft.com/office/drawing/2014/main" id="{61E22FB9-F94C-BFC9-3BE6-7DDEE005438D}"/>
              </a:ext>
              <a:ext uri="{C183D7F6-B498-43B3-948B-1728B52AA6E4}">
                <adec:decorative xmlns:adec="http://schemas.microsoft.com/office/drawing/2017/decorative" val="1"/>
              </a:ext>
            </a:extLst>
          </p:cNvPr>
          <p:cNvSpPr/>
          <p:nvPr/>
        </p:nvSpPr>
        <p:spPr>
          <a:xfrm>
            <a:off x="4054475" y="49530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pic>
        <p:nvPicPr>
          <p:cNvPr id="3" name="Picture 2">
            <a:extLst>
              <a:ext uri="{FF2B5EF4-FFF2-40B4-BE49-F238E27FC236}">
                <a16:creationId xmlns:a16="http://schemas.microsoft.com/office/drawing/2014/main" id="{9EA113DF-0E25-3E43-BE19-3FFFEC3A11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1836" y="208710"/>
            <a:ext cx="8440328" cy="32865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F4BC-2F21-6686-AB4D-F2E59E84A2B7}"/>
              </a:ext>
            </a:extLst>
          </p:cNvPr>
          <p:cNvSpPr txBox="1">
            <a:spLocks noGrp="1"/>
          </p:cNvSpPr>
          <p:nvPr>
            <p:ph type="title" idx="4294967295"/>
          </p:nvPr>
        </p:nvSpPr>
        <p:spPr>
          <a:xfrm>
            <a:off x="122238" y="-81519"/>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16</a:t>
            </a:r>
          </a:p>
        </p:txBody>
      </p:sp>
      <p:pic>
        <p:nvPicPr>
          <p:cNvPr id="4" name="Picture 3">
            <a:extLst>
              <a:ext uri="{FF2B5EF4-FFF2-40B4-BE49-F238E27FC236}">
                <a16:creationId xmlns:a16="http://schemas.microsoft.com/office/drawing/2014/main" id="{D5C35E90-982F-1C07-082D-87FF33C05B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 y="198330"/>
            <a:ext cx="8259328" cy="4953691"/>
          </a:xfrm>
          <a:prstGeom prst="rect">
            <a:avLst/>
          </a:prstGeom>
        </p:spPr>
      </p:pic>
      <p:sp>
        <p:nvSpPr>
          <p:cNvPr id="31762" name="Text Box 360">
            <a:extLst>
              <a:ext uri="{FF2B5EF4-FFF2-40B4-BE49-F238E27FC236}">
                <a16:creationId xmlns:a16="http://schemas.microsoft.com/office/drawing/2014/main" id="{CA33BA0D-88DB-F81E-2762-4EDF2E600DAB}"/>
              </a:ext>
            </a:extLst>
          </p:cNvPr>
          <p:cNvSpPr txBox="1">
            <a:spLocks noChangeArrowheads="1"/>
          </p:cNvSpPr>
          <p:nvPr/>
        </p:nvSpPr>
        <p:spPr bwMode="auto">
          <a:xfrm>
            <a:off x="922338" y="5062538"/>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16.</a:t>
            </a:r>
            <a:r>
              <a:rPr lang="en-US" altLang="en-US" sz="1600"/>
              <a:t> </a:t>
            </a:r>
            <a:r>
              <a:rPr lang="en-US" altLang="en-US" sz="1600" b="1"/>
              <a:t>Francesca needs to get from Cedar Street to Bax Beach. How should she go?</a:t>
            </a:r>
          </a:p>
        </p:txBody>
      </p:sp>
      <p:sp>
        <p:nvSpPr>
          <p:cNvPr id="76" name="AutoShape 162">
            <a:hlinkClick r:id="" action="ppaction://hlinkshowjump?jump=nextslide" highlightClick="1">
              <a:snd r:embed="rId4" name="Correct Answer.wav"/>
            </a:hlinkClick>
            <a:extLst>
              <a:ext uri="{FF2B5EF4-FFF2-40B4-BE49-F238E27FC236}">
                <a16:creationId xmlns:a16="http://schemas.microsoft.com/office/drawing/2014/main" id="{92D3F622-DF31-8E27-9BD0-5688FF7D736B}"/>
              </a:ext>
            </a:extLst>
          </p:cNvPr>
          <p:cNvSpPr>
            <a:spLocks noChangeArrowheads="1"/>
          </p:cNvSpPr>
          <p:nvPr/>
        </p:nvSpPr>
        <p:spPr bwMode="auto">
          <a:xfrm>
            <a:off x="2438400" y="5404736"/>
            <a:ext cx="2846090" cy="51907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1400" b="1" dirty="0">
                <a:solidFill>
                  <a:schemeClr val="tx1"/>
                </a:solidFill>
              </a:rPr>
              <a:t>A. Go straight down Cedar St and</a:t>
            </a:r>
            <a:br>
              <a:rPr lang="en-US" sz="1400" b="1" dirty="0">
                <a:solidFill>
                  <a:schemeClr val="tx1"/>
                </a:solidFill>
              </a:rPr>
            </a:br>
            <a:r>
              <a:rPr lang="en-US" sz="1400" b="1" dirty="0">
                <a:solidFill>
                  <a:schemeClr val="tx1"/>
                </a:solidFill>
              </a:rPr>
              <a:t> cross Kellogg Blvd.</a:t>
            </a:r>
          </a:p>
        </p:txBody>
      </p:sp>
      <p:sp>
        <p:nvSpPr>
          <p:cNvPr id="79" name="AutoShape 162">
            <a:hlinkClick r:id="" action="ppaction://noaction" highlightClick="1">
              <a:snd r:embed="rId5" name="Incorrect Answer.wav"/>
            </a:hlinkClick>
            <a:extLst>
              <a:ext uri="{FF2B5EF4-FFF2-40B4-BE49-F238E27FC236}">
                <a16:creationId xmlns:a16="http://schemas.microsoft.com/office/drawing/2014/main" id="{F3F94EEF-F966-BAFD-33B0-1BBE63654EBA}"/>
              </a:ext>
            </a:extLst>
          </p:cNvPr>
          <p:cNvSpPr>
            <a:spLocks noChangeArrowheads="1"/>
          </p:cNvSpPr>
          <p:nvPr/>
        </p:nvSpPr>
        <p:spPr bwMode="auto">
          <a:xfrm>
            <a:off x="2438400" y="5984547"/>
            <a:ext cx="2846090" cy="528321"/>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marL="342900" indent="-342900">
              <a:defRPr/>
            </a:pPr>
            <a:r>
              <a:rPr lang="en-US" sz="1400" b="1" dirty="0">
                <a:solidFill>
                  <a:schemeClr val="tx1"/>
                </a:solidFill>
              </a:rPr>
              <a:t>B. Turn left of 7</a:t>
            </a:r>
            <a:r>
              <a:rPr lang="en-US" sz="1400" b="1" baseline="30000" dirty="0">
                <a:solidFill>
                  <a:schemeClr val="tx1"/>
                </a:solidFill>
              </a:rPr>
              <a:t>th</a:t>
            </a:r>
            <a:r>
              <a:rPr lang="en-US" sz="1400" b="1" dirty="0">
                <a:solidFill>
                  <a:schemeClr val="tx1"/>
                </a:solidFill>
              </a:rPr>
              <a:t> St W and cross </a:t>
            </a:r>
          </a:p>
          <a:p>
            <a:pPr marL="342900" indent="-342900">
              <a:defRPr/>
            </a:pPr>
            <a:r>
              <a:rPr lang="en-US" sz="1400" b="1" dirty="0">
                <a:solidFill>
                  <a:schemeClr val="tx1"/>
                </a:solidFill>
              </a:rPr>
              <a:t>     Kellogg  Blvd.</a:t>
            </a:r>
          </a:p>
        </p:txBody>
      </p:sp>
      <p:sp>
        <p:nvSpPr>
          <p:cNvPr id="78" name="AutoShape 362">
            <a:hlinkClick r:id="" action="ppaction://noaction" highlightClick="1">
              <a:snd r:embed="rId5" name="Incorrect Answer.wav"/>
            </a:hlinkClick>
            <a:extLst>
              <a:ext uri="{FF2B5EF4-FFF2-40B4-BE49-F238E27FC236}">
                <a16:creationId xmlns:a16="http://schemas.microsoft.com/office/drawing/2014/main" id="{5BAE92FD-6D08-3079-82E3-4E6D3EBCB59E}"/>
              </a:ext>
            </a:extLst>
          </p:cNvPr>
          <p:cNvSpPr>
            <a:spLocks noChangeArrowheads="1"/>
          </p:cNvSpPr>
          <p:nvPr/>
        </p:nvSpPr>
        <p:spPr bwMode="auto">
          <a:xfrm>
            <a:off x="5761334" y="5404736"/>
            <a:ext cx="2954634" cy="51907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marL="342900" indent="-342900">
              <a:defRPr/>
            </a:pPr>
            <a:r>
              <a:rPr lang="en-US" sz="1400" b="1" dirty="0">
                <a:solidFill>
                  <a:schemeClr val="tx1"/>
                </a:solidFill>
              </a:rPr>
              <a:t>C. Turn right on 7</a:t>
            </a:r>
            <a:r>
              <a:rPr lang="en-US" sz="1400" b="1" baseline="30000" dirty="0">
                <a:solidFill>
                  <a:schemeClr val="tx1"/>
                </a:solidFill>
              </a:rPr>
              <a:t>th</a:t>
            </a:r>
            <a:r>
              <a:rPr lang="en-US" sz="1400" b="1" dirty="0">
                <a:solidFill>
                  <a:schemeClr val="tx1"/>
                </a:solidFill>
              </a:rPr>
              <a:t> St. W and left</a:t>
            </a:r>
          </a:p>
          <a:p>
            <a:pPr marL="342900" indent="-342900">
              <a:defRPr/>
            </a:pPr>
            <a:r>
              <a:rPr lang="en-US" sz="1400" b="1" dirty="0">
                <a:solidFill>
                  <a:schemeClr val="tx1"/>
                </a:solidFill>
              </a:rPr>
              <a:t>     on Minnesota St.</a:t>
            </a:r>
          </a:p>
        </p:txBody>
      </p:sp>
      <p:sp>
        <p:nvSpPr>
          <p:cNvPr id="80" name="AutoShape 362">
            <a:hlinkClick r:id="" action="ppaction://noaction" highlightClick="1">
              <a:snd r:embed="rId5" name="Incorrect Answer.wav"/>
            </a:hlinkClick>
            <a:extLst>
              <a:ext uri="{FF2B5EF4-FFF2-40B4-BE49-F238E27FC236}">
                <a16:creationId xmlns:a16="http://schemas.microsoft.com/office/drawing/2014/main" id="{EE656983-5D91-FE54-4DEE-EDA42EA3A326}"/>
              </a:ext>
            </a:extLst>
          </p:cNvPr>
          <p:cNvSpPr>
            <a:spLocks noChangeArrowheads="1"/>
          </p:cNvSpPr>
          <p:nvPr/>
        </p:nvSpPr>
        <p:spPr bwMode="auto">
          <a:xfrm>
            <a:off x="5775918" y="5984546"/>
            <a:ext cx="2925465" cy="528321"/>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marL="342900" indent="-342900">
              <a:defRPr/>
            </a:pPr>
            <a:r>
              <a:rPr lang="en-US" sz="1400" b="1" dirty="0">
                <a:solidFill>
                  <a:schemeClr val="tx1"/>
                </a:solidFill>
              </a:rPr>
              <a:t>D. Go up Cedar St. and cross </a:t>
            </a:r>
          </a:p>
          <a:p>
            <a:pPr marL="342900" indent="-342900">
              <a:defRPr/>
            </a:pPr>
            <a:r>
              <a:rPr lang="en-US" sz="1400" b="1" dirty="0">
                <a:solidFill>
                  <a:schemeClr val="tx1"/>
                </a:solidFill>
              </a:rPr>
              <a:t>     10</a:t>
            </a:r>
            <a:r>
              <a:rPr lang="en-US" sz="1400" b="1" baseline="30000" dirty="0">
                <a:solidFill>
                  <a:schemeClr val="tx1"/>
                </a:solidFill>
              </a:rPr>
              <a:t>th</a:t>
            </a:r>
            <a:r>
              <a:rPr lang="en-US" sz="1400" b="1" dirty="0">
                <a:solidFill>
                  <a:schemeClr val="tx1"/>
                </a:solidFill>
              </a:rPr>
              <a:t> St. 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Box 65">
            <a:extLst>
              <a:ext uri="{FF2B5EF4-FFF2-40B4-BE49-F238E27FC236}">
                <a16:creationId xmlns:a16="http://schemas.microsoft.com/office/drawing/2014/main" id="{00027835-ACED-C132-79A7-2B5E409022AE}"/>
              </a:ext>
            </a:extLst>
          </p:cNvPr>
          <p:cNvSpPr txBox="1">
            <a:spLocks noGrp="1" noChangeArrowheads="1"/>
          </p:cNvSpPr>
          <p:nvPr>
            <p:ph type="title" idx="4294967295"/>
          </p:nvPr>
        </p:nvSpPr>
        <p:spPr bwMode="auto">
          <a:xfrm>
            <a:off x="3770313" y="5715000"/>
            <a:ext cx="2630487"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 # 2</a:t>
            </a:r>
          </a:p>
        </p:txBody>
      </p:sp>
      <p:sp>
        <p:nvSpPr>
          <p:cNvPr id="5124" name="Rectangle 9">
            <a:extLst>
              <a:ext uri="{FF2B5EF4-FFF2-40B4-BE49-F238E27FC236}">
                <a16:creationId xmlns:a16="http://schemas.microsoft.com/office/drawing/2014/main" id="{4CE8CD3F-07E7-3C2E-1B3E-5611533169B4}"/>
              </a:ext>
              <a:ext uri="{C183D7F6-B498-43B3-948B-1728B52AA6E4}">
                <adec:decorative xmlns:adec="http://schemas.microsoft.com/office/drawing/2017/decorative" val="1"/>
              </a:ext>
            </a:extLst>
          </p:cNvPr>
          <p:cNvSpPr>
            <a:spLocks noChangeArrowheads="1"/>
          </p:cNvSpPr>
          <p:nvPr/>
        </p:nvSpPr>
        <p:spPr bwMode="auto">
          <a:xfrm>
            <a:off x="838200" y="609600"/>
            <a:ext cx="8001000"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Text Box 5">
            <a:extLst>
              <a:ext uri="{FF2B5EF4-FFF2-40B4-BE49-F238E27FC236}">
                <a16:creationId xmlns:a16="http://schemas.microsoft.com/office/drawing/2014/main" id="{9F865CF0-2B43-628A-FAD5-BFCC88067A82}"/>
              </a:ext>
            </a:extLst>
          </p:cNvPr>
          <p:cNvSpPr txBox="1">
            <a:spLocks noChangeArrowheads="1"/>
          </p:cNvSpPr>
          <p:nvPr/>
        </p:nvSpPr>
        <p:spPr bwMode="auto">
          <a:xfrm>
            <a:off x="3359150" y="796925"/>
            <a:ext cx="3041650" cy="396875"/>
          </a:xfrm>
          <a:prstGeom prst="rect">
            <a:avLst/>
          </a:prstGeom>
          <a:solidFill>
            <a:schemeClr val="accent3">
              <a:lumMod val="60000"/>
              <a:lumOff val="40000"/>
            </a:schemeClr>
          </a:solidFill>
          <a:ln w="9525">
            <a:solidFill>
              <a:schemeClr val="bg1"/>
            </a:solidFill>
            <a:miter lim="800000"/>
            <a:headEnd/>
            <a:tailEnd/>
          </a:ln>
        </p:spPr>
        <p:txBody>
          <a:bodyPr>
            <a:spAutoFit/>
          </a:bodyPr>
          <a:lstStyle/>
          <a:p>
            <a:pPr>
              <a:spcBef>
                <a:spcPct val="50000"/>
              </a:spcBef>
              <a:defRPr/>
            </a:pPr>
            <a:r>
              <a:rPr lang="en-US" sz="2000" b="1" dirty="0">
                <a:latin typeface="Arial" charset="0"/>
                <a:cs typeface="+mn-cs"/>
              </a:rPr>
              <a:t>          A New Life</a:t>
            </a:r>
          </a:p>
        </p:txBody>
      </p:sp>
      <p:sp>
        <p:nvSpPr>
          <p:cNvPr id="18" name="Text Box 95">
            <a:extLst>
              <a:ext uri="{FF2B5EF4-FFF2-40B4-BE49-F238E27FC236}">
                <a16:creationId xmlns:a16="http://schemas.microsoft.com/office/drawing/2014/main" id="{7535A887-2361-22A3-9AF9-8D2DF5FEAF9E}"/>
              </a:ext>
            </a:extLst>
          </p:cNvPr>
          <p:cNvSpPr txBox="1">
            <a:spLocks noChangeArrowheads="1"/>
          </p:cNvSpPr>
          <p:nvPr/>
        </p:nvSpPr>
        <p:spPr bwMode="auto">
          <a:xfrm>
            <a:off x="990600" y="1295400"/>
            <a:ext cx="7696200" cy="1570038"/>
          </a:xfrm>
          <a:prstGeom prst="rect">
            <a:avLst/>
          </a:prstGeom>
          <a:solidFill>
            <a:schemeClr val="bg1"/>
          </a:solidFill>
          <a:ln w="9525">
            <a:solidFill>
              <a:schemeClr val="bg1"/>
            </a:solidFill>
            <a:miter lim="800000"/>
            <a:headEnd/>
            <a:tailEnd/>
          </a:ln>
        </p:spPr>
        <p:txBody>
          <a:bodyPr>
            <a:spAutoFit/>
          </a:bodyPr>
          <a:lstStyle/>
          <a:p>
            <a:pPr>
              <a:defRPr/>
            </a:pPr>
            <a:r>
              <a:rPr lang="en-US" sz="1600" dirty="0">
                <a:latin typeface="Arial" charset="0"/>
                <a:cs typeface="+mn-cs"/>
              </a:rPr>
              <a:t>Felipe Sanchez, his wife, Altagracia, and their two children moved to Texas from Venezuela three years ago. Though Felipe was a dentist in Venezuela, and Altagracia was a lawyer in Venezuela, </a:t>
            </a:r>
            <a:r>
              <a:rPr lang="en-US" sz="1600" b="1" dirty="0">
                <a:solidFill>
                  <a:srgbClr val="FF0000"/>
                </a:solidFill>
                <a:latin typeface="Arial" charset="0"/>
                <a:cs typeface="+mn-cs"/>
              </a:rPr>
              <a:t>in the United States, they are owners of a small coffee shop. </a:t>
            </a:r>
            <a:r>
              <a:rPr lang="en-US" sz="1600" dirty="0">
                <a:latin typeface="Arial" charset="0"/>
                <a:cs typeface="+mn-cs"/>
              </a:rPr>
              <a:t>They would like to work in their professions, but they need to go back to school to study more English. Their sons, Rodrigo and Martin, are in fifth and seventh grade. They are doing well in their English studies.</a:t>
            </a:r>
          </a:p>
        </p:txBody>
      </p:sp>
      <p:grpSp>
        <p:nvGrpSpPr>
          <p:cNvPr id="5127" name="Group 207">
            <a:extLst>
              <a:ext uri="{FF2B5EF4-FFF2-40B4-BE49-F238E27FC236}">
                <a16:creationId xmlns:a16="http://schemas.microsoft.com/office/drawing/2014/main" id="{DD86CF77-57B2-8549-A377-F4C0036DCFAC}"/>
              </a:ext>
              <a:ext uri="{C183D7F6-B498-43B3-948B-1728B52AA6E4}">
                <adec:decorative xmlns:adec="http://schemas.microsoft.com/office/drawing/2017/decorative" val="1"/>
              </a:ext>
            </a:extLst>
          </p:cNvPr>
          <p:cNvGrpSpPr>
            <a:grpSpLocks/>
          </p:cNvGrpSpPr>
          <p:nvPr/>
        </p:nvGrpSpPr>
        <p:grpSpPr bwMode="auto">
          <a:xfrm>
            <a:off x="2171700" y="3314700"/>
            <a:ext cx="4724400" cy="1143000"/>
            <a:chOff x="3924299" y="2152650"/>
            <a:chExt cx="4724401" cy="1143000"/>
          </a:xfrm>
        </p:grpSpPr>
        <p:sp>
          <p:nvSpPr>
            <p:cNvPr id="20" name="Rectangle 19">
              <a:extLst>
                <a:ext uri="{FF2B5EF4-FFF2-40B4-BE49-F238E27FC236}">
                  <a16:creationId xmlns:a16="http://schemas.microsoft.com/office/drawing/2014/main" id="{3D985956-4298-5533-5B00-BCE93B69E01F}"/>
                </a:ext>
              </a:extLst>
            </p:cNvPr>
            <p:cNvSpPr/>
            <p:nvPr/>
          </p:nvSpPr>
          <p:spPr>
            <a:xfrm>
              <a:off x="3924299" y="215265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5131" name="Picture 2">
              <a:extLst>
                <a:ext uri="{FF2B5EF4-FFF2-40B4-BE49-F238E27FC236}">
                  <a16:creationId xmlns:a16="http://schemas.microsoft.com/office/drawing/2014/main" id="{2625752D-E45F-A41C-B90A-8D8F87B83B2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1112" y="241935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Action Button: Forward or Next 22">
            <a:hlinkClick r:id="rId3" action="ppaction://hlinksldjump" highlightClick="1"/>
            <a:extLst>
              <a:ext uri="{FF2B5EF4-FFF2-40B4-BE49-F238E27FC236}">
                <a16:creationId xmlns:a16="http://schemas.microsoft.com/office/drawing/2014/main" id="{27448B02-78C3-E564-1AA0-00B7078AE0E2}"/>
              </a:ext>
              <a:ext uri="{C183D7F6-B498-43B3-948B-1728B52AA6E4}">
                <adec:decorative xmlns:adec="http://schemas.microsoft.com/office/drawing/2017/decorative" val="1"/>
              </a:ext>
            </a:extLst>
          </p:cNvPr>
          <p:cNvSpPr/>
          <p:nvPr/>
        </p:nvSpPr>
        <p:spPr>
          <a:xfrm>
            <a:off x="4191000" y="4875213"/>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65">
            <a:extLst>
              <a:ext uri="{FF2B5EF4-FFF2-40B4-BE49-F238E27FC236}">
                <a16:creationId xmlns:a16="http://schemas.microsoft.com/office/drawing/2014/main" id="{BF86AB1F-EFE6-D10E-4092-635D2AF7BE5B}"/>
              </a:ext>
            </a:extLst>
          </p:cNvPr>
          <p:cNvSpPr txBox="1">
            <a:spLocks noGrp="1" noChangeArrowheads="1"/>
          </p:cNvSpPr>
          <p:nvPr>
            <p:ph type="title" idx="4294967295"/>
          </p:nvPr>
        </p:nvSpPr>
        <p:spPr bwMode="auto">
          <a:xfrm>
            <a:off x="5618163" y="6134100"/>
            <a:ext cx="3525837"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 # 17 and #18</a:t>
            </a:r>
          </a:p>
        </p:txBody>
      </p:sp>
      <p:pic>
        <p:nvPicPr>
          <p:cNvPr id="3" name="Picture 2">
            <a:extLst>
              <a:ext uri="{FF2B5EF4-FFF2-40B4-BE49-F238E27FC236}">
                <a16:creationId xmlns:a16="http://schemas.microsoft.com/office/drawing/2014/main" id="{92F2B5E9-15B4-1BB3-5C2E-1DE3DBC3D6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800" y="0"/>
            <a:ext cx="7935432" cy="5125165"/>
          </a:xfrm>
          <a:prstGeom prst="rect">
            <a:avLst/>
          </a:prstGeom>
        </p:spPr>
      </p:pic>
      <p:sp>
        <p:nvSpPr>
          <p:cNvPr id="7" name="Rectangle 6">
            <a:extLst>
              <a:ext uri="{FF2B5EF4-FFF2-40B4-BE49-F238E27FC236}">
                <a16:creationId xmlns:a16="http://schemas.microsoft.com/office/drawing/2014/main" id="{54354F43-66B4-B26A-A557-91316E99F142}"/>
              </a:ext>
            </a:extLst>
          </p:cNvPr>
          <p:cNvSpPr/>
          <p:nvPr/>
        </p:nvSpPr>
        <p:spPr bwMode="auto">
          <a:xfrm>
            <a:off x="2201862" y="4991100"/>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sp>
        <p:nvSpPr>
          <p:cNvPr id="10" name="Action Button: Forward or Next 9">
            <a:hlinkClick r:id="" action="ppaction://hlinkshowjump?jump=nextslide" highlightClick="1"/>
            <a:extLst>
              <a:ext uri="{FF2B5EF4-FFF2-40B4-BE49-F238E27FC236}">
                <a16:creationId xmlns:a16="http://schemas.microsoft.com/office/drawing/2014/main" id="{A8FB62C3-EDC6-0453-7C3E-15DFAC92CECD}"/>
              </a:ext>
              <a:ext uri="{C183D7F6-B498-43B3-948B-1728B52AA6E4}">
                <adec:decorative xmlns:adec="http://schemas.microsoft.com/office/drawing/2017/decorative" val="1"/>
              </a:ext>
            </a:extLst>
          </p:cNvPr>
          <p:cNvSpPr/>
          <p:nvPr/>
        </p:nvSpPr>
        <p:spPr>
          <a:xfrm>
            <a:off x="7205663" y="5172075"/>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DF7F-B374-53A6-21E4-1D0A410541DF}"/>
              </a:ext>
            </a:extLst>
          </p:cNvPr>
          <p:cNvSpPr txBox="1">
            <a:spLocks noGrp="1"/>
          </p:cNvSpPr>
          <p:nvPr>
            <p:ph type="title" idx="4294967295"/>
          </p:nvPr>
        </p:nvSpPr>
        <p:spPr>
          <a:xfrm>
            <a:off x="6324600" y="36052"/>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17</a:t>
            </a:r>
          </a:p>
        </p:txBody>
      </p:sp>
      <p:sp>
        <p:nvSpPr>
          <p:cNvPr id="11" name="Text Box 95">
            <a:extLst>
              <a:ext uri="{FF2B5EF4-FFF2-40B4-BE49-F238E27FC236}">
                <a16:creationId xmlns:a16="http://schemas.microsoft.com/office/drawing/2014/main" id="{E048B6E5-8FA6-24C5-CDCC-2B3F402664B0}"/>
              </a:ext>
            </a:extLst>
          </p:cNvPr>
          <p:cNvSpPr txBox="1">
            <a:spLocks noChangeArrowheads="1"/>
          </p:cNvSpPr>
          <p:nvPr/>
        </p:nvSpPr>
        <p:spPr bwMode="auto">
          <a:xfrm>
            <a:off x="228600" y="76200"/>
            <a:ext cx="5562600" cy="5693866"/>
          </a:xfrm>
          <a:prstGeom prst="rect">
            <a:avLst/>
          </a:prstGeom>
          <a:solidFill>
            <a:schemeClr val="bg1"/>
          </a:solidFill>
          <a:ln w="57150">
            <a:solidFill>
              <a:schemeClr val="accent3">
                <a:lumMod val="50000"/>
              </a:schemeClr>
            </a:solidFill>
            <a:miter lim="800000"/>
            <a:headEnd/>
            <a:tailEnd/>
          </a:ln>
          <a:scene3d>
            <a:camera prst="orthographicFront"/>
            <a:lightRig rig="threePt" dir="t"/>
          </a:scene3d>
          <a:sp3d>
            <a:bevelT prst="relaxedInset"/>
          </a:sp3d>
        </p:spPr>
        <p:txBody>
          <a:bodyPr>
            <a:spAutoFit/>
          </a:bodyPr>
          <a:lstStyle/>
          <a:p>
            <a:pPr>
              <a:defRPr/>
            </a:pPr>
            <a:r>
              <a:rPr lang="en-US" sz="1400" b="1" i="1" dirty="0">
                <a:latin typeface="Arial" charset="0"/>
                <a:cs typeface="+mn-cs"/>
              </a:rPr>
              <a:t>RENTAL  APPLICATION</a:t>
            </a:r>
          </a:p>
          <a:p>
            <a:pPr>
              <a:defRPr/>
            </a:pPr>
            <a:endParaRPr lang="en-US" sz="1400" b="1" i="1" dirty="0">
              <a:latin typeface="Arial" charset="0"/>
              <a:cs typeface="+mn-cs"/>
            </a:endParaRPr>
          </a:p>
          <a:p>
            <a:pPr>
              <a:defRPr/>
            </a:pPr>
            <a:r>
              <a:rPr lang="en-US" sz="1200" dirty="0">
                <a:latin typeface="Arial" charset="0"/>
                <a:cs typeface="+mn-cs"/>
              </a:rPr>
              <a:t>1)  Applicant’s Name:  </a:t>
            </a:r>
            <a:r>
              <a:rPr lang="en-US" sz="1200" u="sng" dirty="0">
                <a:latin typeface="Times New Roman" pitchFamily="18" charset="0"/>
                <a:cs typeface="+mn-cs"/>
              </a:rPr>
              <a:t>_________________________________________________</a:t>
            </a:r>
          </a:p>
          <a:p>
            <a:pPr>
              <a:defRPr/>
            </a:pPr>
            <a:r>
              <a:rPr lang="en-US" sz="1200" dirty="0">
                <a:latin typeface="Arial" charset="0"/>
                <a:cs typeface="+mn-cs"/>
              </a:rPr>
              <a:t>                                  (last)                      (first)                    (middle)</a:t>
            </a:r>
            <a:endParaRPr lang="en-US" sz="1200" u="sng" dirty="0">
              <a:latin typeface="Times New Roman" pitchFamily="18" charset="0"/>
              <a:cs typeface="+mn-cs"/>
            </a:endParaRPr>
          </a:p>
          <a:p>
            <a:pPr>
              <a:defRPr/>
            </a:pPr>
            <a:r>
              <a:rPr lang="en-US" sz="1200" dirty="0">
                <a:latin typeface="Arial" charset="0"/>
                <a:cs typeface="+mn-cs"/>
              </a:rPr>
              <a:t>2)  Present Address _______________________________________________</a:t>
            </a:r>
            <a:endParaRPr lang="en-US" sz="1200" u="sng" dirty="0">
              <a:latin typeface="Times New Roman" pitchFamily="18" charset="0"/>
              <a:cs typeface="+mn-cs"/>
            </a:endParaRPr>
          </a:p>
          <a:p>
            <a:pPr>
              <a:defRPr/>
            </a:pPr>
            <a:endParaRPr lang="en-US" sz="1200" u="sng" dirty="0">
              <a:latin typeface="Times New Roman" pitchFamily="18" charset="0"/>
              <a:cs typeface="+mn-cs"/>
            </a:endParaRPr>
          </a:p>
          <a:p>
            <a:pPr>
              <a:defRPr/>
            </a:pPr>
            <a:r>
              <a:rPr lang="en-US" sz="1200" dirty="0">
                <a:latin typeface="+mn-lt"/>
                <a:cs typeface="+mn-cs"/>
              </a:rPr>
              <a:t>3)  City </a:t>
            </a:r>
            <a:r>
              <a:rPr lang="en-US" sz="1200" u="sng" dirty="0">
                <a:latin typeface="+mn-lt"/>
                <a:cs typeface="+mn-cs"/>
              </a:rPr>
              <a:t>__________________</a:t>
            </a:r>
            <a:r>
              <a:rPr lang="en-US" sz="1200" dirty="0">
                <a:latin typeface="+mn-lt"/>
                <a:cs typeface="+mn-cs"/>
              </a:rPr>
              <a:t>      State </a:t>
            </a:r>
            <a:r>
              <a:rPr lang="en-US" sz="1200" u="sng" dirty="0">
                <a:latin typeface="+mn-lt"/>
                <a:cs typeface="+mn-cs"/>
              </a:rPr>
              <a:t>____ __</a:t>
            </a:r>
            <a:r>
              <a:rPr lang="en-US" sz="1200" dirty="0">
                <a:latin typeface="+mn-lt"/>
                <a:cs typeface="+mn-cs"/>
              </a:rPr>
              <a:t>   Zip Code</a:t>
            </a:r>
            <a:r>
              <a:rPr lang="en-US" sz="1200" u="sng" dirty="0">
                <a:latin typeface="+mn-lt"/>
                <a:cs typeface="+mn-cs"/>
              </a:rPr>
              <a:t>  _______________</a:t>
            </a:r>
          </a:p>
          <a:p>
            <a:pPr>
              <a:defRPr/>
            </a:pPr>
            <a:endParaRPr lang="en-US" sz="1200" dirty="0">
              <a:latin typeface="Arial" charset="0"/>
              <a:cs typeface="+mn-cs"/>
            </a:endParaRPr>
          </a:p>
          <a:p>
            <a:pPr>
              <a:defRPr/>
            </a:pPr>
            <a:r>
              <a:rPr lang="en-US" sz="1200" dirty="0">
                <a:latin typeface="Arial" charset="0"/>
                <a:cs typeface="+mn-cs"/>
              </a:rPr>
              <a:t>4)  Telephone(s) </a:t>
            </a:r>
            <a:r>
              <a:rPr lang="en-US" sz="1200" u="sng" dirty="0">
                <a:latin typeface="Times New Roman" pitchFamily="18" charset="0"/>
                <a:cs typeface="+mn-cs"/>
              </a:rPr>
              <a:t>  ______________________________________________________</a:t>
            </a:r>
          </a:p>
          <a:p>
            <a:pPr>
              <a:defRPr/>
            </a:pPr>
            <a:endParaRPr lang="en-US" sz="1200" dirty="0">
              <a:latin typeface="Times New Roman" pitchFamily="18" charset="0"/>
              <a:cs typeface="+mn-cs"/>
            </a:endParaRPr>
          </a:p>
          <a:p>
            <a:pPr>
              <a:defRPr/>
            </a:pPr>
            <a:r>
              <a:rPr lang="en-US" sz="1200" dirty="0">
                <a:latin typeface="Arial" charset="0"/>
                <a:cs typeface="+mn-cs"/>
              </a:rPr>
              <a:t>5)  Present Landlord  _____________________________   How long? _______</a:t>
            </a:r>
          </a:p>
          <a:p>
            <a:pPr>
              <a:defRPr/>
            </a:pPr>
            <a:endParaRPr lang="en-US" sz="1200" u="sng" dirty="0">
              <a:latin typeface="Times New Roman" pitchFamily="18" charset="0"/>
              <a:cs typeface="+mn-cs"/>
            </a:endParaRPr>
          </a:p>
          <a:p>
            <a:pPr>
              <a:defRPr/>
            </a:pPr>
            <a:r>
              <a:rPr lang="en-US" sz="1200" dirty="0">
                <a:latin typeface="+mn-lt"/>
                <a:cs typeface="+mn-cs"/>
              </a:rPr>
              <a:t>6)  Marital Status:  </a:t>
            </a:r>
          </a:p>
          <a:p>
            <a:pPr lvl="2">
              <a:buFont typeface="Wingdings" pitchFamily="2" charset="2"/>
              <a:buChar char="q"/>
              <a:defRPr/>
            </a:pPr>
            <a:r>
              <a:rPr lang="en-US" sz="1200" dirty="0">
                <a:latin typeface="+mn-lt"/>
                <a:cs typeface="+mn-cs"/>
              </a:rPr>
              <a:t>Single    </a:t>
            </a:r>
          </a:p>
          <a:p>
            <a:pPr lvl="2">
              <a:buFont typeface="Wingdings" pitchFamily="2" charset="2"/>
              <a:buChar char="q"/>
              <a:defRPr/>
            </a:pPr>
            <a:r>
              <a:rPr lang="en-US" sz="1200" dirty="0">
                <a:latin typeface="+mn-lt"/>
                <a:cs typeface="+mn-cs"/>
              </a:rPr>
              <a:t>Married  </a:t>
            </a:r>
          </a:p>
          <a:p>
            <a:pPr lvl="2">
              <a:buFont typeface="Wingdings" pitchFamily="2" charset="2"/>
              <a:buChar char="q"/>
              <a:defRPr/>
            </a:pPr>
            <a:r>
              <a:rPr lang="en-US" sz="1200" dirty="0">
                <a:latin typeface="+mn-lt"/>
                <a:cs typeface="+mn-cs"/>
              </a:rPr>
              <a:t>Divorced</a:t>
            </a:r>
          </a:p>
          <a:p>
            <a:pPr>
              <a:defRPr/>
            </a:pPr>
            <a:endParaRPr lang="en-US" sz="1200" dirty="0">
              <a:latin typeface="+mn-lt"/>
              <a:cs typeface="+mn-cs"/>
            </a:endParaRPr>
          </a:p>
          <a:p>
            <a:pPr>
              <a:defRPr/>
            </a:pPr>
            <a:r>
              <a:rPr lang="en-US" sz="1200" dirty="0">
                <a:latin typeface="+mn-lt"/>
                <a:cs typeface="+mn-cs"/>
              </a:rPr>
              <a:t> 7)  Husband’s place of employment __________________________________</a:t>
            </a:r>
          </a:p>
          <a:p>
            <a:pPr>
              <a:defRPr/>
            </a:pPr>
            <a:r>
              <a:rPr lang="en-US" sz="1200" dirty="0">
                <a:latin typeface="+mn-lt"/>
                <a:cs typeface="+mn-cs"/>
              </a:rPr>
              <a:t> 8)  Wife’s place of employment _____________________________________</a:t>
            </a:r>
          </a:p>
          <a:p>
            <a:pPr>
              <a:defRPr/>
            </a:pPr>
            <a:r>
              <a:rPr lang="en-US" sz="1200" dirty="0">
                <a:latin typeface="+mn-lt"/>
                <a:cs typeface="+mn-cs"/>
              </a:rPr>
              <a:t> 9)  How many children living at home? ________</a:t>
            </a:r>
          </a:p>
          <a:p>
            <a:pPr>
              <a:defRPr/>
            </a:pPr>
            <a:r>
              <a:rPr lang="en-US" sz="1200" dirty="0">
                <a:latin typeface="+mn-lt"/>
                <a:cs typeface="+mn-cs"/>
              </a:rPr>
              <a:t>10)  Ages of children:  _____________________________________________</a:t>
            </a:r>
          </a:p>
          <a:p>
            <a:pPr>
              <a:defRPr/>
            </a:pPr>
            <a:r>
              <a:rPr lang="en-US" sz="1200" dirty="0">
                <a:latin typeface="+mn-lt"/>
                <a:cs typeface="+mn-cs"/>
              </a:rPr>
              <a:t>11)  Any pets?  </a:t>
            </a:r>
          </a:p>
          <a:p>
            <a:pPr lvl="1">
              <a:buFont typeface="Wingdings" pitchFamily="2" charset="2"/>
              <a:buChar char="q"/>
              <a:defRPr/>
            </a:pPr>
            <a:r>
              <a:rPr lang="en-US" sz="1200" dirty="0">
                <a:latin typeface="+mn-lt"/>
                <a:cs typeface="+mn-cs"/>
              </a:rPr>
              <a:t>Yes	        What kind?  _________________________________</a:t>
            </a:r>
          </a:p>
          <a:p>
            <a:pPr lvl="1">
              <a:buFont typeface="Wingdings" pitchFamily="2" charset="2"/>
              <a:buChar char="q"/>
              <a:defRPr/>
            </a:pPr>
            <a:r>
              <a:rPr lang="en-US" sz="1200" dirty="0">
                <a:latin typeface="+mn-lt"/>
                <a:cs typeface="+mn-cs"/>
              </a:rPr>
              <a:t>No</a:t>
            </a:r>
          </a:p>
          <a:p>
            <a:pPr>
              <a:defRPr/>
            </a:pPr>
            <a:r>
              <a:rPr lang="en-US" sz="1200" dirty="0">
                <a:latin typeface="+mn-lt"/>
                <a:cs typeface="+mn-cs"/>
              </a:rPr>
              <a:t>12)  Car owner?  </a:t>
            </a:r>
          </a:p>
          <a:p>
            <a:pPr lvl="1">
              <a:buFont typeface="Wingdings" pitchFamily="2" charset="2"/>
              <a:buChar char="q"/>
              <a:defRPr/>
            </a:pPr>
            <a:r>
              <a:rPr lang="en-US" sz="1200" dirty="0">
                <a:latin typeface="Arial" charset="0"/>
                <a:cs typeface="+mn-cs"/>
              </a:rPr>
              <a:t>Yes	        Kind of car(s) ________________________________</a:t>
            </a:r>
          </a:p>
          <a:p>
            <a:pPr lvl="1">
              <a:buFont typeface="Wingdings" pitchFamily="2" charset="2"/>
              <a:buChar char="q"/>
              <a:defRPr/>
            </a:pPr>
            <a:r>
              <a:rPr lang="en-US" sz="1200" dirty="0">
                <a:latin typeface="Arial" charset="0"/>
                <a:cs typeface="+mn-cs"/>
              </a:rPr>
              <a:t>No</a:t>
            </a:r>
            <a:endParaRPr lang="en-US" sz="1200" dirty="0">
              <a:latin typeface="Times New Roman" pitchFamily="18" charset="0"/>
              <a:cs typeface="+mn-cs"/>
            </a:endParaRPr>
          </a:p>
          <a:p>
            <a:pPr>
              <a:defRPr/>
            </a:pPr>
            <a:r>
              <a:rPr lang="en-US" sz="1200" dirty="0">
                <a:latin typeface="+mn-lt"/>
                <a:cs typeface="+mn-cs"/>
              </a:rPr>
              <a:t>13)  Desired move-in date _____________________</a:t>
            </a:r>
          </a:p>
          <a:p>
            <a:pPr>
              <a:defRPr/>
            </a:pPr>
            <a:r>
              <a:rPr lang="en-US" sz="1200" dirty="0">
                <a:latin typeface="+mn-lt"/>
                <a:cs typeface="+mn-cs"/>
              </a:rPr>
              <a:t>		Month          Day</a:t>
            </a:r>
          </a:p>
        </p:txBody>
      </p:sp>
      <p:sp>
        <p:nvSpPr>
          <p:cNvPr id="20" name="Rectangle 158">
            <a:extLst>
              <a:ext uri="{FF2B5EF4-FFF2-40B4-BE49-F238E27FC236}">
                <a16:creationId xmlns:a16="http://schemas.microsoft.com/office/drawing/2014/main" id="{EC13CFF8-464E-CA7D-3A99-6BEB69B9BFF1}"/>
              </a:ext>
            </a:extLst>
          </p:cNvPr>
          <p:cNvSpPr>
            <a:spLocks noChangeArrowheads="1"/>
          </p:cNvSpPr>
          <p:nvPr/>
        </p:nvSpPr>
        <p:spPr bwMode="auto">
          <a:xfrm>
            <a:off x="5715000" y="685800"/>
            <a:ext cx="36957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17. On which line do you write </a:t>
            </a:r>
          </a:p>
          <a:p>
            <a:pPr algn="ctr">
              <a:defRPr/>
            </a:pPr>
            <a:r>
              <a:rPr lang="en-US" sz="1600" b="1" dirty="0">
                <a:effectLst>
                  <a:outerShdw blurRad="38100" dist="38100" dir="2700000" algn="tl">
                    <a:srgbClr val="C0C0C0"/>
                  </a:outerShdw>
                </a:effectLst>
                <a:latin typeface="Arial" charset="0"/>
                <a:cs typeface="+mn-cs"/>
              </a:rPr>
              <a:t>where you live now?</a:t>
            </a:r>
            <a:endParaRPr lang="en-US" sz="1600" dirty="0">
              <a:latin typeface="Arial" charset="0"/>
              <a:cs typeface="+mn-cs"/>
            </a:endParaRPr>
          </a:p>
        </p:txBody>
      </p:sp>
      <p:sp>
        <p:nvSpPr>
          <p:cNvPr id="24" name="AutoShape 163">
            <a:hlinkClick r:id="" action="ppaction://noaction" highlightClick="1">
              <a:snd r:embed="rId3" name="Incorrect Answer.wav"/>
            </a:hlinkClick>
            <a:extLst>
              <a:ext uri="{FF2B5EF4-FFF2-40B4-BE49-F238E27FC236}">
                <a16:creationId xmlns:a16="http://schemas.microsoft.com/office/drawing/2014/main" id="{4E2E15B4-A1C9-85E1-BBA7-16B2598799F9}"/>
              </a:ext>
            </a:extLst>
          </p:cNvPr>
          <p:cNvSpPr>
            <a:spLocks noChangeArrowheads="1"/>
          </p:cNvSpPr>
          <p:nvPr/>
        </p:nvSpPr>
        <p:spPr bwMode="auto">
          <a:xfrm>
            <a:off x="6648450" y="1539240"/>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Line 8</a:t>
            </a:r>
          </a:p>
        </p:txBody>
      </p:sp>
      <p:sp>
        <p:nvSpPr>
          <p:cNvPr id="25" name="AutoShape 163">
            <a:hlinkClick r:id="rId4" action="ppaction://hlinksldjump" highlightClick="1">
              <a:snd r:embed="rId5" name="Correct Answer.wav"/>
            </a:hlinkClick>
            <a:extLst>
              <a:ext uri="{FF2B5EF4-FFF2-40B4-BE49-F238E27FC236}">
                <a16:creationId xmlns:a16="http://schemas.microsoft.com/office/drawing/2014/main" id="{7A7EC4C0-2661-1A77-E93A-D788655CB2E9}"/>
              </a:ext>
            </a:extLst>
          </p:cNvPr>
          <p:cNvSpPr>
            <a:spLocks noChangeArrowheads="1"/>
          </p:cNvSpPr>
          <p:nvPr/>
        </p:nvSpPr>
        <p:spPr bwMode="auto">
          <a:xfrm>
            <a:off x="6648450" y="2667000"/>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B. Line 2</a:t>
            </a:r>
          </a:p>
        </p:txBody>
      </p:sp>
      <p:sp>
        <p:nvSpPr>
          <p:cNvPr id="26" name="AutoShape 163">
            <a:hlinkClick r:id="" action="ppaction://noaction" highlightClick="1">
              <a:snd r:embed="rId3" name="Incorrect Answer.wav"/>
            </a:hlinkClick>
            <a:extLst>
              <a:ext uri="{FF2B5EF4-FFF2-40B4-BE49-F238E27FC236}">
                <a16:creationId xmlns:a16="http://schemas.microsoft.com/office/drawing/2014/main" id="{61490F82-6D78-F704-CBEF-915AF9A2801A}"/>
              </a:ext>
            </a:extLst>
          </p:cNvPr>
          <p:cNvSpPr>
            <a:spLocks noChangeArrowheads="1"/>
          </p:cNvSpPr>
          <p:nvPr/>
        </p:nvSpPr>
        <p:spPr bwMode="auto">
          <a:xfrm>
            <a:off x="6657975" y="3657600"/>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C. Line 13</a:t>
            </a:r>
          </a:p>
        </p:txBody>
      </p:sp>
      <p:sp>
        <p:nvSpPr>
          <p:cNvPr id="27" name="AutoShape 163">
            <a:hlinkClick r:id="" action="ppaction://noaction" highlightClick="1">
              <a:snd r:embed="rId3" name="Incorrect Answer.wav"/>
            </a:hlinkClick>
            <a:extLst>
              <a:ext uri="{FF2B5EF4-FFF2-40B4-BE49-F238E27FC236}">
                <a16:creationId xmlns:a16="http://schemas.microsoft.com/office/drawing/2014/main" id="{75B28CE2-20AC-5460-8DF9-073A1998BA86}"/>
              </a:ext>
            </a:extLst>
          </p:cNvPr>
          <p:cNvSpPr>
            <a:spLocks noChangeArrowheads="1"/>
          </p:cNvSpPr>
          <p:nvPr/>
        </p:nvSpPr>
        <p:spPr bwMode="auto">
          <a:xfrm>
            <a:off x="6657975" y="4785197"/>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D. Line 7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207">
            <a:extLst>
              <a:ext uri="{FF2B5EF4-FFF2-40B4-BE49-F238E27FC236}">
                <a16:creationId xmlns:a16="http://schemas.microsoft.com/office/drawing/2014/main" id="{C8044839-9E65-2186-37AA-B3F1D0C71A32}"/>
              </a:ext>
              <a:ext uri="{C183D7F6-B498-43B3-948B-1728B52AA6E4}">
                <adec:decorative xmlns:adec="http://schemas.microsoft.com/office/drawing/2017/decorative" val="1"/>
              </a:ext>
            </a:extLst>
          </p:cNvPr>
          <p:cNvGrpSpPr>
            <a:grpSpLocks/>
          </p:cNvGrpSpPr>
          <p:nvPr/>
        </p:nvGrpSpPr>
        <p:grpSpPr bwMode="auto">
          <a:xfrm>
            <a:off x="5181600" y="2209800"/>
            <a:ext cx="4724400" cy="1143000"/>
            <a:chOff x="4648199" y="2286000"/>
            <a:chExt cx="4724401" cy="1143000"/>
          </a:xfrm>
        </p:grpSpPr>
        <p:sp>
          <p:nvSpPr>
            <p:cNvPr id="9" name="Rectangle 8">
              <a:extLst>
                <a:ext uri="{FF2B5EF4-FFF2-40B4-BE49-F238E27FC236}">
                  <a16:creationId xmlns:a16="http://schemas.microsoft.com/office/drawing/2014/main" id="{D751B1BE-983A-64FD-D973-976493298D16}"/>
                </a:ext>
              </a:extLst>
            </p:cNvPr>
            <p:cNvSpPr/>
            <p:nvPr/>
          </p:nvSpPr>
          <p:spPr>
            <a:xfrm>
              <a:off x="4648199" y="22860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4800" dirty="0">
                  <a:solidFill>
                    <a:srgbClr val="000000"/>
                  </a:solidFill>
                  <a:effectLst>
                    <a:reflection blurRad="6350" stA="60000" endA="900" endPos="58000" dir="5400000" sy="-100000" algn="bl" rotWithShape="0"/>
                  </a:effectLst>
                  <a:latin typeface="Eras Bold ITC" pitchFamily="34" charset="0"/>
                </a:rPr>
                <a:t>CORRECT!</a:t>
              </a:r>
            </a:p>
          </p:txBody>
        </p:sp>
        <p:pic>
          <p:nvPicPr>
            <p:cNvPr id="34825" name="Picture 2">
              <a:extLst>
                <a:ext uri="{FF2B5EF4-FFF2-40B4-BE49-F238E27FC236}">
                  <a16:creationId xmlns:a16="http://schemas.microsoft.com/office/drawing/2014/main" id="{B6B722FB-ED30-B44F-AD4C-16F976F2088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4999" y="259080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0" name="TextBox 65">
            <a:extLst>
              <a:ext uri="{FF2B5EF4-FFF2-40B4-BE49-F238E27FC236}">
                <a16:creationId xmlns:a16="http://schemas.microsoft.com/office/drawing/2014/main" id="{F0FED18D-1084-FCE2-C3DC-96CD8586C0B5}"/>
              </a:ext>
            </a:extLst>
          </p:cNvPr>
          <p:cNvSpPr txBox="1">
            <a:spLocks noGrp="1" noChangeArrowheads="1"/>
          </p:cNvSpPr>
          <p:nvPr>
            <p:ph type="title" idx="4294967295"/>
          </p:nvPr>
        </p:nvSpPr>
        <p:spPr bwMode="auto">
          <a:xfrm>
            <a:off x="6248400" y="4343400"/>
            <a:ext cx="3581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 # 18</a:t>
            </a:r>
          </a:p>
        </p:txBody>
      </p:sp>
      <p:sp>
        <p:nvSpPr>
          <p:cNvPr id="13" name="Action Button: Forward or Next 12">
            <a:hlinkClick r:id="" action="ppaction://hlinkshowjump?jump=nextslide" highlightClick="1"/>
            <a:extLst>
              <a:ext uri="{FF2B5EF4-FFF2-40B4-BE49-F238E27FC236}">
                <a16:creationId xmlns:a16="http://schemas.microsoft.com/office/drawing/2014/main" id="{6F155423-3DAA-F056-0A33-4A0CEB8502F0}"/>
              </a:ext>
              <a:ext uri="{C183D7F6-B498-43B3-948B-1728B52AA6E4}">
                <adec:decorative xmlns:adec="http://schemas.microsoft.com/office/drawing/2017/decorative" val="1"/>
              </a:ext>
            </a:extLst>
          </p:cNvPr>
          <p:cNvSpPr/>
          <p:nvPr/>
        </p:nvSpPr>
        <p:spPr>
          <a:xfrm>
            <a:off x="6858000" y="35052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14" name="Text Box 95">
            <a:extLst>
              <a:ext uri="{FF2B5EF4-FFF2-40B4-BE49-F238E27FC236}">
                <a16:creationId xmlns:a16="http://schemas.microsoft.com/office/drawing/2014/main" id="{D0078FC6-D183-5FAA-08E5-E85F584C500B}"/>
              </a:ext>
            </a:extLst>
          </p:cNvPr>
          <p:cNvSpPr txBox="1">
            <a:spLocks noChangeArrowheads="1"/>
          </p:cNvSpPr>
          <p:nvPr/>
        </p:nvSpPr>
        <p:spPr bwMode="auto">
          <a:xfrm>
            <a:off x="228600" y="9525"/>
            <a:ext cx="5562600" cy="5694363"/>
          </a:xfrm>
          <a:prstGeom prst="rect">
            <a:avLst/>
          </a:prstGeom>
          <a:solidFill>
            <a:schemeClr val="bg1"/>
          </a:solidFill>
          <a:ln w="38100">
            <a:solidFill>
              <a:schemeClr val="accent3">
                <a:lumMod val="50000"/>
              </a:schemeClr>
            </a:solidFill>
            <a:miter lim="800000"/>
            <a:headEnd/>
            <a:tailEnd/>
          </a:ln>
        </p:spPr>
        <p:txBody>
          <a:bodyPr>
            <a:spAutoFit/>
          </a:bodyPr>
          <a:lstStyle/>
          <a:p>
            <a:pPr>
              <a:defRPr/>
            </a:pPr>
            <a:r>
              <a:rPr lang="en-US" sz="1400" b="1" i="1" dirty="0">
                <a:latin typeface="Arial" charset="0"/>
                <a:cs typeface="+mn-cs"/>
              </a:rPr>
              <a:t>RENTAL  APPLICATION</a:t>
            </a:r>
          </a:p>
          <a:p>
            <a:pPr>
              <a:defRPr/>
            </a:pPr>
            <a:endParaRPr lang="en-US" sz="1400" b="1" i="1" dirty="0">
              <a:latin typeface="Arial" charset="0"/>
              <a:cs typeface="+mn-cs"/>
            </a:endParaRPr>
          </a:p>
          <a:p>
            <a:pPr>
              <a:defRPr/>
            </a:pPr>
            <a:r>
              <a:rPr lang="en-US" sz="1200" dirty="0">
                <a:latin typeface="Arial" charset="0"/>
                <a:cs typeface="+mn-cs"/>
              </a:rPr>
              <a:t>1)  Applicant’s Name:  </a:t>
            </a:r>
            <a:r>
              <a:rPr lang="en-US" sz="1200" u="sng" dirty="0">
                <a:latin typeface="Times New Roman" pitchFamily="18" charset="0"/>
                <a:cs typeface="+mn-cs"/>
              </a:rPr>
              <a:t>_________________________________________________</a:t>
            </a:r>
          </a:p>
          <a:p>
            <a:pPr>
              <a:defRPr/>
            </a:pPr>
            <a:r>
              <a:rPr lang="en-US" sz="1200" dirty="0">
                <a:latin typeface="Arial" charset="0"/>
                <a:cs typeface="+mn-cs"/>
              </a:rPr>
              <a:t>                                  (last)                      (first)                    (middle)</a:t>
            </a:r>
            <a:endParaRPr lang="en-US" sz="1200" u="sng" dirty="0">
              <a:latin typeface="Times New Roman" pitchFamily="18" charset="0"/>
              <a:cs typeface="+mn-cs"/>
            </a:endParaRPr>
          </a:p>
          <a:p>
            <a:pPr>
              <a:defRPr/>
            </a:pPr>
            <a:r>
              <a:rPr lang="en-US" sz="1200" b="1" dirty="0">
                <a:solidFill>
                  <a:srgbClr val="ED0000"/>
                </a:solidFill>
                <a:latin typeface="Arial" charset="0"/>
                <a:cs typeface="+mn-cs"/>
              </a:rPr>
              <a:t>2)  Present Address ______________________________________________</a:t>
            </a:r>
            <a:endParaRPr lang="en-US" sz="1200" u="sng" dirty="0">
              <a:solidFill>
                <a:srgbClr val="ED0000"/>
              </a:solidFill>
              <a:latin typeface="Times New Roman" pitchFamily="18" charset="0"/>
              <a:cs typeface="+mn-cs"/>
            </a:endParaRPr>
          </a:p>
          <a:p>
            <a:pPr>
              <a:defRPr/>
            </a:pPr>
            <a:endParaRPr lang="en-US" sz="1200" u="sng" dirty="0">
              <a:latin typeface="Times New Roman" pitchFamily="18" charset="0"/>
              <a:cs typeface="+mn-cs"/>
            </a:endParaRPr>
          </a:p>
          <a:p>
            <a:pPr>
              <a:defRPr/>
            </a:pPr>
            <a:r>
              <a:rPr lang="en-US" sz="1200" dirty="0">
                <a:latin typeface="+mn-lt"/>
                <a:cs typeface="+mn-cs"/>
              </a:rPr>
              <a:t>3)  City </a:t>
            </a:r>
            <a:r>
              <a:rPr lang="en-US" sz="1200" u="sng" dirty="0">
                <a:latin typeface="+mn-lt"/>
                <a:cs typeface="+mn-cs"/>
              </a:rPr>
              <a:t>__________________</a:t>
            </a:r>
            <a:r>
              <a:rPr lang="en-US" sz="1200" dirty="0">
                <a:latin typeface="+mn-lt"/>
                <a:cs typeface="+mn-cs"/>
              </a:rPr>
              <a:t>      State </a:t>
            </a:r>
            <a:r>
              <a:rPr lang="en-US" sz="1200" u="sng" dirty="0">
                <a:latin typeface="+mn-lt"/>
                <a:cs typeface="+mn-cs"/>
              </a:rPr>
              <a:t>____ __</a:t>
            </a:r>
            <a:r>
              <a:rPr lang="en-US" sz="1200" dirty="0">
                <a:latin typeface="+mn-lt"/>
                <a:cs typeface="+mn-cs"/>
              </a:rPr>
              <a:t>   Zip Code</a:t>
            </a:r>
            <a:r>
              <a:rPr lang="en-US" sz="1200" u="sng" dirty="0">
                <a:latin typeface="+mn-lt"/>
                <a:cs typeface="+mn-cs"/>
              </a:rPr>
              <a:t>  _______________</a:t>
            </a:r>
          </a:p>
          <a:p>
            <a:pPr>
              <a:defRPr/>
            </a:pPr>
            <a:endParaRPr lang="en-US" sz="1200" dirty="0">
              <a:latin typeface="Arial" charset="0"/>
              <a:cs typeface="+mn-cs"/>
            </a:endParaRPr>
          </a:p>
          <a:p>
            <a:pPr>
              <a:defRPr/>
            </a:pPr>
            <a:r>
              <a:rPr lang="en-US" sz="1200" dirty="0">
                <a:latin typeface="Arial" charset="0"/>
                <a:cs typeface="+mn-cs"/>
              </a:rPr>
              <a:t>4)  Telephone(s) </a:t>
            </a:r>
            <a:r>
              <a:rPr lang="en-US" sz="1200" u="sng" dirty="0">
                <a:latin typeface="Times New Roman" pitchFamily="18" charset="0"/>
                <a:cs typeface="+mn-cs"/>
              </a:rPr>
              <a:t>  ______________________________________________________</a:t>
            </a:r>
          </a:p>
          <a:p>
            <a:pPr>
              <a:defRPr/>
            </a:pPr>
            <a:endParaRPr lang="en-US" sz="1200" dirty="0">
              <a:latin typeface="Times New Roman" pitchFamily="18" charset="0"/>
              <a:cs typeface="+mn-cs"/>
            </a:endParaRPr>
          </a:p>
          <a:p>
            <a:pPr>
              <a:defRPr/>
            </a:pPr>
            <a:r>
              <a:rPr lang="en-US" sz="1200" dirty="0">
                <a:latin typeface="Arial" charset="0"/>
                <a:cs typeface="+mn-cs"/>
              </a:rPr>
              <a:t>5)  Present Landlord  _____________________________   How long? _______</a:t>
            </a:r>
          </a:p>
          <a:p>
            <a:pPr>
              <a:defRPr/>
            </a:pPr>
            <a:endParaRPr lang="en-US" sz="1200" u="sng" dirty="0">
              <a:latin typeface="Times New Roman" pitchFamily="18" charset="0"/>
              <a:cs typeface="+mn-cs"/>
            </a:endParaRPr>
          </a:p>
          <a:p>
            <a:pPr>
              <a:defRPr/>
            </a:pPr>
            <a:r>
              <a:rPr lang="en-US" sz="1200" dirty="0">
                <a:latin typeface="+mn-lt"/>
                <a:cs typeface="+mn-cs"/>
              </a:rPr>
              <a:t>6)  Marital Status:  </a:t>
            </a:r>
          </a:p>
          <a:p>
            <a:pPr lvl="2">
              <a:buFont typeface="Wingdings" pitchFamily="2" charset="2"/>
              <a:buChar char="q"/>
              <a:defRPr/>
            </a:pPr>
            <a:r>
              <a:rPr lang="en-US" sz="1200" dirty="0">
                <a:latin typeface="+mn-lt"/>
                <a:cs typeface="+mn-cs"/>
              </a:rPr>
              <a:t>Single    </a:t>
            </a:r>
          </a:p>
          <a:p>
            <a:pPr lvl="2">
              <a:buFont typeface="Wingdings" pitchFamily="2" charset="2"/>
              <a:buChar char="q"/>
              <a:defRPr/>
            </a:pPr>
            <a:r>
              <a:rPr lang="en-US" sz="1200" dirty="0">
                <a:latin typeface="+mn-lt"/>
                <a:cs typeface="+mn-cs"/>
              </a:rPr>
              <a:t>Married  </a:t>
            </a:r>
          </a:p>
          <a:p>
            <a:pPr lvl="2">
              <a:buFont typeface="Wingdings" pitchFamily="2" charset="2"/>
              <a:buChar char="q"/>
              <a:defRPr/>
            </a:pPr>
            <a:r>
              <a:rPr lang="en-US" sz="1200" dirty="0">
                <a:latin typeface="+mn-lt"/>
                <a:cs typeface="+mn-cs"/>
              </a:rPr>
              <a:t>Divorced</a:t>
            </a:r>
          </a:p>
          <a:p>
            <a:pPr>
              <a:defRPr/>
            </a:pPr>
            <a:endParaRPr lang="en-US" sz="1200" dirty="0">
              <a:latin typeface="+mn-lt"/>
              <a:cs typeface="+mn-cs"/>
            </a:endParaRPr>
          </a:p>
          <a:p>
            <a:pPr>
              <a:defRPr/>
            </a:pPr>
            <a:r>
              <a:rPr lang="en-US" sz="1200" dirty="0">
                <a:latin typeface="+mn-lt"/>
                <a:cs typeface="+mn-cs"/>
              </a:rPr>
              <a:t> 7)  Husband’s place of employment __________________________________</a:t>
            </a:r>
          </a:p>
          <a:p>
            <a:pPr>
              <a:defRPr/>
            </a:pPr>
            <a:r>
              <a:rPr lang="en-US" sz="1200" dirty="0">
                <a:latin typeface="+mn-lt"/>
                <a:cs typeface="+mn-cs"/>
              </a:rPr>
              <a:t> 8)  Wife’s place of employment _____________________________________</a:t>
            </a:r>
          </a:p>
          <a:p>
            <a:pPr>
              <a:defRPr/>
            </a:pPr>
            <a:r>
              <a:rPr lang="en-US" sz="1200" dirty="0">
                <a:latin typeface="+mn-lt"/>
                <a:cs typeface="+mn-cs"/>
              </a:rPr>
              <a:t> 9)  How many children living at home? ________</a:t>
            </a:r>
          </a:p>
          <a:p>
            <a:pPr>
              <a:defRPr/>
            </a:pPr>
            <a:r>
              <a:rPr lang="en-US" sz="1200" dirty="0">
                <a:latin typeface="+mn-lt"/>
                <a:cs typeface="+mn-cs"/>
              </a:rPr>
              <a:t>10)  Ages of children:  _____________________________________________</a:t>
            </a:r>
          </a:p>
          <a:p>
            <a:pPr>
              <a:defRPr/>
            </a:pPr>
            <a:r>
              <a:rPr lang="en-US" sz="1200" dirty="0">
                <a:latin typeface="+mn-lt"/>
                <a:cs typeface="+mn-cs"/>
              </a:rPr>
              <a:t>11)  Any pets?  </a:t>
            </a:r>
          </a:p>
          <a:p>
            <a:pPr lvl="1">
              <a:buFont typeface="Wingdings" pitchFamily="2" charset="2"/>
              <a:buChar char="q"/>
              <a:defRPr/>
            </a:pPr>
            <a:r>
              <a:rPr lang="en-US" sz="1200" dirty="0">
                <a:latin typeface="+mn-lt"/>
                <a:cs typeface="+mn-cs"/>
              </a:rPr>
              <a:t>Yes	        What kind?  _________________________________</a:t>
            </a:r>
          </a:p>
          <a:p>
            <a:pPr lvl="1">
              <a:buFont typeface="Wingdings" pitchFamily="2" charset="2"/>
              <a:buChar char="q"/>
              <a:defRPr/>
            </a:pPr>
            <a:r>
              <a:rPr lang="en-US" sz="1200" dirty="0">
                <a:latin typeface="+mn-lt"/>
                <a:cs typeface="+mn-cs"/>
              </a:rPr>
              <a:t>No</a:t>
            </a:r>
          </a:p>
          <a:p>
            <a:pPr>
              <a:defRPr/>
            </a:pPr>
            <a:r>
              <a:rPr lang="en-US" sz="1200" dirty="0">
                <a:latin typeface="+mn-lt"/>
                <a:cs typeface="+mn-cs"/>
              </a:rPr>
              <a:t>12)  Car owner?  </a:t>
            </a:r>
          </a:p>
          <a:p>
            <a:pPr lvl="1">
              <a:buFont typeface="Wingdings" pitchFamily="2" charset="2"/>
              <a:buChar char="q"/>
              <a:defRPr/>
            </a:pPr>
            <a:r>
              <a:rPr lang="en-US" sz="1200" dirty="0">
                <a:latin typeface="Arial" charset="0"/>
                <a:cs typeface="+mn-cs"/>
              </a:rPr>
              <a:t>Yes	        Kind of car(s) ________________________________</a:t>
            </a:r>
          </a:p>
          <a:p>
            <a:pPr lvl="1">
              <a:buFont typeface="Wingdings" pitchFamily="2" charset="2"/>
              <a:buChar char="q"/>
              <a:defRPr/>
            </a:pPr>
            <a:r>
              <a:rPr lang="en-US" sz="1200" dirty="0">
                <a:latin typeface="Arial" charset="0"/>
                <a:cs typeface="+mn-cs"/>
              </a:rPr>
              <a:t>No</a:t>
            </a:r>
            <a:endParaRPr lang="en-US" sz="1200" dirty="0">
              <a:latin typeface="Times New Roman" pitchFamily="18" charset="0"/>
              <a:cs typeface="+mn-cs"/>
            </a:endParaRPr>
          </a:p>
          <a:p>
            <a:pPr>
              <a:defRPr/>
            </a:pPr>
            <a:r>
              <a:rPr lang="en-US" sz="1200" dirty="0">
                <a:latin typeface="+mn-lt"/>
                <a:cs typeface="+mn-cs"/>
              </a:rPr>
              <a:t>13)  Desired move-in date _____________________</a:t>
            </a:r>
          </a:p>
          <a:p>
            <a:pPr>
              <a:defRPr/>
            </a:pPr>
            <a:r>
              <a:rPr lang="en-US" sz="1200" dirty="0">
                <a:latin typeface="+mn-lt"/>
                <a:cs typeface="+mn-cs"/>
              </a:rPr>
              <a:t>		Month          Day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A4AA-3562-F04E-CF42-E9F13594037B}"/>
              </a:ext>
            </a:extLst>
          </p:cNvPr>
          <p:cNvSpPr txBox="1">
            <a:spLocks noGrp="1"/>
          </p:cNvSpPr>
          <p:nvPr>
            <p:ph type="title" idx="4294967295"/>
          </p:nvPr>
        </p:nvSpPr>
        <p:spPr>
          <a:xfrm>
            <a:off x="6172200" y="141288"/>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18</a:t>
            </a:r>
          </a:p>
        </p:txBody>
      </p:sp>
      <p:sp>
        <p:nvSpPr>
          <p:cNvPr id="11" name="Text Box 95">
            <a:extLst>
              <a:ext uri="{FF2B5EF4-FFF2-40B4-BE49-F238E27FC236}">
                <a16:creationId xmlns:a16="http://schemas.microsoft.com/office/drawing/2014/main" id="{BAF38F47-41DF-85FC-FF61-A932D8B3D211}"/>
              </a:ext>
            </a:extLst>
          </p:cNvPr>
          <p:cNvSpPr txBox="1">
            <a:spLocks noChangeArrowheads="1"/>
          </p:cNvSpPr>
          <p:nvPr/>
        </p:nvSpPr>
        <p:spPr bwMode="auto">
          <a:xfrm>
            <a:off x="152400" y="141288"/>
            <a:ext cx="5562600" cy="5692775"/>
          </a:xfrm>
          <a:prstGeom prst="rect">
            <a:avLst/>
          </a:prstGeom>
          <a:solidFill>
            <a:schemeClr val="bg1"/>
          </a:solidFill>
          <a:ln w="19050">
            <a:solidFill>
              <a:schemeClr val="tx1"/>
            </a:solidFill>
            <a:miter lim="800000"/>
            <a:headEnd/>
            <a:tailEnd/>
          </a:ln>
        </p:spPr>
        <p:txBody>
          <a:bodyPr>
            <a:spAutoFit/>
          </a:bodyPr>
          <a:lstStyle/>
          <a:p>
            <a:pPr>
              <a:defRPr/>
            </a:pPr>
            <a:r>
              <a:rPr lang="en-US" sz="1400" b="1" i="1" dirty="0">
                <a:latin typeface="Arial" charset="0"/>
                <a:cs typeface="+mn-cs"/>
              </a:rPr>
              <a:t>RENTAL  APPLICATION</a:t>
            </a:r>
          </a:p>
          <a:p>
            <a:pPr>
              <a:defRPr/>
            </a:pPr>
            <a:endParaRPr lang="en-US" sz="1400" b="1" i="1" dirty="0">
              <a:latin typeface="Arial" charset="0"/>
              <a:cs typeface="+mn-cs"/>
            </a:endParaRPr>
          </a:p>
          <a:p>
            <a:pPr>
              <a:defRPr/>
            </a:pPr>
            <a:r>
              <a:rPr lang="en-US" sz="1200" dirty="0">
                <a:latin typeface="Arial" charset="0"/>
                <a:cs typeface="+mn-cs"/>
              </a:rPr>
              <a:t>1)  Applicant’s Name:  </a:t>
            </a:r>
            <a:r>
              <a:rPr lang="en-US" sz="1200" u="sng" dirty="0">
                <a:latin typeface="Times New Roman" pitchFamily="18" charset="0"/>
                <a:cs typeface="+mn-cs"/>
              </a:rPr>
              <a:t>_________________________________________________</a:t>
            </a:r>
          </a:p>
          <a:p>
            <a:pPr>
              <a:defRPr/>
            </a:pPr>
            <a:r>
              <a:rPr lang="en-US" sz="1200" dirty="0">
                <a:latin typeface="Arial" charset="0"/>
                <a:cs typeface="+mn-cs"/>
              </a:rPr>
              <a:t>                                  (last)                      (first)                    (middle)</a:t>
            </a:r>
            <a:endParaRPr lang="en-US" sz="1200" u="sng" dirty="0">
              <a:latin typeface="Times New Roman" pitchFamily="18" charset="0"/>
              <a:cs typeface="+mn-cs"/>
            </a:endParaRPr>
          </a:p>
          <a:p>
            <a:pPr>
              <a:defRPr/>
            </a:pPr>
            <a:r>
              <a:rPr lang="en-US" sz="1200" dirty="0">
                <a:latin typeface="Arial" charset="0"/>
                <a:cs typeface="+mn-cs"/>
              </a:rPr>
              <a:t>2)  Present Address _______________________________________________</a:t>
            </a:r>
            <a:endParaRPr lang="en-US" sz="1200" u="sng" dirty="0">
              <a:latin typeface="Times New Roman" pitchFamily="18" charset="0"/>
              <a:cs typeface="+mn-cs"/>
            </a:endParaRPr>
          </a:p>
          <a:p>
            <a:pPr>
              <a:defRPr/>
            </a:pPr>
            <a:endParaRPr lang="en-US" sz="1200" u="sng" dirty="0">
              <a:latin typeface="Times New Roman" pitchFamily="18" charset="0"/>
              <a:cs typeface="+mn-cs"/>
            </a:endParaRPr>
          </a:p>
          <a:p>
            <a:pPr>
              <a:defRPr/>
            </a:pPr>
            <a:r>
              <a:rPr lang="en-US" sz="1200" dirty="0">
                <a:latin typeface="+mn-lt"/>
                <a:cs typeface="+mn-cs"/>
              </a:rPr>
              <a:t>3)  City </a:t>
            </a:r>
            <a:r>
              <a:rPr lang="en-US" sz="1200" u="sng" dirty="0">
                <a:latin typeface="+mn-lt"/>
                <a:cs typeface="+mn-cs"/>
              </a:rPr>
              <a:t>__________________</a:t>
            </a:r>
            <a:r>
              <a:rPr lang="en-US" sz="1200" dirty="0">
                <a:latin typeface="+mn-lt"/>
                <a:cs typeface="+mn-cs"/>
              </a:rPr>
              <a:t>      State </a:t>
            </a:r>
            <a:r>
              <a:rPr lang="en-US" sz="1200" u="sng" dirty="0">
                <a:latin typeface="+mn-lt"/>
                <a:cs typeface="+mn-cs"/>
              </a:rPr>
              <a:t>____ __</a:t>
            </a:r>
            <a:r>
              <a:rPr lang="en-US" sz="1200" dirty="0">
                <a:latin typeface="+mn-lt"/>
                <a:cs typeface="+mn-cs"/>
              </a:rPr>
              <a:t>   Zip Code</a:t>
            </a:r>
            <a:r>
              <a:rPr lang="en-US" sz="1200" u="sng" dirty="0">
                <a:latin typeface="+mn-lt"/>
                <a:cs typeface="+mn-cs"/>
              </a:rPr>
              <a:t>  _______________</a:t>
            </a:r>
          </a:p>
          <a:p>
            <a:pPr>
              <a:defRPr/>
            </a:pPr>
            <a:endParaRPr lang="en-US" sz="1200" dirty="0">
              <a:latin typeface="Arial" charset="0"/>
              <a:cs typeface="+mn-cs"/>
            </a:endParaRPr>
          </a:p>
          <a:p>
            <a:pPr>
              <a:defRPr/>
            </a:pPr>
            <a:r>
              <a:rPr lang="en-US" sz="1200" dirty="0">
                <a:latin typeface="Arial" charset="0"/>
                <a:cs typeface="+mn-cs"/>
              </a:rPr>
              <a:t>4)  Telephone(s) </a:t>
            </a:r>
            <a:r>
              <a:rPr lang="en-US" sz="1200" u="sng" dirty="0">
                <a:latin typeface="Times New Roman" pitchFamily="18" charset="0"/>
                <a:cs typeface="+mn-cs"/>
              </a:rPr>
              <a:t>  ______________________________________________________</a:t>
            </a:r>
          </a:p>
          <a:p>
            <a:pPr>
              <a:defRPr/>
            </a:pPr>
            <a:endParaRPr lang="en-US" sz="1200" dirty="0">
              <a:latin typeface="Times New Roman" pitchFamily="18" charset="0"/>
              <a:cs typeface="+mn-cs"/>
            </a:endParaRPr>
          </a:p>
          <a:p>
            <a:pPr>
              <a:defRPr/>
            </a:pPr>
            <a:r>
              <a:rPr lang="en-US" sz="1200" dirty="0">
                <a:latin typeface="Arial" charset="0"/>
                <a:cs typeface="+mn-cs"/>
              </a:rPr>
              <a:t>5)  Present Landlord  _____________________________   How long? _______</a:t>
            </a:r>
          </a:p>
          <a:p>
            <a:pPr>
              <a:defRPr/>
            </a:pPr>
            <a:endParaRPr lang="en-US" sz="1200" u="sng" dirty="0">
              <a:latin typeface="Times New Roman" pitchFamily="18" charset="0"/>
              <a:cs typeface="+mn-cs"/>
            </a:endParaRPr>
          </a:p>
          <a:p>
            <a:pPr>
              <a:defRPr/>
            </a:pPr>
            <a:r>
              <a:rPr lang="en-US" sz="1200" dirty="0">
                <a:latin typeface="+mn-lt"/>
                <a:cs typeface="+mn-cs"/>
              </a:rPr>
              <a:t>6)  Marital Status:  </a:t>
            </a:r>
          </a:p>
          <a:p>
            <a:pPr lvl="2">
              <a:buFont typeface="Wingdings" pitchFamily="2" charset="2"/>
              <a:buChar char="q"/>
              <a:defRPr/>
            </a:pPr>
            <a:r>
              <a:rPr lang="en-US" sz="1200" dirty="0">
                <a:latin typeface="+mn-lt"/>
                <a:cs typeface="+mn-cs"/>
              </a:rPr>
              <a:t>Single    </a:t>
            </a:r>
          </a:p>
          <a:p>
            <a:pPr lvl="2">
              <a:buFont typeface="Wingdings" pitchFamily="2" charset="2"/>
              <a:buChar char="q"/>
              <a:defRPr/>
            </a:pPr>
            <a:r>
              <a:rPr lang="en-US" sz="1200" dirty="0">
                <a:latin typeface="+mn-lt"/>
                <a:cs typeface="+mn-cs"/>
              </a:rPr>
              <a:t>Married  </a:t>
            </a:r>
          </a:p>
          <a:p>
            <a:pPr lvl="2">
              <a:buFont typeface="Wingdings" pitchFamily="2" charset="2"/>
              <a:buChar char="q"/>
              <a:defRPr/>
            </a:pPr>
            <a:r>
              <a:rPr lang="en-US" sz="1200" dirty="0">
                <a:latin typeface="+mn-lt"/>
                <a:cs typeface="+mn-cs"/>
              </a:rPr>
              <a:t>Divorced</a:t>
            </a:r>
          </a:p>
          <a:p>
            <a:pPr>
              <a:defRPr/>
            </a:pPr>
            <a:endParaRPr lang="en-US" sz="1200" dirty="0">
              <a:latin typeface="+mn-lt"/>
              <a:cs typeface="+mn-cs"/>
            </a:endParaRPr>
          </a:p>
          <a:p>
            <a:pPr>
              <a:defRPr/>
            </a:pPr>
            <a:r>
              <a:rPr lang="en-US" sz="1200" dirty="0">
                <a:latin typeface="+mn-lt"/>
                <a:cs typeface="+mn-cs"/>
              </a:rPr>
              <a:t> 7)  Husband’s place of employment __________________________________</a:t>
            </a:r>
          </a:p>
          <a:p>
            <a:pPr>
              <a:defRPr/>
            </a:pPr>
            <a:r>
              <a:rPr lang="en-US" sz="1200" dirty="0">
                <a:latin typeface="+mn-lt"/>
                <a:cs typeface="+mn-cs"/>
              </a:rPr>
              <a:t> 8)  Wife’s place of employment _____________________________________</a:t>
            </a:r>
          </a:p>
          <a:p>
            <a:pPr>
              <a:defRPr/>
            </a:pPr>
            <a:r>
              <a:rPr lang="en-US" sz="1200" dirty="0">
                <a:latin typeface="+mn-lt"/>
                <a:cs typeface="+mn-cs"/>
              </a:rPr>
              <a:t> 9)  How many children living at home? ________</a:t>
            </a:r>
          </a:p>
          <a:p>
            <a:pPr>
              <a:defRPr/>
            </a:pPr>
            <a:r>
              <a:rPr lang="en-US" sz="1200" dirty="0">
                <a:latin typeface="+mn-lt"/>
                <a:cs typeface="+mn-cs"/>
              </a:rPr>
              <a:t>10)  Ages of children:  _____________________________________________</a:t>
            </a:r>
          </a:p>
          <a:p>
            <a:pPr>
              <a:defRPr/>
            </a:pPr>
            <a:r>
              <a:rPr lang="en-US" sz="1200" dirty="0">
                <a:latin typeface="+mn-lt"/>
                <a:cs typeface="+mn-cs"/>
              </a:rPr>
              <a:t>11)  Any pets?  </a:t>
            </a:r>
          </a:p>
          <a:p>
            <a:pPr lvl="1">
              <a:buFont typeface="Wingdings" pitchFamily="2" charset="2"/>
              <a:buChar char="q"/>
              <a:defRPr/>
            </a:pPr>
            <a:r>
              <a:rPr lang="en-US" sz="1200" dirty="0">
                <a:latin typeface="+mn-lt"/>
                <a:cs typeface="+mn-cs"/>
              </a:rPr>
              <a:t>Yes	        What kind?  _________________________________</a:t>
            </a:r>
          </a:p>
          <a:p>
            <a:pPr lvl="1">
              <a:buFont typeface="Wingdings" pitchFamily="2" charset="2"/>
              <a:buChar char="q"/>
              <a:defRPr/>
            </a:pPr>
            <a:r>
              <a:rPr lang="en-US" sz="1200" dirty="0">
                <a:latin typeface="+mn-lt"/>
                <a:cs typeface="+mn-cs"/>
              </a:rPr>
              <a:t>No</a:t>
            </a:r>
          </a:p>
          <a:p>
            <a:pPr>
              <a:defRPr/>
            </a:pPr>
            <a:r>
              <a:rPr lang="en-US" sz="1200" dirty="0">
                <a:latin typeface="+mn-lt"/>
                <a:cs typeface="+mn-cs"/>
              </a:rPr>
              <a:t>12)  Car owner?  </a:t>
            </a:r>
          </a:p>
          <a:p>
            <a:pPr lvl="1">
              <a:buFont typeface="Wingdings" pitchFamily="2" charset="2"/>
              <a:buChar char="q"/>
              <a:defRPr/>
            </a:pPr>
            <a:r>
              <a:rPr lang="en-US" sz="1200" dirty="0">
                <a:latin typeface="Arial" charset="0"/>
                <a:cs typeface="+mn-cs"/>
              </a:rPr>
              <a:t>Yes	        Kind of car(s) ________________________________</a:t>
            </a:r>
          </a:p>
          <a:p>
            <a:pPr lvl="1">
              <a:buFont typeface="Wingdings" pitchFamily="2" charset="2"/>
              <a:buChar char="q"/>
              <a:defRPr/>
            </a:pPr>
            <a:r>
              <a:rPr lang="en-US" sz="1200" dirty="0">
                <a:latin typeface="Arial" charset="0"/>
                <a:cs typeface="+mn-cs"/>
              </a:rPr>
              <a:t>No</a:t>
            </a:r>
            <a:endParaRPr lang="en-US" sz="1200" dirty="0">
              <a:latin typeface="Times New Roman" pitchFamily="18" charset="0"/>
              <a:cs typeface="+mn-cs"/>
            </a:endParaRPr>
          </a:p>
          <a:p>
            <a:pPr>
              <a:defRPr/>
            </a:pPr>
            <a:r>
              <a:rPr lang="en-US" sz="1200" dirty="0">
                <a:latin typeface="+mn-lt"/>
                <a:cs typeface="+mn-cs"/>
              </a:rPr>
              <a:t>13)  Desired move-in date _____________________</a:t>
            </a:r>
          </a:p>
          <a:p>
            <a:pPr>
              <a:defRPr/>
            </a:pPr>
            <a:r>
              <a:rPr lang="en-US" sz="1200" dirty="0">
                <a:latin typeface="+mn-lt"/>
                <a:cs typeface="+mn-cs"/>
              </a:rPr>
              <a:t>		Month          Day</a:t>
            </a:r>
          </a:p>
        </p:txBody>
      </p:sp>
      <p:sp>
        <p:nvSpPr>
          <p:cNvPr id="20" name="Rectangle 158">
            <a:extLst>
              <a:ext uri="{FF2B5EF4-FFF2-40B4-BE49-F238E27FC236}">
                <a16:creationId xmlns:a16="http://schemas.microsoft.com/office/drawing/2014/main" id="{E052A1C0-0509-981B-5082-0B74802EC802}"/>
              </a:ext>
            </a:extLst>
          </p:cNvPr>
          <p:cNvSpPr>
            <a:spLocks noChangeArrowheads="1"/>
          </p:cNvSpPr>
          <p:nvPr/>
        </p:nvSpPr>
        <p:spPr bwMode="auto">
          <a:xfrm>
            <a:off x="5334000" y="1143000"/>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18. What should you write </a:t>
            </a:r>
          </a:p>
          <a:p>
            <a:pPr algn="ctr">
              <a:defRPr/>
            </a:pPr>
            <a:r>
              <a:rPr lang="en-US" sz="1600" b="1" dirty="0">
                <a:effectLst>
                  <a:outerShdw blurRad="38100" dist="38100" dir="2700000" algn="tl">
                    <a:srgbClr val="C0C0C0"/>
                  </a:outerShdw>
                </a:effectLst>
                <a:latin typeface="Arial" charset="0"/>
                <a:cs typeface="+mn-cs"/>
              </a:rPr>
              <a:t>on line 5 ?</a:t>
            </a:r>
            <a:endParaRPr lang="en-US" sz="1600" dirty="0">
              <a:latin typeface="Arial" charset="0"/>
              <a:cs typeface="+mn-cs"/>
            </a:endParaRPr>
          </a:p>
        </p:txBody>
      </p:sp>
      <p:sp>
        <p:nvSpPr>
          <p:cNvPr id="24" name="AutoShape 163">
            <a:hlinkClick r:id="" action="ppaction://noaction" highlightClick="1">
              <a:snd r:embed="rId3" name="Incorrect Answer.wav"/>
            </a:hlinkClick>
            <a:extLst>
              <a:ext uri="{FF2B5EF4-FFF2-40B4-BE49-F238E27FC236}">
                <a16:creationId xmlns:a16="http://schemas.microsoft.com/office/drawing/2014/main" id="{E585D398-AC3F-931C-8F1A-49AF94C2EB6B}"/>
              </a:ext>
            </a:extLst>
          </p:cNvPr>
          <p:cNvSpPr>
            <a:spLocks noChangeArrowheads="1"/>
          </p:cNvSpPr>
          <p:nvPr/>
        </p:nvSpPr>
        <p:spPr bwMode="auto">
          <a:xfrm>
            <a:off x="6438900" y="1950720"/>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A. Where you </a:t>
            </a:r>
          </a:p>
          <a:p>
            <a:pPr marL="342900" indent="-342900" algn="ctr">
              <a:defRPr/>
            </a:pPr>
            <a:r>
              <a:rPr lang="en-US" sz="1400" b="1" dirty="0">
                <a:solidFill>
                  <a:schemeClr val="tx1"/>
                </a:solidFill>
              </a:rPr>
              <a:t>work now</a:t>
            </a:r>
          </a:p>
        </p:txBody>
      </p:sp>
      <p:sp>
        <p:nvSpPr>
          <p:cNvPr id="25" name="AutoShape 163">
            <a:hlinkClick r:id="" action="ppaction://noaction" highlightClick="1">
              <a:snd r:embed="rId3" name="Incorrect Answer.wav"/>
            </a:hlinkClick>
            <a:extLst>
              <a:ext uri="{FF2B5EF4-FFF2-40B4-BE49-F238E27FC236}">
                <a16:creationId xmlns:a16="http://schemas.microsoft.com/office/drawing/2014/main" id="{931A122D-4D55-347E-6329-98C0899DB32F}"/>
              </a:ext>
            </a:extLst>
          </p:cNvPr>
          <p:cNvSpPr>
            <a:spLocks noChangeArrowheads="1"/>
          </p:cNvSpPr>
          <p:nvPr/>
        </p:nvSpPr>
        <p:spPr bwMode="auto">
          <a:xfrm>
            <a:off x="6438900" y="2987911"/>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B. Your spouse’s </a:t>
            </a:r>
          </a:p>
          <a:p>
            <a:pPr marL="342900" indent="-342900" algn="ctr">
              <a:defRPr/>
            </a:pPr>
            <a:r>
              <a:rPr lang="en-US" sz="1400" b="1" dirty="0">
                <a:solidFill>
                  <a:schemeClr val="tx1"/>
                </a:solidFill>
              </a:rPr>
              <a:t>name</a:t>
            </a:r>
          </a:p>
        </p:txBody>
      </p:sp>
      <p:sp>
        <p:nvSpPr>
          <p:cNvPr id="26" name="AutoShape 163">
            <a:hlinkClick r:id="rId4" action="ppaction://hlinksldjump" highlightClick="1">
              <a:snd r:embed="rId5" name="Correct Answer.wav"/>
            </a:hlinkClick>
            <a:extLst>
              <a:ext uri="{FF2B5EF4-FFF2-40B4-BE49-F238E27FC236}">
                <a16:creationId xmlns:a16="http://schemas.microsoft.com/office/drawing/2014/main" id="{F3E536D4-D11D-2BC9-0557-E3A67F321B09}"/>
              </a:ext>
            </a:extLst>
          </p:cNvPr>
          <p:cNvSpPr>
            <a:spLocks noChangeArrowheads="1"/>
          </p:cNvSpPr>
          <p:nvPr/>
        </p:nvSpPr>
        <p:spPr bwMode="auto">
          <a:xfrm>
            <a:off x="6438900" y="4038600"/>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C. The name of the </a:t>
            </a:r>
          </a:p>
          <a:p>
            <a:pPr marL="342900" indent="-342900" algn="ctr">
              <a:defRPr/>
            </a:pPr>
            <a:r>
              <a:rPr lang="en-US" sz="1400" b="1" dirty="0">
                <a:solidFill>
                  <a:schemeClr val="tx1"/>
                </a:solidFill>
              </a:rPr>
              <a:t>owner of </a:t>
            </a:r>
          </a:p>
          <a:p>
            <a:pPr marL="342900" indent="-342900" algn="ctr">
              <a:defRPr/>
            </a:pPr>
            <a:r>
              <a:rPr lang="en-US" sz="1400" b="1" dirty="0">
                <a:solidFill>
                  <a:schemeClr val="tx1"/>
                </a:solidFill>
              </a:rPr>
              <a:t>where you live now </a:t>
            </a:r>
          </a:p>
        </p:txBody>
      </p:sp>
      <p:sp>
        <p:nvSpPr>
          <p:cNvPr id="27" name="AutoShape 163">
            <a:hlinkClick r:id="" action="ppaction://noaction" highlightClick="1">
              <a:snd r:embed="rId3" name="Incorrect Answer.wav"/>
            </a:hlinkClick>
            <a:extLst>
              <a:ext uri="{FF2B5EF4-FFF2-40B4-BE49-F238E27FC236}">
                <a16:creationId xmlns:a16="http://schemas.microsoft.com/office/drawing/2014/main" id="{16B5FD5B-8B32-7BA0-6AF4-4238127AD48B}"/>
              </a:ext>
            </a:extLst>
          </p:cNvPr>
          <p:cNvSpPr>
            <a:spLocks noChangeArrowheads="1"/>
          </p:cNvSpPr>
          <p:nvPr/>
        </p:nvSpPr>
        <p:spPr bwMode="auto">
          <a:xfrm>
            <a:off x="6438900" y="5057775"/>
            <a:ext cx="1828800" cy="82296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400" b="1" dirty="0">
                <a:solidFill>
                  <a:schemeClr val="tx1"/>
                </a:solidFill>
              </a:rPr>
              <a:t>D. Your address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207">
            <a:extLst>
              <a:ext uri="{FF2B5EF4-FFF2-40B4-BE49-F238E27FC236}">
                <a16:creationId xmlns:a16="http://schemas.microsoft.com/office/drawing/2014/main" id="{1BB54216-938A-4166-A3C8-A892708CA961}"/>
              </a:ext>
              <a:ext uri="{C183D7F6-B498-43B3-948B-1728B52AA6E4}">
                <adec:decorative xmlns:adec="http://schemas.microsoft.com/office/drawing/2017/decorative" val="1"/>
              </a:ext>
            </a:extLst>
          </p:cNvPr>
          <p:cNvGrpSpPr>
            <a:grpSpLocks/>
          </p:cNvGrpSpPr>
          <p:nvPr/>
        </p:nvGrpSpPr>
        <p:grpSpPr bwMode="auto">
          <a:xfrm>
            <a:off x="5181600" y="2209800"/>
            <a:ext cx="4724400" cy="1143000"/>
            <a:chOff x="4648199" y="2286000"/>
            <a:chExt cx="4724401" cy="1143000"/>
          </a:xfrm>
        </p:grpSpPr>
        <p:sp>
          <p:nvSpPr>
            <p:cNvPr id="9" name="Rectangle 8">
              <a:extLst>
                <a:ext uri="{FF2B5EF4-FFF2-40B4-BE49-F238E27FC236}">
                  <a16:creationId xmlns:a16="http://schemas.microsoft.com/office/drawing/2014/main" id="{005A3D78-23ED-C898-19FF-122FB1225180}"/>
                </a:ext>
              </a:extLst>
            </p:cNvPr>
            <p:cNvSpPr/>
            <p:nvPr/>
          </p:nvSpPr>
          <p:spPr>
            <a:xfrm>
              <a:off x="4648199" y="22860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4800" dirty="0">
                  <a:solidFill>
                    <a:srgbClr val="000000"/>
                  </a:solidFill>
                  <a:effectLst>
                    <a:reflection blurRad="6350" stA="60000" endA="900" endPos="58000" dir="5400000" sy="-100000" algn="bl" rotWithShape="0"/>
                  </a:effectLst>
                  <a:latin typeface="Eras Bold ITC" pitchFamily="34" charset="0"/>
                </a:rPr>
                <a:t>CORRECT!</a:t>
              </a:r>
            </a:p>
          </p:txBody>
        </p:sp>
        <p:pic>
          <p:nvPicPr>
            <p:cNvPr id="36873" name="Picture 2">
              <a:extLst>
                <a:ext uri="{FF2B5EF4-FFF2-40B4-BE49-F238E27FC236}">
                  <a16:creationId xmlns:a16="http://schemas.microsoft.com/office/drawing/2014/main" id="{27519F13-1832-F646-2E0A-4F682BDECD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4999" y="259080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8" name="TextBox 65">
            <a:extLst>
              <a:ext uri="{FF2B5EF4-FFF2-40B4-BE49-F238E27FC236}">
                <a16:creationId xmlns:a16="http://schemas.microsoft.com/office/drawing/2014/main" id="{7B70BAFF-0B81-A08F-0A4F-F9253D902197}"/>
              </a:ext>
            </a:extLst>
          </p:cNvPr>
          <p:cNvSpPr txBox="1">
            <a:spLocks noGrp="1" noChangeArrowheads="1"/>
          </p:cNvSpPr>
          <p:nvPr>
            <p:ph type="title" idx="4294967295"/>
          </p:nvPr>
        </p:nvSpPr>
        <p:spPr bwMode="auto">
          <a:xfrm>
            <a:off x="6400800" y="4343400"/>
            <a:ext cx="2438400" cy="646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#19 and #20</a:t>
            </a:r>
          </a:p>
        </p:txBody>
      </p:sp>
      <p:sp>
        <p:nvSpPr>
          <p:cNvPr id="13" name="Action Button: Forward or Next 12">
            <a:hlinkClick r:id="" action="ppaction://hlinkshowjump?jump=nextslide" highlightClick="1"/>
            <a:extLst>
              <a:ext uri="{FF2B5EF4-FFF2-40B4-BE49-F238E27FC236}">
                <a16:creationId xmlns:a16="http://schemas.microsoft.com/office/drawing/2014/main" id="{3F226994-FF24-1972-1D9F-C4B263550701}"/>
              </a:ext>
              <a:ext uri="{C183D7F6-B498-43B3-948B-1728B52AA6E4}">
                <adec:decorative xmlns:adec="http://schemas.microsoft.com/office/drawing/2017/decorative" val="1"/>
              </a:ext>
            </a:extLst>
          </p:cNvPr>
          <p:cNvSpPr/>
          <p:nvPr/>
        </p:nvSpPr>
        <p:spPr>
          <a:xfrm>
            <a:off x="6858000" y="35052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14" name="Text Box 95">
            <a:extLst>
              <a:ext uri="{FF2B5EF4-FFF2-40B4-BE49-F238E27FC236}">
                <a16:creationId xmlns:a16="http://schemas.microsoft.com/office/drawing/2014/main" id="{3C54B175-3D76-174B-3D94-C4E3D9AB9CEB}"/>
              </a:ext>
            </a:extLst>
          </p:cNvPr>
          <p:cNvSpPr txBox="1">
            <a:spLocks noChangeArrowheads="1"/>
          </p:cNvSpPr>
          <p:nvPr/>
        </p:nvSpPr>
        <p:spPr bwMode="auto">
          <a:xfrm>
            <a:off x="228600" y="152400"/>
            <a:ext cx="5562600" cy="5694363"/>
          </a:xfrm>
          <a:prstGeom prst="rect">
            <a:avLst/>
          </a:prstGeom>
          <a:solidFill>
            <a:schemeClr val="bg1"/>
          </a:solidFill>
          <a:ln w="19050">
            <a:solidFill>
              <a:schemeClr val="tx1"/>
            </a:solidFill>
            <a:miter lim="800000"/>
            <a:headEnd/>
            <a:tailEnd/>
          </a:ln>
        </p:spPr>
        <p:txBody>
          <a:bodyPr>
            <a:spAutoFit/>
          </a:bodyPr>
          <a:lstStyle/>
          <a:p>
            <a:pPr>
              <a:defRPr/>
            </a:pPr>
            <a:r>
              <a:rPr lang="en-US" sz="1400" b="1" i="1" dirty="0">
                <a:latin typeface="Arial" charset="0"/>
                <a:cs typeface="+mn-cs"/>
              </a:rPr>
              <a:t>RENTAL  APPLICATION</a:t>
            </a:r>
          </a:p>
          <a:p>
            <a:pPr>
              <a:defRPr/>
            </a:pPr>
            <a:endParaRPr lang="en-US" sz="1400" b="1" i="1" dirty="0">
              <a:latin typeface="Arial" charset="0"/>
              <a:cs typeface="+mn-cs"/>
            </a:endParaRPr>
          </a:p>
          <a:p>
            <a:pPr>
              <a:defRPr/>
            </a:pPr>
            <a:r>
              <a:rPr lang="en-US" sz="1200" dirty="0">
                <a:latin typeface="Arial" charset="0"/>
                <a:cs typeface="+mn-cs"/>
              </a:rPr>
              <a:t>1)  Applicant’s Name:  </a:t>
            </a:r>
            <a:r>
              <a:rPr lang="en-US" sz="1200" u="sng" dirty="0">
                <a:latin typeface="Times New Roman" pitchFamily="18" charset="0"/>
                <a:cs typeface="+mn-cs"/>
              </a:rPr>
              <a:t>_________________________________________________</a:t>
            </a:r>
          </a:p>
          <a:p>
            <a:pPr>
              <a:defRPr/>
            </a:pPr>
            <a:r>
              <a:rPr lang="en-US" sz="1200" dirty="0">
                <a:latin typeface="Arial" charset="0"/>
                <a:cs typeface="+mn-cs"/>
              </a:rPr>
              <a:t>                                  (last)                      (first)                    (middle)</a:t>
            </a:r>
            <a:endParaRPr lang="en-US" sz="1200" u="sng" dirty="0">
              <a:latin typeface="Times New Roman" pitchFamily="18" charset="0"/>
              <a:cs typeface="+mn-cs"/>
            </a:endParaRPr>
          </a:p>
          <a:p>
            <a:pPr>
              <a:defRPr/>
            </a:pPr>
            <a:r>
              <a:rPr lang="en-US" sz="1200" dirty="0">
                <a:latin typeface="Arial" charset="0"/>
                <a:cs typeface="+mn-cs"/>
              </a:rPr>
              <a:t>2)  Present Address _______________________________________________</a:t>
            </a:r>
            <a:endParaRPr lang="en-US" sz="1200" u="sng" dirty="0">
              <a:latin typeface="Times New Roman" pitchFamily="18" charset="0"/>
              <a:cs typeface="+mn-cs"/>
            </a:endParaRPr>
          </a:p>
          <a:p>
            <a:pPr>
              <a:defRPr/>
            </a:pPr>
            <a:endParaRPr lang="en-US" sz="1200" u="sng" dirty="0">
              <a:latin typeface="Times New Roman" pitchFamily="18" charset="0"/>
              <a:cs typeface="+mn-cs"/>
            </a:endParaRPr>
          </a:p>
          <a:p>
            <a:pPr>
              <a:defRPr/>
            </a:pPr>
            <a:r>
              <a:rPr lang="en-US" sz="1200" dirty="0">
                <a:latin typeface="+mn-lt"/>
                <a:cs typeface="+mn-cs"/>
              </a:rPr>
              <a:t>3)  City </a:t>
            </a:r>
            <a:r>
              <a:rPr lang="en-US" sz="1200" u="sng" dirty="0">
                <a:latin typeface="+mn-lt"/>
                <a:cs typeface="+mn-cs"/>
              </a:rPr>
              <a:t>__________________</a:t>
            </a:r>
            <a:r>
              <a:rPr lang="en-US" sz="1200" dirty="0">
                <a:latin typeface="+mn-lt"/>
                <a:cs typeface="+mn-cs"/>
              </a:rPr>
              <a:t>      State </a:t>
            </a:r>
            <a:r>
              <a:rPr lang="en-US" sz="1200" u="sng" dirty="0">
                <a:latin typeface="+mn-lt"/>
                <a:cs typeface="+mn-cs"/>
              </a:rPr>
              <a:t>____ __</a:t>
            </a:r>
            <a:r>
              <a:rPr lang="en-US" sz="1200" dirty="0">
                <a:latin typeface="+mn-lt"/>
                <a:cs typeface="+mn-cs"/>
              </a:rPr>
              <a:t>   Zip Code</a:t>
            </a:r>
            <a:r>
              <a:rPr lang="en-US" sz="1200" u="sng" dirty="0">
                <a:latin typeface="+mn-lt"/>
                <a:cs typeface="+mn-cs"/>
              </a:rPr>
              <a:t>  _______________</a:t>
            </a:r>
          </a:p>
          <a:p>
            <a:pPr>
              <a:defRPr/>
            </a:pPr>
            <a:endParaRPr lang="en-US" sz="1200" dirty="0">
              <a:latin typeface="Arial" charset="0"/>
              <a:cs typeface="+mn-cs"/>
            </a:endParaRPr>
          </a:p>
          <a:p>
            <a:pPr>
              <a:defRPr/>
            </a:pPr>
            <a:r>
              <a:rPr lang="en-US" sz="1200" dirty="0">
                <a:latin typeface="Arial" charset="0"/>
                <a:cs typeface="+mn-cs"/>
              </a:rPr>
              <a:t>4)  Telephone(s) </a:t>
            </a:r>
            <a:r>
              <a:rPr lang="en-US" sz="1200" u="sng" dirty="0">
                <a:latin typeface="Times New Roman" pitchFamily="18" charset="0"/>
                <a:cs typeface="+mn-cs"/>
              </a:rPr>
              <a:t>  ______________________________________________________</a:t>
            </a:r>
          </a:p>
          <a:p>
            <a:pPr>
              <a:defRPr/>
            </a:pPr>
            <a:endParaRPr lang="en-US" sz="1200" dirty="0">
              <a:latin typeface="Times New Roman" pitchFamily="18" charset="0"/>
              <a:cs typeface="+mn-cs"/>
            </a:endParaRPr>
          </a:p>
          <a:p>
            <a:pPr>
              <a:defRPr/>
            </a:pPr>
            <a:r>
              <a:rPr lang="en-US" sz="1200" b="1" dirty="0">
                <a:solidFill>
                  <a:srgbClr val="ED0000"/>
                </a:solidFill>
                <a:latin typeface="Arial" charset="0"/>
                <a:cs typeface="+mn-cs"/>
              </a:rPr>
              <a:t>5)  Present Landlord  _____________________________</a:t>
            </a:r>
            <a:r>
              <a:rPr lang="en-US" sz="1200" dirty="0">
                <a:solidFill>
                  <a:srgbClr val="ED0000"/>
                </a:solidFill>
                <a:latin typeface="Arial" charset="0"/>
                <a:cs typeface="+mn-cs"/>
              </a:rPr>
              <a:t>  </a:t>
            </a:r>
            <a:r>
              <a:rPr lang="en-US" sz="1200" dirty="0">
                <a:latin typeface="Arial" charset="0"/>
                <a:cs typeface="+mn-cs"/>
              </a:rPr>
              <a:t>How long? ______</a:t>
            </a:r>
          </a:p>
          <a:p>
            <a:pPr>
              <a:defRPr/>
            </a:pPr>
            <a:endParaRPr lang="en-US" sz="1200" u="sng" dirty="0">
              <a:latin typeface="Times New Roman" pitchFamily="18" charset="0"/>
              <a:cs typeface="+mn-cs"/>
            </a:endParaRPr>
          </a:p>
          <a:p>
            <a:pPr>
              <a:defRPr/>
            </a:pPr>
            <a:r>
              <a:rPr lang="en-US" sz="1200" dirty="0">
                <a:latin typeface="+mn-lt"/>
                <a:cs typeface="+mn-cs"/>
              </a:rPr>
              <a:t>6)  Marital Status:  </a:t>
            </a:r>
          </a:p>
          <a:p>
            <a:pPr lvl="2">
              <a:buFont typeface="Wingdings" pitchFamily="2" charset="2"/>
              <a:buChar char="q"/>
              <a:defRPr/>
            </a:pPr>
            <a:r>
              <a:rPr lang="en-US" sz="1200" dirty="0">
                <a:latin typeface="+mn-lt"/>
                <a:cs typeface="+mn-cs"/>
              </a:rPr>
              <a:t>Single    </a:t>
            </a:r>
          </a:p>
          <a:p>
            <a:pPr lvl="2">
              <a:buFont typeface="Wingdings" pitchFamily="2" charset="2"/>
              <a:buChar char="q"/>
              <a:defRPr/>
            </a:pPr>
            <a:r>
              <a:rPr lang="en-US" sz="1200" dirty="0">
                <a:latin typeface="+mn-lt"/>
                <a:cs typeface="+mn-cs"/>
              </a:rPr>
              <a:t>Married  </a:t>
            </a:r>
          </a:p>
          <a:p>
            <a:pPr lvl="2">
              <a:buFont typeface="Wingdings" pitchFamily="2" charset="2"/>
              <a:buChar char="q"/>
              <a:defRPr/>
            </a:pPr>
            <a:r>
              <a:rPr lang="en-US" sz="1200" dirty="0">
                <a:latin typeface="+mn-lt"/>
                <a:cs typeface="+mn-cs"/>
              </a:rPr>
              <a:t>Divorced</a:t>
            </a:r>
          </a:p>
          <a:p>
            <a:pPr>
              <a:defRPr/>
            </a:pPr>
            <a:endParaRPr lang="en-US" sz="1200" dirty="0">
              <a:latin typeface="+mn-lt"/>
              <a:cs typeface="+mn-cs"/>
            </a:endParaRPr>
          </a:p>
          <a:p>
            <a:pPr>
              <a:defRPr/>
            </a:pPr>
            <a:r>
              <a:rPr lang="en-US" sz="1200" dirty="0">
                <a:latin typeface="+mn-lt"/>
                <a:cs typeface="+mn-cs"/>
              </a:rPr>
              <a:t> 7)  Husband’s place of employment __________________________________</a:t>
            </a:r>
          </a:p>
          <a:p>
            <a:pPr>
              <a:defRPr/>
            </a:pPr>
            <a:r>
              <a:rPr lang="en-US" sz="1200" dirty="0">
                <a:latin typeface="+mn-lt"/>
                <a:cs typeface="+mn-cs"/>
              </a:rPr>
              <a:t> 8)  Wife’s place of employment _____________________________________</a:t>
            </a:r>
          </a:p>
          <a:p>
            <a:pPr>
              <a:defRPr/>
            </a:pPr>
            <a:r>
              <a:rPr lang="en-US" sz="1200" dirty="0">
                <a:latin typeface="+mn-lt"/>
                <a:cs typeface="+mn-cs"/>
              </a:rPr>
              <a:t> 9)  How many children living at home? ________</a:t>
            </a:r>
          </a:p>
          <a:p>
            <a:pPr>
              <a:defRPr/>
            </a:pPr>
            <a:r>
              <a:rPr lang="en-US" sz="1200" dirty="0">
                <a:latin typeface="+mn-lt"/>
                <a:cs typeface="+mn-cs"/>
              </a:rPr>
              <a:t>10)  Ages of children:  _____________________________________________</a:t>
            </a:r>
          </a:p>
          <a:p>
            <a:pPr>
              <a:defRPr/>
            </a:pPr>
            <a:r>
              <a:rPr lang="en-US" sz="1200" dirty="0">
                <a:latin typeface="+mn-lt"/>
                <a:cs typeface="+mn-cs"/>
              </a:rPr>
              <a:t>11)  Any pets?  </a:t>
            </a:r>
          </a:p>
          <a:p>
            <a:pPr lvl="1">
              <a:buFont typeface="Wingdings" pitchFamily="2" charset="2"/>
              <a:buChar char="q"/>
              <a:defRPr/>
            </a:pPr>
            <a:r>
              <a:rPr lang="en-US" sz="1200" dirty="0">
                <a:latin typeface="+mn-lt"/>
                <a:cs typeface="+mn-cs"/>
              </a:rPr>
              <a:t>Yes	        What kind?  _________________________________</a:t>
            </a:r>
          </a:p>
          <a:p>
            <a:pPr lvl="1">
              <a:buFont typeface="Wingdings" pitchFamily="2" charset="2"/>
              <a:buChar char="q"/>
              <a:defRPr/>
            </a:pPr>
            <a:r>
              <a:rPr lang="en-US" sz="1200" dirty="0">
                <a:latin typeface="+mn-lt"/>
                <a:cs typeface="+mn-cs"/>
              </a:rPr>
              <a:t>No</a:t>
            </a:r>
          </a:p>
          <a:p>
            <a:pPr>
              <a:defRPr/>
            </a:pPr>
            <a:r>
              <a:rPr lang="en-US" sz="1200" dirty="0">
                <a:latin typeface="+mn-lt"/>
                <a:cs typeface="+mn-cs"/>
              </a:rPr>
              <a:t>12)  Car owner?  </a:t>
            </a:r>
          </a:p>
          <a:p>
            <a:pPr lvl="1">
              <a:buFont typeface="Wingdings" pitchFamily="2" charset="2"/>
              <a:buChar char="q"/>
              <a:defRPr/>
            </a:pPr>
            <a:r>
              <a:rPr lang="en-US" sz="1200" dirty="0">
                <a:latin typeface="Arial" charset="0"/>
                <a:cs typeface="+mn-cs"/>
              </a:rPr>
              <a:t>Yes	        Kind of car(s) ________________________________</a:t>
            </a:r>
          </a:p>
          <a:p>
            <a:pPr lvl="1">
              <a:buFont typeface="Wingdings" pitchFamily="2" charset="2"/>
              <a:buChar char="q"/>
              <a:defRPr/>
            </a:pPr>
            <a:r>
              <a:rPr lang="en-US" sz="1200" dirty="0">
                <a:latin typeface="Arial" charset="0"/>
                <a:cs typeface="+mn-cs"/>
              </a:rPr>
              <a:t>No</a:t>
            </a:r>
            <a:endParaRPr lang="en-US" sz="1200" dirty="0">
              <a:latin typeface="Times New Roman" pitchFamily="18" charset="0"/>
              <a:cs typeface="+mn-cs"/>
            </a:endParaRPr>
          </a:p>
          <a:p>
            <a:pPr>
              <a:defRPr/>
            </a:pPr>
            <a:r>
              <a:rPr lang="en-US" sz="1200" dirty="0">
                <a:latin typeface="+mn-lt"/>
                <a:cs typeface="+mn-cs"/>
              </a:rPr>
              <a:t>13)  Desired move-in date _____________________</a:t>
            </a:r>
          </a:p>
          <a:p>
            <a:pPr>
              <a:defRPr/>
            </a:pPr>
            <a:r>
              <a:rPr lang="en-US" sz="1200" dirty="0">
                <a:latin typeface="+mn-lt"/>
                <a:cs typeface="+mn-cs"/>
              </a:rPr>
              <a:t>		Month          Day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37DE-BCD1-911A-D1F6-19C85731370D}"/>
              </a:ext>
            </a:extLst>
          </p:cNvPr>
          <p:cNvSpPr txBox="1">
            <a:spLocks noGrp="1"/>
          </p:cNvSpPr>
          <p:nvPr>
            <p:ph type="title" idx="4294967295"/>
          </p:nvPr>
        </p:nvSpPr>
        <p:spPr>
          <a:xfrm>
            <a:off x="304800" y="6166802"/>
            <a:ext cx="22098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Questions 19 &amp; 20</a:t>
            </a:r>
          </a:p>
        </p:txBody>
      </p:sp>
      <p:sp>
        <p:nvSpPr>
          <p:cNvPr id="7" name="Text Box 95">
            <a:extLst>
              <a:ext uri="{FF2B5EF4-FFF2-40B4-BE49-F238E27FC236}">
                <a16:creationId xmlns:a16="http://schemas.microsoft.com/office/drawing/2014/main" id="{3DD94B8A-7E34-C99F-EBA6-E8A1E572A212}"/>
              </a:ext>
            </a:extLst>
          </p:cNvPr>
          <p:cNvSpPr txBox="1">
            <a:spLocks noChangeArrowheads="1"/>
          </p:cNvSpPr>
          <p:nvPr/>
        </p:nvSpPr>
        <p:spPr bwMode="auto">
          <a:xfrm>
            <a:off x="1133475" y="85725"/>
            <a:ext cx="7010400" cy="3816350"/>
          </a:xfrm>
          <a:prstGeom prst="rect">
            <a:avLst/>
          </a:prstGeom>
          <a:ln w="76200">
            <a:solidFill>
              <a:schemeClr val="accent3">
                <a:lumMod val="50000"/>
              </a:schemeClr>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i="1" dirty="0"/>
              <a:t>Medical  History</a:t>
            </a:r>
          </a:p>
          <a:p>
            <a:pPr algn="ctr">
              <a:defRPr/>
            </a:pPr>
            <a:r>
              <a:rPr lang="en-US" sz="1400" b="1" i="1" dirty="0"/>
              <a:t>Please answer these questions about yourself before seeing the doctor:</a:t>
            </a:r>
          </a:p>
          <a:p>
            <a:pPr>
              <a:defRPr/>
            </a:pPr>
            <a:endParaRPr lang="en-US" sz="1200" b="1" dirty="0"/>
          </a:p>
          <a:p>
            <a:pPr marL="228600" indent="-228600">
              <a:buFontTx/>
              <a:buAutoNum type="arabicPeriod"/>
              <a:defRPr/>
            </a:pPr>
            <a:r>
              <a:rPr lang="en-US" sz="1100" b="1" dirty="0">
                <a:latin typeface="Arial" pitchFamily="34" charset="0"/>
                <a:cs typeface="Arial" pitchFamily="34" charset="0"/>
              </a:rPr>
              <a:t>Have you ever been hospitalized, had major operations, or had a serious illness?  </a:t>
            </a:r>
            <a:br>
              <a:rPr lang="en-US" sz="1100" b="1" dirty="0">
                <a:latin typeface="Arial" pitchFamily="34" charset="0"/>
                <a:cs typeface="Arial" pitchFamily="34" charset="0"/>
              </a:rPr>
            </a:br>
            <a:r>
              <a:rPr lang="en-US" sz="1100" b="1" dirty="0">
                <a:latin typeface="Arial" pitchFamily="34" charset="0"/>
                <a:cs typeface="Arial" pitchFamily="34" charset="0"/>
              </a:rPr>
              <a:t>If yes, explain:</a:t>
            </a:r>
          </a:p>
          <a:p>
            <a:pPr marL="228600" indent="-228600">
              <a:defRPr/>
            </a:pPr>
            <a:endParaRPr lang="en-US" sz="1100" b="1" dirty="0">
              <a:latin typeface="Arial" pitchFamily="34" charset="0"/>
              <a:cs typeface="Arial" pitchFamily="34" charset="0"/>
            </a:endParaRPr>
          </a:p>
          <a:p>
            <a:pPr marL="228600" indent="-228600">
              <a:buFontTx/>
              <a:buAutoNum type="arabicPeriod" startAt="2"/>
              <a:defRPr/>
            </a:pPr>
            <a:r>
              <a:rPr lang="en-US" sz="1100" b="1" dirty="0">
                <a:latin typeface="Arial" pitchFamily="34" charset="0"/>
                <a:cs typeface="Arial" pitchFamily="34" charset="0"/>
              </a:rPr>
              <a:t>Have you had any allergic reactions to drugs?</a:t>
            </a:r>
            <a:br>
              <a:rPr lang="en-US" sz="1100" b="1" dirty="0">
                <a:latin typeface="Arial" pitchFamily="34" charset="0"/>
                <a:cs typeface="Arial" pitchFamily="34" charset="0"/>
              </a:rPr>
            </a:br>
            <a:r>
              <a:rPr lang="en-US" sz="1100" b="1" dirty="0">
                <a:latin typeface="Arial" pitchFamily="34" charset="0"/>
                <a:cs typeface="Arial" pitchFamily="34" charset="0"/>
              </a:rPr>
              <a:t>If yes, please list:</a:t>
            </a:r>
          </a:p>
          <a:p>
            <a:pPr marL="228600" indent="-228600">
              <a:buFontTx/>
              <a:buAutoNum type="arabicPeriod" startAt="2"/>
              <a:defRPr/>
            </a:pPr>
            <a:endParaRPr lang="en-US" sz="1100" b="1" dirty="0">
              <a:latin typeface="Arial" pitchFamily="34" charset="0"/>
              <a:cs typeface="Arial" pitchFamily="34" charset="0"/>
            </a:endParaRPr>
          </a:p>
          <a:p>
            <a:pPr marL="228600" indent="-228600">
              <a:buFontTx/>
              <a:buAutoNum type="arabicPeriod" startAt="3"/>
              <a:defRPr/>
            </a:pPr>
            <a:r>
              <a:rPr lang="en-US" sz="1100" b="1" dirty="0">
                <a:latin typeface="Arial" pitchFamily="34" charset="0"/>
                <a:cs typeface="Arial" pitchFamily="34" charset="0"/>
              </a:rPr>
              <a:t>Are you under any medical treatment now?</a:t>
            </a:r>
          </a:p>
          <a:p>
            <a:pPr marL="228600" indent="-228600">
              <a:buFontTx/>
              <a:buAutoNum type="arabicPeriod" startAt="3"/>
              <a:defRPr/>
            </a:pPr>
            <a:endParaRPr lang="en-US" sz="1100" b="1" dirty="0">
              <a:latin typeface="Arial" pitchFamily="34" charset="0"/>
              <a:cs typeface="Arial" pitchFamily="34" charset="0"/>
            </a:endParaRPr>
          </a:p>
          <a:p>
            <a:pPr marL="228600" indent="-228600">
              <a:buFontTx/>
              <a:buAutoNum type="arabicPeriod" startAt="4"/>
              <a:defRPr/>
            </a:pPr>
            <a:r>
              <a:rPr lang="en-US" sz="1100" b="1" dirty="0">
                <a:latin typeface="Arial" pitchFamily="34" charset="0"/>
                <a:cs typeface="Arial" pitchFamily="34" charset="0"/>
              </a:rPr>
              <a:t>Has there been a change in your health in the past year?</a:t>
            </a:r>
          </a:p>
          <a:p>
            <a:pPr marL="228600" indent="-228600">
              <a:defRPr/>
            </a:pPr>
            <a:endParaRPr lang="en-US" sz="1100" b="1" dirty="0">
              <a:latin typeface="Arial" pitchFamily="34" charset="0"/>
              <a:cs typeface="Arial" pitchFamily="34" charset="0"/>
            </a:endParaRPr>
          </a:p>
          <a:p>
            <a:pPr marL="228600" indent="-228600">
              <a:buFontTx/>
              <a:buAutoNum type="arabicPeriod" startAt="5"/>
              <a:defRPr/>
            </a:pPr>
            <a:r>
              <a:rPr lang="en-US" sz="1100" b="1" dirty="0">
                <a:latin typeface="Arial" pitchFamily="34" charset="0"/>
                <a:cs typeface="Arial" pitchFamily="34" charset="0"/>
              </a:rPr>
              <a:t>Is there a history of heart problems in your family?</a:t>
            </a:r>
          </a:p>
          <a:p>
            <a:pPr marL="228600" indent="-228600">
              <a:buFontTx/>
              <a:buAutoNum type="arabicPeriod" startAt="5"/>
              <a:defRPr/>
            </a:pPr>
            <a:endParaRPr lang="en-US" sz="1100" b="1" dirty="0">
              <a:latin typeface="Arial" pitchFamily="34" charset="0"/>
              <a:cs typeface="Arial" pitchFamily="34" charset="0"/>
            </a:endParaRPr>
          </a:p>
          <a:p>
            <a:pPr marL="228600" indent="-228600">
              <a:buFontTx/>
              <a:buAutoNum type="arabicPeriod" startAt="6"/>
              <a:defRPr/>
            </a:pPr>
            <a:r>
              <a:rPr lang="en-US" sz="1100" b="1" dirty="0">
                <a:latin typeface="Arial" pitchFamily="34" charset="0"/>
                <a:cs typeface="Arial" pitchFamily="34" charset="0"/>
              </a:rPr>
              <a:t>Are you pregnant?</a:t>
            </a:r>
          </a:p>
          <a:p>
            <a:pPr marL="228600" indent="-228600">
              <a:buFontTx/>
              <a:buAutoNum type="arabicPeriod" startAt="6"/>
              <a:defRPr/>
            </a:pPr>
            <a:endParaRPr lang="en-US" sz="1100" b="1" dirty="0">
              <a:latin typeface="Arial" pitchFamily="34" charset="0"/>
              <a:cs typeface="Arial" pitchFamily="34" charset="0"/>
            </a:endParaRPr>
          </a:p>
          <a:p>
            <a:pPr marL="228600" indent="-228600">
              <a:buFontTx/>
              <a:buAutoNum type="arabicPeriod" startAt="7"/>
              <a:defRPr/>
            </a:pPr>
            <a:r>
              <a:rPr lang="en-US" sz="1100" b="1" dirty="0">
                <a:latin typeface="Arial" pitchFamily="34" charset="0"/>
                <a:cs typeface="Arial" pitchFamily="34" charset="0"/>
              </a:rPr>
              <a:t>Are you now taking drugs or medications?</a:t>
            </a:r>
          </a:p>
          <a:p>
            <a:pPr marL="228600" indent="-228600">
              <a:defRPr/>
            </a:pPr>
            <a:r>
              <a:rPr lang="en-US" sz="1100" b="1" dirty="0">
                <a:latin typeface="Arial" pitchFamily="34" charset="0"/>
                <a:cs typeface="Arial" pitchFamily="34" charset="0"/>
              </a:rPr>
              <a:t>	If so, please list:</a:t>
            </a:r>
          </a:p>
          <a:p>
            <a:pPr marL="228600" indent="-228600">
              <a:defRPr/>
            </a:pPr>
            <a:endParaRPr lang="en-US" sz="1100" b="1" dirty="0">
              <a:latin typeface="Arial" pitchFamily="34" charset="0"/>
              <a:cs typeface="Arial" pitchFamily="34" charset="0"/>
            </a:endParaRPr>
          </a:p>
          <a:p>
            <a:pPr marL="228600" indent="-228600">
              <a:defRPr/>
            </a:pPr>
            <a:r>
              <a:rPr lang="en-US" sz="1100" b="1" dirty="0">
                <a:latin typeface="Arial" pitchFamily="34" charset="0"/>
                <a:cs typeface="Arial" pitchFamily="34" charset="0"/>
              </a:rPr>
              <a:t>8. What is the reason for your visit today?</a:t>
            </a:r>
          </a:p>
        </p:txBody>
      </p:sp>
      <p:sp>
        <p:nvSpPr>
          <p:cNvPr id="21" name="Rectangle 158">
            <a:extLst>
              <a:ext uri="{FF2B5EF4-FFF2-40B4-BE49-F238E27FC236}">
                <a16:creationId xmlns:a16="http://schemas.microsoft.com/office/drawing/2014/main" id="{76401074-0550-BA37-F3CF-3C764DF3BD47}"/>
              </a:ext>
            </a:extLst>
          </p:cNvPr>
          <p:cNvSpPr>
            <a:spLocks noChangeArrowheads="1"/>
          </p:cNvSpPr>
          <p:nvPr/>
        </p:nvSpPr>
        <p:spPr bwMode="auto">
          <a:xfrm>
            <a:off x="869950" y="4095750"/>
            <a:ext cx="4038600" cy="381000"/>
          </a:xfrm>
          <a:prstGeom prst="rect">
            <a:avLst/>
          </a:prstGeom>
          <a:noFill/>
          <a:ln w="9525">
            <a:noFill/>
            <a:miter lim="800000"/>
            <a:headEnd/>
            <a:tailEnd/>
          </a:ln>
          <a:effectLst/>
        </p:spPr>
        <p:txBody>
          <a:bodyPr wrap="none" anchor="ctr"/>
          <a:lstStyle/>
          <a:p>
            <a:pPr marL="342900" indent="-342900" algn="ctr">
              <a:buFontTx/>
              <a:buAutoNum type="arabicPeriod" startAt="19"/>
              <a:defRPr/>
            </a:pPr>
            <a:r>
              <a:rPr lang="en-US" b="1" dirty="0">
                <a:effectLst>
                  <a:outerShdw blurRad="38100" dist="38100" dir="2700000" algn="tl">
                    <a:srgbClr val="C0C0C0"/>
                  </a:outerShdw>
                </a:effectLst>
                <a:latin typeface="Arial" charset="0"/>
                <a:cs typeface="+mn-cs"/>
              </a:rPr>
              <a:t>Where should you write </a:t>
            </a:r>
          </a:p>
          <a:p>
            <a:pPr marL="342900" indent="-342900" algn="ctr">
              <a:defRPr/>
            </a:pPr>
            <a:r>
              <a:rPr lang="en-US" b="1" dirty="0">
                <a:effectLst>
                  <a:outerShdw blurRad="38100" dist="38100" dir="2700000" algn="tl">
                    <a:srgbClr val="C0C0C0"/>
                  </a:outerShdw>
                </a:effectLst>
                <a:latin typeface="Arial" charset="0"/>
                <a:cs typeface="+mn-cs"/>
              </a:rPr>
              <a:t>why you are at the doctor’s?</a:t>
            </a:r>
            <a:endParaRPr lang="en-US" dirty="0">
              <a:latin typeface="Arial" charset="0"/>
              <a:cs typeface="+mn-cs"/>
            </a:endParaRPr>
          </a:p>
        </p:txBody>
      </p:sp>
      <p:sp>
        <p:nvSpPr>
          <p:cNvPr id="16" name="AutoShape 163">
            <a:hlinkClick r:id="" action="ppaction://hlinkshowjump?jump=nextslide" highlightClick="1">
              <a:snd r:embed="rId3" name="Correct Answer.wav"/>
            </a:hlinkClick>
            <a:extLst>
              <a:ext uri="{FF2B5EF4-FFF2-40B4-BE49-F238E27FC236}">
                <a16:creationId xmlns:a16="http://schemas.microsoft.com/office/drawing/2014/main" id="{978029A9-D872-7D52-63C3-CA8397300607}"/>
              </a:ext>
            </a:extLst>
          </p:cNvPr>
          <p:cNvSpPr>
            <a:spLocks noChangeArrowheads="1"/>
          </p:cNvSpPr>
          <p:nvPr/>
        </p:nvSpPr>
        <p:spPr bwMode="auto">
          <a:xfrm>
            <a:off x="1600200" y="4638675"/>
            <a:ext cx="1235074" cy="5873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b="1" dirty="0">
                <a:solidFill>
                  <a:schemeClr val="tx1"/>
                </a:solidFill>
              </a:rPr>
              <a:t>A. Line 8</a:t>
            </a:r>
          </a:p>
        </p:txBody>
      </p:sp>
      <p:sp>
        <p:nvSpPr>
          <p:cNvPr id="13" name="AutoShape 160">
            <a:hlinkClick r:id="" action="ppaction://noaction" highlightClick="1">
              <a:snd r:embed="rId4" name="Incorrect Answer.wav"/>
            </a:hlinkClick>
            <a:extLst>
              <a:ext uri="{FF2B5EF4-FFF2-40B4-BE49-F238E27FC236}">
                <a16:creationId xmlns:a16="http://schemas.microsoft.com/office/drawing/2014/main" id="{E2D795A1-2373-AD62-8B6C-02F8F2C8185F}"/>
              </a:ext>
            </a:extLst>
          </p:cNvPr>
          <p:cNvSpPr>
            <a:spLocks noChangeArrowheads="1"/>
          </p:cNvSpPr>
          <p:nvPr/>
        </p:nvSpPr>
        <p:spPr bwMode="auto">
          <a:xfrm>
            <a:off x="1584326" y="5399087"/>
            <a:ext cx="1304924" cy="54292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Line 1</a:t>
            </a:r>
          </a:p>
        </p:txBody>
      </p:sp>
      <p:sp>
        <p:nvSpPr>
          <p:cNvPr id="14" name="AutoShape 161">
            <a:hlinkClick r:id="" action="ppaction://noaction" highlightClick="1">
              <a:snd r:embed="rId4" name="Incorrect Answer.wav"/>
            </a:hlinkClick>
            <a:extLst>
              <a:ext uri="{FF2B5EF4-FFF2-40B4-BE49-F238E27FC236}">
                <a16:creationId xmlns:a16="http://schemas.microsoft.com/office/drawing/2014/main" id="{7EF955A1-B37D-F42C-DADD-42CF3E9B56F0}"/>
              </a:ext>
            </a:extLst>
          </p:cNvPr>
          <p:cNvSpPr>
            <a:spLocks noChangeArrowheads="1"/>
          </p:cNvSpPr>
          <p:nvPr/>
        </p:nvSpPr>
        <p:spPr bwMode="auto">
          <a:xfrm>
            <a:off x="3048000" y="4638675"/>
            <a:ext cx="1146176" cy="5873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Line 3 </a:t>
            </a:r>
          </a:p>
        </p:txBody>
      </p:sp>
      <p:sp>
        <p:nvSpPr>
          <p:cNvPr id="15" name="AutoShape 162">
            <a:hlinkClick r:id="" action="ppaction://noaction" highlightClick="1">
              <a:snd r:embed="rId4" name="Incorrect Answer.wav"/>
            </a:hlinkClick>
            <a:extLst>
              <a:ext uri="{FF2B5EF4-FFF2-40B4-BE49-F238E27FC236}">
                <a16:creationId xmlns:a16="http://schemas.microsoft.com/office/drawing/2014/main" id="{2639FFE6-15CD-9F39-C3AE-D7BE1D99A460}"/>
              </a:ext>
            </a:extLst>
          </p:cNvPr>
          <p:cNvSpPr>
            <a:spLocks noChangeArrowheads="1"/>
          </p:cNvSpPr>
          <p:nvPr/>
        </p:nvSpPr>
        <p:spPr bwMode="auto">
          <a:xfrm>
            <a:off x="3048000" y="5410200"/>
            <a:ext cx="1146176" cy="54292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Line 7</a:t>
            </a:r>
          </a:p>
        </p:txBody>
      </p:sp>
      <p:sp>
        <p:nvSpPr>
          <p:cNvPr id="22" name="Rectangle 158">
            <a:extLst>
              <a:ext uri="{FF2B5EF4-FFF2-40B4-BE49-F238E27FC236}">
                <a16:creationId xmlns:a16="http://schemas.microsoft.com/office/drawing/2014/main" id="{F0280B06-E1DD-BB50-2260-5B778CE1DA98}"/>
              </a:ext>
            </a:extLst>
          </p:cNvPr>
          <p:cNvSpPr>
            <a:spLocks noChangeArrowheads="1"/>
          </p:cNvSpPr>
          <p:nvPr/>
        </p:nvSpPr>
        <p:spPr bwMode="auto">
          <a:xfrm>
            <a:off x="5029200" y="4073525"/>
            <a:ext cx="4038600" cy="381000"/>
          </a:xfrm>
          <a:prstGeom prst="rect">
            <a:avLst/>
          </a:prstGeom>
          <a:noFill/>
          <a:ln w="9525">
            <a:noFill/>
            <a:miter lim="800000"/>
            <a:headEnd/>
            <a:tailEnd/>
          </a:ln>
          <a:effectLst/>
        </p:spPr>
        <p:txBody>
          <a:bodyPr wrap="none" anchor="ctr"/>
          <a:lstStyle/>
          <a:p>
            <a:pPr algn="ctr">
              <a:defRPr/>
            </a:pPr>
            <a:r>
              <a:rPr lang="en-US" b="1" dirty="0">
                <a:effectLst>
                  <a:outerShdw blurRad="38100" dist="38100" dir="2700000" algn="tl">
                    <a:srgbClr val="C0C0C0"/>
                  </a:outerShdw>
                </a:effectLst>
                <a:latin typeface="Arial" charset="0"/>
                <a:cs typeface="+mn-cs"/>
              </a:rPr>
              <a:t>20. This form is about:</a:t>
            </a:r>
            <a:endParaRPr lang="en-US" b="1" dirty="0">
              <a:latin typeface="Arial" charset="0"/>
              <a:cs typeface="+mn-cs"/>
            </a:endParaRPr>
          </a:p>
        </p:txBody>
      </p:sp>
      <p:sp>
        <p:nvSpPr>
          <p:cNvPr id="20" name="AutoShape 163">
            <a:hlinkClick r:id="" action="ppaction://noaction" highlightClick="1">
              <a:snd r:embed="rId4" name="Incorrect Answer.wav"/>
            </a:hlinkClick>
            <a:extLst>
              <a:ext uri="{FF2B5EF4-FFF2-40B4-BE49-F238E27FC236}">
                <a16:creationId xmlns:a16="http://schemas.microsoft.com/office/drawing/2014/main" id="{01C9D73F-6218-A75D-4C46-9ED599FC3AB3}"/>
              </a:ext>
            </a:extLst>
          </p:cNvPr>
          <p:cNvSpPr>
            <a:spLocks noChangeArrowheads="1"/>
          </p:cNvSpPr>
          <p:nvPr/>
        </p:nvSpPr>
        <p:spPr bwMode="auto">
          <a:xfrm>
            <a:off x="5257801" y="4508500"/>
            <a:ext cx="1524000"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defRPr/>
            </a:pPr>
            <a:r>
              <a:rPr lang="en-US" sz="1600" b="1" dirty="0">
                <a:solidFill>
                  <a:schemeClr val="tx1"/>
                </a:solidFill>
              </a:rPr>
              <a:t>A. Choosing </a:t>
            </a:r>
          </a:p>
          <a:p>
            <a:pPr marL="342900" indent="-342900" algn="ctr">
              <a:defRPr/>
            </a:pPr>
            <a:r>
              <a:rPr lang="en-US" sz="1600" b="1" dirty="0">
                <a:solidFill>
                  <a:schemeClr val="tx1"/>
                </a:solidFill>
              </a:rPr>
              <a:t>a doctor</a:t>
            </a:r>
          </a:p>
        </p:txBody>
      </p:sp>
      <p:sp>
        <p:nvSpPr>
          <p:cNvPr id="17" name="AutoShape 160">
            <a:hlinkClick r:id="" action="ppaction://noaction" highlightClick="1">
              <a:snd r:embed="rId4" name="Incorrect Answer.wav"/>
            </a:hlinkClick>
            <a:extLst>
              <a:ext uri="{FF2B5EF4-FFF2-40B4-BE49-F238E27FC236}">
                <a16:creationId xmlns:a16="http://schemas.microsoft.com/office/drawing/2014/main" id="{42BD4684-DCC5-3BCB-A96D-3B80B827F29C}"/>
              </a:ext>
            </a:extLst>
          </p:cNvPr>
          <p:cNvSpPr>
            <a:spLocks noChangeArrowheads="1"/>
          </p:cNvSpPr>
          <p:nvPr/>
        </p:nvSpPr>
        <p:spPr bwMode="auto">
          <a:xfrm>
            <a:off x="5257800" y="5410200"/>
            <a:ext cx="1524001"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600" b="1" dirty="0">
                <a:solidFill>
                  <a:schemeClr val="tx1"/>
                </a:solidFill>
              </a:rPr>
              <a:t>B. Your doctor’s </a:t>
            </a:r>
          </a:p>
          <a:p>
            <a:pPr algn="ctr">
              <a:defRPr/>
            </a:pPr>
            <a:r>
              <a:rPr lang="en-US" sz="1600" b="1" dirty="0">
                <a:solidFill>
                  <a:schemeClr val="tx1"/>
                </a:solidFill>
              </a:rPr>
              <a:t>history</a:t>
            </a:r>
          </a:p>
        </p:txBody>
      </p:sp>
      <p:sp>
        <p:nvSpPr>
          <p:cNvPr id="18" name="AutoShape 161">
            <a:hlinkClick r:id="rId5" action="ppaction://hlinksldjump" highlightClick="1">
              <a:snd r:embed="rId3" name="Correct Answer.wav"/>
            </a:hlinkClick>
            <a:extLst>
              <a:ext uri="{FF2B5EF4-FFF2-40B4-BE49-F238E27FC236}">
                <a16:creationId xmlns:a16="http://schemas.microsoft.com/office/drawing/2014/main" id="{D92574A8-B6F5-63EE-0829-D40F29BA7288}"/>
              </a:ext>
            </a:extLst>
          </p:cNvPr>
          <p:cNvSpPr>
            <a:spLocks noChangeArrowheads="1"/>
          </p:cNvSpPr>
          <p:nvPr/>
        </p:nvSpPr>
        <p:spPr bwMode="auto">
          <a:xfrm>
            <a:off x="7108826" y="4511675"/>
            <a:ext cx="1485900"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600" b="1" dirty="0">
                <a:solidFill>
                  <a:schemeClr val="tx1"/>
                </a:solidFill>
              </a:rPr>
              <a:t>C. Your health </a:t>
            </a:r>
          </a:p>
          <a:p>
            <a:pPr algn="ctr">
              <a:defRPr/>
            </a:pPr>
            <a:r>
              <a:rPr lang="en-US" sz="1600" b="1" dirty="0">
                <a:solidFill>
                  <a:schemeClr val="tx1"/>
                </a:solidFill>
              </a:rPr>
              <a:t>background</a:t>
            </a:r>
          </a:p>
        </p:txBody>
      </p:sp>
      <p:sp>
        <p:nvSpPr>
          <p:cNvPr id="19" name="AutoShape 162">
            <a:hlinkClick r:id="" action="ppaction://noaction" highlightClick="1">
              <a:snd r:embed="rId4" name="Incorrect Answer.wav"/>
            </a:hlinkClick>
            <a:extLst>
              <a:ext uri="{FF2B5EF4-FFF2-40B4-BE49-F238E27FC236}">
                <a16:creationId xmlns:a16="http://schemas.microsoft.com/office/drawing/2014/main" id="{29347573-B4F0-1161-07B7-69F0FCD52EF5}"/>
              </a:ext>
            </a:extLst>
          </p:cNvPr>
          <p:cNvSpPr>
            <a:spLocks noChangeArrowheads="1"/>
          </p:cNvSpPr>
          <p:nvPr/>
        </p:nvSpPr>
        <p:spPr bwMode="auto">
          <a:xfrm>
            <a:off x="7108826" y="5381625"/>
            <a:ext cx="1485900"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1600" b="1" dirty="0">
                <a:solidFill>
                  <a:schemeClr val="tx1"/>
                </a:solidFill>
              </a:rPr>
              <a:t>D. Your health </a:t>
            </a:r>
          </a:p>
          <a:p>
            <a:pPr algn="ctr">
              <a:defRPr/>
            </a:pPr>
            <a:r>
              <a:rPr lang="en-US" sz="1600" b="1" dirty="0">
                <a:solidFill>
                  <a:schemeClr val="tx1"/>
                </a:solidFill>
              </a:rPr>
              <a:t>insurance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Group 207">
            <a:extLst>
              <a:ext uri="{FF2B5EF4-FFF2-40B4-BE49-F238E27FC236}">
                <a16:creationId xmlns:a16="http://schemas.microsoft.com/office/drawing/2014/main" id="{79C07E2A-E77F-F227-5C46-57072A32B64C}"/>
              </a:ext>
              <a:ext uri="{C183D7F6-B498-43B3-948B-1728B52AA6E4}">
                <adec:decorative xmlns:adec="http://schemas.microsoft.com/office/drawing/2017/decorative" val="1"/>
              </a:ext>
            </a:extLst>
          </p:cNvPr>
          <p:cNvGrpSpPr>
            <a:grpSpLocks/>
          </p:cNvGrpSpPr>
          <p:nvPr/>
        </p:nvGrpSpPr>
        <p:grpSpPr bwMode="auto">
          <a:xfrm>
            <a:off x="2332038" y="4095750"/>
            <a:ext cx="4724400" cy="1143000"/>
            <a:chOff x="4160519" y="2190750"/>
            <a:chExt cx="4724401" cy="1143000"/>
          </a:xfrm>
        </p:grpSpPr>
        <p:sp>
          <p:nvSpPr>
            <p:cNvPr id="9" name="Rectangle 8">
              <a:extLst>
                <a:ext uri="{FF2B5EF4-FFF2-40B4-BE49-F238E27FC236}">
                  <a16:creationId xmlns:a16="http://schemas.microsoft.com/office/drawing/2014/main" id="{0EEB8144-0997-6D34-136D-45E706436E1C}"/>
                </a:ext>
              </a:extLst>
            </p:cNvPr>
            <p:cNvSpPr/>
            <p:nvPr/>
          </p:nvSpPr>
          <p:spPr>
            <a:xfrm>
              <a:off x="4160519" y="219075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8921" name="Picture 2">
              <a:extLst>
                <a:ext uri="{FF2B5EF4-FFF2-40B4-BE49-F238E27FC236}">
                  <a16:creationId xmlns:a16="http://schemas.microsoft.com/office/drawing/2014/main" id="{0A5A12A5-D473-F9CB-9086-31B7B33387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799" y="253365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TextBox 65">
            <a:extLst>
              <a:ext uri="{FF2B5EF4-FFF2-40B4-BE49-F238E27FC236}">
                <a16:creationId xmlns:a16="http://schemas.microsoft.com/office/drawing/2014/main" id="{A4E3F611-1254-6E10-1EB6-0C1D9DDF8C1F}"/>
              </a:ext>
            </a:extLst>
          </p:cNvPr>
          <p:cNvSpPr txBox="1">
            <a:spLocks noGrp="1" noChangeArrowheads="1"/>
          </p:cNvSpPr>
          <p:nvPr>
            <p:ph type="title" idx="4294967295"/>
          </p:nvPr>
        </p:nvSpPr>
        <p:spPr bwMode="auto">
          <a:xfrm>
            <a:off x="5334000" y="5726113"/>
            <a:ext cx="30480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Return to Question #20</a:t>
            </a:r>
          </a:p>
        </p:txBody>
      </p:sp>
      <p:sp>
        <p:nvSpPr>
          <p:cNvPr id="13" name="Action Button: Forward or Next 12">
            <a:hlinkClick r:id="" action="ppaction://hlinkshowjump?jump=previousslide" highlightClick="1"/>
            <a:extLst>
              <a:ext uri="{FF2B5EF4-FFF2-40B4-BE49-F238E27FC236}">
                <a16:creationId xmlns:a16="http://schemas.microsoft.com/office/drawing/2014/main" id="{0B1A12E6-91B4-ADDE-CE5C-85C3F8D6B462}"/>
              </a:ext>
              <a:ext uri="{C183D7F6-B498-43B3-948B-1728B52AA6E4}">
                <adec:decorative xmlns:adec="http://schemas.microsoft.com/office/drawing/2017/decorative" val="1"/>
              </a:ext>
            </a:extLst>
          </p:cNvPr>
          <p:cNvSpPr/>
          <p:nvPr/>
        </p:nvSpPr>
        <p:spPr>
          <a:xfrm flipH="1">
            <a:off x="4184650" y="54102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14" name="Text Box 95">
            <a:extLst>
              <a:ext uri="{FF2B5EF4-FFF2-40B4-BE49-F238E27FC236}">
                <a16:creationId xmlns:a16="http://schemas.microsoft.com/office/drawing/2014/main" id="{9DCE92D0-9F9A-12CC-6DA6-2B6EE480ABE1}"/>
              </a:ext>
            </a:extLst>
          </p:cNvPr>
          <p:cNvSpPr txBox="1">
            <a:spLocks noChangeArrowheads="1"/>
          </p:cNvSpPr>
          <p:nvPr/>
        </p:nvSpPr>
        <p:spPr bwMode="auto">
          <a:xfrm>
            <a:off x="1066800" y="152400"/>
            <a:ext cx="7010400" cy="3832225"/>
          </a:xfrm>
          <a:prstGeom prst="rect">
            <a:avLst/>
          </a:prstGeom>
          <a:solidFill>
            <a:schemeClr val="bg1"/>
          </a:solidFill>
          <a:ln w="57150">
            <a:solidFill>
              <a:schemeClr val="accent3">
                <a:lumMod val="50000"/>
              </a:schemeClr>
            </a:solidFill>
            <a:miter lim="800000"/>
            <a:headEnd/>
            <a:tailEnd/>
          </a:ln>
        </p:spPr>
        <p:txBody>
          <a:bodyPr>
            <a:spAutoFit/>
          </a:bodyPr>
          <a:lstStyle/>
          <a:p>
            <a:pPr algn="ctr">
              <a:defRPr/>
            </a:pPr>
            <a:r>
              <a:rPr lang="en-US" b="1" i="1" dirty="0">
                <a:latin typeface="Arial" charset="0"/>
                <a:cs typeface="+mn-cs"/>
              </a:rPr>
              <a:t>Medical  History</a:t>
            </a:r>
          </a:p>
          <a:p>
            <a:pPr algn="ctr">
              <a:defRPr/>
            </a:pPr>
            <a:r>
              <a:rPr lang="en-US" sz="1400" b="1" i="1" dirty="0">
                <a:latin typeface="Arial" charset="0"/>
                <a:cs typeface="+mn-cs"/>
              </a:rPr>
              <a:t>Please answer these questions about yourself before seeing the doctor:</a:t>
            </a:r>
          </a:p>
          <a:p>
            <a:pPr>
              <a:defRPr/>
            </a:pPr>
            <a:endParaRPr lang="en-US" sz="1200" b="1" dirty="0">
              <a:latin typeface="Arial" charset="0"/>
              <a:cs typeface="+mn-cs"/>
            </a:endParaRPr>
          </a:p>
          <a:p>
            <a:pPr marL="228600" indent="-228600">
              <a:buFontTx/>
              <a:buAutoNum type="arabicPeriod"/>
              <a:defRPr/>
            </a:pPr>
            <a:r>
              <a:rPr lang="en-US" sz="1100" b="1" dirty="0">
                <a:latin typeface="Arial" charset="0"/>
                <a:cs typeface="+mn-cs"/>
              </a:rPr>
              <a:t>Have you ever been hospitalized, had major operations, or had a serious illness?  </a:t>
            </a:r>
          </a:p>
          <a:p>
            <a:pPr marL="228600" indent="-228600">
              <a:defRPr/>
            </a:pPr>
            <a:r>
              <a:rPr lang="en-US" sz="1100" b="1" dirty="0">
                <a:latin typeface="Arial" charset="0"/>
                <a:cs typeface="+mn-cs"/>
              </a:rPr>
              <a:t>	If yes, explain:</a:t>
            </a:r>
          </a:p>
          <a:p>
            <a:pPr marL="228600" indent="-228600">
              <a:defRPr/>
            </a:pPr>
            <a:endParaRPr lang="en-US" sz="1100" b="1" dirty="0">
              <a:latin typeface="Arial" charset="0"/>
              <a:cs typeface="+mn-cs"/>
            </a:endParaRPr>
          </a:p>
          <a:p>
            <a:pPr marL="228600" indent="-228600">
              <a:buFontTx/>
              <a:buAutoNum type="arabicPeriod" startAt="2"/>
              <a:defRPr/>
            </a:pPr>
            <a:r>
              <a:rPr lang="en-US" sz="1100" b="1" dirty="0">
                <a:latin typeface="Arial" charset="0"/>
                <a:cs typeface="+mn-cs"/>
              </a:rPr>
              <a:t>Have you had any allergic reactions to drugs?</a:t>
            </a:r>
          </a:p>
          <a:p>
            <a:pPr marL="228600" indent="-228600">
              <a:defRPr/>
            </a:pPr>
            <a:r>
              <a:rPr lang="en-US" sz="1100" b="1" dirty="0">
                <a:latin typeface="Arial" charset="0"/>
                <a:cs typeface="+mn-cs"/>
              </a:rPr>
              <a:t>      If yes, please list:</a:t>
            </a:r>
          </a:p>
          <a:p>
            <a:pPr marL="228600" indent="-228600">
              <a:buFontTx/>
              <a:buAutoNum type="arabicPeriod" startAt="2"/>
              <a:defRPr/>
            </a:pPr>
            <a:endParaRPr lang="en-US" sz="1100" b="1" dirty="0">
              <a:latin typeface="Arial" charset="0"/>
              <a:cs typeface="+mn-cs"/>
            </a:endParaRPr>
          </a:p>
          <a:p>
            <a:pPr marL="228600" indent="-228600">
              <a:buFontTx/>
              <a:buAutoNum type="arabicPeriod" startAt="3"/>
              <a:defRPr/>
            </a:pPr>
            <a:r>
              <a:rPr lang="en-US" sz="1100" b="1" dirty="0">
                <a:latin typeface="Arial" charset="0"/>
                <a:cs typeface="+mn-cs"/>
              </a:rPr>
              <a:t>Are you under any medical treatment now?</a:t>
            </a:r>
          </a:p>
          <a:p>
            <a:pPr marL="228600" indent="-228600">
              <a:buFontTx/>
              <a:buAutoNum type="arabicPeriod" startAt="3"/>
              <a:defRPr/>
            </a:pPr>
            <a:endParaRPr lang="en-US" sz="1100" b="1" dirty="0">
              <a:latin typeface="Arial" charset="0"/>
              <a:cs typeface="+mn-cs"/>
            </a:endParaRPr>
          </a:p>
          <a:p>
            <a:pPr marL="228600" indent="-228600">
              <a:buFontTx/>
              <a:buAutoNum type="arabicPeriod" startAt="4"/>
              <a:defRPr/>
            </a:pPr>
            <a:r>
              <a:rPr lang="en-US" sz="1100" b="1" dirty="0">
                <a:latin typeface="Arial" charset="0"/>
                <a:cs typeface="+mn-cs"/>
              </a:rPr>
              <a:t>Has there been a change in your health in the past year?</a:t>
            </a:r>
          </a:p>
          <a:p>
            <a:pPr marL="228600" indent="-228600">
              <a:defRPr/>
            </a:pPr>
            <a:endParaRPr lang="en-US" sz="1100" b="1" dirty="0">
              <a:latin typeface="Arial" charset="0"/>
              <a:cs typeface="+mn-cs"/>
            </a:endParaRPr>
          </a:p>
          <a:p>
            <a:pPr marL="228600" indent="-228600">
              <a:buFontTx/>
              <a:buAutoNum type="arabicPeriod" startAt="5"/>
              <a:defRPr/>
            </a:pPr>
            <a:r>
              <a:rPr lang="en-US" sz="1100" b="1" dirty="0">
                <a:latin typeface="Arial" charset="0"/>
                <a:cs typeface="+mn-cs"/>
              </a:rPr>
              <a:t>Is there a history of heart problems in your family?</a:t>
            </a:r>
          </a:p>
          <a:p>
            <a:pPr marL="228600" indent="-228600">
              <a:buFontTx/>
              <a:buAutoNum type="arabicPeriod" startAt="5"/>
              <a:defRPr/>
            </a:pPr>
            <a:endParaRPr lang="en-US" sz="1100" b="1" dirty="0">
              <a:latin typeface="Arial" charset="0"/>
              <a:cs typeface="+mn-cs"/>
            </a:endParaRPr>
          </a:p>
          <a:p>
            <a:pPr marL="228600" indent="-228600">
              <a:buFontTx/>
              <a:buAutoNum type="arabicPeriod" startAt="6"/>
              <a:defRPr/>
            </a:pPr>
            <a:r>
              <a:rPr lang="en-US" sz="1100" b="1" dirty="0">
                <a:latin typeface="Arial" charset="0"/>
                <a:cs typeface="+mn-cs"/>
              </a:rPr>
              <a:t>Are you pregnant?</a:t>
            </a:r>
          </a:p>
          <a:p>
            <a:pPr marL="228600" indent="-228600">
              <a:buFontTx/>
              <a:buAutoNum type="arabicPeriod" startAt="6"/>
              <a:defRPr/>
            </a:pPr>
            <a:endParaRPr lang="en-US" sz="1100" b="1" dirty="0">
              <a:latin typeface="Arial" charset="0"/>
              <a:cs typeface="+mn-cs"/>
            </a:endParaRPr>
          </a:p>
          <a:p>
            <a:pPr marL="228600" indent="-228600">
              <a:buFontTx/>
              <a:buAutoNum type="arabicPeriod" startAt="7"/>
              <a:defRPr/>
            </a:pPr>
            <a:r>
              <a:rPr lang="en-US" sz="1100" b="1" dirty="0">
                <a:latin typeface="Arial" charset="0"/>
                <a:cs typeface="+mn-cs"/>
              </a:rPr>
              <a:t>Are you now taking drugs or medications?</a:t>
            </a:r>
          </a:p>
          <a:p>
            <a:pPr marL="228600" indent="-228600">
              <a:defRPr/>
            </a:pPr>
            <a:r>
              <a:rPr lang="en-US" sz="1100" b="1" dirty="0">
                <a:latin typeface="Arial" charset="0"/>
                <a:cs typeface="+mn-cs"/>
              </a:rPr>
              <a:t>	If so, please list:</a:t>
            </a:r>
          </a:p>
          <a:p>
            <a:pPr marL="228600" indent="-228600">
              <a:defRPr/>
            </a:pPr>
            <a:endParaRPr lang="en-US" sz="1100" b="1" dirty="0">
              <a:latin typeface="Arial" charset="0"/>
              <a:cs typeface="+mn-cs"/>
            </a:endParaRPr>
          </a:p>
          <a:p>
            <a:pPr marL="228600" indent="-228600">
              <a:defRPr/>
            </a:pPr>
            <a:r>
              <a:rPr lang="en-US" sz="1200" b="1" dirty="0">
                <a:solidFill>
                  <a:srgbClr val="ED0000"/>
                </a:solidFill>
                <a:latin typeface="Arial" charset="0"/>
                <a:cs typeface="+mn-cs"/>
              </a:rPr>
              <a:t>8. What is the reason for your visit today?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9" name="Group 207">
            <a:extLst>
              <a:ext uri="{FF2B5EF4-FFF2-40B4-BE49-F238E27FC236}">
                <a16:creationId xmlns:a16="http://schemas.microsoft.com/office/drawing/2014/main" id="{F926940D-B516-86AC-8AC2-60ABB9CDC1E6}"/>
              </a:ext>
              <a:ext uri="{C183D7F6-B498-43B3-948B-1728B52AA6E4}">
                <adec:decorative xmlns:adec="http://schemas.microsoft.com/office/drawing/2017/decorative" val="1"/>
              </a:ext>
            </a:extLst>
          </p:cNvPr>
          <p:cNvGrpSpPr>
            <a:grpSpLocks/>
          </p:cNvGrpSpPr>
          <p:nvPr/>
        </p:nvGrpSpPr>
        <p:grpSpPr bwMode="auto">
          <a:xfrm>
            <a:off x="2057400" y="4267200"/>
            <a:ext cx="4724400" cy="1143000"/>
            <a:chOff x="3886199" y="2362200"/>
            <a:chExt cx="4724401" cy="1143000"/>
          </a:xfrm>
        </p:grpSpPr>
        <p:sp>
          <p:nvSpPr>
            <p:cNvPr id="9" name="Rectangle 8">
              <a:extLst>
                <a:ext uri="{FF2B5EF4-FFF2-40B4-BE49-F238E27FC236}">
                  <a16:creationId xmlns:a16="http://schemas.microsoft.com/office/drawing/2014/main" id="{9893C5EF-B492-6A78-B314-78198F3244F2}"/>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9945" name="Picture 2">
              <a:extLst>
                <a:ext uri="{FF2B5EF4-FFF2-40B4-BE49-F238E27FC236}">
                  <a16:creationId xmlns:a16="http://schemas.microsoft.com/office/drawing/2014/main" id="{4DAAF077-78A3-7FDE-D8A6-77F5F24B4C6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65">
            <a:extLst>
              <a:ext uri="{FF2B5EF4-FFF2-40B4-BE49-F238E27FC236}">
                <a16:creationId xmlns:a16="http://schemas.microsoft.com/office/drawing/2014/main" id="{80389F25-DF9C-1235-871E-50071D455F4B}"/>
              </a:ext>
            </a:extLst>
          </p:cNvPr>
          <p:cNvSpPr txBox="1">
            <a:spLocks noGrp="1" noChangeArrowheads="1"/>
          </p:cNvSpPr>
          <p:nvPr>
            <p:ph type="title" idx="4294967295"/>
          </p:nvPr>
        </p:nvSpPr>
        <p:spPr bwMode="auto">
          <a:xfrm>
            <a:off x="5143500" y="5645150"/>
            <a:ext cx="2057400" cy="368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Next slide</a:t>
            </a:r>
          </a:p>
        </p:txBody>
      </p:sp>
      <p:sp>
        <p:nvSpPr>
          <p:cNvPr id="14" name="Text Box 95">
            <a:extLst>
              <a:ext uri="{FF2B5EF4-FFF2-40B4-BE49-F238E27FC236}">
                <a16:creationId xmlns:a16="http://schemas.microsoft.com/office/drawing/2014/main" id="{666F5A4C-0A80-16D9-6CDE-2603FDDEDD00}"/>
              </a:ext>
            </a:extLst>
          </p:cNvPr>
          <p:cNvSpPr txBox="1">
            <a:spLocks noChangeArrowheads="1"/>
          </p:cNvSpPr>
          <p:nvPr/>
        </p:nvSpPr>
        <p:spPr bwMode="auto">
          <a:xfrm>
            <a:off x="1066800" y="152400"/>
            <a:ext cx="7010400" cy="4324350"/>
          </a:xfrm>
          <a:prstGeom prst="rect">
            <a:avLst/>
          </a:prstGeom>
          <a:solidFill>
            <a:schemeClr val="bg1"/>
          </a:solidFill>
          <a:ln w="38100">
            <a:solidFill>
              <a:schemeClr val="accent3">
                <a:lumMod val="50000"/>
              </a:schemeClr>
            </a:solidFill>
            <a:miter lim="800000"/>
            <a:headEnd/>
            <a:tailEnd/>
          </a:ln>
        </p:spPr>
        <p:txBody>
          <a:bodyPr>
            <a:spAutoFit/>
          </a:bodyPr>
          <a:lstStyle/>
          <a:p>
            <a:pPr algn="ctr">
              <a:defRPr/>
            </a:pPr>
            <a:r>
              <a:rPr lang="en-US" b="1" i="1" dirty="0">
                <a:solidFill>
                  <a:srgbClr val="FF0000"/>
                </a:solidFill>
                <a:latin typeface="Arial" charset="0"/>
                <a:cs typeface="+mn-cs"/>
              </a:rPr>
              <a:t>Medical  History</a:t>
            </a:r>
          </a:p>
          <a:p>
            <a:pPr algn="ctr">
              <a:defRPr/>
            </a:pPr>
            <a:r>
              <a:rPr lang="en-US" sz="1400" b="1" i="1" dirty="0">
                <a:solidFill>
                  <a:srgbClr val="FF0000"/>
                </a:solidFill>
                <a:latin typeface="Arial" charset="0"/>
                <a:cs typeface="+mn-cs"/>
              </a:rPr>
              <a:t>Please answer these questions about</a:t>
            </a:r>
            <a:r>
              <a:rPr lang="en-US" sz="1600" b="1" i="1" dirty="0">
                <a:solidFill>
                  <a:srgbClr val="FF0000"/>
                </a:solidFill>
                <a:latin typeface="Arial" charset="0"/>
                <a:cs typeface="+mn-cs"/>
              </a:rPr>
              <a:t> yourself </a:t>
            </a:r>
            <a:r>
              <a:rPr lang="en-US" sz="1400" b="1" i="1" dirty="0">
                <a:solidFill>
                  <a:srgbClr val="FF0000"/>
                </a:solidFill>
                <a:latin typeface="Arial" charset="0"/>
                <a:cs typeface="+mn-cs"/>
              </a:rPr>
              <a:t>before seeing the doctor:</a:t>
            </a:r>
          </a:p>
          <a:p>
            <a:pPr>
              <a:defRPr/>
            </a:pPr>
            <a:endParaRPr lang="en-US" sz="1200" b="1" dirty="0">
              <a:latin typeface="Arial" charset="0"/>
              <a:cs typeface="+mn-cs"/>
            </a:endParaRPr>
          </a:p>
          <a:p>
            <a:pPr marL="228600" indent="-228600">
              <a:buFontTx/>
              <a:buAutoNum type="arabicPeriod"/>
              <a:defRPr/>
            </a:pPr>
            <a:r>
              <a:rPr lang="en-US" sz="1100" b="1" dirty="0">
                <a:latin typeface="Arial" charset="0"/>
                <a:cs typeface="+mn-cs"/>
              </a:rPr>
              <a:t>Have you ever been hospitalized, had major operations, or had a serious illness?  </a:t>
            </a:r>
          </a:p>
          <a:p>
            <a:pPr marL="228600" indent="-228600">
              <a:defRPr/>
            </a:pPr>
            <a:endParaRPr lang="en-US" sz="1100" b="1" dirty="0">
              <a:latin typeface="Arial" charset="0"/>
              <a:cs typeface="+mn-cs"/>
            </a:endParaRPr>
          </a:p>
          <a:p>
            <a:pPr marL="228600" indent="-228600">
              <a:defRPr/>
            </a:pPr>
            <a:r>
              <a:rPr lang="en-US" sz="1100" b="1" dirty="0">
                <a:latin typeface="Arial" charset="0"/>
                <a:cs typeface="+mn-cs"/>
              </a:rPr>
              <a:t>	If yes, explain:</a:t>
            </a:r>
          </a:p>
          <a:p>
            <a:pPr marL="228600" indent="-228600">
              <a:defRPr/>
            </a:pPr>
            <a:endParaRPr lang="en-US" sz="1100" b="1" dirty="0">
              <a:latin typeface="Arial" charset="0"/>
              <a:cs typeface="+mn-cs"/>
            </a:endParaRPr>
          </a:p>
          <a:p>
            <a:pPr marL="228600" indent="-228600">
              <a:buFontTx/>
              <a:buAutoNum type="arabicPeriod" startAt="2"/>
              <a:defRPr/>
            </a:pPr>
            <a:r>
              <a:rPr lang="en-US" sz="1100" b="1" dirty="0">
                <a:latin typeface="Arial" charset="0"/>
                <a:cs typeface="+mn-cs"/>
              </a:rPr>
              <a:t>Have you had any allergic reactions to drugs?</a:t>
            </a:r>
          </a:p>
          <a:p>
            <a:pPr marL="228600" indent="-228600">
              <a:defRPr/>
            </a:pPr>
            <a:endParaRPr lang="en-US" sz="1100" b="1" dirty="0">
              <a:latin typeface="Arial" charset="0"/>
              <a:cs typeface="+mn-cs"/>
            </a:endParaRPr>
          </a:p>
          <a:p>
            <a:pPr marL="228600" indent="-228600">
              <a:defRPr/>
            </a:pPr>
            <a:r>
              <a:rPr lang="en-US" sz="1100" b="1" dirty="0">
                <a:latin typeface="Arial" charset="0"/>
                <a:cs typeface="+mn-cs"/>
              </a:rPr>
              <a:t>     If yes, please list:</a:t>
            </a:r>
          </a:p>
          <a:p>
            <a:pPr marL="228600" indent="-228600">
              <a:buFontTx/>
              <a:buAutoNum type="arabicPeriod" startAt="2"/>
              <a:defRPr/>
            </a:pPr>
            <a:endParaRPr lang="en-US" sz="1100" b="1" dirty="0">
              <a:latin typeface="Arial" charset="0"/>
              <a:cs typeface="+mn-cs"/>
            </a:endParaRPr>
          </a:p>
          <a:p>
            <a:pPr marL="228600" indent="-228600">
              <a:buFontTx/>
              <a:buAutoNum type="arabicPeriod" startAt="3"/>
              <a:defRPr/>
            </a:pPr>
            <a:r>
              <a:rPr lang="en-US" sz="1100" b="1" dirty="0">
                <a:latin typeface="Arial" charset="0"/>
                <a:cs typeface="+mn-cs"/>
              </a:rPr>
              <a:t>Are you under any medical treatment now?</a:t>
            </a:r>
          </a:p>
          <a:p>
            <a:pPr marL="228600" indent="-228600">
              <a:buFontTx/>
              <a:buAutoNum type="arabicPeriod" startAt="3"/>
              <a:defRPr/>
            </a:pPr>
            <a:endParaRPr lang="en-US" sz="1100" b="1" dirty="0">
              <a:latin typeface="Arial" charset="0"/>
              <a:cs typeface="+mn-cs"/>
            </a:endParaRPr>
          </a:p>
          <a:p>
            <a:pPr marL="228600" indent="-228600">
              <a:buFontTx/>
              <a:buAutoNum type="arabicPeriod" startAt="4"/>
              <a:defRPr/>
            </a:pPr>
            <a:r>
              <a:rPr lang="en-US" sz="1100" b="1" dirty="0">
                <a:latin typeface="Arial" charset="0"/>
                <a:cs typeface="+mn-cs"/>
              </a:rPr>
              <a:t>Has there been a change in your health in the past year?</a:t>
            </a:r>
          </a:p>
          <a:p>
            <a:pPr marL="228600" indent="-228600">
              <a:defRPr/>
            </a:pPr>
            <a:endParaRPr lang="en-US" sz="1100" b="1" dirty="0">
              <a:latin typeface="Arial" charset="0"/>
              <a:cs typeface="+mn-cs"/>
            </a:endParaRPr>
          </a:p>
          <a:p>
            <a:pPr marL="228600" indent="-228600">
              <a:buFontTx/>
              <a:buAutoNum type="arabicPeriod" startAt="5"/>
              <a:defRPr/>
            </a:pPr>
            <a:r>
              <a:rPr lang="en-US" sz="1100" b="1" dirty="0">
                <a:latin typeface="Arial" charset="0"/>
                <a:cs typeface="+mn-cs"/>
              </a:rPr>
              <a:t>Is there a history of heart problems in your family?</a:t>
            </a:r>
          </a:p>
          <a:p>
            <a:pPr marL="228600" indent="-228600">
              <a:buFontTx/>
              <a:buAutoNum type="arabicPeriod" startAt="5"/>
              <a:defRPr/>
            </a:pPr>
            <a:endParaRPr lang="en-US" sz="1100" b="1" dirty="0">
              <a:latin typeface="Arial" charset="0"/>
              <a:cs typeface="+mn-cs"/>
            </a:endParaRPr>
          </a:p>
          <a:p>
            <a:pPr marL="228600" indent="-228600">
              <a:buFontTx/>
              <a:buAutoNum type="arabicPeriod" startAt="6"/>
              <a:defRPr/>
            </a:pPr>
            <a:r>
              <a:rPr lang="en-US" sz="1100" b="1" dirty="0">
                <a:latin typeface="Arial" charset="0"/>
                <a:cs typeface="+mn-cs"/>
              </a:rPr>
              <a:t>Are you pregnant?</a:t>
            </a:r>
          </a:p>
          <a:p>
            <a:pPr marL="228600" indent="-228600">
              <a:buFontTx/>
              <a:buAutoNum type="arabicPeriod" startAt="6"/>
              <a:defRPr/>
            </a:pPr>
            <a:endParaRPr lang="en-US" sz="1100" b="1" dirty="0">
              <a:latin typeface="Arial" charset="0"/>
              <a:cs typeface="+mn-cs"/>
            </a:endParaRPr>
          </a:p>
          <a:p>
            <a:pPr marL="228600" indent="-228600">
              <a:buFontTx/>
              <a:buAutoNum type="arabicPeriod" startAt="7"/>
              <a:defRPr/>
            </a:pPr>
            <a:r>
              <a:rPr lang="en-US" sz="1100" b="1" dirty="0">
                <a:latin typeface="Arial" charset="0"/>
                <a:cs typeface="+mn-cs"/>
              </a:rPr>
              <a:t>Are you now taking drugs or medications?</a:t>
            </a:r>
          </a:p>
          <a:p>
            <a:pPr marL="228600" indent="-228600">
              <a:buFontTx/>
              <a:buAutoNum type="arabicPeriod" startAt="7"/>
              <a:defRPr/>
            </a:pPr>
            <a:endParaRPr lang="en-US" sz="1100" b="1" dirty="0">
              <a:latin typeface="Arial" charset="0"/>
              <a:cs typeface="+mn-cs"/>
            </a:endParaRPr>
          </a:p>
          <a:p>
            <a:pPr marL="228600" indent="-228600">
              <a:defRPr/>
            </a:pPr>
            <a:r>
              <a:rPr lang="en-US" sz="1100" b="1" dirty="0">
                <a:latin typeface="Arial" charset="0"/>
                <a:cs typeface="+mn-cs"/>
              </a:rPr>
              <a:t>	If so, please list:</a:t>
            </a:r>
          </a:p>
          <a:p>
            <a:pPr marL="228600" indent="-228600">
              <a:defRPr/>
            </a:pPr>
            <a:endParaRPr lang="en-US" sz="1100" b="1" dirty="0">
              <a:latin typeface="Arial" charset="0"/>
              <a:cs typeface="+mn-cs"/>
            </a:endParaRPr>
          </a:p>
          <a:p>
            <a:pPr marL="228600" indent="-228600">
              <a:defRPr/>
            </a:pPr>
            <a:r>
              <a:rPr lang="en-US" sz="1100" b="1" dirty="0">
                <a:latin typeface="Arial" charset="0"/>
                <a:cs typeface="+mn-cs"/>
              </a:rPr>
              <a:t>8. What is the reason for your visit today?</a:t>
            </a:r>
          </a:p>
        </p:txBody>
      </p:sp>
      <p:sp>
        <p:nvSpPr>
          <p:cNvPr id="8" name="Action Button: Forward or Next 7">
            <a:hlinkClick r:id="" action="ppaction://hlinkshowjump?jump=nextslide" highlightClick="1"/>
            <a:extLst>
              <a:ext uri="{FF2B5EF4-FFF2-40B4-BE49-F238E27FC236}">
                <a16:creationId xmlns:a16="http://schemas.microsoft.com/office/drawing/2014/main" id="{862DECDC-6CE9-7E43-7682-4BB26D2DA9E5}"/>
              </a:ext>
              <a:ext uri="{C183D7F6-B498-43B3-948B-1728B52AA6E4}">
                <adec:decorative xmlns:adec="http://schemas.microsoft.com/office/drawing/2017/decorative" val="1"/>
              </a:ext>
            </a:extLst>
          </p:cNvPr>
          <p:cNvSpPr/>
          <p:nvPr/>
        </p:nvSpPr>
        <p:spPr>
          <a:xfrm>
            <a:off x="3940175" y="54864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1">
            <a:extLst>
              <a:ext uri="{FF2B5EF4-FFF2-40B4-BE49-F238E27FC236}">
                <a16:creationId xmlns:a16="http://schemas.microsoft.com/office/drawing/2014/main" id="{7B463DDD-65F2-12AD-18F0-E22F0730CB50}"/>
              </a:ext>
            </a:extLst>
          </p:cNvPr>
          <p:cNvSpPr>
            <a:spLocks noGrp="1" noChangeArrowheads="1"/>
          </p:cNvSpPr>
          <p:nvPr>
            <p:ph type="title" idx="4294967295"/>
          </p:nvPr>
        </p:nvSpPr>
        <p:spPr bwMode="auto">
          <a:xfrm>
            <a:off x="4144963" y="5181600"/>
            <a:ext cx="1295400" cy="241300"/>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Go to Credits</a:t>
            </a:r>
          </a:p>
        </p:txBody>
      </p:sp>
      <p:sp>
        <p:nvSpPr>
          <p:cNvPr id="8" name="Rectangle 7">
            <a:extLst>
              <a:ext uri="{FF2B5EF4-FFF2-40B4-BE49-F238E27FC236}">
                <a16:creationId xmlns:a16="http://schemas.microsoft.com/office/drawing/2014/main" id="{312E1AA2-B603-FCEC-E1D7-E3722CD89DF3}"/>
              </a:ext>
            </a:extLst>
          </p:cNvPr>
          <p:cNvSpPr/>
          <p:nvPr/>
        </p:nvSpPr>
        <p:spPr>
          <a:xfrm>
            <a:off x="469900" y="152400"/>
            <a:ext cx="8458200" cy="1816100"/>
          </a:xfrm>
          <a:prstGeom prst="rect">
            <a:avLst/>
          </a:prstGeom>
        </p:spPr>
        <p:txBody>
          <a:bodyPr>
            <a:spAutoFit/>
          </a:bodyPr>
          <a:lstStyle/>
          <a:p>
            <a:pPr algn="ctr">
              <a:defRPr/>
            </a:pPr>
            <a:r>
              <a:rPr lang="en-US" sz="2800" b="1" i="1" dirty="0">
                <a:solidFill>
                  <a:srgbClr val="000000"/>
                </a:solidFill>
                <a:effectLst>
                  <a:outerShdw blurRad="38100" dist="38100" dir="2700000" algn="tl">
                    <a:srgbClr val="C0C0C0"/>
                  </a:outerShdw>
                </a:effectLst>
                <a:latin typeface="Arial" charset="0"/>
                <a:cs typeface="+mn-cs"/>
              </a:rPr>
              <a:t>Congratulations!</a:t>
            </a:r>
          </a:p>
          <a:p>
            <a:pPr algn="ctr">
              <a:defRPr/>
            </a:pPr>
            <a:r>
              <a:rPr lang="en-US" sz="2800" b="1" i="1" dirty="0">
                <a:solidFill>
                  <a:srgbClr val="000000"/>
                </a:solidFill>
                <a:effectLst>
                  <a:outerShdw blurRad="38100" dist="38100" dir="2700000" algn="tl">
                    <a:srgbClr val="C0C0C0"/>
                  </a:outerShdw>
                </a:effectLst>
                <a:latin typeface="Arial" charset="0"/>
                <a:cs typeface="+mn-cs"/>
              </a:rPr>
              <a:t>You have successfully completed the </a:t>
            </a:r>
          </a:p>
          <a:p>
            <a:pPr algn="ctr">
              <a:defRPr/>
            </a:pPr>
            <a:r>
              <a:rPr lang="en-US" sz="2800" b="1" i="1" dirty="0">
                <a:solidFill>
                  <a:srgbClr val="000000"/>
                </a:solidFill>
                <a:effectLst>
                  <a:outerShdw blurRad="38100" dist="38100" dir="2700000" algn="tl">
                    <a:srgbClr val="C0C0C0"/>
                  </a:outerShdw>
                </a:effectLst>
                <a:latin typeface="Arial" charset="0"/>
                <a:cs typeface="+mn-cs"/>
              </a:rPr>
              <a:t>Seminole State College - ELS Department’s</a:t>
            </a:r>
          </a:p>
          <a:p>
            <a:pPr algn="ctr">
              <a:defRPr/>
            </a:pPr>
            <a:r>
              <a:rPr lang="en-US" sz="2800" b="1" i="1" dirty="0">
                <a:solidFill>
                  <a:srgbClr val="000000"/>
                </a:solidFill>
                <a:effectLst>
                  <a:outerShdw blurRad="38100" dist="38100" dir="2700000" algn="tl">
                    <a:srgbClr val="C0C0C0"/>
                  </a:outerShdw>
                </a:effectLst>
                <a:latin typeface="Arial" charset="0"/>
                <a:cs typeface="+mn-cs"/>
              </a:rPr>
              <a:t>English Reading Practice Test!</a:t>
            </a:r>
            <a:endParaRPr lang="en-US" sz="2800" dirty="0">
              <a:latin typeface="Arial" charset="0"/>
              <a:cs typeface="+mn-cs"/>
            </a:endParaRPr>
          </a:p>
        </p:txBody>
      </p:sp>
      <p:sp>
        <p:nvSpPr>
          <p:cNvPr id="11" name="Action Button: Forward or Next 10">
            <a:hlinkClick r:id="rId4" action="ppaction://hlinksldjump" highlightClick="1"/>
            <a:extLst>
              <a:ext uri="{FF2B5EF4-FFF2-40B4-BE49-F238E27FC236}">
                <a16:creationId xmlns:a16="http://schemas.microsoft.com/office/drawing/2014/main" id="{7FE32076-3C11-410C-10E8-9EC989CC3716}"/>
              </a:ext>
              <a:ext uri="{C183D7F6-B498-43B3-948B-1728B52AA6E4}">
                <adec:decorative xmlns:adec="http://schemas.microsoft.com/office/drawing/2017/decorative" val="1"/>
              </a:ext>
            </a:extLst>
          </p:cNvPr>
          <p:cNvSpPr/>
          <p:nvPr/>
        </p:nvSpPr>
        <p:spPr>
          <a:xfrm>
            <a:off x="4322763" y="5572125"/>
            <a:ext cx="960437"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grpSp>
        <p:nvGrpSpPr>
          <p:cNvPr id="40966" name="Group 249">
            <a:extLst>
              <a:ext uri="{FF2B5EF4-FFF2-40B4-BE49-F238E27FC236}">
                <a16:creationId xmlns:a16="http://schemas.microsoft.com/office/drawing/2014/main" id="{1A67AD34-7B13-8C3C-1A29-951AE2C5E3C5}"/>
              </a:ext>
              <a:ext uri="{C183D7F6-B498-43B3-948B-1728B52AA6E4}">
                <adec:decorative xmlns:adec="http://schemas.microsoft.com/office/drawing/2017/decorative" val="1"/>
              </a:ext>
            </a:extLst>
          </p:cNvPr>
          <p:cNvGrpSpPr>
            <a:grpSpLocks/>
          </p:cNvGrpSpPr>
          <p:nvPr/>
        </p:nvGrpSpPr>
        <p:grpSpPr bwMode="auto">
          <a:xfrm>
            <a:off x="3209925" y="1943100"/>
            <a:ext cx="3011488" cy="2971800"/>
            <a:chOff x="1554" y="642"/>
            <a:chExt cx="2185" cy="2220"/>
          </a:xfrm>
        </p:grpSpPr>
        <p:sp>
          <p:nvSpPr>
            <p:cNvPr id="40969" name="Freeform 67">
              <a:extLst>
                <a:ext uri="{FF2B5EF4-FFF2-40B4-BE49-F238E27FC236}">
                  <a16:creationId xmlns:a16="http://schemas.microsoft.com/office/drawing/2014/main" id="{F822C3C6-EDDD-09E1-BECE-BD1EC08104A5}"/>
                </a:ext>
              </a:extLst>
            </p:cNvPr>
            <p:cNvSpPr>
              <a:spLocks/>
            </p:cNvSpPr>
            <p:nvPr/>
          </p:nvSpPr>
          <p:spPr bwMode="auto">
            <a:xfrm>
              <a:off x="1616" y="908"/>
              <a:ext cx="2123" cy="1575"/>
            </a:xfrm>
            <a:custGeom>
              <a:avLst/>
              <a:gdLst>
                <a:gd name="T0" fmla="*/ 0 w 2123"/>
                <a:gd name="T1" fmla="*/ 0 h 1575"/>
                <a:gd name="T2" fmla="*/ 35 w 2123"/>
                <a:gd name="T3" fmla="*/ 1079 h 1575"/>
                <a:gd name="T4" fmla="*/ 38 w 2123"/>
                <a:gd name="T5" fmla="*/ 1081 h 1575"/>
                <a:gd name="T6" fmla="*/ 51 w 2123"/>
                <a:gd name="T7" fmla="*/ 1089 h 1575"/>
                <a:gd name="T8" fmla="*/ 68 w 2123"/>
                <a:gd name="T9" fmla="*/ 1101 h 1575"/>
                <a:gd name="T10" fmla="*/ 93 w 2123"/>
                <a:gd name="T11" fmla="*/ 1117 h 1575"/>
                <a:gd name="T12" fmla="*/ 124 w 2123"/>
                <a:gd name="T13" fmla="*/ 1137 h 1575"/>
                <a:gd name="T14" fmla="*/ 162 w 2123"/>
                <a:gd name="T15" fmla="*/ 1160 h 1575"/>
                <a:gd name="T16" fmla="*/ 205 w 2123"/>
                <a:gd name="T17" fmla="*/ 1185 h 1575"/>
                <a:gd name="T18" fmla="*/ 254 w 2123"/>
                <a:gd name="T19" fmla="*/ 1213 h 1575"/>
                <a:gd name="T20" fmla="*/ 306 w 2123"/>
                <a:gd name="T21" fmla="*/ 1242 h 1575"/>
                <a:gd name="T22" fmla="*/ 364 w 2123"/>
                <a:gd name="T23" fmla="*/ 1273 h 1575"/>
                <a:gd name="T24" fmla="*/ 426 w 2123"/>
                <a:gd name="T25" fmla="*/ 1304 h 1575"/>
                <a:gd name="T26" fmla="*/ 491 w 2123"/>
                <a:gd name="T27" fmla="*/ 1336 h 1575"/>
                <a:gd name="T28" fmla="*/ 561 w 2123"/>
                <a:gd name="T29" fmla="*/ 1368 h 1575"/>
                <a:gd name="T30" fmla="*/ 633 w 2123"/>
                <a:gd name="T31" fmla="*/ 1398 h 1575"/>
                <a:gd name="T32" fmla="*/ 708 w 2123"/>
                <a:gd name="T33" fmla="*/ 1428 h 1575"/>
                <a:gd name="T34" fmla="*/ 786 w 2123"/>
                <a:gd name="T35" fmla="*/ 1457 h 1575"/>
                <a:gd name="T36" fmla="*/ 865 w 2123"/>
                <a:gd name="T37" fmla="*/ 1483 h 1575"/>
                <a:gd name="T38" fmla="*/ 947 w 2123"/>
                <a:gd name="T39" fmla="*/ 1508 h 1575"/>
                <a:gd name="T40" fmla="*/ 1030 w 2123"/>
                <a:gd name="T41" fmla="*/ 1529 h 1575"/>
                <a:gd name="T42" fmla="*/ 1113 w 2123"/>
                <a:gd name="T43" fmla="*/ 1547 h 1575"/>
                <a:gd name="T44" fmla="*/ 1197 w 2123"/>
                <a:gd name="T45" fmla="*/ 1560 h 1575"/>
                <a:gd name="T46" fmla="*/ 1282 w 2123"/>
                <a:gd name="T47" fmla="*/ 1570 h 1575"/>
                <a:gd name="T48" fmla="*/ 1367 w 2123"/>
                <a:gd name="T49" fmla="*/ 1575 h 1575"/>
                <a:gd name="T50" fmla="*/ 1450 w 2123"/>
                <a:gd name="T51" fmla="*/ 1575 h 1575"/>
                <a:gd name="T52" fmla="*/ 1533 w 2123"/>
                <a:gd name="T53" fmla="*/ 1568 h 1575"/>
                <a:gd name="T54" fmla="*/ 1616 w 2123"/>
                <a:gd name="T55" fmla="*/ 1556 h 1575"/>
                <a:gd name="T56" fmla="*/ 1696 w 2123"/>
                <a:gd name="T57" fmla="*/ 1538 h 1575"/>
                <a:gd name="T58" fmla="*/ 1774 w 2123"/>
                <a:gd name="T59" fmla="*/ 1511 h 1575"/>
                <a:gd name="T60" fmla="*/ 1850 w 2123"/>
                <a:gd name="T61" fmla="*/ 1477 h 1575"/>
                <a:gd name="T62" fmla="*/ 1924 w 2123"/>
                <a:gd name="T63" fmla="*/ 1436 h 1575"/>
                <a:gd name="T64" fmla="*/ 1995 w 2123"/>
                <a:gd name="T65" fmla="*/ 1387 h 1575"/>
                <a:gd name="T66" fmla="*/ 2062 w 2123"/>
                <a:gd name="T67" fmla="*/ 1328 h 1575"/>
                <a:gd name="T68" fmla="*/ 2123 w 2123"/>
                <a:gd name="T69" fmla="*/ 31 h 1575"/>
                <a:gd name="T70" fmla="*/ 0 w 2123"/>
                <a:gd name="T71" fmla="*/ 0 h 15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3"/>
                <a:gd name="T109" fmla="*/ 0 h 1575"/>
                <a:gd name="T110" fmla="*/ 2123 w 2123"/>
                <a:gd name="T111" fmla="*/ 1575 h 15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3" h="1575">
                  <a:moveTo>
                    <a:pt x="0" y="0"/>
                  </a:moveTo>
                  <a:lnTo>
                    <a:pt x="35" y="1079"/>
                  </a:lnTo>
                  <a:lnTo>
                    <a:pt x="38" y="1081"/>
                  </a:lnTo>
                  <a:lnTo>
                    <a:pt x="51" y="1089"/>
                  </a:lnTo>
                  <a:lnTo>
                    <a:pt x="68" y="1101"/>
                  </a:lnTo>
                  <a:lnTo>
                    <a:pt x="93" y="1117"/>
                  </a:lnTo>
                  <a:lnTo>
                    <a:pt x="124" y="1137"/>
                  </a:lnTo>
                  <a:lnTo>
                    <a:pt x="162" y="1160"/>
                  </a:lnTo>
                  <a:lnTo>
                    <a:pt x="205" y="1185"/>
                  </a:lnTo>
                  <a:lnTo>
                    <a:pt x="254" y="1213"/>
                  </a:lnTo>
                  <a:lnTo>
                    <a:pt x="306" y="1242"/>
                  </a:lnTo>
                  <a:lnTo>
                    <a:pt x="364" y="1273"/>
                  </a:lnTo>
                  <a:lnTo>
                    <a:pt x="426" y="1304"/>
                  </a:lnTo>
                  <a:lnTo>
                    <a:pt x="491" y="1336"/>
                  </a:lnTo>
                  <a:lnTo>
                    <a:pt x="561" y="1368"/>
                  </a:lnTo>
                  <a:lnTo>
                    <a:pt x="633" y="1398"/>
                  </a:lnTo>
                  <a:lnTo>
                    <a:pt x="708" y="1428"/>
                  </a:lnTo>
                  <a:lnTo>
                    <a:pt x="786" y="1457"/>
                  </a:lnTo>
                  <a:lnTo>
                    <a:pt x="865" y="1483"/>
                  </a:lnTo>
                  <a:lnTo>
                    <a:pt x="947" y="1508"/>
                  </a:lnTo>
                  <a:lnTo>
                    <a:pt x="1030" y="1529"/>
                  </a:lnTo>
                  <a:lnTo>
                    <a:pt x="1113" y="1547"/>
                  </a:lnTo>
                  <a:lnTo>
                    <a:pt x="1197" y="1560"/>
                  </a:lnTo>
                  <a:lnTo>
                    <a:pt x="1282" y="1570"/>
                  </a:lnTo>
                  <a:lnTo>
                    <a:pt x="1367" y="1575"/>
                  </a:lnTo>
                  <a:lnTo>
                    <a:pt x="1450" y="1575"/>
                  </a:lnTo>
                  <a:lnTo>
                    <a:pt x="1533" y="1568"/>
                  </a:lnTo>
                  <a:lnTo>
                    <a:pt x="1616" y="1556"/>
                  </a:lnTo>
                  <a:lnTo>
                    <a:pt x="1696" y="1538"/>
                  </a:lnTo>
                  <a:lnTo>
                    <a:pt x="1774" y="1511"/>
                  </a:lnTo>
                  <a:lnTo>
                    <a:pt x="1850" y="1477"/>
                  </a:lnTo>
                  <a:lnTo>
                    <a:pt x="1924" y="1436"/>
                  </a:lnTo>
                  <a:lnTo>
                    <a:pt x="1995" y="1387"/>
                  </a:lnTo>
                  <a:lnTo>
                    <a:pt x="2062" y="1328"/>
                  </a:lnTo>
                  <a:lnTo>
                    <a:pt x="2123" y="31"/>
                  </a:lnTo>
                  <a:lnTo>
                    <a:pt x="0" y="0"/>
                  </a:lnTo>
                  <a:close/>
                </a:path>
              </a:pathLst>
            </a:custGeom>
            <a:solidFill>
              <a:srgbClr val="CC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0" name="Freeform 68">
              <a:extLst>
                <a:ext uri="{FF2B5EF4-FFF2-40B4-BE49-F238E27FC236}">
                  <a16:creationId xmlns:a16="http://schemas.microsoft.com/office/drawing/2014/main" id="{F7BDE258-6FA0-B262-46FB-985E036C8FD0}"/>
                </a:ext>
              </a:extLst>
            </p:cNvPr>
            <p:cNvSpPr>
              <a:spLocks/>
            </p:cNvSpPr>
            <p:nvPr/>
          </p:nvSpPr>
          <p:spPr bwMode="auto">
            <a:xfrm>
              <a:off x="3076" y="913"/>
              <a:ext cx="209" cy="202"/>
            </a:xfrm>
            <a:custGeom>
              <a:avLst/>
              <a:gdLst>
                <a:gd name="T0" fmla="*/ 55 w 209"/>
                <a:gd name="T1" fmla="*/ 0 h 202"/>
                <a:gd name="T2" fmla="*/ 52 w 209"/>
                <a:gd name="T3" fmla="*/ 2 h 202"/>
                <a:gd name="T4" fmla="*/ 52 w 209"/>
                <a:gd name="T5" fmla="*/ 6 h 202"/>
                <a:gd name="T6" fmla="*/ 27 w 209"/>
                <a:gd name="T7" fmla="*/ 26 h 202"/>
                <a:gd name="T8" fmla="*/ 26 w 209"/>
                <a:gd name="T9" fmla="*/ 21 h 202"/>
                <a:gd name="T10" fmla="*/ 20 w 209"/>
                <a:gd name="T11" fmla="*/ 19 h 202"/>
                <a:gd name="T12" fmla="*/ 20 w 209"/>
                <a:gd name="T13" fmla="*/ 19 h 202"/>
                <a:gd name="T14" fmla="*/ 19 w 209"/>
                <a:gd name="T15" fmla="*/ 19 h 202"/>
                <a:gd name="T16" fmla="*/ 6 w 209"/>
                <a:gd name="T17" fmla="*/ 16 h 202"/>
                <a:gd name="T18" fmla="*/ 5 w 209"/>
                <a:gd name="T19" fmla="*/ 16 h 202"/>
                <a:gd name="T20" fmla="*/ 5 w 209"/>
                <a:gd name="T21" fmla="*/ 17 h 202"/>
                <a:gd name="T22" fmla="*/ 5 w 209"/>
                <a:gd name="T23" fmla="*/ 18 h 202"/>
                <a:gd name="T24" fmla="*/ 6 w 209"/>
                <a:gd name="T25" fmla="*/ 18 h 202"/>
                <a:gd name="T26" fmla="*/ 14 w 209"/>
                <a:gd name="T27" fmla="*/ 20 h 202"/>
                <a:gd name="T28" fmla="*/ 14 w 209"/>
                <a:gd name="T29" fmla="*/ 21 h 202"/>
                <a:gd name="T30" fmla="*/ 1 w 209"/>
                <a:gd name="T31" fmla="*/ 19 h 202"/>
                <a:gd name="T32" fmla="*/ 1 w 209"/>
                <a:gd name="T33" fmla="*/ 19 h 202"/>
                <a:gd name="T34" fmla="*/ 0 w 209"/>
                <a:gd name="T35" fmla="*/ 19 h 202"/>
                <a:gd name="T36" fmla="*/ 1 w 209"/>
                <a:gd name="T37" fmla="*/ 20 h 202"/>
                <a:gd name="T38" fmla="*/ 1 w 209"/>
                <a:gd name="T39" fmla="*/ 21 h 202"/>
                <a:gd name="T40" fmla="*/ 13 w 209"/>
                <a:gd name="T41" fmla="*/ 24 h 202"/>
                <a:gd name="T42" fmla="*/ 13 w 209"/>
                <a:gd name="T43" fmla="*/ 24 h 202"/>
                <a:gd name="T44" fmla="*/ 13 w 209"/>
                <a:gd name="T45" fmla="*/ 24 h 202"/>
                <a:gd name="T46" fmla="*/ 13 w 209"/>
                <a:gd name="T47" fmla="*/ 24 h 202"/>
                <a:gd name="T48" fmla="*/ 3 w 209"/>
                <a:gd name="T49" fmla="*/ 22 h 202"/>
                <a:gd name="T50" fmla="*/ 3 w 209"/>
                <a:gd name="T51" fmla="*/ 22 h 202"/>
                <a:gd name="T52" fmla="*/ 1 w 209"/>
                <a:gd name="T53" fmla="*/ 22 h 202"/>
                <a:gd name="T54" fmla="*/ 3 w 209"/>
                <a:gd name="T55" fmla="*/ 24 h 202"/>
                <a:gd name="T56" fmla="*/ 3 w 209"/>
                <a:gd name="T57" fmla="*/ 25 h 202"/>
                <a:gd name="T58" fmla="*/ 13 w 209"/>
                <a:gd name="T59" fmla="*/ 27 h 202"/>
                <a:gd name="T60" fmla="*/ 13 w 209"/>
                <a:gd name="T61" fmla="*/ 27 h 202"/>
                <a:gd name="T62" fmla="*/ 5 w 209"/>
                <a:gd name="T63" fmla="*/ 25 h 202"/>
                <a:gd name="T64" fmla="*/ 4 w 209"/>
                <a:gd name="T65" fmla="*/ 25 h 202"/>
                <a:gd name="T66" fmla="*/ 3 w 209"/>
                <a:gd name="T67" fmla="*/ 26 h 202"/>
                <a:gd name="T68" fmla="*/ 3 w 209"/>
                <a:gd name="T69" fmla="*/ 27 h 202"/>
                <a:gd name="T70" fmla="*/ 4 w 209"/>
                <a:gd name="T71" fmla="*/ 27 h 202"/>
                <a:gd name="T72" fmla="*/ 17 w 209"/>
                <a:gd name="T73" fmla="*/ 30 h 202"/>
                <a:gd name="T74" fmla="*/ 18 w 209"/>
                <a:gd name="T75" fmla="*/ 30 h 202"/>
                <a:gd name="T76" fmla="*/ 19 w 209"/>
                <a:gd name="T77" fmla="*/ 31 h 202"/>
                <a:gd name="T78" fmla="*/ 24 w 209"/>
                <a:gd name="T79" fmla="*/ 30 h 202"/>
                <a:gd name="T80" fmla="*/ 27 w 209"/>
                <a:gd name="T81" fmla="*/ 28 h 202"/>
                <a:gd name="T82" fmla="*/ 84 w 209"/>
                <a:gd name="T83" fmla="*/ 53 h 202"/>
                <a:gd name="T84" fmla="*/ 67 w 209"/>
                <a:gd name="T85" fmla="*/ 121 h 202"/>
                <a:gd name="T86" fmla="*/ 104 w 209"/>
                <a:gd name="T87" fmla="*/ 158 h 202"/>
                <a:gd name="T88" fmla="*/ 126 w 209"/>
                <a:gd name="T89" fmla="*/ 176 h 202"/>
                <a:gd name="T90" fmla="*/ 137 w 209"/>
                <a:gd name="T91" fmla="*/ 183 h 202"/>
                <a:gd name="T92" fmla="*/ 164 w 209"/>
                <a:gd name="T93" fmla="*/ 155 h 202"/>
                <a:gd name="T94" fmla="*/ 179 w 209"/>
                <a:gd name="T95" fmla="*/ 172 h 202"/>
                <a:gd name="T96" fmla="*/ 192 w 209"/>
                <a:gd name="T97" fmla="*/ 187 h 202"/>
                <a:gd name="T98" fmla="*/ 201 w 209"/>
                <a:gd name="T99" fmla="*/ 198 h 202"/>
                <a:gd name="T100" fmla="*/ 206 w 209"/>
                <a:gd name="T101" fmla="*/ 202 h 202"/>
                <a:gd name="T102" fmla="*/ 209 w 209"/>
                <a:gd name="T103" fmla="*/ 201 h 202"/>
                <a:gd name="T104" fmla="*/ 209 w 209"/>
                <a:gd name="T105" fmla="*/ 198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9"/>
                <a:gd name="T160" fmla="*/ 0 h 202"/>
                <a:gd name="T161" fmla="*/ 209 w 209"/>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9" h="202">
                  <a:moveTo>
                    <a:pt x="143" y="72"/>
                  </a:moveTo>
                  <a:lnTo>
                    <a:pt x="55" y="0"/>
                  </a:lnTo>
                  <a:lnTo>
                    <a:pt x="53" y="0"/>
                  </a:lnTo>
                  <a:lnTo>
                    <a:pt x="52" y="2"/>
                  </a:lnTo>
                  <a:lnTo>
                    <a:pt x="52" y="5"/>
                  </a:lnTo>
                  <a:lnTo>
                    <a:pt x="52" y="6"/>
                  </a:lnTo>
                  <a:lnTo>
                    <a:pt x="72" y="36"/>
                  </a:lnTo>
                  <a:lnTo>
                    <a:pt x="27" y="26"/>
                  </a:lnTo>
                  <a:lnTo>
                    <a:pt x="27" y="24"/>
                  </a:lnTo>
                  <a:lnTo>
                    <a:pt x="26" y="21"/>
                  </a:lnTo>
                  <a:lnTo>
                    <a:pt x="24" y="20"/>
                  </a:lnTo>
                  <a:lnTo>
                    <a:pt x="20" y="19"/>
                  </a:lnTo>
                  <a:lnTo>
                    <a:pt x="19" y="19"/>
                  </a:lnTo>
                  <a:lnTo>
                    <a:pt x="18" y="19"/>
                  </a:lnTo>
                  <a:lnTo>
                    <a:pt x="6" y="16"/>
                  </a:lnTo>
                  <a:lnTo>
                    <a:pt x="5" y="16"/>
                  </a:lnTo>
                  <a:lnTo>
                    <a:pt x="5" y="17"/>
                  </a:lnTo>
                  <a:lnTo>
                    <a:pt x="5" y="18"/>
                  </a:lnTo>
                  <a:lnTo>
                    <a:pt x="6" y="18"/>
                  </a:lnTo>
                  <a:lnTo>
                    <a:pt x="15" y="20"/>
                  </a:lnTo>
                  <a:lnTo>
                    <a:pt x="14" y="20"/>
                  </a:lnTo>
                  <a:lnTo>
                    <a:pt x="14" y="21"/>
                  </a:lnTo>
                  <a:lnTo>
                    <a:pt x="1" y="19"/>
                  </a:lnTo>
                  <a:lnTo>
                    <a:pt x="0" y="19"/>
                  </a:lnTo>
                  <a:lnTo>
                    <a:pt x="0" y="20"/>
                  </a:lnTo>
                  <a:lnTo>
                    <a:pt x="1" y="20"/>
                  </a:lnTo>
                  <a:lnTo>
                    <a:pt x="1" y="21"/>
                  </a:lnTo>
                  <a:lnTo>
                    <a:pt x="13" y="24"/>
                  </a:lnTo>
                  <a:lnTo>
                    <a:pt x="3" y="22"/>
                  </a:lnTo>
                  <a:lnTo>
                    <a:pt x="1" y="22"/>
                  </a:lnTo>
                  <a:lnTo>
                    <a:pt x="1" y="24"/>
                  </a:lnTo>
                  <a:lnTo>
                    <a:pt x="3" y="24"/>
                  </a:lnTo>
                  <a:lnTo>
                    <a:pt x="3" y="25"/>
                  </a:lnTo>
                  <a:lnTo>
                    <a:pt x="13" y="26"/>
                  </a:lnTo>
                  <a:lnTo>
                    <a:pt x="13" y="27"/>
                  </a:lnTo>
                  <a:lnTo>
                    <a:pt x="14" y="27"/>
                  </a:lnTo>
                  <a:lnTo>
                    <a:pt x="5" y="25"/>
                  </a:lnTo>
                  <a:lnTo>
                    <a:pt x="4" y="25"/>
                  </a:lnTo>
                  <a:lnTo>
                    <a:pt x="4" y="26"/>
                  </a:lnTo>
                  <a:lnTo>
                    <a:pt x="3" y="26"/>
                  </a:lnTo>
                  <a:lnTo>
                    <a:pt x="3" y="27"/>
                  </a:lnTo>
                  <a:lnTo>
                    <a:pt x="4" y="27"/>
                  </a:lnTo>
                  <a:lnTo>
                    <a:pt x="16" y="30"/>
                  </a:lnTo>
                  <a:lnTo>
                    <a:pt x="17" y="30"/>
                  </a:lnTo>
                  <a:lnTo>
                    <a:pt x="18" y="30"/>
                  </a:lnTo>
                  <a:lnTo>
                    <a:pt x="19" y="31"/>
                  </a:lnTo>
                  <a:lnTo>
                    <a:pt x="22" y="31"/>
                  </a:lnTo>
                  <a:lnTo>
                    <a:pt x="24" y="30"/>
                  </a:lnTo>
                  <a:lnTo>
                    <a:pt x="26" y="29"/>
                  </a:lnTo>
                  <a:lnTo>
                    <a:pt x="27" y="28"/>
                  </a:lnTo>
                  <a:lnTo>
                    <a:pt x="74" y="38"/>
                  </a:lnTo>
                  <a:lnTo>
                    <a:pt x="84" y="53"/>
                  </a:lnTo>
                  <a:lnTo>
                    <a:pt x="43" y="95"/>
                  </a:lnTo>
                  <a:lnTo>
                    <a:pt x="67" y="121"/>
                  </a:lnTo>
                  <a:lnTo>
                    <a:pt x="87" y="142"/>
                  </a:lnTo>
                  <a:lnTo>
                    <a:pt x="104" y="158"/>
                  </a:lnTo>
                  <a:lnTo>
                    <a:pt x="118" y="169"/>
                  </a:lnTo>
                  <a:lnTo>
                    <a:pt x="126" y="176"/>
                  </a:lnTo>
                  <a:lnTo>
                    <a:pt x="133" y="181"/>
                  </a:lnTo>
                  <a:lnTo>
                    <a:pt x="137" y="183"/>
                  </a:lnTo>
                  <a:lnTo>
                    <a:pt x="138" y="184"/>
                  </a:lnTo>
                  <a:lnTo>
                    <a:pt x="164" y="155"/>
                  </a:lnTo>
                  <a:lnTo>
                    <a:pt x="172" y="164"/>
                  </a:lnTo>
                  <a:lnTo>
                    <a:pt x="179" y="172"/>
                  </a:lnTo>
                  <a:lnTo>
                    <a:pt x="186" y="180"/>
                  </a:lnTo>
                  <a:lnTo>
                    <a:pt x="192" y="187"/>
                  </a:lnTo>
                  <a:lnTo>
                    <a:pt x="198" y="193"/>
                  </a:lnTo>
                  <a:lnTo>
                    <a:pt x="201" y="198"/>
                  </a:lnTo>
                  <a:lnTo>
                    <a:pt x="205" y="201"/>
                  </a:lnTo>
                  <a:lnTo>
                    <a:pt x="206" y="202"/>
                  </a:lnTo>
                  <a:lnTo>
                    <a:pt x="208" y="202"/>
                  </a:lnTo>
                  <a:lnTo>
                    <a:pt x="209" y="201"/>
                  </a:lnTo>
                  <a:lnTo>
                    <a:pt x="209" y="199"/>
                  </a:lnTo>
                  <a:lnTo>
                    <a:pt x="209" y="198"/>
                  </a:lnTo>
                  <a:lnTo>
                    <a:pt x="143" y="72"/>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1" name="Freeform 69">
              <a:extLst>
                <a:ext uri="{FF2B5EF4-FFF2-40B4-BE49-F238E27FC236}">
                  <a16:creationId xmlns:a16="http://schemas.microsoft.com/office/drawing/2014/main" id="{5F6CE677-199B-855D-CC14-BC6918ED6304}"/>
                </a:ext>
              </a:extLst>
            </p:cNvPr>
            <p:cNvSpPr>
              <a:spLocks/>
            </p:cNvSpPr>
            <p:nvPr/>
          </p:nvSpPr>
          <p:spPr bwMode="auto">
            <a:xfrm>
              <a:off x="3364" y="1012"/>
              <a:ext cx="323" cy="153"/>
            </a:xfrm>
            <a:custGeom>
              <a:avLst/>
              <a:gdLst>
                <a:gd name="T0" fmla="*/ 323 w 323"/>
                <a:gd name="T1" fmla="*/ 17 h 153"/>
                <a:gd name="T2" fmla="*/ 322 w 323"/>
                <a:gd name="T3" fmla="*/ 16 h 153"/>
                <a:gd name="T4" fmla="*/ 307 w 323"/>
                <a:gd name="T5" fmla="*/ 22 h 153"/>
                <a:gd name="T6" fmla="*/ 307 w 323"/>
                <a:gd name="T7" fmla="*/ 22 h 153"/>
                <a:gd name="T8" fmla="*/ 306 w 323"/>
                <a:gd name="T9" fmla="*/ 21 h 153"/>
                <a:gd name="T10" fmla="*/ 317 w 323"/>
                <a:gd name="T11" fmla="*/ 17 h 153"/>
                <a:gd name="T12" fmla="*/ 317 w 323"/>
                <a:gd name="T13" fmla="*/ 16 h 153"/>
                <a:gd name="T14" fmla="*/ 317 w 323"/>
                <a:gd name="T15" fmla="*/ 15 h 153"/>
                <a:gd name="T16" fmla="*/ 317 w 323"/>
                <a:gd name="T17" fmla="*/ 14 h 153"/>
                <a:gd name="T18" fmla="*/ 302 w 323"/>
                <a:gd name="T19" fmla="*/ 19 h 153"/>
                <a:gd name="T20" fmla="*/ 299 w 323"/>
                <a:gd name="T21" fmla="*/ 21 h 153"/>
                <a:gd name="T22" fmla="*/ 298 w 323"/>
                <a:gd name="T23" fmla="*/ 21 h 153"/>
                <a:gd name="T24" fmla="*/ 295 w 323"/>
                <a:gd name="T25" fmla="*/ 23 h 153"/>
                <a:gd name="T26" fmla="*/ 292 w 323"/>
                <a:gd name="T27" fmla="*/ 27 h 153"/>
                <a:gd name="T28" fmla="*/ 228 w 323"/>
                <a:gd name="T29" fmla="*/ 52 h 153"/>
                <a:gd name="T30" fmla="*/ 4 w 323"/>
                <a:gd name="T31" fmla="*/ 0 h 153"/>
                <a:gd name="T32" fmla="*/ 1 w 323"/>
                <a:gd name="T33" fmla="*/ 3 h 153"/>
                <a:gd name="T34" fmla="*/ 1 w 323"/>
                <a:gd name="T35" fmla="*/ 7 h 153"/>
                <a:gd name="T36" fmla="*/ 8 w 323"/>
                <a:gd name="T37" fmla="*/ 11 h 153"/>
                <a:gd name="T38" fmla="*/ 25 w 323"/>
                <a:gd name="T39" fmla="*/ 16 h 153"/>
                <a:gd name="T40" fmla="*/ 46 w 323"/>
                <a:gd name="T41" fmla="*/ 25 h 153"/>
                <a:gd name="T42" fmla="*/ 72 w 323"/>
                <a:gd name="T43" fmla="*/ 35 h 153"/>
                <a:gd name="T44" fmla="*/ 57 w 323"/>
                <a:gd name="T45" fmla="*/ 84 h 153"/>
                <a:gd name="T46" fmla="*/ 70 w 323"/>
                <a:gd name="T47" fmla="*/ 92 h 153"/>
                <a:gd name="T48" fmla="*/ 102 w 323"/>
                <a:gd name="T49" fmla="*/ 110 h 153"/>
                <a:gd name="T50" fmla="*/ 158 w 323"/>
                <a:gd name="T51" fmla="*/ 137 h 153"/>
                <a:gd name="T52" fmla="*/ 220 w 323"/>
                <a:gd name="T53" fmla="*/ 81 h 153"/>
                <a:gd name="T54" fmla="*/ 288 w 323"/>
                <a:gd name="T55" fmla="*/ 95 h 153"/>
                <a:gd name="T56" fmla="*/ 293 w 323"/>
                <a:gd name="T57" fmla="*/ 92 h 153"/>
                <a:gd name="T58" fmla="*/ 233 w 323"/>
                <a:gd name="T59" fmla="*/ 54 h 153"/>
                <a:gd name="T60" fmla="*/ 294 w 323"/>
                <a:gd name="T61" fmla="*/ 34 h 153"/>
                <a:gd name="T62" fmla="*/ 298 w 323"/>
                <a:gd name="T63" fmla="*/ 35 h 153"/>
                <a:gd name="T64" fmla="*/ 303 w 323"/>
                <a:gd name="T65" fmla="*/ 34 h 153"/>
                <a:gd name="T66" fmla="*/ 304 w 323"/>
                <a:gd name="T67" fmla="*/ 34 h 153"/>
                <a:gd name="T68" fmla="*/ 305 w 323"/>
                <a:gd name="T69" fmla="*/ 33 h 153"/>
                <a:gd name="T70" fmla="*/ 321 w 323"/>
                <a:gd name="T71" fmla="*/ 27 h 153"/>
                <a:gd name="T72" fmla="*/ 321 w 323"/>
                <a:gd name="T73" fmla="*/ 26 h 153"/>
                <a:gd name="T74" fmla="*/ 321 w 323"/>
                <a:gd name="T75" fmla="*/ 25 h 153"/>
                <a:gd name="T76" fmla="*/ 320 w 323"/>
                <a:gd name="T77" fmla="*/ 25 h 153"/>
                <a:gd name="T78" fmla="*/ 308 w 323"/>
                <a:gd name="T79" fmla="*/ 29 h 153"/>
                <a:gd name="T80" fmla="*/ 308 w 323"/>
                <a:gd name="T81" fmla="*/ 28 h 153"/>
                <a:gd name="T82" fmla="*/ 308 w 323"/>
                <a:gd name="T83" fmla="*/ 28 h 153"/>
                <a:gd name="T84" fmla="*/ 322 w 323"/>
                <a:gd name="T85" fmla="*/ 24 h 153"/>
                <a:gd name="T86" fmla="*/ 322 w 323"/>
                <a:gd name="T87" fmla="*/ 23 h 153"/>
                <a:gd name="T88" fmla="*/ 322 w 323"/>
                <a:gd name="T89" fmla="*/ 22 h 153"/>
                <a:gd name="T90" fmla="*/ 321 w 323"/>
                <a:gd name="T91" fmla="*/ 21 h 153"/>
                <a:gd name="T92" fmla="*/ 310 w 323"/>
                <a:gd name="T93" fmla="*/ 25 h 153"/>
                <a:gd name="T94" fmla="*/ 310 w 323"/>
                <a:gd name="T95" fmla="*/ 25 h 153"/>
                <a:gd name="T96" fmla="*/ 310 w 323"/>
                <a:gd name="T97" fmla="*/ 24 h 153"/>
                <a:gd name="T98" fmla="*/ 310 w 323"/>
                <a:gd name="T99" fmla="*/ 24 h 153"/>
                <a:gd name="T100" fmla="*/ 308 w 323"/>
                <a:gd name="T101" fmla="*/ 24 h 153"/>
                <a:gd name="T102" fmla="*/ 323 w 323"/>
                <a:gd name="T103" fmla="*/ 19 h 153"/>
                <a:gd name="T104" fmla="*/ 323 w 323"/>
                <a:gd name="T105" fmla="*/ 18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53"/>
                <a:gd name="T161" fmla="*/ 323 w 323"/>
                <a:gd name="T162" fmla="*/ 153 h 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53">
                  <a:moveTo>
                    <a:pt x="323" y="17"/>
                  </a:moveTo>
                  <a:lnTo>
                    <a:pt x="323" y="17"/>
                  </a:lnTo>
                  <a:lnTo>
                    <a:pt x="323" y="16"/>
                  </a:lnTo>
                  <a:lnTo>
                    <a:pt x="322" y="16"/>
                  </a:lnTo>
                  <a:lnTo>
                    <a:pt x="307" y="22"/>
                  </a:lnTo>
                  <a:lnTo>
                    <a:pt x="306" y="22"/>
                  </a:lnTo>
                  <a:lnTo>
                    <a:pt x="306" y="21"/>
                  </a:lnTo>
                  <a:lnTo>
                    <a:pt x="316" y="17"/>
                  </a:lnTo>
                  <a:lnTo>
                    <a:pt x="317" y="17"/>
                  </a:lnTo>
                  <a:lnTo>
                    <a:pt x="317" y="16"/>
                  </a:lnTo>
                  <a:lnTo>
                    <a:pt x="317" y="15"/>
                  </a:lnTo>
                  <a:lnTo>
                    <a:pt x="317" y="14"/>
                  </a:lnTo>
                  <a:lnTo>
                    <a:pt x="316" y="14"/>
                  </a:lnTo>
                  <a:lnTo>
                    <a:pt x="302" y="19"/>
                  </a:lnTo>
                  <a:lnTo>
                    <a:pt x="301" y="21"/>
                  </a:lnTo>
                  <a:lnTo>
                    <a:pt x="299" y="21"/>
                  </a:lnTo>
                  <a:lnTo>
                    <a:pt x="298" y="21"/>
                  </a:lnTo>
                  <a:lnTo>
                    <a:pt x="297" y="21"/>
                  </a:lnTo>
                  <a:lnTo>
                    <a:pt x="295" y="23"/>
                  </a:lnTo>
                  <a:lnTo>
                    <a:pt x="293" y="25"/>
                  </a:lnTo>
                  <a:lnTo>
                    <a:pt x="292" y="27"/>
                  </a:lnTo>
                  <a:lnTo>
                    <a:pt x="291" y="29"/>
                  </a:lnTo>
                  <a:lnTo>
                    <a:pt x="228" y="52"/>
                  </a:lnTo>
                  <a:lnTo>
                    <a:pt x="170" y="17"/>
                  </a:lnTo>
                  <a:lnTo>
                    <a:pt x="4" y="0"/>
                  </a:lnTo>
                  <a:lnTo>
                    <a:pt x="3" y="2"/>
                  </a:lnTo>
                  <a:lnTo>
                    <a:pt x="1" y="3"/>
                  </a:lnTo>
                  <a:lnTo>
                    <a:pt x="0" y="5"/>
                  </a:lnTo>
                  <a:lnTo>
                    <a:pt x="1" y="7"/>
                  </a:lnTo>
                  <a:lnTo>
                    <a:pt x="4" y="8"/>
                  </a:lnTo>
                  <a:lnTo>
                    <a:pt x="8" y="11"/>
                  </a:lnTo>
                  <a:lnTo>
                    <a:pt x="16" y="13"/>
                  </a:lnTo>
                  <a:lnTo>
                    <a:pt x="25" y="16"/>
                  </a:lnTo>
                  <a:lnTo>
                    <a:pt x="35" y="21"/>
                  </a:lnTo>
                  <a:lnTo>
                    <a:pt x="46" y="25"/>
                  </a:lnTo>
                  <a:lnTo>
                    <a:pt x="58" y="31"/>
                  </a:lnTo>
                  <a:lnTo>
                    <a:pt x="72" y="35"/>
                  </a:lnTo>
                  <a:lnTo>
                    <a:pt x="56" y="83"/>
                  </a:lnTo>
                  <a:lnTo>
                    <a:pt x="57" y="84"/>
                  </a:lnTo>
                  <a:lnTo>
                    <a:pt x="62" y="88"/>
                  </a:lnTo>
                  <a:lnTo>
                    <a:pt x="70" y="92"/>
                  </a:lnTo>
                  <a:lnTo>
                    <a:pt x="83" y="100"/>
                  </a:lnTo>
                  <a:lnTo>
                    <a:pt x="102" y="110"/>
                  </a:lnTo>
                  <a:lnTo>
                    <a:pt x="126" y="122"/>
                  </a:lnTo>
                  <a:lnTo>
                    <a:pt x="158" y="137"/>
                  </a:lnTo>
                  <a:lnTo>
                    <a:pt x="198" y="153"/>
                  </a:lnTo>
                  <a:lnTo>
                    <a:pt x="220" y="81"/>
                  </a:lnTo>
                  <a:lnTo>
                    <a:pt x="287" y="96"/>
                  </a:lnTo>
                  <a:lnTo>
                    <a:pt x="288" y="95"/>
                  </a:lnTo>
                  <a:lnTo>
                    <a:pt x="291" y="94"/>
                  </a:lnTo>
                  <a:lnTo>
                    <a:pt x="293" y="92"/>
                  </a:lnTo>
                  <a:lnTo>
                    <a:pt x="292" y="89"/>
                  </a:lnTo>
                  <a:lnTo>
                    <a:pt x="233" y="54"/>
                  </a:lnTo>
                  <a:lnTo>
                    <a:pt x="292" y="33"/>
                  </a:lnTo>
                  <a:lnTo>
                    <a:pt x="294" y="34"/>
                  </a:lnTo>
                  <a:lnTo>
                    <a:pt x="296" y="35"/>
                  </a:lnTo>
                  <a:lnTo>
                    <a:pt x="298" y="35"/>
                  </a:lnTo>
                  <a:lnTo>
                    <a:pt x="302" y="35"/>
                  </a:lnTo>
                  <a:lnTo>
                    <a:pt x="303" y="34"/>
                  </a:lnTo>
                  <a:lnTo>
                    <a:pt x="304" y="34"/>
                  </a:lnTo>
                  <a:lnTo>
                    <a:pt x="304" y="33"/>
                  </a:lnTo>
                  <a:lnTo>
                    <a:pt x="305" y="33"/>
                  </a:lnTo>
                  <a:lnTo>
                    <a:pt x="321" y="27"/>
                  </a:lnTo>
                  <a:lnTo>
                    <a:pt x="321" y="26"/>
                  </a:lnTo>
                  <a:lnTo>
                    <a:pt x="321" y="25"/>
                  </a:lnTo>
                  <a:lnTo>
                    <a:pt x="320" y="25"/>
                  </a:lnTo>
                  <a:lnTo>
                    <a:pt x="308" y="29"/>
                  </a:lnTo>
                  <a:lnTo>
                    <a:pt x="308" y="28"/>
                  </a:lnTo>
                  <a:lnTo>
                    <a:pt x="321" y="24"/>
                  </a:lnTo>
                  <a:lnTo>
                    <a:pt x="322" y="24"/>
                  </a:lnTo>
                  <a:lnTo>
                    <a:pt x="322" y="23"/>
                  </a:lnTo>
                  <a:lnTo>
                    <a:pt x="322" y="22"/>
                  </a:lnTo>
                  <a:lnTo>
                    <a:pt x="322" y="21"/>
                  </a:lnTo>
                  <a:lnTo>
                    <a:pt x="321" y="21"/>
                  </a:lnTo>
                  <a:lnTo>
                    <a:pt x="310" y="25"/>
                  </a:lnTo>
                  <a:lnTo>
                    <a:pt x="310" y="24"/>
                  </a:lnTo>
                  <a:lnTo>
                    <a:pt x="308" y="24"/>
                  </a:lnTo>
                  <a:lnTo>
                    <a:pt x="322" y="19"/>
                  </a:lnTo>
                  <a:lnTo>
                    <a:pt x="323" y="19"/>
                  </a:lnTo>
                  <a:lnTo>
                    <a:pt x="323" y="18"/>
                  </a:lnTo>
                  <a:lnTo>
                    <a:pt x="323" y="17"/>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2" name="Freeform 70">
              <a:extLst>
                <a:ext uri="{FF2B5EF4-FFF2-40B4-BE49-F238E27FC236}">
                  <a16:creationId xmlns:a16="http://schemas.microsoft.com/office/drawing/2014/main" id="{211910E4-BDE9-8389-7BC3-CE9696E14A65}"/>
                </a:ext>
              </a:extLst>
            </p:cNvPr>
            <p:cNvSpPr>
              <a:spLocks noEditPoints="1"/>
            </p:cNvSpPr>
            <p:nvPr/>
          </p:nvSpPr>
          <p:spPr bwMode="auto">
            <a:xfrm>
              <a:off x="1654" y="1150"/>
              <a:ext cx="2059" cy="1597"/>
            </a:xfrm>
            <a:custGeom>
              <a:avLst/>
              <a:gdLst>
                <a:gd name="T0" fmla="*/ 2020 w 2059"/>
                <a:gd name="T1" fmla="*/ 179 h 1597"/>
                <a:gd name="T2" fmla="*/ 1863 w 2059"/>
                <a:gd name="T3" fmla="*/ 146 h 1597"/>
                <a:gd name="T4" fmla="*/ 1860 w 2059"/>
                <a:gd name="T5" fmla="*/ 65 h 1597"/>
                <a:gd name="T6" fmla="*/ 1835 w 2059"/>
                <a:gd name="T7" fmla="*/ 15 h 1597"/>
                <a:gd name="T8" fmla="*/ 1797 w 2059"/>
                <a:gd name="T9" fmla="*/ 12 h 1597"/>
                <a:gd name="T10" fmla="*/ 1766 w 2059"/>
                <a:gd name="T11" fmla="*/ 19 h 1597"/>
                <a:gd name="T12" fmla="*/ 1736 w 2059"/>
                <a:gd name="T13" fmla="*/ 44 h 1597"/>
                <a:gd name="T14" fmla="*/ 1732 w 2059"/>
                <a:gd name="T15" fmla="*/ 79 h 1597"/>
                <a:gd name="T16" fmla="*/ 1735 w 2059"/>
                <a:gd name="T17" fmla="*/ 203 h 1597"/>
                <a:gd name="T18" fmla="*/ 1547 w 2059"/>
                <a:gd name="T19" fmla="*/ 396 h 1597"/>
                <a:gd name="T20" fmla="*/ 1612 w 2059"/>
                <a:gd name="T21" fmla="*/ 215 h 1597"/>
                <a:gd name="T22" fmla="*/ 1495 w 2059"/>
                <a:gd name="T23" fmla="*/ 191 h 1597"/>
                <a:gd name="T24" fmla="*/ 1492 w 2059"/>
                <a:gd name="T25" fmla="*/ 129 h 1597"/>
                <a:gd name="T26" fmla="*/ 1516 w 2059"/>
                <a:gd name="T27" fmla="*/ 62 h 1597"/>
                <a:gd name="T28" fmla="*/ 1356 w 2059"/>
                <a:gd name="T29" fmla="*/ 172 h 1597"/>
                <a:gd name="T30" fmla="*/ 1360 w 2059"/>
                <a:gd name="T31" fmla="*/ 174 h 1597"/>
                <a:gd name="T32" fmla="*/ 1360 w 2059"/>
                <a:gd name="T33" fmla="*/ 153 h 1597"/>
                <a:gd name="T34" fmla="*/ 1377 w 2059"/>
                <a:gd name="T35" fmla="*/ 263 h 1597"/>
                <a:gd name="T36" fmla="*/ 1294 w 2059"/>
                <a:gd name="T37" fmla="*/ 142 h 1597"/>
                <a:gd name="T38" fmla="*/ 1288 w 2059"/>
                <a:gd name="T39" fmla="*/ 105 h 1597"/>
                <a:gd name="T40" fmla="*/ 1254 w 2059"/>
                <a:gd name="T41" fmla="*/ 75 h 1597"/>
                <a:gd name="T42" fmla="*/ 1221 w 2059"/>
                <a:gd name="T43" fmla="*/ 73 h 1597"/>
                <a:gd name="T44" fmla="*/ 1187 w 2059"/>
                <a:gd name="T45" fmla="*/ 87 h 1597"/>
                <a:gd name="T46" fmla="*/ 1168 w 2059"/>
                <a:gd name="T47" fmla="*/ 117 h 1597"/>
                <a:gd name="T48" fmla="*/ 1169 w 2059"/>
                <a:gd name="T49" fmla="*/ 161 h 1597"/>
                <a:gd name="T50" fmla="*/ 1052 w 2059"/>
                <a:gd name="T51" fmla="*/ 194 h 1597"/>
                <a:gd name="T52" fmla="*/ 974 w 2059"/>
                <a:gd name="T53" fmla="*/ 116 h 1597"/>
                <a:gd name="T54" fmla="*/ 738 w 2059"/>
                <a:gd name="T55" fmla="*/ 172 h 1597"/>
                <a:gd name="T56" fmla="*/ 749 w 2059"/>
                <a:gd name="T57" fmla="*/ 66 h 1597"/>
                <a:gd name="T58" fmla="*/ 734 w 2059"/>
                <a:gd name="T59" fmla="*/ 21 h 1597"/>
                <a:gd name="T60" fmla="*/ 705 w 2059"/>
                <a:gd name="T61" fmla="*/ 4 h 1597"/>
                <a:gd name="T62" fmla="*/ 677 w 2059"/>
                <a:gd name="T63" fmla="*/ 5 h 1597"/>
                <a:gd name="T64" fmla="*/ 644 w 2059"/>
                <a:gd name="T65" fmla="*/ 24 h 1597"/>
                <a:gd name="T66" fmla="*/ 632 w 2059"/>
                <a:gd name="T67" fmla="*/ 56 h 1597"/>
                <a:gd name="T68" fmla="*/ 642 w 2059"/>
                <a:gd name="T69" fmla="*/ 102 h 1597"/>
                <a:gd name="T70" fmla="*/ 560 w 2059"/>
                <a:gd name="T71" fmla="*/ 139 h 1597"/>
                <a:gd name="T72" fmla="*/ 555 w 2059"/>
                <a:gd name="T73" fmla="*/ 101 h 1597"/>
                <a:gd name="T74" fmla="*/ 486 w 2059"/>
                <a:gd name="T75" fmla="*/ 52 h 1597"/>
                <a:gd name="T76" fmla="*/ 433 w 2059"/>
                <a:gd name="T77" fmla="*/ 138 h 1597"/>
                <a:gd name="T78" fmla="*/ 437 w 2059"/>
                <a:gd name="T79" fmla="*/ 146 h 1597"/>
                <a:gd name="T80" fmla="*/ 467 w 2059"/>
                <a:gd name="T81" fmla="*/ 119 h 1597"/>
                <a:gd name="T82" fmla="*/ 387 w 2059"/>
                <a:gd name="T83" fmla="*/ 200 h 1597"/>
                <a:gd name="T84" fmla="*/ 390 w 2059"/>
                <a:gd name="T85" fmla="*/ 126 h 1597"/>
                <a:gd name="T86" fmla="*/ 401 w 2059"/>
                <a:gd name="T87" fmla="*/ 63 h 1597"/>
                <a:gd name="T88" fmla="*/ 334 w 2059"/>
                <a:gd name="T89" fmla="*/ 56 h 1597"/>
                <a:gd name="T90" fmla="*/ 307 w 2059"/>
                <a:gd name="T91" fmla="*/ 57 h 1597"/>
                <a:gd name="T92" fmla="*/ 275 w 2059"/>
                <a:gd name="T93" fmla="*/ 75 h 1597"/>
                <a:gd name="T94" fmla="*/ 256 w 2059"/>
                <a:gd name="T95" fmla="*/ 102 h 1597"/>
                <a:gd name="T96" fmla="*/ 264 w 2059"/>
                <a:gd name="T97" fmla="*/ 134 h 1597"/>
                <a:gd name="T98" fmla="*/ 270 w 2059"/>
                <a:gd name="T99" fmla="*/ 157 h 1597"/>
                <a:gd name="T100" fmla="*/ 253 w 2059"/>
                <a:gd name="T101" fmla="*/ 250 h 1597"/>
                <a:gd name="T102" fmla="*/ 214 w 2059"/>
                <a:gd name="T103" fmla="*/ 128 h 1597"/>
                <a:gd name="T104" fmla="*/ 203 w 2059"/>
                <a:gd name="T105" fmla="*/ 90 h 1597"/>
                <a:gd name="T106" fmla="*/ 174 w 2059"/>
                <a:gd name="T107" fmla="*/ 67 h 1597"/>
                <a:gd name="T108" fmla="*/ 147 w 2059"/>
                <a:gd name="T109" fmla="*/ 68 h 1597"/>
                <a:gd name="T110" fmla="*/ 115 w 2059"/>
                <a:gd name="T111" fmla="*/ 79 h 1597"/>
                <a:gd name="T112" fmla="*/ 99 w 2059"/>
                <a:gd name="T113" fmla="*/ 107 h 1597"/>
                <a:gd name="T114" fmla="*/ 99 w 2059"/>
                <a:gd name="T115" fmla="*/ 146 h 1597"/>
                <a:gd name="T116" fmla="*/ 0 w 2059"/>
                <a:gd name="T117" fmla="*/ 787 h 1597"/>
                <a:gd name="T118" fmla="*/ 1613 w 2059"/>
                <a:gd name="T119" fmla="*/ 224 h 1597"/>
                <a:gd name="T120" fmla="*/ 877 w 2059"/>
                <a:gd name="T121" fmla="*/ 230 h 1597"/>
                <a:gd name="T122" fmla="*/ 994 w 2059"/>
                <a:gd name="T123" fmla="*/ 906 h 1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9"/>
                <a:gd name="T187" fmla="*/ 0 h 1597"/>
                <a:gd name="T188" fmla="*/ 2059 w 2059"/>
                <a:gd name="T189" fmla="*/ 1597 h 15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9" h="1597">
                  <a:moveTo>
                    <a:pt x="1922" y="328"/>
                  </a:moveTo>
                  <a:lnTo>
                    <a:pt x="1957" y="305"/>
                  </a:lnTo>
                  <a:lnTo>
                    <a:pt x="1955" y="299"/>
                  </a:lnTo>
                  <a:lnTo>
                    <a:pt x="1980" y="282"/>
                  </a:lnTo>
                  <a:lnTo>
                    <a:pt x="1967" y="264"/>
                  </a:lnTo>
                  <a:lnTo>
                    <a:pt x="1978" y="255"/>
                  </a:lnTo>
                  <a:lnTo>
                    <a:pt x="1984" y="258"/>
                  </a:lnTo>
                  <a:lnTo>
                    <a:pt x="1989" y="260"/>
                  </a:lnTo>
                  <a:lnTo>
                    <a:pt x="1995" y="261"/>
                  </a:lnTo>
                  <a:lnTo>
                    <a:pt x="2001" y="262"/>
                  </a:lnTo>
                  <a:lnTo>
                    <a:pt x="2017" y="376"/>
                  </a:lnTo>
                  <a:lnTo>
                    <a:pt x="2059" y="368"/>
                  </a:lnTo>
                  <a:lnTo>
                    <a:pt x="2033" y="248"/>
                  </a:lnTo>
                  <a:lnTo>
                    <a:pt x="2038" y="240"/>
                  </a:lnTo>
                  <a:lnTo>
                    <a:pt x="2042" y="234"/>
                  </a:lnTo>
                  <a:lnTo>
                    <a:pt x="2043" y="227"/>
                  </a:lnTo>
                  <a:lnTo>
                    <a:pt x="2043" y="222"/>
                  </a:lnTo>
                  <a:lnTo>
                    <a:pt x="2043" y="220"/>
                  </a:lnTo>
                  <a:lnTo>
                    <a:pt x="2042" y="206"/>
                  </a:lnTo>
                  <a:lnTo>
                    <a:pt x="2040" y="181"/>
                  </a:lnTo>
                  <a:lnTo>
                    <a:pt x="2032" y="175"/>
                  </a:lnTo>
                  <a:lnTo>
                    <a:pt x="2030" y="175"/>
                  </a:lnTo>
                  <a:lnTo>
                    <a:pt x="2026" y="174"/>
                  </a:lnTo>
                  <a:lnTo>
                    <a:pt x="2022" y="175"/>
                  </a:lnTo>
                  <a:lnTo>
                    <a:pt x="2020" y="177"/>
                  </a:lnTo>
                  <a:lnTo>
                    <a:pt x="2020" y="178"/>
                  </a:lnTo>
                  <a:lnTo>
                    <a:pt x="2020" y="179"/>
                  </a:lnTo>
                  <a:lnTo>
                    <a:pt x="2020" y="181"/>
                  </a:lnTo>
                  <a:lnTo>
                    <a:pt x="2021" y="182"/>
                  </a:lnTo>
                  <a:lnTo>
                    <a:pt x="2005" y="60"/>
                  </a:lnTo>
                  <a:lnTo>
                    <a:pt x="1964" y="70"/>
                  </a:lnTo>
                  <a:lnTo>
                    <a:pt x="1987" y="179"/>
                  </a:lnTo>
                  <a:lnTo>
                    <a:pt x="1976" y="185"/>
                  </a:lnTo>
                  <a:lnTo>
                    <a:pt x="1965" y="202"/>
                  </a:lnTo>
                  <a:lnTo>
                    <a:pt x="1963" y="204"/>
                  </a:lnTo>
                  <a:lnTo>
                    <a:pt x="1959" y="211"/>
                  </a:lnTo>
                  <a:lnTo>
                    <a:pt x="1955" y="219"/>
                  </a:lnTo>
                  <a:lnTo>
                    <a:pt x="1954" y="229"/>
                  </a:lnTo>
                  <a:lnTo>
                    <a:pt x="1945" y="234"/>
                  </a:lnTo>
                  <a:lnTo>
                    <a:pt x="1928" y="245"/>
                  </a:lnTo>
                  <a:lnTo>
                    <a:pt x="1926" y="242"/>
                  </a:lnTo>
                  <a:lnTo>
                    <a:pt x="1889" y="260"/>
                  </a:lnTo>
                  <a:lnTo>
                    <a:pt x="1852" y="221"/>
                  </a:lnTo>
                  <a:lnTo>
                    <a:pt x="1848" y="198"/>
                  </a:lnTo>
                  <a:lnTo>
                    <a:pt x="1847" y="198"/>
                  </a:lnTo>
                  <a:lnTo>
                    <a:pt x="1847" y="200"/>
                  </a:lnTo>
                  <a:lnTo>
                    <a:pt x="1844" y="191"/>
                  </a:lnTo>
                  <a:lnTo>
                    <a:pt x="1850" y="188"/>
                  </a:lnTo>
                  <a:lnTo>
                    <a:pt x="1855" y="186"/>
                  </a:lnTo>
                  <a:lnTo>
                    <a:pt x="1860" y="184"/>
                  </a:lnTo>
                  <a:lnTo>
                    <a:pt x="1864" y="181"/>
                  </a:lnTo>
                  <a:lnTo>
                    <a:pt x="1867" y="174"/>
                  </a:lnTo>
                  <a:lnTo>
                    <a:pt x="1865" y="163"/>
                  </a:lnTo>
                  <a:lnTo>
                    <a:pt x="1863" y="146"/>
                  </a:lnTo>
                  <a:lnTo>
                    <a:pt x="1864" y="123"/>
                  </a:lnTo>
                  <a:lnTo>
                    <a:pt x="1865" y="119"/>
                  </a:lnTo>
                  <a:lnTo>
                    <a:pt x="1868" y="113"/>
                  </a:lnTo>
                  <a:lnTo>
                    <a:pt x="1869" y="104"/>
                  </a:lnTo>
                  <a:lnTo>
                    <a:pt x="1863" y="90"/>
                  </a:lnTo>
                  <a:lnTo>
                    <a:pt x="1862" y="88"/>
                  </a:lnTo>
                  <a:lnTo>
                    <a:pt x="1861" y="86"/>
                  </a:lnTo>
                  <a:lnTo>
                    <a:pt x="1860" y="85"/>
                  </a:lnTo>
                  <a:lnTo>
                    <a:pt x="1859" y="82"/>
                  </a:lnTo>
                  <a:lnTo>
                    <a:pt x="1859" y="81"/>
                  </a:lnTo>
                  <a:lnTo>
                    <a:pt x="1859" y="80"/>
                  </a:lnTo>
                  <a:lnTo>
                    <a:pt x="1859" y="79"/>
                  </a:lnTo>
                  <a:lnTo>
                    <a:pt x="1859" y="78"/>
                  </a:lnTo>
                  <a:lnTo>
                    <a:pt x="1859" y="77"/>
                  </a:lnTo>
                  <a:lnTo>
                    <a:pt x="1859" y="76"/>
                  </a:lnTo>
                  <a:lnTo>
                    <a:pt x="1859" y="72"/>
                  </a:lnTo>
                  <a:lnTo>
                    <a:pt x="1860" y="68"/>
                  </a:lnTo>
                  <a:lnTo>
                    <a:pt x="1860" y="65"/>
                  </a:lnTo>
                  <a:lnTo>
                    <a:pt x="1860" y="61"/>
                  </a:lnTo>
                  <a:lnTo>
                    <a:pt x="1861" y="58"/>
                  </a:lnTo>
                  <a:lnTo>
                    <a:pt x="1862" y="56"/>
                  </a:lnTo>
                  <a:lnTo>
                    <a:pt x="1861" y="53"/>
                  </a:lnTo>
                  <a:lnTo>
                    <a:pt x="1861" y="52"/>
                  </a:lnTo>
                  <a:lnTo>
                    <a:pt x="1860" y="52"/>
                  </a:lnTo>
                  <a:lnTo>
                    <a:pt x="1859" y="52"/>
                  </a:lnTo>
                  <a:lnTo>
                    <a:pt x="1857" y="49"/>
                  </a:lnTo>
                  <a:lnTo>
                    <a:pt x="1853" y="44"/>
                  </a:lnTo>
                  <a:lnTo>
                    <a:pt x="1849" y="39"/>
                  </a:lnTo>
                  <a:lnTo>
                    <a:pt x="1843" y="34"/>
                  </a:lnTo>
                  <a:lnTo>
                    <a:pt x="1842" y="34"/>
                  </a:lnTo>
                  <a:lnTo>
                    <a:pt x="1842" y="33"/>
                  </a:lnTo>
                  <a:lnTo>
                    <a:pt x="1841" y="33"/>
                  </a:lnTo>
                  <a:lnTo>
                    <a:pt x="1842" y="31"/>
                  </a:lnTo>
                  <a:lnTo>
                    <a:pt x="1843" y="29"/>
                  </a:lnTo>
                  <a:lnTo>
                    <a:pt x="1843" y="27"/>
                  </a:lnTo>
                  <a:lnTo>
                    <a:pt x="1842" y="24"/>
                  </a:lnTo>
                  <a:lnTo>
                    <a:pt x="1841" y="22"/>
                  </a:lnTo>
                  <a:lnTo>
                    <a:pt x="1841" y="21"/>
                  </a:lnTo>
                  <a:lnTo>
                    <a:pt x="1841" y="19"/>
                  </a:lnTo>
                  <a:lnTo>
                    <a:pt x="1840" y="18"/>
                  </a:lnTo>
                  <a:lnTo>
                    <a:pt x="1839" y="17"/>
                  </a:lnTo>
                  <a:lnTo>
                    <a:pt x="1838" y="17"/>
                  </a:lnTo>
                  <a:lnTo>
                    <a:pt x="1835" y="15"/>
                  </a:lnTo>
                  <a:lnTo>
                    <a:pt x="1834" y="15"/>
                  </a:lnTo>
                  <a:lnTo>
                    <a:pt x="1832" y="14"/>
                  </a:lnTo>
                  <a:lnTo>
                    <a:pt x="1831" y="13"/>
                  </a:lnTo>
                  <a:lnTo>
                    <a:pt x="1830" y="13"/>
                  </a:lnTo>
                  <a:lnTo>
                    <a:pt x="1829" y="12"/>
                  </a:lnTo>
                  <a:lnTo>
                    <a:pt x="1826" y="12"/>
                  </a:lnTo>
                  <a:lnTo>
                    <a:pt x="1825" y="13"/>
                  </a:lnTo>
                  <a:lnTo>
                    <a:pt x="1823" y="13"/>
                  </a:lnTo>
                  <a:lnTo>
                    <a:pt x="1822" y="13"/>
                  </a:lnTo>
                  <a:lnTo>
                    <a:pt x="1820" y="13"/>
                  </a:lnTo>
                  <a:lnTo>
                    <a:pt x="1819" y="13"/>
                  </a:lnTo>
                  <a:lnTo>
                    <a:pt x="1816" y="13"/>
                  </a:lnTo>
                  <a:lnTo>
                    <a:pt x="1815" y="13"/>
                  </a:lnTo>
                  <a:lnTo>
                    <a:pt x="1813" y="13"/>
                  </a:lnTo>
                  <a:lnTo>
                    <a:pt x="1813" y="12"/>
                  </a:lnTo>
                  <a:lnTo>
                    <a:pt x="1812" y="12"/>
                  </a:lnTo>
                  <a:lnTo>
                    <a:pt x="1811" y="11"/>
                  </a:lnTo>
                  <a:lnTo>
                    <a:pt x="1810" y="11"/>
                  </a:lnTo>
                  <a:lnTo>
                    <a:pt x="1809" y="12"/>
                  </a:lnTo>
                  <a:lnTo>
                    <a:pt x="1806" y="13"/>
                  </a:lnTo>
                  <a:lnTo>
                    <a:pt x="1805" y="13"/>
                  </a:lnTo>
                  <a:lnTo>
                    <a:pt x="1804" y="13"/>
                  </a:lnTo>
                  <a:lnTo>
                    <a:pt x="1803" y="12"/>
                  </a:lnTo>
                  <a:lnTo>
                    <a:pt x="1802" y="12"/>
                  </a:lnTo>
                  <a:lnTo>
                    <a:pt x="1801" y="12"/>
                  </a:lnTo>
                  <a:lnTo>
                    <a:pt x="1800" y="12"/>
                  </a:lnTo>
                  <a:lnTo>
                    <a:pt x="1799" y="12"/>
                  </a:lnTo>
                  <a:lnTo>
                    <a:pt x="1797" y="12"/>
                  </a:lnTo>
                  <a:lnTo>
                    <a:pt x="1796" y="12"/>
                  </a:lnTo>
                  <a:lnTo>
                    <a:pt x="1795" y="12"/>
                  </a:lnTo>
                  <a:lnTo>
                    <a:pt x="1794" y="12"/>
                  </a:lnTo>
                  <a:lnTo>
                    <a:pt x="1793" y="12"/>
                  </a:lnTo>
                  <a:lnTo>
                    <a:pt x="1792" y="12"/>
                  </a:lnTo>
                  <a:lnTo>
                    <a:pt x="1791" y="12"/>
                  </a:lnTo>
                  <a:lnTo>
                    <a:pt x="1790" y="13"/>
                  </a:lnTo>
                  <a:lnTo>
                    <a:pt x="1788" y="13"/>
                  </a:lnTo>
                  <a:lnTo>
                    <a:pt x="1787" y="13"/>
                  </a:lnTo>
                  <a:lnTo>
                    <a:pt x="1786" y="13"/>
                  </a:lnTo>
                  <a:lnTo>
                    <a:pt x="1785" y="14"/>
                  </a:lnTo>
                  <a:lnTo>
                    <a:pt x="1784" y="14"/>
                  </a:lnTo>
                  <a:lnTo>
                    <a:pt x="1783" y="14"/>
                  </a:lnTo>
                  <a:lnTo>
                    <a:pt x="1783" y="13"/>
                  </a:lnTo>
                  <a:lnTo>
                    <a:pt x="1782" y="13"/>
                  </a:lnTo>
                  <a:lnTo>
                    <a:pt x="1781" y="13"/>
                  </a:lnTo>
                  <a:lnTo>
                    <a:pt x="1780" y="13"/>
                  </a:lnTo>
                  <a:lnTo>
                    <a:pt x="1777" y="13"/>
                  </a:lnTo>
                  <a:lnTo>
                    <a:pt x="1776" y="13"/>
                  </a:lnTo>
                  <a:lnTo>
                    <a:pt x="1774" y="13"/>
                  </a:lnTo>
                  <a:lnTo>
                    <a:pt x="1773" y="14"/>
                  </a:lnTo>
                  <a:lnTo>
                    <a:pt x="1772" y="14"/>
                  </a:lnTo>
                  <a:lnTo>
                    <a:pt x="1772" y="15"/>
                  </a:lnTo>
                  <a:lnTo>
                    <a:pt x="1769" y="17"/>
                  </a:lnTo>
                  <a:lnTo>
                    <a:pt x="1768" y="17"/>
                  </a:lnTo>
                  <a:lnTo>
                    <a:pt x="1767" y="18"/>
                  </a:lnTo>
                  <a:lnTo>
                    <a:pt x="1766" y="19"/>
                  </a:lnTo>
                  <a:lnTo>
                    <a:pt x="1764" y="20"/>
                  </a:lnTo>
                  <a:lnTo>
                    <a:pt x="1762" y="20"/>
                  </a:lnTo>
                  <a:lnTo>
                    <a:pt x="1761" y="21"/>
                  </a:lnTo>
                  <a:lnTo>
                    <a:pt x="1759" y="21"/>
                  </a:lnTo>
                  <a:lnTo>
                    <a:pt x="1758" y="22"/>
                  </a:lnTo>
                  <a:lnTo>
                    <a:pt x="1757" y="23"/>
                  </a:lnTo>
                  <a:lnTo>
                    <a:pt x="1756" y="23"/>
                  </a:lnTo>
                  <a:lnTo>
                    <a:pt x="1756" y="24"/>
                  </a:lnTo>
                  <a:lnTo>
                    <a:pt x="1755" y="25"/>
                  </a:lnTo>
                  <a:lnTo>
                    <a:pt x="1754" y="27"/>
                  </a:lnTo>
                  <a:lnTo>
                    <a:pt x="1752" y="27"/>
                  </a:lnTo>
                  <a:lnTo>
                    <a:pt x="1751" y="27"/>
                  </a:lnTo>
                  <a:lnTo>
                    <a:pt x="1748" y="28"/>
                  </a:lnTo>
                  <a:lnTo>
                    <a:pt x="1747" y="29"/>
                  </a:lnTo>
                  <a:lnTo>
                    <a:pt x="1747" y="31"/>
                  </a:lnTo>
                  <a:lnTo>
                    <a:pt x="1746" y="32"/>
                  </a:lnTo>
                  <a:lnTo>
                    <a:pt x="1745" y="33"/>
                  </a:lnTo>
                  <a:lnTo>
                    <a:pt x="1744" y="34"/>
                  </a:lnTo>
                  <a:lnTo>
                    <a:pt x="1742" y="34"/>
                  </a:lnTo>
                  <a:lnTo>
                    <a:pt x="1740" y="35"/>
                  </a:lnTo>
                  <a:lnTo>
                    <a:pt x="1739" y="37"/>
                  </a:lnTo>
                  <a:lnTo>
                    <a:pt x="1738" y="38"/>
                  </a:lnTo>
                  <a:lnTo>
                    <a:pt x="1738" y="39"/>
                  </a:lnTo>
                  <a:lnTo>
                    <a:pt x="1738" y="40"/>
                  </a:lnTo>
                  <a:lnTo>
                    <a:pt x="1737" y="41"/>
                  </a:lnTo>
                  <a:lnTo>
                    <a:pt x="1737" y="42"/>
                  </a:lnTo>
                  <a:lnTo>
                    <a:pt x="1737" y="43"/>
                  </a:lnTo>
                  <a:lnTo>
                    <a:pt x="1736" y="44"/>
                  </a:lnTo>
                  <a:lnTo>
                    <a:pt x="1736" y="46"/>
                  </a:lnTo>
                  <a:lnTo>
                    <a:pt x="1735" y="47"/>
                  </a:lnTo>
                  <a:lnTo>
                    <a:pt x="1735" y="48"/>
                  </a:lnTo>
                  <a:lnTo>
                    <a:pt x="1734" y="49"/>
                  </a:lnTo>
                  <a:lnTo>
                    <a:pt x="1734" y="50"/>
                  </a:lnTo>
                  <a:lnTo>
                    <a:pt x="1733" y="51"/>
                  </a:lnTo>
                  <a:lnTo>
                    <a:pt x="1733" y="52"/>
                  </a:lnTo>
                  <a:lnTo>
                    <a:pt x="1732" y="52"/>
                  </a:lnTo>
                  <a:lnTo>
                    <a:pt x="1732" y="53"/>
                  </a:lnTo>
                  <a:lnTo>
                    <a:pt x="1732" y="54"/>
                  </a:lnTo>
                  <a:lnTo>
                    <a:pt x="1733" y="56"/>
                  </a:lnTo>
                  <a:lnTo>
                    <a:pt x="1733" y="58"/>
                  </a:lnTo>
                  <a:lnTo>
                    <a:pt x="1733" y="59"/>
                  </a:lnTo>
                  <a:lnTo>
                    <a:pt x="1732" y="61"/>
                  </a:lnTo>
                  <a:lnTo>
                    <a:pt x="1730" y="62"/>
                  </a:lnTo>
                  <a:lnTo>
                    <a:pt x="1729" y="63"/>
                  </a:lnTo>
                  <a:lnTo>
                    <a:pt x="1729" y="66"/>
                  </a:lnTo>
                  <a:lnTo>
                    <a:pt x="1729" y="68"/>
                  </a:lnTo>
                  <a:lnTo>
                    <a:pt x="1729" y="70"/>
                  </a:lnTo>
                  <a:lnTo>
                    <a:pt x="1729" y="71"/>
                  </a:lnTo>
                  <a:lnTo>
                    <a:pt x="1729" y="73"/>
                  </a:lnTo>
                  <a:lnTo>
                    <a:pt x="1729" y="75"/>
                  </a:lnTo>
                  <a:lnTo>
                    <a:pt x="1730" y="76"/>
                  </a:lnTo>
                  <a:lnTo>
                    <a:pt x="1730" y="77"/>
                  </a:lnTo>
                  <a:lnTo>
                    <a:pt x="1730" y="78"/>
                  </a:lnTo>
                  <a:lnTo>
                    <a:pt x="1732" y="78"/>
                  </a:lnTo>
                  <a:lnTo>
                    <a:pt x="1732" y="79"/>
                  </a:lnTo>
                  <a:lnTo>
                    <a:pt x="1732" y="80"/>
                  </a:lnTo>
                  <a:lnTo>
                    <a:pt x="1732" y="81"/>
                  </a:lnTo>
                  <a:lnTo>
                    <a:pt x="1733" y="83"/>
                  </a:lnTo>
                  <a:lnTo>
                    <a:pt x="1733" y="87"/>
                  </a:lnTo>
                  <a:lnTo>
                    <a:pt x="1733" y="88"/>
                  </a:lnTo>
                  <a:lnTo>
                    <a:pt x="1733" y="89"/>
                  </a:lnTo>
                  <a:lnTo>
                    <a:pt x="1734" y="91"/>
                  </a:lnTo>
                  <a:lnTo>
                    <a:pt x="1734" y="95"/>
                  </a:lnTo>
                  <a:lnTo>
                    <a:pt x="1735" y="97"/>
                  </a:lnTo>
                  <a:lnTo>
                    <a:pt x="1734" y="98"/>
                  </a:lnTo>
                  <a:lnTo>
                    <a:pt x="1733" y="99"/>
                  </a:lnTo>
                  <a:lnTo>
                    <a:pt x="1732" y="101"/>
                  </a:lnTo>
                  <a:lnTo>
                    <a:pt x="1730" y="104"/>
                  </a:lnTo>
                  <a:lnTo>
                    <a:pt x="1732" y="106"/>
                  </a:lnTo>
                  <a:lnTo>
                    <a:pt x="1733" y="110"/>
                  </a:lnTo>
                  <a:lnTo>
                    <a:pt x="1736" y="115"/>
                  </a:lnTo>
                  <a:lnTo>
                    <a:pt x="1739" y="120"/>
                  </a:lnTo>
                  <a:lnTo>
                    <a:pt x="1743" y="124"/>
                  </a:lnTo>
                  <a:lnTo>
                    <a:pt x="1745" y="126"/>
                  </a:lnTo>
                  <a:lnTo>
                    <a:pt x="1748" y="128"/>
                  </a:lnTo>
                  <a:lnTo>
                    <a:pt x="1751" y="129"/>
                  </a:lnTo>
                  <a:lnTo>
                    <a:pt x="1752" y="130"/>
                  </a:lnTo>
                  <a:lnTo>
                    <a:pt x="1752" y="131"/>
                  </a:lnTo>
                  <a:lnTo>
                    <a:pt x="1753" y="133"/>
                  </a:lnTo>
                  <a:lnTo>
                    <a:pt x="1742" y="194"/>
                  </a:lnTo>
                  <a:lnTo>
                    <a:pt x="1739" y="192"/>
                  </a:lnTo>
                  <a:lnTo>
                    <a:pt x="1735" y="203"/>
                  </a:lnTo>
                  <a:lnTo>
                    <a:pt x="1721" y="229"/>
                  </a:lnTo>
                  <a:lnTo>
                    <a:pt x="1720" y="230"/>
                  </a:lnTo>
                  <a:lnTo>
                    <a:pt x="1716" y="232"/>
                  </a:lnTo>
                  <a:lnTo>
                    <a:pt x="1710" y="236"/>
                  </a:lnTo>
                  <a:lnTo>
                    <a:pt x="1703" y="245"/>
                  </a:lnTo>
                  <a:lnTo>
                    <a:pt x="1691" y="258"/>
                  </a:lnTo>
                  <a:lnTo>
                    <a:pt x="1680" y="274"/>
                  </a:lnTo>
                  <a:lnTo>
                    <a:pt x="1667" y="297"/>
                  </a:lnTo>
                  <a:lnTo>
                    <a:pt x="1652" y="326"/>
                  </a:lnTo>
                  <a:lnTo>
                    <a:pt x="1641" y="363"/>
                  </a:lnTo>
                  <a:lnTo>
                    <a:pt x="1630" y="419"/>
                  </a:lnTo>
                  <a:lnTo>
                    <a:pt x="1621" y="493"/>
                  </a:lnTo>
                  <a:lnTo>
                    <a:pt x="1613" y="580"/>
                  </a:lnTo>
                  <a:lnTo>
                    <a:pt x="1607" y="676"/>
                  </a:lnTo>
                  <a:lnTo>
                    <a:pt x="1600" y="778"/>
                  </a:lnTo>
                  <a:lnTo>
                    <a:pt x="1595" y="882"/>
                  </a:lnTo>
                  <a:lnTo>
                    <a:pt x="1591" y="984"/>
                  </a:lnTo>
                  <a:lnTo>
                    <a:pt x="1586" y="984"/>
                  </a:lnTo>
                  <a:lnTo>
                    <a:pt x="1582" y="983"/>
                  </a:lnTo>
                  <a:lnTo>
                    <a:pt x="1578" y="983"/>
                  </a:lnTo>
                  <a:lnTo>
                    <a:pt x="1573" y="982"/>
                  </a:lnTo>
                  <a:lnTo>
                    <a:pt x="1567" y="981"/>
                  </a:lnTo>
                  <a:lnTo>
                    <a:pt x="1563" y="980"/>
                  </a:lnTo>
                  <a:lnTo>
                    <a:pt x="1559" y="980"/>
                  </a:lnTo>
                  <a:lnTo>
                    <a:pt x="1554" y="979"/>
                  </a:lnTo>
                  <a:lnTo>
                    <a:pt x="1557" y="706"/>
                  </a:lnTo>
                  <a:lnTo>
                    <a:pt x="1554" y="517"/>
                  </a:lnTo>
                  <a:lnTo>
                    <a:pt x="1547" y="396"/>
                  </a:lnTo>
                  <a:lnTo>
                    <a:pt x="1538" y="328"/>
                  </a:lnTo>
                  <a:lnTo>
                    <a:pt x="1564" y="310"/>
                  </a:lnTo>
                  <a:lnTo>
                    <a:pt x="1563" y="306"/>
                  </a:lnTo>
                  <a:lnTo>
                    <a:pt x="1582" y="292"/>
                  </a:lnTo>
                  <a:lnTo>
                    <a:pt x="1572" y="279"/>
                  </a:lnTo>
                  <a:lnTo>
                    <a:pt x="1581" y="273"/>
                  </a:lnTo>
                  <a:lnTo>
                    <a:pt x="1585" y="274"/>
                  </a:lnTo>
                  <a:lnTo>
                    <a:pt x="1590" y="277"/>
                  </a:lnTo>
                  <a:lnTo>
                    <a:pt x="1593" y="278"/>
                  </a:lnTo>
                  <a:lnTo>
                    <a:pt x="1598" y="278"/>
                  </a:lnTo>
                  <a:lnTo>
                    <a:pt x="1610" y="364"/>
                  </a:lnTo>
                  <a:lnTo>
                    <a:pt x="1641" y="357"/>
                  </a:lnTo>
                  <a:lnTo>
                    <a:pt x="1621" y="267"/>
                  </a:lnTo>
                  <a:lnTo>
                    <a:pt x="1622" y="267"/>
                  </a:lnTo>
                  <a:lnTo>
                    <a:pt x="1626" y="261"/>
                  </a:lnTo>
                  <a:lnTo>
                    <a:pt x="1628" y="257"/>
                  </a:lnTo>
                  <a:lnTo>
                    <a:pt x="1629" y="252"/>
                  </a:lnTo>
                  <a:lnTo>
                    <a:pt x="1629" y="248"/>
                  </a:lnTo>
                  <a:lnTo>
                    <a:pt x="1629" y="246"/>
                  </a:lnTo>
                  <a:lnTo>
                    <a:pt x="1629" y="235"/>
                  </a:lnTo>
                  <a:lnTo>
                    <a:pt x="1627" y="217"/>
                  </a:lnTo>
                  <a:lnTo>
                    <a:pt x="1621" y="212"/>
                  </a:lnTo>
                  <a:lnTo>
                    <a:pt x="1620" y="212"/>
                  </a:lnTo>
                  <a:lnTo>
                    <a:pt x="1617" y="211"/>
                  </a:lnTo>
                  <a:lnTo>
                    <a:pt x="1613" y="212"/>
                  </a:lnTo>
                  <a:lnTo>
                    <a:pt x="1612" y="214"/>
                  </a:lnTo>
                  <a:lnTo>
                    <a:pt x="1612" y="215"/>
                  </a:lnTo>
                  <a:lnTo>
                    <a:pt x="1612" y="216"/>
                  </a:lnTo>
                  <a:lnTo>
                    <a:pt x="1612" y="217"/>
                  </a:lnTo>
                  <a:lnTo>
                    <a:pt x="1601" y="127"/>
                  </a:lnTo>
                  <a:lnTo>
                    <a:pt x="1570" y="134"/>
                  </a:lnTo>
                  <a:lnTo>
                    <a:pt x="1588" y="216"/>
                  </a:lnTo>
                  <a:lnTo>
                    <a:pt x="1579" y="220"/>
                  </a:lnTo>
                  <a:lnTo>
                    <a:pt x="1571" y="232"/>
                  </a:lnTo>
                  <a:lnTo>
                    <a:pt x="1569" y="234"/>
                  </a:lnTo>
                  <a:lnTo>
                    <a:pt x="1566" y="239"/>
                  </a:lnTo>
                  <a:lnTo>
                    <a:pt x="1564" y="245"/>
                  </a:lnTo>
                  <a:lnTo>
                    <a:pt x="1562" y="252"/>
                  </a:lnTo>
                  <a:lnTo>
                    <a:pt x="1556" y="257"/>
                  </a:lnTo>
                  <a:lnTo>
                    <a:pt x="1555" y="257"/>
                  </a:lnTo>
                  <a:lnTo>
                    <a:pt x="1543" y="265"/>
                  </a:lnTo>
                  <a:lnTo>
                    <a:pt x="1542" y="263"/>
                  </a:lnTo>
                  <a:lnTo>
                    <a:pt x="1514" y="275"/>
                  </a:lnTo>
                  <a:lnTo>
                    <a:pt x="1486" y="246"/>
                  </a:lnTo>
                  <a:lnTo>
                    <a:pt x="1483" y="230"/>
                  </a:lnTo>
                  <a:lnTo>
                    <a:pt x="1482" y="231"/>
                  </a:lnTo>
                  <a:lnTo>
                    <a:pt x="1480" y="224"/>
                  </a:lnTo>
                  <a:lnTo>
                    <a:pt x="1485" y="223"/>
                  </a:lnTo>
                  <a:lnTo>
                    <a:pt x="1488" y="222"/>
                  </a:lnTo>
                  <a:lnTo>
                    <a:pt x="1492" y="220"/>
                  </a:lnTo>
                  <a:lnTo>
                    <a:pt x="1495" y="216"/>
                  </a:lnTo>
                  <a:lnTo>
                    <a:pt x="1497" y="211"/>
                  </a:lnTo>
                  <a:lnTo>
                    <a:pt x="1496" y="203"/>
                  </a:lnTo>
                  <a:lnTo>
                    <a:pt x="1495" y="191"/>
                  </a:lnTo>
                  <a:lnTo>
                    <a:pt x="1495" y="173"/>
                  </a:lnTo>
                  <a:lnTo>
                    <a:pt x="1496" y="171"/>
                  </a:lnTo>
                  <a:lnTo>
                    <a:pt x="1498" y="166"/>
                  </a:lnTo>
                  <a:lnTo>
                    <a:pt x="1498" y="159"/>
                  </a:lnTo>
                  <a:lnTo>
                    <a:pt x="1494" y="149"/>
                  </a:lnTo>
                  <a:lnTo>
                    <a:pt x="1493" y="147"/>
                  </a:lnTo>
                  <a:lnTo>
                    <a:pt x="1493" y="146"/>
                  </a:lnTo>
                  <a:lnTo>
                    <a:pt x="1492" y="144"/>
                  </a:lnTo>
                  <a:lnTo>
                    <a:pt x="1492" y="143"/>
                  </a:lnTo>
                  <a:lnTo>
                    <a:pt x="1492" y="142"/>
                  </a:lnTo>
                  <a:lnTo>
                    <a:pt x="1492" y="140"/>
                  </a:lnTo>
                  <a:lnTo>
                    <a:pt x="1492" y="139"/>
                  </a:lnTo>
                  <a:lnTo>
                    <a:pt x="1490" y="138"/>
                  </a:lnTo>
                  <a:lnTo>
                    <a:pt x="1492" y="135"/>
                  </a:lnTo>
                  <a:lnTo>
                    <a:pt x="1492" y="133"/>
                  </a:lnTo>
                  <a:lnTo>
                    <a:pt x="1492" y="129"/>
                  </a:lnTo>
                  <a:lnTo>
                    <a:pt x="1492" y="127"/>
                  </a:lnTo>
                  <a:lnTo>
                    <a:pt x="1493" y="125"/>
                  </a:lnTo>
                  <a:lnTo>
                    <a:pt x="1494" y="123"/>
                  </a:lnTo>
                  <a:lnTo>
                    <a:pt x="1493" y="121"/>
                  </a:lnTo>
                  <a:lnTo>
                    <a:pt x="1493" y="120"/>
                  </a:lnTo>
                  <a:lnTo>
                    <a:pt x="1492" y="120"/>
                  </a:lnTo>
                  <a:lnTo>
                    <a:pt x="1490" y="120"/>
                  </a:lnTo>
                  <a:lnTo>
                    <a:pt x="1489" y="118"/>
                  </a:lnTo>
                  <a:lnTo>
                    <a:pt x="1488" y="115"/>
                  </a:lnTo>
                  <a:lnTo>
                    <a:pt x="1485" y="113"/>
                  </a:lnTo>
                  <a:lnTo>
                    <a:pt x="1482" y="109"/>
                  </a:lnTo>
                  <a:lnTo>
                    <a:pt x="1483" y="109"/>
                  </a:lnTo>
                  <a:lnTo>
                    <a:pt x="1474" y="80"/>
                  </a:lnTo>
                  <a:lnTo>
                    <a:pt x="1482" y="78"/>
                  </a:lnTo>
                  <a:lnTo>
                    <a:pt x="1489" y="75"/>
                  </a:lnTo>
                  <a:lnTo>
                    <a:pt x="1496" y="72"/>
                  </a:lnTo>
                  <a:lnTo>
                    <a:pt x="1503" y="70"/>
                  </a:lnTo>
                  <a:lnTo>
                    <a:pt x="1508" y="68"/>
                  </a:lnTo>
                  <a:lnTo>
                    <a:pt x="1512" y="67"/>
                  </a:lnTo>
                  <a:lnTo>
                    <a:pt x="1515" y="66"/>
                  </a:lnTo>
                  <a:lnTo>
                    <a:pt x="1516" y="65"/>
                  </a:lnTo>
                  <a:lnTo>
                    <a:pt x="1517" y="63"/>
                  </a:lnTo>
                  <a:lnTo>
                    <a:pt x="1516" y="62"/>
                  </a:lnTo>
                  <a:lnTo>
                    <a:pt x="1515" y="61"/>
                  </a:lnTo>
                  <a:lnTo>
                    <a:pt x="1416" y="69"/>
                  </a:lnTo>
                  <a:lnTo>
                    <a:pt x="1342" y="110"/>
                  </a:lnTo>
                  <a:lnTo>
                    <a:pt x="1341" y="111"/>
                  </a:lnTo>
                  <a:lnTo>
                    <a:pt x="1342" y="113"/>
                  </a:lnTo>
                  <a:lnTo>
                    <a:pt x="1343" y="114"/>
                  </a:lnTo>
                  <a:lnTo>
                    <a:pt x="1344" y="114"/>
                  </a:lnTo>
                  <a:lnTo>
                    <a:pt x="1358" y="111"/>
                  </a:lnTo>
                  <a:lnTo>
                    <a:pt x="1358" y="153"/>
                  </a:lnTo>
                  <a:lnTo>
                    <a:pt x="1356" y="154"/>
                  </a:lnTo>
                  <a:lnTo>
                    <a:pt x="1356" y="155"/>
                  </a:lnTo>
                  <a:lnTo>
                    <a:pt x="1355" y="157"/>
                  </a:lnTo>
                  <a:lnTo>
                    <a:pt x="1355" y="158"/>
                  </a:lnTo>
                  <a:lnTo>
                    <a:pt x="1355" y="159"/>
                  </a:lnTo>
                  <a:lnTo>
                    <a:pt x="1355" y="161"/>
                  </a:lnTo>
                  <a:lnTo>
                    <a:pt x="1355" y="162"/>
                  </a:lnTo>
                  <a:lnTo>
                    <a:pt x="1355" y="172"/>
                  </a:lnTo>
                  <a:lnTo>
                    <a:pt x="1356" y="172"/>
                  </a:lnTo>
                  <a:lnTo>
                    <a:pt x="1356" y="164"/>
                  </a:lnTo>
                  <a:lnTo>
                    <a:pt x="1358" y="164"/>
                  </a:lnTo>
                  <a:lnTo>
                    <a:pt x="1358" y="174"/>
                  </a:lnTo>
                  <a:lnTo>
                    <a:pt x="1358" y="175"/>
                  </a:lnTo>
                  <a:lnTo>
                    <a:pt x="1359" y="175"/>
                  </a:lnTo>
                  <a:lnTo>
                    <a:pt x="1359" y="174"/>
                  </a:lnTo>
                  <a:lnTo>
                    <a:pt x="1359" y="165"/>
                  </a:lnTo>
                  <a:lnTo>
                    <a:pt x="1360" y="165"/>
                  </a:lnTo>
                  <a:lnTo>
                    <a:pt x="1360" y="173"/>
                  </a:lnTo>
                  <a:lnTo>
                    <a:pt x="1360" y="174"/>
                  </a:lnTo>
                  <a:lnTo>
                    <a:pt x="1361" y="174"/>
                  </a:lnTo>
                  <a:lnTo>
                    <a:pt x="1361" y="173"/>
                  </a:lnTo>
                  <a:lnTo>
                    <a:pt x="1361" y="164"/>
                  </a:lnTo>
                  <a:lnTo>
                    <a:pt x="1361" y="171"/>
                  </a:lnTo>
                  <a:lnTo>
                    <a:pt x="1361" y="172"/>
                  </a:lnTo>
                  <a:lnTo>
                    <a:pt x="1362" y="172"/>
                  </a:lnTo>
                  <a:lnTo>
                    <a:pt x="1363" y="172"/>
                  </a:lnTo>
                  <a:lnTo>
                    <a:pt x="1363" y="162"/>
                  </a:lnTo>
                  <a:lnTo>
                    <a:pt x="1363" y="161"/>
                  </a:lnTo>
                  <a:lnTo>
                    <a:pt x="1363" y="159"/>
                  </a:lnTo>
                  <a:lnTo>
                    <a:pt x="1363" y="158"/>
                  </a:lnTo>
                  <a:lnTo>
                    <a:pt x="1363" y="157"/>
                  </a:lnTo>
                  <a:lnTo>
                    <a:pt x="1362" y="155"/>
                  </a:lnTo>
                  <a:lnTo>
                    <a:pt x="1361" y="154"/>
                  </a:lnTo>
                  <a:lnTo>
                    <a:pt x="1360" y="153"/>
                  </a:lnTo>
                  <a:lnTo>
                    <a:pt x="1360" y="111"/>
                  </a:lnTo>
                  <a:lnTo>
                    <a:pt x="1384" y="106"/>
                  </a:lnTo>
                  <a:lnTo>
                    <a:pt x="1397" y="148"/>
                  </a:lnTo>
                  <a:lnTo>
                    <a:pt x="1397" y="149"/>
                  </a:lnTo>
                  <a:lnTo>
                    <a:pt x="1397" y="152"/>
                  </a:lnTo>
                  <a:lnTo>
                    <a:pt x="1397" y="153"/>
                  </a:lnTo>
                  <a:lnTo>
                    <a:pt x="1398" y="154"/>
                  </a:lnTo>
                  <a:lnTo>
                    <a:pt x="1397" y="155"/>
                  </a:lnTo>
                  <a:lnTo>
                    <a:pt x="1397" y="156"/>
                  </a:lnTo>
                  <a:lnTo>
                    <a:pt x="1396" y="157"/>
                  </a:lnTo>
                  <a:lnTo>
                    <a:pt x="1396" y="158"/>
                  </a:lnTo>
                  <a:lnTo>
                    <a:pt x="1396" y="161"/>
                  </a:lnTo>
                  <a:lnTo>
                    <a:pt x="1397" y="164"/>
                  </a:lnTo>
                  <a:lnTo>
                    <a:pt x="1399" y="167"/>
                  </a:lnTo>
                  <a:lnTo>
                    <a:pt x="1401" y="172"/>
                  </a:lnTo>
                  <a:lnTo>
                    <a:pt x="1403" y="173"/>
                  </a:lnTo>
                  <a:lnTo>
                    <a:pt x="1406" y="175"/>
                  </a:lnTo>
                  <a:lnTo>
                    <a:pt x="1407" y="176"/>
                  </a:lnTo>
                  <a:lnTo>
                    <a:pt x="1409" y="177"/>
                  </a:lnTo>
                  <a:lnTo>
                    <a:pt x="1410" y="186"/>
                  </a:lnTo>
                  <a:lnTo>
                    <a:pt x="1403" y="226"/>
                  </a:lnTo>
                  <a:lnTo>
                    <a:pt x="1402" y="225"/>
                  </a:lnTo>
                  <a:lnTo>
                    <a:pt x="1398" y="233"/>
                  </a:lnTo>
                  <a:lnTo>
                    <a:pt x="1389" y="252"/>
                  </a:lnTo>
                  <a:lnTo>
                    <a:pt x="1388" y="252"/>
                  </a:lnTo>
                  <a:lnTo>
                    <a:pt x="1386" y="254"/>
                  </a:lnTo>
                  <a:lnTo>
                    <a:pt x="1381" y="258"/>
                  </a:lnTo>
                  <a:lnTo>
                    <a:pt x="1377" y="263"/>
                  </a:lnTo>
                  <a:lnTo>
                    <a:pt x="1370" y="271"/>
                  </a:lnTo>
                  <a:lnTo>
                    <a:pt x="1362" y="281"/>
                  </a:lnTo>
                  <a:lnTo>
                    <a:pt x="1353" y="294"/>
                  </a:lnTo>
                  <a:lnTo>
                    <a:pt x="1343" y="312"/>
                  </a:lnTo>
                  <a:lnTo>
                    <a:pt x="1325" y="320"/>
                  </a:lnTo>
                  <a:lnTo>
                    <a:pt x="1287" y="281"/>
                  </a:lnTo>
                  <a:lnTo>
                    <a:pt x="1283" y="259"/>
                  </a:lnTo>
                  <a:lnTo>
                    <a:pt x="1282" y="259"/>
                  </a:lnTo>
                  <a:lnTo>
                    <a:pt x="1282" y="260"/>
                  </a:lnTo>
                  <a:lnTo>
                    <a:pt x="1281" y="251"/>
                  </a:lnTo>
                  <a:lnTo>
                    <a:pt x="1285" y="250"/>
                  </a:lnTo>
                  <a:lnTo>
                    <a:pt x="1291" y="248"/>
                  </a:lnTo>
                  <a:lnTo>
                    <a:pt x="1295" y="244"/>
                  </a:lnTo>
                  <a:lnTo>
                    <a:pt x="1300" y="241"/>
                  </a:lnTo>
                  <a:lnTo>
                    <a:pt x="1302" y="234"/>
                  </a:lnTo>
                  <a:lnTo>
                    <a:pt x="1301" y="223"/>
                  </a:lnTo>
                  <a:lnTo>
                    <a:pt x="1298" y="206"/>
                  </a:lnTo>
                  <a:lnTo>
                    <a:pt x="1300" y="183"/>
                  </a:lnTo>
                  <a:lnTo>
                    <a:pt x="1301" y="179"/>
                  </a:lnTo>
                  <a:lnTo>
                    <a:pt x="1303" y="174"/>
                  </a:lnTo>
                  <a:lnTo>
                    <a:pt x="1304" y="165"/>
                  </a:lnTo>
                  <a:lnTo>
                    <a:pt x="1298" y="152"/>
                  </a:lnTo>
                  <a:lnTo>
                    <a:pt x="1297" y="149"/>
                  </a:lnTo>
                  <a:lnTo>
                    <a:pt x="1296" y="147"/>
                  </a:lnTo>
                  <a:lnTo>
                    <a:pt x="1295" y="145"/>
                  </a:lnTo>
                  <a:lnTo>
                    <a:pt x="1294" y="143"/>
                  </a:lnTo>
                  <a:lnTo>
                    <a:pt x="1294" y="142"/>
                  </a:lnTo>
                  <a:lnTo>
                    <a:pt x="1294" y="140"/>
                  </a:lnTo>
                  <a:lnTo>
                    <a:pt x="1295" y="140"/>
                  </a:lnTo>
                  <a:lnTo>
                    <a:pt x="1294" y="139"/>
                  </a:lnTo>
                  <a:lnTo>
                    <a:pt x="1294" y="138"/>
                  </a:lnTo>
                  <a:lnTo>
                    <a:pt x="1294" y="137"/>
                  </a:lnTo>
                  <a:lnTo>
                    <a:pt x="1294" y="133"/>
                  </a:lnTo>
                  <a:lnTo>
                    <a:pt x="1295" y="128"/>
                  </a:lnTo>
                  <a:lnTo>
                    <a:pt x="1295" y="125"/>
                  </a:lnTo>
                  <a:lnTo>
                    <a:pt x="1295" y="121"/>
                  </a:lnTo>
                  <a:lnTo>
                    <a:pt x="1296" y="119"/>
                  </a:lnTo>
                  <a:lnTo>
                    <a:pt x="1297" y="116"/>
                  </a:lnTo>
                  <a:lnTo>
                    <a:pt x="1296" y="115"/>
                  </a:lnTo>
                  <a:lnTo>
                    <a:pt x="1296" y="114"/>
                  </a:lnTo>
                  <a:lnTo>
                    <a:pt x="1295" y="113"/>
                  </a:lnTo>
                  <a:lnTo>
                    <a:pt x="1294" y="113"/>
                  </a:lnTo>
                  <a:lnTo>
                    <a:pt x="1292" y="109"/>
                  </a:lnTo>
                  <a:lnTo>
                    <a:pt x="1288" y="105"/>
                  </a:lnTo>
                  <a:lnTo>
                    <a:pt x="1284" y="100"/>
                  </a:lnTo>
                  <a:lnTo>
                    <a:pt x="1278" y="95"/>
                  </a:lnTo>
                  <a:lnTo>
                    <a:pt x="1277" y="95"/>
                  </a:lnTo>
                  <a:lnTo>
                    <a:pt x="1276" y="95"/>
                  </a:lnTo>
                  <a:lnTo>
                    <a:pt x="1277" y="92"/>
                  </a:lnTo>
                  <a:lnTo>
                    <a:pt x="1278" y="89"/>
                  </a:lnTo>
                  <a:lnTo>
                    <a:pt x="1278" y="87"/>
                  </a:lnTo>
                  <a:lnTo>
                    <a:pt x="1278" y="86"/>
                  </a:lnTo>
                  <a:lnTo>
                    <a:pt x="1277" y="83"/>
                  </a:lnTo>
                  <a:lnTo>
                    <a:pt x="1276" y="81"/>
                  </a:lnTo>
                  <a:lnTo>
                    <a:pt x="1276" y="80"/>
                  </a:lnTo>
                  <a:lnTo>
                    <a:pt x="1275" y="78"/>
                  </a:lnTo>
                  <a:lnTo>
                    <a:pt x="1274" y="77"/>
                  </a:lnTo>
                  <a:lnTo>
                    <a:pt x="1273" y="77"/>
                  </a:lnTo>
                  <a:lnTo>
                    <a:pt x="1271" y="77"/>
                  </a:lnTo>
                  <a:lnTo>
                    <a:pt x="1269" y="76"/>
                  </a:lnTo>
                  <a:lnTo>
                    <a:pt x="1267" y="75"/>
                  </a:lnTo>
                  <a:lnTo>
                    <a:pt x="1266" y="75"/>
                  </a:lnTo>
                  <a:lnTo>
                    <a:pt x="1265" y="73"/>
                  </a:lnTo>
                  <a:lnTo>
                    <a:pt x="1264" y="73"/>
                  </a:lnTo>
                  <a:lnTo>
                    <a:pt x="1262" y="73"/>
                  </a:lnTo>
                  <a:lnTo>
                    <a:pt x="1261" y="73"/>
                  </a:lnTo>
                  <a:lnTo>
                    <a:pt x="1258" y="75"/>
                  </a:lnTo>
                  <a:lnTo>
                    <a:pt x="1257" y="75"/>
                  </a:lnTo>
                  <a:lnTo>
                    <a:pt x="1255" y="75"/>
                  </a:lnTo>
                  <a:lnTo>
                    <a:pt x="1254" y="75"/>
                  </a:lnTo>
                  <a:lnTo>
                    <a:pt x="1252" y="75"/>
                  </a:lnTo>
                  <a:lnTo>
                    <a:pt x="1250" y="75"/>
                  </a:lnTo>
                  <a:lnTo>
                    <a:pt x="1249" y="73"/>
                  </a:lnTo>
                  <a:lnTo>
                    <a:pt x="1248" y="73"/>
                  </a:lnTo>
                  <a:lnTo>
                    <a:pt x="1247" y="72"/>
                  </a:lnTo>
                  <a:lnTo>
                    <a:pt x="1246" y="72"/>
                  </a:lnTo>
                  <a:lnTo>
                    <a:pt x="1245" y="72"/>
                  </a:lnTo>
                  <a:lnTo>
                    <a:pt x="1244" y="72"/>
                  </a:lnTo>
                  <a:lnTo>
                    <a:pt x="1243" y="73"/>
                  </a:lnTo>
                  <a:lnTo>
                    <a:pt x="1240" y="73"/>
                  </a:lnTo>
                  <a:lnTo>
                    <a:pt x="1239" y="73"/>
                  </a:lnTo>
                  <a:lnTo>
                    <a:pt x="1238" y="72"/>
                  </a:lnTo>
                  <a:lnTo>
                    <a:pt x="1237" y="72"/>
                  </a:lnTo>
                  <a:lnTo>
                    <a:pt x="1236" y="72"/>
                  </a:lnTo>
                  <a:lnTo>
                    <a:pt x="1235" y="72"/>
                  </a:lnTo>
                  <a:lnTo>
                    <a:pt x="1234" y="72"/>
                  </a:lnTo>
                  <a:lnTo>
                    <a:pt x="1233" y="72"/>
                  </a:lnTo>
                  <a:lnTo>
                    <a:pt x="1231" y="72"/>
                  </a:lnTo>
                  <a:lnTo>
                    <a:pt x="1230" y="72"/>
                  </a:lnTo>
                  <a:lnTo>
                    <a:pt x="1229" y="72"/>
                  </a:lnTo>
                  <a:lnTo>
                    <a:pt x="1228" y="72"/>
                  </a:lnTo>
                  <a:lnTo>
                    <a:pt x="1227" y="72"/>
                  </a:lnTo>
                  <a:lnTo>
                    <a:pt x="1226" y="72"/>
                  </a:lnTo>
                  <a:lnTo>
                    <a:pt x="1225" y="73"/>
                  </a:lnTo>
                  <a:lnTo>
                    <a:pt x="1224" y="73"/>
                  </a:lnTo>
                  <a:lnTo>
                    <a:pt x="1223" y="73"/>
                  </a:lnTo>
                  <a:lnTo>
                    <a:pt x="1221" y="73"/>
                  </a:lnTo>
                  <a:lnTo>
                    <a:pt x="1220" y="75"/>
                  </a:lnTo>
                  <a:lnTo>
                    <a:pt x="1219" y="75"/>
                  </a:lnTo>
                  <a:lnTo>
                    <a:pt x="1218" y="75"/>
                  </a:lnTo>
                  <a:lnTo>
                    <a:pt x="1217" y="75"/>
                  </a:lnTo>
                  <a:lnTo>
                    <a:pt x="1216" y="75"/>
                  </a:lnTo>
                  <a:lnTo>
                    <a:pt x="1215" y="75"/>
                  </a:lnTo>
                  <a:lnTo>
                    <a:pt x="1214" y="75"/>
                  </a:lnTo>
                  <a:lnTo>
                    <a:pt x="1211" y="75"/>
                  </a:lnTo>
                  <a:lnTo>
                    <a:pt x="1210" y="75"/>
                  </a:lnTo>
                  <a:lnTo>
                    <a:pt x="1208" y="75"/>
                  </a:lnTo>
                  <a:lnTo>
                    <a:pt x="1208" y="76"/>
                  </a:lnTo>
                  <a:lnTo>
                    <a:pt x="1207" y="76"/>
                  </a:lnTo>
                  <a:lnTo>
                    <a:pt x="1206" y="77"/>
                  </a:lnTo>
                  <a:lnTo>
                    <a:pt x="1204" y="78"/>
                  </a:lnTo>
                  <a:lnTo>
                    <a:pt x="1202" y="79"/>
                  </a:lnTo>
                  <a:lnTo>
                    <a:pt x="1201" y="80"/>
                  </a:lnTo>
                  <a:lnTo>
                    <a:pt x="1199" y="81"/>
                  </a:lnTo>
                  <a:lnTo>
                    <a:pt x="1197" y="81"/>
                  </a:lnTo>
                  <a:lnTo>
                    <a:pt x="1196" y="81"/>
                  </a:lnTo>
                  <a:lnTo>
                    <a:pt x="1195" y="81"/>
                  </a:lnTo>
                  <a:lnTo>
                    <a:pt x="1194" y="82"/>
                  </a:lnTo>
                  <a:lnTo>
                    <a:pt x="1192" y="83"/>
                  </a:lnTo>
                  <a:lnTo>
                    <a:pt x="1191" y="83"/>
                  </a:lnTo>
                  <a:lnTo>
                    <a:pt x="1191" y="85"/>
                  </a:lnTo>
                  <a:lnTo>
                    <a:pt x="1190" y="86"/>
                  </a:lnTo>
                  <a:lnTo>
                    <a:pt x="1189" y="87"/>
                  </a:lnTo>
                  <a:lnTo>
                    <a:pt x="1187" y="87"/>
                  </a:lnTo>
                  <a:lnTo>
                    <a:pt x="1186" y="88"/>
                  </a:lnTo>
                  <a:lnTo>
                    <a:pt x="1185" y="89"/>
                  </a:lnTo>
                  <a:lnTo>
                    <a:pt x="1183" y="90"/>
                  </a:lnTo>
                  <a:lnTo>
                    <a:pt x="1182" y="91"/>
                  </a:lnTo>
                  <a:lnTo>
                    <a:pt x="1181" y="94"/>
                  </a:lnTo>
                  <a:lnTo>
                    <a:pt x="1180" y="95"/>
                  </a:lnTo>
                  <a:lnTo>
                    <a:pt x="1179" y="96"/>
                  </a:lnTo>
                  <a:lnTo>
                    <a:pt x="1177" y="96"/>
                  </a:lnTo>
                  <a:lnTo>
                    <a:pt x="1176" y="97"/>
                  </a:lnTo>
                  <a:lnTo>
                    <a:pt x="1175" y="98"/>
                  </a:lnTo>
                  <a:lnTo>
                    <a:pt x="1175" y="99"/>
                  </a:lnTo>
                  <a:lnTo>
                    <a:pt x="1173" y="99"/>
                  </a:lnTo>
                  <a:lnTo>
                    <a:pt x="1173" y="100"/>
                  </a:lnTo>
                  <a:lnTo>
                    <a:pt x="1172" y="101"/>
                  </a:lnTo>
                  <a:lnTo>
                    <a:pt x="1172" y="102"/>
                  </a:lnTo>
                  <a:lnTo>
                    <a:pt x="1172" y="104"/>
                  </a:lnTo>
                  <a:lnTo>
                    <a:pt x="1171" y="106"/>
                  </a:lnTo>
                  <a:lnTo>
                    <a:pt x="1171" y="107"/>
                  </a:lnTo>
                  <a:lnTo>
                    <a:pt x="1170" y="108"/>
                  </a:lnTo>
                  <a:lnTo>
                    <a:pt x="1170" y="109"/>
                  </a:lnTo>
                  <a:lnTo>
                    <a:pt x="1170" y="110"/>
                  </a:lnTo>
                  <a:lnTo>
                    <a:pt x="1169" y="111"/>
                  </a:lnTo>
                  <a:lnTo>
                    <a:pt x="1168" y="113"/>
                  </a:lnTo>
                  <a:lnTo>
                    <a:pt x="1168" y="114"/>
                  </a:lnTo>
                  <a:lnTo>
                    <a:pt x="1167" y="115"/>
                  </a:lnTo>
                  <a:lnTo>
                    <a:pt x="1167" y="116"/>
                  </a:lnTo>
                  <a:lnTo>
                    <a:pt x="1168" y="117"/>
                  </a:lnTo>
                  <a:lnTo>
                    <a:pt x="1168" y="118"/>
                  </a:lnTo>
                  <a:lnTo>
                    <a:pt x="1168" y="119"/>
                  </a:lnTo>
                  <a:lnTo>
                    <a:pt x="1167" y="121"/>
                  </a:lnTo>
                  <a:lnTo>
                    <a:pt x="1166" y="123"/>
                  </a:lnTo>
                  <a:lnTo>
                    <a:pt x="1165" y="125"/>
                  </a:lnTo>
                  <a:lnTo>
                    <a:pt x="1165" y="127"/>
                  </a:lnTo>
                  <a:lnTo>
                    <a:pt x="1165" y="129"/>
                  </a:lnTo>
                  <a:lnTo>
                    <a:pt x="1165" y="130"/>
                  </a:lnTo>
                  <a:lnTo>
                    <a:pt x="1165" y="133"/>
                  </a:lnTo>
                  <a:lnTo>
                    <a:pt x="1165" y="135"/>
                  </a:lnTo>
                  <a:lnTo>
                    <a:pt x="1165" y="136"/>
                  </a:lnTo>
                  <a:lnTo>
                    <a:pt x="1166" y="136"/>
                  </a:lnTo>
                  <a:lnTo>
                    <a:pt x="1166" y="137"/>
                  </a:lnTo>
                  <a:lnTo>
                    <a:pt x="1166" y="138"/>
                  </a:lnTo>
                  <a:lnTo>
                    <a:pt x="1167" y="139"/>
                  </a:lnTo>
                  <a:lnTo>
                    <a:pt x="1167" y="140"/>
                  </a:lnTo>
                  <a:lnTo>
                    <a:pt x="1167" y="143"/>
                  </a:lnTo>
                  <a:lnTo>
                    <a:pt x="1168" y="145"/>
                  </a:lnTo>
                  <a:lnTo>
                    <a:pt x="1168" y="148"/>
                  </a:lnTo>
                  <a:lnTo>
                    <a:pt x="1169" y="149"/>
                  </a:lnTo>
                  <a:lnTo>
                    <a:pt x="1169" y="150"/>
                  </a:lnTo>
                  <a:lnTo>
                    <a:pt x="1169" y="152"/>
                  </a:lnTo>
                  <a:lnTo>
                    <a:pt x="1169" y="155"/>
                  </a:lnTo>
                  <a:lnTo>
                    <a:pt x="1170" y="158"/>
                  </a:lnTo>
                  <a:lnTo>
                    <a:pt x="1169" y="159"/>
                  </a:lnTo>
                  <a:lnTo>
                    <a:pt x="1169" y="161"/>
                  </a:lnTo>
                  <a:lnTo>
                    <a:pt x="1168" y="162"/>
                  </a:lnTo>
                  <a:lnTo>
                    <a:pt x="1167" y="164"/>
                  </a:lnTo>
                  <a:lnTo>
                    <a:pt x="1167" y="166"/>
                  </a:lnTo>
                  <a:lnTo>
                    <a:pt x="1168" y="171"/>
                  </a:lnTo>
                  <a:lnTo>
                    <a:pt x="1171" y="175"/>
                  </a:lnTo>
                  <a:lnTo>
                    <a:pt x="1175" y="181"/>
                  </a:lnTo>
                  <a:lnTo>
                    <a:pt x="1178" y="184"/>
                  </a:lnTo>
                  <a:lnTo>
                    <a:pt x="1180" y="186"/>
                  </a:lnTo>
                  <a:lnTo>
                    <a:pt x="1183" y="188"/>
                  </a:lnTo>
                  <a:lnTo>
                    <a:pt x="1186" y="191"/>
                  </a:lnTo>
                  <a:lnTo>
                    <a:pt x="1187" y="192"/>
                  </a:lnTo>
                  <a:lnTo>
                    <a:pt x="1187" y="193"/>
                  </a:lnTo>
                  <a:lnTo>
                    <a:pt x="1188" y="194"/>
                  </a:lnTo>
                  <a:lnTo>
                    <a:pt x="1177" y="254"/>
                  </a:lnTo>
                  <a:lnTo>
                    <a:pt x="1175" y="252"/>
                  </a:lnTo>
                  <a:lnTo>
                    <a:pt x="1170" y="263"/>
                  </a:lnTo>
                  <a:lnTo>
                    <a:pt x="1157" y="289"/>
                  </a:lnTo>
                  <a:lnTo>
                    <a:pt x="1156" y="289"/>
                  </a:lnTo>
                  <a:lnTo>
                    <a:pt x="1153" y="291"/>
                  </a:lnTo>
                  <a:lnTo>
                    <a:pt x="1150" y="293"/>
                  </a:lnTo>
                  <a:lnTo>
                    <a:pt x="1146" y="298"/>
                  </a:lnTo>
                  <a:lnTo>
                    <a:pt x="1139" y="305"/>
                  </a:lnTo>
                  <a:lnTo>
                    <a:pt x="1131" y="313"/>
                  </a:lnTo>
                  <a:lnTo>
                    <a:pt x="1123" y="325"/>
                  </a:lnTo>
                  <a:lnTo>
                    <a:pt x="1113" y="339"/>
                  </a:lnTo>
                  <a:lnTo>
                    <a:pt x="1055" y="193"/>
                  </a:lnTo>
                  <a:lnTo>
                    <a:pt x="1052" y="194"/>
                  </a:lnTo>
                  <a:lnTo>
                    <a:pt x="1047" y="173"/>
                  </a:lnTo>
                  <a:lnTo>
                    <a:pt x="1046" y="173"/>
                  </a:lnTo>
                  <a:lnTo>
                    <a:pt x="1044" y="162"/>
                  </a:lnTo>
                  <a:lnTo>
                    <a:pt x="1048" y="154"/>
                  </a:lnTo>
                  <a:lnTo>
                    <a:pt x="1052" y="145"/>
                  </a:lnTo>
                  <a:lnTo>
                    <a:pt x="1053" y="137"/>
                  </a:lnTo>
                  <a:lnTo>
                    <a:pt x="1053" y="134"/>
                  </a:lnTo>
                  <a:lnTo>
                    <a:pt x="1055" y="113"/>
                  </a:lnTo>
                  <a:lnTo>
                    <a:pt x="1051" y="100"/>
                  </a:lnTo>
                  <a:lnTo>
                    <a:pt x="1138" y="39"/>
                  </a:lnTo>
                  <a:lnTo>
                    <a:pt x="1113" y="0"/>
                  </a:lnTo>
                  <a:lnTo>
                    <a:pt x="1025" y="77"/>
                  </a:lnTo>
                  <a:lnTo>
                    <a:pt x="1026" y="76"/>
                  </a:lnTo>
                  <a:lnTo>
                    <a:pt x="1027" y="75"/>
                  </a:lnTo>
                  <a:lnTo>
                    <a:pt x="1028" y="70"/>
                  </a:lnTo>
                  <a:lnTo>
                    <a:pt x="1026" y="67"/>
                  </a:lnTo>
                  <a:lnTo>
                    <a:pt x="1023" y="63"/>
                  </a:lnTo>
                  <a:lnTo>
                    <a:pt x="1021" y="62"/>
                  </a:lnTo>
                  <a:lnTo>
                    <a:pt x="1010" y="61"/>
                  </a:lnTo>
                  <a:lnTo>
                    <a:pt x="993" y="78"/>
                  </a:lnTo>
                  <a:lnTo>
                    <a:pt x="984" y="88"/>
                  </a:lnTo>
                  <a:lnTo>
                    <a:pt x="983" y="89"/>
                  </a:lnTo>
                  <a:lnTo>
                    <a:pt x="979" y="94"/>
                  </a:lnTo>
                  <a:lnTo>
                    <a:pt x="976" y="99"/>
                  </a:lnTo>
                  <a:lnTo>
                    <a:pt x="975" y="106"/>
                  </a:lnTo>
                  <a:lnTo>
                    <a:pt x="974" y="116"/>
                  </a:lnTo>
                  <a:lnTo>
                    <a:pt x="912" y="159"/>
                  </a:lnTo>
                  <a:lnTo>
                    <a:pt x="912" y="157"/>
                  </a:lnTo>
                  <a:lnTo>
                    <a:pt x="904" y="150"/>
                  </a:lnTo>
                  <a:lnTo>
                    <a:pt x="903" y="150"/>
                  </a:lnTo>
                  <a:lnTo>
                    <a:pt x="899" y="150"/>
                  </a:lnTo>
                  <a:lnTo>
                    <a:pt x="896" y="150"/>
                  </a:lnTo>
                  <a:lnTo>
                    <a:pt x="893" y="154"/>
                  </a:lnTo>
                  <a:lnTo>
                    <a:pt x="893" y="155"/>
                  </a:lnTo>
                  <a:lnTo>
                    <a:pt x="893" y="156"/>
                  </a:lnTo>
                  <a:lnTo>
                    <a:pt x="894" y="157"/>
                  </a:lnTo>
                  <a:lnTo>
                    <a:pt x="881" y="48"/>
                  </a:lnTo>
                  <a:lnTo>
                    <a:pt x="843" y="57"/>
                  </a:lnTo>
                  <a:lnTo>
                    <a:pt x="864" y="155"/>
                  </a:lnTo>
                  <a:lnTo>
                    <a:pt x="854" y="159"/>
                  </a:lnTo>
                  <a:lnTo>
                    <a:pt x="844" y="175"/>
                  </a:lnTo>
                  <a:lnTo>
                    <a:pt x="842" y="177"/>
                  </a:lnTo>
                  <a:lnTo>
                    <a:pt x="839" y="183"/>
                  </a:lnTo>
                  <a:lnTo>
                    <a:pt x="835" y="191"/>
                  </a:lnTo>
                  <a:lnTo>
                    <a:pt x="834" y="198"/>
                  </a:lnTo>
                  <a:lnTo>
                    <a:pt x="826" y="204"/>
                  </a:lnTo>
                  <a:lnTo>
                    <a:pt x="811" y="214"/>
                  </a:lnTo>
                  <a:lnTo>
                    <a:pt x="810" y="212"/>
                  </a:lnTo>
                  <a:lnTo>
                    <a:pt x="776" y="227"/>
                  </a:lnTo>
                  <a:lnTo>
                    <a:pt x="743" y="192"/>
                  </a:lnTo>
                  <a:lnTo>
                    <a:pt x="738" y="172"/>
                  </a:lnTo>
                  <a:lnTo>
                    <a:pt x="738" y="173"/>
                  </a:lnTo>
                  <a:lnTo>
                    <a:pt x="736" y="165"/>
                  </a:lnTo>
                  <a:lnTo>
                    <a:pt x="740" y="164"/>
                  </a:lnTo>
                  <a:lnTo>
                    <a:pt x="746" y="162"/>
                  </a:lnTo>
                  <a:lnTo>
                    <a:pt x="750" y="159"/>
                  </a:lnTo>
                  <a:lnTo>
                    <a:pt x="754" y="156"/>
                  </a:lnTo>
                  <a:lnTo>
                    <a:pt x="756" y="149"/>
                  </a:lnTo>
                  <a:lnTo>
                    <a:pt x="755" y="139"/>
                  </a:lnTo>
                  <a:lnTo>
                    <a:pt x="753" y="125"/>
                  </a:lnTo>
                  <a:lnTo>
                    <a:pt x="754" y="104"/>
                  </a:lnTo>
                  <a:lnTo>
                    <a:pt x="755" y="100"/>
                  </a:lnTo>
                  <a:lnTo>
                    <a:pt x="757" y="96"/>
                  </a:lnTo>
                  <a:lnTo>
                    <a:pt x="757" y="87"/>
                  </a:lnTo>
                  <a:lnTo>
                    <a:pt x="753" y="76"/>
                  </a:lnTo>
                  <a:lnTo>
                    <a:pt x="752" y="73"/>
                  </a:lnTo>
                  <a:lnTo>
                    <a:pt x="750" y="71"/>
                  </a:lnTo>
                  <a:lnTo>
                    <a:pt x="749" y="70"/>
                  </a:lnTo>
                  <a:lnTo>
                    <a:pt x="749" y="68"/>
                  </a:lnTo>
                  <a:lnTo>
                    <a:pt x="749" y="67"/>
                  </a:lnTo>
                  <a:lnTo>
                    <a:pt x="749" y="66"/>
                  </a:lnTo>
                  <a:lnTo>
                    <a:pt x="749" y="65"/>
                  </a:lnTo>
                  <a:lnTo>
                    <a:pt x="749" y="63"/>
                  </a:lnTo>
                  <a:lnTo>
                    <a:pt x="749" y="62"/>
                  </a:lnTo>
                  <a:lnTo>
                    <a:pt x="748" y="62"/>
                  </a:lnTo>
                  <a:lnTo>
                    <a:pt x="749" y="59"/>
                  </a:lnTo>
                  <a:lnTo>
                    <a:pt x="749" y="54"/>
                  </a:lnTo>
                  <a:lnTo>
                    <a:pt x="749" y="51"/>
                  </a:lnTo>
                  <a:lnTo>
                    <a:pt x="749" y="49"/>
                  </a:lnTo>
                  <a:lnTo>
                    <a:pt x="750" y="47"/>
                  </a:lnTo>
                  <a:lnTo>
                    <a:pt x="752" y="43"/>
                  </a:lnTo>
                  <a:lnTo>
                    <a:pt x="750" y="42"/>
                  </a:lnTo>
                  <a:lnTo>
                    <a:pt x="750" y="41"/>
                  </a:lnTo>
                  <a:lnTo>
                    <a:pt x="749" y="41"/>
                  </a:lnTo>
                  <a:lnTo>
                    <a:pt x="748" y="40"/>
                  </a:lnTo>
                  <a:lnTo>
                    <a:pt x="747" y="37"/>
                  </a:lnTo>
                  <a:lnTo>
                    <a:pt x="744" y="33"/>
                  </a:lnTo>
                  <a:lnTo>
                    <a:pt x="739" y="29"/>
                  </a:lnTo>
                  <a:lnTo>
                    <a:pt x="734" y="24"/>
                  </a:lnTo>
                  <a:lnTo>
                    <a:pt x="733" y="23"/>
                  </a:lnTo>
                  <a:lnTo>
                    <a:pt x="734" y="21"/>
                  </a:lnTo>
                  <a:lnTo>
                    <a:pt x="735" y="19"/>
                  </a:lnTo>
                  <a:lnTo>
                    <a:pt x="735" y="18"/>
                  </a:lnTo>
                  <a:lnTo>
                    <a:pt x="734" y="15"/>
                  </a:lnTo>
                  <a:lnTo>
                    <a:pt x="733" y="14"/>
                  </a:lnTo>
                  <a:lnTo>
                    <a:pt x="733" y="12"/>
                  </a:lnTo>
                  <a:lnTo>
                    <a:pt x="733" y="11"/>
                  </a:lnTo>
                  <a:lnTo>
                    <a:pt x="731" y="10"/>
                  </a:lnTo>
                  <a:lnTo>
                    <a:pt x="730" y="9"/>
                  </a:lnTo>
                  <a:lnTo>
                    <a:pt x="729" y="9"/>
                  </a:lnTo>
                  <a:lnTo>
                    <a:pt x="728" y="8"/>
                  </a:lnTo>
                  <a:lnTo>
                    <a:pt x="726" y="8"/>
                  </a:lnTo>
                  <a:lnTo>
                    <a:pt x="725" y="6"/>
                  </a:lnTo>
                  <a:lnTo>
                    <a:pt x="724" y="6"/>
                  </a:lnTo>
                  <a:lnTo>
                    <a:pt x="722" y="5"/>
                  </a:lnTo>
                  <a:lnTo>
                    <a:pt x="721" y="5"/>
                  </a:lnTo>
                  <a:lnTo>
                    <a:pt x="719" y="5"/>
                  </a:lnTo>
                  <a:lnTo>
                    <a:pt x="718" y="5"/>
                  </a:lnTo>
                  <a:lnTo>
                    <a:pt x="717" y="6"/>
                  </a:lnTo>
                  <a:lnTo>
                    <a:pt x="715" y="6"/>
                  </a:lnTo>
                  <a:lnTo>
                    <a:pt x="714" y="6"/>
                  </a:lnTo>
                  <a:lnTo>
                    <a:pt x="712" y="5"/>
                  </a:lnTo>
                  <a:lnTo>
                    <a:pt x="710" y="5"/>
                  </a:lnTo>
                  <a:lnTo>
                    <a:pt x="709" y="5"/>
                  </a:lnTo>
                  <a:lnTo>
                    <a:pt x="708" y="5"/>
                  </a:lnTo>
                  <a:lnTo>
                    <a:pt x="708" y="4"/>
                  </a:lnTo>
                  <a:lnTo>
                    <a:pt x="707" y="4"/>
                  </a:lnTo>
                  <a:lnTo>
                    <a:pt x="706" y="4"/>
                  </a:lnTo>
                  <a:lnTo>
                    <a:pt x="705" y="4"/>
                  </a:lnTo>
                  <a:lnTo>
                    <a:pt x="704" y="4"/>
                  </a:lnTo>
                  <a:lnTo>
                    <a:pt x="701" y="5"/>
                  </a:lnTo>
                  <a:lnTo>
                    <a:pt x="700" y="5"/>
                  </a:lnTo>
                  <a:lnTo>
                    <a:pt x="699" y="5"/>
                  </a:lnTo>
                  <a:lnTo>
                    <a:pt x="699" y="4"/>
                  </a:lnTo>
                  <a:lnTo>
                    <a:pt x="698" y="4"/>
                  </a:lnTo>
                  <a:lnTo>
                    <a:pt x="697" y="4"/>
                  </a:lnTo>
                  <a:lnTo>
                    <a:pt x="696" y="4"/>
                  </a:lnTo>
                  <a:lnTo>
                    <a:pt x="695" y="4"/>
                  </a:lnTo>
                  <a:lnTo>
                    <a:pt x="693" y="4"/>
                  </a:lnTo>
                  <a:lnTo>
                    <a:pt x="692" y="4"/>
                  </a:lnTo>
                  <a:lnTo>
                    <a:pt x="691" y="4"/>
                  </a:lnTo>
                  <a:lnTo>
                    <a:pt x="690" y="4"/>
                  </a:lnTo>
                  <a:lnTo>
                    <a:pt x="689" y="4"/>
                  </a:lnTo>
                  <a:lnTo>
                    <a:pt x="688" y="4"/>
                  </a:lnTo>
                  <a:lnTo>
                    <a:pt x="687" y="4"/>
                  </a:lnTo>
                  <a:lnTo>
                    <a:pt x="686" y="5"/>
                  </a:lnTo>
                  <a:lnTo>
                    <a:pt x="685" y="5"/>
                  </a:lnTo>
                  <a:lnTo>
                    <a:pt x="683" y="5"/>
                  </a:lnTo>
                  <a:lnTo>
                    <a:pt x="682" y="6"/>
                  </a:lnTo>
                  <a:lnTo>
                    <a:pt x="681" y="6"/>
                  </a:lnTo>
                  <a:lnTo>
                    <a:pt x="680" y="6"/>
                  </a:lnTo>
                  <a:lnTo>
                    <a:pt x="680" y="5"/>
                  </a:lnTo>
                  <a:lnTo>
                    <a:pt x="679" y="5"/>
                  </a:lnTo>
                  <a:lnTo>
                    <a:pt x="677" y="5"/>
                  </a:lnTo>
                  <a:lnTo>
                    <a:pt x="676" y="5"/>
                  </a:lnTo>
                  <a:lnTo>
                    <a:pt x="674" y="5"/>
                  </a:lnTo>
                  <a:lnTo>
                    <a:pt x="672" y="5"/>
                  </a:lnTo>
                  <a:lnTo>
                    <a:pt x="671" y="6"/>
                  </a:lnTo>
                  <a:lnTo>
                    <a:pt x="670" y="8"/>
                  </a:lnTo>
                  <a:lnTo>
                    <a:pt x="669" y="8"/>
                  </a:lnTo>
                  <a:lnTo>
                    <a:pt x="667" y="9"/>
                  </a:lnTo>
                  <a:lnTo>
                    <a:pt x="667" y="10"/>
                  </a:lnTo>
                  <a:lnTo>
                    <a:pt x="666" y="11"/>
                  </a:lnTo>
                  <a:lnTo>
                    <a:pt x="663" y="12"/>
                  </a:lnTo>
                  <a:lnTo>
                    <a:pt x="662" y="12"/>
                  </a:lnTo>
                  <a:lnTo>
                    <a:pt x="661" y="12"/>
                  </a:lnTo>
                  <a:lnTo>
                    <a:pt x="659" y="13"/>
                  </a:lnTo>
                  <a:lnTo>
                    <a:pt x="658" y="13"/>
                  </a:lnTo>
                  <a:lnTo>
                    <a:pt x="657" y="14"/>
                  </a:lnTo>
                  <a:lnTo>
                    <a:pt x="656" y="15"/>
                  </a:lnTo>
                  <a:lnTo>
                    <a:pt x="654" y="17"/>
                  </a:lnTo>
                  <a:lnTo>
                    <a:pt x="653" y="18"/>
                  </a:lnTo>
                  <a:lnTo>
                    <a:pt x="652" y="18"/>
                  </a:lnTo>
                  <a:lnTo>
                    <a:pt x="651" y="18"/>
                  </a:lnTo>
                  <a:lnTo>
                    <a:pt x="650" y="19"/>
                  </a:lnTo>
                  <a:lnTo>
                    <a:pt x="649" y="20"/>
                  </a:lnTo>
                  <a:lnTo>
                    <a:pt x="648" y="21"/>
                  </a:lnTo>
                  <a:lnTo>
                    <a:pt x="647" y="23"/>
                  </a:lnTo>
                  <a:lnTo>
                    <a:pt x="645" y="24"/>
                  </a:lnTo>
                  <a:lnTo>
                    <a:pt x="644" y="24"/>
                  </a:lnTo>
                  <a:lnTo>
                    <a:pt x="643" y="25"/>
                  </a:lnTo>
                  <a:lnTo>
                    <a:pt x="642" y="25"/>
                  </a:lnTo>
                  <a:lnTo>
                    <a:pt x="641" y="27"/>
                  </a:lnTo>
                  <a:lnTo>
                    <a:pt x="641" y="28"/>
                  </a:lnTo>
                  <a:lnTo>
                    <a:pt x="641" y="29"/>
                  </a:lnTo>
                  <a:lnTo>
                    <a:pt x="640" y="30"/>
                  </a:lnTo>
                  <a:lnTo>
                    <a:pt x="640" y="31"/>
                  </a:lnTo>
                  <a:lnTo>
                    <a:pt x="639" y="32"/>
                  </a:lnTo>
                  <a:lnTo>
                    <a:pt x="639" y="33"/>
                  </a:lnTo>
                  <a:lnTo>
                    <a:pt x="639" y="34"/>
                  </a:lnTo>
                  <a:lnTo>
                    <a:pt x="638" y="35"/>
                  </a:lnTo>
                  <a:lnTo>
                    <a:pt x="637" y="37"/>
                  </a:lnTo>
                  <a:lnTo>
                    <a:pt x="637" y="38"/>
                  </a:lnTo>
                  <a:lnTo>
                    <a:pt x="637" y="39"/>
                  </a:lnTo>
                  <a:lnTo>
                    <a:pt x="635" y="40"/>
                  </a:lnTo>
                  <a:lnTo>
                    <a:pt x="634" y="41"/>
                  </a:lnTo>
                  <a:lnTo>
                    <a:pt x="634" y="42"/>
                  </a:lnTo>
                  <a:lnTo>
                    <a:pt x="634" y="43"/>
                  </a:lnTo>
                  <a:lnTo>
                    <a:pt x="634" y="44"/>
                  </a:lnTo>
                  <a:lnTo>
                    <a:pt x="634" y="46"/>
                  </a:lnTo>
                  <a:lnTo>
                    <a:pt x="634" y="47"/>
                  </a:lnTo>
                  <a:lnTo>
                    <a:pt x="634" y="49"/>
                  </a:lnTo>
                  <a:lnTo>
                    <a:pt x="633" y="50"/>
                  </a:lnTo>
                  <a:lnTo>
                    <a:pt x="632" y="51"/>
                  </a:lnTo>
                  <a:lnTo>
                    <a:pt x="632" y="53"/>
                  </a:lnTo>
                  <a:lnTo>
                    <a:pt x="632" y="56"/>
                  </a:lnTo>
                  <a:lnTo>
                    <a:pt x="632" y="57"/>
                  </a:lnTo>
                  <a:lnTo>
                    <a:pt x="632" y="58"/>
                  </a:lnTo>
                  <a:lnTo>
                    <a:pt x="632" y="60"/>
                  </a:lnTo>
                  <a:lnTo>
                    <a:pt x="632" y="61"/>
                  </a:lnTo>
                  <a:lnTo>
                    <a:pt x="633" y="61"/>
                  </a:lnTo>
                  <a:lnTo>
                    <a:pt x="633" y="62"/>
                  </a:lnTo>
                  <a:lnTo>
                    <a:pt x="633" y="63"/>
                  </a:lnTo>
                  <a:lnTo>
                    <a:pt x="633" y="65"/>
                  </a:lnTo>
                  <a:lnTo>
                    <a:pt x="634" y="66"/>
                  </a:lnTo>
                  <a:lnTo>
                    <a:pt x="634" y="67"/>
                  </a:lnTo>
                  <a:lnTo>
                    <a:pt x="634" y="69"/>
                  </a:lnTo>
                  <a:lnTo>
                    <a:pt x="634" y="72"/>
                  </a:lnTo>
                  <a:lnTo>
                    <a:pt x="635" y="73"/>
                  </a:lnTo>
                  <a:lnTo>
                    <a:pt x="635" y="75"/>
                  </a:lnTo>
                  <a:lnTo>
                    <a:pt x="635" y="76"/>
                  </a:lnTo>
                  <a:lnTo>
                    <a:pt x="635" y="79"/>
                  </a:lnTo>
                  <a:lnTo>
                    <a:pt x="637" y="81"/>
                  </a:lnTo>
                  <a:lnTo>
                    <a:pt x="635" y="82"/>
                  </a:lnTo>
                  <a:lnTo>
                    <a:pt x="635" y="83"/>
                  </a:lnTo>
                  <a:lnTo>
                    <a:pt x="634" y="85"/>
                  </a:lnTo>
                  <a:lnTo>
                    <a:pt x="633" y="87"/>
                  </a:lnTo>
                  <a:lnTo>
                    <a:pt x="634" y="89"/>
                  </a:lnTo>
                  <a:lnTo>
                    <a:pt x="635" y="92"/>
                  </a:lnTo>
                  <a:lnTo>
                    <a:pt x="638" y="97"/>
                  </a:lnTo>
                  <a:lnTo>
                    <a:pt x="641" y="101"/>
                  </a:lnTo>
                  <a:lnTo>
                    <a:pt x="642" y="102"/>
                  </a:lnTo>
                  <a:lnTo>
                    <a:pt x="643" y="104"/>
                  </a:lnTo>
                  <a:lnTo>
                    <a:pt x="644" y="105"/>
                  </a:lnTo>
                  <a:lnTo>
                    <a:pt x="645" y="106"/>
                  </a:lnTo>
                  <a:lnTo>
                    <a:pt x="624" y="111"/>
                  </a:lnTo>
                  <a:lnTo>
                    <a:pt x="638" y="174"/>
                  </a:lnTo>
                  <a:lnTo>
                    <a:pt x="637" y="176"/>
                  </a:lnTo>
                  <a:lnTo>
                    <a:pt x="627" y="197"/>
                  </a:lnTo>
                  <a:lnTo>
                    <a:pt x="625" y="200"/>
                  </a:lnTo>
                  <a:lnTo>
                    <a:pt x="622" y="202"/>
                  </a:lnTo>
                  <a:lnTo>
                    <a:pt x="616" y="206"/>
                  </a:lnTo>
                  <a:lnTo>
                    <a:pt x="608" y="215"/>
                  </a:lnTo>
                  <a:lnTo>
                    <a:pt x="596" y="229"/>
                  </a:lnTo>
                  <a:lnTo>
                    <a:pt x="574" y="239"/>
                  </a:lnTo>
                  <a:lnTo>
                    <a:pt x="549" y="213"/>
                  </a:lnTo>
                  <a:lnTo>
                    <a:pt x="546" y="197"/>
                  </a:lnTo>
                  <a:lnTo>
                    <a:pt x="545" y="197"/>
                  </a:lnTo>
                  <a:lnTo>
                    <a:pt x="545" y="198"/>
                  </a:lnTo>
                  <a:lnTo>
                    <a:pt x="544" y="192"/>
                  </a:lnTo>
                  <a:lnTo>
                    <a:pt x="548" y="191"/>
                  </a:lnTo>
                  <a:lnTo>
                    <a:pt x="552" y="190"/>
                  </a:lnTo>
                  <a:lnTo>
                    <a:pt x="555" y="187"/>
                  </a:lnTo>
                  <a:lnTo>
                    <a:pt x="557" y="185"/>
                  </a:lnTo>
                  <a:lnTo>
                    <a:pt x="560" y="181"/>
                  </a:lnTo>
                  <a:lnTo>
                    <a:pt x="558" y="173"/>
                  </a:lnTo>
                  <a:lnTo>
                    <a:pt x="556" y="162"/>
                  </a:lnTo>
                  <a:lnTo>
                    <a:pt x="557" y="146"/>
                  </a:lnTo>
                  <a:lnTo>
                    <a:pt x="558" y="144"/>
                  </a:lnTo>
                  <a:lnTo>
                    <a:pt x="560" y="139"/>
                  </a:lnTo>
                  <a:lnTo>
                    <a:pt x="560" y="134"/>
                  </a:lnTo>
                  <a:lnTo>
                    <a:pt x="556" y="125"/>
                  </a:lnTo>
                  <a:lnTo>
                    <a:pt x="555" y="124"/>
                  </a:lnTo>
                  <a:lnTo>
                    <a:pt x="555" y="121"/>
                  </a:lnTo>
                  <a:lnTo>
                    <a:pt x="554" y="120"/>
                  </a:lnTo>
                  <a:lnTo>
                    <a:pt x="554" y="119"/>
                  </a:lnTo>
                  <a:lnTo>
                    <a:pt x="554" y="118"/>
                  </a:lnTo>
                  <a:lnTo>
                    <a:pt x="554" y="117"/>
                  </a:lnTo>
                  <a:lnTo>
                    <a:pt x="554" y="116"/>
                  </a:lnTo>
                  <a:lnTo>
                    <a:pt x="554" y="115"/>
                  </a:lnTo>
                  <a:lnTo>
                    <a:pt x="553" y="115"/>
                  </a:lnTo>
                  <a:lnTo>
                    <a:pt x="554" y="113"/>
                  </a:lnTo>
                  <a:lnTo>
                    <a:pt x="554" y="109"/>
                  </a:lnTo>
                  <a:lnTo>
                    <a:pt x="554" y="107"/>
                  </a:lnTo>
                  <a:lnTo>
                    <a:pt x="554" y="105"/>
                  </a:lnTo>
                  <a:lnTo>
                    <a:pt x="555" y="102"/>
                  </a:lnTo>
                  <a:lnTo>
                    <a:pt x="555" y="101"/>
                  </a:lnTo>
                  <a:lnTo>
                    <a:pt x="555" y="99"/>
                  </a:lnTo>
                  <a:lnTo>
                    <a:pt x="554" y="99"/>
                  </a:lnTo>
                  <a:lnTo>
                    <a:pt x="553" y="98"/>
                  </a:lnTo>
                  <a:lnTo>
                    <a:pt x="552" y="96"/>
                  </a:lnTo>
                  <a:lnTo>
                    <a:pt x="551" y="94"/>
                  </a:lnTo>
                  <a:lnTo>
                    <a:pt x="548" y="91"/>
                  </a:lnTo>
                  <a:lnTo>
                    <a:pt x="545" y="88"/>
                  </a:lnTo>
                  <a:lnTo>
                    <a:pt x="545" y="89"/>
                  </a:lnTo>
                  <a:lnTo>
                    <a:pt x="546" y="89"/>
                  </a:lnTo>
                  <a:lnTo>
                    <a:pt x="538" y="62"/>
                  </a:lnTo>
                  <a:lnTo>
                    <a:pt x="545" y="60"/>
                  </a:lnTo>
                  <a:lnTo>
                    <a:pt x="552" y="58"/>
                  </a:lnTo>
                  <a:lnTo>
                    <a:pt x="558" y="56"/>
                  </a:lnTo>
                  <a:lnTo>
                    <a:pt x="564" y="53"/>
                  </a:lnTo>
                  <a:lnTo>
                    <a:pt x="568" y="51"/>
                  </a:lnTo>
                  <a:lnTo>
                    <a:pt x="573" y="50"/>
                  </a:lnTo>
                  <a:lnTo>
                    <a:pt x="575" y="49"/>
                  </a:lnTo>
                  <a:lnTo>
                    <a:pt x="576" y="49"/>
                  </a:lnTo>
                  <a:lnTo>
                    <a:pt x="577" y="48"/>
                  </a:lnTo>
                  <a:lnTo>
                    <a:pt x="576" y="47"/>
                  </a:lnTo>
                  <a:lnTo>
                    <a:pt x="575" y="46"/>
                  </a:lnTo>
                  <a:lnTo>
                    <a:pt x="486" y="52"/>
                  </a:lnTo>
                  <a:lnTo>
                    <a:pt x="419" y="89"/>
                  </a:lnTo>
                  <a:lnTo>
                    <a:pt x="419" y="90"/>
                  </a:lnTo>
                  <a:lnTo>
                    <a:pt x="420" y="92"/>
                  </a:lnTo>
                  <a:lnTo>
                    <a:pt x="421" y="94"/>
                  </a:lnTo>
                  <a:lnTo>
                    <a:pt x="433" y="90"/>
                  </a:lnTo>
                  <a:lnTo>
                    <a:pt x="433" y="128"/>
                  </a:lnTo>
                  <a:lnTo>
                    <a:pt x="432" y="128"/>
                  </a:lnTo>
                  <a:lnTo>
                    <a:pt x="432" y="129"/>
                  </a:lnTo>
                  <a:lnTo>
                    <a:pt x="431" y="131"/>
                  </a:lnTo>
                  <a:lnTo>
                    <a:pt x="431" y="133"/>
                  </a:lnTo>
                  <a:lnTo>
                    <a:pt x="431" y="134"/>
                  </a:lnTo>
                  <a:lnTo>
                    <a:pt x="431" y="135"/>
                  </a:lnTo>
                  <a:lnTo>
                    <a:pt x="431" y="145"/>
                  </a:lnTo>
                  <a:lnTo>
                    <a:pt x="432" y="145"/>
                  </a:lnTo>
                  <a:lnTo>
                    <a:pt x="432" y="137"/>
                  </a:lnTo>
                  <a:lnTo>
                    <a:pt x="432" y="138"/>
                  </a:lnTo>
                  <a:lnTo>
                    <a:pt x="433" y="138"/>
                  </a:lnTo>
                  <a:lnTo>
                    <a:pt x="433" y="147"/>
                  </a:lnTo>
                  <a:lnTo>
                    <a:pt x="433" y="148"/>
                  </a:lnTo>
                  <a:lnTo>
                    <a:pt x="435" y="148"/>
                  </a:lnTo>
                  <a:lnTo>
                    <a:pt x="435" y="147"/>
                  </a:lnTo>
                  <a:lnTo>
                    <a:pt x="435" y="139"/>
                  </a:lnTo>
                  <a:lnTo>
                    <a:pt x="435" y="138"/>
                  </a:lnTo>
                  <a:lnTo>
                    <a:pt x="435" y="146"/>
                  </a:lnTo>
                  <a:lnTo>
                    <a:pt x="436" y="146"/>
                  </a:lnTo>
                  <a:lnTo>
                    <a:pt x="437" y="146"/>
                  </a:lnTo>
                  <a:lnTo>
                    <a:pt x="437" y="138"/>
                  </a:lnTo>
                  <a:lnTo>
                    <a:pt x="437" y="137"/>
                  </a:lnTo>
                  <a:lnTo>
                    <a:pt x="437" y="144"/>
                  </a:lnTo>
                  <a:lnTo>
                    <a:pt x="437" y="145"/>
                  </a:lnTo>
                  <a:lnTo>
                    <a:pt x="438" y="145"/>
                  </a:lnTo>
                  <a:lnTo>
                    <a:pt x="438" y="135"/>
                  </a:lnTo>
                  <a:lnTo>
                    <a:pt x="438" y="134"/>
                  </a:lnTo>
                  <a:lnTo>
                    <a:pt x="438" y="133"/>
                  </a:lnTo>
                  <a:lnTo>
                    <a:pt x="438" y="131"/>
                  </a:lnTo>
                  <a:lnTo>
                    <a:pt x="437" y="129"/>
                  </a:lnTo>
                  <a:lnTo>
                    <a:pt x="437" y="128"/>
                  </a:lnTo>
                  <a:lnTo>
                    <a:pt x="436" y="128"/>
                  </a:lnTo>
                  <a:lnTo>
                    <a:pt x="436" y="90"/>
                  </a:lnTo>
                  <a:lnTo>
                    <a:pt x="457" y="86"/>
                  </a:lnTo>
                  <a:lnTo>
                    <a:pt x="467" y="119"/>
                  </a:lnTo>
                  <a:lnTo>
                    <a:pt x="460" y="121"/>
                  </a:lnTo>
                  <a:lnTo>
                    <a:pt x="476" y="190"/>
                  </a:lnTo>
                  <a:lnTo>
                    <a:pt x="475" y="194"/>
                  </a:lnTo>
                  <a:lnTo>
                    <a:pt x="474" y="193"/>
                  </a:lnTo>
                  <a:lnTo>
                    <a:pt x="471" y="197"/>
                  </a:lnTo>
                  <a:lnTo>
                    <a:pt x="469" y="198"/>
                  </a:lnTo>
                  <a:lnTo>
                    <a:pt x="461" y="210"/>
                  </a:lnTo>
                  <a:lnTo>
                    <a:pt x="460" y="211"/>
                  </a:lnTo>
                  <a:lnTo>
                    <a:pt x="459" y="214"/>
                  </a:lnTo>
                  <a:lnTo>
                    <a:pt x="457" y="217"/>
                  </a:lnTo>
                  <a:lnTo>
                    <a:pt x="455" y="222"/>
                  </a:lnTo>
                  <a:lnTo>
                    <a:pt x="452" y="224"/>
                  </a:lnTo>
                  <a:lnTo>
                    <a:pt x="450" y="226"/>
                  </a:lnTo>
                  <a:lnTo>
                    <a:pt x="447" y="230"/>
                  </a:lnTo>
                  <a:lnTo>
                    <a:pt x="443" y="234"/>
                  </a:lnTo>
                  <a:lnTo>
                    <a:pt x="437" y="239"/>
                  </a:lnTo>
                  <a:lnTo>
                    <a:pt x="436" y="238"/>
                  </a:lnTo>
                  <a:lnTo>
                    <a:pt x="411" y="249"/>
                  </a:lnTo>
                  <a:lnTo>
                    <a:pt x="385" y="223"/>
                  </a:lnTo>
                  <a:lnTo>
                    <a:pt x="382" y="207"/>
                  </a:lnTo>
                  <a:lnTo>
                    <a:pt x="382" y="209"/>
                  </a:lnTo>
                  <a:lnTo>
                    <a:pt x="381" y="206"/>
                  </a:lnTo>
                  <a:lnTo>
                    <a:pt x="382" y="205"/>
                  </a:lnTo>
                  <a:lnTo>
                    <a:pt x="383" y="204"/>
                  </a:lnTo>
                  <a:lnTo>
                    <a:pt x="383" y="202"/>
                  </a:lnTo>
                  <a:lnTo>
                    <a:pt x="383" y="201"/>
                  </a:lnTo>
                  <a:lnTo>
                    <a:pt x="387" y="200"/>
                  </a:lnTo>
                  <a:lnTo>
                    <a:pt x="389" y="198"/>
                  </a:lnTo>
                  <a:lnTo>
                    <a:pt x="391" y="197"/>
                  </a:lnTo>
                  <a:lnTo>
                    <a:pt x="393" y="195"/>
                  </a:lnTo>
                  <a:lnTo>
                    <a:pt x="395" y="191"/>
                  </a:lnTo>
                  <a:lnTo>
                    <a:pt x="394" y="183"/>
                  </a:lnTo>
                  <a:lnTo>
                    <a:pt x="392" y="172"/>
                  </a:lnTo>
                  <a:lnTo>
                    <a:pt x="393" y="156"/>
                  </a:lnTo>
                  <a:lnTo>
                    <a:pt x="394" y="154"/>
                  </a:lnTo>
                  <a:lnTo>
                    <a:pt x="397" y="149"/>
                  </a:lnTo>
                  <a:lnTo>
                    <a:pt x="397" y="144"/>
                  </a:lnTo>
                  <a:lnTo>
                    <a:pt x="393" y="135"/>
                  </a:lnTo>
                  <a:lnTo>
                    <a:pt x="392" y="134"/>
                  </a:lnTo>
                  <a:lnTo>
                    <a:pt x="392" y="131"/>
                  </a:lnTo>
                  <a:lnTo>
                    <a:pt x="391" y="130"/>
                  </a:lnTo>
                  <a:lnTo>
                    <a:pt x="390" y="129"/>
                  </a:lnTo>
                  <a:lnTo>
                    <a:pt x="390" y="128"/>
                  </a:lnTo>
                  <a:lnTo>
                    <a:pt x="390" y="127"/>
                  </a:lnTo>
                  <a:lnTo>
                    <a:pt x="390" y="126"/>
                  </a:lnTo>
                  <a:lnTo>
                    <a:pt x="390" y="125"/>
                  </a:lnTo>
                  <a:lnTo>
                    <a:pt x="390" y="123"/>
                  </a:lnTo>
                  <a:lnTo>
                    <a:pt x="390" y="119"/>
                  </a:lnTo>
                  <a:lnTo>
                    <a:pt x="390" y="117"/>
                  </a:lnTo>
                  <a:lnTo>
                    <a:pt x="391" y="115"/>
                  </a:lnTo>
                  <a:lnTo>
                    <a:pt x="392" y="113"/>
                  </a:lnTo>
                  <a:lnTo>
                    <a:pt x="392" y="111"/>
                  </a:lnTo>
                  <a:lnTo>
                    <a:pt x="391" y="109"/>
                  </a:lnTo>
                  <a:lnTo>
                    <a:pt x="390" y="109"/>
                  </a:lnTo>
                  <a:lnTo>
                    <a:pt x="390" y="108"/>
                  </a:lnTo>
                  <a:lnTo>
                    <a:pt x="389" y="106"/>
                  </a:lnTo>
                  <a:lnTo>
                    <a:pt x="388" y="104"/>
                  </a:lnTo>
                  <a:lnTo>
                    <a:pt x="384" y="101"/>
                  </a:lnTo>
                  <a:lnTo>
                    <a:pt x="381" y="99"/>
                  </a:lnTo>
                  <a:lnTo>
                    <a:pt x="382" y="99"/>
                  </a:lnTo>
                  <a:lnTo>
                    <a:pt x="374" y="73"/>
                  </a:lnTo>
                  <a:lnTo>
                    <a:pt x="381" y="70"/>
                  </a:lnTo>
                  <a:lnTo>
                    <a:pt x="389" y="68"/>
                  </a:lnTo>
                  <a:lnTo>
                    <a:pt x="394" y="66"/>
                  </a:lnTo>
                  <a:lnTo>
                    <a:pt x="401" y="63"/>
                  </a:lnTo>
                  <a:lnTo>
                    <a:pt x="405" y="61"/>
                  </a:lnTo>
                  <a:lnTo>
                    <a:pt x="410" y="60"/>
                  </a:lnTo>
                  <a:lnTo>
                    <a:pt x="412" y="59"/>
                  </a:lnTo>
                  <a:lnTo>
                    <a:pt x="413" y="59"/>
                  </a:lnTo>
                  <a:lnTo>
                    <a:pt x="413" y="58"/>
                  </a:lnTo>
                  <a:lnTo>
                    <a:pt x="412" y="57"/>
                  </a:lnTo>
                  <a:lnTo>
                    <a:pt x="411" y="56"/>
                  </a:lnTo>
                  <a:lnTo>
                    <a:pt x="356" y="60"/>
                  </a:lnTo>
                  <a:lnTo>
                    <a:pt x="355" y="59"/>
                  </a:lnTo>
                  <a:lnTo>
                    <a:pt x="354" y="59"/>
                  </a:lnTo>
                  <a:lnTo>
                    <a:pt x="352" y="58"/>
                  </a:lnTo>
                  <a:lnTo>
                    <a:pt x="351" y="58"/>
                  </a:lnTo>
                  <a:lnTo>
                    <a:pt x="350" y="57"/>
                  </a:lnTo>
                  <a:lnTo>
                    <a:pt x="349" y="57"/>
                  </a:lnTo>
                  <a:lnTo>
                    <a:pt x="347" y="57"/>
                  </a:lnTo>
                  <a:lnTo>
                    <a:pt x="346" y="57"/>
                  </a:lnTo>
                  <a:lnTo>
                    <a:pt x="344" y="58"/>
                  </a:lnTo>
                  <a:lnTo>
                    <a:pt x="343" y="58"/>
                  </a:lnTo>
                  <a:lnTo>
                    <a:pt x="341" y="58"/>
                  </a:lnTo>
                  <a:lnTo>
                    <a:pt x="340" y="57"/>
                  </a:lnTo>
                  <a:lnTo>
                    <a:pt x="339" y="57"/>
                  </a:lnTo>
                  <a:lnTo>
                    <a:pt x="336" y="57"/>
                  </a:lnTo>
                  <a:lnTo>
                    <a:pt x="335" y="57"/>
                  </a:lnTo>
                  <a:lnTo>
                    <a:pt x="335" y="56"/>
                  </a:lnTo>
                  <a:lnTo>
                    <a:pt x="334" y="56"/>
                  </a:lnTo>
                  <a:lnTo>
                    <a:pt x="333" y="56"/>
                  </a:lnTo>
                  <a:lnTo>
                    <a:pt x="332" y="56"/>
                  </a:lnTo>
                  <a:lnTo>
                    <a:pt x="331" y="56"/>
                  </a:lnTo>
                  <a:lnTo>
                    <a:pt x="330" y="57"/>
                  </a:lnTo>
                  <a:lnTo>
                    <a:pt x="328" y="57"/>
                  </a:lnTo>
                  <a:lnTo>
                    <a:pt x="327" y="57"/>
                  </a:lnTo>
                  <a:lnTo>
                    <a:pt x="326" y="56"/>
                  </a:lnTo>
                  <a:lnTo>
                    <a:pt x="325" y="56"/>
                  </a:lnTo>
                  <a:lnTo>
                    <a:pt x="324" y="56"/>
                  </a:lnTo>
                  <a:lnTo>
                    <a:pt x="323" y="56"/>
                  </a:lnTo>
                  <a:lnTo>
                    <a:pt x="322" y="56"/>
                  </a:lnTo>
                  <a:lnTo>
                    <a:pt x="321" y="56"/>
                  </a:lnTo>
                  <a:lnTo>
                    <a:pt x="320" y="56"/>
                  </a:lnTo>
                  <a:lnTo>
                    <a:pt x="318" y="56"/>
                  </a:lnTo>
                  <a:lnTo>
                    <a:pt x="317" y="56"/>
                  </a:lnTo>
                  <a:lnTo>
                    <a:pt x="316" y="56"/>
                  </a:lnTo>
                  <a:lnTo>
                    <a:pt x="315" y="56"/>
                  </a:lnTo>
                  <a:lnTo>
                    <a:pt x="314" y="57"/>
                  </a:lnTo>
                  <a:lnTo>
                    <a:pt x="313" y="57"/>
                  </a:lnTo>
                  <a:lnTo>
                    <a:pt x="312" y="57"/>
                  </a:lnTo>
                  <a:lnTo>
                    <a:pt x="311" y="57"/>
                  </a:lnTo>
                  <a:lnTo>
                    <a:pt x="309" y="58"/>
                  </a:lnTo>
                  <a:lnTo>
                    <a:pt x="308" y="58"/>
                  </a:lnTo>
                  <a:lnTo>
                    <a:pt x="307" y="58"/>
                  </a:lnTo>
                  <a:lnTo>
                    <a:pt x="307" y="57"/>
                  </a:lnTo>
                  <a:lnTo>
                    <a:pt x="306" y="57"/>
                  </a:lnTo>
                  <a:lnTo>
                    <a:pt x="305" y="57"/>
                  </a:lnTo>
                  <a:lnTo>
                    <a:pt x="304" y="57"/>
                  </a:lnTo>
                  <a:lnTo>
                    <a:pt x="302" y="57"/>
                  </a:lnTo>
                  <a:lnTo>
                    <a:pt x="301" y="57"/>
                  </a:lnTo>
                  <a:lnTo>
                    <a:pt x="299" y="58"/>
                  </a:lnTo>
                  <a:lnTo>
                    <a:pt x="298" y="58"/>
                  </a:lnTo>
                  <a:lnTo>
                    <a:pt x="297" y="59"/>
                  </a:lnTo>
                  <a:lnTo>
                    <a:pt x="296" y="59"/>
                  </a:lnTo>
                  <a:lnTo>
                    <a:pt x="295" y="60"/>
                  </a:lnTo>
                  <a:lnTo>
                    <a:pt x="294" y="61"/>
                  </a:lnTo>
                  <a:lnTo>
                    <a:pt x="293" y="62"/>
                  </a:lnTo>
                  <a:lnTo>
                    <a:pt x="291" y="63"/>
                  </a:lnTo>
                  <a:lnTo>
                    <a:pt x="289" y="63"/>
                  </a:lnTo>
                  <a:lnTo>
                    <a:pt x="288" y="63"/>
                  </a:lnTo>
                  <a:lnTo>
                    <a:pt x="287" y="65"/>
                  </a:lnTo>
                  <a:lnTo>
                    <a:pt x="285" y="65"/>
                  </a:lnTo>
                  <a:lnTo>
                    <a:pt x="284" y="66"/>
                  </a:lnTo>
                  <a:lnTo>
                    <a:pt x="284" y="67"/>
                  </a:lnTo>
                  <a:lnTo>
                    <a:pt x="283" y="68"/>
                  </a:lnTo>
                  <a:lnTo>
                    <a:pt x="282" y="69"/>
                  </a:lnTo>
                  <a:lnTo>
                    <a:pt x="280" y="69"/>
                  </a:lnTo>
                  <a:lnTo>
                    <a:pt x="278" y="69"/>
                  </a:lnTo>
                  <a:lnTo>
                    <a:pt x="277" y="70"/>
                  </a:lnTo>
                  <a:lnTo>
                    <a:pt x="276" y="71"/>
                  </a:lnTo>
                  <a:lnTo>
                    <a:pt x="275" y="72"/>
                  </a:lnTo>
                  <a:lnTo>
                    <a:pt x="275" y="75"/>
                  </a:lnTo>
                  <a:lnTo>
                    <a:pt x="274" y="76"/>
                  </a:lnTo>
                  <a:lnTo>
                    <a:pt x="273" y="76"/>
                  </a:lnTo>
                  <a:lnTo>
                    <a:pt x="272" y="77"/>
                  </a:lnTo>
                  <a:lnTo>
                    <a:pt x="270" y="77"/>
                  </a:lnTo>
                  <a:lnTo>
                    <a:pt x="269" y="78"/>
                  </a:lnTo>
                  <a:lnTo>
                    <a:pt x="268" y="79"/>
                  </a:lnTo>
                  <a:lnTo>
                    <a:pt x="268" y="80"/>
                  </a:lnTo>
                  <a:lnTo>
                    <a:pt x="268" y="81"/>
                  </a:lnTo>
                  <a:lnTo>
                    <a:pt x="267" y="82"/>
                  </a:lnTo>
                  <a:lnTo>
                    <a:pt x="266" y="83"/>
                  </a:lnTo>
                  <a:lnTo>
                    <a:pt x="266" y="85"/>
                  </a:lnTo>
                  <a:lnTo>
                    <a:pt x="265" y="86"/>
                  </a:lnTo>
                  <a:lnTo>
                    <a:pt x="265" y="87"/>
                  </a:lnTo>
                  <a:lnTo>
                    <a:pt x="265" y="88"/>
                  </a:lnTo>
                  <a:lnTo>
                    <a:pt x="264" y="89"/>
                  </a:lnTo>
                  <a:lnTo>
                    <a:pt x="264" y="90"/>
                  </a:lnTo>
                  <a:lnTo>
                    <a:pt x="263" y="91"/>
                  </a:lnTo>
                  <a:lnTo>
                    <a:pt x="263" y="92"/>
                  </a:lnTo>
                  <a:lnTo>
                    <a:pt x="262" y="94"/>
                  </a:lnTo>
                  <a:lnTo>
                    <a:pt x="262" y="95"/>
                  </a:lnTo>
                  <a:lnTo>
                    <a:pt x="262" y="96"/>
                  </a:lnTo>
                  <a:lnTo>
                    <a:pt x="256" y="99"/>
                  </a:lnTo>
                  <a:lnTo>
                    <a:pt x="255" y="100"/>
                  </a:lnTo>
                  <a:lnTo>
                    <a:pt x="256" y="102"/>
                  </a:lnTo>
                  <a:lnTo>
                    <a:pt x="257" y="104"/>
                  </a:lnTo>
                  <a:lnTo>
                    <a:pt x="258" y="104"/>
                  </a:lnTo>
                  <a:lnTo>
                    <a:pt x="259" y="102"/>
                  </a:lnTo>
                  <a:lnTo>
                    <a:pt x="259" y="104"/>
                  </a:lnTo>
                  <a:lnTo>
                    <a:pt x="259" y="105"/>
                  </a:lnTo>
                  <a:lnTo>
                    <a:pt x="259" y="107"/>
                  </a:lnTo>
                  <a:lnTo>
                    <a:pt x="259" y="108"/>
                  </a:lnTo>
                  <a:lnTo>
                    <a:pt x="259" y="109"/>
                  </a:lnTo>
                  <a:lnTo>
                    <a:pt x="259" y="111"/>
                  </a:lnTo>
                  <a:lnTo>
                    <a:pt x="259" y="113"/>
                  </a:lnTo>
                  <a:lnTo>
                    <a:pt x="260" y="113"/>
                  </a:lnTo>
                  <a:lnTo>
                    <a:pt x="260" y="114"/>
                  </a:lnTo>
                  <a:lnTo>
                    <a:pt x="260" y="115"/>
                  </a:lnTo>
                  <a:lnTo>
                    <a:pt x="262" y="116"/>
                  </a:lnTo>
                  <a:lnTo>
                    <a:pt x="262" y="117"/>
                  </a:lnTo>
                  <a:lnTo>
                    <a:pt x="262" y="118"/>
                  </a:lnTo>
                  <a:lnTo>
                    <a:pt x="263" y="120"/>
                  </a:lnTo>
                  <a:lnTo>
                    <a:pt x="263" y="124"/>
                  </a:lnTo>
                  <a:lnTo>
                    <a:pt x="263" y="125"/>
                  </a:lnTo>
                  <a:lnTo>
                    <a:pt x="263" y="126"/>
                  </a:lnTo>
                  <a:lnTo>
                    <a:pt x="264" y="127"/>
                  </a:lnTo>
                  <a:lnTo>
                    <a:pt x="264" y="130"/>
                  </a:lnTo>
                  <a:lnTo>
                    <a:pt x="265" y="133"/>
                  </a:lnTo>
                  <a:lnTo>
                    <a:pt x="264" y="134"/>
                  </a:lnTo>
                  <a:lnTo>
                    <a:pt x="264" y="135"/>
                  </a:lnTo>
                  <a:lnTo>
                    <a:pt x="263" y="136"/>
                  </a:lnTo>
                  <a:lnTo>
                    <a:pt x="262" y="138"/>
                  </a:lnTo>
                  <a:lnTo>
                    <a:pt x="262" y="140"/>
                  </a:lnTo>
                  <a:lnTo>
                    <a:pt x="263" y="144"/>
                  </a:lnTo>
                  <a:lnTo>
                    <a:pt x="265" y="147"/>
                  </a:lnTo>
                  <a:lnTo>
                    <a:pt x="267" y="152"/>
                  </a:lnTo>
                  <a:lnTo>
                    <a:pt x="267" y="155"/>
                  </a:lnTo>
                  <a:lnTo>
                    <a:pt x="268" y="155"/>
                  </a:lnTo>
                  <a:lnTo>
                    <a:pt x="269" y="155"/>
                  </a:lnTo>
                  <a:lnTo>
                    <a:pt x="269" y="153"/>
                  </a:lnTo>
                  <a:lnTo>
                    <a:pt x="269" y="154"/>
                  </a:lnTo>
                  <a:lnTo>
                    <a:pt x="269" y="157"/>
                  </a:lnTo>
                  <a:lnTo>
                    <a:pt x="269" y="158"/>
                  </a:lnTo>
                  <a:lnTo>
                    <a:pt x="270" y="158"/>
                  </a:lnTo>
                  <a:lnTo>
                    <a:pt x="270" y="157"/>
                  </a:lnTo>
                  <a:lnTo>
                    <a:pt x="270" y="155"/>
                  </a:lnTo>
                  <a:lnTo>
                    <a:pt x="272" y="155"/>
                  </a:lnTo>
                  <a:lnTo>
                    <a:pt x="272" y="156"/>
                  </a:lnTo>
                  <a:lnTo>
                    <a:pt x="273" y="156"/>
                  </a:lnTo>
                  <a:lnTo>
                    <a:pt x="275" y="157"/>
                  </a:lnTo>
                  <a:lnTo>
                    <a:pt x="276" y="159"/>
                  </a:lnTo>
                  <a:lnTo>
                    <a:pt x="278" y="161"/>
                  </a:lnTo>
                  <a:lnTo>
                    <a:pt x="279" y="162"/>
                  </a:lnTo>
                  <a:lnTo>
                    <a:pt x="279" y="163"/>
                  </a:lnTo>
                  <a:lnTo>
                    <a:pt x="280" y="163"/>
                  </a:lnTo>
                  <a:lnTo>
                    <a:pt x="280" y="164"/>
                  </a:lnTo>
                  <a:lnTo>
                    <a:pt x="280" y="165"/>
                  </a:lnTo>
                  <a:lnTo>
                    <a:pt x="272" y="220"/>
                  </a:lnTo>
                  <a:lnTo>
                    <a:pt x="269" y="217"/>
                  </a:lnTo>
                  <a:lnTo>
                    <a:pt x="265" y="227"/>
                  </a:lnTo>
                  <a:lnTo>
                    <a:pt x="253" y="250"/>
                  </a:lnTo>
                  <a:lnTo>
                    <a:pt x="251" y="251"/>
                  </a:lnTo>
                  <a:lnTo>
                    <a:pt x="246" y="254"/>
                  </a:lnTo>
                  <a:lnTo>
                    <a:pt x="238" y="262"/>
                  </a:lnTo>
                  <a:lnTo>
                    <a:pt x="227" y="275"/>
                  </a:lnTo>
                  <a:lnTo>
                    <a:pt x="207" y="254"/>
                  </a:lnTo>
                  <a:lnTo>
                    <a:pt x="202" y="233"/>
                  </a:lnTo>
                  <a:lnTo>
                    <a:pt x="201" y="234"/>
                  </a:lnTo>
                  <a:lnTo>
                    <a:pt x="200" y="226"/>
                  </a:lnTo>
                  <a:lnTo>
                    <a:pt x="205" y="225"/>
                  </a:lnTo>
                  <a:lnTo>
                    <a:pt x="209" y="223"/>
                  </a:lnTo>
                  <a:lnTo>
                    <a:pt x="214" y="221"/>
                  </a:lnTo>
                  <a:lnTo>
                    <a:pt x="218" y="217"/>
                  </a:lnTo>
                  <a:lnTo>
                    <a:pt x="220" y="211"/>
                  </a:lnTo>
                  <a:lnTo>
                    <a:pt x="219" y="201"/>
                  </a:lnTo>
                  <a:lnTo>
                    <a:pt x="217" y="186"/>
                  </a:lnTo>
                  <a:lnTo>
                    <a:pt x="217" y="165"/>
                  </a:lnTo>
                  <a:lnTo>
                    <a:pt x="218" y="162"/>
                  </a:lnTo>
                  <a:lnTo>
                    <a:pt x="221" y="157"/>
                  </a:lnTo>
                  <a:lnTo>
                    <a:pt x="221" y="148"/>
                  </a:lnTo>
                  <a:lnTo>
                    <a:pt x="217" y="137"/>
                  </a:lnTo>
                  <a:lnTo>
                    <a:pt x="216" y="135"/>
                  </a:lnTo>
                  <a:lnTo>
                    <a:pt x="215" y="133"/>
                  </a:lnTo>
                  <a:lnTo>
                    <a:pt x="214" y="131"/>
                  </a:lnTo>
                  <a:lnTo>
                    <a:pt x="212" y="129"/>
                  </a:lnTo>
                  <a:lnTo>
                    <a:pt x="214" y="128"/>
                  </a:lnTo>
                  <a:lnTo>
                    <a:pt x="212" y="127"/>
                  </a:lnTo>
                  <a:lnTo>
                    <a:pt x="214" y="127"/>
                  </a:lnTo>
                  <a:lnTo>
                    <a:pt x="214" y="126"/>
                  </a:lnTo>
                  <a:lnTo>
                    <a:pt x="214" y="125"/>
                  </a:lnTo>
                  <a:lnTo>
                    <a:pt x="214" y="124"/>
                  </a:lnTo>
                  <a:lnTo>
                    <a:pt x="212" y="124"/>
                  </a:lnTo>
                  <a:lnTo>
                    <a:pt x="212" y="120"/>
                  </a:lnTo>
                  <a:lnTo>
                    <a:pt x="214" y="116"/>
                  </a:lnTo>
                  <a:lnTo>
                    <a:pt x="214" y="113"/>
                  </a:lnTo>
                  <a:lnTo>
                    <a:pt x="214" y="110"/>
                  </a:lnTo>
                  <a:lnTo>
                    <a:pt x="215" y="108"/>
                  </a:lnTo>
                  <a:lnTo>
                    <a:pt x="216" y="105"/>
                  </a:lnTo>
                  <a:lnTo>
                    <a:pt x="215" y="104"/>
                  </a:lnTo>
                  <a:lnTo>
                    <a:pt x="215" y="102"/>
                  </a:lnTo>
                  <a:lnTo>
                    <a:pt x="214" y="102"/>
                  </a:lnTo>
                  <a:lnTo>
                    <a:pt x="212" y="101"/>
                  </a:lnTo>
                  <a:lnTo>
                    <a:pt x="210" y="98"/>
                  </a:lnTo>
                  <a:lnTo>
                    <a:pt x="208" y="95"/>
                  </a:lnTo>
                  <a:lnTo>
                    <a:pt x="203" y="90"/>
                  </a:lnTo>
                  <a:lnTo>
                    <a:pt x="198" y="86"/>
                  </a:lnTo>
                  <a:lnTo>
                    <a:pt x="197" y="85"/>
                  </a:lnTo>
                  <a:lnTo>
                    <a:pt x="198" y="82"/>
                  </a:lnTo>
                  <a:lnTo>
                    <a:pt x="199" y="80"/>
                  </a:lnTo>
                  <a:lnTo>
                    <a:pt x="199" y="79"/>
                  </a:lnTo>
                  <a:lnTo>
                    <a:pt x="198" y="77"/>
                  </a:lnTo>
                  <a:lnTo>
                    <a:pt x="197" y="76"/>
                  </a:lnTo>
                  <a:lnTo>
                    <a:pt x="197" y="73"/>
                  </a:lnTo>
                  <a:lnTo>
                    <a:pt x="197" y="72"/>
                  </a:lnTo>
                  <a:lnTo>
                    <a:pt x="196" y="71"/>
                  </a:lnTo>
                  <a:lnTo>
                    <a:pt x="195" y="70"/>
                  </a:lnTo>
                  <a:lnTo>
                    <a:pt x="193" y="70"/>
                  </a:lnTo>
                  <a:lnTo>
                    <a:pt x="191" y="69"/>
                  </a:lnTo>
                  <a:lnTo>
                    <a:pt x="190" y="69"/>
                  </a:lnTo>
                  <a:lnTo>
                    <a:pt x="189" y="68"/>
                  </a:lnTo>
                  <a:lnTo>
                    <a:pt x="188" y="68"/>
                  </a:lnTo>
                  <a:lnTo>
                    <a:pt x="187" y="67"/>
                  </a:lnTo>
                  <a:lnTo>
                    <a:pt x="186" y="67"/>
                  </a:lnTo>
                  <a:lnTo>
                    <a:pt x="183" y="67"/>
                  </a:lnTo>
                  <a:lnTo>
                    <a:pt x="182" y="67"/>
                  </a:lnTo>
                  <a:lnTo>
                    <a:pt x="181" y="68"/>
                  </a:lnTo>
                  <a:lnTo>
                    <a:pt x="179" y="68"/>
                  </a:lnTo>
                  <a:lnTo>
                    <a:pt x="178" y="68"/>
                  </a:lnTo>
                  <a:lnTo>
                    <a:pt x="177" y="67"/>
                  </a:lnTo>
                  <a:lnTo>
                    <a:pt x="174" y="67"/>
                  </a:lnTo>
                  <a:lnTo>
                    <a:pt x="173" y="67"/>
                  </a:lnTo>
                  <a:lnTo>
                    <a:pt x="172" y="67"/>
                  </a:lnTo>
                  <a:lnTo>
                    <a:pt x="172" y="66"/>
                  </a:lnTo>
                  <a:lnTo>
                    <a:pt x="171" y="66"/>
                  </a:lnTo>
                  <a:lnTo>
                    <a:pt x="170" y="66"/>
                  </a:lnTo>
                  <a:lnTo>
                    <a:pt x="169" y="66"/>
                  </a:lnTo>
                  <a:lnTo>
                    <a:pt x="168" y="66"/>
                  </a:lnTo>
                  <a:lnTo>
                    <a:pt x="166" y="67"/>
                  </a:lnTo>
                  <a:lnTo>
                    <a:pt x="164" y="67"/>
                  </a:lnTo>
                  <a:lnTo>
                    <a:pt x="163" y="67"/>
                  </a:lnTo>
                  <a:lnTo>
                    <a:pt x="162" y="66"/>
                  </a:lnTo>
                  <a:lnTo>
                    <a:pt x="161" y="66"/>
                  </a:lnTo>
                  <a:lnTo>
                    <a:pt x="160" y="66"/>
                  </a:lnTo>
                  <a:lnTo>
                    <a:pt x="159" y="66"/>
                  </a:lnTo>
                  <a:lnTo>
                    <a:pt x="158" y="66"/>
                  </a:lnTo>
                  <a:lnTo>
                    <a:pt x="157" y="66"/>
                  </a:lnTo>
                  <a:lnTo>
                    <a:pt x="155" y="66"/>
                  </a:lnTo>
                  <a:lnTo>
                    <a:pt x="154" y="66"/>
                  </a:lnTo>
                  <a:lnTo>
                    <a:pt x="153" y="66"/>
                  </a:lnTo>
                  <a:lnTo>
                    <a:pt x="152" y="66"/>
                  </a:lnTo>
                  <a:lnTo>
                    <a:pt x="151" y="66"/>
                  </a:lnTo>
                  <a:lnTo>
                    <a:pt x="150" y="67"/>
                  </a:lnTo>
                  <a:lnTo>
                    <a:pt x="149" y="67"/>
                  </a:lnTo>
                  <a:lnTo>
                    <a:pt x="148" y="67"/>
                  </a:lnTo>
                  <a:lnTo>
                    <a:pt x="147" y="68"/>
                  </a:lnTo>
                  <a:lnTo>
                    <a:pt x="145" y="68"/>
                  </a:lnTo>
                  <a:lnTo>
                    <a:pt x="144" y="68"/>
                  </a:lnTo>
                  <a:lnTo>
                    <a:pt x="144" y="67"/>
                  </a:lnTo>
                  <a:lnTo>
                    <a:pt x="143" y="67"/>
                  </a:lnTo>
                  <a:lnTo>
                    <a:pt x="142" y="67"/>
                  </a:lnTo>
                  <a:lnTo>
                    <a:pt x="141" y="67"/>
                  </a:lnTo>
                  <a:lnTo>
                    <a:pt x="140" y="67"/>
                  </a:lnTo>
                  <a:lnTo>
                    <a:pt x="138" y="67"/>
                  </a:lnTo>
                  <a:lnTo>
                    <a:pt x="136" y="67"/>
                  </a:lnTo>
                  <a:lnTo>
                    <a:pt x="135" y="68"/>
                  </a:lnTo>
                  <a:lnTo>
                    <a:pt x="134" y="69"/>
                  </a:lnTo>
                  <a:lnTo>
                    <a:pt x="133" y="69"/>
                  </a:lnTo>
                  <a:lnTo>
                    <a:pt x="131" y="70"/>
                  </a:lnTo>
                  <a:lnTo>
                    <a:pt x="130" y="71"/>
                  </a:lnTo>
                  <a:lnTo>
                    <a:pt x="129" y="72"/>
                  </a:lnTo>
                  <a:lnTo>
                    <a:pt x="128" y="73"/>
                  </a:lnTo>
                  <a:lnTo>
                    <a:pt x="125" y="73"/>
                  </a:lnTo>
                  <a:lnTo>
                    <a:pt x="124" y="73"/>
                  </a:lnTo>
                  <a:lnTo>
                    <a:pt x="123" y="75"/>
                  </a:lnTo>
                  <a:lnTo>
                    <a:pt x="122" y="75"/>
                  </a:lnTo>
                  <a:lnTo>
                    <a:pt x="121" y="76"/>
                  </a:lnTo>
                  <a:lnTo>
                    <a:pt x="120" y="76"/>
                  </a:lnTo>
                  <a:lnTo>
                    <a:pt x="120" y="77"/>
                  </a:lnTo>
                  <a:lnTo>
                    <a:pt x="119" y="78"/>
                  </a:lnTo>
                  <a:lnTo>
                    <a:pt x="118" y="79"/>
                  </a:lnTo>
                  <a:lnTo>
                    <a:pt x="116" y="79"/>
                  </a:lnTo>
                  <a:lnTo>
                    <a:pt x="115" y="79"/>
                  </a:lnTo>
                  <a:lnTo>
                    <a:pt x="114" y="80"/>
                  </a:lnTo>
                  <a:lnTo>
                    <a:pt x="113" y="81"/>
                  </a:lnTo>
                  <a:lnTo>
                    <a:pt x="112" y="82"/>
                  </a:lnTo>
                  <a:lnTo>
                    <a:pt x="111" y="85"/>
                  </a:lnTo>
                  <a:lnTo>
                    <a:pt x="110" y="86"/>
                  </a:lnTo>
                  <a:lnTo>
                    <a:pt x="109" y="86"/>
                  </a:lnTo>
                  <a:lnTo>
                    <a:pt x="107" y="87"/>
                  </a:lnTo>
                  <a:lnTo>
                    <a:pt x="106" y="87"/>
                  </a:lnTo>
                  <a:lnTo>
                    <a:pt x="105" y="88"/>
                  </a:lnTo>
                  <a:lnTo>
                    <a:pt x="104" y="89"/>
                  </a:lnTo>
                  <a:lnTo>
                    <a:pt x="104" y="90"/>
                  </a:lnTo>
                  <a:lnTo>
                    <a:pt x="104" y="91"/>
                  </a:lnTo>
                  <a:lnTo>
                    <a:pt x="103" y="92"/>
                  </a:lnTo>
                  <a:lnTo>
                    <a:pt x="103" y="94"/>
                  </a:lnTo>
                  <a:lnTo>
                    <a:pt x="103" y="95"/>
                  </a:lnTo>
                  <a:lnTo>
                    <a:pt x="102" y="96"/>
                  </a:lnTo>
                  <a:lnTo>
                    <a:pt x="102" y="97"/>
                  </a:lnTo>
                  <a:lnTo>
                    <a:pt x="101" y="98"/>
                  </a:lnTo>
                  <a:lnTo>
                    <a:pt x="101" y="99"/>
                  </a:lnTo>
                  <a:lnTo>
                    <a:pt x="100" y="100"/>
                  </a:lnTo>
                  <a:lnTo>
                    <a:pt x="100" y="101"/>
                  </a:lnTo>
                  <a:lnTo>
                    <a:pt x="99" y="102"/>
                  </a:lnTo>
                  <a:lnTo>
                    <a:pt x="99" y="104"/>
                  </a:lnTo>
                  <a:lnTo>
                    <a:pt x="99" y="105"/>
                  </a:lnTo>
                  <a:lnTo>
                    <a:pt x="99" y="106"/>
                  </a:lnTo>
                  <a:lnTo>
                    <a:pt x="99" y="107"/>
                  </a:lnTo>
                  <a:lnTo>
                    <a:pt x="99" y="108"/>
                  </a:lnTo>
                  <a:lnTo>
                    <a:pt x="99" y="110"/>
                  </a:lnTo>
                  <a:lnTo>
                    <a:pt x="97" y="111"/>
                  </a:lnTo>
                  <a:lnTo>
                    <a:pt x="95" y="113"/>
                  </a:lnTo>
                  <a:lnTo>
                    <a:pt x="95" y="115"/>
                  </a:lnTo>
                  <a:lnTo>
                    <a:pt x="96" y="117"/>
                  </a:lnTo>
                  <a:lnTo>
                    <a:pt x="96" y="118"/>
                  </a:lnTo>
                  <a:lnTo>
                    <a:pt x="96" y="119"/>
                  </a:lnTo>
                  <a:lnTo>
                    <a:pt x="96" y="121"/>
                  </a:lnTo>
                  <a:lnTo>
                    <a:pt x="96" y="123"/>
                  </a:lnTo>
                  <a:lnTo>
                    <a:pt x="96" y="124"/>
                  </a:lnTo>
                  <a:lnTo>
                    <a:pt x="96" y="125"/>
                  </a:lnTo>
                  <a:lnTo>
                    <a:pt x="96" y="126"/>
                  </a:lnTo>
                  <a:lnTo>
                    <a:pt x="97" y="126"/>
                  </a:lnTo>
                  <a:lnTo>
                    <a:pt x="99" y="127"/>
                  </a:lnTo>
                  <a:lnTo>
                    <a:pt x="99" y="128"/>
                  </a:lnTo>
                  <a:lnTo>
                    <a:pt x="99" y="130"/>
                  </a:lnTo>
                  <a:lnTo>
                    <a:pt x="99" y="134"/>
                  </a:lnTo>
                  <a:lnTo>
                    <a:pt x="100" y="135"/>
                  </a:lnTo>
                  <a:lnTo>
                    <a:pt x="100" y="136"/>
                  </a:lnTo>
                  <a:lnTo>
                    <a:pt x="100" y="137"/>
                  </a:lnTo>
                  <a:lnTo>
                    <a:pt x="100" y="140"/>
                  </a:lnTo>
                  <a:lnTo>
                    <a:pt x="101" y="143"/>
                  </a:lnTo>
                  <a:lnTo>
                    <a:pt x="100" y="144"/>
                  </a:lnTo>
                  <a:lnTo>
                    <a:pt x="100" y="145"/>
                  </a:lnTo>
                  <a:lnTo>
                    <a:pt x="99" y="146"/>
                  </a:lnTo>
                  <a:lnTo>
                    <a:pt x="97" y="148"/>
                  </a:lnTo>
                  <a:lnTo>
                    <a:pt x="97" y="150"/>
                  </a:lnTo>
                  <a:lnTo>
                    <a:pt x="100" y="154"/>
                  </a:lnTo>
                  <a:lnTo>
                    <a:pt x="102" y="158"/>
                  </a:lnTo>
                  <a:lnTo>
                    <a:pt x="105" y="163"/>
                  </a:lnTo>
                  <a:lnTo>
                    <a:pt x="107" y="166"/>
                  </a:lnTo>
                  <a:lnTo>
                    <a:pt x="111" y="168"/>
                  </a:lnTo>
                  <a:lnTo>
                    <a:pt x="113" y="171"/>
                  </a:lnTo>
                  <a:lnTo>
                    <a:pt x="115" y="172"/>
                  </a:lnTo>
                  <a:lnTo>
                    <a:pt x="116" y="173"/>
                  </a:lnTo>
                  <a:lnTo>
                    <a:pt x="116" y="174"/>
                  </a:lnTo>
                  <a:lnTo>
                    <a:pt x="118" y="175"/>
                  </a:lnTo>
                  <a:lnTo>
                    <a:pt x="107" y="230"/>
                  </a:lnTo>
                  <a:lnTo>
                    <a:pt x="105" y="227"/>
                  </a:lnTo>
                  <a:lnTo>
                    <a:pt x="101" y="238"/>
                  </a:lnTo>
                  <a:lnTo>
                    <a:pt x="90" y="261"/>
                  </a:lnTo>
                  <a:lnTo>
                    <a:pt x="88" y="262"/>
                  </a:lnTo>
                  <a:lnTo>
                    <a:pt x="85" y="264"/>
                  </a:lnTo>
                  <a:lnTo>
                    <a:pt x="80" y="269"/>
                  </a:lnTo>
                  <a:lnTo>
                    <a:pt x="72" y="277"/>
                  </a:lnTo>
                  <a:lnTo>
                    <a:pt x="63" y="288"/>
                  </a:lnTo>
                  <a:lnTo>
                    <a:pt x="52" y="303"/>
                  </a:lnTo>
                  <a:lnTo>
                    <a:pt x="39" y="323"/>
                  </a:lnTo>
                  <a:lnTo>
                    <a:pt x="26" y="349"/>
                  </a:lnTo>
                  <a:lnTo>
                    <a:pt x="10" y="433"/>
                  </a:lnTo>
                  <a:lnTo>
                    <a:pt x="3" y="587"/>
                  </a:lnTo>
                  <a:lnTo>
                    <a:pt x="0" y="787"/>
                  </a:lnTo>
                  <a:lnTo>
                    <a:pt x="1" y="1007"/>
                  </a:lnTo>
                  <a:lnTo>
                    <a:pt x="5" y="1221"/>
                  </a:lnTo>
                  <a:lnTo>
                    <a:pt x="9" y="1406"/>
                  </a:lnTo>
                  <a:lnTo>
                    <a:pt x="14" y="1535"/>
                  </a:lnTo>
                  <a:lnTo>
                    <a:pt x="15" y="1584"/>
                  </a:lnTo>
                  <a:lnTo>
                    <a:pt x="2005" y="1597"/>
                  </a:lnTo>
                  <a:lnTo>
                    <a:pt x="2027" y="1058"/>
                  </a:lnTo>
                  <a:lnTo>
                    <a:pt x="2018" y="1056"/>
                  </a:lnTo>
                  <a:lnTo>
                    <a:pt x="2009" y="1054"/>
                  </a:lnTo>
                  <a:lnTo>
                    <a:pt x="2001" y="1052"/>
                  </a:lnTo>
                  <a:lnTo>
                    <a:pt x="1991" y="1050"/>
                  </a:lnTo>
                  <a:lnTo>
                    <a:pt x="1980" y="1048"/>
                  </a:lnTo>
                  <a:lnTo>
                    <a:pt x="1969" y="1046"/>
                  </a:lnTo>
                  <a:lnTo>
                    <a:pt x="1958" y="1043"/>
                  </a:lnTo>
                  <a:lnTo>
                    <a:pt x="1946" y="1041"/>
                  </a:lnTo>
                  <a:lnTo>
                    <a:pt x="1946" y="749"/>
                  </a:lnTo>
                  <a:lnTo>
                    <a:pt x="1941" y="542"/>
                  </a:lnTo>
                  <a:lnTo>
                    <a:pt x="1932" y="407"/>
                  </a:lnTo>
                  <a:lnTo>
                    <a:pt x="1922" y="328"/>
                  </a:lnTo>
                  <a:close/>
                  <a:moveTo>
                    <a:pt x="2022" y="191"/>
                  </a:moveTo>
                  <a:lnTo>
                    <a:pt x="2022" y="191"/>
                  </a:lnTo>
                  <a:lnTo>
                    <a:pt x="2021" y="183"/>
                  </a:lnTo>
                  <a:lnTo>
                    <a:pt x="2021" y="185"/>
                  </a:lnTo>
                  <a:lnTo>
                    <a:pt x="2021" y="186"/>
                  </a:lnTo>
                  <a:lnTo>
                    <a:pt x="2021" y="188"/>
                  </a:lnTo>
                  <a:lnTo>
                    <a:pt x="2022" y="191"/>
                  </a:lnTo>
                  <a:close/>
                  <a:moveTo>
                    <a:pt x="1613" y="224"/>
                  </a:moveTo>
                  <a:lnTo>
                    <a:pt x="1613" y="224"/>
                  </a:lnTo>
                  <a:lnTo>
                    <a:pt x="1612" y="219"/>
                  </a:lnTo>
                  <a:lnTo>
                    <a:pt x="1612" y="220"/>
                  </a:lnTo>
                  <a:lnTo>
                    <a:pt x="1613" y="221"/>
                  </a:lnTo>
                  <a:lnTo>
                    <a:pt x="1613" y="223"/>
                  </a:lnTo>
                  <a:lnTo>
                    <a:pt x="1613" y="224"/>
                  </a:lnTo>
                  <a:close/>
                  <a:moveTo>
                    <a:pt x="1024" y="78"/>
                  </a:moveTo>
                  <a:lnTo>
                    <a:pt x="1018" y="82"/>
                  </a:lnTo>
                  <a:lnTo>
                    <a:pt x="1019" y="81"/>
                  </a:lnTo>
                  <a:lnTo>
                    <a:pt x="1021" y="80"/>
                  </a:lnTo>
                  <a:lnTo>
                    <a:pt x="1023" y="79"/>
                  </a:lnTo>
                  <a:lnTo>
                    <a:pt x="1024" y="78"/>
                  </a:lnTo>
                  <a:close/>
                  <a:moveTo>
                    <a:pt x="896" y="165"/>
                  </a:moveTo>
                  <a:lnTo>
                    <a:pt x="894" y="165"/>
                  </a:lnTo>
                  <a:lnTo>
                    <a:pt x="894" y="158"/>
                  </a:lnTo>
                  <a:lnTo>
                    <a:pt x="894" y="159"/>
                  </a:lnTo>
                  <a:lnTo>
                    <a:pt x="894" y="162"/>
                  </a:lnTo>
                  <a:lnTo>
                    <a:pt x="894" y="163"/>
                  </a:lnTo>
                  <a:lnTo>
                    <a:pt x="896" y="165"/>
                  </a:lnTo>
                  <a:close/>
                  <a:moveTo>
                    <a:pt x="836" y="268"/>
                  </a:moveTo>
                  <a:lnTo>
                    <a:pt x="835" y="263"/>
                  </a:lnTo>
                  <a:lnTo>
                    <a:pt x="859" y="248"/>
                  </a:lnTo>
                  <a:lnTo>
                    <a:pt x="846" y="231"/>
                  </a:lnTo>
                  <a:lnTo>
                    <a:pt x="856" y="224"/>
                  </a:lnTo>
                  <a:lnTo>
                    <a:pt x="862" y="226"/>
                  </a:lnTo>
                  <a:lnTo>
                    <a:pt x="866" y="227"/>
                  </a:lnTo>
                  <a:lnTo>
                    <a:pt x="872" y="229"/>
                  </a:lnTo>
                  <a:lnTo>
                    <a:pt x="877" y="230"/>
                  </a:lnTo>
                  <a:lnTo>
                    <a:pt x="891" y="332"/>
                  </a:lnTo>
                  <a:lnTo>
                    <a:pt x="929" y="325"/>
                  </a:lnTo>
                  <a:lnTo>
                    <a:pt x="906" y="220"/>
                  </a:lnTo>
                  <a:lnTo>
                    <a:pt x="988" y="150"/>
                  </a:lnTo>
                  <a:lnTo>
                    <a:pt x="993" y="155"/>
                  </a:lnTo>
                  <a:lnTo>
                    <a:pt x="997" y="158"/>
                  </a:lnTo>
                  <a:lnTo>
                    <a:pt x="1003" y="161"/>
                  </a:lnTo>
                  <a:lnTo>
                    <a:pt x="1008" y="163"/>
                  </a:lnTo>
                  <a:lnTo>
                    <a:pt x="1010" y="177"/>
                  </a:lnTo>
                  <a:lnTo>
                    <a:pt x="990" y="181"/>
                  </a:lnTo>
                  <a:lnTo>
                    <a:pt x="998" y="214"/>
                  </a:lnTo>
                  <a:lnTo>
                    <a:pt x="993" y="215"/>
                  </a:lnTo>
                  <a:lnTo>
                    <a:pt x="1055" y="479"/>
                  </a:lnTo>
                  <a:lnTo>
                    <a:pt x="1058" y="474"/>
                  </a:lnTo>
                  <a:lnTo>
                    <a:pt x="1062" y="470"/>
                  </a:lnTo>
                  <a:lnTo>
                    <a:pt x="1065" y="466"/>
                  </a:lnTo>
                  <a:lnTo>
                    <a:pt x="1069" y="462"/>
                  </a:lnTo>
                  <a:lnTo>
                    <a:pt x="1063" y="503"/>
                  </a:lnTo>
                  <a:lnTo>
                    <a:pt x="1057" y="550"/>
                  </a:lnTo>
                  <a:lnTo>
                    <a:pt x="1052" y="603"/>
                  </a:lnTo>
                  <a:lnTo>
                    <a:pt x="1047" y="659"/>
                  </a:lnTo>
                  <a:lnTo>
                    <a:pt x="1043" y="719"/>
                  </a:lnTo>
                  <a:lnTo>
                    <a:pt x="1038" y="781"/>
                  </a:lnTo>
                  <a:lnTo>
                    <a:pt x="1035" y="846"/>
                  </a:lnTo>
                  <a:lnTo>
                    <a:pt x="1032" y="911"/>
                  </a:lnTo>
                  <a:lnTo>
                    <a:pt x="1019" y="910"/>
                  </a:lnTo>
                  <a:lnTo>
                    <a:pt x="1006" y="907"/>
                  </a:lnTo>
                  <a:lnTo>
                    <a:pt x="994" y="906"/>
                  </a:lnTo>
                  <a:lnTo>
                    <a:pt x="980" y="905"/>
                  </a:lnTo>
                  <a:lnTo>
                    <a:pt x="968" y="903"/>
                  </a:lnTo>
                  <a:lnTo>
                    <a:pt x="955" y="902"/>
                  </a:lnTo>
                  <a:lnTo>
                    <a:pt x="942" y="901"/>
                  </a:lnTo>
                  <a:lnTo>
                    <a:pt x="930" y="898"/>
                  </a:lnTo>
                  <a:lnTo>
                    <a:pt x="917" y="897"/>
                  </a:lnTo>
                  <a:lnTo>
                    <a:pt x="904" y="896"/>
                  </a:lnTo>
                  <a:lnTo>
                    <a:pt x="891" y="895"/>
                  </a:lnTo>
                  <a:lnTo>
                    <a:pt x="879" y="893"/>
                  </a:lnTo>
                  <a:lnTo>
                    <a:pt x="865" y="892"/>
                  </a:lnTo>
                  <a:lnTo>
                    <a:pt x="853" y="891"/>
                  </a:lnTo>
                  <a:lnTo>
                    <a:pt x="840" y="888"/>
                  </a:lnTo>
                  <a:lnTo>
                    <a:pt x="827" y="887"/>
                  </a:lnTo>
                  <a:lnTo>
                    <a:pt x="827" y="644"/>
                  </a:lnTo>
                  <a:lnTo>
                    <a:pt x="822" y="471"/>
                  </a:lnTo>
                  <a:lnTo>
                    <a:pt x="814" y="357"/>
                  </a:lnTo>
                  <a:lnTo>
                    <a:pt x="805" y="289"/>
                  </a:lnTo>
                  <a:lnTo>
                    <a:pt x="836" y="268"/>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3" name="Freeform 71">
              <a:extLst>
                <a:ext uri="{FF2B5EF4-FFF2-40B4-BE49-F238E27FC236}">
                  <a16:creationId xmlns:a16="http://schemas.microsoft.com/office/drawing/2014/main" id="{92030374-89F4-82A2-1518-600EFF56F127}"/>
                </a:ext>
              </a:extLst>
            </p:cNvPr>
            <p:cNvSpPr>
              <a:spLocks/>
            </p:cNvSpPr>
            <p:nvPr/>
          </p:nvSpPr>
          <p:spPr bwMode="auto">
            <a:xfrm>
              <a:off x="1554" y="914"/>
              <a:ext cx="290" cy="138"/>
            </a:xfrm>
            <a:custGeom>
              <a:avLst/>
              <a:gdLst>
                <a:gd name="T0" fmla="*/ 289 w 290"/>
                <a:gd name="T1" fmla="*/ 15 h 138"/>
                <a:gd name="T2" fmla="*/ 289 w 290"/>
                <a:gd name="T3" fmla="*/ 15 h 138"/>
                <a:gd name="T4" fmla="*/ 276 w 290"/>
                <a:gd name="T5" fmla="*/ 19 h 138"/>
                <a:gd name="T6" fmla="*/ 276 w 290"/>
                <a:gd name="T7" fmla="*/ 19 h 138"/>
                <a:gd name="T8" fmla="*/ 274 w 290"/>
                <a:gd name="T9" fmla="*/ 19 h 138"/>
                <a:gd name="T10" fmla="*/ 284 w 290"/>
                <a:gd name="T11" fmla="*/ 15 h 138"/>
                <a:gd name="T12" fmla="*/ 286 w 290"/>
                <a:gd name="T13" fmla="*/ 15 h 138"/>
                <a:gd name="T14" fmla="*/ 284 w 290"/>
                <a:gd name="T15" fmla="*/ 14 h 138"/>
                <a:gd name="T16" fmla="*/ 284 w 290"/>
                <a:gd name="T17" fmla="*/ 13 h 138"/>
                <a:gd name="T18" fmla="*/ 270 w 290"/>
                <a:gd name="T19" fmla="*/ 18 h 138"/>
                <a:gd name="T20" fmla="*/ 269 w 290"/>
                <a:gd name="T21" fmla="*/ 18 h 138"/>
                <a:gd name="T22" fmla="*/ 268 w 290"/>
                <a:gd name="T23" fmla="*/ 18 h 138"/>
                <a:gd name="T24" fmla="*/ 264 w 290"/>
                <a:gd name="T25" fmla="*/ 20 h 138"/>
                <a:gd name="T26" fmla="*/ 261 w 290"/>
                <a:gd name="T27" fmla="*/ 25 h 138"/>
                <a:gd name="T28" fmla="*/ 204 w 290"/>
                <a:gd name="T29" fmla="*/ 47 h 138"/>
                <a:gd name="T30" fmla="*/ 3 w 290"/>
                <a:gd name="T31" fmla="*/ 0 h 138"/>
                <a:gd name="T32" fmla="*/ 1 w 290"/>
                <a:gd name="T33" fmla="*/ 2 h 138"/>
                <a:gd name="T34" fmla="*/ 1 w 290"/>
                <a:gd name="T35" fmla="*/ 7 h 138"/>
                <a:gd name="T36" fmla="*/ 7 w 290"/>
                <a:gd name="T37" fmla="*/ 9 h 138"/>
                <a:gd name="T38" fmla="*/ 21 w 290"/>
                <a:gd name="T39" fmla="*/ 15 h 138"/>
                <a:gd name="T40" fmla="*/ 41 w 290"/>
                <a:gd name="T41" fmla="*/ 23 h 138"/>
                <a:gd name="T42" fmla="*/ 63 w 290"/>
                <a:gd name="T43" fmla="*/ 31 h 138"/>
                <a:gd name="T44" fmla="*/ 51 w 290"/>
                <a:gd name="T45" fmla="*/ 76 h 138"/>
                <a:gd name="T46" fmla="*/ 62 w 290"/>
                <a:gd name="T47" fmla="*/ 83 h 138"/>
                <a:gd name="T48" fmla="*/ 90 w 290"/>
                <a:gd name="T49" fmla="*/ 98 h 138"/>
                <a:gd name="T50" fmla="*/ 142 w 290"/>
                <a:gd name="T51" fmla="*/ 122 h 138"/>
                <a:gd name="T52" fmla="*/ 197 w 290"/>
                <a:gd name="T53" fmla="*/ 73 h 138"/>
                <a:gd name="T54" fmla="*/ 259 w 290"/>
                <a:gd name="T55" fmla="*/ 86 h 138"/>
                <a:gd name="T56" fmla="*/ 262 w 290"/>
                <a:gd name="T57" fmla="*/ 83 h 138"/>
                <a:gd name="T58" fmla="*/ 207 w 290"/>
                <a:gd name="T59" fmla="*/ 48 h 138"/>
                <a:gd name="T60" fmla="*/ 263 w 290"/>
                <a:gd name="T61" fmla="*/ 30 h 138"/>
                <a:gd name="T62" fmla="*/ 268 w 290"/>
                <a:gd name="T63" fmla="*/ 31 h 138"/>
                <a:gd name="T64" fmla="*/ 271 w 290"/>
                <a:gd name="T65" fmla="*/ 31 h 138"/>
                <a:gd name="T66" fmla="*/ 272 w 290"/>
                <a:gd name="T67" fmla="*/ 30 h 138"/>
                <a:gd name="T68" fmla="*/ 274 w 290"/>
                <a:gd name="T69" fmla="*/ 30 h 138"/>
                <a:gd name="T70" fmla="*/ 288 w 290"/>
                <a:gd name="T71" fmla="*/ 25 h 138"/>
                <a:gd name="T72" fmla="*/ 288 w 290"/>
                <a:gd name="T73" fmla="*/ 24 h 138"/>
                <a:gd name="T74" fmla="*/ 288 w 290"/>
                <a:gd name="T75" fmla="*/ 23 h 138"/>
                <a:gd name="T76" fmla="*/ 287 w 290"/>
                <a:gd name="T77" fmla="*/ 23 h 138"/>
                <a:gd name="T78" fmla="*/ 277 w 290"/>
                <a:gd name="T79" fmla="*/ 26 h 138"/>
                <a:gd name="T80" fmla="*/ 277 w 290"/>
                <a:gd name="T81" fmla="*/ 26 h 138"/>
                <a:gd name="T82" fmla="*/ 277 w 290"/>
                <a:gd name="T83" fmla="*/ 26 h 138"/>
                <a:gd name="T84" fmla="*/ 288 w 290"/>
                <a:gd name="T85" fmla="*/ 21 h 138"/>
                <a:gd name="T86" fmla="*/ 289 w 290"/>
                <a:gd name="T87" fmla="*/ 20 h 138"/>
                <a:gd name="T88" fmla="*/ 289 w 290"/>
                <a:gd name="T89" fmla="*/ 19 h 138"/>
                <a:gd name="T90" fmla="*/ 288 w 290"/>
                <a:gd name="T91" fmla="*/ 19 h 138"/>
                <a:gd name="T92" fmla="*/ 277 w 290"/>
                <a:gd name="T93" fmla="*/ 23 h 138"/>
                <a:gd name="T94" fmla="*/ 277 w 290"/>
                <a:gd name="T95" fmla="*/ 23 h 138"/>
                <a:gd name="T96" fmla="*/ 277 w 290"/>
                <a:gd name="T97" fmla="*/ 23 h 138"/>
                <a:gd name="T98" fmla="*/ 277 w 290"/>
                <a:gd name="T99" fmla="*/ 21 h 138"/>
                <a:gd name="T100" fmla="*/ 277 w 290"/>
                <a:gd name="T101" fmla="*/ 21 h 138"/>
                <a:gd name="T102" fmla="*/ 289 w 290"/>
                <a:gd name="T103" fmla="*/ 17 h 138"/>
                <a:gd name="T104" fmla="*/ 290 w 290"/>
                <a:gd name="T105" fmla="*/ 17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38"/>
                <a:gd name="T161" fmla="*/ 290 w 290"/>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38">
                  <a:moveTo>
                    <a:pt x="290" y="16"/>
                  </a:moveTo>
                  <a:lnTo>
                    <a:pt x="289" y="15"/>
                  </a:lnTo>
                  <a:lnTo>
                    <a:pt x="288" y="15"/>
                  </a:lnTo>
                  <a:lnTo>
                    <a:pt x="276" y="19"/>
                  </a:lnTo>
                  <a:lnTo>
                    <a:pt x="274" y="19"/>
                  </a:lnTo>
                  <a:lnTo>
                    <a:pt x="284" y="16"/>
                  </a:lnTo>
                  <a:lnTo>
                    <a:pt x="284" y="15"/>
                  </a:lnTo>
                  <a:lnTo>
                    <a:pt x="286" y="15"/>
                  </a:lnTo>
                  <a:lnTo>
                    <a:pt x="286" y="14"/>
                  </a:lnTo>
                  <a:lnTo>
                    <a:pt x="284" y="14"/>
                  </a:lnTo>
                  <a:lnTo>
                    <a:pt x="284" y="13"/>
                  </a:lnTo>
                  <a:lnTo>
                    <a:pt x="283" y="13"/>
                  </a:lnTo>
                  <a:lnTo>
                    <a:pt x="270" y="18"/>
                  </a:lnTo>
                  <a:lnTo>
                    <a:pt x="269" y="18"/>
                  </a:lnTo>
                  <a:lnTo>
                    <a:pt x="268" y="18"/>
                  </a:lnTo>
                  <a:lnTo>
                    <a:pt x="267" y="19"/>
                  </a:lnTo>
                  <a:lnTo>
                    <a:pt x="264" y="20"/>
                  </a:lnTo>
                  <a:lnTo>
                    <a:pt x="262" y="23"/>
                  </a:lnTo>
                  <a:lnTo>
                    <a:pt x="261" y="25"/>
                  </a:lnTo>
                  <a:lnTo>
                    <a:pt x="261" y="27"/>
                  </a:lnTo>
                  <a:lnTo>
                    <a:pt x="204" y="47"/>
                  </a:lnTo>
                  <a:lnTo>
                    <a:pt x="152" y="16"/>
                  </a:lnTo>
                  <a:lnTo>
                    <a:pt x="3" y="0"/>
                  </a:lnTo>
                  <a:lnTo>
                    <a:pt x="2" y="1"/>
                  </a:lnTo>
                  <a:lnTo>
                    <a:pt x="1" y="2"/>
                  </a:lnTo>
                  <a:lnTo>
                    <a:pt x="0" y="5"/>
                  </a:lnTo>
                  <a:lnTo>
                    <a:pt x="1" y="7"/>
                  </a:lnTo>
                  <a:lnTo>
                    <a:pt x="3" y="8"/>
                  </a:lnTo>
                  <a:lnTo>
                    <a:pt x="7" y="9"/>
                  </a:lnTo>
                  <a:lnTo>
                    <a:pt x="13" y="11"/>
                  </a:lnTo>
                  <a:lnTo>
                    <a:pt x="21" y="15"/>
                  </a:lnTo>
                  <a:lnTo>
                    <a:pt x="30" y="18"/>
                  </a:lnTo>
                  <a:lnTo>
                    <a:pt x="41" y="23"/>
                  </a:lnTo>
                  <a:lnTo>
                    <a:pt x="52" y="27"/>
                  </a:lnTo>
                  <a:lnTo>
                    <a:pt x="63" y="31"/>
                  </a:lnTo>
                  <a:lnTo>
                    <a:pt x="50" y="75"/>
                  </a:lnTo>
                  <a:lnTo>
                    <a:pt x="51" y="76"/>
                  </a:lnTo>
                  <a:lnTo>
                    <a:pt x="55" y="78"/>
                  </a:lnTo>
                  <a:lnTo>
                    <a:pt x="62" y="83"/>
                  </a:lnTo>
                  <a:lnTo>
                    <a:pt x="74" y="90"/>
                  </a:lnTo>
                  <a:lnTo>
                    <a:pt x="90" y="98"/>
                  </a:lnTo>
                  <a:lnTo>
                    <a:pt x="113" y="110"/>
                  </a:lnTo>
                  <a:lnTo>
                    <a:pt x="142" y="122"/>
                  </a:lnTo>
                  <a:lnTo>
                    <a:pt x="177" y="138"/>
                  </a:lnTo>
                  <a:lnTo>
                    <a:pt x="197" y="73"/>
                  </a:lnTo>
                  <a:lnTo>
                    <a:pt x="258" y="86"/>
                  </a:lnTo>
                  <a:lnTo>
                    <a:pt x="259" y="86"/>
                  </a:lnTo>
                  <a:lnTo>
                    <a:pt x="261" y="85"/>
                  </a:lnTo>
                  <a:lnTo>
                    <a:pt x="262" y="83"/>
                  </a:lnTo>
                  <a:lnTo>
                    <a:pt x="261" y="81"/>
                  </a:lnTo>
                  <a:lnTo>
                    <a:pt x="207" y="48"/>
                  </a:lnTo>
                  <a:lnTo>
                    <a:pt x="261" y="29"/>
                  </a:lnTo>
                  <a:lnTo>
                    <a:pt x="263" y="30"/>
                  </a:lnTo>
                  <a:lnTo>
                    <a:pt x="266" y="31"/>
                  </a:lnTo>
                  <a:lnTo>
                    <a:pt x="268" y="31"/>
                  </a:lnTo>
                  <a:lnTo>
                    <a:pt x="271" y="31"/>
                  </a:lnTo>
                  <a:lnTo>
                    <a:pt x="272" y="30"/>
                  </a:lnTo>
                  <a:lnTo>
                    <a:pt x="273" y="30"/>
                  </a:lnTo>
                  <a:lnTo>
                    <a:pt x="274" y="30"/>
                  </a:lnTo>
                  <a:lnTo>
                    <a:pt x="287" y="25"/>
                  </a:lnTo>
                  <a:lnTo>
                    <a:pt x="288" y="25"/>
                  </a:lnTo>
                  <a:lnTo>
                    <a:pt x="288" y="24"/>
                  </a:lnTo>
                  <a:lnTo>
                    <a:pt x="288" y="23"/>
                  </a:lnTo>
                  <a:lnTo>
                    <a:pt x="287" y="23"/>
                  </a:lnTo>
                  <a:lnTo>
                    <a:pt x="286" y="23"/>
                  </a:lnTo>
                  <a:lnTo>
                    <a:pt x="277" y="26"/>
                  </a:lnTo>
                  <a:lnTo>
                    <a:pt x="288" y="21"/>
                  </a:lnTo>
                  <a:lnTo>
                    <a:pt x="289" y="20"/>
                  </a:lnTo>
                  <a:lnTo>
                    <a:pt x="289" y="19"/>
                  </a:lnTo>
                  <a:lnTo>
                    <a:pt x="288" y="19"/>
                  </a:lnTo>
                  <a:lnTo>
                    <a:pt x="277" y="23"/>
                  </a:lnTo>
                  <a:lnTo>
                    <a:pt x="277" y="21"/>
                  </a:lnTo>
                  <a:lnTo>
                    <a:pt x="289" y="17"/>
                  </a:lnTo>
                  <a:lnTo>
                    <a:pt x="290" y="17"/>
                  </a:lnTo>
                  <a:lnTo>
                    <a:pt x="290" y="16"/>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4" name="Freeform 72">
              <a:extLst>
                <a:ext uri="{FF2B5EF4-FFF2-40B4-BE49-F238E27FC236}">
                  <a16:creationId xmlns:a16="http://schemas.microsoft.com/office/drawing/2014/main" id="{7EA67663-700F-E1BE-7409-419E24FCC067}"/>
                </a:ext>
              </a:extLst>
            </p:cNvPr>
            <p:cNvSpPr>
              <a:spLocks/>
            </p:cNvSpPr>
            <p:nvPr/>
          </p:nvSpPr>
          <p:spPr bwMode="auto">
            <a:xfrm>
              <a:off x="2404" y="899"/>
              <a:ext cx="206" cy="124"/>
            </a:xfrm>
            <a:custGeom>
              <a:avLst/>
              <a:gdLst>
                <a:gd name="T0" fmla="*/ 95 w 206"/>
                <a:gd name="T1" fmla="*/ 31 h 124"/>
                <a:gd name="T2" fmla="*/ 18 w 206"/>
                <a:gd name="T3" fmla="*/ 42 h 124"/>
                <a:gd name="T4" fmla="*/ 19 w 206"/>
                <a:gd name="T5" fmla="*/ 39 h 124"/>
                <a:gd name="T6" fmla="*/ 16 w 206"/>
                <a:gd name="T7" fmla="*/ 35 h 124"/>
                <a:gd name="T8" fmla="*/ 16 w 206"/>
                <a:gd name="T9" fmla="*/ 34 h 124"/>
                <a:gd name="T10" fmla="*/ 15 w 206"/>
                <a:gd name="T11" fmla="*/ 34 h 124"/>
                <a:gd name="T12" fmla="*/ 7 w 206"/>
                <a:gd name="T13" fmla="*/ 25 h 124"/>
                <a:gd name="T14" fmla="*/ 6 w 206"/>
                <a:gd name="T15" fmla="*/ 25 h 124"/>
                <a:gd name="T16" fmla="*/ 6 w 206"/>
                <a:gd name="T17" fmla="*/ 26 h 124"/>
                <a:gd name="T18" fmla="*/ 6 w 206"/>
                <a:gd name="T19" fmla="*/ 26 h 124"/>
                <a:gd name="T20" fmla="*/ 6 w 206"/>
                <a:gd name="T21" fmla="*/ 28 h 124"/>
                <a:gd name="T22" fmla="*/ 12 w 206"/>
                <a:gd name="T23" fmla="*/ 33 h 124"/>
                <a:gd name="T24" fmla="*/ 10 w 206"/>
                <a:gd name="T25" fmla="*/ 33 h 124"/>
                <a:gd name="T26" fmla="*/ 3 w 206"/>
                <a:gd name="T27" fmla="*/ 25 h 124"/>
                <a:gd name="T28" fmla="*/ 3 w 206"/>
                <a:gd name="T29" fmla="*/ 25 h 124"/>
                <a:gd name="T30" fmla="*/ 2 w 206"/>
                <a:gd name="T31" fmla="*/ 25 h 124"/>
                <a:gd name="T32" fmla="*/ 2 w 206"/>
                <a:gd name="T33" fmla="*/ 26 h 124"/>
                <a:gd name="T34" fmla="*/ 3 w 206"/>
                <a:gd name="T35" fmla="*/ 28 h 124"/>
                <a:gd name="T36" fmla="*/ 9 w 206"/>
                <a:gd name="T37" fmla="*/ 34 h 124"/>
                <a:gd name="T38" fmla="*/ 9 w 206"/>
                <a:gd name="T39" fmla="*/ 34 h 124"/>
                <a:gd name="T40" fmla="*/ 8 w 206"/>
                <a:gd name="T41" fmla="*/ 34 h 124"/>
                <a:gd name="T42" fmla="*/ 8 w 206"/>
                <a:gd name="T43" fmla="*/ 34 h 124"/>
                <a:gd name="T44" fmla="*/ 3 w 206"/>
                <a:gd name="T45" fmla="*/ 29 h 124"/>
                <a:gd name="T46" fmla="*/ 3 w 206"/>
                <a:gd name="T47" fmla="*/ 29 h 124"/>
                <a:gd name="T48" fmla="*/ 2 w 206"/>
                <a:gd name="T49" fmla="*/ 29 h 124"/>
                <a:gd name="T50" fmla="*/ 2 w 206"/>
                <a:gd name="T51" fmla="*/ 29 h 124"/>
                <a:gd name="T52" fmla="*/ 2 w 206"/>
                <a:gd name="T53" fmla="*/ 30 h 124"/>
                <a:gd name="T54" fmla="*/ 8 w 206"/>
                <a:gd name="T55" fmla="*/ 36 h 124"/>
                <a:gd name="T56" fmla="*/ 8 w 206"/>
                <a:gd name="T57" fmla="*/ 36 h 124"/>
                <a:gd name="T58" fmla="*/ 3 w 206"/>
                <a:gd name="T59" fmla="*/ 32 h 124"/>
                <a:gd name="T60" fmla="*/ 3 w 206"/>
                <a:gd name="T61" fmla="*/ 31 h 124"/>
                <a:gd name="T62" fmla="*/ 2 w 206"/>
                <a:gd name="T63" fmla="*/ 32 h 124"/>
                <a:gd name="T64" fmla="*/ 0 w 206"/>
                <a:gd name="T65" fmla="*/ 32 h 124"/>
                <a:gd name="T66" fmla="*/ 2 w 206"/>
                <a:gd name="T67" fmla="*/ 33 h 124"/>
                <a:gd name="T68" fmla="*/ 9 w 206"/>
                <a:gd name="T69" fmla="*/ 41 h 124"/>
                <a:gd name="T70" fmla="*/ 10 w 206"/>
                <a:gd name="T71" fmla="*/ 41 h 124"/>
                <a:gd name="T72" fmla="*/ 10 w 206"/>
                <a:gd name="T73" fmla="*/ 42 h 124"/>
                <a:gd name="T74" fmla="*/ 14 w 206"/>
                <a:gd name="T75" fmla="*/ 44 h 124"/>
                <a:gd name="T76" fmla="*/ 17 w 206"/>
                <a:gd name="T77" fmla="*/ 44 h 124"/>
                <a:gd name="T78" fmla="*/ 23 w 206"/>
                <a:gd name="T79" fmla="*/ 92 h 124"/>
                <a:gd name="T80" fmla="*/ 24 w 206"/>
                <a:gd name="T81" fmla="*/ 96 h 124"/>
                <a:gd name="T82" fmla="*/ 26 w 206"/>
                <a:gd name="T83" fmla="*/ 97 h 124"/>
                <a:gd name="T84" fmla="*/ 91 w 206"/>
                <a:gd name="T85" fmla="*/ 124 h 124"/>
                <a:gd name="T86" fmla="*/ 134 w 206"/>
                <a:gd name="T87" fmla="*/ 94 h 124"/>
                <a:gd name="T88" fmla="*/ 160 w 206"/>
                <a:gd name="T89" fmla="*/ 74 h 124"/>
                <a:gd name="T90" fmla="*/ 172 w 206"/>
                <a:gd name="T91" fmla="*/ 63 h 124"/>
                <a:gd name="T92" fmla="*/ 176 w 206"/>
                <a:gd name="T93" fmla="*/ 60 h 124"/>
                <a:gd name="T94" fmla="*/ 169 w 206"/>
                <a:gd name="T95" fmla="*/ 26 h 124"/>
                <a:gd name="T96" fmla="*/ 183 w 206"/>
                <a:gd name="T97" fmla="*/ 16 h 124"/>
                <a:gd name="T98" fmla="*/ 196 w 206"/>
                <a:gd name="T99" fmla="*/ 10 h 124"/>
                <a:gd name="T100" fmla="*/ 204 w 206"/>
                <a:gd name="T101" fmla="*/ 5 h 124"/>
                <a:gd name="T102" fmla="*/ 206 w 206"/>
                <a:gd name="T103" fmla="*/ 3 h 124"/>
                <a:gd name="T104" fmla="*/ 204 w 206"/>
                <a:gd name="T105" fmla="*/ 0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6"/>
                <a:gd name="T160" fmla="*/ 0 h 124"/>
                <a:gd name="T161" fmla="*/ 206 w 206"/>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6" h="124">
                  <a:moveTo>
                    <a:pt x="202" y="0"/>
                  </a:moveTo>
                  <a:lnTo>
                    <a:pt x="95" y="31"/>
                  </a:lnTo>
                  <a:lnTo>
                    <a:pt x="47" y="71"/>
                  </a:lnTo>
                  <a:lnTo>
                    <a:pt x="18" y="42"/>
                  </a:lnTo>
                  <a:lnTo>
                    <a:pt x="19" y="41"/>
                  </a:lnTo>
                  <a:lnTo>
                    <a:pt x="19" y="39"/>
                  </a:lnTo>
                  <a:lnTo>
                    <a:pt x="18" y="38"/>
                  </a:lnTo>
                  <a:lnTo>
                    <a:pt x="16" y="35"/>
                  </a:lnTo>
                  <a:lnTo>
                    <a:pt x="16" y="34"/>
                  </a:lnTo>
                  <a:lnTo>
                    <a:pt x="15" y="34"/>
                  </a:lnTo>
                  <a:lnTo>
                    <a:pt x="15" y="33"/>
                  </a:lnTo>
                  <a:lnTo>
                    <a:pt x="7" y="25"/>
                  </a:lnTo>
                  <a:lnTo>
                    <a:pt x="6" y="25"/>
                  </a:lnTo>
                  <a:lnTo>
                    <a:pt x="6" y="26"/>
                  </a:lnTo>
                  <a:lnTo>
                    <a:pt x="6" y="28"/>
                  </a:lnTo>
                  <a:lnTo>
                    <a:pt x="12" y="33"/>
                  </a:lnTo>
                  <a:lnTo>
                    <a:pt x="10" y="33"/>
                  </a:lnTo>
                  <a:lnTo>
                    <a:pt x="3" y="25"/>
                  </a:lnTo>
                  <a:lnTo>
                    <a:pt x="2" y="25"/>
                  </a:lnTo>
                  <a:lnTo>
                    <a:pt x="2" y="26"/>
                  </a:lnTo>
                  <a:lnTo>
                    <a:pt x="3" y="28"/>
                  </a:lnTo>
                  <a:lnTo>
                    <a:pt x="9" y="34"/>
                  </a:lnTo>
                  <a:lnTo>
                    <a:pt x="8" y="34"/>
                  </a:lnTo>
                  <a:lnTo>
                    <a:pt x="3" y="29"/>
                  </a:lnTo>
                  <a:lnTo>
                    <a:pt x="2" y="29"/>
                  </a:lnTo>
                  <a:lnTo>
                    <a:pt x="2" y="30"/>
                  </a:lnTo>
                  <a:lnTo>
                    <a:pt x="8" y="36"/>
                  </a:lnTo>
                  <a:lnTo>
                    <a:pt x="8" y="38"/>
                  </a:lnTo>
                  <a:lnTo>
                    <a:pt x="3" y="32"/>
                  </a:lnTo>
                  <a:lnTo>
                    <a:pt x="3" y="31"/>
                  </a:lnTo>
                  <a:lnTo>
                    <a:pt x="2" y="31"/>
                  </a:lnTo>
                  <a:lnTo>
                    <a:pt x="2" y="32"/>
                  </a:lnTo>
                  <a:lnTo>
                    <a:pt x="0" y="32"/>
                  </a:lnTo>
                  <a:lnTo>
                    <a:pt x="2" y="33"/>
                  </a:lnTo>
                  <a:lnTo>
                    <a:pt x="9" y="41"/>
                  </a:lnTo>
                  <a:lnTo>
                    <a:pt x="10" y="41"/>
                  </a:lnTo>
                  <a:lnTo>
                    <a:pt x="10" y="42"/>
                  </a:lnTo>
                  <a:lnTo>
                    <a:pt x="13" y="43"/>
                  </a:lnTo>
                  <a:lnTo>
                    <a:pt x="14" y="44"/>
                  </a:lnTo>
                  <a:lnTo>
                    <a:pt x="16" y="44"/>
                  </a:lnTo>
                  <a:lnTo>
                    <a:pt x="17" y="44"/>
                  </a:lnTo>
                  <a:lnTo>
                    <a:pt x="46" y="72"/>
                  </a:lnTo>
                  <a:lnTo>
                    <a:pt x="23" y="92"/>
                  </a:lnTo>
                  <a:lnTo>
                    <a:pt x="23" y="94"/>
                  </a:lnTo>
                  <a:lnTo>
                    <a:pt x="24" y="96"/>
                  </a:lnTo>
                  <a:lnTo>
                    <a:pt x="25" y="97"/>
                  </a:lnTo>
                  <a:lnTo>
                    <a:pt x="26" y="97"/>
                  </a:lnTo>
                  <a:lnTo>
                    <a:pt x="68" y="79"/>
                  </a:lnTo>
                  <a:lnTo>
                    <a:pt x="91" y="124"/>
                  </a:lnTo>
                  <a:lnTo>
                    <a:pt x="115" y="108"/>
                  </a:lnTo>
                  <a:lnTo>
                    <a:pt x="134" y="94"/>
                  </a:lnTo>
                  <a:lnTo>
                    <a:pt x="149" y="83"/>
                  </a:lnTo>
                  <a:lnTo>
                    <a:pt x="160" y="74"/>
                  </a:lnTo>
                  <a:lnTo>
                    <a:pt x="168" y="68"/>
                  </a:lnTo>
                  <a:lnTo>
                    <a:pt x="172" y="63"/>
                  </a:lnTo>
                  <a:lnTo>
                    <a:pt x="175" y="61"/>
                  </a:lnTo>
                  <a:lnTo>
                    <a:pt x="176" y="60"/>
                  </a:lnTo>
                  <a:lnTo>
                    <a:pt x="161" y="31"/>
                  </a:lnTo>
                  <a:lnTo>
                    <a:pt x="169" y="26"/>
                  </a:lnTo>
                  <a:lnTo>
                    <a:pt x="177" y="21"/>
                  </a:lnTo>
                  <a:lnTo>
                    <a:pt x="183" y="16"/>
                  </a:lnTo>
                  <a:lnTo>
                    <a:pt x="190" y="13"/>
                  </a:lnTo>
                  <a:lnTo>
                    <a:pt x="196" y="10"/>
                  </a:lnTo>
                  <a:lnTo>
                    <a:pt x="200" y="6"/>
                  </a:lnTo>
                  <a:lnTo>
                    <a:pt x="204" y="5"/>
                  </a:lnTo>
                  <a:lnTo>
                    <a:pt x="205" y="4"/>
                  </a:lnTo>
                  <a:lnTo>
                    <a:pt x="206" y="3"/>
                  </a:lnTo>
                  <a:lnTo>
                    <a:pt x="205" y="1"/>
                  </a:lnTo>
                  <a:lnTo>
                    <a:pt x="204" y="0"/>
                  </a:lnTo>
                  <a:lnTo>
                    <a:pt x="202" y="0"/>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5" name="Freeform 73">
              <a:extLst>
                <a:ext uri="{FF2B5EF4-FFF2-40B4-BE49-F238E27FC236}">
                  <a16:creationId xmlns:a16="http://schemas.microsoft.com/office/drawing/2014/main" id="{D4300B24-483A-D59A-9B24-F9C650B2FEB6}"/>
                </a:ext>
              </a:extLst>
            </p:cNvPr>
            <p:cNvSpPr>
              <a:spLocks/>
            </p:cNvSpPr>
            <p:nvPr/>
          </p:nvSpPr>
          <p:spPr bwMode="auto">
            <a:xfrm>
              <a:off x="3238" y="2192"/>
              <a:ext cx="119" cy="624"/>
            </a:xfrm>
            <a:custGeom>
              <a:avLst/>
              <a:gdLst>
                <a:gd name="T0" fmla="*/ 0 w 119"/>
                <a:gd name="T1" fmla="*/ 28 h 624"/>
                <a:gd name="T2" fmla="*/ 10 w 119"/>
                <a:gd name="T3" fmla="*/ 26 h 624"/>
                <a:gd name="T4" fmla="*/ 20 w 119"/>
                <a:gd name="T5" fmla="*/ 22 h 624"/>
                <a:gd name="T6" fmla="*/ 28 w 119"/>
                <a:gd name="T7" fmla="*/ 15 h 624"/>
                <a:gd name="T8" fmla="*/ 37 w 119"/>
                <a:gd name="T9" fmla="*/ 8 h 624"/>
                <a:gd name="T10" fmla="*/ 45 w 119"/>
                <a:gd name="T11" fmla="*/ 3 h 624"/>
                <a:gd name="T12" fmla="*/ 54 w 119"/>
                <a:gd name="T13" fmla="*/ 0 h 624"/>
                <a:gd name="T14" fmla="*/ 64 w 119"/>
                <a:gd name="T15" fmla="*/ 0 h 624"/>
                <a:gd name="T16" fmla="*/ 76 w 119"/>
                <a:gd name="T17" fmla="*/ 5 h 624"/>
                <a:gd name="T18" fmla="*/ 93 w 119"/>
                <a:gd name="T19" fmla="*/ 53 h 624"/>
                <a:gd name="T20" fmla="*/ 105 w 119"/>
                <a:gd name="T21" fmla="*/ 100 h 624"/>
                <a:gd name="T22" fmla="*/ 114 w 119"/>
                <a:gd name="T23" fmla="*/ 149 h 624"/>
                <a:gd name="T24" fmla="*/ 119 w 119"/>
                <a:gd name="T25" fmla="*/ 201 h 624"/>
                <a:gd name="T26" fmla="*/ 119 w 119"/>
                <a:gd name="T27" fmla="*/ 263 h 624"/>
                <a:gd name="T28" fmla="*/ 114 w 119"/>
                <a:gd name="T29" fmla="*/ 335 h 624"/>
                <a:gd name="T30" fmla="*/ 103 w 119"/>
                <a:gd name="T31" fmla="*/ 421 h 624"/>
                <a:gd name="T32" fmla="*/ 87 w 119"/>
                <a:gd name="T33" fmla="*/ 523 h 624"/>
                <a:gd name="T34" fmla="*/ 84 w 119"/>
                <a:gd name="T35" fmla="*/ 527 h 624"/>
                <a:gd name="T36" fmla="*/ 75 w 119"/>
                <a:gd name="T37" fmla="*/ 538 h 624"/>
                <a:gd name="T38" fmla="*/ 63 w 119"/>
                <a:gd name="T39" fmla="*/ 554 h 624"/>
                <a:gd name="T40" fmla="*/ 49 w 119"/>
                <a:gd name="T41" fmla="*/ 572 h 624"/>
                <a:gd name="T42" fmla="*/ 34 w 119"/>
                <a:gd name="T43" fmla="*/ 590 h 624"/>
                <a:gd name="T44" fmla="*/ 20 w 119"/>
                <a:gd name="T45" fmla="*/ 607 h 624"/>
                <a:gd name="T46" fmla="*/ 10 w 119"/>
                <a:gd name="T47" fmla="*/ 619 h 624"/>
                <a:gd name="T48" fmla="*/ 4 w 119"/>
                <a:gd name="T49" fmla="*/ 624 h 624"/>
                <a:gd name="T50" fmla="*/ 4 w 119"/>
                <a:gd name="T51" fmla="*/ 622 h 624"/>
                <a:gd name="T52" fmla="*/ 8 w 119"/>
                <a:gd name="T53" fmla="*/ 614 h 624"/>
                <a:gd name="T54" fmla="*/ 14 w 119"/>
                <a:gd name="T55" fmla="*/ 603 h 624"/>
                <a:gd name="T56" fmla="*/ 21 w 119"/>
                <a:gd name="T57" fmla="*/ 590 h 624"/>
                <a:gd name="T58" fmla="*/ 30 w 119"/>
                <a:gd name="T59" fmla="*/ 575 h 624"/>
                <a:gd name="T60" fmla="*/ 39 w 119"/>
                <a:gd name="T61" fmla="*/ 562 h 624"/>
                <a:gd name="T62" fmla="*/ 46 w 119"/>
                <a:gd name="T63" fmla="*/ 548 h 624"/>
                <a:gd name="T64" fmla="*/ 52 w 119"/>
                <a:gd name="T65" fmla="*/ 538 h 624"/>
                <a:gd name="T66" fmla="*/ 65 w 119"/>
                <a:gd name="T67" fmla="*/ 496 h 624"/>
                <a:gd name="T68" fmla="*/ 69 w 119"/>
                <a:gd name="T69" fmla="*/ 442 h 624"/>
                <a:gd name="T70" fmla="*/ 66 w 119"/>
                <a:gd name="T71" fmla="*/ 381 h 624"/>
                <a:gd name="T72" fmla="*/ 58 w 119"/>
                <a:gd name="T73" fmla="*/ 314 h 624"/>
                <a:gd name="T74" fmla="*/ 46 w 119"/>
                <a:gd name="T75" fmla="*/ 247 h 624"/>
                <a:gd name="T76" fmla="*/ 33 w 119"/>
                <a:gd name="T77" fmla="*/ 181 h 624"/>
                <a:gd name="T78" fmla="*/ 20 w 119"/>
                <a:gd name="T79" fmla="*/ 121 h 624"/>
                <a:gd name="T80" fmla="*/ 9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0" y="26"/>
                  </a:lnTo>
                  <a:lnTo>
                    <a:pt x="20" y="22"/>
                  </a:lnTo>
                  <a:lnTo>
                    <a:pt x="28" y="15"/>
                  </a:lnTo>
                  <a:lnTo>
                    <a:pt x="37" y="8"/>
                  </a:lnTo>
                  <a:lnTo>
                    <a:pt x="45" y="3"/>
                  </a:lnTo>
                  <a:lnTo>
                    <a:pt x="54" y="0"/>
                  </a:lnTo>
                  <a:lnTo>
                    <a:pt x="64" y="0"/>
                  </a:lnTo>
                  <a:lnTo>
                    <a:pt x="76" y="5"/>
                  </a:lnTo>
                  <a:lnTo>
                    <a:pt x="93" y="53"/>
                  </a:lnTo>
                  <a:lnTo>
                    <a:pt x="105" y="100"/>
                  </a:lnTo>
                  <a:lnTo>
                    <a:pt x="114" y="149"/>
                  </a:lnTo>
                  <a:lnTo>
                    <a:pt x="119" y="201"/>
                  </a:lnTo>
                  <a:lnTo>
                    <a:pt x="119" y="263"/>
                  </a:lnTo>
                  <a:lnTo>
                    <a:pt x="114" y="335"/>
                  </a:lnTo>
                  <a:lnTo>
                    <a:pt x="103" y="421"/>
                  </a:lnTo>
                  <a:lnTo>
                    <a:pt x="87" y="523"/>
                  </a:lnTo>
                  <a:lnTo>
                    <a:pt x="84" y="527"/>
                  </a:lnTo>
                  <a:lnTo>
                    <a:pt x="75" y="538"/>
                  </a:lnTo>
                  <a:lnTo>
                    <a:pt x="63" y="554"/>
                  </a:lnTo>
                  <a:lnTo>
                    <a:pt x="49" y="572"/>
                  </a:lnTo>
                  <a:lnTo>
                    <a:pt x="34" y="590"/>
                  </a:lnTo>
                  <a:lnTo>
                    <a:pt x="20" y="607"/>
                  </a:lnTo>
                  <a:lnTo>
                    <a:pt x="10" y="619"/>
                  </a:lnTo>
                  <a:lnTo>
                    <a:pt x="4" y="624"/>
                  </a:lnTo>
                  <a:lnTo>
                    <a:pt x="4" y="622"/>
                  </a:lnTo>
                  <a:lnTo>
                    <a:pt x="8" y="614"/>
                  </a:lnTo>
                  <a:lnTo>
                    <a:pt x="14" y="603"/>
                  </a:lnTo>
                  <a:lnTo>
                    <a:pt x="21" y="590"/>
                  </a:lnTo>
                  <a:lnTo>
                    <a:pt x="30" y="575"/>
                  </a:lnTo>
                  <a:lnTo>
                    <a:pt x="39" y="562"/>
                  </a:lnTo>
                  <a:lnTo>
                    <a:pt x="46" y="548"/>
                  </a:lnTo>
                  <a:lnTo>
                    <a:pt x="52" y="538"/>
                  </a:lnTo>
                  <a:lnTo>
                    <a:pt x="65" y="496"/>
                  </a:lnTo>
                  <a:lnTo>
                    <a:pt x="69" y="442"/>
                  </a:lnTo>
                  <a:lnTo>
                    <a:pt x="66" y="381"/>
                  </a:lnTo>
                  <a:lnTo>
                    <a:pt x="58" y="314"/>
                  </a:lnTo>
                  <a:lnTo>
                    <a:pt x="46" y="247"/>
                  </a:lnTo>
                  <a:lnTo>
                    <a:pt x="33" y="181"/>
                  </a:lnTo>
                  <a:lnTo>
                    <a:pt x="20" y="121"/>
                  </a:lnTo>
                  <a:lnTo>
                    <a:pt x="9" y="70"/>
                  </a:lnTo>
                  <a:lnTo>
                    <a:pt x="7" y="60"/>
                  </a:lnTo>
                  <a:lnTo>
                    <a:pt x="5" y="48"/>
                  </a:lnTo>
                  <a:lnTo>
                    <a:pt x="2" y="38"/>
                  </a:lnTo>
                  <a:lnTo>
                    <a:pt x="0" y="2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6" name="Freeform 74">
              <a:extLst>
                <a:ext uri="{FF2B5EF4-FFF2-40B4-BE49-F238E27FC236}">
                  <a16:creationId xmlns:a16="http://schemas.microsoft.com/office/drawing/2014/main" id="{98BF5E0F-B897-C7A4-A927-8FCA3258B3EC}"/>
                </a:ext>
              </a:extLst>
            </p:cNvPr>
            <p:cNvSpPr>
              <a:spLocks/>
            </p:cNvSpPr>
            <p:nvPr/>
          </p:nvSpPr>
          <p:spPr bwMode="auto">
            <a:xfrm>
              <a:off x="3562" y="2669"/>
              <a:ext cx="50" cy="193"/>
            </a:xfrm>
            <a:custGeom>
              <a:avLst/>
              <a:gdLst>
                <a:gd name="T0" fmla="*/ 13 w 50"/>
                <a:gd name="T1" fmla="*/ 12 h 193"/>
                <a:gd name="T2" fmla="*/ 1 w 50"/>
                <a:gd name="T3" fmla="*/ 132 h 193"/>
                <a:gd name="T4" fmla="*/ 1 w 50"/>
                <a:gd name="T5" fmla="*/ 133 h 193"/>
                <a:gd name="T6" fmla="*/ 0 w 50"/>
                <a:gd name="T7" fmla="*/ 137 h 193"/>
                <a:gd name="T8" fmla="*/ 2 w 50"/>
                <a:gd name="T9" fmla="*/ 150 h 193"/>
                <a:gd name="T10" fmla="*/ 9 w 50"/>
                <a:gd name="T11" fmla="*/ 171 h 193"/>
                <a:gd name="T12" fmla="*/ 12 w 50"/>
                <a:gd name="T13" fmla="*/ 181 h 193"/>
                <a:gd name="T14" fmla="*/ 16 w 50"/>
                <a:gd name="T15" fmla="*/ 189 h 193"/>
                <a:gd name="T16" fmla="*/ 18 w 50"/>
                <a:gd name="T17" fmla="*/ 193 h 193"/>
                <a:gd name="T18" fmla="*/ 21 w 50"/>
                <a:gd name="T19" fmla="*/ 193 h 193"/>
                <a:gd name="T20" fmla="*/ 24 w 50"/>
                <a:gd name="T21" fmla="*/ 191 h 193"/>
                <a:gd name="T22" fmla="*/ 28 w 50"/>
                <a:gd name="T23" fmla="*/ 185 h 193"/>
                <a:gd name="T24" fmla="*/ 32 w 50"/>
                <a:gd name="T25" fmla="*/ 178 h 193"/>
                <a:gd name="T26" fmla="*/ 39 w 50"/>
                <a:gd name="T27" fmla="*/ 166 h 193"/>
                <a:gd name="T28" fmla="*/ 47 w 50"/>
                <a:gd name="T29" fmla="*/ 150 h 193"/>
                <a:gd name="T30" fmla="*/ 50 w 50"/>
                <a:gd name="T31" fmla="*/ 136 h 193"/>
                <a:gd name="T32" fmla="*/ 50 w 50"/>
                <a:gd name="T33" fmla="*/ 128 h 193"/>
                <a:gd name="T34" fmla="*/ 50 w 50"/>
                <a:gd name="T35" fmla="*/ 126 h 193"/>
                <a:gd name="T36" fmla="*/ 45 w 50"/>
                <a:gd name="T37" fmla="*/ 66 h 193"/>
                <a:gd name="T38" fmla="*/ 41 w 50"/>
                <a:gd name="T39" fmla="*/ 50 h 193"/>
                <a:gd name="T40" fmla="*/ 32 w 50"/>
                <a:gd name="T41" fmla="*/ 20 h 193"/>
                <a:gd name="T42" fmla="*/ 22 w 50"/>
                <a:gd name="T43" fmla="*/ 0 h 193"/>
                <a:gd name="T44" fmla="*/ 13 w 50"/>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193"/>
                <a:gd name="T71" fmla="*/ 50 w 50"/>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193">
                  <a:moveTo>
                    <a:pt x="13" y="12"/>
                  </a:moveTo>
                  <a:lnTo>
                    <a:pt x="1" y="132"/>
                  </a:lnTo>
                  <a:lnTo>
                    <a:pt x="1" y="133"/>
                  </a:lnTo>
                  <a:lnTo>
                    <a:pt x="0" y="137"/>
                  </a:lnTo>
                  <a:lnTo>
                    <a:pt x="2" y="150"/>
                  </a:lnTo>
                  <a:lnTo>
                    <a:pt x="9" y="171"/>
                  </a:lnTo>
                  <a:lnTo>
                    <a:pt x="12" y="181"/>
                  </a:lnTo>
                  <a:lnTo>
                    <a:pt x="16" y="189"/>
                  </a:lnTo>
                  <a:lnTo>
                    <a:pt x="18" y="193"/>
                  </a:lnTo>
                  <a:lnTo>
                    <a:pt x="21" y="193"/>
                  </a:lnTo>
                  <a:lnTo>
                    <a:pt x="24" y="191"/>
                  </a:lnTo>
                  <a:lnTo>
                    <a:pt x="28" y="185"/>
                  </a:lnTo>
                  <a:lnTo>
                    <a:pt x="32" y="178"/>
                  </a:lnTo>
                  <a:lnTo>
                    <a:pt x="39" y="166"/>
                  </a:lnTo>
                  <a:lnTo>
                    <a:pt x="47" y="150"/>
                  </a:lnTo>
                  <a:lnTo>
                    <a:pt x="50" y="136"/>
                  </a:lnTo>
                  <a:lnTo>
                    <a:pt x="50" y="128"/>
                  </a:lnTo>
                  <a:lnTo>
                    <a:pt x="50" y="126"/>
                  </a:lnTo>
                  <a:lnTo>
                    <a:pt x="45" y="66"/>
                  </a:lnTo>
                  <a:lnTo>
                    <a:pt x="41" y="50"/>
                  </a:lnTo>
                  <a:lnTo>
                    <a:pt x="32" y="20"/>
                  </a:lnTo>
                  <a:lnTo>
                    <a:pt x="22" y="0"/>
                  </a:ln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7" name="Freeform 75">
              <a:extLst>
                <a:ext uri="{FF2B5EF4-FFF2-40B4-BE49-F238E27FC236}">
                  <a16:creationId xmlns:a16="http://schemas.microsoft.com/office/drawing/2014/main" id="{F68099EE-25E5-1AD3-218F-118BC1AF8355}"/>
                </a:ext>
              </a:extLst>
            </p:cNvPr>
            <p:cNvSpPr>
              <a:spLocks/>
            </p:cNvSpPr>
            <p:nvPr/>
          </p:nvSpPr>
          <p:spPr bwMode="auto">
            <a:xfrm>
              <a:off x="3563" y="2660"/>
              <a:ext cx="49" cy="142"/>
            </a:xfrm>
            <a:custGeom>
              <a:avLst/>
              <a:gdLst>
                <a:gd name="T0" fmla="*/ 26 w 49"/>
                <a:gd name="T1" fmla="*/ 0 h 142"/>
                <a:gd name="T2" fmla="*/ 29 w 49"/>
                <a:gd name="T3" fmla="*/ 11 h 142"/>
                <a:gd name="T4" fmla="*/ 36 w 49"/>
                <a:gd name="T5" fmla="*/ 39 h 142"/>
                <a:gd name="T6" fmla="*/ 44 w 49"/>
                <a:gd name="T7" fmla="*/ 73 h 142"/>
                <a:gd name="T8" fmla="*/ 48 w 49"/>
                <a:gd name="T9" fmla="*/ 102 h 142"/>
                <a:gd name="T10" fmla="*/ 49 w 49"/>
                <a:gd name="T11" fmla="*/ 115 h 142"/>
                <a:gd name="T12" fmla="*/ 49 w 49"/>
                <a:gd name="T13" fmla="*/ 126 h 142"/>
                <a:gd name="T14" fmla="*/ 49 w 49"/>
                <a:gd name="T15" fmla="*/ 133 h 142"/>
                <a:gd name="T16" fmla="*/ 49 w 49"/>
                <a:gd name="T17" fmla="*/ 135 h 142"/>
                <a:gd name="T18" fmla="*/ 0 w 49"/>
                <a:gd name="T19" fmla="*/ 142 h 142"/>
                <a:gd name="T20" fmla="*/ 13 w 49"/>
                <a:gd name="T21" fmla="*/ 1 h 142"/>
                <a:gd name="T22" fmla="*/ 26 w 49"/>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42"/>
                <a:gd name="T38" fmla="*/ 49 w 4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42">
                  <a:moveTo>
                    <a:pt x="26" y="0"/>
                  </a:moveTo>
                  <a:lnTo>
                    <a:pt x="29" y="11"/>
                  </a:lnTo>
                  <a:lnTo>
                    <a:pt x="36" y="39"/>
                  </a:lnTo>
                  <a:lnTo>
                    <a:pt x="44" y="73"/>
                  </a:lnTo>
                  <a:lnTo>
                    <a:pt x="48" y="102"/>
                  </a:lnTo>
                  <a:lnTo>
                    <a:pt x="49" y="115"/>
                  </a:lnTo>
                  <a:lnTo>
                    <a:pt x="49" y="126"/>
                  </a:lnTo>
                  <a:lnTo>
                    <a:pt x="49" y="133"/>
                  </a:lnTo>
                  <a:lnTo>
                    <a:pt x="49" y="135"/>
                  </a:lnTo>
                  <a:lnTo>
                    <a:pt x="0" y="142"/>
                  </a:lnTo>
                  <a:lnTo>
                    <a:pt x="13" y="1"/>
                  </a:lnTo>
                  <a:lnTo>
                    <a:pt x="2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8" name="Freeform 76">
              <a:extLst>
                <a:ext uri="{FF2B5EF4-FFF2-40B4-BE49-F238E27FC236}">
                  <a16:creationId xmlns:a16="http://schemas.microsoft.com/office/drawing/2014/main" id="{FD05DBCC-B0A4-4D89-A04A-8D73B74C671C}"/>
                </a:ext>
              </a:extLst>
            </p:cNvPr>
            <p:cNvSpPr>
              <a:spLocks/>
            </p:cNvSpPr>
            <p:nvPr/>
          </p:nvSpPr>
          <p:spPr bwMode="auto">
            <a:xfrm>
              <a:off x="3351" y="2228"/>
              <a:ext cx="238" cy="457"/>
            </a:xfrm>
            <a:custGeom>
              <a:avLst/>
              <a:gdLst>
                <a:gd name="T0" fmla="*/ 143 w 238"/>
                <a:gd name="T1" fmla="*/ 79 h 457"/>
                <a:gd name="T2" fmla="*/ 157 w 238"/>
                <a:gd name="T3" fmla="*/ 108 h 457"/>
                <a:gd name="T4" fmla="*/ 172 w 238"/>
                <a:gd name="T5" fmla="*/ 141 h 457"/>
                <a:gd name="T6" fmla="*/ 185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8 w 238"/>
                <a:gd name="T21" fmla="*/ 454 h 457"/>
                <a:gd name="T22" fmla="*/ 232 w 238"/>
                <a:gd name="T23" fmla="*/ 457 h 457"/>
                <a:gd name="T24" fmla="*/ 221 w 238"/>
                <a:gd name="T25" fmla="*/ 429 h 457"/>
                <a:gd name="T26" fmla="*/ 214 w 238"/>
                <a:gd name="T27" fmla="*/ 409 h 457"/>
                <a:gd name="T28" fmla="*/ 204 w 238"/>
                <a:gd name="T29" fmla="*/ 385 h 457"/>
                <a:gd name="T30" fmla="*/ 192 w 238"/>
                <a:gd name="T31" fmla="*/ 358 h 457"/>
                <a:gd name="T32" fmla="*/ 177 w 238"/>
                <a:gd name="T33" fmla="*/ 331 h 457"/>
                <a:gd name="T34" fmla="*/ 162 w 238"/>
                <a:gd name="T35" fmla="*/ 299 h 457"/>
                <a:gd name="T36" fmla="*/ 145 w 238"/>
                <a:gd name="T37" fmla="*/ 268 h 457"/>
                <a:gd name="T38" fmla="*/ 127 w 238"/>
                <a:gd name="T39" fmla="*/ 236 h 457"/>
                <a:gd name="T40" fmla="*/ 109 w 238"/>
                <a:gd name="T41" fmla="*/ 203 h 457"/>
                <a:gd name="T42" fmla="*/ 91 w 238"/>
                <a:gd name="T43" fmla="*/ 172 h 457"/>
                <a:gd name="T44" fmla="*/ 75 w 238"/>
                <a:gd name="T45" fmla="*/ 142 h 457"/>
                <a:gd name="T46" fmla="*/ 58 w 238"/>
                <a:gd name="T47" fmla="*/ 114 h 457"/>
                <a:gd name="T48" fmla="*/ 42 w 238"/>
                <a:gd name="T49" fmla="*/ 87 h 457"/>
                <a:gd name="T50" fmla="*/ 28 w 238"/>
                <a:gd name="T51" fmla="*/ 65 h 457"/>
                <a:gd name="T52" fmla="*/ 17 w 238"/>
                <a:gd name="T53" fmla="*/ 45 h 457"/>
                <a:gd name="T54" fmla="*/ 7 w 238"/>
                <a:gd name="T55" fmla="*/ 29 h 457"/>
                <a:gd name="T56" fmla="*/ 0 w 238"/>
                <a:gd name="T57" fmla="*/ 19 h 457"/>
                <a:gd name="T58" fmla="*/ 14 w 238"/>
                <a:gd name="T59" fmla="*/ 17 h 457"/>
                <a:gd name="T60" fmla="*/ 30 w 238"/>
                <a:gd name="T61" fmla="*/ 13 h 457"/>
                <a:gd name="T62" fmla="*/ 46 w 238"/>
                <a:gd name="T63" fmla="*/ 10 h 457"/>
                <a:gd name="T64" fmla="*/ 60 w 238"/>
                <a:gd name="T65" fmla="*/ 8 h 457"/>
                <a:gd name="T66" fmla="*/ 72 w 238"/>
                <a:gd name="T67" fmla="*/ 5 h 457"/>
                <a:gd name="T68" fmla="*/ 83 w 238"/>
                <a:gd name="T69" fmla="*/ 2 h 457"/>
                <a:gd name="T70" fmla="*/ 89 w 238"/>
                <a:gd name="T71" fmla="*/ 1 h 457"/>
                <a:gd name="T72" fmla="*/ 91 w 238"/>
                <a:gd name="T73" fmla="*/ 0 h 457"/>
                <a:gd name="T74" fmla="*/ 93 w 238"/>
                <a:gd name="T75" fmla="*/ 1 h 457"/>
                <a:gd name="T76" fmla="*/ 95 w 238"/>
                <a:gd name="T77" fmla="*/ 5 h 457"/>
                <a:gd name="T78" fmla="*/ 99 w 238"/>
                <a:gd name="T79" fmla="*/ 10 h 457"/>
                <a:gd name="T80" fmla="*/ 106 w 238"/>
                <a:gd name="T81" fmla="*/ 19 h 457"/>
                <a:gd name="T82" fmla="*/ 113 w 238"/>
                <a:gd name="T83" fmla="*/ 30 h 457"/>
                <a:gd name="T84" fmla="*/ 122 w 238"/>
                <a:gd name="T85" fmla="*/ 44 h 457"/>
                <a:gd name="T86" fmla="*/ 132 w 238"/>
                <a:gd name="T87" fmla="*/ 60 h 457"/>
                <a:gd name="T88" fmla="*/ 143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3" y="79"/>
                  </a:moveTo>
                  <a:lnTo>
                    <a:pt x="157" y="108"/>
                  </a:lnTo>
                  <a:lnTo>
                    <a:pt x="172" y="141"/>
                  </a:lnTo>
                  <a:lnTo>
                    <a:pt x="185" y="178"/>
                  </a:lnTo>
                  <a:lnTo>
                    <a:pt x="199" y="218"/>
                  </a:lnTo>
                  <a:lnTo>
                    <a:pt x="211" y="264"/>
                  </a:lnTo>
                  <a:lnTo>
                    <a:pt x="221" y="314"/>
                  </a:lnTo>
                  <a:lnTo>
                    <a:pt x="230" y="370"/>
                  </a:lnTo>
                  <a:lnTo>
                    <a:pt x="238" y="430"/>
                  </a:lnTo>
                  <a:lnTo>
                    <a:pt x="238" y="439"/>
                  </a:lnTo>
                  <a:lnTo>
                    <a:pt x="238" y="454"/>
                  </a:lnTo>
                  <a:lnTo>
                    <a:pt x="232" y="457"/>
                  </a:lnTo>
                  <a:lnTo>
                    <a:pt x="221" y="429"/>
                  </a:lnTo>
                  <a:lnTo>
                    <a:pt x="214" y="409"/>
                  </a:lnTo>
                  <a:lnTo>
                    <a:pt x="204" y="385"/>
                  </a:lnTo>
                  <a:lnTo>
                    <a:pt x="192" y="358"/>
                  </a:lnTo>
                  <a:lnTo>
                    <a:pt x="177" y="331"/>
                  </a:lnTo>
                  <a:lnTo>
                    <a:pt x="162" y="299"/>
                  </a:lnTo>
                  <a:lnTo>
                    <a:pt x="145" y="268"/>
                  </a:lnTo>
                  <a:lnTo>
                    <a:pt x="127" y="236"/>
                  </a:lnTo>
                  <a:lnTo>
                    <a:pt x="109" y="203"/>
                  </a:lnTo>
                  <a:lnTo>
                    <a:pt x="91" y="172"/>
                  </a:lnTo>
                  <a:lnTo>
                    <a:pt x="75" y="142"/>
                  </a:lnTo>
                  <a:lnTo>
                    <a:pt x="58" y="114"/>
                  </a:lnTo>
                  <a:lnTo>
                    <a:pt x="42" y="87"/>
                  </a:lnTo>
                  <a:lnTo>
                    <a:pt x="28" y="65"/>
                  </a:lnTo>
                  <a:lnTo>
                    <a:pt x="17" y="45"/>
                  </a:lnTo>
                  <a:lnTo>
                    <a:pt x="7" y="29"/>
                  </a:lnTo>
                  <a:lnTo>
                    <a:pt x="0" y="19"/>
                  </a:lnTo>
                  <a:lnTo>
                    <a:pt x="14" y="17"/>
                  </a:lnTo>
                  <a:lnTo>
                    <a:pt x="30" y="13"/>
                  </a:lnTo>
                  <a:lnTo>
                    <a:pt x="46" y="10"/>
                  </a:lnTo>
                  <a:lnTo>
                    <a:pt x="60" y="8"/>
                  </a:lnTo>
                  <a:lnTo>
                    <a:pt x="72" y="5"/>
                  </a:lnTo>
                  <a:lnTo>
                    <a:pt x="83" y="2"/>
                  </a:lnTo>
                  <a:lnTo>
                    <a:pt x="89" y="1"/>
                  </a:lnTo>
                  <a:lnTo>
                    <a:pt x="91" y="0"/>
                  </a:lnTo>
                  <a:lnTo>
                    <a:pt x="93" y="1"/>
                  </a:lnTo>
                  <a:lnTo>
                    <a:pt x="95" y="5"/>
                  </a:lnTo>
                  <a:lnTo>
                    <a:pt x="99" y="10"/>
                  </a:lnTo>
                  <a:lnTo>
                    <a:pt x="106" y="19"/>
                  </a:lnTo>
                  <a:lnTo>
                    <a:pt x="113" y="30"/>
                  </a:lnTo>
                  <a:lnTo>
                    <a:pt x="122" y="44"/>
                  </a:lnTo>
                  <a:lnTo>
                    <a:pt x="132" y="60"/>
                  </a:lnTo>
                  <a:lnTo>
                    <a:pt x="143" y="79"/>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9" name="Freeform 77">
              <a:extLst>
                <a:ext uri="{FF2B5EF4-FFF2-40B4-BE49-F238E27FC236}">
                  <a16:creationId xmlns:a16="http://schemas.microsoft.com/office/drawing/2014/main" id="{0A2A76D8-4AEA-D99D-895C-964CCCB96127}"/>
                </a:ext>
              </a:extLst>
            </p:cNvPr>
            <p:cNvSpPr>
              <a:spLocks/>
            </p:cNvSpPr>
            <p:nvPr/>
          </p:nvSpPr>
          <p:spPr bwMode="auto">
            <a:xfrm>
              <a:off x="3192" y="2714"/>
              <a:ext cx="154" cy="129"/>
            </a:xfrm>
            <a:custGeom>
              <a:avLst/>
              <a:gdLst>
                <a:gd name="T0" fmla="*/ 3 w 154"/>
                <a:gd name="T1" fmla="*/ 119 h 129"/>
                <a:gd name="T2" fmla="*/ 15 w 154"/>
                <a:gd name="T3" fmla="*/ 115 h 129"/>
                <a:gd name="T4" fmla="*/ 25 w 154"/>
                <a:gd name="T5" fmla="*/ 111 h 129"/>
                <a:gd name="T6" fmla="*/ 33 w 154"/>
                <a:gd name="T7" fmla="*/ 107 h 129"/>
                <a:gd name="T8" fmla="*/ 40 w 154"/>
                <a:gd name="T9" fmla="*/ 103 h 129"/>
                <a:gd name="T10" fmla="*/ 45 w 154"/>
                <a:gd name="T11" fmla="*/ 101 h 129"/>
                <a:gd name="T12" fmla="*/ 48 w 154"/>
                <a:gd name="T13" fmla="*/ 99 h 129"/>
                <a:gd name="T14" fmla="*/ 51 w 154"/>
                <a:gd name="T15" fmla="*/ 97 h 129"/>
                <a:gd name="T16" fmla="*/ 52 w 154"/>
                <a:gd name="T17" fmla="*/ 97 h 129"/>
                <a:gd name="T18" fmla="*/ 124 w 154"/>
                <a:gd name="T19" fmla="*/ 10 h 129"/>
                <a:gd name="T20" fmla="*/ 134 w 154"/>
                <a:gd name="T21" fmla="*/ 0 h 129"/>
                <a:gd name="T22" fmla="*/ 136 w 154"/>
                <a:gd name="T23" fmla="*/ 1 h 129"/>
                <a:gd name="T24" fmla="*/ 140 w 154"/>
                <a:gd name="T25" fmla="*/ 4 h 129"/>
                <a:gd name="T26" fmla="*/ 144 w 154"/>
                <a:gd name="T27" fmla="*/ 9 h 129"/>
                <a:gd name="T28" fmla="*/ 149 w 154"/>
                <a:gd name="T29" fmla="*/ 16 h 129"/>
                <a:gd name="T30" fmla="*/ 152 w 154"/>
                <a:gd name="T31" fmla="*/ 25 h 129"/>
                <a:gd name="T32" fmla="*/ 154 w 154"/>
                <a:gd name="T33" fmla="*/ 35 h 129"/>
                <a:gd name="T34" fmla="*/ 152 w 154"/>
                <a:gd name="T35" fmla="*/ 48 h 129"/>
                <a:gd name="T36" fmla="*/ 147 w 154"/>
                <a:gd name="T37" fmla="*/ 61 h 129"/>
                <a:gd name="T38" fmla="*/ 139 w 154"/>
                <a:gd name="T39" fmla="*/ 68 h 129"/>
                <a:gd name="T40" fmla="*/ 138 w 154"/>
                <a:gd name="T41" fmla="*/ 68 h 129"/>
                <a:gd name="T42" fmla="*/ 133 w 154"/>
                <a:gd name="T43" fmla="*/ 68 h 129"/>
                <a:gd name="T44" fmla="*/ 129 w 154"/>
                <a:gd name="T45" fmla="*/ 69 h 129"/>
                <a:gd name="T46" fmla="*/ 122 w 154"/>
                <a:gd name="T47" fmla="*/ 71 h 129"/>
                <a:gd name="T48" fmla="*/ 115 w 154"/>
                <a:gd name="T49" fmla="*/ 74 h 129"/>
                <a:gd name="T50" fmla="*/ 108 w 154"/>
                <a:gd name="T51" fmla="*/ 80 h 129"/>
                <a:gd name="T52" fmla="*/ 100 w 154"/>
                <a:gd name="T53" fmla="*/ 87 h 129"/>
                <a:gd name="T54" fmla="*/ 93 w 154"/>
                <a:gd name="T55" fmla="*/ 97 h 129"/>
                <a:gd name="T56" fmla="*/ 77 w 154"/>
                <a:gd name="T57" fmla="*/ 118 h 129"/>
                <a:gd name="T58" fmla="*/ 74 w 154"/>
                <a:gd name="T59" fmla="*/ 129 h 129"/>
                <a:gd name="T60" fmla="*/ 4 w 154"/>
                <a:gd name="T61" fmla="*/ 129 h 129"/>
                <a:gd name="T62" fmla="*/ 3 w 154"/>
                <a:gd name="T63" fmla="*/ 128 h 129"/>
                <a:gd name="T64" fmla="*/ 2 w 154"/>
                <a:gd name="T65" fmla="*/ 125 h 129"/>
                <a:gd name="T66" fmla="*/ 0 w 154"/>
                <a:gd name="T67" fmla="*/ 121 h 129"/>
                <a:gd name="T68" fmla="*/ 3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3" y="119"/>
                  </a:moveTo>
                  <a:lnTo>
                    <a:pt x="15" y="115"/>
                  </a:lnTo>
                  <a:lnTo>
                    <a:pt x="25" y="111"/>
                  </a:lnTo>
                  <a:lnTo>
                    <a:pt x="33" y="107"/>
                  </a:lnTo>
                  <a:lnTo>
                    <a:pt x="40" y="103"/>
                  </a:lnTo>
                  <a:lnTo>
                    <a:pt x="45" y="101"/>
                  </a:lnTo>
                  <a:lnTo>
                    <a:pt x="48" y="99"/>
                  </a:lnTo>
                  <a:lnTo>
                    <a:pt x="51" y="97"/>
                  </a:lnTo>
                  <a:lnTo>
                    <a:pt x="52" y="97"/>
                  </a:lnTo>
                  <a:lnTo>
                    <a:pt x="124" y="10"/>
                  </a:lnTo>
                  <a:lnTo>
                    <a:pt x="134" y="0"/>
                  </a:lnTo>
                  <a:lnTo>
                    <a:pt x="136" y="1"/>
                  </a:lnTo>
                  <a:lnTo>
                    <a:pt x="140" y="4"/>
                  </a:lnTo>
                  <a:lnTo>
                    <a:pt x="144" y="9"/>
                  </a:lnTo>
                  <a:lnTo>
                    <a:pt x="149" y="16"/>
                  </a:lnTo>
                  <a:lnTo>
                    <a:pt x="152" y="25"/>
                  </a:lnTo>
                  <a:lnTo>
                    <a:pt x="154" y="35"/>
                  </a:lnTo>
                  <a:lnTo>
                    <a:pt x="152" y="48"/>
                  </a:lnTo>
                  <a:lnTo>
                    <a:pt x="147" y="61"/>
                  </a:lnTo>
                  <a:lnTo>
                    <a:pt x="139" y="68"/>
                  </a:lnTo>
                  <a:lnTo>
                    <a:pt x="138" y="68"/>
                  </a:lnTo>
                  <a:lnTo>
                    <a:pt x="133" y="68"/>
                  </a:lnTo>
                  <a:lnTo>
                    <a:pt x="129" y="69"/>
                  </a:lnTo>
                  <a:lnTo>
                    <a:pt x="122" y="71"/>
                  </a:lnTo>
                  <a:lnTo>
                    <a:pt x="115" y="74"/>
                  </a:lnTo>
                  <a:lnTo>
                    <a:pt x="108" y="80"/>
                  </a:lnTo>
                  <a:lnTo>
                    <a:pt x="100" y="87"/>
                  </a:lnTo>
                  <a:lnTo>
                    <a:pt x="93" y="97"/>
                  </a:lnTo>
                  <a:lnTo>
                    <a:pt x="77" y="118"/>
                  </a:lnTo>
                  <a:lnTo>
                    <a:pt x="74" y="129"/>
                  </a:lnTo>
                  <a:lnTo>
                    <a:pt x="4" y="129"/>
                  </a:lnTo>
                  <a:lnTo>
                    <a:pt x="3" y="128"/>
                  </a:lnTo>
                  <a:lnTo>
                    <a:pt x="2" y="125"/>
                  </a:lnTo>
                  <a:lnTo>
                    <a:pt x="0" y="121"/>
                  </a:lnTo>
                  <a:lnTo>
                    <a:pt x="3" y="11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0" name="Freeform 78">
              <a:extLst>
                <a:ext uri="{FF2B5EF4-FFF2-40B4-BE49-F238E27FC236}">
                  <a16:creationId xmlns:a16="http://schemas.microsoft.com/office/drawing/2014/main" id="{741D373C-6186-08A0-CE16-405D92AB9159}"/>
                </a:ext>
              </a:extLst>
            </p:cNvPr>
            <p:cNvSpPr>
              <a:spLocks/>
            </p:cNvSpPr>
            <p:nvPr/>
          </p:nvSpPr>
          <p:spPr bwMode="auto">
            <a:xfrm>
              <a:off x="3177" y="2725"/>
              <a:ext cx="175" cy="119"/>
            </a:xfrm>
            <a:custGeom>
              <a:avLst/>
              <a:gdLst>
                <a:gd name="T0" fmla="*/ 5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1 w 175"/>
                <a:gd name="T21" fmla="*/ 99 h 119"/>
                <a:gd name="T22" fmla="*/ 99 w 175"/>
                <a:gd name="T23" fmla="*/ 89 h 119"/>
                <a:gd name="T24" fmla="*/ 107 w 175"/>
                <a:gd name="T25" fmla="*/ 80 h 119"/>
                <a:gd name="T26" fmla="*/ 115 w 175"/>
                <a:gd name="T27" fmla="*/ 71 h 119"/>
                <a:gd name="T28" fmla="*/ 121 w 175"/>
                <a:gd name="T29" fmla="*/ 65 h 119"/>
                <a:gd name="T30" fmla="*/ 129 w 175"/>
                <a:gd name="T31" fmla="*/ 58 h 119"/>
                <a:gd name="T32" fmla="*/ 137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8 w 175"/>
                <a:gd name="T51" fmla="*/ 56 h 119"/>
                <a:gd name="T52" fmla="*/ 166 w 175"/>
                <a:gd name="T53" fmla="*/ 59 h 119"/>
                <a:gd name="T54" fmla="*/ 159 w 175"/>
                <a:gd name="T55" fmla="*/ 118 h 119"/>
                <a:gd name="T56" fmla="*/ 155 w 175"/>
                <a:gd name="T57" fmla="*/ 119 h 119"/>
                <a:gd name="T58" fmla="*/ 151 w 175"/>
                <a:gd name="T59" fmla="*/ 68 h 119"/>
                <a:gd name="T60" fmla="*/ 137 w 175"/>
                <a:gd name="T61" fmla="*/ 71 h 119"/>
                <a:gd name="T62" fmla="*/ 125 w 175"/>
                <a:gd name="T63" fmla="*/ 77 h 119"/>
                <a:gd name="T64" fmla="*/ 115 w 175"/>
                <a:gd name="T65" fmla="*/ 86 h 119"/>
                <a:gd name="T66" fmla="*/ 106 w 175"/>
                <a:gd name="T67" fmla="*/ 95 h 119"/>
                <a:gd name="T68" fmla="*/ 100 w 175"/>
                <a:gd name="T69" fmla="*/ 104 h 119"/>
                <a:gd name="T70" fmla="*/ 95 w 175"/>
                <a:gd name="T71" fmla="*/ 111 h 119"/>
                <a:gd name="T72" fmla="*/ 92 w 175"/>
                <a:gd name="T73" fmla="*/ 117 h 119"/>
                <a:gd name="T74" fmla="*/ 91 w 175"/>
                <a:gd name="T75" fmla="*/ 119 h 119"/>
                <a:gd name="T76" fmla="*/ 1 w 175"/>
                <a:gd name="T77" fmla="*/ 119 h 119"/>
                <a:gd name="T78" fmla="*/ 1 w 175"/>
                <a:gd name="T79" fmla="*/ 118 h 119"/>
                <a:gd name="T80" fmla="*/ 0 w 175"/>
                <a:gd name="T81" fmla="*/ 116 h 119"/>
                <a:gd name="T82" fmla="*/ 1 w 175"/>
                <a:gd name="T83" fmla="*/ 113 h 119"/>
                <a:gd name="T84" fmla="*/ 5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5" y="110"/>
                  </a:moveTo>
                  <a:lnTo>
                    <a:pt x="10" y="109"/>
                  </a:lnTo>
                  <a:lnTo>
                    <a:pt x="18" y="106"/>
                  </a:lnTo>
                  <a:lnTo>
                    <a:pt x="28" y="101"/>
                  </a:lnTo>
                  <a:lnTo>
                    <a:pt x="39" y="97"/>
                  </a:lnTo>
                  <a:lnTo>
                    <a:pt x="49" y="91"/>
                  </a:lnTo>
                  <a:lnTo>
                    <a:pt x="58" y="88"/>
                  </a:lnTo>
                  <a:lnTo>
                    <a:pt x="65" y="85"/>
                  </a:lnTo>
                  <a:lnTo>
                    <a:pt x="67" y="84"/>
                  </a:lnTo>
                  <a:lnTo>
                    <a:pt x="85" y="110"/>
                  </a:lnTo>
                  <a:lnTo>
                    <a:pt x="91" y="99"/>
                  </a:lnTo>
                  <a:lnTo>
                    <a:pt x="99" y="89"/>
                  </a:lnTo>
                  <a:lnTo>
                    <a:pt x="107" y="80"/>
                  </a:lnTo>
                  <a:lnTo>
                    <a:pt x="115" y="71"/>
                  </a:lnTo>
                  <a:lnTo>
                    <a:pt x="121" y="65"/>
                  </a:lnTo>
                  <a:lnTo>
                    <a:pt x="129" y="58"/>
                  </a:lnTo>
                  <a:lnTo>
                    <a:pt x="137" y="52"/>
                  </a:lnTo>
                  <a:lnTo>
                    <a:pt x="144" y="48"/>
                  </a:lnTo>
                  <a:lnTo>
                    <a:pt x="161" y="0"/>
                  </a:lnTo>
                  <a:lnTo>
                    <a:pt x="162" y="1"/>
                  </a:lnTo>
                  <a:lnTo>
                    <a:pt x="165" y="5"/>
                  </a:lnTo>
                  <a:lnTo>
                    <a:pt x="169" y="11"/>
                  </a:lnTo>
                  <a:lnTo>
                    <a:pt x="172" y="18"/>
                  </a:lnTo>
                  <a:lnTo>
                    <a:pt x="175" y="34"/>
                  </a:lnTo>
                  <a:lnTo>
                    <a:pt x="173" y="48"/>
                  </a:lnTo>
                  <a:lnTo>
                    <a:pt x="168" y="56"/>
                  </a:lnTo>
                  <a:lnTo>
                    <a:pt x="166" y="59"/>
                  </a:lnTo>
                  <a:lnTo>
                    <a:pt x="159" y="118"/>
                  </a:lnTo>
                  <a:lnTo>
                    <a:pt x="155" y="119"/>
                  </a:lnTo>
                  <a:lnTo>
                    <a:pt x="151" y="68"/>
                  </a:lnTo>
                  <a:lnTo>
                    <a:pt x="137" y="71"/>
                  </a:lnTo>
                  <a:lnTo>
                    <a:pt x="125" y="77"/>
                  </a:lnTo>
                  <a:lnTo>
                    <a:pt x="115" y="86"/>
                  </a:lnTo>
                  <a:lnTo>
                    <a:pt x="106" y="95"/>
                  </a:lnTo>
                  <a:lnTo>
                    <a:pt x="100" y="104"/>
                  </a:lnTo>
                  <a:lnTo>
                    <a:pt x="95" y="111"/>
                  </a:lnTo>
                  <a:lnTo>
                    <a:pt x="92" y="117"/>
                  </a:lnTo>
                  <a:lnTo>
                    <a:pt x="91" y="119"/>
                  </a:lnTo>
                  <a:lnTo>
                    <a:pt x="1" y="119"/>
                  </a:lnTo>
                  <a:lnTo>
                    <a:pt x="1" y="118"/>
                  </a:lnTo>
                  <a:lnTo>
                    <a:pt x="0" y="116"/>
                  </a:lnTo>
                  <a:lnTo>
                    <a:pt x="1" y="113"/>
                  </a:lnTo>
                  <a:lnTo>
                    <a:pt x="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1" name="Freeform 79">
              <a:extLst>
                <a:ext uri="{FF2B5EF4-FFF2-40B4-BE49-F238E27FC236}">
                  <a16:creationId xmlns:a16="http://schemas.microsoft.com/office/drawing/2014/main" id="{A64A8602-A593-0317-0C9C-35DAEBBA544F}"/>
                </a:ext>
              </a:extLst>
            </p:cNvPr>
            <p:cNvSpPr>
              <a:spLocks/>
            </p:cNvSpPr>
            <p:nvPr/>
          </p:nvSpPr>
          <p:spPr bwMode="auto">
            <a:xfrm>
              <a:off x="3316" y="2691"/>
              <a:ext cx="19" cy="35"/>
            </a:xfrm>
            <a:custGeom>
              <a:avLst/>
              <a:gdLst>
                <a:gd name="T0" fmla="*/ 13 w 19"/>
                <a:gd name="T1" fmla="*/ 0 h 35"/>
                <a:gd name="T2" fmla="*/ 12 w 19"/>
                <a:gd name="T3" fmla="*/ 4 h 35"/>
                <a:gd name="T4" fmla="*/ 12 w 19"/>
                <a:gd name="T5" fmla="*/ 12 h 35"/>
                <a:gd name="T6" fmla="*/ 13 w 19"/>
                <a:gd name="T7" fmla="*/ 22 h 35"/>
                <a:gd name="T8" fmla="*/ 19 w 19"/>
                <a:gd name="T9" fmla="*/ 32 h 35"/>
                <a:gd name="T10" fmla="*/ 17 w 19"/>
                <a:gd name="T11" fmla="*/ 33 h 35"/>
                <a:gd name="T12" fmla="*/ 13 w 19"/>
                <a:gd name="T13" fmla="*/ 35 h 35"/>
                <a:gd name="T14" fmla="*/ 7 w 19"/>
                <a:gd name="T15" fmla="*/ 33 h 35"/>
                <a:gd name="T16" fmla="*/ 1 w 19"/>
                <a:gd name="T17" fmla="*/ 23 h 35"/>
                <a:gd name="T18" fmla="*/ 0 w 19"/>
                <a:gd name="T19" fmla="*/ 10 h 35"/>
                <a:gd name="T20" fmla="*/ 5 w 19"/>
                <a:gd name="T21" fmla="*/ 4 h 35"/>
                <a:gd name="T22" fmla="*/ 10 w 19"/>
                <a:gd name="T23" fmla="*/ 0 h 35"/>
                <a:gd name="T24" fmla="*/ 13 w 1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5"/>
                <a:gd name="T41" fmla="*/ 19 w 1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5">
                  <a:moveTo>
                    <a:pt x="13" y="0"/>
                  </a:moveTo>
                  <a:lnTo>
                    <a:pt x="12" y="4"/>
                  </a:lnTo>
                  <a:lnTo>
                    <a:pt x="12" y="12"/>
                  </a:lnTo>
                  <a:lnTo>
                    <a:pt x="13" y="22"/>
                  </a:lnTo>
                  <a:lnTo>
                    <a:pt x="19" y="32"/>
                  </a:lnTo>
                  <a:lnTo>
                    <a:pt x="17" y="33"/>
                  </a:lnTo>
                  <a:lnTo>
                    <a:pt x="13" y="35"/>
                  </a:lnTo>
                  <a:lnTo>
                    <a:pt x="7" y="33"/>
                  </a:lnTo>
                  <a:lnTo>
                    <a:pt x="1" y="23"/>
                  </a:lnTo>
                  <a:lnTo>
                    <a:pt x="0" y="10"/>
                  </a:lnTo>
                  <a:lnTo>
                    <a:pt x="5" y="4"/>
                  </a:lnTo>
                  <a:lnTo>
                    <a:pt x="10" y="0"/>
                  </a:lnTo>
                  <a:lnTo>
                    <a:pt x="13"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2" name="Freeform 80">
              <a:extLst>
                <a:ext uri="{FF2B5EF4-FFF2-40B4-BE49-F238E27FC236}">
                  <a16:creationId xmlns:a16="http://schemas.microsoft.com/office/drawing/2014/main" id="{F71D4B11-8BAA-F66D-0CA5-01ACEBA748E2}"/>
                </a:ext>
              </a:extLst>
            </p:cNvPr>
            <p:cNvSpPr>
              <a:spLocks/>
            </p:cNvSpPr>
            <p:nvPr/>
          </p:nvSpPr>
          <p:spPr bwMode="auto">
            <a:xfrm>
              <a:off x="3177" y="1379"/>
              <a:ext cx="456" cy="1273"/>
            </a:xfrm>
            <a:custGeom>
              <a:avLst/>
              <a:gdLst>
                <a:gd name="T0" fmla="*/ 283 w 456"/>
                <a:gd name="T1" fmla="*/ 7 h 1273"/>
                <a:gd name="T2" fmla="*/ 277 w 456"/>
                <a:gd name="T3" fmla="*/ 2 h 1273"/>
                <a:gd name="T4" fmla="*/ 264 w 456"/>
                <a:gd name="T5" fmla="*/ 0 h 1273"/>
                <a:gd name="T6" fmla="*/ 248 w 456"/>
                <a:gd name="T7" fmla="*/ 0 h 1273"/>
                <a:gd name="T8" fmla="*/ 230 w 456"/>
                <a:gd name="T9" fmla="*/ 1 h 1273"/>
                <a:gd name="T10" fmla="*/ 212 w 456"/>
                <a:gd name="T11" fmla="*/ 3 h 1273"/>
                <a:gd name="T12" fmla="*/ 197 w 456"/>
                <a:gd name="T13" fmla="*/ 5 h 1273"/>
                <a:gd name="T14" fmla="*/ 187 w 456"/>
                <a:gd name="T15" fmla="*/ 6 h 1273"/>
                <a:gd name="T16" fmla="*/ 183 w 456"/>
                <a:gd name="T17" fmla="*/ 7 h 1273"/>
                <a:gd name="T18" fmla="*/ 118 w 456"/>
                <a:gd name="T19" fmla="*/ 41 h 1273"/>
                <a:gd name="T20" fmla="*/ 5 w 456"/>
                <a:gd name="T21" fmla="*/ 34 h 1273"/>
                <a:gd name="T22" fmla="*/ 4 w 456"/>
                <a:gd name="T23" fmla="*/ 41 h 1273"/>
                <a:gd name="T24" fmla="*/ 3 w 456"/>
                <a:gd name="T25" fmla="*/ 69 h 1273"/>
                <a:gd name="T26" fmla="*/ 1 w 456"/>
                <a:gd name="T27" fmla="*/ 128 h 1273"/>
                <a:gd name="T28" fmla="*/ 0 w 456"/>
                <a:gd name="T29" fmla="*/ 228 h 1273"/>
                <a:gd name="T30" fmla="*/ 1 w 456"/>
                <a:gd name="T31" fmla="*/ 380 h 1273"/>
                <a:gd name="T32" fmla="*/ 4 w 456"/>
                <a:gd name="T33" fmla="*/ 595 h 1273"/>
                <a:gd name="T34" fmla="*/ 10 w 456"/>
                <a:gd name="T35" fmla="*/ 881 h 1273"/>
                <a:gd name="T36" fmla="*/ 21 w 456"/>
                <a:gd name="T37" fmla="*/ 1250 h 1273"/>
                <a:gd name="T38" fmla="*/ 456 w 456"/>
                <a:gd name="T39" fmla="*/ 1273 h 1273"/>
                <a:gd name="T40" fmla="*/ 455 w 456"/>
                <a:gd name="T41" fmla="*/ 1220 h 1273"/>
                <a:gd name="T42" fmla="*/ 453 w 456"/>
                <a:gd name="T43" fmla="*/ 1078 h 1273"/>
                <a:gd name="T44" fmla="*/ 449 w 456"/>
                <a:gd name="T45" fmla="*/ 877 h 1273"/>
                <a:gd name="T46" fmla="*/ 443 w 456"/>
                <a:gd name="T47" fmla="*/ 648 h 1273"/>
                <a:gd name="T48" fmla="*/ 436 w 456"/>
                <a:gd name="T49" fmla="*/ 419 h 1273"/>
                <a:gd name="T50" fmla="*/ 428 w 456"/>
                <a:gd name="T51" fmla="*/ 221 h 1273"/>
                <a:gd name="T52" fmla="*/ 418 w 456"/>
                <a:gd name="T53" fmla="*/ 81 h 1273"/>
                <a:gd name="T54" fmla="*/ 408 w 456"/>
                <a:gd name="T55" fmla="*/ 31 h 1273"/>
                <a:gd name="T56" fmla="*/ 378 w 456"/>
                <a:gd name="T57" fmla="*/ 39 h 1273"/>
                <a:gd name="T58" fmla="*/ 351 w 456"/>
                <a:gd name="T59" fmla="*/ 41 h 1273"/>
                <a:gd name="T60" fmla="*/ 330 w 456"/>
                <a:gd name="T61" fmla="*/ 38 h 1273"/>
                <a:gd name="T62" fmla="*/ 312 w 456"/>
                <a:gd name="T63" fmla="*/ 31 h 1273"/>
                <a:gd name="T64" fmla="*/ 300 w 456"/>
                <a:gd name="T65" fmla="*/ 23 h 1273"/>
                <a:gd name="T66" fmla="*/ 290 w 456"/>
                <a:gd name="T67" fmla="*/ 15 h 1273"/>
                <a:gd name="T68" fmla="*/ 286 w 456"/>
                <a:gd name="T69" fmla="*/ 10 h 1273"/>
                <a:gd name="T70" fmla="*/ 283 w 456"/>
                <a:gd name="T71" fmla="*/ 7 h 1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1273"/>
                <a:gd name="T110" fmla="*/ 456 w 456"/>
                <a:gd name="T111" fmla="*/ 1273 h 12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1273">
                  <a:moveTo>
                    <a:pt x="283" y="7"/>
                  </a:moveTo>
                  <a:lnTo>
                    <a:pt x="277" y="2"/>
                  </a:lnTo>
                  <a:lnTo>
                    <a:pt x="264" y="0"/>
                  </a:lnTo>
                  <a:lnTo>
                    <a:pt x="248" y="0"/>
                  </a:lnTo>
                  <a:lnTo>
                    <a:pt x="230" y="1"/>
                  </a:lnTo>
                  <a:lnTo>
                    <a:pt x="212" y="3"/>
                  </a:lnTo>
                  <a:lnTo>
                    <a:pt x="197" y="5"/>
                  </a:lnTo>
                  <a:lnTo>
                    <a:pt x="187" y="6"/>
                  </a:lnTo>
                  <a:lnTo>
                    <a:pt x="183" y="7"/>
                  </a:lnTo>
                  <a:lnTo>
                    <a:pt x="118" y="41"/>
                  </a:lnTo>
                  <a:lnTo>
                    <a:pt x="5" y="34"/>
                  </a:lnTo>
                  <a:lnTo>
                    <a:pt x="4" y="41"/>
                  </a:lnTo>
                  <a:lnTo>
                    <a:pt x="3" y="69"/>
                  </a:lnTo>
                  <a:lnTo>
                    <a:pt x="1" y="128"/>
                  </a:lnTo>
                  <a:lnTo>
                    <a:pt x="0" y="228"/>
                  </a:lnTo>
                  <a:lnTo>
                    <a:pt x="1" y="380"/>
                  </a:lnTo>
                  <a:lnTo>
                    <a:pt x="4" y="595"/>
                  </a:lnTo>
                  <a:lnTo>
                    <a:pt x="10" y="881"/>
                  </a:lnTo>
                  <a:lnTo>
                    <a:pt x="21" y="1250"/>
                  </a:lnTo>
                  <a:lnTo>
                    <a:pt x="456" y="1273"/>
                  </a:lnTo>
                  <a:lnTo>
                    <a:pt x="455" y="1220"/>
                  </a:lnTo>
                  <a:lnTo>
                    <a:pt x="453" y="1078"/>
                  </a:lnTo>
                  <a:lnTo>
                    <a:pt x="449" y="877"/>
                  </a:lnTo>
                  <a:lnTo>
                    <a:pt x="443" y="648"/>
                  </a:lnTo>
                  <a:lnTo>
                    <a:pt x="436" y="419"/>
                  </a:lnTo>
                  <a:lnTo>
                    <a:pt x="428" y="221"/>
                  </a:lnTo>
                  <a:lnTo>
                    <a:pt x="418" y="81"/>
                  </a:lnTo>
                  <a:lnTo>
                    <a:pt x="408" y="31"/>
                  </a:lnTo>
                  <a:lnTo>
                    <a:pt x="378" y="39"/>
                  </a:lnTo>
                  <a:lnTo>
                    <a:pt x="351" y="41"/>
                  </a:lnTo>
                  <a:lnTo>
                    <a:pt x="330" y="38"/>
                  </a:lnTo>
                  <a:lnTo>
                    <a:pt x="312" y="31"/>
                  </a:lnTo>
                  <a:lnTo>
                    <a:pt x="300" y="23"/>
                  </a:lnTo>
                  <a:lnTo>
                    <a:pt x="290" y="15"/>
                  </a:lnTo>
                  <a:lnTo>
                    <a:pt x="286" y="10"/>
                  </a:lnTo>
                  <a:lnTo>
                    <a:pt x="28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3" name="Freeform 81">
              <a:extLst>
                <a:ext uri="{FF2B5EF4-FFF2-40B4-BE49-F238E27FC236}">
                  <a16:creationId xmlns:a16="http://schemas.microsoft.com/office/drawing/2014/main" id="{057472F8-C6B1-25C1-E83E-70092FC24253}"/>
                </a:ext>
              </a:extLst>
            </p:cNvPr>
            <p:cNvSpPr>
              <a:spLocks/>
            </p:cNvSpPr>
            <p:nvPr/>
          </p:nvSpPr>
          <p:spPr bwMode="auto">
            <a:xfrm>
              <a:off x="3305" y="1137"/>
              <a:ext cx="165" cy="182"/>
            </a:xfrm>
            <a:custGeom>
              <a:avLst/>
              <a:gdLst>
                <a:gd name="T0" fmla="*/ 11 w 165"/>
                <a:gd name="T1" fmla="*/ 110 h 182"/>
                <a:gd name="T2" fmla="*/ 9 w 165"/>
                <a:gd name="T3" fmla="*/ 110 h 182"/>
                <a:gd name="T4" fmla="*/ 8 w 165"/>
                <a:gd name="T5" fmla="*/ 110 h 182"/>
                <a:gd name="T6" fmla="*/ 6 w 165"/>
                <a:gd name="T7" fmla="*/ 110 h 182"/>
                <a:gd name="T8" fmla="*/ 4 w 165"/>
                <a:gd name="T9" fmla="*/ 110 h 182"/>
                <a:gd name="T10" fmla="*/ 8 w 165"/>
                <a:gd name="T11" fmla="*/ 84 h 182"/>
                <a:gd name="T12" fmla="*/ 14 w 165"/>
                <a:gd name="T13" fmla="*/ 60 h 182"/>
                <a:gd name="T14" fmla="*/ 23 w 165"/>
                <a:gd name="T15" fmla="*/ 37 h 182"/>
                <a:gd name="T16" fmla="*/ 33 w 165"/>
                <a:gd name="T17" fmla="*/ 19 h 182"/>
                <a:gd name="T18" fmla="*/ 46 w 165"/>
                <a:gd name="T19" fmla="*/ 7 h 182"/>
                <a:gd name="T20" fmla="*/ 63 w 165"/>
                <a:gd name="T21" fmla="*/ 0 h 182"/>
                <a:gd name="T22" fmla="*/ 84 w 165"/>
                <a:gd name="T23" fmla="*/ 3 h 182"/>
                <a:gd name="T24" fmla="*/ 107 w 165"/>
                <a:gd name="T25" fmla="*/ 14 h 182"/>
                <a:gd name="T26" fmla="*/ 116 w 165"/>
                <a:gd name="T27" fmla="*/ 19 h 182"/>
                <a:gd name="T28" fmla="*/ 123 w 165"/>
                <a:gd name="T29" fmla="*/ 27 h 182"/>
                <a:gd name="T30" fmla="*/ 130 w 165"/>
                <a:gd name="T31" fmla="*/ 36 h 182"/>
                <a:gd name="T32" fmla="*/ 136 w 165"/>
                <a:gd name="T33" fmla="*/ 45 h 182"/>
                <a:gd name="T34" fmla="*/ 141 w 165"/>
                <a:gd name="T35" fmla="*/ 56 h 182"/>
                <a:gd name="T36" fmla="*/ 146 w 165"/>
                <a:gd name="T37" fmla="*/ 66 h 182"/>
                <a:gd name="T38" fmla="*/ 151 w 165"/>
                <a:gd name="T39" fmla="*/ 76 h 182"/>
                <a:gd name="T40" fmla="*/ 155 w 165"/>
                <a:gd name="T41" fmla="*/ 86 h 182"/>
                <a:gd name="T42" fmla="*/ 159 w 165"/>
                <a:gd name="T43" fmla="*/ 99 h 182"/>
                <a:gd name="T44" fmla="*/ 162 w 165"/>
                <a:gd name="T45" fmla="*/ 112 h 182"/>
                <a:gd name="T46" fmla="*/ 164 w 165"/>
                <a:gd name="T47" fmla="*/ 127 h 182"/>
                <a:gd name="T48" fmla="*/ 165 w 165"/>
                <a:gd name="T49" fmla="*/ 141 h 182"/>
                <a:gd name="T50" fmla="*/ 162 w 165"/>
                <a:gd name="T51" fmla="*/ 147 h 182"/>
                <a:gd name="T52" fmla="*/ 160 w 165"/>
                <a:gd name="T53" fmla="*/ 153 h 182"/>
                <a:gd name="T54" fmla="*/ 156 w 165"/>
                <a:gd name="T55" fmla="*/ 160 h 182"/>
                <a:gd name="T56" fmla="*/ 153 w 165"/>
                <a:gd name="T57" fmla="*/ 167 h 182"/>
                <a:gd name="T58" fmla="*/ 148 w 165"/>
                <a:gd name="T59" fmla="*/ 174 h 182"/>
                <a:gd name="T60" fmla="*/ 141 w 165"/>
                <a:gd name="T61" fmla="*/ 178 h 182"/>
                <a:gd name="T62" fmla="*/ 132 w 165"/>
                <a:gd name="T63" fmla="*/ 181 h 182"/>
                <a:gd name="T64" fmla="*/ 120 w 165"/>
                <a:gd name="T65" fmla="*/ 182 h 182"/>
                <a:gd name="T66" fmla="*/ 104 w 165"/>
                <a:gd name="T67" fmla="*/ 182 h 182"/>
                <a:gd name="T68" fmla="*/ 88 w 165"/>
                <a:gd name="T69" fmla="*/ 180 h 182"/>
                <a:gd name="T70" fmla="*/ 73 w 165"/>
                <a:gd name="T71" fmla="*/ 178 h 182"/>
                <a:gd name="T72" fmla="*/ 57 w 165"/>
                <a:gd name="T73" fmla="*/ 175 h 182"/>
                <a:gd name="T74" fmla="*/ 41 w 165"/>
                <a:gd name="T75" fmla="*/ 171 h 182"/>
                <a:gd name="T76" fmla="*/ 27 w 165"/>
                <a:gd name="T77" fmla="*/ 166 h 182"/>
                <a:gd name="T78" fmla="*/ 14 w 165"/>
                <a:gd name="T79" fmla="*/ 160 h 182"/>
                <a:gd name="T80" fmla="*/ 0 w 165"/>
                <a:gd name="T81" fmla="*/ 153 h 182"/>
                <a:gd name="T82" fmla="*/ 0 w 165"/>
                <a:gd name="T83" fmla="*/ 148 h 182"/>
                <a:gd name="T84" fmla="*/ 1 w 165"/>
                <a:gd name="T85" fmla="*/ 142 h 182"/>
                <a:gd name="T86" fmla="*/ 1 w 165"/>
                <a:gd name="T87" fmla="*/ 137 h 182"/>
                <a:gd name="T88" fmla="*/ 1 w 165"/>
                <a:gd name="T89" fmla="*/ 131 h 182"/>
                <a:gd name="T90" fmla="*/ 6 w 165"/>
                <a:gd name="T91" fmla="*/ 126 h 182"/>
                <a:gd name="T92" fmla="*/ 8 w 165"/>
                <a:gd name="T93" fmla="*/ 121 h 182"/>
                <a:gd name="T94" fmla="*/ 10 w 165"/>
                <a:gd name="T95" fmla="*/ 115 h 182"/>
                <a:gd name="T96" fmla="*/ 11 w 165"/>
                <a:gd name="T97" fmla="*/ 110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5"/>
                <a:gd name="T148" fmla="*/ 0 h 182"/>
                <a:gd name="T149" fmla="*/ 165 w 165"/>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5" h="182">
                  <a:moveTo>
                    <a:pt x="11" y="110"/>
                  </a:moveTo>
                  <a:lnTo>
                    <a:pt x="9" y="110"/>
                  </a:lnTo>
                  <a:lnTo>
                    <a:pt x="8" y="110"/>
                  </a:lnTo>
                  <a:lnTo>
                    <a:pt x="6" y="110"/>
                  </a:lnTo>
                  <a:lnTo>
                    <a:pt x="4" y="110"/>
                  </a:lnTo>
                  <a:lnTo>
                    <a:pt x="8" y="84"/>
                  </a:lnTo>
                  <a:lnTo>
                    <a:pt x="14" y="60"/>
                  </a:lnTo>
                  <a:lnTo>
                    <a:pt x="23" y="37"/>
                  </a:lnTo>
                  <a:lnTo>
                    <a:pt x="33" y="19"/>
                  </a:lnTo>
                  <a:lnTo>
                    <a:pt x="46" y="7"/>
                  </a:lnTo>
                  <a:lnTo>
                    <a:pt x="63" y="0"/>
                  </a:lnTo>
                  <a:lnTo>
                    <a:pt x="84" y="3"/>
                  </a:lnTo>
                  <a:lnTo>
                    <a:pt x="107" y="14"/>
                  </a:lnTo>
                  <a:lnTo>
                    <a:pt x="116" y="19"/>
                  </a:lnTo>
                  <a:lnTo>
                    <a:pt x="123" y="27"/>
                  </a:lnTo>
                  <a:lnTo>
                    <a:pt x="130" y="36"/>
                  </a:lnTo>
                  <a:lnTo>
                    <a:pt x="136" y="45"/>
                  </a:lnTo>
                  <a:lnTo>
                    <a:pt x="141" y="56"/>
                  </a:lnTo>
                  <a:lnTo>
                    <a:pt x="146" y="66"/>
                  </a:lnTo>
                  <a:lnTo>
                    <a:pt x="151" y="76"/>
                  </a:lnTo>
                  <a:lnTo>
                    <a:pt x="155" y="86"/>
                  </a:lnTo>
                  <a:lnTo>
                    <a:pt x="159" y="99"/>
                  </a:lnTo>
                  <a:lnTo>
                    <a:pt x="162" y="112"/>
                  </a:lnTo>
                  <a:lnTo>
                    <a:pt x="164" y="127"/>
                  </a:lnTo>
                  <a:lnTo>
                    <a:pt x="165" y="141"/>
                  </a:lnTo>
                  <a:lnTo>
                    <a:pt x="162" y="147"/>
                  </a:lnTo>
                  <a:lnTo>
                    <a:pt x="160" y="153"/>
                  </a:lnTo>
                  <a:lnTo>
                    <a:pt x="156" y="160"/>
                  </a:lnTo>
                  <a:lnTo>
                    <a:pt x="153" y="167"/>
                  </a:lnTo>
                  <a:lnTo>
                    <a:pt x="148" y="174"/>
                  </a:lnTo>
                  <a:lnTo>
                    <a:pt x="141" y="178"/>
                  </a:lnTo>
                  <a:lnTo>
                    <a:pt x="132" y="181"/>
                  </a:lnTo>
                  <a:lnTo>
                    <a:pt x="120" y="182"/>
                  </a:lnTo>
                  <a:lnTo>
                    <a:pt x="104" y="182"/>
                  </a:lnTo>
                  <a:lnTo>
                    <a:pt x="88" y="180"/>
                  </a:lnTo>
                  <a:lnTo>
                    <a:pt x="73" y="178"/>
                  </a:lnTo>
                  <a:lnTo>
                    <a:pt x="57" y="175"/>
                  </a:lnTo>
                  <a:lnTo>
                    <a:pt x="41" y="171"/>
                  </a:lnTo>
                  <a:lnTo>
                    <a:pt x="27" y="166"/>
                  </a:lnTo>
                  <a:lnTo>
                    <a:pt x="14" y="160"/>
                  </a:lnTo>
                  <a:lnTo>
                    <a:pt x="0" y="153"/>
                  </a:lnTo>
                  <a:lnTo>
                    <a:pt x="0" y="148"/>
                  </a:lnTo>
                  <a:lnTo>
                    <a:pt x="1" y="142"/>
                  </a:lnTo>
                  <a:lnTo>
                    <a:pt x="1" y="137"/>
                  </a:lnTo>
                  <a:lnTo>
                    <a:pt x="1" y="131"/>
                  </a:lnTo>
                  <a:lnTo>
                    <a:pt x="6" y="126"/>
                  </a:lnTo>
                  <a:lnTo>
                    <a:pt x="8" y="121"/>
                  </a:lnTo>
                  <a:lnTo>
                    <a:pt x="10" y="115"/>
                  </a:lnTo>
                  <a:lnTo>
                    <a:pt x="11" y="11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4" name="Freeform 82">
              <a:extLst>
                <a:ext uri="{FF2B5EF4-FFF2-40B4-BE49-F238E27FC236}">
                  <a16:creationId xmlns:a16="http://schemas.microsoft.com/office/drawing/2014/main" id="{6F63500B-9F59-3B1F-01C1-6143A315DDA7}"/>
                </a:ext>
              </a:extLst>
            </p:cNvPr>
            <p:cNvSpPr>
              <a:spLocks/>
            </p:cNvSpPr>
            <p:nvPr/>
          </p:nvSpPr>
          <p:spPr bwMode="auto">
            <a:xfrm>
              <a:off x="3291" y="1093"/>
              <a:ext cx="205" cy="185"/>
            </a:xfrm>
            <a:custGeom>
              <a:avLst/>
              <a:gdLst>
                <a:gd name="T0" fmla="*/ 108 w 205"/>
                <a:gd name="T1" fmla="*/ 62 h 185"/>
                <a:gd name="T2" fmla="*/ 84 w 205"/>
                <a:gd name="T3" fmla="*/ 51 h 185"/>
                <a:gd name="T4" fmla="*/ 66 w 205"/>
                <a:gd name="T5" fmla="*/ 49 h 185"/>
                <a:gd name="T6" fmla="*/ 51 w 205"/>
                <a:gd name="T7" fmla="*/ 53 h 185"/>
                <a:gd name="T8" fmla="*/ 40 w 205"/>
                <a:gd name="T9" fmla="*/ 66 h 185"/>
                <a:gd name="T10" fmla="*/ 32 w 205"/>
                <a:gd name="T11" fmla="*/ 84 h 185"/>
                <a:gd name="T12" fmla="*/ 25 w 205"/>
                <a:gd name="T13" fmla="*/ 105 h 185"/>
                <a:gd name="T14" fmla="*/ 21 w 205"/>
                <a:gd name="T15" fmla="*/ 128 h 185"/>
                <a:gd name="T16" fmla="*/ 18 w 205"/>
                <a:gd name="T17" fmla="*/ 154 h 185"/>
                <a:gd name="T18" fmla="*/ 13 w 205"/>
                <a:gd name="T19" fmla="*/ 154 h 185"/>
                <a:gd name="T20" fmla="*/ 9 w 205"/>
                <a:gd name="T21" fmla="*/ 154 h 185"/>
                <a:gd name="T22" fmla="*/ 4 w 205"/>
                <a:gd name="T23" fmla="*/ 154 h 185"/>
                <a:gd name="T24" fmla="*/ 0 w 205"/>
                <a:gd name="T25" fmla="*/ 153 h 185"/>
                <a:gd name="T26" fmla="*/ 2 w 205"/>
                <a:gd name="T27" fmla="*/ 134 h 185"/>
                <a:gd name="T28" fmla="*/ 4 w 205"/>
                <a:gd name="T29" fmla="*/ 116 h 185"/>
                <a:gd name="T30" fmla="*/ 7 w 205"/>
                <a:gd name="T31" fmla="*/ 98 h 185"/>
                <a:gd name="T32" fmla="*/ 12 w 205"/>
                <a:gd name="T33" fmla="*/ 81 h 185"/>
                <a:gd name="T34" fmla="*/ 18 w 205"/>
                <a:gd name="T35" fmla="*/ 66 h 185"/>
                <a:gd name="T36" fmla="*/ 24 w 205"/>
                <a:gd name="T37" fmla="*/ 49 h 185"/>
                <a:gd name="T38" fmla="*/ 32 w 205"/>
                <a:gd name="T39" fmla="*/ 33 h 185"/>
                <a:gd name="T40" fmla="*/ 42 w 205"/>
                <a:gd name="T41" fmla="*/ 17 h 185"/>
                <a:gd name="T42" fmla="*/ 50 w 205"/>
                <a:gd name="T43" fmla="*/ 12 h 185"/>
                <a:gd name="T44" fmla="*/ 58 w 205"/>
                <a:gd name="T45" fmla="*/ 8 h 185"/>
                <a:gd name="T46" fmla="*/ 66 w 205"/>
                <a:gd name="T47" fmla="*/ 5 h 185"/>
                <a:gd name="T48" fmla="*/ 73 w 205"/>
                <a:gd name="T49" fmla="*/ 3 h 185"/>
                <a:gd name="T50" fmla="*/ 99 w 205"/>
                <a:gd name="T51" fmla="*/ 0 h 185"/>
                <a:gd name="T52" fmla="*/ 120 w 205"/>
                <a:gd name="T53" fmla="*/ 2 h 185"/>
                <a:gd name="T54" fmla="*/ 139 w 205"/>
                <a:gd name="T55" fmla="*/ 11 h 185"/>
                <a:gd name="T56" fmla="*/ 155 w 205"/>
                <a:gd name="T57" fmla="*/ 23 h 185"/>
                <a:gd name="T58" fmla="*/ 167 w 205"/>
                <a:gd name="T59" fmla="*/ 39 h 185"/>
                <a:gd name="T60" fmla="*/ 178 w 205"/>
                <a:gd name="T61" fmla="*/ 57 h 185"/>
                <a:gd name="T62" fmla="*/ 186 w 205"/>
                <a:gd name="T63" fmla="*/ 77 h 185"/>
                <a:gd name="T64" fmla="*/ 192 w 205"/>
                <a:gd name="T65" fmla="*/ 96 h 185"/>
                <a:gd name="T66" fmla="*/ 197 w 205"/>
                <a:gd name="T67" fmla="*/ 117 h 185"/>
                <a:gd name="T68" fmla="*/ 201 w 205"/>
                <a:gd name="T69" fmla="*/ 134 h 185"/>
                <a:gd name="T70" fmla="*/ 203 w 205"/>
                <a:gd name="T71" fmla="*/ 152 h 185"/>
                <a:gd name="T72" fmla="*/ 205 w 205"/>
                <a:gd name="T73" fmla="*/ 175 h 185"/>
                <a:gd name="T74" fmla="*/ 195 w 205"/>
                <a:gd name="T75" fmla="*/ 174 h 185"/>
                <a:gd name="T76" fmla="*/ 188 w 205"/>
                <a:gd name="T77" fmla="*/ 175 h 185"/>
                <a:gd name="T78" fmla="*/ 183 w 205"/>
                <a:gd name="T79" fmla="*/ 180 h 185"/>
                <a:gd name="T80" fmla="*/ 179 w 205"/>
                <a:gd name="T81" fmla="*/ 185 h 185"/>
                <a:gd name="T82" fmla="*/ 178 w 205"/>
                <a:gd name="T83" fmla="*/ 171 h 185"/>
                <a:gd name="T84" fmla="*/ 176 w 205"/>
                <a:gd name="T85" fmla="*/ 156 h 185"/>
                <a:gd name="T86" fmla="*/ 173 w 205"/>
                <a:gd name="T87" fmla="*/ 143 h 185"/>
                <a:gd name="T88" fmla="*/ 169 w 205"/>
                <a:gd name="T89" fmla="*/ 130 h 185"/>
                <a:gd name="T90" fmla="*/ 164 w 205"/>
                <a:gd name="T91" fmla="*/ 122 h 185"/>
                <a:gd name="T92" fmla="*/ 158 w 205"/>
                <a:gd name="T93" fmla="*/ 111 h 185"/>
                <a:gd name="T94" fmla="*/ 151 w 205"/>
                <a:gd name="T95" fmla="*/ 101 h 185"/>
                <a:gd name="T96" fmla="*/ 144 w 205"/>
                <a:gd name="T97" fmla="*/ 91 h 185"/>
                <a:gd name="T98" fmla="*/ 135 w 205"/>
                <a:gd name="T99" fmla="*/ 82 h 185"/>
                <a:gd name="T100" fmla="*/ 126 w 205"/>
                <a:gd name="T101" fmla="*/ 75 h 185"/>
                <a:gd name="T102" fmla="*/ 117 w 205"/>
                <a:gd name="T103" fmla="*/ 68 h 185"/>
                <a:gd name="T104" fmla="*/ 108 w 205"/>
                <a:gd name="T105" fmla="*/ 62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5"/>
                <a:gd name="T160" fmla="*/ 0 h 185"/>
                <a:gd name="T161" fmla="*/ 205 w 205"/>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5" h="185">
                  <a:moveTo>
                    <a:pt x="108" y="62"/>
                  </a:moveTo>
                  <a:lnTo>
                    <a:pt x="84" y="51"/>
                  </a:lnTo>
                  <a:lnTo>
                    <a:pt x="66" y="49"/>
                  </a:lnTo>
                  <a:lnTo>
                    <a:pt x="51" y="53"/>
                  </a:lnTo>
                  <a:lnTo>
                    <a:pt x="40" y="66"/>
                  </a:lnTo>
                  <a:lnTo>
                    <a:pt x="32" y="84"/>
                  </a:lnTo>
                  <a:lnTo>
                    <a:pt x="25" y="105"/>
                  </a:lnTo>
                  <a:lnTo>
                    <a:pt x="21" y="128"/>
                  </a:lnTo>
                  <a:lnTo>
                    <a:pt x="18" y="154"/>
                  </a:lnTo>
                  <a:lnTo>
                    <a:pt x="13" y="154"/>
                  </a:lnTo>
                  <a:lnTo>
                    <a:pt x="9" y="154"/>
                  </a:lnTo>
                  <a:lnTo>
                    <a:pt x="4" y="154"/>
                  </a:lnTo>
                  <a:lnTo>
                    <a:pt x="0" y="153"/>
                  </a:lnTo>
                  <a:lnTo>
                    <a:pt x="2" y="134"/>
                  </a:lnTo>
                  <a:lnTo>
                    <a:pt x="4" y="116"/>
                  </a:lnTo>
                  <a:lnTo>
                    <a:pt x="7" y="98"/>
                  </a:lnTo>
                  <a:lnTo>
                    <a:pt x="12" y="81"/>
                  </a:lnTo>
                  <a:lnTo>
                    <a:pt x="18" y="66"/>
                  </a:lnTo>
                  <a:lnTo>
                    <a:pt x="24" y="49"/>
                  </a:lnTo>
                  <a:lnTo>
                    <a:pt x="32" y="33"/>
                  </a:lnTo>
                  <a:lnTo>
                    <a:pt x="42" y="17"/>
                  </a:lnTo>
                  <a:lnTo>
                    <a:pt x="50" y="12"/>
                  </a:lnTo>
                  <a:lnTo>
                    <a:pt x="58" y="8"/>
                  </a:lnTo>
                  <a:lnTo>
                    <a:pt x="66" y="5"/>
                  </a:lnTo>
                  <a:lnTo>
                    <a:pt x="73" y="3"/>
                  </a:lnTo>
                  <a:lnTo>
                    <a:pt x="99" y="0"/>
                  </a:lnTo>
                  <a:lnTo>
                    <a:pt x="120" y="2"/>
                  </a:lnTo>
                  <a:lnTo>
                    <a:pt x="139" y="11"/>
                  </a:lnTo>
                  <a:lnTo>
                    <a:pt x="155" y="23"/>
                  </a:lnTo>
                  <a:lnTo>
                    <a:pt x="167" y="39"/>
                  </a:lnTo>
                  <a:lnTo>
                    <a:pt x="178" y="57"/>
                  </a:lnTo>
                  <a:lnTo>
                    <a:pt x="186" y="77"/>
                  </a:lnTo>
                  <a:lnTo>
                    <a:pt x="192" y="96"/>
                  </a:lnTo>
                  <a:lnTo>
                    <a:pt x="197" y="117"/>
                  </a:lnTo>
                  <a:lnTo>
                    <a:pt x="201" y="134"/>
                  </a:lnTo>
                  <a:lnTo>
                    <a:pt x="203" y="152"/>
                  </a:lnTo>
                  <a:lnTo>
                    <a:pt x="205" y="175"/>
                  </a:lnTo>
                  <a:lnTo>
                    <a:pt x="195" y="174"/>
                  </a:lnTo>
                  <a:lnTo>
                    <a:pt x="188" y="175"/>
                  </a:lnTo>
                  <a:lnTo>
                    <a:pt x="183" y="180"/>
                  </a:lnTo>
                  <a:lnTo>
                    <a:pt x="179" y="185"/>
                  </a:lnTo>
                  <a:lnTo>
                    <a:pt x="178" y="171"/>
                  </a:lnTo>
                  <a:lnTo>
                    <a:pt x="176" y="156"/>
                  </a:lnTo>
                  <a:lnTo>
                    <a:pt x="173" y="143"/>
                  </a:lnTo>
                  <a:lnTo>
                    <a:pt x="169" y="130"/>
                  </a:lnTo>
                  <a:lnTo>
                    <a:pt x="164" y="122"/>
                  </a:lnTo>
                  <a:lnTo>
                    <a:pt x="158" y="111"/>
                  </a:lnTo>
                  <a:lnTo>
                    <a:pt x="151" y="101"/>
                  </a:lnTo>
                  <a:lnTo>
                    <a:pt x="144" y="91"/>
                  </a:lnTo>
                  <a:lnTo>
                    <a:pt x="135" y="82"/>
                  </a:lnTo>
                  <a:lnTo>
                    <a:pt x="126" y="75"/>
                  </a:lnTo>
                  <a:lnTo>
                    <a:pt x="117" y="68"/>
                  </a:lnTo>
                  <a:lnTo>
                    <a:pt x="108" y="6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5" name="Freeform 83">
              <a:extLst>
                <a:ext uri="{FF2B5EF4-FFF2-40B4-BE49-F238E27FC236}">
                  <a16:creationId xmlns:a16="http://schemas.microsoft.com/office/drawing/2014/main" id="{3489DDB7-9154-5170-A1BE-D478D06BF1B1}"/>
                </a:ext>
              </a:extLst>
            </p:cNvPr>
            <p:cNvSpPr>
              <a:spLocks/>
            </p:cNvSpPr>
            <p:nvPr/>
          </p:nvSpPr>
          <p:spPr bwMode="auto">
            <a:xfrm>
              <a:off x="3293" y="1268"/>
              <a:ext cx="13" cy="22"/>
            </a:xfrm>
            <a:custGeom>
              <a:avLst/>
              <a:gdLst>
                <a:gd name="T0" fmla="*/ 13 w 13"/>
                <a:gd name="T1" fmla="*/ 0 h 22"/>
                <a:gd name="T2" fmla="*/ 13 w 13"/>
                <a:gd name="T3" fmla="*/ 6 h 22"/>
                <a:gd name="T4" fmla="*/ 13 w 13"/>
                <a:gd name="T5" fmla="*/ 11 h 22"/>
                <a:gd name="T6" fmla="*/ 12 w 13"/>
                <a:gd name="T7" fmla="*/ 17 h 22"/>
                <a:gd name="T8" fmla="*/ 12 w 13"/>
                <a:gd name="T9" fmla="*/ 22 h 22"/>
                <a:gd name="T10" fmla="*/ 9 w 13"/>
                <a:gd name="T11" fmla="*/ 20 h 22"/>
                <a:gd name="T12" fmla="*/ 5 w 13"/>
                <a:gd name="T13" fmla="*/ 19 h 22"/>
                <a:gd name="T14" fmla="*/ 2 w 13"/>
                <a:gd name="T15" fmla="*/ 17 h 22"/>
                <a:gd name="T16" fmla="*/ 0 w 13"/>
                <a:gd name="T17" fmla="*/ 16 h 22"/>
                <a:gd name="T18" fmla="*/ 3 w 13"/>
                <a:gd name="T19" fmla="*/ 11 h 22"/>
                <a:gd name="T20" fmla="*/ 7 w 13"/>
                <a:gd name="T21" fmla="*/ 8 h 22"/>
                <a:gd name="T22" fmla="*/ 10 w 13"/>
                <a:gd name="T23" fmla="*/ 5 h 22"/>
                <a:gd name="T24" fmla="*/ 13 w 1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2"/>
                <a:gd name="T41" fmla="*/ 13 w 1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2">
                  <a:moveTo>
                    <a:pt x="13" y="0"/>
                  </a:moveTo>
                  <a:lnTo>
                    <a:pt x="13" y="6"/>
                  </a:lnTo>
                  <a:lnTo>
                    <a:pt x="13" y="11"/>
                  </a:lnTo>
                  <a:lnTo>
                    <a:pt x="12" y="17"/>
                  </a:lnTo>
                  <a:lnTo>
                    <a:pt x="12" y="22"/>
                  </a:lnTo>
                  <a:lnTo>
                    <a:pt x="9" y="20"/>
                  </a:lnTo>
                  <a:lnTo>
                    <a:pt x="5" y="19"/>
                  </a:lnTo>
                  <a:lnTo>
                    <a:pt x="2" y="17"/>
                  </a:lnTo>
                  <a:lnTo>
                    <a:pt x="0" y="16"/>
                  </a:lnTo>
                  <a:lnTo>
                    <a:pt x="3" y="11"/>
                  </a:lnTo>
                  <a:lnTo>
                    <a:pt x="7" y="8"/>
                  </a:lnTo>
                  <a:lnTo>
                    <a:pt x="10" y="5"/>
                  </a:lnTo>
                  <a:lnTo>
                    <a:pt x="13"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6" name="Freeform 84">
              <a:extLst>
                <a:ext uri="{FF2B5EF4-FFF2-40B4-BE49-F238E27FC236}">
                  <a16:creationId xmlns:a16="http://schemas.microsoft.com/office/drawing/2014/main" id="{FB7D7DB6-F0B0-13D5-447A-D7FC5C7AAC56}"/>
                </a:ext>
              </a:extLst>
            </p:cNvPr>
            <p:cNvSpPr>
              <a:spLocks/>
            </p:cNvSpPr>
            <p:nvPr/>
          </p:nvSpPr>
          <p:spPr bwMode="auto">
            <a:xfrm>
              <a:off x="3388" y="1309"/>
              <a:ext cx="32" cy="99"/>
            </a:xfrm>
            <a:custGeom>
              <a:avLst/>
              <a:gdLst>
                <a:gd name="T0" fmla="*/ 2 w 32"/>
                <a:gd name="T1" fmla="*/ 14 h 99"/>
                <a:gd name="T2" fmla="*/ 24 w 32"/>
                <a:gd name="T3" fmla="*/ 0 h 99"/>
                <a:gd name="T4" fmla="*/ 28 w 32"/>
                <a:gd name="T5" fmla="*/ 13 h 99"/>
                <a:gd name="T6" fmla="*/ 29 w 32"/>
                <a:gd name="T7" fmla="*/ 26 h 99"/>
                <a:gd name="T8" fmla="*/ 30 w 32"/>
                <a:gd name="T9" fmla="*/ 45 h 99"/>
                <a:gd name="T10" fmla="*/ 32 w 32"/>
                <a:gd name="T11" fmla="*/ 75 h 99"/>
                <a:gd name="T12" fmla="*/ 25 w 32"/>
                <a:gd name="T13" fmla="*/ 83 h 99"/>
                <a:gd name="T14" fmla="*/ 18 w 32"/>
                <a:gd name="T15" fmla="*/ 89 h 99"/>
                <a:gd name="T16" fmla="*/ 9 w 32"/>
                <a:gd name="T17" fmla="*/ 93 h 99"/>
                <a:gd name="T18" fmla="*/ 0 w 32"/>
                <a:gd name="T19" fmla="*/ 99 h 99"/>
                <a:gd name="T20" fmla="*/ 2 w 32"/>
                <a:gd name="T21" fmla="*/ 82 h 99"/>
                <a:gd name="T22" fmla="*/ 4 w 32"/>
                <a:gd name="T23" fmla="*/ 60 h 99"/>
                <a:gd name="T24" fmla="*/ 5 w 32"/>
                <a:gd name="T25" fmla="*/ 36 h 99"/>
                <a:gd name="T26" fmla="*/ 2 w 32"/>
                <a:gd name="T27" fmla="*/ 14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99"/>
                <a:gd name="T44" fmla="*/ 32 w 32"/>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99">
                  <a:moveTo>
                    <a:pt x="2" y="14"/>
                  </a:moveTo>
                  <a:lnTo>
                    <a:pt x="24" y="0"/>
                  </a:lnTo>
                  <a:lnTo>
                    <a:pt x="28" y="13"/>
                  </a:lnTo>
                  <a:lnTo>
                    <a:pt x="29" y="26"/>
                  </a:lnTo>
                  <a:lnTo>
                    <a:pt x="30" y="45"/>
                  </a:lnTo>
                  <a:lnTo>
                    <a:pt x="32" y="75"/>
                  </a:lnTo>
                  <a:lnTo>
                    <a:pt x="25" y="83"/>
                  </a:lnTo>
                  <a:lnTo>
                    <a:pt x="18" y="89"/>
                  </a:lnTo>
                  <a:lnTo>
                    <a:pt x="9" y="93"/>
                  </a:lnTo>
                  <a:lnTo>
                    <a:pt x="0" y="99"/>
                  </a:lnTo>
                  <a:lnTo>
                    <a:pt x="2" y="82"/>
                  </a:lnTo>
                  <a:lnTo>
                    <a:pt x="4" y="60"/>
                  </a:lnTo>
                  <a:lnTo>
                    <a:pt x="5" y="36"/>
                  </a:lnTo>
                  <a:lnTo>
                    <a:pt x="2"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7" name="Freeform 85">
              <a:extLst>
                <a:ext uri="{FF2B5EF4-FFF2-40B4-BE49-F238E27FC236}">
                  <a16:creationId xmlns:a16="http://schemas.microsoft.com/office/drawing/2014/main" id="{B54C5BFB-18DB-A97F-C609-2B61D3E95636}"/>
                </a:ext>
              </a:extLst>
            </p:cNvPr>
            <p:cNvSpPr>
              <a:spLocks/>
            </p:cNvSpPr>
            <p:nvPr/>
          </p:nvSpPr>
          <p:spPr bwMode="auto">
            <a:xfrm>
              <a:off x="3311" y="1142"/>
              <a:ext cx="147" cy="209"/>
            </a:xfrm>
            <a:custGeom>
              <a:avLst/>
              <a:gdLst>
                <a:gd name="T0" fmla="*/ 4 w 147"/>
                <a:gd name="T1" fmla="*/ 58 h 209"/>
                <a:gd name="T2" fmla="*/ 8 w 147"/>
                <a:gd name="T3" fmla="*/ 47 h 209"/>
                <a:gd name="T4" fmla="*/ 11 w 147"/>
                <a:gd name="T5" fmla="*/ 36 h 209"/>
                <a:gd name="T6" fmla="*/ 17 w 147"/>
                <a:gd name="T7" fmla="*/ 25 h 209"/>
                <a:gd name="T8" fmla="*/ 23 w 147"/>
                <a:gd name="T9" fmla="*/ 14 h 209"/>
                <a:gd name="T10" fmla="*/ 32 w 147"/>
                <a:gd name="T11" fmla="*/ 8 h 209"/>
                <a:gd name="T12" fmla="*/ 43 w 147"/>
                <a:gd name="T13" fmla="*/ 2 h 209"/>
                <a:gd name="T14" fmla="*/ 58 w 147"/>
                <a:gd name="T15" fmla="*/ 0 h 209"/>
                <a:gd name="T16" fmla="*/ 75 w 147"/>
                <a:gd name="T17" fmla="*/ 1 h 209"/>
                <a:gd name="T18" fmla="*/ 80 w 147"/>
                <a:gd name="T19" fmla="*/ 2 h 209"/>
                <a:gd name="T20" fmla="*/ 85 w 147"/>
                <a:gd name="T21" fmla="*/ 2 h 209"/>
                <a:gd name="T22" fmla="*/ 90 w 147"/>
                <a:gd name="T23" fmla="*/ 3 h 209"/>
                <a:gd name="T24" fmla="*/ 95 w 147"/>
                <a:gd name="T25" fmla="*/ 4 h 209"/>
                <a:gd name="T26" fmla="*/ 102 w 147"/>
                <a:gd name="T27" fmla="*/ 9 h 209"/>
                <a:gd name="T28" fmla="*/ 111 w 147"/>
                <a:gd name="T29" fmla="*/ 20 h 209"/>
                <a:gd name="T30" fmla="*/ 120 w 147"/>
                <a:gd name="T31" fmla="*/ 35 h 209"/>
                <a:gd name="T32" fmla="*/ 129 w 147"/>
                <a:gd name="T33" fmla="*/ 50 h 209"/>
                <a:gd name="T34" fmla="*/ 137 w 147"/>
                <a:gd name="T35" fmla="*/ 68 h 209"/>
                <a:gd name="T36" fmla="*/ 143 w 147"/>
                <a:gd name="T37" fmla="*/ 84 h 209"/>
                <a:gd name="T38" fmla="*/ 146 w 147"/>
                <a:gd name="T39" fmla="*/ 96 h 209"/>
                <a:gd name="T40" fmla="*/ 147 w 147"/>
                <a:gd name="T41" fmla="*/ 104 h 209"/>
                <a:gd name="T42" fmla="*/ 146 w 147"/>
                <a:gd name="T43" fmla="*/ 108 h 209"/>
                <a:gd name="T44" fmla="*/ 145 w 147"/>
                <a:gd name="T45" fmla="*/ 112 h 209"/>
                <a:gd name="T46" fmla="*/ 144 w 147"/>
                <a:gd name="T47" fmla="*/ 116 h 209"/>
                <a:gd name="T48" fmla="*/ 143 w 147"/>
                <a:gd name="T49" fmla="*/ 119 h 209"/>
                <a:gd name="T50" fmla="*/ 130 w 147"/>
                <a:gd name="T51" fmla="*/ 146 h 209"/>
                <a:gd name="T52" fmla="*/ 117 w 147"/>
                <a:gd name="T53" fmla="*/ 167 h 209"/>
                <a:gd name="T54" fmla="*/ 102 w 147"/>
                <a:gd name="T55" fmla="*/ 183 h 209"/>
                <a:gd name="T56" fmla="*/ 88 w 147"/>
                <a:gd name="T57" fmla="*/ 194 h 209"/>
                <a:gd name="T58" fmla="*/ 75 w 147"/>
                <a:gd name="T59" fmla="*/ 202 h 209"/>
                <a:gd name="T60" fmla="*/ 64 w 147"/>
                <a:gd name="T61" fmla="*/ 206 h 209"/>
                <a:gd name="T62" fmla="*/ 57 w 147"/>
                <a:gd name="T63" fmla="*/ 209 h 209"/>
                <a:gd name="T64" fmla="*/ 54 w 147"/>
                <a:gd name="T65" fmla="*/ 209 h 209"/>
                <a:gd name="T66" fmla="*/ 49 w 147"/>
                <a:gd name="T67" fmla="*/ 204 h 209"/>
                <a:gd name="T68" fmla="*/ 40 w 147"/>
                <a:gd name="T69" fmla="*/ 194 h 209"/>
                <a:gd name="T70" fmla="*/ 30 w 147"/>
                <a:gd name="T71" fmla="*/ 182 h 209"/>
                <a:gd name="T72" fmla="*/ 19 w 147"/>
                <a:gd name="T73" fmla="*/ 165 h 209"/>
                <a:gd name="T74" fmla="*/ 9 w 147"/>
                <a:gd name="T75" fmla="*/ 144 h 209"/>
                <a:gd name="T76" fmla="*/ 2 w 147"/>
                <a:gd name="T77" fmla="*/ 119 h 209"/>
                <a:gd name="T78" fmla="*/ 0 w 147"/>
                <a:gd name="T79" fmla="*/ 90 h 209"/>
                <a:gd name="T80" fmla="*/ 4 w 147"/>
                <a:gd name="T81" fmla="*/ 58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09"/>
                <a:gd name="T125" fmla="*/ 147 w 147"/>
                <a:gd name="T126" fmla="*/ 209 h 2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09">
                  <a:moveTo>
                    <a:pt x="4" y="58"/>
                  </a:moveTo>
                  <a:lnTo>
                    <a:pt x="8" y="47"/>
                  </a:lnTo>
                  <a:lnTo>
                    <a:pt x="11" y="36"/>
                  </a:lnTo>
                  <a:lnTo>
                    <a:pt x="17" y="25"/>
                  </a:lnTo>
                  <a:lnTo>
                    <a:pt x="23" y="14"/>
                  </a:lnTo>
                  <a:lnTo>
                    <a:pt x="32" y="8"/>
                  </a:lnTo>
                  <a:lnTo>
                    <a:pt x="43" y="2"/>
                  </a:lnTo>
                  <a:lnTo>
                    <a:pt x="58" y="0"/>
                  </a:lnTo>
                  <a:lnTo>
                    <a:pt x="75" y="1"/>
                  </a:lnTo>
                  <a:lnTo>
                    <a:pt x="80" y="2"/>
                  </a:lnTo>
                  <a:lnTo>
                    <a:pt x="85" y="2"/>
                  </a:lnTo>
                  <a:lnTo>
                    <a:pt x="90" y="3"/>
                  </a:lnTo>
                  <a:lnTo>
                    <a:pt x="95" y="4"/>
                  </a:lnTo>
                  <a:lnTo>
                    <a:pt x="102" y="9"/>
                  </a:lnTo>
                  <a:lnTo>
                    <a:pt x="111" y="20"/>
                  </a:lnTo>
                  <a:lnTo>
                    <a:pt x="120" y="35"/>
                  </a:lnTo>
                  <a:lnTo>
                    <a:pt x="129" y="50"/>
                  </a:lnTo>
                  <a:lnTo>
                    <a:pt x="137" y="68"/>
                  </a:lnTo>
                  <a:lnTo>
                    <a:pt x="143" y="84"/>
                  </a:lnTo>
                  <a:lnTo>
                    <a:pt x="146" y="96"/>
                  </a:lnTo>
                  <a:lnTo>
                    <a:pt x="147" y="104"/>
                  </a:lnTo>
                  <a:lnTo>
                    <a:pt x="146" y="108"/>
                  </a:lnTo>
                  <a:lnTo>
                    <a:pt x="145" y="112"/>
                  </a:lnTo>
                  <a:lnTo>
                    <a:pt x="144" y="116"/>
                  </a:lnTo>
                  <a:lnTo>
                    <a:pt x="143" y="119"/>
                  </a:lnTo>
                  <a:lnTo>
                    <a:pt x="130" y="146"/>
                  </a:lnTo>
                  <a:lnTo>
                    <a:pt x="117" y="167"/>
                  </a:lnTo>
                  <a:lnTo>
                    <a:pt x="102" y="183"/>
                  </a:lnTo>
                  <a:lnTo>
                    <a:pt x="88" y="194"/>
                  </a:lnTo>
                  <a:lnTo>
                    <a:pt x="75" y="202"/>
                  </a:lnTo>
                  <a:lnTo>
                    <a:pt x="64" y="206"/>
                  </a:lnTo>
                  <a:lnTo>
                    <a:pt x="57" y="209"/>
                  </a:lnTo>
                  <a:lnTo>
                    <a:pt x="54" y="209"/>
                  </a:lnTo>
                  <a:lnTo>
                    <a:pt x="49" y="204"/>
                  </a:lnTo>
                  <a:lnTo>
                    <a:pt x="40" y="194"/>
                  </a:lnTo>
                  <a:lnTo>
                    <a:pt x="30" y="182"/>
                  </a:lnTo>
                  <a:lnTo>
                    <a:pt x="19" y="165"/>
                  </a:lnTo>
                  <a:lnTo>
                    <a:pt x="9" y="144"/>
                  </a:lnTo>
                  <a:lnTo>
                    <a:pt x="2" y="119"/>
                  </a:lnTo>
                  <a:lnTo>
                    <a:pt x="0" y="90"/>
                  </a:lnTo>
                  <a:lnTo>
                    <a:pt x="4" y="58"/>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8" name="Freeform 86">
              <a:extLst>
                <a:ext uri="{FF2B5EF4-FFF2-40B4-BE49-F238E27FC236}">
                  <a16:creationId xmlns:a16="http://schemas.microsoft.com/office/drawing/2014/main" id="{E62C2C3F-87C5-84C9-6B3D-5B81C2D24CD7}"/>
                </a:ext>
              </a:extLst>
            </p:cNvPr>
            <p:cNvSpPr>
              <a:spLocks/>
            </p:cNvSpPr>
            <p:nvPr/>
          </p:nvSpPr>
          <p:spPr bwMode="auto">
            <a:xfrm>
              <a:off x="3338" y="1281"/>
              <a:ext cx="74" cy="55"/>
            </a:xfrm>
            <a:custGeom>
              <a:avLst/>
              <a:gdLst>
                <a:gd name="T0" fmla="*/ 74 w 74"/>
                <a:gd name="T1" fmla="*/ 15 h 55"/>
                <a:gd name="T2" fmla="*/ 72 w 74"/>
                <a:gd name="T3" fmla="*/ 19 h 55"/>
                <a:gd name="T4" fmla="*/ 67 w 74"/>
                <a:gd name="T5" fmla="*/ 28 h 55"/>
                <a:gd name="T6" fmla="*/ 58 w 74"/>
                <a:gd name="T7" fmla="*/ 40 h 55"/>
                <a:gd name="T8" fmla="*/ 46 w 74"/>
                <a:gd name="T9" fmla="*/ 50 h 55"/>
                <a:gd name="T10" fmla="*/ 34 w 74"/>
                <a:gd name="T11" fmla="*/ 55 h 55"/>
                <a:gd name="T12" fmla="*/ 22 w 74"/>
                <a:gd name="T13" fmla="*/ 51 h 55"/>
                <a:gd name="T14" fmla="*/ 10 w 74"/>
                <a:gd name="T15" fmla="*/ 35 h 55"/>
                <a:gd name="T16" fmla="*/ 0 w 74"/>
                <a:gd name="T17" fmla="*/ 4 h 55"/>
                <a:gd name="T18" fmla="*/ 0 w 74"/>
                <a:gd name="T19" fmla="*/ 4 h 55"/>
                <a:gd name="T20" fmla="*/ 1 w 74"/>
                <a:gd name="T21" fmla="*/ 2 h 55"/>
                <a:gd name="T22" fmla="*/ 4 w 74"/>
                <a:gd name="T23" fmla="*/ 0 h 55"/>
                <a:gd name="T24" fmla="*/ 11 w 74"/>
                <a:gd name="T25" fmla="*/ 0 h 55"/>
                <a:gd name="T26" fmla="*/ 20 w 74"/>
                <a:gd name="T27" fmla="*/ 0 h 55"/>
                <a:gd name="T28" fmla="*/ 33 w 74"/>
                <a:gd name="T29" fmla="*/ 3 h 55"/>
                <a:gd name="T30" fmla="*/ 51 w 74"/>
                <a:gd name="T31" fmla="*/ 7 h 55"/>
                <a:gd name="T32" fmla="*/ 74 w 74"/>
                <a:gd name="T33" fmla="*/ 1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5"/>
                <a:gd name="T53" fmla="*/ 74 w 7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5">
                  <a:moveTo>
                    <a:pt x="74" y="15"/>
                  </a:moveTo>
                  <a:lnTo>
                    <a:pt x="72" y="19"/>
                  </a:lnTo>
                  <a:lnTo>
                    <a:pt x="67" y="28"/>
                  </a:lnTo>
                  <a:lnTo>
                    <a:pt x="58" y="40"/>
                  </a:lnTo>
                  <a:lnTo>
                    <a:pt x="46" y="50"/>
                  </a:lnTo>
                  <a:lnTo>
                    <a:pt x="34" y="55"/>
                  </a:lnTo>
                  <a:lnTo>
                    <a:pt x="22" y="51"/>
                  </a:lnTo>
                  <a:lnTo>
                    <a:pt x="10" y="35"/>
                  </a:lnTo>
                  <a:lnTo>
                    <a:pt x="0" y="4"/>
                  </a:lnTo>
                  <a:lnTo>
                    <a:pt x="1" y="2"/>
                  </a:lnTo>
                  <a:lnTo>
                    <a:pt x="4" y="0"/>
                  </a:lnTo>
                  <a:lnTo>
                    <a:pt x="11" y="0"/>
                  </a:lnTo>
                  <a:lnTo>
                    <a:pt x="20" y="0"/>
                  </a:lnTo>
                  <a:lnTo>
                    <a:pt x="33" y="3"/>
                  </a:lnTo>
                  <a:lnTo>
                    <a:pt x="51" y="7"/>
                  </a:lnTo>
                  <a:lnTo>
                    <a:pt x="74" y="15"/>
                  </a:lnTo>
                  <a:close/>
                </a:path>
              </a:pathLst>
            </a:custGeom>
            <a:solidFill>
              <a:srgbClr val="E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9" name="Freeform 87">
              <a:extLst>
                <a:ext uri="{FF2B5EF4-FFF2-40B4-BE49-F238E27FC236}">
                  <a16:creationId xmlns:a16="http://schemas.microsoft.com/office/drawing/2014/main" id="{44A7DA9C-DAB7-7EAD-C2B7-8F0A7CD4401F}"/>
                </a:ext>
              </a:extLst>
            </p:cNvPr>
            <p:cNvSpPr>
              <a:spLocks/>
            </p:cNvSpPr>
            <p:nvPr/>
          </p:nvSpPr>
          <p:spPr bwMode="auto">
            <a:xfrm>
              <a:off x="3340" y="1287"/>
              <a:ext cx="70" cy="39"/>
            </a:xfrm>
            <a:custGeom>
              <a:avLst/>
              <a:gdLst>
                <a:gd name="T0" fmla="*/ 70 w 70"/>
                <a:gd name="T1" fmla="*/ 11 h 39"/>
                <a:gd name="T2" fmla="*/ 68 w 70"/>
                <a:gd name="T3" fmla="*/ 15 h 39"/>
                <a:gd name="T4" fmla="*/ 62 w 70"/>
                <a:gd name="T5" fmla="*/ 21 h 39"/>
                <a:gd name="T6" fmla="*/ 54 w 70"/>
                <a:gd name="T7" fmla="*/ 29 h 39"/>
                <a:gd name="T8" fmla="*/ 44 w 70"/>
                <a:gd name="T9" fmla="*/ 36 h 39"/>
                <a:gd name="T10" fmla="*/ 33 w 70"/>
                <a:gd name="T11" fmla="*/ 39 h 39"/>
                <a:gd name="T12" fmla="*/ 21 w 70"/>
                <a:gd name="T13" fmla="*/ 36 h 39"/>
                <a:gd name="T14" fmla="*/ 10 w 70"/>
                <a:gd name="T15" fmla="*/ 24 h 39"/>
                <a:gd name="T16" fmla="*/ 0 w 70"/>
                <a:gd name="T17" fmla="*/ 0 h 39"/>
                <a:gd name="T18" fmla="*/ 2 w 70"/>
                <a:gd name="T19" fmla="*/ 0 h 39"/>
                <a:gd name="T20" fmla="*/ 6 w 70"/>
                <a:gd name="T21" fmla="*/ 1 h 39"/>
                <a:gd name="T22" fmla="*/ 14 w 70"/>
                <a:gd name="T23" fmla="*/ 3 h 39"/>
                <a:gd name="T24" fmla="*/ 23 w 70"/>
                <a:gd name="T25" fmla="*/ 5 h 39"/>
                <a:gd name="T26" fmla="*/ 34 w 70"/>
                <a:gd name="T27" fmla="*/ 7 h 39"/>
                <a:gd name="T28" fmla="*/ 46 w 70"/>
                <a:gd name="T29" fmla="*/ 9 h 39"/>
                <a:gd name="T30" fmla="*/ 58 w 70"/>
                <a:gd name="T31" fmla="*/ 10 h 39"/>
                <a:gd name="T32" fmla="*/ 70 w 70"/>
                <a:gd name="T33" fmla="*/ 1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39"/>
                <a:gd name="T53" fmla="*/ 70 w 7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39">
                  <a:moveTo>
                    <a:pt x="70" y="11"/>
                  </a:moveTo>
                  <a:lnTo>
                    <a:pt x="68" y="15"/>
                  </a:lnTo>
                  <a:lnTo>
                    <a:pt x="62" y="21"/>
                  </a:lnTo>
                  <a:lnTo>
                    <a:pt x="54" y="29"/>
                  </a:lnTo>
                  <a:lnTo>
                    <a:pt x="44" y="36"/>
                  </a:lnTo>
                  <a:lnTo>
                    <a:pt x="33" y="39"/>
                  </a:lnTo>
                  <a:lnTo>
                    <a:pt x="21" y="36"/>
                  </a:lnTo>
                  <a:lnTo>
                    <a:pt x="10" y="24"/>
                  </a:lnTo>
                  <a:lnTo>
                    <a:pt x="0" y="0"/>
                  </a:lnTo>
                  <a:lnTo>
                    <a:pt x="2" y="0"/>
                  </a:lnTo>
                  <a:lnTo>
                    <a:pt x="6" y="1"/>
                  </a:lnTo>
                  <a:lnTo>
                    <a:pt x="14" y="3"/>
                  </a:lnTo>
                  <a:lnTo>
                    <a:pt x="23" y="5"/>
                  </a:lnTo>
                  <a:lnTo>
                    <a:pt x="34" y="7"/>
                  </a:lnTo>
                  <a:lnTo>
                    <a:pt x="46" y="9"/>
                  </a:lnTo>
                  <a:lnTo>
                    <a:pt x="58" y="10"/>
                  </a:lnTo>
                  <a:lnTo>
                    <a:pt x="7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0" name="Freeform 88">
              <a:extLst>
                <a:ext uri="{FF2B5EF4-FFF2-40B4-BE49-F238E27FC236}">
                  <a16:creationId xmlns:a16="http://schemas.microsoft.com/office/drawing/2014/main" id="{B7E714F7-9E3D-7FBE-61AD-AC7C793071FC}"/>
                </a:ext>
              </a:extLst>
            </p:cNvPr>
            <p:cNvSpPr>
              <a:spLocks/>
            </p:cNvSpPr>
            <p:nvPr/>
          </p:nvSpPr>
          <p:spPr bwMode="auto">
            <a:xfrm>
              <a:off x="3361" y="1329"/>
              <a:ext cx="8" cy="4"/>
            </a:xfrm>
            <a:custGeom>
              <a:avLst/>
              <a:gdLst>
                <a:gd name="T0" fmla="*/ 0 w 8"/>
                <a:gd name="T1" fmla="*/ 2 h 4"/>
                <a:gd name="T2" fmla="*/ 0 w 8"/>
                <a:gd name="T3" fmla="*/ 3 h 4"/>
                <a:gd name="T4" fmla="*/ 1 w 8"/>
                <a:gd name="T5" fmla="*/ 3 h 4"/>
                <a:gd name="T6" fmla="*/ 2 w 8"/>
                <a:gd name="T7" fmla="*/ 4 h 4"/>
                <a:gd name="T8" fmla="*/ 3 w 8"/>
                <a:gd name="T9" fmla="*/ 4 h 4"/>
                <a:gd name="T10" fmla="*/ 4 w 8"/>
                <a:gd name="T11" fmla="*/ 4 h 4"/>
                <a:gd name="T12" fmla="*/ 7 w 8"/>
                <a:gd name="T13" fmla="*/ 4 h 4"/>
                <a:gd name="T14" fmla="*/ 8 w 8"/>
                <a:gd name="T15" fmla="*/ 4 h 4"/>
                <a:gd name="T16" fmla="*/ 8 w 8"/>
                <a:gd name="T17" fmla="*/ 3 h 4"/>
                <a:gd name="T18" fmla="*/ 8 w 8"/>
                <a:gd name="T19" fmla="*/ 3 h 4"/>
                <a:gd name="T20" fmla="*/ 8 w 8"/>
                <a:gd name="T21" fmla="*/ 2 h 4"/>
                <a:gd name="T22" fmla="*/ 6 w 8"/>
                <a:gd name="T23" fmla="*/ 2 h 4"/>
                <a:gd name="T24" fmla="*/ 4 w 8"/>
                <a:gd name="T25" fmla="*/ 0 h 4"/>
                <a:gd name="T26" fmla="*/ 3 w 8"/>
                <a:gd name="T27" fmla="*/ 0 h 4"/>
                <a:gd name="T28" fmla="*/ 1 w 8"/>
                <a:gd name="T29" fmla="*/ 0 h 4"/>
                <a:gd name="T30" fmla="*/ 0 w 8"/>
                <a:gd name="T31" fmla="*/ 0 h 4"/>
                <a:gd name="T32" fmla="*/ 0 w 8"/>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0" y="2"/>
                  </a:moveTo>
                  <a:lnTo>
                    <a:pt x="0" y="3"/>
                  </a:lnTo>
                  <a:lnTo>
                    <a:pt x="1" y="3"/>
                  </a:lnTo>
                  <a:lnTo>
                    <a:pt x="2" y="4"/>
                  </a:lnTo>
                  <a:lnTo>
                    <a:pt x="3" y="4"/>
                  </a:lnTo>
                  <a:lnTo>
                    <a:pt x="4" y="4"/>
                  </a:lnTo>
                  <a:lnTo>
                    <a:pt x="7" y="4"/>
                  </a:lnTo>
                  <a:lnTo>
                    <a:pt x="8" y="4"/>
                  </a:lnTo>
                  <a:lnTo>
                    <a:pt x="8" y="3"/>
                  </a:lnTo>
                  <a:lnTo>
                    <a:pt x="8" y="2"/>
                  </a:lnTo>
                  <a:lnTo>
                    <a:pt x="6" y="2"/>
                  </a:lnTo>
                  <a:lnTo>
                    <a:pt x="4" y="0"/>
                  </a:lnTo>
                  <a:lnTo>
                    <a:pt x="3" y="0"/>
                  </a:lnTo>
                  <a:lnTo>
                    <a:pt x="1" y="0"/>
                  </a:lnTo>
                  <a:lnTo>
                    <a:pt x="0" y="0"/>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1" name="Freeform 89">
              <a:extLst>
                <a:ext uri="{FF2B5EF4-FFF2-40B4-BE49-F238E27FC236}">
                  <a16:creationId xmlns:a16="http://schemas.microsoft.com/office/drawing/2014/main" id="{6FC7ED60-41CD-006C-4C06-E870AF442165}"/>
                </a:ext>
              </a:extLst>
            </p:cNvPr>
            <p:cNvSpPr>
              <a:spLocks/>
            </p:cNvSpPr>
            <p:nvPr/>
          </p:nvSpPr>
          <p:spPr bwMode="auto">
            <a:xfrm>
              <a:off x="3317" y="1184"/>
              <a:ext cx="62" cy="92"/>
            </a:xfrm>
            <a:custGeom>
              <a:avLst/>
              <a:gdLst>
                <a:gd name="T0" fmla="*/ 53 w 62"/>
                <a:gd name="T1" fmla="*/ 14 h 92"/>
                <a:gd name="T2" fmla="*/ 51 w 62"/>
                <a:gd name="T3" fmla="*/ 12 h 92"/>
                <a:gd name="T4" fmla="*/ 47 w 62"/>
                <a:gd name="T5" fmla="*/ 8 h 92"/>
                <a:gd name="T6" fmla="*/ 42 w 62"/>
                <a:gd name="T7" fmla="*/ 5 h 92"/>
                <a:gd name="T8" fmla="*/ 35 w 62"/>
                <a:gd name="T9" fmla="*/ 3 h 92"/>
                <a:gd name="T10" fmla="*/ 27 w 62"/>
                <a:gd name="T11" fmla="*/ 0 h 92"/>
                <a:gd name="T12" fmla="*/ 18 w 62"/>
                <a:gd name="T13" fmla="*/ 0 h 92"/>
                <a:gd name="T14" fmla="*/ 9 w 62"/>
                <a:gd name="T15" fmla="*/ 1 h 92"/>
                <a:gd name="T16" fmla="*/ 0 w 62"/>
                <a:gd name="T17" fmla="*/ 6 h 92"/>
                <a:gd name="T18" fmla="*/ 2 w 62"/>
                <a:gd name="T19" fmla="*/ 6 h 92"/>
                <a:gd name="T20" fmla="*/ 5 w 62"/>
                <a:gd name="T21" fmla="*/ 5 h 92"/>
                <a:gd name="T22" fmla="*/ 11 w 62"/>
                <a:gd name="T23" fmla="*/ 4 h 92"/>
                <a:gd name="T24" fmla="*/ 17 w 62"/>
                <a:gd name="T25" fmla="*/ 3 h 92"/>
                <a:gd name="T26" fmla="*/ 24 w 62"/>
                <a:gd name="T27" fmla="*/ 3 h 92"/>
                <a:gd name="T28" fmla="*/ 32 w 62"/>
                <a:gd name="T29" fmla="*/ 4 h 92"/>
                <a:gd name="T30" fmla="*/ 40 w 62"/>
                <a:gd name="T31" fmla="*/ 6 h 92"/>
                <a:gd name="T32" fmla="*/ 46 w 62"/>
                <a:gd name="T33" fmla="*/ 12 h 92"/>
                <a:gd name="T34" fmla="*/ 52 w 62"/>
                <a:gd name="T35" fmla="*/ 18 h 92"/>
                <a:gd name="T36" fmla="*/ 55 w 62"/>
                <a:gd name="T37" fmla="*/ 25 h 92"/>
                <a:gd name="T38" fmla="*/ 58 w 62"/>
                <a:gd name="T39" fmla="*/ 33 h 92"/>
                <a:gd name="T40" fmla="*/ 58 w 62"/>
                <a:gd name="T41" fmla="*/ 42 h 92"/>
                <a:gd name="T42" fmla="*/ 57 w 62"/>
                <a:gd name="T43" fmla="*/ 51 h 92"/>
                <a:gd name="T44" fmla="*/ 53 w 62"/>
                <a:gd name="T45" fmla="*/ 61 h 92"/>
                <a:gd name="T46" fmla="*/ 45 w 62"/>
                <a:gd name="T47" fmla="*/ 71 h 92"/>
                <a:gd name="T48" fmla="*/ 33 w 62"/>
                <a:gd name="T49" fmla="*/ 82 h 92"/>
                <a:gd name="T50" fmla="*/ 33 w 62"/>
                <a:gd name="T51" fmla="*/ 82 h 92"/>
                <a:gd name="T52" fmla="*/ 33 w 62"/>
                <a:gd name="T53" fmla="*/ 83 h 92"/>
                <a:gd name="T54" fmla="*/ 33 w 62"/>
                <a:gd name="T55" fmla="*/ 84 h 92"/>
                <a:gd name="T56" fmla="*/ 33 w 62"/>
                <a:gd name="T57" fmla="*/ 85 h 92"/>
                <a:gd name="T58" fmla="*/ 37 w 62"/>
                <a:gd name="T59" fmla="*/ 87 h 92"/>
                <a:gd name="T60" fmla="*/ 44 w 62"/>
                <a:gd name="T61" fmla="*/ 90 h 92"/>
                <a:gd name="T62" fmla="*/ 52 w 62"/>
                <a:gd name="T63" fmla="*/ 91 h 92"/>
                <a:gd name="T64" fmla="*/ 55 w 62"/>
                <a:gd name="T65" fmla="*/ 92 h 92"/>
                <a:gd name="T66" fmla="*/ 53 w 62"/>
                <a:gd name="T67" fmla="*/ 91 h 92"/>
                <a:gd name="T68" fmla="*/ 46 w 62"/>
                <a:gd name="T69" fmla="*/ 87 h 92"/>
                <a:gd name="T70" fmla="*/ 41 w 62"/>
                <a:gd name="T71" fmla="*/ 85 h 92"/>
                <a:gd name="T72" fmla="*/ 37 w 62"/>
                <a:gd name="T73" fmla="*/ 83 h 92"/>
                <a:gd name="T74" fmla="*/ 37 w 62"/>
                <a:gd name="T75" fmla="*/ 82 h 92"/>
                <a:gd name="T76" fmla="*/ 38 w 62"/>
                <a:gd name="T77" fmla="*/ 81 h 92"/>
                <a:gd name="T78" fmla="*/ 40 w 62"/>
                <a:gd name="T79" fmla="*/ 80 h 92"/>
                <a:gd name="T80" fmla="*/ 41 w 62"/>
                <a:gd name="T81" fmla="*/ 80 h 92"/>
                <a:gd name="T82" fmla="*/ 42 w 62"/>
                <a:gd name="T83" fmla="*/ 79 h 92"/>
                <a:gd name="T84" fmla="*/ 46 w 62"/>
                <a:gd name="T85" fmla="*/ 75 h 92"/>
                <a:gd name="T86" fmla="*/ 52 w 62"/>
                <a:gd name="T87" fmla="*/ 70 h 92"/>
                <a:gd name="T88" fmla="*/ 56 w 62"/>
                <a:gd name="T89" fmla="*/ 62 h 92"/>
                <a:gd name="T90" fmla="*/ 61 w 62"/>
                <a:gd name="T91" fmla="*/ 53 h 92"/>
                <a:gd name="T92" fmla="*/ 62 w 62"/>
                <a:gd name="T93" fmla="*/ 42 h 92"/>
                <a:gd name="T94" fmla="*/ 60 w 62"/>
                <a:gd name="T95" fmla="*/ 28 h 92"/>
                <a:gd name="T96" fmla="*/ 53 w 62"/>
                <a:gd name="T97" fmla="*/ 14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92"/>
                <a:gd name="T149" fmla="*/ 62 w 62"/>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92">
                  <a:moveTo>
                    <a:pt x="53" y="14"/>
                  </a:moveTo>
                  <a:lnTo>
                    <a:pt x="51" y="12"/>
                  </a:lnTo>
                  <a:lnTo>
                    <a:pt x="47" y="8"/>
                  </a:lnTo>
                  <a:lnTo>
                    <a:pt x="42" y="5"/>
                  </a:lnTo>
                  <a:lnTo>
                    <a:pt x="35" y="3"/>
                  </a:lnTo>
                  <a:lnTo>
                    <a:pt x="27" y="0"/>
                  </a:lnTo>
                  <a:lnTo>
                    <a:pt x="18" y="0"/>
                  </a:lnTo>
                  <a:lnTo>
                    <a:pt x="9" y="1"/>
                  </a:lnTo>
                  <a:lnTo>
                    <a:pt x="0" y="6"/>
                  </a:lnTo>
                  <a:lnTo>
                    <a:pt x="2" y="6"/>
                  </a:lnTo>
                  <a:lnTo>
                    <a:pt x="5" y="5"/>
                  </a:lnTo>
                  <a:lnTo>
                    <a:pt x="11" y="4"/>
                  </a:lnTo>
                  <a:lnTo>
                    <a:pt x="17" y="3"/>
                  </a:lnTo>
                  <a:lnTo>
                    <a:pt x="24" y="3"/>
                  </a:lnTo>
                  <a:lnTo>
                    <a:pt x="32" y="4"/>
                  </a:lnTo>
                  <a:lnTo>
                    <a:pt x="40" y="6"/>
                  </a:lnTo>
                  <a:lnTo>
                    <a:pt x="46" y="12"/>
                  </a:lnTo>
                  <a:lnTo>
                    <a:pt x="52" y="18"/>
                  </a:lnTo>
                  <a:lnTo>
                    <a:pt x="55" y="25"/>
                  </a:lnTo>
                  <a:lnTo>
                    <a:pt x="58" y="33"/>
                  </a:lnTo>
                  <a:lnTo>
                    <a:pt x="58" y="42"/>
                  </a:lnTo>
                  <a:lnTo>
                    <a:pt x="57" y="51"/>
                  </a:lnTo>
                  <a:lnTo>
                    <a:pt x="53" y="61"/>
                  </a:lnTo>
                  <a:lnTo>
                    <a:pt x="45" y="71"/>
                  </a:lnTo>
                  <a:lnTo>
                    <a:pt x="33" y="82"/>
                  </a:lnTo>
                  <a:lnTo>
                    <a:pt x="33" y="83"/>
                  </a:lnTo>
                  <a:lnTo>
                    <a:pt x="33" y="84"/>
                  </a:lnTo>
                  <a:lnTo>
                    <a:pt x="33" y="85"/>
                  </a:lnTo>
                  <a:lnTo>
                    <a:pt x="37" y="87"/>
                  </a:lnTo>
                  <a:lnTo>
                    <a:pt x="44" y="90"/>
                  </a:lnTo>
                  <a:lnTo>
                    <a:pt x="52" y="91"/>
                  </a:lnTo>
                  <a:lnTo>
                    <a:pt x="55" y="92"/>
                  </a:lnTo>
                  <a:lnTo>
                    <a:pt x="53" y="91"/>
                  </a:lnTo>
                  <a:lnTo>
                    <a:pt x="46" y="87"/>
                  </a:lnTo>
                  <a:lnTo>
                    <a:pt x="41" y="85"/>
                  </a:lnTo>
                  <a:lnTo>
                    <a:pt x="37" y="83"/>
                  </a:lnTo>
                  <a:lnTo>
                    <a:pt x="37" y="82"/>
                  </a:lnTo>
                  <a:lnTo>
                    <a:pt x="38" y="81"/>
                  </a:lnTo>
                  <a:lnTo>
                    <a:pt x="40" y="80"/>
                  </a:lnTo>
                  <a:lnTo>
                    <a:pt x="41" y="80"/>
                  </a:lnTo>
                  <a:lnTo>
                    <a:pt x="42" y="79"/>
                  </a:lnTo>
                  <a:lnTo>
                    <a:pt x="46" y="75"/>
                  </a:lnTo>
                  <a:lnTo>
                    <a:pt x="52" y="70"/>
                  </a:lnTo>
                  <a:lnTo>
                    <a:pt x="56" y="62"/>
                  </a:lnTo>
                  <a:lnTo>
                    <a:pt x="61" y="53"/>
                  </a:lnTo>
                  <a:lnTo>
                    <a:pt x="62" y="42"/>
                  </a:lnTo>
                  <a:lnTo>
                    <a:pt x="60" y="28"/>
                  </a:lnTo>
                  <a:lnTo>
                    <a:pt x="53"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2" name="Freeform 90">
              <a:extLst>
                <a:ext uri="{FF2B5EF4-FFF2-40B4-BE49-F238E27FC236}">
                  <a16:creationId xmlns:a16="http://schemas.microsoft.com/office/drawing/2014/main" id="{937AC2B7-E71B-AC10-951C-300AF95733E0}"/>
                </a:ext>
              </a:extLst>
            </p:cNvPr>
            <p:cNvSpPr>
              <a:spLocks/>
            </p:cNvSpPr>
            <p:nvPr/>
          </p:nvSpPr>
          <p:spPr bwMode="auto">
            <a:xfrm>
              <a:off x="3316" y="1182"/>
              <a:ext cx="59" cy="27"/>
            </a:xfrm>
            <a:custGeom>
              <a:avLst/>
              <a:gdLst>
                <a:gd name="T0" fmla="*/ 49 w 59"/>
                <a:gd name="T1" fmla="*/ 10 h 27"/>
                <a:gd name="T2" fmla="*/ 47 w 59"/>
                <a:gd name="T3" fmla="*/ 8 h 27"/>
                <a:gd name="T4" fmla="*/ 44 w 59"/>
                <a:gd name="T5" fmla="*/ 6 h 27"/>
                <a:gd name="T6" fmla="*/ 38 w 59"/>
                <a:gd name="T7" fmla="*/ 3 h 27"/>
                <a:gd name="T8" fmla="*/ 33 w 59"/>
                <a:gd name="T9" fmla="*/ 1 h 27"/>
                <a:gd name="T10" fmla="*/ 25 w 59"/>
                <a:gd name="T11" fmla="*/ 0 h 27"/>
                <a:gd name="T12" fmla="*/ 17 w 59"/>
                <a:gd name="T13" fmla="*/ 1 h 27"/>
                <a:gd name="T14" fmla="*/ 9 w 59"/>
                <a:gd name="T15" fmla="*/ 3 h 27"/>
                <a:gd name="T16" fmla="*/ 0 w 59"/>
                <a:gd name="T17" fmla="*/ 8 h 27"/>
                <a:gd name="T18" fmla="*/ 1 w 59"/>
                <a:gd name="T19" fmla="*/ 8 h 27"/>
                <a:gd name="T20" fmla="*/ 5 w 59"/>
                <a:gd name="T21" fmla="*/ 7 h 27"/>
                <a:gd name="T22" fmla="*/ 10 w 59"/>
                <a:gd name="T23" fmla="*/ 6 h 27"/>
                <a:gd name="T24" fmla="*/ 17 w 59"/>
                <a:gd name="T25" fmla="*/ 5 h 27"/>
                <a:gd name="T26" fmla="*/ 25 w 59"/>
                <a:gd name="T27" fmla="*/ 5 h 27"/>
                <a:gd name="T28" fmla="*/ 33 w 59"/>
                <a:gd name="T29" fmla="*/ 6 h 27"/>
                <a:gd name="T30" fmla="*/ 41 w 59"/>
                <a:gd name="T31" fmla="*/ 8 h 27"/>
                <a:gd name="T32" fmla="*/ 47 w 59"/>
                <a:gd name="T33" fmla="*/ 14 h 27"/>
                <a:gd name="T34" fmla="*/ 49 w 59"/>
                <a:gd name="T35" fmla="*/ 16 h 27"/>
                <a:gd name="T36" fmla="*/ 52 w 59"/>
                <a:gd name="T37" fmla="*/ 19 h 27"/>
                <a:gd name="T38" fmla="*/ 53 w 59"/>
                <a:gd name="T39" fmla="*/ 22 h 27"/>
                <a:gd name="T40" fmla="*/ 54 w 59"/>
                <a:gd name="T41" fmla="*/ 26 h 27"/>
                <a:gd name="T42" fmla="*/ 55 w 59"/>
                <a:gd name="T43" fmla="*/ 27 h 27"/>
                <a:gd name="T44" fmla="*/ 57 w 59"/>
                <a:gd name="T45" fmla="*/ 27 h 27"/>
                <a:gd name="T46" fmla="*/ 58 w 59"/>
                <a:gd name="T47" fmla="*/ 27 h 27"/>
                <a:gd name="T48" fmla="*/ 59 w 59"/>
                <a:gd name="T49" fmla="*/ 25 h 27"/>
                <a:gd name="T50" fmla="*/ 57 w 59"/>
                <a:gd name="T51" fmla="*/ 20 h 27"/>
                <a:gd name="T52" fmla="*/ 55 w 59"/>
                <a:gd name="T53" fmla="*/ 17 h 27"/>
                <a:gd name="T54" fmla="*/ 53 w 59"/>
                <a:gd name="T55" fmla="*/ 14 h 27"/>
                <a:gd name="T56" fmla="*/ 49 w 59"/>
                <a:gd name="T57" fmla="*/ 1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27"/>
                <a:gd name="T89" fmla="*/ 59 w 59"/>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27">
                  <a:moveTo>
                    <a:pt x="49" y="10"/>
                  </a:moveTo>
                  <a:lnTo>
                    <a:pt x="47" y="8"/>
                  </a:lnTo>
                  <a:lnTo>
                    <a:pt x="44" y="6"/>
                  </a:lnTo>
                  <a:lnTo>
                    <a:pt x="38" y="3"/>
                  </a:lnTo>
                  <a:lnTo>
                    <a:pt x="33" y="1"/>
                  </a:lnTo>
                  <a:lnTo>
                    <a:pt x="25" y="0"/>
                  </a:lnTo>
                  <a:lnTo>
                    <a:pt x="17" y="1"/>
                  </a:lnTo>
                  <a:lnTo>
                    <a:pt x="9" y="3"/>
                  </a:lnTo>
                  <a:lnTo>
                    <a:pt x="0" y="8"/>
                  </a:lnTo>
                  <a:lnTo>
                    <a:pt x="1" y="8"/>
                  </a:lnTo>
                  <a:lnTo>
                    <a:pt x="5" y="7"/>
                  </a:lnTo>
                  <a:lnTo>
                    <a:pt x="10" y="6"/>
                  </a:lnTo>
                  <a:lnTo>
                    <a:pt x="17" y="5"/>
                  </a:lnTo>
                  <a:lnTo>
                    <a:pt x="25" y="5"/>
                  </a:lnTo>
                  <a:lnTo>
                    <a:pt x="33" y="6"/>
                  </a:lnTo>
                  <a:lnTo>
                    <a:pt x="41" y="8"/>
                  </a:lnTo>
                  <a:lnTo>
                    <a:pt x="47" y="14"/>
                  </a:lnTo>
                  <a:lnTo>
                    <a:pt x="49" y="16"/>
                  </a:lnTo>
                  <a:lnTo>
                    <a:pt x="52" y="19"/>
                  </a:lnTo>
                  <a:lnTo>
                    <a:pt x="53" y="22"/>
                  </a:lnTo>
                  <a:lnTo>
                    <a:pt x="54" y="26"/>
                  </a:lnTo>
                  <a:lnTo>
                    <a:pt x="55" y="27"/>
                  </a:lnTo>
                  <a:lnTo>
                    <a:pt x="57" y="27"/>
                  </a:lnTo>
                  <a:lnTo>
                    <a:pt x="58" y="27"/>
                  </a:lnTo>
                  <a:lnTo>
                    <a:pt x="59" y="25"/>
                  </a:lnTo>
                  <a:lnTo>
                    <a:pt x="57" y="20"/>
                  </a:lnTo>
                  <a:lnTo>
                    <a:pt x="55" y="17"/>
                  </a:lnTo>
                  <a:lnTo>
                    <a:pt x="53" y="14"/>
                  </a:lnTo>
                  <a:lnTo>
                    <a:pt x="49"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3" name="Freeform 91">
              <a:extLst>
                <a:ext uri="{FF2B5EF4-FFF2-40B4-BE49-F238E27FC236}">
                  <a16:creationId xmlns:a16="http://schemas.microsoft.com/office/drawing/2014/main" id="{63EFD270-C32E-3B70-372A-B5F961052C99}"/>
                </a:ext>
              </a:extLst>
            </p:cNvPr>
            <p:cNvSpPr>
              <a:spLocks/>
            </p:cNvSpPr>
            <p:nvPr/>
          </p:nvSpPr>
          <p:spPr bwMode="auto">
            <a:xfrm>
              <a:off x="3400" y="1201"/>
              <a:ext cx="60" cy="21"/>
            </a:xfrm>
            <a:custGeom>
              <a:avLst/>
              <a:gdLst>
                <a:gd name="T0" fmla="*/ 16 w 60"/>
                <a:gd name="T1" fmla="*/ 1 h 21"/>
                <a:gd name="T2" fmla="*/ 19 w 60"/>
                <a:gd name="T3" fmla="*/ 0 h 21"/>
                <a:gd name="T4" fmla="*/ 23 w 60"/>
                <a:gd name="T5" fmla="*/ 0 h 21"/>
                <a:gd name="T6" fmla="*/ 28 w 60"/>
                <a:gd name="T7" fmla="*/ 0 h 21"/>
                <a:gd name="T8" fmla="*/ 35 w 60"/>
                <a:gd name="T9" fmla="*/ 1 h 21"/>
                <a:gd name="T10" fmla="*/ 41 w 60"/>
                <a:gd name="T11" fmla="*/ 3 h 21"/>
                <a:gd name="T12" fmla="*/ 48 w 60"/>
                <a:gd name="T13" fmla="*/ 8 h 21"/>
                <a:gd name="T14" fmla="*/ 55 w 60"/>
                <a:gd name="T15" fmla="*/ 14 h 21"/>
                <a:gd name="T16" fmla="*/ 60 w 60"/>
                <a:gd name="T17" fmla="*/ 21 h 21"/>
                <a:gd name="T18" fmla="*/ 59 w 60"/>
                <a:gd name="T19" fmla="*/ 20 h 21"/>
                <a:gd name="T20" fmla="*/ 57 w 60"/>
                <a:gd name="T21" fmla="*/ 18 h 21"/>
                <a:gd name="T22" fmla="*/ 53 w 60"/>
                <a:gd name="T23" fmla="*/ 15 h 21"/>
                <a:gd name="T24" fmla="*/ 47 w 60"/>
                <a:gd name="T25" fmla="*/ 10 h 21"/>
                <a:gd name="T26" fmla="*/ 40 w 60"/>
                <a:gd name="T27" fmla="*/ 7 h 21"/>
                <a:gd name="T28" fmla="*/ 34 w 60"/>
                <a:gd name="T29" fmla="*/ 5 h 21"/>
                <a:gd name="T30" fmla="*/ 25 w 60"/>
                <a:gd name="T31" fmla="*/ 5 h 21"/>
                <a:gd name="T32" fmla="*/ 17 w 60"/>
                <a:gd name="T33" fmla="*/ 6 h 21"/>
                <a:gd name="T34" fmla="*/ 13 w 60"/>
                <a:gd name="T35" fmla="*/ 7 h 21"/>
                <a:gd name="T36" fmla="*/ 10 w 60"/>
                <a:gd name="T37" fmla="*/ 9 h 21"/>
                <a:gd name="T38" fmla="*/ 7 w 60"/>
                <a:gd name="T39" fmla="*/ 10 h 21"/>
                <a:gd name="T40" fmla="*/ 5 w 60"/>
                <a:gd name="T41" fmla="*/ 12 h 21"/>
                <a:gd name="T42" fmla="*/ 2 w 60"/>
                <a:gd name="T43" fmla="*/ 14 h 21"/>
                <a:gd name="T44" fmla="*/ 1 w 60"/>
                <a:gd name="T45" fmla="*/ 12 h 21"/>
                <a:gd name="T46" fmla="*/ 0 w 60"/>
                <a:gd name="T47" fmla="*/ 11 h 21"/>
                <a:gd name="T48" fmla="*/ 0 w 60"/>
                <a:gd name="T49" fmla="*/ 9 h 21"/>
                <a:gd name="T50" fmla="*/ 3 w 60"/>
                <a:gd name="T51" fmla="*/ 7 h 21"/>
                <a:gd name="T52" fmla="*/ 7 w 60"/>
                <a:gd name="T53" fmla="*/ 5 h 21"/>
                <a:gd name="T54" fmla="*/ 11 w 60"/>
                <a:gd name="T55" fmla="*/ 3 h 21"/>
                <a:gd name="T56" fmla="*/ 16 w 60"/>
                <a:gd name="T57" fmla="*/ 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
                <a:gd name="T89" fmla="*/ 60 w 60"/>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
                  <a:moveTo>
                    <a:pt x="16" y="1"/>
                  </a:moveTo>
                  <a:lnTo>
                    <a:pt x="19" y="0"/>
                  </a:lnTo>
                  <a:lnTo>
                    <a:pt x="23" y="0"/>
                  </a:lnTo>
                  <a:lnTo>
                    <a:pt x="28" y="0"/>
                  </a:lnTo>
                  <a:lnTo>
                    <a:pt x="35" y="1"/>
                  </a:lnTo>
                  <a:lnTo>
                    <a:pt x="41" y="3"/>
                  </a:lnTo>
                  <a:lnTo>
                    <a:pt x="48" y="8"/>
                  </a:lnTo>
                  <a:lnTo>
                    <a:pt x="55" y="14"/>
                  </a:lnTo>
                  <a:lnTo>
                    <a:pt x="60" y="21"/>
                  </a:lnTo>
                  <a:lnTo>
                    <a:pt x="59" y="20"/>
                  </a:lnTo>
                  <a:lnTo>
                    <a:pt x="57" y="18"/>
                  </a:lnTo>
                  <a:lnTo>
                    <a:pt x="53" y="15"/>
                  </a:lnTo>
                  <a:lnTo>
                    <a:pt x="47" y="10"/>
                  </a:lnTo>
                  <a:lnTo>
                    <a:pt x="40" y="7"/>
                  </a:lnTo>
                  <a:lnTo>
                    <a:pt x="34" y="5"/>
                  </a:lnTo>
                  <a:lnTo>
                    <a:pt x="25" y="5"/>
                  </a:lnTo>
                  <a:lnTo>
                    <a:pt x="17" y="6"/>
                  </a:lnTo>
                  <a:lnTo>
                    <a:pt x="13" y="7"/>
                  </a:lnTo>
                  <a:lnTo>
                    <a:pt x="10" y="9"/>
                  </a:lnTo>
                  <a:lnTo>
                    <a:pt x="7" y="10"/>
                  </a:lnTo>
                  <a:lnTo>
                    <a:pt x="5" y="12"/>
                  </a:lnTo>
                  <a:lnTo>
                    <a:pt x="2" y="14"/>
                  </a:lnTo>
                  <a:lnTo>
                    <a:pt x="1" y="12"/>
                  </a:lnTo>
                  <a:lnTo>
                    <a:pt x="0" y="11"/>
                  </a:lnTo>
                  <a:lnTo>
                    <a:pt x="0" y="9"/>
                  </a:lnTo>
                  <a:lnTo>
                    <a:pt x="3" y="7"/>
                  </a:lnTo>
                  <a:lnTo>
                    <a:pt x="7" y="5"/>
                  </a:lnTo>
                  <a:lnTo>
                    <a:pt x="11" y="3"/>
                  </a:lnTo>
                  <a:lnTo>
                    <a:pt x="16"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4" name="Freeform 92">
              <a:extLst>
                <a:ext uri="{FF2B5EF4-FFF2-40B4-BE49-F238E27FC236}">
                  <a16:creationId xmlns:a16="http://schemas.microsoft.com/office/drawing/2014/main" id="{85B7ED1D-BF33-7382-A998-61E640D104DB}"/>
                </a:ext>
              </a:extLst>
            </p:cNvPr>
            <p:cNvSpPr>
              <a:spLocks/>
            </p:cNvSpPr>
            <p:nvPr/>
          </p:nvSpPr>
          <p:spPr bwMode="auto">
            <a:xfrm>
              <a:off x="3288" y="1108"/>
              <a:ext cx="47" cy="138"/>
            </a:xfrm>
            <a:custGeom>
              <a:avLst/>
              <a:gdLst>
                <a:gd name="T0" fmla="*/ 45 w 47"/>
                <a:gd name="T1" fmla="*/ 0 h 138"/>
                <a:gd name="T2" fmla="*/ 46 w 47"/>
                <a:gd name="T3" fmla="*/ 0 h 138"/>
                <a:gd name="T4" fmla="*/ 46 w 47"/>
                <a:gd name="T5" fmla="*/ 0 h 138"/>
                <a:gd name="T6" fmla="*/ 47 w 47"/>
                <a:gd name="T7" fmla="*/ 0 h 138"/>
                <a:gd name="T8" fmla="*/ 47 w 47"/>
                <a:gd name="T9" fmla="*/ 2 h 138"/>
                <a:gd name="T10" fmla="*/ 47 w 47"/>
                <a:gd name="T11" fmla="*/ 3 h 138"/>
                <a:gd name="T12" fmla="*/ 47 w 47"/>
                <a:gd name="T13" fmla="*/ 3 h 138"/>
                <a:gd name="T14" fmla="*/ 47 w 47"/>
                <a:gd name="T15" fmla="*/ 4 h 138"/>
                <a:gd name="T16" fmla="*/ 47 w 47"/>
                <a:gd name="T17" fmla="*/ 5 h 138"/>
                <a:gd name="T18" fmla="*/ 38 w 47"/>
                <a:gd name="T19" fmla="*/ 18 h 138"/>
                <a:gd name="T20" fmla="*/ 31 w 47"/>
                <a:gd name="T21" fmla="*/ 32 h 138"/>
                <a:gd name="T22" fmla="*/ 24 w 47"/>
                <a:gd name="T23" fmla="*/ 47 h 138"/>
                <a:gd name="T24" fmla="*/ 18 w 47"/>
                <a:gd name="T25" fmla="*/ 64 h 138"/>
                <a:gd name="T26" fmla="*/ 14 w 47"/>
                <a:gd name="T27" fmla="*/ 82 h 138"/>
                <a:gd name="T28" fmla="*/ 9 w 47"/>
                <a:gd name="T29" fmla="*/ 100 h 138"/>
                <a:gd name="T30" fmla="*/ 6 w 47"/>
                <a:gd name="T31" fmla="*/ 119 h 138"/>
                <a:gd name="T32" fmla="*/ 4 w 47"/>
                <a:gd name="T33" fmla="*/ 138 h 138"/>
                <a:gd name="T34" fmla="*/ 3 w 47"/>
                <a:gd name="T35" fmla="*/ 138 h 138"/>
                <a:gd name="T36" fmla="*/ 3 w 47"/>
                <a:gd name="T37" fmla="*/ 137 h 138"/>
                <a:gd name="T38" fmla="*/ 2 w 47"/>
                <a:gd name="T39" fmla="*/ 137 h 138"/>
                <a:gd name="T40" fmla="*/ 0 w 47"/>
                <a:gd name="T41" fmla="*/ 137 h 138"/>
                <a:gd name="T42" fmla="*/ 4 w 47"/>
                <a:gd name="T43" fmla="*/ 117 h 138"/>
                <a:gd name="T44" fmla="*/ 7 w 47"/>
                <a:gd name="T45" fmla="*/ 98 h 138"/>
                <a:gd name="T46" fmla="*/ 10 w 47"/>
                <a:gd name="T47" fmla="*/ 80 h 138"/>
                <a:gd name="T48" fmla="*/ 16 w 47"/>
                <a:gd name="T49" fmla="*/ 62 h 138"/>
                <a:gd name="T50" fmla="*/ 22 w 47"/>
                <a:gd name="T51" fmla="*/ 44 h 138"/>
                <a:gd name="T52" fmla="*/ 28 w 47"/>
                <a:gd name="T53" fmla="*/ 28 h 138"/>
                <a:gd name="T54" fmla="*/ 36 w 47"/>
                <a:gd name="T55" fmla="*/ 14 h 138"/>
                <a:gd name="T56" fmla="*/ 45 w 47"/>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8"/>
                <a:gd name="T89" fmla="*/ 47 w 47"/>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8">
                  <a:moveTo>
                    <a:pt x="45" y="0"/>
                  </a:moveTo>
                  <a:lnTo>
                    <a:pt x="46" y="0"/>
                  </a:lnTo>
                  <a:lnTo>
                    <a:pt x="47" y="0"/>
                  </a:lnTo>
                  <a:lnTo>
                    <a:pt x="47" y="2"/>
                  </a:lnTo>
                  <a:lnTo>
                    <a:pt x="47" y="3"/>
                  </a:lnTo>
                  <a:lnTo>
                    <a:pt x="47" y="4"/>
                  </a:lnTo>
                  <a:lnTo>
                    <a:pt x="47" y="5"/>
                  </a:lnTo>
                  <a:lnTo>
                    <a:pt x="38" y="18"/>
                  </a:lnTo>
                  <a:lnTo>
                    <a:pt x="31" y="32"/>
                  </a:lnTo>
                  <a:lnTo>
                    <a:pt x="24" y="47"/>
                  </a:lnTo>
                  <a:lnTo>
                    <a:pt x="18" y="64"/>
                  </a:lnTo>
                  <a:lnTo>
                    <a:pt x="14" y="82"/>
                  </a:lnTo>
                  <a:lnTo>
                    <a:pt x="9" y="100"/>
                  </a:lnTo>
                  <a:lnTo>
                    <a:pt x="6" y="119"/>
                  </a:lnTo>
                  <a:lnTo>
                    <a:pt x="4" y="138"/>
                  </a:lnTo>
                  <a:lnTo>
                    <a:pt x="3" y="138"/>
                  </a:lnTo>
                  <a:lnTo>
                    <a:pt x="3" y="137"/>
                  </a:lnTo>
                  <a:lnTo>
                    <a:pt x="2" y="137"/>
                  </a:lnTo>
                  <a:lnTo>
                    <a:pt x="0" y="137"/>
                  </a:lnTo>
                  <a:lnTo>
                    <a:pt x="4" y="117"/>
                  </a:lnTo>
                  <a:lnTo>
                    <a:pt x="7" y="98"/>
                  </a:lnTo>
                  <a:lnTo>
                    <a:pt x="10" y="80"/>
                  </a:lnTo>
                  <a:lnTo>
                    <a:pt x="16" y="62"/>
                  </a:lnTo>
                  <a:lnTo>
                    <a:pt x="22" y="44"/>
                  </a:lnTo>
                  <a:lnTo>
                    <a:pt x="28" y="28"/>
                  </a:lnTo>
                  <a:lnTo>
                    <a:pt x="36" y="14"/>
                  </a:lnTo>
                  <a:lnTo>
                    <a:pt x="45"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5" name="Freeform 93">
              <a:extLst>
                <a:ext uri="{FF2B5EF4-FFF2-40B4-BE49-F238E27FC236}">
                  <a16:creationId xmlns:a16="http://schemas.microsoft.com/office/drawing/2014/main" id="{86491C4A-BEB8-A7B4-2230-8F39CFD179E9}"/>
                </a:ext>
              </a:extLst>
            </p:cNvPr>
            <p:cNvSpPr>
              <a:spLocks/>
            </p:cNvSpPr>
            <p:nvPr/>
          </p:nvSpPr>
          <p:spPr bwMode="auto">
            <a:xfrm>
              <a:off x="3303" y="1119"/>
              <a:ext cx="37" cy="128"/>
            </a:xfrm>
            <a:custGeom>
              <a:avLst/>
              <a:gdLst>
                <a:gd name="T0" fmla="*/ 33 w 37"/>
                <a:gd name="T1" fmla="*/ 1 h 128"/>
                <a:gd name="T2" fmla="*/ 35 w 37"/>
                <a:gd name="T3" fmla="*/ 0 h 128"/>
                <a:gd name="T4" fmla="*/ 35 w 37"/>
                <a:gd name="T5" fmla="*/ 0 h 128"/>
                <a:gd name="T6" fmla="*/ 36 w 37"/>
                <a:gd name="T7" fmla="*/ 0 h 128"/>
                <a:gd name="T8" fmla="*/ 36 w 37"/>
                <a:gd name="T9" fmla="*/ 1 h 128"/>
                <a:gd name="T10" fmla="*/ 37 w 37"/>
                <a:gd name="T11" fmla="*/ 2 h 128"/>
                <a:gd name="T12" fmla="*/ 37 w 37"/>
                <a:gd name="T13" fmla="*/ 2 h 128"/>
                <a:gd name="T14" fmla="*/ 37 w 37"/>
                <a:gd name="T15" fmla="*/ 3 h 128"/>
                <a:gd name="T16" fmla="*/ 36 w 37"/>
                <a:gd name="T17" fmla="*/ 4 h 128"/>
                <a:gd name="T18" fmla="*/ 29 w 37"/>
                <a:gd name="T19" fmla="*/ 17 h 128"/>
                <a:gd name="T20" fmla="*/ 22 w 37"/>
                <a:gd name="T21" fmla="*/ 31 h 128"/>
                <a:gd name="T22" fmla="*/ 18 w 37"/>
                <a:gd name="T23" fmla="*/ 45 h 128"/>
                <a:gd name="T24" fmla="*/ 13 w 37"/>
                <a:gd name="T25" fmla="*/ 61 h 128"/>
                <a:gd name="T26" fmla="*/ 10 w 37"/>
                <a:gd name="T27" fmla="*/ 78 h 128"/>
                <a:gd name="T28" fmla="*/ 7 w 37"/>
                <a:gd name="T29" fmla="*/ 94 h 128"/>
                <a:gd name="T30" fmla="*/ 4 w 37"/>
                <a:gd name="T31" fmla="*/ 111 h 128"/>
                <a:gd name="T32" fmla="*/ 2 w 37"/>
                <a:gd name="T33" fmla="*/ 128 h 128"/>
                <a:gd name="T34" fmla="*/ 1 w 37"/>
                <a:gd name="T35" fmla="*/ 128 h 128"/>
                <a:gd name="T36" fmla="*/ 1 w 37"/>
                <a:gd name="T37" fmla="*/ 128 h 128"/>
                <a:gd name="T38" fmla="*/ 1 w 37"/>
                <a:gd name="T39" fmla="*/ 128 h 128"/>
                <a:gd name="T40" fmla="*/ 0 w 37"/>
                <a:gd name="T41" fmla="*/ 128 h 128"/>
                <a:gd name="T42" fmla="*/ 1 w 37"/>
                <a:gd name="T43" fmla="*/ 110 h 128"/>
                <a:gd name="T44" fmla="*/ 3 w 37"/>
                <a:gd name="T45" fmla="*/ 93 h 128"/>
                <a:gd name="T46" fmla="*/ 7 w 37"/>
                <a:gd name="T47" fmla="*/ 77 h 128"/>
                <a:gd name="T48" fmla="*/ 10 w 37"/>
                <a:gd name="T49" fmla="*/ 60 h 128"/>
                <a:gd name="T50" fmla="*/ 14 w 37"/>
                <a:gd name="T51" fmla="*/ 44 h 128"/>
                <a:gd name="T52" fmla="*/ 20 w 37"/>
                <a:gd name="T53" fmla="*/ 29 h 128"/>
                <a:gd name="T54" fmla="*/ 27 w 37"/>
                <a:gd name="T55" fmla="*/ 14 h 128"/>
                <a:gd name="T56" fmla="*/ 33 w 37"/>
                <a:gd name="T57" fmla="*/ 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28"/>
                <a:gd name="T89" fmla="*/ 37 w 37"/>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28">
                  <a:moveTo>
                    <a:pt x="33" y="1"/>
                  </a:moveTo>
                  <a:lnTo>
                    <a:pt x="35" y="0"/>
                  </a:lnTo>
                  <a:lnTo>
                    <a:pt x="36" y="0"/>
                  </a:lnTo>
                  <a:lnTo>
                    <a:pt x="36" y="1"/>
                  </a:lnTo>
                  <a:lnTo>
                    <a:pt x="37" y="2"/>
                  </a:lnTo>
                  <a:lnTo>
                    <a:pt x="37" y="3"/>
                  </a:lnTo>
                  <a:lnTo>
                    <a:pt x="36" y="4"/>
                  </a:lnTo>
                  <a:lnTo>
                    <a:pt x="29" y="17"/>
                  </a:lnTo>
                  <a:lnTo>
                    <a:pt x="22" y="31"/>
                  </a:lnTo>
                  <a:lnTo>
                    <a:pt x="18" y="45"/>
                  </a:lnTo>
                  <a:lnTo>
                    <a:pt x="13" y="61"/>
                  </a:lnTo>
                  <a:lnTo>
                    <a:pt x="10" y="78"/>
                  </a:lnTo>
                  <a:lnTo>
                    <a:pt x="7" y="94"/>
                  </a:lnTo>
                  <a:lnTo>
                    <a:pt x="4" y="111"/>
                  </a:lnTo>
                  <a:lnTo>
                    <a:pt x="2" y="128"/>
                  </a:lnTo>
                  <a:lnTo>
                    <a:pt x="1" y="128"/>
                  </a:lnTo>
                  <a:lnTo>
                    <a:pt x="0" y="128"/>
                  </a:lnTo>
                  <a:lnTo>
                    <a:pt x="1" y="110"/>
                  </a:lnTo>
                  <a:lnTo>
                    <a:pt x="3" y="93"/>
                  </a:lnTo>
                  <a:lnTo>
                    <a:pt x="7" y="77"/>
                  </a:lnTo>
                  <a:lnTo>
                    <a:pt x="10" y="60"/>
                  </a:lnTo>
                  <a:lnTo>
                    <a:pt x="14" y="44"/>
                  </a:lnTo>
                  <a:lnTo>
                    <a:pt x="20" y="29"/>
                  </a:lnTo>
                  <a:lnTo>
                    <a:pt x="27" y="14"/>
                  </a:lnTo>
                  <a:lnTo>
                    <a:pt x="33"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6" name="Freeform 94">
              <a:extLst>
                <a:ext uri="{FF2B5EF4-FFF2-40B4-BE49-F238E27FC236}">
                  <a16:creationId xmlns:a16="http://schemas.microsoft.com/office/drawing/2014/main" id="{035D1E78-6C13-5B6B-FA6C-F7B370D5FD8E}"/>
                </a:ext>
              </a:extLst>
            </p:cNvPr>
            <p:cNvSpPr>
              <a:spLocks/>
            </p:cNvSpPr>
            <p:nvPr/>
          </p:nvSpPr>
          <p:spPr bwMode="auto">
            <a:xfrm>
              <a:off x="3301" y="1271"/>
              <a:ext cx="3" cy="18"/>
            </a:xfrm>
            <a:custGeom>
              <a:avLst/>
              <a:gdLst>
                <a:gd name="T0" fmla="*/ 3 w 3"/>
                <a:gd name="T1" fmla="*/ 0 h 18"/>
                <a:gd name="T2" fmla="*/ 3 w 3"/>
                <a:gd name="T3" fmla="*/ 5 h 18"/>
                <a:gd name="T4" fmla="*/ 3 w 3"/>
                <a:gd name="T5" fmla="*/ 9 h 18"/>
                <a:gd name="T6" fmla="*/ 2 w 3"/>
                <a:gd name="T7" fmla="*/ 14 h 18"/>
                <a:gd name="T8" fmla="*/ 2 w 3"/>
                <a:gd name="T9" fmla="*/ 18 h 18"/>
                <a:gd name="T10" fmla="*/ 2 w 3"/>
                <a:gd name="T11" fmla="*/ 18 h 18"/>
                <a:gd name="T12" fmla="*/ 1 w 3"/>
                <a:gd name="T13" fmla="*/ 17 h 18"/>
                <a:gd name="T14" fmla="*/ 1 w 3"/>
                <a:gd name="T15" fmla="*/ 17 h 18"/>
                <a:gd name="T16" fmla="*/ 0 w 3"/>
                <a:gd name="T17" fmla="*/ 17 h 18"/>
                <a:gd name="T18" fmla="*/ 0 w 3"/>
                <a:gd name="T19" fmla="*/ 14 h 18"/>
                <a:gd name="T20" fmla="*/ 0 w 3"/>
                <a:gd name="T21" fmla="*/ 10 h 18"/>
                <a:gd name="T22" fmla="*/ 0 w 3"/>
                <a:gd name="T23" fmla="*/ 7 h 18"/>
                <a:gd name="T24" fmla="*/ 0 w 3"/>
                <a:gd name="T25" fmla="*/ 4 h 18"/>
                <a:gd name="T26" fmla="*/ 1 w 3"/>
                <a:gd name="T27" fmla="*/ 3 h 18"/>
                <a:gd name="T28" fmla="*/ 2 w 3"/>
                <a:gd name="T29" fmla="*/ 2 h 18"/>
                <a:gd name="T30" fmla="*/ 2 w 3"/>
                <a:gd name="T31" fmla="*/ 2 h 18"/>
                <a:gd name="T32" fmla="*/ 3 w 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8"/>
                <a:gd name="T53" fmla="*/ 3 w 3"/>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8">
                  <a:moveTo>
                    <a:pt x="3" y="0"/>
                  </a:moveTo>
                  <a:lnTo>
                    <a:pt x="3" y="5"/>
                  </a:lnTo>
                  <a:lnTo>
                    <a:pt x="3" y="9"/>
                  </a:lnTo>
                  <a:lnTo>
                    <a:pt x="2" y="14"/>
                  </a:lnTo>
                  <a:lnTo>
                    <a:pt x="2" y="18"/>
                  </a:lnTo>
                  <a:lnTo>
                    <a:pt x="1" y="17"/>
                  </a:lnTo>
                  <a:lnTo>
                    <a:pt x="0" y="17"/>
                  </a:lnTo>
                  <a:lnTo>
                    <a:pt x="0" y="14"/>
                  </a:lnTo>
                  <a:lnTo>
                    <a:pt x="0" y="10"/>
                  </a:lnTo>
                  <a:lnTo>
                    <a:pt x="0" y="7"/>
                  </a:lnTo>
                  <a:lnTo>
                    <a:pt x="0" y="4"/>
                  </a:lnTo>
                  <a:lnTo>
                    <a:pt x="1" y="3"/>
                  </a:lnTo>
                  <a:lnTo>
                    <a:pt x="2" y="2"/>
                  </a:lnTo>
                  <a:lnTo>
                    <a:pt x="3"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7" name="Freeform 95">
              <a:extLst>
                <a:ext uri="{FF2B5EF4-FFF2-40B4-BE49-F238E27FC236}">
                  <a16:creationId xmlns:a16="http://schemas.microsoft.com/office/drawing/2014/main" id="{7C416496-1EA3-146E-C29F-F57CB8DFFE51}"/>
                </a:ext>
              </a:extLst>
            </p:cNvPr>
            <p:cNvSpPr>
              <a:spLocks/>
            </p:cNvSpPr>
            <p:nvPr/>
          </p:nvSpPr>
          <p:spPr bwMode="auto">
            <a:xfrm>
              <a:off x="3310" y="1139"/>
              <a:ext cx="40" cy="108"/>
            </a:xfrm>
            <a:custGeom>
              <a:avLst/>
              <a:gdLst>
                <a:gd name="T0" fmla="*/ 36 w 40"/>
                <a:gd name="T1" fmla="*/ 0 h 108"/>
                <a:gd name="T2" fmla="*/ 38 w 40"/>
                <a:gd name="T3" fmla="*/ 0 h 108"/>
                <a:gd name="T4" fmla="*/ 38 w 40"/>
                <a:gd name="T5" fmla="*/ 0 h 108"/>
                <a:gd name="T6" fmla="*/ 39 w 40"/>
                <a:gd name="T7" fmla="*/ 1 h 108"/>
                <a:gd name="T8" fmla="*/ 39 w 40"/>
                <a:gd name="T9" fmla="*/ 2 h 108"/>
                <a:gd name="T10" fmla="*/ 40 w 40"/>
                <a:gd name="T11" fmla="*/ 3 h 108"/>
                <a:gd name="T12" fmla="*/ 40 w 40"/>
                <a:gd name="T13" fmla="*/ 3 h 108"/>
                <a:gd name="T14" fmla="*/ 40 w 40"/>
                <a:gd name="T15" fmla="*/ 4 h 108"/>
                <a:gd name="T16" fmla="*/ 39 w 40"/>
                <a:gd name="T17" fmla="*/ 5 h 108"/>
                <a:gd name="T18" fmla="*/ 31 w 40"/>
                <a:gd name="T19" fmla="*/ 13 h 108"/>
                <a:gd name="T20" fmla="*/ 24 w 40"/>
                <a:gd name="T21" fmla="*/ 22 h 108"/>
                <a:gd name="T22" fmla="*/ 19 w 40"/>
                <a:gd name="T23" fmla="*/ 33 h 108"/>
                <a:gd name="T24" fmla="*/ 14 w 40"/>
                <a:gd name="T25" fmla="*/ 45 h 108"/>
                <a:gd name="T26" fmla="*/ 10 w 40"/>
                <a:gd name="T27" fmla="*/ 60 h 108"/>
                <a:gd name="T28" fmla="*/ 6 w 40"/>
                <a:gd name="T29" fmla="*/ 74 h 108"/>
                <a:gd name="T30" fmla="*/ 4 w 40"/>
                <a:gd name="T31" fmla="*/ 91 h 108"/>
                <a:gd name="T32" fmla="*/ 3 w 40"/>
                <a:gd name="T33" fmla="*/ 108 h 108"/>
                <a:gd name="T34" fmla="*/ 2 w 40"/>
                <a:gd name="T35" fmla="*/ 108 h 108"/>
                <a:gd name="T36" fmla="*/ 2 w 40"/>
                <a:gd name="T37" fmla="*/ 108 h 108"/>
                <a:gd name="T38" fmla="*/ 1 w 40"/>
                <a:gd name="T39" fmla="*/ 108 h 108"/>
                <a:gd name="T40" fmla="*/ 0 w 40"/>
                <a:gd name="T41" fmla="*/ 108 h 108"/>
                <a:gd name="T42" fmla="*/ 1 w 40"/>
                <a:gd name="T43" fmla="*/ 90 h 108"/>
                <a:gd name="T44" fmla="*/ 3 w 40"/>
                <a:gd name="T45" fmla="*/ 73 h 108"/>
                <a:gd name="T46" fmla="*/ 6 w 40"/>
                <a:gd name="T47" fmla="*/ 57 h 108"/>
                <a:gd name="T48" fmla="*/ 10 w 40"/>
                <a:gd name="T49" fmla="*/ 42 h 108"/>
                <a:gd name="T50" fmla="*/ 14 w 40"/>
                <a:gd name="T51" fmla="*/ 29 h 108"/>
                <a:gd name="T52" fmla="*/ 21 w 40"/>
                <a:gd name="T53" fmla="*/ 17 h 108"/>
                <a:gd name="T54" fmla="*/ 28 w 40"/>
                <a:gd name="T55" fmla="*/ 7 h 108"/>
                <a:gd name="T56" fmla="*/ 36 w 40"/>
                <a:gd name="T57" fmla="*/ 0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08"/>
                <a:gd name="T89" fmla="*/ 40 w 40"/>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08">
                  <a:moveTo>
                    <a:pt x="36" y="0"/>
                  </a:moveTo>
                  <a:lnTo>
                    <a:pt x="38" y="0"/>
                  </a:lnTo>
                  <a:lnTo>
                    <a:pt x="39" y="1"/>
                  </a:lnTo>
                  <a:lnTo>
                    <a:pt x="39" y="2"/>
                  </a:lnTo>
                  <a:lnTo>
                    <a:pt x="40" y="3"/>
                  </a:lnTo>
                  <a:lnTo>
                    <a:pt x="40" y="4"/>
                  </a:lnTo>
                  <a:lnTo>
                    <a:pt x="39" y="5"/>
                  </a:lnTo>
                  <a:lnTo>
                    <a:pt x="31" y="13"/>
                  </a:lnTo>
                  <a:lnTo>
                    <a:pt x="24" y="22"/>
                  </a:lnTo>
                  <a:lnTo>
                    <a:pt x="19" y="33"/>
                  </a:lnTo>
                  <a:lnTo>
                    <a:pt x="14" y="45"/>
                  </a:lnTo>
                  <a:lnTo>
                    <a:pt x="10" y="60"/>
                  </a:lnTo>
                  <a:lnTo>
                    <a:pt x="6" y="74"/>
                  </a:lnTo>
                  <a:lnTo>
                    <a:pt x="4" y="91"/>
                  </a:lnTo>
                  <a:lnTo>
                    <a:pt x="3" y="108"/>
                  </a:lnTo>
                  <a:lnTo>
                    <a:pt x="2" y="108"/>
                  </a:lnTo>
                  <a:lnTo>
                    <a:pt x="1" y="108"/>
                  </a:lnTo>
                  <a:lnTo>
                    <a:pt x="0" y="108"/>
                  </a:lnTo>
                  <a:lnTo>
                    <a:pt x="1" y="90"/>
                  </a:lnTo>
                  <a:lnTo>
                    <a:pt x="3" y="73"/>
                  </a:lnTo>
                  <a:lnTo>
                    <a:pt x="6" y="57"/>
                  </a:lnTo>
                  <a:lnTo>
                    <a:pt x="10" y="42"/>
                  </a:lnTo>
                  <a:lnTo>
                    <a:pt x="14" y="29"/>
                  </a:lnTo>
                  <a:lnTo>
                    <a:pt x="21" y="17"/>
                  </a:lnTo>
                  <a:lnTo>
                    <a:pt x="28" y="7"/>
                  </a:lnTo>
                  <a:lnTo>
                    <a:pt x="36"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8" name="Freeform 96">
              <a:extLst>
                <a:ext uri="{FF2B5EF4-FFF2-40B4-BE49-F238E27FC236}">
                  <a16:creationId xmlns:a16="http://schemas.microsoft.com/office/drawing/2014/main" id="{02A1FFE7-006A-4F52-C937-B74B3CBAF26B}"/>
                </a:ext>
              </a:extLst>
            </p:cNvPr>
            <p:cNvSpPr>
              <a:spLocks/>
            </p:cNvSpPr>
            <p:nvPr/>
          </p:nvSpPr>
          <p:spPr bwMode="auto">
            <a:xfrm>
              <a:off x="3309" y="1259"/>
              <a:ext cx="4" cy="36"/>
            </a:xfrm>
            <a:custGeom>
              <a:avLst/>
              <a:gdLst>
                <a:gd name="T0" fmla="*/ 0 w 4"/>
                <a:gd name="T1" fmla="*/ 7 h 36"/>
                <a:gd name="T2" fmla="*/ 1 w 4"/>
                <a:gd name="T3" fmla="*/ 5 h 36"/>
                <a:gd name="T4" fmla="*/ 2 w 4"/>
                <a:gd name="T5" fmla="*/ 4 h 36"/>
                <a:gd name="T6" fmla="*/ 3 w 4"/>
                <a:gd name="T7" fmla="*/ 1 h 36"/>
                <a:gd name="T8" fmla="*/ 4 w 4"/>
                <a:gd name="T9" fmla="*/ 0 h 36"/>
                <a:gd name="T10" fmla="*/ 4 w 4"/>
                <a:gd name="T11" fmla="*/ 9 h 36"/>
                <a:gd name="T12" fmla="*/ 4 w 4"/>
                <a:gd name="T13" fmla="*/ 18 h 36"/>
                <a:gd name="T14" fmla="*/ 4 w 4"/>
                <a:gd name="T15" fmla="*/ 27 h 36"/>
                <a:gd name="T16" fmla="*/ 4 w 4"/>
                <a:gd name="T17" fmla="*/ 36 h 36"/>
                <a:gd name="T18" fmla="*/ 3 w 4"/>
                <a:gd name="T19" fmla="*/ 35 h 36"/>
                <a:gd name="T20" fmla="*/ 2 w 4"/>
                <a:gd name="T21" fmla="*/ 35 h 36"/>
                <a:gd name="T22" fmla="*/ 1 w 4"/>
                <a:gd name="T23" fmla="*/ 35 h 36"/>
                <a:gd name="T24" fmla="*/ 0 w 4"/>
                <a:gd name="T25" fmla="*/ 34 h 36"/>
                <a:gd name="T26" fmla="*/ 0 w 4"/>
                <a:gd name="T27" fmla="*/ 27 h 36"/>
                <a:gd name="T28" fmla="*/ 0 w 4"/>
                <a:gd name="T29" fmla="*/ 20 h 36"/>
                <a:gd name="T30" fmla="*/ 0 w 4"/>
                <a:gd name="T31" fmla="*/ 14 h 36"/>
                <a:gd name="T32" fmla="*/ 0 w 4"/>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6"/>
                <a:gd name="T53" fmla="*/ 4 w 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6">
                  <a:moveTo>
                    <a:pt x="0" y="7"/>
                  </a:moveTo>
                  <a:lnTo>
                    <a:pt x="1" y="5"/>
                  </a:lnTo>
                  <a:lnTo>
                    <a:pt x="2" y="4"/>
                  </a:lnTo>
                  <a:lnTo>
                    <a:pt x="3" y="1"/>
                  </a:lnTo>
                  <a:lnTo>
                    <a:pt x="4" y="0"/>
                  </a:lnTo>
                  <a:lnTo>
                    <a:pt x="4" y="9"/>
                  </a:lnTo>
                  <a:lnTo>
                    <a:pt x="4" y="18"/>
                  </a:lnTo>
                  <a:lnTo>
                    <a:pt x="4" y="27"/>
                  </a:lnTo>
                  <a:lnTo>
                    <a:pt x="4" y="36"/>
                  </a:lnTo>
                  <a:lnTo>
                    <a:pt x="3" y="35"/>
                  </a:lnTo>
                  <a:lnTo>
                    <a:pt x="2" y="35"/>
                  </a:lnTo>
                  <a:lnTo>
                    <a:pt x="1" y="35"/>
                  </a:lnTo>
                  <a:lnTo>
                    <a:pt x="0" y="34"/>
                  </a:lnTo>
                  <a:lnTo>
                    <a:pt x="0" y="27"/>
                  </a:lnTo>
                  <a:lnTo>
                    <a:pt x="0" y="20"/>
                  </a:lnTo>
                  <a:lnTo>
                    <a:pt x="0" y="14"/>
                  </a:lnTo>
                  <a:lnTo>
                    <a:pt x="0" y="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9" name="Freeform 97">
              <a:extLst>
                <a:ext uri="{FF2B5EF4-FFF2-40B4-BE49-F238E27FC236}">
                  <a16:creationId xmlns:a16="http://schemas.microsoft.com/office/drawing/2014/main" id="{1D34C73A-0E6E-4F72-E8DE-FC5AB5F67A14}"/>
                </a:ext>
              </a:extLst>
            </p:cNvPr>
            <p:cNvSpPr>
              <a:spLocks/>
            </p:cNvSpPr>
            <p:nvPr/>
          </p:nvSpPr>
          <p:spPr bwMode="auto">
            <a:xfrm>
              <a:off x="3332" y="1110"/>
              <a:ext cx="26" cy="38"/>
            </a:xfrm>
            <a:custGeom>
              <a:avLst/>
              <a:gdLst>
                <a:gd name="T0" fmla="*/ 0 w 26"/>
                <a:gd name="T1" fmla="*/ 1 h 38"/>
                <a:gd name="T2" fmla="*/ 0 w 26"/>
                <a:gd name="T3" fmla="*/ 2 h 38"/>
                <a:gd name="T4" fmla="*/ 0 w 26"/>
                <a:gd name="T5" fmla="*/ 2 h 38"/>
                <a:gd name="T6" fmla="*/ 0 w 26"/>
                <a:gd name="T7" fmla="*/ 2 h 38"/>
                <a:gd name="T8" fmla="*/ 0 w 26"/>
                <a:gd name="T9" fmla="*/ 3 h 38"/>
                <a:gd name="T10" fmla="*/ 12 w 26"/>
                <a:gd name="T11" fmla="*/ 38 h 38"/>
                <a:gd name="T12" fmla="*/ 14 w 26"/>
                <a:gd name="T13" fmla="*/ 38 h 38"/>
                <a:gd name="T14" fmla="*/ 18 w 26"/>
                <a:gd name="T15" fmla="*/ 35 h 38"/>
                <a:gd name="T16" fmla="*/ 21 w 26"/>
                <a:gd name="T17" fmla="*/ 34 h 38"/>
                <a:gd name="T18" fmla="*/ 26 w 26"/>
                <a:gd name="T19" fmla="*/ 34 h 38"/>
                <a:gd name="T20" fmla="*/ 2 w 26"/>
                <a:gd name="T21" fmla="*/ 0 h 38"/>
                <a:gd name="T22" fmla="*/ 2 w 26"/>
                <a:gd name="T23" fmla="*/ 0 h 38"/>
                <a:gd name="T24" fmla="*/ 1 w 26"/>
                <a:gd name="T25" fmla="*/ 0 h 38"/>
                <a:gd name="T26" fmla="*/ 1 w 26"/>
                <a:gd name="T27" fmla="*/ 0 h 38"/>
                <a:gd name="T28" fmla="*/ 0 w 26"/>
                <a:gd name="T29" fmla="*/ 1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8"/>
                <a:gd name="T47" fmla="*/ 26 w 26"/>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8">
                  <a:moveTo>
                    <a:pt x="0" y="1"/>
                  </a:moveTo>
                  <a:lnTo>
                    <a:pt x="0" y="2"/>
                  </a:lnTo>
                  <a:lnTo>
                    <a:pt x="0" y="3"/>
                  </a:lnTo>
                  <a:lnTo>
                    <a:pt x="12" y="38"/>
                  </a:lnTo>
                  <a:lnTo>
                    <a:pt x="14" y="38"/>
                  </a:lnTo>
                  <a:lnTo>
                    <a:pt x="18" y="35"/>
                  </a:lnTo>
                  <a:lnTo>
                    <a:pt x="21" y="34"/>
                  </a:lnTo>
                  <a:lnTo>
                    <a:pt x="26" y="34"/>
                  </a:lnTo>
                  <a:lnTo>
                    <a:pt x="2" y="0"/>
                  </a:lnTo>
                  <a:lnTo>
                    <a:pt x="1" y="0"/>
                  </a:lnTo>
                  <a:lnTo>
                    <a:pt x="0"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0" name="Freeform 98">
              <a:extLst>
                <a:ext uri="{FF2B5EF4-FFF2-40B4-BE49-F238E27FC236}">
                  <a16:creationId xmlns:a16="http://schemas.microsoft.com/office/drawing/2014/main" id="{799D21CF-C4A1-F0DA-A419-0D186EE48AAA}"/>
                </a:ext>
              </a:extLst>
            </p:cNvPr>
            <p:cNvSpPr>
              <a:spLocks/>
            </p:cNvSpPr>
            <p:nvPr/>
          </p:nvSpPr>
          <p:spPr bwMode="auto">
            <a:xfrm>
              <a:off x="3352" y="1285"/>
              <a:ext cx="9" cy="4"/>
            </a:xfrm>
            <a:custGeom>
              <a:avLst/>
              <a:gdLst>
                <a:gd name="T0" fmla="*/ 0 w 9"/>
                <a:gd name="T1" fmla="*/ 2 h 4"/>
                <a:gd name="T2" fmla="*/ 0 w 9"/>
                <a:gd name="T3" fmla="*/ 2 h 4"/>
                <a:gd name="T4" fmla="*/ 1 w 9"/>
                <a:gd name="T5" fmla="*/ 3 h 4"/>
                <a:gd name="T6" fmla="*/ 2 w 9"/>
                <a:gd name="T7" fmla="*/ 4 h 4"/>
                <a:gd name="T8" fmla="*/ 5 w 9"/>
                <a:gd name="T9" fmla="*/ 4 h 4"/>
                <a:gd name="T10" fmla="*/ 6 w 9"/>
                <a:gd name="T11" fmla="*/ 4 h 4"/>
                <a:gd name="T12" fmla="*/ 8 w 9"/>
                <a:gd name="T13" fmla="*/ 4 h 4"/>
                <a:gd name="T14" fmla="*/ 9 w 9"/>
                <a:gd name="T15" fmla="*/ 4 h 4"/>
                <a:gd name="T16" fmla="*/ 9 w 9"/>
                <a:gd name="T17" fmla="*/ 3 h 4"/>
                <a:gd name="T18" fmla="*/ 9 w 9"/>
                <a:gd name="T19" fmla="*/ 2 h 4"/>
                <a:gd name="T20" fmla="*/ 9 w 9"/>
                <a:gd name="T21" fmla="*/ 1 h 4"/>
                <a:gd name="T22" fmla="*/ 7 w 9"/>
                <a:gd name="T23" fmla="*/ 1 h 4"/>
                <a:gd name="T24" fmla="*/ 5 w 9"/>
                <a:gd name="T25" fmla="*/ 0 h 4"/>
                <a:gd name="T26" fmla="*/ 3 w 9"/>
                <a:gd name="T27" fmla="*/ 0 h 4"/>
                <a:gd name="T28" fmla="*/ 1 w 9"/>
                <a:gd name="T29" fmla="*/ 1 h 4"/>
                <a:gd name="T30" fmla="*/ 0 w 9"/>
                <a:gd name="T31" fmla="*/ 1 h 4"/>
                <a:gd name="T32" fmla="*/ 0 w 9"/>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0" y="2"/>
                  </a:moveTo>
                  <a:lnTo>
                    <a:pt x="0" y="2"/>
                  </a:lnTo>
                  <a:lnTo>
                    <a:pt x="1" y="3"/>
                  </a:lnTo>
                  <a:lnTo>
                    <a:pt x="2" y="4"/>
                  </a:lnTo>
                  <a:lnTo>
                    <a:pt x="5" y="4"/>
                  </a:lnTo>
                  <a:lnTo>
                    <a:pt x="6" y="4"/>
                  </a:lnTo>
                  <a:lnTo>
                    <a:pt x="8" y="4"/>
                  </a:lnTo>
                  <a:lnTo>
                    <a:pt x="9" y="4"/>
                  </a:lnTo>
                  <a:lnTo>
                    <a:pt x="9" y="3"/>
                  </a:lnTo>
                  <a:lnTo>
                    <a:pt x="9" y="2"/>
                  </a:lnTo>
                  <a:lnTo>
                    <a:pt x="9" y="1"/>
                  </a:lnTo>
                  <a:lnTo>
                    <a:pt x="7" y="1"/>
                  </a:lnTo>
                  <a:lnTo>
                    <a:pt x="5" y="0"/>
                  </a:lnTo>
                  <a:lnTo>
                    <a:pt x="3" y="0"/>
                  </a:lnTo>
                  <a:lnTo>
                    <a:pt x="1" y="1"/>
                  </a:lnTo>
                  <a:lnTo>
                    <a:pt x="0" y="1"/>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1" name="Freeform 99">
              <a:extLst>
                <a:ext uri="{FF2B5EF4-FFF2-40B4-BE49-F238E27FC236}">
                  <a16:creationId xmlns:a16="http://schemas.microsoft.com/office/drawing/2014/main" id="{75870C5F-DA3B-496A-4EA4-442E72A3AAF0}"/>
                </a:ext>
              </a:extLst>
            </p:cNvPr>
            <p:cNvSpPr>
              <a:spLocks/>
            </p:cNvSpPr>
            <p:nvPr/>
          </p:nvSpPr>
          <p:spPr bwMode="auto">
            <a:xfrm>
              <a:off x="3396" y="1220"/>
              <a:ext cx="58" cy="18"/>
            </a:xfrm>
            <a:custGeom>
              <a:avLst/>
              <a:gdLst>
                <a:gd name="T0" fmla="*/ 26 w 58"/>
                <a:gd name="T1" fmla="*/ 13 h 18"/>
                <a:gd name="T2" fmla="*/ 13 w 58"/>
                <a:gd name="T3" fmla="*/ 12 h 18"/>
                <a:gd name="T4" fmla="*/ 5 w 58"/>
                <a:gd name="T5" fmla="*/ 13 h 18"/>
                <a:gd name="T6" fmla="*/ 1 w 58"/>
                <a:gd name="T7" fmla="*/ 15 h 18"/>
                <a:gd name="T8" fmla="*/ 0 w 58"/>
                <a:gd name="T9" fmla="*/ 16 h 18"/>
                <a:gd name="T10" fmla="*/ 1 w 58"/>
                <a:gd name="T11" fmla="*/ 15 h 18"/>
                <a:gd name="T12" fmla="*/ 5 w 58"/>
                <a:gd name="T13" fmla="*/ 11 h 18"/>
                <a:gd name="T14" fmla="*/ 11 w 58"/>
                <a:gd name="T15" fmla="*/ 7 h 18"/>
                <a:gd name="T16" fmla="*/ 19 w 58"/>
                <a:gd name="T17" fmla="*/ 2 h 18"/>
                <a:gd name="T18" fmla="*/ 27 w 58"/>
                <a:gd name="T19" fmla="*/ 0 h 18"/>
                <a:gd name="T20" fmla="*/ 36 w 58"/>
                <a:gd name="T21" fmla="*/ 1 h 18"/>
                <a:gd name="T22" fmla="*/ 48 w 58"/>
                <a:gd name="T23" fmla="*/ 7 h 18"/>
                <a:gd name="T24" fmla="*/ 58 w 58"/>
                <a:gd name="T25" fmla="*/ 18 h 18"/>
                <a:gd name="T26" fmla="*/ 55 w 58"/>
                <a:gd name="T27" fmla="*/ 18 h 18"/>
                <a:gd name="T28" fmla="*/ 50 w 58"/>
                <a:gd name="T29" fmla="*/ 17 h 18"/>
                <a:gd name="T30" fmla="*/ 40 w 58"/>
                <a:gd name="T31" fmla="*/ 15 h 18"/>
                <a:gd name="T32" fmla="*/ 26 w 58"/>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8"/>
                <a:gd name="T53" fmla="*/ 58 w 5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8">
                  <a:moveTo>
                    <a:pt x="26" y="13"/>
                  </a:moveTo>
                  <a:lnTo>
                    <a:pt x="13" y="12"/>
                  </a:lnTo>
                  <a:lnTo>
                    <a:pt x="5" y="13"/>
                  </a:lnTo>
                  <a:lnTo>
                    <a:pt x="1" y="15"/>
                  </a:lnTo>
                  <a:lnTo>
                    <a:pt x="0" y="16"/>
                  </a:lnTo>
                  <a:lnTo>
                    <a:pt x="1" y="15"/>
                  </a:lnTo>
                  <a:lnTo>
                    <a:pt x="5" y="11"/>
                  </a:lnTo>
                  <a:lnTo>
                    <a:pt x="11" y="7"/>
                  </a:lnTo>
                  <a:lnTo>
                    <a:pt x="19" y="2"/>
                  </a:lnTo>
                  <a:lnTo>
                    <a:pt x="27" y="0"/>
                  </a:lnTo>
                  <a:lnTo>
                    <a:pt x="36" y="1"/>
                  </a:lnTo>
                  <a:lnTo>
                    <a:pt x="48" y="7"/>
                  </a:lnTo>
                  <a:lnTo>
                    <a:pt x="58" y="18"/>
                  </a:lnTo>
                  <a:lnTo>
                    <a:pt x="55" y="18"/>
                  </a:lnTo>
                  <a:lnTo>
                    <a:pt x="50" y="17"/>
                  </a:lnTo>
                  <a:lnTo>
                    <a:pt x="40" y="15"/>
                  </a:lnTo>
                  <a:lnTo>
                    <a:pt x="26" y="13"/>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2" name="Freeform 100">
              <a:extLst>
                <a:ext uri="{FF2B5EF4-FFF2-40B4-BE49-F238E27FC236}">
                  <a16:creationId xmlns:a16="http://schemas.microsoft.com/office/drawing/2014/main" id="{5C885041-E437-2C79-C4DF-102BA4792DC0}"/>
                </a:ext>
              </a:extLst>
            </p:cNvPr>
            <p:cNvSpPr>
              <a:spLocks/>
            </p:cNvSpPr>
            <p:nvPr/>
          </p:nvSpPr>
          <p:spPr bwMode="auto">
            <a:xfrm>
              <a:off x="3398" y="1218"/>
              <a:ext cx="59" cy="20"/>
            </a:xfrm>
            <a:custGeom>
              <a:avLst/>
              <a:gdLst>
                <a:gd name="T0" fmla="*/ 59 w 59"/>
                <a:gd name="T1" fmla="*/ 20 h 20"/>
                <a:gd name="T2" fmla="*/ 58 w 59"/>
                <a:gd name="T3" fmla="*/ 18 h 20"/>
                <a:gd name="T4" fmla="*/ 56 w 59"/>
                <a:gd name="T5" fmla="*/ 13 h 20"/>
                <a:gd name="T6" fmla="*/ 51 w 59"/>
                <a:gd name="T7" fmla="*/ 8 h 20"/>
                <a:gd name="T8" fmla="*/ 44 w 59"/>
                <a:gd name="T9" fmla="*/ 3 h 20"/>
                <a:gd name="T10" fmla="*/ 37 w 59"/>
                <a:gd name="T11" fmla="*/ 0 h 20"/>
                <a:gd name="T12" fmla="*/ 25 w 59"/>
                <a:gd name="T13" fmla="*/ 0 h 20"/>
                <a:gd name="T14" fmla="*/ 14 w 59"/>
                <a:gd name="T15" fmla="*/ 5 h 20"/>
                <a:gd name="T16" fmla="*/ 0 w 59"/>
                <a:gd name="T17" fmla="*/ 17 h 20"/>
                <a:gd name="T18" fmla="*/ 1 w 59"/>
                <a:gd name="T19" fmla="*/ 15 h 20"/>
                <a:gd name="T20" fmla="*/ 5 w 59"/>
                <a:gd name="T21" fmla="*/ 13 h 20"/>
                <a:gd name="T22" fmla="*/ 11 w 59"/>
                <a:gd name="T23" fmla="*/ 10 h 20"/>
                <a:gd name="T24" fmla="*/ 19 w 59"/>
                <a:gd name="T25" fmla="*/ 7 h 20"/>
                <a:gd name="T26" fmla="*/ 27 w 59"/>
                <a:gd name="T27" fmla="*/ 5 h 20"/>
                <a:gd name="T28" fmla="*/ 36 w 59"/>
                <a:gd name="T29" fmla="*/ 7 h 20"/>
                <a:gd name="T30" fmla="*/ 46 w 59"/>
                <a:gd name="T31" fmla="*/ 11 h 20"/>
                <a:gd name="T32" fmla="*/ 55 w 59"/>
                <a:gd name="T33" fmla="*/ 20 h 20"/>
                <a:gd name="T34" fmla="*/ 59 w 59"/>
                <a:gd name="T35" fmla="*/ 2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20"/>
                <a:gd name="T56" fmla="*/ 59 w 5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20">
                  <a:moveTo>
                    <a:pt x="59" y="20"/>
                  </a:moveTo>
                  <a:lnTo>
                    <a:pt x="58" y="18"/>
                  </a:lnTo>
                  <a:lnTo>
                    <a:pt x="56" y="13"/>
                  </a:lnTo>
                  <a:lnTo>
                    <a:pt x="51" y="8"/>
                  </a:lnTo>
                  <a:lnTo>
                    <a:pt x="44" y="3"/>
                  </a:lnTo>
                  <a:lnTo>
                    <a:pt x="37" y="0"/>
                  </a:lnTo>
                  <a:lnTo>
                    <a:pt x="25" y="0"/>
                  </a:lnTo>
                  <a:lnTo>
                    <a:pt x="14" y="5"/>
                  </a:lnTo>
                  <a:lnTo>
                    <a:pt x="0" y="17"/>
                  </a:lnTo>
                  <a:lnTo>
                    <a:pt x="1" y="15"/>
                  </a:lnTo>
                  <a:lnTo>
                    <a:pt x="5" y="13"/>
                  </a:lnTo>
                  <a:lnTo>
                    <a:pt x="11" y="10"/>
                  </a:lnTo>
                  <a:lnTo>
                    <a:pt x="19" y="7"/>
                  </a:lnTo>
                  <a:lnTo>
                    <a:pt x="27" y="5"/>
                  </a:lnTo>
                  <a:lnTo>
                    <a:pt x="36" y="7"/>
                  </a:lnTo>
                  <a:lnTo>
                    <a:pt x="46" y="11"/>
                  </a:lnTo>
                  <a:lnTo>
                    <a:pt x="55" y="20"/>
                  </a:lnTo>
                  <a:lnTo>
                    <a:pt x="59" y="2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3" name="Freeform 101">
              <a:extLst>
                <a:ext uri="{FF2B5EF4-FFF2-40B4-BE49-F238E27FC236}">
                  <a16:creationId xmlns:a16="http://schemas.microsoft.com/office/drawing/2014/main" id="{B32F89F8-61EF-4B6F-6411-9D23C67B888B}"/>
                </a:ext>
              </a:extLst>
            </p:cNvPr>
            <p:cNvSpPr>
              <a:spLocks/>
            </p:cNvSpPr>
            <p:nvPr/>
          </p:nvSpPr>
          <p:spPr bwMode="auto">
            <a:xfrm>
              <a:off x="3313" y="1201"/>
              <a:ext cx="54" cy="29"/>
            </a:xfrm>
            <a:custGeom>
              <a:avLst/>
              <a:gdLst>
                <a:gd name="T0" fmla="*/ 30 w 54"/>
                <a:gd name="T1" fmla="*/ 16 h 29"/>
                <a:gd name="T2" fmla="*/ 42 w 54"/>
                <a:gd name="T3" fmla="*/ 20 h 29"/>
                <a:gd name="T4" fmla="*/ 50 w 54"/>
                <a:gd name="T5" fmla="*/ 25 h 29"/>
                <a:gd name="T6" fmla="*/ 52 w 54"/>
                <a:gd name="T7" fmla="*/ 28 h 29"/>
                <a:gd name="T8" fmla="*/ 54 w 54"/>
                <a:gd name="T9" fmla="*/ 29 h 29"/>
                <a:gd name="T10" fmla="*/ 52 w 54"/>
                <a:gd name="T11" fmla="*/ 27 h 29"/>
                <a:gd name="T12" fmla="*/ 51 w 54"/>
                <a:gd name="T13" fmla="*/ 22 h 29"/>
                <a:gd name="T14" fmla="*/ 48 w 54"/>
                <a:gd name="T15" fmla="*/ 16 h 29"/>
                <a:gd name="T16" fmla="*/ 42 w 54"/>
                <a:gd name="T17" fmla="*/ 9 h 29"/>
                <a:gd name="T18" fmla="*/ 35 w 54"/>
                <a:gd name="T19" fmla="*/ 3 h 29"/>
                <a:gd name="T20" fmla="*/ 26 w 54"/>
                <a:gd name="T21" fmla="*/ 0 h 29"/>
                <a:gd name="T22" fmla="*/ 15 w 54"/>
                <a:gd name="T23" fmla="*/ 0 h 29"/>
                <a:gd name="T24" fmla="*/ 0 w 54"/>
                <a:gd name="T25" fmla="*/ 6 h 29"/>
                <a:gd name="T26" fmla="*/ 2 w 54"/>
                <a:gd name="T27" fmla="*/ 6 h 29"/>
                <a:gd name="T28" fmla="*/ 7 w 54"/>
                <a:gd name="T29" fmla="*/ 8 h 29"/>
                <a:gd name="T30" fmla="*/ 17 w 54"/>
                <a:gd name="T31" fmla="*/ 11 h 29"/>
                <a:gd name="T32" fmla="*/ 30 w 54"/>
                <a:gd name="T33" fmla="*/ 16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9"/>
                <a:gd name="T53" fmla="*/ 54 w 54"/>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9">
                  <a:moveTo>
                    <a:pt x="30" y="16"/>
                  </a:moveTo>
                  <a:lnTo>
                    <a:pt x="42" y="20"/>
                  </a:lnTo>
                  <a:lnTo>
                    <a:pt x="50" y="25"/>
                  </a:lnTo>
                  <a:lnTo>
                    <a:pt x="52" y="28"/>
                  </a:lnTo>
                  <a:lnTo>
                    <a:pt x="54" y="29"/>
                  </a:lnTo>
                  <a:lnTo>
                    <a:pt x="52" y="27"/>
                  </a:lnTo>
                  <a:lnTo>
                    <a:pt x="51" y="22"/>
                  </a:lnTo>
                  <a:lnTo>
                    <a:pt x="48" y="16"/>
                  </a:lnTo>
                  <a:lnTo>
                    <a:pt x="42" y="9"/>
                  </a:lnTo>
                  <a:lnTo>
                    <a:pt x="35" y="3"/>
                  </a:lnTo>
                  <a:lnTo>
                    <a:pt x="26" y="0"/>
                  </a:lnTo>
                  <a:lnTo>
                    <a:pt x="15" y="0"/>
                  </a:lnTo>
                  <a:lnTo>
                    <a:pt x="0" y="6"/>
                  </a:lnTo>
                  <a:lnTo>
                    <a:pt x="2" y="6"/>
                  </a:lnTo>
                  <a:lnTo>
                    <a:pt x="7" y="8"/>
                  </a:lnTo>
                  <a:lnTo>
                    <a:pt x="17" y="11"/>
                  </a:lnTo>
                  <a:lnTo>
                    <a:pt x="30" y="16"/>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4" name="Freeform 102">
              <a:extLst>
                <a:ext uri="{FF2B5EF4-FFF2-40B4-BE49-F238E27FC236}">
                  <a16:creationId xmlns:a16="http://schemas.microsoft.com/office/drawing/2014/main" id="{0E822AB1-35A0-1A38-1961-FFBF7C0CFD48}"/>
                </a:ext>
              </a:extLst>
            </p:cNvPr>
            <p:cNvSpPr>
              <a:spLocks/>
            </p:cNvSpPr>
            <p:nvPr/>
          </p:nvSpPr>
          <p:spPr bwMode="auto">
            <a:xfrm>
              <a:off x="3311" y="1196"/>
              <a:ext cx="54" cy="32"/>
            </a:xfrm>
            <a:custGeom>
              <a:avLst/>
              <a:gdLst>
                <a:gd name="T0" fmla="*/ 0 w 54"/>
                <a:gd name="T1" fmla="*/ 8 h 32"/>
                <a:gd name="T2" fmla="*/ 2 w 54"/>
                <a:gd name="T3" fmla="*/ 7 h 32"/>
                <a:gd name="T4" fmla="*/ 6 w 54"/>
                <a:gd name="T5" fmla="*/ 4 h 32"/>
                <a:gd name="T6" fmla="*/ 12 w 54"/>
                <a:gd name="T7" fmla="*/ 2 h 32"/>
                <a:gd name="T8" fmla="*/ 21 w 54"/>
                <a:gd name="T9" fmla="*/ 0 h 32"/>
                <a:gd name="T10" fmla="*/ 29 w 54"/>
                <a:gd name="T11" fmla="*/ 1 h 32"/>
                <a:gd name="T12" fmla="*/ 38 w 54"/>
                <a:gd name="T13" fmla="*/ 6 h 32"/>
                <a:gd name="T14" fmla="*/ 47 w 54"/>
                <a:gd name="T15" fmla="*/ 16 h 32"/>
                <a:gd name="T16" fmla="*/ 54 w 54"/>
                <a:gd name="T17" fmla="*/ 32 h 32"/>
                <a:gd name="T18" fmla="*/ 53 w 54"/>
                <a:gd name="T19" fmla="*/ 31 h 32"/>
                <a:gd name="T20" fmla="*/ 51 w 54"/>
                <a:gd name="T21" fmla="*/ 26 h 32"/>
                <a:gd name="T22" fmla="*/ 48 w 54"/>
                <a:gd name="T23" fmla="*/ 21 h 32"/>
                <a:gd name="T24" fmla="*/ 42 w 54"/>
                <a:gd name="T25" fmla="*/ 15 h 32"/>
                <a:gd name="T26" fmla="*/ 34 w 54"/>
                <a:gd name="T27" fmla="*/ 10 h 32"/>
                <a:gd name="T28" fmla="*/ 25 w 54"/>
                <a:gd name="T29" fmla="*/ 7 h 32"/>
                <a:gd name="T30" fmla="*/ 15 w 54"/>
                <a:gd name="T31" fmla="*/ 7 h 32"/>
                <a:gd name="T32" fmla="*/ 3 w 54"/>
                <a:gd name="T33" fmla="*/ 11 h 32"/>
                <a:gd name="T34" fmla="*/ 0 w 54"/>
                <a:gd name="T35" fmla="*/ 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2"/>
                <a:gd name="T56" fmla="*/ 54 w 5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2">
                  <a:moveTo>
                    <a:pt x="0" y="8"/>
                  </a:moveTo>
                  <a:lnTo>
                    <a:pt x="2" y="7"/>
                  </a:lnTo>
                  <a:lnTo>
                    <a:pt x="6" y="4"/>
                  </a:lnTo>
                  <a:lnTo>
                    <a:pt x="12" y="2"/>
                  </a:lnTo>
                  <a:lnTo>
                    <a:pt x="21" y="0"/>
                  </a:lnTo>
                  <a:lnTo>
                    <a:pt x="29" y="1"/>
                  </a:lnTo>
                  <a:lnTo>
                    <a:pt x="38" y="6"/>
                  </a:lnTo>
                  <a:lnTo>
                    <a:pt x="47" y="16"/>
                  </a:lnTo>
                  <a:lnTo>
                    <a:pt x="54" y="32"/>
                  </a:lnTo>
                  <a:lnTo>
                    <a:pt x="53" y="31"/>
                  </a:lnTo>
                  <a:lnTo>
                    <a:pt x="51" y="26"/>
                  </a:lnTo>
                  <a:lnTo>
                    <a:pt x="48" y="21"/>
                  </a:lnTo>
                  <a:lnTo>
                    <a:pt x="42" y="15"/>
                  </a:lnTo>
                  <a:lnTo>
                    <a:pt x="34" y="10"/>
                  </a:lnTo>
                  <a:lnTo>
                    <a:pt x="25" y="7"/>
                  </a:lnTo>
                  <a:lnTo>
                    <a:pt x="15" y="7"/>
                  </a:lnTo>
                  <a:lnTo>
                    <a:pt x="3" y="11"/>
                  </a:lnTo>
                  <a:lnTo>
                    <a:pt x="0"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5" name="Freeform 103">
              <a:extLst>
                <a:ext uri="{FF2B5EF4-FFF2-40B4-BE49-F238E27FC236}">
                  <a16:creationId xmlns:a16="http://schemas.microsoft.com/office/drawing/2014/main" id="{503C2065-1A9C-0CAF-FBB4-E86088278DB2}"/>
                </a:ext>
              </a:extLst>
            </p:cNvPr>
            <p:cNvSpPr>
              <a:spLocks/>
            </p:cNvSpPr>
            <p:nvPr/>
          </p:nvSpPr>
          <p:spPr bwMode="auto">
            <a:xfrm>
              <a:off x="3307" y="1197"/>
              <a:ext cx="60" cy="33"/>
            </a:xfrm>
            <a:custGeom>
              <a:avLst/>
              <a:gdLst>
                <a:gd name="T0" fmla="*/ 60 w 60"/>
                <a:gd name="T1" fmla="*/ 33 h 33"/>
                <a:gd name="T2" fmla="*/ 60 w 60"/>
                <a:gd name="T3" fmla="*/ 32 h 33"/>
                <a:gd name="T4" fmla="*/ 57 w 60"/>
                <a:gd name="T5" fmla="*/ 30 h 33"/>
                <a:gd name="T6" fmla="*/ 55 w 60"/>
                <a:gd name="T7" fmla="*/ 26 h 33"/>
                <a:gd name="T8" fmla="*/ 51 w 60"/>
                <a:gd name="T9" fmla="*/ 23 h 33"/>
                <a:gd name="T10" fmla="*/ 45 w 60"/>
                <a:gd name="T11" fmla="*/ 19 h 33"/>
                <a:gd name="T12" fmla="*/ 37 w 60"/>
                <a:gd name="T13" fmla="*/ 15 h 33"/>
                <a:gd name="T14" fmla="*/ 27 w 60"/>
                <a:gd name="T15" fmla="*/ 11 h 33"/>
                <a:gd name="T16" fmla="*/ 15 w 60"/>
                <a:gd name="T17" fmla="*/ 9 h 33"/>
                <a:gd name="T18" fmla="*/ 7 w 60"/>
                <a:gd name="T19" fmla="*/ 6 h 33"/>
                <a:gd name="T20" fmla="*/ 3 w 60"/>
                <a:gd name="T21" fmla="*/ 3 h 33"/>
                <a:gd name="T22" fmla="*/ 0 w 60"/>
                <a:gd name="T23" fmla="*/ 1 h 33"/>
                <a:gd name="T24" fmla="*/ 0 w 60"/>
                <a:gd name="T25" fmla="*/ 0 h 33"/>
                <a:gd name="T26" fmla="*/ 0 w 60"/>
                <a:gd name="T27" fmla="*/ 3 h 33"/>
                <a:gd name="T28" fmla="*/ 0 w 60"/>
                <a:gd name="T29" fmla="*/ 10 h 33"/>
                <a:gd name="T30" fmla="*/ 5 w 60"/>
                <a:gd name="T31" fmla="*/ 16 h 33"/>
                <a:gd name="T32" fmla="*/ 16 w 60"/>
                <a:gd name="T33" fmla="*/ 18 h 33"/>
                <a:gd name="T34" fmla="*/ 24 w 60"/>
                <a:gd name="T35" fmla="*/ 16 h 33"/>
                <a:gd name="T36" fmla="*/ 33 w 60"/>
                <a:gd name="T37" fmla="*/ 18 h 33"/>
                <a:gd name="T38" fmla="*/ 39 w 60"/>
                <a:gd name="T39" fmla="*/ 21 h 33"/>
                <a:gd name="T40" fmla="*/ 46 w 60"/>
                <a:gd name="T41" fmla="*/ 23 h 33"/>
                <a:gd name="T42" fmla="*/ 52 w 60"/>
                <a:gd name="T43" fmla="*/ 28 h 33"/>
                <a:gd name="T44" fmla="*/ 56 w 60"/>
                <a:gd name="T45" fmla="*/ 30 h 33"/>
                <a:gd name="T46" fmla="*/ 58 w 60"/>
                <a:gd name="T47" fmla="*/ 32 h 33"/>
                <a:gd name="T48" fmla="*/ 60 w 60"/>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3"/>
                <a:gd name="T77" fmla="*/ 60 w 6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3">
                  <a:moveTo>
                    <a:pt x="60" y="33"/>
                  </a:moveTo>
                  <a:lnTo>
                    <a:pt x="60" y="32"/>
                  </a:lnTo>
                  <a:lnTo>
                    <a:pt x="57" y="30"/>
                  </a:lnTo>
                  <a:lnTo>
                    <a:pt x="55" y="26"/>
                  </a:lnTo>
                  <a:lnTo>
                    <a:pt x="51" y="23"/>
                  </a:lnTo>
                  <a:lnTo>
                    <a:pt x="45" y="19"/>
                  </a:lnTo>
                  <a:lnTo>
                    <a:pt x="37" y="15"/>
                  </a:lnTo>
                  <a:lnTo>
                    <a:pt x="27" y="11"/>
                  </a:lnTo>
                  <a:lnTo>
                    <a:pt x="15" y="9"/>
                  </a:lnTo>
                  <a:lnTo>
                    <a:pt x="7" y="6"/>
                  </a:lnTo>
                  <a:lnTo>
                    <a:pt x="3" y="3"/>
                  </a:lnTo>
                  <a:lnTo>
                    <a:pt x="0" y="1"/>
                  </a:lnTo>
                  <a:lnTo>
                    <a:pt x="0" y="0"/>
                  </a:lnTo>
                  <a:lnTo>
                    <a:pt x="0" y="3"/>
                  </a:lnTo>
                  <a:lnTo>
                    <a:pt x="0" y="10"/>
                  </a:lnTo>
                  <a:lnTo>
                    <a:pt x="5" y="16"/>
                  </a:lnTo>
                  <a:lnTo>
                    <a:pt x="16" y="18"/>
                  </a:lnTo>
                  <a:lnTo>
                    <a:pt x="24" y="16"/>
                  </a:lnTo>
                  <a:lnTo>
                    <a:pt x="33" y="18"/>
                  </a:lnTo>
                  <a:lnTo>
                    <a:pt x="39" y="21"/>
                  </a:lnTo>
                  <a:lnTo>
                    <a:pt x="46" y="23"/>
                  </a:lnTo>
                  <a:lnTo>
                    <a:pt x="52" y="28"/>
                  </a:lnTo>
                  <a:lnTo>
                    <a:pt x="56" y="30"/>
                  </a:lnTo>
                  <a:lnTo>
                    <a:pt x="58" y="32"/>
                  </a:lnTo>
                  <a:lnTo>
                    <a:pt x="6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6" name="Freeform 104">
              <a:extLst>
                <a:ext uri="{FF2B5EF4-FFF2-40B4-BE49-F238E27FC236}">
                  <a16:creationId xmlns:a16="http://schemas.microsoft.com/office/drawing/2014/main" id="{D9802098-B8FD-88C0-DC22-E63B21F24AEF}"/>
                </a:ext>
              </a:extLst>
            </p:cNvPr>
            <p:cNvSpPr>
              <a:spLocks/>
            </p:cNvSpPr>
            <p:nvPr/>
          </p:nvSpPr>
          <p:spPr bwMode="auto">
            <a:xfrm>
              <a:off x="3377" y="1132"/>
              <a:ext cx="96" cy="173"/>
            </a:xfrm>
            <a:custGeom>
              <a:avLst/>
              <a:gdLst>
                <a:gd name="T0" fmla="*/ 0 w 96"/>
                <a:gd name="T1" fmla="*/ 9 h 173"/>
                <a:gd name="T2" fmla="*/ 3 w 96"/>
                <a:gd name="T3" fmla="*/ 10 h 173"/>
                <a:gd name="T4" fmla="*/ 12 w 96"/>
                <a:gd name="T5" fmla="*/ 14 h 173"/>
                <a:gd name="T6" fmla="*/ 24 w 96"/>
                <a:gd name="T7" fmla="*/ 22 h 173"/>
                <a:gd name="T8" fmla="*/ 39 w 96"/>
                <a:gd name="T9" fmla="*/ 37 h 173"/>
                <a:gd name="T10" fmla="*/ 52 w 96"/>
                <a:gd name="T11" fmla="*/ 57 h 173"/>
                <a:gd name="T12" fmla="*/ 65 w 96"/>
                <a:gd name="T13" fmla="*/ 86 h 173"/>
                <a:gd name="T14" fmla="*/ 76 w 96"/>
                <a:gd name="T15" fmla="*/ 124 h 173"/>
                <a:gd name="T16" fmla="*/ 80 w 96"/>
                <a:gd name="T17" fmla="*/ 173 h 173"/>
                <a:gd name="T18" fmla="*/ 81 w 96"/>
                <a:gd name="T19" fmla="*/ 172 h 173"/>
                <a:gd name="T20" fmla="*/ 84 w 96"/>
                <a:gd name="T21" fmla="*/ 168 h 173"/>
                <a:gd name="T22" fmla="*/ 89 w 96"/>
                <a:gd name="T23" fmla="*/ 161 h 173"/>
                <a:gd name="T24" fmla="*/ 93 w 96"/>
                <a:gd name="T25" fmla="*/ 151 h 173"/>
                <a:gd name="T26" fmla="*/ 96 w 96"/>
                <a:gd name="T27" fmla="*/ 136 h 173"/>
                <a:gd name="T28" fmla="*/ 94 w 96"/>
                <a:gd name="T29" fmla="*/ 118 h 173"/>
                <a:gd name="T30" fmla="*/ 89 w 96"/>
                <a:gd name="T31" fmla="*/ 95 h 173"/>
                <a:gd name="T32" fmla="*/ 78 w 96"/>
                <a:gd name="T33" fmla="*/ 66 h 173"/>
                <a:gd name="T34" fmla="*/ 68 w 96"/>
                <a:gd name="T35" fmla="*/ 47 h 173"/>
                <a:gd name="T36" fmla="*/ 59 w 96"/>
                <a:gd name="T37" fmla="*/ 30 h 173"/>
                <a:gd name="T38" fmla="*/ 48 w 96"/>
                <a:gd name="T39" fmla="*/ 18 h 173"/>
                <a:gd name="T40" fmla="*/ 38 w 96"/>
                <a:gd name="T41" fmla="*/ 8 h 173"/>
                <a:gd name="T42" fmla="*/ 28 w 96"/>
                <a:gd name="T43" fmla="*/ 2 h 173"/>
                <a:gd name="T44" fmla="*/ 17 w 96"/>
                <a:gd name="T45" fmla="*/ 0 h 173"/>
                <a:gd name="T46" fmla="*/ 9 w 96"/>
                <a:gd name="T47" fmla="*/ 2 h 173"/>
                <a:gd name="T48" fmla="*/ 0 w 96"/>
                <a:gd name="T49" fmla="*/ 9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73"/>
                <a:gd name="T77" fmla="*/ 96 w 96"/>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73">
                  <a:moveTo>
                    <a:pt x="0" y="9"/>
                  </a:moveTo>
                  <a:lnTo>
                    <a:pt x="3" y="10"/>
                  </a:lnTo>
                  <a:lnTo>
                    <a:pt x="12" y="14"/>
                  </a:lnTo>
                  <a:lnTo>
                    <a:pt x="24" y="22"/>
                  </a:lnTo>
                  <a:lnTo>
                    <a:pt x="39" y="37"/>
                  </a:lnTo>
                  <a:lnTo>
                    <a:pt x="52" y="57"/>
                  </a:lnTo>
                  <a:lnTo>
                    <a:pt x="65" y="86"/>
                  </a:lnTo>
                  <a:lnTo>
                    <a:pt x="76" y="124"/>
                  </a:lnTo>
                  <a:lnTo>
                    <a:pt x="80" y="173"/>
                  </a:lnTo>
                  <a:lnTo>
                    <a:pt x="81" y="172"/>
                  </a:lnTo>
                  <a:lnTo>
                    <a:pt x="84" y="168"/>
                  </a:lnTo>
                  <a:lnTo>
                    <a:pt x="89" y="161"/>
                  </a:lnTo>
                  <a:lnTo>
                    <a:pt x="93" y="151"/>
                  </a:lnTo>
                  <a:lnTo>
                    <a:pt x="96" y="136"/>
                  </a:lnTo>
                  <a:lnTo>
                    <a:pt x="94" y="118"/>
                  </a:lnTo>
                  <a:lnTo>
                    <a:pt x="89" y="95"/>
                  </a:lnTo>
                  <a:lnTo>
                    <a:pt x="78" y="66"/>
                  </a:lnTo>
                  <a:lnTo>
                    <a:pt x="68" y="47"/>
                  </a:lnTo>
                  <a:lnTo>
                    <a:pt x="59" y="30"/>
                  </a:lnTo>
                  <a:lnTo>
                    <a:pt x="48" y="18"/>
                  </a:lnTo>
                  <a:lnTo>
                    <a:pt x="38" y="8"/>
                  </a:lnTo>
                  <a:lnTo>
                    <a:pt x="28" y="2"/>
                  </a:lnTo>
                  <a:lnTo>
                    <a:pt x="17" y="0"/>
                  </a:lnTo>
                  <a:lnTo>
                    <a:pt x="9" y="2"/>
                  </a:lnTo>
                  <a:lnTo>
                    <a:pt x="0"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7" name="Freeform 105">
              <a:extLst>
                <a:ext uri="{FF2B5EF4-FFF2-40B4-BE49-F238E27FC236}">
                  <a16:creationId xmlns:a16="http://schemas.microsoft.com/office/drawing/2014/main" id="{531ACFA5-67E8-7CDF-1A8F-14F2FC82910D}"/>
                </a:ext>
              </a:extLst>
            </p:cNvPr>
            <p:cNvSpPr>
              <a:spLocks/>
            </p:cNvSpPr>
            <p:nvPr/>
          </p:nvSpPr>
          <p:spPr bwMode="auto">
            <a:xfrm>
              <a:off x="3339" y="1115"/>
              <a:ext cx="136" cy="160"/>
            </a:xfrm>
            <a:custGeom>
              <a:avLst/>
              <a:gdLst>
                <a:gd name="T0" fmla="*/ 1 w 136"/>
                <a:gd name="T1" fmla="*/ 8 h 160"/>
                <a:gd name="T2" fmla="*/ 0 w 136"/>
                <a:gd name="T3" fmla="*/ 8 h 160"/>
                <a:gd name="T4" fmla="*/ 0 w 136"/>
                <a:gd name="T5" fmla="*/ 7 h 160"/>
                <a:gd name="T6" fmla="*/ 0 w 136"/>
                <a:gd name="T7" fmla="*/ 7 h 160"/>
                <a:gd name="T8" fmla="*/ 0 w 136"/>
                <a:gd name="T9" fmla="*/ 6 h 160"/>
                <a:gd name="T10" fmla="*/ 0 w 136"/>
                <a:gd name="T11" fmla="*/ 5 h 160"/>
                <a:gd name="T12" fmla="*/ 0 w 136"/>
                <a:gd name="T13" fmla="*/ 4 h 160"/>
                <a:gd name="T14" fmla="*/ 0 w 136"/>
                <a:gd name="T15" fmla="*/ 4 h 160"/>
                <a:gd name="T16" fmla="*/ 1 w 136"/>
                <a:gd name="T17" fmla="*/ 2 h 160"/>
                <a:gd name="T18" fmla="*/ 20 w 136"/>
                <a:gd name="T19" fmla="*/ 0 h 160"/>
                <a:gd name="T20" fmla="*/ 38 w 136"/>
                <a:gd name="T21" fmla="*/ 0 h 160"/>
                <a:gd name="T22" fmla="*/ 53 w 136"/>
                <a:gd name="T23" fmla="*/ 4 h 160"/>
                <a:gd name="T24" fmla="*/ 69 w 136"/>
                <a:gd name="T25" fmla="*/ 9 h 160"/>
                <a:gd name="T26" fmla="*/ 82 w 136"/>
                <a:gd name="T27" fmla="*/ 18 h 160"/>
                <a:gd name="T28" fmla="*/ 95 w 136"/>
                <a:gd name="T29" fmla="*/ 30 h 160"/>
                <a:gd name="T30" fmla="*/ 106 w 136"/>
                <a:gd name="T31" fmla="*/ 45 h 160"/>
                <a:gd name="T32" fmla="*/ 115 w 136"/>
                <a:gd name="T33" fmla="*/ 63 h 160"/>
                <a:gd name="T34" fmla="*/ 122 w 136"/>
                <a:gd name="T35" fmla="*/ 84 h 160"/>
                <a:gd name="T36" fmla="*/ 128 w 136"/>
                <a:gd name="T37" fmla="*/ 106 h 160"/>
                <a:gd name="T38" fmla="*/ 132 w 136"/>
                <a:gd name="T39" fmla="*/ 131 h 160"/>
                <a:gd name="T40" fmla="*/ 136 w 136"/>
                <a:gd name="T41" fmla="*/ 156 h 160"/>
                <a:gd name="T42" fmla="*/ 135 w 136"/>
                <a:gd name="T43" fmla="*/ 158 h 160"/>
                <a:gd name="T44" fmla="*/ 135 w 136"/>
                <a:gd name="T45" fmla="*/ 158 h 160"/>
                <a:gd name="T46" fmla="*/ 134 w 136"/>
                <a:gd name="T47" fmla="*/ 159 h 160"/>
                <a:gd name="T48" fmla="*/ 134 w 136"/>
                <a:gd name="T49" fmla="*/ 160 h 160"/>
                <a:gd name="T50" fmla="*/ 130 w 136"/>
                <a:gd name="T51" fmla="*/ 134 h 160"/>
                <a:gd name="T52" fmla="*/ 126 w 136"/>
                <a:gd name="T53" fmla="*/ 110 h 160"/>
                <a:gd name="T54" fmla="*/ 120 w 136"/>
                <a:gd name="T55" fmla="*/ 87 h 160"/>
                <a:gd name="T56" fmla="*/ 112 w 136"/>
                <a:gd name="T57" fmla="*/ 66 h 160"/>
                <a:gd name="T58" fmla="*/ 103 w 136"/>
                <a:gd name="T59" fmla="*/ 48 h 160"/>
                <a:gd name="T60" fmla="*/ 92 w 136"/>
                <a:gd name="T61" fmla="*/ 34 h 160"/>
                <a:gd name="T62" fmla="*/ 81 w 136"/>
                <a:gd name="T63" fmla="*/ 22 h 160"/>
                <a:gd name="T64" fmla="*/ 68 w 136"/>
                <a:gd name="T65" fmla="*/ 14 h 160"/>
                <a:gd name="T66" fmla="*/ 53 w 136"/>
                <a:gd name="T67" fmla="*/ 8 h 160"/>
                <a:gd name="T68" fmla="*/ 36 w 136"/>
                <a:gd name="T69" fmla="*/ 6 h 160"/>
                <a:gd name="T70" fmla="*/ 20 w 136"/>
                <a:gd name="T71" fmla="*/ 6 h 160"/>
                <a:gd name="T72" fmla="*/ 1 w 136"/>
                <a:gd name="T73" fmla="*/ 8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60"/>
                <a:gd name="T113" fmla="*/ 136 w 136"/>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60">
                  <a:moveTo>
                    <a:pt x="1" y="8"/>
                  </a:moveTo>
                  <a:lnTo>
                    <a:pt x="0" y="8"/>
                  </a:lnTo>
                  <a:lnTo>
                    <a:pt x="0" y="7"/>
                  </a:lnTo>
                  <a:lnTo>
                    <a:pt x="0" y="6"/>
                  </a:lnTo>
                  <a:lnTo>
                    <a:pt x="0" y="5"/>
                  </a:lnTo>
                  <a:lnTo>
                    <a:pt x="0" y="4"/>
                  </a:lnTo>
                  <a:lnTo>
                    <a:pt x="1" y="2"/>
                  </a:lnTo>
                  <a:lnTo>
                    <a:pt x="20" y="0"/>
                  </a:lnTo>
                  <a:lnTo>
                    <a:pt x="38" y="0"/>
                  </a:lnTo>
                  <a:lnTo>
                    <a:pt x="53" y="4"/>
                  </a:lnTo>
                  <a:lnTo>
                    <a:pt x="69" y="9"/>
                  </a:lnTo>
                  <a:lnTo>
                    <a:pt x="82" y="18"/>
                  </a:lnTo>
                  <a:lnTo>
                    <a:pt x="95" y="30"/>
                  </a:lnTo>
                  <a:lnTo>
                    <a:pt x="106" y="45"/>
                  </a:lnTo>
                  <a:lnTo>
                    <a:pt x="115" y="63"/>
                  </a:lnTo>
                  <a:lnTo>
                    <a:pt x="122" y="84"/>
                  </a:lnTo>
                  <a:lnTo>
                    <a:pt x="128" y="106"/>
                  </a:lnTo>
                  <a:lnTo>
                    <a:pt x="132" y="131"/>
                  </a:lnTo>
                  <a:lnTo>
                    <a:pt x="136" y="156"/>
                  </a:lnTo>
                  <a:lnTo>
                    <a:pt x="135" y="158"/>
                  </a:lnTo>
                  <a:lnTo>
                    <a:pt x="134" y="159"/>
                  </a:lnTo>
                  <a:lnTo>
                    <a:pt x="134" y="160"/>
                  </a:lnTo>
                  <a:lnTo>
                    <a:pt x="130" y="134"/>
                  </a:lnTo>
                  <a:lnTo>
                    <a:pt x="126" y="110"/>
                  </a:lnTo>
                  <a:lnTo>
                    <a:pt x="120" y="87"/>
                  </a:lnTo>
                  <a:lnTo>
                    <a:pt x="112" y="66"/>
                  </a:lnTo>
                  <a:lnTo>
                    <a:pt x="103" y="48"/>
                  </a:lnTo>
                  <a:lnTo>
                    <a:pt x="92" y="34"/>
                  </a:lnTo>
                  <a:lnTo>
                    <a:pt x="81" y="22"/>
                  </a:lnTo>
                  <a:lnTo>
                    <a:pt x="68" y="14"/>
                  </a:lnTo>
                  <a:lnTo>
                    <a:pt x="53" y="8"/>
                  </a:lnTo>
                  <a:lnTo>
                    <a:pt x="36" y="6"/>
                  </a:lnTo>
                  <a:lnTo>
                    <a:pt x="20" y="6"/>
                  </a:lnTo>
                  <a:lnTo>
                    <a:pt x="1" y="8"/>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8" name="Freeform 106">
              <a:extLst>
                <a:ext uri="{FF2B5EF4-FFF2-40B4-BE49-F238E27FC236}">
                  <a16:creationId xmlns:a16="http://schemas.microsoft.com/office/drawing/2014/main" id="{AD0CE2C7-A3A8-7407-A79B-4335C209D6A8}"/>
                </a:ext>
              </a:extLst>
            </p:cNvPr>
            <p:cNvSpPr>
              <a:spLocks/>
            </p:cNvSpPr>
            <p:nvPr/>
          </p:nvSpPr>
          <p:spPr bwMode="auto">
            <a:xfrm>
              <a:off x="3336" y="1107"/>
              <a:ext cx="146" cy="161"/>
            </a:xfrm>
            <a:custGeom>
              <a:avLst/>
              <a:gdLst>
                <a:gd name="T0" fmla="*/ 2 w 146"/>
                <a:gd name="T1" fmla="*/ 10 h 161"/>
                <a:gd name="T2" fmla="*/ 0 w 146"/>
                <a:gd name="T3" fmla="*/ 10 h 161"/>
                <a:gd name="T4" fmla="*/ 0 w 146"/>
                <a:gd name="T5" fmla="*/ 9 h 161"/>
                <a:gd name="T6" fmla="*/ 0 w 146"/>
                <a:gd name="T7" fmla="*/ 9 h 161"/>
                <a:gd name="T8" fmla="*/ 0 w 146"/>
                <a:gd name="T9" fmla="*/ 8 h 161"/>
                <a:gd name="T10" fmla="*/ 0 w 146"/>
                <a:gd name="T11" fmla="*/ 7 h 161"/>
                <a:gd name="T12" fmla="*/ 0 w 146"/>
                <a:gd name="T13" fmla="*/ 6 h 161"/>
                <a:gd name="T14" fmla="*/ 0 w 146"/>
                <a:gd name="T15" fmla="*/ 6 h 161"/>
                <a:gd name="T16" fmla="*/ 2 w 146"/>
                <a:gd name="T17" fmla="*/ 5 h 161"/>
                <a:gd name="T18" fmla="*/ 19 w 146"/>
                <a:gd name="T19" fmla="*/ 0 h 161"/>
                <a:gd name="T20" fmla="*/ 36 w 146"/>
                <a:gd name="T21" fmla="*/ 0 h 161"/>
                <a:gd name="T22" fmla="*/ 53 w 146"/>
                <a:gd name="T23" fmla="*/ 3 h 161"/>
                <a:gd name="T24" fmla="*/ 67 w 146"/>
                <a:gd name="T25" fmla="*/ 7 h 161"/>
                <a:gd name="T26" fmla="*/ 81 w 146"/>
                <a:gd name="T27" fmla="*/ 15 h 161"/>
                <a:gd name="T28" fmla="*/ 94 w 146"/>
                <a:gd name="T29" fmla="*/ 26 h 161"/>
                <a:gd name="T30" fmla="*/ 105 w 146"/>
                <a:gd name="T31" fmla="*/ 41 h 161"/>
                <a:gd name="T32" fmla="*/ 115 w 146"/>
                <a:gd name="T33" fmla="*/ 57 h 161"/>
                <a:gd name="T34" fmla="*/ 125 w 146"/>
                <a:gd name="T35" fmla="*/ 81 h 161"/>
                <a:gd name="T36" fmla="*/ 134 w 146"/>
                <a:gd name="T37" fmla="*/ 105 h 161"/>
                <a:gd name="T38" fmla="*/ 141 w 146"/>
                <a:gd name="T39" fmla="*/ 132 h 161"/>
                <a:gd name="T40" fmla="*/ 146 w 146"/>
                <a:gd name="T41" fmla="*/ 160 h 161"/>
                <a:gd name="T42" fmla="*/ 144 w 146"/>
                <a:gd name="T43" fmla="*/ 161 h 161"/>
                <a:gd name="T44" fmla="*/ 144 w 146"/>
                <a:gd name="T45" fmla="*/ 161 h 161"/>
                <a:gd name="T46" fmla="*/ 144 w 146"/>
                <a:gd name="T47" fmla="*/ 161 h 161"/>
                <a:gd name="T48" fmla="*/ 143 w 146"/>
                <a:gd name="T49" fmla="*/ 161 h 161"/>
                <a:gd name="T50" fmla="*/ 139 w 146"/>
                <a:gd name="T51" fmla="*/ 134 h 161"/>
                <a:gd name="T52" fmla="*/ 132 w 146"/>
                <a:gd name="T53" fmla="*/ 108 h 161"/>
                <a:gd name="T54" fmla="*/ 123 w 146"/>
                <a:gd name="T55" fmla="*/ 83 h 161"/>
                <a:gd name="T56" fmla="*/ 113 w 146"/>
                <a:gd name="T57" fmla="*/ 62 h 161"/>
                <a:gd name="T58" fmla="*/ 103 w 146"/>
                <a:gd name="T59" fmla="*/ 45 h 161"/>
                <a:gd name="T60" fmla="*/ 92 w 146"/>
                <a:gd name="T61" fmla="*/ 32 h 161"/>
                <a:gd name="T62" fmla="*/ 80 w 146"/>
                <a:gd name="T63" fmla="*/ 20 h 161"/>
                <a:gd name="T64" fmla="*/ 66 w 146"/>
                <a:gd name="T65" fmla="*/ 13 h 161"/>
                <a:gd name="T66" fmla="*/ 52 w 146"/>
                <a:gd name="T67" fmla="*/ 8 h 161"/>
                <a:gd name="T68" fmla="*/ 36 w 146"/>
                <a:gd name="T69" fmla="*/ 6 h 161"/>
                <a:gd name="T70" fmla="*/ 19 w 146"/>
                <a:gd name="T71" fmla="*/ 6 h 161"/>
                <a:gd name="T72" fmla="*/ 2 w 146"/>
                <a:gd name="T73" fmla="*/ 1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61"/>
                <a:gd name="T113" fmla="*/ 146 w 14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61">
                  <a:moveTo>
                    <a:pt x="2" y="10"/>
                  </a:moveTo>
                  <a:lnTo>
                    <a:pt x="0" y="10"/>
                  </a:lnTo>
                  <a:lnTo>
                    <a:pt x="0" y="9"/>
                  </a:lnTo>
                  <a:lnTo>
                    <a:pt x="0" y="8"/>
                  </a:lnTo>
                  <a:lnTo>
                    <a:pt x="0" y="7"/>
                  </a:lnTo>
                  <a:lnTo>
                    <a:pt x="0" y="6"/>
                  </a:lnTo>
                  <a:lnTo>
                    <a:pt x="2" y="5"/>
                  </a:lnTo>
                  <a:lnTo>
                    <a:pt x="19" y="0"/>
                  </a:lnTo>
                  <a:lnTo>
                    <a:pt x="36" y="0"/>
                  </a:lnTo>
                  <a:lnTo>
                    <a:pt x="53" y="3"/>
                  </a:lnTo>
                  <a:lnTo>
                    <a:pt x="67" y="7"/>
                  </a:lnTo>
                  <a:lnTo>
                    <a:pt x="81" y="15"/>
                  </a:lnTo>
                  <a:lnTo>
                    <a:pt x="94" y="26"/>
                  </a:lnTo>
                  <a:lnTo>
                    <a:pt x="105" y="41"/>
                  </a:lnTo>
                  <a:lnTo>
                    <a:pt x="115" y="57"/>
                  </a:lnTo>
                  <a:lnTo>
                    <a:pt x="125" y="81"/>
                  </a:lnTo>
                  <a:lnTo>
                    <a:pt x="134" y="105"/>
                  </a:lnTo>
                  <a:lnTo>
                    <a:pt x="141" y="132"/>
                  </a:lnTo>
                  <a:lnTo>
                    <a:pt x="146" y="160"/>
                  </a:lnTo>
                  <a:lnTo>
                    <a:pt x="144" y="161"/>
                  </a:lnTo>
                  <a:lnTo>
                    <a:pt x="143" y="161"/>
                  </a:lnTo>
                  <a:lnTo>
                    <a:pt x="139" y="134"/>
                  </a:lnTo>
                  <a:lnTo>
                    <a:pt x="132" y="108"/>
                  </a:lnTo>
                  <a:lnTo>
                    <a:pt x="123" y="83"/>
                  </a:lnTo>
                  <a:lnTo>
                    <a:pt x="113" y="62"/>
                  </a:lnTo>
                  <a:lnTo>
                    <a:pt x="103" y="45"/>
                  </a:lnTo>
                  <a:lnTo>
                    <a:pt x="92" y="32"/>
                  </a:lnTo>
                  <a:lnTo>
                    <a:pt x="80" y="20"/>
                  </a:lnTo>
                  <a:lnTo>
                    <a:pt x="66" y="13"/>
                  </a:lnTo>
                  <a:lnTo>
                    <a:pt x="52" y="8"/>
                  </a:lnTo>
                  <a:lnTo>
                    <a:pt x="36" y="6"/>
                  </a:lnTo>
                  <a:lnTo>
                    <a:pt x="19" y="6"/>
                  </a:lnTo>
                  <a:lnTo>
                    <a:pt x="2"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9" name="Freeform 107">
              <a:extLst>
                <a:ext uri="{FF2B5EF4-FFF2-40B4-BE49-F238E27FC236}">
                  <a16:creationId xmlns:a16="http://schemas.microsoft.com/office/drawing/2014/main" id="{08E340B2-37FE-EE6C-BB84-3E565A417FA2}"/>
                </a:ext>
              </a:extLst>
            </p:cNvPr>
            <p:cNvSpPr>
              <a:spLocks/>
            </p:cNvSpPr>
            <p:nvPr/>
          </p:nvSpPr>
          <p:spPr bwMode="auto">
            <a:xfrm>
              <a:off x="3333" y="1089"/>
              <a:ext cx="162" cy="178"/>
            </a:xfrm>
            <a:custGeom>
              <a:avLst/>
              <a:gdLst>
                <a:gd name="T0" fmla="*/ 109 w 162"/>
                <a:gd name="T1" fmla="*/ 27 h 178"/>
                <a:gd name="T2" fmla="*/ 92 w 162"/>
                <a:gd name="T3" fmla="*/ 14 h 178"/>
                <a:gd name="T4" fmla="*/ 73 w 162"/>
                <a:gd name="T5" fmla="*/ 7 h 178"/>
                <a:gd name="T6" fmla="*/ 55 w 162"/>
                <a:gd name="T7" fmla="*/ 6 h 178"/>
                <a:gd name="T8" fmla="*/ 38 w 162"/>
                <a:gd name="T9" fmla="*/ 8 h 178"/>
                <a:gd name="T10" fmla="*/ 24 w 162"/>
                <a:gd name="T11" fmla="*/ 13 h 178"/>
                <a:gd name="T12" fmla="*/ 12 w 162"/>
                <a:gd name="T13" fmla="*/ 18 h 178"/>
                <a:gd name="T14" fmla="*/ 5 w 162"/>
                <a:gd name="T15" fmla="*/ 22 h 178"/>
                <a:gd name="T16" fmla="*/ 2 w 162"/>
                <a:gd name="T17" fmla="*/ 24 h 178"/>
                <a:gd name="T18" fmla="*/ 1 w 162"/>
                <a:gd name="T19" fmla="*/ 24 h 178"/>
                <a:gd name="T20" fmla="*/ 1 w 162"/>
                <a:gd name="T21" fmla="*/ 24 h 178"/>
                <a:gd name="T22" fmla="*/ 0 w 162"/>
                <a:gd name="T23" fmla="*/ 24 h 178"/>
                <a:gd name="T24" fmla="*/ 0 w 162"/>
                <a:gd name="T25" fmla="*/ 23 h 178"/>
                <a:gd name="T26" fmla="*/ 0 w 162"/>
                <a:gd name="T27" fmla="*/ 22 h 178"/>
                <a:gd name="T28" fmla="*/ 0 w 162"/>
                <a:gd name="T29" fmla="*/ 21 h 178"/>
                <a:gd name="T30" fmla="*/ 0 w 162"/>
                <a:gd name="T31" fmla="*/ 19 h 178"/>
                <a:gd name="T32" fmla="*/ 1 w 162"/>
                <a:gd name="T33" fmla="*/ 19 h 178"/>
                <a:gd name="T34" fmla="*/ 3 w 162"/>
                <a:gd name="T35" fmla="*/ 17 h 178"/>
                <a:gd name="T36" fmla="*/ 11 w 162"/>
                <a:gd name="T37" fmla="*/ 13 h 178"/>
                <a:gd name="T38" fmla="*/ 24 w 162"/>
                <a:gd name="T39" fmla="*/ 7 h 178"/>
                <a:gd name="T40" fmla="*/ 38 w 162"/>
                <a:gd name="T41" fmla="*/ 3 h 178"/>
                <a:gd name="T42" fmla="*/ 55 w 162"/>
                <a:gd name="T43" fmla="*/ 0 h 178"/>
                <a:gd name="T44" fmla="*/ 74 w 162"/>
                <a:gd name="T45" fmla="*/ 2 h 178"/>
                <a:gd name="T46" fmla="*/ 92 w 162"/>
                <a:gd name="T47" fmla="*/ 8 h 178"/>
                <a:gd name="T48" fmla="*/ 111 w 162"/>
                <a:gd name="T49" fmla="*/ 22 h 178"/>
                <a:gd name="T50" fmla="*/ 120 w 162"/>
                <a:gd name="T51" fmla="*/ 33 h 178"/>
                <a:gd name="T52" fmla="*/ 128 w 162"/>
                <a:gd name="T53" fmla="*/ 45 h 178"/>
                <a:gd name="T54" fmla="*/ 136 w 162"/>
                <a:gd name="T55" fmla="*/ 60 h 178"/>
                <a:gd name="T56" fmla="*/ 143 w 162"/>
                <a:gd name="T57" fmla="*/ 76 h 178"/>
                <a:gd name="T58" fmla="*/ 149 w 162"/>
                <a:gd name="T59" fmla="*/ 95 h 178"/>
                <a:gd name="T60" fmla="*/ 153 w 162"/>
                <a:gd name="T61" fmla="*/ 117 h 178"/>
                <a:gd name="T62" fmla="*/ 157 w 162"/>
                <a:gd name="T63" fmla="*/ 139 h 178"/>
                <a:gd name="T64" fmla="*/ 161 w 162"/>
                <a:gd name="T65" fmla="*/ 163 h 178"/>
                <a:gd name="T66" fmla="*/ 162 w 162"/>
                <a:gd name="T67" fmla="*/ 178 h 178"/>
                <a:gd name="T68" fmla="*/ 161 w 162"/>
                <a:gd name="T69" fmla="*/ 178 h 178"/>
                <a:gd name="T70" fmla="*/ 161 w 162"/>
                <a:gd name="T71" fmla="*/ 178 h 178"/>
                <a:gd name="T72" fmla="*/ 160 w 162"/>
                <a:gd name="T73" fmla="*/ 178 h 178"/>
                <a:gd name="T74" fmla="*/ 159 w 162"/>
                <a:gd name="T75" fmla="*/ 178 h 178"/>
                <a:gd name="T76" fmla="*/ 157 w 162"/>
                <a:gd name="T77" fmla="*/ 165 h 178"/>
                <a:gd name="T78" fmla="*/ 154 w 162"/>
                <a:gd name="T79" fmla="*/ 140 h 178"/>
                <a:gd name="T80" fmla="*/ 151 w 162"/>
                <a:gd name="T81" fmla="*/ 119 h 178"/>
                <a:gd name="T82" fmla="*/ 146 w 162"/>
                <a:gd name="T83" fmla="*/ 99 h 178"/>
                <a:gd name="T84" fmla="*/ 141 w 162"/>
                <a:gd name="T85" fmla="*/ 80 h 178"/>
                <a:gd name="T86" fmla="*/ 134 w 162"/>
                <a:gd name="T87" fmla="*/ 64 h 178"/>
                <a:gd name="T88" fmla="*/ 126 w 162"/>
                <a:gd name="T89" fmla="*/ 50 h 178"/>
                <a:gd name="T90" fmla="*/ 118 w 162"/>
                <a:gd name="T91" fmla="*/ 37 h 178"/>
                <a:gd name="T92" fmla="*/ 109 w 162"/>
                <a:gd name="T93" fmla="*/ 27 h 1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
                <a:gd name="T142" fmla="*/ 0 h 178"/>
                <a:gd name="T143" fmla="*/ 162 w 162"/>
                <a:gd name="T144" fmla="*/ 178 h 1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 h="178">
                  <a:moveTo>
                    <a:pt x="109" y="27"/>
                  </a:moveTo>
                  <a:lnTo>
                    <a:pt x="92" y="14"/>
                  </a:lnTo>
                  <a:lnTo>
                    <a:pt x="73" y="7"/>
                  </a:lnTo>
                  <a:lnTo>
                    <a:pt x="55" y="6"/>
                  </a:lnTo>
                  <a:lnTo>
                    <a:pt x="38" y="8"/>
                  </a:lnTo>
                  <a:lnTo>
                    <a:pt x="24" y="13"/>
                  </a:lnTo>
                  <a:lnTo>
                    <a:pt x="12" y="18"/>
                  </a:lnTo>
                  <a:lnTo>
                    <a:pt x="5" y="22"/>
                  </a:lnTo>
                  <a:lnTo>
                    <a:pt x="2" y="24"/>
                  </a:lnTo>
                  <a:lnTo>
                    <a:pt x="1" y="24"/>
                  </a:lnTo>
                  <a:lnTo>
                    <a:pt x="0" y="24"/>
                  </a:lnTo>
                  <a:lnTo>
                    <a:pt x="0" y="23"/>
                  </a:lnTo>
                  <a:lnTo>
                    <a:pt x="0" y="22"/>
                  </a:lnTo>
                  <a:lnTo>
                    <a:pt x="0" y="21"/>
                  </a:lnTo>
                  <a:lnTo>
                    <a:pt x="0" y="19"/>
                  </a:lnTo>
                  <a:lnTo>
                    <a:pt x="1" y="19"/>
                  </a:lnTo>
                  <a:lnTo>
                    <a:pt x="3" y="17"/>
                  </a:lnTo>
                  <a:lnTo>
                    <a:pt x="11" y="13"/>
                  </a:lnTo>
                  <a:lnTo>
                    <a:pt x="24" y="7"/>
                  </a:lnTo>
                  <a:lnTo>
                    <a:pt x="38" y="3"/>
                  </a:lnTo>
                  <a:lnTo>
                    <a:pt x="55" y="0"/>
                  </a:lnTo>
                  <a:lnTo>
                    <a:pt x="74" y="2"/>
                  </a:lnTo>
                  <a:lnTo>
                    <a:pt x="92" y="8"/>
                  </a:lnTo>
                  <a:lnTo>
                    <a:pt x="111" y="22"/>
                  </a:lnTo>
                  <a:lnTo>
                    <a:pt x="120" y="33"/>
                  </a:lnTo>
                  <a:lnTo>
                    <a:pt x="128" y="45"/>
                  </a:lnTo>
                  <a:lnTo>
                    <a:pt x="136" y="60"/>
                  </a:lnTo>
                  <a:lnTo>
                    <a:pt x="143" y="76"/>
                  </a:lnTo>
                  <a:lnTo>
                    <a:pt x="149" y="95"/>
                  </a:lnTo>
                  <a:lnTo>
                    <a:pt x="153" y="117"/>
                  </a:lnTo>
                  <a:lnTo>
                    <a:pt x="157" y="139"/>
                  </a:lnTo>
                  <a:lnTo>
                    <a:pt x="161" y="163"/>
                  </a:lnTo>
                  <a:lnTo>
                    <a:pt x="162" y="178"/>
                  </a:lnTo>
                  <a:lnTo>
                    <a:pt x="161" y="178"/>
                  </a:lnTo>
                  <a:lnTo>
                    <a:pt x="160" y="178"/>
                  </a:lnTo>
                  <a:lnTo>
                    <a:pt x="159" y="178"/>
                  </a:lnTo>
                  <a:lnTo>
                    <a:pt x="157" y="165"/>
                  </a:lnTo>
                  <a:lnTo>
                    <a:pt x="154" y="140"/>
                  </a:lnTo>
                  <a:lnTo>
                    <a:pt x="151" y="119"/>
                  </a:lnTo>
                  <a:lnTo>
                    <a:pt x="146" y="99"/>
                  </a:lnTo>
                  <a:lnTo>
                    <a:pt x="141" y="80"/>
                  </a:lnTo>
                  <a:lnTo>
                    <a:pt x="134" y="64"/>
                  </a:lnTo>
                  <a:lnTo>
                    <a:pt x="126" y="50"/>
                  </a:lnTo>
                  <a:lnTo>
                    <a:pt x="118" y="37"/>
                  </a:lnTo>
                  <a:lnTo>
                    <a:pt x="109" y="2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0" name="Freeform 108">
              <a:extLst>
                <a:ext uri="{FF2B5EF4-FFF2-40B4-BE49-F238E27FC236}">
                  <a16:creationId xmlns:a16="http://schemas.microsoft.com/office/drawing/2014/main" id="{94EEACFE-D6CD-FC17-1C50-0F24552CE291}"/>
                </a:ext>
              </a:extLst>
            </p:cNvPr>
            <p:cNvSpPr>
              <a:spLocks/>
            </p:cNvSpPr>
            <p:nvPr/>
          </p:nvSpPr>
          <p:spPr bwMode="auto">
            <a:xfrm>
              <a:off x="3353" y="1139"/>
              <a:ext cx="104" cy="169"/>
            </a:xfrm>
            <a:custGeom>
              <a:avLst/>
              <a:gdLst>
                <a:gd name="T0" fmla="*/ 1 w 104"/>
                <a:gd name="T1" fmla="*/ 5 h 169"/>
                <a:gd name="T2" fmla="*/ 0 w 104"/>
                <a:gd name="T3" fmla="*/ 5 h 169"/>
                <a:gd name="T4" fmla="*/ 0 w 104"/>
                <a:gd name="T5" fmla="*/ 4 h 169"/>
                <a:gd name="T6" fmla="*/ 0 w 104"/>
                <a:gd name="T7" fmla="*/ 4 h 169"/>
                <a:gd name="T8" fmla="*/ 0 w 104"/>
                <a:gd name="T9" fmla="*/ 3 h 169"/>
                <a:gd name="T10" fmla="*/ 0 w 104"/>
                <a:gd name="T11" fmla="*/ 2 h 169"/>
                <a:gd name="T12" fmla="*/ 0 w 104"/>
                <a:gd name="T13" fmla="*/ 1 h 169"/>
                <a:gd name="T14" fmla="*/ 0 w 104"/>
                <a:gd name="T15" fmla="*/ 0 h 169"/>
                <a:gd name="T16" fmla="*/ 1 w 104"/>
                <a:gd name="T17" fmla="*/ 0 h 169"/>
                <a:gd name="T18" fmla="*/ 16 w 104"/>
                <a:gd name="T19" fmla="*/ 1 h 169"/>
                <a:gd name="T20" fmla="*/ 29 w 104"/>
                <a:gd name="T21" fmla="*/ 4 h 169"/>
                <a:gd name="T22" fmla="*/ 41 w 104"/>
                <a:gd name="T23" fmla="*/ 9 h 169"/>
                <a:gd name="T24" fmla="*/ 53 w 104"/>
                <a:gd name="T25" fmla="*/ 16 h 169"/>
                <a:gd name="T26" fmla="*/ 63 w 104"/>
                <a:gd name="T27" fmla="*/ 25 h 169"/>
                <a:gd name="T28" fmla="*/ 72 w 104"/>
                <a:gd name="T29" fmla="*/ 36 h 169"/>
                <a:gd name="T30" fmla="*/ 79 w 104"/>
                <a:gd name="T31" fmla="*/ 51 h 169"/>
                <a:gd name="T32" fmla="*/ 86 w 104"/>
                <a:gd name="T33" fmla="*/ 68 h 169"/>
                <a:gd name="T34" fmla="*/ 94 w 104"/>
                <a:gd name="T35" fmla="*/ 90 h 169"/>
                <a:gd name="T36" fmla="*/ 98 w 104"/>
                <a:gd name="T37" fmla="*/ 113 h 169"/>
                <a:gd name="T38" fmla="*/ 102 w 104"/>
                <a:gd name="T39" fmla="*/ 139 h 169"/>
                <a:gd name="T40" fmla="*/ 104 w 104"/>
                <a:gd name="T41" fmla="*/ 166 h 169"/>
                <a:gd name="T42" fmla="*/ 104 w 104"/>
                <a:gd name="T43" fmla="*/ 167 h 169"/>
                <a:gd name="T44" fmla="*/ 103 w 104"/>
                <a:gd name="T45" fmla="*/ 167 h 169"/>
                <a:gd name="T46" fmla="*/ 103 w 104"/>
                <a:gd name="T47" fmla="*/ 168 h 169"/>
                <a:gd name="T48" fmla="*/ 102 w 104"/>
                <a:gd name="T49" fmla="*/ 169 h 169"/>
                <a:gd name="T50" fmla="*/ 100 w 104"/>
                <a:gd name="T51" fmla="*/ 142 h 169"/>
                <a:gd name="T52" fmla="*/ 96 w 104"/>
                <a:gd name="T53" fmla="*/ 117 h 169"/>
                <a:gd name="T54" fmla="*/ 91 w 104"/>
                <a:gd name="T55" fmla="*/ 92 h 169"/>
                <a:gd name="T56" fmla="*/ 84 w 104"/>
                <a:gd name="T57" fmla="*/ 70 h 169"/>
                <a:gd name="T58" fmla="*/ 77 w 104"/>
                <a:gd name="T59" fmla="*/ 54 h 169"/>
                <a:gd name="T60" fmla="*/ 69 w 104"/>
                <a:gd name="T61" fmla="*/ 41 h 169"/>
                <a:gd name="T62" fmla="*/ 60 w 104"/>
                <a:gd name="T63" fmla="*/ 30 h 169"/>
                <a:gd name="T64" fmla="*/ 52 w 104"/>
                <a:gd name="T65" fmla="*/ 21 h 169"/>
                <a:gd name="T66" fmla="*/ 40 w 104"/>
                <a:gd name="T67" fmla="*/ 14 h 169"/>
                <a:gd name="T68" fmla="*/ 29 w 104"/>
                <a:gd name="T69" fmla="*/ 9 h 169"/>
                <a:gd name="T70" fmla="*/ 16 w 104"/>
                <a:gd name="T71" fmla="*/ 6 h 169"/>
                <a:gd name="T72" fmla="*/ 1 w 104"/>
                <a:gd name="T73" fmla="*/ 5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69"/>
                <a:gd name="T113" fmla="*/ 104 w 104"/>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69">
                  <a:moveTo>
                    <a:pt x="1" y="5"/>
                  </a:moveTo>
                  <a:lnTo>
                    <a:pt x="0" y="5"/>
                  </a:lnTo>
                  <a:lnTo>
                    <a:pt x="0" y="4"/>
                  </a:lnTo>
                  <a:lnTo>
                    <a:pt x="0" y="3"/>
                  </a:lnTo>
                  <a:lnTo>
                    <a:pt x="0" y="2"/>
                  </a:lnTo>
                  <a:lnTo>
                    <a:pt x="0" y="1"/>
                  </a:lnTo>
                  <a:lnTo>
                    <a:pt x="0" y="0"/>
                  </a:lnTo>
                  <a:lnTo>
                    <a:pt x="1" y="0"/>
                  </a:lnTo>
                  <a:lnTo>
                    <a:pt x="16" y="1"/>
                  </a:lnTo>
                  <a:lnTo>
                    <a:pt x="29" y="4"/>
                  </a:lnTo>
                  <a:lnTo>
                    <a:pt x="41" y="9"/>
                  </a:lnTo>
                  <a:lnTo>
                    <a:pt x="53" y="16"/>
                  </a:lnTo>
                  <a:lnTo>
                    <a:pt x="63" y="25"/>
                  </a:lnTo>
                  <a:lnTo>
                    <a:pt x="72" y="36"/>
                  </a:lnTo>
                  <a:lnTo>
                    <a:pt x="79" y="51"/>
                  </a:lnTo>
                  <a:lnTo>
                    <a:pt x="86" y="68"/>
                  </a:lnTo>
                  <a:lnTo>
                    <a:pt x="94" y="90"/>
                  </a:lnTo>
                  <a:lnTo>
                    <a:pt x="98" y="113"/>
                  </a:lnTo>
                  <a:lnTo>
                    <a:pt x="102" y="139"/>
                  </a:lnTo>
                  <a:lnTo>
                    <a:pt x="104" y="166"/>
                  </a:lnTo>
                  <a:lnTo>
                    <a:pt x="104" y="167"/>
                  </a:lnTo>
                  <a:lnTo>
                    <a:pt x="103" y="167"/>
                  </a:lnTo>
                  <a:lnTo>
                    <a:pt x="103" y="168"/>
                  </a:lnTo>
                  <a:lnTo>
                    <a:pt x="102" y="169"/>
                  </a:lnTo>
                  <a:lnTo>
                    <a:pt x="100" y="142"/>
                  </a:lnTo>
                  <a:lnTo>
                    <a:pt x="96" y="117"/>
                  </a:lnTo>
                  <a:lnTo>
                    <a:pt x="91" y="92"/>
                  </a:lnTo>
                  <a:lnTo>
                    <a:pt x="84" y="70"/>
                  </a:lnTo>
                  <a:lnTo>
                    <a:pt x="77" y="54"/>
                  </a:lnTo>
                  <a:lnTo>
                    <a:pt x="69" y="41"/>
                  </a:lnTo>
                  <a:lnTo>
                    <a:pt x="60" y="30"/>
                  </a:lnTo>
                  <a:lnTo>
                    <a:pt x="52" y="21"/>
                  </a:lnTo>
                  <a:lnTo>
                    <a:pt x="40" y="14"/>
                  </a:lnTo>
                  <a:lnTo>
                    <a:pt x="29" y="9"/>
                  </a:lnTo>
                  <a:lnTo>
                    <a:pt x="16" y="6"/>
                  </a:lnTo>
                  <a:lnTo>
                    <a:pt x="1" y="5"/>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1" name="Freeform 109">
              <a:extLst>
                <a:ext uri="{FF2B5EF4-FFF2-40B4-BE49-F238E27FC236}">
                  <a16:creationId xmlns:a16="http://schemas.microsoft.com/office/drawing/2014/main" id="{778BFF51-F0FA-4DDA-2A4B-B63694548A5F}"/>
                </a:ext>
              </a:extLst>
            </p:cNvPr>
            <p:cNvSpPr>
              <a:spLocks/>
            </p:cNvSpPr>
            <p:nvPr/>
          </p:nvSpPr>
          <p:spPr bwMode="auto">
            <a:xfrm>
              <a:off x="3435" y="1298"/>
              <a:ext cx="6" cy="7"/>
            </a:xfrm>
            <a:custGeom>
              <a:avLst/>
              <a:gdLst>
                <a:gd name="T0" fmla="*/ 6 w 6"/>
                <a:gd name="T1" fmla="*/ 2 h 7"/>
                <a:gd name="T2" fmla="*/ 6 w 6"/>
                <a:gd name="T3" fmla="*/ 1 h 7"/>
                <a:gd name="T4" fmla="*/ 5 w 6"/>
                <a:gd name="T5" fmla="*/ 1 h 7"/>
                <a:gd name="T6" fmla="*/ 3 w 6"/>
                <a:gd name="T7" fmla="*/ 0 h 7"/>
                <a:gd name="T8" fmla="*/ 2 w 6"/>
                <a:gd name="T9" fmla="*/ 0 h 7"/>
                <a:gd name="T10" fmla="*/ 1 w 6"/>
                <a:gd name="T11" fmla="*/ 1 h 7"/>
                <a:gd name="T12" fmla="*/ 1 w 6"/>
                <a:gd name="T13" fmla="*/ 2 h 7"/>
                <a:gd name="T14" fmla="*/ 0 w 6"/>
                <a:gd name="T15" fmla="*/ 4 h 7"/>
                <a:gd name="T16" fmla="*/ 0 w 6"/>
                <a:gd name="T17" fmla="*/ 5 h 7"/>
                <a:gd name="T18" fmla="*/ 1 w 6"/>
                <a:gd name="T19" fmla="*/ 6 h 7"/>
                <a:gd name="T20" fmla="*/ 2 w 6"/>
                <a:gd name="T21" fmla="*/ 7 h 7"/>
                <a:gd name="T22" fmla="*/ 3 w 6"/>
                <a:gd name="T23" fmla="*/ 7 h 7"/>
                <a:gd name="T24" fmla="*/ 4 w 6"/>
                <a:gd name="T25" fmla="*/ 7 h 7"/>
                <a:gd name="T26" fmla="*/ 5 w 6"/>
                <a:gd name="T27" fmla="*/ 7 h 7"/>
                <a:gd name="T28" fmla="*/ 6 w 6"/>
                <a:gd name="T29" fmla="*/ 6 h 7"/>
                <a:gd name="T30" fmla="*/ 6 w 6"/>
                <a:gd name="T31" fmla="*/ 4 h 7"/>
                <a:gd name="T32" fmla="*/ 6 w 6"/>
                <a:gd name="T33" fmla="*/ 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6" y="2"/>
                  </a:moveTo>
                  <a:lnTo>
                    <a:pt x="6" y="1"/>
                  </a:lnTo>
                  <a:lnTo>
                    <a:pt x="5" y="1"/>
                  </a:lnTo>
                  <a:lnTo>
                    <a:pt x="3" y="0"/>
                  </a:lnTo>
                  <a:lnTo>
                    <a:pt x="2" y="0"/>
                  </a:lnTo>
                  <a:lnTo>
                    <a:pt x="1" y="1"/>
                  </a:lnTo>
                  <a:lnTo>
                    <a:pt x="1" y="2"/>
                  </a:lnTo>
                  <a:lnTo>
                    <a:pt x="0" y="4"/>
                  </a:lnTo>
                  <a:lnTo>
                    <a:pt x="0" y="5"/>
                  </a:lnTo>
                  <a:lnTo>
                    <a:pt x="1" y="6"/>
                  </a:lnTo>
                  <a:lnTo>
                    <a:pt x="2" y="7"/>
                  </a:lnTo>
                  <a:lnTo>
                    <a:pt x="3" y="7"/>
                  </a:lnTo>
                  <a:lnTo>
                    <a:pt x="4" y="7"/>
                  </a:lnTo>
                  <a:lnTo>
                    <a:pt x="5" y="7"/>
                  </a:lnTo>
                  <a:lnTo>
                    <a:pt x="6" y="6"/>
                  </a:lnTo>
                  <a:lnTo>
                    <a:pt x="6" y="4"/>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10">
              <a:extLst>
                <a:ext uri="{FF2B5EF4-FFF2-40B4-BE49-F238E27FC236}">
                  <a16:creationId xmlns:a16="http://schemas.microsoft.com/office/drawing/2014/main" id="{884E7138-BF55-24A4-E16A-8394FBB01A03}"/>
                </a:ext>
              </a:extLst>
            </p:cNvPr>
            <p:cNvSpPr>
              <a:spLocks/>
            </p:cNvSpPr>
            <p:nvPr/>
          </p:nvSpPr>
          <p:spPr bwMode="auto">
            <a:xfrm>
              <a:off x="3346" y="1129"/>
              <a:ext cx="120" cy="167"/>
            </a:xfrm>
            <a:custGeom>
              <a:avLst/>
              <a:gdLst>
                <a:gd name="T0" fmla="*/ 100 w 120"/>
                <a:gd name="T1" fmla="*/ 64 h 167"/>
                <a:gd name="T2" fmla="*/ 110 w 120"/>
                <a:gd name="T3" fmla="*/ 99 h 167"/>
                <a:gd name="T4" fmla="*/ 115 w 120"/>
                <a:gd name="T5" fmla="*/ 130 h 167"/>
                <a:gd name="T6" fmla="*/ 119 w 120"/>
                <a:gd name="T7" fmla="*/ 154 h 167"/>
                <a:gd name="T8" fmla="*/ 120 w 120"/>
                <a:gd name="T9" fmla="*/ 164 h 167"/>
                <a:gd name="T10" fmla="*/ 118 w 120"/>
                <a:gd name="T11" fmla="*/ 167 h 167"/>
                <a:gd name="T12" fmla="*/ 117 w 120"/>
                <a:gd name="T13" fmla="*/ 157 h 167"/>
                <a:gd name="T14" fmla="*/ 113 w 120"/>
                <a:gd name="T15" fmla="*/ 132 h 167"/>
                <a:gd name="T16" fmla="*/ 107 w 120"/>
                <a:gd name="T17" fmla="*/ 100 h 167"/>
                <a:gd name="T18" fmla="*/ 96 w 120"/>
                <a:gd name="T19" fmla="*/ 65 h 167"/>
                <a:gd name="T20" fmla="*/ 85 w 120"/>
                <a:gd name="T21" fmla="*/ 42 h 167"/>
                <a:gd name="T22" fmla="*/ 71 w 120"/>
                <a:gd name="T23" fmla="*/ 24 h 167"/>
                <a:gd name="T24" fmla="*/ 55 w 120"/>
                <a:gd name="T25" fmla="*/ 13 h 167"/>
                <a:gd name="T26" fmla="*/ 40 w 120"/>
                <a:gd name="T27" fmla="*/ 6 h 167"/>
                <a:gd name="T28" fmla="*/ 25 w 120"/>
                <a:gd name="T29" fmla="*/ 4 h 167"/>
                <a:gd name="T30" fmla="*/ 13 w 120"/>
                <a:gd name="T31" fmla="*/ 3 h 167"/>
                <a:gd name="T32" fmla="*/ 4 w 120"/>
                <a:gd name="T33" fmla="*/ 3 h 167"/>
                <a:gd name="T34" fmla="*/ 0 w 120"/>
                <a:gd name="T35" fmla="*/ 4 h 167"/>
                <a:gd name="T36" fmla="*/ 0 w 120"/>
                <a:gd name="T37" fmla="*/ 1 h 167"/>
                <a:gd name="T38" fmla="*/ 4 w 120"/>
                <a:gd name="T39" fmla="*/ 1 h 167"/>
                <a:gd name="T40" fmla="*/ 13 w 120"/>
                <a:gd name="T41" fmla="*/ 0 h 167"/>
                <a:gd name="T42" fmla="*/ 25 w 120"/>
                <a:gd name="T43" fmla="*/ 1 h 167"/>
                <a:gd name="T44" fmla="*/ 41 w 120"/>
                <a:gd name="T45" fmla="*/ 4 h 167"/>
                <a:gd name="T46" fmla="*/ 56 w 120"/>
                <a:gd name="T47" fmla="*/ 11 h 167"/>
                <a:gd name="T48" fmla="*/ 73 w 120"/>
                <a:gd name="T49" fmla="*/ 22 h 167"/>
                <a:gd name="T50" fmla="*/ 88 w 120"/>
                <a:gd name="T51" fmla="*/ 40 h 167"/>
                <a:gd name="T52" fmla="*/ 100 w 120"/>
                <a:gd name="T53" fmla="*/ 64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67"/>
                <a:gd name="T83" fmla="*/ 120 w 120"/>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67">
                  <a:moveTo>
                    <a:pt x="100" y="64"/>
                  </a:moveTo>
                  <a:lnTo>
                    <a:pt x="110" y="99"/>
                  </a:lnTo>
                  <a:lnTo>
                    <a:pt x="115" y="130"/>
                  </a:lnTo>
                  <a:lnTo>
                    <a:pt x="119" y="154"/>
                  </a:lnTo>
                  <a:lnTo>
                    <a:pt x="120" y="164"/>
                  </a:lnTo>
                  <a:lnTo>
                    <a:pt x="118" y="167"/>
                  </a:lnTo>
                  <a:lnTo>
                    <a:pt x="117" y="157"/>
                  </a:lnTo>
                  <a:lnTo>
                    <a:pt x="113" y="132"/>
                  </a:lnTo>
                  <a:lnTo>
                    <a:pt x="107" y="100"/>
                  </a:lnTo>
                  <a:lnTo>
                    <a:pt x="96" y="65"/>
                  </a:lnTo>
                  <a:lnTo>
                    <a:pt x="85" y="42"/>
                  </a:lnTo>
                  <a:lnTo>
                    <a:pt x="71" y="24"/>
                  </a:lnTo>
                  <a:lnTo>
                    <a:pt x="55" y="13"/>
                  </a:lnTo>
                  <a:lnTo>
                    <a:pt x="40" y="6"/>
                  </a:lnTo>
                  <a:lnTo>
                    <a:pt x="25" y="4"/>
                  </a:lnTo>
                  <a:lnTo>
                    <a:pt x="13" y="3"/>
                  </a:lnTo>
                  <a:lnTo>
                    <a:pt x="4" y="3"/>
                  </a:lnTo>
                  <a:lnTo>
                    <a:pt x="0" y="4"/>
                  </a:lnTo>
                  <a:lnTo>
                    <a:pt x="0" y="1"/>
                  </a:lnTo>
                  <a:lnTo>
                    <a:pt x="4" y="1"/>
                  </a:lnTo>
                  <a:lnTo>
                    <a:pt x="13" y="0"/>
                  </a:lnTo>
                  <a:lnTo>
                    <a:pt x="25" y="1"/>
                  </a:lnTo>
                  <a:lnTo>
                    <a:pt x="41" y="4"/>
                  </a:lnTo>
                  <a:lnTo>
                    <a:pt x="56" y="11"/>
                  </a:lnTo>
                  <a:lnTo>
                    <a:pt x="73" y="22"/>
                  </a:lnTo>
                  <a:lnTo>
                    <a:pt x="88" y="40"/>
                  </a:lnTo>
                  <a:lnTo>
                    <a:pt x="100" y="64"/>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11">
              <a:extLst>
                <a:ext uri="{FF2B5EF4-FFF2-40B4-BE49-F238E27FC236}">
                  <a16:creationId xmlns:a16="http://schemas.microsoft.com/office/drawing/2014/main" id="{F93CC229-C739-A7DB-1D82-688D8DBDDF4D}"/>
                </a:ext>
              </a:extLst>
            </p:cNvPr>
            <p:cNvSpPr>
              <a:spLocks/>
            </p:cNvSpPr>
            <p:nvPr/>
          </p:nvSpPr>
          <p:spPr bwMode="auto">
            <a:xfrm>
              <a:off x="3396" y="1229"/>
              <a:ext cx="67" cy="15"/>
            </a:xfrm>
            <a:custGeom>
              <a:avLst/>
              <a:gdLst>
                <a:gd name="T0" fmla="*/ 0 w 67"/>
                <a:gd name="T1" fmla="*/ 7 h 15"/>
                <a:gd name="T2" fmla="*/ 1 w 67"/>
                <a:gd name="T3" fmla="*/ 7 h 15"/>
                <a:gd name="T4" fmla="*/ 3 w 67"/>
                <a:gd name="T5" fmla="*/ 4 h 15"/>
                <a:gd name="T6" fmla="*/ 6 w 67"/>
                <a:gd name="T7" fmla="*/ 3 h 15"/>
                <a:gd name="T8" fmla="*/ 12 w 67"/>
                <a:gd name="T9" fmla="*/ 1 h 15"/>
                <a:gd name="T10" fmla="*/ 20 w 67"/>
                <a:gd name="T11" fmla="*/ 0 h 15"/>
                <a:gd name="T12" fmla="*/ 27 w 67"/>
                <a:gd name="T13" fmla="*/ 0 h 15"/>
                <a:gd name="T14" fmla="*/ 38 w 67"/>
                <a:gd name="T15" fmla="*/ 1 h 15"/>
                <a:gd name="T16" fmla="*/ 50 w 67"/>
                <a:gd name="T17" fmla="*/ 3 h 15"/>
                <a:gd name="T18" fmla="*/ 58 w 67"/>
                <a:gd name="T19" fmla="*/ 6 h 15"/>
                <a:gd name="T20" fmla="*/ 63 w 67"/>
                <a:gd name="T21" fmla="*/ 4 h 15"/>
                <a:gd name="T22" fmla="*/ 65 w 67"/>
                <a:gd name="T23" fmla="*/ 3 h 15"/>
                <a:gd name="T24" fmla="*/ 67 w 67"/>
                <a:gd name="T25" fmla="*/ 2 h 15"/>
                <a:gd name="T26" fmla="*/ 65 w 67"/>
                <a:gd name="T27" fmla="*/ 6 h 15"/>
                <a:gd name="T28" fmla="*/ 61 w 67"/>
                <a:gd name="T29" fmla="*/ 11 h 15"/>
                <a:gd name="T30" fmla="*/ 54 w 67"/>
                <a:gd name="T31" fmla="*/ 15 h 15"/>
                <a:gd name="T32" fmla="*/ 45 w 67"/>
                <a:gd name="T33" fmla="*/ 12 h 15"/>
                <a:gd name="T34" fmla="*/ 39 w 67"/>
                <a:gd name="T35" fmla="*/ 9 h 15"/>
                <a:gd name="T36" fmla="*/ 32 w 67"/>
                <a:gd name="T37" fmla="*/ 7 h 15"/>
                <a:gd name="T38" fmla="*/ 24 w 67"/>
                <a:gd name="T39" fmla="*/ 6 h 15"/>
                <a:gd name="T40" fmla="*/ 16 w 67"/>
                <a:gd name="T41" fmla="*/ 4 h 15"/>
                <a:gd name="T42" fmla="*/ 10 w 67"/>
                <a:gd name="T43" fmla="*/ 6 h 15"/>
                <a:gd name="T44" fmla="*/ 4 w 67"/>
                <a:gd name="T45" fmla="*/ 6 h 15"/>
                <a:gd name="T46" fmla="*/ 1 w 67"/>
                <a:gd name="T47" fmla="*/ 7 h 15"/>
                <a:gd name="T48" fmla="*/ 0 w 67"/>
                <a:gd name="T49" fmla="*/ 7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
                <a:gd name="T77" fmla="*/ 67 w 67"/>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
                  <a:moveTo>
                    <a:pt x="0" y="7"/>
                  </a:moveTo>
                  <a:lnTo>
                    <a:pt x="1" y="7"/>
                  </a:lnTo>
                  <a:lnTo>
                    <a:pt x="3" y="4"/>
                  </a:lnTo>
                  <a:lnTo>
                    <a:pt x="6" y="3"/>
                  </a:lnTo>
                  <a:lnTo>
                    <a:pt x="12" y="1"/>
                  </a:lnTo>
                  <a:lnTo>
                    <a:pt x="20" y="0"/>
                  </a:lnTo>
                  <a:lnTo>
                    <a:pt x="27" y="0"/>
                  </a:lnTo>
                  <a:lnTo>
                    <a:pt x="38" y="1"/>
                  </a:lnTo>
                  <a:lnTo>
                    <a:pt x="50" y="3"/>
                  </a:lnTo>
                  <a:lnTo>
                    <a:pt x="58" y="6"/>
                  </a:lnTo>
                  <a:lnTo>
                    <a:pt x="63" y="4"/>
                  </a:lnTo>
                  <a:lnTo>
                    <a:pt x="65" y="3"/>
                  </a:lnTo>
                  <a:lnTo>
                    <a:pt x="67" y="2"/>
                  </a:lnTo>
                  <a:lnTo>
                    <a:pt x="65" y="6"/>
                  </a:lnTo>
                  <a:lnTo>
                    <a:pt x="61" y="11"/>
                  </a:lnTo>
                  <a:lnTo>
                    <a:pt x="54" y="15"/>
                  </a:lnTo>
                  <a:lnTo>
                    <a:pt x="45" y="12"/>
                  </a:lnTo>
                  <a:lnTo>
                    <a:pt x="39" y="9"/>
                  </a:lnTo>
                  <a:lnTo>
                    <a:pt x="32" y="7"/>
                  </a:lnTo>
                  <a:lnTo>
                    <a:pt x="24" y="6"/>
                  </a:lnTo>
                  <a:lnTo>
                    <a:pt x="16" y="4"/>
                  </a:lnTo>
                  <a:lnTo>
                    <a:pt x="10" y="6"/>
                  </a:lnTo>
                  <a:lnTo>
                    <a:pt x="4"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12">
              <a:extLst>
                <a:ext uri="{FF2B5EF4-FFF2-40B4-BE49-F238E27FC236}">
                  <a16:creationId xmlns:a16="http://schemas.microsoft.com/office/drawing/2014/main" id="{EC7FAA8E-EFBE-77CC-38E1-95E1BFEC29E1}"/>
                </a:ext>
              </a:extLst>
            </p:cNvPr>
            <p:cNvSpPr>
              <a:spLocks/>
            </p:cNvSpPr>
            <p:nvPr/>
          </p:nvSpPr>
          <p:spPr bwMode="auto">
            <a:xfrm>
              <a:off x="3341" y="1386"/>
              <a:ext cx="148" cy="128"/>
            </a:xfrm>
            <a:custGeom>
              <a:avLst/>
              <a:gdLst>
                <a:gd name="T0" fmla="*/ 0 w 148"/>
                <a:gd name="T1" fmla="*/ 10 h 128"/>
                <a:gd name="T2" fmla="*/ 13 w 148"/>
                <a:gd name="T3" fmla="*/ 4 h 128"/>
                <a:gd name="T4" fmla="*/ 19 w 148"/>
                <a:gd name="T5" fmla="*/ 0 h 128"/>
                <a:gd name="T6" fmla="*/ 19 w 148"/>
                <a:gd name="T7" fmla="*/ 0 h 128"/>
                <a:gd name="T8" fmla="*/ 19 w 148"/>
                <a:gd name="T9" fmla="*/ 0 h 128"/>
                <a:gd name="T10" fmla="*/ 19 w 148"/>
                <a:gd name="T11" fmla="*/ 0 h 128"/>
                <a:gd name="T12" fmla="*/ 19 w 148"/>
                <a:gd name="T13" fmla="*/ 0 h 128"/>
                <a:gd name="T14" fmla="*/ 26 w 148"/>
                <a:gd name="T15" fmla="*/ 77 h 128"/>
                <a:gd name="T16" fmla="*/ 124 w 148"/>
                <a:gd name="T17" fmla="*/ 2 h 128"/>
                <a:gd name="T18" fmla="*/ 128 w 148"/>
                <a:gd name="T19" fmla="*/ 5 h 128"/>
                <a:gd name="T20" fmla="*/ 134 w 148"/>
                <a:gd name="T21" fmla="*/ 8 h 128"/>
                <a:gd name="T22" fmla="*/ 141 w 148"/>
                <a:gd name="T23" fmla="*/ 15 h 128"/>
                <a:gd name="T24" fmla="*/ 148 w 148"/>
                <a:gd name="T25" fmla="*/ 23 h 128"/>
                <a:gd name="T26" fmla="*/ 13 w 148"/>
                <a:gd name="T27" fmla="*/ 128 h 128"/>
                <a:gd name="T28" fmla="*/ 0 w 148"/>
                <a:gd name="T29" fmla="*/ 1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28"/>
                <a:gd name="T47" fmla="*/ 148 w 148"/>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28">
                  <a:moveTo>
                    <a:pt x="0" y="10"/>
                  </a:moveTo>
                  <a:lnTo>
                    <a:pt x="13" y="4"/>
                  </a:lnTo>
                  <a:lnTo>
                    <a:pt x="19" y="0"/>
                  </a:lnTo>
                  <a:lnTo>
                    <a:pt x="26" y="77"/>
                  </a:lnTo>
                  <a:lnTo>
                    <a:pt x="124" y="2"/>
                  </a:lnTo>
                  <a:lnTo>
                    <a:pt x="128" y="5"/>
                  </a:lnTo>
                  <a:lnTo>
                    <a:pt x="134" y="8"/>
                  </a:lnTo>
                  <a:lnTo>
                    <a:pt x="141" y="15"/>
                  </a:lnTo>
                  <a:lnTo>
                    <a:pt x="148" y="23"/>
                  </a:lnTo>
                  <a:lnTo>
                    <a:pt x="13" y="128"/>
                  </a:lnTo>
                  <a:lnTo>
                    <a:pt x="0" y="1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13">
              <a:extLst>
                <a:ext uri="{FF2B5EF4-FFF2-40B4-BE49-F238E27FC236}">
                  <a16:creationId xmlns:a16="http://schemas.microsoft.com/office/drawing/2014/main" id="{37A7A657-AAAC-5929-7971-BBD233D0F5F5}"/>
                </a:ext>
              </a:extLst>
            </p:cNvPr>
            <p:cNvSpPr>
              <a:spLocks/>
            </p:cNvSpPr>
            <p:nvPr/>
          </p:nvSpPr>
          <p:spPr bwMode="auto">
            <a:xfrm>
              <a:off x="3360" y="1380"/>
              <a:ext cx="105" cy="83"/>
            </a:xfrm>
            <a:custGeom>
              <a:avLst/>
              <a:gdLst>
                <a:gd name="T0" fmla="*/ 100 w 105"/>
                <a:gd name="T1" fmla="*/ 6 h 83"/>
                <a:gd name="T2" fmla="*/ 100 w 105"/>
                <a:gd name="T3" fmla="*/ 6 h 83"/>
                <a:gd name="T4" fmla="*/ 101 w 105"/>
                <a:gd name="T5" fmla="*/ 6 h 83"/>
                <a:gd name="T6" fmla="*/ 103 w 105"/>
                <a:gd name="T7" fmla="*/ 6 h 83"/>
                <a:gd name="T8" fmla="*/ 105 w 105"/>
                <a:gd name="T9" fmla="*/ 8 h 83"/>
                <a:gd name="T10" fmla="*/ 7 w 105"/>
                <a:gd name="T11" fmla="*/ 83 h 83"/>
                <a:gd name="T12" fmla="*/ 0 w 105"/>
                <a:gd name="T13" fmla="*/ 6 h 83"/>
                <a:gd name="T14" fmla="*/ 1 w 105"/>
                <a:gd name="T15" fmla="*/ 6 h 83"/>
                <a:gd name="T16" fmla="*/ 3 w 105"/>
                <a:gd name="T17" fmla="*/ 6 h 83"/>
                <a:gd name="T18" fmla="*/ 5 w 105"/>
                <a:gd name="T19" fmla="*/ 6 h 83"/>
                <a:gd name="T20" fmla="*/ 9 w 105"/>
                <a:gd name="T21" fmla="*/ 5 h 83"/>
                <a:gd name="T22" fmla="*/ 20 w 105"/>
                <a:gd name="T23" fmla="*/ 50 h 83"/>
                <a:gd name="T24" fmla="*/ 90 w 105"/>
                <a:gd name="T25" fmla="*/ 0 h 83"/>
                <a:gd name="T26" fmla="*/ 94 w 105"/>
                <a:gd name="T27" fmla="*/ 1 h 83"/>
                <a:gd name="T28" fmla="*/ 97 w 105"/>
                <a:gd name="T29" fmla="*/ 2 h 83"/>
                <a:gd name="T30" fmla="*/ 99 w 105"/>
                <a:gd name="T31" fmla="*/ 4 h 83"/>
                <a:gd name="T32" fmla="*/ 100 w 105"/>
                <a:gd name="T33" fmla="*/ 6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83"/>
                <a:gd name="T53" fmla="*/ 105 w 105"/>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83">
                  <a:moveTo>
                    <a:pt x="100" y="6"/>
                  </a:moveTo>
                  <a:lnTo>
                    <a:pt x="100" y="6"/>
                  </a:lnTo>
                  <a:lnTo>
                    <a:pt x="101" y="6"/>
                  </a:lnTo>
                  <a:lnTo>
                    <a:pt x="103" y="6"/>
                  </a:lnTo>
                  <a:lnTo>
                    <a:pt x="105" y="8"/>
                  </a:lnTo>
                  <a:lnTo>
                    <a:pt x="7" y="83"/>
                  </a:lnTo>
                  <a:lnTo>
                    <a:pt x="0" y="6"/>
                  </a:lnTo>
                  <a:lnTo>
                    <a:pt x="1" y="6"/>
                  </a:lnTo>
                  <a:lnTo>
                    <a:pt x="3" y="6"/>
                  </a:lnTo>
                  <a:lnTo>
                    <a:pt x="5" y="6"/>
                  </a:lnTo>
                  <a:lnTo>
                    <a:pt x="9" y="5"/>
                  </a:lnTo>
                  <a:lnTo>
                    <a:pt x="20" y="50"/>
                  </a:lnTo>
                  <a:lnTo>
                    <a:pt x="90" y="0"/>
                  </a:lnTo>
                  <a:lnTo>
                    <a:pt x="94" y="1"/>
                  </a:lnTo>
                  <a:lnTo>
                    <a:pt x="97" y="2"/>
                  </a:lnTo>
                  <a:lnTo>
                    <a:pt x="99" y="4"/>
                  </a:lnTo>
                  <a:lnTo>
                    <a:pt x="10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14">
              <a:extLst>
                <a:ext uri="{FF2B5EF4-FFF2-40B4-BE49-F238E27FC236}">
                  <a16:creationId xmlns:a16="http://schemas.microsoft.com/office/drawing/2014/main" id="{EFFC96F7-95A7-3F9D-A3A7-818DA966BCAC}"/>
                </a:ext>
              </a:extLst>
            </p:cNvPr>
            <p:cNvSpPr>
              <a:spLocks/>
            </p:cNvSpPr>
            <p:nvPr/>
          </p:nvSpPr>
          <p:spPr bwMode="auto">
            <a:xfrm>
              <a:off x="3055" y="1028"/>
              <a:ext cx="101" cy="370"/>
            </a:xfrm>
            <a:custGeom>
              <a:avLst/>
              <a:gdLst>
                <a:gd name="T0" fmla="*/ 55 w 101"/>
                <a:gd name="T1" fmla="*/ 130 h 370"/>
                <a:gd name="T2" fmla="*/ 55 w 101"/>
                <a:gd name="T3" fmla="*/ 102 h 370"/>
                <a:gd name="T4" fmla="*/ 50 w 101"/>
                <a:gd name="T5" fmla="*/ 92 h 370"/>
                <a:gd name="T6" fmla="*/ 38 w 101"/>
                <a:gd name="T7" fmla="*/ 59 h 370"/>
                <a:gd name="T8" fmla="*/ 36 w 101"/>
                <a:gd name="T9" fmla="*/ 44 h 370"/>
                <a:gd name="T10" fmla="*/ 43 w 101"/>
                <a:gd name="T11" fmla="*/ 9 h 370"/>
                <a:gd name="T12" fmla="*/ 54 w 101"/>
                <a:gd name="T13" fmla="*/ 6 h 370"/>
                <a:gd name="T14" fmla="*/ 51 w 101"/>
                <a:gd name="T15" fmla="*/ 10 h 370"/>
                <a:gd name="T16" fmla="*/ 51 w 101"/>
                <a:gd name="T17" fmla="*/ 11 h 370"/>
                <a:gd name="T18" fmla="*/ 54 w 101"/>
                <a:gd name="T19" fmla="*/ 11 h 370"/>
                <a:gd name="T20" fmla="*/ 56 w 101"/>
                <a:gd name="T21" fmla="*/ 7 h 370"/>
                <a:gd name="T22" fmla="*/ 64 w 101"/>
                <a:gd name="T23" fmla="*/ 6 h 370"/>
                <a:gd name="T24" fmla="*/ 69 w 101"/>
                <a:gd name="T25" fmla="*/ 3 h 370"/>
                <a:gd name="T26" fmla="*/ 78 w 101"/>
                <a:gd name="T27" fmla="*/ 3 h 370"/>
                <a:gd name="T28" fmla="*/ 86 w 101"/>
                <a:gd name="T29" fmla="*/ 6 h 370"/>
                <a:gd name="T30" fmla="*/ 92 w 101"/>
                <a:gd name="T31" fmla="*/ 8 h 370"/>
                <a:gd name="T32" fmla="*/ 91 w 101"/>
                <a:gd name="T33" fmla="*/ 10 h 370"/>
                <a:gd name="T34" fmla="*/ 78 w 101"/>
                <a:gd name="T35" fmla="*/ 20 h 370"/>
                <a:gd name="T36" fmla="*/ 74 w 101"/>
                <a:gd name="T37" fmla="*/ 36 h 370"/>
                <a:gd name="T38" fmla="*/ 72 w 101"/>
                <a:gd name="T39" fmla="*/ 46 h 370"/>
                <a:gd name="T40" fmla="*/ 73 w 101"/>
                <a:gd name="T41" fmla="*/ 50 h 370"/>
                <a:gd name="T42" fmla="*/ 79 w 101"/>
                <a:gd name="T43" fmla="*/ 57 h 370"/>
                <a:gd name="T44" fmla="*/ 91 w 101"/>
                <a:gd name="T45" fmla="*/ 54 h 370"/>
                <a:gd name="T46" fmla="*/ 98 w 101"/>
                <a:gd name="T47" fmla="*/ 55 h 370"/>
                <a:gd name="T48" fmla="*/ 99 w 101"/>
                <a:gd name="T49" fmla="*/ 57 h 370"/>
                <a:gd name="T50" fmla="*/ 98 w 101"/>
                <a:gd name="T51" fmla="*/ 58 h 370"/>
                <a:gd name="T52" fmla="*/ 95 w 101"/>
                <a:gd name="T53" fmla="*/ 64 h 370"/>
                <a:gd name="T54" fmla="*/ 87 w 101"/>
                <a:gd name="T55" fmla="*/ 76 h 370"/>
                <a:gd name="T56" fmla="*/ 83 w 101"/>
                <a:gd name="T57" fmla="*/ 93 h 370"/>
                <a:gd name="T58" fmla="*/ 77 w 101"/>
                <a:gd name="T59" fmla="*/ 109 h 370"/>
                <a:gd name="T60" fmla="*/ 75 w 101"/>
                <a:gd name="T61" fmla="*/ 117 h 370"/>
                <a:gd name="T62" fmla="*/ 67 w 101"/>
                <a:gd name="T63" fmla="*/ 343 h 370"/>
                <a:gd name="T64" fmla="*/ 55 w 101"/>
                <a:gd name="T65" fmla="*/ 356 h 370"/>
                <a:gd name="T66" fmla="*/ 43 w 101"/>
                <a:gd name="T67" fmla="*/ 370 h 370"/>
                <a:gd name="T68" fmla="*/ 53 w 101"/>
                <a:gd name="T69" fmla="*/ 145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370"/>
                <a:gd name="T107" fmla="*/ 101 w 101"/>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370">
                  <a:moveTo>
                    <a:pt x="53" y="145"/>
                  </a:moveTo>
                  <a:lnTo>
                    <a:pt x="55" y="130"/>
                  </a:lnTo>
                  <a:lnTo>
                    <a:pt x="56" y="115"/>
                  </a:lnTo>
                  <a:lnTo>
                    <a:pt x="55" y="102"/>
                  </a:lnTo>
                  <a:lnTo>
                    <a:pt x="50" y="92"/>
                  </a:lnTo>
                  <a:lnTo>
                    <a:pt x="43" y="75"/>
                  </a:lnTo>
                  <a:lnTo>
                    <a:pt x="38" y="59"/>
                  </a:lnTo>
                  <a:lnTo>
                    <a:pt x="36" y="48"/>
                  </a:lnTo>
                  <a:lnTo>
                    <a:pt x="36" y="44"/>
                  </a:lnTo>
                  <a:lnTo>
                    <a:pt x="36" y="26"/>
                  </a:lnTo>
                  <a:lnTo>
                    <a:pt x="43" y="9"/>
                  </a:lnTo>
                  <a:lnTo>
                    <a:pt x="54" y="0"/>
                  </a:lnTo>
                  <a:lnTo>
                    <a:pt x="54" y="6"/>
                  </a:lnTo>
                  <a:lnTo>
                    <a:pt x="53" y="9"/>
                  </a:lnTo>
                  <a:lnTo>
                    <a:pt x="51" y="10"/>
                  </a:lnTo>
                  <a:lnTo>
                    <a:pt x="50" y="11"/>
                  </a:lnTo>
                  <a:lnTo>
                    <a:pt x="51" y="11"/>
                  </a:lnTo>
                  <a:lnTo>
                    <a:pt x="53" y="11"/>
                  </a:lnTo>
                  <a:lnTo>
                    <a:pt x="54" y="11"/>
                  </a:lnTo>
                  <a:lnTo>
                    <a:pt x="56" y="7"/>
                  </a:lnTo>
                  <a:lnTo>
                    <a:pt x="60" y="6"/>
                  </a:lnTo>
                  <a:lnTo>
                    <a:pt x="64" y="6"/>
                  </a:lnTo>
                  <a:lnTo>
                    <a:pt x="67" y="7"/>
                  </a:lnTo>
                  <a:lnTo>
                    <a:pt x="69" y="3"/>
                  </a:lnTo>
                  <a:lnTo>
                    <a:pt x="74" y="2"/>
                  </a:lnTo>
                  <a:lnTo>
                    <a:pt x="78" y="3"/>
                  </a:lnTo>
                  <a:lnTo>
                    <a:pt x="82" y="6"/>
                  </a:lnTo>
                  <a:lnTo>
                    <a:pt x="86" y="6"/>
                  </a:lnTo>
                  <a:lnTo>
                    <a:pt x="89" y="7"/>
                  </a:lnTo>
                  <a:lnTo>
                    <a:pt x="92" y="8"/>
                  </a:lnTo>
                  <a:lnTo>
                    <a:pt x="93" y="9"/>
                  </a:lnTo>
                  <a:lnTo>
                    <a:pt x="91" y="10"/>
                  </a:lnTo>
                  <a:lnTo>
                    <a:pt x="84" y="13"/>
                  </a:lnTo>
                  <a:lnTo>
                    <a:pt x="78" y="20"/>
                  </a:lnTo>
                  <a:lnTo>
                    <a:pt x="75" y="30"/>
                  </a:lnTo>
                  <a:lnTo>
                    <a:pt x="74" y="36"/>
                  </a:lnTo>
                  <a:lnTo>
                    <a:pt x="73" y="43"/>
                  </a:lnTo>
                  <a:lnTo>
                    <a:pt x="72" y="46"/>
                  </a:lnTo>
                  <a:lnTo>
                    <a:pt x="72" y="48"/>
                  </a:lnTo>
                  <a:lnTo>
                    <a:pt x="73" y="50"/>
                  </a:lnTo>
                  <a:lnTo>
                    <a:pt x="75" y="55"/>
                  </a:lnTo>
                  <a:lnTo>
                    <a:pt x="79" y="57"/>
                  </a:lnTo>
                  <a:lnTo>
                    <a:pt x="87" y="53"/>
                  </a:lnTo>
                  <a:lnTo>
                    <a:pt x="91" y="54"/>
                  </a:lnTo>
                  <a:lnTo>
                    <a:pt x="95" y="54"/>
                  </a:lnTo>
                  <a:lnTo>
                    <a:pt x="98" y="55"/>
                  </a:lnTo>
                  <a:lnTo>
                    <a:pt x="101" y="56"/>
                  </a:lnTo>
                  <a:lnTo>
                    <a:pt x="99" y="57"/>
                  </a:lnTo>
                  <a:lnTo>
                    <a:pt x="98" y="58"/>
                  </a:lnTo>
                  <a:lnTo>
                    <a:pt x="97" y="59"/>
                  </a:lnTo>
                  <a:lnTo>
                    <a:pt x="95" y="64"/>
                  </a:lnTo>
                  <a:lnTo>
                    <a:pt x="92" y="69"/>
                  </a:lnTo>
                  <a:lnTo>
                    <a:pt x="87" y="76"/>
                  </a:lnTo>
                  <a:lnTo>
                    <a:pt x="85" y="84"/>
                  </a:lnTo>
                  <a:lnTo>
                    <a:pt x="83" y="93"/>
                  </a:lnTo>
                  <a:lnTo>
                    <a:pt x="79" y="102"/>
                  </a:lnTo>
                  <a:lnTo>
                    <a:pt x="77" y="109"/>
                  </a:lnTo>
                  <a:lnTo>
                    <a:pt x="75" y="116"/>
                  </a:lnTo>
                  <a:lnTo>
                    <a:pt x="75" y="117"/>
                  </a:lnTo>
                  <a:lnTo>
                    <a:pt x="36" y="320"/>
                  </a:lnTo>
                  <a:lnTo>
                    <a:pt x="67" y="343"/>
                  </a:lnTo>
                  <a:lnTo>
                    <a:pt x="60" y="349"/>
                  </a:lnTo>
                  <a:lnTo>
                    <a:pt x="55" y="356"/>
                  </a:lnTo>
                  <a:lnTo>
                    <a:pt x="48" y="363"/>
                  </a:lnTo>
                  <a:lnTo>
                    <a:pt x="43" y="370"/>
                  </a:lnTo>
                  <a:lnTo>
                    <a:pt x="0" y="333"/>
                  </a:lnTo>
                  <a:lnTo>
                    <a:pt x="53" y="145"/>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15">
              <a:extLst>
                <a:ext uri="{FF2B5EF4-FFF2-40B4-BE49-F238E27FC236}">
                  <a16:creationId xmlns:a16="http://schemas.microsoft.com/office/drawing/2014/main" id="{CC42808B-B4E3-0543-1660-CA0BA65B401E}"/>
                </a:ext>
              </a:extLst>
            </p:cNvPr>
            <p:cNvSpPr>
              <a:spLocks/>
            </p:cNvSpPr>
            <p:nvPr/>
          </p:nvSpPr>
          <p:spPr bwMode="auto">
            <a:xfrm>
              <a:off x="2933" y="1019"/>
              <a:ext cx="351" cy="96"/>
            </a:xfrm>
            <a:custGeom>
              <a:avLst/>
              <a:gdLst>
                <a:gd name="T0" fmla="*/ 345 w 351"/>
                <a:gd name="T1" fmla="*/ 0 h 96"/>
                <a:gd name="T2" fmla="*/ 351 w 351"/>
                <a:gd name="T3" fmla="*/ 52 h 96"/>
                <a:gd name="T4" fmla="*/ 196 w 351"/>
                <a:gd name="T5" fmla="*/ 65 h 96"/>
                <a:gd name="T6" fmla="*/ 8 w 351"/>
                <a:gd name="T7" fmla="*/ 96 h 96"/>
                <a:gd name="T8" fmla="*/ 0 w 351"/>
                <a:gd name="T9" fmla="*/ 45 h 96"/>
                <a:gd name="T10" fmla="*/ 191 w 351"/>
                <a:gd name="T11" fmla="*/ 29 h 96"/>
                <a:gd name="T12" fmla="*/ 345 w 351"/>
                <a:gd name="T13" fmla="*/ 0 h 96"/>
                <a:gd name="T14" fmla="*/ 0 60000 65536"/>
                <a:gd name="T15" fmla="*/ 0 60000 65536"/>
                <a:gd name="T16" fmla="*/ 0 60000 65536"/>
                <a:gd name="T17" fmla="*/ 0 60000 65536"/>
                <a:gd name="T18" fmla="*/ 0 60000 65536"/>
                <a:gd name="T19" fmla="*/ 0 60000 65536"/>
                <a:gd name="T20" fmla="*/ 0 60000 65536"/>
                <a:gd name="T21" fmla="*/ 0 w 351"/>
                <a:gd name="T22" fmla="*/ 0 h 96"/>
                <a:gd name="T23" fmla="*/ 351 w 351"/>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96">
                  <a:moveTo>
                    <a:pt x="345" y="0"/>
                  </a:moveTo>
                  <a:lnTo>
                    <a:pt x="351" y="52"/>
                  </a:lnTo>
                  <a:lnTo>
                    <a:pt x="196" y="65"/>
                  </a:lnTo>
                  <a:lnTo>
                    <a:pt x="8" y="96"/>
                  </a:lnTo>
                  <a:lnTo>
                    <a:pt x="0" y="45"/>
                  </a:lnTo>
                  <a:lnTo>
                    <a:pt x="191" y="29"/>
                  </a:lnTo>
                  <a:lnTo>
                    <a:pt x="3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16">
              <a:extLst>
                <a:ext uri="{FF2B5EF4-FFF2-40B4-BE49-F238E27FC236}">
                  <a16:creationId xmlns:a16="http://schemas.microsoft.com/office/drawing/2014/main" id="{65688512-5FC5-90D3-ADF9-9A8135ED0E9C}"/>
                </a:ext>
              </a:extLst>
            </p:cNvPr>
            <p:cNvSpPr>
              <a:spLocks/>
            </p:cNvSpPr>
            <p:nvPr/>
          </p:nvSpPr>
          <p:spPr bwMode="auto">
            <a:xfrm>
              <a:off x="3120" y="1045"/>
              <a:ext cx="19" cy="41"/>
            </a:xfrm>
            <a:custGeom>
              <a:avLst/>
              <a:gdLst>
                <a:gd name="T0" fmla="*/ 8 w 19"/>
                <a:gd name="T1" fmla="*/ 2 h 41"/>
                <a:gd name="T2" fmla="*/ 0 w 19"/>
                <a:gd name="T3" fmla="*/ 2 h 41"/>
                <a:gd name="T4" fmla="*/ 4 w 19"/>
                <a:gd name="T5" fmla="*/ 41 h 41"/>
                <a:gd name="T6" fmla="*/ 19 w 19"/>
                <a:gd name="T7" fmla="*/ 39 h 41"/>
                <a:gd name="T8" fmla="*/ 14 w 19"/>
                <a:gd name="T9" fmla="*/ 0 h 41"/>
                <a:gd name="T10" fmla="*/ 8 w 19"/>
                <a:gd name="T11" fmla="*/ 2 h 41"/>
                <a:gd name="T12" fmla="*/ 0 60000 65536"/>
                <a:gd name="T13" fmla="*/ 0 60000 65536"/>
                <a:gd name="T14" fmla="*/ 0 60000 65536"/>
                <a:gd name="T15" fmla="*/ 0 60000 65536"/>
                <a:gd name="T16" fmla="*/ 0 60000 65536"/>
                <a:gd name="T17" fmla="*/ 0 60000 65536"/>
                <a:gd name="T18" fmla="*/ 0 w 19"/>
                <a:gd name="T19" fmla="*/ 0 h 41"/>
                <a:gd name="T20" fmla="*/ 19 w 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9" h="41">
                  <a:moveTo>
                    <a:pt x="8" y="2"/>
                  </a:moveTo>
                  <a:lnTo>
                    <a:pt x="0" y="2"/>
                  </a:lnTo>
                  <a:lnTo>
                    <a:pt x="4" y="41"/>
                  </a:lnTo>
                  <a:lnTo>
                    <a:pt x="19" y="39"/>
                  </a:lnTo>
                  <a:lnTo>
                    <a:pt x="14" y="0"/>
                  </a:lnTo>
                  <a:lnTo>
                    <a:pt x="8" y="2"/>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17">
              <a:extLst>
                <a:ext uri="{FF2B5EF4-FFF2-40B4-BE49-F238E27FC236}">
                  <a16:creationId xmlns:a16="http://schemas.microsoft.com/office/drawing/2014/main" id="{1359FE60-D3B7-E2CE-B4C4-7B14F9F01234}"/>
                </a:ext>
              </a:extLst>
            </p:cNvPr>
            <p:cNvSpPr>
              <a:spLocks/>
            </p:cNvSpPr>
            <p:nvPr/>
          </p:nvSpPr>
          <p:spPr bwMode="auto">
            <a:xfrm>
              <a:off x="3138" y="1034"/>
              <a:ext cx="11" cy="25"/>
            </a:xfrm>
            <a:custGeom>
              <a:avLst/>
              <a:gdLst>
                <a:gd name="T0" fmla="*/ 10 w 11"/>
                <a:gd name="T1" fmla="*/ 3 h 25"/>
                <a:gd name="T2" fmla="*/ 11 w 11"/>
                <a:gd name="T3" fmla="*/ 25 h 25"/>
                <a:gd name="T4" fmla="*/ 10 w 11"/>
                <a:gd name="T5" fmla="*/ 25 h 25"/>
                <a:gd name="T6" fmla="*/ 5 w 11"/>
                <a:gd name="T7" fmla="*/ 23 h 25"/>
                <a:gd name="T8" fmla="*/ 2 w 11"/>
                <a:gd name="T9" fmla="*/ 18 h 25"/>
                <a:gd name="T10" fmla="*/ 0 w 11"/>
                <a:gd name="T11" fmla="*/ 5 h 25"/>
                <a:gd name="T12" fmla="*/ 0 w 11"/>
                <a:gd name="T13" fmla="*/ 3 h 25"/>
                <a:gd name="T14" fmla="*/ 1 w 11"/>
                <a:gd name="T15" fmla="*/ 1 h 25"/>
                <a:gd name="T16" fmla="*/ 4 w 11"/>
                <a:gd name="T17" fmla="*/ 0 h 25"/>
                <a:gd name="T18" fmla="*/ 10 w 11"/>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5"/>
                <a:gd name="T32" fmla="*/ 11 w 1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5">
                  <a:moveTo>
                    <a:pt x="10" y="3"/>
                  </a:moveTo>
                  <a:lnTo>
                    <a:pt x="11" y="25"/>
                  </a:lnTo>
                  <a:lnTo>
                    <a:pt x="10" y="25"/>
                  </a:lnTo>
                  <a:lnTo>
                    <a:pt x="5" y="23"/>
                  </a:lnTo>
                  <a:lnTo>
                    <a:pt x="2" y="18"/>
                  </a:lnTo>
                  <a:lnTo>
                    <a:pt x="0" y="5"/>
                  </a:lnTo>
                  <a:lnTo>
                    <a:pt x="0" y="3"/>
                  </a:lnTo>
                  <a:lnTo>
                    <a:pt x="1" y="1"/>
                  </a:lnTo>
                  <a:lnTo>
                    <a:pt x="4" y="0"/>
                  </a:lnTo>
                  <a:lnTo>
                    <a:pt x="1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18">
              <a:extLst>
                <a:ext uri="{FF2B5EF4-FFF2-40B4-BE49-F238E27FC236}">
                  <a16:creationId xmlns:a16="http://schemas.microsoft.com/office/drawing/2014/main" id="{559F4E27-8C75-97B7-0A8E-16669943B728}"/>
                </a:ext>
              </a:extLst>
            </p:cNvPr>
            <p:cNvSpPr>
              <a:spLocks/>
            </p:cNvSpPr>
            <p:nvPr/>
          </p:nvSpPr>
          <p:spPr bwMode="auto">
            <a:xfrm>
              <a:off x="3124" y="1033"/>
              <a:ext cx="14" cy="30"/>
            </a:xfrm>
            <a:custGeom>
              <a:avLst/>
              <a:gdLst>
                <a:gd name="T0" fmla="*/ 13 w 14"/>
                <a:gd name="T1" fmla="*/ 3 h 30"/>
                <a:gd name="T2" fmla="*/ 14 w 14"/>
                <a:gd name="T3" fmla="*/ 30 h 30"/>
                <a:gd name="T4" fmla="*/ 12 w 14"/>
                <a:gd name="T5" fmla="*/ 30 h 30"/>
                <a:gd name="T6" fmla="*/ 8 w 14"/>
                <a:gd name="T7" fmla="*/ 27 h 30"/>
                <a:gd name="T8" fmla="*/ 4 w 14"/>
                <a:gd name="T9" fmla="*/ 20 h 30"/>
                <a:gd name="T10" fmla="*/ 0 w 14"/>
                <a:gd name="T11" fmla="*/ 5 h 30"/>
                <a:gd name="T12" fmla="*/ 1 w 14"/>
                <a:gd name="T13" fmla="*/ 4 h 30"/>
                <a:gd name="T14" fmla="*/ 4 w 14"/>
                <a:gd name="T15" fmla="*/ 1 h 30"/>
                <a:gd name="T16" fmla="*/ 7 w 14"/>
                <a:gd name="T17" fmla="*/ 0 h 30"/>
                <a:gd name="T18" fmla="*/ 13 w 14"/>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0"/>
                <a:gd name="T32" fmla="*/ 14 w 1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0">
                  <a:moveTo>
                    <a:pt x="13" y="3"/>
                  </a:moveTo>
                  <a:lnTo>
                    <a:pt x="14" y="30"/>
                  </a:lnTo>
                  <a:lnTo>
                    <a:pt x="12" y="30"/>
                  </a:lnTo>
                  <a:lnTo>
                    <a:pt x="8" y="27"/>
                  </a:lnTo>
                  <a:lnTo>
                    <a:pt x="4" y="20"/>
                  </a:lnTo>
                  <a:lnTo>
                    <a:pt x="0" y="5"/>
                  </a:lnTo>
                  <a:lnTo>
                    <a:pt x="1" y="4"/>
                  </a:lnTo>
                  <a:lnTo>
                    <a:pt x="4" y="1"/>
                  </a:lnTo>
                  <a:lnTo>
                    <a:pt x="7" y="0"/>
                  </a:lnTo>
                  <a:lnTo>
                    <a:pt x="13"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19">
              <a:extLst>
                <a:ext uri="{FF2B5EF4-FFF2-40B4-BE49-F238E27FC236}">
                  <a16:creationId xmlns:a16="http://schemas.microsoft.com/office/drawing/2014/main" id="{4233B95B-79B5-F5FE-BC19-9AA673DD47C7}"/>
                </a:ext>
              </a:extLst>
            </p:cNvPr>
            <p:cNvSpPr>
              <a:spLocks/>
            </p:cNvSpPr>
            <p:nvPr/>
          </p:nvSpPr>
          <p:spPr bwMode="auto">
            <a:xfrm>
              <a:off x="3110" y="1035"/>
              <a:ext cx="13" cy="29"/>
            </a:xfrm>
            <a:custGeom>
              <a:avLst/>
              <a:gdLst>
                <a:gd name="T0" fmla="*/ 12 w 13"/>
                <a:gd name="T1" fmla="*/ 2 h 29"/>
                <a:gd name="T2" fmla="*/ 13 w 13"/>
                <a:gd name="T3" fmla="*/ 29 h 29"/>
                <a:gd name="T4" fmla="*/ 11 w 13"/>
                <a:gd name="T5" fmla="*/ 29 h 29"/>
                <a:gd name="T6" fmla="*/ 8 w 13"/>
                <a:gd name="T7" fmla="*/ 27 h 29"/>
                <a:gd name="T8" fmla="*/ 3 w 13"/>
                <a:gd name="T9" fmla="*/ 20 h 29"/>
                <a:gd name="T10" fmla="*/ 0 w 13"/>
                <a:gd name="T11" fmla="*/ 5 h 29"/>
                <a:gd name="T12" fmla="*/ 1 w 13"/>
                <a:gd name="T13" fmla="*/ 4 h 29"/>
                <a:gd name="T14" fmla="*/ 3 w 13"/>
                <a:gd name="T15" fmla="*/ 1 h 29"/>
                <a:gd name="T16" fmla="*/ 7 w 13"/>
                <a:gd name="T17" fmla="*/ 0 h 29"/>
                <a:gd name="T18" fmla="*/ 12 w 13"/>
                <a:gd name="T19" fmla="*/ 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12" y="2"/>
                  </a:moveTo>
                  <a:lnTo>
                    <a:pt x="13" y="29"/>
                  </a:lnTo>
                  <a:lnTo>
                    <a:pt x="11" y="29"/>
                  </a:lnTo>
                  <a:lnTo>
                    <a:pt x="8" y="27"/>
                  </a:lnTo>
                  <a:lnTo>
                    <a:pt x="3" y="20"/>
                  </a:lnTo>
                  <a:lnTo>
                    <a:pt x="0" y="5"/>
                  </a:lnTo>
                  <a:lnTo>
                    <a:pt x="1" y="4"/>
                  </a:lnTo>
                  <a:lnTo>
                    <a:pt x="3" y="1"/>
                  </a:lnTo>
                  <a:lnTo>
                    <a:pt x="7" y="0"/>
                  </a:lnTo>
                  <a:lnTo>
                    <a:pt x="12" y="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20">
              <a:extLst>
                <a:ext uri="{FF2B5EF4-FFF2-40B4-BE49-F238E27FC236}">
                  <a16:creationId xmlns:a16="http://schemas.microsoft.com/office/drawing/2014/main" id="{63A09A04-F1CD-EE54-414D-391329A5E470}"/>
                </a:ext>
              </a:extLst>
            </p:cNvPr>
            <p:cNvSpPr>
              <a:spLocks/>
            </p:cNvSpPr>
            <p:nvPr/>
          </p:nvSpPr>
          <p:spPr bwMode="auto">
            <a:xfrm>
              <a:off x="3124" y="1047"/>
              <a:ext cx="39" cy="47"/>
            </a:xfrm>
            <a:custGeom>
              <a:avLst/>
              <a:gdLst>
                <a:gd name="T0" fmla="*/ 35 w 39"/>
                <a:gd name="T1" fmla="*/ 10 h 47"/>
                <a:gd name="T2" fmla="*/ 39 w 39"/>
                <a:gd name="T3" fmla="*/ 30 h 47"/>
                <a:gd name="T4" fmla="*/ 24 w 39"/>
                <a:gd name="T5" fmla="*/ 47 h 47"/>
                <a:gd name="T6" fmla="*/ 0 w 39"/>
                <a:gd name="T7" fmla="*/ 41 h 47"/>
                <a:gd name="T8" fmla="*/ 0 w 39"/>
                <a:gd name="T9" fmla="*/ 39 h 47"/>
                <a:gd name="T10" fmla="*/ 3 w 39"/>
                <a:gd name="T11" fmla="*/ 34 h 47"/>
                <a:gd name="T12" fmla="*/ 7 w 39"/>
                <a:gd name="T13" fmla="*/ 29 h 47"/>
                <a:gd name="T14" fmla="*/ 17 w 39"/>
                <a:gd name="T15" fmla="*/ 26 h 47"/>
                <a:gd name="T16" fmla="*/ 26 w 39"/>
                <a:gd name="T17" fmla="*/ 25 h 47"/>
                <a:gd name="T18" fmla="*/ 26 w 39"/>
                <a:gd name="T19" fmla="*/ 16 h 47"/>
                <a:gd name="T20" fmla="*/ 24 w 39"/>
                <a:gd name="T21" fmla="*/ 15 h 47"/>
                <a:gd name="T22" fmla="*/ 19 w 39"/>
                <a:gd name="T23" fmla="*/ 12 h 47"/>
                <a:gd name="T24" fmla="*/ 16 w 39"/>
                <a:gd name="T25" fmla="*/ 7 h 47"/>
                <a:gd name="T26" fmla="*/ 16 w 39"/>
                <a:gd name="T27" fmla="*/ 0 h 47"/>
                <a:gd name="T28" fmla="*/ 35 w 39"/>
                <a:gd name="T29" fmla="*/ 1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7"/>
                <a:gd name="T47" fmla="*/ 39 w 3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7">
                  <a:moveTo>
                    <a:pt x="35" y="10"/>
                  </a:moveTo>
                  <a:lnTo>
                    <a:pt x="39" y="30"/>
                  </a:lnTo>
                  <a:lnTo>
                    <a:pt x="24" y="47"/>
                  </a:lnTo>
                  <a:lnTo>
                    <a:pt x="0" y="41"/>
                  </a:lnTo>
                  <a:lnTo>
                    <a:pt x="0" y="39"/>
                  </a:lnTo>
                  <a:lnTo>
                    <a:pt x="3" y="34"/>
                  </a:lnTo>
                  <a:lnTo>
                    <a:pt x="7" y="29"/>
                  </a:lnTo>
                  <a:lnTo>
                    <a:pt x="17" y="26"/>
                  </a:lnTo>
                  <a:lnTo>
                    <a:pt x="26" y="25"/>
                  </a:lnTo>
                  <a:lnTo>
                    <a:pt x="26" y="16"/>
                  </a:lnTo>
                  <a:lnTo>
                    <a:pt x="24" y="15"/>
                  </a:lnTo>
                  <a:lnTo>
                    <a:pt x="19" y="12"/>
                  </a:lnTo>
                  <a:lnTo>
                    <a:pt x="16" y="7"/>
                  </a:lnTo>
                  <a:lnTo>
                    <a:pt x="16" y="0"/>
                  </a:lnTo>
                  <a:lnTo>
                    <a:pt x="35" y="1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21">
              <a:extLst>
                <a:ext uri="{FF2B5EF4-FFF2-40B4-BE49-F238E27FC236}">
                  <a16:creationId xmlns:a16="http://schemas.microsoft.com/office/drawing/2014/main" id="{5F73EA41-977D-0089-EE49-35182D65AA6A}"/>
                </a:ext>
              </a:extLst>
            </p:cNvPr>
            <p:cNvSpPr>
              <a:spLocks/>
            </p:cNvSpPr>
            <p:nvPr/>
          </p:nvSpPr>
          <p:spPr bwMode="auto">
            <a:xfrm>
              <a:off x="3089" y="1363"/>
              <a:ext cx="143" cy="150"/>
            </a:xfrm>
            <a:custGeom>
              <a:avLst/>
              <a:gdLst>
                <a:gd name="T0" fmla="*/ 30 w 143"/>
                <a:gd name="T1" fmla="*/ 0 h 150"/>
                <a:gd name="T2" fmla="*/ 57 w 143"/>
                <a:gd name="T3" fmla="*/ 12 h 150"/>
                <a:gd name="T4" fmla="*/ 50 w 143"/>
                <a:gd name="T5" fmla="*/ 19 h 150"/>
                <a:gd name="T6" fmla="*/ 132 w 143"/>
                <a:gd name="T7" fmla="*/ 76 h 150"/>
                <a:gd name="T8" fmla="*/ 138 w 143"/>
                <a:gd name="T9" fmla="*/ 94 h 150"/>
                <a:gd name="T10" fmla="*/ 140 w 143"/>
                <a:gd name="T11" fmla="*/ 112 h 150"/>
                <a:gd name="T12" fmla="*/ 141 w 143"/>
                <a:gd name="T13" fmla="*/ 131 h 150"/>
                <a:gd name="T14" fmla="*/ 143 w 143"/>
                <a:gd name="T15" fmla="*/ 150 h 150"/>
                <a:gd name="T16" fmla="*/ 21 w 143"/>
                <a:gd name="T17" fmla="*/ 45 h 150"/>
                <a:gd name="T18" fmla="*/ 19 w 143"/>
                <a:gd name="T19" fmla="*/ 48 h 150"/>
                <a:gd name="T20" fmla="*/ 0 w 143"/>
                <a:gd name="T21" fmla="*/ 31 h 150"/>
                <a:gd name="T22" fmla="*/ 30 w 143"/>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50"/>
                <a:gd name="T38" fmla="*/ 143 w 14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50">
                  <a:moveTo>
                    <a:pt x="30" y="0"/>
                  </a:moveTo>
                  <a:lnTo>
                    <a:pt x="57" y="12"/>
                  </a:lnTo>
                  <a:lnTo>
                    <a:pt x="50" y="19"/>
                  </a:lnTo>
                  <a:lnTo>
                    <a:pt x="132" y="76"/>
                  </a:lnTo>
                  <a:lnTo>
                    <a:pt x="138" y="94"/>
                  </a:lnTo>
                  <a:lnTo>
                    <a:pt x="140" y="112"/>
                  </a:lnTo>
                  <a:lnTo>
                    <a:pt x="141" y="131"/>
                  </a:lnTo>
                  <a:lnTo>
                    <a:pt x="143" y="150"/>
                  </a:lnTo>
                  <a:lnTo>
                    <a:pt x="21" y="45"/>
                  </a:lnTo>
                  <a:lnTo>
                    <a:pt x="19" y="48"/>
                  </a:lnTo>
                  <a:lnTo>
                    <a:pt x="0" y="31"/>
                  </a:lnTo>
                  <a:lnTo>
                    <a:pt x="30"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22">
              <a:extLst>
                <a:ext uri="{FF2B5EF4-FFF2-40B4-BE49-F238E27FC236}">
                  <a16:creationId xmlns:a16="http://schemas.microsoft.com/office/drawing/2014/main" id="{16389E77-B37B-9E4F-553F-07DE6D046F62}"/>
                </a:ext>
              </a:extLst>
            </p:cNvPr>
            <p:cNvSpPr>
              <a:spLocks/>
            </p:cNvSpPr>
            <p:nvPr/>
          </p:nvSpPr>
          <p:spPr bwMode="auto">
            <a:xfrm>
              <a:off x="3188" y="1414"/>
              <a:ext cx="69" cy="158"/>
            </a:xfrm>
            <a:custGeom>
              <a:avLst/>
              <a:gdLst>
                <a:gd name="T0" fmla="*/ 29 w 69"/>
                <a:gd name="T1" fmla="*/ 158 h 158"/>
                <a:gd name="T2" fmla="*/ 29 w 69"/>
                <a:gd name="T3" fmla="*/ 152 h 158"/>
                <a:gd name="T4" fmla="*/ 30 w 69"/>
                <a:gd name="T5" fmla="*/ 139 h 158"/>
                <a:gd name="T6" fmla="*/ 30 w 69"/>
                <a:gd name="T7" fmla="*/ 119 h 158"/>
                <a:gd name="T8" fmla="*/ 29 w 69"/>
                <a:gd name="T9" fmla="*/ 94 h 158"/>
                <a:gd name="T10" fmla="*/ 27 w 69"/>
                <a:gd name="T11" fmla="*/ 67 h 158"/>
                <a:gd name="T12" fmla="*/ 21 w 69"/>
                <a:gd name="T13" fmla="*/ 42 h 158"/>
                <a:gd name="T14" fmla="*/ 12 w 69"/>
                <a:gd name="T15" fmla="*/ 18 h 158"/>
                <a:gd name="T16" fmla="*/ 0 w 69"/>
                <a:gd name="T17" fmla="*/ 0 h 158"/>
                <a:gd name="T18" fmla="*/ 66 w 69"/>
                <a:gd name="T19" fmla="*/ 23 h 158"/>
                <a:gd name="T20" fmla="*/ 67 w 69"/>
                <a:gd name="T21" fmla="*/ 27 h 158"/>
                <a:gd name="T22" fmla="*/ 68 w 69"/>
                <a:gd name="T23" fmla="*/ 39 h 158"/>
                <a:gd name="T24" fmla="*/ 69 w 69"/>
                <a:gd name="T25" fmla="*/ 57 h 158"/>
                <a:gd name="T26" fmla="*/ 69 w 69"/>
                <a:gd name="T27" fmla="*/ 80 h 158"/>
                <a:gd name="T28" fmla="*/ 66 w 69"/>
                <a:gd name="T29" fmla="*/ 102 h 158"/>
                <a:gd name="T30" fmla="*/ 59 w 69"/>
                <a:gd name="T31" fmla="*/ 124 h 158"/>
                <a:gd name="T32" fmla="*/ 47 w 69"/>
                <a:gd name="T33" fmla="*/ 143 h 158"/>
                <a:gd name="T34" fmla="*/ 29 w 69"/>
                <a:gd name="T35" fmla="*/ 158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8"/>
                <a:gd name="T56" fmla="*/ 69 w 69"/>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8">
                  <a:moveTo>
                    <a:pt x="29" y="158"/>
                  </a:moveTo>
                  <a:lnTo>
                    <a:pt x="29" y="152"/>
                  </a:lnTo>
                  <a:lnTo>
                    <a:pt x="30" y="139"/>
                  </a:lnTo>
                  <a:lnTo>
                    <a:pt x="30" y="119"/>
                  </a:lnTo>
                  <a:lnTo>
                    <a:pt x="29" y="94"/>
                  </a:lnTo>
                  <a:lnTo>
                    <a:pt x="27" y="67"/>
                  </a:lnTo>
                  <a:lnTo>
                    <a:pt x="21" y="42"/>
                  </a:lnTo>
                  <a:lnTo>
                    <a:pt x="12" y="18"/>
                  </a:lnTo>
                  <a:lnTo>
                    <a:pt x="0" y="0"/>
                  </a:lnTo>
                  <a:lnTo>
                    <a:pt x="66" y="23"/>
                  </a:lnTo>
                  <a:lnTo>
                    <a:pt x="67" y="27"/>
                  </a:lnTo>
                  <a:lnTo>
                    <a:pt x="68" y="39"/>
                  </a:lnTo>
                  <a:lnTo>
                    <a:pt x="69" y="57"/>
                  </a:lnTo>
                  <a:lnTo>
                    <a:pt x="69" y="80"/>
                  </a:lnTo>
                  <a:lnTo>
                    <a:pt x="66" y="102"/>
                  </a:lnTo>
                  <a:lnTo>
                    <a:pt x="59" y="124"/>
                  </a:lnTo>
                  <a:lnTo>
                    <a:pt x="47" y="143"/>
                  </a:lnTo>
                  <a:lnTo>
                    <a:pt x="29"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23">
              <a:extLst>
                <a:ext uri="{FF2B5EF4-FFF2-40B4-BE49-F238E27FC236}">
                  <a16:creationId xmlns:a16="http://schemas.microsoft.com/office/drawing/2014/main" id="{3EED6F56-4C77-C973-3B24-D753C1E8C8D9}"/>
                </a:ext>
              </a:extLst>
            </p:cNvPr>
            <p:cNvSpPr>
              <a:spLocks/>
            </p:cNvSpPr>
            <p:nvPr/>
          </p:nvSpPr>
          <p:spPr bwMode="auto">
            <a:xfrm>
              <a:off x="3597" y="1028"/>
              <a:ext cx="10" cy="27"/>
            </a:xfrm>
            <a:custGeom>
              <a:avLst/>
              <a:gdLst>
                <a:gd name="T0" fmla="*/ 0 w 10"/>
                <a:gd name="T1" fmla="*/ 3 h 27"/>
                <a:gd name="T2" fmla="*/ 0 w 10"/>
                <a:gd name="T3" fmla="*/ 27 h 27"/>
                <a:gd name="T4" fmla="*/ 1 w 10"/>
                <a:gd name="T5" fmla="*/ 27 h 27"/>
                <a:gd name="T6" fmla="*/ 4 w 10"/>
                <a:gd name="T7" fmla="*/ 25 h 27"/>
                <a:gd name="T8" fmla="*/ 7 w 10"/>
                <a:gd name="T9" fmla="*/ 18 h 27"/>
                <a:gd name="T10" fmla="*/ 10 w 10"/>
                <a:gd name="T11" fmla="*/ 6 h 27"/>
                <a:gd name="T12" fmla="*/ 10 w 10"/>
                <a:gd name="T13" fmla="*/ 3 h 27"/>
                <a:gd name="T14" fmla="*/ 8 w 10"/>
                <a:gd name="T15" fmla="*/ 1 h 27"/>
                <a:gd name="T16" fmla="*/ 5 w 10"/>
                <a:gd name="T17" fmla="*/ 0 h 27"/>
                <a:gd name="T18" fmla="*/ 0 w 10"/>
                <a:gd name="T19" fmla="*/ 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7"/>
                <a:gd name="T32" fmla="*/ 10 w 1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7">
                  <a:moveTo>
                    <a:pt x="0" y="3"/>
                  </a:moveTo>
                  <a:lnTo>
                    <a:pt x="0" y="27"/>
                  </a:lnTo>
                  <a:lnTo>
                    <a:pt x="1" y="27"/>
                  </a:lnTo>
                  <a:lnTo>
                    <a:pt x="4" y="25"/>
                  </a:lnTo>
                  <a:lnTo>
                    <a:pt x="7" y="18"/>
                  </a:lnTo>
                  <a:lnTo>
                    <a:pt x="10" y="6"/>
                  </a:lnTo>
                  <a:lnTo>
                    <a:pt x="10" y="3"/>
                  </a:lnTo>
                  <a:lnTo>
                    <a:pt x="8" y="1"/>
                  </a:lnTo>
                  <a:lnTo>
                    <a:pt x="5" y="0"/>
                  </a:lnTo>
                  <a:lnTo>
                    <a:pt x="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24">
              <a:extLst>
                <a:ext uri="{FF2B5EF4-FFF2-40B4-BE49-F238E27FC236}">
                  <a16:creationId xmlns:a16="http://schemas.microsoft.com/office/drawing/2014/main" id="{844931D8-6F34-1FD0-1D03-65E08BC319F8}"/>
                </a:ext>
              </a:extLst>
            </p:cNvPr>
            <p:cNvSpPr>
              <a:spLocks/>
            </p:cNvSpPr>
            <p:nvPr/>
          </p:nvSpPr>
          <p:spPr bwMode="auto">
            <a:xfrm>
              <a:off x="3582" y="1024"/>
              <a:ext cx="108" cy="368"/>
            </a:xfrm>
            <a:custGeom>
              <a:avLst/>
              <a:gdLst>
                <a:gd name="T0" fmla="*/ 13 w 108"/>
                <a:gd name="T1" fmla="*/ 63 h 368"/>
                <a:gd name="T2" fmla="*/ 0 w 108"/>
                <a:gd name="T3" fmla="*/ 48 h 368"/>
                <a:gd name="T4" fmla="*/ 4 w 108"/>
                <a:gd name="T5" fmla="*/ 28 h 368"/>
                <a:gd name="T6" fmla="*/ 13 w 108"/>
                <a:gd name="T7" fmla="*/ 23 h 368"/>
                <a:gd name="T8" fmla="*/ 15 w 108"/>
                <a:gd name="T9" fmla="*/ 16 h 368"/>
                <a:gd name="T10" fmla="*/ 15 w 108"/>
                <a:gd name="T11" fmla="*/ 12 h 368"/>
                <a:gd name="T12" fmla="*/ 15 w 108"/>
                <a:gd name="T13" fmla="*/ 9 h 368"/>
                <a:gd name="T14" fmla="*/ 15 w 108"/>
                <a:gd name="T15" fmla="*/ 7 h 368"/>
                <a:gd name="T16" fmla="*/ 16 w 108"/>
                <a:gd name="T17" fmla="*/ 6 h 368"/>
                <a:gd name="T18" fmla="*/ 18 w 108"/>
                <a:gd name="T19" fmla="*/ 5 h 368"/>
                <a:gd name="T20" fmla="*/ 21 w 108"/>
                <a:gd name="T21" fmla="*/ 4 h 368"/>
                <a:gd name="T22" fmla="*/ 27 w 108"/>
                <a:gd name="T23" fmla="*/ 4 h 368"/>
                <a:gd name="T24" fmla="*/ 30 w 108"/>
                <a:gd name="T25" fmla="*/ 2 h 368"/>
                <a:gd name="T26" fmla="*/ 35 w 108"/>
                <a:gd name="T27" fmla="*/ 2 h 368"/>
                <a:gd name="T28" fmla="*/ 39 w 108"/>
                <a:gd name="T29" fmla="*/ 3 h 368"/>
                <a:gd name="T30" fmla="*/ 41 w 108"/>
                <a:gd name="T31" fmla="*/ 6 h 368"/>
                <a:gd name="T32" fmla="*/ 45 w 108"/>
                <a:gd name="T33" fmla="*/ 5 h 368"/>
                <a:gd name="T34" fmla="*/ 48 w 108"/>
                <a:gd name="T35" fmla="*/ 4 h 368"/>
                <a:gd name="T36" fmla="*/ 52 w 108"/>
                <a:gd name="T37" fmla="*/ 6 h 368"/>
                <a:gd name="T38" fmla="*/ 55 w 108"/>
                <a:gd name="T39" fmla="*/ 10 h 368"/>
                <a:gd name="T40" fmla="*/ 55 w 108"/>
                <a:gd name="T41" fmla="*/ 10 h 368"/>
                <a:gd name="T42" fmla="*/ 56 w 108"/>
                <a:gd name="T43" fmla="*/ 10 h 368"/>
                <a:gd name="T44" fmla="*/ 57 w 108"/>
                <a:gd name="T45" fmla="*/ 10 h 368"/>
                <a:gd name="T46" fmla="*/ 57 w 108"/>
                <a:gd name="T47" fmla="*/ 10 h 368"/>
                <a:gd name="T48" fmla="*/ 57 w 108"/>
                <a:gd name="T49" fmla="*/ 10 h 368"/>
                <a:gd name="T50" fmla="*/ 56 w 108"/>
                <a:gd name="T51" fmla="*/ 7 h 368"/>
                <a:gd name="T52" fmla="*/ 54 w 108"/>
                <a:gd name="T53" fmla="*/ 4 h 368"/>
                <a:gd name="T54" fmla="*/ 54 w 108"/>
                <a:gd name="T55" fmla="*/ 0 h 368"/>
                <a:gd name="T56" fmla="*/ 65 w 108"/>
                <a:gd name="T57" fmla="*/ 7 h 368"/>
                <a:gd name="T58" fmla="*/ 71 w 108"/>
                <a:gd name="T59" fmla="*/ 24 h 368"/>
                <a:gd name="T60" fmla="*/ 73 w 108"/>
                <a:gd name="T61" fmla="*/ 43 h 368"/>
                <a:gd name="T62" fmla="*/ 73 w 108"/>
                <a:gd name="T63" fmla="*/ 48 h 368"/>
                <a:gd name="T64" fmla="*/ 70 w 108"/>
                <a:gd name="T65" fmla="*/ 59 h 368"/>
                <a:gd name="T66" fmla="*/ 66 w 108"/>
                <a:gd name="T67" fmla="*/ 73 h 368"/>
                <a:gd name="T68" fmla="*/ 58 w 108"/>
                <a:gd name="T69" fmla="*/ 90 h 368"/>
                <a:gd name="T70" fmla="*/ 58 w 108"/>
                <a:gd name="T71" fmla="*/ 90 h 368"/>
                <a:gd name="T72" fmla="*/ 54 w 108"/>
                <a:gd name="T73" fmla="*/ 100 h 368"/>
                <a:gd name="T74" fmla="*/ 52 w 108"/>
                <a:gd name="T75" fmla="*/ 113 h 368"/>
                <a:gd name="T76" fmla="*/ 52 w 108"/>
                <a:gd name="T77" fmla="*/ 129 h 368"/>
                <a:gd name="T78" fmla="*/ 55 w 108"/>
                <a:gd name="T79" fmla="*/ 144 h 368"/>
                <a:gd name="T80" fmla="*/ 108 w 108"/>
                <a:gd name="T81" fmla="*/ 331 h 368"/>
                <a:gd name="T82" fmla="*/ 65 w 108"/>
                <a:gd name="T83" fmla="*/ 368 h 368"/>
                <a:gd name="T84" fmla="*/ 59 w 108"/>
                <a:gd name="T85" fmla="*/ 361 h 368"/>
                <a:gd name="T86" fmla="*/ 54 w 108"/>
                <a:gd name="T87" fmla="*/ 355 h 368"/>
                <a:gd name="T88" fmla="*/ 47 w 108"/>
                <a:gd name="T89" fmla="*/ 348 h 368"/>
                <a:gd name="T90" fmla="*/ 40 w 108"/>
                <a:gd name="T91" fmla="*/ 341 h 368"/>
                <a:gd name="T92" fmla="*/ 73 w 108"/>
                <a:gd name="T93" fmla="*/ 319 h 368"/>
                <a:gd name="T94" fmla="*/ 32 w 108"/>
                <a:gd name="T95" fmla="*/ 117 h 368"/>
                <a:gd name="T96" fmla="*/ 32 w 108"/>
                <a:gd name="T97" fmla="*/ 116 h 368"/>
                <a:gd name="T98" fmla="*/ 30 w 108"/>
                <a:gd name="T99" fmla="*/ 109 h 368"/>
                <a:gd name="T100" fmla="*/ 28 w 108"/>
                <a:gd name="T101" fmla="*/ 101 h 368"/>
                <a:gd name="T102" fmla="*/ 26 w 108"/>
                <a:gd name="T103" fmla="*/ 92 h 368"/>
                <a:gd name="T104" fmla="*/ 23 w 108"/>
                <a:gd name="T105" fmla="*/ 82 h 368"/>
                <a:gd name="T106" fmla="*/ 21 w 108"/>
                <a:gd name="T107" fmla="*/ 78 h 368"/>
                <a:gd name="T108" fmla="*/ 19 w 108"/>
                <a:gd name="T109" fmla="*/ 72 h 368"/>
                <a:gd name="T110" fmla="*/ 16 w 108"/>
                <a:gd name="T111" fmla="*/ 68 h 368"/>
                <a:gd name="T112" fmla="*/ 13 w 108"/>
                <a:gd name="T113" fmla="*/ 63 h 3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
                <a:gd name="T172" fmla="*/ 0 h 368"/>
                <a:gd name="T173" fmla="*/ 108 w 108"/>
                <a:gd name="T174" fmla="*/ 368 h 3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 h="368">
                  <a:moveTo>
                    <a:pt x="13" y="63"/>
                  </a:moveTo>
                  <a:lnTo>
                    <a:pt x="0" y="48"/>
                  </a:lnTo>
                  <a:lnTo>
                    <a:pt x="4" y="28"/>
                  </a:lnTo>
                  <a:lnTo>
                    <a:pt x="13" y="23"/>
                  </a:lnTo>
                  <a:lnTo>
                    <a:pt x="15" y="16"/>
                  </a:lnTo>
                  <a:lnTo>
                    <a:pt x="15" y="12"/>
                  </a:lnTo>
                  <a:lnTo>
                    <a:pt x="15" y="9"/>
                  </a:lnTo>
                  <a:lnTo>
                    <a:pt x="15" y="7"/>
                  </a:lnTo>
                  <a:lnTo>
                    <a:pt x="16" y="6"/>
                  </a:lnTo>
                  <a:lnTo>
                    <a:pt x="18" y="5"/>
                  </a:lnTo>
                  <a:lnTo>
                    <a:pt x="21" y="4"/>
                  </a:lnTo>
                  <a:lnTo>
                    <a:pt x="27" y="4"/>
                  </a:lnTo>
                  <a:lnTo>
                    <a:pt x="30" y="2"/>
                  </a:lnTo>
                  <a:lnTo>
                    <a:pt x="35" y="2"/>
                  </a:lnTo>
                  <a:lnTo>
                    <a:pt x="39" y="3"/>
                  </a:lnTo>
                  <a:lnTo>
                    <a:pt x="41" y="6"/>
                  </a:lnTo>
                  <a:lnTo>
                    <a:pt x="45" y="5"/>
                  </a:lnTo>
                  <a:lnTo>
                    <a:pt x="48" y="4"/>
                  </a:lnTo>
                  <a:lnTo>
                    <a:pt x="52" y="6"/>
                  </a:lnTo>
                  <a:lnTo>
                    <a:pt x="55" y="10"/>
                  </a:lnTo>
                  <a:lnTo>
                    <a:pt x="56" y="10"/>
                  </a:lnTo>
                  <a:lnTo>
                    <a:pt x="57" y="10"/>
                  </a:lnTo>
                  <a:lnTo>
                    <a:pt x="56" y="7"/>
                  </a:lnTo>
                  <a:lnTo>
                    <a:pt x="54" y="4"/>
                  </a:lnTo>
                  <a:lnTo>
                    <a:pt x="54" y="0"/>
                  </a:lnTo>
                  <a:lnTo>
                    <a:pt x="65" y="7"/>
                  </a:lnTo>
                  <a:lnTo>
                    <a:pt x="71" y="24"/>
                  </a:lnTo>
                  <a:lnTo>
                    <a:pt x="73" y="43"/>
                  </a:lnTo>
                  <a:lnTo>
                    <a:pt x="73" y="48"/>
                  </a:lnTo>
                  <a:lnTo>
                    <a:pt x="70" y="59"/>
                  </a:lnTo>
                  <a:lnTo>
                    <a:pt x="66" y="73"/>
                  </a:lnTo>
                  <a:lnTo>
                    <a:pt x="58" y="90"/>
                  </a:lnTo>
                  <a:lnTo>
                    <a:pt x="54" y="100"/>
                  </a:lnTo>
                  <a:lnTo>
                    <a:pt x="52" y="113"/>
                  </a:lnTo>
                  <a:lnTo>
                    <a:pt x="52" y="129"/>
                  </a:lnTo>
                  <a:lnTo>
                    <a:pt x="55" y="144"/>
                  </a:lnTo>
                  <a:lnTo>
                    <a:pt x="108" y="331"/>
                  </a:lnTo>
                  <a:lnTo>
                    <a:pt x="65" y="368"/>
                  </a:lnTo>
                  <a:lnTo>
                    <a:pt x="59" y="361"/>
                  </a:lnTo>
                  <a:lnTo>
                    <a:pt x="54" y="355"/>
                  </a:lnTo>
                  <a:lnTo>
                    <a:pt x="47" y="348"/>
                  </a:lnTo>
                  <a:lnTo>
                    <a:pt x="40" y="341"/>
                  </a:lnTo>
                  <a:lnTo>
                    <a:pt x="73" y="319"/>
                  </a:lnTo>
                  <a:lnTo>
                    <a:pt x="32" y="117"/>
                  </a:lnTo>
                  <a:lnTo>
                    <a:pt x="32" y="116"/>
                  </a:lnTo>
                  <a:lnTo>
                    <a:pt x="30" y="109"/>
                  </a:lnTo>
                  <a:lnTo>
                    <a:pt x="28" y="101"/>
                  </a:lnTo>
                  <a:lnTo>
                    <a:pt x="26" y="92"/>
                  </a:lnTo>
                  <a:lnTo>
                    <a:pt x="23" y="82"/>
                  </a:lnTo>
                  <a:lnTo>
                    <a:pt x="21" y="78"/>
                  </a:lnTo>
                  <a:lnTo>
                    <a:pt x="19" y="72"/>
                  </a:lnTo>
                  <a:lnTo>
                    <a:pt x="16" y="68"/>
                  </a:lnTo>
                  <a:lnTo>
                    <a:pt x="13" y="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25">
              <a:extLst>
                <a:ext uri="{FF2B5EF4-FFF2-40B4-BE49-F238E27FC236}">
                  <a16:creationId xmlns:a16="http://schemas.microsoft.com/office/drawing/2014/main" id="{91FAD498-BD85-DDBC-DDD1-026CD7EFCEB1}"/>
                </a:ext>
              </a:extLst>
            </p:cNvPr>
            <p:cNvSpPr>
              <a:spLocks/>
            </p:cNvSpPr>
            <p:nvPr/>
          </p:nvSpPr>
          <p:spPr bwMode="auto">
            <a:xfrm>
              <a:off x="3522" y="1351"/>
              <a:ext cx="143" cy="149"/>
            </a:xfrm>
            <a:custGeom>
              <a:avLst/>
              <a:gdLst>
                <a:gd name="T0" fmla="*/ 114 w 143"/>
                <a:gd name="T1" fmla="*/ 0 h 149"/>
                <a:gd name="T2" fmla="*/ 86 w 143"/>
                <a:gd name="T3" fmla="*/ 12 h 149"/>
                <a:gd name="T4" fmla="*/ 93 w 143"/>
                <a:gd name="T5" fmla="*/ 19 h 149"/>
                <a:gd name="T6" fmla="*/ 10 w 143"/>
                <a:gd name="T7" fmla="*/ 76 h 149"/>
                <a:gd name="T8" fmla="*/ 5 w 143"/>
                <a:gd name="T9" fmla="*/ 93 h 149"/>
                <a:gd name="T10" fmla="*/ 2 w 143"/>
                <a:gd name="T11" fmla="*/ 111 h 149"/>
                <a:gd name="T12" fmla="*/ 1 w 143"/>
                <a:gd name="T13" fmla="*/ 130 h 149"/>
                <a:gd name="T14" fmla="*/ 0 w 143"/>
                <a:gd name="T15" fmla="*/ 149 h 149"/>
                <a:gd name="T16" fmla="*/ 121 w 143"/>
                <a:gd name="T17" fmla="*/ 44 h 149"/>
                <a:gd name="T18" fmla="*/ 125 w 143"/>
                <a:gd name="T19" fmla="*/ 47 h 149"/>
                <a:gd name="T20" fmla="*/ 143 w 143"/>
                <a:gd name="T21" fmla="*/ 31 h 149"/>
                <a:gd name="T22" fmla="*/ 114 w 143"/>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49"/>
                <a:gd name="T38" fmla="*/ 143 w 143"/>
                <a:gd name="T39" fmla="*/ 149 h 1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49">
                  <a:moveTo>
                    <a:pt x="114" y="0"/>
                  </a:moveTo>
                  <a:lnTo>
                    <a:pt x="86" y="12"/>
                  </a:lnTo>
                  <a:lnTo>
                    <a:pt x="93" y="19"/>
                  </a:lnTo>
                  <a:lnTo>
                    <a:pt x="10" y="76"/>
                  </a:lnTo>
                  <a:lnTo>
                    <a:pt x="5" y="93"/>
                  </a:lnTo>
                  <a:lnTo>
                    <a:pt x="2" y="111"/>
                  </a:lnTo>
                  <a:lnTo>
                    <a:pt x="1" y="130"/>
                  </a:lnTo>
                  <a:lnTo>
                    <a:pt x="0" y="149"/>
                  </a:lnTo>
                  <a:lnTo>
                    <a:pt x="121" y="44"/>
                  </a:lnTo>
                  <a:lnTo>
                    <a:pt x="125" y="47"/>
                  </a:lnTo>
                  <a:lnTo>
                    <a:pt x="143" y="31"/>
                  </a:lnTo>
                  <a:lnTo>
                    <a:pt x="114"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26">
              <a:extLst>
                <a:ext uri="{FF2B5EF4-FFF2-40B4-BE49-F238E27FC236}">
                  <a16:creationId xmlns:a16="http://schemas.microsoft.com/office/drawing/2014/main" id="{862DC1DB-B8CB-363F-AB12-E989E9F83B08}"/>
                </a:ext>
              </a:extLst>
            </p:cNvPr>
            <p:cNvSpPr>
              <a:spLocks/>
            </p:cNvSpPr>
            <p:nvPr/>
          </p:nvSpPr>
          <p:spPr bwMode="auto">
            <a:xfrm>
              <a:off x="3497" y="1402"/>
              <a:ext cx="69" cy="157"/>
            </a:xfrm>
            <a:custGeom>
              <a:avLst/>
              <a:gdLst>
                <a:gd name="T0" fmla="*/ 40 w 69"/>
                <a:gd name="T1" fmla="*/ 157 h 157"/>
                <a:gd name="T2" fmla="*/ 40 w 69"/>
                <a:gd name="T3" fmla="*/ 152 h 157"/>
                <a:gd name="T4" fmla="*/ 39 w 69"/>
                <a:gd name="T5" fmla="*/ 138 h 157"/>
                <a:gd name="T6" fmla="*/ 39 w 69"/>
                <a:gd name="T7" fmla="*/ 118 h 157"/>
                <a:gd name="T8" fmla="*/ 40 w 69"/>
                <a:gd name="T9" fmla="*/ 94 h 157"/>
                <a:gd name="T10" fmla="*/ 43 w 69"/>
                <a:gd name="T11" fmla="*/ 67 h 157"/>
                <a:gd name="T12" fmla="*/ 48 w 69"/>
                <a:gd name="T13" fmla="*/ 41 h 157"/>
                <a:gd name="T14" fmla="*/ 57 w 69"/>
                <a:gd name="T15" fmla="*/ 18 h 157"/>
                <a:gd name="T16" fmla="*/ 69 w 69"/>
                <a:gd name="T17" fmla="*/ 0 h 157"/>
                <a:gd name="T18" fmla="*/ 4 w 69"/>
                <a:gd name="T19" fmla="*/ 21 h 157"/>
                <a:gd name="T20" fmla="*/ 2 w 69"/>
                <a:gd name="T21" fmla="*/ 26 h 157"/>
                <a:gd name="T22" fmla="*/ 1 w 69"/>
                <a:gd name="T23" fmla="*/ 38 h 157"/>
                <a:gd name="T24" fmla="*/ 0 w 69"/>
                <a:gd name="T25" fmla="*/ 57 h 157"/>
                <a:gd name="T26" fmla="*/ 0 w 69"/>
                <a:gd name="T27" fmla="*/ 78 h 157"/>
                <a:gd name="T28" fmla="*/ 4 w 69"/>
                <a:gd name="T29" fmla="*/ 102 h 157"/>
                <a:gd name="T30" fmla="*/ 10 w 69"/>
                <a:gd name="T31" fmla="*/ 124 h 157"/>
                <a:gd name="T32" fmla="*/ 22 w 69"/>
                <a:gd name="T33" fmla="*/ 143 h 157"/>
                <a:gd name="T34" fmla="*/ 40 w 69"/>
                <a:gd name="T35" fmla="*/ 15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7"/>
                <a:gd name="T56" fmla="*/ 69 w 69"/>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7">
                  <a:moveTo>
                    <a:pt x="40" y="157"/>
                  </a:moveTo>
                  <a:lnTo>
                    <a:pt x="40" y="152"/>
                  </a:lnTo>
                  <a:lnTo>
                    <a:pt x="39" y="138"/>
                  </a:lnTo>
                  <a:lnTo>
                    <a:pt x="39" y="118"/>
                  </a:lnTo>
                  <a:lnTo>
                    <a:pt x="40" y="94"/>
                  </a:lnTo>
                  <a:lnTo>
                    <a:pt x="43" y="67"/>
                  </a:lnTo>
                  <a:lnTo>
                    <a:pt x="48" y="41"/>
                  </a:lnTo>
                  <a:lnTo>
                    <a:pt x="57" y="18"/>
                  </a:lnTo>
                  <a:lnTo>
                    <a:pt x="69" y="0"/>
                  </a:lnTo>
                  <a:lnTo>
                    <a:pt x="4" y="21"/>
                  </a:lnTo>
                  <a:lnTo>
                    <a:pt x="2" y="26"/>
                  </a:lnTo>
                  <a:lnTo>
                    <a:pt x="1" y="38"/>
                  </a:lnTo>
                  <a:lnTo>
                    <a:pt x="0" y="57"/>
                  </a:lnTo>
                  <a:lnTo>
                    <a:pt x="0" y="78"/>
                  </a:lnTo>
                  <a:lnTo>
                    <a:pt x="4" y="102"/>
                  </a:lnTo>
                  <a:lnTo>
                    <a:pt x="10" y="124"/>
                  </a:lnTo>
                  <a:lnTo>
                    <a:pt x="22" y="143"/>
                  </a:lnTo>
                  <a:lnTo>
                    <a:pt x="4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27">
              <a:extLst>
                <a:ext uri="{FF2B5EF4-FFF2-40B4-BE49-F238E27FC236}">
                  <a16:creationId xmlns:a16="http://schemas.microsoft.com/office/drawing/2014/main" id="{3A33137A-C12E-BD69-5E58-4964E250E073}"/>
                </a:ext>
              </a:extLst>
            </p:cNvPr>
            <p:cNvSpPr>
              <a:spLocks/>
            </p:cNvSpPr>
            <p:nvPr/>
          </p:nvSpPr>
          <p:spPr bwMode="auto">
            <a:xfrm>
              <a:off x="3280" y="1036"/>
              <a:ext cx="284" cy="78"/>
            </a:xfrm>
            <a:custGeom>
              <a:avLst/>
              <a:gdLst>
                <a:gd name="T0" fmla="*/ 283 w 284"/>
                <a:gd name="T1" fmla="*/ 72 h 78"/>
                <a:gd name="T2" fmla="*/ 164 w 284"/>
                <a:gd name="T3" fmla="*/ 11 h 78"/>
                <a:gd name="T4" fmla="*/ 3 w 284"/>
                <a:gd name="T5" fmla="*/ 0 h 78"/>
                <a:gd name="T6" fmla="*/ 2 w 284"/>
                <a:gd name="T7" fmla="*/ 0 h 78"/>
                <a:gd name="T8" fmla="*/ 1 w 284"/>
                <a:gd name="T9" fmla="*/ 2 h 78"/>
                <a:gd name="T10" fmla="*/ 0 w 284"/>
                <a:gd name="T11" fmla="*/ 3 h 78"/>
                <a:gd name="T12" fmla="*/ 1 w 284"/>
                <a:gd name="T13" fmla="*/ 5 h 78"/>
                <a:gd name="T14" fmla="*/ 7 w 284"/>
                <a:gd name="T15" fmla="*/ 8 h 78"/>
                <a:gd name="T16" fmla="*/ 24 w 284"/>
                <a:gd name="T17" fmla="*/ 13 h 78"/>
                <a:gd name="T18" fmla="*/ 48 w 284"/>
                <a:gd name="T19" fmla="*/ 21 h 78"/>
                <a:gd name="T20" fmla="*/ 73 w 284"/>
                <a:gd name="T21" fmla="*/ 30 h 78"/>
                <a:gd name="T22" fmla="*/ 99 w 284"/>
                <a:gd name="T23" fmla="*/ 38 h 78"/>
                <a:gd name="T24" fmla="*/ 121 w 284"/>
                <a:gd name="T25" fmla="*/ 46 h 78"/>
                <a:gd name="T26" fmla="*/ 138 w 284"/>
                <a:gd name="T27" fmla="*/ 50 h 78"/>
                <a:gd name="T28" fmla="*/ 143 w 284"/>
                <a:gd name="T29" fmla="*/ 52 h 78"/>
                <a:gd name="T30" fmla="*/ 280 w 284"/>
                <a:gd name="T31" fmla="*/ 78 h 78"/>
                <a:gd name="T32" fmla="*/ 281 w 284"/>
                <a:gd name="T33" fmla="*/ 78 h 78"/>
                <a:gd name="T34" fmla="*/ 283 w 284"/>
                <a:gd name="T35" fmla="*/ 77 h 78"/>
                <a:gd name="T36" fmla="*/ 284 w 284"/>
                <a:gd name="T37" fmla="*/ 75 h 78"/>
                <a:gd name="T38" fmla="*/ 283 w 284"/>
                <a:gd name="T39" fmla="*/ 72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78"/>
                <a:gd name="T62" fmla="*/ 284 w 284"/>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78">
                  <a:moveTo>
                    <a:pt x="283" y="72"/>
                  </a:moveTo>
                  <a:lnTo>
                    <a:pt x="164" y="11"/>
                  </a:lnTo>
                  <a:lnTo>
                    <a:pt x="3" y="0"/>
                  </a:lnTo>
                  <a:lnTo>
                    <a:pt x="2" y="0"/>
                  </a:lnTo>
                  <a:lnTo>
                    <a:pt x="1" y="2"/>
                  </a:lnTo>
                  <a:lnTo>
                    <a:pt x="0" y="3"/>
                  </a:lnTo>
                  <a:lnTo>
                    <a:pt x="1" y="5"/>
                  </a:lnTo>
                  <a:lnTo>
                    <a:pt x="7" y="8"/>
                  </a:lnTo>
                  <a:lnTo>
                    <a:pt x="24" y="13"/>
                  </a:lnTo>
                  <a:lnTo>
                    <a:pt x="48" y="21"/>
                  </a:lnTo>
                  <a:lnTo>
                    <a:pt x="73" y="30"/>
                  </a:lnTo>
                  <a:lnTo>
                    <a:pt x="99" y="38"/>
                  </a:lnTo>
                  <a:lnTo>
                    <a:pt x="121" y="46"/>
                  </a:lnTo>
                  <a:lnTo>
                    <a:pt x="138" y="50"/>
                  </a:lnTo>
                  <a:lnTo>
                    <a:pt x="143" y="52"/>
                  </a:lnTo>
                  <a:lnTo>
                    <a:pt x="280" y="78"/>
                  </a:lnTo>
                  <a:lnTo>
                    <a:pt x="281" y="78"/>
                  </a:lnTo>
                  <a:lnTo>
                    <a:pt x="283" y="77"/>
                  </a:lnTo>
                  <a:lnTo>
                    <a:pt x="284" y="75"/>
                  </a:lnTo>
                  <a:lnTo>
                    <a:pt x="28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28">
              <a:extLst>
                <a:ext uri="{FF2B5EF4-FFF2-40B4-BE49-F238E27FC236}">
                  <a16:creationId xmlns:a16="http://schemas.microsoft.com/office/drawing/2014/main" id="{11406CB0-4AAB-55B8-1FC1-6EB1D43B4030}"/>
                </a:ext>
              </a:extLst>
            </p:cNvPr>
            <p:cNvSpPr>
              <a:spLocks/>
            </p:cNvSpPr>
            <p:nvPr/>
          </p:nvSpPr>
          <p:spPr bwMode="auto">
            <a:xfrm>
              <a:off x="3335" y="1060"/>
              <a:ext cx="161" cy="108"/>
            </a:xfrm>
            <a:custGeom>
              <a:avLst/>
              <a:gdLst>
                <a:gd name="T0" fmla="*/ 142 w 161"/>
                <a:gd name="T1" fmla="*/ 108 h 108"/>
                <a:gd name="T2" fmla="*/ 161 w 161"/>
                <a:gd name="T3" fmla="*/ 38 h 108"/>
                <a:gd name="T4" fmla="*/ 16 w 161"/>
                <a:gd name="T5" fmla="*/ 0 h 108"/>
                <a:gd name="T6" fmla="*/ 0 w 161"/>
                <a:gd name="T7" fmla="*/ 47 h 108"/>
                <a:gd name="T8" fmla="*/ 6 w 161"/>
                <a:gd name="T9" fmla="*/ 47 h 108"/>
                <a:gd name="T10" fmla="*/ 19 w 161"/>
                <a:gd name="T11" fmla="*/ 48 h 108"/>
                <a:gd name="T12" fmla="*/ 40 w 161"/>
                <a:gd name="T13" fmla="*/ 52 h 108"/>
                <a:gd name="T14" fmla="*/ 64 w 161"/>
                <a:gd name="T15" fmla="*/ 56 h 108"/>
                <a:gd name="T16" fmla="*/ 88 w 161"/>
                <a:gd name="T17" fmla="*/ 64 h 108"/>
                <a:gd name="T18" fmla="*/ 112 w 161"/>
                <a:gd name="T19" fmla="*/ 74 h 108"/>
                <a:gd name="T20" fmla="*/ 131 w 161"/>
                <a:gd name="T21" fmla="*/ 89 h 108"/>
                <a:gd name="T22" fmla="*/ 142 w 16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08"/>
                <a:gd name="T38" fmla="*/ 161 w 16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08">
                  <a:moveTo>
                    <a:pt x="142" y="108"/>
                  </a:moveTo>
                  <a:lnTo>
                    <a:pt x="161" y="38"/>
                  </a:lnTo>
                  <a:lnTo>
                    <a:pt x="16" y="0"/>
                  </a:lnTo>
                  <a:lnTo>
                    <a:pt x="0" y="47"/>
                  </a:lnTo>
                  <a:lnTo>
                    <a:pt x="6" y="47"/>
                  </a:lnTo>
                  <a:lnTo>
                    <a:pt x="19" y="48"/>
                  </a:lnTo>
                  <a:lnTo>
                    <a:pt x="40" y="52"/>
                  </a:lnTo>
                  <a:lnTo>
                    <a:pt x="64" y="56"/>
                  </a:lnTo>
                  <a:lnTo>
                    <a:pt x="88" y="64"/>
                  </a:lnTo>
                  <a:lnTo>
                    <a:pt x="112" y="74"/>
                  </a:lnTo>
                  <a:lnTo>
                    <a:pt x="131" y="89"/>
                  </a:lnTo>
                  <a:lnTo>
                    <a:pt x="142"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29">
              <a:extLst>
                <a:ext uri="{FF2B5EF4-FFF2-40B4-BE49-F238E27FC236}">
                  <a16:creationId xmlns:a16="http://schemas.microsoft.com/office/drawing/2014/main" id="{0097CCE5-3B3D-F671-E96D-75D23E542F6C}"/>
                </a:ext>
              </a:extLst>
            </p:cNvPr>
            <p:cNvSpPr>
              <a:spLocks/>
            </p:cNvSpPr>
            <p:nvPr/>
          </p:nvSpPr>
          <p:spPr bwMode="auto">
            <a:xfrm>
              <a:off x="3530" y="1105"/>
              <a:ext cx="12" cy="99"/>
            </a:xfrm>
            <a:custGeom>
              <a:avLst/>
              <a:gdLst>
                <a:gd name="T0" fmla="*/ 0 w 12"/>
                <a:gd name="T1" fmla="*/ 73 h 99"/>
                <a:gd name="T2" fmla="*/ 3 w 12"/>
                <a:gd name="T3" fmla="*/ 67 h 99"/>
                <a:gd name="T4" fmla="*/ 4 w 12"/>
                <a:gd name="T5" fmla="*/ 0 h 99"/>
                <a:gd name="T6" fmla="*/ 7 w 12"/>
                <a:gd name="T7" fmla="*/ 66 h 99"/>
                <a:gd name="T8" fmla="*/ 11 w 12"/>
                <a:gd name="T9" fmla="*/ 69 h 99"/>
                <a:gd name="T10" fmla="*/ 12 w 12"/>
                <a:gd name="T11" fmla="*/ 76 h 99"/>
                <a:gd name="T12" fmla="*/ 12 w 12"/>
                <a:gd name="T13" fmla="*/ 77 h 99"/>
                <a:gd name="T14" fmla="*/ 12 w 12"/>
                <a:gd name="T15" fmla="*/ 78 h 99"/>
                <a:gd name="T16" fmla="*/ 12 w 12"/>
                <a:gd name="T17" fmla="*/ 95 h 99"/>
                <a:gd name="T18" fmla="*/ 12 w 12"/>
                <a:gd name="T19" fmla="*/ 95 h 99"/>
                <a:gd name="T20" fmla="*/ 11 w 12"/>
                <a:gd name="T21" fmla="*/ 95 h 99"/>
                <a:gd name="T22" fmla="*/ 11 w 12"/>
                <a:gd name="T23" fmla="*/ 95 h 99"/>
                <a:gd name="T24" fmla="*/ 10 w 12"/>
                <a:gd name="T25" fmla="*/ 94 h 99"/>
                <a:gd name="T26" fmla="*/ 10 w 12"/>
                <a:gd name="T27" fmla="*/ 83 h 99"/>
                <a:gd name="T28" fmla="*/ 8 w 12"/>
                <a:gd name="T29" fmla="*/ 84 h 99"/>
                <a:gd name="T30" fmla="*/ 8 w 12"/>
                <a:gd name="T31" fmla="*/ 98 h 99"/>
                <a:gd name="T32" fmla="*/ 8 w 12"/>
                <a:gd name="T33" fmla="*/ 99 h 99"/>
                <a:gd name="T34" fmla="*/ 7 w 12"/>
                <a:gd name="T35" fmla="*/ 99 h 99"/>
                <a:gd name="T36" fmla="*/ 6 w 12"/>
                <a:gd name="T37" fmla="*/ 98 h 99"/>
                <a:gd name="T38" fmla="*/ 6 w 12"/>
                <a:gd name="T39" fmla="*/ 98 h 99"/>
                <a:gd name="T40" fmla="*/ 6 w 12"/>
                <a:gd name="T41" fmla="*/ 85 h 99"/>
                <a:gd name="T42" fmla="*/ 6 w 12"/>
                <a:gd name="T43" fmla="*/ 85 h 99"/>
                <a:gd name="T44" fmla="*/ 5 w 12"/>
                <a:gd name="T45" fmla="*/ 85 h 99"/>
                <a:gd name="T46" fmla="*/ 5 w 12"/>
                <a:gd name="T47" fmla="*/ 85 h 99"/>
                <a:gd name="T48" fmla="*/ 5 w 12"/>
                <a:gd name="T49" fmla="*/ 96 h 99"/>
                <a:gd name="T50" fmla="*/ 5 w 12"/>
                <a:gd name="T51" fmla="*/ 97 h 99"/>
                <a:gd name="T52" fmla="*/ 4 w 12"/>
                <a:gd name="T53" fmla="*/ 97 h 99"/>
                <a:gd name="T54" fmla="*/ 3 w 12"/>
                <a:gd name="T55" fmla="*/ 96 h 99"/>
                <a:gd name="T56" fmla="*/ 3 w 12"/>
                <a:gd name="T57" fmla="*/ 96 h 99"/>
                <a:gd name="T58" fmla="*/ 3 w 12"/>
                <a:gd name="T59" fmla="*/ 84 h 99"/>
                <a:gd name="T60" fmla="*/ 2 w 12"/>
                <a:gd name="T61" fmla="*/ 83 h 99"/>
                <a:gd name="T62" fmla="*/ 2 w 12"/>
                <a:gd name="T63" fmla="*/ 94 h 99"/>
                <a:gd name="T64" fmla="*/ 2 w 12"/>
                <a:gd name="T65" fmla="*/ 95 h 99"/>
                <a:gd name="T66" fmla="*/ 1 w 12"/>
                <a:gd name="T67" fmla="*/ 95 h 99"/>
                <a:gd name="T68" fmla="*/ 1 w 12"/>
                <a:gd name="T69" fmla="*/ 95 h 99"/>
                <a:gd name="T70" fmla="*/ 0 w 12"/>
                <a:gd name="T71" fmla="*/ 94 h 99"/>
                <a:gd name="T72" fmla="*/ 0 w 12"/>
                <a:gd name="T73" fmla="*/ 78 h 99"/>
                <a:gd name="T74" fmla="*/ 0 w 12"/>
                <a:gd name="T75" fmla="*/ 77 h 99"/>
                <a:gd name="T76" fmla="*/ 0 w 12"/>
                <a:gd name="T77" fmla="*/ 76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99"/>
                <a:gd name="T119" fmla="*/ 12 w 12"/>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99">
                  <a:moveTo>
                    <a:pt x="0" y="76"/>
                  </a:moveTo>
                  <a:lnTo>
                    <a:pt x="0" y="73"/>
                  </a:lnTo>
                  <a:lnTo>
                    <a:pt x="1" y="69"/>
                  </a:lnTo>
                  <a:lnTo>
                    <a:pt x="3" y="67"/>
                  </a:lnTo>
                  <a:lnTo>
                    <a:pt x="4" y="66"/>
                  </a:lnTo>
                  <a:lnTo>
                    <a:pt x="4" y="0"/>
                  </a:lnTo>
                  <a:lnTo>
                    <a:pt x="7" y="0"/>
                  </a:lnTo>
                  <a:lnTo>
                    <a:pt x="7" y="66"/>
                  </a:lnTo>
                  <a:lnTo>
                    <a:pt x="8" y="67"/>
                  </a:lnTo>
                  <a:lnTo>
                    <a:pt x="11" y="69"/>
                  </a:lnTo>
                  <a:lnTo>
                    <a:pt x="12" y="73"/>
                  </a:lnTo>
                  <a:lnTo>
                    <a:pt x="12" y="76"/>
                  </a:lnTo>
                  <a:lnTo>
                    <a:pt x="12" y="77"/>
                  </a:lnTo>
                  <a:lnTo>
                    <a:pt x="12" y="78"/>
                  </a:lnTo>
                  <a:lnTo>
                    <a:pt x="12" y="79"/>
                  </a:lnTo>
                  <a:lnTo>
                    <a:pt x="12" y="95"/>
                  </a:lnTo>
                  <a:lnTo>
                    <a:pt x="11" y="95"/>
                  </a:lnTo>
                  <a:lnTo>
                    <a:pt x="10" y="95"/>
                  </a:lnTo>
                  <a:lnTo>
                    <a:pt x="10" y="94"/>
                  </a:lnTo>
                  <a:lnTo>
                    <a:pt x="10" y="83"/>
                  </a:lnTo>
                  <a:lnTo>
                    <a:pt x="8" y="84"/>
                  </a:lnTo>
                  <a:lnTo>
                    <a:pt x="8" y="98"/>
                  </a:lnTo>
                  <a:lnTo>
                    <a:pt x="8" y="99"/>
                  </a:lnTo>
                  <a:lnTo>
                    <a:pt x="7" y="99"/>
                  </a:lnTo>
                  <a:lnTo>
                    <a:pt x="6" y="99"/>
                  </a:lnTo>
                  <a:lnTo>
                    <a:pt x="6" y="98"/>
                  </a:lnTo>
                  <a:lnTo>
                    <a:pt x="6" y="85"/>
                  </a:lnTo>
                  <a:lnTo>
                    <a:pt x="5" y="85"/>
                  </a:lnTo>
                  <a:lnTo>
                    <a:pt x="5" y="96"/>
                  </a:lnTo>
                  <a:lnTo>
                    <a:pt x="5" y="97"/>
                  </a:lnTo>
                  <a:lnTo>
                    <a:pt x="4" y="97"/>
                  </a:lnTo>
                  <a:lnTo>
                    <a:pt x="3" y="97"/>
                  </a:lnTo>
                  <a:lnTo>
                    <a:pt x="3" y="96"/>
                  </a:lnTo>
                  <a:lnTo>
                    <a:pt x="3" y="84"/>
                  </a:lnTo>
                  <a:lnTo>
                    <a:pt x="3" y="83"/>
                  </a:lnTo>
                  <a:lnTo>
                    <a:pt x="2" y="83"/>
                  </a:lnTo>
                  <a:lnTo>
                    <a:pt x="2" y="94"/>
                  </a:lnTo>
                  <a:lnTo>
                    <a:pt x="2" y="95"/>
                  </a:lnTo>
                  <a:lnTo>
                    <a:pt x="1" y="95"/>
                  </a:lnTo>
                  <a:lnTo>
                    <a:pt x="0" y="95"/>
                  </a:lnTo>
                  <a:lnTo>
                    <a:pt x="0" y="94"/>
                  </a:lnTo>
                  <a:lnTo>
                    <a:pt x="0" y="79"/>
                  </a:lnTo>
                  <a:lnTo>
                    <a:pt x="0" y="78"/>
                  </a:lnTo>
                  <a:lnTo>
                    <a:pt x="0" y="77"/>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30">
              <a:extLst>
                <a:ext uri="{FF2B5EF4-FFF2-40B4-BE49-F238E27FC236}">
                  <a16:creationId xmlns:a16="http://schemas.microsoft.com/office/drawing/2014/main" id="{67145260-1714-A1DE-A204-88984DEAEB6F}"/>
                </a:ext>
              </a:extLst>
            </p:cNvPr>
            <p:cNvSpPr>
              <a:spLocks/>
            </p:cNvSpPr>
            <p:nvPr/>
          </p:nvSpPr>
          <p:spPr bwMode="auto">
            <a:xfrm>
              <a:off x="2529" y="642"/>
              <a:ext cx="168" cy="293"/>
            </a:xfrm>
            <a:custGeom>
              <a:avLst/>
              <a:gdLst>
                <a:gd name="T0" fmla="*/ 100 w 168"/>
                <a:gd name="T1" fmla="*/ 69 h 293"/>
                <a:gd name="T2" fmla="*/ 90 w 168"/>
                <a:gd name="T3" fmla="*/ 2 h 293"/>
                <a:gd name="T4" fmla="*/ 85 w 168"/>
                <a:gd name="T5" fmla="*/ 0 h 293"/>
                <a:gd name="T6" fmla="*/ 63 w 168"/>
                <a:gd name="T7" fmla="*/ 135 h 293"/>
                <a:gd name="T8" fmla="*/ 29 w 168"/>
                <a:gd name="T9" fmla="*/ 266 h 293"/>
                <a:gd name="T10" fmla="*/ 25 w 168"/>
                <a:gd name="T11" fmla="*/ 263 h 293"/>
                <a:gd name="T12" fmla="*/ 19 w 168"/>
                <a:gd name="T13" fmla="*/ 264 h 293"/>
                <a:gd name="T14" fmla="*/ 18 w 168"/>
                <a:gd name="T15" fmla="*/ 264 h 293"/>
                <a:gd name="T16" fmla="*/ 17 w 168"/>
                <a:gd name="T17" fmla="*/ 266 h 293"/>
                <a:gd name="T18" fmla="*/ 3 w 168"/>
                <a:gd name="T19" fmla="*/ 272 h 293"/>
                <a:gd name="T20" fmla="*/ 2 w 168"/>
                <a:gd name="T21" fmla="*/ 272 h 293"/>
                <a:gd name="T22" fmla="*/ 2 w 168"/>
                <a:gd name="T23" fmla="*/ 273 h 293"/>
                <a:gd name="T24" fmla="*/ 3 w 168"/>
                <a:gd name="T25" fmla="*/ 274 h 293"/>
                <a:gd name="T26" fmla="*/ 4 w 168"/>
                <a:gd name="T27" fmla="*/ 274 h 293"/>
                <a:gd name="T28" fmla="*/ 14 w 168"/>
                <a:gd name="T29" fmla="*/ 270 h 293"/>
                <a:gd name="T30" fmla="*/ 14 w 168"/>
                <a:gd name="T31" fmla="*/ 270 h 293"/>
                <a:gd name="T32" fmla="*/ 3 w 168"/>
                <a:gd name="T33" fmla="*/ 276 h 293"/>
                <a:gd name="T34" fmla="*/ 2 w 168"/>
                <a:gd name="T35" fmla="*/ 277 h 293"/>
                <a:gd name="T36" fmla="*/ 2 w 168"/>
                <a:gd name="T37" fmla="*/ 278 h 293"/>
                <a:gd name="T38" fmla="*/ 2 w 168"/>
                <a:gd name="T39" fmla="*/ 278 h 293"/>
                <a:gd name="T40" fmla="*/ 3 w 168"/>
                <a:gd name="T41" fmla="*/ 278 h 293"/>
                <a:gd name="T42" fmla="*/ 14 w 168"/>
                <a:gd name="T43" fmla="*/ 273 h 293"/>
                <a:gd name="T44" fmla="*/ 14 w 168"/>
                <a:gd name="T45" fmla="*/ 274 h 293"/>
                <a:gd name="T46" fmla="*/ 14 w 168"/>
                <a:gd name="T47" fmla="*/ 274 h 293"/>
                <a:gd name="T48" fmla="*/ 14 w 168"/>
                <a:gd name="T49" fmla="*/ 274 h 293"/>
                <a:gd name="T50" fmla="*/ 2 w 168"/>
                <a:gd name="T51" fmla="*/ 280 h 293"/>
                <a:gd name="T52" fmla="*/ 2 w 168"/>
                <a:gd name="T53" fmla="*/ 280 h 293"/>
                <a:gd name="T54" fmla="*/ 0 w 168"/>
                <a:gd name="T55" fmla="*/ 281 h 293"/>
                <a:gd name="T56" fmla="*/ 2 w 168"/>
                <a:gd name="T57" fmla="*/ 282 h 293"/>
                <a:gd name="T58" fmla="*/ 3 w 168"/>
                <a:gd name="T59" fmla="*/ 282 h 293"/>
                <a:gd name="T60" fmla="*/ 16 w 168"/>
                <a:gd name="T61" fmla="*/ 277 h 293"/>
                <a:gd name="T62" fmla="*/ 16 w 168"/>
                <a:gd name="T63" fmla="*/ 277 h 293"/>
                <a:gd name="T64" fmla="*/ 7 w 168"/>
                <a:gd name="T65" fmla="*/ 281 h 293"/>
                <a:gd name="T66" fmla="*/ 6 w 168"/>
                <a:gd name="T67" fmla="*/ 282 h 293"/>
                <a:gd name="T68" fmla="*/ 6 w 168"/>
                <a:gd name="T69" fmla="*/ 283 h 293"/>
                <a:gd name="T70" fmla="*/ 6 w 168"/>
                <a:gd name="T71" fmla="*/ 283 h 293"/>
                <a:gd name="T72" fmla="*/ 7 w 168"/>
                <a:gd name="T73" fmla="*/ 283 h 293"/>
                <a:gd name="T74" fmla="*/ 23 w 168"/>
                <a:gd name="T75" fmla="*/ 277 h 293"/>
                <a:gd name="T76" fmla="*/ 24 w 168"/>
                <a:gd name="T77" fmla="*/ 277 h 293"/>
                <a:gd name="T78" fmla="*/ 25 w 168"/>
                <a:gd name="T79" fmla="*/ 277 h 293"/>
                <a:gd name="T80" fmla="*/ 29 w 168"/>
                <a:gd name="T81" fmla="*/ 272 h 293"/>
                <a:gd name="T82" fmla="*/ 31 w 168"/>
                <a:gd name="T83" fmla="*/ 268 h 293"/>
                <a:gd name="T84" fmla="*/ 104 w 168"/>
                <a:gd name="T85" fmla="*/ 291 h 293"/>
                <a:gd name="T86" fmla="*/ 106 w 168"/>
                <a:gd name="T87" fmla="*/ 292 h 293"/>
                <a:gd name="T88" fmla="*/ 110 w 168"/>
                <a:gd name="T89" fmla="*/ 291 h 293"/>
                <a:gd name="T90" fmla="*/ 111 w 168"/>
                <a:gd name="T91" fmla="*/ 268 h 293"/>
                <a:gd name="T92" fmla="*/ 110 w 168"/>
                <a:gd name="T93" fmla="*/ 219 h 293"/>
                <a:gd name="T94" fmla="*/ 157 w 168"/>
                <a:gd name="T95" fmla="*/ 211 h 293"/>
                <a:gd name="T96" fmla="*/ 164 w 168"/>
                <a:gd name="T97" fmla="*/ 143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293"/>
                <a:gd name="T149" fmla="*/ 168 w 168"/>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293">
                  <a:moveTo>
                    <a:pt x="168" y="68"/>
                  </a:moveTo>
                  <a:lnTo>
                    <a:pt x="100" y="69"/>
                  </a:lnTo>
                  <a:lnTo>
                    <a:pt x="91" y="3"/>
                  </a:lnTo>
                  <a:lnTo>
                    <a:pt x="90" y="2"/>
                  </a:lnTo>
                  <a:lnTo>
                    <a:pt x="87" y="1"/>
                  </a:lnTo>
                  <a:lnTo>
                    <a:pt x="85" y="0"/>
                  </a:lnTo>
                  <a:lnTo>
                    <a:pt x="83" y="2"/>
                  </a:lnTo>
                  <a:lnTo>
                    <a:pt x="63" y="135"/>
                  </a:lnTo>
                  <a:lnTo>
                    <a:pt x="91" y="239"/>
                  </a:lnTo>
                  <a:lnTo>
                    <a:pt x="29" y="266"/>
                  </a:lnTo>
                  <a:lnTo>
                    <a:pt x="27" y="264"/>
                  </a:lnTo>
                  <a:lnTo>
                    <a:pt x="25" y="263"/>
                  </a:lnTo>
                  <a:lnTo>
                    <a:pt x="23" y="263"/>
                  </a:lnTo>
                  <a:lnTo>
                    <a:pt x="19" y="264"/>
                  </a:lnTo>
                  <a:lnTo>
                    <a:pt x="18" y="264"/>
                  </a:lnTo>
                  <a:lnTo>
                    <a:pt x="18" y="266"/>
                  </a:lnTo>
                  <a:lnTo>
                    <a:pt x="17" y="266"/>
                  </a:lnTo>
                  <a:lnTo>
                    <a:pt x="16" y="267"/>
                  </a:lnTo>
                  <a:lnTo>
                    <a:pt x="3" y="272"/>
                  </a:lnTo>
                  <a:lnTo>
                    <a:pt x="2" y="272"/>
                  </a:lnTo>
                  <a:lnTo>
                    <a:pt x="2" y="273"/>
                  </a:lnTo>
                  <a:lnTo>
                    <a:pt x="3" y="274"/>
                  </a:lnTo>
                  <a:lnTo>
                    <a:pt x="4" y="274"/>
                  </a:lnTo>
                  <a:lnTo>
                    <a:pt x="14" y="270"/>
                  </a:lnTo>
                  <a:lnTo>
                    <a:pt x="14" y="271"/>
                  </a:lnTo>
                  <a:lnTo>
                    <a:pt x="3" y="276"/>
                  </a:lnTo>
                  <a:lnTo>
                    <a:pt x="2" y="276"/>
                  </a:lnTo>
                  <a:lnTo>
                    <a:pt x="2" y="277"/>
                  </a:lnTo>
                  <a:lnTo>
                    <a:pt x="2" y="278"/>
                  </a:lnTo>
                  <a:lnTo>
                    <a:pt x="3" y="278"/>
                  </a:lnTo>
                  <a:lnTo>
                    <a:pt x="14" y="273"/>
                  </a:lnTo>
                  <a:lnTo>
                    <a:pt x="14" y="274"/>
                  </a:lnTo>
                  <a:lnTo>
                    <a:pt x="2" y="280"/>
                  </a:lnTo>
                  <a:lnTo>
                    <a:pt x="0" y="281"/>
                  </a:lnTo>
                  <a:lnTo>
                    <a:pt x="2" y="282"/>
                  </a:lnTo>
                  <a:lnTo>
                    <a:pt x="3" y="282"/>
                  </a:lnTo>
                  <a:lnTo>
                    <a:pt x="16" y="277"/>
                  </a:lnTo>
                  <a:lnTo>
                    <a:pt x="17" y="277"/>
                  </a:lnTo>
                  <a:lnTo>
                    <a:pt x="7" y="281"/>
                  </a:lnTo>
                  <a:lnTo>
                    <a:pt x="6" y="281"/>
                  </a:lnTo>
                  <a:lnTo>
                    <a:pt x="6" y="282"/>
                  </a:lnTo>
                  <a:lnTo>
                    <a:pt x="6" y="283"/>
                  </a:lnTo>
                  <a:lnTo>
                    <a:pt x="7" y="283"/>
                  </a:lnTo>
                  <a:lnTo>
                    <a:pt x="22" y="278"/>
                  </a:lnTo>
                  <a:lnTo>
                    <a:pt x="23" y="277"/>
                  </a:lnTo>
                  <a:lnTo>
                    <a:pt x="24" y="277"/>
                  </a:lnTo>
                  <a:lnTo>
                    <a:pt x="25" y="277"/>
                  </a:lnTo>
                  <a:lnTo>
                    <a:pt x="27" y="274"/>
                  </a:lnTo>
                  <a:lnTo>
                    <a:pt x="29" y="272"/>
                  </a:lnTo>
                  <a:lnTo>
                    <a:pt x="31" y="270"/>
                  </a:lnTo>
                  <a:lnTo>
                    <a:pt x="31" y="268"/>
                  </a:lnTo>
                  <a:lnTo>
                    <a:pt x="91" y="242"/>
                  </a:lnTo>
                  <a:lnTo>
                    <a:pt x="104" y="291"/>
                  </a:lnTo>
                  <a:lnTo>
                    <a:pt x="105" y="292"/>
                  </a:lnTo>
                  <a:lnTo>
                    <a:pt x="106" y="292"/>
                  </a:lnTo>
                  <a:lnTo>
                    <a:pt x="109" y="293"/>
                  </a:lnTo>
                  <a:lnTo>
                    <a:pt x="110" y="291"/>
                  </a:lnTo>
                  <a:lnTo>
                    <a:pt x="111" y="283"/>
                  </a:lnTo>
                  <a:lnTo>
                    <a:pt x="111" y="268"/>
                  </a:lnTo>
                  <a:lnTo>
                    <a:pt x="111" y="244"/>
                  </a:lnTo>
                  <a:lnTo>
                    <a:pt x="110" y="219"/>
                  </a:lnTo>
                  <a:lnTo>
                    <a:pt x="156" y="218"/>
                  </a:lnTo>
                  <a:lnTo>
                    <a:pt x="157" y="211"/>
                  </a:lnTo>
                  <a:lnTo>
                    <a:pt x="161" y="189"/>
                  </a:lnTo>
                  <a:lnTo>
                    <a:pt x="164" y="143"/>
                  </a:lnTo>
                  <a:lnTo>
                    <a:pt x="16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31">
              <a:extLst>
                <a:ext uri="{FF2B5EF4-FFF2-40B4-BE49-F238E27FC236}">
                  <a16:creationId xmlns:a16="http://schemas.microsoft.com/office/drawing/2014/main" id="{4FF978EB-031B-900F-BC4D-BF78ADE624DA}"/>
                </a:ext>
              </a:extLst>
            </p:cNvPr>
            <p:cNvSpPr>
              <a:spLocks/>
            </p:cNvSpPr>
            <p:nvPr/>
          </p:nvSpPr>
          <p:spPr bwMode="auto">
            <a:xfrm>
              <a:off x="2627" y="2192"/>
              <a:ext cx="119" cy="624"/>
            </a:xfrm>
            <a:custGeom>
              <a:avLst/>
              <a:gdLst>
                <a:gd name="T0" fmla="*/ 0 w 119"/>
                <a:gd name="T1" fmla="*/ 28 h 624"/>
                <a:gd name="T2" fmla="*/ 11 w 119"/>
                <a:gd name="T3" fmla="*/ 26 h 624"/>
                <a:gd name="T4" fmla="*/ 20 w 119"/>
                <a:gd name="T5" fmla="*/ 22 h 624"/>
                <a:gd name="T6" fmla="*/ 29 w 119"/>
                <a:gd name="T7" fmla="*/ 15 h 624"/>
                <a:gd name="T8" fmla="*/ 36 w 119"/>
                <a:gd name="T9" fmla="*/ 8 h 624"/>
                <a:gd name="T10" fmla="*/ 45 w 119"/>
                <a:gd name="T11" fmla="*/ 3 h 624"/>
                <a:gd name="T12" fmla="*/ 54 w 119"/>
                <a:gd name="T13" fmla="*/ 0 h 624"/>
                <a:gd name="T14" fmla="*/ 64 w 119"/>
                <a:gd name="T15" fmla="*/ 0 h 624"/>
                <a:gd name="T16" fmla="*/ 77 w 119"/>
                <a:gd name="T17" fmla="*/ 5 h 624"/>
                <a:gd name="T18" fmla="*/ 93 w 119"/>
                <a:gd name="T19" fmla="*/ 53 h 624"/>
                <a:gd name="T20" fmla="*/ 106 w 119"/>
                <a:gd name="T21" fmla="*/ 100 h 624"/>
                <a:gd name="T22" fmla="*/ 114 w 119"/>
                <a:gd name="T23" fmla="*/ 149 h 624"/>
                <a:gd name="T24" fmla="*/ 119 w 119"/>
                <a:gd name="T25" fmla="*/ 201 h 624"/>
                <a:gd name="T26" fmla="*/ 119 w 119"/>
                <a:gd name="T27" fmla="*/ 263 h 624"/>
                <a:gd name="T28" fmla="*/ 113 w 119"/>
                <a:gd name="T29" fmla="*/ 335 h 624"/>
                <a:gd name="T30" fmla="*/ 103 w 119"/>
                <a:gd name="T31" fmla="*/ 421 h 624"/>
                <a:gd name="T32" fmla="*/ 88 w 119"/>
                <a:gd name="T33" fmla="*/ 523 h 624"/>
                <a:gd name="T34" fmla="*/ 84 w 119"/>
                <a:gd name="T35" fmla="*/ 527 h 624"/>
                <a:gd name="T36" fmla="*/ 75 w 119"/>
                <a:gd name="T37" fmla="*/ 538 h 624"/>
                <a:gd name="T38" fmla="*/ 63 w 119"/>
                <a:gd name="T39" fmla="*/ 554 h 624"/>
                <a:gd name="T40" fmla="*/ 50 w 119"/>
                <a:gd name="T41" fmla="*/ 572 h 624"/>
                <a:gd name="T42" fmla="*/ 34 w 119"/>
                <a:gd name="T43" fmla="*/ 590 h 624"/>
                <a:gd name="T44" fmla="*/ 21 w 119"/>
                <a:gd name="T45" fmla="*/ 607 h 624"/>
                <a:gd name="T46" fmla="*/ 11 w 119"/>
                <a:gd name="T47" fmla="*/ 619 h 624"/>
                <a:gd name="T48" fmla="*/ 4 w 119"/>
                <a:gd name="T49" fmla="*/ 624 h 624"/>
                <a:gd name="T50" fmla="*/ 4 w 119"/>
                <a:gd name="T51" fmla="*/ 622 h 624"/>
                <a:gd name="T52" fmla="*/ 7 w 119"/>
                <a:gd name="T53" fmla="*/ 614 h 624"/>
                <a:gd name="T54" fmla="*/ 14 w 119"/>
                <a:gd name="T55" fmla="*/ 603 h 624"/>
                <a:gd name="T56" fmla="*/ 22 w 119"/>
                <a:gd name="T57" fmla="*/ 590 h 624"/>
                <a:gd name="T58" fmla="*/ 31 w 119"/>
                <a:gd name="T59" fmla="*/ 575 h 624"/>
                <a:gd name="T60" fmla="*/ 39 w 119"/>
                <a:gd name="T61" fmla="*/ 562 h 624"/>
                <a:gd name="T62" fmla="*/ 46 w 119"/>
                <a:gd name="T63" fmla="*/ 548 h 624"/>
                <a:gd name="T64" fmla="*/ 52 w 119"/>
                <a:gd name="T65" fmla="*/ 538 h 624"/>
                <a:gd name="T66" fmla="*/ 65 w 119"/>
                <a:gd name="T67" fmla="*/ 496 h 624"/>
                <a:gd name="T68" fmla="*/ 70 w 119"/>
                <a:gd name="T69" fmla="*/ 442 h 624"/>
                <a:gd name="T70" fmla="*/ 66 w 119"/>
                <a:gd name="T71" fmla="*/ 381 h 624"/>
                <a:gd name="T72" fmla="*/ 59 w 119"/>
                <a:gd name="T73" fmla="*/ 314 h 624"/>
                <a:gd name="T74" fmla="*/ 46 w 119"/>
                <a:gd name="T75" fmla="*/ 247 h 624"/>
                <a:gd name="T76" fmla="*/ 33 w 119"/>
                <a:gd name="T77" fmla="*/ 181 h 624"/>
                <a:gd name="T78" fmla="*/ 21 w 119"/>
                <a:gd name="T79" fmla="*/ 121 h 624"/>
                <a:gd name="T80" fmla="*/ 10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1" y="26"/>
                  </a:lnTo>
                  <a:lnTo>
                    <a:pt x="20" y="22"/>
                  </a:lnTo>
                  <a:lnTo>
                    <a:pt x="29" y="15"/>
                  </a:lnTo>
                  <a:lnTo>
                    <a:pt x="36" y="8"/>
                  </a:lnTo>
                  <a:lnTo>
                    <a:pt x="45" y="3"/>
                  </a:lnTo>
                  <a:lnTo>
                    <a:pt x="54" y="0"/>
                  </a:lnTo>
                  <a:lnTo>
                    <a:pt x="64" y="0"/>
                  </a:lnTo>
                  <a:lnTo>
                    <a:pt x="77" y="5"/>
                  </a:lnTo>
                  <a:lnTo>
                    <a:pt x="93" y="53"/>
                  </a:lnTo>
                  <a:lnTo>
                    <a:pt x="106" y="100"/>
                  </a:lnTo>
                  <a:lnTo>
                    <a:pt x="114" y="149"/>
                  </a:lnTo>
                  <a:lnTo>
                    <a:pt x="119" y="201"/>
                  </a:lnTo>
                  <a:lnTo>
                    <a:pt x="119" y="263"/>
                  </a:lnTo>
                  <a:lnTo>
                    <a:pt x="113" y="335"/>
                  </a:lnTo>
                  <a:lnTo>
                    <a:pt x="103" y="421"/>
                  </a:lnTo>
                  <a:lnTo>
                    <a:pt x="88" y="523"/>
                  </a:lnTo>
                  <a:lnTo>
                    <a:pt x="84" y="527"/>
                  </a:lnTo>
                  <a:lnTo>
                    <a:pt x="75" y="538"/>
                  </a:lnTo>
                  <a:lnTo>
                    <a:pt x="63" y="554"/>
                  </a:lnTo>
                  <a:lnTo>
                    <a:pt x="50" y="572"/>
                  </a:lnTo>
                  <a:lnTo>
                    <a:pt x="34" y="590"/>
                  </a:lnTo>
                  <a:lnTo>
                    <a:pt x="21" y="607"/>
                  </a:lnTo>
                  <a:lnTo>
                    <a:pt x="11" y="619"/>
                  </a:lnTo>
                  <a:lnTo>
                    <a:pt x="4" y="624"/>
                  </a:lnTo>
                  <a:lnTo>
                    <a:pt x="4" y="622"/>
                  </a:lnTo>
                  <a:lnTo>
                    <a:pt x="7" y="614"/>
                  </a:lnTo>
                  <a:lnTo>
                    <a:pt x="14" y="603"/>
                  </a:lnTo>
                  <a:lnTo>
                    <a:pt x="22" y="590"/>
                  </a:lnTo>
                  <a:lnTo>
                    <a:pt x="31" y="575"/>
                  </a:lnTo>
                  <a:lnTo>
                    <a:pt x="39" y="562"/>
                  </a:lnTo>
                  <a:lnTo>
                    <a:pt x="46" y="548"/>
                  </a:lnTo>
                  <a:lnTo>
                    <a:pt x="52" y="538"/>
                  </a:lnTo>
                  <a:lnTo>
                    <a:pt x="65" y="496"/>
                  </a:lnTo>
                  <a:lnTo>
                    <a:pt x="70" y="442"/>
                  </a:lnTo>
                  <a:lnTo>
                    <a:pt x="66" y="381"/>
                  </a:lnTo>
                  <a:lnTo>
                    <a:pt x="59" y="314"/>
                  </a:lnTo>
                  <a:lnTo>
                    <a:pt x="46" y="247"/>
                  </a:lnTo>
                  <a:lnTo>
                    <a:pt x="33" y="181"/>
                  </a:lnTo>
                  <a:lnTo>
                    <a:pt x="21" y="121"/>
                  </a:lnTo>
                  <a:lnTo>
                    <a:pt x="10" y="70"/>
                  </a:lnTo>
                  <a:lnTo>
                    <a:pt x="7" y="60"/>
                  </a:lnTo>
                  <a:lnTo>
                    <a:pt x="5" y="48"/>
                  </a:lnTo>
                  <a:lnTo>
                    <a:pt x="2" y="38"/>
                  </a:lnTo>
                  <a:lnTo>
                    <a:pt x="0" y="28"/>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32">
              <a:extLst>
                <a:ext uri="{FF2B5EF4-FFF2-40B4-BE49-F238E27FC236}">
                  <a16:creationId xmlns:a16="http://schemas.microsoft.com/office/drawing/2014/main" id="{E9CB2DB3-F0F5-D717-F766-46C9D20C42F3}"/>
                </a:ext>
              </a:extLst>
            </p:cNvPr>
            <p:cNvSpPr>
              <a:spLocks/>
            </p:cNvSpPr>
            <p:nvPr/>
          </p:nvSpPr>
          <p:spPr bwMode="auto">
            <a:xfrm>
              <a:off x="2951" y="2669"/>
              <a:ext cx="51" cy="193"/>
            </a:xfrm>
            <a:custGeom>
              <a:avLst/>
              <a:gdLst>
                <a:gd name="T0" fmla="*/ 14 w 51"/>
                <a:gd name="T1" fmla="*/ 12 h 193"/>
                <a:gd name="T2" fmla="*/ 0 w 51"/>
                <a:gd name="T3" fmla="*/ 132 h 193"/>
                <a:gd name="T4" fmla="*/ 0 w 51"/>
                <a:gd name="T5" fmla="*/ 133 h 193"/>
                <a:gd name="T6" fmla="*/ 0 w 51"/>
                <a:gd name="T7" fmla="*/ 137 h 193"/>
                <a:gd name="T8" fmla="*/ 3 w 51"/>
                <a:gd name="T9" fmla="*/ 150 h 193"/>
                <a:gd name="T10" fmla="*/ 9 w 51"/>
                <a:gd name="T11" fmla="*/ 171 h 193"/>
                <a:gd name="T12" fmla="*/ 13 w 51"/>
                <a:gd name="T13" fmla="*/ 181 h 193"/>
                <a:gd name="T14" fmla="*/ 15 w 51"/>
                <a:gd name="T15" fmla="*/ 189 h 193"/>
                <a:gd name="T16" fmla="*/ 17 w 51"/>
                <a:gd name="T17" fmla="*/ 193 h 193"/>
                <a:gd name="T18" fmla="*/ 20 w 51"/>
                <a:gd name="T19" fmla="*/ 193 h 193"/>
                <a:gd name="T20" fmla="*/ 24 w 51"/>
                <a:gd name="T21" fmla="*/ 191 h 193"/>
                <a:gd name="T22" fmla="*/ 27 w 51"/>
                <a:gd name="T23" fmla="*/ 185 h 193"/>
                <a:gd name="T24" fmla="*/ 33 w 51"/>
                <a:gd name="T25" fmla="*/ 178 h 193"/>
                <a:gd name="T26" fmla="*/ 39 w 51"/>
                <a:gd name="T27" fmla="*/ 166 h 193"/>
                <a:gd name="T28" fmla="*/ 47 w 51"/>
                <a:gd name="T29" fmla="*/ 150 h 193"/>
                <a:gd name="T30" fmla="*/ 51 w 51"/>
                <a:gd name="T31" fmla="*/ 136 h 193"/>
                <a:gd name="T32" fmla="*/ 51 w 51"/>
                <a:gd name="T33" fmla="*/ 128 h 193"/>
                <a:gd name="T34" fmla="*/ 51 w 51"/>
                <a:gd name="T35" fmla="*/ 126 h 193"/>
                <a:gd name="T36" fmla="*/ 45 w 51"/>
                <a:gd name="T37" fmla="*/ 66 h 193"/>
                <a:gd name="T38" fmla="*/ 42 w 51"/>
                <a:gd name="T39" fmla="*/ 50 h 193"/>
                <a:gd name="T40" fmla="*/ 33 w 51"/>
                <a:gd name="T41" fmla="*/ 20 h 193"/>
                <a:gd name="T42" fmla="*/ 23 w 51"/>
                <a:gd name="T43" fmla="*/ 0 h 193"/>
                <a:gd name="T44" fmla="*/ 14 w 51"/>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193"/>
                <a:gd name="T71" fmla="*/ 51 w 5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193">
                  <a:moveTo>
                    <a:pt x="14" y="12"/>
                  </a:moveTo>
                  <a:lnTo>
                    <a:pt x="0" y="132"/>
                  </a:lnTo>
                  <a:lnTo>
                    <a:pt x="0" y="133"/>
                  </a:lnTo>
                  <a:lnTo>
                    <a:pt x="0" y="137"/>
                  </a:lnTo>
                  <a:lnTo>
                    <a:pt x="3" y="150"/>
                  </a:lnTo>
                  <a:lnTo>
                    <a:pt x="9" y="171"/>
                  </a:lnTo>
                  <a:lnTo>
                    <a:pt x="13" y="181"/>
                  </a:lnTo>
                  <a:lnTo>
                    <a:pt x="15" y="189"/>
                  </a:lnTo>
                  <a:lnTo>
                    <a:pt x="17" y="193"/>
                  </a:lnTo>
                  <a:lnTo>
                    <a:pt x="20" y="193"/>
                  </a:lnTo>
                  <a:lnTo>
                    <a:pt x="24" y="191"/>
                  </a:lnTo>
                  <a:lnTo>
                    <a:pt x="27" y="185"/>
                  </a:lnTo>
                  <a:lnTo>
                    <a:pt x="33" y="178"/>
                  </a:lnTo>
                  <a:lnTo>
                    <a:pt x="39" y="166"/>
                  </a:lnTo>
                  <a:lnTo>
                    <a:pt x="47" y="150"/>
                  </a:lnTo>
                  <a:lnTo>
                    <a:pt x="51" y="136"/>
                  </a:lnTo>
                  <a:lnTo>
                    <a:pt x="51" y="128"/>
                  </a:lnTo>
                  <a:lnTo>
                    <a:pt x="51" y="126"/>
                  </a:lnTo>
                  <a:lnTo>
                    <a:pt x="45" y="66"/>
                  </a:lnTo>
                  <a:lnTo>
                    <a:pt x="42" y="50"/>
                  </a:lnTo>
                  <a:lnTo>
                    <a:pt x="33" y="20"/>
                  </a:lnTo>
                  <a:lnTo>
                    <a:pt x="23" y="0"/>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33">
              <a:extLst>
                <a:ext uri="{FF2B5EF4-FFF2-40B4-BE49-F238E27FC236}">
                  <a16:creationId xmlns:a16="http://schemas.microsoft.com/office/drawing/2014/main" id="{E0AE4A18-FF6B-90DB-FDFE-F3FE43266FF8}"/>
                </a:ext>
              </a:extLst>
            </p:cNvPr>
            <p:cNvSpPr>
              <a:spLocks/>
            </p:cNvSpPr>
            <p:nvPr/>
          </p:nvSpPr>
          <p:spPr bwMode="auto">
            <a:xfrm>
              <a:off x="2951" y="2660"/>
              <a:ext cx="51" cy="142"/>
            </a:xfrm>
            <a:custGeom>
              <a:avLst/>
              <a:gdLst>
                <a:gd name="T0" fmla="*/ 27 w 51"/>
                <a:gd name="T1" fmla="*/ 0 h 142"/>
                <a:gd name="T2" fmla="*/ 30 w 51"/>
                <a:gd name="T3" fmla="*/ 11 h 142"/>
                <a:gd name="T4" fmla="*/ 37 w 51"/>
                <a:gd name="T5" fmla="*/ 39 h 142"/>
                <a:gd name="T6" fmla="*/ 45 w 51"/>
                <a:gd name="T7" fmla="*/ 73 h 142"/>
                <a:gd name="T8" fmla="*/ 48 w 51"/>
                <a:gd name="T9" fmla="*/ 102 h 142"/>
                <a:gd name="T10" fmla="*/ 49 w 51"/>
                <a:gd name="T11" fmla="*/ 115 h 142"/>
                <a:gd name="T12" fmla="*/ 51 w 51"/>
                <a:gd name="T13" fmla="*/ 126 h 142"/>
                <a:gd name="T14" fmla="*/ 51 w 51"/>
                <a:gd name="T15" fmla="*/ 133 h 142"/>
                <a:gd name="T16" fmla="*/ 51 w 51"/>
                <a:gd name="T17" fmla="*/ 135 h 142"/>
                <a:gd name="T18" fmla="*/ 0 w 51"/>
                <a:gd name="T19" fmla="*/ 142 h 142"/>
                <a:gd name="T20" fmla="*/ 15 w 51"/>
                <a:gd name="T21" fmla="*/ 1 h 142"/>
                <a:gd name="T22" fmla="*/ 27 w 51"/>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42"/>
                <a:gd name="T38" fmla="*/ 51 w 5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42">
                  <a:moveTo>
                    <a:pt x="27" y="0"/>
                  </a:moveTo>
                  <a:lnTo>
                    <a:pt x="30" y="11"/>
                  </a:lnTo>
                  <a:lnTo>
                    <a:pt x="37" y="39"/>
                  </a:lnTo>
                  <a:lnTo>
                    <a:pt x="45" y="73"/>
                  </a:lnTo>
                  <a:lnTo>
                    <a:pt x="48" y="102"/>
                  </a:lnTo>
                  <a:lnTo>
                    <a:pt x="49" y="115"/>
                  </a:lnTo>
                  <a:lnTo>
                    <a:pt x="51" y="126"/>
                  </a:lnTo>
                  <a:lnTo>
                    <a:pt x="51" y="133"/>
                  </a:lnTo>
                  <a:lnTo>
                    <a:pt x="51" y="135"/>
                  </a:lnTo>
                  <a:lnTo>
                    <a:pt x="0" y="142"/>
                  </a:lnTo>
                  <a:lnTo>
                    <a:pt x="15" y="1"/>
                  </a:lnTo>
                  <a:lnTo>
                    <a:pt x="27"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34">
              <a:extLst>
                <a:ext uri="{FF2B5EF4-FFF2-40B4-BE49-F238E27FC236}">
                  <a16:creationId xmlns:a16="http://schemas.microsoft.com/office/drawing/2014/main" id="{37563402-8892-2908-E6CB-86BD0034D8B2}"/>
                </a:ext>
              </a:extLst>
            </p:cNvPr>
            <p:cNvSpPr>
              <a:spLocks/>
            </p:cNvSpPr>
            <p:nvPr/>
          </p:nvSpPr>
          <p:spPr bwMode="auto">
            <a:xfrm>
              <a:off x="2740" y="2228"/>
              <a:ext cx="238" cy="457"/>
            </a:xfrm>
            <a:custGeom>
              <a:avLst/>
              <a:gdLst>
                <a:gd name="T0" fmla="*/ 142 w 238"/>
                <a:gd name="T1" fmla="*/ 79 h 457"/>
                <a:gd name="T2" fmla="*/ 158 w 238"/>
                <a:gd name="T3" fmla="*/ 108 h 457"/>
                <a:gd name="T4" fmla="*/ 172 w 238"/>
                <a:gd name="T5" fmla="*/ 141 h 457"/>
                <a:gd name="T6" fmla="*/ 186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7 w 238"/>
                <a:gd name="T21" fmla="*/ 454 h 457"/>
                <a:gd name="T22" fmla="*/ 233 w 238"/>
                <a:gd name="T23" fmla="*/ 457 h 457"/>
                <a:gd name="T24" fmla="*/ 221 w 238"/>
                <a:gd name="T25" fmla="*/ 429 h 457"/>
                <a:gd name="T26" fmla="*/ 215 w 238"/>
                <a:gd name="T27" fmla="*/ 409 h 457"/>
                <a:gd name="T28" fmla="*/ 205 w 238"/>
                <a:gd name="T29" fmla="*/ 385 h 457"/>
                <a:gd name="T30" fmla="*/ 192 w 238"/>
                <a:gd name="T31" fmla="*/ 358 h 457"/>
                <a:gd name="T32" fmla="*/ 178 w 238"/>
                <a:gd name="T33" fmla="*/ 331 h 457"/>
                <a:gd name="T34" fmla="*/ 162 w 238"/>
                <a:gd name="T35" fmla="*/ 299 h 457"/>
                <a:gd name="T36" fmla="*/ 145 w 238"/>
                <a:gd name="T37" fmla="*/ 268 h 457"/>
                <a:gd name="T38" fmla="*/ 128 w 238"/>
                <a:gd name="T39" fmla="*/ 236 h 457"/>
                <a:gd name="T40" fmla="*/ 110 w 238"/>
                <a:gd name="T41" fmla="*/ 203 h 457"/>
                <a:gd name="T42" fmla="*/ 92 w 238"/>
                <a:gd name="T43" fmla="*/ 172 h 457"/>
                <a:gd name="T44" fmla="*/ 75 w 238"/>
                <a:gd name="T45" fmla="*/ 142 h 457"/>
                <a:gd name="T46" fmla="*/ 58 w 238"/>
                <a:gd name="T47" fmla="*/ 114 h 457"/>
                <a:gd name="T48" fmla="*/ 43 w 238"/>
                <a:gd name="T49" fmla="*/ 87 h 457"/>
                <a:gd name="T50" fmla="*/ 28 w 238"/>
                <a:gd name="T51" fmla="*/ 65 h 457"/>
                <a:gd name="T52" fmla="*/ 17 w 238"/>
                <a:gd name="T53" fmla="*/ 45 h 457"/>
                <a:gd name="T54" fmla="*/ 7 w 238"/>
                <a:gd name="T55" fmla="*/ 29 h 457"/>
                <a:gd name="T56" fmla="*/ 0 w 238"/>
                <a:gd name="T57" fmla="*/ 19 h 457"/>
                <a:gd name="T58" fmla="*/ 15 w 238"/>
                <a:gd name="T59" fmla="*/ 17 h 457"/>
                <a:gd name="T60" fmla="*/ 31 w 238"/>
                <a:gd name="T61" fmla="*/ 13 h 457"/>
                <a:gd name="T62" fmla="*/ 46 w 238"/>
                <a:gd name="T63" fmla="*/ 10 h 457"/>
                <a:gd name="T64" fmla="*/ 60 w 238"/>
                <a:gd name="T65" fmla="*/ 8 h 457"/>
                <a:gd name="T66" fmla="*/ 72 w 238"/>
                <a:gd name="T67" fmla="*/ 5 h 457"/>
                <a:gd name="T68" fmla="*/ 82 w 238"/>
                <a:gd name="T69" fmla="*/ 2 h 457"/>
                <a:gd name="T70" fmla="*/ 89 w 238"/>
                <a:gd name="T71" fmla="*/ 1 h 457"/>
                <a:gd name="T72" fmla="*/ 91 w 238"/>
                <a:gd name="T73" fmla="*/ 0 h 457"/>
                <a:gd name="T74" fmla="*/ 92 w 238"/>
                <a:gd name="T75" fmla="*/ 1 h 457"/>
                <a:gd name="T76" fmla="*/ 94 w 238"/>
                <a:gd name="T77" fmla="*/ 5 h 457"/>
                <a:gd name="T78" fmla="*/ 99 w 238"/>
                <a:gd name="T79" fmla="*/ 10 h 457"/>
                <a:gd name="T80" fmla="*/ 105 w 238"/>
                <a:gd name="T81" fmla="*/ 19 h 457"/>
                <a:gd name="T82" fmla="*/ 113 w 238"/>
                <a:gd name="T83" fmla="*/ 30 h 457"/>
                <a:gd name="T84" fmla="*/ 121 w 238"/>
                <a:gd name="T85" fmla="*/ 44 h 457"/>
                <a:gd name="T86" fmla="*/ 131 w 238"/>
                <a:gd name="T87" fmla="*/ 60 h 457"/>
                <a:gd name="T88" fmla="*/ 142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2" y="79"/>
                  </a:moveTo>
                  <a:lnTo>
                    <a:pt x="158" y="108"/>
                  </a:lnTo>
                  <a:lnTo>
                    <a:pt x="172" y="141"/>
                  </a:lnTo>
                  <a:lnTo>
                    <a:pt x="186" y="178"/>
                  </a:lnTo>
                  <a:lnTo>
                    <a:pt x="199" y="218"/>
                  </a:lnTo>
                  <a:lnTo>
                    <a:pt x="211" y="264"/>
                  </a:lnTo>
                  <a:lnTo>
                    <a:pt x="221" y="314"/>
                  </a:lnTo>
                  <a:lnTo>
                    <a:pt x="230" y="370"/>
                  </a:lnTo>
                  <a:lnTo>
                    <a:pt x="238" y="430"/>
                  </a:lnTo>
                  <a:lnTo>
                    <a:pt x="238" y="439"/>
                  </a:lnTo>
                  <a:lnTo>
                    <a:pt x="237" y="454"/>
                  </a:lnTo>
                  <a:lnTo>
                    <a:pt x="233" y="457"/>
                  </a:lnTo>
                  <a:lnTo>
                    <a:pt x="221" y="429"/>
                  </a:lnTo>
                  <a:lnTo>
                    <a:pt x="215" y="409"/>
                  </a:lnTo>
                  <a:lnTo>
                    <a:pt x="205" y="385"/>
                  </a:lnTo>
                  <a:lnTo>
                    <a:pt x="192" y="358"/>
                  </a:lnTo>
                  <a:lnTo>
                    <a:pt x="178" y="331"/>
                  </a:lnTo>
                  <a:lnTo>
                    <a:pt x="162" y="299"/>
                  </a:lnTo>
                  <a:lnTo>
                    <a:pt x="145" y="268"/>
                  </a:lnTo>
                  <a:lnTo>
                    <a:pt x="128" y="236"/>
                  </a:lnTo>
                  <a:lnTo>
                    <a:pt x="110" y="203"/>
                  </a:lnTo>
                  <a:lnTo>
                    <a:pt x="92" y="172"/>
                  </a:lnTo>
                  <a:lnTo>
                    <a:pt x="75" y="142"/>
                  </a:lnTo>
                  <a:lnTo>
                    <a:pt x="58" y="114"/>
                  </a:lnTo>
                  <a:lnTo>
                    <a:pt x="43" y="87"/>
                  </a:lnTo>
                  <a:lnTo>
                    <a:pt x="28" y="65"/>
                  </a:lnTo>
                  <a:lnTo>
                    <a:pt x="17" y="45"/>
                  </a:lnTo>
                  <a:lnTo>
                    <a:pt x="7" y="29"/>
                  </a:lnTo>
                  <a:lnTo>
                    <a:pt x="0" y="19"/>
                  </a:lnTo>
                  <a:lnTo>
                    <a:pt x="15" y="17"/>
                  </a:lnTo>
                  <a:lnTo>
                    <a:pt x="31" y="13"/>
                  </a:lnTo>
                  <a:lnTo>
                    <a:pt x="46" y="10"/>
                  </a:lnTo>
                  <a:lnTo>
                    <a:pt x="60" y="8"/>
                  </a:lnTo>
                  <a:lnTo>
                    <a:pt x="72" y="5"/>
                  </a:lnTo>
                  <a:lnTo>
                    <a:pt x="82" y="2"/>
                  </a:lnTo>
                  <a:lnTo>
                    <a:pt x="89" y="1"/>
                  </a:lnTo>
                  <a:lnTo>
                    <a:pt x="91" y="0"/>
                  </a:lnTo>
                  <a:lnTo>
                    <a:pt x="92" y="1"/>
                  </a:lnTo>
                  <a:lnTo>
                    <a:pt x="94" y="5"/>
                  </a:lnTo>
                  <a:lnTo>
                    <a:pt x="99" y="10"/>
                  </a:lnTo>
                  <a:lnTo>
                    <a:pt x="105" y="19"/>
                  </a:lnTo>
                  <a:lnTo>
                    <a:pt x="113" y="30"/>
                  </a:lnTo>
                  <a:lnTo>
                    <a:pt x="121" y="44"/>
                  </a:lnTo>
                  <a:lnTo>
                    <a:pt x="131" y="60"/>
                  </a:lnTo>
                  <a:lnTo>
                    <a:pt x="142" y="79"/>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35">
              <a:extLst>
                <a:ext uri="{FF2B5EF4-FFF2-40B4-BE49-F238E27FC236}">
                  <a16:creationId xmlns:a16="http://schemas.microsoft.com/office/drawing/2014/main" id="{3E3D8425-4010-6184-4207-9FFD63144543}"/>
                </a:ext>
              </a:extLst>
            </p:cNvPr>
            <p:cNvSpPr>
              <a:spLocks/>
            </p:cNvSpPr>
            <p:nvPr/>
          </p:nvSpPr>
          <p:spPr bwMode="auto">
            <a:xfrm>
              <a:off x="2582" y="2714"/>
              <a:ext cx="154" cy="129"/>
            </a:xfrm>
            <a:custGeom>
              <a:avLst/>
              <a:gdLst>
                <a:gd name="T0" fmla="*/ 2 w 154"/>
                <a:gd name="T1" fmla="*/ 119 h 129"/>
                <a:gd name="T2" fmla="*/ 14 w 154"/>
                <a:gd name="T3" fmla="*/ 115 h 129"/>
                <a:gd name="T4" fmla="*/ 24 w 154"/>
                <a:gd name="T5" fmla="*/ 111 h 129"/>
                <a:gd name="T6" fmla="*/ 32 w 154"/>
                <a:gd name="T7" fmla="*/ 107 h 129"/>
                <a:gd name="T8" fmla="*/ 39 w 154"/>
                <a:gd name="T9" fmla="*/ 103 h 129"/>
                <a:gd name="T10" fmla="*/ 45 w 154"/>
                <a:gd name="T11" fmla="*/ 101 h 129"/>
                <a:gd name="T12" fmla="*/ 48 w 154"/>
                <a:gd name="T13" fmla="*/ 99 h 129"/>
                <a:gd name="T14" fmla="*/ 50 w 154"/>
                <a:gd name="T15" fmla="*/ 97 h 129"/>
                <a:gd name="T16" fmla="*/ 51 w 154"/>
                <a:gd name="T17" fmla="*/ 97 h 129"/>
                <a:gd name="T18" fmla="*/ 124 w 154"/>
                <a:gd name="T19" fmla="*/ 10 h 129"/>
                <a:gd name="T20" fmla="*/ 134 w 154"/>
                <a:gd name="T21" fmla="*/ 0 h 129"/>
                <a:gd name="T22" fmla="*/ 135 w 154"/>
                <a:gd name="T23" fmla="*/ 1 h 129"/>
                <a:gd name="T24" fmla="*/ 139 w 154"/>
                <a:gd name="T25" fmla="*/ 4 h 129"/>
                <a:gd name="T26" fmla="*/ 144 w 154"/>
                <a:gd name="T27" fmla="*/ 9 h 129"/>
                <a:gd name="T28" fmla="*/ 148 w 154"/>
                <a:gd name="T29" fmla="*/ 16 h 129"/>
                <a:gd name="T30" fmla="*/ 152 w 154"/>
                <a:gd name="T31" fmla="*/ 25 h 129"/>
                <a:gd name="T32" fmla="*/ 154 w 154"/>
                <a:gd name="T33" fmla="*/ 35 h 129"/>
                <a:gd name="T34" fmla="*/ 152 w 154"/>
                <a:gd name="T35" fmla="*/ 48 h 129"/>
                <a:gd name="T36" fmla="*/ 146 w 154"/>
                <a:gd name="T37" fmla="*/ 61 h 129"/>
                <a:gd name="T38" fmla="*/ 138 w 154"/>
                <a:gd name="T39" fmla="*/ 68 h 129"/>
                <a:gd name="T40" fmla="*/ 137 w 154"/>
                <a:gd name="T41" fmla="*/ 68 h 129"/>
                <a:gd name="T42" fmla="*/ 133 w 154"/>
                <a:gd name="T43" fmla="*/ 68 h 129"/>
                <a:gd name="T44" fmla="*/ 128 w 154"/>
                <a:gd name="T45" fmla="*/ 69 h 129"/>
                <a:gd name="T46" fmla="*/ 122 w 154"/>
                <a:gd name="T47" fmla="*/ 71 h 129"/>
                <a:gd name="T48" fmla="*/ 115 w 154"/>
                <a:gd name="T49" fmla="*/ 74 h 129"/>
                <a:gd name="T50" fmla="*/ 107 w 154"/>
                <a:gd name="T51" fmla="*/ 80 h 129"/>
                <a:gd name="T52" fmla="*/ 99 w 154"/>
                <a:gd name="T53" fmla="*/ 87 h 129"/>
                <a:gd name="T54" fmla="*/ 93 w 154"/>
                <a:gd name="T55" fmla="*/ 97 h 129"/>
                <a:gd name="T56" fmla="*/ 77 w 154"/>
                <a:gd name="T57" fmla="*/ 118 h 129"/>
                <a:gd name="T58" fmla="*/ 74 w 154"/>
                <a:gd name="T59" fmla="*/ 129 h 129"/>
                <a:gd name="T60" fmla="*/ 3 w 154"/>
                <a:gd name="T61" fmla="*/ 129 h 129"/>
                <a:gd name="T62" fmla="*/ 2 w 154"/>
                <a:gd name="T63" fmla="*/ 128 h 129"/>
                <a:gd name="T64" fmla="*/ 1 w 154"/>
                <a:gd name="T65" fmla="*/ 125 h 129"/>
                <a:gd name="T66" fmla="*/ 0 w 154"/>
                <a:gd name="T67" fmla="*/ 121 h 129"/>
                <a:gd name="T68" fmla="*/ 2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2" y="119"/>
                  </a:moveTo>
                  <a:lnTo>
                    <a:pt x="14" y="115"/>
                  </a:lnTo>
                  <a:lnTo>
                    <a:pt x="24" y="111"/>
                  </a:lnTo>
                  <a:lnTo>
                    <a:pt x="32" y="107"/>
                  </a:lnTo>
                  <a:lnTo>
                    <a:pt x="39" y="103"/>
                  </a:lnTo>
                  <a:lnTo>
                    <a:pt x="45" y="101"/>
                  </a:lnTo>
                  <a:lnTo>
                    <a:pt x="48" y="99"/>
                  </a:lnTo>
                  <a:lnTo>
                    <a:pt x="50" y="97"/>
                  </a:lnTo>
                  <a:lnTo>
                    <a:pt x="51" y="97"/>
                  </a:lnTo>
                  <a:lnTo>
                    <a:pt x="124" y="10"/>
                  </a:lnTo>
                  <a:lnTo>
                    <a:pt x="134" y="0"/>
                  </a:lnTo>
                  <a:lnTo>
                    <a:pt x="135" y="1"/>
                  </a:lnTo>
                  <a:lnTo>
                    <a:pt x="139" y="4"/>
                  </a:lnTo>
                  <a:lnTo>
                    <a:pt x="144" y="9"/>
                  </a:lnTo>
                  <a:lnTo>
                    <a:pt x="148" y="16"/>
                  </a:lnTo>
                  <a:lnTo>
                    <a:pt x="152" y="25"/>
                  </a:lnTo>
                  <a:lnTo>
                    <a:pt x="154" y="35"/>
                  </a:lnTo>
                  <a:lnTo>
                    <a:pt x="152" y="48"/>
                  </a:lnTo>
                  <a:lnTo>
                    <a:pt x="146" y="61"/>
                  </a:lnTo>
                  <a:lnTo>
                    <a:pt x="138" y="68"/>
                  </a:lnTo>
                  <a:lnTo>
                    <a:pt x="137" y="68"/>
                  </a:lnTo>
                  <a:lnTo>
                    <a:pt x="133" y="68"/>
                  </a:lnTo>
                  <a:lnTo>
                    <a:pt x="128" y="69"/>
                  </a:lnTo>
                  <a:lnTo>
                    <a:pt x="122" y="71"/>
                  </a:lnTo>
                  <a:lnTo>
                    <a:pt x="115" y="74"/>
                  </a:lnTo>
                  <a:lnTo>
                    <a:pt x="107" y="80"/>
                  </a:lnTo>
                  <a:lnTo>
                    <a:pt x="99" y="87"/>
                  </a:lnTo>
                  <a:lnTo>
                    <a:pt x="93" y="97"/>
                  </a:lnTo>
                  <a:lnTo>
                    <a:pt x="77" y="118"/>
                  </a:lnTo>
                  <a:lnTo>
                    <a:pt x="74" y="129"/>
                  </a:lnTo>
                  <a:lnTo>
                    <a:pt x="3" y="129"/>
                  </a:lnTo>
                  <a:lnTo>
                    <a:pt x="2" y="128"/>
                  </a:lnTo>
                  <a:lnTo>
                    <a:pt x="1" y="125"/>
                  </a:lnTo>
                  <a:lnTo>
                    <a:pt x="0" y="121"/>
                  </a:lnTo>
                  <a:lnTo>
                    <a:pt x="2" y="119"/>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36">
              <a:extLst>
                <a:ext uri="{FF2B5EF4-FFF2-40B4-BE49-F238E27FC236}">
                  <a16:creationId xmlns:a16="http://schemas.microsoft.com/office/drawing/2014/main" id="{18B2BE1B-B2A2-C24A-92BD-3FBB7DCDE012}"/>
                </a:ext>
              </a:extLst>
            </p:cNvPr>
            <p:cNvSpPr>
              <a:spLocks/>
            </p:cNvSpPr>
            <p:nvPr/>
          </p:nvSpPr>
          <p:spPr bwMode="auto">
            <a:xfrm>
              <a:off x="2566" y="2725"/>
              <a:ext cx="175" cy="119"/>
            </a:xfrm>
            <a:custGeom>
              <a:avLst/>
              <a:gdLst>
                <a:gd name="T0" fmla="*/ 6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2 w 175"/>
                <a:gd name="T21" fmla="*/ 99 h 119"/>
                <a:gd name="T22" fmla="*/ 100 w 175"/>
                <a:gd name="T23" fmla="*/ 89 h 119"/>
                <a:gd name="T24" fmla="*/ 107 w 175"/>
                <a:gd name="T25" fmla="*/ 80 h 119"/>
                <a:gd name="T26" fmla="*/ 115 w 175"/>
                <a:gd name="T27" fmla="*/ 71 h 119"/>
                <a:gd name="T28" fmla="*/ 122 w 175"/>
                <a:gd name="T29" fmla="*/ 65 h 119"/>
                <a:gd name="T30" fmla="*/ 130 w 175"/>
                <a:gd name="T31" fmla="*/ 58 h 119"/>
                <a:gd name="T32" fmla="*/ 138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9 w 175"/>
                <a:gd name="T51" fmla="*/ 56 h 119"/>
                <a:gd name="T52" fmla="*/ 167 w 175"/>
                <a:gd name="T53" fmla="*/ 59 h 119"/>
                <a:gd name="T54" fmla="*/ 160 w 175"/>
                <a:gd name="T55" fmla="*/ 118 h 119"/>
                <a:gd name="T56" fmla="*/ 154 w 175"/>
                <a:gd name="T57" fmla="*/ 119 h 119"/>
                <a:gd name="T58" fmla="*/ 151 w 175"/>
                <a:gd name="T59" fmla="*/ 68 h 119"/>
                <a:gd name="T60" fmla="*/ 138 w 175"/>
                <a:gd name="T61" fmla="*/ 71 h 119"/>
                <a:gd name="T62" fmla="*/ 125 w 175"/>
                <a:gd name="T63" fmla="*/ 77 h 119"/>
                <a:gd name="T64" fmla="*/ 115 w 175"/>
                <a:gd name="T65" fmla="*/ 86 h 119"/>
                <a:gd name="T66" fmla="*/ 106 w 175"/>
                <a:gd name="T67" fmla="*/ 95 h 119"/>
                <a:gd name="T68" fmla="*/ 101 w 175"/>
                <a:gd name="T69" fmla="*/ 104 h 119"/>
                <a:gd name="T70" fmla="*/ 95 w 175"/>
                <a:gd name="T71" fmla="*/ 111 h 119"/>
                <a:gd name="T72" fmla="*/ 93 w 175"/>
                <a:gd name="T73" fmla="*/ 117 h 119"/>
                <a:gd name="T74" fmla="*/ 92 w 175"/>
                <a:gd name="T75" fmla="*/ 119 h 119"/>
                <a:gd name="T76" fmla="*/ 1 w 175"/>
                <a:gd name="T77" fmla="*/ 119 h 119"/>
                <a:gd name="T78" fmla="*/ 1 w 175"/>
                <a:gd name="T79" fmla="*/ 118 h 119"/>
                <a:gd name="T80" fmla="*/ 0 w 175"/>
                <a:gd name="T81" fmla="*/ 116 h 119"/>
                <a:gd name="T82" fmla="*/ 1 w 175"/>
                <a:gd name="T83" fmla="*/ 113 h 119"/>
                <a:gd name="T84" fmla="*/ 6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6" y="110"/>
                  </a:moveTo>
                  <a:lnTo>
                    <a:pt x="10" y="109"/>
                  </a:lnTo>
                  <a:lnTo>
                    <a:pt x="18" y="106"/>
                  </a:lnTo>
                  <a:lnTo>
                    <a:pt x="28" y="101"/>
                  </a:lnTo>
                  <a:lnTo>
                    <a:pt x="39" y="97"/>
                  </a:lnTo>
                  <a:lnTo>
                    <a:pt x="49" y="91"/>
                  </a:lnTo>
                  <a:lnTo>
                    <a:pt x="58" y="88"/>
                  </a:lnTo>
                  <a:lnTo>
                    <a:pt x="65" y="85"/>
                  </a:lnTo>
                  <a:lnTo>
                    <a:pt x="67" y="84"/>
                  </a:lnTo>
                  <a:lnTo>
                    <a:pt x="85" y="110"/>
                  </a:lnTo>
                  <a:lnTo>
                    <a:pt x="92" y="99"/>
                  </a:lnTo>
                  <a:lnTo>
                    <a:pt x="100" y="89"/>
                  </a:lnTo>
                  <a:lnTo>
                    <a:pt x="107" y="80"/>
                  </a:lnTo>
                  <a:lnTo>
                    <a:pt x="115" y="71"/>
                  </a:lnTo>
                  <a:lnTo>
                    <a:pt x="122" y="65"/>
                  </a:lnTo>
                  <a:lnTo>
                    <a:pt x="130" y="58"/>
                  </a:lnTo>
                  <a:lnTo>
                    <a:pt x="138" y="52"/>
                  </a:lnTo>
                  <a:lnTo>
                    <a:pt x="144" y="48"/>
                  </a:lnTo>
                  <a:lnTo>
                    <a:pt x="161" y="0"/>
                  </a:lnTo>
                  <a:lnTo>
                    <a:pt x="162" y="1"/>
                  </a:lnTo>
                  <a:lnTo>
                    <a:pt x="165" y="5"/>
                  </a:lnTo>
                  <a:lnTo>
                    <a:pt x="169" y="11"/>
                  </a:lnTo>
                  <a:lnTo>
                    <a:pt x="172" y="18"/>
                  </a:lnTo>
                  <a:lnTo>
                    <a:pt x="175" y="34"/>
                  </a:lnTo>
                  <a:lnTo>
                    <a:pt x="173" y="48"/>
                  </a:lnTo>
                  <a:lnTo>
                    <a:pt x="169" y="56"/>
                  </a:lnTo>
                  <a:lnTo>
                    <a:pt x="167" y="59"/>
                  </a:lnTo>
                  <a:lnTo>
                    <a:pt x="160" y="118"/>
                  </a:lnTo>
                  <a:lnTo>
                    <a:pt x="154" y="119"/>
                  </a:lnTo>
                  <a:lnTo>
                    <a:pt x="151" y="68"/>
                  </a:lnTo>
                  <a:lnTo>
                    <a:pt x="138" y="71"/>
                  </a:lnTo>
                  <a:lnTo>
                    <a:pt x="125" y="77"/>
                  </a:lnTo>
                  <a:lnTo>
                    <a:pt x="115" y="86"/>
                  </a:lnTo>
                  <a:lnTo>
                    <a:pt x="106" y="95"/>
                  </a:lnTo>
                  <a:lnTo>
                    <a:pt x="101" y="104"/>
                  </a:lnTo>
                  <a:lnTo>
                    <a:pt x="95" y="111"/>
                  </a:lnTo>
                  <a:lnTo>
                    <a:pt x="93" y="117"/>
                  </a:lnTo>
                  <a:lnTo>
                    <a:pt x="92" y="119"/>
                  </a:lnTo>
                  <a:lnTo>
                    <a:pt x="1" y="119"/>
                  </a:lnTo>
                  <a:lnTo>
                    <a:pt x="1" y="118"/>
                  </a:lnTo>
                  <a:lnTo>
                    <a:pt x="0" y="116"/>
                  </a:lnTo>
                  <a:lnTo>
                    <a:pt x="1" y="113"/>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37">
              <a:extLst>
                <a:ext uri="{FF2B5EF4-FFF2-40B4-BE49-F238E27FC236}">
                  <a16:creationId xmlns:a16="http://schemas.microsoft.com/office/drawing/2014/main" id="{795C2BC3-77E4-1C68-14E8-B7A3B50D3CB1}"/>
                </a:ext>
              </a:extLst>
            </p:cNvPr>
            <p:cNvSpPr>
              <a:spLocks/>
            </p:cNvSpPr>
            <p:nvPr/>
          </p:nvSpPr>
          <p:spPr bwMode="auto">
            <a:xfrm>
              <a:off x="2706" y="2691"/>
              <a:ext cx="18" cy="35"/>
            </a:xfrm>
            <a:custGeom>
              <a:avLst/>
              <a:gdLst>
                <a:gd name="T0" fmla="*/ 12 w 18"/>
                <a:gd name="T1" fmla="*/ 0 h 35"/>
                <a:gd name="T2" fmla="*/ 11 w 18"/>
                <a:gd name="T3" fmla="*/ 4 h 35"/>
                <a:gd name="T4" fmla="*/ 11 w 18"/>
                <a:gd name="T5" fmla="*/ 12 h 35"/>
                <a:gd name="T6" fmla="*/ 12 w 18"/>
                <a:gd name="T7" fmla="*/ 22 h 35"/>
                <a:gd name="T8" fmla="*/ 18 w 18"/>
                <a:gd name="T9" fmla="*/ 32 h 35"/>
                <a:gd name="T10" fmla="*/ 17 w 18"/>
                <a:gd name="T11" fmla="*/ 33 h 35"/>
                <a:gd name="T12" fmla="*/ 12 w 18"/>
                <a:gd name="T13" fmla="*/ 35 h 35"/>
                <a:gd name="T14" fmla="*/ 6 w 18"/>
                <a:gd name="T15" fmla="*/ 33 h 35"/>
                <a:gd name="T16" fmla="*/ 1 w 18"/>
                <a:gd name="T17" fmla="*/ 23 h 35"/>
                <a:gd name="T18" fmla="*/ 0 w 18"/>
                <a:gd name="T19" fmla="*/ 10 h 35"/>
                <a:gd name="T20" fmla="*/ 4 w 18"/>
                <a:gd name="T21" fmla="*/ 4 h 35"/>
                <a:gd name="T22" fmla="*/ 10 w 18"/>
                <a:gd name="T23" fmla="*/ 0 h 35"/>
                <a:gd name="T24" fmla="*/ 12 w 18"/>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5"/>
                <a:gd name="T41" fmla="*/ 18 w 1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5">
                  <a:moveTo>
                    <a:pt x="12" y="0"/>
                  </a:moveTo>
                  <a:lnTo>
                    <a:pt x="11" y="4"/>
                  </a:lnTo>
                  <a:lnTo>
                    <a:pt x="11" y="12"/>
                  </a:lnTo>
                  <a:lnTo>
                    <a:pt x="12" y="22"/>
                  </a:lnTo>
                  <a:lnTo>
                    <a:pt x="18" y="32"/>
                  </a:lnTo>
                  <a:lnTo>
                    <a:pt x="17" y="33"/>
                  </a:lnTo>
                  <a:lnTo>
                    <a:pt x="12" y="35"/>
                  </a:lnTo>
                  <a:lnTo>
                    <a:pt x="6" y="33"/>
                  </a:lnTo>
                  <a:lnTo>
                    <a:pt x="1" y="23"/>
                  </a:lnTo>
                  <a:lnTo>
                    <a:pt x="0" y="10"/>
                  </a:lnTo>
                  <a:lnTo>
                    <a:pt x="4" y="4"/>
                  </a:lnTo>
                  <a:lnTo>
                    <a:pt x="10" y="0"/>
                  </a:lnTo>
                  <a:lnTo>
                    <a:pt x="12" y="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38">
              <a:extLst>
                <a:ext uri="{FF2B5EF4-FFF2-40B4-BE49-F238E27FC236}">
                  <a16:creationId xmlns:a16="http://schemas.microsoft.com/office/drawing/2014/main" id="{7B363D97-47D6-B225-DBD6-1BA909602745}"/>
                </a:ext>
              </a:extLst>
            </p:cNvPr>
            <p:cNvSpPr>
              <a:spLocks/>
            </p:cNvSpPr>
            <p:nvPr/>
          </p:nvSpPr>
          <p:spPr bwMode="auto">
            <a:xfrm>
              <a:off x="2587" y="1321"/>
              <a:ext cx="453" cy="1331"/>
            </a:xfrm>
            <a:custGeom>
              <a:avLst/>
              <a:gdLst>
                <a:gd name="T0" fmla="*/ 263 w 453"/>
                <a:gd name="T1" fmla="*/ 65 h 1331"/>
                <a:gd name="T2" fmla="*/ 254 w 453"/>
                <a:gd name="T3" fmla="*/ 60 h 1331"/>
                <a:gd name="T4" fmla="*/ 240 w 453"/>
                <a:gd name="T5" fmla="*/ 58 h 1331"/>
                <a:gd name="T6" fmla="*/ 225 w 453"/>
                <a:gd name="T7" fmla="*/ 58 h 1331"/>
                <a:gd name="T8" fmla="*/ 207 w 453"/>
                <a:gd name="T9" fmla="*/ 59 h 1331"/>
                <a:gd name="T10" fmla="*/ 190 w 453"/>
                <a:gd name="T11" fmla="*/ 61 h 1331"/>
                <a:gd name="T12" fmla="*/ 176 w 453"/>
                <a:gd name="T13" fmla="*/ 63 h 1331"/>
                <a:gd name="T14" fmla="*/ 166 w 453"/>
                <a:gd name="T15" fmla="*/ 64 h 1331"/>
                <a:gd name="T16" fmla="*/ 162 w 453"/>
                <a:gd name="T17" fmla="*/ 65 h 1331"/>
                <a:gd name="T18" fmla="*/ 84 w 453"/>
                <a:gd name="T19" fmla="*/ 0 h 1331"/>
                <a:gd name="T20" fmla="*/ 81 w 453"/>
                <a:gd name="T21" fmla="*/ 13 h 1331"/>
                <a:gd name="T22" fmla="*/ 73 w 453"/>
                <a:gd name="T23" fmla="*/ 59 h 1331"/>
                <a:gd name="T24" fmla="*/ 61 w 453"/>
                <a:gd name="T25" fmla="*/ 140 h 1331"/>
                <a:gd name="T26" fmla="*/ 46 w 453"/>
                <a:gd name="T27" fmla="*/ 265 h 1331"/>
                <a:gd name="T28" fmla="*/ 32 w 453"/>
                <a:gd name="T29" fmla="*/ 439 h 1331"/>
                <a:gd name="T30" fmla="*/ 18 w 453"/>
                <a:gd name="T31" fmla="*/ 667 h 1331"/>
                <a:gd name="T32" fmla="*/ 7 w 453"/>
                <a:gd name="T33" fmla="*/ 954 h 1331"/>
                <a:gd name="T34" fmla="*/ 0 w 453"/>
                <a:gd name="T35" fmla="*/ 1308 h 1331"/>
                <a:gd name="T36" fmla="*/ 436 w 453"/>
                <a:gd name="T37" fmla="*/ 1331 h 1331"/>
                <a:gd name="T38" fmla="*/ 440 w 453"/>
                <a:gd name="T39" fmla="*/ 1158 h 1331"/>
                <a:gd name="T40" fmla="*/ 449 w 453"/>
                <a:gd name="T41" fmla="*/ 775 h 1331"/>
                <a:gd name="T42" fmla="*/ 453 w 453"/>
                <a:gd name="T43" fmla="*/ 389 h 1331"/>
                <a:gd name="T44" fmla="*/ 445 w 453"/>
                <a:gd name="T45" fmla="*/ 205 h 1331"/>
                <a:gd name="T46" fmla="*/ 432 w 453"/>
                <a:gd name="T47" fmla="*/ 195 h 1331"/>
                <a:gd name="T48" fmla="*/ 419 w 453"/>
                <a:gd name="T49" fmla="*/ 184 h 1331"/>
                <a:gd name="T50" fmla="*/ 406 w 453"/>
                <a:gd name="T51" fmla="*/ 173 h 1331"/>
                <a:gd name="T52" fmla="*/ 390 w 453"/>
                <a:gd name="T53" fmla="*/ 160 h 1331"/>
                <a:gd name="T54" fmla="*/ 376 w 453"/>
                <a:gd name="T55" fmla="*/ 149 h 1331"/>
                <a:gd name="T56" fmla="*/ 360 w 453"/>
                <a:gd name="T57" fmla="*/ 137 h 1331"/>
                <a:gd name="T58" fmla="*/ 345 w 453"/>
                <a:gd name="T59" fmla="*/ 126 h 1331"/>
                <a:gd name="T60" fmla="*/ 331 w 453"/>
                <a:gd name="T61" fmla="*/ 115 h 1331"/>
                <a:gd name="T62" fmla="*/ 317 w 453"/>
                <a:gd name="T63" fmla="*/ 104 h 1331"/>
                <a:gd name="T64" fmla="*/ 304 w 453"/>
                <a:gd name="T65" fmla="*/ 96 h 1331"/>
                <a:gd name="T66" fmla="*/ 293 w 453"/>
                <a:gd name="T67" fmla="*/ 87 h 1331"/>
                <a:gd name="T68" fmla="*/ 283 w 453"/>
                <a:gd name="T69" fmla="*/ 80 h 1331"/>
                <a:gd name="T70" fmla="*/ 274 w 453"/>
                <a:gd name="T71" fmla="*/ 73 h 1331"/>
                <a:gd name="T72" fmla="*/ 268 w 453"/>
                <a:gd name="T73" fmla="*/ 69 h 1331"/>
                <a:gd name="T74" fmla="*/ 264 w 453"/>
                <a:gd name="T75" fmla="*/ 67 h 1331"/>
                <a:gd name="T76" fmla="*/ 263 w 453"/>
                <a:gd name="T77" fmla="*/ 65 h 1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1331"/>
                <a:gd name="T119" fmla="*/ 453 w 453"/>
                <a:gd name="T120" fmla="*/ 1331 h 1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1331">
                  <a:moveTo>
                    <a:pt x="263" y="65"/>
                  </a:moveTo>
                  <a:lnTo>
                    <a:pt x="254" y="60"/>
                  </a:lnTo>
                  <a:lnTo>
                    <a:pt x="240" y="58"/>
                  </a:lnTo>
                  <a:lnTo>
                    <a:pt x="225" y="58"/>
                  </a:lnTo>
                  <a:lnTo>
                    <a:pt x="207" y="59"/>
                  </a:lnTo>
                  <a:lnTo>
                    <a:pt x="190" y="61"/>
                  </a:lnTo>
                  <a:lnTo>
                    <a:pt x="176" y="63"/>
                  </a:lnTo>
                  <a:lnTo>
                    <a:pt x="166" y="64"/>
                  </a:lnTo>
                  <a:lnTo>
                    <a:pt x="162" y="65"/>
                  </a:lnTo>
                  <a:lnTo>
                    <a:pt x="84" y="0"/>
                  </a:lnTo>
                  <a:lnTo>
                    <a:pt x="81" y="13"/>
                  </a:lnTo>
                  <a:lnTo>
                    <a:pt x="73" y="59"/>
                  </a:lnTo>
                  <a:lnTo>
                    <a:pt x="61" y="140"/>
                  </a:lnTo>
                  <a:lnTo>
                    <a:pt x="46" y="265"/>
                  </a:lnTo>
                  <a:lnTo>
                    <a:pt x="32" y="439"/>
                  </a:lnTo>
                  <a:lnTo>
                    <a:pt x="18" y="667"/>
                  </a:lnTo>
                  <a:lnTo>
                    <a:pt x="7" y="954"/>
                  </a:lnTo>
                  <a:lnTo>
                    <a:pt x="0" y="1308"/>
                  </a:lnTo>
                  <a:lnTo>
                    <a:pt x="436" y="1331"/>
                  </a:lnTo>
                  <a:lnTo>
                    <a:pt x="440" y="1158"/>
                  </a:lnTo>
                  <a:lnTo>
                    <a:pt x="449" y="775"/>
                  </a:lnTo>
                  <a:lnTo>
                    <a:pt x="453" y="389"/>
                  </a:lnTo>
                  <a:lnTo>
                    <a:pt x="445" y="205"/>
                  </a:lnTo>
                  <a:lnTo>
                    <a:pt x="432" y="195"/>
                  </a:lnTo>
                  <a:lnTo>
                    <a:pt x="419" y="184"/>
                  </a:lnTo>
                  <a:lnTo>
                    <a:pt x="406" y="173"/>
                  </a:lnTo>
                  <a:lnTo>
                    <a:pt x="390" y="160"/>
                  </a:lnTo>
                  <a:lnTo>
                    <a:pt x="376" y="149"/>
                  </a:lnTo>
                  <a:lnTo>
                    <a:pt x="360" y="137"/>
                  </a:lnTo>
                  <a:lnTo>
                    <a:pt x="345" y="126"/>
                  </a:lnTo>
                  <a:lnTo>
                    <a:pt x="331" y="115"/>
                  </a:lnTo>
                  <a:lnTo>
                    <a:pt x="317" y="104"/>
                  </a:lnTo>
                  <a:lnTo>
                    <a:pt x="304" y="96"/>
                  </a:lnTo>
                  <a:lnTo>
                    <a:pt x="293" y="87"/>
                  </a:lnTo>
                  <a:lnTo>
                    <a:pt x="283" y="80"/>
                  </a:lnTo>
                  <a:lnTo>
                    <a:pt x="274" y="73"/>
                  </a:lnTo>
                  <a:lnTo>
                    <a:pt x="268" y="69"/>
                  </a:lnTo>
                  <a:lnTo>
                    <a:pt x="264" y="67"/>
                  </a:lnTo>
                  <a:lnTo>
                    <a:pt x="26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39">
              <a:extLst>
                <a:ext uri="{FF2B5EF4-FFF2-40B4-BE49-F238E27FC236}">
                  <a16:creationId xmlns:a16="http://schemas.microsoft.com/office/drawing/2014/main" id="{3D2A034D-B7CD-0A9E-E4FE-C57911B6E85B}"/>
                </a:ext>
              </a:extLst>
            </p:cNvPr>
            <p:cNvSpPr>
              <a:spLocks/>
            </p:cNvSpPr>
            <p:nvPr/>
          </p:nvSpPr>
          <p:spPr bwMode="auto">
            <a:xfrm>
              <a:off x="2727" y="1366"/>
              <a:ext cx="153" cy="148"/>
            </a:xfrm>
            <a:custGeom>
              <a:avLst/>
              <a:gdLst>
                <a:gd name="T0" fmla="*/ 0 w 153"/>
                <a:gd name="T1" fmla="*/ 0 h 148"/>
                <a:gd name="T2" fmla="*/ 22 w 153"/>
                <a:gd name="T3" fmla="*/ 20 h 148"/>
                <a:gd name="T4" fmla="*/ 22 w 153"/>
                <a:gd name="T5" fmla="*/ 20 h 148"/>
                <a:gd name="T6" fmla="*/ 22 w 153"/>
                <a:gd name="T7" fmla="*/ 20 h 148"/>
                <a:gd name="T8" fmla="*/ 22 w 153"/>
                <a:gd name="T9" fmla="*/ 20 h 148"/>
                <a:gd name="T10" fmla="*/ 22 w 153"/>
                <a:gd name="T11" fmla="*/ 20 h 148"/>
                <a:gd name="T12" fmla="*/ 29 w 153"/>
                <a:gd name="T13" fmla="*/ 97 h 148"/>
                <a:gd name="T14" fmla="*/ 127 w 153"/>
                <a:gd name="T15" fmla="*/ 22 h 148"/>
                <a:gd name="T16" fmla="*/ 132 w 153"/>
                <a:gd name="T17" fmla="*/ 25 h 148"/>
                <a:gd name="T18" fmla="*/ 137 w 153"/>
                <a:gd name="T19" fmla="*/ 28 h 148"/>
                <a:gd name="T20" fmla="*/ 144 w 153"/>
                <a:gd name="T21" fmla="*/ 34 h 148"/>
                <a:gd name="T22" fmla="*/ 153 w 153"/>
                <a:gd name="T23" fmla="*/ 42 h 148"/>
                <a:gd name="T24" fmla="*/ 17 w 153"/>
                <a:gd name="T25" fmla="*/ 148 h 148"/>
                <a:gd name="T26" fmla="*/ 0 w 153"/>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148"/>
                <a:gd name="T44" fmla="*/ 153 w 153"/>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148">
                  <a:moveTo>
                    <a:pt x="0" y="0"/>
                  </a:moveTo>
                  <a:lnTo>
                    <a:pt x="22" y="20"/>
                  </a:lnTo>
                  <a:lnTo>
                    <a:pt x="29" y="97"/>
                  </a:lnTo>
                  <a:lnTo>
                    <a:pt x="127" y="22"/>
                  </a:lnTo>
                  <a:lnTo>
                    <a:pt x="132" y="25"/>
                  </a:lnTo>
                  <a:lnTo>
                    <a:pt x="137" y="28"/>
                  </a:lnTo>
                  <a:lnTo>
                    <a:pt x="144" y="34"/>
                  </a:lnTo>
                  <a:lnTo>
                    <a:pt x="153" y="42"/>
                  </a:lnTo>
                  <a:lnTo>
                    <a:pt x="17" y="148"/>
                  </a:lnTo>
                  <a:lnTo>
                    <a:pt x="0"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40">
              <a:extLst>
                <a:ext uri="{FF2B5EF4-FFF2-40B4-BE49-F238E27FC236}">
                  <a16:creationId xmlns:a16="http://schemas.microsoft.com/office/drawing/2014/main" id="{CDF2AAFE-39C0-C67B-EC36-9AB7E4B9006C}"/>
                </a:ext>
              </a:extLst>
            </p:cNvPr>
            <p:cNvSpPr>
              <a:spLocks/>
            </p:cNvSpPr>
            <p:nvPr/>
          </p:nvSpPr>
          <p:spPr bwMode="auto">
            <a:xfrm>
              <a:off x="2749" y="1380"/>
              <a:ext cx="105" cy="83"/>
            </a:xfrm>
            <a:custGeom>
              <a:avLst/>
              <a:gdLst>
                <a:gd name="T0" fmla="*/ 105 w 105"/>
                <a:gd name="T1" fmla="*/ 8 h 83"/>
                <a:gd name="T2" fmla="*/ 7 w 105"/>
                <a:gd name="T3" fmla="*/ 83 h 83"/>
                <a:gd name="T4" fmla="*/ 0 w 105"/>
                <a:gd name="T5" fmla="*/ 6 h 83"/>
                <a:gd name="T6" fmla="*/ 1 w 105"/>
                <a:gd name="T7" fmla="*/ 6 h 83"/>
                <a:gd name="T8" fmla="*/ 4 w 105"/>
                <a:gd name="T9" fmla="*/ 6 h 83"/>
                <a:gd name="T10" fmla="*/ 6 w 105"/>
                <a:gd name="T11" fmla="*/ 6 h 83"/>
                <a:gd name="T12" fmla="*/ 9 w 105"/>
                <a:gd name="T13" fmla="*/ 5 h 83"/>
                <a:gd name="T14" fmla="*/ 19 w 105"/>
                <a:gd name="T15" fmla="*/ 50 h 83"/>
                <a:gd name="T16" fmla="*/ 90 w 105"/>
                <a:gd name="T17" fmla="*/ 0 h 83"/>
                <a:gd name="T18" fmla="*/ 94 w 105"/>
                <a:gd name="T19" fmla="*/ 1 h 83"/>
                <a:gd name="T20" fmla="*/ 99 w 105"/>
                <a:gd name="T21" fmla="*/ 3 h 83"/>
                <a:gd name="T22" fmla="*/ 102 w 105"/>
                <a:gd name="T23" fmla="*/ 6 h 83"/>
                <a:gd name="T24" fmla="*/ 105 w 105"/>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3"/>
                <a:gd name="T41" fmla="*/ 105 w 10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3">
                  <a:moveTo>
                    <a:pt x="105" y="8"/>
                  </a:moveTo>
                  <a:lnTo>
                    <a:pt x="7" y="83"/>
                  </a:lnTo>
                  <a:lnTo>
                    <a:pt x="0" y="6"/>
                  </a:lnTo>
                  <a:lnTo>
                    <a:pt x="1" y="6"/>
                  </a:lnTo>
                  <a:lnTo>
                    <a:pt x="4" y="6"/>
                  </a:lnTo>
                  <a:lnTo>
                    <a:pt x="6" y="6"/>
                  </a:lnTo>
                  <a:lnTo>
                    <a:pt x="9" y="5"/>
                  </a:lnTo>
                  <a:lnTo>
                    <a:pt x="19" y="50"/>
                  </a:lnTo>
                  <a:lnTo>
                    <a:pt x="90" y="0"/>
                  </a:lnTo>
                  <a:lnTo>
                    <a:pt x="94" y="1"/>
                  </a:lnTo>
                  <a:lnTo>
                    <a:pt x="99" y="3"/>
                  </a:lnTo>
                  <a:lnTo>
                    <a:pt x="102" y="6"/>
                  </a:lnTo>
                  <a:lnTo>
                    <a:pt x="10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3" name="Freeform 141">
              <a:extLst>
                <a:ext uri="{FF2B5EF4-FFF2-40B4-BE49-F238E27FC236}">
                  <a16:creationId xmlns:a16="http://schemas.microsoft.com/office/drawing/2014/main" id="{4004E421-044E-DCA7-C5EB-F4954379B1A9}"/>
                </a:ext>
              </a:extLst>
            </p:cNvPr>
            <p:cNvSpPr>
              <a:spLocks/>
            </p:cNvSpPr>
            <p:nvPr/>
          </p:nvSpPr>
          <p:spPr bwMode="auto">
            <a:xfrm>
              <a:off x="2562" y="924"/>
              <a:ext cx="114" cy="436"/>
            </a:xfrm>
            <a:custGeom>
              <a:avLst/>
              <a:gdLst>
                <a:gd name="T0" fmla="*/ 95 w 114"/>
                <a:gd name="T1" fmla="*/ 65 h 436"/>
                <a:gd name="T2" fmla="*/ 109 w 114"/>
                <a:gd name="T3" fmla="*/ 49 h 436"/>
                <a:gd name="T4" fmla="*/ 105 w 114"/>
                <a:gd name="T5" fmla="*/ 29 h 436"/>
                <a:gd name="T6" fmla="*/ 96 w 114"/>
                <a:gd name="T7" fmla="*/ 25 h 436"/>
                <a:gd name="T8" fmla="*/ 95 w 114"/>
                <a:gd name="T9" fmla="*/ 18 h 436"/>
                <a:gd name="T10" fmla="*/ 95 w 114"/>
                <a:gd name="T11" fmla="*/ 14 h 436"/>
                <a:gd name="T12" fmla="*/ 94 w 114"/>
                <a:gd name="T13" fmla="*/ 10 h 436"/>
                <a:gd name="T14" fmla="*/ 94 w 114"/>
                <a:gd name="T15" fmla="*/ 9 h 436"/>
                <a:gd name="T16" fmla="*/ 92 w 114"/>
                <a:gd name="T17" fmla="*/ 8 h 436"/>
                <a:gd name="T18" fmla="*/ 91 w 114"/>
                <a:gd name="T19" fmla="*/ 7 h 436"/>
                <a:gd name="T20" fmla="*/ 88 w 114"/>
                <a:gd name="T21" fmla="*/ 6 h 436"/>
                <a:gd name="T22" fmla="*/ 82 w 114"/>
                <a:gd name="T23" fmla="*/ 6 h 436"/>
                <a:gd name="T24" fmla="*/ 79 w 114"/>
                <a:gd name="T25" fmla="*/ 4 h 436"/>
                <a:gd name="T26" fmla="*/ 75 w 114"/>
                <a:gd name="T27" fmla="*/ 3 h 436"/>
                <a:gd name="T28" fmla="*/ 70 w 114"/>
                <a:gd name="T29" fmla="*/ 5 h 436"/>
                <a:gd name="T30" fmla="*/ 68 w 114"/>
                <a:gd name="T31" fmla="*/ 7 h 436"/>
                <a:gd name="T32" fmla="*/ 65 w 114"/>
                <a:gd name="T33" fmla="*/ 6 h 436"/>
                <a:gd name="T34" fmla="*/ 61 w 114"/>
                <a:gd name="T35" fmla="*/ 6 h 436"/>
                <a:gd name="T36" fmla="*/ 57 w 114"/>
                <a:gd name="T37" fmla="*/ 7 h 436"/>
                <a:gd name="T38" fmla="*/ 54 w 114"/>
                <a:gd name="T39" fmla="*/ 11 h 436"/>
                <a:gd name="T40" fmla="*/ 54 w 114"/>
                <a:gd name="T41" fmla="*/ 11 h 436"/>
                <a:gd name="T42" fmla="*/ 53 w 114"/>
                <a:gd name="T43" fmla="*/ 11 h 436"/>
                <a:gd name="T44" fmla="*/ 52 w 114"/>
                <a:gd name="T45" fmla="*/ 11 h 436"/>
                <a:gd name="T46" fmla="*/ 52 w 114"/>
                <a:gd name="T47" fmla="*/ 11 h 436"/>
                <a:gd name="T48" fmla="*/ 52 w 114"/>
                <a:gd name="T49" fmla="*/ 10 h 436"/>
                <a:gd name="T50" fmla="*/ 54 w 114"/>
                <a:gd name="T51" fmla="*/ 9 h 436"/>
                <a:gd name="T52" fmla="*/ 56 w 114"/>
                <a:gd name="T53" fmla="*/ 6 h 436"/>
                <a:gd name="T54" fmla="*/ 56 w 114"/>
                <a:gd name="T55" fmla="*/ 0 h 436"/>
                <a:gd name="T56" fmla="*/ 43 w 114"/>
                <a:gd name="T57" fmla="*/ 9 h 436"/>
                <a:gd name="T58" fmla="*/ 37 w 114"/>
                <a:gd name="T59" fmla="*/ 26 h 436"/>
                <a:gd name="T60" fmla="*/ 37 w 114"/>
                <a:gd name="T61" fmla="*/ 44 h 436"/>
                <a:gd name="T62" fmla="*/ 37 w 114"/>
                <a:gd name="T63" fmla="*/ 48 h 436"/>
                <a:gd name="T64" fmla="*/ 39 w 114"/>
                <a:gd name="T65" fmla="*/ 59 h 436"/>
                <a:gd name="T66" fmla="*/ 43 w 114"/>
                <a:gd name="T67" fmla="*/ 75 h 436"/>
                <a:gd name="T68" fmla="*/ 51 w 114"/>
                <a:gd name="T69" fmla="*/ 92 h 436"/>
                <a:gd name="T70" fmla="*/ 50 w 114"/>
                <a:gd name="T71" fmla="*/ 92 h 436"/>
                <a:gd name="T72" fmla="*/ 54 w 114"/>
                <a:gd name="T73" fmla="*/ 102 h 436"/>
                <a:gd name="T74" fmla="*/ 57 w 114"/>
                <a:gd name="T75" fmla="*/ 115 h 436"/>
                <a:gd name="T76" fmla="*/ 56 w 114"/>
                <a:gd name="T77" fmla="*/ 131 h 436"/>
                <a:gd name="T78" fmla="*/ 53 w 114"/>
                <a:gd name="T79" fmla="*/ 145 h 436"/>
                <a:gd name="T80" fmla="*/ 0 w 114"/>
                <a:gd name="T81" fmla="*/ 333 h 436"/>
                <a:gd name="T82" fmla="*/ 105 w 114"/>
                <a:gd name="T83" fmla="*/ 436 h 436"/>
                <a:gd name="T84" fmla="*/ 108 w 114"/>
                <a:gd name="T85" fmla="*/ 428 h 436"/>
                <a:gd name="T86" fmla="*/ 109 w 114"/>
                <a:gd name="T87" fmla="*/ 420 h 436"/>
                <a:gd name="T88" fmla="*/ 109 w 114"/>
                <a:gd name="T89" fmla="*/ 411 h 436"/>
                <a:gd name="T90" fmla="*/ 114 w 114"/>
                <a:gd name="T91" fmla="*/ 404 h 436"/>
                <a:gd name="T92" fmla="*/ 36 w 114"/>
                <a:gd name="T93" fmla="*/ 321 h 436"/>
                <a:gd name="T94" fmla="*/ 76 w 114"/>
                <a:gd name="T95" fmla="*/ 117 h 436"/>
                <a:gd name="T96" fmla="*/ 76 w 114"/>
                <a:gd name="T97" fmla="*/ 117 h 436"/>
                <a:gd name="T98" fmla="*/ 78 w 114"/>
                <a:gd name="T99" fmla="*/ 111 h 436"/>
                <a:gd name="T100" fmla="*/ 80 w 114"/>
                <a:gd name="T101" fmla="*/ 103 h 436"/>
                <a:gd name="T102" fmla="*/ 84 w 114"/>
                <a:gd name="T103" fmla="*/ 94 h 436"/>
                <a:gd name="T104" fmla="*/ 86 w 114"/>
                <a:gd name="T105" fmla="*/ 84 h 436"/>
                <a:gd name="T106" fmla="*/ 87 w 114"/>
                <a:gd name="T107" fmla="*/ 80 h 436"/>
                <a:gd name="T108" fmla="*/ 89 w 114"/>
                <a:gd name="T109" fmla="*/ 74 h 436"/>
                <a:gd name="T110" fmla="*/ 92 w 114"/>
                <a:gd name="T111" fmla="*/ 69 h 436"/>
                <a:gd name="T112" fmla="*/ 95 w 114"/>
                <a:gd name="T113" fmla="*/ 65 h 4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436"/>
                <a:gd name="T173" fmla="*/ 114 w 114"/>
                <a:gd name="T174" fmla="*/ 436 h 4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436">
                  <a:moveTo>
                    <a:pt x="95" y="65"/>
                  </a:moveTo>
                  <a:lnTo>
                    <a:pt x="109" y="49"/>
                  </a:lnTo>
                  <a:lnTo>
                    <a:pt x="105" y="29"/>
                  </a:lnTo>
                  <a:lnTo>
                    <a:pt x="96" y="25"/>
                  </a:lnTo>
                  <a:lnTo>
                    <a:pt x="95" y="18"/>
                  </a:lnTo>
                  <a:lnTo>
                    <a:pt x="95" y="14"/>
                  </a:lnTo>
                  <a:lnTo>
                    <a:pt x="94" y="10"/>
                  </a:lnTo>
                  <a:lnTo>
                    <a:pt x="94" y="9"/>
                  </a:lnTo>
                  <a:lnTo>
                    <a:pt x="92" y="8"/>
                  </a:lnTo>
                  <a:lnTo>
                    <a:pt x="91" y="7"/>
                  </a:lnTo>
                  <a:lnTo>
                    <a:pt x="88" y="6"/>
                  </a:lnTo>
                  <a:lnTo>
                    <a:pt x="82" y="6"/>
                  </a:lnTo>
                  <a:lnTo>
                    <a:pt x="79" y="4"/>
                  </a:lnTo>
                  <a:lnTo>
                    <a:pt x="75" y="3"/>
                  </a:lnTo>
                  <a:lnTo>
                    <a:pt x="70" y="5"/>
                  </a:lnTo>
                  <a:lnTo>
                    <a:pt x="68" y="7"/>
                  </a:lnTo>
                  <a:lnTo>
                    <a:pt x="65" y="6"/>
                  </a:lnTo>
                  <a:lnTo>
                    <a:pt x="61" y="6"/>
                  </a:lnTo>
                  <a:lnTo>
                    <a:pt x="57" y="7"/>
                  </a:lnTo>
                  <a:lnTo>
                    <a:pt x="54" y="11"/>
                  </a:lnTo>
                  <a:lnTo>
                    <a:pt x="53" y="11"/>
                  </a:lnTo>
                  <a:lnTo>
                    <a:pt x="52" y="11"/>
                  </a:lnTo>
                  <a:lnTo>
                    <a:pt x="52" y="10"/>
                  </a:lnTo>
                  <a:lnTo>
                    <a:pt x="54" y="9"/>
                  </a:lnTo>
                  <a:lnTo>
                    <a:pt x="56" y="6"/>
                  </a:lnTo>
                  <a:lnTo>
                    <a:pt x="56" y="0"/>
                  </a:lnTo>
                  <a:lnTo>
                    <a:pt x="43" y="9"/>
                  </a:lnTo>
                  <a:lnTo>
                    <a:pt x="37" y="26"/>
                  </a:lnTo>
                  <a:lnTo>
                    <a:pt x="37" y="44"/>
                  </a:lnTo>
                  <a:lnTo>
                    <a:pt x="37" y="48"/>
                  </a:lnTo>
                  <a:lnTo>
                    <a:pt x="39" y="59"/>
                  </a:lnTo>
                  <a:lnTo>
                    <a:pt x="43" y="75"/>
                  </a:lnTo>
                  <a:lnTo>
                    <a:pt x="51" y="92"/>
                  </a:lnTo>
                  <a:lnTo>
                    <a:pt x="50" y="92"/>
                  </a:lnTo>
                  <a:lnTo>
                    <a:pt x="54" y="102"/>
                  </a:lnTo>
                  <a:lnTo>
                    <a:pt x="57" y="115"/>
                  </a:lnTo>
                  <a:lnTo>
                    <a:pt x="56" y="131"/>
                  </a:lnTo>
                  <a:lnTo>
                    <a:pt x="53" y="145"/>
                  </a:lnTo>
                  <a:lnTo>
                    <a:pt x="0" y="333"/>
                  </a:lnTo>
                  <a:lnTo>
                    <a:pt x="105" y="436"/>
                  </a:lnTo>
                  <a:lnTo>
                    <a:pt x="108" y="428"/>
                  </a:lnTo>
                  <a:lnTo>
                    <a:pt x="109" y="420"/>
                  </a:lnTo>
                  <a:lnTo>
                    <a:pt x="109" y="411"/>
                  </a:lnTo>
                  <a:lnTo>
                    <a:pt x="114" y="404"/>
                  </a:lnTo>
                  <a:lnTo>
                    <a:pt x="36" y="321"/>
                  </a:lnTo>
                  <a:lnTo>
                    <a:pt x="76" y="117"/>
                  </a:lnTo>
                  <a:lnTo>
                    <a:pt x="78" y="111"/>
                  </a:lnTo>
                  <a:lnTo>
                    <a:pt x="80" y="103"/>
                  </a:lnTo>
                  <a:lnTo>
                    <a:pt x="84" y="94"/>
                  </a:lnTo>
                  <a:lnTo>
                    <a:pt x="86" y="84"/>
                  </a:lnTo>
                  <a:lnTo>
                    <a:pt x="87" y="80"/>
                  </a:lnTo>
                  <a:lnTo>
                    <a:pt x="89" y="74"/>
                  </a:lnTo>
                  <a:lnTo>
                    <a:pt x="92" y="69"/>
                  </a:lnTo>
                  <a:lnTo>
                    <a:pt x="95" y="65"/>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42">
              <a:extLst>
                <a:ext uri="{FF2B5EF4-FFF2-40B4-BE49-F238E27FC236}">
                  <a16:creationId xmlns:a16="http://schemas.microsoft.com/office/drawing/2014/main" id="{6ED8814E-2792-151A-A635-E66BCDE75815}"/>
                </a:ext>
              </a:extLst>
            </p:cNvPr>
            <p:cNvSpPr>
              <a:spLocks/>
            </p:cNvSpPr>
            <p:nvPr/>
          </p:nvSpPr>
          <p:spPr bwMode="auto">
            <a:xfrm>
              <a:off x="2584" y="1255"/>
              <a:ext cx="95" cy="116"/>
            </a:xfrm>
            <a:custGeom>
              <a:avLst/>
              <a:gdLst>
                <a:gd name="T0" fmla="*/ 46 w 95"/>
                <a:gd name="T1" fmla="*/ 20 h 116"/>
                <a:gd name="T2" fmla="*/ 51 w 95"/>
                <a:gd name="T3" fmla="*/ 16 h 116"/>
                <a:gd name="T4" fmla="*/ 30 w 95"/>
                <a:gd name="T5" fmla="*/ 0 h 116"/>
                <a:gd name="T6" fmla="*/ 0 w 95"/>
                <a:gd name="T7" fmla="*/ 31 h 116"/>
                <a:gd name="T8" fmla="*/ 17 w 95"/>
                <a:gd name="T9" fmla="*/ 48 h 116"/>
                <a:gd name="T10" fmla="*/ 21 w 95"/>
                <a:gd name="T11" fmla="*/ 47 h 116"/>
                <a:gd name="T12" fmla="*/ 85 w 95"/>
                <a:gd name="T13" fmla="*/ 116 h 116"/>
                <a:gd name="T14" fmla="*/ 95 w 95"/>
                <a:gd name="T15" fmla="*/ 76 h 116"/>
                <a:gd name="T16" fmla="*/ 46 w 95"/>
                <a:gd name="T17" fmla="*/ 2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16"/>
                <a:gd name="T29" fmla="*/ 95 w 9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16">
                  <a:moveTo>
                    <a:pt x="46" y="20"/>
                  </a:moveTo>
                  <a:lnTo>
                    <a:pt x="51" y="16"/>
                  </a:lnTo>
                  <a:lnTo>
                    <a:pt x="30" y="0"/>
                  </a:lnTo>
                  <a:lnTo>
                    <a:pt x="0" y="31"/>
                  </a:lnTo>
                  <a:lnTo>
                    <a:pt x="17" y="48"/>
                  </a:lnTo>
                  <a:lnTo>
                    <a:pt x="21" y="47"/>
                  </a:lnTo>
                  <a:lnTo>
                    <a:pt x="85" y="116"/>
                  </a:lnTo>
                  <a:lnTo>
                    <a:pt x="95" y="76"/>
                  </a:lnTo>
                  <a:lnTo>
                    <a:pt x="4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43">
              <a:extLst>
                <a:ext uri="{FF2B5EF4-FFF2-40B4-BE49-F238E27FC236}">
                  <a16:creationId xmlns:a16="http://schemas.microsoft.com/office/drawing/2014/main" id="{F532EE27-5947-AF1D-F9F3-AB993D0A4ACD}"/>
                </a:ext>
              </a:extLst>
            </p:cNvPr>
            <p:cNvSpPr>
              <a:spLocks/>
            </p:cNvSpPr>
            <p:nvPr/>
          </p:nvSpPr>
          <p:spPr bwMode="auto">
            <a:xfrm>
              <a:off x="3047" y="1394"/>
              <a:ext cx="332" cy="219"/>
            </a:xfrm>
            <a:custGeom>
              <a:avLst/>
              <a:gdLst>
                <a:gd name="T0" fmla="*/ 207 w 332"/>
                <a:gd name="T1" fmla="*/ 88 h 219"/>
                <a:gd name="T2" fmla="*/ 220 w 332"/>
                <a:gd name="T3" fmla="*/ 81 h 219"/>
                <a:gd name="T4" fmla="*/ 233 w 332"/>
                <a:gd name="T5" fmla="*/ 75 h 219"/>
                <a:gd name="T6" fmla="*/ 245 w 332"/>
                <a:gd name="T7" fmla="*/ 73 h 219"/>
                <a:gd name="T8" fmla="*/ 250 w 332"/>
                <a:gd name="T9" fmla="*/ 73 h 219"/>
                <a:gd name="T10" fmla="*/ 269 w 332"/>
                <a:gd name="T11" fmla="*/ 73 h 219"/>
                <a:gd name="T12" fmla="*/ 285 w 332"/>
                <a:gd name="T13" fmla="*/ 72 h 219"/>
                <a:gd name="T14" fmla="*/ 295 w 332"/>
                <a:gd name="T15" fmla="*/ 68 h 219"/>
                <a:gd name="T16" fmla="*/ 299 w 332"/>
                <a:gd name="T17" fmla="*/ 67 h 219"/>
                <a:gd name="T18" fmla="*/ 328 w 332"/>
                <a:gd name="T19" fmla="*/ 46 h 219"/>
                <a:gd name="T20" fmla="*/ 327 w 332"/>
                <a:gd name="T21" fmla="*/ 34 h 219"/>
                <a:gd name="T22" fmla="*/ 323 w 332"/>
                <a:gd name="T23" fmla="*/ 38 h 219"/>
                <a:gd name="T24" fmla="*/ 323 w 332"/>
                <a:gd name="T25" fmla="*/ 38 h 219"/>
                <a:gd name="T26" fmla="*/ 322 w 332"/>
                <a:gd name="T27" fmla="*/ 37 h 219"/>
                <a:gd name="T28" fmla="*/ 325 w 332"/>
                <a:gd name="T29" fmla="*/ 33 h 219"/>
                <a:gd name="T30" fmla="*/ 322 w 332"/>
                <a:gd name="T31" fmla="*/ 25 h 219"/>
                <a:gd name="T32" fmla="*/ 322 w 332"/>
                <a:gd name="T33" fmla="*/ 19 h 219"/>
                <a:gd name="T34" fmla="*/ 318 w 332"/>
                <a:gd name="T35" fmla="*/ 11 h 219"/>
                <a:gd name="T36" fmla="*/ 313 w 332"/>
                <a:gd name="T37" fmla="*/ 5 h 219"/>
                <a:gd name="T38" fmla="*/ 308 w 332"/>
                <a:gd name="T39" fmla="*/ 0 h 219"/>
                <a:gd name="T40" fmla="*/ 307 w 332"/>
                <a:gd name="T41" fmla="*/ 2 h 219"/>
                <a:gd name="T42" fmla="*/ 304 w 332"/>
                <a:gd name="T43" fmla="*/ 18 h 219"/>
                <a:gd name="T44" fmla="*/ 291 w 332"/>
                <a:gd name="T45" fmla="*/ 29 h 219"/>
                <a:gd name="T46" fmla="*/ 282 w 332"/>
                <a:gd name="T47" fmla="*/ 34 h 219"/>
                <a:gd name="T48" fmla="*/ 278 w 332"/>
                <a:gd name="T49" fmla="*/ 36 h 219"/>
                <a:gd name="T50" fmla="*/ 269 w 332"/>
                <a:gd name="T51" fmla="*/ 33 h 219"/>
                <a:gd name="T52" fmla="*/ 268 w 332"/>
                <a:gd name="T53" fmla="*/ 20 h 219"/>
                <a:gd name="T54" fmla="*/ 264 w 332"/>
                <a:gd name="T55" fmla="*/ 15 h 219"/>
                <a:gd name="T56" fmla="*/ 262 w 332"/>
                <a:gd name="T57" fmla="*/ 14 h 219"/>
                <a:gd name="T58" fmla="*/ 262 w 332"/>
                <a:gd name="T59" fmla="*/ 16 h 219"/>
                <a:gd name="T60" fmla="*/ 257 w 332"/>
                <a:gd name="T61" fmla="*/ 21 h 219"/>
                <a:gd name="T62" fmla="*/ 248 w 332"/>
                <a:gd name="T63" fmla="*/ 33 h 219"/>
                <a:gd name="T64" fmla="*/ 236 w 332"/>
                <a:gd name="T65" fmla="*/ 45 h 219"/>
                <a:gd name="T66" fmla="*/ 221 w 332"/>
                <a:gd name="T67" fmla="*/ 56 h 219"/>
                <a:gd name="T68" fmla="*/ 216 w 332"/>
                <a:gd name="T69" fmla="*/ 61 h 219"/>
                <a:gd name="T70" fmla="*/ 15 w 332"/>
                <a:gd name="T71" fmla="*/ 162 h 219"/>
                <a:gd name="T72" fmla="*/ 8 w 332"/>
                <a:gd name="T73" fmla="*/ 180 h 219"/>
                <a:gd name="T74" fmla="*/ 0 w 332"/>
                <a:gd name="T75" fmla="*/ 196 h 219"/>
                <a:gd name="T76" fmla="*/ 200 w 332"/>
                <a:gd name="T77" fmla="*/ 93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
                <a:gd name="T118" fmla="*/ 0 h 219"/>
                <a:gd name="T119" fmla="*/ 332 w 332"/>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 h="219">
                  <a:moveTo>
                    <a:pt x="200" y="93"/>
                  </a:moveTo>
                  <a:lnTo>
                    <a:pt x="207" y="88"/>
                  </a:lnTo>
                  <a:lnTo>
                    <a:pt x="214" y="85"/>
                  </a:lnTo>
                  <a:lnTo>
                    <a:pt x="220" y="81"/>
                  </a:lnTo>
                  <a:lnTo>
                    <a:pt x="227" y="78"/>
                  </a:lnTo>
                  <a:lnTo>
                    <a:pt x="233" y="75"/>
                  </a:lnTo>
                  <a:lnTo>
                    <a:pt x="239" y="74"/>
                  </a:lnTo>
                  <a:lnTo>
                    <a:pt x="245" y="73"/>
                  </a:lnTo>
                  <a:lnTo>
                    <a:pt x="250" y="74"/>
                  </a:lnTo>
                  <a:lnTo>
                    <a:pt x="250" y="73"/>
                  </a:lnTo>
                  <a:lnTo>
                    <a:pt x="259" y="74"/>
                  </a:lnTo>
                  <a:lnTo>
                    <a:pt x="269" y="73"/>
                  </a:lnTo>
                  <a:lnTo>
                    <a:pt x="277" y="73"/>
                  </a:lnTo>
                  <a:lnTo>
                    <a:pt x="285" y="72"/>
                  </a:lnTo>
                  <a:lnTo>
                    <a:pt x="291" y="69"/>
                  </a:lnTo>
                  <a:lnTo>
                    <a:pt x="295" y="68"/>
                  </a:lnTo>
                  <a:lnTo>
                    <a:pt x="298" y="67"/>
                  </a:lnTo>
                  <a:lnTo>
                    <a:pt x="299" y="67"/>
                  </a:lnTo>
                  <a:lnTo>
                    <a:pt x="316" y="58"/>
                  </a:lnTo>
                  <a:lnTo>
                    <a:pt x="328" y="46"/>
                  </a:lnTo>
                  <a:lnTo>
                    <a:pt x="332" y="31"/>
                  </a:lnTo>
                  <a:lnTo>
                    <a:pt x="327" y="34"/>
                  </a:lnTo>
                  <a:lnTo>
                    <a:pt x="324" y="36"/>
                  </a:lnTo>
                  <a:lnTo>
                    <a:pt x="323" y="38"/>
                  </a:lnTo>
                  <a:lnTo>
                    <a:pt x="323" y="39"/>
                  </a:lnTo>
                  <a:lnTo>
                    <a:pt x="323" y="38"/>
                  </a:lnTo>
                  <a:lnTo>
                    <a:pt x="322" y="37"/>
                  </a:lnTo>
                  <a:lnTo>
                    <a:pt x="325" y="33"/>
                  </a:lnTo>
                  <a:lnTo>
                    <a:pt x="324" y="28"/>
                  </a:lnTo>
                  <a:lnTo>
                    <a:pt x="322" y="25"/>
                  </a:lnTo>
                  <a:lnTo>
                    <a:pt x="320" y="23"/>
                  </a:lnTo>
                  <a:lnTo>
                    <a:pt x="322" y="19"/>
                  </a:lnTo>
                  <a:lnTo>
                    <a:pt x="321" y="15"/>
                  </a:lnTo>
                  <a:lnTo>
                    <a:pt x="318" y="11"/>
                  </a:lnTo>
                  <a:lnTo>
                    <a:pt x="315" y="9"/>
                  </a:lnTo>
                  <a:lnTo>
                    <a:pt x="313" y="5"/>
                  </a:lnTo>
                  <a:lnTo>
                    <a:pt x="311" y="1"/>
                  </a:lnTo>
                  <a:lnTo>
                    <a:pt x="308" y="0"/>
                  </a:lnTo>
                  <a:lnTo>
                    <a:pt x="307" y="0"/>
                  </a:lnTo>
                  <a:lnTo>
                    <a:pt x="307" y="2"/>
                  </a:lnTo>
                  <a:lnTo>
                    <a:pt x="307" y="9"/>
                  </a:lnTo>
                  <a:lnTo>
                    <a:pt x="304" y="18"/>
                  </a:lnTo>
                  <a:lnTo>
                    <a:pt x="296" y="26"/>
                  </a:lnTo>
                  <a:lnTo>
                    <a:pt x="291" y="29"/>
                  </a:lnTo>
                  <a:lnTo>
                    <a:pt x="286" y="31"/>
                  </a:lnTo>
                  <a:lnTo>
                    <a:pt x="282" y="34"/>
                  </a:lnTo>
                  <a:lnTo>
                    <a:pt x="281" y="35"/>
                  </a:lnTo>
                  <a:lnTo>
                    <a:pt x="278" y="36"/>
                  </a:lnTo>
                  <a:lnTo>
                    <a:pt x="273" y="36"/>
                  </a:lnTo>
                  <a:lnTo>
                    <a:pt x="269" y="33"/>
                  </a:lnTo>
                  <a:lnTo>
                    <a:pt x="270" y="24"/>
                  </a:lnTo>
                  <a:lnTo>
                    <a:pt x="268" y="20"/>
                  </a:lnTo>
                  <a:lnTo>
                    <a:pt x="266" y="17"/>
                  </a:lnTo>
                  <a:lnTo>
                    <a:pt x="264" y="15"/>
                  </a:lnTo>
                  <a:lnTo>
                    <a:pt x="263" y="13"/>
                  </a:lnTo>
                  <a:lnTo>
                    <a:pt x="262" y="14"/>
                  </a:lnTo>
                  <a:lnTo>
                    <a:pt x="262" y="15"/>
                  </a:lnTo>
                  <a:lnTo>
                    <a:pt x="262" y="16"/>
                  </a:lnTo>
                  <a:lnTo>
                    <a:pt x="260" y="17"/>
                  </a:lnTo>
                  <a:lnTo>
                    <a:pt x="257" y="21"/>
                  </a:lnTo>
                  <a:lnTo>
                    <a:pt x="253" y="27"/>
                  </a:lnTo>
                  <a:lnTo>
                    <a:pt x="248" y="33"/>
                  </a:lnTo>
                  <a:lnTo>
                    <a:pt x="244" y="38"/>
                  </a:lnTo>
                  <a:lnTo>
                    <a:pt x="236" y="45"/>
                  </a:lnTo>
                  <a:lnTo>
                    <a:pt x="228" y="50"/>
                  </a:lnTo>
                  <a:lnTo>
                    <a:pt x="221" y="56"/>
                  </a:lnTo>
                  <a:lnTo>
                    <a:pt x="217" y="61"/>
                  </a:lnTo>
                  <a:lnTo>
                    <a:pt x="216" y="61"/>
                  </a:lnTo>
                  <a:lnTo>
                    <a:pt x="48" y="182"/>
                  </a:lnTo>
                  <a:lnTo>
                    <a:pt x="15" y="162"/>
                  </a:lnTo>
                  <a:lnTo>
                    <a:pt x="11" y="171"/>
                  </a:lnTo>
                  <a:lnTo>
                    <a:pt x="8" y="180"/>
                  </a:lnTo>
                  <a:lnTo>
                    <a:pt x="5" y="188"/>
                  </a:lnTo>
                  <a:lnTo>
                    <a:pt x="0" y="196"/>
                  </a:lnTo>
                  <a:lnTo>
                    <a:pt x="52" y="219"/>
                  </a:lnTo>
                  <a:lnTo>
                    <a:pt x="200" y="93"/>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44">
              <a:extLst>
                <a:ext uri="{FF2B5EF4-FFF2-40B4-BE49-F238E27FC236}">
                  <a16:creationId xmlns:a16="http://schemas.microsoft.com/office/drawing/2014/main" id="{27CA22F5-3FCA-1F53-AFFC-883BD836C30C}"/>
                </a:ext>
              </a:extLst>
            </p:cNvPr>
            <p:cNvSpPr>
              <a:spLocks/>
            </p:cNvSpPr>
            <p:nvPr/>
          </p:nvSpPr>
          <p:spPr bwMode="auto">
            <a:xfrm>
              <a:off x="3267" y="1268"/>
              <a:ext cx="152" cy="347"/>
            </a:xfrm>
            <a:custGeom>
              <a:avLst/>
              <a:gdLst>
                <a:gd name="T0" fmla="*/ 49 w 152"/>
                <a:gd name="T1" fmla="*/ 0 h 347"/>
                <a:gd name="T2" fmla="*/ 0 w 152"/>
                <a:gd name="T3" fmla="*/ 17 h 347"/>
                <a:gd name="T4" fmla="*/ 53 w 152"/>
                <a:gd name="T5" fmla="*/ 163 h 347"/>
                <a:gd name="T6" fmla="*/ 102 w 152"/>
                <a:gd name="T7" fmla="*/ 347 h 347"/>
                <a:gd name="T8" fmla="*/ 152 w 152"/>
                <a:gd name="T9" fmla="*/ 333 h 347"/>
                <a:gd name="T10" fmla="*/ 87 w 152"/>
                <a:gd name="T11" fmla="*/ 152 h 347"/>
                <a:gd name="T12" fmla="*/ 49 w 152"/>
                <a:gd name="T13" fmla="*/ 0 h 347"/>
                <a:gd name="T14" fmla="*/ 0 60000 65536"/>
                <a:gd name="T15" fmla="*/ 0 60000 65536"/>
                <a:gd name="T16" fmla="*/ 0 60000 65536"/>
                <a:gd name="T17" fmla="*/ 0 60000 65536"/>
                <a:gd name="T18" fmla="*/ 0 60000 65536"/>
                <a:gd name="T19" fmla="*/ 0 60000 65536"/>
                <a:gd name="T20" fmla="*/ 0 60000 65536"/>
                <a:gd name="T21" fmla="*/ 0 w 152"/>
                <a:gd name="T22" fmla="*/ 0 h 347"/>
                <a:gd name="T23" fmla="*/ 152 w 152"/>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347">
                  <a:moveTo>
                    <a:pt x="49" y="0"/>
                  </a:moveTo>
                  <a:lnTo>
                    <a:pt x="0" y="17"/>
                  </a:lnTo>
                  <a:lnTo>
                    <a:pt x="53" y="163"/>
                  </a:lnTo>
                  <a:lnTo>
                    <a:pt x="102" y="347"/>
                  </a:lnTo>
                  <a:lnTo>
                    <a:pt x="152" y="333"/>
                  </a:lnTo>
                  <a:lnTo>
                    <a:pt x="87" y="152"/>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45">
              <a:extLst>
                <a:ext uri="{FF2B5EF4-FFF2-40B4-BE49-F238E27FC236}">
                  <a16:creationId xmlns:a16="http://schemas.microsoft.com/office/drawing/2014/main" id="{E53A1073-0F41-C2A6-E856-DD9D5A47F6C8}"/>
                </a:ext>
              </a:extLst>
            </p:cNvPr>
            <p:cNvSpPr>
              <a:spLocks/>
            </p:cNvSpPr>
            <p:nvPr/>
          </p:nvSpPr>
          <p:spPr bwMode="auto">
            <a:xfrm>
              <a:off x="3315" y="1410"/>
              <a:ext cx="43" cy="26"/>
            </a:xfrm>
            <a:custGeom>
              <a:avLst/>
              <a:gdLst>
                <a:gd name="T0" fmla="*/ 39 w 43"/>
                <a:gd name="T1" fmla="*/ 7 h 26"/>
                <a:gd name="T2" fmla="*/ 43 w 43"/>
                <a:gd name="T3" fmla="*/ 14 h 26"/>
                <a:gd name="T4" fmla="*/ 5 w 43"/>
                <a:gd name="T5" fmla="*/ 26 h 26"/>
                <a:gd name="T6" fmla="*/ 0 w 43"/>
                <a:gd name="T7" fmla="*/ 11 h 26"/>
                <a:gd name="T8" fmla="*/ 38 w 43"/>
                <a:gd name="T9" fmla="*/ 0 h 26"/>
                <a:gd name="T10" fmla="*/ 39 w 43"/>
                <a:gd name="T11" fmla="*/ 7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39" y="7"/>
                  </a:moveTo>
                  <a:lnTo>
                    <a:pt x="43" y="14"/>
                  </a:lnTo>
                  <a:lnTo>
                    <a:pt x="5" y="26"/>
                  </a:lnTo>
                  <a:lnTo>
                    <a:pt x="0" y="11"/>
                  </a:lnTo>
                  <a:lnTo>
                    <a:pt x="38" y="0"/>
                  </a:lnTo>
                  <a:lnTo>
                    <a:pt x="39"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46">
              <a:extLst>
                <a:ext uri="{FF2B5EF4-FFF2-40B4-BE49-F238E27FC236}">
                  <a16:creationId xmlns:a16="http://schemas.microsoft.com/office/drawing/2014/main" id="{1E480BEE-AB51-091A-F2D3-8853F0A0AAC8}"/>
                </a:ext>
              </a:extLst>
            </p:cNvPr>
            <p:cNvSpPr>
              <a:spLocks/>
            </p:cNvSpPr>
            <p:nvPr/>
          </p:nvSpPr>
          <p:spPr bwMode="auto">
            <a:xfrm>
              <a:off x="3333" y="1394"/>
              <a:ext cx="28" cy="14"/>
            </a:xfrm>
            <a:custGeom>
              <a:avLst/>
              <a:gdLst>
                <a:gd name="T0" fmla="*/ 21 w 28"/>
                <a:gd name="T1" fmla="*/ 0 h 14"/>
                <a:gd name="T2" fmla="*/ 0 w 28"/>
                <a:gd name="T3" fmla="*/ 8 h 14"/>
                <a:gd name="T4" fmla="*/ 1 w 28"/>
                <a:gd name="T5" fmla="*/ 9 h 14"/>
                <a:gd name="T6" fmla="*/ 5 w 28"/>
                <a:gd name="T7" fmla="*/ 13 h 14"/>
                <a:gd name="T8" fmla="*/ 11 w 28"/>
                <a:gd name="T9" fmla="*/ 14 h 14"/>
                <a:gd name="T10" fmla="*/ 24 w 28"/>
                <a:gd name="T11" fmla="*/ 10 h 14"/>
                <a:gd name="T12" fmla="*/ 25 w 28"/>
                <a:gd name="T13" fmla="*/ 9 h 14"/>
                <a:gd name="T14" fmla="*/ 28 w 28"/>
                <a:gd name="T15" fmla="*/ 7 h 14"/>
                <a:gd name="T16" fmla="*/ 27 w 28"/>
                <a:gd name="T17" fmla="*/ 4 h 14"/>
                <a:gd name="T18" fmla="*/ 21 w 2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4"/>
                <a:gd name="T32" fmla="*/ 28 w 2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4">
                  <a:moveTo>
                    <a:pt x="21" y="0"/>
                  </a:moveTo>
                  <a:lnTo>
                    <a:pt x="0" y="8"/>
                  </a:lnTo>
                  <a:lnTo>
                    <a:pt x="1" y="9"/>
                  </a:lnTo>
                  <a:lnTo>
                    <a:pt x="5" y="13"/>
                  </a:lnTo>
                  <a:lnTo>
                    <a:pt x="11" y="14"/>
                  </a:lnTo>
                  <a:lnTo>
                    <a:pt x="24" y="10"/>
                  </a:lnTo>
                  <a:lnTo>
                    <a:pt x="25" y="9"/>
                  </a:lnTo>
                  <a:lnTo>
                    <a:pt x="28" y="7"/>
                  </a:lnTo>
                  <a:lnTo>
                    <a:pt x="27" y="4"/>
                  </a:lnTo>
                  <a:lnTo>
                    <a:pt x="21"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47">
              <a:extLst>
                <a:ext uri="{FF2B5EF4-FFF2-40B4-BE49-F238E27FC236}">
                  <a16:creationId xmlns:a16="http://schemas.microsoft.com/office/drawing/2014/main" id="{B90FD486-8878-2AB4-934D-E2DE1CC284E8}"/>
                </a:ext>
              </a:extLst>
            </p:cNvPr>
            <p:cNvSpPr>
              <a:spLocks/>
            </p:cNvSpPr>
            <p:nvPr/>
          </p:nvSpPr>
          <p:spPr bwMode="auto">
            <a:xfrm>
              <a:off x="3335" y="1404"/>
              <a:ext cx="30" cy="16"/>
            </a:xfrm>
            <a:custGeom>
              <a:avLst/>
              <a:gdLst>
                <a:gd name="T0" fmla="*/ 26 w 30"/>
                <a:gd name="T1" fmla="*/ 0 h 16"/>
                <a:gd name="T2" fmla="*/ 0 w 30"/>
                <a:gd name="T3" fmla="*/ 10 h 16"/>
                <a:gd name="T4" fmla="*/ 1 w 30"/>
                <a:gd name="T5" fmla="*/ 11 h 16"/>
                <a:gd name="T6" fmla="*/ 6 w 30"/>
                <a:gd name="T7" fmla="*/ 15 h 16"/>
                <a:gd name="T8" fmla="*/ 14 w 30"/>
                <a:gd name="T9" fmla="*/ 16 h 16"/>
                <a:gd name="T10" fmla="*/ 28 w 30"/>
                <a:gd name="T11" fmla="*/ 11 h 16"/>
                <a:gd name="T12" fmla="*/ 29 w 30"/>
                <a:gd name="T13" fmla="*/ 10 h 16"/>
                <a:gd name="T14" fmla="*/ 30 w 30"/>
                <a:gd name="T15" fmla="*/ 7 h 16"/>
                <a:gd name="T16" fmla="*/ 30 w 30"/>
                <a:gd name="T17" fmla="*/ 4 h 16"/>
                <a:gd name="T18" fmla="*/ 26 w 3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
                <a:gd name="T32" fmla="*/ 30 w 3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
                  <a:moveTo>
                    <a:pt x="26" y="0"/>
                  </a:moveTo>
                  <a:lnTo>
                    <a:pt x="0" y="10"/>
                  </a:lnTo>
                  <a:lnTo>
                    <a:pt x="1" y="11"/>
                  </a:lnTo>
                  <a:lnTo>
                    <a:pt x="6" y="15"/>
                  </a:lnTo>
                  <a:lnTo>
                    <a:pt x="14" y="16"/>
                  </a:lnTo>
                  <a:lnTo>
                    <a:pt x="28" y="11"/>
                  </a:lnTo>
                  <a:lnTo>
                    <a:pt x="29" y="10"/>
                  </a:lnTo>
                  <a:lnTo>
                    <a:pt x="30" y="7"/>
                  </a:lnTo>
                  <a:lnTo>
                    <a:pt x="30" y="4"/>
                  </a:lnTo>
                  <a:lnTo>
                    <a:pt x="26"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48">
              <a:extLst>
                <a:ext uri="{FF2B5EF4-FFF2-40B4-BE49-F238E27FC236}">
                  <a16:creationId xmlns:a16="http://schemas.microsoft.com/office/drawing/2014/main" id="{F35EB125-3594-6B47-E6E9-C5B242548F00}"/>
                </a:ext>
              </a:extLst>
            </p:cNvPr>
            <p:cNvSpPr>
              <a:spLocks/>
            </p:cNvSpPr>
            <p:nvPr/>
          </p:nvSpPr>
          <p:spPr bwMode="auto">
            <a:xfrm>
              <a:off x="3340" y="1418"/>
              <a:ext cx="30" cy="15"/>
            </a:xfrm>
            <a:custGeom>
              <a:avLst/>
              <a:gdLst>
                <a:gd name="T0" fmla="*/ 25 w 30"/>
                <a:gd name="T1" fmla="*/ 0 h 15"/>
                <a:gd name="T2" fmla="*/ 0 w 30"/>
                <a:gd name="T3" fmla="*/ 10 h 15"/>
                <a:gd name="T4" fmla="*/ 1 w 30"/>
                <a:gd name="T5" fmla="*/ 11 h 15"/>
                <a:gd name="T6" fmla="*/ 5 w 30"/>
                <a:gd name="T7" fmla="*/ 14 h 15"/>
                <a:gd name="T8" fmla="*/ 13 w 30"/>
                <a:gd name="T9" fmla="*/ 15 h 15"/>
                <a:gd name="T10" fmla="*/ 28 w 30"/>
                <a:gd name="T11" fmla="*/ 12 h 15"/>
                <a:gd name="T12" fmla="*/ 29 w 30"/>
                <a:gd name="T13" fmla="*/ 11 h 15"/>
                <a:gd name="T14" fmla="*/ 30 w 30"/>
                <a:gd name="T15" fmla="*/ 7 h 15"/>
                <a:gd name="T16" fmla="*/ 30 w 30"/>
                <a:gd name="T17" fmla="*/ 3 h 15"/>
                <a:gd name="T18" fmla="*/ 25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
                <a:gd name="T32" fmla="*/ 30 w 3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
                  <a:moveTo>
                    <a:pt x="25" y="0"/>
                  </a:moveTo>
                  <a:lnTo>
                    <a:pt x="0" y="10"/>
                  </a:lnTo>
                  <a:lnTo>
                    <a:pt x="1" y="11"/>
                  </a:lnTo>
                  <a:lnTo>
                    <a:pt x="5" y="14"/>
                  </a:lnTo>
                  <a:lnTo>
                    <a:pt x="13" y="15"/>
                  </a:lnTo>
                  <a:lnTo>
                    <a:pt x="28" y="12"/>
                  </a:lnTo>
                  <a:lnTo>
                    <a:pt x="29" y="11"/>
                  </a:lnTo>
                  <a:lnTo>
                    <a:pt x="30" y="7"/>
                  </a:lnTo>
                  <a:lnTo>
                    <a:pt x="30" y="3"/>
                  </a:lnTo>
                  <a:lnTo>
                    <a:pt x="25"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49">
              <a:extLst>
                <a:ext uri="{FF2B5EF4-FFF2-40B4-BE49-F238E27FC236}">
                  <a16:creationId xmlns:a16="http://schemas.microsoft.com/office/drawing/2014/main" id="{27114C2A-3CCF-6922-ABA2-E4A9B2952704}"/>
                </a:ext>
              </a:extLst>
            </p:cNvPr>
            <p:cNvSpPr>
              <a:spLocks/>
            </p:cNvSpPr>
            <p:nvPr/>
          </p:nvSpPr>
          <p:spPr bwMode="auto">
            <a:xfrm>
              <a:off x="3302" y="1393"/>
              <a:ext cx="47" cy="44"/>
            </a:xfrm>
            <a:custGeom>
              <a:avLst/>
              <a:gdLst>
                <a:gd name="T0" fmla="*/ 30 w 47"/>
                <a:gd name="T1" fmla="*/ 0 h 44"/>
                <a:gd name="T2" fmla="*/ 10 w 47"/>
                <a:gd name="T3" fmla="*/ 3 h 44"/>
                <a:gd name="T4" fmla="*/ 0 w 47"/>
                <a:gd name="T5" fmla="*/ 25 h 44"/>
                <a:gd name="T6" fmla="*/ 15 w 47"/>
                <a:gd name="T7" fmla="*/ 44 h 44"/>
                <a:gd name="T8" fmla="*/ 18 w 47"/>
                <a:gd name="T9" fmla="*/ 43 h 44"/>
                <a:gd name="T10" fmla="*/ 21 w 47"/>
                <a:gd name="T11" fmla="*/ 39 h 44"/>
                <a:gd name="T12" fmla="*/ 24 w 47"/>
                <a:gd name="T13" fmla="*/ 31 h 44"/>
                <a:gd name="T14" fmla="*/ 22 w 47"/>
                <a:gd name="T15" fmla="*/ 21 h 44"/>
                <a:gd name="T16" fmla="*/ 20 w 47"/>
                <a:gd name="T17" fmla="*/ 14 h 44"/>
                <a:gd name="T18" fmla="*/ 29 w 47"/>
                <a:gd name="T19" fmla="*/ 10 h 44"/>
                <a:gd name="T20" fmla="*/ 30 w 47"/>
                <a:gd name="T21" fmla="*/ 11 h 44"/>
                <a:gd name="T22" fmla="*/ 34 w 47"/>
                <a:gd name="T23" fmla="*/ 15 h 44"/>
                <a:gd name="T24" fmla="*/ 40 w 47"/>
                <a:gd name="T25" fmla="*/ 16 h 44"/>
                <a:gd name="T26" fmla="*/ 47 w 47"/>
                <a:gd name="T27" fmla="*/ 12 h 44"/>
                <a:gd name="T28" fmla="*/ 30 w 47"/>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4"/>
                <a:gd name="T47" fmla="*/ 47 w 4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4">
                  <a:moveTo>
                    <a:pt x="30" y="0"/>
                  </a:moveTo>
                  <a:lnTo>
                    <a:pt x="10" y="3"/>
                  </a:lnTo>
                  <a:lnTo>
                    <a:pt x="0" y="25"/>
                  </a:lnTo>
                  <a:lnTo>
                    <a:pt x="15" y="44"/>
                  </a:lnTo>
                  <a:lnTo>
                    <a:pt x="18" y="43"/>
                  </a:lnTo>
                  <a:lnTo>
                    <a:pt x="21" y="39"/>
                  </a:lnTo>
                  <a:lnTo>
                    <a:pt x="24" y="31"/>
                  </a:lnTo>
                  <a:lnTo>
                    <a:pt x="22" y="21"/>
                  </a:lnTo>
                  <a:lnTo>
                    <a:pt x="20" y="14"/>
                  </a:lnTo>
                  <a:lnTo>
                    <a:pt x="29" y="10"/>
                  </a:lnTo>
                  <a:lnTo>
                    <a:pt x="30" y="11"/>
                  </a:lnTo>
                  <a:lnTo>
                    <a:pt x="34" y="15"/>
                  </a:lnTo>
                  <a:lnTo>
                    <a:pt x="40" y="16"/>
                  </a:lnTo>
                  <a:lnTo>
                    <a:pt x="47" y="12"/>
                  </a:lnTo>
                  <a:lnTo>
                    <a:pt x="30"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50">
              <a:extLst>
                <a:ext uri="{FF2B5EF4-FFF2-40B4-BE49-F238E27FC236}">
                  <a16:creationId xmlns:a16="http://schemas.microsoft.com/office/drawing/2014/main" id="{39A39116-5F90-3EDC-46E6-E998AE23F0C4}"/>
                </a:ext>
              </a:extLst>
            </p:cNvPr>
            <p:cNvSpPr>
              <a:spLocks/>
            </p:cNvSpPr>
            <p:nvPr/>
          </p:nvSpPr>
          <p:spPr bwMode="auto">
            <a:xfrm>
              <a:off x="3002" y="1536"/>
              <a:ext cx="69" cy="60"/>
            </a:xfrm>
            <a:custGeom>
              <a:avLst/>
              <a:gdLst>
                <a:gd name="T0" fmla="*/ 45 w 69"/>
                <a:gd name="T1" fmla="*/ 1 h 60"/>
                <a:gd name="T2" fmla="*/ 43 w 69"/>
                <a:gd name="T3" fmla="*/ 10 h 60"/>
                <a:gd name="T4" fmla="*/ 25 w 69"/>
                <a:gd name="T5" fmla="*/ 0 h 60"/>
                <a:gd name="T6" fmla="*/ 20 w 69"/>
                <a:gd name="T7" fmla="*/ 8 h 60"/>
                <a:gd name="T8" fmla="*/ 13 w 69"/>
                <a:gd name="T9" fmla="*/ 16 h 60"/>
                <a:gd name="T10" fmla="*/ 6 w 69"/>
                <a:gd name="T11" fmla="*/ 23 h 60"/>
                <a:gd name="T12" fmla="*/ 0 w 69"/>
                <a:gd name="T13" fmla="*/ 32 h 60"/>
                <a:gd name="T14" fmla="*/ 31 w 69"/>
                <a:gd name="T15" fmla="*/ 47 h 60"/>
                <a:gd name="T16" fmla="*/ 30 w 69"/>
                <a:gd name="T17" fmla="*/ 50 h 60"/>
                <a:gd name="T18" fmla="*/ 52 w 69"/>
                <a:gd name="T19" fmla="*/ 60 h 60"/>
                <a:gd name="T20" fmla="*/ 69 w 69"/>
                <a:gd name="T21" fmla="*/ 20 h 60"/>
                <a:gd name="T22" fmla="*/ 45 w 69"/>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60"/>
                <a:gd name="T38" fmla="*/ 69 w 69"/>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60">
                  <a:moveTo>
                    <a:pt x="45" y="1"/>
                  </a:moveTo>
                  <a:lnTo>
                    <a:pt x="43" y="10"/>
                  </a:lnTo>
                  <a:lnTo>
                    <a:pt x="25" y="0"/>
                  </a:lnTo>
                  <a:lnTo>
                    <a:pt x="20" y="8"/>
                  </a:lnTo>
                  <a:lnTo>
                    <a:pt x="13" y="16"/>
                  </a:lnTo>
                  <a:lnTo>
                    <a:pt x="6" y="23"/>
                  </a:lnTo>
                  <a:lnTo>
                    <a:pt x="0" y="32"/>
                  </a:lnTo>
                  <a:lnTo>
                    <a:pt x="31" y="47"/>
                  </a:lnTo>
                  <a:lnTo>
                    <a:pt x="30" y="50"/>
                  </a:lnTo>
                  <a:lnTo>
                    <a:pt x="52" y="60"/>
                  </a:lnTo>
                  <a:lnTo>
                    <a:pt x="69" y="20"/>
                  </a:lnTo>
                  <a:lnTo>
                    <a:pt x="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51">
              <a:extLst>
                <a:ext uri="{FF2B5EF4-FFF2-40B4-BE49-F238E27FC236}">
                  <a16:creationId xmlns:a16="http://schemas.microsoft.com/office/drawing/2014/main" id="{188CC49C-A34D-78D8-39F4-50A8BD6C7072}"/>
                </a:ext>
              </a:extLst>
            </p:cNvPr>
            <p:cNvSpPr>
              <a:spLocks/>
            </p:cNvSpPr>
            <p:nvPr/>
          </p:nvSpPr>
          <p:spPr bwMode="auto">
            <a:xfrm>
              <a:off x="2700" y="1091"/>
              <a:ext cx="177" cy="206"/>
            </a:xfrm>
            <a:custGeom>
              <a:avLst/>
              <a:gdLst>
                <a:gd name="T0" fmla="*/ 133 w 177"/>
                <a:gd name="T1" fmla="*/ 16 h 206"/>
                <a:gd name="T2" fmla="*/ 114 w 177"/>
                <a:gd name="T3" fmla="*/ 4 h 206"/>
                <a:gd name="T4" fmla="*/ 108 w 177"/>
                <a:gd name="T5" fmla="*/ 10 h 206"/>
                <a:gd name="T6" fmla="*/ 79 w 177"/>
                <a:gd name="T7" fmla="*/ 0 h 206"/>
                <a:gd name="T8" fmla="*/ 76 w 177"/>
                <a:gd name="T9" fmla="*/ 9 h 206"/>
                <a:gd name="T10" fmla="*/ 57 w 177"/>
                <a:gd name="T11" fmla="*/ 5 h 206"/>
                <a:gd name="T12" fmla="*/ 52 w 177"/>
                <a:gd name="T13" fmla="*/ 15 h 206"/>
                <a:gd name="T14" fmla="*/ 28 w 177"/>
                <a:gd name="T15" fmla="*/ 19 h 206"/>
                <a:gd name="T16" fmla="*/ 28 w 177"/>
                <a:gd name="T17" fmla="*/ 29 h 206"/>
                <a:gd name="T18" fmla="*/ 8 w 177"/>
                <a:gd name="T19" fmla="*/ 59 h 206"/>
                <a:gd name="T20" fmla="*/ 0 w 177"/>
                <a:gd name="T21" fmla="*/ 110 h 206"/>
                <a:gd name="T22" fmla="*/ 30 w 177"/>
                <a:gd name="T23" fmla="*/ 74 h 206"/>
                <a:gd name="T24" fmla="*/ 54 w 177"/>
                <a:gd name="T25" fmla="*/ 61 h 206"/>
                <a:gd name="T26" fmla="*/ 55 w 177"/>
                <a:gd name="T27" fmla="*/ 74 h 206"/>
                <a:gd name="T28" fmla="*/ 71 w 177"/>
                <a:gd name="T29" fmla="*/ 78 h 206"/>
                <a:gd name="T30" fmla="*/ 69 w 177"/>
                <a:gd name="T31" fmla="*/ 98 h 206"/>
                <a:gd name="T32" fmla="*/ 79 w 177"/>
                <a:gd name="T33" fmla="*/ 106 h 206"/>
                <a:gd name="T34" fmla="*/ 93 w 177"/>
                <a:gd name="T35" fmla="*/ 110 h 206"/>
                <a:gd name="T36" fmla="*/ 93 w 177"/>
                <a:gd name="T37" fmla="*/ 108 h 206"/>
                <a:gd name="T38" fmla="*/ 92 w 177"/>
                <a:gd name="T39" fmla="*/ 103 h 206"/>
                <a:gd name="T40" fmla="*/ 94 w 177"/>
                <a:gd name="T41" fmla="*/ 99 h 206"/>
                <a:gd name="T42" fmla="*/ 100 w 177"/>
                <a:gd name="T43" fmla="*/ 97 h 206"/>
                <a:gd name="T44" fmla="*/ 115 w 177"/>
                <a:gd name="T45" fmla="*/ 101 h 206"/>
                <a:gd name="T46" fmla="*/ 121 w 177"/>
                <a:gd name="T47" fmla="*/ 115 h 206"/>
                <a:gd name="T48" fmla="*/ 120 w 177"/>
                <a:gd name="T49" fmla="*/ 128 h 206"/>
                <a:gd name="T50" fmla="*/ 119 w 177"/>
                <a:gd name="T51" fmla="*/ 135 h 206"/>
                <a:gd name="T52" fmla="*/ 117 w 177"/>
                <a:gd name="T53" fmla="*/ 206 h 206"/>
                <a:gd name="T54" fmla="*/ 140 w 177"/>
                <a:gd name="T55" fmla="*/ 187 h 206"/>
                <a:gd name="T56" fmla="*/ 177 w 177"/>
                <a:gd name="T57" fmla="*/ 99 h 206"/>
                <a:gd name="T58" fmla="*/ 175 w 177"/>
                <a:gd name="T59" fmla="*/ 67 h 206"/>
                <a:gd name="T60" fmla="*/ 158 w 177"/>
                <a:gd name="T61" fmla="*/ 35 h 206"/>
                <a:gd name="T62" fmla="*/ 150 w 177"/>
                <a:gd name="T63" fmla="*/ 28 h 206"/>
                <a:gd name="T64" fmla="*/ 139 w 177"/>
                <a:gd name="T65" fmla="*/ 15 h 206"/>
                <a:gd name="T66" fmla="*/ 133 w 177"/>
                <a:gd name="T67" fmla="*/ 16 h 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206"/>
                <a:gd name="T104" fmla="*/ 177 w 177"/>
                <a:gd name="T105" fmla="*/ 206 h 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206">
                  <a:moveTo>
                    <a:pt x="133" y="16"/>
                  </a:moveTo>
                  <a:lnTo>
                    <a:pt x="114" y="4"/>
                  </a:lnTo>
                  <a:lnTo>
                    <a:pt x="108" y="10"/>
                  </a:lnTo>
                  <a:lnTo>
                    <a:pt x="79" y="0"/>
                  </a:lnTo>
                  <a:lnTo>
                    <a:pt x="76" y="9"/>
                  </a:lnTo>
                  <a:lnTo>
                    <a:pt x="57" y="5"/>
                  </a:lnTo>
                  <a:lnTo>
                    <a:pt x="52" y="15"/>
                  </a:lnTo>
                  <a:lnTo>
                    <a:pt x="28" y="19"/>
                  </a:lnTo>
                  <a:lnTo>
                    <a:pt x="28" y="29"/>
                  </a:lnTo>
                  <a:lnTo>
                    <a:pt x="8" y="59"/>
                  </a:lnTo>
                  <a:lnTo>
                    <a:pt x="0" y="110"/>
                  </a:lnTo>
                  <a:lnTo>
                    <a:pt x="30" y="74"/>
                  </a:lnTo>
                  <a:lnTo>
                    <a:pt x="54" y="61"/>
                  </a:lnTo>
                  <a:lnTo>
                    <a:pt x="55" y="74"/>
                  </a:lnTo>
                  <a:lnTo>
                    <a:pt x="71" y="78"/>
                  </a:lnTo>
                  <a:lnTo>
                    <a:pt x="69" y="98"/>
                  </a:lnTo>
                  <a:lnTo>
                    <a:pt x="79" y="106"/>
                  </a:lnTo>
                  <a:lnTo>
                    <a:pt x="93" y="110"/>
                  </a:lnTo>
                  <a:lnTo>
                    <a:pt x="93" y="108"/>
                  </a:lnTo>
                  <a:lnTo>
                    <a:pt x="92" y="103"/>
                  </a:lnTo>
                  <a:lnTo>
                    <a:pt x="94" y="99"/>
                  </a:lnTo>
                  <a:lnTo>
                    <a:pt x="100" y="97"/>
                  </a:lnTo>
                  <a:lnTo>
                    <a:pt x="115" y="101"/>
                  </a:lnTo>
                  <a:lnTo>
                    <a:pt x="121" y="115"/>
                  </a:lnTo>
                  <a:lnTo>
                    <a:pt x="120" y="128"/>
                  </a:lnTo>
                  <a:lnTo>
                    <a:pt x="119" y="135"/>
                  </a:lnTo>
                  <a:lnTo>
                    <a:pt x="117" y="206"/>
                  </a:lnTo>
                  <a:lnTo>
                    <a:pt x="140" y="187"/>
                  </a:lnTo>
                  <a:lnTo>
                    <a:pt x="177" y="99"/>
                  </a:lnTo>
                  <a:lnTo>
                    <a:pt x="175" y="67"/>
                  </a:lnTo>
                  <a:lnTo>
                    <a:pt x="158" y="35"/>
                  </a:lnTo>
                  <a:lnTo>
                    <a:pt x="150" y="28"/>
                  </a:lnTo>
                  <a:lnTo>
                    <a:pt x="139" y="15"/>
                  </a:lnTo>
                  <a:lnTo>
                    <a:pt x="1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52">
              <a:extLst>
                <a:ext uri="{FF2B5EF4-FFF2-40B4-BE49-F238E27FC236}">
                  <a16:creationId xmlns:a16="http://schemas.microsoft.com/office/drawing/2014/main" id="{B9618A0B-0012-A8C9-F5B6-E5BCA0A09284}"/>
                </a:ext>
              </a:extLst>
            </p:cNvPr>
            <p:cNvSpPr>
              <a:spLocks/>
            </p:cNvSpPr>
            <p:nvPr/>
          </p:nvSpPr>
          <p:spPr bwMode="auto">
            <a:xfrm>
              <a:off x="2775" y="1263"/>
              <a:ext cx="45" cy="148"/>
            </a:xfrm>
            <a:custGeom>
              <a:avLst/>
              <a:gdLst>
                <a:gd name="T0" fmla="*/ 45 w 45"/>
                <a:gd name="T1" fmla="*/ 16 h 148"/>
                <a:gd name="T2" fmla="*/ 19 w 45"/>
                <a:gd name="T3" fmla="*/ 0 h 148"/>
                <a:gd name="T4" fmla="*/ 0 w 45"/>
                <a:gd name="T5" fmla="*/ 120 h 148"/>
                <a:gd name="T6" fmla="*/ 2 w 45"/>
                <a:gd name="T7" fmla="*/ 148 h 148"/>
                <a:gd name="T8" fmla="*/ 41 w 45"/>
                <a:gd name="T9" fmla="*/ 116 h 148"/>
                <a:gd name="T10" fmla="*/ 39 w 45"/>
                <a:gd name="T11" fmla="*/ 107 h 148"/>
                <a:gd name="T12" fmla="*/ 36 w 45"/>
                <a:gd name="T13" fmla="*/ 84 h 148"/>
                <a:gd name="T14" fmla="*/ 36 w 45"/>
                <a:gd name="T15" fmla="*/ 52 h 148"/>
                <a:gd name="T16" fmla="*/ 45 w 45"/>
                <a:gd name="T17" fmla="*/ 1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48"/>
                <a:gd name="T29" fmla="*/ 45 w 45"/>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48">
                  <a:moveTo>
                    <a:pt x="45" y="16"/>
                  </a:moveTo>
                  <a:lnTo>
                    <a:pt x="19" y="0"/>
                  </a:lnTo>
                  <a:lnTo>
                    <a:pt x="0" y="120"/>
                  </a:lnTo>
                  <a:lnTo>
                    <a:pt x="2" y="148"/>
                  </a:lnTo>
                  <a:lnTo>
                    <a:pt x="41" y="116"/>
                  </a:lnTo>
                  <a:lnTo>
                    <a:pt x="39" y="107"/>
                  </a:lnTo>
                  <a:lnTo>
                    <a:pt x="36" y="84"/>
                  </a:lnTo>
                  <a:lnTo>
                    <a:pt x="36" y="52"/>
                  </a:lnTo>
                  <a:lnTo>
                    <a:pt x="45" y="16"/>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53">
              <a:extLst>
                <a:ext uri="{FF2B5EF4-FFF2-40B4-BE49-F238E27FC236}">
                  <a16:creationId xmlns:a16="http://schemas.microsoft.com/office/drawing/2014/main" id="{9B6455B7-D283-F470-6E30-BA00EB8E492F}"/>
                </a:ext>
              </a:extLst>
            </p:cNvPr>
            <p:cNvSpPr>
              <a:spLocks/>
            </p:cNvSpPr>
            <p:nvPr/>
          </p:nvSpPr>
          <p:spPr bwMode="auto">
            <a:xfrm>
              <a:off x="2697" y="1114"/>
              <a:ext cx="168" cy="227"/>
            </a:xfrm>
            <a:custGeom>
              <a:avLst/>
              <a:gdLst>
                <a:gd name="T0" fmla="*/ 1 w 168"/>
                <a:gd name="T1" fmla="*/ 86 h 227"/>
                <a:gd name="T2" fmla="*/ 2 w 168"/>
                <a:gd name="T3" fmla="*/ 79 h 227"/>
                <a:gd name="T4" fmla="*/ 4 w 168"/>
                <a:gd name="T5" fmla="*/ 74 h 227"/>
                <a:gd name="T6" fmla="*/ 7 w 168"/>
                <a:gd name="T7" fmla="*/ 68 h 227"/>
                <a:gd name="T8" fmla="*/ 9 w 168"/>
                <a:gd name="T9" fmla="*/ 60 h 227"/>
                <a:gd name="T10" fmla="*/ 10 w 168"/>
                <a:gd name="T11" fmla="*/ 57 h 227"/>
                <a:gd name="T12" fmla="*/ 11 w 168"/>
                <a:gd name="T13" fmla="*/ 53 h 227"/>
                <a:gd name="T14" fmla="*/ 12 w 168"/>
                <a:gd name="T15" fmla="*/ 48 h 227"/>
                <a:gd name="T16" fmla="*/ 14 w 168"/>
                <a:gd name="T17" fmla="*/ 44 h 227"/>
                <a:gd name="T18" fmla="*/ 20 w 168"/>
                <a:gd name="T19" fmla="*/ 35 h 227"/>
                <a:gd name="T20" fmla="*/ 28 w 168"/>
                <a:gd name="T21" fmla="*/ 26 h 227"/>
                <a:gd name="T22" fmla="*/ 38 w 168"/>
                <a:gd name="T23" fmla="*/ 17 h 227"/>
                <a:gd name="T24" fmla="*/ 49 w 168"/>
                <a:gd name="T25" fmla="*/ 9 h 227"/>
                <a:gd name="T26" fmla="*/ 62 w 168"/>
                <a:gd name="T27" fmla="*/ 3 h 227"/>
                <a:gd name="T28" fmla="*/ 77 w 168"/>
                <a:gd name="T29" fmla="*/ 0 h 227"/>
                <a:gd name="T30" fmla="*/ 92 w 168"/>
                <a:gd name="T31" fmla="*/ 0 h 227"/>
                <a:gd name="T32" fmla="*/ 110 w 168"/>
                <a:gd name="T33" fmla="*/ 5 h 227"/>
                <a:gd name="T34" fmla="*/ 128 w 168"/>
                <a:gd name="T35" fmla="*/ 12 h 227"/>
                <a:gd name="T36" fmla="*/ 142 w 168"/>
                <a:gd name="T37" fmla="*/ 21 h 227"/>
                <a:gd name="T38" fmla="*/ 153 w 168"/>
                <a:gd name="T39" fmla="*/ 32 h 227"/>
                <a:gd name="T40" fmla="*/ 161 w 168"/>
                <a:gd name="T41" fmla="*/ 45 h 227"/>
                <a:gd name="T42" fmla="*/ 166 w 168"/>
                <a:gd name="T43" fmla="*/ 58 h 227"/>
                <a:gd name="T44" fmla="*/ 168 w 168"/>
                <a:gd name="T45" fmla="*/ 73 h 227"/>
                <a:gd name="T46" fmla="*/ 167 w 168"/>
                <a:gd name="T47" fmla="*/ 88 h 227"/>
                <a:gd name="T48" fmla="*/ 164 w 168"/>
                <a:gd name="T49" fmla="*/ 105 h 227"/>
                <a:gd name="T50" fmla="*/ 152 w 168"/>
                <a:gd name="T51" fmla="*/ 140 h 227"/>
                <a:gd name="T52" fmla="*/ 136 w 168"/>
                <a:gd name="T53" fmla="*/ 166 h 227"/>
                <a:gd name="T54" fmla="*/ 118 w 168"/>
                <a:gd name="T55" fmla="*/ 188 h 227"/>
                <a:gd name="T56" fmla="*/ 99 w 168"/>
                <a:gd name="T57" fmla="*/ 203 h 227"/>
                <a:gd name="T58" fmla="*/ 81 w 168"/>
                <a:gd name="T59" fmla="*/ 213 h 227"/>
                <a:gd name="T60" fmla="*/ 65 w 168"/>
                <a:gd name="T61" fmla="*/ 221 h 227"/>
                <a:gd name="T62" fmla="*/ 52 w 168"/>
                <a:gd name="T63" fmla="*/ 224 h 227"/>
                <a:gd name="T64" fmla="*/ 46 w 168"/>
                <a:gd name="T65" fmla="*/ 227 h 227"/>
                <a:gd name="T66" fmla="*/ 44 w 168"/>
                <a:gd name="T67" fmla="*/ 227 h 227"/>
                <a:gd name="T68" fmla="*/ 40 w 168"/>
                <a:gd name="T69" fmla="*/ 222 h 227"/>
                <a:gd name="T70" fmla="*/ 33 w 168"/>
                <a:gd name="T71" fmla="*/ 213 h 227"/>
                <a:gd name="T72" fmla="*/ 24 w 168"/>
                <a:gd name="T73" fmla="*/ 200 h 227"/>
                <a:gd name="T74" fmla="*/ 17 w 168"/>
                <a:gd name="T75" fmla="*/ 184 h 227"/>
                <a:gd name="T76" fmla="*/ 8 w 168"/>
                <a:gd name="T77" fmla="*/ 164 h 227"/>
                <a:gd name="T78" fmla="*/ 2 w 168"/>
                <a:gd name="T79" fmla="*/ 141 h 227"/>
                <a:gd name="T80" fmla="*/ 0 w 168"/>
                <a:gd name="T81" fmla="*/ 115 h 227"/>
                <a:gd name="T82" fmla="*/ 1 w 168"/>
                <a:gd name="T83" fmla="*/ 86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27"/>
                <a:gd name="T128" fmla="*/ 168 w 168"/>
                <a:gd name="T129" fmla="*/ 227 h 2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27">
                  <a:moveTo>
                    <a:pt x="1" y="86"/>
                  </a:moveTo>
                  <a:lnTo>
                    <a:pt x="2" y="79"/>
                  </a:lnTo>
                  <a:lnTo>
                    <a:pt x="4" y="74"/>
                  </a:lnTo>
                  <a:lnTo>
                    <a:pt x="7" y="68"/>
                  </a:lnTo>
                  <a:lnTo>
                    <a:pt x="9" y="60"/>
                  </a:lnTo>
                  <a:lnTo>
                    <a:pt x="10" y="57"/>
                  </a:lnTo>
                  <a:lnTo>
                    <a:pt x="11" y="53"/>
                  </a:lnTo>
                  <a:lnTo>
                    <a:pt x="12" y="48"/>
                  </a:lnTo>
                  <a:lnTo>
                    <a:pt x="14" y="44"/>
                  </a:lnTo>
                  <a:lnTo>
                    <a:pt x="20" y="35"/>
                  </a:lnTo>
                  <a:lnTo>
                    <a:pt x="28" y="26"/>
                  </a:lnTo>
                  <a:lnTo>
                    <a:pt x="38" y="17"/>
                  </a:lnTo>
                  <a:lnTo>
                    <a:pt x="49" y="9"/>
                  </a:lnTo>
                  <a:lnTo>
                    <a:pt x="62" y="3"/>
                  </a:lnTo>
                  <a:lnTo>
                    <a:pt x="77" y="0"/>
                  </a:lnTo>
                  <a:lnTo>
                    <a:pt x="92" y="0"/>
                  </a:lnTo>
                  <a:lnTo>
                    <a:pt x="110" y="5"/>
                  </a:lnTo>
                  <a:lnTo>
                    <a:pt x="128" y="12"/>
                  </a:lnTo>
                  <a:lnTo>
                    <a:pt x="142" y="21"/>
                  </a:lnTo>
                  <a:lnTo>
                    <a:pt x="153" y="32"/>
                  </a:lnTo>
                  <a:lnTo>
                    <a:pt x="161" y="45"/>
                  </a:lnTo>
                  <a:lnTo>
                    <a:pt x="166" y="58"/>
                  </a:lnTo>
                  <a:lnTo>
                    <a:pt x="168" y="73"/>
                  </a:lnTo>
                  <a:lnTo>
                    <a:pt x="167" y="88"/>
                  </a:lnTo>
                  <a:lnTo>
                    <a:pt x="164" y="105"/>
                  </a:lnTo>
                  <a:lnTo>
                    <a:pt x="152" y="140"/>
                  </a:lnTo>
                  <a:lnTo>
                    <a:pt x="136" y="166"/>
                  </a:lnTo>
                  <a:lnTo>
                    <a:pt x="118" y="188"/>
                  </a:lnTo>
                  <a:lnTo>
                    <a:pt x="99" y="203"/>
                  </a:lnTo>
                  <a:lnTo>
                    <a:pt x="81" y="213"/>
                  </a:lnTo>
                  <a:lnTo>
                    <a:pt x="65" y="221"/>
                  </a:lnTo>
                  <a:lnTo>
                    <a:pt x="52" y="224"/>
                  </a:lnTo>
                  <a:lnTo>
                    <a:pt x="46" y="227"/>
                  </a:lnTo>
                  <a:lnTo>
                    <a:pt x="44" y="227"/>
                  </a:lnTo>
                  <a:lnTo>
                    <a:pt x="40" y="222"/>
                  </a:lnTo>
                  <a:lnTo>
                    <a:pt x="33" y="213"/>
                  </a:lnTo>
                  <a:lnTo>
                    <a:pt x="24" y="200"/>
                  </a:lnTo>
                  <a:lnTo>
                    <a:pt x="17" y="184"/>
                  </a:lnTo>
                  <a:lnTo>
                    <a:pt x="8" y="164"/>
                  </a:lnTo>
                  <a:lnTo>
                    <a:pt x="2" y="141"/>
                  </a:lnTo>
                  <a:lnTo>
                    <a:pt x="0" y="115"/>
                  </a:lnTo>
                  <a:lnTo>
                    <a:pt x="1" y="8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54">
              <a:extLst>
                <a:ext uri="{FF2B5EF4-FFF2-40B4-BE49-F238E27FC236}">
                  <a16:creationId xmlns:a16="http://schemas.microsoft.com/office/drawing/2014/main" id="{BBF16532-BBC8-F739-335E-7CE631B04409}"/>
                </a:ext>
              </a:extLst>
            </p:cNvPr>
            <p:cNvSpPr>
              <a:spLocks/>
            </p:cNvSpPr>
            <p:nvPr/>
          </p:nvSpPr>
          <p:spPr bwMode="auto">
            <a:xfrm>
              <a:off x="2719" y="1260"/>
              <a:ext cx="82" cy="66"/>
            </a:xfrm>
            <a:custGeom>
              <a:avLst/>
              <a:gdLst>
                <a:gd name="T0" fmla="*/ 82 w 82"/>
                <a:gd name="T1" fmla="*/ 26 h 66"/>
                <a:gd name="T2" fmla="*/ 78 w 82"/>
                <a:gd name="T3" fmla="*/ 30 h 66"/>
                <a:gd name="T4" fmla="*/ 72 w 82"/>
                <a:gd name="T5" fmla="*/ 40 h 66"/>
                <a:gd name="T6" fmla="*/ 60 w 82"/>
                <a:gd name="T7" fmla="*/ 52 h 66"/>
                <a:gd name="T8" fmla="*/ 47 w 82"/>
                <a:gd name="T9" fmla="*/ 62 h 66"/>
                <a:gd name="T10" fmla="*/ 33 w 82"/>
                <a:gd name="T11" fmla="*/ 66 h 66"/>
                <a:gd name="T12" fmla="*/ 19 w 82"/>
                <a:gd name="T13" fmla="*/ 61 h 66"/>
                <a:gd name="T14" fmla="*/ 8 w 82"/>
                <a:gd name="T15" fmla="*/ 42 h 66"/>
                <a:gd name="T16" fmla="*/ 0 w 82"/>
                <a:gd name="T17" fmla="*/ 6 h 66"/>
                <a:gd name="T18" fmla="*/ 1 w 82"/>
                <a:gd name="T19" fmla="*/ 5 h 66"/>
                <a:gd name="T20" fmla="*/ 4 w 82"/>
                <a:gd name="T21" fmla="*/ 4 h 66"/>
                <a:gd name="T22" fmla="*/ 8 w 82"/>
                <a:gd name="T23" fmla="*/ 1 h 66"/>
                <a:gd name="T24" fmla="*/ 15 w 82"/>
                <a:gd name="T25" fmla="*/ 0 h 66"/>
                <a:gd name="T26" fmla="*/ 26 w 82"/>
                <a:gd name="T27" fmla="*/ 1 h 66"/>
                <a:gd name="T28" fmla="*/ 39 w 82"/>
                <a:gd name="T29" fmla="*/ 6 h 66"/>
                <a:gd name="T30" fmla="*/ 58 w 82"/>
                <a:gd name="T31" fmla="*/ 14 h 66"/>
                <a:gd name="T32" fmla="*/ 82 w 82"/>
                <a:gd name="T33" fmla="*/ 2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66"/>
                <a:gd name="T53" fmla="*/ 82 w 8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66">
                  <a:moveTo>
                    <a:pt x="82" y="26"/>
                  </a:moveTo>
                  <a:lnTo>
                    <a:pt x="78" y="30"/>
                  </a:lnTo>
                  <a:lnTo>
                    <a:pt x="72" y="40"/>
                  </a:lnTo>
                  <a:lnTo>
                    <a:pt x="60" y="52"/>
                  </a:lnTo>
                  <a:lnTo>
                    <a:pt x="47" y="62"/>
                  </a:lnTo>
                  <a:lnTo>
                    <a:pt x="33" y="66"/>
                  </a:lnTo>
                  <a:lnTo>
                    <a:pt x="19" y="61"/>
                  </a:lnTo>
                  <a:lnTo>
                    <a:pt x="8" y="42"/>
                  </a:lnTo>
                  <a:lnTo>
                    <a:pt x="0" y="6"/>
                  </a:lnTo>
                  <a:lnTo>
                    <a:pt x="1" y="5"/>
                  </a:lnTo>
                  <a:lnTo>
                    <a:pt x="4" y="4"/>
                  </a:lnTo>
                  <a:lnTo>
                    <a:pt x="8" y="1"/>
                  </a:lnTo>
                  <a:lnTo>
                    <a:pt x="15" y="0"/>
                  </a:lnTo>
                  <a:lnTo>
                    <a:pt x="26" y="1"/>
                  </a:lnTo>
                  <a:lnTo>
                    <a:pt x="39" y="6"/>
                  </a:lnTo>
                  <a:lnTo>
                    <a:pt x="58" y="14"/>
                  </a:lnTo>
                  <a:lnTo>
                    <a:pt x="82" y="26"/>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55">
              <a:extLst>
                <a:ext uri="{FF2B5EF4-FFF2-40B4-BE49-F238E27FC236}">
                  <a16:creationId xmlns:a16="http://schemas.microsoft.com/office/drawing/2014/main" id="{6BD59513-E785-F689-6CED-BCB662CFF715}"/>
                </a:ext>
              </a:extLst>
            </p:cNvPr>
            <p:cNvSpPr>
              <a:spLocks/>
            </p:cNvSpPr>
            <p:nvPr/>
          </p:nvSpPr>
          <p:spPr bwMode="auto">
            <a:xfrm>
              <a:off x="2721" y="1268"/>
              <a:ext cx="76" cy="44"/>
            </a:xfrm>
            <a:custGeom>
              <a:avLst/>
              <a:gdLst>
                <a:gd name="T0" fmla="*/ 76 w 76"/>
                <a:gd name="T1" fmla="*/ 20 h 44"/>
                <a:gd name="T2" fmla="*/ 74 w 76"/>
                <a:gd name="T3" fmla="*/ 22 h 44"/>
                <a:gd name="T4" fmla="*/ 67 w 76"/>
                <a:gd name="T5" fmla="*/ 29 h 44"/>
                <a:gd name="T6" fmla="*/ 57 w 76"/>
                <a:gd name="T7" fmla="*/ 36 h 44"/>
                <a:gd name="T8" fmla="*/ 46 w 76"/>
                <a:gd name="T9" fmla="*/ 41 h 44"/>
                <a:gd name="T10" fmla="*/ 33 w 76"/>
                <a:gd name="T11" fmla="*/ 44 h 44"/>
                <a:gd name="T12" fmla="*/ 20 w 76"/>
                <a:gd name="T13" fmla="*/ 38 h 44"/>
                <a:gd name="T14" fmla="*/ 9 w 76"/>
                <a:gd name="T15" fmla="*/ 25 h 44"/>
                <a:gd name="T16" fmla="*/ 0 w 76"/>
                <a:gd name="T17" fmla="*/ 0 h 44"/>
                <a:gd name="T18" fmla="*/ 3 w 76"/>
                <a:gd name="T19" fmla="*/ 1 h 44"/>
                <a:gd name="T20" fmla="*/ 7 w 76"/>
                <a:gd name="T21" fmla="*/ 2 h 44"/>
                <a:gd name="T22" fmla="*/ 15 w 76"/>
                <a:gd name="T23" fmla="*/ 5 h 44"/>
                <a:gd name="T24" fmla="*/ 25 w 76"/>
                <a:gd name="T25" fmla="*/ 8 h 44"/>
                <a:gd name="T26" fmla="*/ 37 w 76"/>
                <a:gd name="T27" fmla="*/ 11 h 44"/>
                <a:gd name="T28" fmla="*/ 50 w 76"/>
                <a:gd name="T29" fmla="*/ 15 h 44"/>
                <a:gd name="T30" fmla="*/ 63 w 76"/>
                <a:gd name="T31" fmla="*/ 18 h 44"/>
                <a:gd name="T32" fmla="*/ 76 w 76"/>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44"/>
                <a:gd name="T53" fmla="*/ 76 w 76"/>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44">
                  <a:moveTo>
                    <a:pt x="76" y="20"/>
                  </a:moveTo>
                  <a:lnTo>
                    <a:pt x="74" y="22"/>
                  </a:lnTo>
                  <a:lnTo>
                    <a:pt x="67" y="29"/>
                  </a:lnTo>
                  <a:lnTo>
                    <a:pt x="57" y="36"/>
                  </a:lnTo>
                  <a:lnTo>
                    <a:pt x="46" y="41"/>
                  </a:lnTo>
                  <a:lnTo>
                    <a:pt x="33" y="44"/>
                  </a:lnTo>
                  <a:lnTo>
                    <a:pt x="20" y="38"/>
                  </a:lnTo>
                  <a:lnTo>
                    <a:pt x="9" y="25"/>
                  </a:lnTo>
                  <a:lnTo>
                    <a:pt x="0" y="0"/>
                  </a:lnTo>
                  <a:lnTo>
                    <a:pt x="3" y="1"/>
                  </a:lnTo>
                  <a:lnTo>
                    <a:pt x="7" y="2"/>
                  </a:lnTo>
                  <a:lnTo>
                    <a:pt x="15" y="5"/>
                  </a:lnTo>
                  <a:lnTo>
                    <a:pt x="25" y="8"/>
                  </a:lnTo>
                  <a:lnTo>
                    <a:pt x="37" y="11"/>
                  </a:lnTo>
                  <a:lnTo>
                    <a:pt x="50" y="15"/>
                  </a:lnTo>
                  <a:lnTo>
                    <a:pt x="63" y="18"/>
                  </a:lnTo>
                  <a:lnTo>
                    <a:pt x="7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56">
              <a:extLst>
                <a:ext uri="{FF2B5EF4-FFF2-40B4-BE49-F238E27FC236}">
                  <a16:creationId xmlns:a16="http://schemas.microsoft.com/office/drawing/2014/main" id="{A0977D6A-3076-FA68-BCDB-D08ECADA499E}"/>
                </a:ext>
              </a:extLst>
            </p:cNvPr>
            <p:cNvSpPr>
              <a:spLocks/>
            </p:cNvSpPr>
            <p:nvPr/>
          </p:nvSpPr>
          <p:spPr bwMode="auto">
            <a:xfrm>
              <a:off x="2740" y="1317"/>
              <a:ext cx="9" cy="5"/>
            </a:xfrm>
            <a:custGeom>
              <a:avLst/>
              <a:gdLst>
                <a:gd name="T0" fmla="*/ 0 w 9"/>
                <a:gd name="T1" fmla="*/ 1 h 5"/>
                <a:gd name="T2" fmla="*/ 0 w 9"/>
                <a:gd name="T3" fmla="*/ 2 h 5"/>
                <a:gd name="T4" fmla="*/ 0 w 9"/>
                <a:gd name="T5" fmla="*/ 2 h 5"/>
                <a:gd name="T6" fmla="*/ 3 w 9"/>
                <a:gd name="T7" fmla="*/ 4 h 5"/>
                <a:gd name="T8" fmla="*/ 4 w 9"/>
                <a:gd name="T9" fmla="*/ 5 h 5"/>
                <a:gd name="T10" fmla="*/ 5 w 9"/>
                <a:gd name="T11" fmla="*/ 5 h 5"/>
                <a:gd name="T12" fmla="*/ 7 w 9"/>
                <a:gd name="T13" fmla="*/ 5 h 5"/>
                <a:gd name="T14" fmla="*/ 8 w 9"/>
                <a:gd name="T15" fmla="*/ 5 h 5"/>
                <a:gd name="T16" fmla="*/ 9 w 9"/>
                <a:gd name="T17" fmla="*/ 5 h 5"/>
                <a:gd name="T18" fmla="*/ 9 w 9"/>
                <a:gd name="T19" fmla="*/ 4 h 5"/>
                <a:gd name="T20" fmla="*/ 8 w 9"/>
                <a:gd name="T21" fmla="*/ 2 h 5"/>
                <a:gd name="T22" fmla="*/ 6 w 9"/>
                <a:gd name="T23" fmla="*/ 1 h 5"/>
                <a:gd name="T24" fmla="*/ 5 w 9"/>
                <a:gd name="T25" fmla="*/ 1 h 5"/>
                <a:gd name="T26" fmla="*/ 4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3" y="4"/>
                  </a:lnTo>
                  <a:lnTo>
                    <a:pt x="4" y="5"/>
                  </a:lnTo>
                  <a:lnTo>
                    <a:pt x="5" y="5"/>
                  </a:lnTo>
                  <a:lnTo>
                    <a:pt x="7" y="5"/>
                  </a:lnTo>
                  <a:lnTo>
                    <a:pt x="8" y="5"/>
                  </a:lnTo>
                  <a:lnTo>
                    <a:pt x="9" y="5"/>
                  </a:lnTo>
                  <a:lnTo>
                    <a:pt x="9" y="4"/>
                  </a:lnTo>
                  <a:lnTo>
                    <a:pt x="8" y="2"/>
                  </a:lnTo>
                  <a:lnTo>
                    <a:pt x="6" y="1"/>
                  </a:lnTo>
                  <a:lnTo>
                    <a:pt x="5" y="1"/>
                  </a:lnTo>
                  <a:lnTo>
                    <a:pt x="4"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57">
              <a:extLst>
                <a:ext uri="{FF2B5EF4-FFF2-40B4-BE49-F238E27FC236}">
                  <a16:creationId xmlns:a16="http://schemas.microsoft.com/office/drawing/2014/main" id="{A013CA48-903E-18D6-CAE9-CAF8AF03911D}"/>
                </a:ext>
              </a:extLst>
            </p:cNvPr>
            <p:cNvSpPr>
              <a:spLocks/>
            </p:cNvSpPr>
            <p:nvPr/>
          </p:nvSpPr>
          <p:spPr bwMode="auto">
            <a:xfrm>
              <a:off x="2737" y="1263"/>
              <a:ext cx="9" cy="5"/>
            </a:xfrm>
            <a:custGeom>
              <a:avLst/>
              <a:gdLst>
                <a:gd name="T0" fmla="*/ 0 w 9"/>
                <a:gd name="T1" fmla="*/ 1 h 5"/>
                <a:gd name="T2" fmla="*/ 0 w 9"/>
                <a:gd name="T3" fmla="*/ 2 h 5"/>
                <a:gd name="T4" fmla="*/ 0 w 9"/>
                <a:gd name="T5" fmla="*/ 3 h 5"/>
                <a:gd name="T6" fmla="*/ 2 w 9"/>
                <a:gd name="T7" fmla="*/ 4 h 5"/>
                <a:gd name="T8" fmla="*/ 3 w 9"/>
                <a:gd name="T9" fmla="*/ 4 h 5"/>
                <a:gd name="T10" fmla="*/ 4 w 9"/>
                <a:gd name="T11" fmla="*/ 5 h 5"/>
                <a:gd name="T12" fmla="*/ 7 w 9"/>
                <a:gd name="T13" fmla="*/ 5 h 5"/>
                <a:gd name="T14" fmla="*/ 8 w 9"/>
                <a:gd name="T15" fmla="*/ 5 h 5"/>
                <a:gd name="T16" fmla="*/ 9 w 9"/>
                <a:gd name="T17" fmla="*/ 4 h 5"/>
                <a:gd name="T18" fmla="*/ 9 w 9"/>
                <a:gd name="T19" fmla="*/ 3 h 5"/>
                <a:gd name="T20" fmla="*/ 8 w 9"/>
                <a:gd name="T21" fmla="*/ 2 h 5"/>
                <a:gd name="T22" fmla="*/ 6 w 9"/>
                <a:gd name="T23" fmla="*/ 2 h 5"/>
                <a:gd name="T24" fmla="*/ 4 w 9"/>
                <a:gd name="T25" fmla="*/ 1 h 5"/>
                <a:gd name="T26" fmla="*/ 3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0" y="3"/>
                  </a:lnTo>
                  <a:lnTo>
                    <a:pt x="2" y="4"/>
                  </a:lnTo>
                  <a:lnTo>
                    <a:pt x="3" y="4"/>
                  </a:lnTo>
                  <a:lnTo>
                    <a:pt x="4" y="5"/>
                  </a:lnTo>
                  <a:lnTo>
                    <a:pt x="7" y="5"/>
                  </a:lnTo>
                  <a:lnTo>
                    <a:pt x="8" y="5"/>
                  </a:lnTo>
                  <a:lnTo>
                    <a:pt x="9" y="4"/>
                  </a:lnTo>
                  <a:lnTo>
                    <a:pt x="9" y="3"/>
                  </a:lnTo>
                  <a:lnTo>
                    <a:pt x="8" y="2"/>
                  </a:lnTo>
                  <a:lnTo>
                    <a:pt x="6" y="2"/>
                  </a:lnTo>
                  <a:lnTo>
                    <a:pt x="4" y="1"/>
                  </a:lnTo>
                  <a:lnTo>
                    <a:pt x="3"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58">
              <a:extLst>
                <a:ext uri="{FF2B5EF4-FFF2-40B4-BE49-F238E27FC236}">
                  <a16:creationId xmlns:a16="http://schemas.microsoft.com/office/drawing/2014/main" id="{C13D435F-3643-DF12-D11D-FCBCE5D82BDC}"/>
                </a:ext>
              </a:extLst>
            </p:cNvPr>
            <p:cNvSpPr>
              <a:spLocks/>
            </p:cNvSpPr>
            <p:nvPr/>
          </p:nvSpPr>
          <p:spPr bwMode="auto">
            <a:xfrm>
              <a:off x="2721" y="1174"/>
              <a:ext cx="48" cy="75"/>
            </a:xfrm>
            <a:custGeom>
              <a:avLst/>
              <a:gdLst>
                <a:gd name="T0" fmla="*/ 44 w 48"/>
                <a:gd name="T1" fmla="*/ 3 h 75"/>
                <a:gd name="T2" fmla="*/ 43 w 48"/>
                <a:gd name="T3" fmla="*/ 1 h 75"/>
                <a:gd name="T4" fmla="*/ 41 w 48"/>
                <a:gd name="T5" fmla="*/ 1 h 75"/>
                <a:gd name="T6" fmla="*/ 39 w 48"/>
                <a:gd name="T7" fmla="*/ 1 h 75"/>
                <a:gd name="T8" fmla="*/ 38 w 48"/>
                <a:gd name="T9" fmla="*/ 0 h 75"/>
                <a:gd name="T10" fmla="*/ 42 w 48"/>
                <a:gd name="T11" fmla="*/ 8 h 75"/>
                <a:gd name="T12" fmla="*/ 43 w 48"/>
                <a:gd name="T13" fmla="*/ 16 h 75"/>
                <a:gd name="T14" fmla="*/ 43 w 48"/>
                <a:gd name="T15" fmla="*/ 25 h 75"/>
                <a:gd name="T16" fmla="*/ 41 w 48"/>
                <a:gd name="T17" fmla="*/ 33 h 75"/>
                <a:gd name="T18" fmla="*/ 36 w 48"/>
                <a:gd name="T19" fmla="*/ 42 h 75"/>
                <a:gd name="T20" fmla="*/ 29 w 48"/>
                <a:gd name="T21" fmla="*/ 49 h 75"/>
                <a:gd name="T22" fmla="*/ 20 w 48"/>
                <a:gd name="T23" fmla="*/ 56 h 75"/>
                <a:gd name="T24" fmla="*/ 7 w 48"/>
                <a:gd name="T25" fmla="*/ 62 h 75"/>
                <a:gd name="T26" fmla="*/ 0 w 48"/>
                <a:gd name="T27" fmla="*/ 66 h 75"/>
                <a:gd name="T28" fmla="*/ 4 w 48"/>
                <a:gd name="T29" fmla="*/ 71 h 75"/>
                <a:gd name="T30" fmla="*/ 9 w 48"/>
                <a:gd name="T31" fmla="*/ 74 h 75"/>
                <a:gd name="T32" fmla="*/ 13 w 48"/>
                <a:gd name="T33" fmla="*/ 75 h 75"/>
                <a:gd name="T34" fmla="*/ 13 w 48"/>
                <a:gd name="T35" fmla="*/ 74 h 75"/>
                <a:gd name="T36" fmla="*/ 14 w 48"/>
                <a:gd name="T37" fmla="*/ 71 h 75"/>
                <a:gd name="T38" fmla="*/ 16 w 48"/>
                <a:gd name="T39" fmla="*/ 67 h 75"/>
                <a:gd name="T40" fmla="*/ 19 w 48"/>
                <a:gd name="T41" fmla="*/ 64 h 75"/>
                <a:gd name="T42" fmla="*/ 23 w 48"/>
                <a:gd name="T43" fmla="*/ 62 h 75"/>
                <a:gd name="T44" fmla="*/ 28 w 48"/>
                <a:gd name="T45" fmla="*/ 58 h 75"/>
                <a:gd name="T46" fmla="*/ 34 w 48"/>
                <a:gd name="T47" fmla="*/ 54 h 75"/>
                <a:gd name="T48" fmla="*/ 41 w 48"/>
                <a:gd name="T49" fmla="*/ 46 h 75"/>
                <a:gd name="T50" fmla="*/ 45 w 48"/>
                <a:gd name="T51" fmla="*/ 38 h 75"/>
                <a:gd name="T52" fmla="*/ 48 w 48"/>
                <a:gd name="T53" fmla="*/ 28 h 75"/>
                <a:gd name="T54" fmla="*/ 48 w 48"/>
                <a:gd name="T55" fmla="*/ 16 h 75"/>
                <a:gd name="T56" fmla="*/ 44 w 48"/>
                <a:gd name="T57" fmla="*/ 3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75"/>
                <a:gd name="T89" fmla="*/ 48 w 48"/>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75">
                  <a:moveTo>
                    <a:pt x="44" y="3"/>
                  </a:moveTo>
                  <a:lnTo>
                    <a:pt x="43" y="1"/>
                  </a:lnTo>
                  <a:lnTo>
                    <a:pt x="41" y="1"/>
                  </a:lnTo>
                  <a:lnTo>
                    <a:pt x="39" y="1"/>
                  </a:lnTo>
                  <a:lnTo>
                    <a:pt x="38" y="0"/>
                  </a:lnTo>
                  <a:lnTo>
                    <a:pt x="42" y="8"/>
                  </a:lnTo>
                  <a:lnTo>
                    <a:pt x="43" y="16"/>
                  </a:lnTo>
                  <a:lnTo>
                    <a:pt x="43" y="25"/>
                  </a:lnTo>
                  <a:lnTo>
                    <a:pt x="41" y="33"/>
                  </a:lnTo>
                  <a:lnTo>
                    <a:pt x="36" y="42"/>
                  </a:lnTo>
                  <a:lnTo>
                    <a:pt x="29" y="49"/>
                  </a:lnTo>
                  <a:lnTo>
                    <a:pt x="20" y="56"/>
                  </a:lnTo>
                  <a:lnTo>
                    <a:pt x="7" y="62"/>
                  </a:lnTo>
                  <a:lnTo>
                    <a:pt x="0" y="66"/>
                  </a:lnTo>
                  <a:lnTo>
                    <a:pt x="4" y="71"/>
                  </a:lnTo>
                  <a:lnTo>
                    <a:pt x="9" y="74"/>
                  </a:lnTo>
                  <a:lnTo>
                    <a:pt x="13" y="75"/>
                  </a:lnTo>
                  <a:lnTo>
                    <a:pt x="13" y="74"/>
                  </a:lnTo>
                  <a:lnTo>
                    <a:pt x="14" y="71"/>
                  </a:lnTo>
                  <a:lnTo>
                    <a:pt x="16" y="67"/>
                  </a:lnTo>
                  <a:lnTo>
                    <a:pt x="19" y="64"/>
                  </a:lnTo>
                  <a:lnTo>
                    <a:pt x="23" y="62"/>
                  </a:lnTo>
                  <a:lnTo>
                    <a:pt x="28" y="58"/>
                  </a:lnTo>
                  <a:lnTo>
                    <a:pt x="34" y="54"/>
                  </a:lnTo>
                  <a:lnTo>
                    <a:pt x="41" y="46"/>
                  </a:lnTo>
                  <a:lnTo>
                    <a:pt x="45" y="38"/>
                  </a:lnTo>
                  <a:lnTo>
                    <a:pt x="48" y="28"/>
                  </a:lnTo>
                  <a:lnTo>
                    <a:pt x="48" y="16"/>
                  </a:lnTo>
                  <a:lnTo>
                    <a:pt x="44" y="3"/>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59">
              <a:extLst>
                <a:ext uri="{FF2B5EF4-FFF2-40B4-BE49-F238E27FC236}">
                  <a16:creationId xmlns:a16="http://schemas.microsoft.com/office/drawing/2014/main" id="{C8109C4F-22D6-7396-5928-445BD4EF3B67}"/>
                </a:ext>
              </a:extLst>
            </p:cNvPr>
            <p:cNvSpPr>
              <a:spLocks/>
            </p:cNvSpPr>
            <p:nvPr/>
          </p:nvSpPr>
          <p:spPr bwMode="auto">
            <a:xfrm>
              <a:off x="2707" y="1155"/>
              <a:ext cx="61" cy="32"/>
            </a:xfrm>
            <a:custGeom>
              <a:avLst/>
              <a:gdLst>
                <a:gd name="T0" fmla="*/ 51 w 61"/>
                <a:gd name="T1" fmla="*/ 13 h 32"/>
                <a:gd name="T2" fmla="*/ 49 w 61"/>
                <a:gd name="T3" fmla="*/ 10 h 32"/>
                <a:gd name="T4" fmla="*/ 46 w 61"/>
                <a:gd name="T5" fmla="*/ 8 h 32"/>
                <a:gd name="T6" fmla="*/ 41 w 61"/>
                <a:gd name="T7" fmla="*/ 5 h 32"/>
                <a:gd name="T8" fmla="*/ 34 w 61"/>
                <a:gd name="T9" fmla="*/ 3 h 32"/>
                <a:gd name="T10" fmla="*/ 28 w 61"/>
                <a:gd name="T11" fmla="*/ 0 h 32"/>
                <a:gd name="T12" fmla="*/ 19 w 61"/>
                <a:gd name="T13" fmla="*/ 0 h 32"/>
                <a:gd name="T14" fmla="*/ 10 w 61"/>
                <a:gd name="T15" fmla="*/ 1 h 32"/>
                <a:gd name="T16" fmla="*/ 0 w 61"/>
                <a:gd name="T17" fmla="*/ 6 h 32"/>
                <a:gd name="T18" fmla="*/ 1 w 61"/>
                <a:gd name="T19" fmla="*/ 6 h 32"/>
                <a:gd name="T20" fmla="*/ 5 w 61"/>
                <a:gd name="T21" fmla="*/ 5 h 32"/>
                <a:gd name="T22" fmla="*/ 11 w 61"/>
                <a:gd name="T23" fmla="*/ 4 h 32"/>
                <a:gd name="T24" fmla="*/ 18 w 61"/>
                <a:gd name="T25" fmla="*/ 4 h 32"/>
                <a:gd name="T26" fmla="*/ 26 w 61"/>
                <a:gd name="T27" fmla="*/ 4 h 32"/>
                <a:gd name="T28" fmla="*/ 33 w 61"/>
                <a:gd name="T29" fmla="*/ 6 h 32"/>
                <a:gd name="T30" fmla="*/ 41 w 61"/>
                <a:gd name="T31" fmla="*/ 10 h 32"/>
                <a:gd name="T32" fmla="*/ 48 w 61"/>
                <a:gd name="T33" fmla="*/ 17 h 32"/>
                <a:gd name="T34" fmla="*/ 50 w 61"/>
                <a:gd name="T35" fmla="*/ 19 h 32"/>
                <a:gd name="T36" fmla="*/ 52 w 61"/>
                <a:gd name="T37" fmla="*/ 23 h 32"/>
                <a:gd name="T38" fmla="*/ 53 w 61"/>
                <a:gd name="T39" fmla="*/ 26 h 32"/>
                <a:gd name="T40" fmla="*/ 56 w 61"/>
                <a:gd name="T41" fmla="*/ 30 h 32"/>
                <a:gd name="T42" fmla="*/ 57 w 61"/>
                <a:gd name="T43" fmla="*/ 32 h 32"/>
                <a:gd name="T44" fmla="*/ 58 w 61"/>
                <a:gd name="T45" fmla="*/ 32 h 32"/>
                <a:gd name="T46" fmla="*/ 60 w 61"/>
                <a:gd name="T47" fmla="*/ 32 h 32"/>
                <a:gd name="T48" fmla="*/ 61 w 61"/>
                <a:gd name="T49" fmla="*/ 29 h 32"/>
                <a:gd name="T50" fmla="*/ 59 w 61"/>
                <a:gd name="T51" fmla="*/ 25 h 32"/>
                <a:gd name="T52" fmla="*/ 57 w 61"/>
                <a:gd name="T53" fmla="*/ 20 h 32"/>
                <a:gd name="T54" fmla="*/ 55 w 61"/>
                <a:gd name="T55" fmla="*/ 17 h 32"/>
                <a:gd name="T56" fmla="*/ 51 w 61"/>
                <a:gd name="T57" fmla="*/ 13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32"/>
                <a:gd name="T89" fmla="*/ 61 w 6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32">
                  <a:moveTo>
                    <a:pt x="51" y="13"/>
                  </a:moveTo>
                  <a:lnTo>
                    <a:pt x="49" y="10"/>
                  </a:lnTo>
                  <a:lnTo>
                    <a:pt x="46" y="8"/>
                  </a:lnTo>
                  <a:lnTo>
                    <a:pt x="41" y="5"/>
                  </a:lnTo>
                  <a:lnTo>
                    <a:pt x="34" y="3"/>
                  </a:lnTo>
                  <a:lnTo>
                    <a:pt x="28" y="0"/>
                  </a:lnTo>
                  <a:lnTo>
                    <a:pt x="19" y="0"/>
                  </a:lnTo>
                  <a:lnTo>
                    <a:pt x="10" y="1"/>
                  </a:lnTo>
                  <a:lnTo>
                    <a:pt x="0" y="6"/>
                  </a:lnTo>
                  <a:lnTo>
                    <a:pt x="1" y="6"/>
                  </a:lnTo>
                  <a:lnTo>
                    <a:pt x="5" y="5"/>
                  </a:lnTo>
                  <a:lnTo>
                    <a:pt x="11" y="4"/>
                  </a:lnTo>
                  <a:lnTo>
                    <a:pt x="18" y="4"/>
                  </a:lnTo>
                  <a:lnTo>
                    <a:pt x="26" y="4"/>
                  </a:lnTo>
                  <a:lnTo>
                    <a:pt x="33" y="6"/>
                  </a:lnTo>
                  <a:lnTo>
                    <a:pt x="41" y="10"/>
                  </a:lnTo>
                  <a:lnTo>
                    <a:pt x="48" y="17"/>
                  </a:lnTo>
                  <a:lnTo>
                    <a:pt x="50" y="19"/>
                  </a:lnTo>
                  <a:lnTo>
                    <a:pt x="52" y="23"/>
                  </a:lnTo>
                  <a:lnTo>
                    <a:pt x="53" y="26"/>
                  </a:lnTo>
                  <a:lnTo>
                    <a:pt x="56" y="30"/>
                  </a:lnTo>
                  <a:lnTo>
                    <a:pt x="57" y="32"/>
                  </a:lnTo>
                  <a:lnTo>
                    <a:pt x="58" y="32"/>
                  </a:lnTo>
                  <a:lnTo>
                    <a:pt x="60" y="32"/>
                  </a:lnTo>
                  <a:lnTo>
                    <a:pt x="61" y="29"/>
                  </a:lnTo>
                  <a:lnTo>
                    <a:pt x="59" y="25"/>
                  </a:lnTo>
                  <a:lnTo>
                    <a:pt x="57" y="20"/>
                  </a:lnTo>
                  <a:lnTo>
                    <a:pt x="55" y="17"/>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60">
              <a:extLst>
                <a:ext uri="{FF2B5EF4-FFF2-40B4-BE49-F238E27FC236}">
                  <a16:creationId xmlns:a16="http://schemas.microsoft.com/office/drawing/2014/main" id="{383E08AE-728B-B07E-9B12-F532C0FF78A7}"/>
                </a:ext>
              </a:extLst>
            </p:cNvPr>
            <p:cNvSpPr>
              <a:spLocks/>
            </p:cNvSpPr>
            <p:nvPr/>
          </p:nvSpPr>
          <p:spPr bwMode="auto">
            <a:xfrm>
              <a:off x="2795" y="1183"/>
              <a:ext cx="66" cy="27"/>
            </a:xfrm>
            <a:custGeom>
              <a:avLst/>
              <a:gdLst>
                <a:gd name="T0" fmla="*/ 18 w 66"/>
                <a:gd name="T1" fmla="*/ 0 h 27"/>
                <a:gd name="T2" fmla="*/ 21 w 66"/>
                <a:gd name="T3" fmla="*/ 0 h 27"/>
                <a:gd name="T4" fmla="*/ 26 w 66"/>
                <a:gd name="T5" fmla="*/ 0 h 27"/>
                <a:gd name="T6" fmla="*/ 32 w 66"/>
                <a:gd name="T7" fmla="*/ 1 h 27"/>
                <a:gd name="T8" fmla="*/ 39 w 66"/>
                <a:gd name="T9" fmla="*/ 2 h 27"/>
                <a:gd name="T10" fmla="*/ 46 w 66"/>
                <a:gd name="T11" fmla="*/ 6 h 27"/>
                <a:gd name="T12" fmla="*/ 54 w 66"/>
                <a:gd name="T13" fmla="*/ 11 h 27"/>
                <a:gd name="T14" fmla="*/ 60 w 66"/>
                <a:gd name="T15" fmla="*/ 18 h 27"/>
                <a:gd name="T16" fmla="*/ 66 w 66"/>
                <a:gd name="T17" fmla="*/ 27 h 27"/>
                <a:gd name="T18" fmla="*/ 65 w 66"/>
                <a:gd name="T19" fmla="*/ 26 h 27"/>
                <a:gd name="T20" fmla="*/ 63 w 66"/>
                <a:gd name="T21" fmla="*/ 23 h 27"/>
                <a:gd name="T22" fmla="*/ 58 w 66"/>
                <a:gd name="T23" fmla="*/ 18 h 27"/>
                <a:gd name="T24" fmla="*/ 51 w 66"/>
                <a:gd name="T25" fmla="*/ 14 h 27"/>
                <a:gd name="T26" fmla="*/ 45 w 66"/>
                <a:gd name="T27" fmla="*/ 9 h 27"/>
                <a:gd name="T28" fmla="*/ 37 w 66"/>
                <a:gd name="T29" fmla="*/ 6 h 27"/>
                <a:gd name="T30" fmla="*/ 28 w 66"/>
                <a:gd name="T31" fmla="*/ 4 h 27"/>
                <a:gd name="T32" fmla="*/ 19 w 66"/>
                <a:gd name="T33" fmla="*/ 5 h 27"/>
                <a:gd name="T34" fmla="*/ 15 w 66"/>
                <a:gd name="T35" fmla="*/ 6 h 27"/>
                <a:gd name="T36" fmla="*/ 11 w 66"/>
                <a:gd name="T37" fmla="*/ 7 h 27"/>
                <a:gd name="T38" fmla="*/ 8 w 66"/>
                <a:gd name="T39" fmla="*/ 9 h 27"/>
                <a:gd name="T40" fmla="*/ 5 w 66"/>
                <a:gd name="T41" fmla="*/ 11 h 27"/>
                <a:gd name="T42" fmla="*/ 2 w 66"/>
                <a:gd name="T43" fmla="*/ 13 h 27"/>
                <a:gd name="T44" fmla="*/ 1 w 66"/>
                <a:gd name="T45" fmla="*/ 11 h 27"/>
                <a:gd name="T46" fmla="*/ 0 w 66"/>
                <a:gd name="T47" fmla="*/ 10 h 27"/>
                <a:gd name="T48" fmla="*/ 0 w 66"/>
                <a:gd name="T49" fmla="*/ 8 h 27"/>
                <a:gd name="T50" fmla="*/ 5 w 66"/>
                <a:gd name="T51" fmla="*/ 5 h 27"/>
                <a:gd name="T52" fmla="*/ 9 w 66"/>
                <a:gd name="T53" fmla="*/ 2 h 27"/>
                <a:gd name="T54" fmla="*/ 13 w 66"/>
                <a:gd name="T55" fmla="*/ 1 h 27"/>
                <a:gd name="T56" fmla="*/ 18 w 66"/>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7"/>
                <a:gd name="T89" fmla="*/ 66 w 66"/>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7">
                  <a:moveTo>
                    <a:pt x="18" y="0"/>
                  </a:moveTo>
                  <a:lnTo>
                    <a:pt x="21" y="0"/>
                  </a:lnTo>
                  <a:lnTo>
                    <a:pt x="26" y="0"/>
                  </a:lnTo>
                  <a:lnTo>
                    <a:pt x="32" y="1"/>
                  </a:lnTo>
                  <a:lnTo>
                    <a:pt x="39" y="2"/>
                  </a:lnTo>
                  <a:lnTo>
                    <a:pt x="46" y="6"/>
                  </a:lnTo>
                  <a:lnTo>
                    <a:pt x="54" y="11"/>
                  </a:lnTo>
                  <a:lnTo>
                    <a:pt x="60" y="18"/>
                  </a:lnTo>
                  <a:lnTo>
                    <a:pt x="66" y="27"/>
                  </a:lnTo>
                  <a:lnTo>
                    <a:pt x="65" y="26"/>
                  </a:lnTo>
                  <a:lnTo>
                    <a:pt x="63" y="23"/>
                  </a:lnTo>
                  <a:lnTo>
                    <a:pt x="58" y="18"/>
                  </a:lnTo>
                  <a:lnTo>
                    <a:pt x="51" y="14"/>
                  </a:lnTo>
                  <a:lnTo>
                    <a:pt x="45" y="9"/>
                  </a:lnTo>
                  <a:lnTo>
                    <a:pt x="37" y="6"/>
                  </a:lnTo>
                  <a:lnTo>
                    <a:pt x="28" y="4"/>
                  </a:lnTo>
                  <a:lnTo>
                    <a:pt x="19" y="5"/>
                  </a:lnTo>
                  <a:lnTo>
                    <a:pt x="15" y="6"/>
                  </a:lnTo>
                  <a:lnTo>
                    <a:pt x="11" y="7"/>
                  </a:lnTo>
                  <a:lnTo>
                    <a:pt x="8" y="9"/>
                  </a:lnTo>
                  <a:lnTo>
                    <a:pt x="5" y="11"/>
                  </a:lnTo>
                  <a:lnTo>
                    <a:pt x="2" y="13"/>
                  </a:lnTo>
                  <a:lnTo>
                    <a:pt x="1" y="11"/>
                  </a:lnTo>
                  <a:lnTo>
                    <a:pt x="0" y="10"/>
                  </a:lnTo>
                  <a:lnTo>
                    <a:pt x="0" y="8"/>
                  </a:lnTo>
                  <a:lnTo>
                    <a:pt x="5" y="5"/>
                  </a:lnTo>
                  <a:lnTo>
                    <a:pt x="9" y="2"/>
                  </a:lnTo>
                  <a:lnTo>
                    <a:pt x="13"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61">
              <a:extLst>
                <a:ext uri="{FF2B5EF4-FFF2-40B4-BE49-F238E27FC236}">
                  <a16:creationId xmlns:a16="http://schemas.microsoft.com/office/drawing/2014/main" id="{643D390A-3AD4-27B4-990B-717FDF433D41}"/>
                </a:ext>
              </a:extLst>
            </p:cNvPr>
            <p:cNvSpPr>
              <a:spLocks/>
            </p:cNvSpPr>
            <p:nvPr/>
          </p:nvSpPr>
          <p:spPr bwMode="auto">
            <a:xfrm>
              <a:off x="2702" y="1177"/>
              <a:ext cx="55" cy="31"/>
            </a:xfrm>
            <a:custGeom>
              <a:avLst/>
              <a:gdLst>
                <a:gd name="T0" fmla="*/ 32 w 55"/>
                <a:gd name="T1" fmla="*/ 15 h 31"/>
                <a:gd name="T2" fmla="*/ 44 w 55"/>
                <a:gd name="T3" fmla="*/ 22 h 31"/>
                <a:gd name="T4" fmla="*/ 52 w 55"/>
                <a:gd name="T5" fmla="*/ 26 h 31"/>
                <a:gd name="T6" fmla="*/ 54 w 55"/>
                <a:gd name="T7" fmla="*/ 30 h 31"/>
                <a:gd name="T8" fmla="*/ 55 w 55"/>
                <a:gd name="T9" fmla="*/ 31 h 31"/>
                <a:gd name="T10" fmla="*/ 55 w 55"/>
                <a:gd name="T11" fmla="*/ 29 h 31"/>
                <a:gd name="T12" fmla="*/ 53 w 55"/>
                <a:gd name="T13" fmla="*/ 24 h 31"/>
                <a:gd name="T14" fmla="*/ 50 w 55"/>
                <a:gd name="T15" fmla="*/ 16 h 31"/>
                <a:gd name="T16" fmla="*/ 45 w 55"/>
                <a:gd name="T17" fmla="*/ 10 h 31"/>
                <a:gd name="T18" fmla="*/ 37 w 55"/>
                <a:gd name="T19" fmla="*/ 3 h 31"/>
                <a:gd name="T20" fmla="*/ 28 w 55"/>
                <a:gd name="T21" fmla="*/ 0 h 31"/>
                <a:gd name="T22" fmla="*/ 16 w 55"/>
                <a:gd name="T23" fmla="*/ 0 h 31"/>
                <a:gd name="T24" fmla="*/ 0 w 55"/>
                <a:gd name="T25" fmla="*/ 4 h 31"/>
                <a:gd name="T26" fmla="*/ 3 w 55"/>
                <a:gd name="T27" fmla="*/ 4 h 31"/>
                <a:gd name="T28" fmla="*/ 8 w 55"/>
                <a:gd name="T29" fmla="*/ 6 h 31"/>
                <a:gd name="T30" fmla="*/ 17 w 55"/>
                <a:gd name="T31" fmla="*/ 10 h 31"/>
                <a:gd name="T32" fmla="*/ 32 w 55"/>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1"/>
                <a:gd name="T53" fmla="*/ 55 w 5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1">
                  <a:moveTo>
                    <a:pt x="32" y="15"/>
                  </a:moveTo>
                  <a:lnTo>
                    <a:pt x="44" y="22"/>
                  </a:lnTo>
                  <a:lnTo>
                    <a:pt x="52" y="26"/>
                  </a:lnTo>
                  <a:lnTo>
                    <a:pt x="54" y="30"/>
                  </a:lnTo>
                  <a:lnTo>
                    <a:pt x="55" y="31"/>
                  </a:lnTo>
                  <a:lnTo>
                    <a:pt x="55" y="29"/>
                  </a:lnTo>
                  <a:lnTo>
                    <a:pt x="53" y="24"/>
                  </a:lnTo>
                  <a:lnTo>
                    <a:pt x="50" y="16"/>
                  </a:lnTo>
                  <a:lnTo>
                    <a:pt x="45" y="10"/>
                  </a:lnTo>
                  <a:lnTo>
                    <a:pt x="37" y="3"/>
                  </a:lnTo>
                  <a:lnTo>
                    <a:pt x="28" y="0"/>
                  </a:lnTo>
                  <a:lnTo>
                    <a:pt x="16" y="0"/>
                  </a:lnTo>
                  <a:lnTo>
                    <a:pt x="0" y="4"/>
                  </a:lnTo>
                  <a:lnTo>
                    <a:pt x="3" y="4"/>
                  </a:lnTo>
                  <a:lnTo>
                    <a:pt x="8" y="6"/>
                  </a:lnTo>
                  <a:lnTo>
                    <a:pt x="17" y="10"/>
                  </a:lnTo>
                  <a:lnTo>
                    <a:pt x="32"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62">
              <a:extLst>
                <a:ext uri="{FF2B5EF4-FFF2-40B4-BE49-F238E27FC236}">
                  <a16:creationId xmlns:a16="http://schemas.microsoft.com/office/drawing/2014/main" id="{59A4AE5A-FDC4-1418-D0C7-A3B2E0CE5CD2}"/>
                </a:ext>
              </a:extLst>
            </p:cNvPr>
            <p:cNvSpPr>
              <a:spLocks/>
            </p:cNvSpPr>
            <p:nvPr/>
          </p:nvSpPr>
          <p:spPr bwMode="auto">
            <a:xfrm>
              <a:off x="2700" y="1174"/>
              <a:ext cx="57" cy="34"/>
            </a:xfrm>
            <a:custGeom>
              <a:avLst/>
              <a:gdLst>
                <a:gd name="T0" fmla="*/ 57 w 57"/>
                <a:gd name="T1" fmla="*/ 34 h 34"/>
                <a:gd name="T2" fmla="*/ 57 w 57"/>
                <a:gd name="T3" fmla="*/ 33 h 34"/>
                <a:gd name="T4" fmla="*/ 56 w 57"/>
                <a:gd name="T5" fmla="*/ 30 h 34"/>
                <a:gd name="T6" fmla="*/ 54 w 57"/>
                <a:gd name="T7" fmla="*/ 26 h 34"/>
                <a:gd name="T8" fmla="*/ 49 w 57"/>
                <a:gd name="T9" fmla="*/ 22 h 34"/>
                <a:gd name="T10" fmla="*/ 44 w 57"/>
                <a:gd name="T11" fmla="*/ 17 h 34"/>
                <a:gd name="T12" fmla="*/ 36 w 57"/>
                <a:gd name="T13" fmla="*/ 14 h 34"/>
                <a:gd name="T14" fmla="*/ 26 w 57"/>
                <a:gd name="T15" fmla="*/ 10 h 34"/>
                <a:gd name="T16" fmla="*/ 14 w 57"/>
                <a:gd name="T17" fmla="*/ 9 h 34"/>
                <a:gd name="T18" fmla="*/ 6 w 57"/>
                <a:gd name="T19" fmla="*/ 8 h 34"/>
                <a:gd name="T20" fmla="*/ 2 w 57"/>
                <a:gd name="T21" fmla="*/ 5 h 34"/>
                <a:gd name="T22" fmla="*/ 0 w 57"/>
                <a:gd name="T23" fmla="*/ 1 h 34"/>
                <a:gd name="T24" fmla="*/ 0 w 57"/>
                <a:gd name="T25" fmla="*/ 0 h 34"/>
                <a:gd name="T26" fmla="*/ 0 w 57"/>
                <a:gd name="T27" fmla="*/ 3 h 34"/>
                <a:gd name="T28" fmla="*/ 0 w 57"/>
                <a:gd name="T29" fmla="*/ 9 h 34"/>
                <a:gd name="T30" fmla="*/ 4 w 57"/>
                <a:gd name="T31" fmla="*/ 15 h 34"/>
                <a:gd name="T32" fmla="*/ 11 w 57"/>
                <a:gd name="T33" fmla="*/ 16 h 34"/>
                <a:gd name="T34" fmla="*/ 19 w 57"/>
                <a:gd name="T35" fmla="*/ 16 h 34"/>
                <a:gd name="T36" fmla="*/ 27 w 57"/>
                <a:gd name="T37" fmla="*/ 17 h 34"/>
                <a:gd name="T38" fmla="*/ 35 w 57"/>
                <a:gd name="T39" fmla="*/ 19 h 34"/>
                <a:gd name="T40" fmla="*/ 43 w 57"/>
                <a:gd name="T41" fmla="*/ 23 h 34"/>
                <a:gd name="T42" fmla="*/ 48 w 57"/>
                <a:gd name="T43" fmla="*/ 27 h 34"/>
                <a:gd name="T44" fmla="*/ 53 w 57"/>
                <a:gd name="T45" fmla="*/ 30 h 34"/>
                <a:gd name="T46" fmla="*/ 56 w 57"/>
                <a:gd name="T47" fmla="*/ 33 h 34"/>
                <a:gd name="T48" fmla="*/ 57 w 57"/>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34"/>
                <a:gd name="T77" fmla="*/ 57 w 57"/>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34">
                  <a:moveTo>
                    <a:pt x="57" y="34"/>
                  </a:moveTo>
                  <a:lnTo>
                    <a:pt x="57" y="33"/>
                  </a:lnTo>
                  <a:lnTo>
                    <a:pt x="56" y="30"/>
                  </a:lnTo>
                  <a:lnTo>
                    <a:pt x="54" y="26"/>
                  </a:lnTo>
                  <a:lnTo>
                    <a:pt x="49" y="22"/>
                  </a:lnTo>
                  <a:lnTo>
                    <a:pt x="44" y="17"/>
                  </a:lnTo>
                  <a:lnTo>
                    <a:pt x="36" y="14"/>
                  </a:lnTo>
                  <a:lnTo>
                    <a:pt x="26" y="10"/>
                  </a:lnTo>
                  <a:lnTo>
                    <a:pt x="14" y="9"/>
                  </a:lnTo>
                  <a:lnTo>
                    <a:pt x="6" y="8"/>
                  </a:lnTo>
                  <a:lnTo>
                    <a:pt x="2" y="5"/>
                  </a:lnTo>
                  <a:lnTo>
                    <a:pt x="0" y="1"/>
                  </a:lnTo>
                  <a:lnTo>
                    <a:pt x="0" y="0"/>
                  </a:lnTo>
                  <a:lnTo>
                    <a:pt x="0" y="3"/>
                  </a:lnTo>
                  <a:lnTo>
                    <a:pt x="0" y="9"/>
                  </a:lnTo>
                  <a:lnTo>
                    <a:pt x="4" y="15"/>
                  </a:lnTo>
                  <a:lnTo>
                    <a:pt x="11" y="16"/>
                  </a:lnTo>
                  <a:lnTo>
                    <a:pt x="19" y="16"/>
                  </a:lnTo>
                  <a:lnTo>
                    <a:pt x="27" y="17"/>
                  </a:lnTo>
                  <a:lnTo>
                    <a:pt x="35" y="19"/>
                  </a:lnTo>
                  <a:lnTo>
                    <a:pt x="43" y="23"/>
                  </a:lnTo>
                  <a:lnTo>
                    <a:pt x="48" y="27"/>
                  </a:lnTo>
                  <a:lnTo>
                    <a:pt x="53" y="30"/>
                  </a:lnTo>
                  <a:lnTo>
                    <a:pt x="56" y="33"/>
                  </a:lnTo>
                  <a:lnTo>
                    <a:pt x="5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63">
              <a:extLst>
                <a:ext uri="{FF2B5EF4-FFF2-40B4-BE49-F238E27FC236}">
                  <a16:creationId xmlns:a16="http://schemas.microsoft.com/office/drawing/2014/main" id="{D722A427-9F0B-5D2D-2984-E5B9A6CA3EFB}"/>
                </a:ext>
              </a:extLst>
            </p:cNvPr>
            <p:cNvSpPr>
              <a:spLocks/>
            </p:cNvSpPr>
            <p:nvPr/>
          </p:nvSpPr>
          <p:spPr bwMode="auto">
            <a:xfrm>
              <a:off x="2787" y="1202"/>
              <a:ext cx="63" cy="20"/>
            </a:xfrm>
            <a:custGeom>
              <a:avLst/>
              <a:gdLst>
                <a:gd name="T0" fmla="*/ 29 w 63"/>
                <a:gd name="T1" fmla="*/ 15 h 20"/>
                <a:gd name="T2" fmla="*/ 15 w 63"/>
                <a:gd name="T3" fmla="*/ 14 h 20"/>
                <a:gd name="T4" fmla="*/ 6 w 63"/>
                <a:gd name="T5" fmla="*/ 14 h 20"/>
                <a:gd name="T6" fmla="*/ 1 w 63"/>
                <a:gd name="T7" fmla="*/ 15 h 20"/>
                <a:gd name="T8" fmla="*/ 0 w 63"/>
                <a:gd name="T9" fmla="*/ 16 h 20"/>
                <a:gd name="T10" fmla="*/ 1 w 63"/>
                <a:gd name="T11" fmla="*/ 15 h 20"/>
                <a:gd name="T12" fmla="*/ 6 w 63"/>
                <a:gd name="T13" fmla="*/ 10 h 20"/>
                <a:gd name="T14" fmla="*/ 13 w 63"/>
                <a:gd name="T15" fmla="*/ 7 h 20"/>
                <a:gd name="T16" fmla="*/ 21 w 63"/>
                <a:gd name="T17" fmla="*/ 2 h 20"/>
                <a:gd name="T18" fmla="*/ 30 w 63"/>
                <a:gd name="T19" fmla="*/ 0 h 20"/>
                <a:gd name="T20" fmla="*/ 42 w 63"/>
                <a:gd name="T21" fmla="*/ 2 h 20"/>
                <a:gd name="T22" fmla="*/ 52 w 63"/>
                <a:gd name="T23" fmla="*/ 8 h 20"/>
                <a:gd name="T24" fmla="*/ 63 w 63"/>
                <a:gd name="T25" fmla="*/ 20 h 20"/>
                <a:gd name="T26" fmla="*/ 63 w 63"/>
                <a:gd name="T27" fmla="*/ 20 h 20"/>
                <a:gd name="T28" fmla="*/ 61 w 63"/>
                <a:gd name="T29" fmla="*/ 20 h 20"/>
                <a:gd name="T30" fmla="*/ 58 w 63"/>
                <a:gd name="T31" fmla="*/ 19 h 20"/>
                <a:gd name="T32" fmla="*/ 55 w 63"/>
                <a:gd name="T33" fmla="*/ 19 h 20"/>
                <a:gd name="T34" fmla="*/ 50 w 63"/>
                <a:gd name="T35" fmla="*/ 18 h 20"/>
                <a:gd name="T36" fmla="*/ 45 w 63"/>
                <a:gd name="T37" fmla="*/ 17 h 20"/>
                <a:gd name="T38" fmla="*/ 37 w 63"/>
                <a:gd name="T39" fmla="*/ 16 h 20"/>
                <a:gd name="T40" fmla="*/ 29 w 63"/>
                <a:gd name="T41" fmla="*/ 15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0"/>
                <a:gd name="T65" fmla="*/ 63 w 6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0">
                  <a:moveTo>
                    <a:pt x="29" y="15"/>
                  </a:moveTo>
                  <a:lnTo>
                    <a:pt x="15" y="14"/>
                  </a:lnTo>
                  <a:lnTo>
                    <a:pt x="6" y="14"/>
                  </a:lnTo>
                  <a:lnTo>
                    <a:pt x="1" y="15"/>
                  </a:lnTo>
                  <a:lnTo>
                    <a:pt x="0" y="16"/>
                  </a:lnTo>
                  <a:lnTo>
                    <a:pt x="1" y="15"/>
                  </a:lnTo>
                  <a:lnTo>
                    <a:pt x="6" y="10"/>
                  </a:lnTo>
                  <a:lnTo>
                    <a:pt x="13" y="7"/>
                  </a:lnTo>
                  <a:lnTo>
                    <a:pt x="21" y="2"/>
                  </a:lnTo>
                  <a:lnTo>
                    <a:pt x="30" y="0"/>
                  </a:lnTo>
                  <a:lnTo>
                    <a:pt x="42" y="2"/>
                  </a:lnTo>
                  <a:lnTo>
                    <a:pt x="52" y="8"/>
                  </a:lnTo>
                  <a:lnTo>
                    <a:pt x="63" y="20"/>
                  </a:lnTo>
                  <a:lnTo>
                    <a:pt x="61" y="20"/>
                  </a:lnTo>
                  <a:lnTo>
                    <a:pt x="58" y="19"/>
                  </a:lnTo>
                  <a:lnTo>
                    <a:pt x="55" y="19"/>
                  </a:lnTo>
                  <a:lnTo>
                    <a:pt x="50" y="18"/>
                  </a:lnTo>
                  <a:lnTo>
                    <a:pt x="45" y="17"/>
                  </a:lnTo>
                  <a:lnTo>
                    <a:pt x="37" y="16"/>
                  </a:lnTo>
                  <a:lnTo>
                    <a:pt x="29"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64">
              <a:extLst>
                <a:ext uri="{FF2B5EF4-FFF2-40B4-BE49-F238E27FC236}">
                  <a16:creationId xmlns:a16="http://schemas.microsoft.com/office/drawing/2014/main" id="{9C90F775-D84E-E9AA-1743-797F3A780E52}"/>
                </a:ext>
              </a:extLst>
            </p:cNvPr>
            <p:cNvSpPr>
              <a:spLocks/>
            </p:cNvSpPr>
            <p:nvPr/>
          </p:nvSpPr>
          <p:spPr bwMode="auto">
            <a:xfrm>
              <a:off x="2787" y="1211"/>
              <a:ext cx="67" cy="18"/>
            </a:xfrm>
            <a:custGeom>
              <a:avLst/>
              <a:gdLst>
                <a:gd name="T0" fmla="*/ 0 w 67"/>
                <a:gd name="T1" fmla="*/ 7 h 18"/>
                <a:gd name="T2" fmla="*/ 1 w 67"/>
                <a:gd name="T3" fmla="*/ 6 h 18"/>
                <a:gd name="T4" fmla="*/ 4 w 67"/>
                <a:gd name="T5" fmla="*/ 5 h 18"/>
                <a:gd name="T6" fmla="*/ 8 w 67"/>
                <a:gd name="T7" fmla="*/ 4 h 18"/>
                <a:gd name="T8" fmla="*/ 14 w 67"/>
                <a:gd name="T9" fmla="*/ 1 h 18"/>
                <a:gd name="T10" fmla="*/ 20 w 67"/>
                <a:gd name="T11" fmla="*/ 0 h 18"/>
                <a:gd name="T12" fmla="*/ 29 w 67"/>
                <a:gd name="T13" fmla="*/ 1 h 18"/>
                <a:gd name="T14" fmla="*/ 39 w 67"/>
                <a:gd name="T15" fmla="*/ 2 h 18"/>
                <a:gd name="T16" fmla="*/ 50 w 67"/>
                <a:gd name="T17" fmla="*/ 7 h 18"/>
                <a:gd name="T18" fmla="*/ 58 w 67"/>
                <a:gd name="T19" fmla="*/ 9 h 18"/>
                <a:gd name="T20" fmla="*/ 63 w 67"/>
                <a:gd name="T21" fmla="*/ 9 h 18"/>
                <a:gd name="T22" fmla="*/ 66 w 67"/>
                <a:gd name="T23" fmla="*/ 9 h 18"/>
                <a:gd name="T24" fmla="*/ 67 w 67"/>
                <a:gd name="T25" fmla="*/ 9 h 18"/>
                <a:gd name="T26" fmla="*/ 66 w 67"/>
                <a:gd name="T27" fmla="*/ 11 h 18"/>
                <a:gd name="T28" fmla="*/ 64 w 67"/>
                <a:gd name="T29" fmla="*/ 16 h 18"/>
                <a:gd name="T30" fmla="*/ 58 w 67"/>
                <a:gd name="T31" fmla="*/ 18 h 18"/>
                <a:gd name="T32" fmla="*/ 49 w 67"/>
                <a:gd name="T33" fmla="*/ 15 h 18"/>
                <a:gd name="T34" fmla="*/ 42 w 67"/>
                <a:gd name="T35" fmla="*/ 9 h 18"/>
                <a:gd name="T36" fmla="*/ 34 w 67"/>
                <a:gd name="T37" fmla="*/ 7 h 18"/>
                <a:gd name="T38" fmla="*/ 26 w 67"/>
                <a:gd name="T39" fmla="*/ 5 h 18"/>
                <a:gd name="T40" fmla="*/ 18 w 67"/>
                <a:gd name="T41" fmla="*/ 5 h 18"/>
                <a:gd name="T42" fmla="*/ 10 w 67"/>
                <a:gd name="T43" fmla="*/ 5 h 18"/>
                <a:gd name="T44" fmla="*/ 5 w 67"/>
                <a:gd name="T45" fmla="*/ 6 h 18"/>
                <a:gd name="T46" fmla="*/ 1 w 67"/>
                <a:gd name="T47" fmla="*/ 7 h 18"/>
                <a:gd name="T48" fmla="*/ 0 w 67"/>
                <a:gd name="T49" fmla="*/ 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8"/>
                <a:gd name="T77" fmla="*/ 67 w 67"/>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8">
                  <a:moveTo>
                    <a:pt x="0" y="7"/>
                  </a:moveTo>
                  <a:lnTo>
                    <a:pt x="1" y="6"/>
                  </a:lnTo>
                  <a:lnTo>
                    <a:pt x="4" y="5"/>
                  </a:lnTo>
                  <a:lnTo>
                    <a:pt x="8" y="4"/>
                  </a:lnTo>
                  <a:lnTo>
                    <a:pt x="14" y="1"/>
                  </a:lnTo>
                  <a:lnTo>
                    <a:pt x="20" y="0"/>
                  </a:lnTo>
                  <a:lnTo>
                    <a:pt x="29" y="1"/>
                  </a:lnTo>
                  <a:lnTo>
                    <a:pt x="39" y="2"/>
                  </a:lnTo>
                  <a:lnTo>
                    <a:pt x="50" y="7"/>
                  </a:lnTo>
                  <a:lnTo>
                    <a:pt x="58" y="9"/>
                  </a:lnTo>
                  <a:lnTo>
                    <a:pt x="63" y="9"/>
                  </a:lnTo>
                  <a:lnTo>
                    <a:pt x="66" y="9"/>
                  </a:lnTo>
                  <a:lnTo>
                    <a:pt x="67" y="9"/>
                  </a:lnTo>
                  <a:lnTo>
                    <a:pt x="66" y="11"/>
                  </a:lnTo>
                  <a:lnTo>
                    <a:pt x="64" y="16"/>
                  </a:lnTo>
                  <a:lnTo>
                    <a:pt x="58" y="18"/>
                  </a:lnTo>
                  <a:lnTo>
                    <a:pt x="49" y="15"/>
                  </a:lnTo>
                  <a:lnTo>
                    <a:pt x="42" y="9"/>
                  </a:lnTo>
                  <a:lnTo>
                    <a:pt x="34" y="7"/>
                  </a:lnTo>
                  <a:lnTo>
                    <a:pt x="26" y="5"/>
                  </a:lnTo>
                  <a:lnTo>
                    <a:pt x="18" y="5"/>
                  </a:lnTo>
                  <a:lnTo>
                    <a:pt x="10" y="5"/>
                  </a:lnTo>
                  <a:lnTo>
                    <a:pt x="5"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65">
              <a:extLst>
                <a:ext uri="{FF2B5EF4-FFF2-40B4-BE49-F238E27FC236}">
                  <a16:creationId xmlns:a16="http://schemas.microsoft.com/office/drawing/2014/main" id="{0620DEA5-5F1A-AAD5-A56A-D4181EFF6182}"/>
                </a:ext>
              </a:extLst>
            </p:cNvPr>
            <p:cNvSpPr>
              <a:spLocks/>
            </p:cNvSpPr>
            <p:nvPr/>
          </p:nvSpPr>
          <p:spPr bwMode="auto">
            <a:xfrm>
              <a:off x="2846" y="1219"/>
              <a:ext cx="27" cy="41"/>
            </a:xfrm>
            <a:custGeom>
              <a:avLst/>
              <a:gdLst>
                <a:gd name="T0" fmla="*/ 10 w 27"/>
                <a:gd name="T1" fmla="*/ 6 h 41"/>
                <a:gd name="T2" fmla="*/ 14 w 27"/>
                <a:gd name="T3" fmla="*/ 3 h 41"/>
                <a:gd name="T4" fmla="*/ 21 w 27"/>
                <a:gd name="T5" fmla="*/ 0 h 41"/>
                <a:gd name="T6" fmla="*/ 26 w 27"/>
                <a:gd name="T7" fmla="*/ 0 h 41"/>
                <a:gd name="T8" fmla="*/ 27 w 27"/>
                <a:gd name="T9" fmla="*/ 9 h 41"/>
                <a:gd name="T10" fmla="*/ 23 w 27"/>
                <a:gd name="T11" fmla="*/ 23 h 41"/>
                <a:gd name="T12" fmla="*/ 15 w 27"/>
                <a:gd name="T13" fmla="*/ 36 h 41"/>
                <a:gd name="T14" fmla="*/ 7 w 27"/>
                <a:gd name="T15" fmla="*/ 41 h 41"/>
                <a:gd name="T16" fmla="*/ 2 w 27"/>
                <a:gd name="T17" fmla="*/ 36 h 41"/>
                <a:gd name="T18" fmla="*/ 0 w 27"/>
                <a:gd name="T19" fmla="*/ 25 h 41"/>
                <a:gd name="T20" fmla="*/ 4 w 27"/>
                <a:gd name="T21" fmla="*/ 14 h 41"/>
                <a:gd name="T22" fmla="*/ 8 w 27"/>
                <a:gd name="T23" fmla="*/ 8 h 41"/>
                <a:gd name="T24" fmla="*/ 10 w 27"/>
                <a:gd name="T25" fmla="*/ 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41"/>
                <a:gd name="T41" fmla="*/ 27 w 27"/>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41">
                  <a:moveTo>
                    <a:pt x="10" y="6"/>
                  </a:moveTo>
                  <a:lnTo>
                    <a:pt x="14" y="3"/>
                  </a:lnTo>
                  <a:lnTo>
                    <a:pt x="21" y="0"/>
                  </a:lnTo>
                  <a:lnTo>
                    <a:pt x="26" y="0"/>
                  </a:lnTo>
                  <a:lnTo>
                    <a:pt x="27" y="9"/>
                  </a:lnTo>
                  <a:lnTo>
                    <a:pt x="23" y="23"/>
                  </a:lnTo>
                  <a:lnTo>
                    <a:pt x="15" y="36"/>
                  </a:lnTo>
                  <a:lnTo>
                    <a:pt x="7" y="41"/>
                  </a:lnTo>
                  <a:lnTo>
                    <a:pt x="2" y="36"/>
                  </a:lnTo>
                  <a:lnTo>
                    <a:pt x="0" y="25"/>
                  </a:lnTo>
                  <a:lnTo>
                    <a:pt x="4" y="14"/>
                  </a:lnTo>
                  <a:lnTo>
                    <a:pt x="8" y="8"/>
                  </a:lnTo>
                  <a:lnTo>
                    <a:pt x="10" y="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66">
              <a:extLst>
                <a:ext uri="{FF2B5EF4-FFF2-40B4-BE49-F238E27FC236}">
                  <a16:creationId xmlns:a16="http://schemas.microsoft.com/office/drawing/2014/main" id="{AB4F78FD-D621-339C-6A14-F4E6BC6524AC}"/>
                </a:ext>
              </a:extLst>
            </p:cNvPr>
            <p:cNvSpPr>
              <a:spLocks/>
            </p:cNvSpPr>
            <p:nvPr/>
          </p:nvSpPr>
          <p:spPr bwMode="auto">
            <a:xfrm>
              <a:off x="2942" y="1360"/>
              <a:ext cx="24" cy="107"/>
            </a:xfrm>
            <a:custGeom>
              <a:avLst/>
              <a:gdLst>
                <a:gd name="T0" fmla="*/ 24 w 24"/>
                <a:gd name="T1" fmla="*/ 14 h 107"/>
                <a:gd name="T2" fmla="*/ 6 w 24"/>
                <a:gd name="T3" fmla="*/ 0 h 107"/>
                <a:gd name="T4" fmla="*/ 0 w 24"/>
                <a:gd name="T5" fmla="*/ 107 h 107"/>
                <a:gd name="T6" fmla="*/ 24 w 24"/>
                <a:gd name="T7" fmla="*/ 14 h 107"/>
                <a:gd name="T8" fmla="*/ 0 60000 65536"/>
                <a:gd name="T9" fmla="*/ 0 60000 65536"/>
                <a:gd name="T10" fmla="*/ 0 60000 65536"/>
                <a:gd name="T11" fmla="*/ 0 60000 65536"/>
                <a:gd name="T12" fmla="*/ 0 w 24"/>
                <a:gd name="T13" fmla="*/ 0 h 107"/>
                <a:gd name="T14" fmla="*/ 24 w 24"/>
                <a:gd name="T15" fmla="*/ 107 h 107"/>
              </a:gdLst>
              <a:ahLst/>
              <a:cxnLst>
                <a:cxn ang="T8">
                  <a:pos x="T0" y="T1"/>
                </a:cxn>
                <a:cxn ang="T9">
                  <a:pos x="T2" y="T3"/>
                </a:cxn>
                <a:cxn ang="T10">
                  <a:pos x="T4" y="T5"/>
                </a:cxn>
                <a:cxn ang="T11">
                  <a:pos x="T6" y="T7"/>
                </a:cxn>
              </a:cxnLst>
              <a:rect l="T12" t="T13" r="T14" b="T15"/>
              <a:pathLst>
                <a:path w="24" h="107">
                  <a:moveTo>
                    <a:pt x="24" y="14"/>
                  </a:moveTo>
                  <a:lnTo>
                    <a:pt x="6" y="0"/>
                  </a:lnTo>
                  <a:lnTo>
                    <a:pt x="0" y="107"/>
                  </a:lnTo>
                  <a:lnTo>
                    <a:pt x="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67">
              <a:extLst>
                <a:ext uri="{FF2B5EF4-FFF2-40B4-BE49-F238E27FC236}">
                  <a16:creationId xmlns:a16="http://schemas.microsoft.com/office/drawing/2014/main" id="{53B2B8DB-9166-52B7-2549-ED651CB67658}"/>
                </a:ext>
              </a:extLst>
            </p:cNvPr>
            <p:cNvSpPr>
              <a:spLocks/>
            </p:cNvSpPr>
            <p:nvPr/>
          </p:nvSpPr>
          <p:spPr bwMode="auto">
            <a:xfrm>
              <a:off x="2087" y="1225"/>
              <a:ext cx="62" cy="43"/>
            </a:xfrm>
            <a:custGeom>
              <a:avLst/>
              <a:gdLst>
                <a:gd name="T0" fmla="*/ 62 w 62"/>
                <a:gd name="T1" fmla="*/ 17 h 43"/>
                <a:gd name="T2" fmla="*/ 61 w 62"/>
                <a:gd name="T3" fmla="*/ 26 h 43"/>
                <a:gd name="T4" fmla="*/ 55 w 62"/>
                <a:gd name="T5" fmla="*/ 33 h 43"/>
                <a:gd name="T6" fmla="*/ 46 w 62"/>
                <a:gd name="T7" fmla="*/ 40 h 43"/>
                <a:gd name="T8" fmla="*/ 35 w 62"/>
                <a:gd name="T9" fmla="*/ 43 h 43"/>
                <a:gd name="T10" fmla="*/ 28 w 62"/>
                <a:gd name="T11" fmla="*/ 43 h 43"/>
                <a:gd name="T12" fmla="*/ 23 w 62"/>
                <a:gd name="T13" fmla="*/ 43 h 43"/>
                <a:gd name="T14" fmla="*/ 16 w 62"/>
                <a:gd name="T15" fmla="*/ 42 h 43"/>
                <a:gd name="T16" fmla="*/ 12 w 62"/>
                <a:gd name="T17" fmla="*/ 40 h 43"/>
                <a:gd name="T18" fmla="*/ 7 w 62"/>
                <a:gd name="T19" fmla="*/ 38 h 43"/>
                <a:gd name="T20" fmla="*/ 4 w 62"/>
                <a:gd name="T21" fmla="*/ 34 h 43"/>
                <a:gd name="T22" fmla="*/ 2 w 62"/>
                <a:gd name="T23" fmla="*/ 31 h 43"/>
                <a:gd name="T24" fmla="*/ 0 w 62"/>
                <a:gd name="T25" fmla="*/ 26 h 43"/>
                <a:gd name="T26" fmla="*/ 2 w 62"/>
                <a:gd name="T27" fmla="*/ 17 h 43"/>
                <a:gd name="T28" fmla="*/ 7 w 62"/>
                <a:gd name="T29" fmla="*/ 10 h 43"/>
                <a:gd name="T30" fmla="*/ 16 w 62"/>
                <a:gd name="T31" fmla="*/ 3 h 43"/>
                <a:gd name="T32" fmla="*/ 28 w 62"/>
                <a:gd name="T33" fmla="*/ 0 h 43"/>
                <a:gd name="T34" fmla="*/ 35 w 62"/>
                <a:gd name="T35" fmla="*/ 0 h 43"/>
                <a:gd name="T36" fmla="*/ 41 w 62"/>
                <a:gd name="T37" fmla="*/ 0 h 43"/>
                <a:gd name="T38" fmla="*/ 46 w 62"/>
                <a:gd name="T39" fmla="*/ 1 h 43"/>
                <a:gd name="T40" fmla="*/ 51 w 62"/>
                <a:gd name="T41" fmla="*/ 3 h 43"/>
                <a:gd name="T42" fmla="*/ 55 w 62"/>
                <a:gd name="T43" fmla="*/ 6 h 43"/>
                <a:gd name="T44" fmla="*/ 58 w 62"/>
                <a:gd name="T45" fmla="*/ 10 h 43"/>
                <a:gd name="T46" fmla="*/ 61 w 62"/>
                <a:gd name="T47" fmla="*/ 13 h 43"/>
                <a:gd name="T48" fmla="*/ 62 w 62"/>
                <a:gd name="T49" fmla="*/ 17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43"/>
                <a:gd name="T77" fmla="*/ 62 w 6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43">
                  <a:moveTo>
                    <a:pt x="62" y="17"/>
                  </a:moveTo>
                  <a:lnTo>
                    <a:pt x="61" y="26"/>
                  </a:lnTo>
                  <a:lnTo>
                    <a:pt x="55" y="33"/>
                  </a:lnTo>
                  <a:lnTo>
                    <a:pt x="46" y="40"/>
                  </a:lnTo>
                  <a:lnTo>
                    <a:pt x="35" y="43"/>
                  </a:lnTo>
                  <a:lnTo>
                    <a:pt x="28" y="43"/>
                  </a:lnTo>
                  <a:lnTo>
                    <a:pt x="23" y="43"/>
                  </a:lnTo>
                  <a:lnTo>
                    <a:pt x="16" y="42"/>
                  </a:lnTo>
                  <a:lnTo>
                    <a:pt x="12" y="40"/>
                  </a:lnTo>
                  <a:lnTo>
                    <a:pt x="7" y="38"/>
                  </a:lnTo>
                  <a:lnTo>
                    <a:pt x="4" y="34"/>
                  </a:lnTo>
                  <a:lnTo>
                    <a:pt x="2" y="31"/>
                  </a:lnTo>
                  <a:lnTo>
                    <a:pt x="0" y="26"/>
                  </a:lnTo>
                  <a:lnTo>
                    <a:pt x="2" y="17"/>
                  </a:lnTo>
                  <a:lnTo>
                    <a:pt x="7" y="10"/>
                  </a:lnTo>
                  <a:lnTo>
                    <a:pt x="16" y="3"/>
                  </a:lnTo>
                  <a:lnTo>
                    <a:pt x="28" y="0"/>
                  </a:lnTo>
                  <a:lnTo>
                    <a:pt x="35" y="0"/>
                  </a:lnTo>
                  <a:lnTo>
                    <a:pt x="41" y="0"/>
                  </a:lnTo>
                  <a:lnTo>
                    <a:pt x="46" y="1"/>
                  </a:lnTo>
                  <a:lnTo>
                    <a:pt x="51" y="3"/>
                  </a:lnTo>
                  <a:lnTo>
                    <a:pt x="55" y="6"/>
                  </a:lnTo>
                  <a:lnTo>
                    <a:pt x="58" y="10"/>
                  </a:lnTo>
                  <a:lnTo>
                    <a:pt x="61" y="13"/>
                  </a:lnTo>
                  <a:lnTo>
                    <a:pt x="62" y="17"/>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68">
              <a:extLst>
                <a:ext uri="{FF2B5EF4-FFF2-40B4-BE49-F238E27FC236}">
                  <a16:creationId xmlns:a16="http://schemas.microsoft.com/office/drawing/2014/main" id="{D9A4B91B-08B4-1A41-8484-F64BFD7E5A19}"/>
                </a:ext>
              </a:extLst>
            </p:cNvPr>
            <p:cNvSpPr>
              <a:spLocks/>
            </p:cNvSpPr>
            <p:nvPr/>
          </p:nvSpPr>
          <p:spPr bwMode="auto">
            <a:xfrm>
              <a:off x="1660" y="1267"/>
              <a:ext cx="583" cy="1487"/>
            </a:xfrm>
            <a:custGeom>
              <a:avLst/>
              <a:gdLst>
                <a:gd name="T0" fmla="*/ 86 w 583"/>
                <a:gd name="T1" fmla="*/ 67 h 1487"/>
                <a:gd name="T2" fmla="*/ 116 w 583"/>
                <a:gd name="T3" fmla="*/ 42 h 1487"/>
                <a:gd name="T4" fmla="*/ 144 w 583"/>
                <a:gd name="T5" fmla="*/ 23 h 1487"/>
                <a:gd name="T6" fmla="*/ 168 w 583"/>
                <a:gd name="T7" fmla="*/ 10 h 1487"/>
                <a:gd name="T8" fmla="*/ 191 w 583"/>
                <a:gd name="T9" fmla="*/ 2 h 1487"/>
                <a:gd name="T10" fmla="*/ 210 w 583"/>
                <a:gd name="T11" fmla="*/ 0 h 1487"/>
                <a:gd name="T12" fmla="*/ 228 w 583"/>
                <a:gd name="T13" fmla="*/ 3 h 1487"/>
                <a:gd name="T14" fmla="*/ 243 w 583"/>
                <a:gd name="T15" fmla="*/ 13 h 1487"/>
                <a:gd name="T16" fmla="*/ 258 w 583"/>
                <a:gd name="T17" fmla="*/ 30 h 1487"/>
                <a:gd name="T18" fmla="*/ 346 w 583"/>
                <a:gd name="T19" fmla="*/ 93 h 1487"/>
                <a:gd name="T20" fmla="*/ 347 w 583"/>
                <a:gd name="T21" fmla="*/ 94 h 1487"/>
                <a:gd name="T22" fmla="*/ 350 w 583"/>
                <a:gd name="T23" fmla="*/ 98 h 1487"/>
                <a:gd name="T24" fmla="*/ 355 w 583"/>
                <a:gd name="T25" fmla="*/ 108 h 1487"/>
                <a:gd name="T26" fmla="*/ 363 w 583"/>
                <a:gd name="T27" fmla="*/ 124 h 1487"/>
                <a:gd name="T28" fmla="*/ 372 w 583"/>
                <a:gd name="T29" fmla="*/ 148 h 1487"/>
                <a:gd name="T30" fmla="*/ 383 w 583"/>
                <a:gd name="T31" fmla="*/ 182 h 1487"/>
                <a:gd name="T32" fmla="*/ 395 w 583"/>
                <a:gd name="T33" fmla="*/ 227 h 1487"/>
                <a:gd name="T34" fmla="*/ 410 w 583"/>
                <a:gd name="T35" fmla="*/ 285 h 1487"/>
                <a:gd name="T36" fmla="*/ 426 w 583"/>
                <a:gd name="T37" fmla="*/ 356 h 1487"/>
                <a:gd name="T38" fmla="*/ 444 w 583"/>
                <a:gd name="T39" fmla="*/ 444 h 1487"/>
                <a:gd name="T40" fmla="*/ 463 w 583"/>
                <a:gd name="T41" fmla="*/ 549 h 1487"/>
                <a:gd name="T42" fmla="*/ 484 w 583"/>
                <a:gd name="T43" fmla="*/ 673 h 1487"/>
                <a:gd name="T44" fmla="*/ 507 w 583"/>
                <a:gd name="T45" fmla="*/ 817 h 1487"/>
                <a:gd name="T46" fmla="*/ 531 w 583"/>
                <a:gd name="T47" fmla="*/ 983 h 1487"/>
                <a:gd name="T48" fmla="*/ 556 w 583"/>
                <a:gd name="T49" fmla="*/ 1173 h 1487"/>
                <a:gd name="T50" fmla="*/ 583 w 583"/>
                <a:gd name="T51" fmla="*/ 1389 h 1487"/>
                <a:gd name="T52" fmla="*/ 108 w 583"/>
                <a:gd name="T53" fmla="*/ 1487 h 1487"/>
                <a:gd name="T54" fmla="*/ 101 w 583"/>
                <a:gd name="T55" fmla="*/ 1438 h 1487"/>
                <a:gd name="T56" fmla="*/ 86 w 583"/>
                <a:gd name="T57" fmla="*/ 1308 h 1487"/>
                <a:gd name="T58" fmla="*/ 64 w 583"/>
                <a:gd name="T59" fmla="*/ 1122 h 1487"/>
                <a:gd name="T60" fmla="*/ 39 w 583"/>
                <a:gd name="T61" fmla="*/ 903 h 1487"/>
                <a:gd name="T62" fmla="*/ 18 w 583"/>
                <a:gd name="T63" fmla="*/ 676 h 1487"/>
                <a:gd name="T64" fmla="*/ 3 w 583"/>
                <a:gd name="T65" fmla="*/ 468 h 1487"/>
                <a:gd name="T66" fmla="*/ 0 w 583"/>
                <a:gd name="T67" fmla="*/ 301 h 1487"/>
                <a:gd name="T68" fmla="*/ 11 w 583"/>
                <a:gd name="T69" fmla="*/ 201 h 1487"/>
                <a:gd name="T70" fmla="*/ 26 w 583"/>
                <a:gd name="T71" fmla="*/ 163 h 1487"/>
                <a:gd name="T72" fmla="*/ 39 w 583"/>
                <a:gd name="T73" fmla="*/ 133 h 1487"/>
                <a:gd name="T74" fmla="*/ 51 w 583"/>
                <a:gd name="T75" fmla="*/ 109 h 1487"/>
                <a:gd name="T76" fmla="*/ 62 w 583"/>
                <a:gd name="T77" fmla="*/ 92 h 1487"/>
                <a:gd name="T78" fmla="*/ 72 w 583"/>
                <a:gd name="T79" fmla="*/ 79 h 1487"/>
                <a:gd name="T80" fmla="*/ 79 w 583"/>
                <a:gd name="T81" fmla="*/ 73 h 1487"/>
                <a:gd name="T82" fmla="*/ 85 w 583"/>
                <a:gd name="T83" fmla="*/ 68 h 1487"/>
                <a:gd name="T84" fmla="*/ 86 w 583"/>
                <a:gd name="T85" fmla="*/ 67 h 1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3"/>
                <a:gd name="T130" fmla="*/ 0 h 1487"/>
                <a:gd name="T131" fmla="*/ 583 w 583"/>
                <a:gd name="T132" fmla="*/ 1487 h 1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3" h="1487">
                  <a:moveTo>
                    <a:pt x="86" y="67"/>
                  </a:moveTo>
                  <a:lnTo>
                    <a:pt x="116" y="42"/>
                  </a:lnTo>
                  <a:lnTo>
                    <a:pt x="144" y="23"/>
                  </a:lnTo>
                  <a:lnTo>
                    <a:pt x="168" y="10"/>
                  </a:lnTo>
                  <a:lnTo>
                    <a:pt x="191" y="2"/>
                  </a:lnTo>
                  <a:lnTo>
                    <a:pt x="210" y="0"/>
                  </a:lnTo>
                  <a:lnTo>
                    <a:pt x="228" y="3"/>
                  </a:lnTo>
                  <a:lnTo>
                    <a:pt x="243" y="13"/>
                  </a:lnTo>
                  <a:lnTo>
                    <a:pt x="258" y="30"/>
                  </a:lnTo>
                  <a:lnTo>
                    <a:pt x="346" y="93"/>
                  </a:lnTo>
                  <a:lnTo>
                    <a:pt x="347" y="94"/>
                  </a:lnTo>
                  <a:lnTo>
                    <a:pt x="350" y="98"/>
                  </a:lnTo>
                  <a:lnTo>
                    <a:pt x="355" y="108"/>
                  </a:lnTo>
                  <a:lnTo>
                    <a:pt x="363" y="124"/>
                  </a:lnTo>
                  <a:lnTo>
                    <a:pt x="372" y="148"/>
                  </a:lnTo>
                  <a:lnTo>
                    <a:pt x="383" y="182"/>
                  </a:lnTo>
                  <a:lnTo>
                    <a:pt x="395" y="227"/>
                  </a:lnTo>
                  <a:lnTo>
                    <a:pt x="410" y="285"/>
                  </a:lnTo>
                  <a:lnTo>
                    <a:pt x="426" y="356"/>
                  </a:lnTo>
                  <a:lnTo>
                    <a:pt x="444" y="444"/>
                  </a:lnTo>
                  <a:lnTo>
                    <a:pt x="463" y="549"/>
                  </a:lnTo>
                  <a:lnTo>
                    <a:pt x="484" y="673"/>
                  </a:lnTo>
                  <a:lnTo>
                    <a:pt x="507" y="817"/>
                  </a:lnTo>
                  <a:lnTo>
                    <a:pt x="531" y="983"/>
                  </a:lnTo>
                  <a:lnTo>
                    <a:pt x="556" y="1173"/>
                  </a:lnTo>
                  <a:lnTo>
                    <a:pt x="583" y="1389"/>
                  </a:lnTo>
                  <a:lnTo>
                    <a:pt x="108" y="1487"/>
                  </a:lnTo>
                  <a:lnTo>
                    <a:pt x="101" y="1438"/>
                  </a:lnTo>
                  <a:lnTo>
                    <a:pt x="86" y="1308"/>
                  </a:lnTo>
                  <a:lnTo>
                    <a:pt x="64" y="1122"/>
                  </a:lnTo>
                  <a:lnTo>
                    <a:pt x="39" y="903"/>
                  </a:lnTo>
                  <a:lnTo>
                    <a:pt x="18" y="676"/>
                  </a:lnTo>
                  <a:lnTo>
                    <a:pt x="3" y="468"/>
                  </a:lnTo>
                  <a:lnTo>
                    <a:pt x="0" y="301"/>
                  </a:lnTo>
                  <a:lnTo>
                    <a:pt x="11" y="201"/>
                  </a:lnTo>
                  <a:lnTo>
                    <a:pt x="26" y="163"/>
                  </a:lnTo>
                  <a:lnTo>
                    <a:pt x="39" y="133"/>
                  </a:lnTo>
                  <a:lnTo>
                    <a:pt x="51" y="109"/>
                  </a:lnTo>
                  <a:lnTo>
                    <a:pt x="62" y="92"/>
                  </a:lnTo>
                  <a:lnTo>
                    <a:pt x="72" y="79"/>
                  </a:lnTo>
                  <a:lnTo>
                    <a:pt x="79" y="73"/>
                  </a:lnTo>
                  <a:lnTo>
                    <a:pt x="85" y="68"/>
                  </a:lnTo>
                  <a:lnTo>
                    <a:pt x="8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69">
              <a:extLst>
                <a:ext uri="{FF2B5EF4-FFF2-40B4-BE49-F238E27FC236}">
                  <a16:creationId xmlns:a16="http://schemas.microsoft.com/office/drawing/2014/main" id="{A3CB4881-44C9-C832-6A1A-A32B0935611C}"/>
                </a:ext>
              </a:extLst>
            </p:cNvPr>
            <p:cNvSpPr>
              <a:spLocks/>
            </p:cNvSpPr>
            <p:nvPr/>
          </p:nvSpPr>
          <p:spPr bwMode="auto">
            <a:xfrm>
              <a:off x="1766" y="1136"/>
              <a:ext cx="147" cy="223"/>
            </a:xfrm>
            <a:custGeom>
              <a:avLst/>
              <a:gdLst>
                <a:gd name="T0" fmla="*/ 31 w 147"/>
                <a:gd name="T1" fmla="*/ 31 h 223"/>
                <a:gd name="T2" fmla="*/ 0 w 147"/>
                <a:gd name="T3" fmla="*/ 161 h 223"/>
                <a:gd name="T4" fmla="*/ 147 w 147"/>
                <a:gd name="T5" fmla="*/ 223 h 223"/>
                <a:gd name="T6" fmla="*/ 145 w 147"/>
                <a:gd name="T7" fmla="*/ 148 h 223"/>
                <a:gd name="T8" fmla="*/ 89 w 147"/>
                <a:gd name="T9" fmla="*/ 0 h 223"/>
                <a:gd name="T10" fmla="*/ 31 w 147"/>
                <a:gd name="T11" fmla="*/ 31 h 223"/>
                <a:gd name="T12" fmla="*/ 0 60000 65536"/>
                <a:gd name="T13" fmla="*/ 0 60000 65536"/>
                <a:gd name="T14" fmla="*/ 0 60000 65536"/>
                <a:gd name="T15" fmla="*/ 0 60000 65536"/>
                <a:gd name="T16" fmla="*/ 0 60000 65536"/>
                <a:gd name="T17" fmla="*/ 0 60000 65536"/>
                <a:gd name="T18" fmla="*/ 0 w 147"/>
                <a:gd name="T19" fmla="*/ 0 h 223"/>
                <a:gd name="T20" fmla="*/ 147 w 147"/>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147" h="223">
                  <a:moveTo>
                    <a:pt x="31" y="31"/>
                  </a:moveTo>
                  <a:lnTo>
                    <a:pt x="0" y="161"/>
                  </a:lnTo>
                  <a:lnTo>
                    <a:pt x="147" y="223"/>
                  </a:lnTo>
                  <a:lnTo>
                    <a:pt x="145" y="148"/>
                  </a:lnTo>
                  <a:lnTo>
                    <a:pt x="89" y="0"/>
                  </a:lnTo>
                  <a:lnTo>
                    <a:pt x="31" y="3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70">
              <a:extLst>
                <a:ext uri="{FF2B5EF4-FFF2-40B4-BE49-F238E27FC236}">
                  <a16:creationId xmlns:a16="http://schemas.microsoft.com/office/drawing/2014/main" id="{9E733C40-D047-E74D-7913-6D1DBE944B04}"/>
                </a:ext>
              </a:extLst>
            </p:cNvPr>
            <p:cNvSpPr>
              <a:spLocks/>
            </p:cNvSpPr>
            <p:nvPr/>
          </p:nvSpPr>
          <p:spPr bwMode="auto">
            <a:xfrm>
              <a:off x="1831" y="2727"/>
              <a:ext cx="201" cy="59"/>
            </a:xfrm>
            <a:custGeom>
              <a:avLst/>
              <a:gdLst>
                <a:gd name="T0" fmla="*/ 73 w 201"/>
                <a:gd name="T1" fmla="*/ 0 h 59"/>
                <a:gd name="T2" fmla="*/ 79 w 201"/>
                <a:gd name="T3" fmla="*/ 1 h 59"/>
                <a:gd name="T4" fmla="*/ 92 w 201"/>
                <a:gd name="T5" fmla="*/ 3 h 59"/>
                <a:gd name="T6" fmla="*/ 111 w 201"/>
                <a:gd name="T7" fmla="*/ 7 h 59"/>
                <a:gd name="T8" fmla="*/ 132 w 201"/>
                <a:gd name="T9" fmla="*/ 10 h 59"/>
                <a:gd name="T10" fmla="*/ 155 w 201"/>
                <a:gd name="T11" fmla="*/ 13 h 59"/>
                <a:gd name="T12" fmla="*/ 175 w 201"/>
                <a:gd name="T13" fmla="*/ 18 h 59"/>
                <a:gd name="T14" fmla="*/ 191 w 201"/>
                <a:gd name="T15" fmla="*/ 20 h 59"/>
                <a:gd name="T16" fmla="*/ 197 w 201"/>
                <a:gd name="T17" fmla="*/ 22 h 59"/>
                <a:gd name="T18" fmla="*/ 201 w 201"/>
                <a:gd name="T19" fmla="*/ 29 h 59"/>
                <a:gd name="T20" fmla="*/ 201 w 201"/>
                <a:gd name="T21" fmla="*/ 40 h 59"/>
                <a:gd name="T22" fmla="*/ 199 w 201"/>
                <a:gd name="T23" fmla="*/ 50 h 59"/>
                <a:gd name="T24" fmla="*/ 198 w 201"/>
                <a:gd name="T25" fmla="*/ 55 h 59"/>
                <a:gd name="T26" fmla="*/ 47 w 201"/>
                <a:gd name="T27" fmla="*/ 59 h 59"/>
                <a:gd name="T28" fmla="*/ 0 w 201"/>
                <a:gd name="T29" fmla="*/ 54 h 59"/>
                <a:gd name="T30" fmla="*/ 2 w 201"/>
                <a:gd name="T31" fmla="*/ 15 h 59"/>
                <a:gd name="T32" fmla="*/ 73 w 201"/>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59"/>
                <a:gd name="T53" fmla="*/ 201 w 20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59">
                  <a:moveTo>
                    <a:pt x="73" y="0"/>
                  </a:moveTo>
                  <a:lnTo>
                    <a:pt x="79" y="1"/>
                  </a:lnTo>
                  <a:lnTo>
                    <a:pt x="92" y="3"/>
                  </a:lnTo>
                  <a:lnTo>
                    <a:pt x="111" y="7"/>
                  </a:lnTo>
                  <a:lnTo>
                    <a:pt x="132" y="10"/>
                  </a:lnTo>
                  <a:lnTo>
                    <a:pt x="155" y="13"/>
                  </a:lnTo>
                  <a:lnTo>
                    <a:pt x="175" y="18"/>
                  </a:lnTo>
                  <a:lnTo>
                    <a:pt x="191" y="20"/>
                  </a:lnTo>
                  <a:lnTo>
                    <a:pt x="197" y="22"/>
                  </a:lnTo>
                  <a:lnTo>
                    <a:pt x="201" y="29"/>
                  </a:lnTo>
                  <a:lnTo>
                    <a:pt x="201" y="40"/>
                  </a:lnTo>
                  <a:lnTo>
                    <a:pt x="199" y="50"/>
                  </a:lnTo>
                  <a:lnTo>
                    <a:pt x="198" y="55"/>
                  </a:lnTo>
                  <a:lnTo>
                    <a:pt x="47" y="59"/>
                  </a:lnTo>
                  <a:lnTo>
                    <a:pt x="0" y="54"/>
                  </a:lnTo>
                  <a:lnTo>
                    <a:pt x="2" y="1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71">
              <a:extLst>
                <a:ext uri="{FF2B5EF4-FFF2-40B4-BE49-F238E27FC236}">
                  <a16:creationId xmlns:a16="http://schemas.microsoft.com/office/drawing/2014/main" id="{FE310213-480C-ED28-32C8-A8075B9059D9}"/>
                </a:ext>
              </a:extLst>
            </p:cNvPr>
            <p:cNvSpPr>
              <a:spLocks/>
            </p:cNvSpPr>
            <p:nvPr/>
          </p:nvSpPr>
          <p:spPr bwMode="auto">
            <a:xfrm>
              <a:off x="1788" y="2788"/>
              <a:ext cx="245" cy="74"/>
            </a:xfrm>
            <a:custGeom>
              <a:avLst/>
              <a:gdLst>
                <a:gd name="T0" fmla="*/ 119 w 245"/>
                <a:gd name="T1" fmla="*/ 0 h 74"/>
                <a:gd name="T2" fmla="*/ 6 w 245"/>
                <a:gd name="T3" fmla="*/ 9 h 74"/>
                <a:gd name="T4" fmla="*/ 0 w 245"/>
                <a:gd name="T5" fmla="*/ 35 h 74"/>
                <a:gd name="T6" fmla="*/ 2 w 245"/>
                <a:gd name="T7" fmla="*/ 62 h 74"/>
                <a:gd name="T8" fmla="*/ 64 w 245"/>
                <a:gd name="T9" fmla="*/ 66 h 74"/>
                <a:gd name="T10" fmla="*/ 64 w 245"/>
                <a:gd name="T11" fmla="*/ 54 h 74"/>
                <a:gd name="T12" fmla="*/ 80 w 245"/>
                <a:gd name="T13" fmla="*/ 66 h 74"/>
                <a:gd name="T14" fmla="*/ 238 w 245"/>
                <a:gd name="T15" fmla="*/ 74 h 74"/>
                <a:gd name="T16" fmla="*/ 240 w 245"/>
                <a:gd name="T17" fmla="*/ 70 h 74"/>
                <a:gd name="T18" fmla="*/ 244 w 245"/>
                <a:gd name="T19" fmla="*/ 60 h 74"/>
                <a:gd name="T20" fmla="*/ 245 w 245"/>
                <a:gd name="T21" fmla="*/ 48 h 74"/>
                <a:gd name="T22" fmla="*/ 241 w 245"/>
                <a:gd name="T23" fmla="*/ 41 h 74"/>
                <a:gd name="T24" fmla="*/ 234 w 245"/>
                <a:gd name="T25" fmla="*/ 37 h 74"/>
                <a:gd name="T26" fmla="*/ 218 w 245"/>
                <a:gd name="T27" fmla="*/ 32 h 74"/>
                <a:gd name="T28" fmla="*/ 198 w 245"/>
                <a:gd name="T29" fmla="*/ 25 h 74"/>
                <a:gd name="T30" fmla="*/ 177 w 245"/>
                <a:gd name="T31" fmla="*/ 18 h 74"/>
                <a:gd name="T32" fmla="*/ 154 w 245"/>
                <a:gd name="T33" fmla="*/ 12 h 74"/>
                <a:gd name="T34" fmla="*/ 136 w 245"/>
                <a:gd name="T35" fmla="*/ 6 h 74"/>
                <a:gd name="T36" fmla="*/ 123 w 245"/>
                <a:gd name="T37" fmla="*/ 2 h 74"/>
                <a:gd name="T38" fmla="*/ 119 w 245"/>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5"/>
                <a:gd name="T61" fmla="*/ 0 h 74"/>
                <a:gd name="T62" fmla="*/ 245 w 245"/>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5" h="74">
                  <a:moveTo>
                    <a:pt x="119" y="0"/>
                  </a:moveTo>
                  <a:lnTo>
                    <a:pt x="6" y="9"/>
                  </a:lnTo>
                  <a:lnTo>
                    <a:pt x="0" y="35"/>
                  </a:lnTo>
                  <a:lnTo>
                    <a:pt x="2" y="62"/>
                  </a:lnTo>
                  <a:lnTo>
                    <a:pt x="64" y="66"/>
                  </a:lnTo>
                  <a:lnTo>
                    <a:pt x="64" y="54"/>
                  </a:lnTo>
                  <a:lnTo>
                    <a:pt x="80" y="66"/>
                  </a:lnTo>
                  <a:lnTo>
                    <a:pt x="238" y="74"/>
                  </a:lnTo>
                  <a:lnTo>
                    <a:pt x="240" y="70"/>
                  </a:lnTo>
                  <a:lnTo>
                    <a:pt x="244" y="60"/>
                  </a:lnTo>
                  <a:lnTo>
                    <a:pt x="245" y="48"/>
                  </a:lnTo>
                  <a:lnTo>
                    <a:pt x="241" y="41"/>
                  </a:lnTo>
                  <a:lnTo>
                    <a:pt x="234" y="37"/>
                  </a:lnTo>
                  <a:lnTo>
                    <a:pt x="218" y="32"/>
                  </a:lnTo>
                  <a:lnTo>
                    <a:pt x="198" y="25"/>
                  </a:lnTo>
                  <a:lnTo>
                    <a:pt x="177" y="18"/>
                  </a:lnTo>
                  <a:lnTo>
                    <a:pt x="154" y="12"/>
                  </a:lnTo>
                  <a:lnTo>
                    <a:pt x="136" y="6"/>
                  </a:lnTo>
                  <a:lnTo>
                    <a:pt x="123" y="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72">
              <a:extLst>
                <a:ext uri="{FF2B5EF4-FFF2-40B4-BE49-F238E27FC236}">
                  <a16:creationId xmlns:a16="http://schemas.microsoft.com/office/drawing/2014/main" id="{4FBE562C-BC08-2E10-779C-AC2AE36EDA36}"/>
                </a:ext>
              </a:extLst>
            </p:cNvPr>
            <p:cNvSpPr>
              <a:spLocks/>
            </p:cNvSpPr>
            <p:nvPr/>
          </p:nvSpPr>
          <p:spPr bwMode="auto">
            <a:xfrm>
              <a:off x="1790" y="1808"/>
              <a:ext cx="265" cy="1013"/>
            </a:xfrm>
            <a:custGeom>
              <a:avLst/>
              <a:gdLst>
                <a:gd name="T0" fmla="*/ 64 w 265"/>
                <a:gd name="T1" fmla="*/ 13 h 1013"/>
                <a:gd name="T2" fmla="*/ 72 w 265"/>
                <a:gd name="T3" fmla="*/ 437 h 1013"/>
                <a:gd name="T4" fmla="*/ 0 w 265"/>
                <a:gd name="T5" fmla="*/ 1013 h 1013"/>
                <a:gd name="T6" fmla="*/ 191 w 265"/>
                <a:gd name="T7" fmla="*/ 1013 h 1013"/>
                <a:gd name="T8" fmla="*/ 264 w 265"/>
                <a:gd name="T9" fmla="*/ 444 h 1013"/>
                <a:gd name="T10" fmla="*/ 265 w 265"/>
                <a:gd name="T11" fmla="*/ 0 h 1013"/>
                <a:gd name="T12" fmla="*/ 64 w 265"/>
                <a:gd name="T13" fmla="*/ 13 h 1013"/>
                <a:gd name="T14" fmla="*/ 0 60000 65536"/>
                <a:gd name="T15" fmla="*/ 0 60000 65536"/>
                <a:gd name="T16" fmla="*/ 0 60000 65536"/>
                <a:gd name="T17" fmla="*/ 0 60000 65536"/>
                <a:gd name="T18" fmla="*/ 0 60000 65536"/>
                <a:gd name="T19" fmla="*/ 0 60000 65536"/>
                <a:gd name="T20" fmla="*/ 0 60000 65536"/>
                <a:gd name="T21" fmla="*/ 0 w 265"/>
                <a:gd name="T22" fmla="*/ 0 h 1013"/>
                <a:gd name="T23" fmla="*/ 265 w 265"/>
                <a:gd name="T24" fmla="*/ 1013 h 1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1013">
                  <a:moveTo>
                    <a:pt x="64" y="13"/>
                  </a:moveTo>
                  <a:lnTo>
                    <a:pt x="72" y="437"/>
                  </a:lnTo>
                  <a:lnTo>
                    <a:pt x="0" y="1013"/>
                  </a:lnTo>
                  <a:lnTo>
                    <a:pt x="191" y="1013"/>
                  </a:lnTo>
                  <a:lnTo>
                    <a:pt x="264" y="444"/>
                  </a:lnTo>
                  <a:lnTo>
                    <a:pt x="265" y="0"/>
                  </a:lnTo>
                  <a:lnTo>
                    <a:pt x="6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73">
              <a:extLst>
                <a:ext uri="{FF2B5EF4-FFF2-40B4-BE49-F238E27FC236}">
                  <a16:creationId xmlns:a16="http://schemas.microsoft.com/office/drawing/2014/main" id="{A7FF2315-A65E-9504-99B3-B15705B84B17}"/>
                </a:ext>
              </a:extLst>
            </p:cNvPr>
            <p:cNvSpPr>
              <a:spLocks/>
            </p:cNvSpPr>
            <p:nvPr/>
          </p:nvSpPr>
          <p:spPr bwMode="auto">
            <a:xfrm>
              <a:off x="1746" y="1271"/>
              <a:ext cx="196" cy="171"/>
            </a:xfrm>
            <a:custGeom>
              <a:avLst/>
              <a:gdLst>
                <a:gd name="T0" fmla="*/ 162 w 196"/>
                <a:gd name="T1" fmla="*/ 0 h 171"/>
                <a:gd name="T2" fmla="*/ 162 w 196"/>
                <a:gd name="T3" fmla="*/ 0 h 171"/>
                <a:gd name="T4" fmla="*/ 167 w 196"/>
                <a:gd name="T5" fmla="*/ 16 h 171"/>
                <a:gd name="T6" fmla="*/ 174 w 196"/>
                <a:gd name="T7" fmla="*/ 119 h 171"/>
                <a:gd name="T8" fmla="*/ 12 w 196"/>
                <a:gd name="T9" fmla="*/ 28 h 171"/>
                <a:gd name="T10" fmla="*/ 0 w 196"/>
                <a:gd name="T11" fmla="*/ 63 h 171"/>
                <a:gd name="T12" fmla="*/ 196 w 196"/>
                <a:gd name="T13" fmla="*/ 171 h 171"/>
                <a:gd name="T14" fmla="*/ 190 w 196"/>
                <a:gd name="T15" fmla="*/ 70 h 171"/>
                <a:gd name="T16" fmla="*/ 162 w 196"/>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71"/>
                <a:gd name="T29" fmla="*/ 196 w 196"/>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71">
                  <a:moveTo>
                    <a:pt x="162" y="0"/>
                  </a:moveTo>
                  <a:lnTo>
                    <a:pt x="162" y="0"/>
                  </a:lnTo>
                  <a:lnTo>
                    <a:pt x="167" y="16"/>
                  </a:lnTo>
                  <a:lnTo>
                    <a:pt x="174" y="119"/>
                  </a:lnTo>
                  <a:lnTo>
                    <a:pt x="12" y="28"/>
                  </a:lnTo>
                  <a:lnTo>
                    <a:pt x="0" y="63"/>
                  </a:lnTo>
                  <a:lnTo>
                    <a:pt x="196" y="171"/>
                  </a:lnTo>
                  <a:lnTo>
                    <a:pt x="190" y="70"/>
                  </a:lnTo>
                  <a:lnTo>
                    <a:pt x="162"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6" name="Freeform 174">
              <a:extLst>
                <a:ext uri="{FF2B5EF4-FFF2-40B4-BE49-F238E27FC236}">
                  <a16:creationId xmlns:a16="http://schemas.microsoft.com/office/drawing/2014/main" id="{0387A77F-1EFA-E34F-9F5E-7553941C4FE1}"/>
                </a:ext>
              </a:extLst>
            </p:cNvPr>
            <p:cNvSpPr>
              <a:spLocks/>
            </p:cNvSpPr>
            <p:nvPr/>
          </p:nvSpPr>
          <p:spPr bwMode="auto">
            <a:xfrm>
              <a:off x="1758" y="1271"/>
              <a:ext cx="162" cy="119"/>
            </a:xfrm>
            <a:custGeom>
              <a:avLst/>
              <a:gdLst>
                <a:gd name="T0" fmla="*/ 155 w 162"/>
                <a:gd name="T1" fmla="*/ 16 h 119"/>
                <a:gd name="T2" fmla="*/ 150 w 162"/>
                <a:gd name="T3" fmla="*/ 0 h 119"/>
                <a:gd name="T4" fmla="*/ 143 w 162"/>
                <a:gd name="T5" fmla="*/ 83 h 119"/>
                <a:gd name="T6" fmla="*/ 6 w 162"/>
                <a:gd name="T7" fmla="*/ 15 h 119"/>
                <a:gd name="T8" fmla="*/ 0 w 162"/>
                <a:gd name="T9" fmla="*/ 28 h 119"/>
                <a:gd name="T10" fmla="*/ 162 w 162"/>
                <a:gd name="T11" fmla="*/ 119 h 119"/>
                <a:gd name="T12" fmla="*/ 155 w 162"/>
                <a:gd name="T13" fmla="*/ 16 h 119"/>
                <a:gd name="T14" fmla="*/ 0 60000 65536"/>
                <a:gd name="T15" fmla="*/ 0 60000 65536"/>
                <a:gd name="T16" fmla="*/ 0 60000 65536"/>
                <a:gd name="T17" fmla="*/ 0 60000 65536"/>
                <a:gd name="T18" fmla="*/ 0 60000 65536"/>
                <a:gd name="T19" fmla="*/ 0 60000 65536"/>
                <a:gd name="T20" fmla="*/ 0 60000 65536"/>
                <a:gd name="T21" fmla="*/ 0 w 162"/>
                <a:gd name="T22" fmla="*/ 0 h 119"/>
                <a:gd name="T23" fmla="*/ 162 w 16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119">
                  <a:moveTo>
                    <a:pt x="155" y="16"/>
                  </a:moveTo>
                  <a:lnTo>
                    <a:pt x="150" y="0"/>
                  </a:lnTo>
                  <a:lnTo>
                    <a:pt x="143" y="83"/>
                  </a:lnTo>
                  <a:lnTo>
                    <a:pt x="6" y="15"/>
                  </a:lnTo>
                  <a:lnTo>
                    <a:pt x="0" y="28"/>
                  </a:lnTo>
                  <a:lnTo>
                    <a:pt x="162" y="119"/>
                  </a:lnTo>
                  <a:lnTo>
                    <a:pt x="15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7" name="Freeform 175">
              <a:extLst>
                <a:ext uri="{FF2B5EF4-FFF2-40B4-BE49-F238E27FC236}">
                  <a16:creationId xmlns:a16="http://schemas.microsoft.com/office/drawing/2014/main" id="{86724732-6448-2F24-A16B-4C29F57FA864}"/>
                </a:ext>
              </a:extLst>
            </p:cNvPr>
            <p:cNvSpPr>
              <a:spLocks/>
            </p:cNvSpPr>
            <p:nvPr/>
          </p:nvSpPr>
          <p:spPr bwMode="auto">
            <a:xfrm>
              <a:off x="2053" y="1191"/>
              <a:ext cx="53" cy="93"/>
            </a:xfrm>
            <a:custGeom>
              <a:avLst/>
              <a:gdLst>
                <a:gd name="T0" fmla="*/ 43 w 53"/>
                <a:gd name="T1" fmla="*/ 56 h 93"/>
                <a:gd name="T2" fmla="*/ 37 w 53"/>
                <a:gd name="T3" fmla="*/ 54 h 93"/>
                <a:gd name="T4" fmla="*/ 31 w 53"/>
                <a:gd name="T5" fmla="*/ 47 h 93"/>
                <a:gd name="T6" fmla="*/ 27 w 53"/>
                <a:gd name="T7" fmla="*/ 40 h 93"/>
                <a:gd name="T8" fmla="*/ 27 w 53"/>
                <a:gd name="T9" fmla="*/ 35 h 93"/>
                <a:gd name="T10" fmla="*/ 30 w 53"/>
                <a:gd name="T11" fmla="*/ 29 h 93"/>
                <a:gd name="T12" fmla="*/ 32 w 53"/>
                <a:gd name="T13" fmla="*/ 22 h 93"/>
                <a:gd name="T14" fmla="*/ 33 w 53"/>
                <a:gd name="T15" fmla="*/ 15 h 93"/>
                <a:gd name="T16" fmla="*/ 31 w 53"/>
                <a:gd name="T17" fmla="*/ 7 h 93"/>
                <a:gd name="T18" fmla="*/ 29 w 53"/>
                <a:gd name="T19" fmla="*/ 3 h 93"/>
                <a:gd name="T20" fmla="*/ 27 w 53"/>
                <a:gd name="T21" fmla="*/ 1 h 93"/>
                <a:gd name="T22" fmla="*/ 24 w 53"/>
                <a:gd name="T23" fmla="*/ 0 h 93"/>
                <a:gd name="T24" fmla="*/ 23 w 53"/>
                <a:gd name="T25" fmla="*/ 0 h 93"/>
                <a:gd name="T26" fmla="*/ 17 w 53"/>
                <a:gd name="T27" fmla="*/ 18 h 93"/>
                <a:gd name="T28" fmla="*/ 3 w 53"/>
                <a:gd name="T29" fmla="*/ 36 h 93"/>
                <a:gd name="T30" fmla="*/ 0 w 53"/>
                <a:gd name="T31" fmla="*/ 63 h 93"/>
                <a:gd name="T32" fmla="*/ 5 w 53"/>
                <a:gd name="T33" fmla="*/ 78 h 93"/>
                <a:gd name="T34" fmla="*/ 14 w 53"/>
                <a:gd name="T35" fmla="*/ 88 h 93"/>
                <a:gd name="T36" fmla="*/ 27 w 53"/>
                <a:gd name="T37" fmla="*/ 93 h 93"/>
                <a:gd name="T38" fmla="*/ 38 w 53"/>
                <a:gd name="T39" fmla="*/ 93 h 93"/>
                <a:gd name="T40" fmla="*/ 48 w 53"/>
                <a:gd name="T41" fmla="*/ 88 h 93"/>
                <a:gd name="T42" fmla="*/ 53 w 53"/>
                <a:gd name="T43" fmla="*/ 80 h 93"/>
                <a:gd name="T44" fmla="*/ 52 w 53"/>
                <a:gd name="T45" fmla="*/ 69 h 93"/>
                <a:gd name="T46" fmla="*/ 43 w 53"/>
                <a:gd name="T47" fmla="*/ 56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93"/>
                <a:gd name="T74" fmla="*/ 53 w 53"/>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93">
                  <a:moveTo>
                    <a:pt x="43" y="56"/>
                  </a:moveTo>
                  <a:lnTo>
                    <a:pt x="37" y="54"/>
                  </a:lnTo>
                  <a:lnTo>
                    <a:pt x="31" y="47"/>
                  </a:lnTo>
                  <a:lnTo>
                    <a:pt x="27" y="40"/>
                  </a:lnTo>
                  <a:lnTo>
                    <a:pt x="27" y="35"/>
                  </a:lnTo>
                  <a:lnTo>
                    <a:pt x="30" y="29"/>
                  </a:lnTo>
                  <a:lnTo>
                    <a:pt x="32" y="22"/>
                  </a:lnTo>
                  <a:lnTo>
                    <a:pt x="33" y="15"/>
                  </a:lnTo>
                  <a:lnTo>
                    <a:pt x="31" y="7"/>
                  </a:lnTo>
                  <a:lnTo>
                    <a:pt x="29" y="3"/>
                  </a:lnTo>
                  <a:lnTo>
                    <a:pt x="27" y="1"/>
                  </a:lnTo>
                  <a:lnTo>
                    <a:pt x="24" y="0"/>
                  </a:lnTo>
                  <a:lnTo>
                    <a:pt x="23" y="0"/>
                  </a:lnTo>
                  <a:lnTo>
                    <a:pt x="17" y="18"/>
                  </a:lnTo>
                  <a:lnTo>
                    <a:pt x="3" y="36"/>
                  </a:lnTo>
                  <a:lnTo>
                    <a:pt x="0" y="63"/>
                  </a:lnTo>
                  <a:lnTo>
                    <a:pt x="5" y="78"/>
                  </a:lnTo>
                  <a:lnTo>
                    <a:pt x="14" y="88"/>
                  </a:lnTo>
                  <a:lnTo>
                    <a:pt x="27" y="93"/>
                  </a:lnTo>
                  <a:lnTo>
                    <a:pt x="38" y="93"/>
                  </a:lnTo>
                  <a:lnTo>
                    <a:pt x="48" y="88"/>
                  </a:lnTo>
                  <a:lnTo>
                    <a:pt x="53" y="80"/>
                  </a:lnTo>
                  <a:lnTo>
                    <a:pt x="52" y="69"/>
                  </a:lnTo>
                  <a:lnTo>
                    <a:pt x="43" y="5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8" name="Freeform 176">
              <a:extLst>
                <a:ext uri="{FF2B5EF4-FFF2-40B4-BE49-F238E27FC236}">
                  <a16:creationId xmlns:a16="http://schemas.microsoft.com/office/drawing/2014/main" id="{E024726B-BF41-13A1-BFAD-040C853C10A6}"/>
                </a:ext>
              </a:extLst>
            </p:cNvPr>
            <p:cNvSpPr>
              <a:spLocks/>
            </p:cNvSpPr>
            <p:nvPr/>
          </p:nvSpPr>
          <p:spPr bwMode="auto">
            <a:xfrm>
              <a:off x="1974" y="1074"/>
              <a:ext cx="290" cy="334"/>
            </a:xfrm>
            <a:custGeom>
              <a:avLst/>
              <a:gdLst>
                <a:gd name="T0" fmla="*/ 43 w 290"/>
                <a:gd name="T1" fmla="*/ 0 h 334"/>
                <a:gd name="T2" fmla="*/ 0 w 290"/>
                <a:gd name="T3" fmla="*/ 37 h 334"/>
                <a:gd name="T4" fmla="*/ 116 w 290"/>
                <a:gd name="T5" fmla="*/ 165 h 334"/>
                <a:gd name="T6" fmla="*/ 244 w 290"/>
                <a:gd name="T7" fmla="*/ 334 h 334"/>
                <a:gd name="T8" fmla="*/ 290 w 290"/>
                <a:gd name="T9" fmla="*/ 297 h 334"/>
                <a:gd name="T10" fmla="*/ 147 w 290"/>
                <a:gd name="T11" fmla="*/ 139 h 334"/>
                <a:gd name="T12" fmla="*/ 43 w 290"/>
                <a:gd name="T13" fmla="*/ 0 h 334"/>
                <a:gd name="T14" fmla="*/ 0 60000 65536"/>
                <a:gd name="T15" fmla="*/ 0 60000 65536"/>
                <a:gd name="T16" fmla="*/ 0 60000 65536"/>
                <a:gd name="T17" fmla="*/ 0 60000 65536"/>
                <a:gd name="T18" fmla="*/ 0 60000 65536"/>
                <a:gd name="T19" fmla="*/ 0 60000 65536"/>
                <a:gd name="T20" fmla="*/ 0 60000 65536"/>
                <a:gd name="T21" fmla="*/ 0 w 290"/>
                <a:gd name="T22" fmla="*/ 0 h 334"/>
                <a:gd name="T23" fmla="*/ 290 w 290"/>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34">
                  <a:moveTo>
                    <a:pt x="43" y="0"/>
                  </a:moveTo>
                  <a:lnTo>
                    <a:pt x="0" y="37"/>
                  </a:lnTo>
                  <a:lnTo>
                    <a:pt x="116" y="165"/>
                  </a:lnTo>
                  <a:lnTo>
                    <a:pt x="244" y="334"/>
                  </a:lnTo>
                  <a:lnTo>
                    <a:pt x="290" y="297"/>
                  </a:lnTo>
                  <a:lnTo>
                    <a:pt x="147" y="13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9" name="Freeform 177">
              <a:extLst>
                <a:ext uri="{FF2B5EF4-FFF2-40B4-BE49-F238E27FC236}">
                  <a16:creationId xmlns:a16="http://schemas.microsoft.com/office/drawing/2014/main" id="{94B78C5A-8203-C7B7-AC87-7B1934226932}"/>
                </a:ext>
              </a:extLst>
            </p:cNvPr>
            <p:cNvSpPr>
              <a:spLocks/>
            </p:cNvSpPr>
            <p:nvPr/>
          </p:nvSpPr>
          <p:spPr bwMode="auto">
            <a:xfrm>
              <a:off x="2081" y="1203"/>
              <a:ext cx="44" cy="41"/>
            </a:xfrm>
            <a:custGeom>
              <a:avLst/>
              <a:gdLst>
                <a:gd name="T0" fmla="*/ 38 w 44"/>
                <a:gd name="T1" fmla="*/ 7 h 41"/>
                <a:gd name="T2" fmla="*/ 44 w 44"/>
                <a:gd name="T3" fmla="*/ 13 h 41"/>
                <a:gd name="T4" fmla="*/ 11 w 44"/>
                <a:gd name="T5" fmla="*/ 41 h 41"/>
                <a:gd name="T6" fmla="*/ 0 w 44"/>
                <a:gd name="T7" fmla="*/ 28 h 41"/>
                <a:gd name="T8" fmla="*/ 33 w 44"/>
                <a:gd name="T9" fmla="*/ 0 h 41"/>
                <a:gd name="T10" fmla="*/ 38 w 44"/>
                <a:gd name="T11" fmla="*/ 7 h 41"/>
                <a:gd name="T12" fmla="*/ 0 60000 65536"/>
                <a:gd name="T13" fmla="*/ 0 60000 65536"/>
                <a:gd name="T14" fmla="*/ 0 60000 65536"/>
                <a:gd name="T15" fmla="*/ 0 60000 65536"/>
                <a:gd name="T16" fmla="*/ 0 60000 65536"/>
                <a:gd name="T17" fmla="*/ 0 60000 65536"/>
                <a:gd name="T18" fmla="*/ 0 w 44"/>
                <a:gd name="T19" fmla="*/ 0 h 41"/>
                <a:gd name="T20" fmla="*/ 44 w 4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4" h="41">
                  <a:moveTo>
                    <a:pt x="38" y="7"/>
                  </a:moveTo>
                  <a:lnTo>
                    <a:pt x="44" y="13"/>
                  </a:lnTo>
                  <a:lnTo>
                    <a:pt x="11" y="41"/>
                  </a:lnTo>
                  <a:lnTo>
                    <a:pt x="0" y="28"/>
                  </a:lnTo>
                  <a:lnTo>
                    <a:pt x="33" y="0"/>
                  </a:lnTo>
                  <a:lnTo>
                    <a:pt x="38"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0" name="Freeform 178">
              <a:extLst>
                <a:ext uri="{FF2B5EF4-FFF2-40B4-BE49-F238E27FC236}">
                  <a16:creationId xmlns:a16="http://schemas.microsoft.com/office/drawing/2014/main" id="{71D3D8C8-4410-3E8D-81DC-9765CDDAFE3A}"/>
                </a:ext>
              </a:extLst>
            </p:cNvPr>
            <p:cNvSpPr>
              <a:spLocks/>
            </p:cNvSpPr>
            <p:nvPr/>
          </p:nvSpPr>
          <p:spPr bwMode="auto">
            <a:xfrm>
              <a:off x="2043" y="1180"/>
              <a:ext cx="119" cy="155"/>
            </a:xfrm>
            <a:custGeom>
              <a:avLst/>
              <a:gdLst>
                <a:gd name="T0" fmla="*/ 61 w 119"/>
                <a:gd name="T1" fmla="*/ 11 h 155"/>
                <a:gd name="T2" fmla="*/ 64 w 119"/>
                <a:gd name="T3" fmla="*/ 16 h 155"/>
                <a:gd name="T4" fmla="*/ 70 w 119"/>
                <a:gd name="T5" fmla="*/ 22 h 155"/>
                <a:gd name="T6" fmla="*/ 75 w 119"/>
                <a:gd name="T7" fmla="*/ 29 h 155"/>
                <a:gd name="T8" fmla="*/ 77 w 119"/>
                <a:gd name="T9" fmla="*/ 35 h 155"/>
                <a:gd name="T10" fmla="*/ 73 w 119"/>
                <a:gd name="T11" fmla="*/ 45 h 155"/>
                <a:gd name="T12" fmla="*/ 66 w 119"/>
                <a:gd name="T13" fmla="*/ 55 h 155"/>
                <a:gd name="T14" fmla="*/ 57 w 119"/>
                <a:gd name="T15" fmla="*/ 65 h 155"/>
                <a:gd name="T16" fmla="*/ 48 w 119"/>
                <a:gd name="T17" fmla="*/ 69 h 155"/>
                <a:gd name="T18" fmla="*/ 43 w 119"/>
                <a:gd name="T19" fmla="*/ 70 h 155"/>
                <a:gd name="T20" fmla="*/ 39 w 119"/>
                <a:gd name="T21" fmla="*/ 71 h 155"/>
                <a:gd name="T22" fmla="*/ 34 w 119"/>
                <a:gd name="T23" fmla="*/ 71 h 155"/>
                <a:gd name="T24" fmla="*/ 30 w 119"/>
                <a:gd name="T25" fmla="*/ 71 h 155"/>
                <a:gd name="T26" fmla="*/ 24 w 119"/>
                <a:gd name="T27" fmla="*/ 71 h 155"/>
                <a:gd name="T28" fmla="*/ 20 w 119"/>
                <a:gd name="T29" fmla="*/ 71 h 155"/>
                <a:gd name="T30" fmla="*/ 14 w 119"/>
                <a:gd name="T31" fmla="*/ 71 h 155"/>
                <a:gd name="T32" fmla="*/ 10 w 119"/>
                <a:gd name="T33" fmla="*/ 70 h 155"/>
                <a:gd name="T34" fmla="*/ 10 w 119"/>
                <a:gd name="T35" fmla="*/ 71 h 155"/>
                <a:gd name="T36" fmla="*/ 9 w 119"/>
                <a:gd name="T37" fmla="*/ 75 h 155"/>
                <a:gd name="T38" fmla="*/ 9 w 119"/>
                <a:gd name="T39" fmla="*/ 85 h 155"/>
                <a:gd name="T40" fmla="*/ 9 w 119"/>
                <a:gd name="T41" fmla="*/ 96 h 155"/>
                <a:gd name="T42" fmla="*/ 12 w 119"/>
                <a:gd name="T43" fmla="*/ 108 h 155"/>
                <a:gd name="T44" fmla="*/ 0 w 119"/>
                <a:gd name="T45" fmla="*/ 134 h 155"/>
                <a:gd name="T46" fmla="*/ 42 w 119"/>
                <a:gd name="T47" fmla="*/ 155 h 155"/>
                <a:gd name="T48" fmla="*/ 59 w 119"/>
                <a:gd name="T49" fmla="*/ 122 h 155"/>
                <a:gd name="T50" fmla="*/ 64 w 119"/>
                <a:gd name="T51" fmla="*/ 122 h 155"/>
                <a:gd name="T52" fmla="*/ 70 w 119"/>
                <a:gd name="T53" fmla="*/ 120 h 155"/>
                <a:gd name="T54" fmla="*/ 76 w 119"/>
                <a:gd name="T55" fmla="*/ 119 h 155"/>
                <a:gd name="T56" fmla="*/ 80 w 119"/>
                <a:gd name="T57" fmla="*/ 118 h 155"/>
                <a:gd name="T58" fmla="*/ 86 w 119"/>
                <a:gd name="T59" fmla="*/ 116 h 155"/>
                <a:gd name="T60" fmla="*/ 90 w 119"/>
                <a:gd name="T61" fmla="*/ 114 h 155"/>
                <a:gd name="T62" fmla="*/ 94 w 119"/>
                <a:gd name="T63" fmla="*/ 112 h 155"/>
                <a:gd name="T64" fmla="*/ 97 w 119"/>
                <a:gd name="T65" fmla="*/ 108 h 155"/>
                <a:gd name="T66" fmla="*/ 100 w 119"/>
                <a:gd name="T67" fmla="*/ 105 h 155"/>
                <a:gd name="T68" fmla="*/ 102 w 119"/>
                <a:gd name="T69" fmla="*/ 101 h 155"/>
                <a:gd name="T70" fmla="*/ 106 w 119"/>
                <a:gd name="T71" fmla="*/ 98 h 155"/>
                <a:gd name="T72" fmla="*/ 108 w 119"/>
                <a:gd name="T73" fmla="*/ 94 h 155"/>
                <a:gd name="T74" fmla="*/ 108 w 119"/>
                <a:gd name="T75" fmla="*/ 95 h 155"/>
                <a:gd name="T76" fmla="*/ 118 w 119"/>
                <a:gd name="T77" fmla="*/ 77 h 155"/>
                <a:gd name="T78" fmla="*/ 119 w 119"/>
                <a:gd name="T79" fmla="*/ 66 h 155"/>
                <a:gd name="T80" fmla="*/ 119 w 119"/>
                <a:gd name="T81" fmla="*/ 58 h 155"/>
                <a:gd name="T82" fmla="*/ 118 w 119"/>
                <a:gd name="T83" fmla="*/ 50 h 155"/>
                <a:gd name="T84" fmla="*/ 115 w 119"/>
                <a:gd name="T85" fmla="*/ 43 h 155"/>
                <a:gd name="T86" fmla="*/ 114 w 119"/>
                <a:gd name="T87" fmla="*/ 41 h 155"/>
                <a:gd name="T88" fmla="*/ 105 w 119"/>
                <a:gd name="T89" fmla="*/ 27 h 155"/>
                <a:gd name="T90" fmla="*/ 87 w 119"/>
                <a:gd name="T91" fmla="*/ 1 h 155"/>
                <a:gd name="T92" fmla="*/ 75 w 119"/>
                <a:gd name="T93" fmla="*/ 0 h 155"/>
                <a:gd name="T94" fmla="*/ 72 w 119"/>
                <a:gd name="T95" fmla="*/ 1 h 155"/>
                <a:gd name="T96" fmla="*/ 67 w 119"/>
                <a:gd name="T97" fmla="*/ 2 h 155"/>
                <a:gd name="T98" fmla="*/ 62 w 119"/>
                <a:gd name="T99" fmla="*/ 5 h 155"/>
                <a:gd name="T100" fmla="*/ 61 w 119"/>
                <a:gd name="T101" fmla="*/ 11 h 1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55"/>
                <a:gd name="T155" fmla="*/ 119 w 119"/>
                <a:gd name="T156" fmla="*/ 155 h 1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55">
                  <a:moveTo>
                    <a:pt x="61" y="11"/>
                  </a:moveTo>
                  <a:lnTo>
                    <a:pt x="64" y="16"/>
                  </a:lnTo>
                  <a:lnTo>
                    <a:pt x="70" y="22"/>
                  </a:lnTo>
                  <a:lnTo>
                    <a:pt x="75" y="29"/>
                  </a:lnTo>
                  <a:lnTo>
                    <a:pt x="77" y="35"/>
                  </a:lnTo>
                  <a:lnTo>
                    <a:pt x="73" y="45"/>
                  </a:lnTo>
                  <a:lnTo>
                    <a:pt x="66" y="55"/>
                  </a:lnTo>
                  <a:lnTo>
                    <a:pt x="57" y="65"/>
                  </a:lnTo>
                  <a:lnTo>
                    <a:pt x="48" y="69"/>
                  </a:lnTo>
                  <a:lnTo>
                    <a:pt x="43" y="70"/>
                  </a:lnTo>
                  <a:lnTo>
                    <a:pt x="39" y="71"/>
                  </a:lnTo>
                  <a:lnTo>
                    <a:pt x="34" y="71"/>
                  </a:lnTo>
                  <a:lnTo>
                    <a:pt x="30" y="71"/>
                  </a:lnTo>
                  <a:lnTo>
                    <a:pt x="24" y="71"/>
                  </a:lnTo>
                  <a:lnTo>
                    <a:pt x="20" y="71"/>
                  </a:lnTo>
                  <a:lnTo>
                    <a:pt x="14" y="71"/>
                  </a:lnTo>
                  <a:lnTo>
                    <a:pt x="10" y="70"/>
                  </a:lnTo>
                  <a:lnTo>
                    <a:pt x="10" y="71"/>
                  </a:lnTo>
                  <a:lnTo>
                    <a:pt x="9" y="75"/>
                  </a:lnTo>
                  <a:lnTo>
                    <a:pt x="9" y="85"/>
                  </a:lnTo>
                  <a:lnTo>
                    <a:pt x="9" y="96"/>
                  </a:lnTo>
                  <a:lnTo>
                    <a:pt x="12" y="108"/>
                  </a:lnTo>
                  <a:lnTo>
                    <a:pt x="0" y="134"/>
                  </a:lnTo>
                  <a:lnTo>
                    <a:pt x="42" y="155"/>
                  </a:lnTo>
                  <a:lnTo>
                    <a:pt x="59" y="122"/>
                  </a:lnTo>
                  <a:lnTo>
                    <a:pt x="64" y="122"/>
                  </a:lnTo>
                  <a:lnTo>
                    <a:pt x="70" y="120"/>
                  </a:lnTo>
                  <a:lnTo>
                    <a:pt x="76" y="119"/>
                  </a:lnTo>
                  <a:lnTo>
                    <a:pt x="80" y="118"/>
                  </a:lnTo>
                  <a:lnTo>
                    <a:pt x="86" y="116"/>
                  </a:lnTo>
                  <a:lnTo>
                    <a:pt x="90" y="114"/>
                  </a:lnTo>
                  <a:lnTo>
                    <a:pt x="94" y="112"/>
                  </a:lnTo>
                  <a:lnTo>
                    <a:pt x="97" y="108"/>
                  </a:lnTo>
                  <a:lnTo>
                    <a:pt x="100" y="105"/>
                  </a:lnTo>
                  <a:lnTo>
                    <a:pt x="102" y="101"/>
                  </a:lnTo>
                  <a:lnTo>
                    <a:pt x="106" y="98"/>
                  </a:lnTo>
                  <a:lnTo>
                    <a:pt x="108" y="94"/>
                  </a:lnTo>
                  <a:lnTo>
                    <a:pt x="108" y="95"/>
                  </a:lnTo>
                  <a:lnTo>
                    <a:pt x="118" y="77"/>
                  </a:lnTo>
                  <a:lnTo>
                    <a:pt x="119" y="66"/>
                  </a:lnTo>
                  <a:lnTo>
                    <a:pt x="119" y="58"/>
                  </a:lnTo>
                  <a:lnTo>
                    <a:pt x="118" y="50"/>
                  </a:lnTo>
                  <a:lnTo>
                    <a:pt x="115" y="43"/>
                  </a:lnTo>
                  <a:lnTo>
                    <a:pt x="114" y="41"/>
                  </a:lnTo>
                  <a:lnTo>
                    <a:pt x="105" y="27"/>
                  </a:lnTo>
                  <a:lnTo>
                    <a:pt x="87" y="1"/>
                  </a:lnTo>
                  <a:lnTo>
                    <a:pt x="75" y="0"/>
                  </a:lnTo>
                  <a:lnTo>
                    <a:pt x="72" y="1"/>
                  </a:lnTo>
                  <a:lnTo>
                    <a:pt x="67" y="2"/>
                  </a:lnTo>
                  <a:lnTo>
                    <a:pt x="62" y="5"/>
                  </a:lnTo>
                  <a:lnTo>
                    <a:pt x="61" y="1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1" name="Freeform 179">
              <a:extLst>
                <a:ext uri="{FF2B5EF4-FFF2-40B4-BE49-F238E27FC236}">
                  <a16:creationId xmlns:a16="http://schemas.microsoft.com/office/drawing/2014/main" id="{794282E0-A5BC-3626-1BFA-52D43A11AA86}"/>
                </a:ext>
              </a:extLst>
            </p:cNvPr>
            <p:cNvSpPr>
              <a:spLocks/>
            </p:cNvSpPr>
            <p:nvPr/>
          </p:nvSpPr>
          <p:spPr bwMode="auto">
            <a:xfrm>
              <a:off x="2006" y="1298"/>
              <a:ext cx="95" cy="94"/>
            </a:xfrm>
            <a:custGeom>
              <a:avLst/>
              <a:gdLst>
                <a:gd name="T0" fmla="*/ 29 w 95"/>
                <a:gd name="T1" fmla="*/ 0 h 94"/>
                <a:gd name="T2" fmla="*/ 0 w 95"/>
                <a:gd name="T3" fmla="*/ 37 h 94"/>
                <a:gd name="T4" fmla="*/ 52 w 95"/>
                <a:gd name="T5" fmla="*/ 94 h 94"/>
                <a:gd name="T6" fmla="*/ 95 w 95"/>
                <a:gd name="T7" fmla="*/ 39 h 94"/>
                <a:gd name="T8" fmla="*/ 29 w 95"/>
                <a:gd name="T9" fmla="*/ 0 h 94"/>
                <a:gd name="T10" fmla="*/ 0 60000 65536"/>
                <a:gd name="T11" fmla="*/ 0 60000 65536"/>
                <a:gd name="T12" fmla="*/ 0 60000 65536"/>
                <a:gd name="T13" fmla="*/ 0 60000 65536"/>
                <a:gd name="T14" fmla="*/ 0 60000 65536"/>
                <a:gd name="T15" fmla="*/ 0 w 95"/>
                <a:gd name="T16" fmla="*/ 0 h 94"/>
                <a:gd name="T17" fmla="*/ 95 w 95"/>
                <a:gd name="T18" fmla="*/ 94 h 94"/>
              </a:gdLst>
              <a:ahLst/>
              <a:cxnLst>
                <a:cxn ang="T10">
                  <a:pos x="T0" y="T1"/>
                </a:cxn>
                <a:cxn ang="T11">
                  <a:pos x="T2" y="T3"/>
                </a:cxn>
                <a:cxn ang="T12">
                  <a:pos x="T4" y="T5"/>
                </a:cxn>
                <a:cxn ang="T13">
                  <a:pos x="T6" y="T7"/>
                </a:cxn>
                <a:cxn ang="T14">
                  <a:pos x="T8" y="T9"/>
                </a:cxn>
              </a:cxnLst>
              <a:rect l="T15" t="T16" r="T17" b="T18"/>
              <a:pathLst>
                <a:path w="95" h="94">
                  <a:moveTo>
                    <a:pt x="29" y="0"/>
                  </a:moveTo>
                  <a:lnTo>
                    <a:pt x="0" y="37"/>
                  </a:lnTo>
                  <a:lnTo>
                    <a:pt x="52" y="94"/>
                  </a:lnTo>
                  <a:lnTo>
                    <a:pt x="95" y="39"/>
                  </a:lnTo>
                  <a:lnTo>
                    <a:pt x="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2" name="Freeform 180">
              <a:extLst>
                <a:ext uri="{FF2B5EF4-FFF2-40B4-BE49-F238E27FC236}">
                  <a16:creationId xmlns:a16="http://schemas.microsoft.com/office/drawing/2014/main" id="{B94F899C-A5B1-F758-9B62-94E6EC9B5040}"/>
                </a:ext>
              </a:extLst>
            </p:cNvPr>
            <p:cNvSpPr>
              <a:spLocks/>
            </p:cNvSpPr>
            <p:nvPr/>
          </p:nvSpPr>
          <p:spPr bwMode="auto">
            <a:xfrm>
              <a:off x="2065" y="1343"/>
              <a:ext cx="12" cy="12"/>
            </a:xfrm>
            <a:custGeom>
              <a:avLst/>
              <a:gdLst>
                <a:gd name="T0" fmla="*/ 2 w 12"/>
                <a:gd name="T1" fmla="*/ 11 h 12"/>
                <a:gd name="T2" fmla="*/ 5 w 12"/>
                <a:gd name="T3" fmla="*/ 12 h 12"/>
                <a:gd name="T4" fmla="*/ 7 w 12"/>
                <a:gd name="T5" fmla="*/ 12 h 12"/>
                <a:gd name="T6" fmla="*/ 9 w 12"/>
                <a:gd name="T7" fmla="*/ 12 h 12"/>
                <a:gd name="T8" fmla="*/ 11 w 12"/>
                <a:gd name="T9" fmla="*/ 10 h 12"/>
                <a:gd name="T10" fmla="*/ 12 w 12"/>
                <a:gd name="T11" fmla="*/ 8 h 12"/>
                <a:gd name="T12" fmla="*/ 12 w 12"/>
                <a:gd name="T13" fmla="*/ 5 h 12"/>
                <a:gd name="T14" fmla="*/ 12 w 12"/>
                <a:gd name="T15" fmla="*/ 3 h 12"/>
                <a:gd name="T16" fmla="*/ 10 w 12"/>
                <a:gd name="T17" fmla="*/ 1 h 12"/>
                <a:gd name="T18" fmla="*/ 8 w 12"/>
                <a:gd name="T19" fmla="*/ 0 h 12"/>
                <a:gd name="T20" fmla="*/ 6 w 12"/>
                <a:gd name="T21" fmla="*/ 0 h 12"/>
                <a:gd name="T22" fmla="*/ 3 w 12"/>
                <a:gd name="T23" fmla="*/ 0 h 12"/>
                <a:gd name="T24" fmla="*/ 1 w 12"/>
                <a:gd name="T25" fmla="*/ 2 h 12"/>
                <a:gd name="T26" fmla="*/ 0 w 12"/>
                <a:gd name="T27" fmla="*/ 4 h 12"/>
                <a:gd name="T28" fmla="*/ 0 w 12"/>
                <a:gd name="T29" fmla="*/ 7 h 12"/>
                <a:gd name="T30" fmla="*/ 0 w 12"/>
                <a:gd name="T31" fmla="*/ 9 h 12"/>
                <a:gd name="T32" fmla="*/ 2 w 12"/>
                <a:gd name="T33" fmla="*/ 1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2" y="11"/>
                  </a:moveTo>
                  <a:lnTo>
                    <a:pt x="5" y="12"/>
                  </a:lnTo>
                  <a:lnTo>
                    <a:pt x="7" y="12"/>
                  </a:lnTo>
                  <a:lnTo>
                    <a:pt x="9" y="12"/>
                  </a:lnTo>
                  <a:lnTo>
                    <a:pt x="11" y="10"/>
                  </a:lnTo>
                  <a:lnTo>
                    <a:pt x="12" y="8"/>
                  </a:lnTo>
                  <a:lnTo>
                    <a:pt x="12" y="5"/>
                  </a:lnTo>
                  <a:lnTo>
                    <a:pt x="12" y="3"/>
                  </a:lnTo>
                  <a:lnTo>
                    <a:pt x="10" y="1"/>
                  </a:lnTo>
                  <a:lnTo>
                    <a:pt x="8" y="0"/>
                  </a:lnTo>
                  <a:lnTo>
                    <a:pt x="6" y="0"/>
                  </a:lnTo>
                  <a:lnTo>
                    <a:pt x="3" y="0"/>
                  </a:lnTo>
                  <a:lnTo>
                    <a:pt x="1" y="2"/>
                  </a:lnTo>
                  <a:lnTo>
                    <a:pt x="0" y="4"/>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3" name="Freeform 181">
              <a:extLst>
                <a:ext uri="{FF2B5EF4-FFF2-40B4-BE49-F238E27FC236}">
                  <a16:creationId xmlns:a16="http://schemas.microsoft.com/office/drawing/2014/main" id="{C92FC97F-6FB5-3149-897B-994F618DE990}"/>
                </a:ext>
              </a:extLst>
            </p:cNvPr>
            <p:cNvSpPr>
              <a:spLocks/>
            </p:cNvSpPr>
            <p:nvPr/>
          </p:nvSpPr>
          <p:spPr bwMode="auto">
            <a:xfrm>
              <a:off x="1878" y="1325"/>
              <a:ext cx="204" cy="333"/>
            </a:xfrm>
            <a:custGeom>
              <a:avLst/>
              <a:gdLst>
                <a:gd name="T0" fmla="*/ 133 w 204"/>
                <a:gd name="T1" fmla="*/ 0 h 333"/>
                <a:gd name="T2" fmla="*/ 2 w 204"/>
                <a:gd name="T3" fmla="*/ 152 h 333"/>
                <a:gd name="T4" fmla="*/ 0 w 204"/>
                <a:gd name="T5" fmla="*/ 174 h 333"/>
                <a:gd name="T6" fmla="*/ 0 w 204"/>
                <a:gd name="T7" fmla="*/ 196 h 333"/>
                <a:gd name="T8" fmla="*/ 0 w 204"/>
                <a:gd name="T9" fmla="*/ 220 h 333"/>
                <a:gd name="T10" fmla="*/ 3 w 204"/>
                <a:gd name="T11" fmla="*/ 242 h 333"/>
                <a:gd name="T12" fmla="*/ 6 w 204"/>
                <a:gd name="T13" fmla="*/ 266 h 333"/>
                <a:gd name="T14" fmla="*/ 12 w 204"/>
                <a:gd name="T15" fmla="*/ 288 h 333"/>
                <a:gd name="T16" fmla="*/ 20 w 204"/>
                <a:gd name="T17" fmla="*/ 311 h 333"/>
                <a:gd name="T18" fmla="*/ 30 w 204"/>
                <a:gd name="T19" fmla="*/ 333 h 333"/>
                <a:gd name="T20" fmla="*/ 204 w 204"/>
                <a:gd name="T21" fmla="*/ 50 h 333"/>
                <a:gd name="T22" fmla="*/ 133 w 204"/>
                <a:gd name="T23" fmla="*/ 0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333"/>
                <a:gd name="T38" fmla="*/ 204 w 204"/>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333">
                  <a:moveTo>
                    <a:pt x="133" y="0"/>
                  </a:moveTo>
                  <a:lnTo>
                    <a:pt x="2" y="152"/>
                  </a:lnTo>
                  <a:lnTo>
                    <a:pt x="0" y="174"/>
                  </a:lnTo>
                  <a:lnTo>
                    <a:pt x="0" y="196"/>
                  </a:lnTo>
                  <a:lnTo>
                    <a:pt x="0" y="220"/>
                  </a:lnTo>
                  <a:lnTo>
                    <a:pt x="3" y="242"/>
                  </a:lnTo>
                  <a:lnTo>
                    <a:pt x="6" y="266"/>
                  </a:lnTo>
                  <a:lnTo>
                    <a:pt x="12" y="288"/>
                  </a:lnTo>
                  <a:lnTo>
                    <a:pt x="20" y="311"/>
                  </a:lnTo>
                  <a:lnTo>
                    <a:pt x="30" y="333"/>
                  </a:lnTo>
                  <a:lnTo>
                    <a:pt x="204" y="50"/>
                  </a:lnTo>
                  <a:lnTo>
                    <a:pt x="13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4" name="Freeform 182">
              <a:extLst>
                <a:ext uri="{FF2B5EF4-FFF2-40B4-BE49-F238E27FC236}">
                  <a16:creationId xmlns:a16="http://schemas.microsoft.com/office/drawing/2014/main" id="{9123FE26-AF4C-E4DB-E63C-3219AD7577D5}"/>
                </a:ext>
              </a:extLst>
            </p:cNvPr>
            <p:cNvSpPr>
              <a:spLocks/>
            </p:cNvSpPr>
            <p:nvPr/>
          </p:nvSpPr>
          <p:spPr bwMode="auto">
            <a:xfrm>
              <a:off x="1787" y="1052"/>
              <a:ext cx="175" cy="232"/>
            </a:xfrm>
            <a:custGeom>
              <a:avLst/>
              <a:gdLst>
                <a:gd name="T0" fmla="*/ 152 w 175"/>
                <a:gd name="T1" fmla="*/ 163 h 232"/>
                <a:gd name="T2" fmla="*/ 155 w 175"/>
                <a:gd name="T3" fmla="*/ 159 h 232"/>
                <a:gd name="T4" fmla="*/ 161 w 175"/>
                <a:gd name="T5" fmla="*/ 154 h 232"/>
                <a:gd name="T6" fmla="*/ 165 w 175"/>
                <a:gd name="T7" fmla="*/ 142 h 232"/>
                <a:gd name="T8" fmla="*/ 164 w 175"/>
                <a:gd name="T9" fmla="*/ 125 h 232"/>
                <a:gd name="T10" fmla="*/ 163 w 175"/>
                <a:gd name="T11" fmla="*/ 106 h 232"/>
                <a:gd name="T12" fmla="*/ 168 w 175"/>
                <a:gd name="T13" fmla="*/ 93 h 232"/>
                <a:gd name="T14" fmla="*/ 173 w 175"/>
                <a:gd name="T15" fmla="*/ 87 h 232"/>
                <a:gd name="T16" fmla="*/ 175 w 175"/>
                <a:gd name="T17" fmla="*/ 84 h 232"/>
                <a:gd name="T18" fmla="*/ 175 w 175"/>
                <a:gd name="T19" fmla="*/ 82 h 232"/>
                <a:gd name="T20" fmla="*/ 175 w 175"/>
                <a:gd name="T21" fmla="*/ 75 h 232"/>
                <a:gd name="T22" fmla="*/ 172 w 175"/>
                <a:gd name="T23" fmla="*/ 65 h 232"/>
                <a:gd name="T24" fmla="*/ 164 w 175"/>
                <a:gd name="T25" fmla="*/ 51 h 232"/>
                <a:gd name="T26" fmla="*/ 159 w 175"/>
                <a:gd name="T27" fmla="*/ 43 h 232"/>
                <a:gd name="T28" fmla="*/ 152 w 175"/>
                <a:gd name="T29" fmla="*/ 35 h 232"/>
                <a:gd name="T30" fmla="*/ 143 w 175"/>
                <a:gd name="T31" fmla="*/ 26 h 232"/>
                <a:gd name="T32" fmla="*/ 134 w 175"/>
                <a:gd name="T33" fmla="*/ 19 h 232"/>
                <a:gd name="T34" fmla="*/ 123 w 175"/>
                <a:gd name="T35" fmla="*/ 11 h 232"/>
                <a:gd name="T36" fmla="*/ 110 w 175"/>
                <a:gd name="T37" fmla="*/ 5 h 232"/>
                <a:gd name="T38" fmla="*/ 96 w 175"/>
                <a:gd name="T39" fmla="*/ 1 h 232"/>
                <a:gd name="T40" fmla="*/ 81 w 175"/>
                <a:gd name="T41" fmla="*/ 0 h 232"/>
                <a:gd name="T42" fmla="*/ 69 w 175"/>
                <a:gd name="T43" fmla="*/ 0 h 232"/>
                <a:gd name="T44" fmla="*/ 57 w 175"/>
                <a:gd name="T45" fmla="*/ 2 h 232"/>
                <a:gd name="T46" fmla="*/ 46 w 175"/>
                <a:gd name="T47" fmla="*/ 6 h 232"/>
                <a:gd name="T48" fmla="*/ 34 w 175"/>
                <a:gd name="T49" fmla="*/ 12 h 232"/>
                <a:gd name="T50" fmla="*/ 24 w 175"/>
                <a:gd name="T51" fmla="*/ 21 h 232"/>
                <a:gd name="T52" fmla="*/ 15 w 175"/>
                <a:gd name="T53" fmla="*/ 33 h 232"/>
                <a:gd name="T54" fmla="*/ 6 w 175"/>
                <a:gd name="T55" fmla="*/ 50 h 232"/>
                <a:gd name="T56" fmla="*/ 0 w 175"/>
                <a:gd name="T57" fmla="*/ 70 h 232"/>
                <a:gd name="T58" fmla="*/ 6 w 175"/>
                <a:gd name="T59" fmla="*/ 113 h 232"/>
                <a:gd name="T60" fmla="*/ 11 w 175"/>
                <a:gd name="T61" fmla="*/ 141 h 232"/>
                <a:gd name="T62" fmla="*/ 18 w 175"/>
                <a:gd name="T63" fmla="*/ 163 h 232"/>
                <a:gd name="T64" fmla="*/ 25 w 175"/>
                <a:gd name="T65" fmla="*/ 189 h 232"/>
                <a:gd name="T66" fmla="*/ 28 w 175"/>
                <a:gd name="T67" fmla="*/ 196 h 232"/>
                <a:gd name="T68" fmla="*/ 37 w 175"/>
                <a:gd name="T69" fmla="*/ 204 h 232"/>
                <a:gd name="T70" fmla="*/ 48 w 175"/>
                <a:gd name="T71" fmla="*/ 212 h 232"/>
                <a:gd name="T72" fmla="*/ 63 w 175"/>
                <a:gd name="T73" fmla="*/ 219 h 232"/>
                <a:gd name="T74" fmla="*/ 78 w 175"/>
                <a:gd name="T75" fmla="*/ 226 h 232"/>
                <a:gd name="T76" fmla="*/ 95 w 175"/>
                <a:gd name="T77" fmla="*/ 231 h 232"/>
                <a:gd name="T78" fmla="*/ 111 w 175"/>
                <a:gd name="T79" fmla="*/ 232 h 232"/>
                <a:gd name="T80" fmla="*/ 126 w 175"/>
                <a:gd name="T81" fmla="*/ 229 h 232"/>
                <a:gd name="T82" fmla="*/ 133 w 175"/>
                <a:gd name="T83" fmla="*/ 223 h 232"/>
                <a:gd name="T84" fmla="*/ 136 w 175"/>
                <a:gd name="T85" fmla="*/ 209 h 232"/>
                <a:gd name="T86" fmla="*/ 141 w 175"/>
                <a:gd name="T87" fmla="*/ 189 h 232"/>
                <a:gd name="T88" fmla="*/ 152 w 175"/>
                <a:gd name="T89" fmla="*/ 163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5"/>
                <a:gd name="T136" fmla="*/ 0 h 232"/>
                <a:gd name="T137" fmla="*/ 175 w 175"/>
                <a:gd name="T138" fmla="*/ 232 h 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5" h="232">
                  <a:moveTo>
                    <a:pt x="152" y="163"/>
                  </a:moveTo>
                  <a:lnTo>
                    <a:pt x="155" y="159"/>
                  </a:lnTo>
                  <a:lnTo>
                    <a:pt x="161" y="154"/>
                  </a:lnTo>
                  <a:lnTo>
                    <a:pt x="165" y="142"/>
                  </a:lnTo>
                  <a:lnTo>
                    <a:pt x="164" y="125"/>
                  </a:lnTo>
                  <a:lnTo>
                    <a:pt x="163" y="106"/>
                  </a:lnTo>
                  <a:lnTo>
                    <a:pt x="168" y="93"/>
                  </a:lnTo>
                  <a:lnTo>
                    <a:pt x="173" y="87"/>
                  </a:lnTo>
                  <a:lnTo>
                    <a:pt x="175" y="84"/>
                  </a:lnTo>
                  <a:lnTo>
                    <a:pt x="175" y="82"/>
                  </a:lnTo>
                  <a:lnTo>
                    <a:pt x="175" y="75"/>
                  </a:lnTo>
                  <a:lnTo>
                    <a:pt x="172" y="65"/>
                  </a:lnTo>
                  <a:lnTo>
                    <a:pt x="164" y="51"/>
                  </a:lnTo>
                  <a:lnTo>
                    <a:pt x="159" y="43"/>
                  </a:lnTo>
                  <a:lnTo>
                    <a:pt x="152" y="35"/>
                  </a:lnTo>
                  <a:lnTo>
                    <a:pt x="143" y="26"/>
                  </a:lnTo>
                  <a:lnTo>
                    <a:pt x="134" y="19"/>
                  </a:lnTo>
                  <a:lnTo>
                    <a:pt x="123" y="11"/>
                  </a:lnTo>
                  <a:lnTo>
                    <a:pt x="110" y="5"/>
                  </a:lnTo>
                  <a:lnTo>
                    <a:pt x="96" y="1"/>
                  </a:lnTo>
                  <a:lnTo>
                    <a:pt x="81" y="0"/>
                  </a:lnTo>
                  <a:lnTo>
                    <a:pt x="69" y="0"/>
                  </a:lnTo>
                  <a:lnTo>
                    <a:pt x="57" y="2"/>
                  </a:lnTo>
                  <a:lnTo>
                    <a:pt x="46" y="6"/>
                  </a:lnTo>
                  <a:lnTo>
                    <a:pt x="34" y="12"/>
                  </a:lnTo>
                  <a:lnTo>
                    <a:pt x="24" y="21"/>
                  </a:lnTo>
                  <a:lnTo>
                    <a:pt x="15" y="33"/>
                  </a:lnTo>
                  <a:lnTo>
                    <a:pt x="6" y="50"/>
                  </a:lnTo>
                  <a:lnTo>
                    <a:pt x="0" y="70"/>
                  </a:lnTo>
                  <a:lnTo>
                    <a:pt x="6" y="113"/>
                  </a:lnTo>
                  <a:lnTo>
                    <a:pt x="11" y="141"/>
                  </a:lnTo>
                  <a:lnTo>
                    <a:pt x="18" y="163"/>
                  </a:lnTo>
                  <a:lnTo>
                    <a:pt x="25" y="189"/>
                  </a:lnTo>
                  <a:lnTo>
                    <a:pt x="28" y="196"/>
                  </a:lnTo>
                  <a:lnTo>
                    <a:pt x="37" y="204"/>
                  </a:lnTo>
                  <a:lnTo>
                    <a:pt x="48" y="212"/>
                  </a:lnTo>
                  <a:lnTo>
                    <a:pt x="63" y="219"/>
                  </a:lnTo>
                  <a:lnTo>
                    <a:pt x="78" y="226"/>
                  </a:lnTo>
                  <a:lnTo>
                    <a:pt x="95" y="231"/>
                  </a:lnTo>
                  <a:lnTo>
                    <a:pt x="111" y="232"/>
                  </a:lnTo>
                  <a:lnTo>
                    <a:pt x="126" y="229"/>
                  </a:lnTo>
                  <a:lnTo>
                    <a:pt x="133" y="223"/>
                  </a:lnTo>
                  <a:lnTo>
                    <a:pt x="136" y="209"/>
                  </a:lnTo>
                  <a:lnTo>
                    <a:pt x="141" y="189"/>
                  </a:lnTo>
                  <a:lnTo>
                    <a:pt x="152" y="1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5" name="Freeform 183">
              <a:extLst>
                <a:ext uri="{FF2B5EF4-FFF2-40B4-BE49-F238E27FC236}">
                  <a16:creationId xmlns:a16="http://schemas.microsoft.com/office/drawing/2014/main" id="{39C6153B-2405-0FF6-0BB8-7BFA246A7568}"/>
                </a:ext>
              </a:extLst>
            </p:cNvPr>
            <p:cNvSpPr>
              <a:spLocks/>
            </p:cNvSpPr>
            <p:nvPr/>
          </p:nvSpPr>
          <p:spPr bwMode="auto">
            <a:xfrm>
              <a:off x="1850" y="1124"/>
              <a:ext cx="61" cy="41"/>
            </a:xfrm>
            <a:custGeom>
              <a:avLst/>
              <a:gdLst>
                <a:gd name="T0" fmla="*/ 34 w 61"/>
                <a:gd name="T1" fmla="*/ 41 h 41"/>
                <a:gd name="T2" fmla="*/ 44 w 61"/>
                <a:gd name="T3" fmla="*/ 41 h 41"/>
                <a:gd name="T4" fmla="*/ 51 w 61"/>
                <a:gd name="T5" fmla="*/ 40 h 41"/>
                <a:gd name="T6" fmla="*/ 54 w 61"/>
                <a:gd name="T7" fmla="*/ 39 h 41"/>
                <a:gd name="T8" fmla="*/ 55 w 61"/>
                <a:gd name="T9" fmla="*/ 38 h 41"/>
                <a:gd name="T10" fmla="*/ 57 w 61"/>
                <a:gd name="T11" fmla="*/ 34 h 41"/>
                <a:gd name="T12" fmla="*/ 59 w 61"/>
                <a:gd name="T13" fmla="*/ 24 h 41"/>
                <a:gd name="T14" fmla="*/ 61 w 61"/>
                <a:gd name="T15" fmla="*/ 13 h 41"/>
                <a:gd name="T16" fmla="*/ 60 w 61"/>
                <a:gd name="T17" fmla="*/ 8 h 41"/>
                <a:gd name="T18" fmla="*/ 51 w 61"/>
                <a:gd name="T19" fmla="*/ 3 h 41"/>
                <a:gd name="T20" fmla="*/ 42 w 61"/>
                <a:gd name="T21" fmla="*/ 1 h 41"/>
                <a:gd name="T22" fmla="*/ 32 w 61"/>
                <a:gd name="T23" fmla="*/ 0 h 41"/>
                <a:gd name="T24" fmla="*/ 24 w 61"/>
                <a:gd name="T25" fmla="*/ 1 h 41"/>
                <a:gd name="T26" fmla="*/ 15 w 61"/>
                <a:gd name="T27" fmla="*/ 2 h 41"/>
                <a:gd name="T28" fmla="*/ 9 w 61"/>
                <a:gd name="T29" fmla="*/ 6 h 41"/>
                <a:gd name="T30" fmla="*/ 4 w 61"/>
                <a:gd name="T31" fmla="*/ 8 h 41"/>
                <a:gd name="T32" fmla="*/ 1 w 61"/>
                <a:gd name="T33" fmla="*/ 10 h 41"/>
                <a:gd name="T34" fmla="*/ 0 w 61"/>
                <a:gd name="T35" fmla="*/ 16 h 41"/>
                <a:gd name="T36" fmla="*/ 3 w 61"/>
                <a:gd name="T37" fmla="*/ 22 h 41"/>
                <a:gd name="T38" fmla="*/ 6 w 61"/>
                <a:gd name="T39" fmla="*/ 29 h 41"/>
                <a:gd name="T40" fmla="*/ 7 w 61"/>
                <a:gd name="T41" fmla="*/ 31 h 41"/>
                <a:gd name="T42" fmla="*/ 9 w 61"/>
                <a:gd name="T43" fmla="*/ 32 h 41"/>
                <a:gd name="T44" fmla="*/ 14 w 61"/>
                <a:gd name="T45" fmla="*/ 36 h 41"/>
                <a:gd name="T46" fmla="*/ 22 w 61"/>
                <a:gd name="T47" fmla="*/ 39 h 41"/>
                <a:gd name="T48" fmla="*/ 34 w 61"/>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41"/>
                <a:gd name="T77" fmla="*/ 61 w 61"/>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41">
                  <a:moveTo>
                    <a:pt x="34" y="41"/>
                  </a:moveTo>
                  <a:lnTo>
                    <a:pt x="44" y="41"/>
                  </a:lnTo>
                  <a:lnTo>
                    <a:pt x="51" y="40"/>
                  </a:lnTo>
                  <a:lnTo>
                    <a:pt x="54" y="39"/>
                  </a:lnTo>
                  <a:lnTo>
                    <a:pt x="55" y="38"/>
                  </a:lnTo>
                  <a:lnTo>
                    <a:pt x="57" y="34"/>
                  </a:lnTo>
                  <a:lnTo>
                    <a:pt x="59" y="24"/>
                  </a:lnTo>
                  <a:lnTo>
                    <a:pt x="61" y="13"/>
                  </a:lnTo>
                  <a:lnTo>
                    <a:pt x="60" y="8"/>
                  </a:lnTo>
                  <a:lnTo>
                    <a:pt x="51" y="3"/>
                  </a:lnTo>
                  <a:lnTo>
                    <a:pt x="42" y="1"/>
                  </a:lnTo>
                  <a:lnTo>
                    <a:pt x="32" y="0"/>
                  </a:lnTo>
                  <a:lnTo>
                    <a:pt x="24" y="1"/>
                  </a:lnTo>
                  <a:lnTo>
                    <a:pt x="15" y="2"/>
                  </a:lnTo>
                  <a:lnTo>
                    <a:pt x="9" y="6"/>
                  </a:lnTo>
                  <a:lnTo>
                    <a:pt x="4" y="8"/>
                  </a:lnTo>
                  <a:lnTo>
                    <a:pt x="1" y="10"/>
                  </a:lnTo>
                  <a:lnTo>
                    <a:pt x="0" y="16"/>
                  </a:lnTo>
                  <a:lnTo>
                    <a:pt x="3" y="22"/>
                  </a:lnTo>
                  <a:lnTo>
                    <a:pt x="6" y="29"/>
                  </a:lnTo>
                  <a:lnTo>
                    <a:pt x="7" y="31"/>
                  </a:lnTo>
                  <a:lnTo>
                    <a:pt x="9" y="32"/>
                  </a:lnTo>
                  <a:lnTo>
                    <a:pt x="14" y="36"/>
                  </a:lnTo>
                  <a:lnTo>
                    <a:pt x="22" y="39"/>
                  </a:lnTo>
                  <a:lnTo>
                    <a:pt x="34" y="4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84">
              <a:extLst>
                <a:ext uri="{FF2B5EF4-FFF2-40B4-BE49-F238E27FC236}">
                  <a16:creationId xmlns:a16="http://schemas.microsoft.com/office/drawing/2014/main" id="{B1F3424B-635F-6E51-BA86-38AA8CB47DD1}"/>
                </a:ext>
              </a:extLst>
            </p:cNvPr>
            <p:cNvSpPr>
              <a:spLocks/>
            </p:cNvSpPr>
            <p:nvPr/>
          </p:nvSpPr>
          <p:spPr bwMode="auto">
            <a:xfrm>
              <a:off x="1850" y="1120"/>
              <a:ext cx="63" cy="16"/>
            </a:xfrm>
            <a:custGeom>
              <a:avLst/>
              <a:gdLst>
                <a:gd name="T0" fmla="*/ 58 w 63"/>
                <a:gd name="T1" fmla="*/ 0 h 16"/>
                <a:gd name="T2" fmla="*/ 57 w 63"/>
                <a:gd name="T3" fmla="*/ 0 h 16"/>
                <a:gd name="T4" fmla="*/ 54 w 63"/>
                <a:gd name="T5" fmla="*/ 0 h 16"/>
                <a:gd name="T6" fmla="*/ 49 w 63"/>
                <a:gd name="T7" fmla="*/ 0 h 16"/>
                <a:gd name="T8" fmla="*/ 43 w 63"/>
                <a:gd name="T9" fmla="*/ 0 h 16"/>
                <a:gd name="T10" fmla="*/ 34 w 63"/>
                <a:gd name="T11" fmla="*/ 1 h 16"/>
                <a:gd name="T12" fmla="*/ 25 w 63"/>
                <a:gd name="T13" fmla="*/ 3 h 16"/>
                <a:gd name="T14" fmla="*/ 14 w 63"/>
                <a:gd name="T15" fmla="*/ 5 h 16"/>
                <a:gd name="T16" fmla="*/ 2 w 63"/>
                <a:gd name="T17" fmla="*/ 10 h 16"/>
                <a:gd name="T18" fmla="*/ 2 w 63"/>
                <a:gd name="T19" fmla="*/ 11 h 16"/>
                <a:gd name="T20" fmla="*/ 1 w 63"/>
                <a:gd name="T21" fmla="*/ 12 h 16"/>
                <a:gd name="T22" fmla="*/ 0 w 63"/>
                <a:gd name="T23" fmla="*/ 14 h 16"/>
                <a:gd name="T24" fmla="*/ 1 w 63"/>
                <a:gd name="T25" fmla="*/ 16 h 16"/>
                <a:gd name="T26" fmla="*/ 2 w 63"/>
                <a:gd name="T27" fmla="*/ 16 h 16"/>
                <a:gd name="T28" fmla="*/ 7 w 63"/>
                <a:gd name="T29" fmla="*/ 15 h 16"/>
                <a:gd name="T30" fmla="*/ 14 w 63"/>
                <a:gd name="T31" fmla="*/ 13 h 16"/>
                <a:gd name="T32" fmla="*/ 22 w 63"/>
                <a:gd name="T33" fmla="*/ 12 h 16"/>
                <a:gd name="T34" fmla="*/ 32 w 63"/>
                <a:gd name="T35" fmla="*/ 11 h 16"/>
                <a:gd name="T36" fmla="*/ 42 w 63"/>
                <a:gd name="T37" fmla="*/ 11 h 16"/>
                <a:gd name="T38" fmla="*/ 52 w 63"/>
                <a:gd name="T39" fmla="*/ 12 h 16"/>
                <a:gd name="T40" fmla="*/ 62 w 63"/>
                <a:gd name="T41" fmla="*/ 15 h 16"/>
                <a:gd name="T42" fmla="*/ 63 w 63"/>
                <a:gd name="T43" fmla="*/ 14 h 16"/>
                <a:gd name="T44" fmla="*/ 63 w 63"/>
                <a:gd name="T45" fmla="*/ 10 h 16"/>
                <a:gd name="T46" fmla="*/ 62 w 63"/>
                <a:gd name="T47" fmla="*/ 5 h 16"/>
                <a:gd name="T48" fmla="*/ 58 w 63"/>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6"/>
                <a:gd name="T77" fmla="*/ 63 w 6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6">
                  <a:moveTo>
                    <a:pt x="58" y="0"/>
                  </a:moveTo>
                  <a:lnTo>
                    <a:pt x="57" y="0"/>
                  </a:lnTo>
                  <a:lnTo>
                    <a:pt x="54" y="0"/>
                  </a:lnTo>
                  <a:lnTo>
                    <a:pt x="49" y="0"/>
                  </a:lnTo>
                  <a:lnTo>
                    <a:pt x="43" y="0"/>
                  </a:lnTo>
                  <a:lnTo>
                    <a:pt x="34" y="1"/>
                  </a:lnTo>
                  <a:lnTo>
                    <a:pt x="25" y="3"/>
                  </a:lnTo>
                  <a:lnTo>
                    <a:pt x="14" y="5"/>
                  </a:lnTo>
                  <a:lnTo>
                    <a:pt x="2" y="10"/>
                  </a:lnTo>
                  <a:lnTo>
                    <a:pt x="2" y="11"/>
                  </a:lnTo>
                  <a:lnTo>
                    <a:pt x="1" y="12"/>
                  </a:lnTo>
                  <a:lnTo>
                    <a:pt x="0" y="14"/>
                  </a:lnTo>
                  <a:lnTo>
                    <a:pt x="1" y="16"/>
                  </a:lnTo>
                  <a:lnTo>
                    <a:pt x="2" y="16"/>
                  </a:lnTo>
                  <a:lnTo>
                    <a:pt x="7" y="15"/>
                  </a:lnTo>
                  <a:lnTo>
                    <a:pt x="14" y="13"/>
                  </a:lnTo>
                  <a:lnTo>
                    <a:pt x="22" y="12"/>
                  </a:lnTo>
                  <a:lnTo>
                    <a:pt x="32" y="11"/>
                  </a:lnTo>
                  <a:lnTo>
                    <a:pt x="42" y="11"/>
                  </a:lnTo>
                  <a:lnTo>
                    <a:pt x="52" y="12"/>
                  </a:lnTo>
                  <a:lnTo>
                    <a:pt x="62" y="15"/>
                  </a:lnTo>
                  <a:lnTo>
                    <a:pt x="63" y="14"/>
                  </a:lnTo>
                  <a:lnTo>
                    <a:pt x="63" y="10"/>
                  </a:lnTo>
                  <a:lnTo>
                    <a:pt x="62" y="5"/>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7" name="Freeform 185">
              <a:extLst>
                <a:ext uri="{FF2B5EF4-FFF2-40B4-BE49-F238E27FC236}">
                  <a16:creationId xmlns:a16="http://schemas.microsoft.com/office/drawing/2014/main" id="{B4C1A2F8-6822-EBC8-AC8B-E7C5C39ABE2A}"/>
                </a:ext>
              </a:extLst>
            </p:cNvPr>
            <p:cNvSpPr>
              <a:spLocks/>
            </p:cNvSpPr>
            <p:nvPr/>
          </p:nvSpPr>
          <p:spPr bwMode="auto">
            <a:xfrm>
              <a:off x="1924" y="1132"/>
              <a:ext cx="37" cy="29"/>
            </a:xfrm>
            <a:custGeom>
              <a:avLst/>
              <a:gdLst>
                <a:gd name="T0" fmla="*/ 13 w 37"/>
                <a:gd name="T1" fmla="*/ 29 h 29"/>
                <a:gd name="T2" fmla="*/ 17 w 37"/>
                <a:gd name="T3" fmla="*/ 29 h 29"/>
                <a:gd name="T4" fmla="*/ 22 w 37"/>
                <a:gd name="T5" fmla="*/ 29 h 29"/>
                <a:gd name="T6" fmla="*/ 26 w 37"/>
                <a:gd name="T7" fmla="*/ 28 h 29"/>
                <a:gd name="T8" fmla="*/ 27 w 37"/>
                <a:gd name="T9" fmla="*/ 28 h 29"/>
                <a:gd name="T10" fmla="*/ 31 w 37"/>
                <a:gd name="T11" fmla="*/ 21 h 29"/>
                <a:gd name="T12" fmla="*/ 34 w 37"/>
                <a:gd name="T13" fmla="*/ 14 h 29"/>
                <a:gd name="T14" fmla="*/ 36 w 37"/>
                <a:gd name="T15" fmla="*/ 9 h 29"/>
                <a:gd name="T16" fmla="*/ 37 w 37"/>
                <a:gd name="T17" fmla="*/ 5 h 29"/>
                <a:gd name="T18" fmla="*/ 35 w 37"/>
                <a:gd name="T19" fmla="*/ 2 h 29"/>
                <a:gd name="T20" fmla="*/ 32 w 37"/>
                <a:gd name="T21" fmla="*/ 0 h 29"/>
                <a:gd name="T22" fmla="*/ 27 w 37"/>
                <a:gd name="T23" fmla="*/ 0 h 29"/>
                <a:gd name="T24" fmla="*/ 22 w 37"/>
                <a:gd name="T25" fmla="*/ 1 h 29"/>
                <a:gd name="T26" fmla="*/ 16 w 37"/>
                <a:gd name="T27" fmla="*/ 2 h 29"/>
                <a:gd name="T28" fmla="*/ 10 w 37"/>
                <a:gd name="T29" fmla="*/ 5 h 29"/>
                <a:gd name="T30" fmla="*/ 6 w 37"/>
                <a:gd name="T31" fmla="*/ 8 h 29"/>
                <a:gd name="T32" fmla="*/ 4 w 37"/>
                <a:gd name="T33" fmla="*/ 10 h 29"/>
                <a:gd name="T34" fmla="*/ 2 w 37"/>
                <a:gd name="T35" fmla="*/ 14 h 29"/>
                <a:gd name="T36" fmla="*/ 0 w 37"/>
                <a:gd name="T37" fmla="*/ 19 h 29"/>
                <a:gd name="T38" fmla="*/ 0 w 37"/>
                <a:gd name="T39" fmla="*/ 23 h 29"/>
                <a:gd name="T40" fmla="*/ 0 w 37"/>
                <a:gd name="T41" fmla="*/ 24 h 29"/>
                <a:gd name="T42" fmla="*/ 2 w 37"/>
                <a:gd name="T43" fmla="*/ 24 h 29"/>
                <a:gd name="T44" fmla="*/ 4 w 37"/>
                <a:gd name="T45" fmla="*/ 26 h 29"/>
                <a:gd name="T46" fmla="*/ 7 w 37"/>
                <a:gd name="T47" fmla="*/ 27 h 29"/>
                <a:gd name="T48" fmla="*/ 13 w 37"/>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9"/>
                <a:gd name="T77" fmla="*/ 37 w 3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9">
                  <a:moveTo>
                    <a:pt x="13" y="29"/>
                  </a:moveTo>
                  <a:lnTo>
                    <a:pt x="17" y="29"/>
                  </a:lnTo>
                  <a:lnTo>
                    <a:pt x="22" y="29"/>
                  </a:lnTo>
                  <a:lnTo>
                    <a:pt x="26" y="28"/>
                  </a:lnTo>
                  <a:lnTo>
                    <a:pt x="27" y="28"/>
                  </a:lnTo>
                  <a:lnTo>
                    <a:pt x="31" y="21"/>
                  </a:lnTo>
                  <a:lnTo>
                    <a:pt x="34" y="14"/>
                  </a:lnTo>
                  <a:lnTo>
                    <a:pt x="36" y="9"/>
                  </a:lnTo>
                  <a:lnTo>
                    <a:pt x="37" y="5"/>
                  </a:lnTo>
                  <a:lnTo>
                    <a:pt x="35" y="2"/>
                  </a:lnTo>
                  <a:lnTo>
                    <a:pt x="32" y="0"/>
                  </a:lnTo>
                  <a:lnTo>
                    <a:pt x="27" y="0"/>
                  </a:lnTo>
                  <a:lnTo>
                    <a:pt x="22" y="1"/>
                  </a:lnTo>
                  <a:lnTo>
                    <a:pt x="16" y="2"/>
                  </a:lnTo>
                  <a:lnTo>
                    <a:pt x="10" y="5"/>
                  </a:lnTo>
                  <a:lnTo>
                    <a:pt x="6" y="8"/>
                  </a:lnTo>
                  <a:lnTo>
                    <a:pt x="4" y="10"/>
                  </a:lnTo>
                  <a:lnTo>
                    <a:pt x="2" y="14"/>
                  </a:lnTo>
                  <a:lnTo>
                    <a:pt x="0" y="19"/>
                  </a:lnTo>
                  <a:lnTo>
                    <a:pt x="0" y="23"/>
                  </a:lnTo>
                  <a:lnTo>
                    <a:pt x="0" y="24"/>
                  </a:lnTo>
                  <a:lnTo>
                    <a:pt x="2" y="24"/>
                  </a:lnTo>
                  <a:lnTo>
                    <a:pt x="4" y="26"/>
                  </a:lnTo>
                  <a:lnTo>
                    <a:pt x="7" y="27"/>
                  </a:lnTo>
                  <a:lnTo>
                    <a:pt x="13"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8" name="Freeform 186">
              <a:extLst>
                <a:ext uri="{FF2B5EF4-FFF2-40B4-BE49-F238E27FC236}">
                  <a16:creationId xmlns:a16="http://schemas.microsoft.com/office/drawing/2014/main" id="{FBA576A2-FBDD-8A67-378D-AF12251C28B8}"/>
                </a:ext>
              </a:extLst>
            </p:cNvPr>
            <p:cNvSpPr>
              <a:spLocks/>
            </p:cNvSpPr>
            <p:nvPr/>
          </p:nvSpPr>
          <p:spPr bwMode="auto">
            <a:xfrm>
              <a:off x="1885" y="1264"/>
              <a:ext cx="10" cy="4"/>
            </a:xfrm>
            <a:custGeom>
              <a:avLst/>
              <a:gdLst>
                <a:gd name="T0" fmla="*/ 10 w 10"/>
                <a:gd name="T1" fmla="*/ 1 h 4"/>
                <a:gd name="T2" fmla="*/ 10 w 10"/>
                <a:gd name="T3" fmla="*/ 2 h 4"/>
                <a:gd name="T4" fmla="*/ 10 w 10"/>
                <a:gd name="T5" fmla="*/ 2 h 4"/>
                <a:gd name="T6" fmla="*/ 8 w 10"/>
                <a:gd name="T7" fmla="*/ 3 h 4"/>
                <a:gd name="T8" fmla="*/ 6 w 10"/>
                <a:gd name="T9" fmla="*/ 4 h 4"/>
                <a:gd name="T10" fmla="*/ 4 w 10"/>
                <a:gd name="T11" fmla="*/ 4 h 4"/>
                <a:gd name="T12" fmla="*/ 1 w 10"/>
                <a:gd name="T13" fmla="*/ 4 h 4"/>
                <a:gd name="T14" fmla="*/ 0 w 10"/>
                <a:gd name="T15" fmla="*/ 4 h 4"/>
                <a:gd name="T16" fmla="*/ 0 w 10"/>
                <a:gd name="T17" fmla="*/ 3 h 4"/>
                <a:gd name="T18" fmla="*/ 0 w 10"/>
                <a:gd name="T19" fmla="*/ 2 h 4"/>
                <a:gd name="T20" fmla="*/ 1 w 10"/>
                <a:gd name="T21" fmla="*/ 1 h 4"/>
                <a:gd name="T22" fmla="*/ 3 w 10"/>
                <a:gd name="T23" fmla="*/ 1 h 4"/>
                <a:gd name="T24" fmla="*/ 5 w 10"/>
                <a:gd name="T25" fmla="*/ 0 h 4"/>
                <a:gd name="T26" fmla="*/ 7 w 10"/>
                <a:gd name="T27" fmla="*/ 0 h 4"/>
                <a:gd name="T28" fmla="*/ 9 w 10"/>
                <a:gd name="T29" fmla="*/ 0 h 4"/>
                <a:gd name="T30" fmla="*/ 10 w 10"/>
                <a:gd name="T31" fmla="*/ 0 h 4"/>
                <a:gd name="T32" fmla="*/ 10 w 10"/>
                <a:gd name="T33" fmla="*/ 1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
                <a:gd name="T53" fmla="*/ 10 w 10"/>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
                  <a:moveTo>
                    <a:pt x="10" y="1"/>
                  </a:moveTo>
                  <a:lnTo>
                    <a:pt x="10" y="2"/>
                  </a:lnTo>
                  <a:lnTo>
                    <a:pt x="8" y="3"/>
                  </a:lnTo>
                  <a:lnTo>
                    <a:pt x="6" y="4"/>
                  </a:lnTo>
                  <a:lnTo>
                    <a:pt x="4" y="4"/>
                  </a:lnTo>
                  <a:lnTo>
                    <a:pt x="1" y="4"/>
                  </a:lnTo>
                  <a:lnTo>
                    <a:pt x="0" y="4"/>
                  </a:lnTo>
                  <a:lnTo>
                    <a:pt x="0" y="3"/>
                  </a:lnTo>
                  <a:lnTo>
                    <a:pt x="0" y="2"/>
                  </a:lnTo>
                  <a:lnTo>
                    <a:pt x="1" y="1"/>
                  </a:lnTo>
                  <a:lnTo>
                    <a:pt x="3" y="1"/>
                  </a:lnTo>
                  <a:lnTo>
                    <a:pt x="5" y="0"/>
                  </a:lnTo>
                  <a:lnTo>
                    <a:pt x="7" y="0"/>
                  </a:lnTo>
                  <a:lnTo>
                    <a:pt x="9" y="0"/>
                  </a:lnTo>
                  <a:lnTo>
                    <a:pt x="10" y="0"/>
                  </a:lnTo>
                  <a:lnTo>
                    <a:pt x="10" y="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9" name="Freeform 187">
              <a:extLst>
                <a:ext uri="{FF2B5EF4-FFF2-40B4-BE49-F238E27FC236}">
                  <a16:creationId xmlns:a16="http://schemas.microsoft.com/office/drawing/2014/main" id="{56CB3916-52A5-959B-462A-7667EF7AEE88}"/>
                </a:ext>
              </a:extLst>
            </p:cNvPr>
            <p:cNvSpPr>
              <a:spLocks/>
            </p:cNvSpPr>
            <p:nvPr/>
          </p:nvSpPr>
          <p:spPr bwMode="auto">
            <a:xfrm>
              <a:off x="1926" y="1156"/>
              <a:ext cx="24" cy="14"/>
            </a:xfrm>
            <a:custGeom>
              <a:avLst/>
              <a:gdLst>
                <a:gd name="T0" fmla="*/ 0 w 24"/>
                <a:gd name="T1" fmla="*/ 7 h 14"/>
                <a:gd name="T2" fmla="*/ 3 w 24"/>
                <a:gd name="T3" fmla="*/ 11 h 14"/>
                <a:gd name="T4" fmla="*/ 6 w 24"/>
                <a:gd name="T5" fmla="*/ 12 h 14"/>
                <a:gd name="T6" fmla="*/ 11 w 24"/>
                <a:gd name="T7" fmla="*/ 14 h 14"/>
                <a:gd name="T8" fmla="*/ 14 w 24"/>
                <a:gd name="T9" fmla="*/ 14 h 14"/>
                <a:gd name="T10" fmla="*/ 20 w 24"/>
                <a:gd name="T11" fmla="*/ 13 h 14"/>
                <a:gd name="T12" fmla="*/ 23 w 24"/>
                <a:gd name="T13" fmla="*/ 11 h 14"/>
                <a:gd name="T14" fmla="*/ 24 w 24"/>
                <a:gd name="T15" fmla="*/ 8 h 14"/>
                <a:gd name="T16" fmla="*/ 24 w 24"/>
                <a:gd name="T17" fmla="*/ 7 h 14"/>
                <a:gd name="T18" fmla="*/ 24 w 24"/>
                <a:gd name="T19" fmla="*/ 7 h 14"/>
                <a:gd name="T20" fmla="*/ 24 w 24"/>
                <a:gd name="T21" fmla="*/ 5 h 14"/>
                <a:gd name="T22" fmla="*/ 23 w 24"/>
                <a:gd name="T23" fmla="*/ 4 h 14"/>
                <a:gd name="T24" fmla="*/ 23 w 24"/>
                <a:gd name="T25" fmla="*/ 3 h 14"/>
                <a:gd name="T26" fmla="*/ 16 w 24"/>
                <a:gd name="T27" fmla="*/ 0 h 14"/>
                <a:gd name="T28" fmla="*/ 8 w 24"/>
                <a:gd name="T29" fmla="*/ 2 h 14"/>
                <a:gd name="T30" fmla="*/ 2 w 24"/>
                <a:gd name="T31" fmla="*/ 5 h 14"/>
                <a:gd name="T32" fmla="*/ 0 w 24"/>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4"/>
                <a:gd name="T53" fmla="*/ 24 w 2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4">
                  <a:moveTo>
                    <a:pt x="0" y="7"/>
                  </a:moveTo>
                  <a:lnTo>
                    <a:pt x="3" y="11"/>
                  </a:lnTo>
                  <a:lnTo>
                    <a:pt x="6" y="12"/>
                  </a:lnTo>
                  <a:lnTo>
                    <a:pt x="11" y="14"/>
                  </a:lnTo>
                  <a:lnTo>
                    <a:pt x="14" y="14"/>
                  </a:lnTo>
                  <a:lnTo>
                    <a:pt x="20" y="13"/>
                  </a:lnTo>
                  <a:lnTo>
                    <a:pt x="23" y="11"/>
                  </a:lnTo>
                  <a:lnTo>
                    <a:pt x="24" y="8"/>
                  </a:lnTo>
                  <a:lnTo>
                    <a:pt x="24" y="7"/>
                  </a:lnTo>
                  <a:lnTo>
                    <a:pt x="24" y="5"/>
                  </a:lnTo>
                  <a:lnTo>
                    <a:pt x="23" y="4"/>
                  </a:lnTo>
                  <a:lnTo>
                    <a:pt x="23" y="3"/>
                  </a:lnTo>
                  <a:lnTo>
                    <a:pt x="16" y="0"/>
                  </a:lnTo>
                  <a:lnTo>
                    <a:pt x="8" y="2"/>
                  </a:lnTo>
                  <a:lnTo>
                    <a:pt x="2" y="5"/>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0" name="Freeform 188">
              <a:extLst>
                <a:ext uri="{FF2B5EF4-FFF2-40B4-BE49-F238E27FC236}">
                  <a16:creationId xmlns:a16="http://schemas.microsoft.com/office/drawing/2014/main" id="{F44BFBF8-E806-6981-0959-FB6380D59E97}"/>
                </a:ext>
              </a:extLst>
            </p:cNvPr>
            <p:cNvSpPr>
              <a:spLocks/>
            </p:cNvSpPr>
            <p:nvPr/>
          </p:nvSpPr>
          <p:spPr bwMode="auto">
            <a:xfrm>
              <a:off x="1942" y="1158"/>
              <a:ext cx="9" cy="11"/>
            </a:xfrm>
            <a:custGeom>
              <a:avLst/>
              <a:gdLst>
                <a:gd name="T0" fmla="*/ 9 w 9"/>
                <a:gd name="T1" fmla="*/ 5 h 11"/>
                <a:gd name="T2" fmla="*/ 8 w 9"/>
                <a:gd name="T3" fmla="*/ 7 h 11"/>
                <a:gd name="T4" fmla="*/ 7 w 9"/>
                <a:gd name="T5" fmla="*/ 10 h 11"/>
                <a:gd name="T6" fmla="*/ 6 w 9"/>
                <a:gd name="T7" fmla="*/ 11 h 11"/>
                <a:gd name="T8" fmla="*/ 5 w 9"/>
                <a:gd name="T9" fmla="*/ 11 h 11"/>
                <a:gd name="T10" fmla="*/ 3 w 9"/>
                <a:gd name="T11" fmla="*/ 10 h 11"/>
                <a:gd name="T12" fmla="*/ 1 w 9"/>
                <a:gd name="T13" fmla="*/ 9 h 11"/>
                <a:gd name="T14" fmla="*/ 0 w 9"/>
                <a:gd name="T15" fmla="*/ 6 h 11"/>
                <a:gd name="T16" fmla="*/ 0 w 9"/>
                <a:gd name="T17" fmla="*/ 4 h 11"/>
                <a:gd name="T18" fmla="*/ 1 w 9"/>
                <a:gd name="T19" fmla="*/ 2 h 11"/>
                <a:gd name="T20" fmla="*/ 4 w 9"/>
                <a:gd name="T21" fmla="*/ 0 h 11"/>
                <a:gd name="T22" fmla="*/ 5 w 9"/>
                <a:gd name="T23" fmla="*/ 0 h 11"/>
                <a:gd name="T24" fmla="*/ 7 w 9"/>
                <a:gd name="T25" fmla="*/ 0 h 11"/>
                <a:gd name="T26" fmla="*/ 8 w 9"/>
                <a:gd name="T27" fmla="*/ 0 h 11"/>
                <a:gd name="T28" fmla="*/ 9 w 9"/>
                <a:gd name="T29" fmla="*/ 1 h 11"/>
                <a:gd name="T30" fmla="*/ 9 w 9"/>
                <a:gd name="T31" fmla="*/ 3 h 11"/>
                <a:gd name="T32" fmla="*/ 9 w 9"/>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9" y="5"/>
                  </a:moveTo>
                  <a:lnTo>
                    <a:pt x="8" y="7"/>
                  </a:lnTo>
                  <a:lnTo>
                    <a:pt x="7" y="10"/>
                  </a:lnTo>
                  <a:lnTo>
                    <a:pt x="6" y="11"/>
                  </a:lnTo>
                  <a:lnTo>
                    <a:pt x="5" y="11"/>
                  </a:lnTo>
                  <a:lnTo>
                    <a:pt x="3" y="10"/>
                  </a:lnTo>
                  <a:lnTo>
                    <a:pt x="1" y="9"/>
                  </a:lnTo>
                  <a:lnTo>
                    <a:pt x="0" y="6"/>
                  </a:lnTo>
                  <a:lnTo>
                    <a:pt x="0" y="4"/>
                  </a:lnTo>
                  <a:lnTo>
                    <a:pt x="1" y="2"/>
                  </a:lnTo>
                  <a:lnTo>
                    <a:pt x="4" y="0"/>
                  </a:lnTo>
                  <a:lnTo>
                    <a:pt x="5" y="0"/>
                  </a:lnTo>
                  <a:lnTo>
                    <a:pt x="7" y="0"/>
                  </a:lnTo>
                  <a:lnTo>
                    <a:pt x="8" y="0"/>
                  </a:lnTo>
                  <a:lnTo>
                    <a:pt x="9" y="1"/>
                  </a:lnTo>
                  <a:lnTo>
                    <a:pt x="9" y="3"/>
                  </a:lnTo>
                  <a:lnTo>
                    <a:pt x="9" y="5"/>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1" name="Freeform 189">
              <a:extLst>
                <a:ext uri="{FF2B5EF4-FFF2-40B4-BE49-F238E27FC236}">
                  <a16:creationId xmlns:a16="http://schemas.microsoft.com/office/drawing/2014/main" id="{8544ED42-9205-77F9-F2FC-8FCC50AD5663}"/>
                </a:ext>
              </a:extLst>
            </p:cNvPr>
            <p:cNvSpPr>
              <a:spLocks/>
            </p:cNvSpPr>
            <p:nvPr/>
          </p:nvSpPr>
          <p:spPr bwMode="auto">
            <a:xfrm>
              <a:off x="1927" y="1156"/>
              <a:ext cx="25" cy="6"/>
            </a:xfrm>
            <a:custGeom>
              <a:avLst/>
              <a:gdLst>
                <a:gd name="T0" fmla="*/ 0 w 25"/>
                <a:gd name="T1" fmla="*/ 6 h 6"/>
                <a:gd name="T2" fmla="*/ 2 w 25"/>
                <a:gd name="T3" fmla="*/ 5 h 6"/>
                <a:gd name="T4" fmla="*/ 6 w 25"/>
                <a:gd name="T5" fmla="*/ 2 h 6"/>
                <a:gd name="T6" fmla="*/ 14 w 25"/>
                <a:gd name="T7" fmla="*/ 0 h 6"/>
                <a:gd name="T8" fmla="*/ 24 w 25"/>
                <a:gd name="T9" fmla="*/ 2 h 6"/>
                <a:gd name="T10" fmla="*/ 25 w 25"/>
                <a:gd name="T11" fmla="*/ 2 h 6"/>
                <a:gd name="T12" fmla="*/ 25 w 25"/>
                <a:gd name="T13" fmla="*/ 4 h 6"/>
                <a:gd name="T14" fmla="*/ 25 w 25"/>
                <a:gd name="T15" fmla="*/ 5 h 6"/>
                <a:gd name="T16" fmla="*/ 25 w 25"/>
                <a:gd name="T17" fmla="*/ 6 h 6"/>
                <a:gd name="T18" fmla="*/ 23 w 25"/>
                <a:gd name="T19" fmla="*/ 5 h 6"/>
                <a:gd name="T20" fmla="*/ 19 w 25"/>
                <a:gd name="T21" fmla="*/ 4 h 6"/>
                <a:gd name="T22" fmla="*/ 11 w 25"/>
                <a:gd name="T23" fmla="*/ 4 h 6"/>
                <a:gd name="T24" fmla="*/ 0 w 25"/>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
                <a:gd name="T41" fmla="*/ 25 w 2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
                  <a:moveTo>
                    <a:pt x="0" y="6"/>
                  </a:moveTo>
                  <a:lnTo>
                    <a:pt x="2" y="5"/>
                  </a:lnTo>
                  <a:lnTo>
                    <a:pt x="6" y="2"/>
                  </a:lnTo>
                  <a:lnTo>
                    <a:pt x="14" y="0"/>
                  </a:lnTo>
                  <a:lnTo>
                    <a:pt x="24" y="2"/>
                  </a:lnTo>
                  <a:lnTo>
                    <a:pt x="25" y="2"/>
                  </a:lnTo>
                  <a:lnTo>
                    <a:pt x="25" y="4"/>
                  </a:lnTo>
                  <a:lnTo>
                    <a:pt x="25" y="5"/>
                  </a:lnTo>
                  <a:lnTo>
                    <a:pt x="25" y="6"/>
                  </a:lnTo>
                  <a:lnTo>
                    <a:pt x="23" y="5"/>
                  </a:lnTo>
                  <a:lnTo>
                    <a:pt x="19" y="4"/>
                  </a:lnTo>
                  <a:lnTo>
                    <a:pt x="11"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2" name="Freeform 190">
              <a:extLst>
                <a:ext uri="{FF2B5EF4-FFF2-40B4-BE49-F238E27FC236}">
                  <a16:creationId xmlns:a16="http://schemas.microsoft.com/office/drawing/2014/main" id="{5B8BD7EA-C0DF-6C4A-D76B-FB11E6A640FC}"/>
                </a:ext>
              </a:extLst>
            </p:cNvPr>
            <p:cNvSpPr>
              <a:spLocks/>
            </p:cNvSpPr>
            <p:nvPr/>
          </p:nvSpPr>
          <p:spPr bwMode="auto">
            <a:xfrm>
              <a:off x="1860" y="1148"/>
              <a:ext cx="45" cy="17"/>
            </a:xfrm>
            <a:custGeom>
              <a:avLst/>
              <a:gdLst>
                <a:gd name="T0" fmla="*/ 0 w 45"/>
                <a:gd name="T1" fmla="*/ 6 h 17"/>
                <a:gd name="T2" fmla="*/ 4 w 45"/>
                <a:gd name="T3" fmla="*/ 11 h 17"/>
                <a:gd name="T4" fmla="*/ 11 w 45"/>
                <a:gd name="T5" fmla="*/ 14 h 17"/>
                <a:gd name="T6" fmla="*/ 19 w 45"/>
                <a:gd name="T7" fmla="*/ 15 h 17"/>
                <a:gd name="T8" fmla="*/ 25 w 45"/>
                <a:gd name="T9" fmla="*/ 16 h 17"/>
                <a:gd name="T10" fmla="*/ 37 w 45"/>
                <a:gd name="T11" fmla="*/ 17 h 17"/>
                <a:gd name="T12" fmla="*/ 43 w 45"/>
                <a:gd name="T13" fmla="*/ 16 h 17"/>
                <a:gd name="T14" fmla="*/ 45 w 45"/>
                <a:gd name="T15" fmla="*/ 14 h 17"/>
                <a:gd name="T16" fmla="*/ 45 w 45"/>
                <a:gd name="T17" fmla="*/ 13 h 17"/>
                <a:gd name="T18" fmla="*/ 45 w 45"/>
                <a:gd name="T19" fmla="*/ 12 h 17"/>
                <a:gd name="T20" fmla="*/ 45 w 45"/>
                <a:gd name="T21" fmla="*/ 7 h 17"/>
                <a:gd name="T22" fmla="*/ 45 w 45"/>
                <a:gd name="T23" fmla="*/ 4 h 17"/>
                <a:gd name="T24" fmla="*/ 45 w 45"/>
                <a:gd name="T25" fmla="*/ 2 h 17"/>
                <a:gd name="T26" fmla="*/ 41 w 45"/>
                <a:gd name="T27" fmla="*/ 0 h 17"/>
                <a:gd name="T28" fmla="*/ 34 w 45"/>
                <a:gd name="T29" fmla="*/ 0 h 17"/>
                <a:gd name="T30" fmla="*/ 28 w 45"/>
                <a:gd name="T31" fmla="*/ 0 h 17"/>
                <a:gd name="T32" fmla="*/ 20 w 45"/>
                <a:gd name="T33" fmla="*/ 1 h 17"/>
                <a:gd name="T34" fmla="*/ 12 w 45"/>
                <a:gd name="T35" fmla="*/ 2 h 17"/>
                <a:gd name="T36" fmla="*/ 5 w 45"/>
                <a:gd name="T37" fmla="*/ 4 h 17"/>
                <a:gd name="T38" fmla="*/ 1 w 45"/>
                <a:gd name="T39" fmla="*/ 5 h 17"/>
                <a:gd name="T40" fmla="*/ 0 w 45"/>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7"/>
                <a:gd name="T65" fmla="*/ 45 w 4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7">
                  <a:moveTo>
                    <a:pt x="0" y="6"/>
                  </a:moveTo>
                  <a:lnTo>
                    <a:pt x="4" y="11"/>
                  </a:lnTo>
                  <a:lnTo>
                    <a:pt x="11" y="14"/>
                  </a:lnTo>
                  <a:lnTo>
                    <a:pt x="19" y="15"/>
                  </a:lnTo>
                  <a:lnTo>
                    <a:pt x="25" y="16"/>
                  </a:lnTo>
                  <a:lnTo>
                    <a:pt x="37" y="17"/>
                  </a:lnTo>
                  <a:lnTo>
                    <a:pt x="43" y="16"/>
                  </a:lnTo>
                  <a:lnTo>
                    <a:pt x="45" y="14"/>
                  </a:lnTo>
                  <a:lnTo>
                    <a:pt x="45" y="13"/>
                  </a:lnTo>
                  <a:lnTo>
                    <a:pt x="45" y="12"/>
                  </a:lnTo>
                  <a:lnTo>
                    <a:pt x="45" y="7"/>
                  </a:lnTo>
                  <a:lnTo>
                    <a:pt x="45" y="4"/>
                  </a:lnTo>
                  <a:lnTo>
                    <a:pt x="45" y="2"/>
                  </a:lnTo>
                  <a:lnTo>
                    <a:pt x="41" y="0"/>
                  </a:lnTo>
                  <a:lnTo>
                    <a:pt x="34" y="0"/>
                  </a:lnTo>
                  <a:lnTo>
                    <a:pt x="28" y="0"/>
                  </a:lnTo>
                  <a:lnTo>
                    <a:pt x="20" y="1"/>
                  </a:lnTo>
                  <a:lnTo>
                    <a:pt x="12" y="2"/>
                  </a:lnTo>
                  <a:lnTo>
                    <a:pt x="5" y="4"/>
                  </a:lnTo>
                  <a:lnTo>
                    <a:pt x="1" y="5"/>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3" name="Freeform 191">
              <a:extLst>
                <a:ext uri="{FF2B5EF4-FFF2-40B4-BE49-F238E27FC236}">
                  <a16:creationId xmlns:a16="http://schemas.microsoft.com/office/drawing/2014/main" id="{F04047E0-8B2C-4266-B49D-319E32017AF7}"/>
                </a:ext>
              </a:extLst>
            </p:cNvPr>
            <p:cNvSpPr>
              <a:spLocks/>
            </p:cNvSpPr>
            <p:nvPr/>
          </p:nvSpPr>
          <p:spPr bwMode="auto">
            <a:xfrm>
              <a:off x="1863" y="1218"/>
              <a:ext cx="68" cy="43"/>
            </a:xfrm>
            <a:custGeom>
              <a:avLst/>
              <a:gdLst>
                <a:gd name="T0" fmla="*/ 0 w 68"/>
                <a:gd name="T1" fmla="*/ 0 h 43"/>
                <a:gd name="T2" fmla="*/ 2 w 68"/>
                <a:gd name="T3" fmla="*/ 0 h 43"/>
                <a:gd name="T4" fmla="*/ 9 w 68"/>
                <a:gd name="T5" fmla="*/ 1 h 43"/>
                <a:gd name="T6" fmla="*/ 18 w 68"/>
                <a:gd name="T7" fmla="*/ 1 h 43"/>
                <a:gd name="T8" fmla="*/ 28 w 68"/>
                <a:gd name="T9" fmla="*/ 2 h 43"/>
                <a:gd name="T10" fmla="*/ 40 w 68"/>
                <a:gd name="T11" fmla="*/ 4 h 43"/>
                <a:gd name="T12" fmla="*/ 51 w 68"/>
                <a:gd name="T13" fmla="*/ 5 h 43"/>
                <a:gd name="T14" fmla="*/ 60 w 68"/>
                <a:gd name="T15" fmla="*/ 9 h 43"/>
                <a:gd name="T16" fmla="*/ 68 w 68"/>
                <a:gd name="T17" fmla="*/ 11 h 43"/>
                <a:gd name="T18" fmla="*/ 67 w 68"/>
                <a:gd name="T19" fmla="*/ 14 h 43"/>
                <a:gd name="T20" fmla="*/ 64 w 68"/>
                <a:gd name="T21" fmla="*/ 22 h 43"/>
                <a:gd name="T22" fmla="*/ 59 w 68"/>
                <a:gd name="T23" fmla="*/ 31 h 43"/>
                <a:gd name="T24" fmla="*/ 51 w 68"/>
                <a:gd name="T25" fmla="*/ 40 h 43"/>
                <a:gd name="T26" fmla="*/ 42 w 68"/>
                <a:gd name="T27" fmla="*/ 43 h 43"/>
                <a:gd name="T28" fmla="*/ 30 w 68"/>
                <a:gd name="T29" fmla="*/ 40 h 43"/>
                <a:gd name="T30" fmla="*/ 17 w 68"/>
                <a:gd name="T31" fmla="*/ 27 h 43"/>
                <a:gd name="T32" fmla="*/ 0 w 6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3"/>
                <a:gd name="T53" fmla="*/ 68 w 6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3">
                  <a:moveTo>
                    <a:pt x="0" y="0"/>
                  </a:moveTo>
                  <a:lnTo>
                    <a:pt x="2" y="0"/>
                  </a:lnTo>
                  <a:lnTo>
                    <a:pt x="9" y="1"/>
                  </a:lnTo>
                  <a:lnTo>
                    <a:pt x="18" y="1"/>
                  </a:lnTo>
                  <a:lnTo>
                    <a:pt x="28" y="2"/>
                  </a:lnTo>
                  <a:lnTo>
                    <a:pt x="40" y="4"/>
                  </a:lnTo>
                  <a:lnTo>
                    <a:pt x="51" y="5"/>
                  </a:lnTo>
                  <a:lnTo>
                    <a:pt x="60" y="9"/>
                  </a:lnTo>
                  <a:lnTo>
                    <a:pt x="68" y="11"/>
                  </a:lnTo>
                  <a:lnTo>
                    <a:pt x="67" y="14"/>
                  </a:lnTo>
                  <a:lnTo>
                    <a:pt x="64" y="22"/>
                  </a:lnTo>
                  <a:lnTo>
                    <a:pt x="59" y="31"/>
                  </a:lnTo>
                  <a:lnTo>
                    <a:pt x="51" y="40"/>
                  </a:lnTo>
                  <a:lnTo>
                    <a:pt x="42" y="43"/>
                  </a:lnTo>
                  <a:lnTo>
                    <a:pt x="30" y="40"/>
                  </a:lnTo>
                  <a:lnTo>
                    <a:pt x="17" y="27"/>
                  </a:lnTo>
                  <a:lnTo>
                    <a:pt x="0"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4" name="Freeform 192">
              <a:extLst>
                <a:ext uri="{FF2B5EF4-FFF2-40B4-BE49-F238E27FC236}">
                  <a16:creationId xmlns:a16="http://schemas.microsoft.com/office/drawing/2014/main" id="{75A71268-DAA6-B4EA-9B66-D86CA6F89618}"/>
                </a:ext>
              </a:extLst>
            </p:cNvPr>
            <p:cNvSpPr>
              <a:spLocks/>
            </p:cNvSpPr>
            <p:nvPr/>
          </p:nvSpPr>
          <p:spPr bwMode="auto">
            <a:xfrm>
              <a:off x="1870" y="1222"/>
              <a:ext cx="58" cy="30"/>
            </a:xfrm>
            <a:custGeom>
              <a:avLst/>
              <a:gdLst>
                <a:gd name="T0" fmla="*/ 0 w 58"/>
                <a:gd name="T1" fmla="*/ 0 h 30"/>
                <a:gd name="T2" fmla="*/ 1 w 58"/>
                <a:gd name="T3" fmla="*/ 1 h 30"/>
                <a:gd name="T4" fmla="*/ 5 w 58"/>
                <a:gd name="T5" fmla="*/ 3 h 30"/>
                <a:gd name="T6" fmla="*/ 11 w 58"/>
                <a:gd name="T7" fmla="*/ 5 h 30"/>
                <a:gd name="T8" fmla="*/ 19 w 58"/>
                <a:gd name="T9" fmla="*/ 7 h 30"/>
                <a:gd name="T10" fmla="*/ 28 w 58"/>
                <a:gd name="T11" fmla="*/ 9 h 30"/>
                <a:gd name="T12" fmla="*/ 37 w 58"/>
                <a:gd name="T13" fmla="*/ 11 h 30"/>
                <a:gd name="T14" fmla="*/ 48 w 58"/>
                <a:gd name="T15" fmla="*/ 11 h 30"/>
                <a:gd name="T16" fmla="*/ 58 w 58"/>
                <a:gd name="T17" fmla="*/ 10 h 30"/>
                <a:gd name="T18" fmla="*/ 57 w 58"/>
                <a:gd name="T19" fmla="*/ 13 h 30"/>
                <a:gd name="T20" fmla="*/ 54 w 58"/>
                <a:gd name="T21" fmla="*/ 17 h 30"/>
                <a:gd name="T22" fmla="*/ 50 w 58"/>
                <a:gd name="T23" fmla="*/ 24 h 30"/>
                <a:gd name="T24" fmla="*/ 43 w 58"/>
                <a:gd name="T25" fmla="*/ 28 h 30"/>
                <a:gd name="T26" fmla="*/ 35 w 58"/>
                <a:gd name="T27" fmla="*/ 30 h 30"/>
                <a:gd name="T28" fmla="*/ 25 w 58"/>
                <a:gd name="T29" fmla="*/ 28 h 30"/>
                <a:gd name="T30" fmla="*/ 13 w 58"/>
                <a:gd name="T31" fmla="*/ 18 h 30"/>
                <a:gd name="T32" fmla="*/ 0 w 5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0"/>
                <a:gd name="T53" fmla="*/ 58 w 5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0">
                  <a:moveTo>
                    <a:pt x="0" y="0"/>
                  </a:moveTo>
                  <a:lnTo>
                    <a:pt x="1" y="1"/>
                  </a:lnTo>
                  <a:lnTo>
                    <a:pt x="5" y="3"/>
                  </a:lnTo>
                  <a:lnTo>
                    <a:pt x="11" y="5"/>
                  </a:lnTo>
                  <a:lnTo>
                    <a:pt x="19" y="7"/>
                  </a:lnTo>
                  <a:lnTo>
                    <a:pt x="28" y="9"/>
                  </a:lnTo>
                  <a:lnTo>
                    <a:pt x="37" y="11"/>
                  </a:lnTo>
                  <a:lnTo>
                    <a:pt x="48" y="11"/>
                  </a:lnTo>
                  <a:lnTo>
                    <a:pt x="58" y="10"/>
                  </a:lnTo>
                  <a:lnTo>
                    <a:pt x="57" y="13"/>
                  </a:lnTo>
                  <a:lnTo>
                    <a:pt x="54" y="17"/>
                  </a:lnTo>
                  <a:lnTo>
                    <a:pt x="50" y="24"/>
                  </a:lnTo>
                  <a:lnTo>
                    <a:pt x="43" y="28"/>
                  </a:lnTo>
                  <a:lnTo>
                    <a:pt x="35" y="30"/>
                  </a:lnTo>
                  <a:lnTo>
                    <a:pt x="25" y="28"/>
                  </a:lnTo>
                  <a:lnTo>
                    <a:pt x="13"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5" name="Freeform 193">
              <a:extLst>
                <a:ext uri="{FF2B5EF4-FFF2-40B4-BE49-F238E27FC236}">
                  <a16:creationId xmlns:a16="http://schemas.microsoft.com/office/drawing/2014/main" id="{55DCB608-2E4B-9142-3D5D-0DDD23E6ED13}"/>
                </a:ext>
              </a:extLst>
            </p:cNvPr>
            <p:cNvSpPr>
              <a:spLocks/>
            </p:cNvSpPr>
            <p:nvPr/>
          </p:nvSpPr>
          <p:spPr bwMode="auto">
            <a:xfrm>
              <a:off x="1894" y="1129"/>
              <a:ext cx="49" cy="90"/>
            </a:xfrm>
            <a:custGeom>
              <a:avLst/>
              <a:gdLst>
                <a:gd name="T0" fmla="*/ 27 w 49"/>
                <a:gd name="T1" fmla="*/ 90 h 90"/>
                <a:gd name="T2" fmla="*/ 35 w 49"/>
                <a:gd name="T3" fmla="*/ 90 h 90"/>
                <a:gd name="T4" fmla="*/ 40 w 49"/>
                <a:gd name="T5" fmla="*/ 88 h 90"/>
                <a:gd name="T6" fmla="*/ 45 w 49"/>
                <a:gd name="T7" fmla="*/ 84 h 90"/>
                <a:gd name="T8" fmla="*/ 47 w 49"/>
                <a:gd name="T9" fmla="*/ 79 h 90"/>
                <a:gd name="T10" fmla="*/ 45 w 49"/>
                <a:gd name="T11" fmla="*/ 69 h 90"/>
                <a:gd name="T12" fmla="*/ 39 w 49"/>
                <a:gd name="T13" fmla="*/ 51 h 90"/>
                <a:gd name="T14" fmla="*/ 36 w 49"/>
                <a:gd name="T15" fmla="*/ 30 h 90"/>
                <a:gd name="T16" fmla="*/ 44 w 49"/>
                <a:gd name="T17" fmla="*/ 8 h 90"/>
                <a:gd name="T18" fmla="*/ 46 w 49"/>
                <a:gd name="T19" fmla="*/ 5 h 90"/>
                <a:gd name="T20" fmla="*/ 48 w 49"/>
                <a:gd name="T21" fmla="*/ 3 h 90"/>
                <a:gd name="T22" fmla="*/ 49 w 49"/>
                <a:gd name="T23" fmla="*/ 1 h 90"/>
                <a:gd name="T24" fmla="*/ 49 w 49"/>
                <a:gd name="T25" fmla="*/ 1 h 90"/>
                <a:gd name="T26" fmla="*/ 48 w 49"/>
                <a:gd name="T27" fmla="*/ 1 h 90"/>
                <a:gd name="T28" fmla="*/ 46 w 49"/>
                <a:gd name="T29" fmla="*/ 0 h 90"/>
                <a:gd name="T30" fmla="*/ 43 w 49"/>
                <a:gd name="T31" fmla="*/ 0 h 90"/>
                <a:gd name="T32" fmla="*/ 37 w 49"/>
                <a:gd name="T33" fmla="*/ 2 h 90"/>
                <a:gd name="T34" fmla="*/ 27 w 49"/>
                <a:gd name="T35" fmla="*/ 21 h 90"/>
                <a:gd name="T36" fmla="*/ 28 w 49"/>
                <a:gd name="T37" fmla="*/ 45 h 90"/>
                <a:gd name="T38" fmla="*/ 35 w 49"/>
                <a:gd name="T39" fmla="*/ 68 h 90"/>
                <a:gd name="T40" fmla="*/ 39 w 49"/>
                <a:gd name="T41" fmla="*/ 77 h 90"/>
                <a:gd name="T42" fmla="*/ 39 w 49"/>
                <a:gd name="T43" fmla="*/ 78 h 90"/>
                <a:gd name="T44" fmla="*/ 38 w 49"/>
                <a:gd name="T45" fmla="*/ 81 h 90"/>
                <a:gd name="T46" fmla="*/ 35 w 49"/>
                <a:gd name="T47" fmla="*/ 83 h 90"/>
                <a:gd name="T48" fmla="*/ 27 w 49"/>
                <a:gd name="T49" fmla="*/ 83 h 90"/>
                <a:gd name="T50" fmla="*/ 15 w 49"/>
                <a:gd name="T51" fmla="*/ 80 h 90"/>
                <a:gd name="T52" fmla="*/ 8 w 49"/>
                <a:gd name="T53" fmla="*/ 74 h 90"/>
                <a:gd name="T54" fmla="*/ 4 w 49"/>
                <a:gd name="T55" fmla="*/ 71 h 90"/>
                <a:gd name="T56" fmla="*/ 0 w 49"/>
                <a:gd name="T57" fmla="*/ 75 h 90"/>
                <a:gd name="T58" fmla="*/ 1 w 49"/>
                <a:gd name="T59" fmla="*/ 80 h 90"/>
                <a:gd name="T60" fmla="*/ 8 w 49"/>
                <a:gd name="T61" fmla="*/ 84 h 90"/>
                <a:gd name="T62" fmla="*/ 18 w 49"/>
                <a:gd name="T63" fmla="*/ 89 h 90"/>
                <a:gd name="T64" fmla="*/ 27 w 49"/>
                <a:gd name="T65" fmla="*/ 9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0"/>
                <a:gd name="T101" fmla="*/ 49 w 49"/>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0">
                  <a:moveTo>
                    <a:pt x="27" y="90"/>
                  </a:moveTo>
                  <a:lnTo>
                    <a:pt x="35" y="90"/>
                  </a:lnTo>
                  <a:lnTo>
                    <a:pt x="40" y="88"/>
                  </a:lnTo>
                  <a:lnTo>
                    <a:pt x="45" y="84"/>
                  </a:lnTo>
                  <a:lnTo>
                    <a:pt x="47" y="79"/>
                  </a:lnTo>
                  <a:lnTo>
                    <a:pt x="45" y="69"/>
                  </a:lnTo>
                  <a:lnTo>
                    <a:pt x="39" y="51"/>
                  </a:lnTo>
                  <a:lnTo>
                    <a:pt x="36" y="30"/>
                  </a:lnTo>
                  <a:lnTo>
                    <a:pt x="44" y="8"/>
                  </a:lnTo>
                  <a:lnTo>
                    <a:pt x="46" y="5"/>
                  </a:lnTo>
                  <a:lnTo>
                    <a:pt x="48" y="3"/>
                  </a:lnTo>
                  <a:lnTo>
                    <a:pt x="49" y="1"/>
                  </a:lnTo>
                  <a:lnTo>
                    <a:pt x="48" y="1"/>
                  </a:lnTo>
                  <a:lnTo>
                    <a:pt x="46" y="0"/>
                  </a:lnTo>
                  <a:lnTo>
                    <a:pt x="43" y="0"/>
                  </a:lnTo>
                  <a:lnTo>
                    <a:pt x="37" y="2"/>
                  </a:lnTo>
                  <a:lnTo>
                    <a:pt x="27" y="21"/>
                  </a:lnTo>
                  <a:lnTo>
                    <a:pt x="28" y="45"/>
                  </a:lnTo>
                  <a:lnTo>
                    <a:pt x="35" y="68"/>
                  </a:lnTo>
                  <a:lnTo>
                    <a:pt x="39" y="77"/>
                  </a:lnTo>
                  <a:lnTo>
                    <a:pt x="39" y="78"/>
                  </a:lnTo>
                  <a:lnTo>
                    <a:pt x="38" y="81"/>
                  </a:lnTo>
                  <a:lnTo>
                    <a:pt x="35" y="83"/>
                  </a:lnTo>
                  <a:lnTo>
                    <a:pt x="27" y="83"/>
                  </a:lnTo>
                  <a:lnTo>
                    <a:pt x="15" y="80"/>
                  </a:lnTo>
                  <a:lnTo>
                    <a:pt x="8" y="74"/>
                  </a:lnTo>
                  <a:lnTo>
                    <a:pt x="4" y="71"/>
                  </a:lnTo>
                  <a:lnTo>
                    <a:pt x="0" y="75"/>
                  </a:lnTo>
                  <a:lnTo>
                    <a:pt x="1" y="80"/>
                  </a:lnTo>
                  <a:lnTo>
                    <a:pt x="8" y="84"/>
                  </a:lnTo>
                  <a:lnTo>
                    <a:pt x="18" y="89"/>
                  </a:lnTo>
                  <a:lnTo>
                    <a:pt x="27" y="9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6" name="Freeform 194">
              <a:extLst>
                <a:ext uri="{FF2B5EF4-FFF2-40B4-BE49-F238E27FC236}">
                  <a16:creationId xmlns:a16="http://schemas.microsoft.com/office/drawing/2014/main" id="{937EF19F-89C9-D503-D24F-86DCDC68FE7A}"/>
                </a:ext>
              </a:extLst>
            </p:cNvPr>
            <p:cNvSpPr>
              <a:spLocks/>
            </p:cNvSpPr>
            <p:nvPr/>
          </p:nvSpPr>
          <p:spPr bwMode="auto">
            <a:xfrm>
              <a:off x="1927" y="1125"/>
              <a:ext cx="39" cy="16"/>
            </a:xfrm>
            <a:custGeom>
              <a:avLst/>
              <a:gdLst>
                <a:gd name="T0" fmla="*/ 7 w 39"/>
                <a:gd name="T1" fmla="*/ 1 h 16"/>
                <a:gd name="T2" fmla="*/ 11 w 39"/>
                <a:gd name="T3" fmla="*/ 1 h 16"/>
                <a:gd name="T4" fmla="*/ 19 w 39"/>
                <a:gd name="T5" fmla="*/ 0 h 16"/>
                <a:gd name="T6" fmla="*/ 29 w 39"/>
                <a:gd name="T7" fmla="*/ 1 h 16"/>
                <a:gd name="T8" fmla="*/ 39 w 39"/>
                <a:gd name="T9" fmla="*/ 7 h 16"/>
                <a:gd name="T10" fmla="*/ 39 w 39"/>
                <a:gd name="T11" fmla="*/ 8 h 16"/>
                <a:gd name="T12" fmla="*/ 39 w 39"/>
                <a:gd name="T13" fmla="*/ 11 h 16"/>
                <a:gd name="T14" fmla="*/ 36 w 39"/>
                <a:gd name="T15" fmla="*/ 14 h 16"/>
                <a:gd name="T16" fmla="*/ 33 w 39"/>
                <a:gd name="T17" fmla="*/ 16 h 16"/>
                <a:gd name="T18" fmla="*/ 32 w 39"/>
                <a:gd name="T19" fmla="*/ 16 h 16"/>
                <a:gd name="T20" fmla="*/ 30 w 39"/>
                <a:gd name="T21" fmla="*/ 15 h 16"/>
                <a:gd name="T22" fmla="*/ 26 w 39"/>
                <a:gd name="T23" fmla="*/ 14 h 16"/>
                <a:gd name="T24" fmla="*/ 22 w 39"/>
                <a:gd name="T25" fmla="*/ 12 h 16"/>
                <a:gd name="T26" fmla="*/ 16 w 39"/>
                <a:gd name="T27" fmla="*/ 11 h 16"/>
                <a:gd name="T28" fmla="*/ 11 w 39"/>
                <a:gd name="T29" fmla="*/ 10 h 16"/>
                <a:gd name="T30" fmla="*/ 5 w 39"/>
                <a:gd name="T31" fmla="*/ 11 h 16"/>
                <a:gd name="T32" fmla="*/ 0 w 39"/>
                <a:gd name="T33" fmla="*/ 12 h 16"/>
                <a:gd name="T34" fmla="*/ 0 w 39"/>
                <a:gd name="T35" fmla="*/ 11 h 16"/>
                <a:gd name="T36" fmla="*/ 0 w 39"/>
                <a:gd name="T37" fmla="*/ 8 h 16"/>
                <a:gd name="T38" fmla="*/ 2 w 39"/>
                <a:gd name="T39" fmla="*/ 5 h 16"/>
                <a:gd name="T40" fmla="*/ 7 w 3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6"/>
                <a:gd name="T65" fmla="*/ 39 w 3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6">
                  <a:moveTo>
                    <a:pt x="7" y="1"/>
                  </a:moveTo>
                  <a:lnTo>
                    <a:pt x="11" y="1"/>
                  </a:lnTo>
                  <a:lnTo>
                    <a:pt x="19" y="0"/>
                  </a:lnTo>
                  <a:lnTo>
                    <a:pt x="29" y="1"/>
                  </a:lnTo>
                  <a:lnTo>
                    <a:pt x="39" y="7"/>
                  </a:lnTo>
                  <a:lnTo>
                    <a:pt x="39" y="8"/>
                  </a:lnTo>
                  <a:lnTo>
                    <a:pt x="39" y="11"/>
                  </a:lnTo>
                  <a:lnTo>
                    <a:pt x="36" y="14"/>
                  </a:lnTo>
                  <a:lnTo>
                    <a:pt x="33" y="16"/>
                  </a:lnTo>
                  <a:lnTo>
                    <a:pt x="32" y="16"/>
                  </a:lnTo>
                  <a:lnTo>
                    <a:pt x="30" y="15"/>
                  </a:lnTo>
                  <a:lnTo>
                    <a:pt x="26" y="14"/>
                  </a:lnTo>
                  <a:lnTo>
                    <a:pt x="22" y="12"/>
                  </a:lnTo>
                  <a:lnTo>
                    <a:pt x="16" y="11"/>
                  </a:lnTo>
                  <a:lnTo>
                    <a:pt x="11" y="10"/>
                  </a:lnTo>
                  <a:lnTo>
                    <a:pt x="5" y="11"/>
                  </a:lnTo>
                  <a:lnTo>
                    <a:pt x="0" y="12"/>
                  </a:lnTo>
                  <a:lnTo>
                    <a:pt x="0" y="11"/>
                  </a:lnTo>
                  <a:lnTo>
                    <a:pt x="0" y="8"/>
                  </a:lnTo>
                  <a:lnTo>
                    <a:pt x="2" y="5"/>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95">
              <a:extLst>
                <a:ext uri="{FF2B5EF4-FFF2-40B4-BE49-F238E27FC236}">
                  <a16:creationId xmlns:a16="http://schemas.microsoft.com/office/drawing/2014/main" id="{5716174F-44E5-E186-7E63-60961BE44DC1}"/>
                </a:ext>
              </a:extLst>
            </p:cNvPr>
            <p:cNvSpPr>
              <a:spLocks/>
            </p:cNvSpPr>
            <p:nvPr/>
          </p:nvSpPr>
          <p:spPr bwMode="auto">
            <a:xfrm>
              <a:off x="1897" y="1150"/>
              <a:ext cx="11" cy="13"/>
            </a:xfrm>
            <a:custGeom>
              <a:avLst/>
              <a:gdLst>
                <a:gd name="T0" fmla="*/ 11 w 11"/>
                <a:gd name="T1" fmla="*/ 6 h 13"/>
                <a:gd name="T2" fmla="*/ 8 w 11"/>
                <a:gd name="T3" fmla="*/ 10 h 13"/>
                <a:gd name="T4" fmla="*/ 7 w 11"/>
                <a:gd name="T5" fmla="*/ 12 h 13"/>
                <a:gd name="T6" fmla="*/ 5 w 11"/>
                <a:gd name="T7" fmla="*/ 13 h 13"/>
                <a:gd name="T8" fmla="*/ 3 w 11"/>
                <a:gd name="T9" fmla="*/ 13 h 13"/>
                <a:gd name="T10" fmla="*/ 2 w 11"/>
                <a:gd name="T11" fmla="*/ 12 h 13"/>
                <a:gd name="T12" fmla="*/ 0 w 11"/>
                <a:gd name="T13" fmla="*/ 10 h 13"/>
                <a:gd name="T14" fmla="*/ 0 w 11"/>
                <a:gd name="T15" fmla="*/ 8 h 13"/>
                <a:gd name="T16" fmla="*/ 0 w 11"/>
                <a:gd name="T17" fmla="*/ 4 h 13"/>
                <a:gd name="T18" fmla="*/ 1 w 11"/>
                <a:gd name="T19" fmla="*/ 2 h 13"/>
                <a:gd name="T20" fmla="*/ 4 w 11"/>
                <a:gd name="T21" fmla="*/ 0 h 13"/>
                <a:gd name="T22" fmla="*/ 6 w 11"/>
                <a:gd name="T23" fmla="*/ 0 h 13"/>
                <a:gd name="T24" fmla="*/ 8 w 11"/>
                <a:gd name="T25" fmla="*/ 0 h 13"/>
                <a:gd name="T26" fmla="*/ 10 w 11"/>
                <a:gd name="T27" fmla="*/ 1 h 13"/>
                <a:gd name="T28" fmla="*/ 11 w 11"/>
                <a:gd name="T29" fmla="*/ 2 h 13"/>
                <a:gd name="T30" fmla="*/ 11 w 11"/>
                <a:gd name="T31" fmla="*/ 4 h 13"/>
                <a:gd name="T32" fmla="*/ 11 w 11"/>
                <a:gd name="T33" fmla="*/ 6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3"/>
                <a:gd name="T53" fmla="*/ 11 w 1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3">
                  <a:moveTo>
                    <a:pt x="11" y="6"/>
                  </a:moveTo>
                  <a:lnTo>
                    <a:pt x="8" y="10"/>
                  </a:lnTo>
                  <a:lnTo>
                    <a:pt x="7" y="12"/>
                  </a:lnTo>
                  <a:lnTo>
                    <a:pt x="5" y="13"/>
                  </a:lnTo>
                  <a:lnTo>
                    <a:pt x="3" y="13"/>
                  </a:lnTo>
                  <a:lnTo>
                    <a:pt x="2" y="12"/>
                  </a:lnTo>
                  <a:lnTo>
                    <a:pt x="0" y="10"/>
                  </a:lnTo>
                  <a:lnTo>
                    <a:pt x="0" y="8"/>
                  </a:lnTo>
                  <a:lnTo>
                    <a:pt x="0" y="4"/>
                  </a:lnTo>
                  <a:lnTo>
                    <a:pt x="1" y="2"/>
                  </a:lnTo>
                  <a:lnTo>
                    <a:pt x="4" y="0"/>
                  </a:lnTo>
                  <a:lnTo>
                    <a:pt x="6" y="0"/>
                  </a:lnTo>
                  <a:lnTo>
                    <a:pt x="8" y="0"/>
                  </a:lnTo>
                  <a:lnTo>
                    <a:pt x="10" y="1"/>
                  </a:lnTo>
                  <a:lnTo>
                    <a:pt x="11" y="2"/>
                  </a:lnTo>
                  <a:lnTo>
                    <a:pt x="11" y="4"/>
                  </a:lnTo>
                  <a:lnTo>
                    <a:pt x="11" y="6"/>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8" name="Freeform 196">
              <a:extLst>
                <a:ext uri="{FF2B5EF4-FFF2-40B4-BE49-F238E27FC236}">
                  <a16:creationId xmlns:a16="http://schemas.microsoft.com/office/drawing/2014/main" id="{4483B346-EC7B-73A5-58FA-31FF489C2ED1}"/>
                </a:ext>
              </a:extLst>
            </p:cNvPr>
            <p:cNvSpPr>
              <a:spLocks/>
            </p:cNvSpPr>
            <p:nvPr/>
          </p:nvSpPr>
          <p:spPr bwMode="auto">
            <a:xfrm>
              <a:off x="1860" y="1146"/>
              <a:ext cx="49" cy="8"/>
            </a:xfrm>
            <a:custGeom>
              <a:avLst/>
              <a:gdLst>
                <a:gd name="T0" fmla="*/ 0 w 49"/>
                <a:gd name="T1" fmla="*/ 8 h 8"/>
                <a:gd name="T2" fmla="*/ 1 w 49"/>
                <a:gd name="T3" fmla="*/ 8 h 8"/>
                <a:gd name="T4" fmla="*/ 3 w 49"/>
                <a:gd name="T5" fmla="*/ 6 h 8"/>
                <a:gd name="T6" fmla="*/ 6 w 49"/>
                <a:gd name="T7" fmla="*/ 5 h 8"/>
                <a:gd name="T8" fmla="*/ 11 w 49"/>
                <a:gd name="T9" fmla="*/ 3 h 8"/>
                <a:gd name="T10" fmla="*/ 18 w 49"/>
                <a:gd name="T11" fmla="*/ 2 h 8"/>
                <a:gd name="T12" fmla="*/ 26 w 49"/>
                <a:gd name="T13" fmla="*/ 0 h 8"/>
                <a:gd name="T14" fmla="*/ 37 w 49"/>
                <a:gd name="T15" fmla="*/ 0 h 8"/>
                <a:gd name="T16" fmla="*/ 48 w 49"/>
                <a:gd name="T17" fmla="*/ 2 h 8"/>
                <a:gd name="T18" fmla="*/ 49 w 49"/>
                <a:gd name="T19" fmla="*/ 3 h 8"/>
                <a:gd name="T20" fmla="*/ 49 w 49"/>
                <a:gd name="T21" fmla="*/ 4 h 8"/>
                <a:gd name="T22" fmla="*/ 48 w 49"/>
                <a:gd name="T23" fmla="*/ 5 h 8"/>
                <a:gd name="T24" fmla="*/ 47 w 49"/>
                <a:gd name="T25" fmla="*/ 6 h 8"/>
                <a:gd name="T26" fmla="*/ 45 w 49"/>
                <a:gd name="T27" fmla="*/ 6 h 8"/>
                <a:gd name="T28" fmla="*/ 43 w 49"/>
                <a:gd name="T29" fmla="*/ 5 h 8"/>
                <a:gd name="T30" fmla="*/ 40 w 49"/>
                <a:gd name="T31" fmla="*/ 5 h 8"/>
                <a:gd name="T32" fmla="*/ 34 w 49"/>
                <a:gd name="T33" fmla="*/ 4 h 8"/>
                <a:gd name="T34" fmla="*/ 28 w 49"/>
                <a:gd name="T35" fmla="*/ 4 h 8"/>
                <a:gd name="T36" fmla="*/ 20 w 49"/>
                <a:gd name="T37" fmla="*/ 5 h 8"/>
                <a:gd name="T38" fmla="*/ 11 w 49"/>
                <a:gd name="T39" fmla="*/ 6 h 8"/>
                <a:gd name="T40" fmla="*/ 0 w 49"/>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8"/>
                <a:gd name="T65" fmla="*/ 49 w 49"/>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8">
                  <a:moveTo>
                    <a:pt x="0" y="8"/>
                  </a:moveTo>
                  <a:lnTo>
                    <a:pt x="1" y="8"/>
                  </a:lnTo>
                  <a:lnTo>
                    <a:pt x="3" y="6"/>
                  </a:lnTo>
                  <a:lnTo>
                    <a:pt x="6" y="5"/>
                  </a:lnTo>
                  <a:lnTo>
                    <a:pt x="11" y="3"/>
                  </a:lnTo>
                  <a:lnTo>
                    <a:pt x="18" y="2"/>
                  </a:lnTo>
                  <a:lnTo>
                    <a:pt x="26" y="0"/>
                  </a:lnTo>
                  <a:lnTo>
                    <a:pt x="37" y="0"/>
                  </a:lnTo>
                  <a:lnTo>
                    <a:pt x="48" y="2"/>
                  </a:lnTo>
                  <a:lnTo>
                    <a:pt x="49" y="3"/>
                  </a:lnTo>
                  <a:lnTo>
                    <a:pt x="49" y="4"/>
                  </a:lnTo>
                  <a:lnTo>
                    <a:pt x="48" y="5"/>
                  </a:lnTo>
                  <a:lnTo>
                    <a:pt x="47" y="6"/>
                  </a:lnTo>
                  <a:lnTo>
                    <a:pt x="45" y="6"/>
                  </a:lnTo>
                  <a:lnTo>
                    <a:pt x="43" y="5"/>
                  </a:lnTo>
                  <a:lnTo>
                    <a:pt x="40" y="5"/>
                  </a:lnTo>
                  <a:lnTo>
                    <a:pt x="34" y="4"/>
                  </a:lnTo>
                  <a:lnTo>
                    <a:pt x="28" y="4"/>
                  </a:lnTo>
                  <a:lnTo>
                    <a:pt x="20" y="5"/>
                  </a:lnTo>
                  <a:lnTo>
                    <a:pt x="11"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9" name="Freeform 197">
              <a:extLst>
                <a:ext uri="{FF2B5EF4-FFF2-40B4-BE49-F238E27FC236}">
                  <a16:creationId xmlns:a16="http://schemas.microsoft.com/office/drawing/2014/main" id="{7DA0632B-AC3C-EF90-3092-40B0825FD6E4}"/>
                </a:ext>
              </a:extLst>
            </p:cNvPr>
            <p:cNvSpPr>
              <a:spLocks/>
            </p:cNvSpPr>
            <p:nvPr/>
          </p:nvSpPr>
          <p:spPr bwMode="auto">
            <a:xfrm>
              <a:off x="1787" y="1045"/>
              <a:ext cx="169" cy="97"/>
            </a:xfrm>
            <a:custGeom>
              <a:avLst/>
              <a:gdLst>
                <a:gd name="T0" fmla="*/ 3 w 169"/>
                <a:gd name="T1" fmla="*/ 59 h 97"/>
                <a:gd name="T2" fmla="*/ 3 w 169"/>
                <a:gd name="T3" fmla="*/ 53 h 97"/>
                <a:gd name="T4" fmla="*/ 3 w 169"/>
                <a:gd name="T5" fmla="*/ 49 h 97"/>
                <a:gd name="T6" fmla="*/ 6 w 169"/>
                <a:gd name="T7" fmla="*/ 41 h 97"/>
                <a:gd name="T8" fmla="*/ 11 w 169"/>
                <a:gd name="T9" fmla="*/ 34 h 97"/>
                <a:gd name="T10" fmla="*/ 15 w 169"/>
                <a:gd name="T11" fmla="*/ 28 h 97"/>
                <a:gd name="T12" fmla="*/ 18 w 169"/>
                <a:gd name="T13" fmla="*/ 24 h 97"/>
                <a:gd name="T14" fmla="*/ 22 w 169"/>
                <a:gd name="T15" fmla="*/ 20 h 97"/>
                <a:gd name="T16" fmla="*/ 27 w 169"/>
                <a:gd name="T17" fmla="*/ 15 h 97"/>
                <a:gd name="T18" fmla="*/ 31 w 169"/>
                <a:gd name="T19" fmla="*/ 11 h 97"/>
                <a:gd name="T20" fmla="*/ 38 w 169"/>
                <a:gd name="T21" fmla="*/ 10 h 97"/>
                <a:gd name="T22" fmla="*/ 46 w 169"/>
                <a:gd name="T23" fmla="*/ 5 h 97"/>
                <a:gd name="T24" fmla="*/ 55 w 169"/>
                <a:gd name="T25" fmla="*/ 4 h 97"/>
                <a:gd name="T26" fmla="*/ 60 w 169"/>
                <a:gd name="T27" fmla="*/ 2 h 97"/>
                <a:gd name="T28" fmla="*/ 68 w 169"/>
                <a:gd name="T29" fmla="*/ 3 h 97"/>
                <a:gd name="T30" fmla="*/ 78 w 169"/>
                <a:gd name="T31" fmla="*/ 1 h 97"/>
                <a:gd name="T32" fmla="*/ 85 w 169"/>
                <a:gd name="T33" fmla="*/ 0 h 97"/>
                <a:gd name="T34" fmla="*/ 93 w 169"/>
                <a:gd name="T35" fmla="*/ 2 h 97"/>
                <a:gd name="T36" fmla="*/ 97 w 169"/>
                <a:gd name="T37" fmla="*/ 5 h 97"/>
                <a:gd name="T38" fmla="*/ 103 w 169"/>
                <a:gd name="T39" fmla="*/ 7 h 97"/>
                <a:gd name="T40" fmla="*/ 110 w 169"/>
                <a:gd name="T41" fmla="*/ 7 h 97"/>
                <a:gd name="T42" fmla="*/ 114 w 169"/>
                <a:gd name="T43" fmla="*/ 9 h 97"/>
                <a:gd name="T44" fmla="*/ 120 w 169"/>
                <a:gd name="T45" fmla="*/ 11 h 97"/>
                <a:gd name="T46" fmla="*/ 125 w 169"/>
                <a:gd name="T47" fmla="*/ 13 h 97"/>
                <a:gd name="T48" fmla="*/ 132 w 169"/>
                <a:gd name="T49" fmla="*/ 14 h 97"/>
                <a:gd name="T50" fmla="*/ 137 w 169"/>
                <a:gd name="T51" fmla="*/ 19 h 97"/>
                <a:gd name="T52" fmla="*/ 144 w 169"/>
                <a:gd name="T53" fmla="*/ 22 h 97"/>
                <a:gd name="T54" fmla="*/ 153 w 169"/>
                <a:gd name="T55" fmla="*/ 24 h 97"/>
                <a:gd name="T56" fmla="*/ 160 w 169"/>
                <a:gd name="T57" fmla="*/ 30 h 97"/>
                <a:gd name="T58" fmla="*/ 166 w 169"/>
                <a:gd name="T59" fmla="*/ 34 h 97"/>
                <a:gd name="T60" fmla="*/ 168 w 169"/>
                <a:gd name="T61" fmla="*/ 43 h 97"/>
                <a:gd name="T62" fmla="*/ 162 w 169"/>
                <a:gd name="T63" fmla="*/ 56 h 97"/>
                <a:gd name="T64" fmla="*/ 155 w 169"/>
                <a:gd name="T65" fmla="*/ 53 h 97"/>
                <a:gd name="T66" fmla="*/ 150 w 169"/>
                <a:gd name="T67" fmla="*/ 52 h 97"/>
                <a:gd name="T68" fmla="*/ 144 w 169"/>
                <a:gd name="T69" fmla="*/ 50 h 97"/>
                <a:gd name="T70" fmla="*/ 140 w 169"/>
                <a:gd name="T71" fmla="*/ 49 h 97"/>
                <a:gd name="T72" fmla="*/ 132 w 169"/>
                <a:gd name="T73" fmla="*/ 50 h 97"/>
                <a:gd name="T74" fmla="*/ 125 w 169"/>
                <a:gd name="T75" fmla="*/ 48 h 97"/>
                <a:gd name="T76" fmla="*/ 118 w 169"/>
                <a:gd name="T77" fmla="*/ 46 h 97"/>
                <a:gd name="T78" fmla="*/ 114 w 169"/>
                <a:gd name="T79" fmla="*/ 46 h 97"/>
                <a:gd name="T80" fmla="*/ 107 w 169"/>
                <a:gd name="T81" fmla="*/ 43 h 97"/>
                <a:gd name="T82" fmla="*/ 99 w 169"/>
                <a:gd name="T83" fmla="*/ 42 h 97"/>
                <a:gd name="T84" fmla="*/ 92 w 169"/>
                <a:gd name="T85" fmla="*/ 44 h 97"/>
                <a:gd name="T86" fmla="*/ 83 w 169"/>
                <a:gd name="T87" fmla="*/ 43 h 97"/>
                <a:gd name="T88" fmla="*/ 78 w 169"/>
                <a:gd name="T89" fmla="*/ 48 h 97"/>
                <a:gd name="T90" fmla="*/ 72 w 169"/>
                <a:gd name="T91" fmla="*/ 47 h 97"/>
                <a:gd name="T92" fmla="*/ 64 w 169"/>
                <a:gd name="T93" fmla="*/ 47 h 97"/>
                <a:gd name="T94" fmla="*/ 54 w 169"/>
                <a:gd name="T95" fmla="*/ 42 h 97"/>
                <a:gd name="T96" fmla="*/ 51 w 169"/>
                <a:gd name="T97" fmla="*/ 48 h 97"/>
                <a:gd name="T98" fmla="*/ 43 w 169"/>
                <a:gd name="T99" fmla="*/ 59 h 97"/>
                <a:gd name="T100" fmla="*/ 35 w 169"/>
                <a:gd name="T101" fmla="*/ 74 h 97"/>
                <a:gd name="T102" fmla="*/ 29 w 169"/>
                <a:gd name="T103" fmla="*/ 90 h 97"/>
                <a:gd name="T104" fmla="*/ 21 w 169"/>
                <a:gd name="T105" fmla="*/ 97 h 97"/>
                <a:gd name="T106" fmla="*/ 1 w 169"/>
                <a:gd name="T107" fmla="*/ 70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97"/>
                <a:gd name="T164" fmla="*/ 169 w 169"/>
                <a:gd name="T165" fmla="*/ 97 h 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97">
                  <a:moveTo>
                    <a:pt x="2" y="67"/>
                  </a:moveTo>
                  <a:lnTo>
                    <a:pt x="2" y="65"/>
                  </a:lnTo>
                  <a:lnTo>
                    <a:pt x="2" y="61"/>
                  </a:lnTo>
                  <a:lnTo>
                    <a:pt x="3" y="59"/>
                  </a:lnTo>
                  <a:lnTo>
                    <a:pt x="3" y="57"/>
                  </a:lnTo>
                  <a:lnTo>
                    <a:pt x="3" y="56"/>
                  </a:lnTo>
                  <a:lnTo>
                    <a:pt x="3" y="55"/>
                  </a:lnTo>
                  <a:lnTo>
                    <a:pt x="3" y="53"/>
                  </a:lnTo>
                  <a:lnTo>
                    <a:pt x="3" y="52"/>
                  </a:lnTo>
                  <a:lnTo>
                    <a:pt x="3" y="51"/>
                  </a:lnTo>
                  <a:lnTo>
                    <a:pt x="3" y="50"/>
                  </a:lnTo>
                  <a:lnTo>
                    <a:pt x="3" y="49"/>
                  </a:lnTo>
                  <a:lnTo>
                    <a:pt x="3" y="48"/>
                  </a:lnTo>
                  <a:lnTo>
                    <a:pt x="5" y="46"/>
                  </a:lnTo>
                  <a:lnTo>
                    <a:pt x="5" y="43"/>
                  </a:lnTo>
                  <a:lnTo>
                    <a:pt x="6" y="41"/>
                  </a:lnTo>
                  <a:lnTo>
                    <a:pt x="7" y="39"/>
                  </a:lnTo>
                  <a:lnTo>
                    <a:pt x="8" y="37"/>
                  </a:lnTo>
                  <a:lnTo>
                    <a:pt x="10" y="36"/>
                  </a:lnTo>
                  <a:lnTo>
                    <a:pt x="11" y="34"/>
                  </a:lnTo>
                  <a:lnTo>
                    <a:pt x="14" y="32"/>
                  </a:lnTo>
                  <a:lnTo>
                    <a:pt x="14" y="31"/>
                  </a:lnTo>
                  <a:lnTo>
                    <a:pt x="15" y="29"/>
                  </a:lnTo>
                  <a:lnTo>
                    <a:pt x="15" y="28"/>
                  </a:lnTo>
                  <a:lnTo>
                    <a:pt x="16" y="27"/>
                  </a:lnTo>
                  <a:lnTo>
                    <a:pt x="17" y="26"/>
                  </a:lnTo>
                  <a:lnTo>
                    <a:pt x="18" y="24"/>
                  </a:lnTo>
                  <a:lnTo>
                    <a:pt x="19" y="23"/>
                  </a:lnTo>
                  <a:lnTo>
                    <a:pt x="20" y="22"/>
                  </a:lnTo>
                  <a:lnTo>
                    <a:pt x="21" y="21"/>
                  </a:lnTo>
                  <a:lnTo>
                    <a:pt x="22" y="20"/>
                  </a:lnTo>
                  <a:lnTo>
                    <a:pt x="24" y="19"/>
                  </a:lnTo>
                  <a:lnTo>
                    <a:pt x="25" y="18"/>
                  </a:lnTo>
                  <a:lnTo>
                    <a:pt x="26" y="17"/>
                  </a:lnTo>
                  <a:lnTo>
                    <a:pt x="27" y="15"/>
                  </a:lnTo>
                  <a:lnTo>
                    <a:pt x="28" y="14"/>
                  </a:lnTo>
                  <a:lnTo>
                    <a:pt x="30" y="13"/>
                  </a:lnTo>
                  <a:lnTo>
                    <a:pt x="30" y="12"/>
                  </a:lnTo>
                  <a:lnTo>
                    <a:pt x="31" y="11"/>
                  </a:lnTo>
                  <a:lnTo>
                    <a:pt x="33" y="10"/>
                  </a:lnTo>
                  <a:lnTo>
                    <a:pt x="35" y="10"/>
                  </a:lnTo>
                  <a:lnTo>
                    <a:pt x="37" y="10"/>
                  </a:lnTo>
                  <a:lnTo>
                    <a:pt x="38" y="10"/>
                  </a:lnTo>
                  <a:lnTo>
                    <a:pt x="40" y="9"/>
                  </a:lnTo>
                  <a:lnTo>
                    <a:pt x="43" y="8"/>
                  </a:lnTo>
                  <a:lnTo>
                    <a:pt x="44" y="7"/>
                  </a:lnTo>
                  <a:lnTo>
                    <a:pt x="46" y="5"/>
                  </a:lnTo>
                  <a:lnTo>
                    <a:pt x="48" y="4"/>
                  </a:lnTo>
                  <a:lnTo>
                    <a:pt x="50" y="4"/>
                  </a:lnTo>
                  <a:lnTo>
                    <a:pt x="53" y="4"/>
                  </a:lnTo>
                  <a:lnTo>
                    <a:pt x="55" y="4"/>
                  </a:lnTo>
                  <a:lnTo>
                    <a:pt x="57" y="4"/>
                  </a:lnTo>
                  <a:lnTo>
                    <a:pt x="58" y="3"/>
                  </a:lnTo>
                  <a:lnTo>
                    <a:pt x="59" y="3"/>
                  </a:lnTo>
                  <a:lnTo>
                    <a:pt x="60" y="2"/>
                  </a:lnTo>
                  <a:lnTo>
                    <a:pt x="63" y="2"/>
                  </a:lnTo>
                  <a:lnTo>
                    <a:pt x="65" y="2"/>
                  </a:lnTo>
                  <a:lnTo>
                    <a:pt x="67" y="2"/>
                  </a:lnTo>
                  <a:lnTo>
                    <a:pt x="68" y="3"/>
                  </a:lnTo>
                  <a:lnTo>
                    <a:pt x="72" y="3"/>
                  </a:lnTo>
                  <a:lnTo>
                    <a:pt x="74" y="3"/>
                  </a:lnTo>
                  <a:lnTo>
                    <a:pt x="76" y="2"/>
                  </a:lnTo>
                  <a:lnTo>
                    <a:pt x="78" y="1"/>
                  </a:lnTo>
                  <a:lnTo>
                    <a:pt x="81" y="1"/>
                  </a:lnTo>
                  <a:lnTo>
                    <a:pt x="83" y="1"/>
                  </a:lnTo>
                  <a:lnTo>
                    <a:pt x="84" y="0"/>
                  </a:lnTo>
                  <a:lnTo>
                    <a:pt x="85" y="0"/>
                  </a:lnTo>
                  <a:lnTo>
                    <a:pt x="87" y="0"/>
                  </a:lnTo>
                  <a:lnTo>
                    <a:pt x="89" y="1"/>
                  </a:lnTo>
                  <a:lnTo>
                    <a:pt x="92" y="1"/>
                  </a:lnTo>
                  <a:lnTo>
                    <a:pt x="93" y="2"/>
                  </a:lnTo>
                  <a:lnTo>
                    <a:pt x="95" y="3"/>
                  </a:lnTo>
                  <a:lnTo>
                    <a:pt x="96" y="4"/>
                  </a:lnTo>
                  <a:lnTo>
                    <a:pt x="97" y="4"/>
                  </a:lnTo>
                  <a:lnTo>
                    <a:pt x="97" y="5"/>
                  </a:lnTo>
                  <a:lnTo>
                    <a:pt x="98" y="5"/>
                  </a:lnTo>
                  <a:lnTo>
                    <a:pt x="99" y="5"/>
                  </a:lnTo>
                  <a:lnTo>
                    <a:pt x="102" y="5"/>
                  </a:lnTo>
                  <a:lnTo>
                    <a:pt x="103" y="7"/>
                  </a:lnTo>
                  <a:lnTo>
                    <a:pt x="105" y="7"/>
                  </a:lnTo>
                  <a:lnTo>
                    <a:pt x="106" y="7"/>
                  </a:lnTo>
                  <a:lnTo>
                    <a:pt x="108" y="7"/>
                  </a:lnTo>
                  <a:lnTo>
                    <a:pt x="110" y="7"/>
                  </a:lnTo>
                  <a:lnTo>
                    <a:pt x="111" y="7"/>
                  </a:lnTo>
                  <a:lnTo>
                    <a:pt x="112" y="8"/>
                  </a:lnTo>
                  <a:lnTo>
                    <a:pt x="113" y="8"/>
                  </a:lnTo>
                  <a:lnTo>
                    <a:pt x="114" y="9"/>
                  </a:lnTo>
                  <a:lnTo>
                    <a:pt x="115" y="10"/>
                  </a:lnTo>
                  <a:lnTo>
                    <a:pt x="117" y="10"/>
                  </a:lnTo>
                  <a:lnTo>
                    <a:pt x="118" y="10"/>
                  </a:lnTo>
                  <a:lnTo>
                    <a:pt x="120" y="11"/>
                  </a:lnTo>
                  <a:lnTo>
                    <a:pt x="121" y="11"/>
                  </a:lnTo>
                  <a:lnTo>
                    <a:pt x="123" y="12"/>
                  </a:lnTo>
                  <a:lnTo>
                    <a:pt x="124" y="12"/>
                  </a:lnTo>
                  <a:lnTo>
                    <a:pt x="125" y="13"/>
                  </a:lnTo>
                  <a:lnTo>
                    <a:pt x="126" y="14"/>
                  </a:lnTo>
                  <a:lnTo>
                    <a:pt x="129" y="15"/>
                  </a:lnTo>
                  <a:lnTo>
                    <a:pt x="131" y="14"/>
                  </a:lnTo>
                  <a:lnTo>
                    <a:pt x="132" y="14"/>
                  </a:lnTo>
                  <a:lnTo>
                    <a:pt x="134" y="15"/>
                  </a:lnTo>
                  <a:lnTo>
                    <a:pt x="135" y="17"/>
                  </a:lnTo>
                  <a:lnTo>
                    <a:pt x="136" y="18"/>
                  </a:lnTo>
                  <a:lnTo>
                    <a:pt x="137" y="19"/>
                  </a:lnTo>
                  <a:lnTo>
                    <a:pt x="139" y="20"/>
                  </a:lnTo>
                  <a:lnTo>
                    <a:pt x="141" y="21"/>
                  </a:lnTo>
                  <a:lnTo>
                    <a:pt x="143" y="22"/>
                  </a:lnTo>
                  <a:lnTo>
                    <a:pt x="144" y="22"/>
                  </a:lnTo>
                  <a:lnTo>
                    <a:pt x="146" y="23"/>
                  </a:lnTo>
                  <a:lnTo>
                    <a:pt x="149" y="24"/>
                  </a:lnTo>
                  <a:lnTo>
                    <a:pt x="151" y="24"/>
                  </a:lnTo>
                  <a:lnTo>
                    <a:pt x="153" y="24"/>
                  </a:lnTo>
                  <a:lnTo>
                    <a:pt x="155" y="26"/>
                  </a:lnTo>
                  <a:lnTo>
                    <a:pt x="158" y="27"/>
                  </a:lnTo>
                  <a:lnTo>
                    <a:pt x="159" y="28"/>
                  </a:lnTo>
                  <a:lnTo>
                    <a:pt x="160" y="30"/>
                  </a:lnTo>
                  <a:lnTo>
                    <a:pt x="161" y="31"/>
                  </a:lnTo>
                  <a:lnTo>
                    <a:pt x="163" y="32"/>
                  </a:lnTo>
                  <a:lnTo>
                    <a:pt x="164" y="33"/>
                  </a:lnTo>
                  <a:lnTo>
                    <a:pt x="166" y="34"/>
                  </a:lnTo>
                  <a:lnTo>
                    <a:pt x="168" y="37"/>
                  </a:lnTo>
                  <a:lnTo>
                    <a:pt x="169" y="39"/>
                  </a:lnTo>
                  <a:lnTo>
                    <a:pt x="168" y="41"/>
                  </a:lnTo>
                  <a:lnTo>
                    <a:pt x="168" y="43"/>
                  </a:lnTo>
                  <a:lnTo>
                    <a:pt x="168" y="47"/>
                  </a:lnTo>
                  <a:lnTo>
                    <a:pt x="168" y="50"/>
                  </a:lnTo>
                  <a:lnTo>
                    <a:pt x="165" y="53"/>
                  </a:lnTo>
                  <a:lnTo>
                    <a:pt x="162" y="56"/>
                  </a:lnTo>
                  <a:lnTo>
                    <a:pt x="159" y="57"/>
                  </a:lnTo>
                  <a:lnTo>
                    <a:pt x="158" y="56"/>
                  </a:lnTo>
                  <a:lnTo>
                    <a:pt x="156" y="55"/>
                  </a:lnTo>
                  <a:lnTo>
                    <a:pt x="155" y="53"/>
                  </a:lnTo>
                  <a:lnTo>
                    <a:pt x="154" y="53"/>
                  </a:lnTo>
                  <a:lnTo>
                    <a:pt x="152" y="53"/>
                  </a:lnTo>
                  <a:lnTo>
                    <a:pt x="151" y="53"/>
                  </a:lnTo>
                  <a:lnTo>
                    <a:pt x="150" y="52"/>
                  </a:lnTo>
                  <a:lnTo>
                    <a:pt x="147" y="51"/>
                  </a:lnTo>
                  <a:lnTo>
                    <a:pt x="145" y="51"/>
                  </a:lnTo>
                  <a:lnTo>
                    <a:pt x="145" y="50"/>
                  </a:lnTo>
                  <a:lnTo>
                    <a:pt x="144" y="50"/>
                  </a:lnTo>
                  <a:lnTo>
                    <a:pt x="142" y="50"/>
                  </a:lnTo>
                  <a:lnTo>
                    <a:pt x="141" y="49"/>
                  </a:lnTo>
                  <a:lnTo>
                    <a:pt x="140" y="49"/>
                  </a:lnTo>
                  <a:lnTo>
                    <a:pt x="137" y="48"/>
                  </a:lnTo>
                  <a:lnTo>
                    <a:pt x="135" y="48"/>
                  </a:lnTo>
                  <a:lnTo>
                    <a:pt x="134" y="49"/>
                  </a:lnTo>
                  <a:lnTo>
                    <a:pt x="132" y="50"/>
                  </a:lnTo>
                  <a:lnTo>
                    <a:pt x="130" y="50"/>
                  </a:lnTo>
                  <a:lnTo>
                    <a:pt x="129" y="49"/>
                  </a:lnTo>
                  <a:lnTo>
                    <a:pt x="126" y="49"/>
                  </a:lnTo>
                  <a:lnTo>
                    <a:pt x="125" y="48"/>
                  </a:lnTo>
                  <a:lnTo>
                    <a:pt x="123" y="48"/>
                  </a:lnTo>
                  <a:lnTo>
                    <a:pt x="122" y="47"/>
                  </a:lnTo>
                  <a:lnTo>
                    <a:pt x="121" y="46"/>
                  </a:lnTo>
                  <a:lnTo>
                    <a:pt x="118" y="46"/>
                  </a:lnTo>
                  <a:lnTo>
                    <a:pt x="117" y="44"/>
                  </a:lnTo>
                  <a:lnTo>
                    <a:pt x="115" y="44"/>
                  </a:lnTo>
                  <a:lnTo>
                    <a:pt x="114" y="46"/>
                  </a:lnTo>
                  <a:lnTo>
                    <a:pt x="112" y="46"/>
                  </a:lnTo>
                  <a:lnTo>
                    <a:pt x="110" y="44"/>
                  </a:lnTo>
                  <a:lnTo>
                    <a:pt x="108" y="44"/>
                  </a:lnTo>
                  <a:lnTo>
                    <a:pt x="107" y="43"/>
                  </a:lnTo>
                  <a:lnTo>
                    <a:pt x="105" y="43"/>
                  </a:lnTo>
                  <a:lnTo>
                    <a:pt x="103" y="42"/>
                  </a:lnTo>
                  <a:lnTo>
                    <a:pt x="102" y="42"/>
                  </a:lnTo>
                  <a:lnTo>
                    <a:pt x="99" y="42"/>
                  </a:lnTo>
                  <a:lnTo>
                    <a:pt x="97" y="42"/>
                  </a:lnTo>
                  <a:lnTo>
                    <a:pt x="95" y="42"/>
                  </a:lnTo>
                  <a:lnTo>
                    <a:pt x="94" y="43"/>
                  </a:lnTo>
                  <a:lnTo>
                    <a:pt x="92" y="44"/>
                  </a:lnTo>
                  <a:lnTo>
                    <a:pt x="87" y="43"/>
                  </a:lnTo>
                  <a:lnTo>
                    <a:pt x="86" y="43"/>
                  </a:lnTo>
                  <a:lnTo>
                    <a:pt x="85" y="43"/>
                  </a:lnTo>
                  <a:lnTo>
                    <a:pt x="83" y="43"/>
                  </a:lnTo>
                  <a:lnTo>
                    <a:pt x="82" y="44"/>
                  </a:lnTo>
                  <a:lnTo>
                    <a:pt x="81" y="46"/>
                  </a:lnTo>
                  <a:lnTo>
                    <a:pt x="79" y="47"/>
                  </a:lnTo>
                  <a:lnTo>
                    <a:pt x="78" y="48"/>
                  </a:lnTo>
                  <a:lnTo>
                    <a:pt x="77" y="49"/>
                  </a:lnTo>
                  <a:lnTo>
                    <a:pt x="75" y="49"/>
                  </a:lnTo>
                  <a:lnTo>
                    <a:pt x="74" y="48"/>
                  </a:lnTo>
                  <a:lnTo>
                    <a:pt x="72" y="47"/>
                  </a:lnTo>
                  <a:lnTo>
                    <a:pt x="69" y="47"/>
                  </a:lnTo>
                  <a:lnTo>
                    <a:pt x="67" y="47"/>
                  </a:lnTo>
                  <a:lnTo>
                    <a:pt x="66" y="47"/>
                  </a:lnTo>
                  <a:lnTo>
                    <a:pt x="64" y="47"/>
                  </a:lnTo>
                  <a:lnTo>
                    <a:pt x="63" y="48"/>
                  </a:lnTo>
                  <a:lnTo>
                    <a:pt x="59" y="48"/>
                  </a:lnTo>
                  <a:lnTo>
                    <a:pt x="57" y="44"/>
                  </a:lnTo>
                  <a:lnTo>
                    <a:pt x="54" y="42"/>
                  </a:lnTo>
                  <a:lnTo>
                    <a:pt x="51" y="42"/>
                  </a:lnTo>
                  <a:lnTo>
                    <a:pt x="50" y="44"/>
                  </a:lnTo>
                  <a:lnTo>
                    <a:pt x="51" y="46"/>
                  </a:lnTo>
                  <a:lnTo>
                    <a:pt x="51" y="48"/>
                  </a:lnTo>
                  <a:lnTo>
                    <a:pt x="50" y="50"/>
                  </a:lnTo>
                  <a:lnTo>
                    <a:pt x="47" y="53"/>
                  </a:lnTo>
                  <a:lnTo>
                    <a:pt x="45" y="57"/>
                  </a:lnTo>
                  <a:lnTo>
                    <a:pt x="43" y="59"/>
                  </a:lnTo>
                  <a:lnTo>
                    <a:pt x="40" y="63"/>
                  </a:lnTo>
                  <a:lnTo>
                    <a:pt x="38" y="68"/>
                  </a:lnTo>
                  <a:lnTo>
                    <a:pt x="36" y="70"/>
                  </a:lnTo>
                  <a:lnTo>
                    <a:pt x="35" y="74"/>
                  </a:lnTo>
                  <a:lnTo>
                    <a:pt x="34" y="78"/>
                  </a:lnTo>
                  <a:lnTo>
                    <a:pt x="33" y="82"/>
                  </a:lnTo>
                  <a:lnTo>
                    <a:pt x="30" y="86"/>
                  </a:lnTo>
                  <a:lnTo>
                    <a:pt x="29" y="90"/>
                  </a:lnTo>
                  <a:lnTo>
                    <a:pt x="29" y="94"/>
                  </a:lnTo>
                  <a:lnTo>
                    <a:pt x="28" y="97"/>
                  </a:lnTo>
                  <a:lnTo>
                    <a:pt x="26" y="97"/>
                  </a:lnTo>
                  <a:lnTo>
                    <a:pt x="21" y="97"/>
                  </a:lnTo>
                  <a:lnTo>
                    <a:pt x="18" y="95"/>
                  </a:lnTo>
                  <a:lnTo>
                    <a:pt x="3" y="86"/>
                  </a:lnTo>
                  <a:lnTo>
                    <a:pt x="0" y="77"/>
                  </a:lnTo>
                  <a:lnTo>
                    <a:pt x="1" y="70"/>
                  </a:lnTo>
                  <a:lnTo>
                    <a:pt x="2"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0" name="Freeform 198">
              <a:extLst>
                <a:ext uri="{FF2B5EF4-FFF2-40B4-BE49-F238E27FC236}">
                  <a16:creationId xmlns:a16="http://schemas.microsoft.com/office/drawing/2014/main" id="{B42F2AEC-EE2C-75B5-0CB2-437196D2F231}"/>
                </a:ext>
              </a:extLst>
            </p:cNvPr>
            <p:cNvSpPr>
              <a:spLocks/>
            </p:cNvSpPr>
            <p:nvPr/>
          </p:nvSpPr>
          <p:spPr bwMode="auto">
            <a:xfrm>
              <a:off x="1778" y="1123"/>
              <a:ext cx="29" cy="47"/>
            </a:xfrm>
            <a:custGeom>
              <a:avLst/>
              <a:gdLst>
                <a:gd name="T0" fmla="*/ 29 w 29"/>
                <a:gd name="T1" fmla="*/ 29 h 47"/>
                <a:gd name="T2" fmla="*/ 27 w 29"/>
                <a:gd name="T3" fmla="*/ 22 h 47"/>
                <a:gd name="T4" fmla="*/ 23 w 29"/>
                <a:gd name="T5" fmla="*/ 9 h 47"/>
                <a:gd name="T6" fmla="*/ 14 w 29"/>
                <a:gd name="T7" fmla="*/ 0 h 47"/>
                <a:gd name="T8" fmla="*/ 1 w 29"/>
                <a:gd name="T9" fmla="*/ 4 h 47"/>
                <a:gd name="T10" fmla="*/ 0 w 29"/>
                <a:gd name="T11" fmla="*/ 8 h 47"/>
                <a:gd name="T12" fmla="*/ 1 w 29"/>
                <a:gd name="T13" fmla="*/ 13 h 47"/>
                <a:gd name="T14" fmla="*/ 2 w 29"/>
                <a:gd name="T15" fmla="*/ 20 h 47"/>
                <a:gd name="T16" fmla="*/ 5 w 29"/>
                <a:gd name="T17" fmla="*/ 28 h 47"/>
                <a:gd name="T18" fmla="*/ 10 w 29"/>
                <a:gd name="T19" fmla="*/ 39 h 47"/>
                <a:gd name="T20" fmla="*/ 16 w 29"/>
                <a:gd name="T21" fmla="*/ 46 h 47"/>
                <a:gd name="T22" fmla="*/ 21 w 29"/>
                <a:gd name="T23" fmla="*/ 47 h 47"/>
                <a:gd name="T24" fmla="*/ 27 w 29"/>
                <a:gd name="T25" fmla="*/ 41 h 47"/>
                <a:gd name="T26" fmla="*/ 29 w 29"/>
                <a:gd name="T27" fmla="*/ 2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7"/>
                <a:gd name="T44" fmla="*/ 29 w 29"/>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7">
                  <a:moveTo>
                    <a:pt x="29" y="29"/>
                  </a:moveTo>
                  <a:lnTo>
                    <a:pt x="27" y="22"/>
                  </a:lnTo>
                  <a:lnTo>
                    <a:pt x="23" y="9"/>
                  </a:lnTo>
                  <a:lnTo>
                    <a:pt x="14" y="0"/>
                  </a:lnTo>
                  <a:lnTo>
                    <a:pt x="1" y="4"/>
                  </a:lnTo>
                  <a:lnTo>
                    <a:pt x="0" y="8"/>
                  </a:lnTo>
                  <a:lnTo>
                    <a:pt x="1" y="13"/>
                  </a:lnTo>
                  <a:lnTo>
                    <a:pt x="2" y="20"/>
                  </a:lnTo>
                  <a:lnTo>
                    <a:pt x="5" y="28"/>
                  </a:lnTo>
                  <a:lnTo>
                    <a:pt x="10" y="39"/>
                  </a:lnTo>
                  <a:lnTo>
                    <a:pt x="16" y="46"/>
                  </a:lnTo>
                  <a:lnTo>
                    <a:pt x="21" y="47"/>
                  </a:lnTo>
                  <a:lnTo>
                    <a:pt x="27" y="41"/>
                  </a:lnTo>
                  <a:lnTo>
                    <a:pt x="29"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1" name="Freeform 199">
              <a:extLst>
                <a:ext uri="{FF2B5EF4-FFF2-40B4-BE49-F238E27FC236}">
                  <a16:creationId xmlns:a16="http://schemas.microsoft.com/office/drawing/2014/main" id="{2EB82361-6465-7B22-B7FB-8AA9D8C1550D}"/>
                </a:ext>
              </a:extLst>
            </p:cNvPr>
            <p:cNvSpPr>
              <a:spLocks/>
            </p:cNvSpPr>
            <p:nvPr/>
          </p:nvSpPr>
          <p:spPr bwMode="auto">
            <a:xfrm>
              <a:off x="1783" y="1129"/>
              <a:ext cx="24" cy="41"/>
            </a:xfrm>
            <a:custGeom>
              <a:avLst/>
              <a:gdLst>
                <a:gd name="T0" fmla="*/ 24 w 24"/>
                <a:gd name="T1" fmla="*/ 24 h 41"/>
                <a:gd name="T2" fmla="*/ 23 w 24"/>
                <a:gd name="T3" fmla="*/ 19 h 41"/>
                <a:gd name="T4" fmla="*/ 20 w 24"/>
                <a:gd name="T5" fmla="*/ 7 h 41"/>
                <a:gd name="T6" fmla="*/ 12 w 24"/>
                <a:gd name="T7" fmla="*/ 0 h 41"/>
                <a:gd name="T8" fmla="*/ 1 w 24"/>
                <a:gd name="T9" fmla="*/ 4 h 41"/>
                <a:gd name="T10" fmla="*/ 0 w 24"/>
                <a:gd name="T11" fmla="*/ 7 h 41"/>
                <a:gd name="T12" fmla="*/ 1 w 24"/>
                <a:gd name="T13" fmla="*/ 12 h 41"/>
                <a:gd name="T14" fmla="*/ 2 w 24"/>
                <a:gd name="T15" fmla="*/ 19 h 41"/>
                <a:gd name="T16" fmla="*/ 4 w 24"/>
                <a:gd name="T17" fmla="*/ 24 h 41"/>
                <a:gd name="T18" fmla="*/ 7 w 24"/>
                <a:gd name="T19" fmla="*/ 31 h 41"/>
                <a:gd name="T20" fmla="*/ 13 w 24"/>
                <a:gd name="T21" fmla="*/ 38 h 41"/>
                <a:gd name="T22" fmla="*/ 19 w 24"/>
                <a:gd name="T23" fmla="*/ 41 h 41"/>
                <a:gd name="T24" fmla="*/ 24 w 24"/>
                <a:gd name="T25" fmla="*/ 39 h 41"/>
                <a:gd name="T26" fmla="*/ 24 w 24"/>
                <a:gd name="T27" fmla="*/ 24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1"/>
                <a:gd name="T44" fmla="*/ 24 w 2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1">
                  <a:moveTo>
                    <a:pt x="24" y="24"/>
                  </a:moveTo>
                  <a:lnTo>
                    <a:pt x="23" y="19"/>
                  </a:lnTo>
                  <a:lnTo>
                    <a:pt x="20" y="7"/>
                  </a:lnTo>
                  <a:lnTo>
                    <a:pt x="12" y="0"/>
                  </a:lnTo>
                  <a:lnTo>
                    <a:pt x="1" y="4"/>
                  </a:lnTo>
                  <a:lnTo>
                    <a:pt x="0" y="7"/>
                  </a:lnTo>
                  <a:lnTo>
                    <a:pt x="1" y="12"/>
                  </a:lnTo>
                  <a:lnTo>
                    <a:pt x="2" y="19"/>
                  </a:lnTo>
                  <a:lnTo>
                    <a:pt x="4" y="24"/>
                  </a:lnTo>
                  <a:lnTo>
                    <a:pt x="7" y="31"/>
                  </a:lnTo>
                  <a:lnTo>
                    <a:pt x="13" y="38"/>
                  </a:lnTo>
                  <a:lnTo>
                    <a:pt x="19" y="41"/>
                  </a:lnTo>
                  <a:lnTo>
                    <a:pt x="24" y="39"/>
                  </a:lnTo>
                  <a:lnTo>
                    <a:pt x="24" y="2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2" name="Freeform 200">
              <a:extLst>
                <a:ext uri="{FF2B5EF4-FFF2-40B4-BE49-F238E27FC236}">
                  <a16:creationId xmlns:a16="http://schemas.microsoft.com/office/drawing/2014/main" id="{983859E8-85EA-22B2-BE8F-9AA83BDDFA32}"/>
                </a:ext>
              </a:extLst>
            </p:cNvPr>
            <p:cNvSpPr>
              <a:spLocks/>
            </p:cNvSpPr>
            <p:nvPr/>
          </p:nvSpPr>
          <p:spPr bwMode="auto">
            <a:xfrm>
              <a:off x="1787" y="1133"/>
              <a:ext cx="16" cy="30"/>
            </a:xfrm>
            <a:custGeom>
              <a:avLst/>
              <a:gdLst>
                <a:gd name="T0" fmla="*/ 0 w 16"/>
                <a:gd name="T1" fmla="*/ 2 h 30"/>
                <a:gd name="T2" fmla="*/ 3 w 16"/>
                <a:gd name="T3" fmla="*/ 0 h 30"/>
                <a:gd name="T4" fmla="*/ 7 w 16"/>
                <a:gd name="T5" fmla="*/ 0 h 30"/>
                <a:gd name="T6" fmla="*/ 9 w 16"/>
                <a:gd name="T7" fmla="*/ 1 h 30"/>
                <a:gd name="T8" fmla="*/ 11 w 16"/>
                <a:gd name="T9" fmla="*/ 3 h 30"/>
                <a:gd name="T10" fmla="*/ 14 w 16"/>
                <a:gd name="T11" fmla="*/ 8 h 30"/>
                <a:gd name="T12" fmla="*/ 16 w 16"/>
                <a:gd name="T13" fmla="*/ 13 h 30"/>
                <a:gd name="T14" fmla="*/ 16 w 16"/>
                <a:gd name="T15" fmla="*/ 20 h 30"/>
                <a:gd name="T16" fmla="*/ 16 w 16"/>
                <a:gd name="T17" fmla="*/ 28 h 30"/>
                <a:gd name="T18" fmla="*/ 16 w 16"/>
                <a:gd name="T19" fmla="*/ 29 h 30"/>
                <a:gd name="T20" fmla="*/ 16 w 16"/>
                <a:gd name="T21" fmla="*/ 29 h 30"/>
                <a:gd name="T22" fmla="*/ 16 w 16"/>
                <a:gd name="T23" fmla="*/ 29 h 30"/>
                <a:gd name="T24" fmla="*/ 15 w 16"/>
                <a:gd name="T25" fmla="*/ 30 h 30"/>
                <a:gd name="T26" fmla="*/ 15 w 16"/>
                <a:gd name="T27" fmla="*/ 30 h 30"/>
                <a:gd name="T28" fmla="*/ 15 w 16"/>
                <a:gd name="T29" fmla="*/ 29 h 30"/>
                <a:gd name="T30" fmla="*/ 14 w 16"/>
                <a:gd name="T31" fmla="*/ 29 h 30"/>
                <a:gd name="T32" fmla="*/ 14 w 16"/>
                <a:gd name="T33" fmla="*/ 29 h 30"/>
                <a:gd name="T34" fmla="*/ 14 w 16"/>
                <a:gd name="T35" fmla="*/ 22 h 30"/>
                <a:gd name="T36" fmla="*/ 14 w 16"/>
                <a:gd name="T37" fmla="*/ 17 h 30"/>
                <a:gd name="T38" fmla="*/ 12 w 16"/>
                <a:gd name="T39" fmla="*/ 11 h 30"/>
                <a:gd name="T40" fmla="*/ 10 w 16"/>
                <a:gd name="T41" fmla="*/ 8 h 30"/>
                <a:gd name="T42" fmla="*/ 9 w 16"/>
                <a:gd name="T43" fmla="*/ 6 h 30"/>
                <a:gd name="T44" fmla="*/ 7 w 16"/>
                <a:gd name="T45" fmla="*/ 3 h 30"/>
                <a:gd name="T46" fmla="*/ 3 w 16"/>
                <a:gd name="T47" fmla="*/ 3 h 30"/>
                <a:gd name="T48" fmla="*/ 1 w 16"/>
                <a:gd name="T49" fmla="*/ 6 h 30"/>
                <a:gd name="T50" fmla="*/ 0 w 16"/>
                <a:gd name="T51" fmla="*/ 6 h 30"/>
                <a:gd name="T52" fmla="*/ 0 w 16"/>
                <a:gd name="T53" fmla="*/ 6 h 30"/>
                <a:gd name="T54" fmla="*/ 0 w 16"/>
                <a:gd name="T55" fmla="*/ 6 h 30"/>
                <a:gd name="T56" fmla="*/ 0 w 16"/>
                <a:gd name="T57" fmla="*/ 4 h 30"/>
                <a:gd name="T58" fmla="*/ 0 w 16"/>
                <a:gd name="T59" fmla="*/ 4 h 30"/>
                <a:gd name="T60" fmla="*/ 0 w 16"/>
                <a:gd name="T61" fmla="*/ 3 h 30"/>
                <a:gd name="T62" fmla="*/ 0 w 16"/>
                <a:gd name="T63" fmla="*/ 3 h 30"/>
                <a:gd name="T64" fmla="*/ 0 w 16"/>
                <a:gd name="T65" fmla="*/ 2 h 30"/>
                <a:gd name="T66" fmla="*/ 0 w 16"/>
                <a:gd name="T67" fmla="*/ 2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30"/>
                <a:gd name="T104" fmla="*/ 16 w 16"/>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30">
                  <a:moveTo>
                    <a:pt x="0" y="2"/>
                  </a:moveTo>
                  <a:lnTo>
                    <a:pt x="3" y="0"/>
                  </a:lnTo>
                  <a:lnTo>
                    <a:pt x="7" y="0"/>
                  </a:lnTo>
                  <a:lnTo>
                    <a:pt x="9" y="1"/>
                  </a:lnTo>
                  <a:lnTo>
                    <a:pt x="11" y="3"/>
                  </a:lnTo>
                  <a:lnTo>
                    <a:pt x="14" y="8"/>
                  </a:lnTo>
                  <a:lnTo>
                    <a:pt x="16" y="13"/>
                  </a:lnTo>
                  <a:lnTo>
                    <a:pt x="16" y="20"/>
                  </a:lnTo>
                  <a:lnTo>
                    <a:pt x="16" y="28"/>
                  </a:lnTo>
                  <a:lnTo>
                    <a:pt x="16" y="29"/>
                  </a:lnTo>
                  <a:lnTo>
                    <a:pt x="15" y="30"/>
                  </a:lnTo>
                  <a:lnTo>
                    <a:pt x="15" y="29"/>
                  </a:lnTo>
                  <a:lnTo>
                    <a:pt x="14" y="29"/>
                  </a:lnTo>
                  <a:lnTo>
                    <a:pt x="14" y="22"/>
                  </a:lnTo>
                  <a:lnTo>
                    <a:pt x="14" y="17"/>
                  </a:lnTo>
                  <a:lnTo>
                    <a:pt x="12" y="11"/>
                  </a:lnTo>
                  <a:lnTo>
                    <a:pt x="10" y="8"/>
                  </a:lnTo>
                  <a:lnTo>
                    <a:pt x="9" y="6"/>
                  </a:lnTo>
                  <a:lnTo>
                    <a:pt x="7" y="3"/>
                  </a:lnTo>
                  <a:lnTo>
                    <a:pt x="3" y="3"/>
                  </a:lnTo>
                  <a:lnTo>
                    <a:pt x="1" y="6"/>
                  </a:lnTo>
                  <a:lnTo>
                    <a:pt x="0" y="6"/>
                  </a:lnTo>
                  <a:lnTo>
                    <a:pt x="0" y="4"/>
                  </a:lnTo>
                  <a:lnTo>
                    <a:pt x="0" y="3"/>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3" name="Freeform 201">
              <a:extLst>
                <a:ext uri="{FF2B5EF4-FFF2-40B4-BE49-F238E27FC236}">
                  <a16:creationId xmlns:a16="http://schemas.microsoft.com/office/drawing/2014/main" id="{E711123D-CD9D-5575-8C25-31411F85B7FB}"/>
                </a:ext>
              </a:extLst>
            </p:cNvPr>
            <p:cNvSpPr>
              <a:spLocks/>
            </p:cNvSpPr>
            <p:nvPr/>
          </p:nvSpPr>
          <p:spPr bwMode="auto">
            <a:xfrm>
              <a:off x="1795" y="1151"/>
              <a:ext cx="8" cy="5"/>
            </a:xfrm>
            <a:custGeom>
              <a:avLst/>
              <a:gdLst>
                <a:gd name="T0" fmla="*/ 6 w 8"/>
                <a:gd name="T1" fmla="*/ 4 h 5"/>
                <a:gd name="T2" fmla="*/ 4 w 8"/>
                <a:gd name="T3" fmla="*/ 3 h 5"/>
                <a:gd name="T4" fmla="*/ 3 w 8"/>
                <a:gd name="T5" fmla="*/ 3 h 5"/>
                <a:gd name="T6" fmla="*/ 2 w 8"/>
                <a:gd name="T7" fmla="*/ 3 h 5"/>
                <a:gd name="T8" fmla="*/ 1 w 8"/>
                <a:gd name="T9" fmla="*/ 5 h 5"/>
                <a:gd name="T10" fmla="*/ 0 w 8"/>
                <a:gd name="T11" fmla="*/ 5 h 5"/>
                <a:gd name="T12" fmla="*/ 0 w 8"/>
                <a:gd name="T13" fmla="*/ 5 h 5"/>
                <a:gd name="T14" fmla="*/ 0 w 8"/>
                <a:gd name="T15" fmla="*/ 5 h 5"/>
                <a:gd name="T16" fmla="*/ 0 w 8"/>
                <a:gd name="T17" fmla="*/ 5 h 5"/>
                <a:gd name="T18" fmla="*/ 0 w 8"/>
                <a:gd name="T19" fmla="*/ 4 h 5"/>
                <a:gd name="T20" fmla="*/ 0 w 8"/>
                <a:gd name="T21" fmla="*/ 4 h 5"/>
                <a:gd name="T22" fmla="*/ 0 w 8"/>
                <a:gd name="T23" fmla="*/ 3 h 5"/>
                <a:gd name="T24" fmla="*/ 0 w 8"/>
                <a:gd name="T25" fmla="*/ 3 h 5"/>
                <a:gd name="T26" fmla="*/ 2 w 8"/>
                <a:gd name="T27" fmla="*/ 1 h 5"/>
                <a:gd name="T28" fmla="*/ 4 w 8"/>
                <a:gd name="T29" fmla="*/ 0 h 5"/>
                <a:gd name="T30" fmla="*/ 6 w 8"/>
                <a:gd name="T31" fmla="*/ 0 h 5"/>
                <a:gd name="T32" fmla="*/ 8 w 8"/>
                <a:gd name="T33" fmla="*/ 1 h 5"/>
                <a:gd name="T34" fmla="*/ 8 w 8"/>
                <a:gd name="T35" fmla="*/ 1 h 5"/>
                <a:gd name="T36" fmla="*/ 8 w 8"/>
                <a:gd name="T37" fmla="*/ 2 h 5"/>
                <a:gd name="T38" fmla="*/ 8 w 8"/>
                <a:gd name="T39" fmla="*/ 2 h 5"/>
                <a:gd name="T40" fmla="*/ 8 w 8"/>
                <a:gd name="T41" fmla="*/ 3 h 5"/>
                <a:gd name="T42" fmla="*/ 7 w 8"/>
                <a:gd name="T43" fmla="*/ 3 h 5"/>
                <a:gd name="T44" fmla="*/ 7 w 8"/>
                <a:gd name="T45" fmla="*/ 3 h 5"/>
                <a:gd name="T46" fmla="*/ 7 w 8"/>
                <a:gd name="T47" fmla="*/ 4 h 5"/>
                <a:gd name="T48" fmla="*/ 6 w 8"/>
                <a:gd name="T49" fmla="*/ 4 h 5"/>
                <a:gd name="T50" fmla="*/ 6 w 8"/>
                <a:gd name="T51" fmla="*/ 4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5"/>
                <a:gd name="T80" fmla="*/ 8 w 8"/>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5">
                  <a:moveTo>
                    <a:pt x="6" y="4"/>
                  </a:moveTo>
                  <a:lnTo>
                    <a:pt x="4" y="3"/>
                  </a:lnTo>
                  <a:lnTo>
                    <a:pt x="3" y="3"/>
                  </a:lnTo>
                  <a:lnTo>
                    <a:pt x="2" y="3"/>
                  </a:lnTo>
                  <a:lnTo>
                    <a:pt x="1" y="5"/>
                  </a:lnTo>
                  <a:lnTo>
                    <a:pt x="0" y="5"/>
                  </a:lnTo>
                  <a:lnTo>
                    <a:pt x="0" y="4"/>
                  </a:lnTo>
                  <a:lnTo>
                    <a:pt x="0" y="3"/>
                  </a:lnTo>
                  <a:lnTo>
                    <a:pt x="2" y="1"/>
                  </a:lnTo>
                  <a:lnTo>
                    <a:pt x="4" y="0"/>
                  </a:lnTo>
                  <a:lnTo>
                    <a:pt x="6" y="0"/>
                  </a:lnTo>
                  <a:lnTo>
                    <a:pt x="8" y="1"/>
                  </a:lnTo>
                  <a:lnTo>
                    <a:pt x="8" y="2"/>
                  </a:lnTo>
                  <a:lnTo>
                    <a:pt x="8" y="3"/>
                  </a:lnTo>
                  <a:lnTo>
                    <a:pt x="7" y="3"/>
                  </a:lnTo>
                  <a:lnTo>
                    <a:pt x="7" y="4"/>
                  </a:lnTo>
                  <a:lnTo>
                    <a:pt x="6" y="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4" name="Freeform 202">
              <a:extLst>
                <a:ext uri="{FF2B5EF4-FFF2-40B4-BE49-F238E27FC236}">
                  <a16:creationId xmlns:a16="http://schemas.microsoft.com/office/drawing/2014/main" id="{0C9C0174-CB36-363E-3CA9-9BA16D3AB525}"/>
                </a:ext>
              </a:extLst>
            </p:cNvPr>
            <p:cNvSpPr>
              <a:spLocks/>
            </p:cNvSpPr>
            <p:nvPr/>
          </p:nvSpPr>
          <p:spPr bwMode="auto">
            <a:xfrm>
              <a:off x="1717" y="1002"/>
              <a:ext cx="324" cy="60"/>
            </a:xfrm>
            <a:custGeom>
              <a:avLst/>
              <a:gdLst>
                <a:gd name="T0" fmla="*/ 2 w 324"/>
                <a:gd name="T1" fmla="*/ 16 h 60"/>
                <a:gd name="T2" fmla="*/ 151 w 324"/>
                <a:gd name="T3" fmla="*/ 0 h 60"/>
                <a:gd name="T4" fmla="*/ 321 w 324"/>
                <a:gd name="T5" fmla="*/ 53 h 60"/>
                <a:gd name="T6" fmla="*/ 322 w 324"/>
                <a:gd name="T7" fmla="*/ 54 h 60"/>
                <a:gd name="T8" fmla="*/ 324 w 324"/>
                <a:gd name="T9" fmla="*/ 56 h 60"/>
                <a:gd name="T10" fmla="*/ 324 w 324"/>
                <a:gd name="T11" fmla="*/ 58 h 60"/>
                <a:gd name="T12" fmla="*/ 321 w 324"/>
                <a:gd name="T13" fmla="*/ 60 h 60"/>
                <a:gd name="T14" fmla="*/ 312 w 324"/>
                <a:gd name="T15" fmla="*/ 60 h 60"/>
                <a:gd name="T16" fmla="*/ 293 w 324"/>
                <a:gd name="T17" fmla="*/ 58 h 60"/>
                <a:gd name="T18" fmla="*/ 267 w 324"/>
                <a:gd name="T19" fmla="*/ 57 h 60"/>
                <a:gd name="T20" fmla="*/ 236 w 324"/>
                <a:gd name="T21" fmla="*/ 56 h 60"/>
                <a:gd name="T22" fmla="*/ 206 w 324"/>
                <a:gd name="T23" fmla="*/ 54 h 60"/>
                <a:gd name="T24" fmla="*/ 181 w 324"/>
                <a:gd name="T25" fmla="*/ 53 h 60"/>
                <a:gd name="T26" fmla="*/ 162 w 324"/>
                <a:gd name="T27" fmla="*/ 52 h 60"/>
                <a:gd name="T28" fmla="*/ 155 w 324"/>
                <a:gd name="T29" fmla="*/ 52 h 60"/>
                <a:gd name="T30" fmla="*/ 3 w 324"/>
                <a:gd name="T31" fmla="*/ 25 h 60"/>
                <a:gd name="T32" fmla="*/ 2 w 324"/>
                <a:gd name="T33" fmla="*/ 24 h 60"/>
                <a:gd name="T34" fmla="*/ 1 w 324"/>
                <a:gd name="T35" fmla="*/ 22 h 60"/>
                <a:gd name="T36" fmla="*/ 0 w 324"/>
                <a:gd name="T37" fmla="*/ 18 h 60"/>
                <a:gd name="T38" fmla="*/ 2 w 324"/>
                <a:gd name="T39" fmla="*/ 1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4"/>
                <a:gd name="T61" fmla="*/ 0 h 60"/>
                <a:gd name="T62" fmla="*/ 324 w 324"/>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4" h="60">
                  <a:moveTo>
                    <a:pt x="2" y="16"/>
                  </a:moveTo>
                  <a:lnTo>
                    <a:pt x="151" y="0"/>
                  </a:lnTo>
                  <a:lnTo>
                    <a:pt x="321" y="53"/>
                  </a:lnTo>
                  <a:lnTo>
                    <a:pt x="322" y="54"/>
                  </a:lnTo>
                  <a:lnTo>
                    <a:pt x="324" y="56"/>
                  </a:lnTo>
                  <a:lnTo>
                    <a:pt x="324" y="58"/>
                  </a:lnTo>
                  <a:lnTo>
                    <a:pt x="321" y="60"/>
                  </a:lnTo>
                  <a:lnTo>
                    <a:pt x="312" y="60"/>
                  </a:lnTo>
                  <a:lnTo>
                    <a:pt x="293" y="58"/>
                  </a:lnTo>
                  <a:lnTo>
                    <a:pt x="267" y="57"/>
                  </a:lnTo>
                  <a:lnTo>
                    <a:pt x="236" y="56"/>
                  </a:lnTo>
                  <a:lnTo>
                    <a:pt x="206" y="54"/>
                  </a:lnTo>
                  <a:lnTo>
                    <a:pt x="181" y="53"/>
                  </a:lnTo>
                  <a:lnTo>
                    <a:pt x="162" y="52"/>
                  </a:lnTo>
                  <a:lnTo>
                    <a:pt x="155" y="52"/>
                  </a:lnTo>
                  <a:lnTo>
                    <a:pt x="3" y="25"/>
                  </a:lnTo>
                  <a:lnTo>
                    <a:pt x="2" y="24"/>
                  </a:lnTo>
                  <a:lnTo>
                    <a:pt x="1" y="22"/>
                  </a:lnTo>
                  <a:lnTo>
                    <a:pt x="0" y="18"/>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5" name="Freeform 203">
              <a:extLst>
                <a:ext uri="{FF2B5EF4-FFF2-40B4-BE49-F238E27FC236}">
                  <a16:creationId xmlns:a16="http://schemas.microsoft.com/office/drawing/2014/main" id="{46036745-0AAA-D8F1-221D-053E9E08BD1A}"/>
                </a:ext>
              </a:extLst>
            </p:cNvPr>
            <p:cNvSpPr>
              <a:spLocks/>
            </p:cNvSpPr>
            <p:nvPr/>
          </p:nvSpPr>
          <p:spPr bwMode="auto">
            <a:xfrm>
              <a:off x="1788" y="1035"/>
              <a:ext cx="170" cy="80"/>
            </a:xfrm>
            <a:custGeom>
              <a:avLst/>
              <a:gdLst>
                <a:gd name="T0" fmla="*/ 0 w 170"/>
                <a:gd name="T1" fmla="*/ 80 h 80"/>
                <a:gd name="T2" fmla="*/ 5 w 170"/>
                <a:gd name="T3" fmla="*/ 0 h 80"/>
                <a:gd name="T4" fmla="*/ 170 w 170"/>
                <a:gd name="T5" fmla="*/ 19 h 80"/>
                <a:gd name="T6" fmla="*/ 168 w 170"/>
                <a:gd name="T7" fmla="*/ 73 h 80"/>
                <a:gd name="T8" fmla="*/ 163 w 170"/>
                <a:gd name="T9" fmla="*/ 70 h 80"/>
                <a:gd name="T10" fmla="*/ 151 w 170"/>
                <a:gd name="T11" fmla="*/ 61 h 80"/>
                <a:gd name="T12" fmla="*/ 133 w 170"/>
                <a:gd name="T13" fmla="*/ 50 h 80"/>
                <a:gd name="T14" fmla="*/ 110 w 170"/>
                <a:gd name="T15" fmla="*/ 40 h 80"/>
                <a:gd name="T16" fmla="*/ 84 w 170"/>
                <a:gd name="T17" fmla="*/ 36 h 80"/>
                <a:gd name="T18" fmla="*/ 56 w 170"/>
                <a:gd name="T19" fmla="*/ 38 h 80"/>
                <a:gd name="T20" fmla="*/ 27 w 170"/>
                <a:gd name="T21" fmla="*/ 52 h 80"/>
                <a:gd name="T22" fmla="*/ 0 w 170"/>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80"/>
                <a:gd name="T38" fmla="*/ 170 w 170"/>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80">
                  <a:moveTo>
                    <a:pt x="0" y="80"/>
                  </a:moveTo>
                  <a:lnTo>
                    <a:pt x="5" y="0"/>
                  </a:lnTo>
                  <a:lnTo>
                    <a:pt x="170" y="19"/>
                  </a:lnTo>
                  <a:lnTo>
                    <a:pt x="168" y="73"/>
                  </a:lnTo>
                  <a:lnTo>
                    <a:pt x="163" y="70"/>
                  </a:lnTo>
                  <a:lnTo>
                    <a:pt x="151" y="61"/>
                  </a:lnTo>
                  <a:lnTo>
                    <a:pt x="133" y="50"/>
                  </a:lnTo>
                  <a:lnTo>
                    <a:pt x="110" y="40"/>
                  </a:lnTo>
                  <a:lnTo>
                    <a:pt x="84" y="36"/>
                  </a:lnTo>
                  <a:lnTo>
                    <a:pt x="56" y="38"/>
                  </a:lnTo>
                  <a:lnTo>
                    <a:pt x="27" y="52"/>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6" name="Freeform 204">
              <a:extLst>
                <a:ext uri="{FF2B5EF4-FFF2-40B4-BE49-F238E27FC236}">
                  <a16:creationId xmlns:a16="http://schemas.microsoft.com/office/drawing/2014/main" id="{84E9B427-65CD-8A66-8F54-F18A82077666}"/>
                </a:ext>
              </a:extLst>
            </p:cNvPr>
            <p:cNvSpPr>
              <a:spLocks/>
            </p:cNvSpPr>
            <p:nvPr/>
          </p:nvSpPr>
          <p:spPr bwMode="auto">
            <a:xfrm>
              <a:off x="1705" y="1026"/>
              <a:ext cx="45" cy="103"/>
            </a:xfrm>
            <a:custGeom>
              <a:avLst/>
              <a:gdLst>
                <a:gd name="T0" fmla="*/ 22 w 45"/>
                <a:gd name="T1" fmla="*/ 78 h 103"/>
                <a:gd name="T2" fmla="*/ 21 w 45"/>
                <a:gd name="T3" fmla="*/ 72 h 103"/>
                <a:gd name="T4" fmla="*/ 45 w 45"/>
                <a:gd name="T5" fmla="*/ 1 h 103"/>
                <a:gd name="T6" fmla="*/ 16 w 45"/>
                <a:gd name="T7" fmla="*/ 69 h 103"/>
                <a:gd name="T8" fmla="*/ 11 w 45"/>
                <a:gd name="T9" fmla="*/ 70 h 103"/>
                <a:gd name="T10" fmla="*/ 7 w 45"/>
                <a:gd name="T11" fmla="*/ 76 h 103"/>
                <a:gd name="T12" fmla="*/ 6 w 45"/>
                <a:gd name="T13" fmla="*/ 77 h 103"/>
                <a:gd name="T14" fmla="*/ 6 w 45"/>
                <a:gd name="T15" fmla="*/ 79 h 103"/>
                <a:gd name="T16" fmla="*/ 0 w 45"/>
                <a:gd name="T17" fmla="*/ 96 h 103"/>
                <a:gd name="T18" fmla="*/ 0 w 45"/>
                <a:gd name="T19" fmla="*/ 97 h 103"/>
                <a:gd name="T20" fmla="*/ 1 w 45"/>
                <a:gd name="T21" fmla="*/ 97 h 103"/>
                <a:gd name="T22" fmla="*/ 2 w 45"/>
                <a:gd name="T23" fmla="*/ 97 h 103"/>
                <a:gd name="T24" fmla="*/ 3 w 45"/>
                <a:gd name="T25" fmla="*/ 96 h 103"/>
                <a:gd name="T26" fmla="*/ 7 w 45"/>
                <a:gd name="T27" fmla="*/ 85 h 103"/>
                <a:gd name="T28" fmla="*/ 7 w 45"/>
                <a:gd name="T29" fmla="*/ 86 h 103"/>
                <a:gd name="T30" fmla="*/ 2 w 45"/>
                <a:gd name="T31" fmla="*/ 101 h 103"/>
                <a:gd name="T32" fmla="*/ 2 w 45"/>
                <a:gd name="T33" fmla="*/ 101 h 103"/>
                <a:gd name="T34" fmla="*/ 3 w 45"/>
                <a:gd name="T35" fmla="*/ 103 h 103"/>
                <a:gd name="T36" fmla="*/ 4 w 45"/>
                <a:gd name="T37" fmla="*/ 103 h 103"/>
                <a:gd name="T38" fmla="*/ 4 w 45"/>
                <a:gd name="T39" fmla="*/ 101 h 103"/>
                <a:gd name="T40" fmla="*/ 10 w 45"/>
                <a:gd name="T41" fmla="*/ 88 h 103"/>
                <a:gd name="T42" fmla="*/ 10 w 45"/>
                <a:gd name="T43" fmla="*/ 88 h 103"/>
                <a:gd name="T44" fmla="*/ 11 w 45"/>
                <a:gd name="T45" fmla="*/ 88 h 103"/>
                <a:gd name="T46" fmla="*/ 11 w 45"/>
                <a:gd name="T47" fmla="*/ 88 h 103"/>
                <a:gd name="T48" fmla="*/ 6 w 45"/>
                <a:gd name="T49" fmla="*/ 100 h 103"/>
                <a:gd name="T50" fmla="*/ 6 w 45"/>
                <a:gd name="T51" fmla="*/ 101 h 103"/>
                <a:gd name="T52" fmla="*/ 7 w 45"/>
                <a:gd name="T53" fmla="*/ 103 h 103"/>
                <a:gd name="T54" fmla="*/ 8 w 45"/>
                <a:gd name="T55" fmla="*/ 101 h 103"/>
                <a:gd name="T56" fmla="*/ 8 w 45"/>
                <a:gd name="T57" fmla="*/ 100 h 103"/>
                <a:gd name="T58" fmla="*/ 14 w 45"/>
                <a:gd name="T59" fmla="*/ 88 h 103"/>
                <a:gd name="T60" fmla="*/ 14 w 45"/>
                <a:gd name="T61" fmla="*/ 88 h 103"/>
                <a:gd name="T62" fmla="*/ 11 w 45"/>
                <a:gd name="T63" fmla="*/ 99 h 103"/>
                <a:gd name="T64" fmla="*/ 11 w 45"/>
                <a:gd name="T65" fmla="*/ 100 h 103"/>
                <a:gd name="T66" fmla="*/ 11 w 45"/>
                <a:gd name="T67" fmla="*/ 101 h 103"/>
                <a:gd name="T68" fmla="*/ 12 w 45"/>
                <a:gd name="T69" fmla="*/ 101 h 103"/>
                <a:gd name="T70" fmla="*/ 13 w 45"/>
                <a:gd name="T71" fmla="*/ 100 h 103"/>
                <a:gd name="T72" fmla="*/ 20 w 45"/>
                <a:gd name="T73" fmla="*/ 84 h 103"/>
                <a:gd name="T74" fmla="*/ 21 w 45"/>
                <a:gd name="T75" fmla="*/ 82 h 103"/>
                <a:gd name="T76" fmla="*/ 21 w 45"/>
                <a:gd name="T77" fmla="*/ 81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103"/>
                <a:gd name="T119" fmla="*/ 45 w 45"/>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103">
                  <a:moveTo>
                    <a:pt x="21" y="81"/>
                  </a:moveTo>
                  <a:lnTo>
                    <a:pt x="22" y="78"/>
                  </a:lnTo>
                  <a:lnTo>
                    <a:pt x="22" y="75"/>
                  </a:lnTo>
                  <a:lnTo>
                    <a:pt x="21" y="72"/>
                  </a:lnTo>
                  <a:lnTo>
                    <a:pt x="19" y="70"/>
                  </a:lnTo>
                  <a:lnTo>
                    <a:pt x="45" y="1"/>
                  </a:lnTo>
                  <a:lnTo>
                    <a:pt x="42" y="0"/>
                  </a:lnTo>
                  <a:lnTo>
                    <a:pt x="16" y="69"/>
                  </a:lnTo>
                  <a:lnTo>
                    <a:pt x="14" y="69"/>
                  </a:lnTo>
                  <a:lnTo>
                    <a:pt x="11" y="70"/>
                  </a:lnTo>
                  <a:lnTo>
                    <a:pt x="8" y="72"/>
                  </a:lnTo>
                  <a:lnTo>
                    <a:pt x="7" y="76"/>
                  </a:lnTo>
                  <a:lnTo>
                    <a:pt x="6" y="77"/>
                  </a:lnTo>
                  <a:lnTo>
                    <a:pt x="6" y="78"/>
                  </a:lnTo>
                  <a:lnTo>
                    <a:pt x="6" y="79"/>
                  </a:lnTo>
                  <a:lnTo>
                    <a:pt x="6" y="80"/>
                  </a:lnTo>
                  <a:lnTo>
                    <a:pt x="0" y="96"/>
                  </a:lnTo>
                  <a:lnTo>
                    <a:pt x="0" y="97"/>
                  </a:lnTo>
                  <a:lnTo>
                    <a:pt x="1" y="97"/>
                  </a:lnTo>
                  <a:lnTo>
                    <a:pt x="2" y="97"/>
                  </a:lnTo>
                  <a:lnTo>
                    <a:pt x="3" y="96"/>
                  </a:lnTo>
                  <a:lnTo>
                    <a:pt x="7" y="85"/>
                  </a:lnTo>
                  <a:lnTo>
                    <a:pt x="7" y="86"/>
                  </a:lnTo>
                  <a:lnTo>
                    <a:pt x="2" y="101"/>
                  </a:lnTo>
                  <a:lnTo>
                    <a:pt x="2" y="103"/>
                  </a:lnTo>
                  <a:lnTo>
                    <a:pt x="3" y="103"/>
                  </a:lnTo>
                  <a:lnTo>
                    <a:pt x="4" y="103"/>
                  </a:lnTo>
                  <a:lnTo>
                    <a:pt x="4" y="101"/>
                  </a:lnTo>
                  <a:lnTo>
                    <a:pt x="10" y="88"/>
                  </a:lnTo>
                  <a:lnTo>
                    <a:pt x="11" y="88"/>
                  </a:lnTo>
                  <a:lnTo>
                    <a:pt x="6" y="100"/>
                  </a:lnTo>
                  <a:lnTo>
                    <a:pt x="6" y="101"/>
                  </a:lnTo>
                  <a:lnTo>
                    <a:pt x="7" y="103"/>
                  </a:lnTo>
                  <a:lnTo>
                    <a:pt x="8" y="101"/>
                  </a:lnTo>
                  <a:lnTo>
                    <a:pt x="8" y="100"/>
                  </a:lnTo>
                  <a:lnTo>
                    <a:pt x="14" y="88"/>
                  </a:lnTo>
                  <a:lnTo>
                    <a:pt x="15" y="88"/>
                  </a:lnTo>
                  <a:lnTo>
                    <a:pt x="11" y="99"/>
                  </a:lnTo>
                  <a:lnTo>
                    <a:pt x="11" y="100"/>
                  </a:lnTo>
                  <a:lnTo>
                    <a:pt x="11" y="101"/>
                  </a:lnTo>
                  <a:lnTo>
                    <a:pt x="12" y="101"/>
                  </a:lnTo>
                  <a:lnTo>
                    <a:pt x="13" y="101"/>
                  </a:lnTo>
                  <a:lnTo>
                    <a:pt x="13" y="100"/>
                  </a:lnTo>
                  <a:lnTo>
                    <a:pt x="19" y="85"/>
                  </a:lnTo>
                  <a:lnTo>
                    <a:pt x="20" y="84"/>
                  </a:lnTo>
                  <a:lnTo>
                    <a:pt x="20" y="82"/>
                  </a:lnTo>
                  <a:lnTo>
                    <a:pt x="21" y="82"/>
                  </a:lnTo>
                  <a:lnTo>
                    <a:pt x="2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7" name="Freeform 205">
              <a:extLst>
                <a:ext uri="{FF2B5EF4-FFF2-40B4-BE49-F238E27FC236}">
                  <a16:creationId xmlns:a16="http://schemas.microsoft.com/office/drawing/2014/main" id="{4A50C62F-5568-B5EE-DAAE-722CD73FC3BC}"/>
                </a:ext>
              </a:extLst>
            </p:cNvPr>
            <p:cNvSpPr>
              <a:spLocks/>
            </p:cNvSpPr>
            <p:nvPr/>
          </p:nvSpPr>
          <p:spPr bwMode="auto">
            <a:xfrm>
              <a:off x="1847" y="786"/>
              <a:ext cx="253" cy="153"/>
            </a:xfrm>
            <a:custGeom>
              <a:avLst/>
              <a:gdLst>
                <a:gd name="T0" fmla="*/ 250 w 253"/>
                <a:gd name="T1" fmla="*/ 153 h 153"/>
                <a:gd name="T2" fmla="*/ 122 w 253"/>
                <a:gd name="T3" fmla="*/ 111 h 153"/>
                <a:gd name="T4" fmla="*/ 0 w 253"/>
                <a:gd name="T5" fmla="*/ 7 h 153"/>
                <a:gd name="T6" fmla="*/ 0 w 253"/>
                <a:gd name="T7" fmla="*/ 5 h 153"/>
                <a:gd name="T8" fmla="*/ 0 w 253"/>
                <a:gd name="T9" fmla="*/ 3 h 153"/>
                <a:gd name="T10" fmla="*/ 0 w 253"/>
                <a:gd name="T11" fmla="*/ 1 h 153"/>
                <a:gd name="T12" fmla="*/ 3 w 253"/>
                <a:gd name="T13" fmla="*/ 0 h 153"/>
                <a:gd name="T14" fmla="*/ 9 w 253"/>
                <a:gd name="T15" fmla="*/ 3 h 153"/>
                <a:gd name="T16" fmla="*/ 25 w 253"/>
                <a:gd name="T17" fmla="*/ 11 h 153"/>
                <a:gd name="T18" fmla="*/ 47 w 253"/>
                <a:gd name="T19" fmla="*/ 22 h 153"/>
                <a:gd name="T20" fmla="*/ 72 w 253"/>
                <a:gd name="T21" fmla="*/ 34 h 153"/>
                <a:gd name="T22" fmla="*/ 95 w 253"/>
                <a:gd name="T23" fmla="*/ 47 h 153"/>
                <a:gd name="T24" fmla="*/ 116 w 253"/>
                <a:gd name="T25" fmla="*/ 58 h 153"/>
                <a:gd name="T26" fmla="*/ 131 w 253"/>
                <a:gd name="T27" fmla="*/ 65 h 153"/>
                <a:gd name="T28" fmla="*/ 137 w 253"/>
                <a:gd name="T29" fmla="*/ 68 h 153"/>
                <a:gd name="T30" fmla="*/ 252 w 253"/>
                <a:gd name="T31" fmla="*/ 146 h 153"/>
                <a:gd name="T32" fmla="*/ 252 w 253"/>
                <a:gd name="T33" fmla="*/ 147 h 153"/>
                <a:gd name="T34" fmla="*/ 253 w 253"/>
                <a:gd name="T35" fmla="*/ 149 h 153"/>
                <a:gd name="T36" fmla="*/ 253 w 253"/>
                <a:gd name="T37" fmla="*/ 152 h 153"/>
                <a:gd name="T38" fmla="*/ 250 w 253"/>
                <a:gd name="T39" fmla="*/ 153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3"/>
                <a:gd name="T61" fmla="*/ 0 h 153"/>
                <a:gd name="T62" fmla="*/ 253 w 253"/>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3" h="153">
                  <a:moveTo>
                    <a:pt x="250" y="153"/>
                  </a:moveTo>
                  <a:lnTo>
                    <a:pt x="122" y="111"/>
                  </a:lnTo>
                  <a:lnTo>
                    <a:pt x="0" y="7"/>
                  </a:lnTo>
                  <a:lnTo>
                    <a:pt x="0" y="5"/>
                  </a:lnTo>
                  <a:lnTo>
                    <a:pt x="0" y="3"/>
                  </a:lnTo>
                  <a:lnTo>
                    <a:pt x="0" y="1"/>
                  </a:lnTo>
                  <a:lnTo>
                    <a:pt x="3" y="0"/>
                  </a:lnTo>
                  <a:lnTo>
                    <a:pt x="9" y="3"/>
                  </a:lnTo>
                  <a:lnTo>
                    <a:pt x="25" y="11"/>
                  </a:lnTo>
                  <a:lnTo>
                    <a:pt x="47" y="22"/>
                  </a:lnTo>
                  <a:lnTo>
                    <a:pt x="72" y="34"/>
                  </a:lnTo>
                  <a:lnTo>
                    <a:pt x="95" y="47"/>
                  </a:lnTo>
                  <a:lnTo>
                    <a:pt x="116" y="58"/>
                  </a:lnTo>
                  <a:lnTo>
                    <a:pt x="131" y="65"/>
                  </a:lnTo>
                  <a:lnTo>
                    <a:pt x="137" y="68"/>
                  </a:lnTo>
                  <a:lnTo>
                    <a:pt x="252" y="146"/>
                  </a:lnTo>
                  <a:lnTo>
                    <a:pt x="252" y="147"/>
                  </a:lnTo>
                  <a:lnTo>
                    <a:pt x="253" y="149"/>
                  </a:lnTo>
                  <a:lnTo>
                    <a:pt x="253" y="152"/>
                  </a:lnTo>
                  <a:lnTo>
                    <a:pt x="25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8" name="Freeform 206">
              <a:extLst>
                <a:ext uri="{FF2B5EF4-FFF2-40B4-BE49-F238E27FC236}">
                  <a16:creationId xmlns:a16="http://schemas.microsoft.com/office/drawing/2014/main" id="{B07E768D-0152-50C9-097C-64C0E43DF6A0}"/>
                </a:ext>
              </a:extLst>
            </p:cNvPr>
            <p:cNvSpPr>
              <a:spLocks/>
            </p:cNvSpPr>
            <p:nvPr/>
          </p:nvSpPr>
          <p:spPr bwMode="auto">
            <a:xfrm>
              <a:off x="1913" y="778"/>
              <a:ext cx="162" cy="121"/>
            </a:xfrm>
            <a:custGeom>
              <a:avLst/>
              <a:gdLst>
                <a:gd name="T0" fmla="*/ 162 w 162"/>
                <a:gd name="T1" fmla="*/ 56 h 121"/>
                <a:gd name="T2" fmla="*/ 130 w 162"/>
                <a:gd name="T3" fmla="*/ 121 h 121"/>
                <a:gd name="T4" fmla="*/ 0 w 162"/>
                <a:gd name="T5" fmla="*/ 45 h 121"/>
                <a:gd name="T6" fmla="*/ 23 w 162"/>
                <a:gd name="T7" fmla="*/ 0 h 121"/>
                <a:gd name="T8" fmla="*/ 24 w 162"/>
                <a:gd name="T9" fmla="*/ 0 h 121"/>
                <a:gd name="T10" fmla="*/ 29 w 162"/>
                <a:gd name="T11" fmla="*/ 1 h 121"/>
                <a:gd name="T12" fmla="*/ 38 w 162"/>
                <a:gd name="T13" fmla="*/ 3 h 121"/>
                <a:gd name="T14" fmla="*/ 52 w 162"/>
                <a:gd name="T15" fmla="*/ 8 h 121"/>
                <a:gd name="T16" fmla="*/ 69 w 162"/>
                <a:gd name="T17" fmla="*/ 16 h 121"/>
                <a:gd name="T18" fmla="*/ 94 w 162"/>
                <a:gd name="T19" fmla="*/ 25 h 121"/>
                <a:gd name="T20" fmla="*/ 124 w 162"/>
                <a:gd name="T21" fmla="*/ 38 h 121"/>
                <a:gd name="T22" fmla="*/ 162 w 162"/>
                <a:gd name="T23" fmla="*/ 5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1"/>
                <a:gd name="T38" fmla="*/ 162 w 162"/>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1">
                  <a:moveTo>
                    <a:pt x="162" y="56"/>
                  </a:moveTo>
                  <a:lnTo>
                    <a:pt x="130" y="121"/>
                  </a:lnTo>
                  <a:lnTo>
                    <a:pt x="0" y="45"/>
                  </a:lnTo>
                  <a:lnTo>
                    <a:pt x="23" y="0"/>
                  </a:lnTo>
                  <a:lnTo>
                    <a:pt x="24" y="0"/>
                  </a:lnTo>
                  <a:lnTo>
                    <a:pt x="29" y="1"/>
                  </a:lnTo>
                  <a:lnTo>
                    <a:pt x="38" y="3"/>
                  </a:lnTo>
                  <a:lnTo>
                    <a:pt x="52" y="8"/>
                  </a:lnTo>
                  <a:lnTo>
                    <a:pt x="69" y="16"/>
                  </a:lnTo>
                  <a:lnTo>
                    <a:pt x="94" y="25"/>
                  </a:lnTo>
                  <a:lnTo>
                    <a:pt x="124" y="38"/>
                  </a:lnTo>
                  <a:lnTo>
                    <a:pt x="16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9" name="Freeform 207">
              <a:extLst>
                <a:ext uri="{FF2B5EF4-FFF2-40B4-BE49-F238E27FC236}">
                  <a16:creationId xmlns:a16="http://schemas.microsoft.com/office/drawing/2014/main" id="{EC55AD9D-6D55-5A2F-04E0-E87E85A8B08D}"/>
                </a:ext>
              </a:extLst>
            </p:cNvPr>
            <p:cNvSpPr>
              <a:spLocks/>
            </p:cNvSpPr>
            <p:nvPr/>
          </p:nvSpPr>
          <p:spPr bwMode="auto">
            <a:xfrm>
              <a:off x="2053" y="890"/>
              <a:ext cx="99" cy="20"/>
            </a:xfrm>
            <a:custGeom>
              <a:avLst/>
              <a:gdLst>
                <a:gd name="T0" fmla="*/ 68 w 99"/>
                <a:gd name="T1" fmla="*/ 12 h 20"/>
                <a:gd name="T2" fmla="*/ 72 w 99"/>
                <a:gd name="T3" fmla="*/ 14 h 20"/>
                <a:gd name="T4" fmla="*/ 77 w 99"/>
                <a:gd name="T5" fmla="*/ 14 h 20"/>
                <a:gd name="T6" fmla="*/ 78 w 99"/>
                <a:gd name="T7" fmla="*/ 14 h 20"/>
                <a:gd name="T8" fmla="*/ 79 w 99"/>
                <a:gd name="T9" fmla="*/ 14 h 20"/>
                <a:gd name="T10" fmla="*/ 96 w 99"/>
                <a:gd name="T11" fmla="*/ 12 h 20"/>
                <a:gd name="T12" fmla="*/ 96 w 99"/>
                <a:gd name="T13" fmla="*/ 11 h 20"/>
                <a:gd name="T14" fmla="*/ 96 w 99"/>
                <a:gd name="T15" fmla="*/ 10 h 20"/>
                <a:gd name="T16" fmla="*/ 95 w 99"/>
                <a:gd name="T17" fmla="*/ 10 h 20"/>
                <a:gd name="T18" fmla="*/ 82 w 99"/>
                <a:gd name="T19" fmla="*/ 11 h 20"/>
                <a:gd name="T20" fmla="*/ 84 w 99"/>
                <a:gd name="T21" fmla="*/ 11 h 20"/>
                <a:gd name="T22" fmla="*/ 84 w 99"/>
                <a:gd name="T23" fmla="*/ 10 h 20"/>
                <a:gd name="T24" fmla="*/ 99 w 99"/>
                <a:gd name="T25" fmla="*/ 7 h 20"/>
                <a:gd name="T26" fmla="*/ 99 w 99"/>
                <a:gd name="T27" fmla="*/ 7 h 20"/>
                <a:gd name="T28" fmla="*/ 99 w 99"/>
                <a:gd name="T29" fmla="*/ 6 h 20"/>
                <a:gd name="T30" fmla="*/ 98 w 99"/>
                <a:gd name="T31" fmla="*/ 5 h 20"/>
                <a:gd name="T32" fmla="*/ 85 w 99"/>
                <a:gd name="T33" fmla="*/ 7 h 20"/>
                <a:gd name="T34" fmla="*/ 85 w 99"/>
                <a:gd name="T35" fmla="*/ 7 h 20"/>
                <a:gd name="T36" fmla="*/ 85 w 99"/>
                <a:gd name="T37" fmla="*/ 7 h 20"/>
                <a:gd name="T38" fmla="*/ 85 w 99"/>
                <a:gd name="T39" fmla="*/ 6 h 20"/>
                <a:gd name="T40" fmla="*/ 84 w 99"/>
                <a:gd name="T41" fmla="*/ 6 h 20"/>
                <a:gd name="T42" fmla="*/ 96 w 99"/>
                <a:gd name="T43" fmla="*/ 4 h 20"/>
                <a:gd name="T44" fmla="*/ 97 w 99"/>
                <a:gd name="T45" fmla="*/ 4 h 20"/>
                <a:gd name="T46" fmla="*/ 96 w 99"/>
                <a:gd name="T47" fmla="*/ 3 h 20"/>
                <a:gd name="T48" fmla="*/ 96 w 99"/>
                <a:gd name="T49" fmla="*/ 3 h 20"/>
                <a:gd name="T50" fmla="*/ 82 w 99"/>
                <a:gd name="T51" fmla="*/ 4 h 20"/>
                <a:gd name="T52" fmla="*/ 82 w 99"/>
                <a:gd name="T53" fmla="*/ 4 h 20"/>
                <a:gd name="T54" fmla="*/ 81 w 99"/>
                <a:gd name="T55" fmla="*/ 3 h 20"/>
                <a:gd name="T56" fmla="*/ 94 w 99"/>
                <a:gd name="T57" fmla="*/ 2 h 20"/>
                <a:gd name="T58" fmla="*/ 94 w 99"/>
                <a:gd name="T59" fmla="*/ 1 h 20"/>
                <a:gd name="T60" fmla="*/ 94 w 99"/>
                <a:gd name="T61" fmla="*/ 0 h 20"/>
                <a:gd name="T62" fmla="*/ 94 w 99"/>
                <a:gd name="T63" fmla="*/ 0 h 20"/>
                <a:gd name="T64" fmla="*/ 78 w 99"/>
                <a:gd name="T65" fmla="*/ 2 h 20"/>
                <a:gd name="T66" fmla="*/ 76 w 99"/>
                <a:gd name="T67" fmla="*/ 2 h 20"/>
                <a:gd name="T68" fmla="*/ 75 w 99"/>
                <a:gd name="T69" fmla="*/ 2 h 20"/>
                <a:gd name="T70" fmla="*/ 71 w 99"/>
                <a:gd name="T71" fmla="*/ 2 h 20"/>
                <a:gd name="T72" fmla="*/ 67 w 99"/>
                <a:gd name="T73" fmla="*/ 5 h 20"/>
                <a:gd name="T74" fmla="*/ 0 w 99"/>
                <a:gd name="T75" fmla="*/ 16 h 20"/>
                <a:gd name="T76" fmla="*/ 66 w 99"/>
                <a:gd name="T77" fmla="*/ 11 h 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20"/>
                <a:gd name="T119" fmla="*/ 99 w 99"/>
                <a:gd name="T120" fmla="*/ 20 h 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20">
                  <a:moveTo>
                    <a:pt x="66" y="11"/>
                  </a:moveTo>
                  <a:lnTo>
                    <a:pt x="68" y="12"/>
                  </a:lnTo>
                  <a:lnTo>
                    <a:pt x="70" y="14"/>
                  </a:lnTo>
                  <a:lnTo>
                    <a:pt x="72" y="14"/>
                  </a:lnTo>
                  <a:lnTo>
                    <a:pt x="76" y="14"/>
                  </a:lnTo>
                  <a:lnTo>
                    <a:pt x="77" y="14"/>
                  </a:lnTo>
                  <a:lnTo>
                    <a:pt x="78" y="14"/>
                  </a:lnTo>
                  <a:lnTo>
                    <a:pt x="79" y="14"/>
                  </a:lnTo>
                  <a:lnTo>
                    <a:pt x="95" y="12"/>
                  </a:lnTo>
                  <a:lnTo>
                    <a:pt x="96" y="12"/>
                  </a:lnTo>
                  <a:lnTo>
                    <a:pt x="96" y="11"/>
                  </a:lnTo>
                  <a:lnTo>
                    <a:pt x="96" y="10"/>
                  </a:lnTo>
                  <a:lnTo>
                    <a:pt x="95" y="10"/>
                  </a:lnTo>
                  <a:lnTo>
                    <a:pt x="94" y="10"/>
                  </a:lnTo>
                  <a:lnTo>
                    <a:pt x="82" y="11"/>
                  </a:lnTo>
                  <a:lnTo>
                    <a:pt x="84" y="11"/>
                  </a:lnTo>
                  <a:lnTo>
                    <a:pt x="84" y="10"/>
                  </a:lnTo>
                  <a:lnTo>
                    <a:pt x="98" y="7"/>
                  </a:lnTo>
                  <a:lnTo>
                    <a:pt x="99" y="7"/>
                  </a:lnTo>
                  <a:lnTo>
                    <a:pt x="99" y="6"/>
                  </a:lnTo>
                  <a:lnTo>
                    <a:pt x="98" y="5"/>
                  </a:lnTo>
                  <a:lnTo>
                    <a:pt x="97" y="5"/>
                  </a:lnTo>
                  <a:lnTo>
                    <a:pt x="85" y="7"/>
                  </a:lnTo>
                  <a:lnTo>
                    <a:pt x="85" y="6"/>
                  </a:lnTo>
                  <a:lnTo>
                    <a:pt x="84" y="6"/>
                  </a:lnTo>
                  <a:lnTo>
                    <a:pt x="96" y="5"/>
                  </a:lnTo>
                  <a:lnTo>
                    <a:pt x="96" y="4"/>
                  </a:lnTo>
                  <a:lnTo>
                    <a:pt x="97" y="4"/>
                  </a:lnTo>
                  <a:lnTo>
                    <a:pt x="97" y="3"/>
                  </a:lnTo>
                  <a:lnTo>
                    <a:pt x="96" y="3"/>
                  </a:lnTo>
                  <a:lnTo>
                    <a:pt x="95" y="3"/>
                  </a:lnTo>
                  <a:lnTo>
                    <a:pt x="82" y="4"/>
                  </a:lnTo>
                  <a:lnTo>
                    <a:pt x="81" y="3"/>
                  </a:lnTo>
                  <a:lnTo>
                    <a:pt x="92" y="2"/>
                  </a:lnTo>
                  <a:lnTo>
                    <a:pt x="94" y="2"/>
                  </a:lnTo>
                  <a:lnTo>
                    <a:pt x="94" y="1"/>
                  </a:lnTo>
                  <a:lnTo>
                    <a:pt x="94" y="0"/>
                  </a:lnTo>
                  <a:lnTo>
                    <a:pt x="92" y="0"/>
                  </a:lnTo>
                  <a:lnTo>
                    <a:pt x="78" y="2"/>
                  </a:lnTo>
                  <a:lnTo>
                    <a:pt x="77" y="2"/>
                  </a:lnTo>
                  <a:lnTo>
                    <a:pt x="76" y="2"/>
                  </a:lnTo>
                  <a:lnTo>
                    <a:pt x="75" y="2"/>
                  </a:lnTo>
                  <a:lnTo>
                    <a:pt x="71" y="2"/>
                  </a:lnTo>
                  <a:lnTo>
                    <a:pt x="69" y="4"/>
                  </a:lnTo>
                  <a:lnTo>
                    <a:pt x="67" y="5"/>
                  </a:lnTo>
                  <a:lnTo>
                    <a:pt x="66" y="7"/>
                  </a:lnTo>
                  <a:lnTo>
                    <a:pt x="0" y="16"/>
                  </a:lnTo>
                  <a:lnTo>
                    <a:pt x="1" y="20"/>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0" name="Freeform 208">
              <a:extLst>
                <a:ext uri="{FF2B5EF4-FFF2-40B4-BE49-F238E27FC236}">
                  <a16:creationId xmlns:a16="http://schemas.microsoft.com/office/drawing/2014/main" id="{1403653E-840C-19BD-1541-522544CCF01D}"/>
                </a:ext>
              </a:extLst>
            </p:cNvPr>
            <p:cNvSpPr>
              <a:spLocks/>
            </p:cNvSpPr>
            <p:nvPr/>
          </p:nvSpPr>
          <p:spPr bwMode="auto">
            <a:xfrm>
              <a:off x="2083" y="1689"/>
              <a:ext cx="282" cy="83"/>
            </a:xfrm>
            <a:custGeom>
              <a:avLst/>
              <a:gdLst>
                <a:gd name="T0" fmla="*/ 1 w 282"/>
                <a:gd name="T1" fmla="*/ 0 h 83"/>
                <a:gd name="T2" fmla="*/ 282 w 282"/>
                <a:gd name="T3" fmla="*/ 45 h 83"/>
                <a:gd name="T4" fmla="*/ 277 w 282"/>
                <a:gd name="T5" fmla="*/ 83 h 83"/>
                <a:gd name="T6" fmla="*/ 0 w 282"/>
                <a:gd name="T7" fmla="*/ 30 h 83"/>
                <a:gd name="T8" fmla="*/ 1 w 282"/>
                <a:gd name="T9" fmla="*/ 0 h 83"/>
                <a:gd name="T10" fmla="*/ 0 60000 65536"/>
                <a:gd name="T11" fmla="*/ 0 60000 65536"/>
                <a:gd name="T12" fmla="*/ 0 60000 65536"/>
                <a:gd name="T13" fmla="*/ 0 60000 65536"/>
                <a:gd name="T14" fmla="*/ 0 60000 65536"/>
                <a:gd name="T15" fmla="*/ 0 w 282"/>
                <a:gd name="T16" fmla="*/ 0 h 83"/>
                <a:gd name="T17" fmla="*/ 282 w 282"/>
                <a:gd name="T18" fmla="*/ 83 h 83"/>
              </a:gdLst>
              <a:ahLst/>
              <a:cxnLst>
                <a:cxn ang="T10">
                  <a:pos x="T0" y="T1"/>
                </a:cxn>
                <a:cxn ang="T11">
                  <a:pos x="T2" y="T3"/>
                </a:cxn>
                <a:cxn ang="T12">
                  <a:pos x="T4" y="T5"/>
                </a:cxn>
                <a:cxn ang="T13">
                  <a:pos x="T6" y="T7"/>
                </a:cxn>
                <a:cxn ang="T14">
                  <a:pos x="T8" y="T9"/>
                </a:cxn>
              </a:cxnLst>
              <a:rect l="T15" t="T16" r="T17" b="T18"/>
              <a:pathLst>
                <a:path w="282" h="83">
                  <a:moveTo>
                    <a:pt x="1" y="0"/>
                  </a:moveTo>
                  <a:lnTo>
                    <a:pt x="282" y="45"/>
                  </a:lnTo>
                  <a:lnTo>
                    <a:pt x="277" y="83"/>
                  </a:lnTo>
                  <a:lnTo>
                    <a:pt x="0" y="3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1" name="Freeform 209">
              <a:extLst>
                <a:ext uri="{FF2B5EF4-FFF2-40B4-BE49-F238E27FC236}">
                  <a16:creationId xmlns:a16="http://schemas.microsoft.com/office/drawing/2014/main" id="{9E4E66E9-A53D-5628-6836-48B2FA89C79D}"/>
                </a:ext>
              </a:extLst>
            </p:cNvPr>
            <p:cNvSpPr>
              <a:spLocks/>
            </p:cNvSpPr>
            <p:nvPr/>
          </p:nvSpPr>
          <p:spPr bwMode="auto">
            <a:xfrm>
              <a:off x="2376" y="2210"/>
              <a:ext cx="181" cy="652"/>
            </a:xfrm>
            <a:custGeom>
              <a:avLst/>
              <a:gdLst>
                <a:gd name="T0" fmla="*/ 170 w 181"/>
                <a:gd name="T1" fmla="*/ 642 h 652"/>
                <a:gd name="T2" fmla="*/ 152 w 181"/>
                <a:gd name="T3" fmla="*/ 634 h 652"/>
                <a:gd name="T4" fmla="*/ 131 w 181"/>
                <a:gd name="T5" fmla="*/ 624 h 652"/>
                <a:gd name="T6" fmla="*/ 115 w 181"/>
                <a:gd name="T7" fmla="*/ 618 h 652"/>
                <a:gd name="T8" fmla="*/ 113 w 181"/>
                <a:gd name="T9" fmla="*/ 616 h 652"/>
                <a:gd name="T10" fmla="*/ 103 w 181"/>
                <a:gd name="T11" fmla="*/ 600 h 652"/>
                <a:gd name="T12" fmla="*/ 91 w 181"/>
                <a:gd name="T13" fmla="*/ 577 h 652"/>
                <a:gd name="T14" fmla="*/ 78 w 181"/>
                <a:gd name="T15" fmla="*/ 556 h 652"/>
                <a:gd name="T16" fmla="*/ 67 w 181"/>
                <a:gd name="T17" fmla="*/ 538 h 652"/>
                <a:gd name="T18" fmla="*/ 50 w 181"/>
                <a:gd name="T19" fmla="*/ 442 h 652"/>
                <a:gd name="T20" fmla="*/ 61 w 181"/>
                <a:gd name="T21" fmla="*/ 314 h 652"/>
                <a:gd name="T22" fmla="*/ 86 w 181"/>
                <a:gd name="T23" fmla="*/ 181 h 652"/>
                <a:gd name="T24" fmla="*/ 110 w 181"/>
                <a:gd name="T25" fmla="*/ 69 h 652"/>
                <a:gd name="T26" fmla="*/ 115 w 181"/>
                <a:gd name="T27" fmla="*/ 49 h 652"/>
                <a:gd name="T28" fmla="*/ 120 w 181"/>
                <a:gd name="T29" fmla="*/ 29 h 652"/>
                <a:gd name="T30" fmla="*/ 100 w 181"/>
                <a:gd name="T31" fmla="*/ 21 h 652"/>
                <a:gd name="T32" fmla="*/ 83 w 181"/>
                <a:gd name="T33" fmla="*/ 8 h 652"/>
                <a:gd name="T34" fmla="*/ 66 w 181"/>
                <a:gd name="T35" fmla="*/ 0 h 652"/>
                <a:gd name="T36" fmla="*/ 44 w 181"/>
                <a:gd name="T37" fmla="*/ 5 h 652"/>
                <a:gd name="T38" fmla="*/ 14 w 181"/>
                <a:gd name="T39" fmla="*/ 98 h 652"/>
                <a:gd name="T40" fmla="*/ 0 w 181"/>
                <a:gd name="T41" fmla="*/ 198 h 652"/>
                <a:gd name="T42" fmla="*/ 5 w 181"/>
                <a:gd name="T43" fmla="*/ 328 h 652"/>
                <a:gd name="T44" fmla="*/ 30 w 181"/>
                <a:gd name="T45" fmla="*/ 509 h 652"/>
                <a:gd name="T46" fmla="*/ 28 w 181"/>
                <a:gd name="T47" fmla="*/ 518 h 652"/>
                <a:gd name="T48" fmla="*/ 24 w 181"/>
                <a:gd name="T49" fmla="*/ 528 h 652"/>
                <a:gd name="T50" fmla="*/ 22 w 181"/>
                <a:gd name="T51" fmla="*/ 532 h 652"/>
                <a:gd name="T52" fmla="*/ 18 w 181"/>
                <a:gd name="T53" fmla="*/ 535 h 652"/>
                <a:gd name="T54" fmla="*/ 14 w 181"/>
                <a:gd name="T55" fmla="*/ 541 h 652"/>
                <a:gd name="T56" fmla="*/ 8 w 181"/>
                <a:gd name="T57" fmla="*/ 551 h 652"/>
                <a:gd name="T58" fmla="*/ 7 w 181"/>
                <a:gd name="T59" fmla="*/ 581 h 652"/>
                <a:gd name="T60" fmla="*/ 14 w 181"/>
                <a:gd name="T61" fmla="*/ 592 h 652"/>
                <a:gd name="T62" fmla="*/ 26 w 181"/>
                <a:gd name="T63" fmla="*/ 652 h 652"/>
                <a:gd name="T64" fmla="*/ 44 w 181"/>
                <a:gd name="T65" fmla="*/ 604 h 652"/>
                <a:gd name="T66" fmla="*/ 66 w 181"/>
                <a:gd name="T67" fmla="*/ 619 h 652"/>
                <a:gd name="T68" fmla="*/ 81 w 181"/>
                <a:gd name="T69" fmla="*/ 637 h 652"/>
                <a:gd name="T70" fmla="*/ 89 w 181"/>
                <a:gd name="T71" fmla="*/ 650 h 652"/>
                <a:gd name="T72" fmla="*/ 180 w 181"/>
                <a:gd name="T73" fmla="*/ 652 h 652"/>
                <a:gd name="T74" fmla="*/ 181 w 181"/>
                <a:gd name="T75" fmla="*/ 649 h 652"/>
                <a:gd name="T76" fmla="*/ 175 w 181"/>
                <a:gd name="T77" fmla="*/ 643 h 6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652"/>
                <a:gd name="T119" fmla="*/ 181 w 181"/>
                <a:gd name="T120" fmla="*/ 652 h 6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652">
                  <a:moveTo>
                    <a:pt x="175" y="643"/>
                  </a:moveTo>
                  <a:lnTo>
                    <a:pt x="170" y="642"/>
                  </a:lnTo>
                  <a:lnTo>
                    <a:pt x="162" y="639"/>
                  </a:lnTo>
                  <a:lnTo>
                    <a:pt x="152" y="634"/>
                  </a:lnTo>
                  <a:lnTo>
                    <a:pt x="142" y="630"/>
                  </a:lnTo>
                  <a:lnTo>
                    <a:pt x="131" y="624"/>
                  </a:lnTo>
                  <a:lnTo>
                    <a:pt x="122" y="621"/>
                  </a:lnTo>
                  <a:lnTo>
                    <a:pt x="115" y="618"/>
                  </a:lnTo>
                  <a:lnTo>
                    <a:pt x="113" y="616"/>
                  </a:lnTo>
                  <a:lnTo>
                    <a:pt x="109" y="609"/>
                  </a:lnTo>
                  <a:lnTo>
                    <a:pt x="103" y="600"/>
                  </a:lnTo>
                  <a:lnTo>
                    <a:pt x="98" y="589"/>
                  </a:lnTo>
                  <a:lnTo>
                    <a:pt x="91" y="577"/>
                  </a:lnTo>
                  <a:lnTo>
                    <a:pt x="83" y="566"/>
                  </a:lnTo>
                  <a:lnTo>
                    <a:pt x="78" y="556"/>
                  </a:lnTo>
                  <a:lnTo>
                    <a:pt x="72" y="546"/>
                  </a:lnTo>
                  <a:lnTo>
                    <a:pt x="67" y="538"/>
                  </a:lnTo>
                  <a:lnTo>
                    <a:pt x="54" y="496"/>
                  </a:lnTo>
                  <a:lnTo>
                    <a:pt x="50" y="442"/>
                  </a:lnTo>
                  <a:lnTo>
                    <a:pt x="53" y="381"/>
                  </a:lnTo>
                  <a:lnTo>
                    <a:pt x="61" y="314"/>
                  </a:lnTo>
                  <a:lnTo>
                    <a:pt x="73" y="247"/>
                  </a:lnTo>
                  <a:lnTo>
                    <a:pt x="86" y="181"/>
                  </a:lnTo>
                  <a:lnTo>
                    <a:pt x="99" y="121"/>
                  </a:lnTo>
                  <a:lnTo>
                    <a:pt x="110" y="69"/>
                  </a:lnTo>
                  <a:lnTo>
                    <a:pt x="112" y="59"/>
                  </a:lnTo>
                  <a:lnTo>
                    <a:pt x="115" y="49"/>
                  </a:lnTo>
                  <a:lnTo>
                    <a:pt x="118" y="39"/>
                  </a:lnTo>
                  <a:lnTo>
                    <a:pt x="120" y="29"/>
                  </a:lnTo>
                  <a:lnTo>
                    <a:pt x="109" y="27"/>
                  </a:lnTo>
                  <a:lnTo>
                    <a:pt x="100" y="21"/>
                  </a:lnTo>
                  <a:lnTo>
                    <a:pt x="91" y="15"/>
                  </a:lnTo>
                  <a:lnTo>
                    <a:pt x="83" y="8"/>
                  </a:lnTo>
                  <a:lnTo>
                    <a:pt x="75" y="4"/>
                  </a:lnTo>
                  <a:lnTo>
                    <a:pt x="66" y="0"/>
                  </a:lnTo>
                  <a:lnTo>
                    <a:pt x="56" y="0"/>
                  </a:lnTo>
                  <a:lnTo>
                    <a:pt x="44" y="5"/>
                  </a:lnTo>
                  <a:lnTo>
                    <a:pt x="27" y="52"/>
                  </a:lnTo>
                  <a:lnTo>
                    <a:pt x="14" y="98"/>
                  </a:lnTo>
                  <a:lnTo>
                    <a:pt x="5" y="145"/>
                  </a:lnTo>
                  <a:lnTo>
                    <a:pt x="0" y="198"/>
                  </a:lnTo>
                  <a:lnTo>
                    <a:pt x="0" y="258"/>
                  </a:lnTo>
                  <a:lnTo>
                    <a:pt x="5" y="328"/>
                  </a:lnTo>
                  <a:lnTo>
                    <a:pt x="14" y="411"/>
                  </a:lnTo>
                  <a:lnTo>
                    <a:pt x="30" y="509"/>
                  </a:lnTo>
                  <a:lnTo>
                    <a:pt x="30" y="514"/>
                  </a:lnTo>
                  <a:lnTo>
                    <a:pt x="28" y="518"/>
                  </a:lnTo>
                  <a:lnTo>
                    <a:pt x="26" y="524"/>
                  </a:lnTo>
                  <a:lnTo>
                    <a:pt x="24" y="528"/>
                  </a:lnTo>
                  <a:lnTo>
                    <a:pt x="23" y="529"/>
                  </a:lnTo>
                  <a:lnTo>
                    <a:pt x="22" y="532"/>
                  </a:lnTo>
                  <a:lnTo>
                    <a:pt x="19" y="533"/>
                  </a:lnTo>
                  <a:lnTo>
                    <a:pt x="18" y="535"/>
                  </a:lnTo>
                  <a:lnTo>
                    <a:pt x="16" y="537"/>
                  </a:lnTo>
                  <a:lnTo>
                    <a:pt x="14" y="541"/>
                  </a:lnTo>
                  <a:lnTo>
                    <a:pt x="11" y="546"/>
                  </a:lnTo>
                  <a:lnTo>
                    <a:pt x="8" y="551"/>
                  </a:lnTo>
                  <a:lnTo>
                    <a:pt x="5" y="567"/>
                  </a:lnTo>
                  <a:lnTo>
                    <a:pt x="7" y="581"/>
                  </a:lnTo>
                  <a:lnTo>
                    <a:pt x="12" y="589"/>
                  </a:lnTo>
                  <a:lnTo>
                    <a:pt x="14" y="592"/>
                  </a:lnTo>
                  <a:lnTo>
                    <a:pt x="21" y="652"/>
                  </a:lnTo>
                  <a:lnTo>
                    <a:pt x="26" y="652"/>
                  </a:lnTo>
                  <a:lnTo>
                    <a:pt x="31" y="601"/>
                  </a:lnTo>
                  <a:lnTo>
                    <a:pt x="44" y="604"/>
                  </a:lnTo>
                  <a:lnTo>
                    <a:pt x="56" y="611"/>
                  </a:lnTo>
                  <a:lnTo>
                    <a:pt x="66" y="619"/>
                  </a:lnTo>
                  <a:lnTo>
                    <a:pt x="74" y="628"/>
                  </a:lnTo>
                  <a:lnTo>
                    <a:pt x="81" y="637"/>
                  </a:lnTo>
                  <a:lnTo>
                    <a:pt x="86" y="644"/>
                  </a:lnTo>
                  <a:lnTo>
                    <a:pt x="89" y="650"/>
                  </a:lnTo>
                  <a:lnTo>
                    <a:pt x="90" y="652"/>
                  </a:lnTo>
                  <a:lnTo>
                    <a:pt x="180" y="652"/>
                  </a:lnTo>
                  <a:lnTo>
                    <a:pt x="180" y="651"/>
                  </a:lnTo>
                  <a:lnTo>
                    <a:pt x="181" y="649"/>
                  </a:lnTo>
                  <a:lnTo>
                    <a:pt x="180" y="645"/>
                  </a:lnTo>
                  <a:lnTo>
                    <a:pt x="175" y="643"/>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2" name="Freeform 210">
              <a:extLst>
                <a:ext uri="{FF2B5EF4-FFF2-40B4-BE49-F238E27FC236}">
                  <a16:creationId xmlns:a16="http://schemas.microsoft.com/office/drawing/2014/main" id="{A5134D6A-17D6-CDD4-74E8-921321881690}"/>
                </a:ext>
              </a:extLst>
            </p:cNvPr>
            <p:cNvSpPr>
              <a:spLocks/>
            </p:cNvSpPr>
            <p:nvPr/>
          </p:nvSpPr>
          <p:spPr bwMode="auto">
            <a:xfrm>
              <a:off x="1799" y="2114"/>
              <a:ext cx="550" cy="509"/>
            </a:xfrm>
            <a:custGeom>
              <a:avLst/>
              <a:gdLst>
                <a:gd name="T0" fmla="*/ 100 w 550"/>
                <a:gd name="T1" fmla="*/ 488 h 509"/>
                <a:gd name="T2" fmla="*/ 89 w 550"/>
                <a:gd name="T3" fmla="*/ 445 h 509"/>
                <a:gd name="T4" fmla="*/ 86 w 550"/>
                <a:gd name="T5" fmla="*/ 436 h 509"/>
                <a:gd name="T6" fmla="*/ 103 w 550"/>
                <a:gd name="T7" fmla="*/ 393 h 509"/>
                <a:gd name="T8" fmla="*/ 119 w 550"/>
                <a:gd name="T9" fmla="*/ 351 h 509"/>
                <a:gd name="T10" fmla="*/ 143 w 550"/>
                <a:gd name="T11" fmla="*/ 314 h 509"/>
                <a:gd name="T12" fmla="*/ 183 w 550"/>
                <a:gd name="T13" fmla="*/ 277 h 509"/>
                <a:gd name="T14" fmla="*/ 233 w 550"/>
                <a:gd name="T15" fmla="*/ 241 h 509"/>
                <a:gd name="T16" fmla="*/ 291 w 550"/>
                <a:gd name="T17" fmla="*/ 207 h 509"/>
                <a:gd name="T18" fmla="*/ 351 w 550"/>
                <a:gd name="T19" fmla="*/ 174 h 509"/>
                <a:gd name="T20" fmla="*/ 410 w 550"/>
                <a:gd name="T21" fmla="*/ 143 h 509"/>
                <a:gd name="T22" fmla="*/ 466 w 550"/>
                <a:gd name="T23" fmla="*/ 116 h 509"/>
                <a:gd name="T24" fmla="*/ 513 w 550"/>
                <a:gd name="T25" fmla="*/ 93 h 509"/>
                <a:gd name="T26" fmla="*/ 522 w 550"/>
                <a:gd name="T27" fmla="*/ 88 h 509"/>
                <a:gd name="T28" fmla="*/ 532 w 550"/>
                <a:gd name="T29" fmla="*/ 83 h 509"/>
                <a:gd name="T30" fmla="*/ 541 w 550"/>
                <a:gd name="T31" fmla="*/ 78 h 509"/>
                <a:gd name="T32" fmla="*/ 550 w 550"/>
                <a:gd name="T33" fmla="*/ 74 h 509"/>
                <a:gd name="T34" fmla="*/ 543 w 550"/>
                <a:gd name="T35" fmla="*/ 54 h 509"/>
                <a:gd name="T36" fmla="*/ 543 w 550"/>
                <a:gd name="T37" fmla="*/ 34 h 509"/>
                <a:gd name="T38" fmla="*/ 540 w 550"/>
                <a:gd name="T39" fmla="*/ 15 h 509"/>
                <a:gd name="T40" fmla="*/ 522 w 550"/>
                <a:gd name="T41" fmla="*/ 0 h 509"/>
                <a:gd name="T42" fmla="*/ 475 w 550"/>
                <a:gd name="T43" fmla="*/ 17 h 509"/>
                <a:gd name="T44" fmla="*/ 430 w 550"/>
                <a:gd name="T45" fmla="*/ 35 h 509"/>
                <a:gd name="T46" fmla="*/ 387 w 550"/>
                <a:gd name="T47" fmla="*/ 58 h 509"/>
                <a:gd name="T48" fmla="*/ 343 w 550"/>
                <a:gd name="T49" fmla="*/ 87 h 509"/>
                <a:gd name="T50" fmla="*/ 296 w 550"/>
                <a:gd name="T51" fmla="*/ 124 h 509"/>
                <a:gd name="T52" fmla="*/ 244 w 550"/>
                <a:gd name="T53" fmla="*/ 171 h 509"/>
                <a:gd name="T54" fmla="*/ 186 w 550"/>
                <a:gd name="T55" fmla="*/ 230 h 509"/>
                <a:gd name="T56" fmla="*/ 118 w 550"/>
                <a:gd name="T57" fmla="*/ 304 h 509"/>
                <a:gd name="T58" fmla="*/ 110 w 550"/>
                <a:gd name="T59" fmla="*/ 308 h 509"/>
                <a:gd name="T60" fmla="*/ 100 w 550"/>
                <a:gd name="T61" fmla="*/ 311 h 509"/>
                <a:gd name="T62" fmla="*/ 95 w 550"/>
                <a:gd name="T63" fmla="*/ 311 h 509"/>
                <a:gd name="T64" fmla="*/ 91 w 550"/>
                <a:gd name="T65" fmla="*/ 311 h 509"/>
                <a:gd name="T66" fmla="*/ 83 w 550"/>
                <a:gd name="T67" fmla="*/ 311 h 509"/>
                <a:gd name="T68" fmla="*/ 73 w 550"/>
                <a:gd name="T69" fmla="*/ 312 h 509"/>
                <a:gd name="T70" fmla="*/ 48 w 550"/>
                <a:gd name="T71" fmla="*/ 331 h 509"/>
                <a:gd name="T72" fmla="*/ 44 w 550"/>
                <a:gd name="T73" fmla="*/ 343 h 509"/>
                <a:gd name="T74" fmla="*/ 4 w 550"/>
                <a:gd name="T75" fmla="*/ 389 h 509"/>
                <a:gd name="T76" fmla="*/ 55 w 550"/>
                <a:gd name="T77" fmla="*/ 386 h 509"/>
                <a:gd name="T78" fmla="*/ 47 w 550"/>
                <a:gd name="T79" fmla="*/ 431 h 509"/>
                <a:gd name="T80" fmla="*/ 100 w 550"/>
                <a:gd name="T81" fmla="*/ 509 h 509"/>
                <a:gd name="T82" fmla="*/ 103 w 550"/>
                <a:gd name="T83" fmla="*/ 508 h 509"/>
                <a:gd name="T84" fmla="*/ 103 w 550"/>
                <a:gd name="T85" fmla="*/ 500 h 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0"/>
                <a:gd name="T130" fmla="*/ 0 h 509"/>
                <a:gd name="T131" fmla="*/ 550 w 550"/>
                <a:gd name="T132" fmla="*/ 509 h 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0" h="509">
                  <a:moveTo>
                    <a:pt x="103" y="500"/>
                  </a:moveTo>
                  <a:lnTo>
                    <a:pt x="100" y="488"/>
                  </a:lnTo>
                  <a:lnTo>
                    <a:pt x="94" y="466"/>
                  </a:lnTo>
                  <a:lnTo>
                    <a:pt x="89" y="445"/>
                  </a:lnTo>
                  <a:lnTo>
                    <a:pt x="86" y="436"/>
                  </a:lnTo>
                  <a:lnTo>
                    <a:pt x="94" y="418"/>
                  </a:lnTo>
                  <a:lnTo>
                    <a:pt x="103" y="393"/>
                  </a:lnTo>
                  <a:lnTo>
                    <a:pt x="112" y="370"/>
                  </a:lnTo>
                  <a:lnTo>
                    <a:pt x="119" y="351"/>
                  </a:lnTo>
                  <a:lnTo>
                    <a:pt x="129" y="333"/>
                  </a:lnTo>
                  <a:lnTo>
                    <a:pt x="143" y="314"/>
                  </a:lnTo>
                  <a:lnTo>
                    <a:pt x="161" y="296"/>
                  </a:lnTo>
                  <a:lnTo>
                    <a:pt x="183" y="277"/>
                  </a:lnTo>
                  <a:lnTo>
                    <a:pt x="207" y="259"/>
                  </a:lnTo>
                  <a:lnTo>
                    <a:pt x="233" y="241"/>
                  </a:lnTo>
                  <a:lnTo>
                    <a:pt x="260" y="223"/>
                  </a:lnTo>
                  <a:lnTo>
                    <a:pt x="291" y="207"/>
                  </a:lnTo>
                  <a:lnTo>
                    <a:pt x="320" y="190"/>
                  </a:lnTo>
                  <a:lnTo>
                    <a:pt x="351" y="174"/>
                  </a:lnTo>
                  <a:lnTo>
                    <a:pt x="381" y="159"/>
                  </a:lnTo>
                  <a:lnTo>
                    <a:pt x="410" y="143"/>
                  </a:lnTo>
                  <a:lnTo>
                    <a:pt x="439" y="130"/>
                  </a:lnTo>
                  <a:lnTo>
                    <a:pt x="466" y="116"/>
                  </a:lnTo>
                  <a:lnTo>
                    <a:pt x="490" y="104"/>
                  </a:lnTo>
                  <a:lnTo>
                    <a:pt x="513" y="93"/>
                  </a:lnTo>
                  <a:lnTo>
                    <a:pt x="517" y="91"/>
                  </a:lnTo>
                  <a:lnTo>
                    <a:pt x="522" y="88"/>
                  </a:lnTo>
                  <a:lnTo>
                    <a:pt x="526" y="86"/>
                  </a:lnTo>
                  <a:lnTo>
                    <a:pt x="532" y="83"/>
                  </a:lnTo>
                  <a:lnTo>
                    <a:pt x="536" y="81"/>
                  </a:lnTo>
                  <a:lnTo>
                    <a:pt x="541" y="78"/>
                  </a:lnTo>
                  <a:lnTo>
                    <a:pt x="545" y="76"/>
                  </a:lnTo>
                  <a:lnTo>
                    <a:pt x="550" y="74"/>
                  </a:lnTo>
                  <a:lnTo>
                    <a:pt x="545" y="64"/>
                  </a:lnTo>
                  <a:lnTo>
                    <a:pt x="543" y="54"/>
                  </a:lnTo>
                  <a:lnTo>
                    <a:pt x="543" y="44"/>
                  </a:lnTo>
                  <a:lnTo>
                    <a:pt x="543" y="34"/>
                  </a:lnTo>
                  <a:lnTo>
                    <a:pt x="542" y="24"/>
                  </a:lnTo>
                  <a:lnTo>
                    <a:pt x="540" y="15"/>
                  </a:lnTo>
                  <a:lnTo>
                    <a:pt x="533" y="7"/>
                  </a:lnTo>
                  <a:lnTo>
                    <a:pt x="522" y="0"/>
                  </a:lnTo>
                  <a:lnTo>
                    <a:pt x="497" y="8"/>
                  </a:lnTo>
                  <a:lnTo>
                    <a:pt x="475" y="17"/>
                  </a:lnTo>
                  <a:lnTo>
                    <a:pt x="452" y="26"/>
                  </a:lnTo>
                  <a:lnTo>
                    <a:pt x="430" y="35"/>
                  </a:lnTo>
                  <a:lnTo>
                    <a:pt x="409" y="46"/>
                  </a:lnTo>
                  <a:lnTo>
                    <a:pt x="387" y="58"/>
                  </a:lnTo>
                  <a:lnTo>
                    <a:pt x="365" y="72"/>
                  </a:lnTo>
                  <a:lnTo>
                    <a:pt x="343" y="87"/>
                  </a:lnTo>
                  <a:lnTo>
                    <a:pt x="320" y="104"/>
                  </a:lnTo>
                  <a:lnTo>
                    <a:pt x="296" y="124"/>
                  </a:lnTo>
                  <a:lnTo>
                    <a:pt x="271" y="146"/>
                  </a:lnTo>
                  <a:lnTo>
                    <a:pt x="244" y="171"/>
                  </a:lnTo>
                  <a:lnTo>
                    <a:pt x="216" y="199"/>
                  </a:lnTo>
                  <a:lnTo>
                    <a:pt x="186" y="230"/>
                  </a:lnTo>
                  <a:lnTo>
                    <a:pt x="152" y="266"/>
                  </a:lnTo>
                  <a:lnTo>
                    <a:pt x="118" y="304"/>
                  </a:lnTo>
                  <a:lnTo>
                    <a:pt x="114" y="306"/>
                  </a:lnTo>
                  <a:lnTo>
                    <a:pt x="110" y="308"/>
                  </a:lnTo>
                  <a:lnTo>
                    <a:pt x="105" y="309"/>
                  </a:lnTo>
                  <a:lnTo>
                    <a:pt x="100" y="311"/>
                  </a:lnTo>
                  <a:lnTo>
                    <a:pt x="98" y="311"/>
                  </a:lnTo>
                  <a:lnTo>
                    <a:pt x="95" y="311"/>
                  </a:lnTo>
                  <a:lnTo>
                    <a:pt x="93" y="311"/>
                  </a:lnTo>
                  <a:lnTo>
                    <a:pt x="91" y="311"/>
                  </a:lnTo>
                  <a:lnTo>
                    <a:pt x="87" y="311"/>
                  </a:lnTo>
                  <a:lnTo>
                    <a:pt x="83" y="311"/>
                  </a:lnTo>
                  <a:lnTo>
                    <a:pt x="77" y="311"/>
                  </a:lnTo>
                  <a:lnTo>
                    <a:pt x="73" y="312"/>
                  </a:lnTo>
                  <a:lnTo>
                    <a:pt x="57" y="321"/>
                  </a:lnTo>
                  <a:lnTo>
                    <a:pt x="48" y="331"/>
                  </a:lnTo>
                  <a:lnTo>
                    <a:pt x="45" y="340"/>
                  </a:lnTo>
                  <a:lnTo>
                    <a:pt x="44" y="343"/>
                  </a:lnTo>
                  <a:lnTo>
                    <a:pt x="0" y="384"/>
                  </a:lnTo>
                  <a:lnTo>
                    <a:pt x="4" y="389"/>
                  </a:lnTo>
                  <a:lnTo>
                    <a:pt x="46" y="361"/>
                  </a:lnTo>
                  <a:lnTo>
                    <a:pt x="55" y="386"/>
                  </a:lnTo>
                  <a:lnTo>
                    <a:pt x="53" y="412"/>
                  </a:lnTo>
                  <a:lnTo>
                    <a:pt x="47" y="431"/>
                  </a:lnTo>
                  <a:lnTo>
                    <a:pt x="44" y="439"/>
                  </a:lnTo>
                  <a:lnTo>
                    <a:pt x="100" y="509"/>
                  </a:lnTo>
                  <a:lnTo>
                    <a:pt x="101" y="509"/>
                  </a:lnTo>
                  <a:lnTo>
                    <a:pt x="103" y="508"/>
                  </a:lnTo>
                  <a:lnTo>
                    <a:pt x="104" y="506"/>
                  </a:lnTo>
                  <a:lnTo>
                    <a:pt x="103" y="500"/>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3" name="Freeform 211">
              <a:extLst>
                <a:ext uri="{FF2B5EF4-FFF2-40B4-BE49-F238E27FC236}">
                  <a16:creationId xmlns:a16="http://schemas.microsoft.com/office/drawing/2014/main" id="{AE1B1905-169B-8863-0BE9-B55B63EB29AB}"/>
                </a:ext>
              </a:extLst>
            </p:cNvPr>
            <p:cNvSpPr>
              <a:spLocks/>
            </p:cNvSpPr>
            <p:nvPr/>
          </p:nvSpPr>
          <p:spPr bwMode="auto">
            <a:xfrm>
              <a:off x="2227" y="1124"/>
              <a:ext cx="278" cy="221"/>
            </a:xfrm>
            <a:custGeom>
              <a:avLst/>
              <a:gdLst>
                <a:gd name="T0" fmla="*/ 245 w 278"/>
                <a:gd name="T1" fmla="*/ 146 h 221"/>
                <a:gd name="T2" fmla="*/ 234 w 278"/>
                <a:gd name="T3" fmla="*/ 111 h 221"/>
                <a:gd name="T4" fmla="*/ 229 w 278"/>
                <a:gd name="T5" fmla="*/ 88 h 221"/>
                <a:gd name="T6" fmla="*/ 223 w 278"/>
                <a:gd name="T7" fmla="*/ 73 h 221"/>
                <a:gd name="T8" fmla="*/ 215 w 278"/>
                <a:gd name="T9" fmla="*/ 55 h 221"/>
                <a:gd name="T10" fmla="*/ 209 w 278"/>
                <a:gd name="T11" fmla="*/ 44 h 221"/>
                <a:gd name="T12" fmla="*/ 200 w 278"/>
                <a:gd name="T13" fmla="*/ 34 h 221"/>
                <a:gd name="T14" fmla="*/ 189 w 278"/>
                <a:gd name="T15" fmla="*/ 24 h 221"/>
                <a:gd name="T16" fmla="*/ 174 w 278"/>
                <a:gd name="T17" fmla="*/ 15 h 221"/>
                <a:gd name="T18" fmla="*/ 158 w 278"/>
                <a:gd name="T19" fmla="*/ 7 h 221"/>
                <a:gd name="T20" fmla="*/ 138 w 278"/>
                <a:gd name="T21" fmla="*/ 2 h 221"/>
                <a:gd name="T22" fmla="*/ 116 w 278"/>
                <a:gd name="T23" fmla="*/ 0 h 221"/>
                <a:gd name="T24" fmla="*/ 89 w 278"/>
                <a:gd name="T25" fmla="*/ 2 h 221"/>
                <a:gd name="T26" fmla="*/ 85 w 278"/>
                <a:gd name="T27" fmla="*/ 3 h 221"/>
                <a:gd name="T28" fmla="*/ 80 w 278"/>
                <a:gd name="T29" fmla="*/ 5 h 221"/>
                <a:gd name="T30" fmla="*/ 76 w 278"/>
                <a:gd name="T31" fmla="*/ 5 h 221"/>
                <a:gd name="T32" fmla="*/ 71 w 278"/>
                <a:gd name="T33" fmla="*/ 6 h 221"/>
                <a:gd name="T34" fmla="*/ 68 w 278"/>
                <a:gd name="T35" fmla="*/ 7 h 221"/>
                <a:gd name="T36" fmla="*/ 64 w 278"/>
                <a:gd name="T37" fmla="*/ 8 h 221"/>
                <a:gd name="T38" fmla="*/ 59 w 278"/>
                <a:gd name="T39" fmla="*/ 9 h 221"/>
                <a:gd name="T40" fmla="*/ 56 w 278"/>
                <a:gd name="T41" fmla="*/ 10 h 221"/>
                <a:gd name="T42" fmla="*/ 38 w 278"/>
                <a:gd name="T43" fmla="*/ 29 h 221"/>
                <a:gd name="T44" fmla="*/ 22 w 278"/>
                <a:gd name="T45" fmla="*/ 51 h 221"/>
                <a:gd name="T46" fmla="*/ 11 w 278"/>
                <a:gd name="T47" fmla="*/ 76 h 221"/>
                <a:gd name="T48" fmla="*/ 3 w 278"/>
                <a:gd name="T49" fmla="*/ 103 h 221"/>
                <a:gd name="T50" fmla="*/ 0 w 278"/>
                <a:gd name="T51" fmla="*/ 130 h 221"/>
                <a:gd name="T52" fmla="*/ 0 w 278"/>
                <a:gd name="T53" fmla="*/ 157 h 221"/>
                <a:gd name="T54" fmla="*/ 3 w 278"/>
                <a:gd name="T55" fmla="*/ 184 h 221"/>
                <a:gd name="T56" fmla="*/ 11 w 278"/>
                <a:gd name="T57" fmla="*/ 211 h 221"/>
                <a:gd name="T58" fmla="*/ 28 w 278"/>
                <a:gd name="T59" fmla="*/ 213 h 221"/>
                <a:gd name="T60" fmla="*/ 45 w 278"/>
                <a:gd name="T61" fmla="*/ 216 h 221"/>
                <a:gd name="T62" fmla="*/ 61 w 278"/>
                <a:gd name="T63" fmla="*/ 217 h 221"/>
                <a:gd name="T64" fmla="*/ 79 w 278"/>
                <a:gd name="T65" fmla="*/ 219 h 221"/>
                <a:gd name="T66" fmla="*/ 96 w 278"/>
                <a:gd name="T67" fmla="*/ 220 h 221"/>
                <a:gd name="T68" fmla="*/ 113 w 278"/>
                <a:gd name="T69" fmla="*/ 221 h 221"/>
                <a:gd name="T70" fmla="*/ 129 w 278"/>
                <a:gd name="T71" fmla="*/ 221 h 221"/>
                <a:gd name="T72" fmla="*/ 146 w 278"/>
                <a:gd name="T73" fmla="*/ 221 h 221"/>
                <a:gd name="T74" fmla="*/ 163 w 278"/>
                <a:gd name="T75" fmla="*/ 221 h 221"/>
                <a:gd name="T76" fmla="*/ 181 w 278"/>
                <a:gd name="T77" fmla="*/ 220 h 221"/>
                <a:gd name="T78" fmla="*/ 196 w 278"/>
                <a:gd name="T79" fmla="*/ 218 h 221"/>
                <a:gd name="T80" fmla="*/ 213 w 278"/>
                <a:gd name="T81" fmla="*/ 214 h 221"/>
                <a:gd name="T82" fmla="*/ 230 w 278"/>
                <a:gd name="T83" fmla="*/ 211 h 221"/>
                <a:gd name="T84" fmla="*/ 245 w 278"/>
                <a:gd name="T85" fmla="*/ 205 h 221"/>
                <a:gd name="T86" fmla="*/ 262 w 278"/>
                <a:gd name="T87" fmla="*/ 200 h 221"/>
                <a:gd name="T88" fmla="*/ 278 w 278"/>
                <a:gd name="T89" fmla="*/ 193 h 221"/>
                <a:gd name="T90" fmla="*/ 272 w 278"/>
                <a:gd name="T91" fmla="*/ 189 h 221"/>
                <a:gd name="T92" fmla="*/ 263 w 278"/>
                <a:gd name="T93" fmla="*/ 180 h 221"/>
                <a:gd name="T94" fmla="*/ 254 w 278"/>
                <a:gd name="T95" fmla="*/ 165 h 221"/>
                <a:gd name="T96" fmla="*/ 245 w 278"/>
                <a:gd name="T97" fmla="*/ 1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21"/>
                <a:gd name="T149" fmla="*/ 278 w 278"/>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21">
                  <a:moveTo>
                    <a:pt x="245" y="146"/>
                  </a:moveTo>
                  <a:lnTo>
                    <a:pt x="234" y="111"/>
                  </a:lnTo>
                  <a:lnTo>
                    <a:pt x="229" y="88"/>
                  </a:lnTo>
                  <a:lnTo>
                    <a:pt x="223" y="73"/>
                  </a:lnTo>
                  <a:lnTo>
                    <a:pt x="215" y="55"/>
                  </a:lnTo>
                  <a:lnTo>
                    <a:pt x="209" y="44"/>
                  </a:lnTo>
                  <a:lnTo>
                    <a:pt x="200" y="34"/>
                  </a:lnTo>
                  <a:lnTo>
                    <a:pt x="189" y="24"/>
                  </a:lnTo>
                  <a:lnTo>
                    <a:pt x="174" y="15"/>
                  </a:lnTo>
                  <a:lnTo>
                    <a:pt x="158" y="7"/>
                  </a:lnTo>
                  <a:lnTo>
                    <a:pt x="138" y="2"/>
                  </a:lnTo>
                  <a:lnTo>
                    <a:pt x="116" y="0"/>
                  </a:lnTo>
                  <a:lnTo>
                    <a:pt x="89" y="2"/>
                  </a:lnTo>
                  <a:lnTo>
                    <a:pt x="85" y="3"/>
                  </a:lnTo>
                  <a:lnTo>
                    <a:pt x="80" y="5"/>
                  </a:lnTo>
                  <a:lnTo>
                    <a:pt x="76" y="5"/>
                  </a:lnTo>
                  <a:lnTo>
                    <a:pt x="71" y="6"/>
                  </a:lnTo>
                  <a:lnTo>
                    <a:pt x="68" y="7"/>
                  </a:lnTo>
                  <a:lnTo>
                    <a:pt x="64" y="8"/>
                  </a:lnTo>
                  <a:lnTo>
                    <a:pt x="59" y="9"/>
                  </a:lnTo>
                  <a:lnTo>
                    <a:pt x="56" y="10"/>
                  </a:lnTo>
                  <a:lnTo>
                    <a:pt x="38" y="29"/>
                  </a:lnTo>
                  <a:lnTo>
                    <a:pt x="22" y="51"/>
                  </a:lnTo>
                  <a:lnTo>
                    <a:pt x="11" y="76"/>
                  </a:lnTo>
                  <a:lnTo>
                    <a:pt x="3" y="103"/>
                  </a:lnTo>
                  <a:lnTo>
                    <a:pt x="0" y="130"/>
                  </a:lnTo>
                  <a:lnTo>
                    <a:pt x="0" y="157"/>
                  </a:lnTo>
                  <a:lnTo>
                    <a:pt x="3" y="184"/>
                  </a:lnTo>
                  <a:lnTo>
                    <a:pt x="11" y="211"/>
                  </a:lnTo>
                  <a:lnTo>
                    <a:pt x="28" y="213"/>
                  </a:lnTo>
                  <a:lnTo>
                    <a:pt x="45" y="216"/>
                  </a:lnTo>
                  <a:lnTo>
                    <a:pt x="61" y="217"/>
                  </a:lnTo>
                  <a:lnTo>
                    <a:pt x="79" y="219"/>
                  </a:lnTo>
                  <a:lnTo>
                    <a:pt x="96" y="220"/>
                  </a:lnTo>
                  <a:lnTo>
                    <a:pt x="113" y="221"/>
                  </a:lnTo>
                  <a:lnTo>
                    <a:pt x="129" y="221"/>
                  </a:lnTo>
                  <a:lnTo>
                    <a:pt x="146" y="221"/>
                  </a:lnTo>
                  <a:lnTo>
                    <a:pt x="163" y="221"/>
                  </a:lnTo>
                  <a:lnTo>
                    <a:pt x="181" y="220"/>
                  </a:lnTo>
                  <a:lnTo>
                    <a:pt x="196" y="218"/>
                  </a:lnTo>
                  <a:lnTo>
                    <a:pt x="213" y="214"/>
                  </a:lnTo>
                  <a:lnTo>
                    <a:pt x="230" y="211"/>
                  </a:lnTo>
                  <a:lnTo>
                    <a:pt x="245" y="205"/>
                  </a:lnTo>
                  <a:lnTo>
                    <a:pt x="262" y="200"/>
                  </a:lnTo>
                  <a:lnTo>
                    <a:pt x="278" y="193"/>
                  </a:lnTo>
                  <a:lnTo>
                    <a:pt x="272" y="189"/>
                  </a:lnTo>
                  <a:lnTo>
                    <a:pt x="263" y="180"/>
                  </a:lnTo>
                  <a:lnTo>
                    <a:pt x="254" y="165"/>
                  </a:lnTo>
                  <a:lnTo>
                    <a:pt x="245" y="146"/>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4" name="Freeform 212">
              <a:extLst>
                <a:ext uri="{FF2B5EF4-FFF2-40B4-BE49-F238E27FC236}">
                  <a16:creationId xmlns:a16="http://schemas.microsoft.com/office/drawing/2014/main" id="{D1AC683B-F9AB-5227-B200-DBFF59B4156F}"/>
                </a:ext>
              </a:extLst>
            </p:cNvPr>
            <p:cNvSpPr>
              <a:spLocks/>
            </p:cNvSpPr>
            <p:nvPr/>
          </p:nvSpPr>
          <p:spPr bwMode="auto">
            <a:xfrm>
              <a:off x="2179" y="1434"/>
              <a:ext cx="208" cy="335"/>
            </a:xfrm>
            <a:custGeom>
              <a:avLst/>
              <a:gdLst>
                <a:gd name="T0" fmla="*/ 194 w 208"/>
                <a:gd name="T1" fmla="*/ 286 h 335"/>
                <a:gd name="T2" fmla="*/ 131 w 208"/>
                <a:gd name="T3" fmla="*/ 279 h 335"/>
                <a:gd name="T4" fmla="*/ 129 w 208"/>
                <a:gd name="T5" fmla="*/ 279 h 335"/>
                <a:gd name="T6" fmla="*/ 126 w 208"/>
                <a:gd name="T7" fmla="*/ 282 h 335"/>
                <a:gd name="T8" fmla="*/ 122 w 208"/>
                <a:gd name="T9" fmla="*/ 284 h 335"/>
                <a:gd name="T10" fmla="*/ 116 w 208"/>
                <a:gd name="T11" fmla="*/ 286 h 335"/>
                <a:gd name="T12" fmla="*/ 109 w 208"/>
                <a:gd name="T13" fmla="*/ 291 h 335"/>
                <a:gd name="T14" fmla="*/ 102 w 208"/>
                <a:gd name="T15" fmla="*/ 295 h 335"/>
                <a:gd name="T16" fmla="*/ 95 w 208"/>
                <a:gd name="T17" fmla="*/ 301 h 335"/>
                <a:gd name="T18" fmla="*/ 88 w 208"/>
                <a:gd name="T19" fmla="*/ 306 h 335"/>
                <a:gd name="T20" fmla="*/ 87 w 208"/>
                <a:gd name="T21" fmla="*/ 305 h 335"/>
                <a:gd name="T22" fmla="*/ 84 w 208"/>
                <a:gd name="T23" fmla="*/ 302 h 335"/>
                <a:gd name="T24" fmla="*/ 80 w 208"/>
                <a:gd name="T25" fmla="*/ 298 h 335"/>
                <a:gd name="T26" fmla="*/ 79 w 208"/>
                <a:gd name="T27" fmla="*/ 297 h 335"/>
                <a:gd name="T28" fmla="*/ 35 w 208"/>
                <a:gd name="T29" fmla="*/ 150 h 335"/>
                <a:gd name="T30" fmla="*/ 171 w 208"/>
                <a:gd name="T31" fmla="*/ 24 h 335"/>
                <a:gd name="T32" fmla="*/ 167 w 208"/>
                <a:gd name="T33" fmla="*/ 22 h 335"/>
                <a:gd name="T34" fmla="*/ 162 w 208"/>
                <a:gd name="T35" fmla="*/ 17 h 335"/>
                <a:gd name="T36" fmla="*/ 155 w 208"/>
                <a:gd name="T37" fmla="*/ 12 h 335"/>
                <a:gd name="T38" fmla="*/ 152 w 208"/>
                <a:gd name="T39" fmla="*/ 9 h 335"/>
                <a:gd name="T40" fmla="*/ 146 w 208"/>
                <a:gd name="T41" fmla="*/ 7 h 335"/>
                <a:gd name="T42" fmla="*/ 141 w 208"/>
                <a:gd name="T43" fmla="*/ 5 h 335"/>
                <a:gd name="T44" fmla="*/ 136 w 208"/>
                <a:gd name="T45" fmla="*/ 3 h 335"/>
                <a:gd name="T46" fmla="*/ 132 w 208"/>
                <a:gd name="T47" fmla="*/ 0 h 335"/>
                <a:gd name="T48" fmla="*/ 0 w 208"/>
                <a:gd name="T49" fmla="*/ 139 h 335"/>
                <a:gd name="T50" fmla="*/ 77 w 208"/>
                <a:gd name="T51" fmla="*/ 322 h 335"/>
                <a:gd name="T52" fmla="*/ 83 w 208"/>
                <a:gd name="T53" fmla="*/ 325 h 335"/>
                <a:gd name="T54" fmla="*/ 87 w 208"/>
                <a:gd name="T55" fmla="*/ 326 h 335"/>
                <a:gd name="T56" fmla="*/ 93 w 208"/>
                <a:gd name="T57" fmla="*/ 327 h 335"/>
                <a:gd name="T58" fmla="*/ 99 w 208"/>
                <a:gd name="T59" fmla="*/ 327 h 335"/>
                <a:gd name="T60" fmla="*/ 107 w 208"/>
                <a:gd name="T61" fmla="*/ 326 h 335"/>
                <a:gd name="T62" fmla="*/ 114 w 208"/>
                <a:gd name="T63" fmla="*/ 327 h 335"/>
                <a:gd name="T64" fmla="*/ 120 w 208"/>
                <a:gd name="T65" fmla="*/ 329 h 335"/>
                <a:gd name="T66" fmla="*/ 125 w 208"/>
                <a:gd name="T67" fmla="*/ 331 h 335"/>
                <a:gd name="T68" fmla="*/ 129 w 208"/>
                <a:gd name="T69" fmla="*/ 333 h 335"/>
                <a:gd name="T70" fmla="*/ 143 w 208"/>
                <a:gd name="T71" fmla="*/ 335 h 335"/>
                <a:gd name="T72" fmla="*/ 152 w 208"/>
                <a:gd name="T73" fmla="*/ 335 h 335"/>
                <a:gd name="T74" fmla="*/ 156 w 208"/>
                <a:gd name="T75" fmla="*/ 334 h 335"/>
                <a:gd name="T76" fmla="*/ 157 w 208"/>
                <a:gd name="T77" fmla="*/ 334 h 335"/>
                <a:gd name="T78" fmla="*/ 156 w 208"/>
                <a:gd name="T79" fmla="*/ 333 h 335"/>
                <a:gd name="T80" fmla="*/ 153 w 208"/>
                <a:gd name="T81" fmla="*/ 329 h 335"/>
                <a:gd name="T82" fmla="*/ 144 w 208"/>
                <a:gd name="T83" fmla="*/ 324 h 335"/>
                <a:gd name="T84" fmla="*/ 128 w 208"/>
                <a:gd name="T85" fmla="*/ 317 h 335"/>
                <a:gd name="T86" fmla="*/ 126 w 208"/>
                <a:gd name="T87" fmla="*/ 314 h 335"/>
                <a:gd name="T88" fmla="*/ 129 w 208"/>
                <a:gd name="T89" fmla="*/ 307 h 335"/>
                <a:gd name="T90" fmla="*/ 135 w 208"/>
                <a:gd name="T91" fmla="*/ 302 h 335"/>
                <a:gd name="T92" fmla="*/ 137 w 208"/>
                <a:gd name="T93" fmla="*/ 300 h 335"/>
                <a:gd name="T94" fmla="*/ 168 w 208"/>
                <a:gd name="T95" fmla="*/ 294 h 335"/>
                <a:gd name="T96" fmla="*/ 172 w 208"/>
                <a:gd name="T97" fmla="*/ 294 h 335"/>
                <a:gd name="T98" fmla="*/ 181 w 208"/>
                <a:gd name="T99" fmla="*/ 294 h 335"/>
                <a:gd name="T100" fmla="*/ 191 w 208"/>
                <a:gd name="T101" fmla="*/ 294 h 335"/>
                <a:gd name="T102" fmla="*/ 199 w 208"/>
                <a:gd name="T103" fmla="*/ 295 h 335"/>
                <a:gd name="T104" fmla="*/ 203 w 208"/>
                <a:gd name="T105" fmla="*/ 295 h 335"/>
                <a:gd name="T106" fmla="*/ 205 w 208"/>
                <a:gd name="T107" fmla="*/ 293 h 335"/>
                <a:gd name="T108" fmla="*/ 208 w 208"/>
                <a:gd name="T109" fmla="*/ 292 h 335"/>
                <a:gd name="T110" fmla="*/ 208 w 208"/>
                <a:gd name="T111" fmla="*/ 291 h 335"/>
                <a:gd name="T112" fmla="*/ 194 w 208"/>
                <a:gd name="T113" fmla="*/ 286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335"/>
                <a:gd name="T173" fmla="*/ 208 w 208"/>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335">
                  <a:moveTo>
                    <a:pt x="194" y="286"/>
                  </a:moveTo>
                  <a:lnTo>
                    <a:pt x="131" y="279"/>
                  </a:lnTo>
                  <a:lnTo>
                    <a:pt x="129" y="279"/>
                  </a:lnTo>
                  <a:lnTo>
                    <a:pt x="126" y="282"/>
                  </a:lnTo>
                  <a:lnTo>
                    <a:pt x="122" y="284"/>
                  </a:lnTo>
                  <a:lnTo>
                    <a:pt x="116" y="286"/>
                  </a:lnTo>
                  <a:lnTo>
                    <a:pt x="109" y="291"/>
                  </a:lnTo>
                  <a:lnTo>
                    <a:pt x="102" y="295"/>
                  </a:lnTo>
                  <a:lnTo>
                    <a:pt x="95" y="301"/>
                  </a:lnTo>
                  <a:lnTo>
                    <a:pt x="88" y="306"/>
                  </a:lnTo>
                  <a:lnTo>
                    <a:pt x="87" y="305"/>
                  </a:lnTo>
                  <a:lnTo>
                    <a:pt x="84" y="302"/>
                  </a:lnTo>
                  <a:lnTo>
                    <a:pt x="80" y="298"/>
                  </a:lnTo>
                  <a:lnTo>
                    <a:pt x="79" y="297"/>
                  </a:lnTo>
                  <a:lnTo>
                    <a:pt x="35" y="150"/>
                  </a:lnTo>
                  <a:lnTo>
                    <a:pt x="171" y="24"/>
                  </a:lnTo>
                  <a:lnTo>
                    <a:pt x="167" y="22"/>
                  </a:lnTo>
                  <a:lnTo>
                    <a:pt x="162" y="17"/>
                  </a:lnTo>
                  <a:lnTo>
                    <a:pt x="155" y="12"/>
                  </a:lnTo>
                  <a:lnTo>
                    <a:pt x="152" y="9"/>
                  </a:lnTo>
                  <a:lnTo>
                    <a:pt x="146" y="7"/>
                  </a:lnTo>
                  <a:lnTo>
                    <a:pt x="141" y="5"/>
                  </a:lnTo>
                  <a:lnTo>
                    <a:pt x="136" y="3"/>
                  </a:lnTo>
                  <a:lnTo>
                    <a:pt x="132" y="0"/>
                  </a:lnTo>
                  <a:lnTo>
                    <a:pt x="0" y="139"/>
                  </a:lnTo>
                  <a:lnTo>
                    <a:pt x="77" y="322"/>
                  </a:lnTo>
                  <a:lnTo>
                    <a:pt x="83" y="325"/>
                  </a:lnTo>
                  <a:lnTo>
                    <a:pt x="87" y="326"/>
                  </a:lnTo>
                  <a:lnTo>
                    <a:pt x="93" y="327"/>
                  </a:lnTo>
                  <a:lnTo>
                    <a:pt x="99" y="327"/>
                  </a:lnTo>
                  <a:lnTo>
                    <a:pt x="107" y="326"/>
                  </a:lnTo>
                  <a:lnTo>
                    <a:pt x="114" y="327"/>
                  </a:lnTo>
                  <a:lnTo>
                    <a:pt x="120" y="329"/>
                  </a:lnTo>
                  <a:lnTo>
                    <a:pt x="125" y="331"/>
                  </a:lnTo>
                  <a:lnTo>
                    <a:pt x="129" y="333"/>
                  </a:lnTo>
                  <a:lnTo>
                    <a:pt x="143" y="335"/>
                  </a:lnTo>
                  <a:lnTo>
                    <a:pt x="152" y="335"/>
                  </a:lnTo>
                  <a:lnTo>
                    <a:pt x="156" y="334"/>
                  </a:lnTo>
                  <a:lnTo>
                    <a:pt x="157" y="334"/>
                  </a:lnTo>
                  <a:lnTo>
                    <a:pt x="156" y="333"/>
                  </a:lnTo>
                  <a:lnTo>
                    <a:pt x="153" y="329"/>
                  </a:lnTo>
                  <a:lnTo>
                    <a:pt x="144" y="324"/>
                  </a:lnTo>
                  <a:lnTo>
                    <a:pt x="128" y="317"/>
                  </a:lnTo>
                  <a:lnTo>
                    <a:pt x="126" y="314"/>
                  </a:lnTo>
                  <a:lnTo>
                    <a:pt x="129" y="307"/>
                  </a:lnTo>
                  <a:lnTo>
                    <a:pt x="135" y="302"/>
                  </a:lnTo>
                  <a:lnTo>
                    <a:pt x="137" y="300"/>
                  </a:lnTo>
                  <a:lnTo>
                    <a:pt x="168" y="294"/>
                  </a:lnTo>
                  <a:lnTo>
                    <a:pt x="172" y="294"/>
                  </a:lnTo>
                  <a:lnTo>
                    <a:pt x="181" y="294"/>
                  </a:lnTo>
                  <a:lnTo>
                    <a:pt x="191" y="294"/>
                  </a:lnTo>
                  <a:lnTo>
                    <a:pt x="199" y="295"/>
                  </a:lnTo>
                  <a:lnTo>
                    <a:pt x="203" y="295"/>
                  </a:lnTo>
                  <a:lnTo>
                    <a:pt x="205" y="293"/>
                  </a:lnTo>
                  <a:lnTo>
                    <a:pt x="208" y="292"/>
                  </a:lnTo>
                  <a:lnTo>
                    <a:pt x="208" y="291"/>
                  </a:lnTo>
                  <a:lnTo>
                    <a:pt x="194" y="28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5" name="Freeform 213">
              <a:extLst>
                <a:ext uri="{FF2B5EF4-FFF2-40B4-BE49-F238E27FC236}">
                  <a16:creationId xmlns:a16="http://schemas.microsoft.com/office/drawing/2014/main" id="{A065A687-FC21-AEDF-16EE-E3911B1E3726}"/>
                </a:ext>
              </a:extLst>
            </p:cNvPr>
            <p:cNvSpPr>
              <a:spLocks/>
            </p:cNvSpPr>
            <p:nvPr/>
          </p:nvSpPr>
          <p:spPr bwMode="auto">
            <a:xfrm>
              <a:off x="2313" y="1302"/>
              <a:ext cx="43" cy="125"/>
            </a:xfrm>
            <a:custGeom>
              <a:avLst/>
              <a:gdLst>
                <a:gd name="T0" fmla="*/ 2 w 43"/>
                <a:gd name="T1" fmla="*/ 0 h 125"/>
                <a:gd name="T2" fmla="*/ 1 w 43"/>
                <a:gd name="T3" fmla="*/ 6 h 125"/>
                <a:gd name="T4" fmla="*/ 0 w 43"/>
                <a:gd name="T5" fmla="*/ 29 h 125"/>
                <a:gd name="T6" fmla="*/ 0 w 43"/>
                <a:gd name="T7" fmla="*/ 63 h 125"/>
                <a:gd name="T8" fmla="*/ 1 w 43"/>
                <a:gd name="T9" fmla="*/ 112 h 125"/>
                <a:gd name="T10" fmla="*/ 2 w 43"/>
                <a:gd name="T11" fmla="*/ 113 h 125"/>
                <a:gd name="T12" fmla="*/ 4 w 43"/>
                <a:gd name="T13" fmla="*/ 116 h 125"/>
                <a:gd name="T14" fmla="*/ 8 w 43"/>
                <a:gd name="T15" fmla="*/ 119 h 125"/>
                <a:gd name="T16" fmla="*/ 13 w 43"/>
                <a:gd name="T17" fmla="*/ 122 h 125"/>
                <a:gd name="T18" fmla="*/ 19 w 43"/>
                <a:gd name="T19" fmla="*/ 125 h 125"/>
                <a:gd name="T20" fmla="*/ 27 w 43"/>
                <a:gd name="T21" fmla="*/ 125 h 125"/>
                <a:gd name="T22" fmla="*/ 34 w 43"/>
                <a:gd name="T23" fmla="*/ 121 h 125"/>
                <a:gd name="T24" fmla="*/ 43 w 43"/>
                <a:gd name="T25" fmla="*/ 115 h 125"/>
                <a:gd name="T26" fmla="*/ 40 w 43"/>
                <a:gd name="T27" fmla="*/ 106 h 125"/>
                <a:gd name="T28" fmla="*/ 33 w 43"/>
                <a:gd name="T29" fmla="*/ 82 h 125"/>
                <a:gd name="T30" fmla="*/ 28 w 43"/>
                <a:gd name="T31" fmla="*/ 49 h 125"/>
                <a:gd name="T32" fmla="*/ 28 w 43"/>
                <a:gd name="T33" fmla="*/ 10 h 125"/>
                <a:gd name="T34" fmla="*/ 2 w 43"/>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125"/>
                <a:gd name="T56" fmla="*/ 43 w 43"/>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125">
                  <a:moveTo>
                    <a:pt x="2" y="0"/>
                  </a:moveTo>
                  <a:lnTo>
                    <a:pt x="1" y="6"/>
                  </a:lnTo>
                  <a:lnTo>
                    <a:pt x="0" y="29"/>
                  </a:lnTo>
                  <a:lnTo>
                    <a:pt x="0" y="63"/>
                  </a:lnTo>
                  <a:lnTo>
                    <a:pt x="1" y="112"/>
                  </a:lnTo>
                  <a:lnTo>
                    <a:pt x="2" y="113"/>
                  </a:lnTo>
                  <a:lnTo>
                    <a:pt x="4" y="116"/>
                  </a:lnTo>
                  <a:lnTo>
                    <a:pt x="8" y="119"/>
                  </a:lnTo>
                  <a:lnTo>
                    <a:pt x="13" y="122"/>
                  </a:lnTo>
                  <a:lnTo>
                    <a:pt x="19" y="125"/>
                  </a:lnTo>
                  <a:lnTo>
                    <a:pt x="27" y="125"/>
                  </a:lnTo>
                  <a:lnTo>
                    <a:pt x="34" y="121"/>
                  </a:lnTo>
                  <a:lnTo>
                    <a:pt x="43" y="115"/>
                  </a:lnTo>
                  <a:lnTo>
                    <a:pt x="40" y="106"/>
                  </a:lnTo>
                  <a:lnTo>
                    <a:pt x="33" y="82"/>
                  </a:lnTo>
                  <a:lnTo>
                    <a:pt x="28" y="49"/>
                  </a:lnTo>
                  <a:lnTo>
                    <a:pt x="28" y="10"/>
                  </a:lnTo>
                  <a:lnTo>
                    <a:pt x="2"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6" name="Freeform 214">
              <a:extLst>
                <a:ext uri="{FF2B5EF4-FFF2-40B4-BE49-F238E27FC236}">
                  <a16:creationId xmlns:a16="http://schemas.microsoft.com/office/drawing/2014/main" id="{BB91D3BC-18DE-01FA-E6DF-8600F1E48CA9}"/>
                </a:ext>
              </a:extLst>
            </p:cNvPr>
            <p:cNvSpPr>
              <a:spLocks/>
            </p:cNvSpPr>
            <p:nvPr/>
          </p:nvSpPr>
          <p:spPr bwMode="auto">
            <a:xfrm>
              <a:off x="2293" y="1409"/>
              <a:ext cx="137" cy="59"/>
            </a:xfrm>
            <a:custGeom>
              <a:avLst/>
              <a:gdLst>
                <a:gd name="T0" fmla="*/ 100 w 137"/>
                <a:gd name="T1" fmla="*/ 0 h 59"/>
                <a:gd name="T2" fmla="*/ 102 w 137"/>
                <a:gd name="T3" fmla="*/ 0 h 59"/>
                <a:gd name="T4" fmla="*/ 109 w 137"/>
                <a:gd name="T5" fmla="*/ 1 h 59"/>
                <a:gd name="T6" fmla="*/ 117 w 137"/>
                <a:gd name="T7" fmla="*/ 2 h 59"/>
                <a:gd name="T8" fmla="*/ 126 w 137"/>
                <a:gd name="T9" fmla="*/ 6 h 59"/>
                <a:gd name="T10" fmla="*/ 133 w 137"/>
                <a:gd name="T11" fmla="*/ 12 h 59"/>
                <a:gd name="T12" fmla="*/ 137 w 137"/>
                <a:gd name="T13" fmla="*/ 20 h 59"/>
                <a:gd name="T14" fmla="*/ 136 w 137"/>
                <a:gd name="T15" fmla="*/ 31 h 59"/>
                <a:gd name="T16" fmla="*/ 129 w 137"/>
                <a:gd name="T17" fmla="*/ 47 h 59"/>
                <a:gd name="T18" fmla="*/ 121 w 137"/>
                <a:gd name="T19" fmla="*/ 53 h 59"/>
                <a:gd name="T20" fmla="*/ 110 w 137"/>
                <a:gd name="T21" fmla="*/ 58 h 59"/>
                <a:gd name="T22" fmla="*/ 96 w 137"/>
                <a:gd name="T23" fmla="*/ 59 h 59"/>
                <a:gd name="T24" fmla="*/ 80 w 137"/>
                <a:gd name="T25" fmla="*/ 58 h 59"/>
                <a:gd name="T26" fmla="*/ 63 w 137"/>
                <a:gd name="T27" fmla="*/ 54 h 59"/>
                <a:gd name="T28" fmla="*/ 48 w 137"/>
                <a:gd name="T29" fmla="*/ 50 h 59"/>
                <a:gd name="T30" fmla="*/ 32 w 137"/>
                <a:gd name="T31" fmla="*/ 44 h 59"/>
                <a:gd name="T32" fmla="*/ 19 w 137"/>
                <a:gd name="T33" fmla="*/ 38 h 59"/>
                <a:gd name="T34" fmla="*/ 8 w 137"/>
                <a:gd name="T35" fmla="*/ 30 h 59"/>
                <a:gd name="T36" fmla="*/ 2 w 137"/>
                <a:gd name="T37" fmla="*/ 23 h 59"/>
                <a:gd name="T38" fmla="*/ 0 w 137"/>
                <a:gd name="T39" fmla="*/ 16 h 59"/>
                <a:gd name="T40" fmla="*/ 4 w 137"/>
                <a:gd name="T41" fmla="*/ 10 h 59"/>
                <a:gd name="T42" fmla="*/ 15 w 137"/>
                <a:gd name="T43" fmla="*/ 5 h 59"/>
                <a:gd name="T44" fmla="*/ 34 w 137"/>
                <a:gd name="T45" fmla="*/ 1 h 59"/>
                <a:gd name="T46" fmla="*/ 62 w 137"/>
                <a:gd name="T47" fmla="*/ 0 h 59"/>
                <a:gd name="T48" fmla="*/ 100 w 137"/>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59"/>
                <a:gd name="T77" fmla="*/ 137 w 137"/>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59">
                  <a:moveTo>
                    <a:pt x="100" y="0"/>
                  </a:moveTo>
                  <a:lnTo>
                    <a:pt x="102" y="0"/>
                  </a:lnTo>
                  <a:lnTo>
                    <a:pt x="109" y="1"/>
                  </a:lnTo>
                  <a:lnTo>
                    <a:pt x="117" y="2"/>
                  </a:lnTo>
                  <a:lnTo>
                    <a:pt x="126" y="6"/>
                  </a:lnTo>
                  <a:lnTo>
                    <a:pt x="133" y="12"/>
                  </a:lnTo>
                  <a:lnTo>
                    <a:pt x="137" y="20"/>
                  </a:lnTo>
                  <a:lnTo>
                    <a:pt x="136" y="31"/>
                  </a:lnTo>
                  <a:lnTo>
                    <a:pt x="129" y="47"/>
                  </a:lnTo>
                  <a:lnTo>
                    <a:pt x="121" y="53"/>
                  </a:lnTo>
                  <a:lnTo>
                    <a:pt x="110" y="58"/>
                  </a:lnTo>
                  <a:lnTo>
                    <a:pt x="96" y="59"/>
                  </a:lnTo>
                  <a:lnTo>
                    <a:pt x="80" y="58"/>
                  </a:lnTo>
                  <a:lnTo>
                    <a:pt x="63" y="54"/>
                  </a:lnTo>
                  <a:lnTo>
                    <a:pt x="48" y="50"/>
                  </a:lnTo>
                  <a:lnTo>
                    <a:pt x="32" y="44"/>
                  </a:lnTo>
                  <a:lnTo>
                    <a:pt x="19" y="38"/>
                  </a:lnTo>
                  <a:lnTo>
                    <a:pt x="8" y="30"/>
                  </a:lnTo>
                  <a:lnTo>
                    <a:pt x="2" y="23"/>
                  </a:lnTo>
                  <a:lnTo>
                    <a:pt x="0" y="16"/>
                  </a:lnTo>
                  <a:lnTo>
                    <a:pt x="4" y="10"/>
                  </a:lnTo>
                  <a:lnTo>
                    <a:pt x="15" y="5"/>
                  </a:lnTo>
                  <a:lnTo>
                    <a:pt x="34" y="1"/>
                  </a:lnTo>
                  <a:lnTo>
                    <a:pt x="62"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7" name="Freeform 215">
              <a:extLst>
                <a:ext uri="{FF2B5EF4-FFF2-40B4-BE49-F238E27FC236}">
                  <a16:creationId xmlns:a16="http://schemas.microsoft.com/office/drawing/2014/main" id="{AAC48839-9CAB-5404-859B-1064161FC2CE}"/>
                </a:ext>
              </a:extLst>
            </p:cNvPr>
            <p:cNvSpPr>
              <a:spLocks/>
            </p:cNvSpPr>
            <p:nvPr/>
          </p:nvSpPr>
          <p:spPr bwMode="auto">
            <a:xfrm>
              <a:off x="2257" y="1159"/>
              <a:ext cx="157" cy="217"/>
            </a:xfrm>
            <a:custGeom>
              <a:avLst/>
              <a:gdLst>
                <a:gd name="T0" fmla="*/ 155 w 157"/>
                <a:gd name="T1" fmla="*/ 61 h 217"/>
                <a:gd name="T2" fmla="*/ 153 w 157"/>
                <a:gd name="T3" fmla="*/ 53 h 217"/>
                <a:gd name="T4" fmla="*/ 147 w 157"/>
                <a:gd name="T5" fmla="*/ 42 h 217"/>
                <a:gd name="T6" fmla="*/ 140 w 157"/>
                <a:gd name="T7" fmla="*/ 31 h 217"/>
                <a:gd name="T8" fmla="*/ 128 w 157"/>
                <a:gd name="T9" fmla="*/ 20 h 217"/>
                <a:gd name="T10" fmla="*/ 115 w 157"/>
                <a:gd name="T11" fmla="*/ 10 h 217"/>
                <a:gd name="T12" fmla="*/ 101 w 157"/>
                <a:gd name="T13" fmla="*/ 3 h 217"/>
                <a:gd name="T14" fmla="*/ 83 w 157"/>
                <a:gd name="T15" fmla="*/ 0 h 217"/>
                <a:gd name="T16" fmla="*/ 63 w 157"/>
                <a:gd name="T17" fmla="*/ 1 h 217"/>
                <a:gd name="T18" fmla="*/ 46 w 157"/>
                <a:gd name="T19" fmla="*/ 6 h 217"/>
                <a:gd name="T20" fmla="*/ 31 w 157"/>
                <a:gd name="T21" fmla="*/ 13 h 217"/>
                <a:gd name="T22" fmla="*/ 20 w 157"/>
                <a:gd name="T23" fmla="*/ 22 h 217"/>
                <a:gd name="T24" fmla="*/ 11 w 157"/>
                <a:gd name="T25" fmla="*/ 32 h 217"/>
                <a:gd name="T26" fmla="*/ 5 w 157"/>
                <a:gd name="T27" fmla="*/ 43 h 217"/>
                <a:gd name="T28" fmla="*/ 1 w 157"/>
                <a:gd name="T29" fmla="*/ 57 h 217"/>
                <a:gd name="T30" fmla="*/ 0 w 157"/>
                <a:gd name="T31" fmla="*/ 72 h 217"/>
                <a:gd name="T32" fmla="*/ 1 w 157"/>
                <a:gd name="T33" fmla="*/ 88 h 217"/>
                <a:gd name="T34" fmla="*/ 9 w 157"/>
                <a:gd name="T35" fmla="*/ 125 h 217"/>
                <a:gd name="T36" fmla="*/ 21 w 157"/>
                <a:gd name="T37" fmla="*/ 155 h 217"/>
                <a:gd name="T38" fmla="*/ 36 w 157"/>
                <a:gd name="T39" fmla="*/ 177 h 217"/>
                <a:gd name="T40" fmla="*/ 53 w 157"/>
                <a:gd name="T41" fmla="*/ 194 h 217"/>
                <a:gd name="T42" fmla="*/ 68 w 157"/>
                <a:gd name="T43" fmla="*/ 205 h 217"/>
                <a:gd name="T44" fmla="*/ 82 w 157"/>
                <a:gd name="T45" fmla="*/ 213 h 217"/>
                <a:gd name="T46" fmla="*/ 92 w 157"/>
                <a:gd name="T47" fmla="*/ 216 h 217"/>
                <a:gd name="T48" fmla="*/ 95 w 157"/>
                <a:gd name="T49" fmla="*/ 217 h 217"/>
                <a:gd name="T50" fmla="*/ 101 w 157"/>
                <a:gd name="T51" fmla="*/ 213 h 217"/>
                <a:gd name="T52" fmla="*/ 111 w 157"/>
                <a:gd name="T53" fmla="*/ 204 h 217"/>
                <a:gd name="T54" fmla="*/ 123 w 157"/>
                <a:gd name="T55" fmla="*/ 191 h 217"/>
                <a:gd name="T56" fmla="*/ 135 w 157"/>
                <a:gd name="T57" fmla="*/ 174 h 217"/>
                <a:gd name="T58" fmla="*/ 146 w 157"/>
                <a:gd name="T59" fmla="*/ 152 h 217"/>
                <a:gd name="T60" fmla="*/ 154 w 157"/>
                <a:gd name="T61" fmla="*/ 126 h 217"/>
                <a:gd name="T62" fmla="*/ 157 w 157"/>
                <a:gd name="T63" fmla="*/ 96 h 217"/>
                <a:gd name="T64" fmla="*/ 155 w 157"/>
                <a:gd name="T65" fmla="*/ 61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217"/>
                <a:gd name="T101" fmla="*/ 157 w 157"/>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217">
                  <a:moveTo>
                    <a:pt x="155" y="61"/>
                  </a:moveTo>
                  <a:lnTo>
                    <a:pt x="153" y="53"/>
                  </a:lnTo>
                  <a:lnTo>
                    <a:pt x="147" y="42"/>
                  </a:lnTo>
                  <a:lnTo>
                    <a:pt x="140" y="31"/>
                  </a:lnTo>
                  <a:lnTo>
                    <a:pt x="128" y="20"/>
                  </a:lnTo>
                  <a:lnTo>
                    <a:pt x="115" y="10"/>
                  </a:lnTo>
                  <a:lnTo>
                    <a:pt x="101" y="3"/>
                  </a:lnTo>
                  <a:lnTo>
                    <a:pt x="83" y="0"/>
                  </a:lnTo>
                  <a:lnTo>
                    <a:pt x="63" y="1"/>
                  </a:lnTo>
                  <a:lnTo>
                    <a:pt x="46" y="6"/>
                  </a:lnTo>
                  <a:lnTo>
                    <a:pt x="31" y="13"/>
                  </a:lnTo>
                  <a:lnTo>
                    <a:pt x="20" y="22"/>
                  </a:lnTo>
                  <a:lnTo>
                    <a:pt x="11" y="32"/>
                  </a:lnTo>
                  <a:lnTo>
                    <a:pt x="5" y="43"/>
                  </a:lnTo>
                  <a:lnTo>
                    <a:pt x="1" y="57"/>
                  </a:lnTo>
                  <a:lnTo>
                    <a:pt x="0" y="72"/>
                  </a:lnTo>
                  <a:lnTo>
                    <a:pt x="1" y="88"/>
                  </a:lnTo>
                  <a:lnTo>
                    <a:pt x="9" y="125"/>
                  </a:lnTo>
                  <a:lnTo>
                    <a:pt x="21" y="155"/>
                  </a:lnTo>
                  <a:lnTo>
                    <a:pt x="36" y="177"/>
                  </a:lnTo>
                  <a:lnTo>
                    <a:pt x="53" y="194"/>
                  </a:lnTo>
                  <a:lnTo>
                    <a:pt x="68" y="205"/>
                  </a:lnTo>
                  <a:lnTo>
                    <a:pt x="82" y="213"/>
                  </a:lnTo>
                  <a:lnTo>
                    <a:pt x="92" y="216"/>
                  </a:lnTo>
                  <a:lnTo>
                    <a:pt x="95" y="217"/>
                  </a:lnTo>
                  <a:lnTo>
                    <a:pt x="101" y="213"/>
                  </a:lnTo>
                  <a:lnTo>
                    <a:pt x="111" y="204"/>
                  </a:lnTo>
                  <a:lnTo>
                    <a:pt x="123" y="191"/>
                  </a:lnTo>
                  <a:lnTo>
                    <a:pt x="135" y="174"/>
                  </a:lnTo>
                  <a:lnTo>
                    <a:pt x="146" y="152"/>
                  </a:lnTo>
                  <a:lnTo>
                    <a:pt x="154" y="126"/>
                  </a:lnTo>
                  <a:lnTo>
                    <a:pt x="157" y="96"/>
                  </a:lnTo>
                  <a:lnTo>
                    <a:pt x="155" y="6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8" name="Freeform 216">
              <a:extLst>
                <a:ext uri="{FF2B5EF4-FFF2-40B4-BE49-F238E27FC236}">
                  <a16:creationId xmlns:a16="http://schemas.microsoft.com/office/drawing/2014/main" id="{E93E344B-0D01-B33E-9D04-B5689BCBBCD0}"/>
                </a:ext>
              </a:extLst>
            </p:cNvPr>
            <p:cNvSpPr>
              <a:spLocks/>
            </p:cNvSpPr>
            <p:nvPr/>
          </p:nvSpPr>
          <p:spPr bwMode="auto">
            <a:xfrm>
              <a:off x="2304" y="1308"/>
              <a:ext cx="79" cy="54"/>
            </a:xfrm>
            <a:custGeom>
              <a:avLst/>
              <a:gdLst>
                <a:gd name="T0" fmla="*/ 0 w 79"/>
                <a:gd name="T1" fmla="*/ 9 h 54"/>
                <a:gd name="T2" fmla="*/ 2 w 79"/>
                <a:gd name="T3" fmla="*/ 14 h 54"/>
                <a:gd name="T4" fmla="*/ 8 w 79"/>
                <a:gd name="T5" fmla="*/ 24 h 54"/>
                <a:gd name="T6" fmla="*/ 17 w 79"/>
                <a:gd name="T7" fmla="*/ 37 h 54"/>
                <a:gd name="T8" fmla="*/ 28 w 79"/>
                <a:gd name="T9" fmla="*/ 48 h 54"/>
                <a:gd name="T10" fmla="*/ 40 w 79"/>
                <a:gd name="T11" fmla="*/ 54 h 54"/>
                <a:gd name="T12" fmla="*/ 54 w 79"/>
                <a:gd name="T13" fmla="*/ 52 h 54"/>
                <a:gd name="T14" fmla="*/ 67 w 79"/>
                <a:gd name="T15" fmla="*/ 35 h 54"/>
                <a:gd name="T16" fmla="*/ 79 w 79"/>
                <a:gd name="T17" fmla="*/ 1 h 54"/>
                <a:gd name="T18" fmla="*/ 78 w 79"/>
                <a:gd name="T19" fmla="*/ 1 h 54"/>
                <a:gd name="T20" fmla="*/ 76 w 79"/>
                <a:gd name="T21" fmla="*/ 0 h 54"/>
                <a:gd name="T22" fmla="*/ 70 w 79"/>
                <a:gd name="T23" fmla="*/ 0 h 54"/>
                <a:gd name="T24" fmla="*/ 62 w 79"/>
                <a:gd name="T25" fmla="*/ 0 h 54"/>
                <a:gd name="T26" fmla="*/ 51 w 79"/>
                <a:gd name="T27" fmla="*/ 0 h 54"/>
                <a:gd name="T28" fmla="*/ 38 w 79"/>
                <a:gd name="T29" fmla="*/ 1 h 54"/>
                <a:gd name="T30" fmla="*/ 21 w 79"/>
                <a:gd name="T31" fmla="*/ 5 h 54"/>
                <a:gd name="T32" fmla="*/ 0 w 79"/>
                <a:gd name="T33" fmla="*/ 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4"/>
                <a:gd name="T53" fmla="*/ 79 w 7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4">
                  <a:moveTo>
                    <a:pt x="0" y="9"/>
                  </a:moveTo>
                  <a:lnTo>
                    <a:pt x="2" y="14"/>
                  </a:lnTo>
                  <a:lnTo>
                    <a:pt x="8" y="24"/>
                  </a:lnTo>
                  <a:lnTo>
                    <a:pt x="17" y="37"/>
                  </a:lnTo>
                  <a:lnTo>
                    <a:pt x="28" y="48"/>
                  </a:lnTo>
                  <a:lnTo>
                    <a:pt x="40" y="54"/>
                  </a:lnTo>
                  <a:lnTo>
                    <a:pt x="54" y="52"/>
                  </a:lnTo>
                  <a:lnTo>
                    <a:pt x="67" y="35"/>
                  </a:lnTo>
                  <a:lnTo>
                    <a:pt x="79" y="1"/>
                  </a:lnTo>
                  <a:lnTo>
                    <a:pt x="78" y="1"/>
                  </a:lnTo>
                  <a:lnTo>
                    <a:pt x="76" y="0"/>
                  </a:lnTo>
                  <a:lnTo>
                    <a:pt x="70" y="0"/>
                  </a:lnTo>
                  <a:lnTo>
                    <a:pt x="62" y="0"/>
                  </a:lnTo>
                  <a:lnTo>
                    <a:pt x="51" y="0"/>
                  </a:lnTo>
                  <a:lnTo>
                    <a:pt x="38" y="1"/>
                  </a:lnTo>
                  <a:lnTo>
                    <a:pt x="21" y="5"/>
                  </a:lnTo>
                  <a:lnTo>
                    <a:pt x="0" y="9"/>
                  </a:lnTo>
                  <a:close/>
                </a:path>
              </a:pathLst>
            </a:custGeom>
            <a:solidFill>
              <a:srgbClr val="DB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9" name="Freeform 217">
              <a:extLst>
                <a:ext uri="{FF2B5EF4-FFF2-40B4-BE49-F238E27FC236}">
                  <a16:creationId xmlns:a16="http://schemas.microsoft.com/office/drawing/2014/main" id="{1AC39590-8144-D84F-9AD8-23E3B8D1B6EC}"/>
                </a:ext>
              </a:extLst>
            </p:cNvPr>
            <p:cNvSpPr>
              <a:spLocks/>
            </p:cNvSpPr>
            <p:nvPr/>
          </p:nvSpPr>
          <p:spPr bwMode="auto">
            <a:xfrm>
              <a:off x="2306" y="1312"/>
              <a:ext cx="75" cy="41"/>
            </a:xfrm>
            <a:custGeom>
              <a:avLst/>
              <a:gdLst>
                <a:gd name="T0" fmla="*/ 0 w 75"/>
                <a:gd name="T1" fmla="*/ 7 h 41"/>
                <a:gd name="T2" fmla="*/ 2 w 75"/>
                <a:gd name="T3" fmla="*/ 11 h 41"/>
                <a:gd name="T4" fmla="*/ 8 w 75"/>
                <a:gd name="T5" fmla="*/ 19 h 41"/>
                <a:gd name="T6" fmla="*/ 16 w 75"/>
                <a:gd name="T7" fmla="*/ 29 h 41"/>
                <a:gd name="T8" fmla="*/ 26 w 75"/>
                <a:gd name="T9" fmla="*/ 36 h 41"/>
                <a:gd name="T10" fmla="*/ 37 w 75"/>
                <a:gd name="T11" fmla="*/ 41 h 41"/>
                <a:gd name="T12" fmla="*/ 50 w 75"/>
                <a:gd name="T13" fmla="*/ 38 h 41"/>
                <a:gd name="T14" fmla="*/ 63 w 75"/>
                <a:gd name="T15" fmla="*/ 25 h 41"/>
                <a:gd name="T16" fmla="*/ 75 w 75"/>
                <a:gd name="T17" fmla="*/ 0 h 41"/>
                <a:gd name="T18" fmla="*/ 73 w 75"/>
                <a:gd name="T19" fmla="*/ 0 h 41"/>
                <a:gd name="T20" fmla="*/ 68 w 75"/>
                <a:gd name="T21" fmla="*/ 1 h 41"/>
                <a:gd name="T22" fmla="*/ 60 w 75"/>
                <a:gd name="T23" fmla="*/ 2 h 41"/>
                <a:gd name="T24" fmla="*/ 50 w 75"/>
                <a:gd name="T25" fmla="*/ 3 h 41"/>
                <a:gd name="T26" fmla="*/ 38 w 75"/>
                <a:gd name="T27" fmla="*/ 5 h 41"/>
                <a:gd name="T28" fmla="*/ 26 w 75"/>
                <a:gd name="T29" fmla="*/ 6 h 41"/>
                <a:gd name="T30" fmla="*/ 12 w 75"/>
                <a:gd name="T31" fmla="*/ 7 h 41"/>
                <a:gd name="T32" fmla="*/ 0 w 75"/>
                <a:gd name="T33" fmla="*/ 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41"/>
                <a:gd name="T53" fmla="*/ 75 w 7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41">
                  <a:moveTo>
                    <a:pt x="0" y="7"/>
                  </a:moveTo>
                  <a:lnTo>
                    <a:pt x="2" y="11"/>
                  </a:lnTo>
                  <a:lnTo>
                    <a:pt x="8" y="19"/>
                  </a:lnTo>
                  <a:lnTo>
                    <a:pt x="16" y="29"/>
                  </a:lnTo>
                  <a:lnTo>
                    <a:pt x="26" y="36"/>
                  </a:lnTo>
                  <a:lnTo>
                    <a:pt x="37" y="41"/>
                  </a:lnTo>
                  <a:lnTo>
                    <a:pt x="50" y="38"/>
                  </a:lnTo>
                  <a:lnTo>
                    <a:pt x="63" y="25"/>
                  </a:lnTo>
                  <a:lnTo>
                    <a:pt x="75" y="0"/>
                  </a:lnTo>
                  <a:lnTo>
                    <a:pt x="73" y="0"/>
                  </a:lnTo>
                  <a:lnTo>
                    <a:pt x="68" y="1"/>
                  </a:lnTo>
                  <a:lnTo>
                    <a:pt x="60" y="2"/>
                  </a:lnTo>
                  <a:lnTo>
                    <a:pt x="50" y="3"/>
                  </a:lnTo>
                  <a:lnTo>
                    <a:pt x="38" y="5"/>
                  </a:lnTo>
                  <a:lnTo>
                    <a:pt x="26" y="6"/>
                  </a:lnTo>
                  <a:lnTo>
                    <a:pt x="12"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0" name="Freeform 218">
              <a:extLst>
                <a:ext uri="{FF2B5EF4-FFF2-40B4-BE49-F238E27FC236}">
                  <a16:creationId xmlns:a16="http://schemas.microsoft.com/office/drawing/2014/main" id="{15CC7545-9004-64CA-DABB-9DB62EBA070A}"/>
                </a:ext>
              </a:extLst>
            </p:cNvPr>
            <p:cNvSpPr>
              <a:spLocks/>
            </p:cNvSpPr>
            <p:nvPr/>
          </p:nvSpPr>
          <p:spPr bwMode="auto">
            <a:xfrm>
              <a:off x="2344" y="1218"/>
              <a:ext cx="30" cy="87"/>
            </a:xfrm>
            <a:custGeom>
              <a:avLst/>
              <a:gdLst>
                <a:gd name="T0" fmla="*/ 25 w 30"/>
                <a:gd name="T1" fmla="*/ 76 h 87"/>
                <a:gd name="T2" fmla="*/ 6 w 30"/>
                <a:gd name="T3" fmla="*/ 87 h 87"/>
                <a:gd name="T4" fmla="*/ 30 w 30"/>
                <a:gd name="T5" fmla="*/ 77 h 87"/>
                <a:gd name="T6" fmla="*/ 19 w 30"/>
                <a:gd name="T7" fmla="*/ 66 h 87"/>
                <a:gd name="T8" fmla="*/ 10 w 30"/>
                <a:gd name="T9" fmla="*/ 55 h 87"/>
                <a:gd name="T10" fmla="*/ 6 w 30"/>
                <a:gd name="T11" fmla="*/ 43 h 87"/>
                <a:gd name="T12" fmla="*/ 3 w 30"/>
                <a:gd name="T13" fmla="*/ 33 h 87"/>
                <a:gd name="T14" fmla="*/ 3 w 30"/>
                <a:gd name="T15" fmla="*/ 23 h 87"/>
                <a:gd name="T16" fmla="*/ 6 w 30"/>
                <a:gd name="T17" fmla="*/ 14 h 87"/>
                <a:gd name="T18" fmla="*/ 9 w 30"/>
                <a:gd name="T19" fmla="*/ 7 h 87"/>
                <a:gd name="T20" fmla="*/ 14 w 30"/>
                <a:gd name="T21" fmla="*/ 0 h 87"/>
                <a:gd name="T22" fmla="*/ 12 w 30"/>
                <a:gd name="T23" fmla="*/ 0 h 87"/>
                <a:gd name="T24" fmla="*/ 11 w 30"/>
                <a:gd name="T25" fmla="*/ 0 h 87"/>
                <a:gd name="T26" fmla="*/ 10 w 30"/>
                <a:gd name="T27" fmla="*/ 0 h 87"/>
                <a:gd name="T28" fmla="*/ 9 w 30"/>
                <a:gd name="T29" fmla="*/ 0 h 87"/>
                <a:gd name="T30" fmla="*/ 2 w 30"/>
                <a:gd name="T31" fmla="*/ 15 h 87"/>
                <a:gd name="T32" fmla="*/ 0 w 30"/>
                <a:gd name="T33" fmla="*/ 30 h 87"/>
                <a:gd name="T34" fmla="*/ 2 w 30"/>
                <a:gd name="T35" fmla="*/ 43 h 87"/>
                <a:gd name="T36" fmla="*/ 7 w 30"/>
                <a:gd name="T37" fmla="*/ 55 h 87"/>
                <a:gd name="T38" fmla="*/ 12 w 30"/>
                <a:gd name="T39" fmla="*/ 63 h 87"/>
                <a:gd name="T40" fmla="*/ 18 w 30"/>
                <a:gd name="T41" fmla="*/ 70 h 87"/>
                <a:gd name="T42" fmla="*/ 22 w 30"/>
                <a:gd name="T43" fmla="*/ 75 h 87"/>
                <a:gd name="T44" fmla="*/ 25 w 30"/>
                <a:gd name="T45" fmla="*/ 76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87"/>
                <a:gd name="T71" fmla="*/ 30 w 30"/>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87">
                  <a:moveTo>
                    <a:pt x="25" y="76"/>
                  </a:moveTo>
                  <a:lnTo>
                    <a:pt x="6" y="87"/>
                  </a:lnTo>
                  <a:lnTo>
                    <a:pt x="30" y="77"/>
                  </a:lnTo>
                  <a:lnTo>
                    <a:pt x="19" y="66"/>
                  </a:lnTo>
                  <a:lnTo>
                    <a:pt x="10" y="55"/>
                  </a:lnTo>
                  <a:lnTo>
                    <a:pt x="6" y="43"/>
                  </a:lnTo>
                  <a:lnTo>
                    <a:pt x="3" y="33"/>
                  </a:lnTo>
                  <a:lnTo>
                    <a:pt x="3" y="23"/>
                  </a:lnTo>
                  <a:lnTo>
                    <a:pt x="6" y="14"/>
                  </a:lnTo>
                  <a:lnTo>
                    <a:pt x="9" y="7"/>
                  </a:lnTo>
                  <a:lnTo>
                    <a:pt x="14" y="0"/>
                  </a:lnTo>
                  <a:lnTo>
                    <a:pt x="12" y="0"/>
                  </a:lnTo>
                  <a:lnTo>
                    <a:pt x="11" y="0"/>
                  </a:lnTo>
                  <a:lnTo>
                    <a:pt x="10" y="0"/>
                  </a:lnTo>
                  <a:lnTo>
                    <a:pt x="9" y="0"/>
                  </a:lnTo>
                  <a:lnTo>
                    <a:pt x="2" y="15"/>
                  </a:lnTo>
                  <a:lnTo>
                    <a:pt x="0" y="30"/>
                  </a:lnTo>
                  <a:lnTo>
                    <a:pt x="2" y="43"/>
                  </a:lnTo>
                  <a:lnTo>
                    <a:pt x="7" y="55"/>
                  </a:lnTo>
                  <a:lnTo>
                    <a:pt x="12" y="63"/>
                  </a:lnTo>
                  <a:lnTo>
                    <a:pt x="18" y="70"/>
                  </a:lnTo>
                  <a:lnTo>
                    <a:pt x="22" y="75"/>
                  </a:lnTo>
                  <a:lnTo>
                    <a:pt x="25" y="7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1" name="Freeform 219">
              <a:extLst>
                <a:ext uri="{FF2B5EF4-FFF2-40B4-BE49-F238E27FC236}">
                  <a16:creationId xmlns:a16="http://schemas.microsoft.com/office/drawing/2014/main" id="{20BCD6FB-8907-CE16-DAFE-6D3E7E007ACA}"/>
                </a:ext>
              </a:extLst>
            </p:cNvPr>
            <p:cNvSpPr>
              <a:spLocks/>
            </p:cNvSpPr>
            <p:nvPr/>
          </p:nvSpPr>
          <p:spPr bwMode="auto">
            <a:xfrm>
              <a:off x="2347" y="1201"/>
              <a:ext cx="61" cy="26"/>
            </a:xfrm>
            <a:custGeom>
              <a:avLst/>
              <a:gdLst>
                <a:gd name="T0" fmla="*/ 12 w 61"/>
                <a:gd name="T1" fmla="*/ 9 h 26"/>
                <a:gd name="T2" fmla="*/ 14 w 61"/>
                <a:gd name="T3" fmla="*/ 7 h 26"/>
                <a:gd name="T4" fmla="*/ 17 w 61"/>
                <a:gd name="T5" fmla="*/ 5 h 26"/>
                <a:gd name="T6" fmla="*/ 23 w 61"/>
                <a:gd name="T7" fmla="*/ 2 h 26"/>
                <a:gd name="T8" fmla="*/ 28 w 61"/>
                <a:gd name="T9" fmla="*/ 1 h 26"/>
                <a:gd name="T10" fmla="*/ 36 w 61"/>
                <a:gd name="T11" fmla="*/ 0 h 26"/>
                <a:gd name="T12" fmla="*/ 44 w 61"/>
                <a:gd name="T13" fmla="*/ 1 h 26"/>
                <a:gd name="T14" fmla="*/ 52 w 61"/>
                <a:gd name="T15" fmla="*/ 5 h 26"/>
                <a:gd name="T16" fmla="*/ 61 w 61"/>
                <a:gd name="T17" fmla="*/ 9 h 26"/>
                <a:gd name="T18" fmla="*/ 60 w 61"/>
                <a:gd name="T19" fmla="*/ 9 h 26"/>
                <a:gd name="T20" fmla="*/ 56 w 61"/>
                <a:gd name="T21" fmla="*/ 7 h 26"/>
                <a:gd name="T22" fmla="*/ 51 w 61"/>
                <a:gd name="T23" fmla="*/ 6 h 26"/>
                <a:gd name="T24" fmla="*/ 44 w 61"/>
                <a:gd name="T25" fmla="*/ 5 h 26"/>
                <a:gd name="T26" fmla="*/ 36 w 61"/>
                <a:gd name="T27" fmla="*/ 3 h 26"/>
                <a:gd name="T28" fmla="*/ 28 w 61"/>
                <a:gd name="T29" fmla="*/ 5 h 26"/>
                <a:gd name="T30" fmla="*/ 21 w 61"/>
                <a:gd name="T31" fmla="*/ 8 h 26"/>
                <a:gd name="T32" fmla="*/ 14 w 61"/>
                <a:gd name="T33" fmla="*/ 12 h 26"/>
                <a:gd name="T34" fmla="*/ 12 w 61"/>
                <a:gd name="T35" fmla="*/ 15 h 26"/>
                <a:gd name="T36" fmla="*/ 9 w 61"/>
                <a:gd name="T37" fmla="*/ 18 h 26"/>
                <a:gd name="T38" fmla="*/ 8 w 61"/>
                <a:gd name="T39" fmla="*/ 21 h 26"/>
                <a:gd name="T40" fmla="*/ 6 w 61"/>
                <a:gd name="T41" fmla="*/ 25 h 26"/>
                <a:gd name="T42" fmla="*/ 4 w 61"/>
                <a:gd name="T43" fmla="*/ 26 h 26"/>
                <a:gd name="T44" fmla="*/ 3 w 61"/>
                <a:gd name="T45" fmla="*/ 26 h 26"/>
                <a:gd name="T46" fmla="*/ 2 w 61"/>
                <a:gd name="T47" fmla="*/ 26 h 26"/>
                <a:gd name="T48" fmla="*/ 0 w 61"/>
                <a:gd name="T49" fmla="*/ 24 h 26"/>
                <a:gd name="T50" fmla="*/ 3 w 61"/>
                <a:gd name="T51" fmla="*/ 19 h 26"/>
                <a:gd name="T52" fmla="*/ 5 w 61"/>
                <a:gd name="T53" fmla="*/ 16 h 26"/>
                <a:gd name="T54" fmla="*/ 8 w 61"/>
                <a:gd name="T55" fmla="*/ 12 h 26"/>
                <a:gd name="T56" fmla="*/ 12 w 61"/>
                <a:gd name="T57" fmla="*/ 9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6"/>
                <a:gd name="T89" fmla="*/ 61 w 61"/>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6">
                  <a:moveTo>
                    <a:pt x="12" y="9"/>
                  </a:moveTo>
                  <a:lnTo>
                    <a:pt x="14" y="7"/>
                  </a:lnTo>
                  <a:lnTo>
                    <a:pt x="17" y="5"/>
                  </a:lnTo>
                  <a:lnTo>
                    <a:pt x="23" y="2"/>
                  </a:lnTo>
                  <a:lnTo>
                    <a:pt x="28" y="1"/>
                  </a:lnTo>
                  <a:lnTo>
                    <a:pt x="36" y="0"/>
                  </a:lnTo>
                  <a:lnTo>
                    <a:pt x="44" y="1"/>
                  </a:lnTo>
                  <a:lnTo>
                    <a:pt x="52" y="5"/>
                  </a:lnTo>
                  <a:lnTo>
                    <a:pt x="61" y="9"/>
                  </a:lnTo>
                  <a:lnTo>
                    <a:pt x="60" y="9"/>
                  </a:lnTo>
                  <a:lnTo>
                    <a:pt x="56" y="7"/>
                  </a:lnTo>
                  <a:lnTo>
                    <a:pt x="51" y="6"/>
                  </a:lnTo>
                  <a:lnTo>
                    <a:pt x="44" y="5"/>
                  </a:lnTo>
                  <a:lnTo>
                    <a:pt x="36" y="3"/>
                  </a:lnTo>
                  <a:lnTo>
                    <a:pt x="28" y="5"/>
                  </a:lnTo>
                  <a:lnTo>
                    <a:pt x="21" y="8"/>
                  </a:lnTo>
                  <a:lnTo>
                    <a:pt x="14" y="12"/>
                  </a:lnTo>
                  <a:lnTo>
                    <a:pt x="12" y="15"/>
                  </a:lnTo>
                  <a:lnTo>
                    <a:pt x="9" y="18"/>
                  </a:lnTo>
                  <a:lnTo>
                    <a:pt x="8" y="21"/>
                  </a:lnTo>
                  <a:lnTo>
                    <a:pt x="6" y="25"/>
                  </a:lnTo>
                  <a:lnTo>
                    <a:pt x="4" y="26"/>
                  </a:lnTo>
                  <a:lnTo>
                    <a:pt x="3" y="26"/>
                  </a:lnTo>
                  <a:lnTo>
                    <a:pt x="2" y="26"/>
                  </a:lnTo>
                  <a:lnTo>
                    <a:pt x="0" y="24"/>
                  </a:lnTo>
                  <a:lnTo>
                    <a:pt x="3" y="19"/>
                  </a:lnTo>
                  <a:lnTo>
                    <a:pt x="5" y="16"/>
                  </a:lnTo>
                  <a:lnTo>
                    <a:pt x="8" y="12"/>
                  </a:lnTo>
                  <a:lnTo>
                    <a:pt x="12" y="9"/>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220">
              <a:extLst>
                <a:ext uri="{FF2B5EF4-FFF2-40B4-BE49-F238E27FC236}">
                  <a16:creationId xmlns:a16="http://schemas.microsoft.com/office/drawing/2014/main" id="{97E75DD6-4081-16CC-EFB7-917EE6E8D52D}"/>
                </a:ext>
              </a:extLst>
            </p:cNvPr>
            <p:cNvSpPr>
              <a:spLocks/>
            </p:cNvSpPr>
            <p:nvPr/>
          </p:nvSpPr>
          <p:spPr bwMode="auto">
            <a:xfrm>
              <a:off x="2257" y="1217"/>
              <a:ext cx="64" cy="20"/>
            </a:xfrm>
            <a:custGeom>
              <a:avLst/>
              <a:gdLst>
                <a:gd name="T0" fmla="*/ 48 w 64"/>
                <a:gd name="T1" fmla="*/ 1 h 20"/>
                <a:gd name="T2" fmla="*/ 45 w 64"/>
                <a:gd name="T3" fmla="*/ 1 h 20"/>
                <a:gd name="T4" fmla="*/ 40 w 64"/>
                <a:gd name="T5" fmla="*/ 0 h 20"/>
                <a:gd name="T6" fmla="*/ 35 w 64"/>
                <a:gd name="T7" fmla="*/ 0 h 20"/>
                <a:gd name="T8" fmla="*/ 28 w 64"/>
                <a:gd name="T9" fmla="*/ 1 h 20"/>
                <a:gd name="T10" fmla="*/ 20 w 64"/>
                <a:gd name="T11" fmla="*/ 3 h 20"/>
                <a:gd name="T12" fmla="*/ 13 w 64"/>
                <a:gd name="T13" fmla="*/ 6 h 20"/>
                <a:gd name="T14" fmla="*/ 7 w 64"/>
                <a:gd name="T15" fmla="*/ 12 h 20"/>
                <a:gd name="T16" fmla="*/ 0 w 64"/>
                <a:gd name="T17" fmla="*/ 20 h 20"/>
                <a:gd name="T18" fmla="*/ 1 w 64"/>
                <a:gd name="T19" fmla="*/ 19 h 20"/>
                <a:gd name="T20" fmla="*/ 5 w 64"/>
                <a:gd name="T21" fmla="*/ 16 h 20"/>
                <a:gd name="T22" fmla="*/ 9 w 64"/>
                <a:gd name="T23" fmla="*/ 13 h 20"/>
                <a:gd name="T24" fmla="*/ 16 w 64"/>
                <a:gd name="T25" fmla="*/ 10 h 20"/>
                <a:gd name="T26" fmla="*/ 22 w 64"/>
                <a:gd name="T27" fmla="*/ 6 h 20"/>
                <a:gd name="T28" fmla="*/ 30 w 64"/>
                <a:gd name="T29" fmla="*/ 4 h 20"/>
                <a:gd name="T30" fmla="*/ 38 w 64"/>
                <a:gd name="T31" fmla="*/ 4 h 20"/>
                <a:gd name="T32" fmla="*/ 47 w 64"/>
                <a:gd name="T33" fmla="*/ 6 h 20"/>
                <a:gd name="T34" fmla="*/ 50 w 64"/>
                <a:gd name="T35" fmla="*/ 8 h 20"/>
                <a:gd name="T36" fmla="*/ 54 w 64"/>
                <a:gd name="T37" fmla="*/ 10 h 20"/>
                <a:gd name="T38" fmla="*/ 57 w 64"/>
                <a:gd name="T39" fmla="*/ 12 h 20"/>
                <a:gd name="T40" fmla="*/ 59 w 64"/>
                <a:gd name="T41" fmla="*/ 14 h 20"/>
                <a:gd name="T42" fmla="*/ 61 w 64"/>
                <a:gd name="T43" fmla="*/ 14 h 20"/>
                <a:gd name="T44" fmla="*/ 63 w 64"/>
                <a:gd name="T45" fmla="*/ 14 h 20"/>
                <a:gd name="T46" fmla="*/ 64 w 64"/>
                <a:gd name="T47" fmla="*/ 13 h 20"/>
                <a:gd name="T48" fmla="*/ 64 w 64"/>
                <a:gd name="T49" fmla="*/ 11 h 20"/>
                <a:gd name="T50" fmla="*/ 60 w 64"/>
                <a:gd name="T51" fmla="*/ 8 h 20"/>
                <a:gd name="T52" fmla="*/ 57 w 64"/>
                <a:gd name="T53" fmla="*/ 5 h 20"/>
                <a:gd name="T54" fmla="*/ 53 w 64"/>
                <a:gd name="T55" fmla="*/ 3 h 20"/>
                <a:gd name="T56" fmla="*/ 48 w 64"/>
                <a:gd name="T57" fmla="*/ 1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20"/>
                <a:gd name="T89" fmla="*/ 64 w 64"/>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20">
                  <a:moveTo>
                    <a:pt x="48" y="1"/>
                  </a:moveTo>
                  <a:lnTo>
                    <a:pt x="45" y="1"/>
                  </a:lnTo>
                  <a:lnTo>
                    <a:pt x="40" y="0"/>
                  </a:lnTo>
                  <a:lnTo>
                    <a:pt x="35" y="0"/>
                  </a:lnTo>
                  <a:lnTo>
                    <a:pt x="28" y="1"/>
                  </a:lnTo>
                  <a:lnTo>
                    <a:pt x="20" y="3"/>
                  </a:lnTo>
                  <a:lnTo>
                    <a:pt x="13" y="6"/>
                  </a:lnTo>
                  <a:lnTo>
                    <a:pt x="7" y="12"/>
                  </a:lnTo>
                  <a:lnTo>
                    <a:pt x="0" y="20"/>
                  </a:lnTo>
                  <a:lnTo>
                    <a:pt x="1" y="19"/>
                  </a:lnTo>
                  <a:lnTo>
                    <a:pt x="5" y="16"/>
                  </a:lnTo>
                  <a:lnTo>
                    <a:pt x="9" y="13"/>
                  </a:lnTo>
                  <a:lnTo>
                    <a:pt x="16" y="10"/>
                  </a:lnTo>
                  <a:lnTo>
                    <a:pt x="22" y="6"/>
                  </a:lnTo>
                  <a:lnTo>
                    <a:pt x="30" y="4"/>
                  </a:lnTo>
                  <a:lnTo>
                    <a:pt x="38" y="4"/>
                  </a:lnTo>
                  <a:lnTo>
                    <a:pt x="47" y="6"/>
                  </a:lnTo>
                  <a:lnTo>
                    <a:pt x="50" y="8"/>
                  </a:lnTo>
                  <a:lnTo>
                    <a:pt x="54" y="10"/>
                  </a:lnTo>
                  <a:lnTo>
                    <a:pt x="57" y="12"/>
                  </a:lnTo>
                  <a:lnTo>
                    <a:pt x="59" y="14"/>
                  </a:lnTo>
                  <a:lnTo>
                    <a:pt x="61" y="14"/>
                  </a:lnTo>
                  <a:lnTo>
                    <a:pt x="63" y="14"/>
                  </a:lnTo>
                  <a:lnTo>
                    <a:pt x="64" y="13"/>
                  </a:lnTo>
                  <a:lnTo>
                    <a:pt x="64" y="11"/>
                  </a:lnTo>
                  <a:lnTo>
                    <a:pt x="60" y="8"/>
                  </a:lnTo>
                  <a:lnTo>
                    <a:pt x="57" y="5"/>
                  </a:lnTo>
                  <a:lnTo>
                    <a:pt x="53" y="3"/>
                  </a:lnTo>
                  <a:lnTo>
                    <a:pt x="48" y="1"/>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3" name="Freeform 221">
              <a:extLst>
                <a:ext uri="{FF2B5EF4-FFF2-40B4-BE49-F238E27FC236}">
                  <a16:creationId xmlns:a16="http://schemas.microsoft.com/office/drawing/2014/main" id="{28670D97-EA27-4183-C7C9-48E94134EBB9}"/>
                </a:ext>
              </a:extLst>
            </p:cNvPr>
            <p:cNvSpPr>
              <a:spLocks/>
            </p:cNvSpPr>
            <p:nvPr/>
          </p:nvSpPr>
          <p:spPr bwMode="auto">
            <a:xfrm>
              <a:off x="2299" y="1149"/>
              <a:ext cx="121" cy="194"/>
            </a:xfrm>
            <a:custGeom>
              <a:avLst/>
              <a:gdLst>
                <a:gd name="T0" fmla="*/ 95 w 121"/>
                <a:gd name="T1" fmla="*/ 42 h 194"/>
                <a:gd name="T2" fmla="*/ 88 w 121"/>
                <a:gd name="T3" fmla="*/ 33 h 194"/>
                <a:gd name="T4" fmla="*/ 79 w 121"/>
                <a:gd name="T5" fmla="*/ 24 h 194"/>
                <a:gd name="T6" fmla="*/ 69 w 121"/>
                <a:gd name="T7" fmla="*/ 18 h 194"/>
                <a:gd name="T8" fmla="*/ 57 w 121"/>
                <a:gd name="T9" fmla="*/ 12 h 194"/>
                <a:gd name="T10" fmla="*/ 45 w 121"/>
                <a:gd name="T11" fmla="*/ 9 h 194"/>
                <a:gd name="T12" fmla="*/ 32 w 121"/>
                <a:gd name="T13" fmla="*/ 5 h 194"/>
                <a:gd name="T14" fmla="*/ 17 w 121"/>
                <a:gd name="T15" fmla="*/ 3 h 194"/>
                <a:gd name="T16" fmla="*/ 2 w 121"/>
                <a:gd name="T17" fmla="*/ 2 h 194"/>
                <a:gd name="T18" fmla="*/ 0 w 121"/>
                <a:gd name="T19" fmla="*/ 2 h 194"/>
                <a:gd name="T20" fmla="*/ 0 w 121"/>
                <a:gd name="T21" fmla="*/ 2 h 194"/>
                <a:gd name="T22" fmla="*/ 0 w 121"/>
                <a:gd name="T23" fmla="*/ 2 h 194"/>
                <a:gd name="T24" fmla="*/ 0 w 121"/>
                <a:gd name="T25" fmla="*/ 1 h 194"/>
                <a:gd name="T26" fmla="*/ 0 w 121"/>
                <a:gd name="T27" fmla="*/ 0 h 194"/>
                <a:gd name="T28" fmla="*/ 0 w 121"/>
                <a:gd name="T29" fmla="*/ 0 h 194"/>
                <a:gd name="T30" fmla="*/ 0 w 121"/>
                <a:gd name="T31" fmla="*/ 0 h 194"/>
                <a:gd name="T32" fmla="*/ 2 w 121"/>
                <a:gd name="T33" fmla="*/ 0 h 194"/>
                <a:gd name="T34" fmla="*/ 17 w 121"/>
                <a:gd name="T35" fmla="*/ 1 h 194"/>
                <a:gd name="T36" fmla="*/ 32 w 121"/>
                <a:gd name="T37" fmla="*/ 2 h 194"/>
                <a:gd name="T38" fmla="*/ 46 w 121"/>
                <a:gd name="T39" fmla="*/ 5 h 194"/>
                <a:gd name="T40" fmla="*/ 59 w 121"/>
                <a:gd name="T41" fmla="*/ 10 h 194"/>
                <a:gd name="T42" fmla="*/ 70 w 121"/>
                <a:gd name="T43" fmla="*/ 15 h 194"/>
                <a:gd name="T44" fmla="*/ 80 w 121"/>
                <a:gd name="T45" fmla="*/ 22 h 194"/>
                <a:gd name="T46" fmla="*/ 90 w 121"/>
                <a:gd name="T47" fmla="*/ 31 h 194"/>
                <a:gd name="T48" fmla="*/ 98 w 121"/>
                <a:gd name="T49" fmla="*/ 40 h 194"/>
                <a:gd name="T50" fmla="*/ 109 w 121"/>
                <a:gd name="T51" fmla="*/ 60 h 194"/>
                <a:gd name="T52" fmla="*/ 117 w 121"/>
                <a:gd name="T53" fmla="*/ 81 h 194"/>
                <a:gd name="T54" fmla="*/ 120 w 121"/>
                <a:gd name="T55" fmla="*/ 105 h 194"/>
                <a:gd name="T56" fmla="*/ 121 w 121"/>
                <a:gd name="T57" fmla="*/ 127 h 194"/>
                <a:gd name="T58" fmla="*/ 120 w 121"/>
                <a:gd name="T59" fmla="*/ 148 h 194"/>
                <a:gd name="T60" fmla="*/ 118 w 121"/>
                <a:gd name="T61" fmla="*/ 167 h 194"/>
                <a:gd name="T62" fmla="*/ 114 w 121"/>
                <a:gd name="T63" fmla="*/ 183 h 194"/>
                <a:gd name="T64" fmla="*/ 112 w 121"/>
                <a:gd name="T65" fmla="*/ 194 h 194"/>
                <a:gd name="T66" fmla="*/ 111 w 121"/>
                <a:gd name="T67" fmla="*/ 194 h 194"/>
                <a:gd name="T68" fmla="*/ 111 w 121"/>
                <a:gd name="T69" fmla="*/ 194 h 194"/>
                <a:gd name="T70" fmla="*/ 110 w 121"/>
                <a:gd name="T71" fmla="*/ 194 h 194"/>
                <a:gd name="T72" fmla="*/ 109 w 121"/>
                <a:gd name="T73" fmla="*/ 194 h 194"/>
                <a:gd name="T74" fmla="*/ 111 w 121"/>
                <a:gd name="T75" fmla="*/ 184 h 194"/>
                <a:gd name="T76" fmla="*/ 114 w 121"/>
                <a:gd name="T77" fmla="*/ 168 h 194"/>
                <a:gd name="T78" fmla="*/ 117 w 121"/>
                <a:gd name="T79" fmla="*/ 149 h 194"/>
                <a:gd name="T80" fmla="*/ 118 w 121"/>
                <a:gd name="T81" fmla="*/ 128 h 194"/>
                <a:gd name="T82" fmla="*/ 118 w 121"/>
                <a:gd name="T83" fmla="*/ 106 h 194"/>
                <a:gd name="T84" fmla="*/ 114 w 121"/>
                <a:gd name="T85" fmla="*/ 83 h 194"/>
                <a:gd name="T86" fmla="*/ 107 w 121"/>
                <a:gd name="T87" fmla="*/ 62 h 194"/>
                <a:gd name="T88" fmla="*/ 95 w 121"/>
                <a:gd name="T89" fmla="*/ 42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94"/>
                <a:gd name="T137" fmla="*/ 121 w 121"/>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94">
                  <a:moveTo>
                    <a:pt x="95" y="42"/>
                  </a:moveTo>
                  <a:lnTo>
                    <a:pt x="88" y="33"/>
                  </a:lnTo>
                  <a:lnTo>
                    <a:pt x="79" y="24"/>
                  </a:lnTo>
                  <a:lnTo>
                    <a:pt x="69" y="18"/>
                  </a:lnTo>
                  <a:lnTo>
                    <a:pt x="57" y="12"/>
                  </a:lnTo>
                  <a:lnTo>
                    <a:pt x="45" y="9"/>
                  </a:lnTo>
                  <a:lnTo>
                    <a:pt x="32" y="5"/>
                  </a:lnTo>
                  <a:lnTo>
                    <a:pt x="17" y="3"/>
                  </a:lnTo>
                  <a:lnTo>
                    <a:pt x="2" y="2"/>
                  </a:lnTo>
                  <a:lnTo>
                    <a:pt x="0" y="2"/>
                  </a:lnTo>
                  <a:lnTo>
                    <a:pt x="0" y="1"/>
                  </a:lnTo>
                  <a:lnTo>
                    <a:pt x="0" y="0"/>
                  </a:lnTo>
                  <a:lnTo>
                    <a:pt x="2" y="0"/>
                  </a:lnTo>
                  <a:lnTo>
                    <a:pt x="17" y="1"/>
                  </a:lnTo>
                  <a:lnTo>
                    <a:pt x="32" y="2"/>
                  </a:lnTo>
                  <a:lnTo>
                    <a:pt x="46" y="5"/>
                  </a:lnTo>
                  <a:lnTo>
                    <a:pt x="59" y="10"/>
                  </a:lnTo>
                  <a:lnTo>
                    <a:pt x="70" y="15"/>
                  </a:lnTo>
                  <a:lnTo>
                    <a:pt x="80" y="22"/>
                  </a:lnTo>
                  <a:lnTo>
                    <a:pt x="90" y="31"/>
                  </a:lnTo>
                  <a:lnTo>
                    <a:pt x="98" y="40"/>
                  </a:lnTo>
                  <a:lnTo>
                    <a:pt x="109" y="60"/>
                  </a:lnTo>
                  <a:lnTo>
                    <a:pt x="117" y="81"/>
                  </a:lnTo>
                  <a:lnTo>
                    <a:pt x="120" y="105"/>
                  </a:lnTo>
                  <a:lnTo>
                    <a:pt x="121" y="127"/>
                  </a:lnTo>
                  <a:lnTo>
                    <a:pt x="120" y="148"/>
                  </a:lnTo>
                  <a:lnTo>
                    <a:pt x="118" y="167"/>
                  </a:lnTo>
                  <a:lnTo>
                    <a:pt x="114" y="183"/>
                  </a:lnTo>
                  <a:lnTo>
                    <a:pt x="112" y="194"/>
                  </a:lnTo>
                  <a:lnTo>
                    <a:pt x="111" y="194"/>
                  </a:lnTo>
                  <a:lnTo>
                    <a:pt x="110" y="194"/>
                  </a:lnTo>
                  <a:lnTo>
                    <a:pt x="109" y="194"/>
                  </a:lnTo>
                  <a:lnTo>
                    <a:pt x="111" y="184"/>
                  </a:lnTo>
                  <a:lnTo>
                    <a:pt x="114" y="168"/>
                  </a:lnTo>
                  <a:lnTo>
                    <a:pt x="117" y="149"/>
                  </a:lnTo>
                  <a:lnTo>
                    <a:pt x="118" y="128"/>
                  </a:lnTo>
                  <a:lnTo>
                    <a:pt x="118" y="106"/>
                  </a:lnTo>
                  <a:lnTo>
                    <a:pt x="114" y="83"/>
                  </a:lnTo>
                  <a:lnTo>
                    <a:pt x="107" y="62"/>
                  </a:lnTo>
                  <a:lnTo>
                    <a:pt x="95" y="42"/>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4" name="Freeform 222">
              <a:extLst>
                <a:ext uri="{FF2B5EF4-FFF2-40B4-BE49-F238E27FC236}">
                  <a16:creationId xmlns:a16="http://schemas.microsoft.com/office/drawing/2014/main" id="{FB294D13-648C-78D8-F873-1013A3001856}"/>
                </a:ext>
              </a:extLst>
            </p:cNvPr>
            <p:cNvSpPr>
              <a:spLocks/>
            </p:cNvSpPr>
            <p:nvPr/>
          </p:nvSpPr>
          <p:spPr bwMode="auto">
            <a:xfrm>
              <a:off x="2288" y="1137"/>
              <a:ext cx="152" cy="204"/>
            </a:xfrm>
            <a:custGeom>
              <a:avLst/>
              <a:gdLst>
                <a:gd name="T0" fmla="*/ 121 w 152"/>
                <a:gd name="T1" fmla="*/ 38 h 204"/>
                <a:gd name="T2" fmla="*/ 111 w 152"/>
                <a:gd name="T3" fmla="*/ 28 h 204"/>
                <a:gd name="T4" fmla="*/ 100 w 152"/>
                <a:gd name="T5" fmla="*/ 19 h 204"/>
                <a:gd name="T6" fmla="*/ 86 w 152"/>
                <a:gd name="T7" fmla="*/ 13 h 204"/>
                <a:gd name="T8" fmla="*/ 73 w 152"/>
                <a:gd name="T9" fmla="*/ 8 h 204"/>
                <a:gd name="T10" fmla="*/ 57 w 152"/>
                <a:gd name="T11" fmla="*/ 5 h 204"/>
                <a:gd name="T12" fmla="*/ 40 w 152"/>
                <a:gd name="T13" fmla="*/ 3 h 204"/>
                <a:gd name="T14" fmla="*/ 22 w 152"/>
                <a:gd name="T15" fmla="*/ 3 h 204"/>
                <a:gd name="T16" fmla="*/ 3 w 152"/>
                <a:gd name="T17" fmla="*/ 5 h 204"/>
                <a:gd name="T18" fmla="*/ 1 w 152"/>
                <a:gd name="T19" fmla="*/ 5 h 204"/>
                <a:gd name="T20" fmla="*/ 1 w 152"/>
                <a:gd name="T21" fmla="*/ 5 h 204"/>
                <a:gd name="T22" fmla="*/ 0 w 152"/>
                <a:gd name="T23" fmla="*/ 5 h 204"/>
                <a:gd name="T24" fmla="*/ 0 w 152"/>
                <a:gd name="T25" fmla="*/ 4 h 204"/>
                <a:gd name="T26" fmla="*/ 0 w 152"/>
                <a:gd name="T27" fmla="*/ 3 h 204"/>
                <a:gd name="T28" fmla="*/ 1 w 152"/>
                <a:gd name="T29" fmla="*/ 3 h 204"/>
                <a:gd name="T30" fmla="*/ 1 w 152"/>
                <a:gd name="T31" fmla="*/ 3 h 204"/>
                <a:gd name="T32" fmla="*/ 1 w 152"/>
                <a:gd name="T33" fmla="*/ 3 h 204"/>
                <a:gd name="T34" fmla="*/ 22 w 152"/>
                <a:gd name="T35" fmla="*/ 0 h 204"/>
                <a:gd name="T36" fmla="*/ 40 w 152"/>
                <a:gd name="T37" fmla="*/ 0 h 204"/>
                <a:gd name="T38" fmla="*/ 57 w 152"/>
                <a:gd name="T39" fmla="*/ 3 h 204"/>
                <a:gd name="T40" fmla="*/ 74 w 152"/>
                <a:gd name="T41" fmla="*/ 6 h 204"/>
                <a:gd name="T42" fmla="*/ 88 w 152"/>
                <a:gd name="T43" fmla="*/ 11 h 204"/>
                <a:gd name="T44" fmla="*/ 101 w 152"/>
                <a:gd name="T45" fmla="*/ 17 h 204"/>
                <a:gd name="T46" fmla="*/ 113 w 152"/>
                <a:gd name="T47" fmla="*/ 26 h 204"/>
                <a:gd name="T48" fmla="*/ 123 w 152"/>
                <a:gd name="T49" fmla="*/ 36 h 204"/>
                <a:gd name="T50" fmla="*/ 136 w 152"/>
                <a:gd name="T51" fmla="*/ 57 h 204"/>
                <a:gd name="T52" fmla="*/ 145 w 152"/>
                <a:gd name="T53" fmla="*/ 81 h 204"/>
                <a:gd name="T54" fmla="*/ 151 w 152"/>
                <a:gd name="T55" fmla="*/ 107 h 204"/>
                <a:gd name="T56" fmla="*/ 152 w 152"/>
                <a:gd name="T57" fmla="*/ 131 h 204"/>
                <a:gd name="T58" fmla="*/ 151 w 152"/>
                <a:gd name="T59" fmla="*/ 155 h 204"/>
                <a:gd name="T60" fmla="*/ 149 w 152"/>
                <a:gd name="T61" fmla="*/ 176 h 204"/>
                <a:gd name="T62" fmla="*/ 147 w 152"/>
                <a:gd name="T63" fmla="*/ 192 h 204"/>
                <a:gd name="T64" fmla="*/ 144 w 152"/>
                <a:gd name="T65" fmla="*/ 204 h 204"/>
                <a:gd name="T66" fmla="*/ 143 w 152"/>
                <a:gd name="T67" fmla="*/ 204 h 204"/>
                <a:gd name="T68" fmla="*/ 143 w 152"/>
                <a:gd name="T69" fmla="*/ 204 h 204"/>
                <a:gd name="T70" fmla="*/ 142 w 152"/>
                <a:gd name="T71" fmla="*/ 204 h 204"/>
                <a:gd name="T72" fmla="*/ 141 w 152"/>
                <a:gd name="T73" fmla="*/ 204 h 204"/>
                <a:gd name="T74" fmla="*/ 143 w 152"/>
                <a:gd name="T75" fmla="*/ 194 h 204"/>
                <a:gd name="T76" fmla="*/ 147 w 152"/>
                <a:gd name="T77" fmla="*/ 178 h 204"/>
                <a:gd name="T78" fmla="*/ 149 w 152"/>
                <a:gd name="T79" fmla="*/ 157 h 204"/>
                <a:gd name="T80" fmla="*/ 150 w 152"/>
                <a:gd name="T81" fmla="*/ 133 h 204"/>
                <a:gd name="T82" fmla="*/ 148 w 152"/>
                <a:gd name="T83" fmla="*/ 109 h 204"/>
                <a:gd name="T84" fmla="*/ 143 w 152"/>
                <a:gd name="T85" fmla="*/ 83 h 204"/>
                <a:gd name="T86" fmla="*/ 134 w 152"/>
                <a:gd name="T87" fmla="*/ 60 h 204"/>
                <a:gd name="T88" fmla="*/ 121 w 152"/>
                <a:gd name="T89" fmla="*/ 38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4"/>
                <a:gd name="T137" fmla="*/ 152 w 152"/>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4">
                  <a:moveTo>
                    <a:pt x="121" y="38"/>
                  </a:moveTo>
                  <a:lnTo>
                    <a:pt x="111" y="28"/>
                  </a:lnTo>
                  <a:lnTo>
                    <a:pt x="100" y="19"/>
                  </a:lnTo>
                  <a:lnTo>
                    <a:pt x="86" y="13"/>
                  </a:lnTo>
                  <a:lnTo>
                    <a:pt x="73" y="8"/>
                  </a:lnTo>
                  <a:lnTo>
                    <a:pt x="57" y="5"/>
                  </a:lnTo>
                  <a:lnTo>
                    <a:pt x="40" y="3"/>
                  </a:lnTo>
                  <a:lnTo>
                    <a:pt x="22" y="3"/>
                  </a:lnTo>
                  <a:lnTo>
                    <a:pt x="3" y="5"/>
                  </a:lnTo>
                  <a:lnTo>
                    <a:pt x="1" y="5"/>
                  </a:lnTo>
                  <a:lnTo>
                    <a:pt x="0" y="5"/>
                  </a:lnTo>
                  <a:lnTo>
                    <a:pt x="0" y="4"/>
                  </a:lnTo>
                  <a:lnTo>
                    <a:pt x="0" y="3"/>
                  </a:lnTo>
                  <a:lnTo>
                    <a:pt x="1" y="3"/>
                  </a:lnTo>
                  <a:lnTo>
                    <a:pt x="22" y="0"/>
                  </a:lnTo>
                  <a:lnTo>
                    <a:pt x="40" y="0"/>
                  </a:lnTo>
                  <a:lnTo>
                    <a:pt x="57" y="3"/>
                  </a:lnTo>
                  <a:lnTo>
                    <a:pt x="74" y="6"/>
                  </a:lnTo>
                  <a:lnTo>
                    <a:pt x="88" y="11"/>
                  </a:lnTo>
                  <a:lnTo>
                    <a:pt x="101" y="17"/>
                  </a:lnTo>
                  <a:lnTo>
                    <a:pt x="113" y="26"/>
                  </a:lnTo>
                  <a:lnTo>
                    <a:pt x="123" y="36"/>
                  </a:lnTo>
                  <a:lnTo>
                    <a:pt x="136" y="57"/>
                  </a:lnTo>
                  <a:lnTo>
                    <a:pt x="145" y="81"/>
                  </a:lnTo>
                  <a:lnTo>
                    <a:pt x="151" y="107"/>
                  </a:lnTo>
                  <a:lnTo>
                    <a:pt x="152" y="131"/>
                  </a:lnTo>
                  <a:lnTo>
                    <a:pt x="151" y="155"/>
                  </a:lnTo>
                  <a:lnTo>
                    <a:pt x="149" y="176"/>
                  </a:lnTo>
                  <a:lnTo>
                    <a:pt x="147" y="192"/>
                  </a:lnTo>
                  <a:lnTo>
                    <a:pt x="144" y="204"/>
                  </a:lnTo>
                  <a:lnTo>
                    <a:pt x="143" y="204"/>
                  </a:lnTo>
                  <a:lnTo>
                    <a:pt x="142" y="204"/>
                  </a:lnTo>
                  <a:lnTo>
                    <a:pt x="141" y="204"/>
                  </a:lnTo>
                  <a:lnTo>
                    <a:pt x="143" y="194"/>
                  </a:lnTo>
                  <a:lnTo>
                    <a:pt x="147" y="178"/>
                  </a:lnTo>
                  <a:lnTo>
                    <a:pt x="149" y="157"/>
                  </a:lnTo>
                  <a:lnTo>
                    <a:pt x="150" y="133"/>
                  </a:lnTo>
                  <a:lnTo>
                    <a:pt x="148" y="109"/>
                  </a:lnTo>
                  <a:lnTo>
                    <a:pt x="143" y="83"/>
                  </a:lnTo>
                  <a:lnTo>
                    <a:pt x="134" y="60"/>
                  </a:lnTo>
                  <a:lnTo>
                    <a:pt x="121" y="38"/>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5" name="Freeform 223">
              <a:extLst>
                <a:ext uri="{FF2B5EF4-FFF2-40B4-BE49-F238E27FC236}">
                  <a16:creationId xmlns:a16="http://schemas.microsoft.com/office/drawing/2014/main" id="{A3C04209-A26B-C870-2544-C6CCD578FABA}"/>
                </a:ext>
              </a:extLst>
            </p:cNvPr>
            <p:cNvSpPr>
              <a:spLocks/>
            </p:cNvSpPr>
            <p:nvPr/>
          </p:nvSpPr>
          <p:spPr bwMode="auto">
            <a:xfrm>
              <a:off x="2286" y="1133"/>
              <a:ext cx="169" cy="203"/>
            </a:xfrm>
            <a:custGeom>
              <a:avLst/>
              <a:gdLst>
                <a:gd name="T0" fmla="*/ 121 w 169"/>
                <a:gd name="T1" fmla="*/ 35 h 203"/>
                <a:gd name="T2" fmla="*/ 109 w 169"/>
                <a:gd name="T3" fmla="*/ 26 h 203"/>
                <a:gd name="T4" fmla="*/ 97 w 169"/>
                <a:gd name="T5" fmla="*/ 18 h 203"/>
                <a:gd name="T6" fmla="*/ 84 w 169"/>
                <a:gd name="T7" fmla="*/ 11 h 203"/>
                <a:gd name="T8" fmla="*/ 70 w 169"/>
                <a:gd name="T9" fmla="*/ 7 h 203"/>
                <a:gd name="T10" fmla="*/ 55 w 169"/>
                <a:gd name="T11" fmla="*/ 4 h 203"/>
                <a:gd name="T12" fmla="*/ 38 w 169"/>
                <a:gd name="T13" fmla="*/ 3 h 203"/>
                <a:gd name="T14" fmla="*/ 20 w 169"/>
                <a:gd name="T15" fmla="*/ 3 h 203"/>
                <a:gd name="T16" fmla="*/ 2 w 169"/>
                <a:gd name="T17" fmla="*/ 6 h 203"/>
                <a:gd name="T18" fmla="*/ 1 w 169"/>
                <a:gd name="T19" fmla="*/ 6 h 203"/>
                <a:gd name="T20" fmla="*/ 1 w 169"/>
                <a:gd name="T21" fmla="*/ 6 h 203"/>
                <a:gd name="T22" fmla="*/ 0 w 169"/>
                <a:gd name="T23" fmla="*/ 6 h 203"/>
                <a:gd name="T24" fmla="*/ 0 w 169"/>
                <a:gd name="T25" fmla="*/ 4 h 203"/>
                <a:gd name="T26" fmla="*/ 0 w 169"/>
                <a:gd name="T27" fmla="*/ 4 h 203"/>
                <a:gd name="T28" fmla="*/ 0 w 169"/>
                <a:gd name="T29" fmla="*/ 3 h 203"/>
                <a:gd name="T30" fmla="*/ 0 w 169"/>
                <a:gd name="T31" fmla="*/ 3 h 203"/>
                <a:gd name="T32" fmla="*/ 1 w 169"/>
                <a:gd name="T33" fmla="*/ 3 h 203"/>
                <a:gd name="T34" fmla="*/ 20 w 169"/>
                <a:gd name="T35" fmla="*/ 1 h 203"/>
                <a:gd name="T36" fmla="*/ 38 w 169"/>
                <a:gd name="T37" fmla="*/ 0 h 203"/>
                <a:gd name="T38" fmla="*/ 55 w 169"/>
                <a:gd name="T39" fmla="*/ 1 h 203"/>
                <a:gd name="T40" fmla="*/ 70 w 169"/>
                <a:gd name="T41" fmla="*/ 4 h 203"/>
                <a:gd name="T42" fmla="*/ 85 w 169"/>
                <a:gd name="T43" fmla="*/ 9 h 203"/>
                <a:gd name="T44" fmla="*/ 99 w 169"/>
                <a:gd name="T45" fmla="*/ 15 h 203"/>
                <a:gd name="T46" fmla="*/ 112 w 169"/>
                <a:gd name="T47" fmla="*/ 22 h 203"/>
                <a:gd name="T48" fmla="*/ 123 w 169"/>
                <a:gd name="T49" fmla="*/ 32 h 203"/>
                <a:gd name="T50" fmla="*/ 141 w 169"/>
                <a:gd name="T51" fmla="*/ 55 h 203"/>
                <a:gd name="T52" fmla="*/ 153 w 169"/>
                <a:gd name="T53" fmla="*/ 79 h 203"/>
                <a:gd name="T54" fmla="*/ 161 w 169"/>
                <a:gd name="T55" fmla="*/ 106 h 203"/>
                <a:gd name="T56" fmla="*/ 166 w 169"/>
                <a:gd name="T57" fmla="*/ 132 h 203"/>
                <a:gd name="T58" fmla="*/ 169 w 169"/>
                <a:gd name="T59" fmla="*/ 156 h 203"/>
                <a:gd name="T60" fmla="*/ 169 w 169"/>
                <a:gd name="T61" fmla="*/ 178 h 203"/>
                <a:gd name="T62" fmla="*/ 169 w 169"/>
                <a:gd name="T63" fmla="*/ 193 h 203"/>
                <a:gd name="T64" fmla="*/ 168 w 169"/>
                <a:gd name="T65" fmla="*/ 203 h 203"/>
                <a:gd name="T66" fmla="*/ 166 w 169"/>
                <a:gd name="T67" fmla="*/ 203 h 203"/>
                <a:gd name="T68" fmla="*/ 166 w 169"/>
                <a:gd name="T69" fmla="*/ 203 h 203"/>
                <a:gd name="T70" fmla="*/ 165 w 169"/>
                <a:gd name="T71" fmla="*/ 203 h 203"/>
                <a:gd name="T72" fmla="*/ 164 w 169"/>
                <a:gd name="T73" fmla="*/ 203 h 203"/>
                <a:gd name="T74" fmla="*/ 165 w 169"/>
                <a:gd name="T75" fmla="*/ 195 h 203"/>
                <a:gd name="T76" fmla="*/ 165 w 169"/>
                <a:gd name="T77" fmla="*/ 180 h 203"/>
                <a:gd name="T78" fmla="*/ 165 w 169"/>
                <a:gd name="T79" fmla="*/ 160 h 203"/>
                <a:gd name="T80" fmla="*/ 163 w 169"/>
                <a:gd name="T81" fmla="*/ 135 h 203"/>
                <a:gd name="T82" fmla="*/ 159 w 169"/>
                <a:gd name="T83" fmla="*/ 108 h 203"/>
                <a:gd name="T84" fmla="*/ 151 w 169"/>
                <a:gd name="T85" fmla="*/ 83 h 203"/>
                <a:gd name="T86" fmla="*/ 138 w 169"/>
                <a:gd name="T87" fmla="*/ 57 h 203"/>
                <a:gd name="T88" fmla="*/ 121 w 169"/>
                <a:gd name="T89" fmla="*/ 35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203"/>
                <a:gd name="T137" fmla="*/ 169 w 169"/>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203">
                  <a:moveTo>
                    <a:pt x="121" y="35"/>
                  </a:moveTo>
                  <a:lnTo>
                    <a:pt x="109" y="26"/>
                  </a:lnTo>
                  <a:lnTo>
                    <a:pt x="97" y="18"/>
                  </a:lnTo>
                  <a:lnTo>
                    <a:pt x="84" y="11"/>
                  </a:lnTo>
                  <a:lnTo>
                    <a:pt x="70" y="7"/>
                  </a:lnTo>
                  <a:lnTo>
                    <a:pt x="55" y="4"/>
                  </a:lnTo>
                  <a:lnTo>
                    <a:pt x="38" y="3"/>
                  </a:lnTo>
                  <a:lnTo>
                    <a:pt x="20" y="3"/>
                  </a:lnTo>
                  <a:lnTo>
                    <a:pt x="2" y="6"/>
                  </a:lnTo>
                  <a:lnTo>
                    <a:pt x="1" y="6"/>
                  </a:lnTo>
                  <a:lnTo>
                    <a:pt x="0" y="6"/>
                  </a:lnTo>
                  <a:lnTo>
                    <a:pt x="0" y="4"/>
                  </a:lnTo>
                  <a:lnTo>
                    <a:pt x="0" y="3"/>
                  </a:lnTo>
                  <a:lnTo>
                    <a:pt x="1" y="3"/>
                  </a:lnTo>
                  <a:lnTo>
                    <a:pt x="20" y="1"/>
                  </a:lnTo>
                  <a:lnTo>
                    <a:pt x="38" y="0"/>
                  </a:lnTo>
                  <a:lnTo>
                    <a:pt x="55" y="1"/>
                  </a:lnTo>
                  <a:lnTo>
                    <a:pt x="70" y="4"/>
                  </a:lnTo>
                  <a:lnTo>
                    <a:pt x="85" y="9"/>
                  </a:lnTo>
                  <a:lnTo>
                    <a:pt x="99" y="15"/>
                  </a:lnTo>
                  <a:lnTo>
                    <a:pt x="112" y="22"/>
                  </a:lnTo>
                  <a:lnTo>
                    <a:pt x="123" y="32"/>
                  </a:lnTo>
                  <a:lnTo>
                    <a:pt x="141" y="55"/>
                  </a:lnTo>
                  <a:lnTo>
                    <a:pt x="153" y="79"/>
                  </a:lnTo>
                  <a:lnTo>
                    <a:pt x="161" y="106"/>
                  </a:lnTo>
                  <a:lnTo>
                    <a:pt x="166" y="132"/>
                  </a:lnTo>
                  <a:lnTo>
                    <a:pt x="169" y="156"/>
                  </a:lnTo>
                  <a:lnTo>
                    <a:pt x="169" y="178"/>
                  </a:lnTo>
                  <a:lnTo>
                    <a:pt x="169" y="193"/>
                  </a:lnTo>
                  <a:lnTo>
                    <a:pt x="168" y="203"/>
                  </a:lnTo>
                  <a:lnTo>
                    <a:pt x="166" y="203"/>
                  </a:lnTo>
                  <a:lnTo>
                    <a:pt x="165" y="203"/>
                  </a:lnTo>
                  <a:lnTo>
                    <a:pt x="164" y="203"/>
                  </a:lnTo>
                  <a:lnTo>
                    <a:pt x="165" y="195"/>
                  </a:lnTo>
                  <a:lnTo>
                    <a:pt x="165" y="180"/>
                  </a:lnTo>
                  <a:lnTo>
                    <a:pt x="165" y="160"/>
                  </a:lnTo>
                  <a:lnTo>
                    <a:pt x="163" y="135"/>
                  </a:lnTo>
                  <a:lnTo>
                    <a:pt x="159" y="108"/>
                  </a:lnTo>
                  <a:lnTo>
                    <a:pt x="151" y="83"/>
                  </a:lnTo>
                  <a:lnTo>
                    <a:pt x="138" y="57"/>
                  </a:lnTo>
                  <a:lnTo>
                    <a:pt x="121" y="35"/>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6" name="Freeform 224">
              <a:extLst>
                <a:ext uri="{FF2B5EF4-FFF2-40B4-BE49-F238E27FC236}">
                  <a16:creationId xmlns:a16="http://schemas.microsoft.com/office/drawing/2014/main" id="{01BB1212-FE70-EA26-37E0-3C42C5A3CC43}"/>
                </a:ext>
              </a:extLst>
            </p:cNvPr>
            <p:cNvSpPr>
              <a:spLocks/>
            </p:cNvSpPr>
            <p:nvPr/>
          </p:nvSpPr>
          <p:spPr bwMode="auto">
            <a:xfrm>
              <a:off x="2283" y="1124"/>
              <a:ext cx="208" cy="200"/>
            </a:xfrm>
            <a:custGeom>
              <a:avLst/>
              <a:gdLst>
                <a:gd name="T0" fmla="*/ 175 w 208"/>
                <a:gd name="T1" fmla="*/ 117 h 200"/>
                <a:gd name="T2" fmla="*/ 169 w 208"/>
                <a:gd name="T3" fmla="*/ 92 h 200"/>
                <a:gd name="T4" fmla="*/ 165 w 208"/>
                <a:gd name="T5" fmla="*/ 78 h 200"/>
                <a:gd name="T6" fmla="*/ 160 w 208"/>
                <a:gd name="T7" fmla="*/ 66 h 200"/>
                <a:gd name="T8" fmla="*/ 155 w 208"/>
                <a:gd name="T9" fmla="*/ 55 h 200"/>
                <a:gd name="T10" fmla="*/ 148 w 208"/>
                <a:gd name="T11" fmla="*/ 45 h 200"/>
                <a:gd name="T12" fmla="*/ 141 w 208"/>
                <a:gd name="T13" fmla="*/ 35 h 200"/>
                <a:gd name="T14" fmla="*/ 134 w 208"/>
                <a:gd name="T15" fmla="*/ 27 h 200"/>
                <a:gd name="T16" fmla="*/ 125 w 208"/>
                <a:gd name="T17" fmla="*/ 20 h 200"/>
                <a:gd name="T18" fmla="*/ 115 w 208"/>
                <a:gd name="T19" fmla="*/ 15 h 200"/>
                <a:gd name="T20" fmla="*/ 96 w 208"/>
                <a:gd name="T21" fmla="*/ 7 h 200"/>
                <a:gd name="T22" fmla="*/ 76 w 208"/>
                <a:gd name="T23" fmla="*/ 3 h 200"/>
                <a:gd name="T24" fmla="*/ 57 w 208"/>
                <a:gd name="T25" fmla="*/ 2 h 200"/>
                <a:gd name="T26" fmla="*/ 40 w 208"/>
                <a:gd name="T27" fmla="*/ 3 h 200"/>
                <a:gd name="T28" fmla="*/ 24 w 208"/>
                <a:gd name="T29" fmla="*/ 7 h 200"/>
                <a:gd name="T30" fmla="*/ 12 w 208"/>
                <a:gd name="T31" fmla="*/ 9 h 200"/>
                <a:gd name="T32" fmla="*/ 4 w 208"/>
                <a:gd name="T33" fmla="*/ 11 h 200"/>
                <a:gd name="T34" fmla="*/ 2 w 208"/>
                <a:gd name="T35" fmla="*/ 12 h 200"/>
                <a:gd name="T36" fmla="*/ 1 w 208"/>
                <a:gd name="T37" fmla="*/ 12 h 200"/>
                <a:gd name="T38" fmla="*/ 1 w 208"/>
                <a:gd name="T39" fmla="*/ 12 h 200"/>
                <a:gd name="T40" fmla="*/ 0 w 208"/>
                <a:gd name="T41" fmla="*/ 12 h 200"/>
                <a:gd name="T42" fmla="*/ 0 w 208"/>
                <a:gd name="T43" fmla="*/ 11 h 200"/>
                <a:gd name="T44" fmla="*/ 0 w 208"/>
                <a:gd name="T45" fmla="*/ 11 h 200"/>
                <a:gd name="T46" fmla="*/ 0 w 208"/>
                <a:gd name="T47" fmla="*/ 10 h 200"/>
                <a:gd name="T48" fmla="*/ 0 w 208"/>
                <a:gd name="T49" fmla="*/ 10 h 200"/>
                <a:gd name="T50" fmla="*/ 1 w 208"/>
                <a:gd name="T51" fmla="*/ 10 h 200"/>
                <a:gd name="T52" fmla="*/ 4 w 208"/>
                <a:gd name="T53" fmla="*/ 9 h 200"/>
                <a:gd name="T54" fmla="*/ 12 w 208"/>
                <a:gd name="T55" fmla="*/ 7 h 200"/>
                <a:gd name="T56" fmla="*/ 24 w 208"/>
                <a:gd name="T57" fmla="*/ 3 h 200"/>
                <a:gd name="T58" fmla="*/ 40 w 208"/>
                <a:gd name="T59" fmla="*/ 1 h 200"/>
                <a:gd name="T60" fmla="*/ 58 w 208"/>
                <a:gd name="T61" fmla="*/ 0 h 200"/>
                <a:gd name="T62" fmla="*/ 77 w 208"/>
                <a:gd name="T63" fmla="*/ 0 h 200"/>
                <a:gd name="T64" fmla="*/ 97 w 208"/>
                <a:gd name="T65" fmla="*/ 3 h 200"/>
                <a:gd name="T66" fmla="*/ 116 w 208"/>
                <a:gd name="T67" fmla="*/ 11 h 200"/>
                <a:gd name="T68" fmla="*/ 126 w 208"/>
                <a:gd name="T69" fmla="*/ 17 h 200"/>
                <a:gd name="T70" fmla="*/ 135 w 208"/>
                <a:gd name="T71" fmla="*/ 25 h 200"/>
                <a:gd name="T72" fmla="*/ 144 w 208"/>
                <a:gd name="T73" fmla="*/ 32 h 200"/>
                <a:gd name="T74" fmla="*/ 150 w 208"/>
                <a:gd name="T75" fmla="*/ 43 h 200"/>
                <a:gd name="T76" fmla="*/ 157 w 208"/>
                <a:gd name="T77" fmla="*/ 53 h 200"/>
                <a:gd name="T78" fmla="*/ 163 w 208"/>
                <a:gd name="T79" fmla="*/ 64 h 200"/>
                <a:gd name="T80" fmla="*/ 168 w 208"/>
                <a:gd name="T81" fmla="*/ 77 h 200"/>
                <a:gd name="T82" fmla="*/ 172 w 208"/>
                <a:gd name="T83" fmla="*/ 91 h 200"/>
                <a:gd name="T84" fmla="*/ 177 w 208"/>
                <a:gd name="T85" fmla="*/ 117 h 200"/>
                <a:gd name="T86" fmla="*/ 183 w 208"/>
                <a:gd name="T87" fmla="*/ 141 h 200"/>
                <a:gd name="T88" fmla="*/ 188 w 208"/>
                <a:gd name="T89" fmla="*/ 162 h 200"/>
                <a:gd name="T90" fmla="*/ 197 w 208"/>
                <a:gd name="T91" fmla="*/ 182 h 200"/>
                <a:gd name="T92" fmla="*/ 208 w 208"/>
                <a:gd name="T93" fmla="*/ 199 h 200"/>
                <a:gd name="T94" fmla="*/ 207 w 208"/>
                <a:gd name="T95" fmla="*/ 200 h 200"/>
                <a:gd name="T96" fmla="*/ 207 w 208"/>
                <a:gd name="T97" fmla="*/ 200 h 200"/>
                <a:gd name="T98" fmla="*/ 206 w 208"/>
                <a:gd name="T99" fmla="*/ 200 h 200"/>
                <a:gd name="T100" fmla="*/ 205 w 208"/>
                <a:gd name="T101" fmla="*/ 200 h 200"/>
                <a:gd name="T102" fmla="*/ 194 w 208"/>
                <a:gd name="T103" fmla="*/ 182 h 200"/>
                <a:gd name="T104" fmla="*/ 186 w 208"/>
                <a:gd name="T105" fmla="*/ 162 h 200"/>
                <a:gd name="T106" fmla="*/ 181 w 208"/>
                <a:gd name="T107" fmla="*/ 141 h 200"/>
                <a:gd name="T108" fmla="*/ 175 w 208"/>
                <a:gd name="T109" fmla="*/ 117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200"/>
                <a:gd name="T167" fmla="*/ 208 w 208"/>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200">
                  <a:moveTo>
                    <a:pt x="175" y="117"/>
                  </a:moveTo>
                  <a:lnTo>
                    <a:pt x="169" y="92"/>
                  </a:lnTo>
                  <a:lnTo>
                    <a:pt x="165" y="78"/>
                  </a:lnTo>
                  <a:lnTo>
                    <a:pt x="160" y="66"/>
                  </a:lnTo>
                  <a:lnTo>
                    <a:pt x="155" y="55"/>
                  </a:lnTo>
                  <a:lnTo>
                    <a:pt x="148" y="45"/>
                  </a:lnTo>
                  <a:lnTo>
                    <a:pt x="141" y="35"/>
                  </a:lnTo>
                  <a:lnTo>
                    <a:pt x="134" y="27"/>
                  </a:lnTo>
                  <a:lnTo>
                    <a:pt x="125" y="20"/>
                  </a:lnTo>
                  <a:lnTo>
                    <a:pt x="115" y="15"/>
                  </a:lnTo>
                  <a:lnTo>
                    <a:pt x="96" y="7"/>
                  </a:lnTo>
                  <a:lnTo>
                    <a:pt x="76" y="3"/>
                  </a:lnTo>
                  <a:lnTo>
                    <a:pt x="57" y="2"/>
                  </a:lnTo>
                  <a:lnTo>
                    <a:pt x="40" y="3"/>
                  </a:lnTo>
                  <a:lnTo>
                    <a:pt x="24" y="7"/>
                  </a:lnTo>
                  <a:lnTo>
                    <a:pt x="12" y="9"/>
                  </a:lnTo>
                  <a:lnTo>
                    <a:pt x="4" y="11"/>
                  </a:lnTo>
                  <a:lnTo>
                    <a:pt x="2" y="12"/>
                  </a:lnTo>
                  <a:lnTo>
                    <a:pt x="1" y="12"/>
                  </a:lnTo>
                  <a:lnTo>
                    <a:pt x="0" y="12"/>
                  </a:lnTo>
                  <a:lnTo>
                    <a:pt x="0" y="11"/>
                  </a:lnTo>
                  <a:lnTo>
                    <a:pt x="0" y="10"/>
                  </a:lnTo>
                  <a:lnTo>
                    <a:pt x="1" y="10"/>
                  </a:lnTo>
                  <a:lnTo>
                    <a:pt x="4" y="9"/>
                  </a:lnTo>
                  <a:lnTo>
                    <a:pt x="12" y="7"/>
                  </a:lnTo>
                  <a:lnTo>
                    <a:pt x="24" y="3"/>
                  </a:lnTo>
                  <a:lnTo>
                    <a:pt x="40" y="1"/>
                  </a:lnTo>
                  <a:lnTo>
                    <a:pt x="58" y="0"/>
                  </a:lnTo>
                  <a:lnTo>
                    <a:pt x="77" y="0"/>
                  </a:lnTo>
                  <a:lnTo>
                    <a:pt x="97" y="3"/>
                  </a:lnTo>
                  <a:lnTo>
                    <a:pt x="116" y="11"/>
                  </a:lnTo>
                  <a:lnTo>
                    <a:pt x="126" y="17"/>
                  </a:lnTo>
                  <a:lnTo>
                    <a:pt x="135" y="25"/>
                  </a:lnTo>
                  <a:lnTo>
                    <a:pt x="144" y="32"/>
                  </a:lnTo>
                  <a:lnTo>
                    <a:pt x="150" y="43"/>
                  </a:lnTo>
                  <a:lnTo>
                    <a:pt x="157" y="53"/>
                  </a:lnTo>
                  <a:lnTo>
                    <a:pt x="163" y="64"/>
                  </a:lnTo>
                  <a:lnTo>
                    <a:pt x="168" y="77"/>
                  </a:lnTo>
                  <a:lnTo>
                    <a:pt x="172" y="91"/>
                  </a:lnTo>
                  <a:lnTo>
                    <a:pt x="177" y="117"/>
                  </a:lnTo>
                  <a:lnTo>
                    <a:pt x="183" y="141"/>
                  </a:lnTo>
                  <a:lnTo>
                    <a:pt x="188" y="162"/>
                  </a:lnTo>
                  <a:lnTo>
                    <a:pt x="197" y="182"/>
                  </a:lnTo>
                  <a:lnTo>
                    <a:pt x="208" y="199"/>
                  </a:lnTo>
                  <a:lnTo>
                    <a:pt x="207" y="200"/>
                  </a:lnTo>
                  <a:lnTo>
                    <a:pt x="206" y="200"/>
                  </a:lnTo>
                  <a:lnTo>
                    <a:pt x="205" y="200"/>
                  </a:lnTo>
                  <a:lnTo>
                    <a:pt x="194" y="182"/>
                  </a:lnTo>
                  <a:lnTo>
                    <a:pt x="186" y="162"/>
                  </a:lnTo>
                  <a:lnTo>
                    <a:pt x="181" y="141"/>
                  </a:lnTo>
                  <a:lnTo>
                    <a:pt x="175" y="117"/>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7" name="Freeform 225">
              <a:extLst>
                <a:ext uri="{FF2B5EF4-FFF2-40B4-BE49-F238E27FC236}">
                  <a16:creationId xmlns:a16="http://schemas.microsoft.com/office/drawing/2014/main" id="{5CF2860E-0590-D69C-122C-AFC5CAC4105A}"/>
                </a:ext>
              </a:extLst>
            </p:cNvPr>
            <p:cNvSpPr>
              <a:spLocks/>
            </p:cNvSpPr>
            <p:nvPr/>
          </p:nvSpPr>
          <p:spPr bwMode="auto">
            <a:xfrm>
              <a:off x="2354" y="1228"/>
              <a:ext cx="56" cy="23"/>
            </a:xfrm>
            <a:custGeom>
              <a:avLst/>
              <a:gdLst>
                <a:gd name="T0" fmla="*/ 44 w 56"/>
                <a:gd name="T1" fmla="*/ 18 h 23"/>
                <a:gd name="T2" fmla="*/ 37 w 56"/>
                <a:gd name="T3" fmla="*/ 20 h 23"/>
                <a:gd name="T4" fmla="*/ 33 w 56"/>
                <a:gd name="T5" fmla="*/ 22 h 23"/>
                <a:gd name="T6" fmla="*/ 27 w 56"/>
                <a:gd name="T7" fmla="*/ 23 h 23"/>
                <a:gd name="T8" fmla="*/ 22 w 56"/>
                <a:gd name="T9" fmla="*/ 23 h 23"/>
                <a:gd name="T10" fmla="*/ 18 w 56"/>
                <a:gd name="T11" fmla="*/ 23 h 23"/>
                <a:gd name="T12" fmla="*/ 12 w 56"/>
                <a:gd name="T13" fmla="*/ 22 h 23"/>
                <a:gd name="T14" fmla="*/ 7 w 56"/>
                <a:gd name="T15" fmla="*/ 22 h 23"/>
                <a:gd name="T16" fmla="*/ 0 w 56"/>
                <a:gd name="T17" fmla="*/ 21 h 23"/>
                <a:gd name="T18" fmla="*/ 2 w 56"/>
                <a:gd name="T19" fmla="*/ 20 h 23"/>
                <a:gd name="T20" fmla="*/ 7 w 56"/>
                <a:gd name="T21" fmla="*/ 16 h 23"/>
                <a:gd name="T22" fmla="*/ 14 w 56"/>
                <a:gd name="T23" fmla="*/ 11 h 23"/>
                <a:gd name="T24" fmla="*/ 22 w 56"/>
                <a:gd name="T25" fmla="*/ 7 h 23"/>
                <a:gd name="T26" fmla="*/ 31 w 56"/>
                <a:gd name="T27" fmla="*/ 2 h 23"/>
                <a:gd name="T28" fmla="*/ 40 w 56"/>
                <a:gd name="T29" fmla="*/ 0 h 23"/>
                <a:gd name="T30" fmla="*/ 48 w 56"/>
                <a:gd name="T31" fmla="*/ 1 h 23"/>
                <a:gd name="T32" fmla="*/ 55 w 56"/>
                <a:gd name="T33" fmla="*/ 5 h 23"/>
                <a:gd name="T34" fmla="*/ 56 w 56"/>
                <a:gd name="T35" fmla="*/ 7 h 23"/>
                <a:gd name="T36" fmla="*/ 56 w 56"/>
                <a:gd name="T37" fmla="*/ 9 h 23"/>
                <a:gd name="T38" fmla="*/ 53 w 56"/>
                <a:gd name="T39" fmla="*/ 12 h 23"/>
                <a:gd name="T40" fmla="*/ 44 w 56"/>
                <a:gd name="T41" fmla="*/ 18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3"/>
                <a:gd name="T65" fmla="*/ 56 w 5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3">
                  <a:moveTo>
                    <a:pt x="44" y="18"/>
                  </a:moveTo>
                  <a:lnTo>
                    <a:pt x="37" y="20"/>
                  </a:lnTo>
                  <a:lnTo>
                    <a:pt x="33" y="22"/>
                  </a:lnTo>
                  <a:lnTo>
                    <a:pt x="27" y="23"/>
                  </a:lnTo>
                  <a:lnTo>
                    <a:pt x="22" y="23"/>
                  </a:lnTo>
                  <a:lnTo>
                    <a:pt x="18" y="23"/>
                  </a:lnTo>
                  <a:lnTo>
                    <a:pt x="12" y="22"/>
                  </a:lnTo>
                  <a:lnTo>
                    <a:pt x="7" y="22"/>
                  </a:lnTo>
                  <a:lnTo>
                    <a:pt x="0" y="21"/>
                  </a:lnTo>
                  <a:lnTo>
                    <a:pt x="2" y="20"/>
                  </a:lnTo>
                  <a:lnTo>
                    <a:pt x="7" y="16"/>
                  </a:lnTo>
                  <a:lnTo>
                    <a:pt x="14" y="11"/>
                  </a:lnTo>
                  <a:lnTo>
                    <a:pt x="22" y="7"/>
                  </a:lnTo>
                  <a:lnTo>
                    <a:pt x="31" y="2"/>
                  </a:lnTo>
                  <a:lnTo>
                    <a:pt x="40" y="0"/>
                  </a:lnTo>
                  <a:lnTo>
                    <a:pt x="48" y="1"/>
                  </a:lnTo>
                  <a:lnTo>
                    <a:pt x="55" y="5"/>
                  </a:lnTo>
                  <a:lnTo>
                    <a:pt x="56" y="7"/>
                  </a:lnTo>
                  <a:lnTo>
                    <a:pt x="56" y="9"/>
                  </a:lnTo>
                  <a:lnTo>
                    <a:pt x="53" y="12"/>
                  </a:lnTo>
                  <a:lnTo>
                    <a:pt x="4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8" name="Freeform 226">
              <a:extLst>
                <a:ext uri="{FF2B5EF4-FFF2-40B4-BE49-F238E27FC236}">
                  <a16:creationId xmlns:a16="http://schemas.microsoft.com/office/drawing/2014/main" id="{DC56F867-C852-BC5B-AA5B-C667E1FF7091}"/>
                </a:ext>
              </a:extLst>
            </p:cNvPr>
            <p:cNvSpPr>
              <a:spLocks/>
            </p:cNvSpPr>
            <p:nvPr/>
          </p:nvSpPr>
          <p:spPr bwMode="auto">
            <a:xfrm>
              <a:off x="2354" y="1222"/>
              <a:ext cx="56" cy="27"/>
            </a:xfrm>
            <a:custGeom>
              <a:avLst/>
              <a:gdLst>
                <a:gd name="T0" fmla="*/ 26 w 56"/>
                <a:gd name="T1" fmla="*/ 16 h 27"/>
                <a:gd name="T2" fmla="*/ 12 w 56"/>
                <a:gd name="T3" fmla="*/ 20 h 27"/>
                <a:gd name="T4" fmla="*/ 5 w 56"/>
                <a:gd name="T5" fmla="*/ 24 h 27"/>
                <a:gd name="T6" fmla="*/ 1 w 56"/>
                <a:gd name="T7" fmla="*/ 26 h 27"/>
                <a:gd name="T8" fmla="*/ 0 w 56"/>
                <a:gd name="T9" fmla="*/ 27 h 27"/>
                <a:gd name="T10" fmla="*/ 1 w 56"/>
                <a:gd name="T11" fmla="*/ 25 h 27"/>
                <a:gd name="T12" fmla="*/ 4 w 56"/>
                <a:gd name="T13" fmla="*/ 20 h 27"/>
                <a:gd name="T14" fmla="*/ 8 w 56"/>
                <a:gd name="T15" fmla="*/ 15 h 27"/>
                <a:gd name="T16" fmla="*/ 14 w 56"/>
                <a:gd name="T17" fmla="*/ 8 h 27"/>
                <a:gd name="T18" fmla="*/ 21 w 56"/>
                <a:gd name="T19" fmla="*/ 4 h 27"/>
                <a:gd name="T20" fmla="*/ 30 w 56"/>
                <a:gd name="T21" fmla="*/ 0 h 27"/>
                <a:gd name="T22" fmla="*/ 43 w 56"/>
                <a:gd name="T23" fmla="*/ 3 h 27"/>
                <a:gd name="T24" fmla="*/ 56 w 56"/>
                <a:gd name="T25" fmla="*/ 9 h 27"/>
                <a:gd name="T26" fmla="*/ 54 w 56"/>
                <a:gd name="T27" fmla="*/ 9 h 27"/>
                <a:gd name="T28" fmla="*/ 49 w 56"/>
                <a:gd name="T29" fmla="*/ 10 h 27"/>
                <a:gd name="T30" fmla="*/ 39 w 56"/>
                <a:gd name="T31" fmla="*/ 13 h 27"/>
                <a:gd name="T32" fmla="*/ 26 w 56"/>
                <a:gd name="T33" fmla="*/ 1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7"/>
                <a:gd name="T53" fmla="*/ 56 w 5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7">
                  <a:moveTo>
                    <a:pt x="26" y="16"/>
                  </a:moveTo>
                  <a:lnTo>
                    <a:pt x="12" y="20"/>
                  </a:lnTo>
                  <a:lnTo>
                    <a:pt x="5" y="24"/>
                  </a:lnTo>
                  <a:lnTo>
                    <a:pt x="1" y="26"/>
                  </a:lnTo>
                  <a:lnTo>
                    <a:pt x="0" y="27"/>
                  </a:lnTo>
                  <a:lnTo>
                    <a:pt x="1" y="25"/>
                  </a:lnTo>
                  <a:lnTo>
                    <a:pt x="4" y="20"/>
                  </a:lnTo>
                  <a:lnTo>
                    <a:pt x="8" y="15"/>
                  </a:lnTo>
                  <a:lnTo>
                    <a:pt x="14" y="8"/>
                  </a:lnTo>
                  <a:lnTo>
                    <a:pt x="21" y="4"/>
                  </a:lnTo>
                  <a:lnTo>
                    <a:pt x="30" y="0"/>
                  </a:lnTo>
                  <a:lnTo>
                    <a:pt x="43" y="3"/>
                  </a:lnTo>
                  <a:lnTo>
                    <a:pt x="56" y="9"/>
                  </a:lnTo>
                  <a:lnTo>
                    <a:pt x="54" y="9"/>
                  </a:lnTo>
                  <a:lnTo>
                    <a:pt x="49" y="10"/>
                  </a:lnTo>
                  <a:lnTo>
                    <a:pt x="39" y="13"/>
                  </a:lnTo>
                  <a:lnTo>
                    <a:pt x="26" y="1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9" name="Freeform 227">
              <a:extLst>
                <a:ext uri="{FF2B5EF4-FFF2-40B4-BE49-F238E27FC236}">
                  <a16:creationId xmlns:a16="http://schemas.microsoft.com/office/drawing/2014/main" id="{6A30CE40-09EF-C165-B680-323739C85638}"/>
                </a:ext>
              </a:extLst>
            </p:cNvPr>
            <p:cNvSpPr>
              <a:spLocks/>
            </p:cNvSpPr>
            <p:nvPr/>
          </p:nvSpPr>
          <p:spPr bwMode="auto">
            <a:xfrm>
              <a:off x="2389" y="1232"/>
              <a:ext cx="15" cy="14"/>
            </a:xfrm>
            <a:custGeom>
              <a:avLst/>
              <a:gdLst>
                <a:gd name="T0" fmla="*/ 15 w 15"/>
                <a:gd name="T1" fmla="*/ 5 h 14"/>
                <a:gd name="T2" fmla="*/ 15 w 15"/>
                <a:gd name="T3" fmla="*/ 8 h 14"/>
                <a:gd name="T4" fmla="*/ 14 w 15"/>
                <a:gd name="T5" fmla="*/ 10 h 14"/>
                <a:gd name="T6" fmla="*/ 12 w 15"/>
                <a:gd name="T7" fmla="*/ 13 h 14"/>
                <a:gd name="T8" fmla="*/ 9 w 15"/>
                <a:gd name="T9" fmla="*/ 14 h 14"/>
                <a:gd name="T10" fmla="*/ 5 w 15"/>
                <a:gd name="T11" fmla="*/ 13 h 14"/>
                <a:gd name="T12" fmla="*/ 3 w 15"/>
                <a:gd name="T13" fmla="*/ 12 h 14"/>
                <a:gd name="T14" fmla="*/ 1 w 15"/>
                <a:gd name="T15" fmla="*/ 9 h 14"/>
                <a:gd name="T16" fmla="*/ 0 w 15"/>
                <a:gd name="T17" fmla="*/ 6 h 14"/>
                <a:gd name="T18" fmla="*/ 0 w 15"/>
                <a:gd name="T19" fmla="*/ 6 h 14"/>
                <a:gd name="T20" fmla="*/ 1 w 15"/>
                <a:gd name="T21" fmla="*/ 4 h 14"/>
                <a:gd name="T22" fmla="*/ 3 w 15"/>
                <a:gd name="T23" fmla="*/ 3 h 14"/>
                <a:gd name="T24" fmla="*/ 8 w 15"/>
                <a:gd name="T25" fmla="*/ 1 h 14"/>
                <a:gd name="T26" fmla="*/ 11 w 15"/>
                <a:gd name="T27" fmla="*/ 0 h 14"/>
                <a:gd name="T28" fmla="*/ 13 w 15"/>
                <a:gd name="T29" fmla="*/ 1 h 14"/>
                <a:gd name="T30" fmla="*/ 14 w 15"/>
                <a:gd name="T31" fmla="*/ 3 h 14"/>
                <a:gd name="T32" fmla="*/ 15 w 15"/>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15" y="5"/>
                  </a:moveTo>
                  <a:lnTo>
                    <a:pt x="15" y="8"/>
                  </a:lnTo>
                  <a:lnTo>
                    <a:pt x="14" y="10"/>
                  </a:lnTo>
                  <a:lnTo>
                    <a:pt x="12" y="13"/>
                  </a:lnTo>
                  <a:lnTo>
                    <a:pt x="9" y="14"/>
                  </a:lnTo>
                  <a:lnTo>
                    <a:pt x="5" y="13"/>
                  </a:lnTo>
                  <a:lnTo>
                    <a:pt x="3" y="12"/>
                  </a:lnTo>
                  <a:lnTo>
                    <a:pt x="1" y="9"/>
                  </a:lnTo>
                  <a:lnTo>
                    <a:pt x="0" y="6"/>
                  </a:lnTo>
                  <a:lnTo>
                    <a:pt x="1" y="4"/>
                  </a:lnTo>
                  <a:lnTo>
                    <a:pt x="3" y="3"/>
                  </a:lnTo>
                  <a:lnTo>
                    <a:pt x="8" y="1"/>
                  </a:lnTo>
                  <a:lnTo>
                    <a:pt x="11" y="0"/>
                  </a:lnTo>
                  <a:lnTo>
                    <a:pt x="13" y="1"/>
                  </a:lnTo>
                  <a:lnTo>
                    <a:pt x="14" y="3"/>
                  </a:lnTo>
                  <a:lnTo>
                    <a:pt x="15" y="5"/>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0" name="Freeform 228">
              <a:extLst>
                <a:ext uri="{FF2B5EF4-FFF2-40B4-BE49-F238E27FC236}">
                  <a16:creationId xmlns:a16="http://schemas.microsoft.com/office/drawing/2014/main" id="{C3CAD8CE-E605-C3E6-1BB3-A071A63B0370}"/>
                </a:ext>
              </a:extLst>
            </p:cNvPr>
            <p:cNvSpPr>
              <a:spLocks/>
            </p:cNvSpPr>
            <p:nvPr/>
          </p:nvSpPr>
          <p:spPr bwMode="auto">
            <a:xfrm>
              <a:off x="2399" y="1235"/>
              <a:ext cx="3" cy="3"/>
            </a:xfrm>
            <a:custGeom>
              <a:avLst/>
              <a:gdLst>
                <a:gd name="T0" fmla="*/ 0 w 3"/>
                <a:gd name="T1" fmla="*/ 2 h 3"/>
                <a:gd name="T2" fmla="*/ 0 w 3"/>
                <a:gd name="T3" fmla="*/ 2 h 3"/>
                <a:gd name="T4" fmla="*/ 1 w 3"/>
                <a:gd name="T5" fmla="*/ 2 h 3"/>
                <a:gd name="T6" fmla="*/ 1 w 3"/>
                <a:gd name="T7" fmla="*/ 3 h 3"/>
                <a:gd name="T8" fmla="*/ 2 w 3"/>
                <a:gd name="T9" fmla="*/ 3 h 3"/>
                <a:gd name="T10" fmla="*/ 3 w 3"/>
                <a:gd name="T11" fmla="*/ 3 h 3"/>
                <a:gd name="T12" fmla="*/ 3 w 3"/>
                <a:gd name="T13" fmla="*/ 2 h 3"/>
                <a:gd name="T14" fmla="*/ 3 w 3"/>
                <a:gd name="T15" fmla="*/ 2 h 3"/>
                <a:gd name="T16" fmla="*/ 3 w 3"/>
                <a:gd name="T17" fmla="*/ 1 h 3"/>
                <a:gd name="T18" fmla="*/ 3 w 3"/>
                <a:gd name="T19" fmla="*/ 0 h 3"/>
                <a:gd name="T20" fmla="*/ 2 w 3"/>
                <a:gd name="T21" fmla="*/ 0 h 3"/>
                <a:gd name="T22" fmla="*/ 2 w 3"/>
                <a:gd name="T23" fmla="*/ 0 h 3"/>
                <a:gd name="T24" fmla="*/ 1 w 3"/>
                <a:gd name="T25" fmla="*/ 0 h 3"/>
                <a:gd name="T26" fmla="*/ 0 w 3"/>
                <a:gd name="T27" fmla="*/ 0 h 3"/>
                <a:gd name="T28" fmla="*/ 0 w 3"/>
                <a:gd name="T29" fmla="*/ 1 h 3"/>
                <a:gd name="T30" fmla="*/ 0 w 3"/>
                <a:gd name="T31" fmla="*/ 1 h 3"/>
                <a:gd name="T32" fmla="*/ 0 w 3"/>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0" y="2"/>
                  </a:moveTo>
                  <a:lnTo>
                    <a:pt x="0" y="2"/>
                  </a:lnTo>
                  <a:lnTo>
                    <a:pt x="1" y="2"/>
                  </a:lnTo>
                  <a:lnTo>
                    <a:pt x="1" y="3"/>
                  </a:lnTo>
                  <a:lnTo>
                    <a:pt x="2" y="3"/>
                  </a:lnTo>
                  <a:lnTo>
                    <a:pt x="3" y="3"/>
                  </a:lnTo>
                  <a:lnTo>
                    <a:pt x="3" y="2"/>
                  </a:lnTo>
                  <a:lnTo>
                    <a:pt x="3" y="1"/>
                  </a:lnTo>
                  <a:lnTo>
                    <a:pt x="3" y="0"/>
                  </a:lnTo>
                  <a:lnTo>
                    <a:pt x="2" y="0"/>
                  </a:lnTo>
                  <a:lnTo>
                    <a:pt x="1" y="0"/>
                  </a:lnTo>
                  <a:lnTo>
                    <a:pt x="0" y="0"/>
                  </a:lnTo>
                  <a:lnTo>
                    <a:pt x="0"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1" name="Freeform 229">
              <a:extLst>
                <a:ext uri="{FF2B5EF4-FFF2-40B4-BE49-F238E27FC236}">
                  <a16:creationId xmlns:a16="http://schemas.microsoft.com/office/drawing/2014/main" id="{8ABF1D9F-A0FF-C123-2535-FB4F3D589559}"/>
                </a:ext>
              </a:extLst>
            </p:cNvPr>
            <p:cNvSpPr>
              <a:spLocks/>
            </p:cNvSpPr>
            <p:nvPr/>
          </p:nvSpPr>
          <p:spPr bwMode="auto">
            <a:xfrm>
              <a:off x="2356" y="1221"/>
              <a:ext cx="57" cy="26"/>
            </a:xfrm>
            <a:custGeom>
              <a:avLst/>
              <a:gdLst>
                <a:gd name="T0" fmla="*/ 57 w 57"/>
                <a:gd name="T1" fmla="*/ 8 h 26"/>
                <a:gd name="T2" fmla="*/ 56 w 57"/>
                <a:gd name="T3" fmla="*/ 7 h 26"/>
                <a:gd name="T4" fmla="*/ 51 w 57"/>
                <a:gd name="T5" fmla="*/ 5 h 26"/>
                <a:gd name="T6" fmla="*/ 44 w 57"/>
                <a:gd name="T7" fmla="*/ 2 h 26"/>
                <a:gd name="T8" fmla="*/ 36 w 57"/>
                <a:gd name="T9" fmla="*/ 0 h 26"/>
                <a:gd name="T10" fmla="*/ 27 w 57"/>
                <a:gd name="T11" fmla="*/ 0 h 26"/>
                <a:gd name="T12" fmla="*/ 17 w 57"/>
                <a:gd name="T13" fmla="*/ 5 h 26"/>
                <a:gd name="T14" fmla="*/ 8 w 57"/>
                <a:gd name="T15" fmla="*/ 12 h 26"/>
                <a:gd name="T16" fmla="*/ 0 w 57"/>
                <a:gd name="T17" fmla="*/ 26 h 26"/>
                <a:gd name="T18" fmla="*/ 2 w 57"/>
                <a:gd name="T19" fmla="*/ 25 h 26"/>
                <a:gd name="T20" fmla="*/ 4 w 57"/>
                <a:gd name="T21" fmla="*/ 20 h 26"/>
                <a:gd name="T22" fmla="*/ 8 w 57"/>
                <a:gd name="T23" fmla="*/ 16 h 26"/>
                <a:gd name="T24" fmla="*/ 15 w 57"/>
                <a:gd name="T25" fmla="*/ 10 h 26"/>
                <a:gd name="T26" fmla="*/ 22 w 57"/>
                <a:gd name="T27" fmla="*/ 6 h 26"/>
                <a:gd name="T28" fmla="*/ 31 w 57"/>
                <a:gd name="T29" fmla="*/ 4 h 26"/>
                <a:gd name="T30" fmla="*/ 42 w 57"/>
                <a:gd name="T31" fmla="*/ 5 h 26"/>
                <a:gd name="T32" fmla="*/ 53 w 57"/>
                <a:gd name="T33" fmla="*/ 10 h 26"/>
                <a:gd name="T34" fmla="*/ 57 w 57"/>
                <a:gd name="T35" fmla="*/ 8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26"/>
                <a:gd name="T56" fmla="*/ 57 w 5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26">
                  <a:moveTo>
                    <a:pt x="57" y="8"/>
                  </a:moveTo>
                  <a:lnTo>
                    <a:pt x="56" y="7"/>
                  </a:lnTo>
                  <a:lnTo>
                    <a:pt x="51" y="5"/>
                  </a:lnTo>
                  <a:lnTo>
                    <a:pt x="44" y="2"/>
                  </a:lnTo>
                  <a:lnTo>
                    <a:pt x="36" y="0"/>
                  </a:lnTo>
                  <a:lnTo>
                    <a:pt x="27" y="0"/>
                  </a:lnTo>
                  <a:lnTo>
                    <a:pt x="17" y="5"/>
                  </a:lnTo>
                  <a:lnTo>
                    <a:pt x="8" y="12"/>
                  </a:lnTo>
                  <a:lnTo>
                    <a:pt x="0" y="26"/>
                  </a:lnTo>
                  <a:lnTo>
                    <a:pt x="2" y="25"/>
                  </a:lnTo>
                  <a:lnTo>
                    <a:pt x="4" y="20"/>
                  </a:lnTo>
                  <a:lnTo>
                    <a:pt x="8" y="16"/>
                  </a:lnTo>
                  <a:lnTo>
                    <a:pt x="15" y="10"/>
                  </a:lnTo>
                  <a:lnTo>
                    <a:pt x="22" y="6"/>
                  </a:lnTo>
                  <a:lnTo>
                    <a:pt x="31" y="4"/>
                  </a:lnTo>
                  <a:lnTo>
                    <a:pt x="42" y="5"/>
                  </a:lnTo>
                  <a:lnTo>
                    <a:pt x="53" y="10"/>
                  </a:lnTo>
                  <a:lnTo>
                    <a:pt x="57"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2" name="Freeform 230">
              <a:extLst>
                <a:ext uri="{FF2B5EF4-FFF2-40B4-BE49-F238E27FC236}">
                  <a16:creationId xmlns:a16="http://schemas.microsoft.com/office/drawing/2014/main" id="{24012706-67F9-1606-E9A3-5160800D3A05}"/>
                </a:ext>
              </a:extLst>
            </p:cNvPr>
            <p:cNvSpPr>
              <a:spLocks/>
            </p:cNvSpPr>
            <p:nvPr/>
          </p:nvSpPr>
          <p:spPr bwMode="auto">
            <a:xfrm>
              <a:off x="2385" y="1229"/>
              <a:ext cx="29" cy="21"/>
            </a:xfrm>
            <a:custGeom>
              <a:avLst/>
              <a:gdLst>
                <a:gd name="T0" fmla="*/ 24 w 29"/>
                <a:gd name="T1" fmla="*/ 2 h 21"/>
                <a:gd name="T2" fmla="*/ 24 w 29"/>
                <a:gd name="T3" fmla="*/ 4 h 21"/>
                <a:gd name="T4" fmla="*/ 23 w 29"/>
                <a:gd name="T5" fmla="*/ 8 h 21"/>
                <a:gd name="T6" fmla="*/ 15 w 29"/>
                <a:gd name="T7" fmla="*/ 15 h 21"/>
                <a:gd name="T8" fmla="*/ 0 w 29"/>
                <a:gd name="T9" fmla="*/ 21 h 21"/>
                <a:gd name="T10" fmla="*/ 5 w 29"/>
                <a:gd name="T11" fmla="*/ 20 h 21"/>
                <a:gd name="T12" fmla="*/ 15 w 29"/>
                <a:gd name="T13" fmla="*/ 17 h 21"/>
                <a:gd name="T14" fmla="*/ 25 w 29"/>
                <a:gd name="T15" fmla="*/ 11 h 21"/>
                <a:gd name="T16" fmla="*/ 29 w 29"/>
                <a:gd name="T17" fmla="*/ 0 h 21"/>
                <a:gd name="T18" fmla="*/ 24 w 2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1"/>
                <a:gd name="T32" fmla="*/ 29 w 2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1">
                  <a:moveTo>
                    <a:pt x="24" y="2"/>
                  </a:moveTo>
                  <a:lnTo>
                    <a:pt x="24" y="4"/>
                  </a:lnTo>
                  <a:lnTo>
                    <a:pt x="23" y="8"/>
                  </a:lnTo>
                  <a:lnTo>
                    <a:pt x="15" y="15"/>
                  </a:lnTo>
                  <a:lnTo>
                    <a:pt x="0" y="21"/>
                  </a:lnTo>
                  <a:lnTo>
                    <a:pt x="5" y="20"/>
                  </a:lnTo>
                  <a:lnTo>
                    <a:pt x="15" y="17"/>
                  </a:lnTo>
                  <a:lnTo>
                    <a:pt x="25" y="11"/>
                  </a:lnTo>
                  <a:lnTo>
                    <a:pt x="29" y="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3" name="Freeform 231">
              <a:extLst>
                <a:ext uri="{FF2B5EF4-FFF2-40B4-BE49-F238E27FC236}">
                  <a16:creationId xmlns:a16="http://schemas.microsoft.com/office/drawing/2014/main" id="{C681080A-5FD1-7925-777D-84A7016F0D91}"/>
                </a:ext>
              </a:extLst>
            </p:cNvPr>
            <p:cNvSpPr>
              <a:spLocks/>
            </p:cNvSpPr>
            <p:nvPr/>
          </p:nvSpPr>
          <p:spPr bwMode="auto">
            <a:xfrm>
              <a:off x="2354" y="1221"/>
              <a:ext cx="64" cy="28"/>
            </a:xfrm>
            <a:custGeom>
              <a:avLst/>
              <a:gdLst>
                <a:gd name="T0" fmla="*/ 0 w 64"/>
                <a:gd name="T1" fmla="*/ 28 h 28"/>
                <a:gd name="T2" fmla="*/ 0 w 64"/>
                <a:gd name="T3" fmla="*/ 27 h 28"/>
                <a:gd name="T4" fmla="*/ 2 w 64"/>
                <a:gd name="T5" fmla="*/ 25 h 28"/>
                <a:gd name="T6" fmla="*/ 6 w 64"/>
                <a:gd name="T7" fmla="*/ 23 h 28"/>
                <a:gd name="T8" fmla="*/ 10 w 64"/>
                <a:gd name="T9" fmla="*/ 19 h 28"/>
                <a:gd name="T10" fmla="*/ 17 w 64"/>
                <a:gd name="T11" fmla="*/ 16 h 28"/>
                <a:gd name="T12" fmla="*/ 25 w 64"/>
                <a:gd name="T13" fmla="*/ 12 h 28"/>
                <a:gd name="T14" fmla="*/ 36 w 64"/>
                <a:gd name="T15" fmla="*/ 9 h 28"/>
                <a:gd name="T16" fmla="*/ 48 w 64"/>
                <a:gd name="T17" fmla="*/ 8 h 28"/>
                <a:gd name="T18" fmla="*/ 56 w 64"/>
                <a:gd name="T19" fmla="*/ 6 h 28"/>
                <a:gd name="T20" fmla="*/ 60 w 64"/>
                <a:gd name="T21" fmla="*/ 4 h 28"/>
                <a:gd name="T22" fmla="*/ 63 w 64"/>
                <a:gd name="T23" fmla="*/ 1 h 28"/>
                <a:gd name="T24" fmla="*/ 64 w 64"/>
                <a:gd name="T25" fmla="*/ 0 h 28"/>
                <a:gd name="T26" fmla="*/ 64 w 64"/>
                <a:gd name="T27" fmla="*/ 1 h 28"/>
                <a:gd name="T28" fmla="*/ 63 w 64"/>
                <a:gd name="T29" fmla="*/ 6 h 28"/>
                <a:gd name="T30" fmla="*/ 58 w 64"/>
                <a:gd name="T31" fmla="*/ 9 h 28"/>
                <a:gd name="T32" fmla="*/ 47 w 64"/>
                <a:gd name="T33" fmla="*/ 12 h 28"/>
                <a:gd name="T34" fmla="*/ 37 w 64"/>
                <a:gd name="T35" fmla="*/ 15 h 28"/>
                <a:gd name="T36" fmla="*/ 27 w 64"/>
                <a:gd name="T37" fmla="*/ 17 h 28"/>
                <a:gd name="T38" fmla="*/ 19 w 64"/>
                <a:gd name="T39" fmla="*/ 19 h 28"/>
                <a:gd name="T40" fmla="*/ 12 w 64"/>
                <a:gd name="T41" fmla="*/ 21 h 28"/>
                <a:gd name="T42" fmla="*/ 7 w 64"/>
                <a:gd name="T43" fmla="*/ 25 h 28"/>
                <a:gd name="T44" fmla="*/ 4 w 64"/>
                <a:gd name="T45" fmla="*/ 26 h 28"/>
                <a:gd name="T46" fmla="*/ 1 w 64"/>
                <a:gd name="T47" fmla="*/ 28 h 28"/>
                <a:gd name="T48" fmla="*/ 0 w 64"/>
                <a:gd name="T49" fmla="*/ 2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28"/>
                <a:gd name="T77" fmla="*/ 64 w 64"/>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28">
                  <a:moveTo>
                    <a:pt x="0" y="28"/>
                  </a:moveTo>
                  <a:lnTo>
                    <a:pt x="0" y="27"/>
                  </a:lnTo>
                  <a:lnTo>
                    <a:pt x="2" y="25"/>
                  </a:lnTo>
                  <a:lnTo>
                    <a:pt x="6" y="23"/>
                  </a:lnTo>
                  <a:lnTo>
                    <a:pt x="10" y="19"/>
                  </a:lnTo>
                  <a:lnTo>
                    <a:pt x="17" y="16"/>
                  </a:lnTo>
                  <a:lnTo>
                    <a:pt x="25" y="12"/>
                  </a:lnTo>
                  <a:lnTo>
                    <a:pt x="36" y="9"/>
                  </a:lnTo>
                  <a:lnTo>
                    <a:pt x="48" y="8"/>
                  </a:lnTo>
                  <a:lnTo>
                    <a:pt x="56" y="6"/>
                  </a:lnTo>
                  <a:lnTo>
                    <a:pt x="60" y="4"/>
                  </a:lnTo>
                  <a:lnTo>
                    <a:pt x="63" y="1"/>
                  </a:lnTo>
                  <a:lnTo>
                    <a:pt x="64" y="0"/>
                  </a:lnTo>
                  <a:lnTo>
                    <a:pt x="64" y="1"/>
                  </a:lnTo>
                  <a:lnTo>
                    <a:pt x="63" y="6"/>
                  </a:lnTo>
                  <a:lnTo>
                    <a:pt x="58" y="9"/>
                  </a:lnTo>
                  <a:lnTo>
                    <a:pt x="47" y="12"/>
                  </a:lnTo>
                  <a:lnTo>
                    <a:pt x="37" y="15"/>
                  </a:lnTo>
                  <a:lnTo>
                    <a:pt x="27" y="17"/>
                  </a:lnTo>
                  <a:lnTo>
                    <a:pt x="19" y="19"/>
                  </a:lnTo>
                  <a:lnTo>
                    <a:pt x="12" y="21"/>
                  </a:lnTo>
                  <a:lnTo>
                    <a:pt x="7" y="25"/>
                  </a:lnTo>
                  <a:lnTo>
                    <a:pt x="4" y="26"/>
                  </a:lnTo>
                  <a:lnTo>
                    <a:pt x="1"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4" name="Freeform 232">
              <a:extLst>
                <a:ext uri="{FF2B5EF4-FFF2-40B4-BE49-F238E27FC236}">
                  <a16:creationId xmlns:a16="http://schemas.microsoft.com/office/drawing/2014/main" id="{4C9DD4BD-FE4F-374B-9743-4982BD03418D}"/>
                </a:ext>
              </a:extLst>
            </p:cNvPr>
            <p:cNvSpPr>
              <a:spLocks/>
            </p:cNvSpPr>
            <p:nvPr/>
          </p:nvSpPr>
          <p:spPr bwMode="auto">
            <a:xfrm>
              <a:off x="2266" y="1237"/>
              <a:ext cx="59" cy="18"/>
            </a:xfrm>
            <a:custGeom>
              <a:avLst/>
              <a:gdLst>
                <a:gd name="T0" fmla="*/ 31 w 59"/>
                <a:gd name="T1" fmla="*/ 12 h 18"/>
                <a:gd name="T2" fmla="*/ 46 w 59"/>
                <a:gd name="T3" fmla="*/ 13 h 18"/>
                <a:gd name="T4" fmla="*/ 54 w 59"/>
                <a:gd name="T5" fmla="*/ 14 h 18"/>
                <a:gd name="T6" fmla="*/ 58 w 59"/>
                <a:gd name="T7" fmla="*/ 17 h 18"/>
                <a:gd name="T8" fmla="*/ 59 w 59"/>
                <a:gd name="T9" fmla="*/ 18 h 18"/>
                <a:gd name="T10" fmla="*/ 58 w 59"/>
                <a:gd name="T11" fmla="*/ 17 h 18"/>
                <a:gd name="T12" fmla="*/ 55 w 59"/>
                <a:gd name="T13" fmla="*/ 12 h 18"/>
                <a:gd name="T14" fmla="*/ 49 w 59"/>
                <a:gd name="T15" fmla="*/ 8 h 18"/>
                <a:gd name="T16" fmla="*/ 41 w 59"/>
                <a:gd name="T17" fmla="*/ 2 h 18"/>
                <a:gd name="T18" fmla="*/ 32 w 59"/>
                <a:gd name="T19" fmla="*/ 0 h 18"/>
                <a:gd name="T20" fmla="*/ 22 w 59"/>
                <a:gd name="T21" fmla="*/ 0 h 18"/>
                <a:gd name="T22" fmla="*/ 11 w 59"/>
                <a:gd name="T23" fmla="*/ 4 h 18"/>
                <a:gd name="T24" fmla="*/ 0 w 59"/>
                <a:gd name="T25" fmla="*/ 14 h 18"/>
                <a:gd name="T26" fmla="*/ 2 w 59"/>
                <a:gd name="T27" fmla="*/ 14 h 18"/>
                <a:gd name="T28" fmla="*/ 8 w 59"/>
                <a:gd name="T29" fmla="*/ 13 h 18"/>
                <a:gd name="T30" fmla="*/ 17 w 59"/>
                <a:gd name="T31" fmla="*/ 13 h 18"/>
                <a:gd name="T32" fmla="*/ 31 w 59"/>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8"/>
                <a:gd name="T53" fmla="*/ 59 w 5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8">
                  <a:moveTo>
                    <a:pt x="31" y="12"/>
                  </a:moveTo>
                  <a:lnTo>
                    <a:pt x="46" y="13"/>
                  </a:lnTo>
                  <a:lnTo>
                    <a:pt x="54" y="14"/>
                  </a:lnTo>
                  <a:lnTo>
                    <a:pt x="58" y="17"/>
                  </a:lnTo>
                  <a:lnTo>
                    <a:pt x="59" y="18"/>
                  </a:lnTo>
                  <a:lnTo>
                    <a:pt x="58" y="17"/>
                  </a:lnTo>
                  <a:lnTo>
                    <a:pt x="55" y="12"/>
                  </a:lnTo>
                  <a:lnTo>
                    <a:pt x="49" y="8"/>
                  </a:lnTo>
                  <a:lnTo>
                    <a:pt x="41" y="2"/>
                  </a:lnTo>
                  <a:lnTo>
                    <a:pt x="32" y="0"/>
                  </a:lnTo>
                  <a:lnTo>
                    <a:pt x="22" y="0"/>
                  </a:lnTo>
                  <a:lnTo>
                    <a:pt x="11" y="4"/>
                  </a:lnTo>
                  <a:lnTo>
                    <a:pt x="0" y="14"/>
                  </a:lnTo>
                  <a:lnTo>
                    <a:pt x="2" y="14"/>
                  </a:lnTo>
                  <a:lnTo>
                    <a:pt x="8" y="13"/>
                  </a:lnTo>
                  <a:lnTo>
                    <a:pt x="17" y="13"/>
                  </a:lnTo>
                  <a:lnTo>
                    <a:pt x="31" y="1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5" name="Freeform 233">
              <a:extLst>
                <a:ext uri="{FF2B5EF4-FFF2-40B4-BE49-F238E27FC236}">
                  <a16:creationId xmlns:a16="http://schemas.microsoft.com/office/drawing/2014/main" id="{63639584-FDA4-11CA-802E-507226350794}"/>
                </a:ext>
              </a:extLst>
            </p:cNvPr>
            <p:cNvSpPr>
              <a:spLocks/>
            </p:cNvSpPr>
            <p:nvPr/>
          </p:nvSpPr>
          <p:spPr bwMode="auto">
            <a:xfrm>
              <a:off x="2263" y="1235"/>
              <a:ext cx="60" cy="17"/>
            </a:xfrm>
            <a:custGeom>
              <a:avLst/>
              <a:gdLst>
                <a:gd name="T0" fmla="*/ 0 w 60"/>
                <a:gd name="T1" fmla="*/ 15 h 17"/>
                <a:gd name="T2" fmla="*/ 1 w 60"/>
                <a:gd name="T3" fmla="*/ 14 h 17"/>
                <a:gd name="T4" fmla="*/ 5 w 60"/>
                <a:gd name="T5" fmla="*/ 11 h 17"/>
                <a:gd name="T6" fmla="*/ 11 w 60"/>
                <a:gd name="T7" fmla="*/ 6 h 17"/>
                <a:gd name="T8" fmla="*/ 19 w 60"/>
                <a:gd name="T9" fmla="*/ 2 h 17"/>
                <a:gd name="T10" fmla="*/ 28 w 60"/>
                <a:gd name="T11" fmla="*/ 0 h 17"/>
                <a:gd name="T12" fmla="*/ 38 w 60"/>
                <a:gd name="T13" fmla="*/ 1 h 17"/>
                <a:gd name="T14" fmla="*/ 49 w 60"/>
                <a:gd name="T15" fmla="*/ 6 h 17"/>
                <a:gd name="T16" fmla="*/ 60 w 60"/>
                <a:gd name="T17" fmla="*/ 17 h 17"/>
                <a:gd name="T18" fmla="*/ 59 w 60"/>
                <a:gd name="T19" fmla="*/ 16 h 17"/>
                <a:gd name="T20" fmla="*/ 55 w 60"/>
                <a:gd name="T21" fmla="*/ 13 h 17"/>
                <a:gd name="T22" fmla="*/ 50 w 60"/>
                <a:gd name="T23" fmla="*/ 10 h 17"/>
                <a:gd name="T24" fmla="*/ 42 w 60"/>
                <a:gd name="T25" fmla="*/ 6 h 17"/>
                <a:gd name="T26" fmla="*/ 33 w 60"/>
                <a:gd name="T27" fmla="*/ 4 h 17"/>
                <a:gd name="T28" fmla="*/ 24 w 60"/>
                <a:gd name="T29" fmla="*/ 4 h 17"/>
                <a:gd name="T30" fmla="*/ 14 w 60"/>
                <a:gd name="T31" fmla="*/ 9 h 17"/>
                <a:gd name="T32" fmla="*/ 4 w 60"/>
                <a:gd name="T33" fmla="*/ 16 h 17"/>
                <a:gd name="T34" fmla="*/ 0 w 60"/>
                <a:gd name="T35" fmla="*/ 1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7"/>
                <a:gd name="T56" fmla="*/ 60 w 6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7">
                  <a:moveTo>
                    <a:pt x="0" y="15"/>
                  </a:moveTo>
                  <a:lnTo>
                    <a:pt x="1" y="14"/>
                  </a:lnTo>
                  <a:lnTo>
                    <a:pt x="5" y="11"/>
                  </a:lnTo>
                  <a:lnTo>
                    <a:pt x="11" y="6"/>
                  </a:lnTo>
                  <a:lnTo>
                    <a:pt x="19" y="2"/>
                  </a:lnTo>
                  <a:lnTo>
                    <a:pt x="28" y="0"/>
                  </a:lnTo>
                  <a:lnTo>
                    <a:pt x="38" y="1"/>
                  </a:lnTo>
                  <a:lnTo>
                    <a:pt x="49" y="6"/>
                  </a:lnTo>
                  <a:lnTo>
                    <a:pt x="60" y="17"/>
                  </a:lnTo>
                  <a:lnTo>
                    <a:pt x="59" y="16"/>
                  </a:lnTo>
                  <a:lnTo>
                    <a:pt x="55" y="13"/>
                  </a:lnTo>
                  <a:lnTo>
                    <a:pt x="50" y="10"/>
                  </a:lnTo>
                  <a:lnTo>
                    <a:pt x="42" y="6"/>
                  </a:lnTo>
                  <a:lnTo>
                    <a:pt x="33" y="4"/>
                  </a:lnTo>
                  <a:lnTo>
                    <a:pt x="24" y="4"/>
                  </a:lnTo>
                  <a:lnTo>
                    <a:pt x="14" y="9"/>
                  </a:lnTo>
                  <a:lnTo>
                    <a:pt x="4" y="16"/>
                  </a:lnTo>
                  <a:lnTo>
                    <a:pt x="0" y="15"/>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6" name="Freeform 234">
              <a:extLst>
                <a:ext uri="{FF2B5EF4-FFF2-40B4-BE49-F238E27FC236}">
                  <a16:creationId xmlns:a16="http://schemas.microsoft.com/office/drawing/2014/main" id="{0FC4CB0D-A0DF-0300-87AC-26B22AA623AB}"/>
                </a:ext>
              </a:extLst>
            </p:cNvPr>
            <p:cNvSpPr>
              <a:spLocks/>
            </p:cNvSpPr>
            <p:nvPr/>
          </p:nvSpPr>
          <p:spPr bwMode="auto">
            <a:xfrm>
              <a:off x="2267" y="1247"/>
              <a:ext cx="58" cy="17"/>
            </a:xfrm>
            <a:custGeom>
              <a:avLst/>
              <a:gdLst>
                <a:gd name="T0" fmla="*/ 16 w 58"/>
                <a:gd name="T1" fmla="*/ 16 h 17"/>
                <a:gd name="T2" fmla="*/ 22 w 58"/>
                <a:gd name="T3" fmla="*/ 17 h 17"/>
                <a:gd name="T4" fmla="*/ 28 w 58"/>
                <a:gd name="T5" fmla="*/ 17 h 17"/>
                <a:gd name="T6" fmla="*/ 34 w 58"/>
                <a:gd name="T7" fmla="*/ 16 h 17"/>
                <a:gd name="T8" fmla="*/ 38 w 58"/>
                <a:gd name="T9" fmla="*/ 14 h 17"/>
                <a:gd name="T10" fmla="*/ 43 w 58"/>
                <a:gd name="T11" fmla="*/ 13 h 17"/>
                <a:gd name="T12" fmla="*/ 47 w 58"/>
                <a:gd name="T13" fmla="*/ 12 h 17"/>
                <a:gd name="T14" fmla="*/ 53 w 58"/>
                <a:gd name="T15" fmla="*/ 10 h 17"/>
                <a:gd name="T16" fmla="*/ 58 w 58"/>
                <a:gd name="T17" fmla="*/ 8 h 17"/>
                <a:gd name="T18" fmla="*/ 56 w 58"/>
                <a:gd name="T19" fmla="*/ 7 h 17"/>
                <a:gd name="T20" fmla="*/ 51 w 58"/>
                <a:gd name="T21" fmla="*/ 5 h 17"/>
                <a:gd name="T22" fmla="*/ 44 w 58"/>
                <a:gd name="T23" fmla="*/ 3 h 17"/>
                <a:gd name="T24" fmla="*/ 35 w 58"/>
                <a:gd name="T25" fmla="*/ 1 h 17"/>
                <a:gd name="T26" fmla="*/ 26 w 58"/>
                <a:gd name="T27" fmla="*/ 0 h 17"/>
                <a:gd name="T28" fmla="*/ 16 w 58"/>
                <a:gd name="T29" fmla="*/ 0 h 17"/>
                <a:gd name="T30" fmla="*/ 7 w 58"/>
                <a:gd name="T31" fmla="*/ 1 h 17"/>
                <a:gd name="T32" fmla="*/ 0 w 58"/>
                <a:gd name="T33" fmla="*/ 5 h 17"/>
                <a:gd name="T34" fmla="*/ 0 w 58"/>
                <a:gd name="T35" fmla="*/ 7 h 17"/>
                <a:gd name="T36" fmla="*/ 1 w 58"/>
                <a:gd name="T37" fmla="*/ 9 h 17"/>
                <a:gd name="T38" fmla="*/ 6 w 58"/>
                <a:gd name="T39" fmla="*/ 12 h 17"/>
                <a:gd name="T40" fmla="*/ 16 w 58"/>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7"/>
                <a:gd name="T65" fmla="*/ 58 w 5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7">
                  <a:moveTo>
                    <a:pt x="16" y="16"/>
                  </a:moveTo>
                  <a:lnTo>
                    <a:pt x="22" y="17"/>
                  </a:lnTo>
                  <a:lnTo>
                    <a:pt x="28" y="17"/>
                  </a:lnTo>
                  <a:lnTo>
                    <a:pt x="34" y="16"/>
                  </a:lnTo>
                  <a:lnTo>
                    <a:pt x="38" y="14"/>
                  </a:lnTo>
                  <a:lnTo>
                    <a:pt x="43" y="13"/>
                  </a:lnTo>
                  <a:lnTo>
                    <a:pt x="47" y="12"/>
                  </a:lnTo>
                  <a:lnTo>
                    <a:pt x="53" y="10"/>
                  </a:lnTo>
                  <a:lnTo>
                    <a:pt x="58" y="8"/>
                  </a:lnTo>
                  <a:lnTo>
                    <a:pt x="56" y="7"/>
                  </a:lnTo>
                  <a:lnTo>
                    <a:pt x="51" y="5"/>
                  </a:lnTo>
                  <a:lnTo>
                    <a:pt x="44" y="3"/>
                  </a:lnTo>
                  <a:lnTo>
                    <a:pt x="35" y="1"/>
                  </a:lnTo>
                  <a:lnTo>
                    <a:pt x="26" y="0"/>
                  </a:lnTo>
                  <a:lnTo>
                    <a:pt x="16" y="0"/>
                  </a:lnTo>
                  <a:lnTo>
                    <a:pt x="7" y="1"/>
                  </a:lnTo>
                  <a:lnTo>
                    <a:pt x="0" y="5"/>
                  </a:lnTo>
                  <a:lnTo>
                    <a:pt x="0" y="7"/>
                  </a:lnTo>
                  <a:lnTo>
                    <a:pt x="1" y="9"/>
                  </a:lnTo>
                  <a:lnTo>
                    <a:pt x="6" y="12"/>
                  </a:ln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7" name="Freeform 235">
              <a:extLst>
                <a:ext uri="{FF2B5EF4-FFF2-40B4-BE49-F238E27FC236}">
                  <a16:creationId xmlns:a16="http://schemas.microsoft.com/office/drawing/2014/main" id="{76B799BA-8830-4FD1-AFD6-0D32D71B8A6F}"/>
                </a:ext>
              </a:extLst>
            </p:cNvPr>
            <p:cNvSpPr>
              <a:spLocks/>
            </p:cNvSpPr>
            <p:nvPr/>
          </p:nvSpPr>
          <p:spPr bwMode="auto">
            <a:xfrm>
              <a:off x="2297" y="1249"/>
              <a:ext cx="15" cy="12"/>
            </a:xfrm>
            <a:custGeom>
              <a:avLst/>
              <a:gdLst>
                <a:gd name="T0" fmla="*/ 0 w 15"/>
                <a:gd name="T1" fmla="*/ 6 h 12"/>
                <a:gd name="T2" fmla="*/ 1 w 15"/>
                <a:gd name="T3" fmla="*/ 9 h 12"/>
                <a:gd name="T4" fmla="*/ 2 w 15"/>
                <a:gd name="T5" fmla="*/ 10 h 12"/>
                <a:gd name="T6" fmla="*/ 6 w 15"/>
                <a:gd name="T7" fmla="*/ 12 h 12"/>
                <a:gd name="T8" fmla="*/ 8 w 15"/>
                <a:gd name="T9" fmla="*/ 12 h 12"/>
                <a:gd name="T10" fmla="*/ 11 w 15"/>
                <a:gd name="T11" fmla="*/ 11 h 12"/>
                <a:gd name="T12" fmla="*/ 14 w 15"/>
                <a:gd name="T13" fmla="*/ 9 h 12"/>
                <a:gd name="T14" fmla="*/ 15 w 15"/>
                <a:gd name="T15" fmla="*/ 7 h 12"/>
                <a:gd name="T16" fmla="*/ 15 w 15"/>
                <a:gd name="T17" fmla="*/ 3 h 12"/>
                <a:gd name="T18" fmla="*/ 14 w 15"/>
                <a:gd name="T19" fmla="*/ 2 h 12"/>
                <a:gd name="T20" fmla="*/ 13 w 15"/>
                <a:gd name="T21" fmla="*/ 1 h 12"/>
                <a:gd name="T22" fmla="*/ 9 w 15"/>
                <a:gd name="T23" fmla="*/ 0 h 12"/>
                <a:gd name="T24" fmla="*/ 6 w 15"/>
                <a:gd name="T25" fmla="*/ 0 h 12"/>
                <a:gd name="T26" fmla="*/ 4 w 15"/>
                <a:gd name="T27" fmla="*/ 1 h 12"/>
                <a:gd name="T28" fmla="*/ 1 w 15"/>
                <a:gd name="T29" fmla="*/ 1 h 12"/>
                <a:gd name="T30" fmla="*/ 0 w 15"/>
                <a:gd name="T31" fmla="*/ 3 h 12"/>
                <a:gd name="T32" fmla="*/ 0 w 15"/>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0" y="6"/>
                  </a:moveTo>
                  <a:lnTo>
                    <a:pt x="1" y="9"/>
                  </a:lnTo>
                  <a:lnTo>
                    <a:pt x="2" y="10"/>
                  </a:lnTo>
                  <a:lnTo>
                    <a:pt x="6" y="12"/>
                  </a:lnTo>
                  <a:lnTo>
                    <a:pt x="8" y="12"/>
                  </a:lnTo>
                  <a:lnTo>
                    <a:pt x="11" y="11"/>
                  </a:lnTo>
                  <a:lnTo>
                    <a:pt x="14" y="9"/>
                  </a:lnTo>
                  <a:lnTo>
                    <a:pt x="15" y="7"/>
                  </a:lnTo>
                  <a:lnTo>
                    <a:pt x="15" y="3"/>
                  </a:lnTo>
                  <a:lnTo>
                    <a:pt x="14" y="2"/>
                  </a:lnTo>
                  <a:lnTo>
                    <a:pt x="13" y="1"/>
                  </a:lnTo>
                  <a:lnTo>
                    <a:pt x="9" y="0"/>
                  </a:lnTo>
                  <a:lnTo>
                    <a:pt x="6" y="0"/>
                  </a:lnTo>
                  <a:lnTo>
                    <a:pt x="4" y="1"/>
                  </a:lnTo>
                  <a:lnTo>
                    <a:pt x="1" y="1"/>
                  </a:lnTo>
                  <a:lnTo>
                    <a:pt x="0" y="3"/>
                  </a:lnTo>
                  <a:lnTo>
                    <a:pt x="0" y="6"/>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8" name="Freeform 236">
              <a:extLst>
                <a:ext uri="{FF2B5EF4-FFF2-40B4-BE49-F238E27FC236}">
                  <a16:creationId xmlns:a16="http://schemas.microsoft.com/office/drawing/2014/main" id="{1B3B55C6-7667-B676-A9E9-5444076F3587}"/>
                </a:ext>
              </a:extLst>
            </p:cNvPr>
            <p:cNvSpPr>
              <a:spLocks/>
            </p:cNvSpPr>
            <p:nvPr/>
          </p:nvSpPr>
          <p:spPr bwMode="auto">
            <a:xfrm>
              <a:off x="2306" y="1251"/>
              <a:ext cx="4" cy="4"/>
            </a:xfrm>
            <a:custGeom>
              <a:avLst/>
              <a:gdLst>
                <a:gd name="T0" fmla="*/ 4 w 4"/>
                <a:gd name="T1" fmla="*/ 3 h 4"/>
                <a:gd name="T2" fmla="*/ 4 w 4"/>
                <a:gd name="T3" fmla="*/ 3 h 4"/>
                <a:gd name="T4" fmla="*/ 4 w 4"/>
                <a:gd name="T5" fmla="*/ 3 h 4"/>
                <a:gd name="T6" fmla="*/ 4 w 4"/>
                <a:gd name="T7" fmla="*/ 4 h 4"/>
                <a:gd name="T8" fmla="*/ 2 w 4"/>
                <a:gd name="T9" fmla="*/ 4 h 4"/>
                <a:gd name="T10" fmla="*/ 1 w 4"/>
                <a:gd name="T11" fmla="*/ 4 h 4"/>
                <a:gd name="T12" fmla="*/ 1 w 4"/>
                <a:gd name="T13" fmla="*/ 4 h 4"/>
                <a:gd name="T14" fmla="*/ 0 w 4"/>
                <a:gd name="T15" fmla="*/ 4 h 4"/>
                <a:gd name="T16" fmla="*/ 0 w 4"/>
                <a:gd name="T17" fmla="*/ 3 h 4"/>
                <a:gd name="T18" fmla="*/ 0 w 4"/>
                <a:gd name="T19" fmla="*/ 1 h 4"/>
                <a:gd name="T20" fmla="*/ 0 w 4"/>
                <a:gd name="T21" fmla="*/ 1 h 4"/>
                <a:gd name="T22" fmla="*/ 0 w 4"/>
                <a:gd name="T23" fmla="*/ 1 h 4"/>
                <a:gd name="T24" fmla="*/ 1 w 4"/>
                <a:gd name="T25" fmla="*/ 0 h 4"/>
                <a:gd name="T26" fmla="*/ 2 w 4"/>
                <a:gd name="T27" fmla="*/ 0 h 4"/>
                <a:gd name="T28" fmla="*/ 2 w 4"/>
                <a:gd name="T29" fmla="*/ 1 h 4"/>
                <a:gd name="T30" fmla="*/ 4 w 4"/>
                <a:gd name="T31" fmla="*/ 1 h 4"/>
                <a:gd name="T32" fmla="*/ 4 w 4"/>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4"/>
                <a:gd name="T53" fmla="*/ 4 w 4"/>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4">
                  <a:moveTo>
                    <a:pt x="4" y="3"/>
                  </a:moveTo>
                  <a:lnTo>
                    <a:pt x="4" y="3"/>
                  </a:lnTo>
                  <a:lnTo>
                    <a:pt x="4" y="4"/>
                  </a:lnTo>
                  <a:lnTo>
                    <a:pt x="2" y="4"/>
                  </a:lnTo>
                  <a:lnTo>
                    <a:pt x="1" y="4"/>
                  </a:lnTo>
                  <a:lnTo>
                    <a:pt x="0" y="4"/>
                  </a:lnTo>
                  <a:lnTo>
                    <a:pt x="0" y="3"/>
                  </a:lnTo>
                  <a:lnTo>
                    <a:pt x="0" y="1"/>
                  </a:lnTo>
                  <a:lnTo>
                    <a:pt x="1" y="0"/>
                  </a:lnTo>
                  <a:lnTo>
                    <a:pt x="2" y="0"/>
                  </a:lnTo>
                  <a:lnTo>
                    <a:pt x="2" y="1"/>
                  </a:lnTo>
                  <a:lnTo>
                    <a:pt x="4" y="1"/>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9" name="Freeform 237">
              <a:extLst>
                <a:ext uri="{FF2B5EF4-FFF2-40B4-BE49-F238E27FC236}">
                  <a16:creationId xmlns:a16="http://schemas.microsoft.com/office/drawing/2014/main" id="{30447ADA-0BE8-1D71-74E9-91C6215A2398}"/>
                </a:ext>
              </a:extLst>
            </p:cNvPr>
            <p:cNvSpPr>
              <a:spLocks/>
            </p:cNvSpPr>
            <p:nvPr/>
          </p:nvSpPr>
          <p:spPr bwMode="auto">
            <a:xfrm>
              <a:off x="2256" y="1160"/>
              <a:ext cx="57" cy="183"/>
            </a:xfrm>
            <a:custGeom>
              <a:avLst/>
              <a:gdLst>
                <a:gd name="T0" fmla="*/ 7 w 57"/>
                <a:gd name="T1" fmla="*/ 29 h 183"/>
                <a:gd name="T2" fmla="*/ 9 w 57"/>
                <a:gd name="T3" fmla="*/ 22 h 183"/>
                <a:gd name="T4" fmla="*/ 11 w 57"/>
                <a:gd name="T5" fmla="*/ 17 h 183"/>
                <a:gd name="T6" fmla="*/ 16 w 57"/>
                <a:gd name="T7" fmla="*/ 11 h 183"/>
                <a:gd name="T8" fmla="*/ 20 w 57"/>
                <a:gd name="T9" fmla="*/ 7 h 183"/>
                <a:gd name="T10" fmla="*/ 27 w 57"/>
                <a:gd name="T11" fmla="*/ 3 h 183"/>
                <a:gd name="T12" fmla="*/ 35 w 57"/>
                <a:gd name="T13" fmla="*/ 1 h 183"/>
                <a:gd name="T14" fmla="*/ 45 w 57"/>
                <a:gd name="T15" fmla="*/ 0 h 183"/>
                <a:gd name="T16" fmla="*/ 57 w 57"/>
                <a:gd name="T17" fmla="*/ 0 h 183"/>
                <a:gd name="T18" fmla="*/ 52 w 57"/>
                <a:gd name="T19" fmla="*/ 12 h 183"/>
                <a:gd name="T20" fmla="*/ 43 w 57"/>
                <a:gd name="T21" fmla="*/ 43 h 183"/>
                <a:gd name="T22" fmla="*/ 35 w 57"/>
                <a:gd name="T23" fmla="*/ 84 h 183"/>
                <a:gd name="T24" fmla="*/ 29 w 57"/>
                <a:gd name="T25" fmla="*/ 121 h 183"/>
                <a:gd name="T26" fmla="*/ 31 w 57"/>
                <a:gd name="T27" fmla="*/ 149 h 183"/>
                <a:gd name="T28" fmla="*/ 38 w 57"/>
                <a:gd name="T29" fmla="*/ 168 h 183"/>
                <a:gd name="T30" fmla="*/ 43 w 57"/>
                <a:gd name="T31" fmla="*/ 180 h 183"/>
                <a:gd name="T32" fmla="*/ 47 w 57"/>
                <a:gd name="T33" fmla="*/ 183 h 183"/>
                <a:gd name="T34" fmla="*/ 27 w 57"/>
                <a:gd name="T35" fmla="*/ 181 h 183"/>
                <a:gd name="T36" fmla="*/ 25 w 57"/>
                <a:gd name="T37" fmla="*/ 178 h 183"/>
                <a:gd name="T38" fmla="*/ 20 w 57"/>
                <a:gd name="T39" fmla="*/ 171 h 183"/>
                <a:gd name="T40" fmla="*/ 14 w 57"/>
                <a:gd name="T41" fmla="*/ 158 h 183"/>
                <a:gd name="T42" fmla="*/ 9 w 57"/>
                <a:gd name="T43" fmla="*/ 142 h 183"/>
                <a:gd name="T44" fmla="*/ 3 w 57"/>
                <a:gd name="T45" fmla="*/ 120 h 183"/>
                <a:gd name="T46" fmla="*/ 0 w 57"/>
                <a:gd name="T47" fmla="*/ 94 h 183"/>
                <a:gd name="T48" fmla="*/ 1 w 57"/>
                <a:gd name="T49" fmla="*/ 63 h 183"/>
                <a:gd name="T50" fmla="*/ 7 w 57"/>
                <a:gd name="T51" fmla="*/ 29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83"/>
                <a:gd name="T80" fmla="*/ 57 w 57"/>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83">
                  <a:moveTo>
                    <a:pt x="7" y="29"/>
                  </a:moveTo>
                  <a:lnTo>
                    <a:pt x="9" y="22"/>
                  </a:lnTo>
                  <a:lnTo>
                    <a:pt x="11" y="17"/>
                  </a:lnTo>
                  <a:lnTo>
                    <a:pt x="16" y="11"/>
                  </a:lnTo>
                  <a:lnTo>
                    <a:pt x="20" y="7"/>
                  </a:lnTo>
                  <a:lnTo>
                    <a:pt x="27" y="3"/>
                  </a:lnTo>
                  <a:lnTo>
                    <a:pt x="35" y="1"/>
                  </a:lnTo>
                  <a:lnTo>
                    <a:pt x="45" y="0"/>
                  </a:lnTo>
                  <a:lnTo>
                    <a:pt x="57" y="0"/>
                  </a:lnTo>
                  <a:lnTo>
                    <a:pt x="52" y="12"/>
                  </a:lnTo>
                  <a:lnTo>
                    <a:pt x="43" y="43"/>
                  </a:lnTo>
                  <a:lnTo>
                    <a:pt x="35" y="84"/>
                  </a:lnTo>
                  <a:lnTo>
                    <a:pt x="29" y="121"/>
                  </a:lnTo>
                  <a:lnTo>
                    <a:pt x="31" y="149"/>
                  </a:lnTo>
                  <a:lnTo>
                    <a:pt x="38" y="168"/>
                  </a:lnTo>
                  <a:lnTo>
                    <a:pt x="43" y="180"/>
                  </a:lnTo>
                  <a:lnTo>
                    <a:pt x="47" y="183"/>
                  </a:lnTo>
                  <a:lnTo>
                    <a:pt x="27" y="181"/>
                  </a:lnTo>
                  <a:lnTo>
                    <a:pt x="25" y="178"/>
                  </a:lnTo>
                  <a:lnTo>
                    <a:pt x="20" y="171"/>
                  </a:lnTo>
                  <a:lnTo>
                    <a:pt x="14" y="158"/>
                  </a:lnTo>
                  <a:lnTo>
                    <a:pt x="9" y="142"/>
                  </a:lnTo>
                  <a:lnTo>
                    <a:pt x="3" y="120"/>
                  </a:lnTo>
                  <a:lnTo>
                    <a:pt x="0" y="94"/>
                  </a:lnTo>
                  <a:lnTo>
                    <a:pt x="1" y="63"/>
                  </a:lnTo>
                  <a:lnTo>
                    <a:pt x="7" y="29"/>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0" name="Freeform 238">
              <a:extLst>
                <a:ext uri="{FF2B5EF4-FFF2-40B4-BE49-F238E27FC236}">
                  <a16:creationId xmlns:a16="http://schemas.microsoft.com/office/drawing/2014/main" id="{5649D31B-D9B9-015F-9E6B-DA2160445E11}"/>
                </a:ext>
              </a:extLst>
            </p:cNvPr>
            <p:cNvSpPr>
              <a:spLocks/>
            </p:cNvSpPr>
            <p:nvPr/>
          </p:nvSpPr>
          <p:spPr bwMode="auto">
            <a:xfrm>
              <a:off x="2239" y="1139"/>
              <a:ext cx="49" cy="197"/>
            </a:xfrm>
            <a:custGeom>
              <a:avLst/>
              <a:gdLst>
                <a:gd name="T0" fmla="*/ 47 w 49"/>
                <a:gd name="T1" fmla="*/ 0 h 197"/>
                <a:gd name="T2" fmla="*/ 47 w 49"/>
                <a:gd name="T3" fmla="*/ 0 h 197"/>
                <a:gd name="T4" fmla="*/ 48 w 49"/>
                <a:gd name="T5" fmla="*/ 0 h 197"/>
                <a:gd name="T6" fmla="*/ 48 w 49"/>
                <a:gd name="T7" fmla="*/ 0 h 197"/>
                <a:gd name="T8" fmla="*/ 49 w 49"/>
                <a:gd name="T9" fmla="*/ 0 h 197"/>
                <a:gd name="T10" fmla="*/ 49 w 49"/>
                <a:gd name="T11" fmla="*/ 1 h 197"/>
                <a:gd name="T12" fmla="*/ 49 w 49"/>
                <a:gd name="T13" fmla="*/ 1 h 197"/>
                <a:gd name="T14" fmla="*/ 49 w 49"/>
                <a:gd name="T15" fmla="*/ 2 h 197"/>
                <a:gd name="T16" fmla="*/ 48 w 49"/>
                <a:gd name="T17" fmla="*/ 2 h 197"/>
                <a:gd name="T18" fmla="*/ 27 w 49"/>
                <a:gd name="T19" fmla="*/ 24 h 197"/>
                <a:gd name="T20" fmla="*/ 12 w 49"/>
                <a:gd name="T21" fmla="*/ 51 h 197"/>
                <a:gd name="T22" fmla="*/ 6 w 49"/>
                <a:gd name="T23" fmla="*/ 81 h 197"/>
                <a:gd name="T24" fmla="*/ 2 w 49"/>
                <a:gd name="T25" fmla="*/ 111 h 197"/>
                <a:gd name="T26" fmla="*/ 4 w 49"/>
                <a:gd name="T27" fmla="*/ 140 h 197"/>
                <a:gd name="T28" fmla="*/ 7 w 49"/>
                <a:gd name="T29" fmla="*/ 166 h 197"/>
                <a:gd name="T30" fmla="*/ 10 w 49"/>
                <a:gd name="T31" fmla="*/ 185 h 197"/>
                <a:gd name="T32" fmla="*/ 14 w 49"/>
                <a:gd name="T33" fmla="*/ 197 h 197"/>
                <a:gd name="T34" fmla="*/ 12 w 49"/>
                <a:gd name="T35" fmla="*/ 197 h 197"/>
                <a:gd name="T36" fmla="*/ 12 w 49"/>
                <a:gd name="T37" fmla="*/ 197 h 197"/>
                <a:gd name="T38" fmla="*/ 11 w 49"/>
                <a:gd name="T39" fmla="*/ 197 h 197"/>
                <a:gd name="T40" fmla="*/ 10 w 49"/>
                <a:gd name="T41" fmla="*/ 197 h 197"/>
                <a:gd name="T42" fmla="*/ 7 w 49"/>
                <a:gd name="T43" fmla="*/ 184 h 197"/>
                <a:gd name="T44" fmla="*/ 4 w 49"/>
                <a:gd name="T45" fmla="*/ 164 h 197"/>
                <a:gd name="T46" fmla="*/ 1 w 49"/>
                <a:gd name="T47" fmla="*/ 138 h 197"/>
                <a:gd name="T48" fmla="*/ 0 w 49"/>
                <a:gd name="T49" fmla="*/ 109 h 197"/>
                <a:gd name="T50" fmla="*/ 4 w 49"/>
                <a:gd name="T51" fmla="*/ 79 h 197"/>
                <a:gd name="T52" fmla="*/ 11 w 49"/>
                <a:gd name="T53" fmla="*/ 49 h 197"/>
                <a:gd name="T54" fmla="*/ 25 w 49"/>
                <a:gd name="T55" fmla="*/ 22 h 197"/>
                <a:gd name="T56" fmla="*/ 47 w 49"/>
                <a:gd name="T57" fmla="*/ 0 h 1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97"/>
                <a:gd name="T89" fmla="*/ 49 w 49"/>
                <a:gd name="T90" fmla="*/ 197 h 1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97">
                  <a:moveTo>
                    <a:pt x="47" y="0"/>
                  </a:moveTo>
                  <a:lnTo>
                    <a:pt x="47" y="0"/>
                  </a:lnTo>
                  <a:lnTo>
                    <a:pt x="48" y="0"/>
                  </a:lnTo>
                  <a:lnTo>
                    <a:pt x="49" y="0"/>
                  </a:lnTo>
                  <a:lnTo>
                    <a:pt x="49" y="1"/>
                  </a:lnTo>
                  <a:lnTo>
                    <a:pt x="49" y="2"/>
                  </a:lnTo>
                  <a:lnTo>
                    <a:pt x="48" y="2"/>
                  </a:lnTo>
                  <a:lnTo>
                    <a:pt x="27" y="24"/>
                  </a:lnTo>
                  <a:lnTo>
                    <a:pt x="12" y="51"/>
                  </a:lnTo>
                  <a:lnTo>
                    <a:pt x="6" y="81"/>
                  </a:lnTo>
                  <a:lnTo>
                    <a:pt x="2" y="111"/>
                  </a:lnTo>
                  <a:lnTo>
                    <a:pt x="4" y="140"/>
                  </a:lnTo>
                  <a:lnTo>
                    <a:pt x="7" y="166"/>
                  </a:lnTo>
                  <a:lnTo>
                    <a:pt x="10" y="185"/>
                  </a:lnTo>
                  <a:lnTo>
                    <a:pt x="14" y="197"/>
                  </a:lnTo>
                  <a:lnTo>
                    <a:pt x="12" y="197"/>
                  </a:lnTo>
                  <a:lnTo>
                    <a:pt x="11" y="197"/>
                  </a:lnTo>
                  <a:lnTo>
                    <a:pt x="10" y="197"/>
                  </a:lnTo>
                  <a:lnTo>
                    <a:pt x="7" y="184"/>
                  </a:lnTo>
                  <a:lnTo>
                    <a:pt x="4" y="164"/>
                  </a:lnTo>
                  <a:lnTo>
                    <a:pt x="1" y="138"/>
                  </a:lnTo>
                  <a:lnTo>
                    <a:pt x="0" y="109"/>
                  </a:lnTo>
                  <a:lnTo>
                    <a:pt x="4" y="79"/>
                  </a:lnTo>
                  <a:lnTo>
                    <a:pt x="11" y="49"/>
                  </a:lnTo>
                  <a:lnTo>
                    <a:pt x="25" y="22"/>
                  </a:lnTo>
                  <a:lnTo>
                    <a:pt x="47"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1" name="Freeform 239">
              <a:extLst>
                <a:ext uri="{FF2B5EF4-FFF2-40B4-BE49-F238E27FC236}">
                  <a16:creationId xmlns:a16="http://schemas.microsoft.com/office/drawing/2014/main" id="{E1AD2693-CF64-8D21-DFB5-8B9F99560E50}"/>
                </a:ext>
              </a:extLst>
            </p:cNvPr>
            <p:cNvSpPr>
              <a:spLocks/>
            </p:cNvSpPr>
            <p:nvPr/>
          </p:nvSpPr>
          <p:spPr bwMode="auto">
            <a:xfrm>
              <a:off x="2255" y="1142"/>
              <a:ext cx="37" cy="198"/>
            </a:xfrm>
            <a:custGeom>
              <a:avLst/>
              <a:gdLst>
                <a:gd name="T0" fmla="*/ 33 w 37"/>
                <a:gd name="T1" fmla="*/ 0 h 198"/>
                <a:gd name="T2" fmla="*/ 34 w 37"/>
                <a:gd name="T3" fmla="*/ 0 h 198"/>
                <a:gd name="T4" fmla="*/ 34 w 37"/>
                <a:gd name="T5" fmla="*/ 0 h 198"/>
                <a:gd name="T6" fmla="*/ 36 w 37"/>
                <a:gd name="T7" fmla="*/ 0 h 198"/>
                <a:gd name="T8" fmla="*/ 36 w 37"/>
                <a:gd name="T9" fmla="*/ 1 h 198"/>
                <a:gd name="T10" fmla="*/ 37 w 37"/>
                <a:gd name="T11" fmla="*/ 1 h 198"/>
                <a:gd name="T12" fmla="*/ 37 w 37"/>
                <a:gd name="T13" fmla="*/ 1 h 198"/>
                <a:gd name="T14" fmla="*/ 37 w 37"/>
                <a:gd name="T15" fmla="*/ 2 h 198"/>
                <a:gd name="T16" fmla="*/ 36 w 37"/>
                <a:gd name="T17" fmla="*/ 2 h 198"/>
                <a:gd name="T18" fmla="*/ 18 w 37"/>
                <a:gd name="T19" fmla="*/ 26 h 198"/>
                <a:gd name="T20" fmla="*/ 7 w 37"/>
                <a:gd name="T21" fmla="*/ 54 h 198"/>
                <a:gd name="T22" fmla="*/ 3 w 37"/>
                <a:gd name="T23" fmla="*/ 83 h 198"/>
                <a:gd name="T24" fmla="*/ 3 w 37"/>
                <a:gd name="T25" fmla="*/ 112 h 198"/>
                <a:gd name="T26" fmla="*/ 8 w 37"/>
                <a:gd name="T27" fmla="*/ 139 h 198"/>
                <a:gd name="T28" fmla="*/ 13 w 37"/>
                <a:gd name="T29" fmla="*/ 164 h 198"/>
                <a:gd name="T30" fmla="*/ 19 w 37"/>
                <a:gd name="T31" fmla="*/ 184 h 198"/>
                <a:gd name="T32" fmla="*/ 23 w 37"/>
                <a:gd name="T33" fmla="*/ 198 h 198"/>
                <a:gd name="T34" fmla="*/ 23 w 37"/>
                <a:gd name="T35" fmla="*/ 198 h 198"/>
                <a:gd name="T36" fmla="*/ 22 w 37"/>
                <a:gd name="T37" fmla="*/ 198 h 198"/>
                <a:gd name="T38" fmla="*/ 22 w 37"/>
                <a:gd name="T39" fmla="*/ 198 h 198"/>
                <a:gd name="T40" fmla="*/ 21 w 37"/>
                <a:gd name="T41" fmla="*/ 198 h 198"/>
                <a:gd name="T42" fmla="*/ 15 w 37"/>
                <a:gd name="T43" fmla="*/ 183 h 198"/>
                <a:gd name="T44" fmla="*/ 10 w 37"/>
                <a:gd name="T45" fmla="*/ 163 h 198"/>
                <a:gd name="T46" fmla="*/ 4 w 37"/>
                <a:gd name="T47" fmla="*/ 138 h 198"/>
                <a:gd name="T48" fmla="*/ 1 w 37"/>
                <a:gd name="T49" fmla="*/ 110 h 198"/>
                <a:gd name="T50" fmla="*/ 0 w 37"/>
                <a:gd name="T51" fmla="*/ 80 h 198"/>
                <a:gd name="T52" fmla="*/ 4 w 37"/>
                <a:gd name="T53" fmla="*/ 51 h 198"/>
                <a:gd name="T54" fmla="*/ 15 w 37"/>
                <a:gd name="T55" fmla="*/ 25 h 198"/>
                <a:gd name="T56" fmla="*/ 33 w 37"/>
                <a:gd name="T57" fmla="*/ 0 h 1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98"/>
                <a:gd name="T89" fmla="*/ 37 w 37"/>
                <a:gd name="T90" fmla="*/ 198 h 1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98">
                  <a:moveTo>
                    <a:pt x="33" y="0"/>
                  </a:moveTo>
                  <a:lnTo>
                    <a:pt x="34" y="0"/>
                  </a:lnTo>
                  <a:lnTo>
                    <a:pt x="36" y="0"/>
                  </a:lnTo>
                  <a:lnTo>
                    <a:pt x="36" y="1"/>
                  </a:lnTo>
                  <a:lnTo>
                    <a:pt x="37" y="1"/>
                  </a:lnTo>
                  <a:lnTo>
                    <a:pt x="37" y="2"/>
                  </a:lnTo>
                  <a:lnTo>
                    <a:pt x="36" y="2"/>
                  </a:lnTo>
                  <a:lnTo>
                    <a:pt x="18" y="26"/>
                  </a:lnTo>
                  <a:lnTo>
                    <a:pt x="7" y="54"/>
                  </a:lnTo>
                  <a:lnTo>
                    <a:pt x="3" y="83"/>
                  </a:lnTo>
                  <a:lnTo>
                    <a:pt x="3" y="112"/>
                  </a:lnTo>
                  <a:lnTo>
                    <a:pt x="8" y="139"/>
                  </a:lnTo>
                  <a:lnTo>
                    <a:pt x="13" y="164"/>
                  </a:lnTo>
                  <a:lnTo>
                    <a:pt x="19" y="184"/>
                  </a:lnTo>
                  <a:lnTo>
                    <a:pt x="23" y="198"/>
                  </a:lnTo>
                  <a:lnTo>
                    <a:pt x="22" y="198"/>
                  </a:lnTo>
                  <a:lnTo>
                    <a:pt x="21" y="198"/>
                  </a:lnTo>
                  <a:lnTo>
                    <a:pt x="15" y="183"/>
                  </a:lnTo>
                  <a:lnTo>
                    <a:pt x="10" y="163"/>
                  </a:lnTo>
                  <a:lnTo>
                    <a:pt x="4" y="138"/>
                  </a:lnTo>
                  <a:lnTo>
                    <a:pt x="1" y="110"/>
                  </a:lnTo>
                  <a:lnTo>
                    <a:pt x="0" y="80"/>
                  </a:lnTo>
                  <a:lnTo>
                    <a:pt x="4" y="51"/>
                  </a:lnTo>
                  <a:lnTo>
                    <a:pt x="15" y="25"/>
                  </a:lnTo>
                  <a:lnTo>
                    <a:pt x="33"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2" name="Freeform 240">
              <a:extLst>
                <a:ext uri="{FF2B5EF4-FFF2-40B4-BE49-F238E27FC236}">
                  <a16:creationId xmlns:a16="http://schemas.microsoft.com/office/drawing/2014/main" id="{36D2E58D-061F-E361-043C-D6666D057052}"/>
                </a:ext>
              </a:extLst>
            </p:cNvPr>
            <p:cNvSpPr>
              <a:spLocks/>
            </p:cNvSpPr>
            <p:nvPr/>
          </p:nvSpPr>
          <p:spPr bwMode="auto">
            <a:xfrm>
              <a:off x="2264" y="1150"/>
              <a:ext cx="35" cy="191"/>
            </a:xfrm>
            <a:custGeom>
              <a:avLst/>
              <a:gdLst>
                <a:gd name="T0" fmla="*/ 33 w 35"/>
                <a:gd name="T1" fmla="*/ 1 h 191"/>
                <a:gd name="T2" fmla="*/ 34 w 35"/>
                <a:gd name="T3" fmla="*/ 0 h 191"/>
                <a:gd name="T4" fmla="*/ 34 w 35"/>
                <a:gd name="T5" fmla="*/ 0 h 191"/>
                <a:gd name="T6" fmla="*/ 34 w 35"/>
                <a:gd name="T7" fmla="*/ 0 h 191"/>
                <a:gd name="T8" fmla="*/ 35 w 35"/>
                <a:gd name="T9" fmla="*/ 1 h 191"/>
                <a:gd name="T10" fmla="*/ 35 w 35"/>
                <a:gd name="T11" fmla="*/ 1 h 191"/>
                <a:gd name="T12" fmla="*/ 35 w 35"/>
                <a:gd name="T13" fmla="*/ 2 h 191"/>
                <a:gd name="T14" fmla="*/ 35 w 35"/>
                <a:gd name="T15" fmla="*/ 2 h 191"/>
                <a:gd name="T16" fmla="*/ 35 w 35"/>
                <a:gd name="T17" fmla="*/ 3 h 191"/>
                <a:gd name="T18" fmla="*/ 19 w 35"/>
                <a:gd name="T19" fmla="*/ 24 h 191"/>
                <a:gd name="T20" fmla="*/ 8 w 35"/>
                <a:gd name="T21" fmla="*/ 49 h 191"/>
                <a:gd name="T22" fmla="*/ 3 w 35"/>
                <a:gd name="T23" fmla="*/ 76 h 191"/>
                <a:gd name="T24" fmla="*/ 3 w 35"/>
                <a:gd name="T25" fmla="*/ 102 h 191"/>
                <a:gd name="T26" fmla="*/ 5 w 35"/>
                <a:gd name="T27" fmla="*/ 129 h 191"/>
                <a:gd name="T28" fmla="*/ 10 w 35"/>
                <a:gd name="T29" fmla="*/ 154 h 191"/>
                <a:gd name="T30" fmla="*/ 15 w 35"/>
                <a:gd name="T31" fmla="*/ 174 h 191"/>
                <a:gd name="T32" fmla="*/ 21 w 35"/>
                <a:gd name="T33" fmla="*/ 191 h 191"/>
                <a:gd name="T34" fmla="*/ 20 w 35"/>
                <a:gd name="T35" fmla="*/ 191 h 191"/>
                <a:gd name="T36" fmla="*/ 20 w 35"/>
                <a:gd name="T37" fmla="*/ 190 h 191"/>
                <a:gd name="T38" fmla="*/ 19 w 35"/>
                <a:gd name="T39" fmla="*/ 190 h 191"/>
                <a:gd name="T40" fmla="*/ 18 w 35"/>
                <a:gd name="T41" fmla="*/ 190 h 191"/>
                <a:gd name="T42" fmla="*/ 12 w 35"/>
                <a:gd name="T43" fmla="*/ 173 h 191"/>
                <a:gd name="T44" fmla="*/ 6 w 35"/>
                <a:gd name="T45" fmla="*/ 152 h 191"/>
                <a:gd name="T46" fmla="*/ 2 w 35"/>
                <a:gd name="T47" fmla="*/ 127 h 191"/>
                <a:gd name="T48" fmla="*/ 0 w 35"/>
                <a:gd name="T49" fmla="*/ 101 h 191"/>
                <a:gd name="T50" fmla="*/ 0 w 35"/>
                <a:gd name="T51" fmla="*/ 73 h 191"/>
                <a:gd name="T52" fmla="*/ 5 w 35"/>
                <a:gd name="T53" fmla="*/ 48 h 191"/>
                <a:gd name="T54" fmla="*/ 17 w 35"/>
                <a:gd name="T55" fmla="*/ 22 h 191"/>
                <a:gd name="T56" fmla="*/ 33 w 35"/>
                <a:gd name="T57" fmla="*/ 1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191"/>
                <a:gd name="T89" fmla="*/ 35 w 35"/>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191">
                  <a:moveTo>
                    <a:pt x="33" y="1"/>
                  </a:moveTo>
                  <a:lnTo>
                    <a:pt x="34" y="0"/>
                  </a:lnTo>
                  <a:lnTo>
                    <a:pt x="35" y="1"/>
                  </a:lnTo>
                  <a:lnTo>
                    <a:pt x="35" y="2"/>
                  </a:lnTo>
                  <a:lnTo>
                    <a:pt x="35" y="3"/>
                  </a:lnTo>
                  <a:lnTo>
                    <a:pt x="19" y="24"/>
                  </a:lnTo>
                  <a:lnTo>
                    <a:pt x="8" y="49"/>
                  </a:lnTo>
                  <a:lnTo>
                    <a:pt x="3" y="76"/>
                  </a:lnTo>
                  <a:lnTo>
                    <a:pt x="3" y="102"/>
                  </a:lnTo>
                  <a:lnTo>
                    <a:pt x="5" y="129"/>
                  </a:lnTo>
                  <a:lnTo>
                    <a:pt x="10" y="154"/>
                  </a:lnTo>
                  <a:lnTo>
                    <a:pt x="15" y="174"/>
                  </a:lnTo>
                  <a:lnTo>
                    <a:pt x="21" y="191"/>
                  </a:lnTo>
                  <a:lnTo>
                    <a:pt x="20" y="191"/>
                  </a:lnTo>
                  <a:lnTo>
                    <a:pt x="20" y="190"/>
                  </a:lnTo>
                  <a:lnTo>
                    <a:pt x="19" y="190"/>
                  </a:lnTo>
                  <a:lnTo>
                    <a:pt x="18" y="190"/>
                  </a:lnTo>
                  <a:lnTo>
                    <a:pt x="12" y="173"/>
                  </a:lnTo>
                  <a:lnTo>
                    <a:pt x="6" y="152"/>
                  </a:lnTo>
                  <a:lnTo>
                    <a:pt x="2" y="127"/>
                  </a:lnTo>
                  <a:lnTo>
                    <a:pt x="0" y="101"/>
                  </a:lnTo>
                  <a:lnTo>
                    <a:pt x="0" y="73"/>
                  </a:lnTo>
                  <a:lnTo>
                    <a:pt x="5" y="48"/>
                  </a:lnTo>
                  <a:lnTo>
                    <a:pt x="17" y="22"/>
                  </a:lnTo>
                  <a:lnTo>
                    <a:pt x="33"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3" name="Freeform 241">
              <a:extLst>
                <a:ext uri="{FF2B5EF4-FFF2-40B4-BE49-F238E27FC236}">
                  <a16:creationId xmlns:a16="http://schemas.microsoft.com/office/drawing/2014/main" id="{3C6FA9B6-9E3F-3346-B9F4-832EBF3BBD57}"/>
                </a:ext>
              </a:extLst>
            </p:cNvPr>
            <p:cNvSpPr>
              <a:spLocks/>
            </p:cNvSpPr>
            <p:nvPr/>
          </p:nvSpPr>
          <p:spPr bwMode="auto">
            <a:xfrm>
              <a:off x="2284" y="1161"/>
              <a:ext cx="28" cy="182"/>
            </a:xfrm>
            <a:custGeom>
              <a:avLst/>
              <a:gdLst>
                <a:gd name="T0" fmla="*/ 26 w 28"/>
                <a:gd name="T1" fmla="*/ 0 h 182"/>
                <a:gd name="T2" fmla="*/ 26 w 28"/>
                <a:gd name="T3" fmla="*/ 0 h 182"/>
                <a:gd name="T4" fmla="*/ 27 w 28"/>
                <a:gd name="T5" fmla="*/ 0 h 182"/>
                <a:gd name="T6" fmla="*/ 27 w 28"/>
                <a:gd name="T7" fmla="*/ 0 h 182"/>
                <a:gd name="T8" fmla="*/ 27 w 28"/>
                <a:gd name="T9" fmla="*/ 0 h 182"/>
                <a:gd name="T10" fmla="*/ 28 w 28"/>
                <a:gd name="T11" fmla="*/ 0 h 182"/>
                <a:gd name="T12" fmla="*/ 28 w 28"/>
                <a:gd name="T13" fmla="*/ 0 h 182"/>
                <a:gd name="T14" fmla="*/ 28 w 28"/>
                <a:gd name="T15" fmla="*/ 1 h 182"/>
                <a:gd name="T16" fmla="*/ 28 w 28"/>
                <a:gd name="T17" fmla="*/ 1 h 182"/>
                <a:gd name="T18" fmla="*/ 15 w 28"/>
                <a:gd name="T19" fmla="*/ 41 h 182"/>
                <a:gd name="T20" fmla="*/ 8 w 28"/>
                <a:gd name="T21" fmla="*/ 76 h 182"/>
                <a:gd name="T22" fmla="*/ 3 w 28"/>
                <a:gd name="T23" fmla="*/ 106 h 182"/>
                <a:gd name="T24" fmla="*/ 3 w 28"/>
                <a:gd name="T25" fmla="*/ 129 h 182"/>
                <a:gd name="T26" fmla="*/ 5 w 28"/>
                <a:gd name="T27" fmla="*/ 148 h 182"/>
                <a:gd name="T28" fmla="*/ 9 w 28"/>
                <a:gd name="T29" fmla="*/ 164 h 182"/>
                <a:gd name="T30" fmla="*/ 13 w 28"/>
                <a:gd name="T31" fmla="*/ 175 h 182"/>
                <a:gd name="T32" fmla="*/ 18 w 28"/>
                <a:gd name="T33" fmla="*/ 182 h 182"/>
                <a:gd name="T34" fmla="*/ 17 w 28"/>
                <a:gd name="T35" fmla="*/ 182 h 182"/>
                <a:gd name="T36" fmla="*/ 17 w 28"/>
                <a:gd name="T37" fmla="*/ 182 h 182"/>
                <a:gd name="T38" fmla="*/ 15 w 28"/>
                <a:gd name="T39" fmla="*/ 182 h 182"/>
                <a:gd name="T40" fmla="*/ 14 w 28"/>
                <a:gd name="T41" fmla="*/ 181 h 182"/>
                <a:gd name="T42" fmla="*/ 10 w 28"/>
                <a:gd name="T43" fmla="*/ 173 h 182"/>
                <a:gd name="T44" fmla="*/ 5 w 28"/>
                <a:gd name="T45" fmla="*/ 162 h 182"/>
                <a:gd name="T46" fmla="*/ 2 w 28"/>
                <a:gd name="T47" fmla="*/ 146 h 182"/>
                <a:gd name="T48" fmla="*/ 0 w 28"/>
                <a:gd name="T49" fmla="*/ 127 h 182"/>
                <a:gd name="T50" fmla="*/ 1 w 28"/>
                <a:gd name="T51" fmla="*/ 103 h 182"/>
                <a:gd name="T52" fmla="*/ 4 w 28"/>
                <a:gd name="T53" fmla="*/ 74 h 182"/>
                <a:gd name="T54" fmla="*/ 13 w 28"/>
                <a:gd name="T55" fmla="*/ 40 h 182"/>
                <a:gd name="T56" fmla="*/ 26 w 28"/>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182"/>
                <a:gd name="T89" fmla="*/ 28 w 28"/>
                <a:gd name="T90" fmla="*/ 182 h 1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182">
                  <a:moveTo>
                    <a:pt x="26" y="0"/>
                  </a:moveTo>
                  <a:lnTo>
                    <a:pt x="26" y="0"/>
                  </a:lnTo>
                  <a:lnTo>
                    <a:pt x="27" y="0"/>
                  </a:lnTo>
                  <a:lnTo>
                    <a:pt x="28" y="0"/>
                  </a:lnTo>
                  <a:lnTo>
                    <a:pt x="28" y="1"/>
                  </a:lnTo>
                  <a:lnTo>
                    <a:pt x="15" y="41"/>
                  </a:lnTo>
                  <a:lnTo>
                    <a:pt x="8" y="76"/>
                  </a:lnTo>
                  <a:lnTo>
                    <a:pt x="3" y="106"/>
                  </a:lnTo>
                  <a:lnTo>
                    <a:pt x="3" y="129"/>
                  </a:lnTo>
                  <a:lnTo>
                    <a:pt x="5" y="148"/>
                  </a:lnTo>
                  <a:lnTo>
                    <a:pt x="9" y="164"/>
                  </a:lnTo>
                  <a:lnTo>
                    <a:pt x="13" y="175"/>
                  </a:lnTo>
                  <a:lnTo>
                    <a:pt x="18" y="182"/>
                  </a:lnTo>
                  <a:lnTo>
                    <a:pt x="17" y="182"/>
                  </a:lnTo>
                  <a:lnTo>
                    <a:pt x="15" y="182"/>
                  </a:lnTo>
                  <a:lnTo>
                    <a:pt x="14" y="181"/>
                  </a:lnTo>
                  <a:lnTo>
                    <a:pt x="10" y="173"/>
                  </a:lnTo>
                  <a:lnTo>
                    <a:pt x="5" y="162"/>
                  </a:lnTo>
                  <a:lnTo>
                    <a:pt x="2" y="146"/>
                  </a:lnTo>
                  <a:lnTo>
                    <a:pt x="0" y="127"/>
                  </a:lnTo>
                  <a:lnTo>
                    <a:pt x="1" y="103"/>
                  </a:lnTo>
                  <a:lnTo>
                    <a:pt x="4" y="74"/>
                  </a:lnTo>
                  <a:lnTo>
                    <a:pt x="13" y="40"/>
                  </a:lnTo>
                  <a:lnTo>
                    <a:pt x="26"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 name="Freeform 242">
              <a:extLst>
                <a:ext uri="{FF2B5EF4-FFF2-40B4-BE49-F238E27FC236}">
                  <a16:creationId xmlns:a16="http://schemas.microsoft.com/office/drawing/2014/main" id="{5C629690-3969-5B32-7A6B-0E0DBA11D659}"/>
                </a:ext>
              </a:extLst>
            </p:cNvPr>
            <p:cNvSpPr>
              <a:spLocks/>
            </p:cNvSpPr>
            <p:nvPr/>
          </p:nvSpPr>
          <p:spPr bwMode="auto">
            <a:xfrm>
              <a:off x="2283" y="1134"/>
              <a:ext cx="30" cy="29"/>
            </a:xfrm>
            <a:custGeom>
              <a:avLst/>
              <a:gdLst>
                <a:gd name="T0" fmla="*/ 0 w 30"/>
                <a:gd name="T1" fmla="*/ 1 h 29"/>
                <a:gd name="T2" fmla="*/ 0 w 30"/>
                <a:gd name="T3" fmla="*/ 1 h 29"/>
                <a:gd name="T4" fmla="*/ 0 w 30"/>
                <a:gd name="T5" fmla="*/ 2 h 29"/>
                <a:gd name="T6" fmla="*/ 0 w 30"/>
                <a:gd name="T7" fmla="*/ 2 h 29"/>
                <a:gd name="T8" fmla="*/ 0 w 30"/>
                <a:gd name="T9" fmla="*/ 3 h 29"/>
                <a:gd name="T10" fmla="*/ 27 w 30"/>
                <a:gd name="T11" fmla="*/ 28 h 29"/>
                <a:gd name="T12" fmla="*/ 28 w 30"/>
                <a:gd name="T13" fmla="*/ 29 h 29"/>
                <a:gd name="T14" fmla="*/ 28 w 30"/>
                <a:gd name="T15" fmla="*/ 29 h 29"/>
                <a:gd name="T16" fmla="*/ 29 w 30"/>
                <a:gd name="T17" fmla="*/ 29 h 29"/>
                <a:gd name="T18" fmla="*/ 29 w 30"/>
                <a:gd name="T19" fmla="*/ 28 h 29"/>
                <a:gd name="T20" fmla="*/ 30 w 30"/>
                <a:gd name="T21" fmla="*/ 27 h 29"/>
                <a:gd name="T22" fmla="*/ 30 w 30"/>
                <a:gd name="T23" fmla="*/ 27 h 29"/>
                <a:gd name="T24" fmla="*/ 30 w 30"/>
                <a:gd name="T25" fmla="*/ 27 h 29"/>
                <a:gd name="T26" fmla="*/ 29 w 30"/>
                <a:gd name="T27" fmla="*/ 26 h 29"/>
                <a:gd name="T28" fmla="*/ 2 w 30"/>
                <a:gd name="T29" fmla="*/ 1 h 29"/>
                <a:gd name="T30" fmla="*/ 1 w 30"/>
                <a:gd name="T31" fmla="*/ 0 h 29"/>
                <a:gd name="T32" fmla="*/ 1 w 30"/>
                <a:gd name="T33" fmla="*/ 0 h 29"/>
                <a:gd name="T34" fmla="*/ 1 w 30"/>
                <a:gd name="T35" fmla="*/ 0 h 29"/>
                <a:gd name="T36" fmla="*/ 0 w 30"/>
                <a:gd name="T37" fmla="*/ 1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9"/>
                <a:gd name="T59" fmla="*/ 30 w 30"/>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9">
                  <a:moveTo>
                    <a:pt x="0" y="1"/>
                  </a:moveTo>
                  <a:lnTo>
                    <a:pt x="0" y="1"/>
                  </a:lnTo>
                  <a:lnTo>
                    <a:pt x="0" y="2"/>
                  </a:lnTo>
                  <a:lnTo>
                    <a:pt x="0" y="3"/>
                  </a:lnTo>
                  <a:lnTo>
                    <a:pt x="27" y="28"/>
                  </a:lnTo>
                  <a:lnTo>
                    <a:pt x="28" y="29"/>
                  </a:lnTo>
                  <a:lnTo>
                    <a:pt x="29" y="29"/>
                  </a:lnTo>
                  <a:lnTo>
                    <a:pt x="29" y="28"/>
                  </a:lnTo>
                  <a:lnTo>
                    <a:pt x="30" y="27"/>
                  </a:lnTo>
                  <a:lnTo>
                    <a:pt x="29" y="26"/>
                  </a:lnTo>
                  <a:lnTo>
                    <a:pt x="2" y="1"/>
                  </a:lnTo>
                  <a:lnTo>
                    <a:pt x="1" y="0"/>
                  </a:lnTo>
                  <a:lnTo>
                    <a:pt x="0"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5" name="Freeform 243">
              <a:extLst>
                <a:ext uri="{FF2B5EF4-FFF2-40B4-BE49-F238E27FC236}">
                  <a16:creationId xmlns:a16="http://schemas.microsoft.com/office/drawing/2014/main" id="{795432E1-0698-FB03-1A75-65F73D9FB244}"/>
                </a:ext>
              </a:extLst>
            </p:cNvPr>
            <p:cNvSpPr>
              <a:spLocks/>
            </p:cNvSpPr>
            <p:nvPr/>
          </p:nvSpPr>
          <p:spPr bwMode="auto">
            <a:xfrm>
              <a:off x="2257" y="1244"/>
              <a:ext cx="68" cy="11"/>
            </a:xfrm>
            <a:custGeom>
              <a:avLst/>
              <a:gdLst>
                <a:gd name="T0" fmla="*/ 68 w 68"/>
                <a:gd name="T1" fmla="*/ 11 h 11"/>
                <a:gd name="T2" fmla="*/ 67 w 68"/>
                <a:gd name="T3" fmla="*/ 10 h 11"/>
                <a:gd name="T4" fmla="*/ 65 w 68"/>
                <a:gd name="T5" fmla="*/ 8 h 11"/>
                <a:gd name="T6" fmla="*/ 61 w 68"/>
                <a:gd name="T7" fmla="*/ 6 h 11"/>
                <a:gd name="T8" fmla="*/ 56 w 68"/>
                <a:gd name="T9" fmla="*/ 4 h 11"/>
                <a:gd name="T10" fmla="*/ 49 w 68"/>
                <a:gd name="T11" fmla="*/ 3 h 11"/>
                <a:gd name="T12" fmla="*/ 40 w 68"/>
                <a:gd name="T13" fmla="*/ 2 h 11"/>
                <a:gd name="T14" fmla="*/ 29 w 68"/>
                <a:gd name="T15" fmla="*/ 2 h 11"/>
                <a:gd name="T16" fmla="*/ 17 w 68"/>
                <a:gd name="T17" fmla="*/ 3 h 11"/>
                <a:gd name="T18" fmla="*/ 9 w 68"/>
                <a:gd name="T19" fmla="*/ 3 h 11"/>
                <a:gd name="T20" fmla="*/ 3 w 68"/>
                <a:gd name="T21" fmla="*/ 2 h 11"/>
                <a:gd name="T22" fmla="*/ 1 w 68"/>
                <a:gd name="T23" fmla="*/ 1 h 11"/>
                <a:gd name="T24" fmla="*/ 0 w 68"/>
                <a:gd name="T25" fmla="*/ 0 h 11"/>
                <a:gd name="T26" fmla="*/ 0 w 68"/>
                <a:gd name="T27" fmla="*/ 1 h 11"/>
                <a:gd name="T28" fmla="*/ 2 w 68"/>
                <a:gd name="T29" fmla="*/ 4 h 11"/>
                <a:gd name="T30" fmla="*/ 7 w 68"/>
                <a:gd name="T31" fmla="*/ 7 h 11"/>
                <a:gd name="T32" fmla="*/ 18 w 68"/>
                <a:gd name="T33" fmla="*/ 7 h 11"/>
                <a:gd name="T34" fmla="*/ 28 w 68"/>
                <a:gd name="T35" fmla="*/ 6 h 11"/>
                <a:gd name="T36" fmla="*/ 38 w 68"/>
                <a:gd name="T37" fmla="*/ 6 h 11"/>
                <a:gd name="T38" fmla="*/ 47 w 68"/>
                <a:gd name="T39" fmla="*/ 7 h 11"/>
                <a:gd name="T40" fmla="*/ 54 w 68"/>
                <a:gd name="T41" fmla="*/ 7 h 11"/>
                <a:gd name="T42" fmla="*/ 60 w 68"/>
                <a:gd name="T43" fmla="*/ 8 h 11"/>
                <a:gd name="T44" fmla="*/ 65 w 68"/>
                <a:gd name="T45" fmla="*/ 10 h 11"/>
                <a:gd name="T46" fmla="*/ 67 w 68"/>
                <a:gd name="T47" fmla="*/ 11 h 11"/>
                <a:gd name="T48" fmla="*/ 68 w 68"/>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1"/>
                <a:gd name="T77" fmla="*/ 68 w 68"/>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1">
                  <a:moveTo>
                    <a:pt x="68" y="11"/>
                  </a:moveTo>
                  <a:lnTo>
                    <a:pt x="67" y="10"/>
                  </a:lnTo>
                  <a:lnTo>
                    <a:pt x="65" y="8"/>
                  </a:lnTo>
                  <a:lnTo>
                    <a:pt x="61" y="6"/>
                  </a:lnTo>
                  <a:lnTo>
                    <a:pt x="56" y="4"/>
                  </a:lnTo>
                  <a:lnTo>
                    <a:pt x="49" y="3"/>
                  </a:lnTo>
                  <a:lnTo>
                    <a:pt x="40" y="2"/>
                  </a:lnTo>
                  <a:lnTo>
                    <a:pt x="29" y="2"/>
                  </a:lnTo>
                  <a:lnTo>
                    <a:pt x="17" y="3"/>
                  </a:lnTo>
                  <a:lnTo>
                    <a:pt x="9" y="3"/>
                  </a:lnTo>
                  <a:lnTo>
                    <a:pt x="3" y="2"/>
                  </a:lnTo>
                  <a:lnTo>
                    <a:pt x="1" y="1"/>
                  </a:lnTo>
                  <a:lnTo>
                    <a:pt x="0" y="0"/>
                  </a:lnTo>
                  <a:lnTo>
                    <a:pt x="0" y="1"/>
                  </a:lnTo>
                  <a:lnTo>
                    <a:pt x="2" y="4"/>
                  </a:lnTo>
                  <a:lnTo>
                    <a:pt x="7" y="7"/>
                  </a:lnTo>
                  <a:lnTo>
                    <a:pt x="18" y="7"/>
                  </a:lnTo>
                  <a:lnTo>
                    <a:pt x="28" y="6"/>
                  </a:lnTo>
                  <a:lnTo>
                    <a:pt x="38" y="6"/>
                  </a:lnTo>
                  <a:lnTo>
                    <a:pt x="47" y="7"/>
                  </a:lnTo>
                  <a:lnTo>
                    <a:pt x="54" y="7"/>
                  </a:lnTo>
                  <a:lnTo>
                    <a:pt x="60" y="8"/>
                  </a:lnTo>
                  <a:lnTo>
                    <a:pt x="65" y="10"/>
                  </a:lnTo>
                  <a:lnTo>
                    <a:pt x="67" y="11"/>
                  </a:lnTo>
                  <a:lnTo>
                    <a:pt x="6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6" name="Freeform 244">
              <a:extLst>
                <a:ext uri="{FF2B5EF4-FFF2-40B4-BE49-F238E27FC236}">
                  <a16:creationId xmlns:a16="http://schemas.microsoft.com/office/drawing/2014/main" id="{A7883D66-789C-B7C1-EE11-2BFB0295C345}"/>
                </a:ext>
              </a:extLst>
            </p:cNvPr>
            <p:cNvSpPr>
              <a:spLocks/>
            </p:cNvSpPr>
            <p:nvPr/>
          </p:nvSpPr>
          <p:spPr bwMode="auto">
            <a:xfrm>
              <a:off x="2262" y="1250"/>
              <a:ext cx="33" cy="13"/>
            </a:xfrm>
            <a:custGeom>
              <a:avLst/>
              <a:gdLst>
                <a:gd name="T0" fmla="*/ 6 w 33"/>
                <a:gd name="T1" fmla="*/ 1 h 13"/>
                <a:gd name="T2" fmla="*/ 6 w 33"/>
                <a:gd name="T3" fmla="*/ 2 h 13"/>
                <a:gd name="T4" fmla="*/ 10 w 33"/>
                <a:gd name="T5" fmla="*/ 7 h 13"/>
                <a:gd name="T6" fmla="*/ 17 w 33"/>
                <a:gd name="T7" fmla="*/ 10 h 13"/>
                <a:gd name="T8" fmla="*/ 33 w 33"/>
                <a:gd name="T9" fmla="*/ 13 h 13"/>
                <a:gd name="T10" fmla="*/ 32 w 33"/>
                <a:gd name="T11" fmla="*/ 13 h 13"/>
                <a:gd name="T12" fmla="*/ 29 w 33"/>
                <a:gd name="T13" fmla="*/ 13 h 13"/>
                <a:gd name="T14" fmla="*/ 24 w 33"/>
                <a:gd name="T15" fmla="*/ 13 h 13"/>
                <a:gd name="T16" fmla="*/ 19 w 33"/>
                <a:gd name="T17" fmla="*/ 13 h 13"/>
                <a:gd name="T18" fmla="*/ 13 w 33"/>
                <a:gd name="T19" fmla="*/ 11 h 13"/>
                <a:gd name="T20" fmla="*/ 7 w 33"/>
                <a:gd name="T21" fmla="*/ 9 h 13"/>
                <a:gd name="T22" fmla="*/ 3 w 33"/>
                <a:gd name="T23" fmla="*/ 6 h 13"/>
                <a:gd name="T24" fmla="*/ 0 w 33"/>
                <a:gd name="T25" fmla="*/ 0 h 13"/>
                <a:gd name="T26" fmla="*/ 6 w 33"/>
                <a:gd name="T27" fmla="*/ 1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6" y="1"/>
                  </a:moveTo>
                  <a:lnTo>
                    <a:pt x="6" y="2"/>
                  </a:lnTo>
                  <a:lnTo>
                    <a:pt x="10" y="7"/>
                  </a:lnTo>
                  <a:lnTo>
                    <a:pt x="17" y="10"/>
                  </a:lnTo>
                  <a:lnTo>
                    <a:pt x="33" y="13"/>
                  </a:lnTo>
                  <a:lnTo>
                    <a:pt x="32" y="13"/>
                  </a:lnTo>
                  <a:lnTo>
                    <a:pt x="29" y="13"/>
                  </a:lnTo>
                  <a:lnTo>
                    <a:pt x="24" y="13"/>
                  </a:lnTo>
                  <a:lnTo>
                    <a:pt x="19" y="13"/>
                  </a:lnTo>
                  <a:lnTo>
                    <a:pt x="13" y="11"/>
                  </a:lnTo>
                  <a:lnTo>
                    <a:pt x="7" y="9"/>
                  </a:lnTo>
                  <a:lnTo>
                    <a:pt x="3" y="6"/>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7" name="Freeform 245">
              <a:extLst>
                <a:ext uri="{FF2B5EF4-FFF2-40B4-BE49-F238E27FC236}">
                  <a16:creationId xmlns:a16="http://schemas.microsoft.com/office/drawing/2014/main" id="{23A639B7-B316-D717-BEBD-51745AF0A533}"/>
                </a:ext>
              </a:extLst>
            </p:cNvPr>
            <p:cNvSpPr>
              <a:spLocks/>
            </p:cNvSpPr>
            <p:nvPr/>
          </p:nvSpPr>
          <p:spPr bwMode="auto">
            <a:xfrm>
              <a:off x="2238" y="1113"/>
              <a:ext cx="106" cy="339"/>
            </a:xfrm>
            <a:custGeom>
              <a:avLst/>
              <a:gdLst>
                <a:gd name="T0" fmla="*/ 3 w 106"/>
                <a:gd name="T1" fmla="*/ 7 h 339"/>
                <a:gd name="T2" fmla="*/ 0 w 106"/>
                <a:gd name="T3" fmla="*/ 24 h 339"/>
                <a:gd name="T4" fmla="*/ 63 w 106"/>
                <a:gd name="T5" fmla="*/ 294 h 339"/>
                <a:gd name="T6" fmla="*/ 64 w 106"/>
                <a:gd name="T7" fmla="*/ 304 h 339"/>
                <a:gd name="T8" fmla="*/ 67 w 106"/>
                <a:gd name="T9" fmla="*/ 316 h 339"/>
                <a:gd name="T10" fmla="*/ 72 w 106"/>
                <a:gd name="T11" fmla="*/ 326 h 339"/>
                <a:gd name="T12" fmla="*/ 78 w 106"/>
                <a:gd name="T13" fmla="*/ 331 h 339"/>
                <a:gd name="T14" fmla="*/ 80 w 106"/>
                <a:gd name="T15" fmla="*/ 333 h 339"/>
                <a:gd name="T16" fmla="*/ 84 w 106"/>
                <a:gd name="T17" fmla="*/ 335 h 339"/>
                <a:gd name="T18" fmla="*/ 88 w 106"/>
                <a:gd name="T19" fmla="*/ 338 h 339"/>
                <a:gd name="T20" fmla="*/ 90 w 106"/>
                <a:gd name="T21" fmla="*/ 339 h 339"/>
                <a:gd name="T22" fmla="*/ 95 w 106"/>
                <a:gd name="T23" fmla="*/ 338 h 339"/>
                <a:gd name="T24" fmla="*/ 99 w 106"/>
                <a:gd name="T25" fmla="*/ 336 h 339"/>
                <a:gd name="T26" fmla="*/ 102 w 106"/>
                <a:gd name="T27" fmla="*/ 334 h 339"/>
                <a:gd name="T28" fmla="*/ 104 w 106"/>
                <a:gd name="T29" fmla="*/ 329 h 339"/>
                <a:gd name="T30" fmla="*/ 105 w 106"/>
                <a:gd name="T31" fmla="*/ 326 h 339"/>
                <a:gd name="T32" fmla="*/ 106 w 106"/>
                <a:gd name="T33" fmla="*/ 321 h 339"/>
                <a:gd name="T34" fmla="*/ 106 w 106"/>
                <a:gd name="T35" fmla="*/ 318 h 339"/>
                <a:gd name="T36" fmla="*/ 106 w 106"/>
                <a:gd name="T37" fmla="*/ 314 h 339"/>
                <a:gd name="T38" fmla="*/ 27 w 106"/>
                <a:gd name="T39" fmla="*/ 23 h 339"/>
                <a:gd name="T40" fmla="*/ 20 w 106"/>
                <a:gd name="T41" fmla="*/ 7 h 339"/>
                <a:gd name="T42" fmla="*/ 12 w 106"/>
                <a:gd name="T43" fmla="*/ 0 h 339"/>
                <a:gd name="T44" fmla="*/ 6 w 106"/>
                <a:gd name="T45" fmla="*/ 0 h 339"/>
                <a:gd name="T46" fmla="*/ 3 w 106"/>
                <a:gd name="T47" fmla="*/ 7 h 3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39"/>
                <a:gd name="T74" fmla="*/ 106 w 106"/>
                <a:gd name="T75" fmla="*/ 339 h 3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39">
                  <a:moveTo>
                    <a:pt x="3" y="7"/>
                  </a:moveTo>
                  <a:lnTo>
                    <a:pt x="0" y="24"/>
                  </a:lnTo>
                  <a:lnTo>
                    <a:pt x="63" y="294"/>
                  </a:lnTo>
                  <a:lnTo>
                    <a:pt x="64" y="304"/>
                  </a:lnTo>
                  <a:lnTo>
                    <a:pt x="67" y="316"/>
                  </a:lnTo>
                  <a:lnTo>
                    <a:pt x="72" y="326"/>
                  </a:lnTo>
                  <a:lnTo>
                    <a:pt x="78" y="331"/>
                  </a:lnTo>
                  <a:lnTo>
                    <a:pt x="80" y="333"/>
                  </a:lnTo>
                  <a:lnTo>
                    <a:pt x="84" y="335"/>
                  </a:lnTo>
                  <a:lnTo>
                    <a:pt x="88" y="338"/>
                  </a:lnTo>
                  <a:lnTo>
                    <a:pt x="90" y="339"/>
                  </a:lnTo>
                  <a:lnTo>
                    <a:pt x="95" y="338"/>
                  </a:lnTo>
                  <a:lnTo>
                    <a:pt x="99" y="336"/>
                  </a:lnTo>
                  <a:lnTo>
                    <a:pt x="102" y="334"/>
                  </a:lnTo>
                  <a:lnTo>
                    <a:pt x="104" y="329"/>
                  </a:lnTo>
                  <a:lnTo>
                    <a:pt x="105" y="326"/>
                  </a:lnTo>
                  <a:lnTo>
                    <a:pt x="106" y="321"/>
                  </a:lnTo>
                  <a:lnTo>
                    <a:pt x="106" y="318"/>
                  </a:lnTo>
                  <a:lnTo>
                    <a:pt x="106" y="314"/>
                  </a:lnTo>
                  <a:lnTo>
                    <a:pt x="27" y="23"/>
                  </a:lnTo>
                  <a:lnTo>
                    <a:pt x="20" y="7"/>
                  </a:lnTo>
                  <a:lnTo>
                    <a:pt x="12" y="0"/>
                  </a:lnTo>
                  <a:lnTo>
                    <a:pt x="6" y="0"/>
                  </a:lnTo>
                  <a:lnTo>
                    <a:pt x="3" y="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8" name="Freeform 246">
              <a:extLst>
                <a:ext uri="{FF2B5EF4-FFF2-40B4-BE49-F238E27FC236}">
                  <a16:creationId xmlns:a16="http://schemas.microsoft.com/office/drawing/2014/main" id="{FC611E25-10D6-B25C-8B05-75CF8DE1F517}"/>
                </a:ext>
              </a:extLst>
            </p:cNvPr>
            <p:cNvSpPr>
              <a:spLocks/>
            </p:cNvSpPr>
            <p:nvPr/>
          </p:nvSpPr>
          <p:spPr bwMode="auto">
            <a:xfrm>
              <a:off x="2191" y="957"/>
              <a:ext cx="72" cy="204"/>
            </a:xfrm>
            <a:custGeom>
              <a:avLst/>
              <a:gdLst>
                <a:gd name="T0" fmla="*/ 72 w 72"/>
                <a:gd name="T1" fmla="*/ 172 h 204"/>
                <a:gd name="T2" fmla="*/ 9 w 72"/>
                <a:gd name="T3" fmla="*/ 0 h 204"/>
                <a:gd name="T4" fmla="*/ 0 w 72"/>
                <a:gd name="T5" fmla="*/ 3 h 204"/>
                <a:gd name="T6" fmla="*/ 53 w 72"/>
                <a:gd name="T7" fmla="*/ 204 h 204"/>
                <a:gd name="T8" fmla="*/ 72 w 72"/>
                <a:gd name="T9" fmla="*/ 172 h 204"/>
                <a:gd name="T10" fmla="*/ 0 60000 65536"/>
                <a:gd name="T11" fmla="*/ 0 60000 65536"/>
                <a:gd name="T12" fmla="*/ 0 60000 65536"/>
                <a:gd name="T13" fmla="*/ 0 60000 65536"/>
                <a:gd name="T14" fmla="*/ 0 60000 65536"/>
                <a:gd name="T15" fmla="*/ 0 w 72"/>
                <a:gd name="T16" fmla="*/ 0 h 204"/>
                <a:gd name="T17" fmla="*/ 72 w 72"/>
                <a:gd name="T18" fmla="*/ 204 h 204"/>
              </a:gdLst>
              <a:ahLst/>
              <a:cxnLst>
                <a:cxn ang="T10">
                  <a:pos x="T0" y="T1"/>
                </a:cxn>
                <a:cxn ang="T11">
                  <a:pos x="T2" y="T3"/>
                </a:cxn>
                <a:cxn ang="T12">
                  <a:pos x="T4" y="T5"/>
                </a:cxn>
                <a:cxn ang="T13">
                  <a:pos x="T6" y="T7"/>
                </a:cxn>
                <a:cxn ang="T14">
                  <a:pos x="T8" y="T9"/>
                </a:cxn>
              </a:cxnLst>
              <a:rect l="T15" t="T16" r="T17" b="T18"/>
              <a:pathLst>
                <a:path w="72" h="204">
                  <a:moveTo>
                    <a:pt x="72" y="172"/>
                  </a:moveTo>
                  <a:lnTo>
                    <a:pt x="9" y="0"/>
                  </a:lnTo>
                  <a:lnTo>
                    <a:pt x="0" y="3"/>
                  </a:lnTo>
                  <a:lnTo>
                    <a:pt x="53" y="204"/>
                  </a:lnTo>
                  <a:lnTo>
                    <a:pt x="72" y="17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9" name="Freeform 247">
              <a:extLst>
                <a:ext uri="{FF2B5EF4-FFF2-40B4-BE49-F238E27FC236}">
                  <a16:creationId xmlns:a16="http://schemas.microsoft.com/office/drawing/2014/main" id="{D95D6F82-162E-0F0A-C0AE-317BA8D777F1}"/>
                </a:ext>
              </a:extLst>
            </p:cNvPr>
            <p:cNvSpPr>
              <a:spLocks/>
            </p:cNvSpPr>
            <p:nvPr/>
          </p:nvSpPr>
          <p:spPr bwMode="auto">
            <a:xfrm>
              <a:off x="2101" y="933"/>
              <a:ext cx="100" cy="60"/>
            </a:xfrm>
            <a:custGeom>
              <a:avLst/>
              <a:gdLst>
                <a:gd name="T0" fmla="*/ 43 w 100"/>
                <a:gd name="T1" fmla="*/ 60 h 60"/>
                <a:gd name="T2" fmla="*/ 46 w 100"/>
                <a:gd name="T3" fmla="*/ 60 h 60"/>
                <a:gd name="T4" fmla="*/ 50 w 100"/>
                <a:gd name="T5" fmla="*/ 59 h 60"/>
                <a:gd name="T6" fmla="*/ 57 w 100"/>
                <a:gd name="T7" fmla="*/ 57 h 60"/>
                <a:gd name="T8" fmla="*/ 66 w 100"/>
                <a:gd name="T9" fmla="*/ 55 h 60"/>
                <a:gd name="T10" fmla="*/ 75 w 100"/>
                <a:gd name="T11" fmla="*/ 50 h 60"/>
                <a:gd name="T12" fmla="*/ 85 w 100"/>
                <a:gd name="T13" fmla="*/ 45 h 60"/>
                <a:gd name="T14" fmla="*/ 94 w 100"/>
                <a:gd name="T15" fmla="*/ 38 h 60"/>
                <a:gd name="T16" fmla="*/ 100 w 100"/>
                <a:gd name="T17" fmla="*/ 29 h 60"/>
                <a:gd name="T18" fmla="*/ 100 w 100"/>
                <a:gd name="T19" fmla="*/ 26 h 60"/>
                <a:gd name="T20" fmla="*/ 97 w 100"/>
                <a:gd name="T21" fmla="*/ 20 h 60"/>
                <a:gd name="T22" fmla="*/ 90 w 100"/>
                <a:gd name="T23" fmla="*/ 17 h 60"/>
                <a:gd name="T24" fmla="*/ 77 w 100"/>
                <a:gd name="T25" fmla="*/ 19 h 60"/>
                <a:gd name="T26" fmla="*/ 71 w 100"/>
                <a:gd name="T27" fmla="*/ 19 h 60"/>
                <a:gd name="T28" fmla="*/ 66 w 100"/>
                <a:gd name="T29" fmla="*/ 16 h 60"/>
                <a:gd name="T30" fmla="*/ 61 w 100"/>
                <a:gd name="T31" fmla="*/ 11 h 60"/>
                <a:gd name="T32" fmla="*/ 57 w 100"/>
                <a:gd name="T33" fmla="*/ 8 h 60"/>
                <a:gd name="T34" fmla="*/ 44 w 100"/>
                <a:gd name="T35" fmla="*/ 2 h 60"/>
                <a:gd name="T36" fmla="*/ 36 w 100"/>
                <a:gd name="T37" fmla="*/ 0 h 60"/>
                <a:gd name="T38" fmla="*/ 31 w 100"/>
                <a:gd name="T39" fmla="*/ 0 h 60"/>
                <a:gd name="T40" fmla="*/ 30 w 100"/>
                <a:gd name="T41" fmla="*/ 0 h 60"/>
                <a:gd name="T42" fmla="*/ 31 w 100"/>
                <a:gd name="T43" fmla="*/ 1 h 60"/>
                <a:gd name="T44" fmla="*/ 34 w 100"/>
                <a:gd name="T45" fmla="*/ 6 h 60"/>
                <a:gd name="T46" fmla="*/ 41 w 100"/>
                <a:gd name="T47" fmla="*/ 12 h 60"/>
                <a:gd name="T48" fmla="*/ 54 w 100"/>
                <a:gd name="T49" fmla="*/ 23 h 60"/>
                <a:gd name="T50" fmla="*/ 56 w 100"/>
                <a:gd name="T51" fmla="*/ 27 h 60"/>
                <a:gd name="T52" fmla="*/ 51 w 100"/>
                <a:gd name="T53" fmla="*/ 31 h 60"/>
                <a:gd name="T54" fmla="*/ 46 w 100"/>
                <a:gd name="T55" fmla="*/ 36 h 60"/>
                <a:gd name="T56" fmla="*/ 42 w 100"/>
                <a:gd name="T57" fmla="*/ 38 h 60"/>
                <a:gd name="T58" fmla="*/ 20 w 100"/>
                <a:gd name="T59" fmla="*/ 37 h 60"/>
                <a:gd name="T60" fmla="*/ 12 w 100"/>
                <a:gd name="T61" fmla="*/ 37 h 60"/>
                <a:gd name="T62" fmla="*/ 6 w 100"/>
                <a:gd name="T63" fmla="*/ 36 h 60"/>
                <a:gd name="T64" fmla="*/ 3 w 100"/>
                <a:gd name="T65" fmla="*/ 35 h 60"/>
                <a:gd name="T66" fmla="*/ 0 w 100"/>
                <a:gd name="T67" fmla="*/ 36 h 60"/>
                <a:gd name="T68" fmla="*/ 43 w 100"/>
                <a:gd name="T69" fmla="*/ 6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0"/>
                <a:gd name="T107" fmla="*/ 100 w 100"/>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0">
                  <a:moveTo>
                    <a:pt x="43" y="60"/>
                  </a:moveTo>
                  <a:lnTo>
                    <a:pt x="46" y="60"/>
                  </a:lnTo>
                  <a:lnTo>
                    <a:pt x="50" y="59"/>
                  </a:lnTo>
                  <a:lnTo>
                    <a:pt x="57" y="57"/>
                  </a:lnTo>
                  <a:lnTo>
                    <a:pt x="66" y="55"/>
                  </a:lnTo>
                  <a:lnTo>
                    <a:pt x="75" y="50"/>
                  </a:lnTo>
                  <a:lnTo>
                    <a:pt x="85" y="45"/>
                  </a:lnTo>
                  <a:lnTo>
                    <a:pt x="94" y="38"/>
                  </a:lnTo>
                  <a:lnTo>
                    <a:pt x="100" y="29"/>
                  </a:lnTo>
                  <a:lnTo>
                    <a:pt x="100" y="26"/>
                  </a:lnTo>
                  <a:lnTo>
                    <a:pt x="97" y="20"/>
                  </a:lnTo>
                  <a:lnTo>
                    <a:pt x="90" y="17"/>
                  </a:lnTo>
                  <a:lnTo>
                    <a:pt x="77" y="19"/>
                  </a:lnTo>
                  <a:lnTo>
                    <a:pt x="71" y="19"/>
                  </a:lnTo>
                  <a:lnTo>
                    <a:pt x="66" y="16"/>
                  </a:lnTo>
                  <a:lnTo>
                    <a:pt x="61" y="11"/>
                  </a:lnTo>
                  <a:lnTo>
                    <a:pt x="57" y="8"/>
                  </a:lnTo>
                  <a:lnTo>
                    <a:pt x="44" y="2"/>
                  </a:lnTo>
                  <a:lnTo>
                    <a:pt x="36" y="0"/>
                  </a:lnTo>
                  <a:lnTo>
                    <a:pt x="31" y="0"/>
                  </a:lnTo>
                  <a:lnTo>
                    <a:pt x="30" y="0"/>
                  </a:lnTo>
                  <a:lnTo>
                    <a:pt x="31" y="1"/>
                  </a:lnTo>
                  <a:lnTo>
                    <a:pt x="34" y="6"/>
                  </a:lnTo>
                  <a:lnTo>
                    <a:pt x="41" y="12"/>
                  </a:lnTo>
                  <a:lnTo>
                    <a:pt x="54" y="23"/>
                  </a:lnTo>
                  <a:lnTo>
                    <a:pt x="56" y="27"/>
                  </a:lnTo>
                  <a:lnTo>
                    <a:pt x="51" y="31"/>
                  </a:lnTo>
                  <a:lnTo>
                    <a:pt x="46" y="36"/>
                  </a:lnTo>
                  <a:lnTo>
                    <a:pt x="42" y="38"/>
                  </a:lnTo>
                  <a:lnTo>
                    <a:pt x="20" y="37"/>
                  </a:lnTo>
                  <a:lnTo>
                    <a:pt x="12" y="37"/>
                  </a:lnTo>
                  <a:lnTo>
                    <a:pt x="6" y="36"/>
                  </a:lnTo>
                  <a:lnTo>
                    <a:pt x="3" y="35"/>
                  </a:lnTo>
                  <a:lnTo>
                    <a:pt x="0" y="36"/>
                  </a:lnTo>
                  <a:lnTo>
                    <a:pt x="43" y="6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248">
              <a:extLst>
                <a:ext uri="{FF2B5EF4-FFF2-40B4-BE49-F238E27FC236}">
                  <a16:creationId xmlns:a16="http://schemas.microsoft.com/office/drawing/2014/main" id="{FBF2D368-0278-7EBF-D072-BE4FFB44877E}"/>
                </a:ext>
              </a:extLst>
            </p:cNvPr>
            <p:cNvSpPr>
              <a:spLocks/>
            </p:cNvSpPr>
            <p:nvPr/>
          </p:nvSpPr>
          <p:spPr bwMode="auto">
            <a:xfrm>
              <a:off x="2038" y="1089"/>
              <a:ext cx="514" cy="1590"/>
            </a:xfrm>
            <a:custGeom>
              <a:avLst/>
              <a:gdLst>
                <a:gd name="T0" fmla="*/ 220 w 514"/>
                <a:gd name="T1" fmla="*/ 0 h 1590"/>
                <a:gd name="T2" fmla="*/ 116 w 514"/>
                <a:gd name="T3" fmla="*/ 34 h 1590"/>
                <a:gd name="T4" fmla="*/ 257 w 514"/>
                <a:gd name="T5" fmla="*/ 348 h 1590"/>
                <a:gd name="T6" fmla="*/ 123 w 514"/>
                <a:gd name="T7" fmla="*/ 477 h 1590"/>
                <a:gd name="T8" fmla="*/ 153 w 514"/>
                <a:gd name="T9" fmla="*/ 670 h 1590"/>
                <a:gd name="T10" fmla="*/ 224 w 514"/>
                <a:gd name="T11" fmla="*/ 637 h 1590"/>
                <a:gd name="T12" fmla="*/ 207 w 514"/>
                <a:gd name="T13" fmla="*/ 494 h 1590"/>
                <a:gd name="T14" fmla="*/ 287 w 514"/>
                <a:gd name="T15" fmla="*/ 464 h 1590"/>
                <a:gd name="T16" fmla="*/ 289 w 514"/>
                <a:gd name="T17" fmla="*/ 504 h 1590"/>
                <a:gd name="T18" fmla="*/ 294 w 514"/>
                <a:gd name="T19" fmla="*/ 611 h 1590"/>
                <a:gd name="T20" fmla="*/ 296 w 514"/>
                <a:gd name="T21" fmla="*/ 766 h 1590"/>
                <a:gd name="T22" fmla="*/ 290 w 514"/>
                <a:gd name="T23" fmla="*/ 947 h 1590"/>
                <a:gd name="T24" fmla="*/ 0 w 514"/>
                <a:gd name="T25" fmla="*/ 1188 h 1590"/>
                <a:gd name="T26" fmla="*/ 3 w 514"/>
                <a:gd name="T27" fmla="*/ 1194 h 1590"/>
                <a:gd name="T28" fmla="*/ 9 w 514"/>
                <a:gd name="T29" fmla="*/ 1207 h 1590"/>
                <a:gd name="T30" fmla="*/ 19 w 514"/>
                <a:gd name="T31" fmla="*/ 1230 h 1590"/>
                <a:gd name="T32" fmla="*/ 34 w 514"/>
                <a:gd name="T33" fmla="*/ 1259 h 1590"/>
                <a:gd name="T34" fmla="*/ 53 w 514"/>
                <a:gd name="T35" fmla="*/ 1292 h 1590"/>
                <a:gd name="T36" fmla="*/ 74 w 514"/>
                <a:gd name="T37" fmla="*/ 1329 h 1590"/>
                <a:gd name="T38" fmla="*/ 99 w 514"/>
                <a:gd name="T39" fmla="*/ 1368 h 1590"/>
                <a:gd name="T40" fmla="*/ 126 w 514"/>
                <a:gd name="T41" fmla="*/ 1408 h 1590"/>
                <a:gd name="T42" fmla="*/ 157 w 514"/>
                <a:gd name="T43" fmla="*/ 1447 h 1590"/>
                <a:gd name="T44" fmla="*/ 189 w 514"/>
                <a:gd name="T45" fmla="*/ 1485 h 1590"/>
                <a:gd name="T46" fmla="*/ 225 w 514"/>
                <a:gd name="T47" fmla="*/ 1519 h 1590"/>
                <a:gd name="T48" fmla="*/ 261 w 514"/>
                <a:gd name="T49" fmla="*/ 1548 h 1590"/>
                <a:gd name="T50" fmla="*/ 301 w 514"/>
                <a:gd name="T51" fmla="*/ 1570 h 1590"/>
                <a:gd name="T52" fmla="*/ 341 w 514"/>
                <a:gd name="T53" fmla="*/ 1584 h 1590"/>
                <a:gd name="T54" fmla="*/ 383 w 514"/>
                <a:gd name="T55" fmla="*/ 1590 h 1590"/>
                <a:gd name="T56" fmla="*/ 426 w 514"/>
                <a:gd name="T57" fmla="*/ 1586 h 1590"/>
                <a:gd name="T58" fmla="*/ 510 w 514"/>
                <a:gd name="T59" fmla="*/ 1013 h 1590"/>
                <a:gd name="T60" fmla="*/ 510 w 514"/>
                <a:gd name="T61" fmla="*/ 1007 h 1590"/>
                <a:gd name="T62" fmla="*/ 512 w 514"/>
                <a:gd name="T63" fmla="*/ 993 h 1590"/>
                <a:gd name="T64" fmla="*/ 513 w 514"/>
                <a:gd name="T65" fmla="*/ 969 h 1590"/>
                <a:gd name="T66" fmla="*/ 514 w 514"/>
                <a:gd name="T67" fmla="*/ 937 h 1590"/>
                <a:gd name="T68" fmla="*/ 513 w 514"/>
                <a:gd name="T69" fmla="*/ 899 h 1590"/>
                <a:gd name="T70" fmla="*/ 513 w 514"/>
                <a:gd name="T71" fmla="*/ 856 h 1590"/>
                <a:gd name="T72" fmla="*/ 509 w 514"/>
                <a:gd name="T73" fmla="*/ 808 h 1590"/>
                <a:gd name="T74" fmla="*/ 505 w 514"/>
                <a:gd name="T75" fmla="*/ 755 h 1590"/>
                <a:gd name="T76" fmla="*/ 498 w 514"/>
                <a:gd name="T77" fmla="*/ 702 h 1590"/>
                <a:gd name="T78" fmla="*/ 489 w 514"/>
                <a:gd name="T79" fmla="*/ 646 h 1590"/>
                <a:gd name="T80" fmla="*/ 477 w 514"/>
                <a:gd name="T81" fmla="*/ 589 h 1590"/>
                <a:gd name="T82" fmla="*/ 462 w 514"/>
                <a:gd name="T83" fmla="*/ 533 h 1590"/>
                <a:gd name="T84" fmla="*/ 442 w 514"/>
                <a:gd name="T85" fmla="*/ 479 h 1590"/>
                <a:gd name="T86" fmla="*/ 419 w 514"/>
                <a:gd name="T87" fmla="*/ 427 h 1590"/>
                <a:gd name="T88" fmla="*/ 391 w 514"/>
                <a:gd name="T89" fmla="*/ 380 h 1590"/>
                <a:gd name="T90" fmla="*/ 359 w 514"/>
                <a:gd name="T91" fmla="*/ 336 h 1590"/>
                <a:gd name="T92" fmla="*/ 342 w 514"/>
                <a:gd name="T93" fmla="*/ 311 h 1590"/>
                <a:gd name="T94" fmla="*/ 324 w 514"/>
                <a:gd name="T95" fmla="*/ 273 h 1590"/>
                <a:gd name="T96" fmla="*/ 305 w 514"/>
                <a:gd name="T97" fmla="*/ 226 h 1590"/>
                <a:gd name="T98" fmla="*/ 286 w 514"/>
                <a:gd name="T99" fmla="*/ 175 h 1590"/>
                <a:gd name="T100" fmla="*/ 268 w 514"/>
                <a:gd name="T101" fmla="*/ 122 h 1590"/>
                <a:gd name="T102" fmla="*/ 250 w 514"/>
                <a:gd name="T103" fmla="*/ 73 h 1590"/>
                <a:gd name="T104" fmla="*/ 234 w 514"/>
                <a:gd name="T105" fmla="*/ 32 h 1590"/>
                <a:gd name="T106" fmla="*/ 220 w 514"/>
                <a:gd name="T107" fmla="*/ 0 h 1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4"/>
                <a:gd name="T163" fmla="*/ 0 h 1590"/>
                <a:gd name="T164" fmla="*/ 514 w 514"/>
                <a:gd name="T165" fmla="*/ 1590 h 15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4" h="1590">
                  <a:moveTo>
                    <a:pt x="220" y="0"/>
                  </a:moveTo>
                  <a:lnTo>
                    <a:pt x="116" y="34"/>
                  </a:lnTo>
                  <a:lnTo>
                    <a:pt x="257" y="348"/>
                  </a:lnTo>
                  <a:lnTo>
                    <a:pt x="123" y="477"/>
                  </a:lnTo>
                  <a:lnTo>
                    <a:pt x="153" y="670"/>
                  </a:lnTo>
                  <a:lnTo>
                    <a:pt x="224" y="637"/>
                  </a:lnTo>
                  <a:lnTo>
                    <a:pt x="207" y="494"/>
                  </a:lnTo>
                  <a:lnTo>
                    <a:pt x="287" y="464"/>
                  </a:lnTo>
                  <a:lnTo>
                    <a:pt x="289" y="504"/>
                  </a:lnTo>
                  <a:lnTo>
                    <a:pt x="294" y="611"/>
                  </a:lnTo>
                  <a:lnTo>
                    <a:pt x="296" y="766"/>
                  </a:lnTo>
                  <a:lnTo>
                    <a:pt x="290" y="947"/>
                  </a:lnTo>
                  <a:lnTo>
                    <a:pt x="0" y="1188"/>
                  </a:lnTo>
                  <a:lnTo>
                    <a:pt x="3" y="1194"/>
                  </a:lnTo>
                  <a:lnTo>
                    <a:pt x="9" y="1207"/>
                  </a:lnTo>
                  <a:lnTo>
                    <a:pt x="19" y="1230"/>
                  </a:lnTo>
                  <a:lnTo>
                    <a:pt x="34" y="1259"/>
                  </a:lnTo>
                  <a:lnTo>
                    <a:pt x="53" y="1292"/>
                  </a:lnTo>
                  <a:lnTo>
                    <a:pt x="74" y="1329"/>
                  </a:lnTo>
                  <a:lnTo>
                    <a:pt x="99" y="1368"/>
                  </a:lnTo>
                  <a:lnTo>
                    <a:pt x="126" y="1408"/>
                  </a:lnTo>
                  <a:lnTo>
                    <a:pt x="157" y="1447"/>
                  </a:lnTo>
                  <a:lnTo>
                    <a:pt x="189" y="1485"/>
                  </a:lnTo>
                  <a:lnTo>
                    <a:pt x="225" y="1519"/>
                  </a:lnTo>
                  <a:lnTo>
                    <a:pt x="261" y="1548"/>
                  </a:lnTo>
                  <a:lnTo>
                    <a:pt x="301" y="1570"/>
                  </a:lnTo>
                  <a:lnTo>
                    <a:pt x="341" y="1584"/>
                  </a:lnTo>
                  <a:lnTo>
                    <a:pt x="383" y="1590"/>
                  </a:lnTo>
                  <a:lnTo>
                    <a:pt x="426" y="1586"/>
                  </a:lnTo>
                  <a:lnTo>
                    <a:pt x="510" y="1013"/>
                  </a:lnTo>
                  <a:lnTo>
                    <a:pt x="510" y="1007"/>
                  </a:lnTo>
                  <a:lnTo>
                    <a:pt x="512" y="993"/>
                  </a:lnTo>
                  <a:lnTo>
                    <a:pt x="513" y="969"/>
                  </a:lnTo>
                  <a:lnTo>
                    <a:pt x="514" y="937"/>
                  </a:lnTo>
                  <a:lnTo>
                    <a:pt x="513" y="899"/>
                  </a:lnTo>
                  <a:lnTo>
                    <a:pt x="513" y="856"/>
                  </a:lnTo>
                  <a:lnTo>
                    <a:pt x="509" y="808"/>
                  </a:lnTo>
                  <a:lnTo>
                    <a:pt x="505" y="755"/>
                  </a:lnTo>
                  <a:lnTo>
                    <a:pt x="498" y="702"/>
                  </a:lnTo>
                  <a:lnTo>
                    <a:pt x="489" y="646"/>
                  </a:lnTo>
                  <a:lnTo>
                    <a:pt x="477" y="589"/>
                  </a:lnTo>
                  <a:lnTo>
                    <a:pt x="462" y="533"/>
                  </a:lnTo>
                  <a:lnTo>
                    <a:pt x="442" y="479"/>
                  </a:lnTo>
                  <a:lnTo>
                    <a:pt x="419" y="427"/>
                  </a:lnTo>
                  <a:lnTo>
                    <a:pt x="391" y="380"/>
                  </a:lnTo>
                  <a:lnTo>
                    <a:pt x="359" y="336"/>
                  </a:lnTo>
                  <a:lnTo>
                    <a:pt x="342" y="311"/>
                  </a:lnTo>
                  <a:lnTo>
                    <a:pt x="324" y="273"/>
                  </a:lnTo>
                  <a:lnTo>
                    <a:pt x="305" y="226"/>
                  </a:lnTo>
                  <a:lnTo>
                    <a:pt x="286" y="175"/>
                  </a:lnTo>
                  <a:lnTo>
                    <a:pt x="268" y="122"/>
                  </a:lnTo>
                  <a:lnTo>
                    <a:pt x="250" y="73"/>
                  </a:lnTo>
                  <a:lnTo>
                    <a:pt x="234" y="3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99" name="j0214098.wav">
            <a:hlinkClick r:id="" action="ppaction://media"/>
            <a:extLst>
              <a:ext uri="{FF2B5EF4-FFF2-40B4-BE49-F238E27FC236}">
                <a16:creationId xmlns:a16="http://schemas.microsoft.com/office/drawing/2014/main" id="{2A2DB957-9F7C-E551-9374-1F210F7CEB44}"/>
              </a:ext>
              <a:ext uri="{C183D7F6-B498-43B3-948B-1728B52AA6E4}">
                <adec:decorative xmlns:adec="http://schemas.microsoft.com/office/drawing/2017/decorative" val="1"/>
              </a:ext>
            </a:extLst>
          </p:cNvPr>
          <p:cNvPicPr>
            <a:picLocks noRot="1" noChangeAspect="1"/>
          </p:cNvPicPr>
          <p:nvPr>
            <a:wavAudioFile r:embed="rId1" name="j0214098.wav"/>
          </p:nvPr>
        </p:nvPicPr>
        <p:blipFill>
          <a:blip r:embed="rId5">
            <a:extLst>
              <a:ext uri="{28A0092B-C50C-407E-A947-70E740481C1C}">
                <a14:useLocalDpi xmlns:a14="http://schemas.microsoft.com/office/drawing/2010/main" val="0"/>
              </a:ext>
            </a:extLst>
          </a:blip>
          <a:srcRect/>
          <a:stretch>
            <a:fillRect/>
          </a:stretch>
        </p:blipFill>
        <p:spPr bwMode="auto">
          <a:xfrm>
            <a:off x="1066800" y="527481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45" fill="hold"/>
                                        <p:tgtEl>
                                          <p:spTgt spid="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9"/>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a:extLst>
              <a:ext uri="{FF2B5EF4-FFF2-40B4-BE49-F238E27FC236}">
                <a16:creationId xmlns:a16="http://schemas.microsoft.com/office/drawing/2014/main" id="{9927B876-34FC-FBB4-4DAD-E16DF08A0073}"/>
              </a:ext>
            </a:extLst>
          </p:cNvPr>
          <p:cNvSpPr txBox="1">
            <a:spLocks noGrp="1" noChangeArrowheads="1"/>
          </p:cNvSpPr>
          <p:nvPr>
            <p:ph type="title" idx="4294967295"/>
          </p:nvPr>
        </p:nvSpPr>
        <p:spPr bwMode="auto">
          <a:xfrm>
            <a:off x="3581400" y="609600"/>
            <a:ext cx="1968500" cy="579438"/>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rPr>
              <a:t>CREDITS</a:t>
            </a:r>
          </a:p>
        </p:txBody>
      </p:sp>
      <p:sp>
        <p:nvSpPr>
          <p:cNvPr id="12" name="Rectangle 11">
            <a:extLst>
              <a:ext uri="{FF2B5EF4-FFF2-40B4-BE49-F238E27FC236}">
                <a16:creationId xmlns:a16="http://schemas.microsoft.com/office/drawing/2014/main" id="{E0CB1EF2-167B-E5EB-F94D-DFDC62A041EA}"/>
              </a:ext>
            </a:extLst>
          </p:cNvPr>
          <p:cNvSpPr>
            <a:spLocks noChangeArrowheads="1"/>
          </p:cNvSpPr>
          <p:nvPr/>
        </p:nvSpPr>
        <p:spPr bwMode="auto">
          <a:xfrm>
            <a:off x="1828800" y="1295400"/>
            <a:ext cx="6096000" cy="1143000"/>
          </a:xfrm>
          <a:prstGeom prst="rect">
            <a:avLst/>
          </a:prstGeom>
          <a:noFill/>
          <a:ln w="9525">
            <a:noFill/>
            <a:miter lim="800000"/>
            <a:headEnd/>
            <a:tailEnd/>
          </a:ln>
          <a:effectLst/>
        </p:spPr>
        <p:txBody>
          <a:bodyPr wrap="none" anchor="ctr"/>
          <a:lstStyle/>
          <a:p>
            <a:pPr algn="ctr" eaLnBrk="0" hangingPunct="0">
              <a:defRPr/>
            </a:pPr>
            <a:endParaRPr lang="en-US" sz="2000" b="1" i="1" dirty="0">
              <a:solidFill>
                <a:schemeClr val="tx2"/>
              </a:solidFill>
              <a:effectLst>
                <a:outerShdw blurRad="38100" dist="38100" dir="2700000" algn="tl">
                  <a:srgbClr val="C0C0C0"/>
                </a:outerShdw>
              </a:effectLst>
              <a:latin typeface="Arial" charset="0"/>
              <a:cs typeface="+mn-cs"/>
            </a:endParaRPr>
          </a:p>
          <a:p>
            <a:pPr algn="ctr" eaLnBrk="0" hangingPunct="0">
              <a:defRPr/>
            </a:pPr>
            <a:r>
              <a:rPr lang="en-US" sz="2400" b="1" i="1" dirty="0">
                <a:effectLst>
                  <a:outerShdw blurRad="38100" dist="38100" dir="2700000" algn="tl">
                    <a:srgbClr val="C0C0C0"/>
                  </a:outerShdw>
                </a:effectLst>
                <a:latin typeface="Arial" charset="0"/>
                <a:cs typeface="+mn-cs"/>
              </a:rPr>
              <a:t>English Language Studies Department</a:t>
            </a:r>
          </a:p>
        </p:txBody>
      </p:sp>
      <p:sp>
        <p:nvSpPr>
          <p:cNvPr id="8" name="Rectangle 9">
            <a:extLst>
              <a:ext uri="{FF2B5EF4-FFF2-40B4-BE49-F238E27FC236}">
                <a16:creationId xmlns:a16="http://schemas.microsoft.com/office/drawing/2014/main" id="{6F474CC2-1BFB-1BB9-C343-57F06920B9C9}"/>
              </a:ext>
            </a:extLst>
          </p:cNvPr>
          <p:cNvSpPr>
            <a:spLocks noChangeArrowheads="1"/>
          </p:cNvSpPr>
          <p:nvPr/>
        </p:nvSpPr>
        <p:spPr bwMode="auto">
          <a:xfrm>
            <a:off x="3505200" y="2057400"/>
            <a:ext cx="3581400" cy="1981200"/>
          </a:xfrm>
          <a:prstGeom prst="rect">
            <a:avLst/>
          </a:prstGeom>
          <a:noFill/>
          <a:ln w="9525">
            <a:noFill/>
            <a:miter lim="800000"/>
            <a:headEnd/>
            <a:tailEnd/>
          </a:ln>
          <a:effectLst/>
        </p:spPr>
        <p:txBody>
          <a:bodyPr wrap="none" anchor="ctr"/>
          <a:lstStyle/>
          <a:p>
            <a:pPr eaLnBrk="0" hangingPunct="0">
              <a:defRPr/>
            </a:pPr>
            <a:r>
              <a:rPr lang="en-US" sz="2000" b="1" i="1" dirty="0">
                <a:effectLst>
                  <a:outerShdw blurRad="38100" dist="38100" dir="2700000" algn="tl">
                    <a:srgbClr val="C0C0C0"/>
                  </a:outerShdw>
                </a:effectLst>
                <a:latin typeface="Arial" charset="0"/>
                <a:cs typeface="+mn-cs"/>
              </a:rPr>
              <a:t>Project Producers</a:t>
            </a:r>
            <a:endParaRPr lang="en-US" sz="2400" b="1" i="1" dirty="0">
              <a:effectLst>
                <a:outerShdw blurRad="38100" dist="38100" dir="2700000" algn="tl">
                  <a:srgbClr val="C0C0C0"/>
                </a:outerShdw>
              </a:effectLst>
              <a:latin typeface="Arial" charset="0"/>
              <a:cs typeface="+mn-cs"/>
            </a:endParaRPr>
          </a:p>
          <a:p>
            <a:pPr eaLnBrk="0" hangingPunct="0">
              <a:buFontTx/>
              <a:buChar char="•"/>
              <a:defRPr/>
            </a:pPr>
            <a:r>
              <a:rPr lang="en-US" sz="1600" dirty="0" err="1">
                <a:latin typeface="Arial" charset="0"/>
                <a:cs typeface="+mn-cs"/>
              </a:rPr>
              <a:t>Nissa</a:t>
            </a:r>
            <a:r>
              <a:rPr lang="en-US" sz="1600" dirty="0">
                <a:latin typeface="Arial" charset="0"/>
                <a:cs typeface="+mn-cs"/>
              </a:rPr>
              <a:t> Hopkins</a:t>
            </a:r>
          </a:p>
          <a:p>
            <a:pPr eaLnBrk="0" hangingPunct="0">
              <a:buFontTx/>
              <a:buChar char="•"/>
              <a:defRPr/>
            </a:pPr>
            <a:r>
              <a:rPr lang="en-US" sz="1600" dirty="0" err="1">
                <a:latin typeface="Arial" charset="0"/>
                <a:cs typeface="+mn-cs"/>
              </a:rPr>
              <a:t>Mirtha</a:t>
            </a:r>
            <a:r>
              <a:rPr lang="en-US" sz="1600" dirty="0">
                <a:latin typeface="Arial" charset="0"/>
                <a:cs typeface="+mn-cs"/>
              </a:rPr>
              <a:t> Martinez</a:t>
            </a:r>
          </a:p>
        </p:txBody>
      </p:sp>
      <p:sp>
        <p:nvSpPr>
          <p:cNvPr id="9" name="Rectangle 10">
            <a:extLst>
              <a:ext uri="{FF2B5EF4-FFF2-40B4-BE49-F238E27FC236}">
                <a16:creationId xmlns:a16="http://schemas.microsoft.com/office/drawing/2014/main" id="{50A246DB-8517-6D67-E020-7644F56F2E8D}"/>
              </a:ext>
            </a:extLst>
          </p:cNvPr>
          <p:cNvSpPr>
            <a:spLocks noChangeArrowheads="1"/>
          </p:cNvSpPr>
          <p:nvPr/>
        </p:nvSpPr>
        <p:spPr bwMode="auto">
          <a:xfrm>
            <a:off x="3581400" y="335280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tx2"/>
                </a:solidFill>
              </a:rPr>
              <a:t> </a:t>
            </a:r>
            <a:r>
              <a:rPr lang="en-US" altLang="en-US" sz="2000" b="1"/>
              <a:t>Web Support</a:t>
            </a:r>
          </a:p>
          <a:p>
            <a:pPr>
              <a:buFont typeface="Arial" panose="020B0604020202020204" pitchFamily="34" charset="0"/>
              <a:buChar char="•"/>
            </a:pPr>
            <a:r>
              <a:rPr lang="en-US" altLang="en-US" sz="1600"/>
              <a:t>Edith Morales</a:t>
            </a:r>
          </a:p>
          <a:p>
            <a:pPr>
              <a:buFont typeface="Arial" panose="020B0604020202020204" pitchFamily="34" charset="0"/>
              <a:buChar char="•"/>
            </a:pPr>
            <a:r>
              <a:rPr lang="en-US" altLang="en-US" sz="1600"/>
              <a:t>Les Lusk</a:t>
            </a:r>
            <a:br>
              <a:rPr lang="en-US" altLang="en-US" sz="2000"/>
            </a:b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60B61-98DF-D8A8-E7B5-73B687DD157D}"/>
              </a:ext>
            </a:extLst>
          </p:cNvPr>
          <p:cNvSpPr txBox="1">
            <a:spLocks noGrp="1"/>
          </p:cNvSpPr>
          <p:nvPr>
            <p:ph type="title" idx="4294967295"/>
          </p:nvPr>
        </p:nvSpPr>
        <p:spPr>
          <a:xfrm>
            <a:off x="152400" y="118547"/>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2</a:t>
            </a:r>
          </a:p>
        </p:txBody>
      </p:sp>
      <p:sp>
        <p:nvSpPr>
          <p:cNvPr id="6148" name="TextBox 1">
            <a:extLst>
              <a:ext uri="{FF2B5EF4-FFF2-40B4-BE49-F238E27FC236}">
                <a16:creationId xmlns:a16="http://schemas.microsoft.com/office/drawing/2014/main" id="{275985A2-462D-B693-D21C-FEF3D80F566B}"/>
              </a:ext>
            </a:extLst>
          </p:cNvPr>
          <p:cNvSpPr txBox="1">
            <a:spLocks noChangeArrowheads="1"/>
          </p:cNvSpPr>
          <p:nvPr/>
        </p:nvSpPr>
        <p:spPr bwMode="auto">
          <a:xfrm>
            <a:off x="2255838" y="2819400"/>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2.</a:t>
            </a:r>
          </a:p>
        </p:txBody>
      </p:sp>
      <p:pic>
        <p:nvPicPr>
          <p:cNvPr id="7" name="Picture 6">
            <a:extLst>
              <a:ext uri="{FF2B5EF4-FFF2-40B4-BE49-F238E27FC236}">
                <a16:creationId xmlns:a16="http://schemas.microsoft.com/office/drawing/2014/main" id="{9AFF40B6-3B88-12AC-0169-E6FECE597E2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388" y="1161809"/>
            <a:ext cx="8945223" cy="1152686"/>
          </a:xfrm>
          <a:prstGeom prst="rect">
            <a:avLst/>
          </a:prstGeom>
        </p:spPr>
      </p:pic>
      <p:sp>
        <p:nvSpPr>
          <p:cNvPr id="6163" name="TextBox 146">
            <a:extLst>
              <a:ext uri="{FF2B5EF4-FFF2-40B4-BE49-F238E27FC236}">
                <a16:creationId xmlns:a16="http://schemas.microsoft.com/office/drawing/2014/main" id="{0680149B-AEC6-634B-8670-EAD329E2C88F}"/>
              </a:ext>
            </a:extLst>
          </p:cNvPr>
          <p:cNvSpPr txBox="1">
            <a:spLocks noChangeArrowheads="1"/>
          </p:cNvSpPr>
          <p:nvPr/>
        </p:nvSpPr>
        <p:spPr bwMode="auto">
          <a:xfrm>
            <a:off x="2711450" y="2819400"/>
            <a:ext cx="3998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How much is the monthly rent?</a:t>
            </a:r>
          </a:p>
        </p:txBody>
      </p:sp>
      <p:sp>
        <p:nvSpPr>
          <p:cNvPr id="17" name="AutoShape 65">
            <a:hlinkClick r:id="rId3" action="ppaction://hlinksldjump" highlightClick="1">
              <a:snd r:embed="rId4" name="Correct Answer.wav"/>
            </a:hlinkClick>
            <a:extLst>
              <a:ext uri="{FF2B5EF4-FFF2-40B4-BE49-F238E27FC236}">
                <a16:creationId xmlns:a16="http://schemas.microsoft.com/office/drawing/2014/main" id="{2338D32F-11C0-86BD-4511-4E8D9F2C2512}"/>
              </a:ext>
            </a:extLst>
          </p:cNvPr>
          <p:cNvSpPr>
            <a:spLocks noChangeArrowheads="1"/>
          </p:cNvSpPr>
          <p:nvPr/>
        </p:nvSpPr>
        <p:spPr bwMode="auto">
          <a:xfrm>
            <a:off x="3129190" y="327660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A. $1250.00</a:t>
            </a:r>
          </a:p>
        </p:txBody>
      </p:sp>
      <p:sp>
        <p:nvSpPr>
          <p:cNvPr id="18" name="AutoShape 65">
            <a:hlinkClick r:id="" action="ppaction://noaction" highlightClick="1">
              <a:snd r:embed="rId5" name="Incorrect Answer.wav"/>
            </a:hlinkClick>
            <a:extLst>
              <a:ext uri="{FF2B5EF4-FFF2-40B4-BE49-F238E27FC236}">
                <a16:creationId xmlns:a16="http://schemas.microsoft.com/office/drawing/2014/main" id="{D11FCFA5-A60C-D6E2-EAA9-F550253173C6}"/>
              </a:ext>
            </a:extLst>
          </p:cNvPr>
          <p:cNvSpPr>
            <a:spLocks noChangeArrowheads="1"/>
          </p:cNvSpPr>
          <p:nvPr/>
        </p:nvSpPr>
        <p:spPr bwMode="auto">
          <a:xfrm>
            <a:off x="3129190" y="388620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B. $350.00</a:t>
            </a:r>
          </a:p>
        </p:txBody>
      </p:sp>
      <p:sp>
        <p:nvSpPr>
          <p:cNvPr id="19" name="AutoShape 65">
            <a:hlinkClick r:id="" action="ppaction://noaction" highlightClick="1">
              <a:snd r:embed="rId5" name="Incorrect Answer.wav"/>
            </a:hlinkClick>
            <a:extLst>
              <a:ext uri="{FF2B5EF4-FFF2-40B4-BE49-F238E27FC236}">
                <a16:creationId xmlns:a16="http://schemas.microsoft.com/office/drawing/2014/main" id="{3277D4F8-B6D7-BCC0-2BDB-2CCF0180E88B}"/>
              </a:ext>
            </a:extLst>
          </p:cNvPr>
          <p:cNvSpPr>
            <a:spLocks noChangeArrowheads="1"/>
          </p:cNvSpPr>
          <p:nvPr/>
        </p:nvSpPr>
        <p:spPr bwMode="auto">
          <a:xfrm>
            <a:off x="3129189" y="449580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C. September 15th</a:t>
            </a:r>
          </a:p>
        </p:txBody>
      </p:sp>
      <p:sp>
        <p:nvSpPr>
          <p:cNvPr id="20" name="AutoShape 65">
            <a:hlinkClick r:id="" action="ppaction://noaction" highlightClick="1">
              <a:snd r:embed="rId5" name="Incorrect Answer.wav"/>
            </a:hlinkClick>
            <a:extLst>
              <a:ext uri="{FF2B5EF4-FFF2-40B4-BE49-F238E27FC236}">
                <a16:creationId xmlns:a16="http://schemas.microsoft.com/office/drawing/2014/main" id="{6EC55BE5-4280-5D13-1EB5-7A15993F5226}"/>
              </a:ext>
            </a:extLst>
          </p:cNvPr>
          <p:cNvSpPr>
            <a:spLocks noChangeArrowheads="1"/>
          </p:cNvSpPr>
          <p:nvPr/>
        </p:nvSpPr>
        <p:spPr bwMode="auto">
          <a:xfrm>
            <a:off x="3129190" y="5105400"/>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D. $915.00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207">
            <a:extLst>
              <a:ext uri="{FF2B5EF4-FFF2-40B4-BE49-F238E27FC236}">
                <a16:creationId xmlns:a16="http://schemas.microsoft.com/office/drawing/2014/main" id="{03325E27-5972-FFFD-DB8E-444E53858450}"/>
              </a:ext>
              <a:ext uri="{C183D7F6-B498-43B3-948B-1728B52AA6E4}">
                <adec:decorative xmlns:adec="http://schemas.microsoft.com/office/drawing/2017/decorative" val="1"/>
              </a:ext>
            </a:extLst>
          </p:cNvPr>
          <p:cNvGrpSpPr>
            <a:grpSpLocks/>
          </p:cNvGrpSpPr>
          <p:nvPr/>
        </p:nvGrpSpPr>
        <p:grpSpPr bwMode="auto">
          <a:xfrm>
            <a:off x="2133600" y="3048000"/>
            <a:ext cx="4724400" cy="1143000"/>
            <a:chOff x="3886199" y="2362200"/>
            <a:chExt cx="4724401" cy="1143000"/>
          </a:xfrm>
        </p:grpSpPr>
        <p:sp>
          <p:nvSpPr>
            <p:cNvPr id="14" name="Rectangle 13">
              <a:extLst>
                <a:ext uri="{FF2B5EF4-FFF2-40B4-BE49-F238E27FC236}">
                  <a16:creationId xmlns:a16="http://schemas.microsoft.com/office/drawing/2014/main" id="{EECF54E4-FABC-F8C1-5E8D-921501E92777}"/>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7178" name="Picture 2">
              <a:extLst>
                <a:ext uri="{FF2B5EF4-FFF2-40B4-BE49-F238E27FC236}">
                  <a16:creationId xmlns:a16="http://schemas.microsoft.com/office/drawing/2014/main" id="{D71E9104-BD15-F91F-D0D0-D76F20B398C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Box 65">
            <a:extLst>
              <a:ext uri="{FF2B5EF4-FFF2-40B4-BE49-F238E27FC236}">
                <a16:creationId xmlns:a16="http://schemas.microsoft.com/office/drawing/2014/main" id="{9A562713-FE88-18EC-080D-F77AAA57CA08}"/>
              </a:ext>
            </a:extLst>
          </p:cNvPr>
          <p:cNvSpPr txBox="1">
            <a:spLocks noGrp="1" noChangeArrowheads="1"/>
          </p:cNvSpPr>
          <p:nvPr>
            <p:ph type="title" idx="4294967295"/>
          </p:nvPr>
        </p:nvSpPr>
        <p:spPr bwMode="auto">
          <a:xfrm>
            <a:off x="3048000" y="5715000"/>
            <a:ext cx="3429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Questions #3 and #4</a:t>
            </a:r>
          </a:p>
        </p:txBody>
      </p:sp>
      <p:sp>
        <p:nvSpPr>
          <p:cNvPr id="25" name="Action Button: Forward or Next 24">
            <a:hlinkClick r:id="rId3" action="ppaction://hlinksldjump" highlightClick="1"/>
            <a:extLst>
              <a:ext uri="{FF2B5EF4-FFF2-40B4-BE49-F238E27FC236}">
                <a16:creationId xmlns:a16="http://schemas.microsoft.com/office/drawing/2014/main" id="{57B0A957-4753-106D-6750-935D9B159B12}"/>
              </a:ext>
              <a:ext uri="{C183D7F6-B498-43B3-948B-1728B52AA6E4}">
                <adec:decorative xmlns:adec="http://schemas.microsoft.com/office/drawing/2017/decorative" val="1"/>
              </a:ext>
            </a:extLst>
          </p:cNvPr>
          <p:cNvSpPr/>
          <p:nvPr/>
        </p:nvSpPr>
        <p:spPr>
          <a:xfrm>
            <a:off x="4008438" y="4608513"/>
            <a:ext cx="960437"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7175" name="TextBox 144">
            <a:extLst>
              <a:ext uri="{FF2B5EF4-FFF2-40B4-BE49-F238E27FC236}">
                <a16:creationId xmlns:a16="http://schemas.microsoft.com/office/drawing/2014/main" id="{A8D2BCC3-0896-59F7-557E-9C057113B996}"/>
              </a:ext>
            </a:extLst>
          </p:cNvPr>
          <p:cNvSpPr txBox="1">
            <a:spLocks noChangeArrowheads="1"/>
          </p:cNvSpPr>
          <p:nvPr/>
        </p:nvSpPr>
        <p:spPr bwMode="auto">
          <a:xfrm>
            <a:off x="1752600" y="1295400"/>
            <a:ext cx="5916613"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EAST LAKE ESTATES: 4BR/2BA,clean, nr good school,</a:t>
            </a:r>
          </a:p>
          <a:p>
            <a:pPr eaLnBrk="1" hangingPunct="1"/>
            <a:r>
              <a:rPr lang="en-US" altLang="en-US"/>
              <a:t> swim pool. </a:t>
            </a:r>
            <a:r>
              <a:rPr lang="en-US" altLang="en-US" b="1">
                <a:solidFill>
                  <a:srgbClr val="FF0000"/>
                </a:solidFill>
              </a:rPr>
              <a:t>$1250/month </a:t>
            </a:r>
            <a:r>
              <a:rPr lang="en-US" altLang="en-US"/>
              <a:t>with $350 sec. deposit.</a:t>
            </a:r>
          </a:p>
          <a:p>
            <a:pPr eaLnBrk="1" hangingPunct="1"/>
            <a:r>
              <a:rPr lang="en-US" altLang="en-US"/>
              <a:t> Call (202) 854-1732. Avail 9/15.</a:t>
            </a:r>
          </a:p>
        </p:txBody>
      </p:sp>
      <p:sp>
        <p:nvSpPr>
          <p:cNvPr id="7176" name="TextBox 143">
            <a:extLst>
              <a:ext uri="{FF2B5EF4-FFF2-40B4-BE49-F238E27FC236}">
                <a16:creationId xmlns:a16="http://schemas.microsoft.com/office/drawing/2014/main" id="{35212A9E-D01E-8E42-C061-C94ADE1198EA}"/>
              </a:ext>
            </a:extLst>
          </p:cNvPr>
          <p:cNvSpPr txBox="1">
            <a:spLocks noChangeArrowheads="1"/>
          </p:cNvSpPr>
          <p:nvPr/>
        </p:nvSpPr>
        <p:spPr bwMode="auto">
          <a:xfrm>
            <a:off x="1752600" y="914400"/>
            <a:ext cx="246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HOUSES FOR RENT: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E46E3-72B3-29A4-C909-94F439CDC99E}"/>
              </a:ext>
            </a:extLst>
          </p:cNvPr>
          <p:cNvSpPr txBox="1">
            <a:spLocks noGrp="1"/>
          </p:cNvSpPr>
          <p:nvPr>
            <p:ph type="title" idx="4294967295"/>
          </p:nvPr>
        </p:nvSpPr>
        <p:spPr>
          <a:xfrm>
            <a:off x="505460" y="5898118"/>
            <a:ext cx="185674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Questions 3 &amp; 4</a:t>
            </a:r>
          </a:p>
        </p:txBody>
      </p:sp>
      <p:sp>
        <p:nvSpPr>
          <p:cNvPr id="25" name="Rectangle 158">
            <a:extLst>
              <a:ext uri="{FF2B5EF4-FFF2-40B4-BE49-F238E27FC236}">
                <a16:creationId xmlns:a16="http://schemas.microsoft.com/office/drawing/2014/main" id="{22561F8A-B387-9DF1-6C39-D040DF9A8FE5}"/>
              </a:ext>
            </a:extLst>
          </p:cNvPr>
          <p:cNvSpPr>
            <a:spLocks noChangeArrowheads="1"/>
          </p:cNvSpPr>
          <p:nvPr/>
        </p:nvSpPr>
        <p:spPr bwMode="auto">
          <a:xfrm>
            <a:off x="990600" y="3606800"/>
            <a:ext cx="3886200" cy="381000"/>
          </a:xfrm>
          <a:prstGeom prst="rect">
            <a:avLst/>
          </a:prstGeom>
          <a:solidFill>
            <a:schemeClr val="bg1"/>
          </a:solidFill>
          <a:ln w="9525">
            <a:noFill/>
            <a:miter lim="800000"/>
            <a:headEnd/>
            <a:tailEnd/>
          </a:ln>
          <a:effectLst/>
        </p:spPr>
        <p:txBody>
          <a:bodyPr wrap="none" anchor="ctr"/>
          <a:lstStyle/>
          <a:p>
            <a:pPr algn="ctr">
              <a:defRPr/>
            </a:pPr>
            <a:r>
              <a:rPr lang="en-US" b="1" dirty="0">
                <a:effectLst>
                  <a:outerShdw blurRad="38100" dist="38100" dir="2700000" algn="tl">
                    <a:srgbClr val="C0C0C0"/>
                  </a:outerShdw>
                </a:effectLst>
                <a:latin typeface="Arial" charset="0"/>
                <a:cs typeface="+mn-cs"/>
              </a:rPr>
              <a:t>3. What time does Karl take his lunch?</a:t>
            </a:r>
            <a:endParaRPr lang="en-US" dirty="0">
              <a:latin typeface="Arial" charset="0"/>
              <a:cs typeface="+mn-cs"/>
            </a:endParaRPr>
          </a:p>
        </p:txBody>
      </p:sp>
      <p:sp>
        <p:nvSpPr>
          <p:cNvPr id="29" name="AutoShape 163">
            <a:hlinkClick r:id="" action="ppaction://noaction" highlightClick="1">
              <a:snd r:embed="rId2" name="Incorrect Answer.wav"/>
            </a:hlinkClick>
            <a:extLst>
              <a:ext uri="{FF2B5EF4-FFF2-40B4-BE49-F238E27FC236}">
                <a16:creationId xmlns:a16="http://schemas.microsoft.com/office/drawing/2014/main" id="{380C4F7B-1774-4062-9F56-70D483DD6158}"/>
              </a:ext>
            </a:extLst>
          </p:cNvPr>
          <p:cNvSpPr>
            <a:spLocks noChangeArrowheads="1"/>
          </p:cNvSpPr>
          <p:nvPr/>
        </p:nvSpPr>
        <p:spPr bwMode="auto">
          <a:xfrm>
            <a:off x="1895121" y="4016670"/>
            <a:ext cx="970351"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b="1" dirty="0">
                <a:solidFill>
                  <a:schemeClr val="tx1"/>
                </a:solidFill>
              </a:rPr>
              <a:t>12:30</a:t>
            </a:r>
          </a:p>
        </p:txBody>
      </p:sp>
      <p:sp>
        <p:nvSpPr>
          <p:cNvPr id="26" name="AutoShape 160">
            <a:hlinkClick r:id="rId3" action="ppaction://hlinksldjump" highlightClick="1">
              <a:snd r:embed="rId4" name="Correct Answer.wav"/>
            </a:hlinkClick>
            <a:extLst>
              <a:ext uri="{FF2B5EF4-FFF2-40B4-BE49-F238E27FC236}">
                <a16:creationId xmlns:a16="http://schemas.microsoft.com/office/drawing/2014/main" id="{2BAA7CE2-12F0-3C6C-7921-8D3978839F49}"/>
              </a:ext>
            </a:extLst>
          </p:cNvPr>
          <p:cNvSpPr>
            <a:spLocks noChangeArrowheads="1"/>
          </p:cNvSpPr>
          <p:nvPr/>
        </p:nvSpPr>
        <p:spPr bwMode="auto">
          <a:xfrm>
            <a:off x="1895121" y="4924425"/>
            <a:ext cx="970351"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11:30</a:t>
            </a:r>
          </a:p>
        </p:txBody>
      </p:sp>
      <p:sp>
        <p:nvSpPr>
          <p:cNvPr id="27" name="AutoShape 161">
            <a:hlinkClick r:id="" action="ppaction://noaction" highlightClick="1">
              <a:snd r:embed="rId2" name="Incorrect Answer.wav"/>
            </a:hlinkClick>
            <a:extLst>
              <a:ext uri="{FF2B5EF4-FFF2-40B4-BE49-F238E27FC236}">
                <a16:creationId xmlns:a16="http://schemas.microsoft.com/office/drawing/2014/main" id="{F67706A0-7181-CA83-B75B-09B54D73CD17}"/>
              </a:ext>
            </a:extLst>
          </p:cNvPr>
          <p:cNvSpPr>
            <a:spLocks noChangeArrowheads="1"/>
          </p:cNvSpPr>
          <p:nvPr/>
        </p:nvSpPr>
        <p:spPr bwMode="auto">
          <a:xfrm>
            <a:off x="3100905" y="4016670"/>
            <a:ext cx="1078760"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6:30 </a:t>
            </a:r>
          </a:p>
        </p:txBody>
      </p:sp>
      <p:sp>
        <p:nvSpPr>
          <p:cNvPr id="28" name="AutoShape 162">
            <a:hlinkClick r:id="" action="ppaction://noaction" highlightClick="1">
              <a:snd r:embed="rId2" name="Incorrect Answer.wav"/>
            </a:hlinkClick>
            <a:extLst>
              <a:ext uri="{FF2B5EF4-FFF2-40B4-BE49-F238E27FC236}">
                <a16:creationId xmlns:a16="http://schemas.microsoft.com/office/drawing/2014/main" id="{BFD978BD-BB94-8AA7-D60D-E226FC8570C8}"/>
              </a:ext>
            </a:extLst>
          </p:cNvPr>
          <p:cNvSpPr>
            <a:spLocks noChangeArrowheads="1"/>
          </p:cNvSpPr>
          <p:nvPr/>
        </p:nvSpPr>
        <p:spPr bwMode="auto">
          <a:xfrm>
            <a:off x="3100905" y="4924425"/>
            <a:ext cx="1078760"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12:00</a:t>
            </a:r>
          </a:p>
        </p:txBody>
      </p:sp>
      <p:sp>
        <p:nvSpPr>
          <p:cNvPr id="30" name="Rectangle 158">
            <a:extLst>
              <a:ext uri="{FF2B5EF4-FFF2-40B4-BE49-F238E27FC236}">
                <a16:creationId xmlns:a16="http://schemas.microsoft.com/office/drawing/2014/main" id="{9D721996-49C4-5BEE-6246-5CF85898966D}"/>
              </a:ext>
            </a:extLst>
          </p:cNvPr>
          <p:cNvSpPr>
            <a:spLocks noChangeArrowheads="1"/>
          </p:cNvSpPr>
          <p:nvPr/>
        </p:nvSpPr>
        <p:spPr bwMode="auto">
          <a:xfrm>
            <a:off x="5081588" y="3606800"/>
            <a:ext cx="2514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C0C0C0"/>
                  </a:outerShdw>
                </a:effectLst>
                <a:latin typeface="Arial" charset="0"/>
                <a:cs typeface="+mn-cs"/>
              </a:rPr>
              <a:t>4</a:t>
            </a:r>
            <a:r>
              <a:rPr lang="en-US" dirty="0">
                <a:effectLst>
                  <a:outerShdw blurRad="38100" dist="38100" dir="2700000" algn="tl">
                    <a:srgbClr val="C0C0C0"/>
                  </a:outerShdw>
                </a:effectLst>
                <a:latin typeface="Arial" charset="0"/>
                <a:cs typeface="+mn-cs"/>
              </a:rPr>
              <a:t>. </a:t>
            </a:r>
            <a:r>
              <a:rPr lang="en-US" b="1" dirty="0">
                <a:latin typeface="Arial" charset="0"/>
                <a:cs typeface="+mn-cs"/>
              </a:rPr>
              <a:t>José works:</a:t>
            </a:r>
            <a:r>
              <a:rPr lang="en-US" b="1" dirty="0">
                <a:effectLst>
                  <a:outerShdw blurRad="38100" dist="38100" dir="2700000" algn="tl">
                    <a:srgbClr val="C0C0C0"/>
                  </a:outerShdw>
                </a:effectLst>
                <a:latin typeface="Arial" charset="0"/>
                <a:cs typeface="+mn-cs"/>
              </a:rPr>
              <a:t> </a:t>
            </a:r>
            <a:endParaRPr lang="en-US" b="1" dirty="0">
              <a:latin typeface="Arial" charset="0"/>
              <a:cs typeface="+mn-cs"/>
            </a:endParaRPr>
          </a:p>
        </p:txBody>
      </p:sp>
      <p:sp>
        <p:nvSpPr>
          <p:cNvPr id="34" name="AutoShape 163">
            <a:hlinkClick r:id="rId5" action="ppaction://hlinksldjump" highlightClick="1">
              <a:snd r:embed="rId4" name="Correct Answer.wav"/>
            </a:hlinkClick>
            <a:extLst>
              <a:ext uri="{FF2B5EF4-FFF2-40B4-BE49-F238E27FC236}">
                <a16:creationId xmlns:a16="http://schemas.microsoft.com/office/drawing/2014/main" id="{7688C852-DEC9-B0DE-881A-D3C355F423E7}"/>
              </a:ext>
            </a:extLst>
          </p:cNvPr>
          <p:cNvSpPr>
            <a:spLocks noChangeArrowheads="1"/>
          </p:cNvSpPr>
          <p:nvPr/>
        </p:nvSpPr>
        <p:spPr bwMode="auto">
          <a:xfrm>
            <a:off x="5495924" y="3985215"/>
            <a:ext cx="1550359" cy="60295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342900" indent="-342900" algn="ctr">
              <a:buFontTx/>
              <a:buAutoNum type="alphaUcPeriod"/>
              <a:defRPr/>
            </a:pPr>
            <a:r>
              <a:rPr lang="en-US" b="1" dirty="0">
                <a:solidFill>
                  <a:schemeClr val="tx1"/>
                </a:solidFill>
              </a:rPr>
              <a:t>Full-time</a:t>
            </a:r>
          </a:p>
        </p:txBody>
      </p:sp>
      <p:sp>
        <p:nvSpPr>
          <p:cNvPr id="31" name="AutoShape 160">
            <a:hlinkClick r:id="" action="ppaction://noaction" highlightClick="1">
              <a:snd r:embed="rId2" name="Incorrect Answer.wav"/>
            </a:hlinkClick>
            <a:extLst>
              <a:ext uri="{FF2B5EF4-FFF2-40B4-BE49-F238E27FC236}">
                <a16:creationId xmlns:a16="http://schemas.microsoft.com/office/drawing/2014/main" id="{3AF33057-CEA1-78DC-7CCB-FF049B35FBA8}"/>
              </a:ext>
            </a:extLst>
          </p:cNvPr>
          <p:cNvSpPr>
            <a:spLocks noChangeArrowheads="1"/>
          </p:cNvSpPr>
          <p:nvPr/>
        </p:nvSpPr>
        <p:spPr bwMode="auto">
          <a:xfrm>
            <a:off x="5495925" y="4857750"/>
            <a:ext cx="1559884"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B. On Fridays</a:t>
            </a:r>
          </a:p>
        </p:txBody>
      </p:sp>
      <p:sp>
        <p:nvSpPr>
          <p:cNvPr id="32" name="AutoShape 161">
            <a:hlinkClick r:id="" action="ppaction://noaction" highlightClick="1">
              <a:snd r:embed="rId2" name="Incorrect Answer.wav"/>
            </a:hlinkClick>
            <a:extLst>
              <a:ext uri="{FF2B5EF4-FFF2-40B4-BE49-F238E27FC236}">
                <a16:creationId xmlns:a16="http://schemas.microsoft.com/office/drawing/2014/main" id="{DC6814B0-C8E0-7CEB-BE68-8C5810506689}"/>
              </a:ext>
            </a:extLst>
          </p:cNvPr>
          <p:cNvSpPr>
            <a:spLocks noChangeArrowheads="1"/>
          </p:cNvSpPr>
          <p:nvPr/>
        </p:nvSpPr>
        <p:spPr bwMode="auto">
          <a:xfrm>
            <a:off x="7383461" y="3969045"/>
            <a:ext cx="1524000" cy="60295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C. Part-time </a:t>
            </a:r>
          </a:p>
        </p:txBody>
      </p:sp>
      <p:sp>
        <p:nvSpPr>
          <p:cNvPr id="33" name="AutoShape 162">
            <a:hlinkClick r:id="" action="ppaction://noaction" highlightClick="1">
              <a:snd r:embed="rId2" name="Incorrect Answer.wav"/>
            </a:hlinkClick>
            <a:extLst>
              <a:ext uri="{FF2B5EF4-FFF2-40B4-BE49-F238E27FC236}">
                <a16:creationId xmlns:a16="http://schemas.microsoft.com/office/drawing/2014/main" id="{BBE2B9F1-9461-D727-97E1-BB2ADBA96B08}"/>
              </a:ext>
            </a:extLst>
          </p:cNvPr>
          <p:cNvSpPr>
            <a:spLocks noChangeArrowheads="1"/>
          </p:cNvSpPr>
          <p:nvPr/>
        </p:nvSpPr>
        <p:spPr bwMode="auto">
          <a:xfrm>
            <a:off x="7392987" y="4857750"/>
            <a:ext cx="1524000" cy="717550"/>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tx1"/>
                </a:solidFill>
              </a:rPr>
              <a:t>D. Two days</a:t>
            </a:r>
          </a:p>
          <a:p>
            <a:pPr algn="ctr">
              <a:defRPr/>
            </a:pPr>
            <a:r>
              <a:rPr lang="en-US" b="1" dirty="0">
                <a:solidFill>
                  <a:schemeClr val="tx1"/>
                </a:solidFill>
              </a:rPr>
              <a:t> a week</a:t>
            </a:r>
          </a:p>
        </p:txBody>
      </p:sp>
      <p:pic>
        <p:nvPicPr>
          <p:cNvPr id="7" name="Picture 6">
            <a:extLst>
              <a:ext uri="{FF2B5EF4-FFF2-40B4-BE49-F238E27FC236}">
                <a16:creationId xmlns:a16="http://schemas.microsoft.com/office/drawing/2014/main" id="{5D20AF39-561B-A7AE-0BF2-19E11231710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48" y="60954"/>
            <a:ext cx="9144000" cy="35314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207">
            <a:extLst>
              <a:ext uri="{FF2B5EF4-FFF2-40B4-BE49-F238E27FC236}">
                <a16:creationId xmlns:a16="http://schemas.microsoft.com/office/drawing/2014/main" id="{DAEA62F7-BD98-C3D0-7937-E440DFC8838E}"/>
              </a:ext>
              <a:ext uri="{C183D7F6-B498-43B3-948B-1728B52AA6E4}">
                <adec:decorative xmlns:adec="http://schemas.microsoft.com/office/drawing/2017/decorative" val="1"/>
              </a:ext>
            </a:extLst>
          </p:cNvPr>
          <p:cNvGrpSpPr>
            <a:grpSpLocks/>
          </p:cNvGrpSpPr>
          <p:nvPr/>
        </p:nvGrpSpPr>
        <p:grpSpPr bwMode="auto">
          <a:xfrm>
            <a:off x="2276475" y="3648075"/>
            <a:ext cx="4724400" cy="1143000"/>
            <a:chOff x="4028769" y="2352675"/>
            <a:chExt cx="4724401" cy="1143000"/>
          </a:xfrm>
        </p:grpSpPr>
        <p:sp>
          <p:nvSpPr>
            <p:cNvPr id="7" name="Rectangle 6">
              <a:extLst>
                <a:ext uri="{FF2B5EF4-FFF2-40B4-BE49-F238E27FC236}">
                  <a16:creationId xmlns:a16="http://schemas.microsoft.com/office/drawing/2014/main" id="{BA791701-C419-8A1A-2100-0DB0A1AE77A6}"/>
                </a:ext>
              </a:extLst>
            </p:cNvPr>
            <p:cNvSpPr/>
            <p:nvPr/>
          </p:nvSpPr>
          <p:spPr>
            <a:xfrm>
              <a:off x="4028769" y="235267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9265" name="Picture 2">
              <a:extLst>
                <a:ext uri="{FF2B5EF4-FFF2-40B4-BE49-F238E27FC236}">
                  <a16:creationId xmlns:a16="http://schemas.microsoft.com/office/drawing/2014/main" id="{4FB3D52B-F0C9-97BD-8A0E-B69BD3011C3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extBox 65">
            <a:extLst>
              <a:ext uri="{FF2B5EF4-FFF2-40B4-BE49-F238E27FC236}">
                <a16:creationId xmlns:a16="http://schemas.microsoft.com/office/drawing/2014/main" id="{25E4AEF0-21AB-7355-9425-D8B6F8DA137F}"/>
              </a:ext>
            </a:extLst>
          </p:cNvPr>
          <p:cNvSpPr txBox="1">
            <a:spLocks noGrp="1" noChangeArrowheads="1"/>
          </p:cNvSpPr>
          <p:nvPr>
            <p:ph type="title" idx="4294967295"/>
          </p:nvPr>
        </p:nvSpPr>
        <p:spPr bwMode="auto">
          <a:xfrm>
            <a:off x="3340100" y="6089650"/>
            <a:ext cx="2667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Return to Question #4</a:t>
            </a:r>
          </a:p>
        </p:txBody>
      </p:sp>
      <p:sp>
        <p:nvSpPr>
          <p:cNvPr id="10" name="Action Button: Forward or Next 9">
            <a:hlinkClick r:id="" action="ppaction://hlinkshowjump?jump=previousslide" highlightClick="1"/>
            <a:extLst>
              <a:ext uri="{FF2B5EF4-FFF2-40B4-BE49-F238E27FC236}">
                <a16:creationId xmlns:a16="http://schemas.microsoft.com/office/drawing/2014/main" id="{576D4DA3-17C9-DAE2-2894-BABFA882F38C}"/>
              </a:ext>
              <a:ext uri="{C183D7F6-B498-43B3-948B-1728B52AA6E4}">
                <adec:decorative xmlns:adec="http://schemas.microsoft.com/office/drawing/2017/decorative" val="1"/>
              </a:ext>
            </a:extLst>
          </p:cNvPr>
          <p:cNvSpPr/>
          <p:nvPr/>
        </p:nvSpPr>
        <p:spPr>
          <a:xfrm flipH="1">
            <a:off x="4130675" y="5181600"/>
            <a:ext cx="958850"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8" name="Rectangle 9">
            <a:extLst>
              <a:ext uri="{FF2B5EF4-FFF2-40B4-BE49-F238E27FC236}">
                <a16:creationId xmlns:a16="http://schemas.microsoft.com/office/drawing/2014/main" id="{7C884B6F-6197-4995-7552-C7F433245977}"/>
              </a:ext>
              <a:ext uri="{C183D7F6-B498-43B3-948B-1728B52AA6E4}">
                <adec:decorative xmlns:adec="http://schemas.microsoft.com/office/drawing/2017/decorative" val="1"/>
              </a:ext>
            </a:extLst>
          </p:cNvPr>
          <p:cNvSpPr>
            <a:spLocks noChangeArrowheads="1"/>
          </p:cNvSpPr>
          <p:nvPr/>
        </p:nvSpPr>
        <p:spPr bwMode="auto">
          <a:xfrm>
            <a:off x="685800" y="74613"/>
            <a:ext cx="8229600" cy="3581400"/>
          </a:xfrm>
          <a:prstGeom prst="rect">
            <a:avLst/>
          </a:prstGeom>
          <a:noFill/>
          <a:ln w="76200">
            <a:solidFill>
              <a:schemeClr val="accent3">
                <a:lumMod val="50000"/>
              </a:schemeClr>
            </a:solidFill>
            <a:miter lim="800000"/>
            <a:headEnd/>
            <a:tailEnd/>
          </a:ln>
        </p:spPr>
        <p:txBody>
          <a:bodyPr wrap="none" anchor="ctr"/>
          <a:lstStyle/>
          <a:p>
            <a:pPr>
              <a:defRPr/>
            </a:pPr>
            <a:endParaRPr lang="en-US" dirty="0">
              <a:ln w="76200">
                <a:solidFill>
                  <a:schemeClr val="accent3">
                    <a:lumMod val="50000"/>
                  </a:schemeClr>
                </a:solidFill>
              </a:ln>
              <a:latin typeface="Arial" charset="0"/>
              <a:cs typeface="+mn-cs"/>
            </a:endParaRPr>
          </a:p>
        </p:txBody>
      </p:sp>
      <p:sp>
        <p:nvSpPr>
          <p:cNvPr id="9223" name="Text Box 5">
            <a:extLst>
              <a:ext uri="{FF2B5EF4-FFF2-40B4-BE49-F238E27FC236}">
                <a16:creationId xmlns:a16="http://schemas.microsoft.com/office/drawing/2014/main" id="{3C11C242-ABFE-D1A4-F551-6958E24BE5AE}"/>
              </a:ext>
            </a:extLst>
          </p:cNvPr>
          <p:cNvSpPr txBox="1">
            <a:spLocks noChangeArrowheads="1"/>
          </p:cNvSpPr>
          <p:nvPr/>
        </p:nvSpPr>
        <p:spPr bwMode="auto">
          <a:xfrm>
            <a:off x="1295400" y="457200"/>
            <a:ext cx="685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         Bargain East Coast University Student Center </a:t>
            </a:r>
          </a:p>
        </p:txBody>
      </p:sp>
      <p:graphicFrame>
        <p:nvGraphicFramePr>
          <p:cNvPr id="12" name="Group 502">
            <a:extLst>
              <a:ext uri="{FF2B5EF4-FFF2-40B4-BE49-F238E27FC236}">
                <a16:creationId xmlns:a16="http://schemas.microsoft.com/office/drawing/2014/main" id="{1D87232F-E84F-18D0-95CB-65809A880531}"/>
              </a:ext>
            </a:extLst>
          </p:cNvPr>
          <p:cNvGraphicFramePr>
            <a:graphicFrameLocks noGrp="1"/>
          </p:cNvGraphicFramePr>
          <p:nvPr>
            <p:extLst>
              <p:ext uri="{D42A27DB-BD31-4B8C-83A1-F6EECF244321}">
                <p14:modId xmlns:p14="http://schemas.microsoft.com/office/powerpoint/2010/main" val="1952913539"/>
              </p:ext>
            </p:extLst>
          </p:nvPr>
        </p:nvGraphicFramePr>
        <p:xfrm>
          <a:off x="1150938" y="1219200"/>
          <a:ext cx="7543800" cy="1463676"/>
        </p:xfrm>
        <a:graphic>
          <a:graphicData uri="http://schemas.openxmlformats.org/drawingml/2006/table">
            <a:tbl>
              <a:tblPr firstRow="1"/>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659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MON</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TUES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THURS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FRI</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6:30-3:00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Ana</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 </a:t>
                      </a:r>
                      <a:r>
                        <a:rPr kumimoji="0" lang="en-US" sz="1800" b="1" i="0" u="none" strike="noStrike" cap="none" normalizeH="0" baseline="0" dirty="0">
                          <a:ln>
                            <a:noFill/>
                          </a:ln>
                          <a:solidFill>
                            <a:srgbClr val="FF0000"/>
                          </a:solidFill>
                          <a:effectLst/>
                          <a:latin typeface="Arial" charset="0"/>
                        </a:rPr>
                        <a:t>Karl</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 </a:t>
                      </a:r>
                      <a:r>
                        <a:rPr kumimoji="0" lang="en-US" sz="1800" b="1" i="0" u="none" strike="noStrike" cap="none" normalizeH="0" baseline="0" dirty="0">
                          <a:ln>
                            <a:noFill/>
                          </a:ln>
                          <a:solidFill>
                            <a:srgbClr val="FF0000"/>
                          </a:solidFill>
                          <a:effectLst/>
                          <a:latin typeface="Arial" charset="0"/>
                        </a:rPr>
                        <a:t>Karl</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8:30-5:00</a:t>
                      </a:r>
                      <a:endParaRPr kumimoji="0" lang="en-US" sz="2800" b="0" i="0" u="none" strike="noStrike" cap="none" normalizeH="0" baseline="0" dirty="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José</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José</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José</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José</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José</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9:30-7:00</a:t>
                      </a:r>
                      <a:endParaRPr kumimoji="0" lang="en-US" sz="2800" b="0" i="0" u="none" strike="noStrike" cap="none" normalizeH="0" baseline="0" dirty="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Katya</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Jorge</a:t>
                      </a:r>
                      <a:endParaRPr kumimoji="0" lang="en-US" sz="2800" b="0"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Katya</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Jorge</a:t>
                      </a:r>
                      <a:endParaRPr kumimoji="0" lang="en-US" sz="2800" b="0"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Katya</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262" name="Text Box 507">
            <a:extLst>
              <a:ext uri="{FF2B5EF4-FFF2-40B4-BE49-F238E27FC236}">
                <a16:creationId xmlns:a16="http://schemas.microsoft.com/office/drawing/2014/main" id="{F1EBC0D2-7036-88C3-D0EC-426C3CB20304}"/>
              </a:ext>
            </a:extLst>
          </p:cNvPr>
          <p:cNvSpPr txBox="1">
            <a:spLocks noChangeArrowheads="1"/>
          </p:cNvSpPr>
          <p:nvPr/>
        </p:nvSpPr>
        <p:spPr bwMode="auto">
          <a:xfrm>
            <a:off x="927100" y="2867025"/>
            <a:ext cx="593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*All lunches will be taken from 12:30-1:00, </a:t>
            </a:r>
          </a:p>
          <a:p>
            <a:pPr eaLnBrk="1" hangingPunct="1"/>
            <a:r>
              <a:rPr lang="en-US" altLang="en-US" sz="1600" b="1">
                <a:solidFill>
                  <a:srgbClr val="FF0000"/>
                </a:solidFill>
              </a:rPr>
              <a:t>except for the early shift, which will break from 11:30-12:00</a:t>
            </a:r>
          </a:p>
        </p:txBody>
      </p:sp>
      <p:pic>
        <p:nvPicPr>
          <p:cNvPr id="2" name="Picture 1">
            <a:extLst>
              <a:ext uri="{FF2B5EF4-FFF2-40B4-BE49-F238E27FC236}">
                <a16:creationId xmlns:a16="http://schemas.microsoft.com/office/drawing/2014/main" id="{F67A98D2-CFEA-59BA-4536-7E19CB4EB4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7740" y="753335"/>
            <a:ext cx="8571719" cy="6523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207">
            <a:extLst>
              <a:ext uri="{FF2B5EF4-FFF2-40B4-BE49-F238E27FC236}">
                <a16:creationId xmlns:a16="http://schemas.microsoft.com/office/drawing/2014/main" id="{878D116E-FC63-92E9-8760-D03A27E71102}"/>
              </a:ext>
              <a:ext uri="{C183D7F6-B498-43B3-948B-1728B52AA6E4}">
                <adec:decorative xmlns:adec="http://schemas.microsoft.com/office/drawing/2017/decorative" val="1"/>
              </a:ext>
            </a:extLst>
          </p:cNvPr>
          <p:cNvGrpSpPr>
            <a:grpSpLocks/>
          </p:cNvGrpSpPr>
          <p:nvPr/>
        </p:nvGrpSpPr>
        <p:grpSpPr bwMode="auto">
          <a:xfrm>
            <a:off x="2362200" y="3476625"/>
            <a:ext cx="4511675" cy="1143000"/>
            <a:chOff x="3901439" y="2181225"/>
            <a:chExt cx="4724401" cy="1143000"/>
          </a:xfrm>
        </p:grpSpPr>
        <p:sp>
          <p:nvSpPr>
            <p:cNvPr id="40" name="Rectangle 39">
              <a:extLst>
                <a:ext uri="{FF2B5EF4-FFF2-40B4-BE49-F238E27FC236}">
                  <a16:creationId xmlns:a16="http://schemas.microsoft.com/office/drawing/2014/main" id="{87C6F14C-13B7-D00B-1F38-38DDF8F6B18F}"/>
                </a:ext>
              </a:extLst>
            </p:cNvPr>
            <p:cNvSpPr/>
            <p:nvPr/>
          </p:nvSpPr>
          <p:spPr>
            <a:xfrm>
              <a:off x="3901439" y="2181225"/>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0289" name="Picture 2">
              <a:extLst>
                <a:ext uri="{FF2B5EF4-FFF2-40B4-BE49-F238E27FC236}">
                  <a16:creationId xmlns:a16="http://schemas.microsoft.com/office/drawing/2014/main" id="{EE4392B0-89F4-2AB5-E65C-4F9D790315E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1199" y="2400300"/>
              <a:ext cx="1066799"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5" name="TextBox 65">
            <a:extLst>
              <a:ext uri="{FF2B5EF4-FFF2-40B4-BE49-F238E27FC236}">
                <a16:creationId xmlns:a16="http://schemas.microsoft.com/office/drawing/2014/main" id="{089E5C0F-5FFB-8A0C-0409-EF4DC313A79D}"/>
              </a:ext>
            </a:extLst>
          </p:cNvPr>
          <p:cNvSpPr txBox="1">
            <a:spLocks noGrp="1" noChangeArrowheads="1"/>
          </p:cNvSpPr>
          <p:nvPr>
            <p:ph type="title" idx="4294967295"/>
          </p:nvPr>
        </p:nvSpPr>
        <p:spPr bwMode="auto">
          <a:xfrm>
            <a:off x="3581400" y="5638800"/>
            <a:ext cx="3048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Question #5</a:t>
            </a:r>
          </a:p>
        </p:txBody>
      </p:sp>
      <p:sp>
        <p:nvSpPr>
          <p:cNvPr id="43" name="Action Button: Forward or Next 42">
            <a:hlinkClick r:id="" action="ppaction://hlinkshowjump?jump=nextslide" highlightClick="1"/>
            <a:extLst>
              <a:ext uri="{FF2B5EF4-FFF2-40B4-BE49-F238E27FC236}">
                <a16:creationId xmlns:a16="http://schemas.microsoft.com/office/drawing/2014/main" id="{84B3A862-7058-3E9C-C6BA-80350C8FF695}"/>
              </a:ext>
              <a:ext uri="{C183D7F6-B498-43B3-948B-1728B52AA6E4}">
                <adec:decorative xmlns:adec="http://schemas.microsoft.com/office/drawing/2017/decorative" val="1"/>
              </a:ext>
            </a:extLst>
          </p:cNvPr>
          <p:cNvSpPr/>
          <p:nvPr/>
        </p:nvSpPr>
        <p:spPr>
          <a:xfrm>
            <a:off x="4314825" y="4800600"/>
            <a:ext cx="960438" cy="685800"/>
          </a:xfrm>
          <a:prstGeom prst="actionButtonForwardNex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p>
        </p:txBody>
      </p:sp>
      <p:sp>
        <p:nvSpPr>
          <p:cNvPr id="10247" name="Rectangle 9">
            <a:extLst>
              <a:ext uri="{FF2B5EF4-FFF2-40B4-BE49-F238E27FC236}">
                <a16:creationId xmlns:a16="http://schemas.microsoft.com/office/drawing/2014/main" id="{D5128B55-0344-7D94-9EFF-203D632DDDC3}"/>
              </a:ext>
              <a:ext uri="{C183D7F6-B498-43B3-948B-1728B52AA6E4}">
                <adec:decorative xmlns:adec="http://schemas.microsoft.com/office/drawing/2017/decorative" val="1"/>
              </a:ext>
            </a:extLst>
          </p:cNvPr>
          <p:cNvSpPr>
            <a:spLocks noChangeArrowheads="1"/>
          </p:cNvSpPr>
          <p:nvPr/>
        </p:nvSpPr>
        <p:spPr bwMode="auto">
          <a:xfrm>
            <a:off x="741363" y="152400"/>
            <a:ext cx="8077200" cy="3352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8" name="Text Box 5">
            <a:extLst>
              <a:ext uri="{FF2B5EF4-FFF2-40B4-BE49-F238E27FC236}">
                <a16:creationId xmlns:a16="http://schemas.microsoft.com/office/drawing/2014/main" id="{3A471708-3DE7-40D3-35A4-22E7A74E9E3D}"/>
              </a:ext>
            </a:extLst>
          </p:cNvPr>
          <p:cNvSpPr txBox="1">
            <a:spLocks noChangeArrowheads="1"/>
          </p:cNvSpPr>
          <p:nvPr/>
        </p:nvSpPr>
        <p:spPr bwMode="auto">
          <a:xfrm>
            <a:off x="1350963" y="152400"/>
            <a:ext cx="685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         Bargain East Coast University Student Center </a:t>
            </a:r>
          </a:p>
        </p:txBody>
      </p:sp>
      <p:sp>
        <p:nvSpPr>
          <p:cNvPr id="10249" name="Text Box 95">
            <a:extLst>
              <a:ext uri="{FF2B5EF4-FFF2-40B4-BE49-F238E27FC236}">
                <a16:creationId xmlns:a16="http://schemas.microsoft.com/office/drawing/2014/main" id="{0CB2F676-F6B5-B63C-1820-702E03D4924C}"/>
              </a:ext>
            </a:extLst>
          </p:cNvPr>
          <p:cNvSpPr txBox="1">
            <a:spLocks noChangeArrowheads="1"/>
          </p:cNvSpPr>
          <p:nvPr/>
        </p:nvSpPr>
        <p:spPr bwMode="auto">
          <a:xfrm>
            <a:off x="1970088" y="454025"/>
            <a:ext cx="5314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a:t>
            </a:r>
            <a:r>
              <a:rPr lang="en-US" altLang="en-US" b="1"/>
              <a:t>Administrative Assistants Work Schedule</a:t>
            </a:r>
          </a:p>
          <a:p>
            <a:pPr eaLnBrk="1" hangingPunct="1"/>
            <a:r>
              <a:rPr lang="en-US" altLang="en-US" sz="1600"/>
              <a:t>   </a:t>
            </a:r>
          </a:p>
        </p:txBody>
      </p:sp>
      <p:graphicFrame>
        <p:nvGraphicFramePr>
          <p:cNvPr id="47" name="Group 502">
            <a:extLst>
              <a:ext uri="{FF2B5EF4-FFF2-40B4-BE49-F238E27FC236}">
                <a16:creationId xmlns:a16="http://schemas.microsoft.com/office/drawing/2014/main" id="{CB4CFCF5-5A6F-158F-F036-72C15FD615A9}"/>
              </a:ext>
            </a:extLst>
          </p:cNvPr>
          <p:cNvGraphicFramePr>
            <a:graphicFrameLocks noGrp="1"/>
          </p:cNvGraphicFramePr>
          <p:nvPr>
            <p:extLst>
              <p:ext uri="{D42A27DB-BD31-4B8C-83A1-F6EECF244321}">
                <p14:modId xmlns:p14="http://schemas.microsoft.com/office/powerpoint/2010/main" val="1307727665"/>
              </p:ext>
            </p:extLst>
          </p:nvPr>
        </p:nvGraphicFramePr>
        <p:xfrm>
          <a:off x="1023938" y="1069975"/>
          <a:ext cx="7543800" cy="1462800"/>
        </p:xfrm>
        <a:graphic>
          <a:graphicData uri="http://schemas.openxmlformats.org/drawingml/2006/table">
            <a:tbl>
              <a:tblPr firstRow="1"/>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65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MON</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TUES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THURS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FRI</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6:30-3:00</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Ana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 Karl</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Ana, Karl</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8:30-5:00</a:t>
                      </a:r>
                      <a:endParaRPr kumimoji="0" lang="en-US" sz="2800" b="1" i="0" u="none" strike="noStrike" cap="none" normalizeH="0" baseline="0" dirty="0">
                        <a:ln>
                          <a:noFill/>
                        </a:ln>
                        <a:solidFill>
                          <a:srgbClr val="FF0000"/>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a:t>
                      </a:r>
                      <a:r>
                        <a:rPr kumimoji="0" lang="en-US" sz="1800" b="1" i="0" u="none" strike="noStrike" cap="none" normalizeH="0" baseline="0" dirty="0">
                          <a:ln>
                            <a:noFill/>
                          </a:ln>
                          <a:solidFill>
                            <a:srgbClr val="FF0000"/>
                          </a:solidFill>
                          <a:effectLst/>
                          <a:latin typeface="Arial" charset="0"/>
                        </a:rPr>
                        <a:t>José</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a:t>
                      </a:r>
                      <a:r>
                        <a:rPr kumimoji="0" lang="en-US" sz="1800" b="1" i="0" u="none" strike="noStrike" cap="none" normalizeH="0" baseline="0" dirty="0">
                          <a:ln>
                            <a:noFill/>
                          </a:ln>
                          <a:solidFill>
                            <a:srgbClr val="FF0000"/>
                          </a:solidFill>
                          <a:effectLst/>
                          <a:latin typeface="Arial" charset="0"/>
                        </a:rPr>
                        <a:t>José</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a:t>
                      </a:r>
                      <a:r>
                        <a:rPr kumimoji="0" lang="en-US" sz="1800" b="1" i="0" u="none" strike="noStrike" cap="none" normalizeH="0" baseline="0" dirty="0">
                          <a:ln>
                            <a:noFill/>
                          </a:ln>
                          <a:solidFill>
                            <a:srgbClr val="FF0000"/>
                          </a:solidFill>
                          <a:effectLst/>
                          <a:latin typeface="Arial" charset="0"/>
                        </a:rPr>
                        <a:t>José</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a:t>
                      </a:r>
                      <a:r>
                        <a:rPr kumimoji="0" lang="en-US" sz="1800" b="1" i="0" u="none" strike="noStrike" cap="none" normalizeH="0" baseline="0" dirty="0">
                          <a:ln>
                            <a:noFill/>
                          </a:ln>
                          <a:solidFill>
                            <a:srgbClr val="FF0000"/>
                          </a:solidFill>
                          <a:effectLst/>
                          <a:latin typeface="Arial" charset="0"/>
                        </a:rPr>
                        <a:t>José</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Jan, </a:t>
                      </a:r>
                      <a:r>
                        <a:rPr kumimoji="0" lang="en-US" sz="1800" b="1" i="0" u="none" strike="noStrike" cap="none" normalizeH="0" baseline="0" dirty="0">
                          <a:ln>
                            <a:noFill/>
                          </a:ln>
                          <a:solidFill>
                            <a:srgbClr val="FF0000"/>
                          </a:solidFill>
                          <a:effectLst/>
                          <a:latin typeface="Arial" charset="0"/>
                        </a:rPr>
                        <a:t>José</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9:30-7:00</a:t>
                      </a:r>
                      <a:endParaRPr kumimoji="0" lang="en-US" sz="2800" b="0" i="0" u="none" strike="noStrike" cap="none" normalizeH="0" baseline="0" dirty="0">
                        <a:ln>
                          <a:noFill/>
                        </a:ln>
                        <a:solidFill>
                          <a:schemeClr val="tx1"/>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Katya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Jorge</a:t>
                      </a:r>
                      <a:endParaRPr kumimoji="0" lang="en-US" sz="2800" b="0" i="0" u="none" strike="noStrike" cap="none" normalizeH="0" baseline="0" dirty="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Katya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Jorge</a:t>
                      </a:r>
                      <a:endParaRPr kumimoji="0" lang="en-US" sz="2800" b="0" i="0" u="none" strike="noStrike" cap="none" normalizeH="0" baseline="0" dirty="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Katya</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87" name="Text Box 507">
            <a:extLst>
              <a:ext uri="{FF2B5EF4-FFF2-40B4-BE49-F238E27FC236}">
                <a16:creationId xmlns:a16="http://schemas.microsoft.com/office/drawing/2014/main" id="{362F8384-8C72-4FFF-EEC8-E4F3B327753A}"/>
              </a:ext>
            </a:extLst>
          </p:cNvPr>
          <p:cNvSpPr txBox="1">
            <a:spLocks noChangeArrowheads="1"/>
          </p:cNvSpPr>
          <p:nvPr/>
        </p:nvSpPr>
        <p:spPr bwMode="auto">
          <a:xfrm>
            <a:off x="685800" y="2757488"/>
            <a:ext cx="548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*All lunches will be taken from 12:30-1:00, </a:t>
            </a:r>
          </a:p>
          <a:p>
            <a:pPr eaLnBrk="1" hangingPunct="1"/>
            <a:r>
              <a:rPr lang="en-US" altLang="en-US" sz="1600"/>
              <a:t>except for the early shift, which will break from 11:30-12:00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C1A4-2E9E-7B8E-03BD-AC3A27B35E55}"/>
              </a:ext>
            </a:extLst>
          </p:cNvPr>
          <p:cNvSpPr txBox="1">
            <a:spLocks noGrp="1"/>
          </p:cNvSpPr>
          <p:nvPr>
            <p:ph type="title" idx="4294967295"/>
          </p:nvPr>
        </p:nvSpPr>
        <p:spPr>
          <a:xfrm>
            <a:off x="228600" y="21193"/>
            <a:ext cx="16764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 5</a:t>
            </a:r>
          </a:p>
        </p:txBody>
      </p:sp>
      <p:sp>
        <p:nvSpPr>
          <p:cNvPr id="9" name="TextBox 8">
            <a:extLst>
              <a:ext uri="{FF2B5EF4-FFF2-40B4-BE49-F238E27FC236}">
                <a16:creationId xmlns:a16="http://schemas.microsoft.com/office/drawing/2014/main" id="{0AB46CAD-7FBB-DCF8-5C39-2156CB290EBB}"/>
              </a:ext>
            </a:extLst>
          </p:cNvPr>
          <p:cNvSpPr txBox="1"/>
          <p:nvPr/>
        </p:nvSpPr>
        <p:spPr>
          <a:xfrm>
            <a:off x="1066800" y="609600"/>
            <a:ext cx="7620000" cy="2032000"/>
          </a:xfrm>
          <a:prstGeom prst="rect">
            <a:avLst/>
          </a:prstGeom>
          <a:solidFill>
            <a:schemeClr val="accent3">
              <a:lumMod val="60000"/>
              <a:lumOff val="40000"/>
            </a:schemeClr>
          </a:solidFill>
        </p:spPr>
        <p:txBody>
          <a:bodyPr>
            <a:spAutoFit/>
          </a:bodyPr>
          <a:lstStyle/>
          <a:p>
            <a:pPr>
              <a:defRPr/>
            </a:pPr>
            <a:r>
              <a:rPr lang="en-US" sz="1400" dirty="0">
                <a:latin typeface="Arial" charset="0"/>
                <a:cs typeface="+mn-cs"/>
              </a:rPr>
              <a:t>     </a:t>
            </a:r>
            <a:r>
              <a:rPr lang="en-US" sz="1600" dirty="0">
                <a:latin typeface="Arial" charset="0"/>
                <a:cs typeface="+mn-cs"/>
              </a:rPr>
              <a:t>Kim and Yung Park are married and have two children.  They moved from Korea to the United States three years ago.  They lived in San Francisco for the first year and then they moved to Orlando.</a:t>
            </a:r>
          </a:p>
          <a:p>
            <a:pPr>
              <a:defRPr/>
            </a:pPr>
            <a:r>
              <a:rPr lang="en-US" sz="1600" dirty="0">
                <a:latin typeface="Arial" charset="0"/>
                <a:cs typeface="+mn-cs"/>
              </a:rPr>
              <a:t>     Kim works in a restaurant at night.  Yung works in a daycare during the day.  Yung was a teacher in her country and Kim was an accountant. They both want to get better jobs. Kim is studying English now.  Yung will begin studying English next month.   </a:t>
            </a:r>
          </a:p>
          <a:p>
            <a:pPr>
              <a:defRPr/>
            </a:pPr>
            <a:endParaRPr lang="en-US" sz="1400" dirty="0">
              <a:latin typeface="Arial" charset="0"/>
              <a:cs typeface="+mn-cs"/>
            </a:endParaRPr>
          </a:p>
        </p:txBody>
      </p:sp>
      <p:sp>
        <p:nvSpPr>
          <p:cNvPr id="11267" name="TextBox 1">
            <a:extLst>
              <a:ext uri="{FF2B5EF4-FFF2-40B4-BE49-F238E27FC236}">
                <a16:creationId xmlns:a16="http://schemas.microsoft.com/office/drawing/2014/main" id="{F8FBC8F7-F084-E030-4852-DC6E74AA2C8D}"/>
              </a:ext>
            </a:extLst>
          </p:cNvPr>
          <p:cNvSpPr txBox="1">
            <a:spLocks noChangeArrowheads="1"/>
          </p:cNvSpPr>
          <p:nvPr/>
        </p:nvSpPr>
        <p:spPr bwMode="auto">
          <a:xfrm>
            <a:off x="2228850" y="319881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5.</a:t>
            </a:r>
          </a:p>
        </p:txBody>
      </p:sp>
      <p:sp>
        <p:nvSpPr>
          <p:cNvPr id="11282" name="TextBox 9">
            <a:extLst>
              <a:ext uri="{FF2B5EF4-FFF2-40B4-BE49-F238E27FC236}">
                <a16:creationId xmlns:a16="http://schemas.microsoft.com/office/drawing/2014/main" id="{6AA381CB-6080-6C0A-1C64-5E27371D2D77}"/>
              </a:ext>
            </a:extLst>
          </p:cNvPr>
          <p:cNvSpPr txBox="1">
            <a:spLocks noChangeArrowheads="1"/>
          </p:cNvSpPr>
          <p:nvPr/>
        </p:nvSpPr>
        <p:spPr bwMode="auto">
          <a:xfrm>
            <a:off x="2627313" y="3198813"/>
            <a:ext cx="331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Who is studying English?</a:t>
            </a:r>
          </a:p>
        </p:txBody>
      </p:sp>
      <p:sp>
        <p:nvSpPr>
          <p:cNvPr id="3" name="AutoShape 65">
            <a:hlinkClick r:id="" action="ppaction://noaction" highlightClick="1">
              <a:snd r:embed="rId3" name="Incorrect Answer.wav"/>
            </a:hlinkClick>
            <a:extLst>
              <a:ext uri="{FF2B5EF4-FFF2-40B4-BE49-F238E27FC236}">
                <a16:creationId xmlns:a16="http://schemas.microsoft.com/office/drawing/2014/main" id="{EE2304F7-CB40-A5D3-D31D-BE50F9F0CA71}"/>
              </a:ext>
            </a:extLst>
          </p:cNvPr>
          <p:cNvSpPr>
            <a:spLocks noChangeArrowheads="1"/>
          </p:cNvSpPr>
          <p:nvPr/>
        </p:nvSpPr>
        <p:spPr bwMode="auto">
          <a:xfrm>
            <a:off x="2876550" y="3724275"/>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A. Three years ago</a:t>
            </a:r>
          </a:p>
        </p:txBody>
      </p:sp>
      <p:sp>
        <p:nvSpPr>
          <p:cNvPr id="4" name="AutoShape 65">
            <a:hlinkClick r:id="" action="ppaction://noaction" highlightClick="1">
              <a:snd r:embed="rId3" name="Incorrect Answer.wav"/>
            </a:hlinkClick>
            <a:extLst>
              <a:ext uri="{FF2B5EF4-FFF2-40B4-BE49-F238E27FC236}">
                <a16:creationId xmlns:a16="http://schemas.microsoft.com/office/drawing/2014/main" id="{3AA880DA-E03E-9235-A69B-055D4EF4C610}"/>
              </a:ext>
            </a:extLst>
          </p:cNvPr>
          <p:cNvSpPr>
            <a:spLocks noChangeArrowheads="1"/>
          </p:cNvSpPr>
          <p:nvPr/>
        </p:nvSpPr>
        <p:spPr bwMode="auto">
          <a:xfrm>
            <a:off x="2847975" y="4352925"/>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B. Yung</a:t>
            </a:r>
          </a:p>
        </p:txBody>
      </p:sp>
      <p:sp>
        <p:nvSpPr>
          <p:cNvPr id="5" name="AutoShape 65">
            <a:hlinkClick r:id="" action="ppaction://noaction" highlightClick="1">
              <a:snd r:embed="rId3" name="Incorrect Answer.wav"/>
            </a:hlinkClick>
            <a:extLst>
              <a:ext uri="{FF2B5EF4-FFF2-40B4-BE49-F238E27FC236}">
                <a16:creationId xmlns:a16="http://schemas.microsoft.com/office/drawing/2014/main" id="{DE63BC26-9157-B273-48AB-3FD617E6B36F}"/>
              </a:ext>
            </a:extLst>
          </p:cNvPr>
          <p:cNvSpPr>
            <a:spLocks noChangeArrowheads="1"/>
          </p:cNvSpPr>
          <p:nvPr/>
        </p:nvSpPr>
        <p:spPr bwMode="auto">
          <a:xfrm>
            <a:off x="2847975" y="5038725"/>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C. Orlando</a:t>
            </a:r>
          </a:p>
        </p:txBody>
      </p:sp>
      <p:sp>
        <p:nvSpPr>
          <p:cNvPr id="6" name="AutoShape 65">
            <a:hlinkClick r:id="rId4" action="ppaction://hlinksldjump" highlightClick="1">
              <a:snd r:embed="rId5" name="Correct Answer.wav"/>
            </a:hlinkClick>
            <a:extLst>
              <a:ext uri="{FF2B5EF4-FFF2-40B4-BE49-F238E27FC236}">
                <a16:creationId xmlns:a16="http://schemas.microsoft.com/office/drawing/2014/main" id="{076A7555-F296-0BEA-9052-CF24ACDA93A7}"/>
              </a:ext>
            </a:extLst>
          </p:cNvPr>
          <p:cNvSpPr>
            <a:spLocks noChangeArrowheads="1"/>
          </p:cNvSpPr>
          <p:nvPr/>
        </p:nvSpPr>
        <p:spPr bwMode="auto">
          <a:xfrm>
            <a:off x="2847975" y="5648325"/>
            <a:ext cx="3163888" cy="447675"/>
          </a:xfrm>
          <a:prstGeom prst="actionButtonBlank">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r>
              <a:rPr lang="en-US" sz="2000" b="1" dirty="0">
                <a:solidFill>
                  <a:srgbClr val="000000"/>
                </a:solidFill>
              </a:rPr>
              <a:t>D. Kim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3597</Words>
  <Application>Microsoft Office PowerPoint</Application>
  <PresentationFormat>On-screen Show (4:3)</PresentationFormat>
  <Paragraphs>670</Paragraphs>
  <Slides>39</Slides>
  <Notes>31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Eras Bold ITC</vt:lpstr>
      <vt:lpstr>Times New Roman</vt:lpstr>
      <vt:lpstr>Wingdings</vt:lpstr>
      <vt:lpstr>Office Theme</vt:lpstr>
      <vt:lpstr>Go to next slide</vt:lpstr>
      <vt:lpstr>Question 1</vt:lpstr>
      <vt:lpstr>Go to Question # 2</vt:lpstr>
      <vt:lpstr>Question 2</vt:lpstr>
      <vt:lpstr>Go to Questions #3 and #4</vt:lpstr>
      <vt:lpstr>Questions 3 &amp; 4</vt:lpstr>
      <vt:lpstr>Return to Question #4</vt:lpstr>
      <vt:lpstr>Go to Question #5</vt:lpstr>
      <vt:lpstr>Question 5</vt:lpstr>
      <vt:lpstr>Go to Question #6</vt:lpstr>
      <vt:lpstr>Question 6</vt:lpstr>
      <vt:lpstr>Go to Question #7</vt:lpstr>
      <vt:lpstr>Question 7</vt:lpstr>
      <vt:lpstr>Go to Questions #8 and #9</vt:lpstr>
      <vt:lpstr>Question 8 </vt:lpstr>
      <vt:lpstr>Return to question # 9 </vt:lpstr>
      <vt:lpstr>Question 9</vt:lpstr>
      <vt:lpstr>Go to Questions # 10 and #11</vt:lpstr>
      <vt:lpstr>Question 10</vt:lpstr>
      <vt:lpstr>Return to Question #11</vt:lpstr>
      <vt:lpstr>Question 11</vt:lpstr>
      <vt:lpstr>Go to Questions #12 and #13</vt:lpstr>
      <vt:lpstr>Questions 12 &amp; 13</vt:lpstr>
      <vt:lpstr>Return to Question #13</vt:lpstr>
      <vt:lpstr>Go to Questions #14 and #15</vt:lpstr>
      <vt:lpstr>Questions 14 &amp; 15</vt:lpstr>
      <vt:lpstr>Return to Question #15</vt:lpstr>
      <vt:lpstr>Go to Question #16 </vt:lpstr>
      <vt:lpstr>Question 16</vt:lpstr>
      <vt:lpstr>Go to Questions # 17 and #18</vt:lpstr>
      <vt:lpstr>Question 17</vt:lpstr>
      <vt:lpstr>Go to Question # 18</vt:lpstr>
      <vt:lpstr>Question 18</vt:lpstr>
      <vt:lpstr>Go to Questions  #19 and #20</vt:lpstr>
      <vt:lpstr>Questions 19 &amp; 20</vt:lpstr>
      <vt:lpstr>Return to Question #20</vt:lpstr>
      <vt:lpstr>Next slide</vt:lpstr>
      <vt:lpstr>Go to Credits</vt:lpstr>
      <vt:lpstr>CREDITS</vt:lpstr>
    </vt:vector>
  </TitlesOfParts>
  <Company>Seminole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SCC</dc:creator>
  <cp:lastModifiedBy>Michele Wallace</cp:lastModifiedBy>
  <cp:revision>151</cp:revision>
  <dcterms:created xsi:type="dcterms:W3CDTF">2007-10-19T15:07:21Z</dcterms:created>
  <dcterms:modified xsi:type="dcterms:W3CDTF">2026-02-12T17:56:38Z</dcterms:modified>
</cp:coreProperties>
</file>